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60" r:id="rId3"/>
  </p:sldMasterIdLst>
  <p:sldIdLst>
    <p:sldId id="256" r:id="rId4"/>
    <p:sldId id="258" r:id="rId5"/>
    <p:sldId id="286" r:id="rId6"/>
    <p:sldId id="290" r:id="rId7"/>
    <p:sldId id="297" r:id="rId8"/>
    <p:sldId id="289" r:id="rId9"/>
    <p:sldId id="275" r:id="rId10"/>
    <p:sldId id="277" r:id="rId11"/>
    <p:sldId id="260" r:id="rId12"/>
    <p:sldId id="276" r:id="rId13"/>
    <p:sldId id="296" r:id="rId14"/>
    <p:sldId id="263" r:id="rId15"/>
    <p:sldId id="280" r:id="rId16"/>
    <p:sldId id="283" r:id="rId17"/>
    <p:sldId id="285" r:id="rId18"/>
    <p:sldId id="291" r:id="rId19"/>
    <p:sldId id="259" r:id="rId20"/>
    <p:sldId id="293" r:id="rId21"/>
    <p:sldId id="269" r:id="rId22"/>
    <p:sldId id="295" r:id="rId23"/>
    <p:sldId id="281" r:id="rId24"/>
    <p:sldId id="264" r:id="rId25"/>
    <p:sldId id="294" r:id="rId26"/>
    <p:sldId id="273" r:id="rId27"/>
    <p:sldId id="274" r:id="rId28"/>
    <p:sldId id="287" r:id="rId29"/>
    <p:sldId id="292" r:id="rId30"/>
    <p:sldId id="261" r:id="rId3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F95"/>
    <a:srgbClr val="512F90"/>
    <a:srgbClr val="1F3D26"/>
    <a:srgbClr val="FFD966"/>
    <a:srgbClr val="ED7D31"/>
    <a:srgbClr val="000000"/>
    <a:srgbClr val="FE5D44"/>
    <a:srgbClr val="5B9BD5"/>
    <a:srgbClr val="0031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76" autoAdjust="0"/>
    <p:restoredTop sz="94660"/>
  </p:normalViewPr>
  <p:slideViewPr>
    <p:cSldViewPr snapToGrid="0">
      <p:cViewPr varScale="1">
        <p:scale>
          <a:sx n="84" d="100"/>
          <a:sy n="84" d="100"/>
        </p:scale>
        <p:origin x="12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78" y="9331"/>
            <a:ext cx="12208678" cy="682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200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9892D-E567-4688-9ABF-F061480E59F3}" type="datetimeFigureOut">
              <a:rPr lang="es-CO" smtClean="0"/>
              <a:t>2022-05-24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9B4E0-5197-45E1-94D8-C41B912DEB2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19461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9892D-E567-4688-9ABF-F061480E59F3}" type="datetimeFigureOut">
              <a:rPr lang="es-CO" smtClean="0"/>
              <a:t>2022-05-24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9B4E0-5197-45E1-94D8-C41B912DEB2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57789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9CAB7-5DAA-41E8-B6C5-925E6EAFFBCB}" type="datetimeFigureOut">
              <a:rPr lang="es-CO" smtClean="0"/>
              <a:t>2022-05-24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7CD21-C81C-4389-9527-D672350A58C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59623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9CAB7-5DAA-41E8-B6C5-925E6EAFFBCB}" type="datetimeFigureOut">
              <a:rPr lang="es-CO" smtClean="0"/>
              <a:t>2022-05-24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7CD21-C81C-4389-9527-D672350A58C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25897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9CAB7-5DAA-41E8-B6C5-925E6EAFFBCB}" type="datetimeFigureOut">
              <a:rPr lang="es-CO" smtClean="0"/>
              <a:t>2022-05-24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7CD21-C81C-4389-9527-D672350A58C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46557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9CAB7-5DAA-41E8-B6C5-925E6EAFFBCB}" type="datetimeFigureOut">
              <a:rPr lang="es-CO" smtClean="0"/>
              <a:t>2022-05-24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7CD21-C81C-4389-9527-D672350A58C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92492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9CAB7-5DAA-41E8-B6C5-925E6EAFFBCB}" type="datetimeFigureOut">
              <a:rPr lang="es-CO" smtClean="0"/>
              <a:t>2022-05-24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7CD21-C81C-4389-9527-D672350A58C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64391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9CAB7-5DAA-41E8-B6C5-925E6EAFFBCB}" type="datetimeFigureOut">
              <a:rPr lang="es-CO" smtClean="0"/>
              <a:t>2022-05-24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7CD21-C81C-4389-9527-D672350A58C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365598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9CAB7-5DAA-41E8-B6C5-925E6EAFFBCB}" type="datetimeFigureOut">
              <a:rPr lang="es-CO" smtClean="0"/>
              <a:t>2022-05-24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7CD21-C81C-4389-9527-D672350A58C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676304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9CAB7-5DAA-41E8-B6C5-925E6EAFFBCB}" type="datetimeFigureOut">
              <a:rPr lang="es-CO" smtClean="0"/>
              <a:t>2022-05-24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7CD21-C81C-4389-9527-D672350A58C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99836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90" y="19"/>
            <a:ext cx="12242078" cy="684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29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9CAB7-5DAA-41E8-B6C5-925E6EAFFBCB}" type="datetimeFigureOut">
              <a:rPr lang="es-CO" smtClean="0"/>
              <a:t>2022-05-24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7CD21-C81C-4389-9527-D672350A58C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24714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9CAB7-5DAA-41E8-B6C5-925E6EAFFBCB}" type="datetimeFigureOut">
              <a:rPr lang="es-CO" smtClean="0"/>
              <a:t>2022-05-24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7CD21-C81C-4389-9527-D672350A58C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983293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9CAB7-5DAA-41E8-B6C5-925E6EAFFBCB}" type="datetimeFigureOut">
              <a:rPr lang="es-CO" smtClean="0"/>
              <a:t>2022-05-24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7CD21-C81C-4389-9527-D672350A58C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764555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89484-4897-4218-949D-23321C92A999}" type="datetimeFigureOut">
              <a:rPr lang="es-CO" smtClean="0"/>
              <a:t>2022-05-24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07F0E-3748-4703-BF16-750E955EEF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280633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89484-4897-4218-949D-23321C92A999}" type="datetimeFigureOut">
              <a:rPr lang="es-CO" smtClean="0"/>
              <a:t>2022-05-24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07F0E-3748-4703-BF16-750E955EEF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930599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89484-4897-4218-949D-23321C92A999}" type="datetimeFigureOut">
              <a:rPr lang="es-CO" smtClean="0"/>
              <a:t>2022-05-24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07F0E-3748-4703-BF16-750E955EEF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19446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89484-4897-4218-949D-23321C92A999}" type="datetimeFigureOut">
              <a:rPr lang="es-CO" smtClean="0"/>
              <a:t>2022-05-24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07F0E-3748-4703-BF16-750E955EEF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286390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89484-4897-4218-949D-23321C92A999}" type="datetimeFigureOut">
              <a:rPr lang="es-CO" smtClean="0"/>
              <a:t>2022-05-24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07F0E-3748-4703-BF16-750E955EEF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971321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89484-4897-4218-949D-23321C92A999}" type="datetimeFigureOut">
              <a:rPr lang="es-CO" smtClean="0"/>
              <a:t>2022-05-24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07F0E-3748-4703-BF16-750E955EEF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578812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89484-4897-4218-949D-23321C92A999}" type="datetimeFigureOut">
              <a:rPr lang="es-CO" smtClean="0"/>
              <a:t>2022-05-24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07F0E-3748-4703-BF16-750E955EEF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85126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012"/>
            <a:ext cx="12208719" cy="682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161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89484-4897-4218-949D-23321C92A999}" type="datetimeFigureOut">
              <a:rPr lang="es-CO" smtClean="0"/>
              <a:t>2022-05-24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07F0E-3748-4703-BF16-750E955EEF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745458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89484-4897-4218-949D-23321C92A999}" type="datetimeFigureOut">
              <a:rPr lang="es-CO" smtClean="0"/>
              <a:t>2022-05-24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07F0E-3748-4703-BF16-750E955EEF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111431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89484-4897-4218-949D-23321C92A999}" type="datetimeFigureOut">
              <a:rPr lang="es-CO" smtClean="0"/>
              <a:t>2022-05-24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07F0E-3748-4703-BF16-750E955EEF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535241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89484-4897-4218-949D-23321C92A999}" type="datetimeFigureOut">
              <a:rPr lang="es-CO" smtClean="0"/>
              <a:t>2022-05-24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07F0E-3748-4703-BF16-750E955EEF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52463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9892D-E567-4688-9ABF-F061480E59F3}" type="datetimeFigureOut">
              <a:rPr lang="es-CO" smtClean="0"/>
              <a:t>2022-05-24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9B4E0-5197-45E1-94D8-C41B912DEB2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8511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9892D-E567-4688-9ABF-F061480E59F3}" type="datetimeFigureOut">
              <a:rPr lang="es-CO" smtClean="0"/>
              <a:t>2022-05-24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9B4E0-5197-45E1-94D8-C41B912DEB2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76203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9892D-E567-4688-9ABF-F061480E59F3}" type="datetimeFigureOut">
              <a:rPr lang="es-CO" smtClean="0"/>
              <a:t>2022-05-24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9B4E0-5197-45E1-94D8-C41B912DEB2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84521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9892D-E567-4688-9ABF-F061480E59F3}" type="datetimeFigureOut">
              <a:rPr lang="es-CO" smtClean="0"/>
              <a:t>2022-05-24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9B4E0-5197-45E1-94D8-C41B912DEB2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5659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9892D-E567-4688-9ABF-F061480E59F3}" type="datetimeFigureOut">
              <a:rPr lang="es-CO" smtClean="0"/>
              <a:t>2022-05-24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9B4E0-5197-45E1-94D8-C41B912DEB2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46172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9892D-E567-4688-9ABF-F061480E59F3}" type="datetimeFigureOut">
              <a:rPr lang="es-CO" smtClean="0"/>
              <a:t>2022-05-24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9B4E0-5197-45E1-94D8-C41B912DEB2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68747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9892D-E567-4688-9ABF-F061480E59F3}" type="datetimeFigureOut">
              <a:rPr lang="es-CO" smtClean="0"/>
              <a:t>2022-05-24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9B4E0-5197-45E1-94D8-C41B912DEB2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84248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39CAB7-5DAA-41E8-B6C5-925E6EAFFBCB}" type="datetimeFigureOut">
              <a:rPr lang="es-CO" smtClean="0"/>
              <a:t>2022-05-24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7CD21-C81C-4389-9527-D672350A58C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9599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89484-4897-4218-949D-23321C92A999}" type="datetimeFigureOut">
              <a:rPr lang="es-CO" smtClean="0"/>
              <a:t>2022-05-24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07F0E-3748-4703-BF16-750E955EEF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74542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40.png"/><Relationship Id="rId5" Type="http://schemas.openxmlformats.org/officeDocument/2006/relationships/image" Target="../media/image30.png"/><Relationship Id="rId10" Type="http://schemas.openxmlformats.org/officeDocument/2006/relationships/image" Target="../media/image39.png"/><Relationship Id="rId4" Type="http://schemas.openxmlformats.org/officeDocument/2006/relationships/image" Target="../media/image29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9.jpeg"/><Relationship Id="rId18" Type="http://schemas.openxmlformats.org/officeDocument/2006/relationships/image" Target="../media/image53.png"/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12" Type="http://schemas.openxmlformats.org/officeDocument/2006/relationships/image" Target="../media/image48.png"/><Relationship Id="rId17" Type="http://schemas.openxmlformats.org/officeDocument/2006/relationships/image" Target="../media/image52.png"/><Relationship Id="rId2" Type="http://schemas.openxmlformats.org/officeDocument/2006/relationships/image" Target="../media/image27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40.png"/><Relationship Id="rId5" Type="http://schemas.openxmlformats.org/officeDocument/2006/relationships/image" Target="../media/image30.png"/><Relationship Id="rId15" Type="http://schemas.openxmlformats.org/officeDocument/2006/relationships/image" Target="../media/image50.png"/><Relationship Id="rId10" Type="http://schemas.openxmlformats.org/officeDocument/2006/relationships/image" Target="../media/image39.png"/><Relationship Id="rId19" Type="http://schemas.openxmlformats.org/officeDocument/2006/relationships/image" Target="../media/image54.png"/><Relationship Id="rId4" Type="http://schemas.openxmlformats.org/officeDocument/2006/relationships/image" Target="../media/image29.png"/><Relationship Id="rId9" Type="http://schemas.openxmlformats.org/officeDocument/2006/relationships/image" Target="../media/image35.png"/><Relationship Id="rId14" Type="http://schemas.openxmlformats.org/officeDocument/2006/relationships/image" Target="../media/image1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0.pn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12" Type="http://schemas.openxmlformats.org/officeDocument/2006/relationships/image" Target="../media/image3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5.png"/><Relationship Id="rId5" Type="http://schemas.openxmlformats.org/officeDocument/2006/relationships/image" Target="../media/image28.png"/><Relationship Id="rId15" Type="http://schemas.openxmlformats.org/officeDocument/2006/relationships/image" Target="../media/image55.jpeg"/><Relationship Id="rId10" Type="http://schemas.openxmlformats.org/officeDocument/2006/relationships/image" Target="../media/image34.png"/><Relationship Id="rId4" Type="http://schemas.openxmlformats.org/officeDocument/2006/relationships/image" Target="../media/image27.png"/><Relationship Id="rId9" Type="http://schemas.openxmlformats.org/officeDocument/2006/relationships/image" Target="../media/image33.png"/><Relationship Id="rId1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4.png"/><Relationship Id="rId7" Type="http://schemas.openxmlformats.org/officeDocument/2006/relationships/image" Target="../media/image7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66.png"/><Relationship Id="rId10" Type="http://schemas.openxmlformats.org/officeDocument/2006/relationships/image" Target="../media/image33.svg"/><Relationship Id="rId4" Type="http://schemas.openxmlformats.org/officeDocument/2006/relationships/image" Target="../media/image65.png"/><Relationship Id="rId9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gif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7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15.png"/><Relationship Id="rId7" Type="http://schemas.openxmlformats.org/officeDocument/2006/relationships/image" Target="../media/image36.png"/><Relationship Id="rId12" Type="http://schemas.openxmlformats.org/officeDocument/2006/relationships/image" Target="../media/image3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742772" y="1785609"/>
            <a:ext cx="1122448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500" b="1" dirty="0">
                <a:solidFill>
                  <a:schemeClr val="bg1"/>
                </a:solidFill>
                <a:latin typeface="Arial"/>
                <a:cs typeface="Arial"/>
              </a:rPr>
              <a:t>HOW TO PUBLISH CMC TO JOIN UTC(</a:t>
            </a:r>
            <a:r>
              <a:rPr lang="es-ES" sz="4500" b="1" i="1" dirty="0">
                <a:solidFill>
                  <a:schemeClr val="bg1"/>
                </a:solidFill>
                <a:latin typeface="Arial"/>
                <a:cs typeface="Arial"/>
              </a:rPr>
              <a:t>k</a:t>
            </a:r>
            <a:r>
              <a:rPr lang="es-ES" sz="4500" b="1" dirty="0">
                <a:solidFill>
                  <a:schemeClr val="bg1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054270" y="2426370"/>
            <a:ext cx="660148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500" dirty="0">
                <a:solidFill>
                  <a:schemeClr val="bg1"/>
                </a:solidFill>
                <a:latin typeface="Arial"/>
                <a:cs typeface="Arial"/>
              </a:rPr>
              <a:t>Liz Catherine Hernández Forero</a:t>
            </a:r>
            <a:endParaRPr lang="es-ES" sz="35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0696077" y="3756673"/>
            <a:ext cx="1495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 smtClean="0">
                <a:solidFill>
                  <a:schemeClr val="bg1"/>
                </a:solidFill>
                <a:latin typeface="Arial"/>
                <a:cs typeface="Arial"/>
              </a:rPr>
              <a:t>2022-05-24</a:t>
            </a:r>
            <a:endParaRPr lang="es-ES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69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640892" y="123815"/>
            <a:ext cx="33890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000" b="1" dirty="0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2. </a:t>
            </a:r>
            <a:r>
              <a:rPr lang="es-CO" sz="3000" b="1" dirty="0" err="1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Update</a:t>
            </a:r>
            <a:r>
              <a:rPr lang="es-CO" sz="3000" b="1" dirty="0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CO" sz="3000" b="1" dirty="0" err="1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System</a:t>
            </a:r>
            <a:endParaRPr lang="es-ES_tradnl" sz="3000" b="1" dirty="0">
              <a:solidFill>
                <a:srgbClr val="004F95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4453" y="5256370"/>
            <a:ext cx="1691024" cy="956971"/>
          </a:xfrm>
          <a:prstGeom prst="rect">
            <a:avLst/>
          </a:prstGeom>
        </p:spPr>
      </p:pic>
      <p:pic>
        <p:nvPicPr>
          <p:cNvPr id="7" name="Imagen 6" descr="http://metrologia.com.ve/2014/wp-content/uploads/2014/04/IMG_390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142" y="54366"/>
            <a:ext cx="2518682" cy="157534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  <p:grpSp>
        <p:nvGrpSpPr>
          <p:cNvPr id="20" name="Grupo 19"/>
          <p:cNvGrpSpPr/>
          <p:nvPr/>
        </p:nvGrpSpPr>
        <p:grpSpPr>
          <a:xfrm>
            <a:off x="4777915" y="2444755"/>
            <a:ext cx="1493224" cy="1514291"/>
            <a:chOff x="5438743" y="3988009"/>
            <a:chExt cx="1800168" cy="1715466"/>
          </a:xfrm>
        </p:grpSpPr>
        <p:sp>
          <p:nvSpPr>
            <p:cNvPr id="21" name="Rectangle 48"/>
            <p:cNvSpPr>
              <a:spLocks noChangeArrowheads="1"/>
            </p:cNvSpPr>
            <p:nvPr/>
          </p:nvSpPr>
          <p:spPr bwMode="auto">
            <a:xfrm>
              <a:off x="5655542" y="3988009"/>
              <a:ext cx="1366570" cy="322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s-CO" sz="2000" dirty="0" smtClean="0">
                  <a:solidFill>
                    <a:srgbClr val="004F95"/>
                  </a:solidFill>
                </a:rPr>
                <a:t>NIST TAI-1</a:t>
              </a:r>
              <a:endParaRPr lang="es-CO" sz="2000" dirty="0">
                <a:solidFill>
                  <a:srgbClr val="004F95"/>
                </a:solidFill>
              </a:endParaRPr>
            </a:p>
          </p:txBody>
        </p:sp>
        <p:pic>
          <p:nvPicPr>
            <p:cNvPr id="22" name="Imagen 21"/>
            <p:cNvPicPr>
              <a:picLocks noChangeAspect="1"/>
            </p:cNvPicPr>
            <p:nvPr/>
          </p:nvPicPr>
          <p:blipFill rotWithShape="1">
            <a:blip r:embed="rId4"/>
            <a:srcRect l="9568" t="21229" r="46513" b="19100"/>
            <a:stretch/>
          </p:blipFill>
          <p:spPr>
            <a:xfrm>
              <a:off x="5438743" y="4327678"/>
              <a:ext cx="1800168" cy="1375797"/>
            </a:xfrm>
            <a:prstGeom prst="rect">
              <a:avLst/>
            </a:prstGeom>
          </p:spPr>
        </p:pic>
      </p:grpSp>
      <p:grpSp>
        <p:nvGrpSpPr>
          <p:cNvPr id="23" name="Grupo 22"/>
          <p:cNvGrpSpPr/>
          <p:nvPr/>
        </p:nvGrpSpPr>
        <p:grpSpPr>
          <a:xfrm>
            <a:off x="4414894" y="458007"/>
            <a:ext cx="2219267" cy="2552565"/>
            <a:chOff x="8924792" y="3454015"/>
            <a:chExt cx="2104245" cy="2358495"/>
          </a:xfrm>
        </p:grpSpPr>
        <p:sp>
          <p:nvSpPr>
            <p:cNvPr id="24" name="Rectangle 63"/>
            <p:cNvSpPr>
              <a:spLocks noChangeArrowheads="1"/>
            </p:cNvSpPr>
            <p:nvPr/>
          </p:nvSpPr>
          <p:spPr bwMode="auto">
            <a:xfrm>
              <a:off x="9702603" y="5352135"/>
              <a:ext cx="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CO" dirty="0">
                <a:latin typeface="Bell MT" panose="02020503060305020303" pitchFamily="18" charset="0"/>
              </a:endParaRPr>
            </a:p>
          </p:txBody>
        </p:sp>
        <p:sp>
          <p:nvSpPr>
            <p:cNvPr id="25" name="Rectangle 64"/>
            <p:cNvSpPr>
              <a:spLocks noChangeArrowheads="1"/>
            </p:cNvSpPr>
            <p:nvPr/>
          </p:nvSpPr>
          <p:spPr bwMode="auto">
            <a:xfrm>
              <a:off x="9702603" y="5536285"/>
              <a:ext cx="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CO" dirty="0">
                <a:latin typeface="Bell MT" panose="02020503060305020303" pitchFamily="18" charset="0"/>
              </a:endParaRPr>
            </a:p>
          </p:txBody>
        </p:sp>
        <p:pic>
          <p:nvPicPr>
            <p:cNvPr id="26" name="Picture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9070" y="4015295"/>
              <a:ext cx="1112837" cy="1203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ctangle 34"/>
            <p:cNvSpPr>
              <a:spLocks noChangeArrowheads="1"/>
            </p:cNvSpPr>
            <p:nvPr/>
          </p:nvSpPr>
          <p:spPr bwMode="auto">
            <a:xfrm>
              <a:off x="8924792" y="3454015"/>
              <a:ext cx="2104245" cy="568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s-CO" sz="2000" dirty="0" smtClean="0">
                  <a:solidFill>
                    <a:srgbClr val="004F95"/>
                  </a:solidFill>
                </a:rPr>
                <a:t>SIM</a:t>
              </a:r>
            </a:p>
            <a:p>
              <a:pPr algn="ctr" eaLnBrk="1" hangingPunct="1"/>
              <a:r>
                <a:rPr lang="es-CO" sz="2000" dirty="0" err="1" smtClean="0">
                  <a:solidFill>
                    <a:srgbClr val="004F95"/>
                  </a:solidFill>
                </a:rPr>
                <a:t>Common</a:t>
              </a:r>
              <a:r>
                <a:rPr lang="es-CO" sz="2000" dirty="0" smtClean="0">
                  <a:solidFill>
                    <a:srgbClr val="004F95"/>
                  </a:solidFill>
                </a:rPr>
                <a:t> View</a:t>
              </a:r>
              <a:endParaRPr lang="es-CO" sz="2000" dirty="0">
                <a:solidFill>
                  <a:srgbClr val="004F95"/>
                </a:solidFill>
              </a:endParaRPr>
            </a:p>
          </p:txBody>
        </p:sp>
      </p:grp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44453" y="2755946"/>
            <a:ext cx="2157858" cy="158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30 Rectángulo">
            <a:extLst>
              <a:ext uri="{FF2B5EF4-FFF2-40B4-BE49-F238E27FC236}">
                <a16:creationId xmlns="" xmlns:a16="http://schemas.microsoft.com/office/drawing/2014/main" id="{DBD8CD79-D30D-4746-BD36-E7F120D581EC}"/>
              </a:ext>
            </a:extLst>
          </p:cNvPr>
          <p:cNvSpPr/>
          <p:nvPr/>
        </p:nvSpPr>
        <p:spPr>
          <a:xfrm>
            <a:off x="7044453" y="4463238"/>
            <a:ext cx="31107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s-CO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Relocation</a:t>
            </a:r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CO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antennas</a:t>
            </a:r>
            <a:endParaRPr lang="es-CO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s-E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</a:t>
            </a: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s-E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wiring</a:t>
            </a:r>
            <a:endParaRPr lang="es-CO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</a:t>
            </a:r>
            <a:r>
              <a:rPr lang="es-CO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distances</a:t>
            </a:r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10200140" y="1642597"/>
            <a:ext cx="1997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Infrastructure</a:t>
            </a:r>
            <a:endParaRPr lang="es-ES" sz="24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12" name="Conector recto 11"/>
          <p:cNvCxnSpPr/>
          <p:nvPr/>
        </p:nvCxnSpPr>
        <p:spPr>
          <a:xfrm>
            <a:off x="797994" y="761834"/>
            <a:ext cx="27710" cy="495279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upo 15"/>
          <p:cNvGrpSpPr/>
          <p:nvPr/>
        </p:nvGrpSpPr>
        <p:grpSpPr>
          <a:xfrm>
            <a:off x="451849" y="683804"/>
            <a:ext cx="1242451" cy="923330"/>
            <a:chOff x="451849" y="683804"/>
            <a:chExt cx="1242451" cy="923330"/>
          </a:xfrm>
        </p:grpSpPr>
        <p:cxnSp>
          <p:nvCxnSpPr>
            <p:cNvPr id="32" name="Conector recto 31"/>
            <p:cNvCxnSpPr/>
            <p:nvPr/>
          </p:nvCxnSpPr>
          <p:spPr>
            <a:xfrm>
              <a:off x="451849" y="1151347"/>
              <a:ext cx="72000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CuadroTexto 33"/>
            <p:cNvSpPr txBox="1"/>
            <p:nvPr/>
          </p:nvSpPr>
          <p:spPr>
            <a:xfrm>
              <a:off x="823549" y="683804"/>
              <a:ext cx="87075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dirty="0" smtClean="0">
                  <a:solidFill>
                    <a:srgbClr val="C00000"/>
                  </a:solidFill>
                  <a:latin typeface="Arial"/>
                  <a:cs typeface="Arial"/>
                </a:rPr>
                <a:t>2007</a:t>
              </a:r>
            </a:p>
            <a:p>
              <a:endParaRPr lang="es-ES" sz="800" dirty="0" smtClean="0">
                <a:solidFill>
                  <a:srgbClr val="C00000"/>
                </a:solidFill>
                <a:latin typeface="Arial"/>
                <a:cs typeface="Arial"/>
              </a:endParaRPr>
            </a:p>
            <a:p>
              <a:r>
                <a:rPr lang="es-ES" sz="2000" dirty="0" err="1" smtClean="0">
                  <a:solidFill>
                    <a:srgbClr val="C00000"/>
                  </a:solidFill>
                  <a:latin typeface="Arial"/>
                  <a:cs typeface="Arial"/>
                </a:rPr>
                <a:t>May</a:t>
              </a:r>
              <a:endParaRPr lang="es-ES" sz="2000" dirty="0">
                <a:solidFill>
                  <a:srgbClr val="C0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35" name="30 Rectángulo">
            <a:extLst>
              <a:ext uri="{FF2B5EF4-FFF2-40B4-BE49-F238E27FC236}">
                <a16:creationId xmlns="" xmlns:a16="http://schemas.microsoft.com/office/drawing/2014/main" id="{DBD8CD79-D30D-4746-BD36-E7F120D581EC}"/>
              </a:ext>
            </a:extLst>
          </p:cNvPr>
          <p:cNvSpPr/>
          <p:nvPr/>
        </p:nvSpPr>
        <p:spPr>
          <a:xfrm>
            <a:off x="2280305" y="977255"/>
            <a:ext cx="31107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SIMT </a:t>
            </a:r>
            <a:r>
              <a:rPr lang="es-CO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</a:t>
            </a:r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View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501300" y="2225622"/>
            <a:ext cx="1612745" cy="892552"/>
            <a:chOff x="504963" y="1333939"/>
            <a:chExt cx="1612745" cy="892552"/>
          </a:xfrm>
        </p:grpSpPr>
        <p:cxnSp>
          <p:nvCxnSpPr>
            <p:cNvPr id="36" name="Conector recto 35"/>
            <p:cNvCxnSpPr/>
            <p:nvPr/>
          </p:nvCxnSpPr>
          <p:spPr>
            <a:xfrm>
              <a:off x="504963" y="1801482"/>
              <a:ext cx="72000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CuadroTexto 37"/>
            <p:cNvSpPr txBox="1"/>
            <p:nvPr/>
          </p:nvSpPr>
          <p:spPr>
            <a:xfrm>
              <a:off x="876663" y="1333939"/>
              <a:ext cx="1241045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dirty="0" smtClean="0">
                  <a:solidFill>
                    <a:srgbClr val="C00000"/>
                  </a:solidFill>
                  <a:latin typeface="Arial"/>
                  <a:cs typeface="Arial"/>
                </a:rPr>
                <a:t>2015</a:t>
              </a:r>
              <a:endParaRPr lang="es-ES" sz="2400" dirty="0">
                <a:solidFill>
                  <a:srgbClr val="C00000"/>
                </a:solidFill>
                <a:latin typeface="Arial"/>
                <a:cs typeface="Arial"/>
              </a:endParaRPr>
            </a:p>
            <a:p>
              <a:endParaRPr lang="es-ES" sz="800" dirty="0">
                <a:solidFill>
                  <a:srgbClr val="C00000"/>
                </a:solidFill>
                <a:latin typeface="Arial"/>
                <a:cs typeface="Arial"/>
              </a:endParaRPr>
            </a:p>
            <a:p>
              <a:r>
                <a:rPr lang="es-ES" sz="2000" dirty="0" err="1" smtClean="0">
                  <a:solidFill>
                    <a:srgbClr val="C00000"/>
                  </a:solidFill>
                  <a:latin typeface="Arial"/>
                  <a:cs typeface="Arial"/>
                </a:rPr>
                <a:t>April-July</a:t>
              </a:r>
              <a:endParaRPr lang="es-ES" sz="2000" dirty="0">
                <a:solidFill>
                  <a:srgbClr val="C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44" name="Grupo 43"/>
          <p:cNvGrpSpPr/>
          <p:nvPr/>
        </p:nvGrpSpPr>
        <p:grpSpPr>
          <a:xfrm>
            <a:off x="550623" y="4238957"/>
            <a:ext cx="1809914" cy="892552"/>
            <a:chOff x="504963" y="1333939"/>
            <a:chExt cx="1809914" cy="892552"/>
          </a:xfrm>
        </p:grpSpPr>
        <p:cxnSp>
          <p:nvCxnSpPr>
            <p:cNvPr id="45" name="Conector recto 44"/>
            <p:cNvCxnSpPr/>
            <p:nvPr/>
          </p:nvCxnSpPr>
          <p:spPr>
            <a:xfrm>
              <a:off x="504963" y="1801482"/>
              <a:ext cx="72000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CuadroTexto 45"/>
            <p:cNvSpPr txBox="1"/>
            <p:nvPr/>
          </p:nvSpPr>
          <p:spPr>
            <a:xfrm>
              <a:off x="876663" y="1333939"/>
              <a:ext cx="1438214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dirty="0" smtClean="0">
                  <a:solidFill>
                    <a:srgbClr val="C00000"/>
                  </a:solidFill>
                  <a:latin typeface="Arial"/>
                  <a:cs typeface="Arial"/>
                </a:rPr>
                <a:t>2017</a:t>
              </a:r>
              <a:endParaRPr lang="es-ES" sz="2400" dirty="0">
                <a:solidFill>
                  <a:srgbClr val="C00000"/>
                </a:solidFill>
                <a:latin typeface="Arial"/>
                <a:cs typeface="Arial"/>
              </a:endParaRPr>
            </a:p>
            <a:p>
              <a:endParaRPr lang="es-ES" sz="800" dirty="0">
                <a:solidFill>
                  <a:srgbClr val="C00000"/>
                </a:solidFill>
                <a:latin typeface="Arial"/>
                <a:cs typeface="Arial"/>
              </a:endParaRPr>
            </a:p>
            <a:p>
              <a:r>
                <a:rPr lang="es-ES" sz="2000" dirty="0" err="1" smtClean="0">
                  <a:solidFill>
                    <a:srgbClr val="C00000"/>
                  </a:solidFill>
                  <a:latin typeface="Arial"/>
                  <a:cs typeface="Arial"/>
                </a:rPr>
                <a:t>September</a:t>
              </a:r>
              <a:endParaRPr lang="es-ES" sz="2000" dirty="0">
                <a:solidFill>
                  <a:srgbClr val="C0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47" name="30 Rectángulo">
            <a:extLst>
              <a:ext uri="{FF2B5EF4-FFF2-40B4-BE49-F238E27FC236}">
                <a16:creationId xmlns="" xmlns:a16="http://schemas.microsoft.com/office/drawing/2014/main" id="{DBD8CD79-D30D-4746-BD36-E7F120D581EC}"/>
              </a:ext>
            </a:extLst>
          </p:cNvPr>
          <p:cNvSpPr/>
          <p:nvPr/>
        </p:nvSpPr>
        <p:spPr>
          <a:xfrm>
            <a:off x="2280305" y="2466115"/>
            <a:ext cx="31107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NIST TAI-1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9" name="Conector recto de flecha 48"/>
          <p:cNvCxnSpPr/>
          <p:nvPr/>
        </p:nvCxnSpPr>
        <p:spPr>
          <a:xfrm flipH="1">
            <a:off x="2817541" y="1629710"/>
            <a:ext cx="796834" cy="268619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cto de flecha 49"/>
          <p:cNvCxnSpPr>
            <a:stCxn id="55" idx="2"/>
          </p:cNvCxnSpPr>
          <p:nvPr/>
        </p:nvCxnSpPr>
        <p:spPr>
          <a:xfrm flipH="1">
            <a:off x="2927919" y="3399944"/>
            <a:ext cx="1097148" cy="91595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4 Rectángulo redondeado"/>
          <p:cNvSpPr/>
          <p:nvPr/>
        </p:nvSpPr>
        <p:spPr>
          <a:xfrm>
            <a:off x="3418309" y="1319546"/>
            <a:ext cx="1594729" cy="311053"/>
          </a:xfrm>
          <a:prstGeom prst="roundRect">
            <a:avLst/>
          </a:prstGeom>
          <a:solidFill>
            <a:srgbClr val="FFD966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>
                <a:solidFill>
                  <a:srgbClr val="004F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</a:t>
            </a:r>
            <a:r>
              <a:rPr lang="es-ES" dirty="0" smtClean="0">
                <a:solidFill>
                  <a:srgbClr val="004F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>
                <a:solidFill>
                  <a:srgbClr val="004F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s-ES" dirty="0" smtClean="0">
                <a:solidFill>
                  <a:srgbClr val="004F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eading</a:t>
            </a:r>
            <a:endParaRPr lang="es-CO" dirty="0">
              <a:solidFill>
                <a:srgbClr val="004F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4 Rectángulo redondeado"/>
          <p:cNvSpPr/>
          <p:nvPr/>
        </p:nvSpPr>
        <p:spPr>
          <a:xfrm>
            <a:off x="3227667" y="3090344"/>
            <a:ext cx="1594800" cy="309600"/>
          </a:xfrm>
          <a:prstGeom prst="roundRect">
            <a:avLst/>
          </a:prstGeom>
          <a:solidFill>
            <a:srgbClr val="FFD966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rgbClr val="004F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 - GPS</a:t>
            </a:r>
            <a:endParaRPr lang="es-CO" dirty="0">
              <a:solidFill>
                <a:srgbClr val="004F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30 Rectángulo">
            <a:extLst>
              <a:ext uri="{FF2B5EF4-FFF2-40B4-BE49-F238E27FC236}">
                <a16:creationId xmlns="" xmlns:a16="http://schemas.microsoft.com/office/drawing/2014/main" id="{DBD8CD79-D30D-4746-BD36-E7F120D581EC}"/>
              </a:ext>
            </a:extLst>
          </p:cNvPr>
          <p:cNvSpPr/>
          <p:nvPr/>
        </p:nvSpPr>
        <p:spPr>
          <a:xfrm>
            <a:off x="7044453" y="2070862"/>
            <a:ext cx="37510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Racks</a:t>
            </a:r>
          </a:p>
          <a:p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s-E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Auxiliary</a:t>
            </a: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devices</a:t>
            </a:r>
            <a:endParaRPr lang="es-CO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better distribution and storage of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devices)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30 Rectángulo">
            <a:extLst>
              <a:ext uri="{FF2B5EF4-FFF2-40B4-BE49-F238E27FC236}">
                <a16:creationId xmlns="" xmlns:a16="http://schemas.microsoft.com/office/drawing/2014/main" id="{DBD8CD79-D30D-4746-BD36-E7F120D581EC}"/>
              </a:ext>
            </a:extLst>
          </p:cNvPr>
          <p:cNvSpPr/>
          <p:nvPr/>
        </p:nvSpPr>
        <p:spPr>
          <a:xfrm>
            <a:off x="2280305" y="4315901"/>
            <a:ext cx="31107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Consistent</a:t>
            </a: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“Time </a:t>
            </a:r>
            <a:r>
              <a:rPr lang="es-E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Scales</a:t>
            </a: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SIMT(INM)</a:t>
            </a:r>
          </a:p>
          <a:p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UTC(INM)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ectángulo 67"/>
          <p:cNvSpPr/>
          <p:nvPr/>
        </p:nvSpPr>
        <p:spPr>
          <a:xfrm>
            <a:off x="6959972" y="914636"/>
            <a:ext cx="19816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Improvement</a:t>
            </a:r>
            <a:endParaRPr lang="es-CO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r>
              <a:rPr lang="es-CO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opportunities</a:t>
            </a:r>
            <a:endParaRPr lang="es-CO" sz="24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690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5" grpId="0"/>
      <p:bldP spid="47" grpId="0"/>
      <p:bldP spid="54" grpId="0" animBg="1"/>
      <p:bldP spid="55" grpId="0" animBg="1"/>
      <p:bldP spid="61" grpId="0"/>
      <p:bldP spid="6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613761" y="554028"/>
            <a:ext cx="33265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000" b="1" dirty="0" smtClean="0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Modular </a:t>
            </a:r>
            <a:r>
              <a:rPr lang="es-ES" sz="3000" b="1" dirty="0" err="1" smtClean="0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example</a:t>
            </a:r>
            <a:endParaRPr lang="es-ES_tradnl" sz="3000" b="1" dirty="0">
              <a:solidFill>
                <a:srgbClr val="004F95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3064" y="1267669"/>
            <a:ext cx="8376093" cy="4619169"/>
          </a:xfrm>
          <a:prstGeom prst="rect">
            <a:avLst/>
          </a:prstGeom>
          <a:noFill/>
          <a:ln>
            <a:solidFill>
              <a:srgbClr val="00B0F0"/>
            </a:solidFill>
            <a:prstDash val="dashDot"/>
          </a:ln>
        </p:spPr>
      </p:pic>
      <p:pic>
        <p:nvPicPr>
          <p:cNvPr id="15" name="7 Imagen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1067" y="2393458"/>
            <a:ext cx="1499980" cy="79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http://tf.nist.gov/general/museum/nist-f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38" y="3358471"/>
            <a:ext cx="689712" cy="99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esultado de imagen para nis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31" y="4380976"/>
            <a:ext cx="968526" cy="42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upload.wikimedia.org/wikipedia/commons/c/ca/Atomuhr-CS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7" t="19300" r="11557"/>
          <a:stretch/>
        </p:blipFill>
        <p:spPr bwMode="auto">
          <a:xfrm>
            <a:off x="1713994" y="3658150"/>
            <a:ext cx="947753" cy="69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Resultado de imagen para ptb clock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00" b="28000"/>
          <a:stretch/>
        </p:blipFill>
        <p:spPr bwMode="auto">
          <a:xfrm>
            <a:off x="1825692" y="4378720"/>
            <a:ext cx="881113" cy="42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Nube 19"/>
          <p:cNvSpPr/>
          <p:nvPr/>
        </p:nvSpPr>
        <p:spPr>
          <a:xfrm rot="16200000">
            <a:off x="-514693" y="2412153"/>
            <a:ext cx="4457373" cy="2491996"/>
          </a:xfrm>
          <a:prstGeom prst="cloud">
            <a:avLst/>
          </a:prstGeom>
          <a:solidFill>
            <a:schemeClr val="accent2">
              <a:alpha val="5019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4 Rectángulo redondeado"/>
          <p:cNvSpPr/>
          <p:nvPr/>
        </p:nvSpPr>
        <p:spPr>
          <a:xfrm>
            <a:off x="10072255" y="1267669"/>
            <a:ext cx="1510144" cy="1224413"/>
          </a:xfrm>
          <a:prstGeom prst="roundRect">
            <a:avLst/>
          </a:prstGeom>
          <a:solidFill>
            <a:srgbClr val="00B0F0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004F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4 Rectángulo redondeado"/>
          <p:cNvSpPr/>
          <p:nvPr/>
        </p:nvSpPr>
        <p:spPr>
          <a:xfrm>
            <a:off x="10093037" y="3584168"/>
            <a:ext cx="1510144" cy="1224413"/>
          </a:xfrm>
          <a:prstGeom prst="roundRect">
            <a:avLst/>
          </a:prstGeom>
          <a:solidFill>
            <a:srgbClr val="00B050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004F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30 Rectángulo">
            <a:extLst>
              <a:ext uri="{FF2B5EF4-FFF2-40B4-BE49-F238E27FC236}">
                <a16:creationId xmlns="" xmlns:a16="http://schemas.microsoft.com/office/drawing/2014/main" id="{DBD8CD79-D30D-4746-BD36-E7F120D581EC}"/>
              </a:ext>
            </a:extLst>
          </p:cNvPr>
          <p:cNvSpPr/>
          <p:nvPr/>
        </p:nvSpPr>
        <p:spPr>
          <a:xfrm>
            <a:off x="10072255" y="800249"/>
            <a:ext cx="19602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 </a:t>
            </a:r>
            <a:r>
              <a:rPr lang="es-CO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uncertainty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Nube 12"/>
          <p:cNvSpPr/>
          <p:nvPr/>
        </p:nvSpPr>
        <p:spPr>
          <a:xfrm rot="16200000">
            <a:off x="10588838" y="-72092"/>
            <a:ext cx="476977" cy="2042901"/>
          </a:xfrm>
          <a:prstGeom prst="cloud">
            <a:avLst/>
          </a:prstGeom>
          <a:solidFill>
            <a:schemeClr val="accent2">
              <a:alpha val="5019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7758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  <p:bldP spid="12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>
            <a:cxnSpLocks/>
            <a:stCxn id="9" idx="6"/>
            <a:endCxn id="7" idx="2"/>
          </p:cNvCxnSpPr>
          <p:nvPr/>
        </p:nvCxnSpPr>
        <p:spPr>
          <a:xfrm>
            <a:off x="3248514" y="4561289"/>
            <a:ext cx="779028" cy="551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Anillo 8"/>
          <p:cNvSpPr/>
          <p:nvPr/>
        </p:nvSpPr>
        <p:spPr>
          <a:xfrm>
            <a:off x="3019514" y="4437185"/>
            <a:ext cx="229000" cy="248209"/>
          </a:xfrm>
          <a:prstGeom prst="donut">
            <a:avLst/>
          </a:prstGeom>
          <a:solidFill>
            <a:srgbClr val="F2C5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nillo 9"/>
          <p:cNvSpPr/>
          <p:nvPr/>
        </p:nvSpPr>
        <p:spPr>
          <a:xfrm>
            <a:off x="11698430" y="4419712"/>
            <a:ext cx="229000" cy="248209"/>
          </a:xfrm>
          <a:prstGeom prst="donut">
            <a:avLst/>
          </a:prstGeom>
          <a:solidFill>
            <a:srgbClr val="FE5D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Anillo 10"/>
          <p:cNvSpPr/>
          <p:nvPr/>
        </p:nvSpPr>
        <p:spPr>
          <a:xfrm>
            <a:off x="7169705" y="4433292"/>
            <a:ext cx="229000" cy="248209"/>
          </a:xfrm>
          <a:prstGeom prst="donu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Conector recto de flecha 11"/>
          <p:cNvCxnSpPr/>
          <p:nvPr/>
        </p:nvCxnSpPr>
        <p:spPr>
          <a:xfrm flipH="1" flipV="1">
            <a:off x="3121814" y="2516018"/>
            <a:ext cx="0" cy="1917516"/>
          </a:xfrm>
          <a:prstGeom prst="straightConnector1">
            <a:avLst/>
          </a:prstGeom>
          <a:ln>
            <a:solidFill>
              <a:srgbClr val="F2C5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>
            <a:cxnSpLocks/>
          </p:cNvCxnSpPr>
          <p:nvPr/>
        </p:nvCxnSpPr>
        <p:spPr>
          <a:xfrm flipH="1" flipV="1">
            <a:off x="11812930" y="2660296"/>
            <a:ext cx="8" cy="1958918"/>
          </a:xfrm>
          <a:prstGeom prst="straightConnector1">
            <a:avLst/>
          </a:prstGeom>
          <a:ln>
            <a:solidFill>
              <a:srgbClr val="FE5D44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>
            <a:cxnSpLocks/>
            <a:stCxn id="11" idx="0"/>
          </p:cNvCxnSpPr>
          <p:nvPr/>
        </p:nvCxnSpPr>
        <p:spPr>
          <a:xfrm flipH="1" flipV="1">
            <a:off x="7274638" y="1534779"/>
            <a:ext cx="0" cy="2898513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>
            <a:cxnSpLocks/>
            <a:stCxn id="7" idx="6"/>
            <a:endCxn id="11" idx="2"/>
          </p:cNvCxnSpPr>
          <p:nvPr/>
        </p:nvCxnSpPr>
        <p:spPr>
          <a:xfrm flipV="1">
            <a:off x="4256543" y="4557397"/>
            <a:ext cx="2913160" cy="940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43"/>
          <p:cNvCxnSpPr>
            <a:stCxn id="11" idx="6"/>
            <a:endCxn id="10" idx="2"/>
          </p:cNvCxnSpPr>
          <p:nvPr/>
        </p:nvCxnSpPr>
        <p:spPr>
          <a:xfrm flipV="1">
            <a:off x="7398705" y="4543817"/>
            <a:ext cx="4299725" cy="135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31 Rectángulo"/>
          <p:cNvSpPr/>
          <p:nvPr/>
        </p:nvSpPr>
        <p:spPr>
          <a:xfrm>
            <a:off x="8548307" y="2271181"/>
            <a:ext cx="21476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 </a:t>
            </a:r>
            <a:r>
              <a:rPr lang="es-CO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endParaRPr lang="es-CO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nillo 6"/>
          <p:cNvSpPr/>
          <p:nvPr/>
        </p:nvSpPr>
        <p:spPr>
          <a:xfrm>
            <a:off x="4027542" y="4442698"/>
            <a:ext cx="229000" cy="248208"/>
          </a:xfrm>
          <a:prstGeom prst="donu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="" xmlns:a16="http://schemas.microsoft.com/office/drawing/2014/main" id="{2DC3CB58-DEAE-4FC8-9895-DC728C78747B}"/>
              </a:ext>
            </a:extLst>
          </p:cNvPr>
          <p:cNvCxnSpPr>
            <a:stCxn id="7" idx="0"/>
            <a:endCxn id="42" idx="2"/>
          </p:cNvCxnSpPr>
          <p:nvPr/>
        </p:nvCxnSpPr>
        <p:spPr>
          <a:xfrm flipH="1" flipV="1">
            <a:off x="4138334" y="3952138"/>
            <a:ext cx="3708" cy="49056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Anillo 23"/>
          <p:cNvSpPr/>
          <p:nvPr/>
        </p:nvSpPr>
        <p:spPr>
          <a:xfrm>
            <a:off x="1291232" y="4441367"/>
            <a:ext cx="229000" cy="248209"/>
          </a:xfrm>
          <a:prstGeom prst="donut">
            <a:avLst/>
          </a:prstGeom>
          <a:solidFill>
            <a:srgbClr val="3194E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Conector recto de flecha 24"/>
          <p:cNvCxnSpPr>
            <a:cxnSpLocks/>
          </p:cNvCxnSpPr>
          <p:nvPr/>
        </p:nvCxnSpPr>
        <p:spPr>
          <a:xfrm flipH="1" flipV="1">
            <a:off x="1402589" y="4097835"/>
            <a:ext cx="3145" cy="375982"/>
          </a:xfrm>
          <a:prstGeom prst="straightConnector1">
            <a:avLst/>
          </a:prstGeom>
          <a:ln>
            <a:solidFill>
              <a:srgbClr val="3194E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43"/>
          <p:cNvCxnSpPr/>
          <p:nvPr/>
        </p:nvCxnSpPr>
        <p:spPr>
          <a:xfrm flipV="1">
            <a:off x="788708" y="4564956"/>
            <a:ext cx="25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29 Rectángulo"/>
          <p:cNvSpPr/>
          <p:nvPr/>
        </p:nvSpPr>
        <p:spPr>
          <a:xfrm>
            <a:off x="251819" y="4389115"/>
            <a:ext cx="684866" cy="3554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b="1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2011</a:t>
            </a:r>
          </a:p>
        </p:txBody>
      </p:sp>
      <p:sp>
        <p:nvSpPr>
          <p:cNvPr id="34" name="CuadroTexto 33"/>
          <p:cNvSpPr txBox="1"/>
          <p:nvPr/>
        </p:nvSpPr>
        <p:spPr>
          <a:xfrm>
            <a:off x="640892" y="123815"/>
            <a:ext cx="33890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000" b="1" dirty="0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2. </a:t>
            </a:r>
            <a:r>
              <a:rPr lang="es-CO" sz="3000" b="1" dirty="0" err="1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Update</a:t>
            </a:r>
            <a:r>
              <a:rPr lang="es-CO" sz="3000" b="1" dirty="0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CO" sz="3000" b="1" dirty="0" err="1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System</a:t>
            </a:r>
            <a:endParaRPr lang="es-ES_tradnl" sz="3000" b="1" dirty="0">
              <a:solidFill>
                <a:srgbClr val="004F95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47" y="4661551"/>
            <a:ext cx="1829866" cy="660513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03" y="3032075"/>
            <a:ext cx="2640658" cy="644812"/>
          </a:xfrm>
          <a:prstGeom prst="rect">
            <a:avLst/>
          </a:prstGeom>
        </p:spPr>
      </p:pic>
      <p:sp>
        <p:nvSpPr>
          <p:cNvPr id="38" name="29 Rectángulo"/>
          <p:cNvSpPr/>
          <p:nvPr/>
        </p:nvSpPr>
        <p:spPr>
          <a:xfrm>
            <a:off x="1053776" y="3720183"/>
            <a:ext cx="697627" cy="3554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b="1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39" name="29 Rectángulo"/>
          <p:cNvSpPr/>
          <p:nvPr/>
        </p:nvSpPr>
        <p:spPr>
          <a:xfrm>
            <a:off x="1965946" y="4187295"/>
            <a:ext cx="697627" cy="3554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b="1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2013</a:t>
            </a: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8340" y="1630603"/>
            <a:ext cx="1752600" cy="876300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8619" y="2798363"/>
            <a:ext cx="1519429" cy="1153775"/>
          </a:xfrm>
          <a:prstGeom prst="rect">
            <a:avLst/>
          </a:prstGeom>
        </p:spPr>
      </p:pic>
      <p:cxnSp>
        <p:nvCxnSpPr>
          <p:cNvPr id="43" name="Conector recto 42"/>
          <p:cNvCxnSpPr/>
          <p:nvPr/>
        </p:nvCxnSpPr>
        <p:spPr>
          <a:xfrm>
            <a:off x="1965946" y="5937987"/>
            <a:ext cx="8489005" cy="0"/>
          </a:xfrm>
          <a:prstGeom prst="line">
            <a:avLst/>
          </a:prstGeom>
          <a:ln w="6350">
            <a:solidFill>
              <a:srgbClr val="0031B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de flecha 43">
            <a:extLst>
              <a:ext uri="{FF2B5EF4-FFF2-40B4-BE49-F238E27FC236}">
                <a16:creationId xmlns="" xmlns:a16="http://schemas.microsoft.com/office/drawing/2014/main" id="{2DC3CB58-DEAE-4FC8-9895-DC728C78747B}"/>
              </a:ext>
            </a:extLst>
          </p:cNvPr>
          <p:cNvCxnSpPr>
            <a:stCxn id="45" idx="2"/>
          </p:cNvCxnSpPr>
          <p:nvPr/>
        </p:nvCxnSpPr>
        <p:spPr>
          <a:xfrm>
            <a:off x="9971390" y="4603234"/>
            <a:ext cx="0" cy="1317888"/>
          </a:xfrm>
          <a:prstGeom prst="straightConnector1">
            <a:avLst/>
          </a:prstGeom>
          <a:ln>
            <a:solidFill>
              <a:srgbClr val="0031B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29 Rectángulo"/>
          <p:cNvSpPr/>
          <p:nvPr/>
        </p:nvSpPr>
        <p:spPr>
          <a:xfrm>
            <a:off x="9622576" y="4247752"/>
            <a:ext cx="697627" cy="3554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b="1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2018</a:t>
            </a:r>
          </a:p>
        </p:txBody>
      </p:sp>
      <p:cxnSp>
        <p:nvCxnSpPr>
          <p:cNvPr id="47" name="Conector recto de flecha 46">
            <a:extLst>
              <a:ext uri="{FF2B5EF4-FFF2-40B4-BE49-F238E27FC236}">
                <a16:creationId xmlns="" xmlns:a16="http://schemas.microsoft.com/office/drawing/2014/main" id="{2DC3CB58-DEAE-4FC8-9895-DC728C78747B}"/>
              </a:ext>
            </a:extLst>
          </p:cNvPr>
          <p:cNvCxnSpPr>
            <a:stCxn id="39" idx="2"/>
          </p:cNvCxnSpPr>
          <p:nvPr/>
        </p:nvCxnSpPr>
        <p:spPr>
          <a:xfrm flipH="1">
            <a:off x="2314759" y="4542777"/>
            <a:ext cx="1" cy="1380590"/>
          </a:xfrm>
          <a:prstGeom prst="straightConnector1">
            <a:avLst/>
          </a:prstGeom>
          <a:ln>
            <a:solidFill>
              <a:srgbClr val="0031B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0" name="Imagen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9901" y="742481"/>
            <a:ext cx="3742732" cy="674009"/>
          </a:xfrm>
          <a:prstGeom prst="rect">
            <a:avLst/>
          </a:prstGeom>
        </p:spPr>
      </p:pic>
      <p:cxnSp>
        <p:nvCxnSpPr>
          <p:cNvPr id="51" name="Conector recto 50"/>
          <p:cNvCxnSpPr/>
          <p:nvPr/>
        </p:nvCxnSpPr>
        <p:spPr>
          <a:xfrm>
            <a:off x="5053287" y="1512128"/>
            <a:ext cx="2536233" cy="0"/>
          </a:xfrm>
          <a:prstGeom prst="line">
            <a:avLst/>
          </a:prstGeom>
          <a:ln w="63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de flecha 52">
            <a:extLst>
              <a:ext uri="{FF2B5EF4-FFF2-40B4-BE49-F238E27FC236}">
                <a16:creationId xmlns="" xmlns:a16="http://schemas.microsoft.com/office/drawing/2014/main" id="{2DC3CB58-DEAE-4FC8-9895-DC728C78747B}"/>
              </a:ext>
            </a:extLst>
          </p:cNvPr>
          <p:cNvCxnSpPr/>
          <p:nvPr/>
        </p:nvCxnSpPr>
        <p:spPr>
          <a:xfrm flipV="1">
            <a:off x="5547634" y="1534778"/>
            <a:ext cx="0" cy="3029269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29 Rectángulo"/>
          <p:cNvSpPr/>
          <p:nvPr/>
        </p:nvSpPr>
        <p:spPr>
          <a:xfrm>
            <a:off x="5201001" y="4276543"/>
            <a:ext cx="697627" cy="3554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b="1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2014</a:t>
            </a:r>
          </a:p>
        </p:txBody>
      </p:sp>
      <p:sp>
        <p:nvSpPr>
          <p:cNvPr id="56" name="29 Rectángulo"/>
          <p:cNvSpPr/>
          <p:nvPr/>
        </p:nvSpPr>
        <p:spPr>
          <a:xfrm>
            <a:off x="6338074" y="1747488"/>
            <a:ext cx="1813381" cy="618631"/>
          </a:xfrm>
          <a:prstGeom prst="rect">
            <a:avLst/>
          </a:prstGeom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b="1" dirty="0">
                <a:solidFill>
                  <a:srgbClr val="004F95"/>
                </a:solidFill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2015-02-10</a:t>
            </a:r>
          </a:p>
          <a:p>
            <a:pPr algn="ctr" defTabSz="508000">
              <a:lnSpc>
                <a:spcPct val="95000"/>
              </a:lnSpc>
            </a:pPr>
            <a:r>
              <a:rPr lang="es-CO" b="1" dirty="0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SIM.TF.10.2014</a:t>
            </a:r>
            <a:endParaRPr lang="es-CO" dirty="0"/>
          </a:p>
        </p:txBody>
      </p:sp>
      <p:sp>
        <p:nvSpPr>
          <p:cNvPr id="62" name="Anillo 61"/>
          <p:cNvSpPr/>
          <p:nvPr/>
        </p:nvSpPr>
        <p:spPr>
          <a:xfrm>
            <a:off x="9096777" y="4404573"/>
            <a:ext cx="229000" cy="248209"/>
          </a:xfrm>
          <a:prstGeom prst="donut">
            <a:avLst/>
          </a:prstGeom>
          <a:solidFill>
            <a:srgbClr val="FE5D44"/>
          </a:solidFill>
          <a:ln>
            <a:solidFill>
              <a:srgbClr val="FE5D4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3" name="Conector recto de flecha 62"/>
          <p:cNvCxnSpPr/>
          <p:nvPr/>
        </p:nvCxnSpPr>
        <p:spPr>
          <a:xfrm flipV="1">
            <a:off x="9211277" y="2660296"/>
            <a:ext cx="15175" cy="1740627"/>
          </a:xfrm>
          <a:prstGeom prst="straightConnector1">
            <a:avLst/>
          </a:prstGeom>
          <a:ln>
            <a:solidFill>
              <a:srgbClr val="FE5D44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30 Rectángulo">
            <a:extLst>
              <a:ext uri="{FF2B5EF4-FFF2-40B4-BE49-F238E27FC236}">
                <a16:creationId xmlns="" xmlns:a16="http://schemas.microsoft.com/office/drawing/2014/main" id="{DBD8CD79-D30D-4746-BD36-E7F120D581EC}"/>
              </a:ext>
            </a:extLst>
          </p:cNvPr>
          <p:cNvSpPr/>
          <p:nvPr/>
        </p:nvSpPr>
        <p:spPr>
          <a:xfrm>
            <a:off x="5279245" y="6160884"/>
            <a:ext cx="2226892" cy="307777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s-CO" sz="1400" b="1" dirty="0" err="1">
                <a:latin typeface="Times New Roman" panose="02020603050405020304" pitchFamily="18" charset="0"/>
              </a:rPr>
              <a:t>Internal</a:t>
            </a:r>
            <a:r>
              <a:rPr lang="es-CO" sz="1400" b="1" dirty="0">
                <a:latin typeface="Times New Roman" panose="02020603050405020304" pitchFamily="18" charset="0"/>
              </a:rPr>
              <a:t> </a:t>
            </a:r>
            <a:r>
              <a:rPr lang="es-CO" sz="1400" b="1" dirty="0" err="1">
                <a:latin typeface="Times New Roman" panose="02020603050405020304" pitchFamily="18" charset="0"/>
              </a:rPr>
              <a:t>monitoring</a:t>
            </a:r>
            <a:r>
              <a:rPr lang="es-CO" sz="1400" b="1" dirty="0">
                <a:latin typeface="Times New Roman" panose="02020603050405020304" pitchFamily="18" charset="0"/>
              </a:rPr>
              <a:t> </a:t>
            </a:r>
            <a:r>
              <a:rPr lang="es-CO" sz="1400" b="1" dirty="0" err="1">
                <a:latin typeface="Times New Roman" panose="02020603050405020304" pitchFamily="18" charset="0"/>
              </a:rPr>
              <a:t>audits</a:t>
            </a:r>
            <a:endParaRPr lang="es-CO" sz="1400" b="1" dirty="0">
              <a:latin typeface="Times New Roman" panose="02020603050405020304" pitchFamily="18" charset="0"/>
            </a:endParaRPr>
          </a:p>
        </p:txBody>
      </p:sp>
      <p:sp>
        <p:nvSpPr>
          <p:cNvPr id="66" name="Anillo 65"/>
          <p:cNvSpPr/>
          <p:nvPr/>
        </p:nvSpPr>
        <p:spPr>
          <a:xfrm>
            <a:off x="8151455" y="4413342"/>
            <a:ext cx="229000" cy="248209"/>
          </a:xfrm>
          <a:prstGeom prst="donut">
            <a:avLst/>
          </a:prstGeom>
          <a:solidFill>
            <a:srgbClr val="F2C5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7" name="Conector recto de flecha 66"/>
          <p:cNvCxnSpPr/>
          <p:nvPr/>
        </p:nvCxnSpPr>
        <p:spPr>
          <a:xfrm flipH="1" flipV="1">
            <a:off x="8270638" y="4111604"/>
            <a:ext cx="0" cy="298088"/>
          </a:xfrm>
          <a:prstGeom prst="straightConnector1">
            <a:avLst/>
          </a:prstGeom>
          <a:ln>
            <a:solidFill>
              <a:srgbClr val="F2C5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cto 74"/>
          <p:cNvCxnSpPr/>
          <p:nvPr/>
        </p:nvCxnSpPr>
        <p:spPr>
          <a:xfrm flipV="1">
            <a:off x="9096777" y="2640513"/>
            <a:ext cx="2962369" cy="0"/>
          </a:xfrm>
          <a:prstGeom prst="line">
            <a:avLst/>
          </a:prstGeom>
          <a:ln w="6350">
            <a:solidFill>
              <a:srgbClr val="FE5D4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29 Rectángulo"/>
          <p:cNvSpPr/>
          <p:nvPr/>
        </p:nvSpPr>
        <p:spPr>
          <a:xfrm>
            <a:off x="11457682" y="4111604"/>
            <a:ext cx="697627" cy="3554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b="1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2023</a:t>
            </a:r>
          </a:p>
        </p:txBody>
      </p:sp>
      <p:pic>
        <p:nvPicPr>
          <p:cNvPr id="89" name="Imagen 8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7245" y="3474646"/>
            <a:ext cx="1047658" cy="795537"/>
          </a:xfrm>
          <a:prstGeom prst="rect">
            <a:avLst/>
          </a:prstGeom>
        </p:spPr>
      </p:pic>
      <p:pic>
        <p:nvPicPr>
          <p:cNvPr id="92" name="Imagen 9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9279" y="1194875"/>
            <a:ext cx="959219" cy="849278"/>
          </a:xfrm>
          <a:prstGeom prst="rect">
            <a:avLst/>
          </a:prstGeom>
        </p:spPr>
      </p:pic>
      <p:pic>
        <p:nvPicPr>
          <p:cNvPr id="93" name="Imagen 9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4943" y="2781821"/>
            <a:ext cx="1819934" cy="296013"/>
          </a:xfrm>
          <a:prstGeom prst="rect">
            <a:avLst/>
          </a:prstGeom>
        </p:spPr>
      </p:pic>
      <p:pic>
        <p:nvPicPr>
          <p:cNvPr id="94" name="Imagen 93"/>
          <p:cNvPicPr>
            <a:picLocks noChangeAspect="1"/>
          </p:cNvPicPr>
          <p:nvPr/>
        </p:nvPicPr>
        <p:blipFill rotWithShape="1">
          <a:blip r:embed="rId9"/>
          <a:srcRect t="-1" r="30732" b="-1291"/>
          <a:stretch/>
        </p:blipFill>
        <p:spPr>
          <a:xfrm>
            <a:off x="7552533" y="3593758"/>
            <a:ext cx="1477903" cy="443807"/>
          </a:xfrm>
          <a:prstGeom prst="rect">
            <a:avLst/>
          </a:prstGeom>
          <a:ln w="57150">
            <a:solidFill>
              <a:schemeClr val="accent4"/>
            </a:solidFill>
          </a:ln>
        </p:spPr>
      </p:pic>
      <p:sp>
        <p:nvSpPr>
          <p:cNvPr id="96" name="30 Rectángulo">
            <a:extLst>
              <a:ext uri="{FF2B5EF4-FFF2-40B4-BE49-F238E27FC236}">
                <a16:creationId xmlns="" xmlns:a16="http://schemas.microsoft.com/office/drawing/2014/main" id="{DBD8CD79-D30D-4746-BD36-E7F120D581EC}"/>
              </a:ext>
            </a:extLst>
          </p:cNvPr>
          <p:cNvSpPr/>
          <p:nvPr/>
        </p:nvSpPr>
        <p:spPr>
          <a:xfrm>
            <a:off x="5390755" y="4593425"/>
            <a:ext cx="20688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</a:t>
            </a:r>
            <a:r>
              <a:rPr lang="es-CO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s-CO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</a:t>
            </a:r>
            <a:endParaRPr lang="es-CO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Rectángulo 96"/>
          <p:cNvSpPr/>
          <p:nvPr/>
        </p:nvSpPr>
        <p:spPr>
          <a:xfrm>
            <a:off x="8626792" y="3057334"/>
            <a:ext cx="1236236" cy="355482"/>
          </a:xfrm>
          <a:prstGeom prst="rect">
            <a:avLst/>
          </a:prstGeom>
          <a:ln w="38100">
            <a:solidFill>
              <a:srgbClr val="FE5D44"/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b="1" dirty="0">
                <a:solidFill>
                  <a:srgbClr val="004F95"/>
                </a:solidFill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UTC(INM)</a:t>
            </a:r>
          </a:p>
        </p:txBody>
      </p:sp>
      <p:sp>
        <p:nvSpPr>
          <p:cNvPr id="99" name="29 Rectángulo"/>
          <p:cNvSpPr/>
          <p:nvPr/>
        </p:nvSpPr>
        <p:spPr>
          <a:xfrm>
            <a:off x="6918893" y="4168036"/>
            <a:ext cx="697627" cy="3554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b="1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100" name="29 Rectángulo"/>
          <p:cNvSpPr/>
          <p:nvPr/>
        </p:nvSpPr>
        <p:spPr>
          <a:xfrm>
            <a:off x="7921250" y="4176809"/>
            <a:ext cx="697627" cy="3554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b="1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2017</a:t>
            </a:r>
          </a:p>
        </p:txBody>
      </p:sp>
      <p:sp>
        <p:nvSpPr>
          <p:cNvPr id="101" name="29 Rectángulo"/>
          <p:cNvSpPr/>
          <p:nvPr/>
        </p:nvSpPr>
        <p:spPr>
          <a:xfrm>
            <a:off x="7319792" y="4644318"/>
            <a:ext cx="979756" cy="35548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b="1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¿2016?</a:t>
            </a:r>
          </a:p>
        </p:txBody>
      </p:sp>
      <p:grpSp>
        <p:nvGrpSpPr>
          <p:cNvPr id="104" name="Grupo 103"/>
          <p:cNvGrpSpPr/>
          <p:nvPr/>
        </p:nvGrpSpPr>
        <p:grpSpPr>
          <a:xfrm>
            <a:off x="5201001" y="5122043"/>
            <a:ext cx="1785860" cy="739594"/>
            <a:chOff x="4278595" y="4321699"/>
            <a:chExt cx="2960314" cy="1375797"/>
          </a:xfrm>
        </p:grpSpPr>
        <p:sp>
          <p:nvSpPr>
            <p:cNvPr id="105" name="Rectangle 48"/>
            <p:cNvSpPr>
              <a:spLocks noChangeArrowheads="1"/>
            </p:cNvSpPr>
            <p:nvPr/>
          </p:nvSpPr>
          <p:spPr bwMode="auto">
            <a:xfrm>
              <a:off x="4278595" y="4713321"/>
              <a:ext cx="1137282" cy="572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s-CO" sz="2000" b="1" dirty="0">
                  <a:latin typeface="Bell MT" panose="02020503060305020303" pitchFamily="18" charset="0"/>
                </a:rPr>
                <a:t>TAI-1</a:t>
              </a:r>
            </a:p>
          </p:txBody>
        </p:sp>
        <p:pic>
          <p:nvPicPr>
            <p:cNvPr id="106" name="Imagen 105"/>
            <p:cNvPicPr>
              <a:picLocks noChangeAspect="1"/>
            </p:cNvPicPr>
            <p:nvPr/>
          </p:nvPicPr>
          <p:blipFill rotWithShape="1">
            <a:blip r:embed="rId10"/>
            <a:srcRect l="9568" t="21229" r="46513" b="19100"/>
            <a:stretch/>
          </p:blipFill>
          <p:spPr>
            <a:xfrm>
              <a:off x="5438741" y="4321699"/>
              <a:ext cx="1800168" cy="1375797"/>
            </a:xfrm>
            <a:prstGeom prst="rect">
              <a:avLst/>
            </a:prstGeom>
          </p:spPr>
        </p:pic>
      </p:grpSp>
      <p:grpSp>
        <p:nvGrpSpPr>
          <p:cNvPr id="107" name="Grupo 106"/>
          <p:cNvGrpSpPr/>
          <p:nvPr/>
        </p:nvGrpSpPr>
        <p:grpSpPr>
          <a:xfrm>
            <a:off x="298684" y="5249107"/>
            <a:ext cx="1788265" cy="1344029"/>
            <a:chOff x="9359070" y="4015295"/>
            <a:chExt cx="2703862" cy="1797215"/>
          </a:xfrm>
        </p:grpSpPr>
        <p:sp>
          <p:nvSpPr>
            <p:cNvPr id="108" name="Rectangle 63"/>
            <p:cNvSpPr>
              <a:spLocks noChangeArrowheads="1"/>
            </p:cNvSpPr>
            <p:nvPr/>
          </p:nvSpPr>
          <p:spPr bwMode="auto">
            <a:xfrm>
              <a:off x="9702603" y="5352135"/>
              <a:ext cx="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CO" dirty="0">
                <a:latin typeface="Bell MT" panose="02020503060305020303" pitchFamily="18" charset="0"/>
              </a:endParaRPr>
            </a:p>
          </p:txBody>
        </p:sp>
        <p:sp>
          <p:nvSpPr>
            <p:cNvPr id="109" name="Rectangle 64"/>
            <p:cNvSpPr>
              <a:spLocks noChangeArrowheads="1"/>
            </p:cNvSpPr>
            <p:nvPr/>
          </p:nvSpPr>
          <p:spPr bwMode="auto">
            <a:xfrm>
              <a:off x="9702603" y="5536285"/>
              <a:ext cx="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CO" dirty="0">
                <a:latin typeface="Bell MT" panose="02020503060305020303" pitchFamily="18" charset="0"/>
              </a:endParaRPr>
            </a:p>
          </p:txBody>
        </p:sp>
        <p:pic>
          <p:nvPicPr>
            <p:cNvPr id="110" name="Picture 18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9070" y="4015295"/>
              <a:ext cx="1112837" cy="1203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Rectangle 34"/>
            <p:cNvSpPr>
              <a:spLocks noChangeArrowheads="1"/>
            </p:cNvSpPr>
            <p:nvPr/>
          </p:nvSpPr>
          <p:spPr bwMode="auto">
            <a:xfrm>
              <a:off x="9958687" y="4368339"/>
              <a:ext cx="2104245" cy="823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s-CO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SIMT</a:t>
              </a:r>
            </a:p>
            <a:p>
              <a:pPr algn="ctr" eaLnBrk="1" hangingPunct="1"/>
              <a:r>
                <a:rPr lang="es-CO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2007</a:t>
              </a:r>
            </a:p>
          </p:txBody>
        </p:sp>
      </p:grpSp>
      <p:sp>
        <p:nvSpPr>
          <p:cNvPr id="112" name="30 Rectángulo">
            <a:extLst>
              <a:ext uri="{FF2B5EF4-FFF2-40B4-BE49-F238E27FC236}">
                <a16:creationId xmlns="" xmlns:a16="http://schemas.microsoft.com/office/drawing/2014/main" id="{DBD8CD79-D30D-4746-BD36-E7F120D581EC}"/>
              </a:ext>
            </a:extLst>
          </p:cNvPr>
          <p:cNvSpPr/>
          <p:nvPr/>
        </p:nvSpPr>
        <p:spPr>
          <a:xfrm>
            <a:off x="2231757" y="5370916"/>
            <a:ext cx="20688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Metrological</a:t>
            </a:r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assurance</a:t>
            </a:r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</a:t>
            </a:r>
            <a:endParaRPr lang="es-CO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3" name="Conector recto de flecha 112">
            <a:extLst>
              <a:ext uri="{FF2B5EF4-FFF2-40B4-BE49-F238E27FC236}">
                <a16:creationId xmlns="" xmlns:a16="http://schemas.microsoft.com/office/drawing/2014/main" id="{2DC3CB58-DEAE-4FC8-9895-DC728C78747B}"/>
              </a:ext>
            </a:extLst>
          </p:cNvPr>
          <p:cNvCxnSpPr/>
          <p:nvPr/>
        </p:nvCxnSpPr>
        <p:spPr>
          <a:xfrm>
            <a:off x="7390919" y="4571272"/>
            <a:ext cx="0" cy="1083247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Abrir llave 116"/>
          <p:cNvSpPr/>
          <p:nvPr/>
        </p:nvSpPr>
        <p:spPr>
          <a:xfrm rot="16200000">
            <a:off x="6270729" y="4004786"/>
            <a:ext cx="350994" cy="1709292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8" name="29 Rectángulo"/>
          <p:cNvSpPr/>
          <p:nvPr/>
        </p:nvSpPr>
        <p:spPr>
          <a:xfrm>
            <a:off x="7076055" y="5437233"/>
            <a:ext cx="1954381" cy="501676"/>
          </a:xfrm>
          <a:prstGeom prst="rect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sz="1400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tai@bipm.org</a:t>
            </a:r>
          </a:p>
          <a:p>
            <a:pPr algn="ctr" defTabSz="508000">
              <a:lnSpc>
                <a:spcPct val="95000"/>
              </a:lnSpc>
            </a:pPr>
            <a:r>
              <a:rPr lang="es-CO" altLang="ko-KR" sz="1400" b="1" dirty="0">
                <a:solidFill>
                  <a:srgbClr val="004F95"/>
                </a:solidFill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CGGTTS:</a:t>
            </a:r>
            <a:r>
              <a:rPr lang="es-CO" altLang="ko-KR" sz="1400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 2015-04-15</a:t>
            </a:r>
          </a:p>
        </p:txBody>
      </p:sp>
      <p:cxnSp>
        <p:nvCxnSpPr>
          <p:cNvPr id="120" name="Conector recto de flecha 119">
            <a:extLst>
              <a:ext uri="{FF2B5EF4-FFF2-40B4-BE49-F238E27FC236}">
                <a16:creationId xmlns="" xmlns:a16="http://schemas.microsoft.com/office/drawing/2014/main" id="{2DC3CB58-DEAE-4FC8-9895-DC728C78747B}"/>
              </a:ext>
            </a:extLst>
          </p:cNvPr>
          <p:cNvCxnSpPr/>
          <p:nvPr/>
        </p:nvCxnSpPr>
        <p:spPr>
          <a:xfrm>
            <a:off x="8105254" y="4564047"/>
            <a:ext cx="0" cy="631532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29 Rectángulo"/>
          <p:cNvSpPr/>
          <p:nvPr/>
        </p:nvSpPr>
        <p:spPr>
          <a:xfrm>
            <a:off x="7546515" y="5154043"/>
            <a:ext cx="2242922" cy="297004"/>
          </a:xfrm>
          <a:prstGeom prst="rect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sz="1400" b="1" dirty="0" err="1">
                <a:solidFill>
                  <a:srgbClr val="004F95"/>
                </a:solidFill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Update</a:t>
            </a:r>
            <a:r>
              <a:rPr lang="es-CO" altLang="ko-KR" sz="1400" b="1" dirty="0">
                <a:solidFill>
                  <a:srgbClr val="004F95"/>
                </a:solidFill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 </a:t>
            </a:r>
            <a:r>
              <a:rPr lang="es-CO" altLang="ko-KR" sz="1400" b="1" dirty="0" err="1">
                <a:solidFill>
                  <a:srgbClr val="004F95"/>
                </a:solidFill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System</a:t>
            </a:r>
            <a:r>
              <a:rPr lang="es-CO" altLang="ko-KR" sz="1400" b="1" dirty="0">
                <a:solidFill>
                  <a:srgbClr val="004F95"/>
                </a:solidFill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: </a:t>
            </a:r>
            <a:r>
              <a:rPr lang="es-CO" altLang="ko-KR" sz="1400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2017-08</a:t>
            </a:r>
          </a:p>
        </p:txBody>
      </p:sp>
    </p:spTree>
    <p:extLst>
      <p:ext uri="{BB962C8B-B14F-4D97-AF65-F5344CB8AC3E}">
        <p14:creationId xmlns:p14="http://schemas.microsoft.com/office/powerpoint/2010/main" val="272565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117" grpId="0" animBg="1"/>
      <p:bldP spid="118" grpId="0" animBg="1"/>
      <p:bldP spid="1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>
            <a:cxnSpLocks/>
            <a:stCxn id="9" idx="6"/>
            <a:endCxn id="7" idx="2"/>
          </p:cNvCxnSpPr>
          <p:nvPr/>
        </p:nvCxnSpPr>
        <p:spPr>
          <a:xfrm>
            <a:off x="3248514" y="4561289"/>
            <a:ext cx="779028" cy="551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Anillo 8"/>
          <p:cNvSpPr/>
          <p:nvPr/>
        </p:nvSpPr>
        <p:spPr>
          <a:xfrm>
            <a:off x="3019514" y="4437185"/>
            <a:ext cx="229000" cy="248209"/>
          </a:xfrm>
          <a:prstGeom prst="donut">
            <a:avLst/>
          </a:prstGeom>
          <a:solidFill>
            <a:srgbClr val="F2C5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nillo 9"/>
          <p:cNvSpPr/>
          <p:nvPr/>
        </p:nvSpPr>
        <p:spPr>
          <a:xfrm>
            <a:off x="11698430" y="4419712"/>
            <a:ext cx="229000" cy="248209"/>
          </a:xfrm>
          <a:prstGeom prst="donut">
            <a:avLst/>
          </a:prstGeom>
          <a:solidFill>
            <a:srgbClr val="FE5D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Anillo 10"/>
          <p:cNvSpPr/>
          <p:nvPr/>
        </p:nvSpPr>
        <p:spPr>
          <a:xfrm>
            <a:off x="7169705" y="4433292"/>
            <a:ext cx="229000" cy="248209"/>
          </a:xfrm>
          <a:prstGeom prst="donu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Conector recto de flecha 11"/>
          <p:cNvCxnSpPr/>
          <p:nvPr/>
        </p:nvCxnSpPr>
        <p:spPr>
          <a:xfrm flipH="1" flipV="1">
            <a:off x="3121814" y="2516018"/>
            <a:ext cx="0" cy="1917516"/>
          </a:xfrm>
          <a:prstGeom prst="straightConnector1">
            <a:avLst/>
          </a:prstGeom>
          <a:ln>
            <a:solidFill>
              <a:srgbClr val="F2C5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>
            <a:cxnSpLocks/>
          </p:cNvCxnSpPr>
          <p:nvPr/>
        </p:nvCxnSpPr>
        <p:spPr>
          <a:xfrm flipH="1" flipV="1">
            <a:off x="11812930" y="2660296"/>
            <a:ext cx="8" cy="1958918"/>
          </a:xfrm>
          <a:prstGeom prst="straightConnector1">
            <a:avLst/>
          </a:prstGeom>
          <a:ln>
            <a:solidFill>
              <a:srgbClr val="FE5D44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>
            <a:cxnSpLocks/>
            <a:stCxn id="11" idx="0"/>
          </p:cNvCxnSpPr>
          <p:nvPr/>
        </p:nvCxnSpPr>
        <p:spPr>
          <a:xfrm flipH="1" flipV="1">
            <a:off x="7274638" y="1534779"/>
            <a:ext cx="0" cy="2898513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>
            <a:cxnSpLocks/>
            <a:stCxn id="7" idx="6"/>
            <a:endCxn id="11" idx="2"/>
          </p:cNvCxnSpPr>
          <p:nvPr/>
        </p:nvCxnSpPr>
        <p:spPr>
          <a:xfrm flipV="1">
            <a:off x="4256543" y="4557397"/>
            <a:ext cx="2913160" cy="940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43"/>
          <p:cNvCxnSpPr>
            <a:stCxn id="11" idx="6"/>
            <a:endCxn id="10" idx="2"/>
          </p:cNvCxnSpPr>
          <p:nvPr/>
        </p:nvCxnSpPr>
        <p:spPr>
          <a:xfrm flipV="1">
            <a:off x="7398705" y="4543817"/>
            <a:ext cx="4299725" cy="135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31 Rectángulo"/>
          <p:cNvSpPr/>
          <p:nvPr/>
        </p:nvSpPr>
        <p:spPr>
          <a:xfrm>
            <a:off x="8548307" y="2271181"/>
            <a:ext cx="21476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 </a:t>
            </a:r>
            <a:r>
              <a:rPr lang="es-CO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endParaRPr lang="es-CO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nillo 6"/>
          <p:cNvSpPr/>
          <p:nvPr/>
        </p:nvSpPr>
        <p:spPr>
          <a:xfrm>
            <a:off x="4027542" y="4442698"/>
            <a:ext cx="229000" cy="248208"/>
          </a:xfrm>
          <a:prstGeom prst="donu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="" xmlns:a16="http://schemas.microsoft.com/office/drawing/2014/main" id="{2DC3CB58-DEAE-4FC8-9895-DC728C78747B}"/>
              </a:ext>
            </a:extLst>
          </p:cNvPr>
          <p:cNvCxnSpPr>
            <a:stCxn id="7" idx="0"/>
            <a:endCxn id="42" idx="2"/>
          </p:cNvCxnSpPr>
          <p:nvPr/>
        </p:nvCxnSpPr>
        <p:spPr>
          <a:xfrm flipH="1" flipV="1">
            <a:off x="4138334" y="3952138"/>
            <a:ext cx="3708" cy="49056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Anillo 23"/>
          <p:cNvSpPr/>
          <p:nvPr/>
        </p:nvSpPr>
        <p:spPr>
          <a:xfrm>
            <a:off x="1291232" y="4441367"/>
            <a:ext cx="229000" cy="248209"/>
          </a:xfrm>
          <a:prstGeom prst="donut">
            <a:avLst/>
          </a:prstGeom>
          <a:solidFill>
            <a:srgbClr val="3194E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Conector recto de flecha 24"/>
          <p:cNvCxnSpPr>
            <a:cxnSpLocks/>
          </p:cNvCxnSpPr>
          <p:nvPr/>
        </p:nvCxnSpPr>
        <p:spPr>
          <a:xfrm flipH="1" flipV="1">
            <a:off x="1402589" y="4097835"/>
            <a:ext cx="3145" cy="375982"/>
          </a:xfrm>
          <a:prstGeom prst="straightConnector1">
            <a:avLst/>
          </a:prstGeom>
          <a:ln>
            <a:solidFill>
              <a:srgbClr val="3194E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43"/>
          <p:cNvCxnSpPr/>
          <p:nvPr/>
        </p:nvCxnSpPr>
        <p:spPr>
          <a:xfrm flipV="1">
            <a:off x="788708" y="4564956"/>
            <a:ext cx="25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29 Rectángulo"/>
          <p:cNvSpPr/>
          <p:nvPr/>
        </p:nvSpPr>
        <p:spPr>
          <a:xfrm>
            <a:off x="251819" y="4389115"/>
            <a:ext cx="684866" cy="3554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b="1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2011</a:t>
            </a:r>
          </a:p>
        </p:txBody>
      </p:sp>
      <p:sp>
        <p:nvSpPr>
          <p:cNvPr id="34" name="CuadroTexto 33"/>
          <p:cNvSpPr txBox="1"/>
          <p:nvPr/>
        </p:nvSpPr>
        <p:spPr>
          <a:xfrm>
            <a:off x="640892" y="123815"/>
            <a:ext cx="28793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000" b="1" dirty="0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3. </a:t>
            </a:r>
            <a:r>
              <a:rPr lang="es-CO" sz="3000" b="1" dirty="0" err="1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Cooperation</a:t>
            </a:r>
            <a:endParaRPr lang="es-ES_tradnl" sz="3000" b="1" dirty="0">
              <a:solidFill>
                <a:srgbClr val="004F95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47" y="4661551"/>
            <a:ext cx="1829866" cy="660513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03" y="3032075"/>
            <a:ext cx="2640658" cy="644812"/>
          </a:xfrm>
          <a:prstGeom prst="rect">
            <a:avLst/>
          </a:prstGeom>
        </p:spPr>
      </p:pic>
      <p:sp>
        <p:nvSpPr>
          <p:cNvPr id="38" name="29 Rectángulo"/>
          <p:cNvSpPr/>
          <p:nvPr/>
        </p:nvSpPr>
        <p:spPr>
          <a:xfrm>
            <a:off x="1053776" y="3720183"/>
            <a:ext cx="697627" cy="3554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b="1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39" name="29 Rectángulo"/>
          <p:cNvSpPr/>
          <p:nvPr/>
        </p:nvSpPr>
        <p:spPr>
          <a:xfrm>
            <a:off x="1965946" y="4187295"/>
            <a:ext cx="697627" cy="3554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b="1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2013</a:t>
            </a: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8340" y="1630603"/>
            <a:ext cx="1752600" cy="876300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8619" y="2798363"/>
            <a:ext cx="1519429" cy="1153775"/>
          </a:xfrm>
          <a:prstGeom prst="rect">
            <a:avLst/>
          </a:prstGeom>
        </p:spPr>
      </p:pic>
      <p:cxnSp>
        <p:nvCxnSpPr>
          <p:cNvPr id="43" name="Conector recto 42"/>
          <p:cNvCxnSpPr/>
          <p:nvPr/>
        </p:nvCxnSpPr>
        <p:spPr>
          <a:xfrm>
            <a:off x="1965946" y="5937987"/>
            <a:ext cx="8489005" cy="0"/>
          </a:xfrm>
          <a:prstGeom prst="line">
            <a:avLst/>
          </a:prstGeom>
          <a:ln w="6350">
            <a:solidFill>
              <a:srgbClr val="0031B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de flecha 43">
            <a:extLst>
              <a:ext uri="{FF2B5EF4-FFF2-40B4-BE49-F238E27FC236}">
                <a16:creationId xmlns="" xmlns:a16="http://schemas.microsoft.com/office/drawing/2014/main" id="{2DC3CB58-DEAE-4FC8-9895-DC728C78747B}"/>
              </a:ext>
            </a:extLst>
          </p:cNvPr>
          <p:cNvCxnSpPr>
            <a:stCxn id="45" idx="2"/>
          </p:cNvCxnSpPr>
          <p:nvPr/>
        </p:nvCxnSpPr>
        <p:spPr>
          <a:xfrm>
            <a:off x="9971390" y="4603234"/>
            <a:ext cx="0" cy="1317888"/>
          </a:xfrm>
          <a:prstGeom prst="straightConnector1">
            <a:avLst/>
          </a:prstGeom>
          <a:ln>
            <a:solidFill>
              <a:srgbClr val="0031B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29 Rectángulo"/>
          <p:cNvSpPr/>
          <p:nvPr/>
        </p:nvSpPr>
        <p:spPr>
          <a:xfrm>
            <a:off x="9622576" y="4247752"/>
            <a:ext cx="697627" cy="3554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b="1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2018</a:t>
            </a:r>
          </a:p>
        </p:txBody>
      </p:sp>
      <p:cxnSp>
        <p:nvCxnSpPr>
          <p:cNvPr id="47" name="Conector recto de flecha 46">
            <a:extLst>
              <a:ext uri="{FF2B5EF4-FFF2-40B4-BE49-F238E27FC236}">
                <a16:creationId xmlns="" xmlns:a16="http://schemas.microsoft.com/office/drawing/2014/main" id="{2DC3CB58-DEAE-4FC8-9895-DC728C78747B}"/>
              </a:ext>
            </a:extLst>
          </p:cNvPr>
          <p:cNvCxnSpPr>
            <a:stCxn id="39" idx="2"/>
          </p:cNvCxnSpPr>
          <p:nvPr/>
        </p:nvCxnSpPr>
        <p:spPr>
          <a:xfrm flipH="1">
            <a:off x="2314759" y="4542777"/>
            <a:ext cx="1" cy="1380590"/>
          </a:xfrm>
          <a:prstGeom prst="straightConnector1">
            <a:avLst/>
          </a:prstGeom>
          <a:ln>
            <a:solidFill>
              <a:srgbClr val="0031B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0" name="Imagen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9901" y="742481"/>
            <a:ext cx="3742732" cy="674009"/>
          </a:xfrm>
          <a:prstGeom prst="rect">
            <a:avLst/>
          </a:prstGeom>
        </p:spPr>
      </p:pic>
      <p:cxnSp>
        <p:nvCxnSpPr>
          <p:cNvPr id="51" name="Conector recto 50"/>
          <p:cNvCxnSpPr/>
          <p:nvPr/>
        </p:nvCxnSpPr>
        <p:spPr>
          <a:xfrm>
            <a:off x="5053287" y="1512128"/>
            <a:ext cx="2536233" cy="0"/>
          </a:xfrm>
          <a:prstGeom prst="line">
            <a:avLst/>
          </a:prstGeom>
          <a:ln w="63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de flecha 52">
            <a:extLst>
              <a:ext uri="{FF2B5EF4-FFF2-40B4-BE49-F238E27FC236}">
                <a16:creationId xmlns="" xmlns:a16="http://schemas.microsoft.com/office/drawing/2014/main" id="{2DC3CB58-DEAE-4FC8-9895-DC728C78747B}"/>
              </a:ext>
            </a:extLst>
          </p:cNvPr>
          <p:cNvCxnSpPr/>
          <p:nvPr/>
        </p:nvCxnSpPr>
        <p:spPr>
          <a:xfrm flipV="1">
            <a:off x="5547634" y="1534778"/>
            <a:ext cx="0" cy="3029269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29 Rectángulo"/>
          <p:cNvSpPr/>
          <p:nvPr/>
        </p:nvSpPr>
        <p:spPr>
          <a:xfrm>
            <a:off x="5201001" y="4276543"/>
            <a:ext cx="697627" cy="3554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b="1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2014</a:t>
            </a:r>
          </a:p>
        </p:txBody>
      </p:sp>
      <p:sp>
        <p:nvSpPr>
          <p:cNvPr id="56" name="29 Rectángulo"/>
          <p:cNvSpPr/>
          <p:nvPr/>
        </p:nvSpPr>
        <p:spPr>
          <a:xfrm>
            <a:off x="6338074" y="1747488"/>
            <a:ext cx="1813381" cy="618631"/>
          </a:xfrm>
          <a:prstGeom prst="rect">
            <a:avLst/>
          </a:prstGeom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b="1" dirty="0">
                <a:solidFill>
                  <a:srgbClr val="004F95"/>
                </a:solidFill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2015-02-10</a:t>
            </a:r>
          </a:p>
          <a:p>
            <a:pPr algn="ctr" defTabSz="508000">
              <a:lnSpc>
                <a:spcPct val="95000"/>
              </a:lnSpc>
            </a:pPr>
            <a:r>
              <a:rPr lang="es-CO" b="1" dirty="0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SIM.TF.10.2014</a:t>
            </a:r>
            <a:endParaRPr lang="es-CO" dirty="0"/>
          </a:p>
        </p:txBody>
      </p:sp>
      <p:sp>
        <p:nvSpPr>
          <p:cNvPr id="62" name="Anillo 61"/>
          <p:cNvSpPr/>
          <p:nvPr/>
        </p:nvSpPr>
        <p:spPr>
          <a:xfrm>
            <a:off x="9096777" y="4404573"/>
            <a:ext cx="229000" cy="248209"/>
          </a:xfrm>
          <a:prstGeom prst="donut">
            <a:avLst/>
          </a:prstGeom>
          <a:solidFill>
            <a:srgbClr val="FE5D44"/>
          </a:solidFill>
          <a:ln>
            <a:solidFill>
              <a:srgbClr val="FE5D4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3" name="Conector recto de flecha 62"/>
          <p:cNvCxnSpPr/>
          <p:nvPr/>
        </p:nvCxnSpPr>
        <p:spPr>
          <a:xfrm flipV="1">
            <a:off x="9211277" y="2660296"/>
            <a:ext cx="15175" cy="1740627"/>
          </a:xfrm>
          <a:prstGeom prst="straightConnector1">
            <a:avLst/>
          </a:prstGeom>
          <a:ln>
            <a:solidFill>
              <a:srgbClr val="FE5D44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30 Rectángulo">
            <a:extLst>
              <a:ext uri="{FF2B5EF4-FFF2-40B4-BE49-F238E27FC236}">
                <a16:creationId xmlns="" xmlns:a16="http://schemas.microsoft.com/office/drawing/2014/main" id="{DBD8CD79-D30D-4746-BD36-E7F120D581EC}"/>
              </a:ext>
            </a:extLst>
          </p:cNvPr>
          <p:cNvSpPr/>
          <p:nvPr/>
        </p:nvSpPr>
        <p:spPr>
          <a:xfrm>
            <a:off x="5279245" y="6160884"/>
            <a:ext cx="2226892" cy="307777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s-CO" sz="1400" b="1" dirty="0" err="1">
                <a:latin typeface="Times New Roman" panose="02020603050405020304" pitchFamily="18" charset="0"/>
              </a:rPr>
              <a:t>Internal</a:t>
            </a:r>
            <a:r>
              <a:rPr lang="es-CO" sz="1400" b="1" dirty="0">
                <a:latin typeface="Times New Roman" panose="02020603050405020304" pitchFamily="18" charset="0"/>
              </a:rPr>
              <a:t> </a:t>
            </a:r>
            <a:r>
              <a:rPr lang="es-CO" sz="1400" b="1" dirty="0" err="1">
                <a:latin typeface="Times New Roman" panose="02020603050405020304" pitchFamily="18" charset="0"/>
              </a:rPr>
              <a:t>monitoring</a:t>
            </a:r>
            <a:r>
              <a:rPr lang="es-CO" sz="1400" b="1" dirty="0">
                <a:latin typeface="Times New Roman" panose="02020603050405020304" pitchFamily="18" charset="0"/>
              </a:rPr>
              <a:t> </a:t>
            </a:r>
            <a:r>
              <a:rPr lang="es-CO" sz="1400" b="1" dirty="0" err="1">
                <a:latin typeface="Times New Roman" panose="02020603050405020304" pitchFamily="18" charset="0"/>
              </a:rPr>
              <a:t>audits</a:t>
            </a:r>
            <a:endParaRPr lang="es-CO" sz="1400" b="1" dirty="0">
              <a:latin typeface="Times New Roman" panose="02020603050405020304" pitchFamily="18" charset="0"/>
            </a:endParaRPr>
          </a:p>
        </p:txBody>
      </p:sp>
      <p:sp>
        <p:nvSpPr>
          <p:cNvPr id="66" name="Anillo 65"/>
          <p:cNvSpPr/>
          <p:nvPr/>
        </p:nvSpPr>
        <p:spPr>
          <a:xfrm>
            <a:off x="8151455" y="4413342"/>
            <a:ext cx="229000" cy="248209"/>
          </a:xfrm>
          <a:prstGeom prst="donut">
            <a:avLst/>
          </a:prstGeom>
          <a:solidFill>
            <a:srgbClr val="F2C5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7" name="Conector recto de flecha 66"/>
          <p:cNvCxnSpPr/>
          <p:nvPr/>
        </p:nvCxnSpPr>
        <p:spPr>
          <a:xfrm flipH="1" flipV="1">
            <a:off x="8270638" y="4111604"/>
            <a:ext cx="0" cy="298088"/>
          </a:xfrm>
          <a:prstGeom prst="straightConnector1">
            <a:avLst/>
          </a:prstGeom>
          <a:ln>
            <a:solidFill>
              <a:srgbClr val="F2C5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cto 74"/>
          <p:cNvCxnSpPr/>
          <p:nvPr/>
        </p:nvCxnSpPr>
        <p:spPr>
          <a:xfrm flipV="1">
            <a:off x="9096777" y="2640513"/>
            <a:ext cx="2962369" cy="0"/>
          </a:xfrm>
          <a:prstGeom prst="line">
            <a:avLst/>
          </a:prstGeom>
          <a:ln w="6350">
            <a:solidFill>
              <a:srgbClr val="FE5D4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29 Rectángulo"/>
          <p:cNvSpPr/>
          <p:nvPr/>
        </p:nvSpPr>
        <p:spPr>
          <a:xfrm>
            <a:off x="11457682" y="4111604"/>
            <a:ext cx="697627" cy="3554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b="1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2023</a:t>
            </a:r>
          </a:p>
        </p:txBody>
      </p:sp>
      <p:pic>
        <p:nvPicPr>
          <p:cNvPr id="89" name="Imagen 8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7245" y="3474646"/>
            <a:ext cx="1047658" cy="795537"/>
          </a:xfrm>
          <a:prstGeom prst="rect">
            <a:avLst/>
          </a:prstGeom>
        </p:spPr>
      </p:pic>
      <p:pic>
        <p:nvPicPr>
          <p:cNvPr id="92" name="Imagen 9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7321" y="1144187"/>
            <a:ext cx="515986" cy="456846"/>
          </a:xfrm>
          <a:prstGeom prst="rect">
            <a:avLst/>
          </a:prstGeom>
        </p:spPr>
      </p:pic>
      <p:pic>
        <p:nvPicPr>
          <p:cNvPr id="93" name="Imagen 9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4943" y="2781821"/>
            <a:ext cx="1819934" cy="296013"/>
          </a:xfrm>
          <a:prstGeom prst="rect">
            <a:avLst/>
          </a:prstGeom>
        </p:spPr>
      </p:pic>
      <p:pic>
        <p:nvPicPr>
          <p:cNvPr id="94" name="Imagen 93"/>
          <p:cNvPicPr>
            <a:picLocks noChangeAspect="1"/>
          </p:cNvPicPr>
          <p:nvPr/>
        </p:nvPicPr>
        <p:blipFill rotWithShape="1">
          <a:blip r:embed="rId9"/>
          <a:srcRect t="-1" r="30732" b="-1291"/>
          <a:stretch/>
        </p:blipFill>
        <p:spPr>
          <a:xfrm>
            <a:off x="7552533" y="3593758"/>
            <a:ext cx="1477903" cy="443807"/>
          </a:xfrm>
          <a:prstGeom prst="rect">
            <a:avLst/>
          </a:prstGeom>
          <a:ln w="57150">
            <a:solidFill>
              <a:schemeClr val="accent4"/>
            </a:solidFill>
          </a:ln>
        </p:spPr>
      </p:pic>
      <p:sp>
        <p:nvSpPr>
          <p:cNvPr id="97" name="Rectángulo 96"/>
          <p:cNvSpPr/>
          <p:nvPr/>
        </p:nvSpPr>
        <p:spPr>
          <a:xfrm>
            <a:off x="8626792" y="3057334"/>
            <a:ext cx="1236236" cy="355482"/>
          </a:xfrm>
          <a:prstGeom prst="rect">
            <a:avLst/>
          </a:prstGeom>
          <a:ln w="38100">
            <a:solidFill>
              <a:srgbClr val="FE5D44"/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b="1" dirty="0">
                <a:solidFill>
                  <a:srgbClr val="004F95"/>
                </a:solidFill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UTC(INM)</a:t>
            </a:r>
          </a:p>
        </p:txBody>
      </p:sp>
      <p:sp>
        <p:nvSpPr>
          <p:cNvPr id="99" name="29 Rectángulo"/>
          <p:cNvSpPr/>
          <p:nvPr/>
        </p:nvSpPr>
        <p:spPr>
          <a:xfrm>
            <a:off x="6918893" y="4168036"/>
            <a:ext cx="697627" cy="3554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b="1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100" name="29 Rectángulo"/>
          <p:cNvSpPr/>
          <p:nvPr/>
        </p:nvSpPr>
        <p:spPr>
          <a:xfrm>
            <a:off x="7921250" y="4176809"/>
            <a:ext cx="697627" cy="3554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b="1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2017</a:t>
            </a:r>
          </a:p>
        </p:txBody>
      </p:sp>
      <p:sp>
        <p:nvSpPr>
          <p:cNvPr id="101" name="29 Rectángulo"/>
          <p:cNvSpPr/>
          <p:nvPr/>
        </p:nvSpPr>
        <p:spPr>
          <a:xfrm>
            <a:off x="7396736" y="4644318"/>
            <a:ext cx="825867" cy="35548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b="1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 2016 </a:t>
            </a:r>
          </a:p>
        </p:txBody>
      </p:sp>
      <p:grpSp>
        <p:nvGrpSpPr>
          <p:cNvPr id="104" name="Grupo 103"/>
          <p:cNvGrpSpPr/>
          <p:nvPr/>
        </p:nvGrpSpPr>
        <p:grpSpPr>
          <a:xfrm>
            <a:off x="5201001" y="5122043"/>
            <a:ext cx="1785860" cy="739594"/>
            <a:chOff x="4278595" y="4321699"/>
            <a:chExt cx="2960314" cy="1375797"/>
          </a:xfrm>
        </p:grpSpPr>
        <p:sp>
          <p:nvSpPr>
            <p:cNvPr id="105" name="Rectangle 48"/>
            <p:cNvSpPr>
              <a:spLocks noChangeArrowheads="1"/>
            </p:cNvSpPr>
            <p:nvPr/>
          </p:nvSpPr>
          <p:spPr bwMode="auto">
            <a:xfrm>
              <a:off x="4278595" y="4713321"/>
              <a:ext cx="1137282" cy="572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s-CO" sz="2000" b="1" dirty="0">
                  <a:latin typeface="Bell MT" panose="02020503060305020303" pitchFamily="18" charset="0"/>
                </a:rPr>
                <a:t>TAI-1</a:t>
              </a:r>
            </a:p>
          </p:txBody>
        </p:sp>
        <p:pic>
          <p:nvPicPr>
            <p:cNvPr id="106" name="Imagen 105"/>
            <p:cNvPicPr>
              <a:picLocks noChangeAspect="1"/>
            </p:cNvPicPr>
            <p:nvPr/>
          </p:nvPicPr>
          <p:blipFill rotWithShape="1">
            <a:blip r:embed="rId10"/>
            <a:srcRect l="9568" t="21229" r="46513" b="19100"/>
            <a:stretch/>
          </p:blipFill>
          <p:spPr>
            <a:xfrm>
              <a:off x="5438741" y="4321699"/>
              <a:ext cx="1800168" cy="1375797"/>
            </a:xfrm>
            <a:prstGeom prst="rect">
              <a:avLst/>
            </a:prstGeom>
          </p:spPr>
        </p:pic>
      </p:grpSp>
      <p:grpSp>
        <p:nvGrpSpPr>
          <p:cNvPr id="107" name="Grupo 106"/>
          <p:cNvGrpSpPr/>
          <p:nvPr/>
        </p:nvGrpSpPr>
        <p:grpSpPr>
          <a:xfrm>
            <a:off x="298684" y="5249107"/>
            <a:ext cx="1788265" cy="1344029"/>
            <a:chOff x="9359070" y="4015295"/>
            <a:chExt cx="2703862" cy="1797215"/>
          </a:xfrm>
        </p:grpSpPr>
        <p:sp>
          <p:nvSpPr>
            <p:cNvPr id="108" name="Rectangle 63"/>
            <p:cNvSpPr>
              <a:spLocks noChangeArrowheads="1"/>
            </p:cNvSpPr>
            <p:nvPr/>
          </p:nvSpPr>
          <p:spPr bwMode="auto">
            <a:xfrm>
              <a:off x="9702603" y="5352135"/>
              <a:ext cx="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CO" dirty="0">
                <a:latin typeface="Bell MT" panose="02020503060305020303" pitchFamily="18" charset="0"/>
              </a:endParaRPr>
            </a:p>
          </p:txBody>
        </p:sp>
        <p:sp>
          <p:nvSpPr>
            <p:cNvPr id="109" name="Rectangle 64"/>
            <p:cNvSpPr>
              <a:spLocks noChangeArrowheads="1"/>
            </p:cNvSpPr>
            <p:nvPr/>
          </p:nvSpPr>
          <p:spPr bwMode="auto">
            <a:xfrm>
              <a:off x="9702603" y="5536285"/>
              <a:ext cx="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CO" dirty="0">
                <a:latin typeface="Bell MT" panose="02020503060305020303" pitchFamily="18" charset="0"/>
              </a:endParaRPr>
            </a:p>
          </p:txBody>
        </p:sp>
        <p:pic>
          <p:nvPicPr>
            <p:cNvPr id="110" name="Picture 18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9070" y="4015295"/>
              <a:ext cx="1112837" cy="1203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Rectangle 34"/>
            <p:cNvSpPr>
              <a:spLocks noChangeArrowheads="1"/>
            </p:cNvSpPr>
            <p:nvPr/>
          </p:nvSpPr>
          <p:spPr bwMode="auto">
            <a:xfrm>
              <a:off x="9958687" y="4368339"/>
              <a:ext cx="2104245" cy="823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s-CO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SIMT</a:t>
              </a:r>
            </a:p>
            <a:p>
              <a:pPr algn="ctr" eaLnBrk="1" hangingPunct="1"/>
              <a:r>
                <a:rPr lang="es-CO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2007</a:t>
              </a:r>
            </a:p>
          </p:txBody>
        </p:sp>
      </p:grpSp>
      <p:sp>
        <p:nvSpPr>
          <p:cNvPr id="112" name="30 Rectángulo">
            <a:extLst>
              <a:ext uri="{FF2B5EF4-FFF2-40B4-BE49-F238E27FC236}">
                <a16:creationId xmlns="" xmlns:a16="http://schemas.microsoft.com/office/drawing/2014/main" id="{DBD8CD79-D30D-4746-BD36-E7F120D581EC}"/>
              </a:ext>
            </a:extLst>
          </p:cNvPr>
          <p:cNvSpPr/>
          <p:nvPr/>
        </p:nvSpPr>
        <p:spPr>
          <a:xfrm>
            <a:off x="2112489" y="5370916"/>
            <a:ext cx="20688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Metrological</a:t>
            </a:r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assurance</a:t>
            </a:r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</a:t>
            </a:r>
            <a:endParaRPr lang="es-CO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3" name="Conector recto de flecha 112">
            <a:extLst>
              <a:ext uri="{FF2B5EF4-FFF2-40B4-BE49-F238E27FC236}">
                <a16:creationId xmlns="" xmlns:a16="http://schemas.microsoft.com/office/drawing/2014/main" id="{2DC3CB58-DEAE-4FC8-9895-DC728C78747B}"/>
              </a:ext>
            </a:extLst>
          </p:cNvPr>
          <p:cNvCxnSpPr/>
          <p:nvPr/>
        </p:nvCxnSpPr>
        <p:spPr>
          <a:xfrm>
            <a:off x="7390919" y="4571272"/>
            <a:ext cx="0" cy="1083247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Abrir llave 116"/>
          <p:cNvSpPr/>
          <p:nvPr/>
        </p:nvSpPr>
        <p:spPr>
          <a:xfrm rot="16200000">
            <a:off x="6270729" y="4004786"/>
            <a:ext cx="350994" cy="1709292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8" name="29 Rectángulo"/>
          <p:cNvSpPr/>
          <p:nvPr/>
        </p:nvSpPr>
        <p:spPr>
          <a:xfrm>
            <a:off x="7076055" y="5437233"/>
            <a:ext cx="1954381" cy="5016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sz="1400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tai@bipm.org</a:t>
            </a:r>
          </a:p>
          <a:p>
            <a:pPr algn="ctr" defTabSz="508000">
              <a:lnSpc>
                <a:spcPct val="95000"/>
              </a:lnSpc>
            </a:pPr>
            <a:r>
              <a:rPr lang="es-CO" altLang="ko-KR" sz="1400" b="1" dirty="0">
                <a:solidFill>
                  <a:srgbClr val="004F95"/>
                </a:solidFill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CGGTTS:</a:t>
            </a:r>
            <a:r>
              <a:rPr lang="es-CO" altLang="ko-KR" sz="1400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 2015-04-15</a:t>
            </a:r>
          </a:p>
        </p:txBody>
      </p:sp>
      <p:cxnSp>
        <p:nvCxnSpPr>
          <p:cNvPr id="120" name="Conector recto de flecha 119">
            <a:extLst>
              <a:ext uri="{FF2B5EF4-FFF2-40B4-BE49-F238E27FC236}">
                <a16:creationId xmlns="" xmlns:a16="http://schemas.microsoft.com/office/drawing/2014/main" id="{2DC3CB58-DEAE-4FC8-9895-DC728C78747B}"/>
              </a:ext>
            </a:extLst>
          </p:cNvPr>
          <p:cNvCxnSpPr/>
          <p:nvPr/>
        </p:nvCxnSpPr>
        <p:spPr>
          <a:xfrm>
            <a:off x="8105254" y="4564047"/>
            <a:ext cx="0" cy="631532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29 Rectángulo"/>
          <p:cNvSpPr/>
          <p:nvPr/>
        </p:nvSpPr>
        <p:spPr>
          <a:xfrm>
            <a:off x="7546515" y="5154043"/>
            <a:ext cx="2242922" cy="2970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sz="1400" b="1" dirty="0" err="1">
                <a:solidFill>
                  <a:srgbClr val="004F95"/>
                </a:solidFill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Update</a:t>
            </a:r>
            <a:r>
              <a:rPr lang="es-CO" altLang="ko-KR" sz="1400" b="1" dirty="0">
                <a:solidFill>
                  <a:srgbClr val="004F95"/>
                </a:solidFill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 </a:t>
            </a:r>
            <a:r>
              <a:rPr lang="es-CO" altLang="ko-KR" sz="1400" b="1" dirty="0" err="1">
                <a:solidFill>
                  <a:srgbClr val="004F95"/>
                </a:solidFill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System</a:t>
            </a:r>
            <a:r>
              <a:rPr lang="es-CO" altLang="ko-KR" sz="1400" b="1" dirty="0">
                <a:solidFill>
                  <a:srgbClr val="004F95"/>
                </a:solidFill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: </a:t>
            </a:r>
            <a:r>
              <a:rPr lang="es-CO" altLang="ko-KR" sz="1400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2017-08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30371" y="2862944"/>
            <a:ext cx="1348372" cy="1348372"/>
          </a:xfrm>
          <a:prstGeom prst="rect">
            <a:avLst/>
          </a:prstGeom>
        </p:spPr>
      </p:pic>
      <p:sp>
        <p:nvSpPr>
          <p:cNvPr id="70" name="30 Rectángulo">
            <a:extLst>
              <a:ext uri="{FF2B5EF4-FFF2-40B4-BE49-F238E27FC236}">
                <a16:creationId xmlns="" xmlns:a16="http://schemas.microsoft.com/office/drawing/2014/main" id="{DBD8CD79-D30D-4746-BD36-E7F120D581EC}"/>
              </a:ext>
            </a:extLst>
          </p:cNvPr>
          <p:cNvSpPr/>
          <p:nvPr/>
        </p:nvSpPr>
        <p:spPr>
          <a:xfrm>
            <a:off x="5390755" y="4593425"/>
            <a:ext cx="20688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</a:t>
            </a:r>
            <a:r>
              <a:rPr lang="es-CO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s-CO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</a:t>
            </a:r>
            <a:endParaRPr lang="es-CO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Picture 2" descr="Attendees of October 2017 SIM meeting in Colombia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2" t="30613" r="10330" b="5909"/>
          <a:stretch/>
        </p:blipFill>
        <p:spPr bwMode="auto">
          <a:xfrm>
            <a:off x="10320203" y="9130"/>
            <a:ext cx="1860199" cy="111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Imagen relacionada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1601" y="547760"/>
            <a:ext cx="1447789" cy="115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19173" y="2430204"/>
            <a:ext cx="849179" cy="1113465"/>
          </a:xfrm>
          <a:prstGeom prst="rect">
            <a:avLst/>
          </a:prstGeom>
        </p:spPr>
      </p:pic>
      <p:sp>
        <p:nvSpPr>
          <p:cNvPr id="76" name="30 Rectángulo">
            <a:extLst>
              <a:ext uri="{FF2B5EF4-FFF2-40B4-BE49-F238E27FC236}">
                <a16:creationId xmlns="" xmlns:a16="http://schemas.microsoft.com/office/drawing/2014/main" id="{DBD8CD79-D30D-4746-BD36-E7F120D581EC}"/>
              </a:ext>
            </a:extLst>
          </p:cNvPr>
          <p:cNvSpPr/>
          <p:nvPr/>
        </p:nvSpPr>
        <p:spPr>
          <a:xfrm>
            <a:off x="10111004" y="1104642"/>
            <a:ext cx="20688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SIM TFMWG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101" y="1163286"/>
            <a:ext cx="762000" cy="1590675"/>
          </a:xfrm>
          <a:prstGeom prst="rect">
            <a:avLst/>
          </a:prstGeom>
        </p:spPr>
      </p:pic>
      <p:sp>
        <p:nvSpPr>
          <p:cNvPr id="78" name="29 Rectángulo"/>
          <p:cNvSpPr/>
          <p:nvPr/>
        </p:nvSpPr>
        <p:spPr>
          <a:xfrm>
            <a:off x="74382" y="853854"/>
            <a:ext cx="697627" cy="3554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b="1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2009</a:t>
            </a:r>
          </a:p>
        </p:txBody>
      </p:sp>
      <p:sp>
        <p:nvSpPr>
          <p:cNvPr id="80" name="30 Rectángulo">
            <a:extLst>
              <a:ext uri="{FF2B5EF4-FFF2-40B4-BE49-F238E27FC236}">
                <a16:creationId xmlns="" xmlns:a16="http://schemas.microsoft.com/office/drawing/2014/main" id="{DBD8CD79-D30D-4746-BD36-E7F120D581EC}"/>
              </a:ext>
            </a:extLst>
          </p:cNvPr>
          <p:cNvSpPr/>
          <p:nvPr/>
        </p:nvSpPr>
        <p:spPr>
          <a:xfrm>
            <a:off x="8421691" y="19633"/>
            <a:ext cx="206888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Francisco Jiménez</a:t>
            </a:r>
          </a:p>
          <a:p>
            <a:pPr algn="ctr"/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Oscar Fallas</a:t>
            </a:r>
          </a:p>
          <a:p>
            <a:pPr algn="ctr"/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Mike Lombardi</a:t>
            </a:r>
          </a:p>
          <a:p>
            <a:pPr algn="ctr"/>
            <a:r>
              <a:rPr lang="es-CO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Stefania</a:t>
            </a:r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Romisch</a:t>
            </a:r>
            <a:endParaRPr lang="es-CO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Raúl </a:t>
            </a:r>
            <a:r>
              <a:rPr lang="es-CO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Solis</a:t>
            </a:r>
            <a:endParaRPr lang="es-CO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Mauricio López</a:t>
            </a:r>
          </a:p>
          <a:p>
            <a:pPr algn="ctr"/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Diego Luna</a:t>
            </a:r>
          </a:p>
          <a:p>
            <a:pPr algn="ctr"/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Marina </a:t>
            </a:r>
            <a:r>
              <a:rPr lang="es-CO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Gerstvolf</a:t>
            </a:r>
            <a:endParaRPr lang="es-CO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101" y="1199407"/>
            <a:ext cx="848045" cy="1520081"/>
          </a:xfrm>
          <a:prstGeom prst="rect">
            <a:avLst/>
          </a:prstGeom>
        </p:spPr>
      </p:pic>
      <p:sp>
        <p:nvSpPr>
          <p:cNvPr id="23" name="Rectángulo 22"/>
          <p:cNvSpPr/>
          <p:nvPr/>
        </p:nvSpPr>
        <p:spPr>
          <a:xfrm>
            <a:off x="9030437" y="5984745"/>
            <a:ext cx="3161602" cy="64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2" name="29 Rectángulo"/>
          <p:cNvSpPr/>
          <p:nvPr/>
        </p:nvSpPr>
        <p:spPr>
          <a:xfrm>
            <a:off x="1071804" y="874772"/>
            <a:ext cx="697627" cy="3554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b="1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2010</a:t>
            </a: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153069" y="4745210"/>
            <a:ext cx="1005005" cy="100500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E276DD1E-6C0C-4329-ADC2-19FFB5C21928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r="36123"/>
          <a:stretch/>
        </p:blipFill>
        <p:spPr>
          <a:xfrm>
            <a:off x="10490578" y="1825073"/>
            <a:ext cx="720504" cy="784110"/>
          </a:xfrm>
          <a:prstGeom prst="rect">
            <a:avLst/>
          </a:prstGeom>
        </p:spPr>
      </p:pic>
      <p:pic>
        <p:nvPicPr>
          <p:cNvPr id="77" name="Imagen 76">
            <a:extLst>
              <a:ext uri="{FF2B5EF4-FFF2-40B4-BE49-F238E27FC236}">
                <a16:creationId xmlns="" xmlns:a16="http://schemas.microsoft.com/office/drawing/2014/main" id="{336EA029-C84C-4CDC-95ED-9ECA5A9E86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49092" y="1825073"/>
            <a:ext cx="777075" cy="77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17" grpId="0" animBg="1"/>
      <p:bldP spid="70" grpId="0"/>
      <p:bldP spid="76" grpId="0"/>
      <p:bldP spid="78" grpId="0"/>
      <p:bldP spid="80" grpId="0"/>
      <p:bldP spid="8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>
            <a:cxnSpLocks/>
            <a:stCxn id="9" idx="6"/>
            <a:endCxn id="7" idx="2"/>
          </p:cNvCxnSpPr>
          <p:nvPr/>
        </p:nvCxnSpPr>
        <p:spPr>
          <a:xfrm>
            <a:off x="3248514" y="4561289"/>
            <a:ext cx="779028" cy="551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Anillo 8"/>
          <p:cNvSpPr/>
          <p:nvPr/>
        </p:nvSpPr>
        <p:spPr>
          <a:xfrm>
            <a:off x="3019514" y="4437185"/>
            <a:ext cx="229000" cy="248209"/>
          </a:xfrm>
          <a:prstGeom prst="donut">
            <a:avLst/>
          </a:prstGeom>
          <a:solidFill>
            <a:srgbClr val="F2C5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nillo 9"/>
          <p:cNvSpPr/>
          <p:nvPr/>
        </p:nvSpPr>
        <p:spPr>
          <a:xfrm>
            <a:off x="11698430" y="4419712"/>
            <a:ext cx="229000" cy="248209"/>
          </a:xfrm>
          <a:prstGeom prst="donut">
            <a:avLst/>
          </a:prstGeom>
          <a:solidFill>
            <a:srgbClr val="FE5D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Anillo 10"/>
          <p:cNvSpPr/>
          <p:nvPr/>
        </p:nvSpPr>
        <p:spPr>
          <a:xfrm>
            <a:off x="7169705" y="4433292"/>
            <a:ext cx="229000" cy="248209"/>
          </a:xfrm>
          <a:prstGeom prst="donu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Conector recto de flecha 11"/>
          <p:cNvCxnSpPr/>
          <p:nvPr/>
        </p:nvCxnSpPr>
        <p:spPr>
          <a:xfrm flipH="1" flipV="1">
            <a:off x="3121814" y="2516018"/>
            <a:ext cx="0" cy="1917516"/>
          </a:xfrm>
          <a:prstGeom prst="straightConnector1">
            <a:avLst/>
          </a:prstGeom>
          <a:ln>
            <a:solidFill>
              <a:srgbClr val="F2C5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>
            <a:cxnSpLocks/>
          </p:cNvCxnSpPr>
          <p:nvPr/>
        </p:nvCxnSpPr>
        <p:spPr>
          <a:xfrm flipH="1" flipV="1">
            <a:off x="11812930" y="2660296"/>
            <a:ext cx="8" cy="1958918"/>
          </a:xfrm>
          <a:prstGeom prst="straightConnector1">
            <a:avLst/>
          </a:prstGeom>
          <a:ln>
            <a:solidFill>
              <a:srgbClr val="FE5D44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>
            <a:cxnSpLocks/>
            <a:stCxn id="11" idx="0"/>
          </p:cNvCxnSpPr>
          <p:nvPr/>
        </p:nvCxnSpPr>
        <p:spPr>
          <a:xfrm flipH="1" flipV="1">
            <a:off x="7274638" y="1534779"/>
            <a:ext cx="0" cy="2898513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>
            <a:cxnSpLocks/>
            <a:stCxn id="7" idx="6"/>
            <a:endCxn id="11" idx="2"/>
          </p:cNvCxnSpPr>
          <p:nvPr/>
        </p:nvCxnSpPr>
        <p:spPr>
          <a:xfrm flipV="1">
            <a:off x="4256543" y="4557397"/>
            <a:ext cx="2913160" cy="940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43"/>
          <p:cNvCxnSpPr>
            <a:stCxn id="11" idx="6"/>
            <a:endCxn id="10" idx="2"/>
          </p:cNvCxnSpPr>
          <p:nvPr/>
        </p:nvCxnSpPr>
        <p:spPr>
          <a:xfrm flipV="1">
            <a:off x="7398705" y="4543817"/>
            <a:ext cx="4299725" cy="135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31 Rectángulo"/>
          <p:cNvSpPr/>
          <p:nvPr/>
        </p:nvSpPr>
        <p:spPr>
          <a:xfrm>
            <a:off x="8548307" y="2271181"/>
            <a:ext cx="21476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 </a:t>
            </a:r>
            <a:r>
              <a:rPr lang="es-CO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endParaRPr lang="es-CO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nillo 6"/>
          <p:cNvSpPr/>
          <p:nvPr/>
        </p:nvSpPr>
        <p:spPr>
          <a:xfrm>
            <a:off x="4027542" y="4442698"/>
            <a:ext cx="229000" cy="248208"/>
          </a:xfrm>
          <a:prstGeom prst="donu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0 Rectángulo">
            <a:extLst>
              <a:ext uri="{FF2B5EF4-FFF2-40B4-BE49-F238E27FC236}">
                <a16:creationId xmlns="" xmlns:a16="http://schemas.microsoft.com/office/drawing/2014/main" id="{DBD8CD79-D30D-4746-BD36-E7F120D581EC}"/>
              </a:ext>
            </a:extLst>
          </p:cNvPr>
          <p:cNvSpPr/>
          <p:nvPr/>
        </p:nvSpPr>
        <p:spPr>
          <a:xfrm>
            <a:off x="3644238" y="3881435"/>
            <a:ext cx="20688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 QSTF </a:t>
            </a:r>
          </a:p>
          <a:p>
            <a:pPr algn="ctr"/>
            <a:r>
              <a:rPr lang="es-CO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approval</a:t>
            </a:r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TF - QMS</a:t>
            </a: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="" xmlns:a16="http://schemas.microsoft.com/office/drawing/2014/main" id="{2DC3CB58-DEAE-4FC8-9895-DC728C78747B}"/>
              </a:ext>
            </a:extLst>
          </p:cNvPr>
          <p:cNvCxnSpPr>
            <a:stCxn id="7" idx="0"/>
            <a:endCxn id="42" idx="2"/>
          </p:cNvCxnSpPr>
          <p:nvPr/>
        </p:nvCxnSpPr>
        <p:spPr>
          <a:xfrm flipH="1" flipV="1">
            <a:off x="4138334" y="3952138"/>
            <a:ext cx="3708" cy="49056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Anillo 23"/>
          <p:cNvSpPr/>
          <p:nvPr/>
        </p:nvSpPr>
        <p:spPr>
          <a:xfrm>
            <a:off x="1291232" y="4441367"/>
            <a:ext cx="229000" cy="248209"/>
          </a:xfrm>
          <a:prstGeom prst="donut">
            <a:avLst/>
          </a:prstGeom>
          <a:solidFill>
            <a:srgbClr val="3194E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Conector recto de flecha 24"/>
          <p:cNvCxnSpPr>
            <a:cxnSpLocks/>
          </p:cNvCxnSpPr>
          <p:nvPr/>
        </p:nvCxnSpPr>
        <p:spPr>
          <a:xfrm flipH="1" flipV="1">
            <a:off x="1402589" y="4097835"/>
            <a:ext cx="3145" cy="375982"/>
          </a:xfrm>
          <a:prstGeom prst="straightConnector1">
            <a:avLst/>
          </a:prstGeom>
          <a:ln>
            <a:solidFill>
              <a:srgbClr val="3194E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43"/>
          <p:cNvCxnSpPr/>
          <p:nvPr/>
        </p:nvCxnSpPr>
        <p:spPr>
          <a:xfrm flipV="1">
            <a:off x="788708" y="4564956"/>
            <a:ext cx="25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29 Rectángulo"/>
          <p:cNvSpPr/>
          <p:nvPr/>
        </p:nvSpPr>
        <p:spPr>
          <a:xfrm>
            <a:off x="251819" y="4389115"/>
            <a:ext cx="684866" cy="3554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b="1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2011</a:t>
            </a:r>
          </a:p>
        </p:txBody>
      </p:sp>
      <p:pic>
        <p:nvPicPr>
          <p:cNvPr id="30" name="Google Shape;340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86037" y="232025"/>
            <a:ext cx="393910" cy="979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4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11277" y="81993"/>
            <a:ext cx="501760" cy="1129605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CuadroTexto 33"/>
          <p:cNvSpPr txBox="1"/>
          <p:nvPr/>
        </p:nvSpPr>
        <p:spPr>
          <a:xfrm>
            <a:off x="640892" y="123815"/>
            <a:ext cx="7754687" cy="553998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s-CO" sz="3000" b="1" dirty="0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4. </a:t>
            </a:r>
            <a:r>
              <a:rPr lang="es-CO" sz="3000" b="1" dirty="0" err="1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Submission</a:t>
            </a:r>
            <a:r>
              <a:rPr lang="es-CO" sz="3000" b="1" dirty="0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es-CO" sz="3000" b="1" dirty="0" err="1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es-CO" sz="3000" b="1" dirty="0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 SIM.TF.10.2014 CMC</a:t>
            </a:r>
            <a:endParaRPr lang="es-ES_tradnl" sz="3000" b="1" dirty="0">
              <a:solidFill>
                <a:srgbClr val="004F95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815220" y="2056804"/>
            <a:ext cx="21994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Colombia</a:t>
            </a:r>
          </a:p>
          <a:p>
            <a:pPr algn="ctr"/>
            <a:r>
              <a:rPr lang="es-CO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signed</a:t>
            </a:r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endParaRPr lang="es-CO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arrangement</a:t>
            </a:r>
            <a:endParaRPr lang="es-CO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47" y="4661551"/>
            <a:ext cx="1829866" cy="660513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903" y="3032075"/>
            <a:ext cx="2640658" cy="644812"/>
          </a:xfrm>
          <a:prstGeom prst="rect">
            <a:avLst/>
          </a:prstGeom>
        </p:spPr>
      </p:pic>
      <p:sp>
        <p:nvSpPr>
          <p:cNvPr id="38" name="29 Rectángulo"/>
          <p:cNvSpPr/>
          <p:nvPr/>
        </p:nvSpPr>
        <p:spPr>
          <a:xfrm>
            <a:off x="1053776" y="3720183"/>
            <a:ext cx="697627" cy="3554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b="1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39" name="29 Rectángulo"/>
          <p:cNvSpPr/>
          <p:nvPr/>
        </p:nvSpPr>
        <p:spPr>
          <a:xfrm>
            <a:off x="1965946" y="4187295"/>
            <a:ext cx="697627" cy="3554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b="1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2013</a:t>
            </a: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8340" y="1630603"/>
            <a:ext cx="1752600" cy="876300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8619" y="2798363"/>
            <a:ext cx="1519429" cy="1153775"/>
          </a:xfrm>
          <a:prstGeom prst="rect">
            <a:avLst/>
          </a:prstGeom>
        </p:spPr>
      </p:pic>
      <p:cxnSp>
        <p:nvCxnSpPr>
          <p:cNvPr id="43" name="Conector recto 42"/>
          <p:cNvCxnSpPr/>
          <p:nvPr/>
        </p:nvCxnSpPr>
        <p:spPr>
          <a:xfrm>
            <a:off x="1965946" y="5937987"/>
            <a:ext cx="8489005" cy="0"/>
          </a:xfrm>
          <a:prstGeom prst="line">
            <a:avLst/>
          </a:prstGeom>
          <a:ln w="6350">
            <a:solidFill>
              <a:srgbClr val="0031B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de flecha 43">
            <a:extLst>
              <a:ext uri="{FF2B5EF4-FFF2-40B4-BE49-F238E27FC236}">
                <a16:creationId xmlns="" xmlns:a16="http://schemas.microsoft.com/office/drawing/2014/main" id="{2DC3CB58-DEAE-4FC8-9895-DC728C78747B}"/>
              </a:ext>
            </a:extLst>
          </p:cNvPr>
          <p:cNvCxnSpPr>
            <a:stCxn id="45" idx="2"/>
          </p:cNvCxnSpPr>
          <p:nvPr/>
        </p:nvCxnSpPr>
        <p:spPr>
          <a:xfrm>
            <a:off x="9971390" y="4603234"/>
            <a:ext cx="0" cy="1317888"/>
          </a:xfrm>
          <a:prstGeom prst="straightConnector1">
            <a:avLst/>
          </a:prstGeom>
          <a:ln>
            <a:solidFill>
              <a:srgbClr val="0031B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29 Rectángulo"/>
          <p:cNvSpPr/>
          <p:nvPr/>
        </p:nvSpPr>
        <p:spPr>
          <a:xfrm>
            <a:off x="9622576" y="4247752"/>
            <a:ext cx="697627" cy="3554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b="1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2018</a:t>
            </a:r>
          </a:p>
        </p:txBody>
      </p:sp>
      <p:cxnSp>
        <p:nvCxnSpPr>
          <p:cNvPr id="47" name="Conector recto de flecha 46">
            <a:extLst>
              <a:ext uri="{FF2B5EF4-FFF2-40B4-BE49-F238E27FC236}">
                <a16:creationId xmlns="" xmlns:a16="http://schemas.microsoft.com/office/drawing/2014/main" id="{2DC3CB58-DEAE-4FC8-9895-DC728C78747B}"/>
              </a:ext>
            </a:extLst>
          </p:cNvPr>
          <p:cNvCxnSpPr>
            <a:stCxn id="39" idx="2"/>
          </p:cNvCxnSpPr>
          <p:nvPr/>
        </p:nvCxnSpPr>
        <p:spPr>
          <a:xfrm flipH="1">
            <a:off x="2314759" y="4542777"/>
            <a:ext cx="1" cy="1380590"/>
          </a:xfrm>
          <a:prstGeom prst="straightConnector1">
            <a:avLst/>
          </a:prstGeom>
          <a:ln>
            <a:solidFill>
              <a:srgbClr val="0031B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0" name="Imagen 4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9901" y="742481"/>
            <a:ext cx="3742732" cy="674009"/>
          </a:xfrm>
          <a:prstGeom prst="rect">
            <a:avLst/>
          </a:prstGeom>
        </p:spPr>
      </p:pic>
      <p:cxnSp>
        <p:nvCxnSpPr>
          <p:cNvPr id="51" name="Conector recto 50"/>
          <p:cNvCxnSpPr/>
          <p:nvPr/>
        </p:nvCxnSpPr>
        <p:spPr>
          <a:xfrm>
            <a:off x="5053287" y="1512128"/>
            <a:ext cx="2536233" cy="0"/>
          </a:xfrm>
          <a:prstGeom prst="line">
            <a:avLst/>
          </a:prstGeom>
          <a:ln w="63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de flecha 52">
            <a:extLst>
              <a:ext uri="{FF2B5EF4-FFF2-40B4-BE49-F238E27FC236}">
                <a16:creationId xmlns="" xmlns:a16="http://schemas.microsoft.com/office/drawing/2014/main" id="{2DC3CB58-DEAE-4FC8-9895-DC728C78747B}"/>
              </a:ext>
            </a:extLst>
          </p:cNvPr>
          <p:cNvCxnSpPr/>
          <p:nvPr/>
        </p:nvCxnSpPr>
        <p:spPr>
          <a:xfrm flipV="1">
            <a:off x="5547634" y="1534778"/>
            <a:ext cx="0" cy="3029269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29 Rectángulo"/>
          <p:cNvSpPr/>
          <p:nvPr/>
        </p:nvSpPr>
        <p:spPr>
          <a:xfrm>
            <a:off x="5201001" y="4276543"/>
            <a:ext cx="697627" cy="3554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b="1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2014</a:t>
            </a:r>
          </a:p>
        </p:txBody>
      </p:sp>
      <p:sp>
        <p:nvSpPr>
          <p:cNvPr id="56" name="29 Rectángulo"/>
          <p:cNvSpPr/>
          <p:nvPr/>
        </p:nvSpPr>
        <p:spPr>
          <a:xfrm>
            <a:off x="6338074" y="1747488"/>
            <a:ext cx="1813381" cy="618631"/>
          </a:xfrm>
          <a:prstGeom prst="rect">
            <a:avLst/>
          </a:prstGeom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b="1" dirty="0">
                <a:solidFill>
                  <a:srgbClr val="004F95"/>
                </a:solidFill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2015-02-10</a:t>
            </a:r>
          </a:p>
          <a:p>
            <a:pPr algn="ctr" defTabSz="508000">
              <a:lnSpc>
                <a:spcPct val="95000"/>
              </a:lnSpc>
            </a:pPr>
            <a:r>
              <a:rPr lang="es-CO" b="1" dirty="0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SIM.TF.10.2014</a:t>
            </a:r>
            <a:endParaRPr lang="es-CO" dirty="0"/>
          </a:p>
        </p:txBody>
      </p:sp>
      <p:sp>
        <p:nvSpPr>
          <p:cNvPr id="62" name="Anillo 61"/>
          <p:cNvSpPr/>
          <p:nvPr/>
        </p:nvSpPr>
        <p:spPr>
          <a:xfrm>
            <a:off x="9096777" y="4404573"/>
            <a:ext cx="229000" cy="248209"/>
          </a:xfrm>
          <a:prstGeom prst="donut">
            <a:avLst/>
          </a:prstGeom>
          <a:solidFill>
            <a:srgbClr val="FE5D44"/>
          </a:solidFill>
          <a:ln>
            <a:solidFill>
              <a:srgbClr val="FE5D4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3" name="Conector recto de flecha 62"/>
          <p:cNvCxnSpPr/>
          <p:nvPr/>
        </p:nvCxnSpPr>
        <p:spPr>
          <a:xfrm flipV="1">
            <a:off x="9211277" y="2660296"/>
            <a:ext cx="15175" cy="1740627"/>
          </a:xfrm>
          <a:prstGeom prst="straightConnector1">
            <a:avLst/>
          </a:prstGeom>
          <a:ln>
            <a:solidFill>
              <a:srgbClr val="FE5D44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30 Rectángulo">
            <a:extLst>
              <a:ext uri="{FF2B5EF4-FFF2-40B4-BE49-F238E27FC236}">
                <a16:creationId xmlns="" xmlns:a16="http://schemas.microsoft.com/office/drawing/2014/main" id="{DBD8CD79-D30D-4746-BD36-E7F120D581EC}"/>
              </a:ext>
            </a:extLst>
          </p:cNvPr>
          <p:cNvSpPr/>
          <p:nvPr/>
        </p:nvSpPr>
        <p:spPr>
          <a:xfrm>
            <a:off x="6807804" y="6119553"/>
            <a:ext cx="2226892" cy="307777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s-CO" sz="1400" b="1" dirty="0" err="1">
                <a:latin typeface="Times New Roman" panose="02020603050405020304" pitchFamily="18" charset="0"/>
              </a:rPr>
              <a:t>Internal</a:t>
            </a:r>
            <a:r>
              <a:rPr lang="es-CO" sz="1400" b="1" dirty="0">
                <a:latin typeface="Times New Roman" panose="02020603050405020304" pitchFamily="18" charset="0"/>
              </a:rPr>
              <a:t> </a:t>
            </a:r>
            <a:r>
              <a:rPr lang="es-CO" sz="1400" b="1" dirty="0" err="1">
                <a:latin typeface="Times New Roman" panose="02020603050405020304" pitchFamily="18" charset="0"/>
              </a:rPr>
              <a:t>monitoring</a:t>
            </a:r>
            <a:r>
              <a:rPr lang="es-CO" sz="1400" b="1" dirty="0">
                <a:latin typeface="Times New Roman" panose="02020603050405020304" pitchFamily="18" charset="0"/>
              </a:rPr>
              <a:t> </a:t>
            </a:r>
            <a:r>
              <a:rPr lang="es-CO" sz="1400" b="1" dirty="0" err="1">
                <a:latin typeface="Times New Roman" panose="02020603050405020304" pitchFamily="18" charset="0"/>
              </a:rPr>
              <a:t>audits</a:t>
            </a:r>
            <a:endParaRPr lang="es-CO" sz="1400" b="1" dirty="0">
              <a:latin typeface="Times New Roman" panose="02020603050405020304" pitchFamily="18" charset="0"/>
            </a:endParaRPr>
          </a:p>
        </p:txBody>
      </p:sp>
      <p:sp>
        <p:nvSpPr>
          <p:cNvPr id="66" name="Anillo 65"/>
          <p:cNvSpPr/>
          <p:nvPr/>
        </p:nvSpPr>
        <p:spPr>
          <a:xfrm>
            <a:off x="8151455" y="4413342"/>
            <a:ext cx="229000" cy="248209"/>
          </a:xfrm>
          <a:prstGeom prst="donut">
            <a:avLst/>
          </a:prstGeom>
          <a:solidFill>
            <a:srgbClr val="F2C5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7" name="Conector recto de flecha 66"/>
          <p:cNvCxnSpPr/>
          <p:nvPr/>
        </p:nvCxnSpPr>
        <p:spPr>
          <a:xfrm flipH="1" flipV="1">
            <a:off x="8270638" y="4111604"/>
            <a:ext cx="0" cy="298088"/>
          </a:xfrm>
          <a:prstGeom prst="straightConnector1">
            <a:avLst/>
          </a:prstGeom>
          <a:ln>
            <a:solidFill>
              <a:srgbClr val="F2C5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cto 74"/>
          <p:cNvCxnSpPr/>
          <p:nvPr/>
        </p:nvCxnSpPr>
        <p:spPr>
          <a:xfrm flipV="1">
            <a:off x="9096777" y="2640513"/>
            <a:ext cx="2962369" cy="0"/>
          </a:xfrm>
          <a:prstGeom prst="line">
            <a:avLst/>
          </a:prstGeom>
          <a:ln w="6350">
            <a:solidFill>
              <a:srgbClr val="FE5D4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29 Rectángulo"/>
          <p:cNvSpPr/>
          <p:nvPr/>
        </p:nvSpPr>
        <p:spPr>
          <a:xfrm>
            <a:off x="11457682" y="4111604"/>
            <a:ext cx="697627" cy="3554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b="1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2023</a:t>
            </a:r>
          </a:p>
        </p:txBody>
      </p:sp>
      <p:pic>
        <p:nvPicPr>
          <p:cNvPr id="89" name="Imagen 8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7245" y="3474646"/>
            <a:ext cx="1047658" cy="795537"/>
          </a:xfrm>
          <a:prstGeom prst="rect">
            <a:avLst/>
          </a:prstGeom>
        </p:spPr>
      </p:pic>
      <p:pic>
        <p:nvPicPr>
          <p:cNvPr id="92" name="Imagen 9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9279" y="1194875"/>
            <a:ext cx="959219" cy="849278"/>
          </a:xfrm>
          <a:prstGeom prst="rect">
            <a:avLst/>
          </a:prstGeom>
        </p:spPr>
      </p:pic>
      <p:pic>
        <p:nvPicPr>
          <p:cNvPr id="93" name="Imagen 9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4943" y="2781821"/>
            <a:ext cx="1819934" cy="296013"/>
          </a:xfrm>
          <a:prstGeom prst="rect">
            <a:avLst/>
          </a:prstGeom>
        </p:spPr>
      </p:pic>
      <p:pic>
        <p:nvPicPr>
          <p:cNvPr id="94" name="Imagen 93"/>
          <p:cNvPicPr>
            <a:picLocks noChangeAspect="1"/>
          </p:cNvPicPr>
          <p:nvPr/>
        </p:nvPicPr>
        <p:blipFill rotWithShape="1">
          <a:blip r:embed="rId11"/>
          <a:srcRect t="-1" r="30732" b="-1291"/>
          <a:stretch/>
        </p:blipFill>
        <p:spPr>
          <a:xfrm>
            <a:off x="7552533" y="3593758"/>
            <a:ext cx="1477903" cy="443807"/>
          </a:xfrm>
          <a:prstGeom prst="rect">
            <a:avLst/>
          </a:prstGeom>
          <a:ln w="57150">
            <a:solidFill>
              <a:schemeClr val="accent4"/>
            </a:solidFill>
          </a:ln>
        </p:spPr>
      </p:pic>
      <p:sp>
        <p:nvSpPr>
          <p:cNvPr id="95" name="Rectángulo 94"/>
          <p:cNvSpPr/>
          <p:nvPr/>
        </p:nvSpPr>
        <p:spPr>
          <a:xfrm>
            <a:off x="5448378" y="2721795"/>
            <a:ext cx="1923314" cy="981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CCTF-K001.UTC</a:t>
            </a:r>
          </a:p>
          <a:p>
            <a:pPr algn="ctr"/>
            <a:r>
              <a:rPr lang="es-CO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es-CO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UTC(k), k=NIST</a:t>
            </a:r>
          </a:p>
          <a:p>
            <a:pPr algn="ctr"/>
            <a:endParaRPr lang="es-CO" sz="1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SIMTN </a:t>
            </a:r>
            <a:r>
              <a:rPr lang="es-CO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es-CO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SIMT(INM)</a:t>
            </a:r>
          </a:p>
        </p:txBody>
      </p:sp>
      <p:sp>
        <p:nvSpPr>
          <p:cNvPr id="96" name="30 Rectángulo">
            <a:extLst>
              <a:ext uri="{FF2B5EF4-FFF2-40B4-BE49-F238E27FC236}">
                <a16:creationId xmlns="" xmlns:a16="http://schemas.microsoft.com/office/drawing/2014/main" id="{DBD8CD79-D30D-4746-BD36-E7F120D581EC}"/>
              </a:ext>
            </a:extLst>
          </p:cNvPr>
          <p:cNvSpPr/>
          <p:nvPr/>
        </p:nvSpPr>
        <p:spPr>
          <a:xfrm>
            <a:off x="5375756" y="3835747"/>
            <a:ext cx="20688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</a:t>
            </a:r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CO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comparions</a:t>
            </a:r>
            <a:endParaRPr lang="es-CO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supporting</a:t>
            </a:r>
            <a:endParaRPr lang="es-CO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Rectángulo 96"/>
          <p:cNvSpPr/>
          <p:nvPr/>
        </p:nvSpPr>
        <p:spPr>
          <a:xfrm>
            <a:off x="8626792" y="3057334"/>
            <a:ext cx="1236236" cy="355482"/>
          </a:xfrm>
          <a:prstGeom prst="rect">
            <a:avLst/>
          </a:prstGeom>
          <a:ln w="38100">
            <a:solidFill>
              <a:srgbClr val="FE5D44"/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b="1" dirty="0">
                <a:solidFill>
                  <a:srgbClr val="004F95"/>
                </a:solidFill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UTC(INM)</a:t>
            </a:r>
          </a:p>
        </p:txBody>
      </p:sp>
      <p:sp>
        <p:nvSpPr>
          <p:cNvPr id="99" name="29 Rectángulo"/>
          <p:cNvSpPr/>
          <p:nvPr/>
        </p:nvSpPr>
        <p:spPr>
          <a:xfrm>
            <a:off x="6918893" y="4168036"/>
            <a:ext cx="697627" cy="3554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b="1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100" name="29 Rectángulo"/>
          <p:cNvSpPr/>
          <p:nvPr/>
        </p:nvSpPr>
        <p:spPr>
          <a:xfrm>
            <a:off x="7921250" y="4176809"/>
            <a:ext cx="697627" cy="3554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b="1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2017</a:t>
            </a:r>
          </a:p>
        </p:txBody>
      </p:sp>
      <p:sp>
        <p:nvSpPr>
          <p:cNvPr id="101" name="29 Rectángulo"/>
          <p:cNvSpPr/>
          <p:nvPr/>
        </p:nvSpPr>
        <p:spPr>
          <a:xfrm>
            <a:off x="7396736" y="4644318"/>
            <a:ext cx="825867" cy="35548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b="1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 2016 </a:t>
            </a:r>
          </a:p>
        </p:txBody>
      </p:sp>
      <p:grpSp>
        <p:nvGrpSpPr>
          <p:cNvPr id="104" name="Grupo 103"/>
          <p:cNvGrpSpPr/>
          <p:nvPr/>
        </p:nvGrpSpPr>
        <p:grpSpPr>
          <a:xfrm>
            <a:off x="5201001" y="5122043"/>
            <a:ext cx="1785860" cy="739594"/>
            <a:chOff x="4278595" y="4321699"/>
            <a:chExt cx="2960314" cy="1375797"/>
          </a:xfrm>
        </p:grpSpPr>
        <p:sp>
          <p:nvSpPr>
            <p:cNvPr id="105" name="Rectangle 48"/>
            <p:cNvSpPr>
              <a:spLocks noChangeArrowheads="1"/>
            </p:cNvSpPr>
            <p:nvPr/>
          </p:nvSpPr>
          <p:spPr bwMode="auto">
            <a:xfrm>
              <a:off x="4278595" y="4713321"/>
              <a:ext cx="1137282" cy="572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s-CO" sz="2000" b="1" dirty="0">
                  <a:latin typeface="Bell MT" panose="02020503060305020303" pitchFamily="18" charset="0"/>
                </a:rPr>
                <a:t>TAI-1</a:t>
              </a:r>
            </a:p>
          </p:txBody>
        </p:sp>
        <p:pic>
          <p:nvPicPr>
            <p:cNvPr id="106" name="Imagen 105"/>
            <p:cNvPicPr>
              <a:picLocks noChangeAspect="1"/>
            </p:cNvPicPr>
            <p:nvPr/>
          </p:nvPicPr>
          <p:blipFill rotWithShape="1">
            <a:blip r:embed="rId12"/>
            <a:srcRect l="9568" t="21229" r="46513" b="19100"/>
            <a:stretch/>
          </p:blipFill>
          <p:spPr>
            <a:xfrm>
              <a:off x="5438741" y="4321699"/>
              <a:ext cx="1800168" cy="1375797"/>
            </a:xfrm>
            <a:prstGeom prst="rect">
              <a:avLst/>
            </a:prstGeom>
          </p:spPr>
        </p:pic>
      </p:grpSp>
      <p:grpSp>
        <p:nvGrpSpPr>
          <p:cNvPr id="107" name="Grupo 106"/>
          <p:cNvGrpSpPr/>
          <p:nvPr/>
        </p:nvGrpSpPr>
        <p:grpSpPr>
          <a:xfrm>
            <a:off x="298684" y="5249107"/>
            <a:ext cx="1788265" cy="1344029"/>
            <a:chOff x="9359070" y="4015295"/>
            <a:chExt cx="2703862" cy="1797215"/>
          </a:xfrm>
        </p:grpSpPr>
        <p:sp>
          <p:nvSpPr>
            <p:cNvPr id="108" name="Rectangle 63"/>
            <p:cNvSpPr>
              <a:spLocks noChangeArrowheads="1"/>
            </p:cNvSpPr>
            <p:nvPr/>
          </p:nvSpPr>
          <p:spPr bwMode="auto">
            <a:xfrm>
              <a:off x="9702603" y="5352135"/>
              <a:ext cx="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CO" dirty="0">
                <a:latin typeface="Bell MT" panose="02020503060305020303" pitchFamily="18" charset="0"/>
              </a:endParaRPr>
            </a:p>
          </p:txBody>
        </p:sp>
        <p:sp>
          <p:nvSpPr>
            <p:cNvPr id="109" name="Rectangle 64"/>
            <p:cNvSpPr>
              <a:spLocks noChangeArrowheads="1"/>
            </p:cNvSpPr>
            <p:nvPr/>
          </p:nvSpPr>
          <p:spPr bwMode="auto">
            <a:xfrm>
              <a:off x="9702603" y="5536285"/>
              <a:ext cx="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CO" dirty="0">
                <a:latin typeface="Bell MT" panose="02020503060305020303" pitchFamily="18" charset="0"/>
              </a:endParaRPr>
            </a:p>
          </p:txBody>
        </p:sp>
        <p:pic>
          <p:nvPicPr>
            <p:cNvPr id="110" name="Picture 18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9070" y="4015295"/>
              <a:ext cx="1112837" cy="1203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Rectangle 34"/>
            <p:cNvSpPr>
              <a:spLocks noChangeArrowheads="1"/>
            </p:cNvSpPr>
            <p:nvPr/>
          </p:nvSpPr>
          <p:spPr bwMode="auto">
            <a:xfrm>
              <a:off x="9958687" y="4368338"/>
              <a:ext cx="2104245" cy="3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s-CO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SIMT</a:t>
              </a:r>
            </a:p>
          </p:txBody>
        </p:sp>
      </p:grpSp>
      <p:sp>
        <p:nvSpPr>
          <p:cNvPr id="112" name="30 Rectángulo">
            <a:extLst>
              <a:ext uri="{FF2B5EF4-FFF2-40B4-BE49-F238E27FC236}">
                <a16:creationId xmlns="" xmlns:a16="http://schemas.microsoft.com/office/drawing/2014/main" id="{DBD8CD79-D30D-4746-BD36-E7F120D581EC}"/>
              </a:ext>
            </a:extLst>
          </p:cNvPr>
          <p:cNvSpPr/>
          <p:nvPr/>
        </p:nvSpPr>
        <p:spPr>
          <a:xfrm>
            <a:off x="2231757" y="5370916"/>
            <a:ext cx="20688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4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Metrological</a:t>
            </a:r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assurance</a:t>
            </a:r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</a:t>
            </a:r>
            <a:endParaRPr lang="es-CO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3" name="Conector recto de flecha 112">
            <a:extLst>
              <a:ext uri="{FF2B5EF4-FFF2-40B4-BE49-F238E27FC236}">
                <a16:creationId xmlns="" xmlns:a16="http://schemas.microsoft.com/office/drawing/2014/main" id="{2DC3CB58-DEAE-4FC8-9895-DC728C78747B}"/>
              </a:ext>
            </a:extLst>
          </p:cNvPr>
          <p:cNvCxnSpPr/>
          <p:nvPr/>
        </p:nvCxnSpPr>
        <p:spPr>
          <a:xfrm>
            <a:off x="7390919" y="4571272"/>
            <a:ext cx="0" cy="1083247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Abrir llave 116"/>
          <p:cNvSpPr/>
          <p:nvPr/>
        </p:nvSpPr>
        <p:spPr>
          <a:xfrm rot="16200000">
            <a:off x="6270729" y="4004786"/>
            <a:ext cx="350994" cy="1709292"/>
          </a:xfrm>
          <a:prstGeom prst="leftBrac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8" name="29 Rectángulo"/>
          <p:cNvSpPr/>
          <p:nvPr/>
        </p:nvSpPr>
        <p:spPr>
          <a:xfrm>
            <a:off x="7076055" y="5437233"/>
            <a:ext cx="1954381" cy="5016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sz="1400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tai@bipm.org</a:t>
            </a:r>
          </a:p>
          <a:p>
            <a:pPr algn="ctr" defTabSz="508000">
              <a:lnSpc>
                <a:spcPct val="95000"/>
              </a:lnSpc>
            </a:pPr>
            <a:r>
              <a:rPr lang="es-CO" altLang="ko-KR" sz="1400" b="1" dirty="0">
                <a:solidFill>
                  <a:srgbClr val="004F95"/>
                </a:solidFill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CGGTTS:</a:t>
            </a:r>
            <a:r>
              <a:rPr lang="es-CO" altLang="ko-KR" sz="1400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 2015-04-15</a:t>
            </a:r>
          </a:p>
        </p:txBody>
      </p:sp>
      <p:cxnSp>
        <p:nvCxnSpPr>
          <p:cNvPr id="120" name="Conector recto de flecha 119">
            <a:extLst>
              <a:ext uri="{FF2B5EF4-FFF2-40B4-BE49-F238E27FC236}">
                <a16:creationId xmlns="" xmlns:a16="http://schemas.microsoft.com/office/drawing/2014/main" id="{2DC3CB58-DEAE-4FC8-9895-DC728C78747B}"/>
              </a:ext>
            </a:extLst>
          </p:cNvPr>
          <p:cNvCxnSpPr/>
          <p:nvPr/>
        </p:nvCxnSpPr>
        <p:spPr>
          <a:xfrm>
            <a:off x="8105254" y="4564047"/>
            <a:ext cx="0" cy="631532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29 Rectángulo"/>
          <p:cNvSpPr/>
          <p:nvPr/>
        </p:nvSpPr>
        <p:spPr>
          <a:xfrm>
            <a:off x="7546515" y="5154043"/>
            <a:ext cx="2242922" cy="2970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sz="1400" b="1" dirty="0" err="1">
                <a:solidFill>
                  <a:srgbClr val="004F95"/>
                </a:solidFill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Update</a:t>
            </a:r>
            <a:r>
              <a:rPr lang="es-CO" altLang="ko-KR" sz="1400" b="1" dirty="0">
                <a:solidFill>
                  <a:srgbClr val="004F95"/>
                </a:solidFill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 </a:t>
            </a:r>
            <a:r>
              <a:rPr lang="es-CO" altLang="ko-KR" sz="1400" b="1" dirty="0" err="1">
                <a:solidFill>
                  <a:srgbClr val="004F95"/>
                </a:solidFill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System</a:t>
            </a:r>
            <a:r>
              <a:rPr lang="es-CO" altLang="ko-KR" sz="1400" b="1" dirty="0">
                <a:solidFill>
                  <a:srgbClr val="004F95"/>
                </a:solidFill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: </a:t>
            </a:r>
            <a:r>
              <a:rPr lang="es-CO" altLang="ko-KR" sz="1400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2017-08</a:t>
            </a:r>
          </a:p>
        </p:txBody>
      </p:sp>
      <p:pic>
        <p:nvPicPr>
          <p:cNvPr id="70" name="Imagen 6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82866" y="5966778"/>
            <a:ext cx="1431098" cy="613328"/>
          </a:xfrm>
          <a:prstGeom prst="rect">
            <a:avLst/>
          </a:prstGeom>
        </p:spPr>
      </p:pic>
      <p:sp>
        <p:nvSpPr>
          <p:cNvPr id="71" name="Rectángulo 70"/>
          <p:cNvSpPr/>
          <p:nvPr/>
        </p:nvSpPr>
        <p:spPr>
          <a:xfrm>
            <a:off x="2523194" y="6515169"/>
            <a:ext cx="25504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400" b="1" dirty="0">
                <a:latin typeface="Times New Roman" panose="02020603050405020304" pitchFamily="18" charset="0"/>
              </a:rPr>
              <a:t>NVLAP LAB CODE 200947 -0</a:t>
            </a:r>
            <a:endParaRPr lang="es-CO" sz="1400" dirty="0"/>
          </a:p>
        </p:txBody>
      </p:sp>
      <p:sp>
        <p:nvSpPr>
          <p:cNvPr id="72" name="30 Rectángulo">
            <a:extLst>
              <a:ext uri="{FF2B5EF4-FFF2-40B4-BE49-F238E27FC236}">
                <a16:creationId xmlns="" xmlns:a16="http://schemas.microsoft.com/office/drawing/2014/main" id="{DBD8CD79-D30D-4746-BD36-E7F120D581EC}"/>
              </a:ext>
            </a:extLst>
          </p:cNvPr>
          <p:cNvSpPr/>
          <p:nvPr/>
        </p:nvSpPr>
        <p:spPr>
          <a:xfrm>
            <a:off x="4738917" y="6038961"/>
            <a:ext cx="20688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Accreditation</a:t>
            </a:r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</a:t>
            </a:r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audits</a:t>
            </a:r>
            <a:endParaRPr lang="es-CO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3" name="Imagen 7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81" b="34157"/>
          <a:stretch/>
        </p:blipFill>
        <p:spPr>
          <a:xfrm>
            <a:off x="9941846" y="1038154"/>
            <a:ext cx="2224379" cy="120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91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173838" y="2884578"/>
            <a:ext cx="78176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5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Paperwork</a:t>
            </a:r>
            <a:endParaRPr lang="es-ES" sz="45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s-ES" sz="35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Modular </a:t>
            </a:r>
            <a:r>
              <a:rPr lang="es-ES" sz="3500" i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Example</a:t>
            </a:r>
            <a:endParaRPr lang="es-ES_tradnl" sz="3500" i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4" name="Agrupar 10"/>
          <p:cNvGrpSpPr/>
          <p:nvPr/>
        </p:nvGrpSpPr>
        <p:grpSpPr>
          <a:xfrm>
            <a:off x="475743" y="3200971"/>
            <a:ext cx="11213817" cy="114494"/>
            <a:chOff x="1192823" y="2118619"/>
            <a:chExt cx="6960864" cy="71071"/>
          </a:xfrm>
        </p:grpSpPr>
        <p:sp>
          <p:nvSpPr>
            <p:cNvPr id="5" name="Rectángulo 4"/>
            <p:cNvSpPr/>
            <p:nvPr/>
          </p:nvSpPr>
          <p:spPr>
            <a:xfrm>
              <a:off x="1192823" y="2118619"/>
              <a:ext cx="758528" cy="71071"/>
            </a:xfrm>
            <a:prstGeom prst="rect">
              <a:avLst/>
            </a:prstGeom>
            <a:solidFill>
              <a:srgbClr val="EEBB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" name="Rectángulo 5"/>
            <p:cNvSpPr/>
            <p:nvPr/>
          </p:nvSpPr>
          <p:spPr>
            <a:xfrm>
              <a:off x="7395159" y="2118619"/>
              <a:ext cx="758528" cy="71071"/>
            </a:xfrm>
            <a:prstGeom prst="rect">
              <a:avLst/>
            </a:prstGeom>
            <a:solidFill>
              <a:srgbClr val="EEBB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423684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uadroTexto 33"/>
          <p:cNvSpPr txBox="1"/>
          <p:nvPr/>
        </p:nvSpPr>
        <p:spPr>
          <a:xfrm>
            <a:off x="640892" y="123815"/>
            <a:ext cx="27045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000" b="1" dirty="0" smtClean="0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Key </a:t>
            </a:r>
            <a:r>
              <a:rPr lang="es-CO" sz="3000" b="1" dirty="0" err="1" smtClean="0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Elements</a:t>
            </a:r>
            <a:endParaRPr lang="es-ES_tradnl" sz="3000" b="1" dirty="0">
              <a:solidFill>
                <a:srgbClr val="004F95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" name="Forma libre 47"/>
          <p:cNvSpPr/>
          <p:nvPr/>
        </p:nvSpPr>
        <p:spPr>
          <a:xfrm>
            <a:off x="1223996" y="1044941"/>
            <a:ext cx="2631984" cy="1455550"/>
          </a:xfrm>
          <a:custGeom>
            <a:avLst/>
            <a:gdLst>
              <a:gd name="connsiteX0" fmla="*/ 0 w 2631984"/>
              <a:gd name="connsiteY0" fmla="*/ 0 h 1455550"/>
              <a:gd name="connsiteX1" fmla="*/ 2631984 w 2631984"/>
              <a:gd name="connsiteY1" fmla="*/ 0 h 1455550"/>
              <a:gd name="connsiteX2" fmla="*/ 2631984 w 2631984"/>
              <a:gd name="connsiteY2" fmla="*/ 1455550 h 1455550"/>
              <a:gd name="connsiteX3" fmla="*/ 0 w 2631984"/>
              <a:gd name="connsiteY3" fmla="*/ 1455550 h 1455550"/>
              <a:gd name="connsiteX4" fmla="*/ 0 w 2631984"/>
              <a:gd name="connsiteY4" fmla="*/ 0 h 145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984" h="1455550">
                <a:moveTo>
                  <a:pt x="0" y="0"/>
                </a:moveTo>
                <a:lnTo>
                  <a:pt x="2631984" y="0"/>
                </a:lnTo>
                <a:lnTo>
                  <a:pt x="2631984" y="1455550"/>
                </a:lnTo>
                <a:lnTo>
                  <a:pt x="0" y="1455550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792" tIns="65024" rIns="113792" bIns="65024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smtClean="0">
                <a:solidFill>
                  <a:schemeClr val="bg1"/>
                </a:solidFill>
                <a:latin typeface="Arial"/>
                <a:cs typeface="Arial"/>
              </a:rPr>
              <a:t>Classification of </a:t>
            </a:r>
            <a:r>
              <a:rPr lang="en-US" sz="1600" b="1" u="sng" kern="1200" dirty="0" smtClean="0">
                <a:solidFill>
                  <a:schemeClr val="bg1"/>
                </a:solidFill>
                <a:latin typeface="Arial"/>
                <a:cs typeface="Arial"/>
              </a:rPr>
              <a:t>services</a:t>
            </a:r>
            <a:r>
              <a:rPr lang="en-US" sz="1600" kern="1200" dirty="0" smtClean="0">
                <a:solidFill>
                  <a:schemeClr val="bg1"/>
                </a:solidFill>
                <a:latin typeface="Arial"/>
                <a:cs typeface="Arial"/>
              </a:rPr>
              <a:t> in </a:t>
            </a:r>
            <a:r>
              <a:rPr lang="en-US" sz="1600" u="sng" kern="1200" dirty="0" smtClean="0">
                <a:solidFill>
                  <a:schemeClr val="bg1"/>
                </a:solidFill>
                <a:latin typeface="Arial"/>
                <a:cs typeface="Arial"/>
              </a:rPr>
              <a:t>Time and Frequency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 kern="12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i="0" kern="1200" dirty="0" smtClean="0">
                <a:solidFill>
                  <a:schemeClr val="bg1"/>
                </a:solidFill>
                <a:latin typeface="Arial"/>
                <a:cs typeface="Arial"/>
              </a:rPr>
              <a:t>version 1.1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i="0" kern="1200" dirty="0" smtClean="0">
                <a:solidFill>
                  <a:schemeClr val="bg1"/>
                </a:solidFill>
                <a:latin typeface="Arial"/>
                <a:cs typeface="Arial"/>
              </a:rPr>
              <a:t>(September 2013)</a:t>
            </a:r>
            <a:endParaRPr lang="es-CO" sz="1600" i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ángulo 48"/>
          <p:cNvSpPr/>
          <p:nvPr/>
        </p:nvSpPr>
        <p:spPr>
          <a:xfrm>
            <a:off x="1223996" y="2534789"/>
            <a:ext cx="2631984" cy="2464916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680" y="3380075"/>
            <a:ext cx="2495767" cy="144742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680" y="2606216"/>
            <a:ext cx="2495767" cy="653453"/>
          </a:xfrm>
          <a:prstGeom prst="rect">
            <a:avLst/>
          </a:prstGeom>
        </p:spPr>
      </p:pic>
      <p:sp>
        <p:nvSpPr>
          <p:cNvPr id="64" name="CuadroTexto 63"/>
          <p:cNvSpPr txBox="1"/>
          <p:nvPr/>
        </p:nvSpPr>
        <p:spPr>
          <a:xfrm>
            <a:off x="1221297" y="5381524"/>
            <a:ext cx="2603150" cy="646331"/>
          </a:xfrm>
          <a:prstGeom prst="rect">
            <a:avLst/>
          </a:prstGeom>
          <a:noFill/>
          <a:ln w="28575">
            <a:solidFill>
              <a:srgbClr val="ED7D3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https://www.bipm.org/documents/20126/2071143/TF_services.pdf/a2ce53fc-80f0-b8fe-0271-3385c1be121b</a:t>
            </a:r>
          </a:p>
        </p:txBody>
      </p:sp>
      <p:sp>
        <p:nvSpPr>
          <p:cNvPr id="69" name="11 CuadroTexto"/>
          <p:cNvSpPr txBox="1">
            <a:spLocks noChangeArrowheads="1"/>
          </p:cNvSpPr>
          <p:nvPr/>
        </p:nvSpPr>
        <p:spPr bwMode="auto">
          <a:xfrm>
            <a:off x="3359876" y="4211362"/>
            <a:ext cx="464571" cy="118593"/>
          </a:xfrm>
          <a:prstGeom prst="rect">
            <a:avLst/>
          </a:prstGeom>
          <a:solidFill>
            <a:schemeClr val="accent2">
              <a:lumMod val="75000"/>
              <a:alpha val="69804"/>
            </a:schemeClr>
          </a:solidFill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s-ES" sz="2000" dirty="0" smtClean="0">
              <a:solidFill>
                <a:srgbClr val="595959"/>
              </a:solidFill>
              <a:latin typeface="Arial" panose="020B0604020202020204" pitchFamily="34" charset="0"/>
              <a:ea typeface="Calibri Light" charset="0"/>
              <a:cs typeface="Arial" panose="020B0604020202020204" pitchFamily="34" charset="0"/>
            </a:endParaRPr>
          </a:p>
        </p:txBody>
      </p:sp>
      <p:cxnSp>
        <p:nvCxnSpPr>
          <p:cNvPr id="20" name="Conector recto de flecha 19"/>
          <p:cNvCxnSpPr>
            <a:stCxn id="69" idx="2"/>
          </p:cNvCxnSpPr>
          <p:nvPr/>
        </p:nvCxnSpPr>
        <p:spPr>
          <a:xfrm flipH="1">
            <a:off x="3573187" y="4329955"/>
            <a:ext cx="0" cy="1051569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0" name="Imagen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3826" y="0"/>
            <a:ext cx="2078174" cy="1039087"/>
          </a:xfrm>
          <a:prstGeom prst="rect">
            <a:avLst/>
          </a:prstGeom>
        </p:spPr>
      </p:pic>
      <p:sp>
        <p:nvSpPr>
          <p:cNvPr id="91" name="Rectángulo 90"/>
          <p:cNvSpPr/>
          <p:nvPr/>
        </p:nvSpPr>
        <p:spPr>
          <a:xfrm>
            <a:off x="9220190" y="5815529"/>
            <a:ext cx="2667000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 dirty="0"/>
              <a:t>Fuente: https://whytheldschurchistrue.com/tag/brett-mcdonald</a:t>
            </a:r>
            <a:r>
              <a:rPr lang="en-US" sz="500" dirty="0" smtClean="0"/>
              <a:t>/</a:t>
            </a:r>
            <a:endParaRPr lang="en-US" sz="5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3622" y="400814"/>
            <a:ext cx="3657600" cy="5915025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3667" y="1039087"/>
            <a:ext cx="1080000" cy="1080000"/>
          </a:xfrm>
          <a:prstGeom prst="rect">
            <a:avLst/>
          </a:prstGeom>
        </p:spPr>
      </p:pic>
      <p:sp>
        <p:nvSpPr>
          <p:cNvPr id="35" name="CuadroTexto 34"/>
          <p:cNvSpPr txBox="1"/>
          <p:nvPr/>
        </p:nvSpPr>
        <p:spPr>
          <a:xfrm>
            <a:off x="7427742" y="2545297"/>
            <a:ext cx="4064631" cy="2350259"/>
          </a:xfrm>
          <a:prstGeom prst="rect">
            <a:avLst/>
          </a:prstGeom>
          <a:noFill/>
          <a:ln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solidFill>
                  <a:srgbClr val="004F95"/>
                </a:solidFill>
              </a:rPr>
              <a:t>1) preparation of the CMCs</a:t>
            </a:r>
          </a:p>
          <a:p>
            <a:r>
              <a:rPr lang="en-US" dirty="0">
                <a:solidFill>
                  <a:srgbClr val="004F95"/>
                </a:solidFill>
              </a:rPr>
              <a:t>   by the NMI/DI</a:t>
            </a:r>
          </a:p>
          <a:p>
            <a:r>
              <a:rPr lang="en-US" dirty="0">
                <a:solidFill>
                  <a:srgbClr val="004F95"/>
                </a:solidFill>
              </a:rPr>
              <a:t>   for submission to their RMO;</a:t>
            </a:r>
            <a:endParaRPr lang="es-ES" dirty="0">
              <a:solidFill>
                <a:srgbClr val="004F95"/>
              </a:solidFill>
            </a:endParaRPr>
          </a:p>
          <a:p>
            <a:endParaRPr lang="en-US" dirty="0" smtClean="0"/>
          </a:p>
          <a:p>
            <a:r>
              <a:rPr lang="en-US" dirty="0" smtClean="0">
                <a:solidFill>
                  <a:srgbClr val="004F95"/>
                </a:solidFill>
              </a:rPr>
              <a:t>2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)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intra-regional review by the RMO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;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3) inter-RMO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review</a:t>
            </a:r>
            <a:r>
              <a:rPr lang="es-ES" dirty="0" smtClean="0">
                <a:solidFill>
                  <a:schemeClr val="bg1">
                    <a:lumMod val="50000"/>
                  </a:schemeClr>
                </a:solidFill>
              </a:rPr>
              <a:t>;</a:t>
            </a:r>
            <a:endParaRPr lang="es-E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15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613761" y="83764"/>
            <a:ext cx="73266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000" b="1" dirty="0" err="1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Submission</a:t>
            </a:r>
            <a:r>
              <a:rPr lang="es-CO" sz="3000" b="1" dirty="0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es-CO" sz="3000" b="1" dirty="0" err="1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es-CO" sz="3000" b="1" dirty="0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 SIM.TF.10.2014 CMC</a:t>
            </a:r>
            <a:endParaRPr lang="es-ES_tradnl" sz="3000" b="1" dirty="0">
              <a:solidFill>
                <a:srgbClr val="004F95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184" y="1570141"/>
            <a:ext cx="7996263" cy="372031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20" y="4775173"/>
            <a:ext cx="2763871" cy="983122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-8411" y="550359"/>
            <a:ext cx="689718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CO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Classification of services in Time and Frequency 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s-CO" sz="1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Version</a:t>
            </a:r>
            <a:r>
              <a:rPr lang="es-CO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1.1 (</a:t>
            </a:r>
            <a:r>
              <a:rPr lang="es-CO" sz="1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September</a:t>
            </a:r>
            <a:r>
              <a:rPr lang="es-CO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2013) </a:t>
            </a:r>
            <a:endParaRPr lang="es-CO" sz="2400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755" y="3862310"/>
            <a:ext cx="1080000" cy="10800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755" y="1223300"/>
            <a:ext cx="1080000" cy="1080000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226820" y="4892447"/>
            <a:ext cx="2763871" cy="371884"/>
          </a:xfrm>
          <a:prstGeom prst="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2285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uadroTexto 33"/>
          <p:cNvSpPr txBox="1"/>
          <p:nvPr/>
        </p:nvSpPr>
        <p:spPr>
          <a:xfrm>
            <a:off x="640892" y="123815"/>
            <a:ext cx="27045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000" b="1" dirty="0" smtClean="0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Key </a:t>
            </a:r>
            <a:r>
              <a:rPr lang="es-CO" sz="3000" b="1" dirty="0" err="1" smtClean="0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Elements</a:t>
            </a:r>
            <a:endParaRPr lang="es-ES_tradnl" sz="3000" b="1" dirty="0">
              <a:solidFill>
                <a:srgbClr val="004F95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2" name="Forma libre 51"/>
          <p:cNvSpPr/>
          <p:nvPr/>
        </p:nvSpPr>
        <p:spPr>
          <a:xfrm>
            <a:off x="4224458" y="1044941"/>
            <a:ext cx="2631984" cy="1455550"/>
          </a:xfrm>
          <a:custGeom>
            <a:avLst/>
            <a:gdLst>
              <a:gd name="connsiteX0" fmla="*/ 0 w 2631984"/>
              <a:gd name="connsiteY0" fmla="*/ 0 h 1455550"/>
              <a:gd name="connsiteX1" fmla="*/ 2631984 w 2631984"/>
              <a:gd name="connsiteY1" fmla="*/ 0 h 1455550"/>
              <a:gd name="connsiteX2" fmla="*/ 2631984 w 2631984"/>
              <a:gd name="connsiteY2" fmla="*/ 1455550 h 1455550"/>
              <a:gd name="connsiteX3" fmla="*/ 0 w 2631984"/>
              <a:gd name="connsiteY3" fmla="*/ 1455550 h 1455550"/>
              <a:gd name="connsiteX4" fmla="*/ 0 w 2631984"/>
              <a:gd name="connsiteY4" fmla="*/ 0 h 145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984" h="1455550">
                <a:moveTo>
                  <a:pt x="0" y="0"/>
                </a:moveTo>
                <a:lnTo>
                  <a:pt x="2631984" y="0"/>
                </a:lnTo>
                <a:lnTo>
                  <a:pt x="2631984" y="1455550"/>
                </a:lnTo>
                <a:lnTo>
                  <a:pt x="0" y="1455550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792" tIns="65024" rIns="113792" bIns="65024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00" b="1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QSTF</a:t>
            </a:r>
            <a:endParaRPr lang="es-CO" sz="1600" b="1" kern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CO" sz="1600" kern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600" kern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es-CO" sz="16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600" kern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lang="es-CO" sz="1600" kern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600" kern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  <a:r>
              <a:rPr lang="es-CO" sz="16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600" kern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Force</a:t>
            </a:r>
            <a:endParaRPr lang="es-CO" sz="16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Forma libre 53"/>
          <p:cNvSpPr/>
          <p:nvPr/>
        </p:nvSpPr>
        <p:spPr>
          <a:xfrm>
            <a:off x="4224458" y="2534789"/>
            <a:ext cx="2631984" cy="2464916"/>
          </a:xfrm>
          <a:custGeom>
            <a:avLst/>
            <a:gdLst>
              <a:gd name="connsiteX0" fmla="*/ 0 w 2631984"/>
              <a:gd name="connsiteY0" fmla="*/ 0 h 2464916"/>
              <a:gd name="connsiteX1" fmla="*/ 2631984 w 2631984"/>
              <a:gd name="connsiteY1" fmla="*/ 0 h 2464916"/>
              <a:gd name="connsiteX2" fmla="*/ 2631984 w 2631984"/>
              <a:gd name="connsiteY2" fmla="*/ 2464916 h 2464916"/>
              <a:gd name="connsiteX3" fmla="*/ 0 w 2631984"/>
              <a:gd name="connsiteY3" fmla="*/ 2464916 h 2464916"/>
              <a:gd name="connsiteX4" fmla="*/ 0 w 2631984"/>
              <a:gd name="connsiteY4" fmla="*/ 0 h 2464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984" h="2464916">
                <a:moveTo>
                  <a:pt x="0" y="0"/>
                </a:moveTo>
                <a:lnTo>
                  <a:pt x="2631984" y="0"/>
                </a:lnTo>
                <a:lnTo>
                  <a:pt x="2631984" y="2464916"/>
                </a:lnTo>
                <a:lnTo>
                  <a:pt x="0" y="2464916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42240" bIns="160020" numCol="1" spcCol="1270" anchor="t" anchorCtr="0">
            <a:noAutofit/>
          </a:bodyPr>
          <a:lstStyle/>
          <a:p>
            <a:pPr marL="228600" lvl="1" indent="-228600" algn="l" defTabSz="88900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s-CO" sz="20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 indent="-228600" algn="l" defTabSz="88900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s-CO" sz="20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 indent="-228600" algn="l" defTabSz="88900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s-CO" sz="20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algn="l" defTabSz="71120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s-CO" sz="16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algn="l" defTabSz="71120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CO" sz="1600" kern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Assessments</a:t>
            </a:r>
            <a:endParaRPr lang="es-CO" sz="16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2" indent="-171450" algn="l" defTabSz="71120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CO" sz="16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S" sz="16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Peer </a:t>
            </a:r>
            <a:r>
              <a:rPr lang="es-ES" sz="1600" kern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Reviews</a:t>
            </a:r>
            <a:r>
              <a:rPr lang="es-ES" sz="16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CO" sz="16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algn="l" defTabSz="71120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ES" sz="1600" kern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Guidance</a:t>
            </a:r>
            <a:r>
              <a:rPr lang="es-ES" sz="16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kern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documents</a:t>
            </a:r>
            <a:r>
              <a:rPr lang="es-ES" sz="16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CO" sz="16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3795" y="2606216"/>
            <a:ext cx="2433312" cy="1044999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3826" y="0"/>
            <a:ext cx="2078174" cy="1039087"/>
          </a:xfrm>
          <a:prstGeom prst="rect">
            <a:avLst/>
          </a:prstGeom>
        </p:spPr>
      </p:pic>
      <p:sp>
        <p:nvSpPr>
          <p:cNvPr id="72" name="CuadroTexto 71"/>
          <p:cNvSpPr txBox="1"/>
          <p:nvPr/>
        </p:nvSpPr>
        <p:spPr>
          <a:xfrm>
            <a:off x="4323795" y="5580406"/>
            <a:ext cx="2603150" cy="646331"/>
          </a:xfrm>
          <a:prstGeom prst="rect">
            <a:avLst/>
          </a:prstGeom>
          <a:noFill/>
          <a:ln w="28575">
            <a:solidFill>
              <a:srgbClr val="ED7D3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https://sim-metrologia.org/about-us/structure/quality-system-task-force-qstf/</a:t>
            </a:r>
          </a:p>
        </p:txBody>
      </p:sp>
      <p:sp>
        <p:nvSpPr>
          <p:cNvPr id="73" name="11 CuadroTexto"/>
          <p:cNvSpPr txBox="1">
            <a:spLocks noChangeArrowheads="1"/>
          </p:cNvSpPr>
          <p:nvPr/>
        </p:nvSpPr>
        <p:spPr bwMode="auto">
          <a:xfrm>
            <a:off x="4323795" y="4548094"/>
            <a:ext cx="2243250" cy="216000"/>
          </a:xfrm>
          <a:prstGeom prst="rect">
            <a:avLst/>
          </a:prstGeom>
          <a:solidFill>
            <a:schemeClr val="accent2">
              <a:lumMod val="75000"/>
              <a:alpha val="69804"/>
            </a:schemeClr>
          </a:solidFill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s-ES" sz="2000" dirty="0" smtClean="0">
              <a:solidFill>
                <a:srgbClr val="595959"/>
              </a:solidFill>
              <a:latin typeface="Arial" panose="020B0604020202020204" pitchFamily="34" charset="0"/>
              <a:ea typeface="Calibri Light" charset="0"/>
              <a:cs typeface="Arial" panose="020B0604020202020204" pitchFamily="34" charset="0"/>
            </a:endParaRPr>
          </a:p>
        </p:txBody>
      </p:sp>
      <p:cxnSp>
        <p:nvCxnSpPr>
          <p:cNvPr id="74" name="Conector recto de flecha 73"/>
          <p:cNvCxnSpPr>
            <a:stCxn id="73" idx="2"/>
          </p:cNvCxnSpPr>
          <p:nvPr/>
        </p:nvCxnSpPr>
        <p:spPr>
          <a:xfrm>
            <a:off x="5445420" y="4764094"/>
            <a:ext cx="0" cy="871732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9" name="CuadroTexto 78"/>
          <p:cNvSpPr txBox="1"/>
          <p:nvPr/>
        </p:nvSpPr>
        <p:spPr>
          <a:xfrm>
            <a:off x="4323795" y="6216084"/>
            <a:ext cx="2603150" cy="461665"/>
          </a:xfrm>
          <a:prstGeom prst="rect">
            <a:avLst/>
          </a:prstGeom>
          <a:noFill/>
          <a:ln w="28575">
            <a:solidFill>
              <a:srgbClr val="ED7D3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https://www.nist.gov/pml/sim-quality-system-documentation</a:t>
            </a:r>
          </a:p>
        </p:txBody>
      </p:sp>
      <p:sp>
        <p:nvSpPr>
          <p:cNvPr id="91" name="Rectángulo 90"/>
          <p:cNvSpPr/>
          <p:nvPr/>
        </p:nvSpPr>
        <p:spPr>
          <a:xfrm>
            <a:off x="9220190" y="5815529"/>
            <a:ext cx="2667000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 dirty="0"/>
              <a:t>Fuente: https://whytheldschurchistrue.com/tag/brett-mcdonald</a:t>
            </a:r>
            <a:r>
              <a:rPr lang="en-US" sz="500" dirty="0" smtClean="0"/>
              <a:t>/</a:t>
            </a:r>
            <a:endParaRPr lang="en-US" sz="5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468" y="1039087"/>
            <a:ext cx="3987655" cy="2921035"/>
          </a:xfrm>
          <a:prstGeom prst="rect">
            <a:avLst/>
          </a:prstGeom>
        </p:spPr>
      </p:pic>
      <p:sp>
        <p:nvSpPr>
          <p:cNvPr id="31" name="CuadroTexto 30"/>
          <p:cNvSpPr txBox="1"/>
          <p:nvPr/>
        </p:nvSpPr>
        <p:spPr>
          <a:xfrm>
            <a:off x="7427742" y="2545297"/>
            <a:ext cx="4064631" cy="2350259"/>
          </a:xfrm>
          <a:prstGeom prst="rect">
            <a:avLst/>
          </a:prstGeom>
          <a:noFill/>
          <a:ln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1) preparation of the CMCs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  by the NMI/DI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  for submission to their RMO;</a:t>
            </a:r>
            <a:endParaRPr lang="es-ES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 smtClean="0"/>
          </a:p>
          <a:p>
            <a:r>
              <a:rPr lang="en-US" dirty="0" smtClean="0">
                <a:solidFill>
                  <a:srgbClr val="004F95"/>
                </a:solidFill>
              </a:rPr>
              <a:t>2) </a:t>
            </a:r>
            <a:r>
              <a:rPr lang="en-US" dirty="0">
                <a:solidFill>
                  <a:srgbClr val="004F95"/>
                </a:solidFill>
              </a:rPr>
              <a:t>intra-regional review by the RMO</a:t>
            </a:r>
            <a:r>
              <a:rPr lang="en-US" dirty="0" smtClean="0">
                <a:solidFill>
                  <a:srgbClr val="004F95"/>
                </a:solidFill>
              </a:rPr>
              <a:t>;</a:t>
            </a:r>
          </a:p>
          <a:p>
            <a:endParaRPr lang="en-US" dirty="0">
              <a:solidFill>
                <a:srgbClr val="004F95"/>
              </a:solidFill>
            </a:endParaRPr>
          </a:p>
          <a:p>
            <a:r>
              <a:rPr lang="en-US" dirty="0" smtClean="0">
                <a:solidFill>
                  <a:srgbClr val="004F95"/>
                </a:solidFill>
              </a:rPr>
              <a:t>3) inter-RMO </a:t>
            </a:r>
            <a:r>
              <a:rPr lang="en-US" dirty="0">
                <a:solidFill>
                  <a:srgbClr val="004F95"/>
                </a:solidFill>
              </a:rPr>
              <a:t>review</a:t>
            </a:r>
            <a:r>
              <a:rPr lang="es-ES" dirty="0" smtClean="0">
                <a:solidFill>
                  <a:srgbClr val="004F95"/>
                </a:solidFill>
              </a:rPr>
              <a:t>;</a:t>
            </a:r>
            <a:endParaRPr lang="es-ES" dirty="0">
              <a:solidFill>
                <a:srgbClr val="004F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12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ector recto 14"/>
          <p:cNvCxnSpPr/>
          <p:nvPr/>
        </p:nvCxnSpPr>
        <p:spPr>
          <a:xfrm flipV="1">
            <a:off x="114279" y="589634"/>
            <a:ext cx="11845349" cy="43675"/>
          </a:xfrm>
          <a:prstGeom prst="line">
            <a:avLst/>
          </a:prstGeom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6448120" y="2207621"/>
            <a:ext cx="574388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- Local RMO </a:t>
            </a:r>
            <a:r>
              <a:rPr lang="es-E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reports</a:t>
            </a:r>
            <a:r>
              <a:rPr lang="es-E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s-E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approval</a:t>
            </a:r>
            <a:r>
              <a:rPr lang="es-E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of </a:t>
            </a:r>
          </a:p>
          <a:p>
            <a:r>
              <a:rPr lang="es-ES" sz="2400" dirty="0">
                <a:solidFill>
                  <a:srgbClr val="004F95"/>
                </a:solidFill>
                <a:latin typeface="Arial"/>
                <a:cs typeface="Arial"/>
              </a:rPr>
              <a:t> </a:t>
            </a:r>
            <a:r>
              <a:rPr lang="es-ES" sz="2400" dirty="0" smtClean="0">
                <a:solidFill>
                  <a:srgbClr val="004F95"/>
                </a:solidFill>
                <a:latin typeface="Arial"/>
                <a:cs typeface="Arial"/>
              </a:rPr>
              <a:t>  </a:t>
            </a:r>
            <a:r>
              <a:rPr lang="es-ES" sz="2400" u="sng" dirty="0" err="1" smtClean="0">
                <a:solidFill>
                  <a:srgbClr val="004F95"/>
                </a:solidFill>
                <a:latin typeface="Arial"/>
                <a:cs typeface="Arial"/>
              </a:rPr>
              <a:t>scope</a:t>
            </a:r>
            <a:r>
              <a:rPr lang="es-E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and </a:t>
            </a:r>
            <a:r>
              <a:rPr lang="es-ES" sz="2400" u="sng" dirty="0" err="1" smtClean="0">
                <a:solidFill>
                  <a:srgbClr val="004F95"/>
                </a:solidFill>
                <a:latin typeface="Arial"/>
                <a:cs typeface="Arial"/>
              </a:rPr>
              <a:t>uncertainties</a:t>
            </a:r>
            <a:endParaRPr lang="es-ES" sz="2400" u="sng" dirty="0" smtClean="0">
              <a:solidFill>
                <a:srgbClr val="004F95"/>
              </a:solidFill>
              <a:latin typeface="Arial"/>
              <a:cs typeface="Arial"/>
            </a:endParaRPr>
          </a:p>
          <a:p>
            <a:r>
              <a:rPr lang="es-E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  of </a:t>
            </a:r>
            <a:r>
              <a:rPr lang="es-E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NMI’s</a:t>
            </a:r>
            <a:r>
              <a:rPr lang="es-E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CMC.</a:t>
            </a:r>
          </a:p>
          <a:p>
            <a:r>
              <a:rPr lang="es-E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</a:p>
          <a:p>
            <a:r>
              <a:rPr lang="es-E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- </a:t>
            </a:r>
            <a:r>
              <a:rPr lang="es-E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Declaration</a:t>
            </a:r>
            <a:r>
              <a:rPr lang="es-E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s-E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from</a:t>
            </a:r>
            <a:r>
              <a:rPr lang="es-E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s-E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an</a:t>
            </a:r>
            <a:r>
              <a:rPr lang="es-E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RMO</a:t>
            </a:r>
          </a:p>
          <a:p>
            <a:r>
              <a:rPr lang="es-E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  </a:t>
            </a:r>
            <a:r>
              <a:rPr lang="es-E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that</a:t>
            </a:r>
            <a:r>
              <a:rPr lang="es-E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CMC are </a:t>
            </a:r>
            <a:r>
              <a:rPr lang="es-E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supported</a:t>
            </a:r>
            <a:r>
              <a:rPr lang="es-E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</a:p>
          <a:p>
            <a:r>
              <a:rPr lang="es-E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  </a:t>
            </a:r>
            <a:r>
              <a:rPr lang="es-E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by</a:t>
            </a:r>
            <a:r>
              <a:rPr lang="es-E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a </a:t>
            </a:r>
            <a:r>
              <a:rPr lang="es-ES" sz="2400" u="sng" dirty="0" err="1" smtClean="0">
                <a:solidFill>
                  <a:srgbClr val="004F95"/>
                </a:solidFill>
                <a:latin typeface="Arial"/>
                <a:cs typeface="Arial"/>
              </a:rPr>
              <a:t>fully</a:t>
            </a:r>
            <a:r>
              <a:rPr lang="es-ES" sz="2400" u="sng" dirty="0" smtClean="0">
                <a:solidFill>
                  <a:srgbClr val="004F95"/>
                </a:solidFill>
                <a:latin typeface="Arial"/>
                <a:cs typeface="Arial"/>
              </a:rPr>
              <a:t> </a:t>
            </a:r>
            <a:r>
              <a:rPr lang="es-ES" sz="2400" u="sng" dirty="0" err="1" smtClean="0">
                <a:solidFill>
                  <a:srgbClr val="004F95"/>
                </a:solidFill>
                <a:latin typeface="Arial"/>
                <a:cs typeface="Arial"/>
              </a:rPr>
              <a:t>implemented</a:t>
            </a:r>
            <a:r>
              <a:rPr lang="es-ES" sz="2400" u="sng" dirty="0" smtClean="0">
                <a:solidFill>
                  <a:srgbClr val="004F95"/>
                </a:solidFill>
                <a:latin typeface="Arial"/>
                <a:cs typeface="Arial"/>
              </a:rPr>
              <a:t> </a:t>
            </a:r>
            <a:r>
              <a:rPr lang="es-ES" sz="2400" u="sng" dirty="0" err="1" smtClean="0">
                <a:solidFill>
                  <a:srgbClr val="004F95"/>
                </a:solidFill>
                <a:latin typeface="Arial"/>
                <a:cs typeface="Arial"/>
              </a:rPr>
              <a:t>Quality</a:t>
            </a:r>
            <a:r>
              <a:rPr lang="es-ES" sz="2400" u="sng" dirty="0" smtClean="0">
                <a:solidFill>
                  <a:srgbClr val="004F95"/>
                </a:solidFill>
                <a:latin typeface="Arial"/>
                <a:cs typeface="Arial"/>
              </a:rPr>
              <a:t> </a:t>
            </a:r>
            <a:r>
              <a:rPr lang="es-ES" sz="2400" u="sng" dirty="0" err="1" smtClean="0">
                <a:solidFill>
                  <a:srgbClr val="004F95"/>
                </a:solidFill>
                <a:latin typeface="Arial"/>
                <a:cs typeface="Arial"/>
              </a:rPr>
              <a:t>System</a:t>
            </a:r>
            <a:r>
              <a:rPr lang="es-E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.</a:t>
            </a:r>
            <a:endParaRPr lang="es-ES" sz="24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14" name="Conector recto 13"/>
          <p:cNvCxnSpPr/>
          <p:nvPr/>
        </p:nvCxnSpPr>
        <p:spPr>
          <a:xfrm>
            <a:off x="797994" y="761834"/>
            <a:ext cx="27710" cy="4952791"/>
          </a:xfrm>
          <a:prstGeom prst="line">
            <a:avLst/>
          </a:prstGeom>
          <a:ln w="57150">
            <a:solidFill>
              <a:srgbClr val="1F3D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o 17"/>
          <p:cNvGrpSpPr/>
          <p:nvPr/>
        </p:nvGrpSpPr>
        <p:grpSpPr>
          <a:xfrm>
            <a:off x="451849" y="683804"/>
            <a:ext cx="1466872" cy="892552"/>
            <a:chOff x="451849" y="683804"/>
            <a:chExt cx="1466872" cy="892552"/>
          </a:xfrm>
        </p:grpSpPr>
        <p:cxnSp>
          <p:nvCxnSpPr>
            <p:cNvPr id="19" name="Conector recto 18"/>
            <p:cNvCxnSpPr/>
            <p:nvPr/>
          </p:nvCxnSpPr>
          <p:spPr>
            <a:xfrm>
              <a:off x="451849" y="1151347"/>
              <a:ext cx="720000" cy="0"/>
            </a:xfrm>
            <a:prstGeom prst="line">
              <a:avLst/>
            </a:prstGeom>
            <a:ln>
              <a:solidFill>
                <a:srgbClr val="1F3D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uadroTexto 19"/>
            <p:cNvSpPr txBox="1"/>
            <p:nvPr/>
          </p:nvSpPr>
          <p:spPr>
            <a:xfrm>
              <a:off x="823549" y="683804"/>
              <a:ext cx="1095172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dirty="0" smtClean="0">
                  <a:solidFill>
                    <a:srgbClr val="1F3D26"/>
                  </a:solidFill>
                  <a:latin typeface="Arial"/>
                  <a:cs typeface="Arial"/>
                </a:rPr>
                <a:t>2013</a:t>
              </a:r>
            </a:p>
            <a:p>
              <a:endParaRPr lang="es-ES" sz="800" dirty="0" smtClean="0">
                <a:solidFill>
                  <a:srgbClr val="1F3D26"/>
                </a:solidFill>
                <a:latin typeface="Arial"/>
                <a:cs typeface="Arial"/>
              </a:endParaRPr>
            </a:p>
            <a:p>
              <a:r>
                <a:rPr lang="es-ES" sz="2000" dirty="0" err="1" smtClean="0">
                  <a:solidFill>
                    <a:srgbClr val="1F3D26"/>
                  </a:solidFill>
                  <a:latin typeface="Arial"/>
                  <a:cs typeface="Arial"/>
                </a:rPr>
                <a:t>October</a:t>
              </a:r>
              <a:endParaRPr lang="es-ES" sz="2000" dirty="0">
                <a:solidFill>
                  <a:srgbClr val="1F3D26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501300" y="2461381"/>
            <a:ext cx="1268099" cy="892552"/>
            <a:chOff x="504963" y="1333939"/>
            <a:chExt cx="1268099" cy="892552"/>
          </a:xfrm>
        </p:grpSpPr>
        <p:cxnSp>
          <p:nvCxnSpPr>
            <p:cNvPr id="22" name="Conector recto 21"/>
            <p:cNvCxnSpPr/>
            <p:nvPr/>
          </p:nvCxnSpPr>
          <p:spPr>
            <a:xfrm>
              <a:off x="504963" y="1801482"/>
              <a:ext cx="720000" cy="0"/>
            </a:xfrm>
            <a:prstGeom prst="line">
              <a:avLst/>
            </a:prstGeom>
            <a:ln>
              <a:solidFill>
                <a:srgbClr val="1F3D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CuadroTexto 22"/>
            <p:cNvSpPr txBox="1"/>
            <p:nvPr/>
          </p:nvSpPr>
          <p:spPr>
            <a:xfrm>
              <a:off x="876663" y="1333939"/>
              <a:ext cx="896399" cy="89255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ES" sz="2400" dirty="0" smtClean="0">
                  <a:solidFill>
                    <a:srgbClr val="1F3D26"/>
                  </a:solidFill>
                  <a:latin typeface="Arial"/>
                  <a:cs typeface="Arial"/>
                </a:rPr>
                <a:t>2018</a:t>
              </a:r>
              <a:endParaRPr lang="es-ES" sz="2400" dirty="0">
                <a:solidFill>
                  <a:srgbClr val="1F3D26"/>
                </a:solidFill>
                <a:latin typeface="Arial"/>
                <a:cs typeface="Arial"/>
              </a:endParaRPr>
            </a:p>
            <a:p>
              <a:endParaRPr lang="es-ES" sz="800" dirty="0">
                <a:solidFill>
                  <a:srgbClr val="1F3D26"/>
                </a:solidFill>
                <a:latin typeface="Arial"/>
                <a:cs typeface="Arial"/>
              </a:endParaRPr>
            </a:p>
            <a:p>
              <a:r>
                <a:rPr lang="es-ES" sz="2000" dirty="0" err="1" smtClean="0">
                  <a:solidFill>
                    <a:srgbClr val="1F3D26"/>
                  </a:solidFill>
                  <a:latin typeface="Arial"/>
                  <a:cs typeface="Arial"/>
                </a:rPr>
                <a:t>March</a:t>
              </a:r>
              <a:endParaRPr lang="es-ES" sz="2000" dirty="0">
                <a:solidFill>
                  <a:srgbClr val="1F3D26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4" name="Grupo 23"/>
          <p:cNvGrpSpPr/>
          <p:nvPr/>
        </p:nvGrpSpPr>
        <p:grpSpPr>
          <a:xfrm>
            <a:off x="550623" y="4238957"/>
            <a:ext cx="1268099" cy="892552"/>
            <a:chOff x="504963" y="1333939"/>
            <a:chExt cx="1268099" cy="892552"/>
          </a:xfrm>
        </p:grpSpPr>
        <p:cxnSp>
          <p:nvCxnSpPr>
            <p:cNvPr id="25" name="Conector recto 24"/>
            <p:cNvCxnSpPr/>
            <p:nvPr/>
          </p:nvCxnSpPr>
          <p:spPr>
            <a:xfrm>
              <a:off x="504963" y="1801482"/>
              <a:ext cx="720000" cy="0"/>
            </a:xfrm>
            <a:prstGeom prst="line">
              <a:avLst/>
            </a:prstGeom>
            <a:ln>
              <a:solidFill>
                <a:srgbClr val="1F3D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uadroTexto 25"/>
            <p:cNvSpPr txBox="1"/>
            <p:nvPr/>
          </p:nvSpPr>
          <p:spPr>
            <a:xfrm>
              <a:off x="876663" y="1333939"/>
              <a:ext cx="896399" cy="89255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ES" sz="2400" dirty="0" smtClean="0">
                  <a:solidFill>
                    <a:srgbClr val="1F3D26"/>
                  </a:solidFill>
                  <a:latin typeface="Arial"/>
                  <a:cs typeface="Arial"/>
                </a:rPr>
                <a:t>2023</a:t>
              </a:r>
              <a:endParaRPr lang="es-ES" sz="2400" dirty="0">
                <a:solidFill>
                  <a:srgbClr val="1F3D26"/>
                </a:solidFill>
                <a:latin typeface="Arial"/>
                <a:cs typeface="Arial"/>
              </a:endParaRPr>
            </a:p>
            <a:p>
              <a:endParaRPr lang="es-ES" sz="800" dirty="0">
                <a:solidFill>
                  <a:srgbClr val="1F3D26"/>
                </a:solidFill>
                <a:latin typeface="Arial"/>
                <a:cs typeface="Arial"/>
              </a:endParaRPr>
            </a:p>
            <a:p>
              <a:r>
                <a:rPr lang="es-ES" sz="2000" dirty="0" err="1" smtClean="0">
                  <a:solidFill>
                    <a:srgbClr val="1F3D26"/>
                  </a:solidFill>
                  <a:latin typeface="Arial"/>
                  <a:cs typeface="Arial"/>
                </a:rPr>
                <a:t>March</a:t>
              </a:r>
              <a:endParaRPr lang="es-ES" sz="2000" dirty="0">
                <a:solidFill>
                  <a:srgbClr val="1F3D26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27" name="Imagen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801" y="911575"/>
            <a:ext cx="2426211" cy="184233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831" y="2934251"/>
            <a:ext cx="2474153" cy="1843200"/>
          </a:xfrm>
          <a:prstGeom prst="rect">
            <a:avLst/>
          </a:prstGeom>
        </p:spPr>
      </p:pic>
      <p:sp>
        <p:nvSpPr>
          <p:cNvPr id="28" name="Rectángulo 27"/>
          <p:cNvSpPr/>
          <p:nvPr/>
        </p:nvSpPr>
        <p:spPr>
          <a:xfrm>
            <a:off x="5003498" y="2243917"/>
            <a:ext cx="14774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3600" b="1" dirty="0">
                <a:solidFill>
                  <a:srgbClr val="004F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 algn="ctr"/>
            <a:r>
              <a:rPr lang="es-CO" sz="3600" b="1" dirty="0" err="1" smtClean="0">
                <a:solidFill>
                  <a:srgbClr val="004F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endParaRPr lang="es-CO" sz="3600" b="1" dirty="0" smtClean="0">
              <a:solidFill>
                <a:srgbClr val="004F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expiry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date)</a:t>
            </a:r>
            <a:endParaRPr lang="es-CO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845656" y="1704110"/>
            <a:ext cx="1324561" cy="142489"/>
          </a:xfrm>
          <a:prstGeom prst="rect">
            <a:avLst/>
          </a:prstGeom>
          <a:noFill/>
          <a:ln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6" name="Conector angular 5"/>
          <p:cNvCxnSpPr>
            <a:endCxn id="13" idx="0"/>
          </p:cNvCxnSpPr>
          <p:nvPr/>
        </p:nvCxnSpPr>
        <p:spPr>
          <a:xfrm>
            <a:off x="4170217" y="1787240"/>
            <a:ext cx="5149843" cy="420381"/>
          </a:xfrm>
          <a:prstGeom prst="bentConnector2">
            <a:avLst/>
          </a:prstGeom>
          <a:noFill/>
          <a:ln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3" name="Rectángulo 32"/>
          <p:cNvSpPr/>
          <p:nvPr/>
        </p:nvSpPr>
        <p:spPr>
          <a:xfrm>
            <a:off x="2420966" y="2365841"/>
            <a:ext cx="638311" cy="171091"/>
          </a:xfrm>
          <a:prstGeom prst="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34" name="Conector angular 33"/>
          <p:cNvCxnSpPr>
            <a:endCxn id="28" idx="1"/>
          </p:cNvCxnSpPr>
          <p:nvPr/>
        </p:nvCxnSpPr>
        <p:spPr>
          <a:xfrm>
            <a:off x="3059277" y="2451386"/>
            <a:ext cx="1944221" cy="531195"/>
          </a:xfrm>
          <a:prstGeom prst="bentConnector3">
            <a:avLst>
              <a:gd name="adj1" fmla="val 91331"/>
            </a:avLst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8" name="Rectángulo 37"/>
          <p:cNvSpPr/>
          <p:nvPr/>
        </p:nvSpPr>
        <p:spPr>
          <a:xfrm>
            <a:off x="2396089" y="4391157"/>
            <a:ext cx="638311" cy="171091"/>
          </a:xfrm>
          <a:prstGeom prst="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39" name="Conector angular 38"/>
          <p:cNvCxnSpPr>
            <a:endCxn id="28" idx="1"/>
          </p:cNvCxnSpPr>
          <p:nvPr/>
        </p:nvCxnSpPr>
        <p:spPr>
          <a:xfrm flipV="1">
            <a:off x="3034400" y="2982581"/>
            <a:ext cx="1969098" cy="1494125"/>
          </a:xfrm>
          <a:prstGeom prst="bentConnector3">
            <a:avLst>
              <a:gd name="adj1" fmla="val 92216"/>
            </a:avLst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4" name="CuadroTexto 43"/>
          <p:cNvSpPr txBox="1"/>
          <p:nvPr/>
        </p:nvSpPr>
        <p:spPr>
          <a:xfrm>
            <a:off x="613761" y="82972"/>
            <a:ext cx="73266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000" b="1" dirty="0" err="1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Submission</a:t>
            </a:r>
            <a:r>
              <a:rPr lang="es-CO" sz="3000" b="1" dirty="0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es-CO" sz="3000" b="1" dirty="0" err="1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es-CO" sz="3000" b="1" dirty="0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 SIM.TF.10.2014 CMC</a:t>
            </a:r>
            <a:endParaRPr lang="es-ES_tradnl" sz="3000" b="1" dirty="0">
              <a:solidFill>
                <a:srgbClr val="004F95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" name="Rectángulo 44"/>
          <p:cNvSpPr/>
          <p:nvPr/>
        </p:nvSpPr>
        <p:spPr>
          <a:xfrm>
            <a:off x="2195411" y="5601251"/>
            <a:ext cx="706922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References:</a:t>
            </a:r>
          </a:p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CIPM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MRA-G-12 version 1.0, - Quality management systems in the CIPM MRA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QSTF-00 (Procedure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Review and Approval Quality Management Systems); Version 1.1; Approved on 9 March 2018.</a:t>
            </a:r>
          </a:p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https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://sim-metrologia.org/about-us/structure/quality-system-task-force-qstf/</a:t>
            </a:r>
          </a:p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SIM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 version 11, Procedure for Review of the Quality Management System of National Metrology Institutes and </a:t>
            </a:r>
            <a:endParaRPr lang="en-US" sz="10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Designated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Institutes and SIM.</a:t>
            </a:r>
          </a:p>
          <a:p>
            <a:r>
              <a:rPr lang="es-CO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https</a:t>
            </a:r>
            <a:r>
              <a:rPr lang="es-CO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es-CO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sim-metrologia.org/wp-content/uploads/2020/06/sim-09.pdf</a:t>
            </a:r>
            <a:endParaRPr lang="es-CO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69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8" grpId="0"/>
      <p:bldP spid="11" grpId="0" animBg="1"/>
      <p:bldP spid="33" grpId="0" animBg="1"/>
      <p:bldP spid="38" grpId="0" animBg="1"/>
      <p:bldP spid="4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173838" y="2884578"/>
            <a:ext cx="781762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5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INTRODUCTION</a:t>
            </a:r>
            <a:endParaRPr lang="es-ES" sz="45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4" name="Agrupar 10"/>
          <p:cNvGrpSpPr/>
          <p:nvPr/>
        </p:nvGrpSpPr>
        <p:grpSpPr>
          <a:xfrm>
            <a:off x="475743" y="3200971"/>
            <a:ext cx="11213817" cy="114494"/>
            <a:chOff x="1192823" y="2118619"/>
            <a:chExt cx="6960864" cy="71071"/>
          </a:xfrm>
        </p:grpSpPr>
        <p:sp>
          <p:nvSpPr>
            <p:cNvPr id="5" name="Rectángulo 4"/>
            <p:cNvSpPr/>
            <p:nvPr/>
          </p:nvSpPr>
          <p:spPr>
            <a:xfrm>
              <a:off x="1192823" y="2118619"/>
              <a:ext cx="758528" cy="71071"/>
            </a:xfrm>
            <a:prstGeom prst="rect">
              <a:avLst/>
            </a:prstGeom>
            <a:solidFill>
              <a:srgbClr val="EEBB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" name="Rectángulo 5"/>
            <p:cNvSpPr/>
            <p:nvPr/>
          </p:nvSpPr>
          <p:spPr>
            <a:xfrm>
              <a:off x="7395159" y="2118619"/>
              <a:ext cx="758528" cy="71071"/>
            </a:xfrm>
            <a:prstGeom prst="rect">
              <a:avLst/>
            </a:prstGeom>
            <a:solidFill>
              <a:srgbClr val="EEBB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213737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/>
          </p:nvPr>
        </p:nvGraphicFramePr>
        <p:xfrm>
          <a:off x="745165" y="923730"/>
          <a:ext cx="7980651" cy="4729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345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8563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1294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0861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073129"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F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RMO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F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Version</a:t>
                      </a:r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CO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</a:t>
                      </a:r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</a:t>
                      </a:r>
                      <a:r>
                        <a:rPr lang="es-CO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</a:t>
                      </a:r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CMC file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F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Quantity</a:t>
                      </a:r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</a:t>
                      </a:r>
                      <a:r>
                        <a:rPr lang="es-CO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comments</a:t>
                      </a:r>
                      <a:endParaRPr lang="es-CO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F9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18821"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2014-05-30</a:t>
                      </a:r>
                    </a:p>
                    <a:p>
                      <a:pPr algn="ctr"/>
                      <a:r>
                        <a:rPr lang="es-CO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</a:t>
                      </a:r>
                      <a:endParaRPr lang="es-CO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CO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2014-08-08</a:t>
                      </a:r>
                      <a:endParaRPr lang="es-CO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 and 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18821"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2014-08-08</a:t>
                      </a:r>
                    </a:p>
                    <a:p>
                      <a:pPr algn="ctr"/>
                      <a:r>
                        <a:rPr lang="es-CO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</a:t>
                      </a:r>
                      <a:endParaRPr lang="es-CO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CO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2015-01-21</a:t>
                      </a:r>
                      <a:endParaRPr lang="es-CO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18821">
                <a:tc>
                  <a:txBody>
                    <a:bodyPr/>
                    <a:lstStyle/>
                    <a:p>
                      <a:pPr algn="ctr"/>
                      <a:r>
                        <a:rPr lang="es-CO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2015-01-21 </a:t>
                      </a:r>
                    </a:p>
                    <a:p>
                      <a:pPr algn="ctr"/>
                      <a:r>
                        <a:rPr lang="es-CO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</a:t>
                      </a:r>
                      <a:endParaRPr lang="es-CO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CO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2015-02-12</a:t>
                      </a:r>
                      <a:endParaRPr lang="es-CO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731" y="2068867"/>
            <a:ext cx="1195060" cy="957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462" y="3240383"/>
            <a:ext cx="1339033" cy="6405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2992" y="3319653"/>
            <a:ext cx="1483795" cy="4820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5462" y="4003306"/>
            <a:ext cx="2981325" cy="3429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2992" y="4489694"/>
            <a:ext cx="1483795" cy="4820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5462" y="5173347"/>
            <a:ext cx="2981325" cy="3429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13761" y="83764"/>
            <a:ext cx="73266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000" b="1" dirty="0" err="1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Submission</a:t>
            </a:r>
            <a:r>
              <a:rPr lang="es-CO" sz="3000" b="1" dirty="0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es-CO" sz="3000" b="1" dirty="0" err="1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es-CO" sz="3000" b="1" dirty="0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 SIM.TF.10.2014 CMC</a:t>
            </a:r>
            <a:endParaRPr lang="es-ES_tradnl" sz="3000" b="1" dirty="0">
              <a:solidFill>
                <a:srgbClr val="004F95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8860" y="4102555"/>
            <a:ext cx="3333140" cy="155076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2" name="Flecha curvada hacia abajo 11"/>
          <p:cNvSpPr/>
          <p:nvPr/>
        </p:nvSpPr>
        <p:spPr>
          <a:xfrm rot="3553902">
            <a:off x="8428529" y="2255429"/>
            <a:ext cx="2758368" cy="876006"/>
          </a:xfrm>
          <a:prstGeom prst="curvedDownArrow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3" name="30 Rectángulo">
            <a:extLst>
              <a:ext uri="{FF2B5EF4-FFF2-40B4-BE49-F238E27FC236}">
                <a16:creationId xmlns="" xmlns:a16="http://schemas.microsoft.com/office/drawing/2014/main" id="{DBD8CD79-D30D-4746-BD36-E7F120D581EC}"/>
              </a:ext>
            </a:extLst>
          </p:cNvPr>
          <p:cNvSpPr/>
          <p:nvPr/>
        </p:nvSpPr>
        <p:spPr>
          <a:xfrm>
            <a:off x="10214599" y="3560675"/>
            <a:ext cx="20688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</a:t>
            </a:r>
            <a:r>
              <a:rPr lang="es-CO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</a:t>
            </a:r>
            <a:endParaRPr lang="es-CO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10836037" y="-1902"/>
            <a:ext cx="13773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b="1" dirty="0" err="1" smtClean="0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First</a:t>
            </a:r>
            <a:endParaRPr lang="es-ES" b="1" dirty="0" smtClean="0">
              <a:solidFill>
                <a:srgbClr val="004F95"/>
              </a:solidFill>
              <a:latin typeface="Arial" charset="0"/>
              <a:ea typeface="Arial" charset="0"/>
              <a:cs typeface="Arial" charset="0"/>
            </a:endParaRPr>
          </a:p>
          <a:p>
            <a:pPr algn="r"/>
            <a:r>
              <a:rPr lang="es-ES" b="1" dirty="0" err="1" smtClean="0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Colombian</a:t>
            </a:r>
            <a:endParaRPr lang="es-ES" b="1" dirty="0" smtClean="0">
              <a:solidFill>
                <a:srgbClr val="004F95"/>
              </a:solidFill>
              <a:latin typeface="Arial" charset="0"/>
              <a:ea typeface="Arial" charset="0"/>
              <a:cs typeface="Arial" charset="0"/>
            </a:endParaRPr>
          </a:p>
          <a:p>
            <a:pPr algn="r"/>
            <a:r>
              <a:rPr lang="es-ES" b="1" dirty="0" err="1" smtClean="0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Example</a:t>
            </a:r>
            <a:endParaRPr lang="es-ES_tradnl" b="1" dirty="0">
              <a:solidFill>
                <a:srgbClr val="004F95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9" name="Gráfico 10" descr="Correo electrónico">
            <a:extLst>
              <a:ext uri="{FF2B5EF4-FFF2-40B4-BE49-F238E27FC236}">
                <a16:creationId xmlns="" xmlns:a16="http://schemas.microsoft.com/office/drawing/2014/main" id="{6C852AF6-7F10-426B-9142-7BB9D11BD6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68267" y="921428"/>
            <a:ext cx="823733" cy="82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9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/>
          </p:nvPr>
        </p:nvGraphicFramePr>
        <p:xfrm>
          <a:off x="745165" y="923730"/>
          <a:ext cx="7980651" cy="4729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345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8563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1294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0861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073129"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F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RMO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F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Version</a:t>
                      </a:r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CO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</a:t>
                      </a:r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</a:t>
                      </a:r>
                      <a:r>
                        <a:rPr lang="es-CO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</a:t>
                      </a:r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CMC file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F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Quantity</a:t>
                      </a:r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</a:t>
                      </a:r>
                      <a:r>
                        <a:rPr lang="es-CO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comments</a:t>
                      </a:r>
                      <a:endParaRPr lang="es-CO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F9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18821"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2014-05-30</a:t>
                      </a:r>
                    </a:p>
                    <a:p>
                      <a:pPr algn="ctr"/>
                      <a:r>
                        <a:rPr lang="es-CO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</a:t>
                      </a:r>
                      <a:endParaRPr lang="es-CO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CO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2014-08-08</a:t>
                      </a:r>
                      <a:endParaRPr lang="es-CO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 and 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18821"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2014-08-08</a:t>
                      </a:r>
                    </a:p>
                    <a:p>
                      <a:pPr algn="ctr"/>
                      <a:r>
                        <a:rPr lang="es-CO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</a:t>
                      </a:r>
                      <a:endParaRPr lang="es-CO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CO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2015-01-21</a:t>
                      </a:r>
                      <a:endParaRPr lang="es-CO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18821">
                <a:tc>
                  <a:txBody>
                    <a:bodyPr/>
                    <a:lstStyle/>
                    <a:p>
                      <a:pPr algn="ctr"/>
                      <a:r>
                        <a:rPr lang="es-CO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2015-01-21 </a:t>
                      </a:r>
                    </a:p>
                    <a:p>
                      <a:pPr algn="ctr"/>
                      <a:r>
                        <a:rPr lang="es-CO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</a:t>
                      </a:r>
                      <a:endParaRPr lang="es-CO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CO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2015-02-12</a:t>
                      </a:r>
                      <a:endParaRPr lang="es-CO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731" y="2068867"/>
            <a:ext cx="1195060" cy="957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462" y="3240383"/>
            <a:ext cx="1339033" cy="6405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2992" y="3319653"/>
            <a:ext cx="1483795" cy="4820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5462" y="4003306"/>
            <a:ext cx="2981325" cy="3429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2992" y="4489694"/>
            <a:ext cx="1483795" cy="4820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5462" y="5173347"/>
            <a:ext cx="2981325" cy="3429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13761" y="83764"/>
            <a:ext cx="73266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000" b="1" dirty="0" err="1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Submission</a:t>
            </a:r>
            <a:r>
              <a:rPr lang="es-CO" sz="3000" b="1" dirty="0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es-CO" sz="3000" b="1" dirty="0" err="1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es-CO" sz="3000" b="1" dirty="0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 SIM.TF.10.2014 CMC</a:t>
            </a:r>
            <a:endParaRPr lang="es-ES_tradnl" sz="3000" b="1" dirty="0">
              <a:solidFill>
                <a:srgbClr val="004F95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8860" y="4102555"/>
            <a:ext cx="3333140" cy="155076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2" name="Flecha curvada hacia abajo 11"/>
          <p:cNvSpPr/>
          <p:nvPr/>
        </p:nvSpPr>
        <p:spPr>
          <a:xfrm rot="3553902">
            <a:off x="8428529" y="2255429"/>
            <a:ext cx="2758368" cy="876006"/>
          </a:xfrm>
          <a:prstGeom prst="curvedDownArrow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3" name="30 Rectángulo">
            <a:extLst>
              <a:ext uri="{FF2B5EF4-FFF2-40B4-BE49-F238E27FC236}">
                <a16:creationId xmlns="" xmlns:a16="http://schemas.microsoft.com/office/drawing/2014/main" id="{DBD8CD79-D30D-4746-BD36-E7F120D581EC}"/>
              </a:ext>
            </a:extLst>
          </p:cNvPr>
          <p:cNvSpPr/>
          <p:nvPr/>
        </p:nvSpPr>
        <p:spPr>
          <a:xfrm>
            <a:off x="10214599" y="3560675"/>
            <a:ext cx="20688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</a:t>
            </a:r>
            <a:r>
              <a:rPr lang="es-CO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</a:t>
            </a:r>
            <a:endParaRPr lang="es-CO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oogle Shape;151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60105" y="1714582"/>
            <a:ext cx="775223" cy="431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08715" y="2145713"/>
            <a:ext cx="1480654" cy="858277"/>
          </a:xfrm>
          <a:prstGeom prst="rect">
            <a:avLst/>
          </a:prstGeom>
        </p:spPr>
      </p:pic>
      <p:sp>
        <p:nvSpPr>
          <p:cNvPr id="2" name="Más 1"/>
          <p:cNvSpPr/>
          <p:nvPr/>
        </p:nvSpPr>
        <p:spPr>
          <a:xfrm>
            <a:off x="10889610" y="1155076"/>
            <a:ext cx="618767" cy="559506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Rectángulo 15"/>
          <p:cNvSpPr/>
          <p:nvPr/>
        </p:nvSpPr>
        <p:spPr>
          <a:xfrm>
            <a:off x="10419930" y="870922"/>
            <a:ext cx="1685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2014 – 1 </a:t>
            </a:r>
            <a:r>
              <a:rPr lang="es-CO" dirty="0" err="1">
                <a:latin typeface="Arial" panose="020B0604020202020204" pitchFamily="34" charset="0"/>
                <a:cs typeface="Arial" panose="020B0604020202020204" pitchFamily="34" charset="0"/>
              </a:rPr>
              <a:t>week</a:t>
            </a:r>
            <a:endParaRPr lang="es-CO" dirty="0"/>
          </a:p>
        </p:txBody>
      </p:sp>
      <p:sp>
        <p:nvSpPr>
          <p:cNvPr id="17" name="Rectángulo 16"/>
          <p:cNvSpPr/>
          <p:nvPr/>
        </p:nvSpPr>
        <p:spPr>
          <a:xfrm>
            <a:off x="10321666" y="2991871"/>
            <a:ext cx="18816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Andreas </a:t>
            </a:r>
            <a:r>
              <a:rPr lang="es-CO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Bauch</a:t>
            </a:r>
            <a:endParaRPr lang="es-CO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10836037" y="-1902"/>
            <a:ext cx="13773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b="1" dirty="0" err="1" smtClean="0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First</a:t>
            </a:r>
            <a:endParaRPr lang="es-ES" b="1" dirty="0" smtClean="0">
              <a:solidFill>
                <a:srgbClr val="004F95"/>
              </a:solidFill>
              <a:latin typeface="Arial" charset="0"/>
              <a:ea typeface="Arial" charset="0"/>
              <a:cs typeface="Arial" charset="0"/>
            </a:endParaRPr>
          </a:p>
          <a:p>
            <a:pPr algn="r"/>
            <a:r>
              <a:rPr lang="es-ES" b="1" dirty="0" err="1" smtClean="0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Colombian</a:t>
            </a:r>
            <a:endParaRPr lang="es-ES" b="1" dirty="0" smtClean="0">
              <a:solidFill>
                <a:srgbClr val="004F95"/>
              </a:solidFill>
              <a:latin typeface="Arial" charset="0"/>
              <a:ea typeface="Arial" charset="0"/>
              <a:cs typeface="Arial" charset="0"/>
            </a:endParaRPr>
          </a:p>
          <a:p>
            <a:pPr algn="r"/>
            <a:r>
              <a:rPr lang="es-ES" b="1" dirty="0" err="1" smtClean="0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Example</a:t>
            </a:r>
            <a:endParaRPr lang="es-ES_tradnl" b="1" dirty="0">
              <a:solidFill>
                <a:srgbClr val="004F95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89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2716320"/>
              </p:ext>
            </p:extLst>
          </p:nvPr>
        </p:nvGraphicFramePr>
        <p:xfrm>
          <a:off x="745165" y="923730"/>
          <a:ext cx="7980651" cy="4729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345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8563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1294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0861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073129"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F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RMO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F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Version</a:t>
                      </a:r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CO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</a:t>
                      </a:r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</a:t>
                      </a:r>
                      <a:r>
                        <a:rPr lang="es-CO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</a:t>
                      </a:r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CMC file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F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Quantity</a:t>
                      </a:r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</a:t>
                      </a:r>
                      <a:r>
                        <a:rPr lang="es-CO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comments</a:t>
                      </a:r>
                      <a:endParaRPr lang="es-CO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F9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18821"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2014-05-30</a:t>
                      </a:r>
                    </a:p>
                    <a:p>
                      <a:pPr algn="ctr"/>
                      <a:r>
                        <a:rPr lang="es-CO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</a:t>
                      </a:r>
                      <a:endParaRPr lang="es-CO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CO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2014-08-08</a:t>
                      </a:r>
                      <a:endParaRPr lang="es-CO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 and 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18821"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2014-08-08</a:t>
                      </a:r>
                    </a:p>
                    <a:p>
                      <a:pPr algn="ctr"/>
                      <a:r>
                        <a:rPr lang="es-CO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</a:t>
                      </a:r>
                      <a:endParaRPr lang="es-CO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CO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2015-01-21</a:t>
                      </a:r>
                      <a:endParaRPr lang="es-CO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18821">
                <a:tc>
                  <a:txBody>
                    <a:bodyPr/>
                    <a:lstStyle/>
                    <a:p>
                      <a:pPr algn="ctr"/>
                      <a:r>
                        <a:rPr lang="es-CO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2015-01-21 </a:t>
                      </a:r>
                    </a:p>
                    <a:p>
                      <a:pPr algn="ctr"/>
                      <a:r>
                        <a:rPr lang="es-CO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</a:t>
                      </a:r>
                      <a:endParaRPr lang="es-CO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CO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2015-02-12</a:t>
                      </a:r>
                      <a:endParaRPr lang="es-CO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731" y="2068867"/>
            <a:ext cx="1195060" cy="957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462" y="3240383"/>
            <a:ext cx="1339033" cy="6405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2992" y="3319653"/>
            <a:ext cx="1483795" cy="4820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5462" y="4003306"/>
            <a:ext cx="2981325" cy="3429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2992" y="4489694"/>
            <a:ext cx="1483795" cy="4820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5462" y="5173347"/>
            <a:ext cx="2981325" cy="3429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13761" y="83764"/>
            <a:ext cx="73266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000" b="1" dirty="0" err="1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Submission</a:t>
            </a:r>
            <a:r>
              <a:rPr lang="es-CO" sz="3000" b="1" dirty="0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es-CO" sz="3000" b="1" dirty="0" err="1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es-CO" sz="3000" b="1" dirty="0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 SIM.TF.10.2014 CMC</a:t>
            </a:r>
            <a:endParaRPr lang="es-ES_tradnl" sz="3000" b="1" dirty="0">
              <a:solidFill>
                <a:srgbClr val="004F95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8860" y="4102555"/>
            <a:ext cx="3333140" cy="155076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2" name="Flecha curvada hacia abajo 11"/>
          <p:cNvSpPr/>
          <p:nvPr/>
        </p:nvSpPr>
        <p:spPr>
          <a:xfrm rot="3553902">
            <a:off x="8428529" y="2255429"/>
            <a:ext cx="2758368" cy="876006"/>
          </a:xfrm>
          <a:prstGeom prst="curvedDownArrow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3" name="30 Rectángulo">
            <a:extLst>
              <a:ext uri="{FF2B5EF4-FFF2-40B4-BE49-F238E27FC236}">
                <a16:creationId xmlns="" xmlns:a16="http://schemas.microsoft.com/office/drawing/2014/main" id="{DBD8CD79-D30D-4746-BD36-E7F120D581EC}"/>
              </a:ext>
            </a:extLst>
          </p:cNvPr>
          <p:cNvSpPr/>
          <p:nvPr/>
        </p:nvSpPr>
        <p:spPr>
          <a:xfrm>
            <a:off x="10214599" y="3560675"/>
            <a:ext cx="20688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</a:t>
            </a:r>
            <a:r>
              <a:rPr lang="es-CO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</a:t>
            </a:r>
            <a:endParaRPr lang="es-CO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7"/>
          <a:srcRect l="4137" t="9884" r="1702" b="5551"/>
          <a:stretch/>
        </p:blipFill>
        <p:spPr>
          <a:xfrm>
            <a:off x="9807713" y="1250763"/>
            <a:ext cx="1264396" cy="7097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30 Rectángulo">
            <a:extLst>
              <a:ext uri="{FF2B5EF4-FFF2-40B4-BE49-F238E27FC236}">
                <a16:creationId xmlns="" xmlns:a16="http://schemas.microsoft.com/office/drawing/2014/main" id="{DBD8CD79-D30D-4746-BD36-E7F120D581EC}"/>
              </a:ext>
            </a:extLst>
          </p:cNvPr>
          <p:cNvSpPr/>
          <p:nvPr/>
        </p:nvSpPr>
        <p:spPr>
          <a:xfrm>
            <a:off x="9156726" y="862552"/>
            <a:ext cx="25663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s-CO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ld</a:t>
            </a:r>
            <a:r>
              <a:rPr lang="es-CO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es-CO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Excel</a:t>
            </a:r>
            <a:endParaRPr lang="es-CO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30 Rectángulo">
            <a:extLst>
              <a:ext uri="{FF2B5EF4-FFF2-40B4-BE49-F238E27FC236}">
                <a16:creationId xmlns="" xmlns:a16="http://schemas.microsoft.com/office/drawing/2014/main" id="{DBD8CD79-D30D-4746-BD36-E7F120D581EC}"/>
              </a:ext>
            </a:extLst>
          </p:cNvPr>
          <p:cNvSpPr/>
          <p:nvPr/>
        </p:nvSpPr>
        <p:spPr>
          <a:xfrm>
            <a:off x="10383176" y="2934583"/>
            <a:ext cx="17317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000" dirty="0" smtClean="0">
                <a:solidFill>
                  <a:srgbClr val="512F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endParaRPr lang="es-CO" sz="2000" dirty="0">
              <a:solidFill>
                <a:srgbClr val="512F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2000" dirty="0" err="1" smtClean="0">
                <a:solidFill>
                  <a:srgbClr val="512F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es-CO" sz="2000" dirty="0" smtClean="0">
                <a:solidFill>
                  <a:srgbClr val="512F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2000" b="1" dirty="0" smtClean="0">
                <a:solidFill>
                  <a:srgbClr val="512F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KCDB 2.0</a:t>
            </a:r>
            <a:endParaRPr lang="es-CO" sz="2000" b="1" dirty="0">
              <a:solidFill>
                <a:srgbClr val="512F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8"/>
          <a:srcRect r="47764" b="38753"/>
          <a:stretch/>
        </p:blipFill>
        <p:spPr>
          <a:xfrm>
            <a:off x="8818365" y="4062913"/>
            <a:ext cx="3302192" cy="1013745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10695709" y="-1902"/>
            <a:ext cx="1535261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 algn="ctr">
              <a:defRPr sz="2000">
                <a:solidFill>
                  <a:srgbClr val="512F9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s-ES" dirty="0" err="1" smtClean="0"/>
              <a:t>Updated</a:t>
            </a:r>
            <a:r>
              <a:rPr lang="es-ES" dirty="0" smtClean="0"/>
              <a:t> </a:t>
            </a:r>
            <a:r>
              <a:rPr lang="es-ES" dirty="0" err="1" smtClean="0"/>
              <a:t>mechanism</a:t>
            </a:r>
            <a:endParaRPr lang="es-ES_tradnl" dirty="0"/>
          </a:p>
        </p:txBody>
      </p:sp>
      <p:sp>
        <p:nvSpPr>
          <p:cNvPr id="21" name="Rectángulo 20"/>
          <p:cNvSpPr/>
          <p:nvPr/>
        </p:nvSpPr>
        <p:spPr>
          <a:xfrm>
            <a:off x="10067398" y="1951726"/>
            <a:ext cx="21210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CIPM MRA-D-04</a:t>
            </a:r>
          </a:p>
          <a:p>
            <a:pPr algn="ctr"/>
            <a:r>
              <a:rPr lang="es-CO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CIPM MRA-G-03</a:t>
            </a:r>
          </a:p>
        </p:txBody>
      </p:sp>
      <p:pic>
        <p:nvPicPr>
          <p:cNvPr id="22" name="Gráfico 10" descr="Correo electrónico">
            <a:extLst>
              <a:ext uri="{FF2B5EF4-FFF2-40B4-BE49-F238E27FC236}">
                <a16:creationId xmlns="" xmlns:a16="http://schemas.microsoft.com/office/drawing/2014/main" id="{6C852AF6-7F10-426B-9142-7BB9D11BD6E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64758" y="-12245"/>
            <a:ext cx="823733" cy="82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5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2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uadroTexto 33"/>
          <p:cNvSpPr txBox="1"/>
          <p:nvPr/>
        </p:nvSpPr>
        <p:spPr>
          <a:xfrm>
            <a:off x="640892" y="123815"/>
            <a:ext cx="27045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000" b="1" dirty="0" smtClean="0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Key </a:t>
            </a:r>
            <a:r>
              <a:rPr lang="es-CO" sz="3000" b="1" dirty="0" err="1" smtClean="0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Elements</a:t>
            </a:r>
            <a:endParaRPr lang="es-ES_tradnl" sz="3000" b="1" dirty="0">
              <a:solidFill>
                <a:srgbClr val="004F95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8" name="Forma libre 57"/>
          <p:cNvSpPr/>
          <p:nvPr/>
        </p:nvSpPr>
        <p:spPr>
          <a:xfrm>
            <a:off x="7224921" y="1044941"/>
            <a:ext cx="2631984" cy="1455550"/>
          </a:xfrm>
          <a:custGeom>
            <a:avLst/>
            <a:gdLst>
              <a:gd name="connsiteX0" fmla="*/ 0 w 2631984"/>
              <a:gd name="connsiteY0" fmla="*/ 0 h 1455550"/>
              <a:gd name="connsiteX1" fmla="*/ 2631984 w 2631984"/>
              <a:gd name="connsiteY1" fmla="*/ 0 h 1455550"/>
              <a:gd name="connsiteX2" fmla="*/ 2631984 w 2631984"/>
              <a:gd name="connsiteY2" fmla="*/ 1455550 h 1455550"/>
              <a:gd name="connsiteX3" fmla="*/ 0 w 2631984"/>
              <a:gd name="connsiteY3" fmla="*/ 1455550 h 1455550"/>
              <a:gd name="connsiteX4" fmla="*/ 0 w 2631984"/>
              <a:gd name="connsiteY4" fmla="*/ 0 h 145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984" h="1455550">
                <a:moveTo>
                  <a:pt x="0" y="0"/>
                </a:moveTo>
                <a:lnTo>
                  <a:pt x="2631984" y="0"/>
                </a:lnTo>
                <a:lnTo>
                  <a:pt x="2631984" y="1455550"/>
                </a:lnTo>
                <a:lnTo>
                  <a:pt x="0" y="1455550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792" tIns="65024" rIns="113792" bIns="65024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600" b="1" kern="1200" dirty="0" smtClean="0">
                <a:solidFill>
                  <a:srgbClr val="004F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s-CO" sz="16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ey </a:t>
            </a:r>
            <a:r>
              <a:rPr lang="es-CO" sz="1600" b="1" kern="1200" dirty="0" err="1" smtClean="0">
                <a:solidFill>
                  <a:srgbClr val="004F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CO" sz="1600" kern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omparison</a:t>
            </a:r>
            <a:r>
              <a:rPr lang="es-CO" sz="16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600" b="1" kern="1200" dirty="0" err="1" smtClean="0">
                <a:solidFill>
                  <a:srgbClr val="004F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s-CO" sz="1600" kern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ata</a:t>
            </a:r>
            <a:r>
              <a:rPr lang="es-CO" sz="1600" b="1" kern="1200" dirty="0" err="1" smtClean="0">
                <a:solidFill>
                  <a:srgbClr val="004F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s-CO" sz="1600" kern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ase</a:t>
            </a:r>
            <a:endParaRPr lang="es-CO" sz="16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Forma libre 69"/>
          <p:cNvSpPr/>
          <p:nvPr/>
        </p:nvSpPr>
        <p:spPr>
          <a:xfrm>
            <a:off x="7224921" y="2534789"/>
            <a:ext cx="2631984" cy="2464916"/>
          </a:xfrm>
          <a:custGeom>
            <a:avLst/>
            <a:gdLst>
              <a:gd name="connsiteX0" fmla="*/ 0 w 2631984"/>
              <a:gd name="connsiteY0" fmla="*/ 0 h 2464916"/>
              <a:gd name="connsiteX1" fmla="*/ 2631984 w 2631984"/>
              <a:gd name="connsiteY1" fmla="*/ 0 h 2464916"/>
              <a:gd name="connsiteX2" fmla="*/ 2631984 w 2631984"/>
              <a:gd name="connsiteY2" fmla="*/ 2464916 h 2464916"/>
              <a:gd name="connsiteX3" fmla="*/ 0 w 2631984"/>
              <a:gd name="connsiteY3" fmla="*/ 2464916 h 2464916"/>
              <a:gd name="connsiteX4" fmla="*/ 0 w 2631984"/>
              <a:gd name="connsiteY4" fmla="*/ 0 h 2464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984" h="2464916">
                <a:moveTo>
                  <a:pt x="0" y="0"/>
                </a:moveTo>
                <a:lnTo>
                  <a:pt x="2631984" y="0"/>
                </a:lnTo>
                <a:lnTo>
                  <a:pt x="2631984" y="2464916"/>
                </a:lnTo>
                <a:lnTo>
                  <a:pt x="0" y="2464916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42240" bIns="160020" numCol="1" spcCol="1270" anchor="t" anchorCtr="0">
            <a:noAutofit/>
          </a:bodyPr>
          <a:lstStyle/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s-CO" sz="20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s-CO" sz="20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8007" y="3844323"/>
            <a:ext cx="1583838" cy="1115450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948" y="1652614"/>
            <a:ext cx="1999594" cy="799838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3826" y="0"/>
            <a:ext cx="2078174" cy="1039087"/>
          </a:xfrm>
          <a:prstGeom prst="rect">
            <a:avLst/>
          </a:prstGeom>
        </p:spPr>
      </p:pic>
      <p:sp>
        <p:nvSpPr>
          <p:cNvPr id="91" name="Rectángulo 90"/>
          <p:cNvSpPr/>
          <p:nvPr/>
        </p:nvSpPr>
        <p:spPr>
          <a:xfrm>
            <a:off x="9220190" y="5815529"/>
            <a:ext cx="2667000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 dirty="0"/>
              <a:t>Fuente: https://whytheldschurchistrue.com/tag/brett-mcdonald</a:t>
            </a:r>
            <a:r>
              <a:rPr lang="en-US" sz="500" dirty="0" smtClean="0"/>
              <a:t>/</a:t>
            </a:r>
            <a:endParaRPr lang="en-US" sz="500" dirty="0"/>
          </a:p>
        </p:txBody>
      </p:sp>
      <p:pic>
        <p:nvPicPr>
          <p:cNvPr id="78" name="Imagen 7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1116" y="2565189"/>
            <a:ext cx="1999594" cy="1226232"/>
          </a:xfrm>
          <a:prstGeom prst="rect">
            <a:avLst/>
          </a:prstGeom>
        </p:spPr>
      </p:pic>
      <p:sp>
        <p:nvSpPr>
          <p:cNvPr id="101" name="CuadroTexto 100"/>
          <p:cNvSpPr txBox="1"/>
          <p:nvPr/>
        </p:nvSpPr>
        <p:spPr>
          <a:xfrm>
            <a:off x="7426293" y="5635826"/>
            <a:ext cx="2603150" cy="276999"/>
          </a:xfrm>
          <a:prstGeom prst="rect">
            <a:avLst/>
          </a:prstGeom>
          <a:noFill/>
          <a:ln w="28575">
            <a:solidFill>
              <a:srgbClr val="ED7D3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https://www.bipm.org/kcdb/</a:t>
            </a:r>
          </a:p>
        </p:txBody>
      </p:sp>
      <p:sp>
        <p:nvSpPr>
          <p:cNvPr id="102" name="11 CuadroTexto"/>
          <p:cNvSpPr txBox="1">
            <a:spLocks noChangeArrowheads="1"/>
          </p:cNvSpPr>
          <p:nvPr/>
        </p:nvSpPr>
        <p:spPr bwMode="auto">
          <a:xfrm>
            <a:off x="7843112" y="3896708"/>
            <a:ext cx="904527" cy="314653"/>
          </a:xfrm>
          <a:prstGeom prst="rect">
            <a:avLst/>
          </a:prstGeom>
          <a:solidFill>
            <a:schemeClr val="accent2">
              <a:lumMod val="75000"/>
              <a:alpha val="69804"/>
            </a:schemeClr>
          </a:solidFill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s-ES" sz="2000" dirty="0" smtClean="0">
              <a:solidFill>
                <a:srgbClr val="595959"/>
              </a:solidFill>
              <a:latin typeface="Arial" panose="020B0604020202020204" pitchFamily="34" charset="0"/>
              <a:ea typeface="Calibri Light" charset="0"/>
              <a:cs typeface="Arial" panose="020B0604020202020204" pitchFamily="34" charset="0"/>
            </a:endParaRPr>
          </a:p>
        </p:txBody>
      </p:sp>
      <p:cxnSp>
        <p:nvCxnSpPr>
          <p:cNvPr id="103" name="Conector recto de flecha 102"/>
          <p:cNvCxnSpPr>
            <a:stCxn id="102" idx="2"/>
          </p:cNvCxnSpPr>
          <p:nvPr/>
        </p:nvCxnSpPr>
        <p:spPr>
          <a:xfrm>
            <a:off x="8295376" y="4211361"/>
            <a:ext cx="0" cy="1369045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" name="Imagen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3932" y="1667945"/>
            <a:ext cx="1686672" cy="2386089"/>
          </a:xfrm>
          <a:prstGeom prst="rect">
            <a:avLst/>
          </a:prstGeom>
          <a:ln>
            <a:solidFill>
              <a:srgbClr val="512F90"/>
            </a:solidFill>
          </a:ln>
        </p:spPr>
      </p:pic>
      <p:sp>
        <p:nvSpPr>
          <p:cNvPr id="21" name="CuadroTexto 20"/>
          <p:cNvSpPr txBox="1"/>
          <p:nvPr/>
        </p:nvSpPr>
        <p:spPr>
          <a:xfrm>
            <a:off x="3074643" y="1655011"/>
            <a:ext cx="4064631" cy="2350259"/>
          </a:xfrm>
          <a:prstGeom prst="rect">
            <a:avLst/>
          </a:prstGeom>
          <a:noFill/>
          <a:ln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1) preparation of the CMCs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  by the NMI/DI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  for submission to their RMO;</a:t>
            </a:r>
            <a:endParaRPr lang="es-ES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2)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intra-regional review by the RMO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;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3) inter-RMO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review</a:t>
            </a:r>
            <a:r>
              <a:rPr lang="es-ES" dirty="0" smtClean="0">
                <a:solidFill>
                  <a:schemeClr val="bg1">
                    <a:lumMod val="50000"/>
                  </a:schemeClr>
                </a:solidFill>
              </a:rPr>
              <a:t>;</a:t>
            </a:r>
            <a:endParaRPr lang="es-E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5755691" y="396626"/>
            <a:ext cx="4064631" cy="507576"/>
          </a:xfrm>
          <a:prstGeom prst="rect">
            <a:avLst/>
          </a:prstGeom>
          <a:noFill/>
          <a:ln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dirty="0" smtClean="0">
                <a:solidFill>
                  <a:srgbClr val="004F95"/>
                </a:solidFill>
              </a:rPr>
              <a:t>Are </a:t>
            </a:r>
            <a:r>
              <a:rPr lang="es-ES" dirty="0" err="1" smtClean="0">
                <a:solidFill>
                  <a:srgbClr val="004F95"/>
                </a:solidFill>
              </a:rPr>
              <a:t>you</a:t>
            </a:r>
            <a:r>
              <a:rPr lang="es-ES" dirty="0" smtClean="0">
                <a:solidFill>
                  <a:srgbClr val="004F95"/>
                </a:solidFill>
              </a:rPr>
              <a:t> </a:t>
            </a:r>
            <a:r>
              <a:rPr lang="es-ES" dirty="0" err="1" smtClean="0">
                <a:solidFill>
                  <a:srgbClr val="004F95"/>
                </a:solidFill>
              </a:rPr>
              <a:t>ready</a:t>
            </a:r>
            <a:r>
              <a:rPr lang="es-ES" dirty="0" smtClean="0">
                <a:solidFill>
                  <a:srgbClr val="004F95"/>
                </a:solidFill>
              </a:rPr>
              <a:t> to </a:t>
            </a:r>
            <a:r>
              <a:rPr lang="es-ES" dirty="0" err="1" smtClean="0">
                <a:solidFill>
                  <a:srgbClr val="004F95"/>
                </a:solidFill>
              </a:rPr>
              <a:t>submit</a:t>
            </a:r>
            <a:r>
              <a:rPr lang="es-ES" dirty="0" smtClean="0">
                <a:solidFill>
                  <a:srgbClr val="004F95"/>
                </a:solidFill>
              </a:rPr>
              <a:t> </a:t>
            </a:r>
            <a:r>
              <a:rPr lang="es-ES" dirty="0" err="1" smtClean="0">
                <a:solidFill>
                  <a:srgbClr val="004F95"/>
                </a:solidFill>
              </a:rPr>
              <a:t>your</a:t>
            </a:r>
            <a:r>
              <a:rPr lang="es-ES" dirty="0" smtClean="0">
                <a:solidFill>
                  <a:srgbClr val="004F95"/>
                </a:solidFill>
              </a:rPr>
              <a:t> CMC?</a:t>
            </a:r>
            <a:endParaRPr lang="es-ES" dirty="0">
              <a:solidFill>
                <a:srgbClr val="004F95"/>
              </a:solidFill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3074643" y="1131180"/>
            <a:ext cx="4064631" cy="507576"/>
          </a:xfrm>
          <a:prstGeom prst="rect">
            <a:avLst/>
          </a:prstGeom>
          <a:noFill/>
          <a:ln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dirty="0" smtClean="0">
                <a:solidFill>
                  <a:srgbClr val="004F95"/>
                </a:solidFill>
              </a:rPr>
              <a:t>CMC </a:t>
            </a:r>
            <a:r>
              <a:rPr lang="es-ES" dirty="0" err="1" smtClean="0">
                <a:solidFill>
                  <a:srgbClr val="004F95"/>
                </a:solidFill>
              </a:rPr>
              <a:t>preparation</a:t>
            </a:r>
            <a:r>
              <a:rPr lang="es-ES" dirty="0" smtClean="0">
                <a:solidFill>
                  <a:srgbClr val="004F95"/>
                </a:solidFill>
              </a:rPr>
              <a:t> and </a:t>
            </a:r>
            <a:r>
              <a:rPr lang="es-ES" dirty="0" err="1" smtClean="0">
                <a:solidFill>
                  <a:srgbClr val="004F95"/>
                </a:solidFill>
              </a:rPr>
              <a:t>review</a:t>
            </a:r>
            <a:endParaRPr lang="es-ES" dirty="0">
              <a:solidFill>
                <a:srgbClr val="004F95"/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2221076" y="5774325"/>
            <a:ext cx="70692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References:</a:t>
            </a:r>
          </a:p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CIPM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MRA-G-13 version 1.1, Calibration and measurement capabilities in the context of the CIPM MRA, Guidelines for their review, acceptance and maintenance. Appendix B, C of the CIPM MRA.</a:t>
            </a:r>
          </a:p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https://www.bipm.org/documents/20126/43742162/CIPM-MRA-G-13.pdf/f8b8c429-42e0-4cf1-dc6c-bc60ab7f371a</a:t>
            </a:r>
          </a:p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CIPM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MRA-G-12 version 1.0, - Quality management systems in the CIPM MRA.</a:t>
            </a:r>
          </a:p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www.bipm.org/en/cipm-mra/cipm-mra-documents</a:t>
            </a:r>
            <a:endParaRPr lang="es-CO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122906" y="400806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https://www.bipm.org/documents/20126/43742162/CIPM-MRA-G-13.pdf/f8b8c429-42e0-4cf1-dc6c-bc60ab7f371a</a:t>
            </a:r>
          </a:p>
        </p:txBody>
      </p:sp>
      <p:pic>
        <p:nvPicPr>
          <p:cNvPr id="28" name="Google Shape;239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8607" y="4021310"/>
            <a:ext cx="761475" cy="761475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CuadroTexto 30"/>
          <p:cNvSpPr txBox="1"/>
          <p:nvPr/>
        </p:nvSpPr>
        <p:spPr>
          <a:xfrm>
            <a:off x="3117466" y="4705985"/>
            <a:ext cx="4064631" cy="507576"/>
          </a:xfrm>
          <a:prstGeom prst="rect">
            <a:avLst/>
          </a:prstGeom>
          <a:noFill/>
          <a:ln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342900" indent="-342900">
              <a:buAutoNum type="arabicPeriod"/>
            </a:pPr>
            <a:r>
              <a:rPr lang="es-CO" b="1" dirty="0" err="1" smtClean="0"/>
              <a:t>Policy</a:t>
            </a:r>
            <a:r>
              <a:rPr lang="es-CO" b="1" dirty="0" smtClean="0"/>
              <a:t> </a:t>
            </a:r>
            <a:r>
              <a:rPr lang="es-CO" b="1" dirty="0" err="1" smtClean="0"/>
              <a:t>documents</a:t>
            </a:r>
            <a:endParaRPr lang="es-CO" b="1" dirty="0" smtClean="0"/>
          </a:p>
          <a:p>
            <a:pPr marL="342900" indent="-342900">
              <a:buFontTx/>
              <a:buAutoNum type="arabicPeriod"/>
            </a:pPr>
            <a:r>
              <a:rPr lang="es-CO" b="1" dirty="0" err="1" smtClean="0"/>
              <a:t>Guidance</a:t>
            </a:r>
            <a:r>
              <a:rPr lang="es-CO" b="1" dirty="0" smtClean="0"/>
              <a:t> </a:t>
            </a:r>
            <a:r>
              <a:rPr lang="es-CO" b="1" dirty="0" err="1" smtClean="0"/>
              <a:t>documents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327899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25" grpId="0"/>
      <p:bldP spid="3" grpId="0"/>
      <p:bldP spid="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b="3909"/>
          <a:stretch/>
        </p:blipFill>
        <p:spPr>
          <a:xfrm>
            <a:off x="1922031" y="875070"/>
            <a:ext cx="8377382" cy="5031154"/>
          </a:xfrm>
          <a:prstGeom prst="rect">
            <a:avLst/>
          </a:prstGeom>
        </p:spPr>
      </p:pic>
      <p:cxnSp>
        <p:nvCxnSpPr>
          <p:cNvPr id="3" name="Conector recto 2"/>
          <p:cNvCxnSpPr/>
          <p:nvPr/>
        </p:nvCxnSpPr>
        <p:spPr>
          <a:xfrm flipV="1">
            <a:off x="114279" y="733327"/>
            <a:ext cx="11845349" cy="43675"/>
          </a:xfrm>
          <a:prstGeom prst="line">
            <a:avLst/>
          </a:prstGeom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uadroTexto 3"/>
          <p:cNvSpPr txBox="1"/>
          <p:nvPr/>
        </p:nvSpPr>
        <p:spPr>
          <a:xfrm>
            <a:off x="5590302" y="0"/>
            <a:ext cx="281359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500" b="1" dirty="0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KCDB 2.0</a:t>
            </a:r>
          </a:p>
        </p:txBody>
      </p:sp>
      <p:sp>
        <p:nvSpPr>
          <p:cNvPr id="5" name="Rectángulo 4"/>
          <p:cNvSpPr/>
          <p:nvPr/>
        </p:nvSpPr>
        <p:spPr>
          <a:xfrm>
            <a:off x="4336951" y="2928829"/>
            <a:ext cx="3587850" cy="442444"/>
          </a:xfrm>
          <a:prstGeom prst="rect">
            <a:avLst/>
          </a:prstGeom>
          <a:solidFill>
            <a:schemeClr val="accent4">
              <a:lumMod val="60000"/>
              <a:lumOff val="40000"/>
              <a:alpha val="5019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tcguest@bipm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336951" y="3469341"/>
            <a:ext cx="1551710" cy="276393"/>
          </a:xfrm>
          <a:prstGeom prst="rect">
            <a:avLst/>
          </a:prstGeom>
          <a:solidFill>
            <a:schemeClr val="accent4">
              <a:lumMod val="60000"/>
              <a:lumOff val="40000"/>
              <a:alpha val="5019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tcontact</a:t>
            </a:r>
          </a:p>
        </p:txBody>
      </p:sp>
      <p:sp>
        <p:nvSpPr>
          <p:cNvPr id="7" name="Rectángulo 6"/>
          <p:cNvSpPr/>
          <p:nvPr/>
        </p:nvSpPr>
        <p:spPr>
          <a:xfrm>
            <a:off x="8645715" y="1515850"/>
            <a:ext cx="1551710" cy="276393"/>
          </a:xfrm>
          <a:prstGeom prst="rect">
            <a:avLst/>
          </a:prstGeom>
          <a:solidFill>
            <a:schemeClr val="accent4">
              <a:lumMod val="60000"/>
              <a:lumOff val="40000"/>
              <a:alpha val="5019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3893" y="25093"/>
            <a:ext cx="3791039" cy="563459"/>
          </a:xfrm>
          <a:prstGeom prst="rect">
            <a:avLst/>
          </a:prstGeom>
        </p:spPr>
      </p:pic>
      <p:sp>
        <p:nvSpPr>
          <p:cNvPr id="10" name="Flecha abajo 9"/>
          <p:cNvSpPr/>
          <p:nvPr/>
        </p:nvSpPr>
        <p:spPr>
          <a:xfrm>
            <a:off x="9252379" y="607293"/>
            <a:ext cx="301907" cy="908557"/>
          </a:xfrm>
          <a:prstGeom prst="downArrow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lecha abajo 10"/>
          <p:cNvSpPr/>
          <p:nvPr/>
        </p:nvSpPr>
        <p:spPr>
          <a:xfrm>
            <a:off x="6073166" y="2020272"/>
            <a:ext cx="301907" cy="908557"/>
          </a:xfrm>
          <a:prstGeom prst="downArrow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482125" y="6177672"/>
            <a:ext cx="6673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* CBKT: 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Capacity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Building and Knowledge Transfer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Programme</a:t>
            </a:r>
            <a:endParaRPr lang="es-CO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00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b="4731"/>
          <a:stretch/>
        </p:blipFill>
        <p:spPr>
          <a:xfrm>
            <a:off x="1911928" y="910731"/>
            <a:ext cx="8358908" cy="4977168"/>
          </a:xfrm>
          <a:prstGeom prst="rect">
            <a:avLst/>
          </a:prstGeom>
        </p:spPr>
      </p:pic>
      <p:cxnSp>
        <p:nvCxnSpPr>
          <p:cNvPr id="3" name="Conector recto 2"/>
          <p:cNvCxnSpPr/>
          <p:nvPr/>
        </p:nvCxnSpPr>
        <p:spPr>
          <a:xfrm flipV="1">
            <a:off x="114279" y="733327"/>
            <a:ext cx="11845349" cy="43675"/>
          </a:xfrm>
          <a:prstGeom prst="line">
            <a:avLst/>
          </a:prstGeom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ángulo 4"/>
          <p:cNvSpPr/>
          <p:nvPr/>
        </p:nvSpPr>
        <p:spPr>
          <a:xfrm>
            <a:off x="6530588" y="1518157"/>
            <a:ext cx="729195" cy="257532"/>
          </a:xfrm>
          <a:prstGeom prst="rect">
            <a:avLst/>
          </a:prstGeom>
          <a:solidFill>
            <a:schemeClr val="accent4">
              <a:lumMod val="60000"/>
              <a:lumOff val="40000"/>
              <a:alpha val="5019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033447" y="80662"/>
            <a:ext cx="281359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500" b="1" dirty="0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KCDB 2.0</a:t>
            </a:r>
          </a:p>
        </p:txBody>
      </p:sp>
      <p:sp>
        <p:nvSpPr>
          <p:cNvPr id="4" name="Flecha abajo 3"/>
          <p:cNvSpPr/>
          <p:nvPr/>
        </p:nvSpPr>
        <p:spPr>
          <a:xfrm>
            <a:off x="6847038" y="609600"/>
            <a:ext cx="301907" cy="908557"/>
          </a:xfrm>
          <a:prstGeom prst="downArrow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3893" y="25093"/>
            <a:ext cx="3791039" cy="563459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2482125" y="6177672"/>
            <a:ext cx="6673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* CBKT: 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Capacity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Building and Knowledge Transfer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Programme</a:t>
            </a:r>
            <a:endParaRPr lang="es-CO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49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173838" y="2884578"/>
            <a:ext cx="781762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500" b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Conclusions</a:t>
            </a:r>
            <a:endParaRPr lang="es-ES" sz="4500" b="1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4" name="Agrupar 10"/>
          <p:cNvGrpSpPr/>
          <p:nvPr/>
        </p:nvGrpSpPr>
        <p:grpSpPr>
          <a:xfrm>
            <a:off x="475743" y="3200971"/>
            <a:ext cx="11213817" cy="114494"/>
            <a:chOff x="1192823" y="2118619"/>
            <a:chExt cx="6960864" cy="71071"/>
          </a:xfrm>
        </p:grpSpPr>
        <p:sp>
          <p:nvSpPr>
            <p:cNvPr id="5" name="Rectángulo 4"/>
            <p:cNvSpPr/>
            <p:nvPr/>
          </p:nvSpPr>
          <p:spPr>
            <a:xfrm>
              <a:off x="1192823" y="2118619"/>
              <a:ext cx="758528" cy="71071"/>
            </a:xfrm>
            <a:prstGeom prst="rect">
              <a:avLst/>
            </a:prstGeom>
            <a:solidFill>
              <a:srgbClr val="EEBB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" name="Rectángulo 5"/>
            <p:cNvSpPr/>
            <p:nvPr/>
          </p:nvSpPr>
          <p:spPr>
            <a:xfrm>
              <a:off x="7395159" y="2118619"/>
              <a:ext cx="758528" cy="71071"/>
            </a:xfrm>
            <a:prstGeom prst="rect">
              <a:avLst/>
            </a:prstGeom>
            <a:solidFill>
              <a:srgbClr val="EEBB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334361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uadroTexto 33"/>
          <p:cNvSpPr txBox="1"/>
          <p:nvPr/>
        </p:nvSpPr>
        <p:spPr>
          <a:xfrm>
            <a:off x="640892" y="123815"/>
            <a:ext cx="24945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000" b="1" dirty="0" err="1" smtClean="0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Conclusions</a:t>
            </a:r>
            <a:endParaRPr lang="es-ES_tradnl" sz="3000" b="1" dirty="0">
              <a:solidFill>
                <a:srgbClr val="004F95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3826" y="0"/>
            <a:ext cx="2078174" cy="1039087"/>
          </a:xfrm>
          <a:prstGeom prst="rect">
            <a:avLst/>
          </a:prstGeom>
        </p:spPr>
      </p:pic>
      <p:pic>
        <p:nvPicPr>
          <p:cNvPr id="77" name="Imagen 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7080" y="3178305"/>
            <a:ext cx="1657590" cy="2630814"/>
          </a:xfrm>
          <a:prstGeom prst="rect">
            <a:avLst/>
          </a:prstGeom>
        </p:spPr>
      </p:pic>
      <p:sp>
        <p:nvSpPr>
          <p:cNvPr id="90" name="Llamada de nube 89"/>
          <p:cNvSpPr/>
          <p:nvPr/>
        </p:nvSpPr>
        <p:spPr>
          <a:xfrm>
            <a:off x="10245831" y="2167106"/>
            <a:ext cx="1840089" cy="568903"/>
          </a:xfrm>
          <a:prstGeom prst="cloudCallout">
            <a:avLst>
              <a:gd name="adj1" fmla="val -25814"/>
              <a:gd name="adj2" fmla="val 116076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Dream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Rectángulo 90"/>
          <p:cNvSpPr/>
          <p:nvPr/>
        </p:nvSpPr>
        <p:spPr>
          <a:xfrm>
            <a:off x="9220190" y="5815529"/>
            <a:ext cx="2667000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 dirty="0"/>
              <a:t>Fuente: https://whytheldschurchistrue.com/tag/brett-mcdonald</a:t>
            </a:r>
            <a:r>
              <a:rPr lang="en-US" sz="500" dirty="0" smtClean="0"/>
              <a:t>/</a:t>
            </a:r>
            <a:endParaRPr lang="en-US" sz="500" dirty="0"/>
          </a:p>
        </p:txBody>
      </p:sp>
      <p:pic>
        <p:nvPicPr>
          <p:cNvPr id="98" name="Picture 2" descr="Imagen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59607" y="1149927"/>
            <a:ext cx="1212536" cy="969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uadroTexto 30"/>
          <p:cNvSpPr txBox="1"/>
          <p:nvPr/>
        </p:nvSpPr>
        <p:spPr>
          <a:xfrm>
            <a:off x="640892" y="731481"/>
            <a:ext cx="9315820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Primary Standard:</a:t>
            </a:r>
          </a:p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- It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is not necessary to wait until your </a:t>
            </a: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 NMI/DI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has built a Cesium atomic clock to contribute to UTC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.</a:t>
            </a:r>
          </a:p>
          <a:p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Key comparison:</a:t>
            </a:r>
          </a:p>
          <a:p>
            <a:r>
              <a:rPr lang="es-E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-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CMC can be published via SIMT or directly via UTC.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 (</a:t>
            </a: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list of comparisons supporting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).</a:t>
            </a:r>
          </a:p>
          <a:p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Technical competence:</a:t>
            </a:r>
          </a:p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- Contributing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to UTC means that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the NMI/DI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has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implemented </a:t>
            </a:r>
          </a:p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 metrological assurance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activities to analyze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clock data 24/7.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CMC – Quality system: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-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The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scope of calibration services provide metrological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traceability.</a:t>
            </a:r>
            <a:endParaRPr lang="es-ES" sz="24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68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3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08C803E3-0405-477F-A9CB-494C29447801}"/>
              </a:ext>
            </a:extLst>
          </p:cNvPr>
          <p:cNvSpPr txBox="1"/>
          <p:nvPr/>
        </p:nvSpPr>
        <p:spPr>
          <a:xfrm>
            <a:off x="3577720" y="229968"/>
            <a:ext cx="47230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5400" b="1" dirty="0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THANK YOU !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418F2379-F849-4A28-B3D9-AAD0541A0B4B}"/>
              </a:ext>
            </a:extLst>
          </p:cNvPr>
          <p:cNvSpPr txBox="1"/>
          <p:nvPr/>
        </p:nvSpPr>
        <p:spPr>
          <a:xfrm>
            <a:off x="2490820" y="1153298"/>
            <a:ext cx="6896850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625" b="1" dirty="0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¡Gracias!</a:t>
            </a:r>
          </a:p>
        </p:txBody>
      </p:sp>
      <p:pic>
        <p:nvPicPr>
          <p:cNvPr id="8" name="Google Shape;111;gcf1308b036_0_5"/>
          <p:cNvPicPr preferRelativeResize="0"/>
          <p:nvPr/>
        </p:nvPicPr>
        <p:blipFill rotWithShape="1">
          <a:blip r:embed="rId2">
            <a:alphaModFix/>
          </a:blip>
          <a:srcRect t="28407" b="10223"/>
          <a:stretch/>
        </p:blipFill>
        <p:spPr>
          <a:xfrm>
            <a:off x="3551182" y="2572917"/>
            <a:ext cx="4776127" cy="2116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7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7132" y="4817145"/>
            <a:ext cx="1584225" cy="1584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837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Imagen 7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414" y="983459"/>
            <a:ext cx="8803637" cy="4401819"/>
          </a:xfrm>
          <a:prstGeom prst="rect">
            <a:avLst/>
          </a:prstGeom>
        </p:spPr>
      </p:pic>
      <p:sp>
        <p:nvSpPr>
          <p:cNvPr id="34" name="CuadroTexto 33"/>
          <p:cNvSpPr txBox="1"/>
          <p:nvPr/>
        </p:nvSpPr>
        <p:spPr>
          <a:xfrm>
            <a:off x="640892" y="123815"/>
            <a:ext cx="27045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000" b="1" dirty="0" smtClean="0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Key </a:t>
            </a:r>
            <a:r>
              <a:rPr lang="es-CO" sz="3000" b="1" dirty="0" err="1" smtClean="0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Elements</a:t>
            </a:r>
            <a:endParaRPr lang="es-ES_tradnl" sz="3000" b="1" dirty="0">
              <a:solidFill>
                <a:srgbClr val="004F95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" name="Forma libre 47"/>
          <p:cNvSpPr/>
          <p:nvPr/>
        </p:nvSpPr>
        <p:spPr>
          <a:xfrm>
            <a:off x="1223996" y="1044941"/>
            <a:ext cx="2631984" cy="1455550"/>
          </a:xfrm>
          <a:custGeom>
            <a:avLst/>
            <a:gdLst>
              <a:gd name="connsiteX0" fmla="*/ 0 w 2631984"/>
              <a:gd name="connsiteY0" fmla="*/ 0 h 1455550"/>
              <a:gd name="connsiteX1" fmla="*/ 2631984 w 2631984"/>
              <a:gd name="connsiteY1" fmla="*/ 0 h 1455550"/>
              <a:gd name="connsiteX2" fmla="*/ 2631984 w 2631984"/>
              <a:gd name="connsiteY2" fmla="*/ 1455550 h 1455550"/>
              <a:gd name="connsiteX3" fmla="*/ 0 w 2631984"/>
              <a:gd name="connsiteY3" fmla="*/ 1455550 h 1455550"/>
              <a:gd name="connsiteX4" fmla="*/ 0 w 2631984"/>
              <a:gd name="connsiteY4" fmla="*/ 0 h 145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984" h="1455550">
                <a:moveTo>
                  <a:pt x="0" y="0"/>
                </a:moveTo>
                <a:lnTo>
                  <a:pt x="2631984" y="0"/>
                </a:lnTo>
                <a:lnTo>
                  <a:pt x="2631984" y="1455550"/>
                </a:lnTo>
                <a:lnTo>
                  <a:pt x="0" y="1455550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792" tIns="65024" rIns="113792" bIns="65024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smtClean="0">
                <a:solidFill>
                  <a:schemeClr val="bg1"/>
                </a:solidFill>
                <a:latin typeface="Arial"/>
                <a:cs typeface="Arial"/>
              </a:rPr>
              <a:t>Classification of </a:t>
            </a:r>
            <a:r>
              <a:rPr lang="en-US" sz="1600" b="1" u="sng" kern="1200" dirty="0" smtClean="0">
                <a:solidFill>
                  <a:schemeClr val="bg1"/>
                </a:solidFill>
                <a:latin typeface="Arial"/>
                <a:cs typeface="Arial"/>
              </a:rPr>
              <a:t>services</a:t>
            </a:r>
            <a:r>
              <a:rPr lang="en-US" sz="1600" kern="1200" dirty="0" smtClean="0">
                <a:solidFill>
                  <a:schemeClr val="bg1"/>
                </a:solidFill>
                <a:latin typeface="Arial"/>
                <a:cs typeface="Arial"/>
              </a:rPr>
              <a:t> in </a:t>
            </a:r>
            <a:r>
              <a:rPr lang="en-US" sz="1600" u="sng" kern="1200" dirty="0" smtClean="0">
                <a:solidFill>
                  <a:schemeClr val="bg1"/>
                </a:solidFill>
                <a:latin typeface="Arial"/>
                <a:cs typeface="Arial"/>
              </a:rPr>
              <a:t>Time and Frequency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 kern="12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i="0" kern="1200" dirty="0" smtClean="0">
                <a:solidFill>
                  <a:schemeClr val="bg1"/>
                </a:solidFill>
                <a:latin typeface="Arial"/>
                <a:cs typeface="Arial"/>
              </a:rPr>
              <a:t>version 1.1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i="0" kern="1200" dirty="0" smtClean="0">
                <a:solidFill>
                  <a:schemeClr val="bg1"/>
                </a:solidFill>
                <a:latin typeface="Arial"/>
                <a:cs typeface="Arial"/>
              </a:rPr>
              <a:t>(September 2013)</a:t>
            </a:r>
            <a:endParaRPr lang="es-CO" sz="1600" i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ángulo 48"/>
          <p:cNvSpPr/>
          <p:nvPr/>
        </p:nvSpPr>
        <p:spPr>
          <a:xfrm>
            <a:off x="1223996" y="2534789"/>
            <a:ext cx="2631984" cy="2464916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2" name="Forma libre 51"/>
          <p:cNvSpPr/>
          <p:nvPr/>
        </p:nvSpPr>
        <p:spPr>
          <a:xfrm>
            <a:off x="4224458" y="1044941"/>
            <a:ext cx="2631984" cy="1455550"/>
          </a:xfrm>
          <a:custGeom>
            <a:avLst/>
            <a:gdLst>
              <a:gd name="connsiteX0" fmla="*/ 0 w 2631984"/>
              <a:gd name="connsiteY0" fmla="*/ 0 h 1455550"/>
              <a:gd name="connsiteX1" fmla="*/ 2631984 w 2631984"/>
              <a:gd name="connsiteY1" fmla="*/ 0 h 1455550"/>
              <a:gd name="connsiteX2" fmla="*/ 2631984 w 2631984"/>
              <a:gd name="connsiteY2" fmla="*/ 1455550 h 1455550"/>
              <a:gd name="connsiteX3" fmla="*/ 0 w 2631984"/>
              <a:gd name="connsiteY3" fmla="*/ 1455550 h 1455550"/>
              <a:gd name="connsiteX4" fmla="*/ 0 w 2631984"/>
              <a:gd name="connsiteY4" fmla="*/ 0 h 145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984" h="1455550">
                <a:moveTo>
                  <a:pt x="0" y="0"/>
                </a:moveTo>
                <a:lnTo>
                  <a:pt x="2631984" y="0"/>
                </a:lnTo>
                <a:lnTo>
                  <a:pt x="2631984" y="1455550"/>
                </a:lnTo>
                <a:lnTo>
                  <a:pt x="0" y="1455550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792" tIns="65024" rIns="113792" bIns="65024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00" b="1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QSTF</a:t>
            </a:r>
            <a:endParaRPr lang="es-CO" sz="1600" b="1" kern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CO" sz="1600" kern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600" kern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es-CO" sz="16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600" kern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lang="es-CO" sz="1600" kern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600" kern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  <a:r>
              <a:rPr lang="es-CO" sz="16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600" kern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Force</a:t>
            </a:r>
            <a:endParaRPr lang="es-CO" sz="16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Forma libre 53"/>
          <p:cNvSpPr/>
          <p:nvPr/>
        </p:nvSpPr>
        <p:spPr>
          <a:xfrm>
            <a:off x="4224458" y="2534789"/>
            <a:ext cx="2631984" cy="2464916"/>
          </a:xfrm>
          <a:custGeom>
            <a:avLst/>
            <a:gdLst>
              <a:gd name="connsiteX0" fmla="*/ 0 w 2631984"/>
              <a:gd name="connsiteY0" fmla="*/ 0 h 2464916"/>
              <a:gd name="connsiteX1" fmla="*/ 2631984 w 2631984"/>
              <a:gd name="connsiteY1" fmla="*/ 0 h 2464916"/>
              <a:gd name="connsiteX2" fmla="*/ 2631984 w 2631984"/>
              <a:gd name="connsiteY2" fmla="*/ 2464916 h 2464916"/>
              <a:gd name="connsiteX3" fmla="*/ 0 w 2631984"/>
              <a:gd name="connsiteY3" fmla="*/ 2464916 h 2464916"/>
              <a:gd name="connsiteX4" fmla="*/ 0 w 2631984"/>
              <a:gd name="connsiteY4" fmla="*/ 0 h 2464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984" h="2464916">
                <a:moveTo>
                  <a:pt x="0" y="0"/>
                </a:moveTo>
                <a:lnTo>
                  <a:pt x="2631984" y="0"/>
                </a:lnTo>
                <a:lnTo>
                  <a:pt x="2631984" y="2464916"/>
                </a:lnTo>
                <a:lnTo>
                  <a:pt x="0" y="2464916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42240" bIns="160020" numCol="1" spcCol="1270" anchor="t" anchorCtr="0">
            <a:noAutofit/>
          </a:bodyPr>
          <a:lstStyle/>
          <a:p>
            <a:pPr marL="228600" lvl="1" indent="-228600" algn="l" defTabSz="88900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s-CO" sz="20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 indent="-228600" algn="l" defTabSz="88900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s-CO" sz="20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 indent="-228600" algn="l" defTabSz="88900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s-CO" sz="20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algn="l" defTabSz="71120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s-CO" sz="16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algn="l" defTabSz="71120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CO" sz="1600" kern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Assessments</a:t>
            </a:r>
            <a:endParaRPr lang="es-CO" sz="16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2" indent="-171450" algn="l" defTabSz="71120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CO" sz="16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S" sz="16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Peer </a:t>
            </a:r>
            <a:r>
              <a:rPr lang="es-ES" sz="1600" kern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Reviews</a:t>
            </a:r>
            <a:r>
              <a:rPr lang="es-ES" sz="16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CO" sz="16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algn="l" defTabSz="71120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ES" sz="1600" kern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Guidance</a:t>
            </a:r>
            <a:r>
              <a:rPr lang="es-ES" sz="16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kern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documents</a:t>
            </a:r>
            <a:r>
              <a:rPr lang="es-ES" sz="16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CO" sz="16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orma libre 57"/>
          <p:cNvSpPr/>
          <p:nvPr/>
        </p:nvSpPr>
        <p:spPr>
          <a:xfrm>
            <a:off x="7224921" y="1044941"/>
            <a:ext cx="2631984" cy="1455550"/>
          </a:xfrm>
          <a:custGeom>
            <a:avLst/>
            <a:gdLst>
              <a:gd name="connsiteX0" fmla="*/ 0 w 2631984"/>
              <a:gd name="connsiteY0" fmla="*/ 0 h 1455550"/>
              <a:gd name="connsiteX1" fmla="*/ 2631984 w 2631984"/>
              <a:gd name="connsiteY1" fmla="*/ 0 h 1455550"/>
              <a:gd name="connsiteX2" fmla="*/ 2631984 w 2631984"/>
              <a:gd name="connsiteY2" fmla="*/ 1455550 h 1455550"/>
              <a:gd name="connsiteX3" fmla="*/ 0 w 2631984"/>
              <a:gd name="connsiteY3" fmla="*/ 1455550 h 1455550"/>
              <a:gd name="connsiteX4" fmla="*/ 0 w 2631984"/>
              <a:gd name="connsiteY4" fmla="*/ 0 h 145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984" h="1455550">
                <a:moveTo>
                  <a:pt x="0" y="0"/>
                </a:moveTo>
                <a:lnTo>
                  <a:pt x="2631984" y="0"/>
                </a:lnTo>
                <a:lnTo>
                  <a:pt x="2631984" y="1455550"/>
                </a:lnTo>
                <a:lnTo>
                  <a:pt x="0" y="1455550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792" tIns="65024" rIns="113792" bIns="65024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600" b="1" kern="1200" dirty="0" smtClean="0">
                <a:solidFill>
                  <a:srgbClr val="004F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s-CO" sz="16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ey </a:t>
            </a:r>
            <a:r>
              <a:rPr lang="es-CO" sz="1600" b="1" kern="1200" dirty="0" err="1" smtClean="0">
                <a:solidFill>
                  <a:srgbClr val="004F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CO" sz="1600" kern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omparison</a:t>
            </a:r>
            <a:r>
              <a:rPr lang="es-CO" sz="16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600" b="1" kern="1200" dirty="0" err="1" smtClean="0">
                <a:solidFill>
                  <a:srgbClr val="004F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s-CO" sz="1600" kern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ata</a:t>
            </a:r>
            <a:r>
              <a:rPr lang="es-CO" sz="1600" b="1" kern="1200" dirty="0" err="1" smtClean="0">
                <a:solidFill>
                  <a:srgbClr val="004F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s-CO" sz="1600" kern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ase</a:t>
            </a:r>
            <a:endParaRPr lang="es-CO" sz="16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Forma libre 69"/>
          <p:cNvSpPr/>
          <p:nvPr/>
        </p:nvSpPr>
        <p:spPr>
          <a:xfrm>
            <a:off x="7224921" y="2534789"/>
            <a:ext cx="2631984" cy="2464916"/>
          </a:xfrm>
          <a:custGeom>
            <a:avLst/>
            <a:gdLst>
              <a:gd name="connsiteX0" fmla="*/ 0 w 2631984"/>
              <a:gd name="connsiteY0" fmla="*/ 0 h 2464916"/>
              <a:gd name="connsiteX1" fmla="*/ 2631984 w 2631984"/>
              <a:gd name="connsiteY1" fmla="*/ 0 h 2464916"/>
              <a:gd name="connsiteX2" fmla="*/ 2631984 w 2631984"/>
              <a:gd name="connsiteY2" fmla="*/ 2464916 h 2464916"/>
              <a:gd name="connsiteX3" fmla="*/ 0 w 2631984"/>
              <a:gd name="connsiteY3" fmla="*/ 2464916 h 2464916"/>
              <a:gd name="connsiteX4" fmla="*/ 0 w 2631984"/>
              <a:gd name="connsiteY4" fmla="*/ 0 h 2464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984" h="2464916">
                <a:moveTo>
                  <a:pt x="0" y="0"/>
                </a:moveTo>
                <a:lnTo>
                  <a:pt x="2631984" y="0"/>
                </a:lnTo>
                <a:lnTo>
                  <a:pt x="2631984" y="2464916"/>
                </a:lnTo>
                <a:lnTo>
                  <a:pt x="0" y="2464916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42240" bIns="160020" numCol="1" spcCol="1270" anchor="t" anchorCtr="0">
            <a:noAutofit/>
          </a:bodyPr>
          <a:lstStyle/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s-CO" sz="20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s-CO" sz="20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680" y="3380075"/>
            <a:ext cx="2495767" cy="144742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680" y="2606216"/>
            <a:ext cx="2495767" cy="653453"/>
          </a:xfrm>
          <a:prstGeom prst="rect">
            <a:avLst/>
          </a:prstGeom>
        </p:spPr>
      </p:pic>
      <p:sp>
        <p:nvSpPr>
          <p:cNvPr id="64" name="CuadroTexto 63"/>
          <p:cNvSpPr txBox="1"/>
          <p:nvPr/>
        </p:nvSpPr>
        <p:spPr>
          <a:xfrm>
            <a:off x="1221297" y="5381524"/>
            <a:ext cx="2603150" cy="646331"/>
          </a:xfrm>
          <a:prstGeom prst="rect">
            <a:avLst/>
          </a:prstGeom>
          <a:noFill/>
          <a:ln w="28575">
            <a:solidFill>
              <a:srgbClr val="ED7D3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https://www.bipm.org/documents/20126/2071143/TF_services.pdf/a2ce53fc-80f0-b8fe-0271-3385c1be121b</a:t>
            </a:r>
          </a:p>
        </p:txBody>
      </p:sp>
      <p:sp>
        <p:nvSpPr>
          <p:cNvPr id="69" name="11 CuadroTexto"/>
          <p:cNvSpPr txBox="1">
            <a:spLocks noChangeArrowheads="1"/>
          </p:cNvSpPr>
          <p:nvPr/>
        </p:nvSpPr>
        <p:spPr bwMode="auto">
          <a:xfrm>
            <a:off x="3359876" y="4211362"/>
            <a:ext cx="464571" cy="118593"/>
          </a:xfrm>
          <a:prstGeom prst="rect">
            <a:avLst/>
          </a:prstGeom>
          <a:solidFill>
            <a:schemeClr val="accent2">
              <a:lumMod val="75000"/>
              <a:alpha val="69804"/>
            </a:schemeClr>
          </a:solidFill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s-ES" sz="2000" dirty="0" smtClean="0">
              <a:solidFill>
                <a:srgbClr val="595959"/>
              </a:solidFill>
              <a:latin typeface="Arial" panose="020B0604020202020204" pitchFamily="34" charset="0"/>
              <a:ea typeface="Calibri Light" charset="0"/>
              <a:cs typeface="Arial" panose="020B0604020202020204" pitchFamily="34" charset="0"/>
            </a:endParaRPr>
          </a:p>
        </p:txBody>
      </p:sp>
      <p:cxnSp>
        <p:nvCxnSpPr>
          <p:cNvPr id="20" name="Conector recto de flecha 19"/>
          <p:cNvCxnSpPr>
            <a:stCxn id="69" idx="2"/>
          </p:cNvCxnSpPr>
          <p:nvPr/>
        </p:nvCxnSpPr>
        <p:spPr>
          <a:xfrm flipH="1">
            <a:off x="3573187" y="4329955"/>
            <a:ext cx="0" cy="1051569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3" name="Imagen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3795" y="2606216"/>
            <a:ext cx="2433312" cy="1044999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8007" y="3844323"/>
            <a:ext cx="1583838" cy="1115450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1948" y="1652614"/>
            <a:ext cx="1999594" cy="799838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3826" y="0"/>
            <a:ext cx="2078174" cy="1039087"/>
          </a:xfrm>
          <a:prstGeom prst="rect">
            <a:avLst/>
          </a:prstGeom>
        </p:spPr>
      </p:pic>
      <p:sp>
        <p:nvSpPr>
          <p:cNvPr id="72" name="CuadroTexto 71"/>
          <p:cNvSpPr txBox="1"/>
          <p:nvPr/>
        </p:nvSpPr>
        <p:spPr>
          <a:xfrm>
            <a:off x="4323795" y="5580406"/>
            <a:ext cx="2603150" cy="646331"/>
          </a:xfrm>
          <a:prstGeom prst="rect">
            <a:avLst/>
          </a:prstGeom>
          <a:noFill/>
          <a:ln w="28575">
            <a:solidFill>
              <a:srgbClr val="ED7D3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https://sim-metrologia.org/about-us/structure/quality-system-task-force-qstf/</a:t>
            </a:r>
          </a:p>
        </p:txBody>
      </p:sp>
      <p:sp>
        <p:nvSpPr>
          <p:cNvPr id="73" name="11 CuadroTexto"/>
          <p:cNvSpPr txBox="1">
            <a:spLocks noChangeArrowheads="1"/>
          </p:cNvSpPr>
          <p:nvPr/>
        </p:nvSpPr>
        <p:spPr bwMode="auto">
          <a:xfrm>
            <a:off x="4323795" y="4548094"/>
            <a:ext cx="2243250" cy="216000"/>
          </a:xfrm>
          <a:prstGeom prst="rect">
            <a:avLst/>
          </a:prstGeom>
          <a:solidFill>
            <a:schemeClr val="accent2">
              <a:lumMod val="75000"/>
              <a:alpha val="69804"/>
            </a:schemeClr>
          </a:solidFill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s-ES" sz="2000" dirty="0" smtClean="0">
              <a:solidFill>
                <a:srgbClr val="595959"/>
              </a:solidFill>
              <a:latin typeface="Arial" panose="020B0604020202020204" pitchFamily="34" charset="0"/>
              <a:ea typeface="Calibri Light" charset="0"/>
              <a:cs typeface="Arial" panose="020B0604020202020204" pitchFamily="34" charset="0"/>
            </a:endParaRPr>
          </a:p>
        </p:txBody>
      </p:sp>
      <p:cxnSp>
        <p:nvCxnSpPr>
          <p:cNvPr id="74" name="Conector recto de flecha 73"/>
          <p:cNvCxnSpPr>
            <a:stCxn id="73" idx="2"/>
          </p:cNvCxnSpPr>
          <p:nvPr/>
        </p:nvCxnSpPr>
        <p:spPr>
          <a:xfrm>
            <a:off x="5445420" y="4764094"/>
            <a:ext cx="0" cy="871732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9" name="CuadroTexto 78"/>
          <p:cNvSpPr txBox="1"/>
          <p:nvPr/>
        </p:nvSpPr>
        <p:spPr>
          <a:xfrm>
            <a:off x="4323795" y="6216084"/>
            <a:ext cx="2603150" cy="461665"/>
          </a:xfrm>
          <a:prstGeom prst="rect">
            <a:avLst/>
          </a:prstGeom>
          <a:noFill/>
          <a:ln w="28575">
            <a:solidFill>
              <a:srgbClr val="ED7D3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https://www.nist.gov/pml/sim-quality-system-documentation</a:t>
            </a:r>
          </a:p>
        </p:txBody>
      </p:sp>
      <p:pic>
        <p:nvPicPr>
          <p:cNvPr id="77" name="Imagen 7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7080" y="3178305"/>
            <a:ext cx="1657590" cy="2630814"/>
          </a:xfrm>
          <a:prstGeom prst="rect">
            <a:avLst/>
          </a:prstGeom>
        </p:spPr>
      </p:pic>
      <p:sp>
        <p:nvSpPr>
          <p:cNvPr id="90" name="Llamada de nube 89"/>
          <p:cNvSpPr/>
          <p:nvPr/>
        </p:nvSpPr>
        <p:spPr>
          <a:xfrm>
            <a:off x="10245831" y="2167106"/>
            <a:ext cx="1840089" cy="568903"/>
          </a:xfrm>
          <a:prstGeom prst="cloudCallout">
            <a:avLst>
              <a:gd name="adj1" fmla="val -25814"/>
              <a:gd name="adj2" fmla="val 116076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Dream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Rectángulo 90"/>
          <p:cNvSpPr/>
          <p:nvPr/>
        </p:nvSpPr>
        <p:spPr>
          <a:xfrm>
            <a:off x="9220190" y="5815529"/>
            <a:ext cx="2667000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 dirty="0"/>
              <a:t>Fuente: https://whytheldschurchistrue.com/tag/brett-mcdonald</a:t>
            </a:r>
            <a:r>
              <a:rPr lang="en-US" sz="500" dirty="0" smtClean="0"/>
              <a:t>/</a:t>
            </a:r>
            <a:endParaRPr lang="en-US" sz="500" dirty="0"/>
          </a:p>
        </p:txBody>
      </p:sp>
      <p:pic>
        <p:nvPicPr>
          <p:cNvPr id="78" name="Imagen 7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41116" y="2565189"/>
            <a:ext cx="1999594" cy="1226232"/>
          </a:xfrm>
          <a:prstGeom prst="rect">
            <a:avLst/>
          </a:prstGeom>
        </p:spPr>
      </p:pic>
      <p:pic>
        <p:nvPicPr>
          <p:cNvPr id="98" name="Picture 2" descr="Imagen relacionad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59607" y="1149927"/>
            <a:ext cx="1212536" cy="969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CuadroTexto 100"/>
          <p:cNvSpPr txBox="1"/>
          <p:nvPr/>
        </p:nvSpPr>
        <p:spPr>
          <a:xfrm>
            <a:off x="7426293" y="5635826"/>
            <a:ext cx="2603150" cy="276999"/>
          </a:xfrm>
          <a:prstGeom prst="rect">
            <a:avLst/>
          </a:prstGeom>
          <a:noFill/>
          <a:ln w="28575">
            <a:solidFill>
              <a:srgbClr val="ED7D3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https://www.bipm.org/kcdb/</a:t>
            </a:r>
          </a:p>
        </p:txBody>
      </p:sp>
      <p:sp>
        <p:nvSpPr>
          <p:cNvPr id="102" name="11 CuadroTexto"/>
          <p:cNvSpPr txBox="1">
            <a:spLocks noChangeArrowheads="1"/>
          </p:cNvSpPr>
          <p:nvPr/>
        </p:nvSpPr>
        <p:spPr bwMode="auto">
          <a:xfrm>
            <a:off x="7843112" y="3896708"/>
            <a:ext cx="904527" cy="314653"/>
          </a:xfrm>
          <a:prstGeom prst="rect">
            <a:avLst/>
          </a:prstGeom>
          <a:solidFill>
            <a:schemeClr val="accent2">
              <a:lumMod val="75000"/>
              <a:alpha val="69804"/>
            </a:schemeClr>
          </a:solidFill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s-ES" sz="2000" dirty="0" smtClean="0">
              <a:solidFill>
                <a:srgbClr val="595959"/>
              </a:solidFill>
              <a:latin typeface="Arial" panose="020B0604020202020204" pitchFamily="34" charset="0"/>
              <a:ea typeface="Calibri Light" charset="0"/>
              <a:cs typeface="Arial" panose="020B0604020202020204" pitchFamily="34" charset="0"/>
            </a:endParaRPr>
          </a:p>
        </p:txBody>
      </p:sp>
      <p:cxnSp>
        <p:nvCxnSpPr>
          <p:cNvPr id="103" name="Conector recto de flecha 102"/>
          <p:cNvCxnSpPr>
            <a:stCxn id="102" idx="2"/>
          </p:cNvCxnSpPr>
          <p:nvPr/>
        </p:nvCxnSpPr>
        <p:spPr>
          <a:xfrm>
            <a:off x="8295376" y="4211361"/>
            <a:ext cx="0" cy="1369045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350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2" grpId="0" animBg="1"/>
      <p:bldP spid="54" grpId="0" animBg="1"/>
      <p:bldP spid="58" grpId="0" animBg="1"/>
      <p:bldP spid="70" grpId="0" animBg="1"/>
      <p:bldP spid="64" grpId="0" animBg="1"/>
      <p:bldP spid="69" grpId="0" animBg="1"/>
      <p:bldP spid="72" grpId="0" animBg="1"/>
      <p:bldP spid="73" grpId="0" animBg="1"/>
      <p:bldP spid="79" grpId="0" animBg="1"/>
      <p:bldP spid="90" grpId="0" animBg="1"/>
      <p:bldP spid="101" grpId="0" animBg="1"/>
      <p:bldP spid="10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/>
          <p:cNvSpPr txBox="1"/>
          <p:nvPr/>
        </p:nvSpPr>
        <p:spPr>
          <a:xfrm>
            <a:off x="634577" y="1248958"/>
            <a:ext cx="57846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/>
                </a:solidFill>
                <a:latin typeface="Arial"/>
                <a:cs typeface="Arial"/>
              </a:rPr>
              <a:t>- </a:t>
            </a:r>
            <a:r>
              <a:rPr lang="es-ES" sz="2400" dirty="0" err="1" smtClean="0">
                <a:solidFill>
                  <a:schemeClr val="bg1"/>
                </a:solidFill>
                <a:latin typeface="Arial"/>
                <a:cs typeface="Arial"/>
              </a:rPr>
              <a:t>Technical</a:t>
            </a:r>
            <a:endParaRPr lang="es-ES" sz="24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s-ES" sz="2400" dirty="0" err="1" smtClean="0">
                <a:solidFill>
                  <a:schemeClr val="bg1"/>
                </a:solidFill>
                <a:latin typeface="Arial"/>
                <a:cs typeface="Arial"/>
              </a:rPr>
              <a:t>Metrologists</a:t>
            </a:r>
            <a:endParaRPr lang="es-ES" sz="24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endParaRPr lang="es-E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endParaRPr lang="es-ES" sz="24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endParaRPr lang="es-E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endParaRPr lang="es-ES" sz="24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r>
              <a:rPr lang="es-E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- </a:t>
            </a:r>
            <a:r>
              <a:rPr lang="es-E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Administrative</a:t>
            </a:r>
            <a:endParaRPr lang="es-E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r>
              <a:rPr lang="es-E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Quality</a:t>
            </a:r>
            <a:r>
              <a:rPr lang="es-E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manager</a:t>
            </a:r>
          </a:p>
          <a:p>
            <a:r>
              <a:rPr lang="es-E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Support</a:t>
            </a:r>
            <a:r>
              <a:rPr lang="es-E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s-E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professionals</a:t>
            </a:r>
            <a:r>
              <a:rPr lang="es-E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s-E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for</a:t>
            </a:r>
            <a:r>
              <a:rPr lang="es-E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s-E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quality</a:t>
            </a:r>
            <a:r>
              <a:rPr lang="es-E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s-E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system</a:t>
            </a:r>
            <a:endParaRPr lang="es-ES" sz="24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13761" y="1248958"/>
            <a:ext cx="57846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- </a:t>
            </a:r>
            <a:r>
              <a:rPr lang="es-E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Technical</a:t>
            </a:r>
            <a:endParaRPr lang="es-E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r>
              <a:rPr lang="es-E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Metrologists</a:t>
            </a:r>
            <a:endParaRPr lang="es-E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endParaRPr lang="es-E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endParaRPr lang="es-ES" sz="24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endParaRPr lang="es-E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endParaRPr lang="es-ES" sz="24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13761" y="554028"/>
            <a:ext cx="27045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000" b="1" dirty="0" smtClean="0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Key </a:t>
            </a:r>
            <a:r>
              <a:rPr lang="es-ES" sz="3000" b="1" dirty="0" err="1" smtClean="0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Elements</a:t>
            </a:r>
            <a:endParaRPr lang="es-ES_tradnl" sz="3000" b="1" dirty="0">
              <a:solidFill>
                <a:srgbClr val="004F95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Google Shape;27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39690" y="1108026"/>
            <a:ext cx="1584225" cy="158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2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50109" y="1844551"/>
            <a:ext cx="641148" cy="1474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2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2273" y="1286708"/>
            <a:ext cx="641151" cy="1721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2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02437" y="1310928"/>
            <a:ext cx="423013" cy="323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23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64845" y="1248958"/>
            <a:ext cx="423013" cy="323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24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12599" y="2090755"/>
            <a:ext cx="423013" cy="323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25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19726" y="1526533"/>
            <a:ext cx="423013" cy="323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26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133369" y="1644044"/>
            <a:ext cx="423013" cy="323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27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876877" y="2475970"/>
            <a:ext cx="869126" cy="1474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20628" y="16890"/>
            <a:ext cx="2378646" cy="336500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20628" y="4277122"/>
            <a:ext cx="2433312" cy="104499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20628" y="3623669"/>
            <a:ext cx="2495767" cy="65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73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613761" y="554028"/>
            <a:ext cx="27045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000" b="1" dirty="0" smtClean="0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Key </a:t>
            </a:r>
            <a:r>
              <a:rPr lang="es-ES" sz="3000" b="1" dirty="0" err="1" smtClean="0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Elements</a:t>
            </a:r>
            <a:endParaRPr lang="es-ES_tradnl" sz="3000" b="1" dirty="0">
              <a:solidFill>
                <a:srgbClr val="004F95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4" descr="Resultado de imagen para UT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074" y="2647078"/>
            <a:ext cx="2386319" cy="168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upload.wikimedia.org/wikipedia/commons/thumb/1/10/Metric_seal.svg/200px-Metric_seal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471" y="1548963"/>
            <a:ext cx="1696795" cy="169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103" y="1258083"/>
            <a:ext cx="2533921" cy="4867373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8443" y="3408068"/>
            <a:ext cx="2228850" cy="1943100"/>
          </a:xfrm>
          <a:prstGeom prst="rect">
            <a:avLst/>
          </a:prstGeom>
        </p:spPr>
      </p:pic>
      <p:sp>
        <p:nvSpPr>
          <p:cNvPr id="21" name="Rectángulo 20"/>
          <p:cNvSpPr/>
          <p:nvPr/>
        </p:nvSpPr>
        <p:spPr>
          <a:xfrm>
            <a:off x="5455687" y="3408068"/>
            <a:ext cx="101600" cy="238243"/>
          </a:xfrm>
          <a:prstGeom prst="rect">
            <a:avLst/>
          </a:prstGeom>
          <a:solidFill>
            <a:srgbClr val="5A2582">
              <a:alpha val="69804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Flecha curvada hacia abajo 21"/>
          <p:cNvSpPr/>
          <p:nvPr/>
        </p:nvSpPr>
        <p:spPr>
          <a:xfrm>
            <a:off x="5557287" y="3048001"/>
            <a:ext cx="2886805" cy="436000"/>
          </a:xfrm>
          <a:prstGeom prst="curvedDownArrow">
            <a:avLst/>
          </a:prstGeom>
          <a:solidFill>
            <a:srgbClr val="FFFF00">
              <a:alpha val="69804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Rectángulo 22"/>
          <p:cNvSpPr/>
          <p:nvPr/>
        </p:nvSpPr>
        <p:spPr>
          <a:xfrm>
            <a:off x="7518731" y="2718615"/>
            <a:ext cx="795740" cy="329386"/>
          </a:xfrm>
          <a:prstGeom prst="rect">
            <a:avLst/>
          </a:prstGeom>
          <a:solidFill>
            <a:srgbClr val="5A2582">
              <a:alpha val="69804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5529900" y="2155042"/>
            <a:ext cx="1076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IoT</a:t>
            </a:r>
            <a:endParaRPr lang="es-ES" sz="24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71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173838" y="1711641"/>
            <a:ext cx="7817626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5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GENERAL SEQUENCE</a:t>
            </a:r>
          </a:p>
          <a:p>
            <a:pPr algn="ctr"/>
            <a:r>
              <a:rPr lang="es-ES" sz="45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INM Colombia</a:t>
            </a:r>
            <a:endParaRPr lang="es-ES" sz="45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s-ES" sz="3500" i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Administrative</a:t>
            </a:r>
            <a:endParaRPr lang="es-ES" sz="3500" i="1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s-ES" sz="3500" i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Technical</a:t>
            </a:r>
            <a:endParaRPr lang="es-ES" sz="3500" i="1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s-ES" sz="3500" i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issues</a:t>
            </a:r>
            <a:endParaRPr lang="es-ES_tradnl" sz="3500" i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4" name="Agrupar 10"/>
          <p:cNvGrpSpPr/>
          <p:nvPr/>
        </p:nvGrpSpPr>
        <p:grpSpPr>
          <a:xfrm>
            <a:off x="475743" y="3200971"/>
            <a:ext cx="11213817" cy="114494"/>
            <a:chOff x="1192823" y="2118619"/>
            <a:chExt cx="6960864" cy="71071"/>
          </a:xfrm>
        </p:grpSpPr>
        <p:sp>
          <p:nvSpPr>
            <p:cNvPr id="5" name="Rectángulo 4"/>
            <p:cNvSpPr/>
            <p:nvPr/>
          </p:nvSpPr>
          <p:spPr>
            <a:xfrm>
              <a:off x="1192823" y="2118619"/>
              <a:ext cx="758528" cy="71071"/>
            </a:xfrm>
            <a:prstGeom prst="rect">
              <a:avLst/>
            </a:prstGeom>
            <a:solidFill>
              <a:srgbClr val="EEBB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" name="Rectángulo 5"/>
            <p:cNvSpPr/>
            <p:nvPr/>
          </p:nvSpPr>
          <p:spPr>
            <a:xfrm>
              <a:off x="7395159" y="2118619"/>
              <a:ext cx="758528" cy="71071"/>
            </a:xfrm>
            <a:prstGeom prst="rect">
              <a:avLst/>
            </a:prstGeom>
            <a:solidFill>
              <a:srgbClr val="EEBB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6535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>
            <a:cxnSpLocks/>
            <a:stCxn id="9" idx="6"/>
            <a:endCxn id="7" idx="2"/>
          </p:cNvCxnSpPr>
          <p:nvPr/>
        </p:nvCxnSpPr>
        <p:spPr>
          <a:xfrm>
            <a:off x="3248514" y="4561289"/>
            <a:ext cx="779028" cy="551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Anillo 8"/>
          <p:cNvSpPr/>
          <p:nvPr/>
        </p:nvSpPr>
        <p:spPr>
          <a:xfrm>
            <a:off x="3019514" y="4437185"/>
            <a:ext cx="229000" cy="248209"/>
          </a:xfrm>
          <a:prstGeom prst="donut">
            <a:avLst/>
          </a:prstGeom>
          <a:solidFill>
            <a:srgbClr val="F2C5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nillo 9"/>
          <p:cNvSpPr/>
          <p:nvPr/>
        </p:nvSpPr>
        <p:spPr>
          <a:xfrm>
            <a:off x="11698430" y="4419712"/>
            <a:ext cx="229000" cy="248209"/>
          </a:xfrm>
          <a:prstGeom prst="donut">
            <a:avLst/>
          </a:prstGeom>
          <a:solidFill>
            <a:srgbClr val="FE5D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Anillo 10"/>
          <p:cNvSpPr/>
          <p:nvPr/>
        </p:nvSpPr>
        <p:spPr>
          <a:xfrm>
            <a:off x="7169705" y="4433292"/>
            <a:ext cx="229000" cy="248209"/>
          </a:xfrm>
          <a:prstGeom prst="donu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Conector recto de flecha 11"/>
          <p:cNvCxnSpPr/>
          <p:nvPr/>
        </p:nvCxnSpPr>
        <p:spPr>
          <a:xfrm flipH="1" flipV="1">
            <a:off x="3121814" y="2516018"/>
            <a:ext cx="0" cy="1917516"/>
          </a:xfrm>
          <a:prstGeom prst="straightConnector1">
            <a:avLst/>
          </a:prstGeom>
          <a:ln>
            <a:solidFill>
              <a:srgbClr val="F2C5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>
            <a:cxnSpLocks/>
          </p:cNvCxnSpPr>
          <p:nvPr/>
        </p:nvCxnSpPr>
        <p:spPr>
          <a:xfrm flipH="1" flipV="1">
            <a:off x="11812930" y="2660296"/>
            <a:ext cx="8" cy="1958918"/>
          </a:xfrm>
          <a:prstGeom prst="straightConnector1">
            <a:avLst/>
          </a:prstGeom>
          <a:ln>
            <a:solidFill>
              <a:srgbClr val="FE5D44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>
            <a:cxnSpLocks/>
            <a:stCxn id="11" idx="0"/>
          </p:cNvCxnSpPr>
          <p:nvPr/>
        </p:nvCxnSpPr>
        <p:spPr>
          <a:xfrm flipH="1" flipV="1">
            <a:off x="7274638" y="1534779"/>
            <a:ext cx="0" cy="2898513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>
            <a:cxnSpLocks/>
            <a:stCxn id="7" idx="6"/>
            <a:endCxn id="11" idx="2"/>
          </p:cNvCxnSpPr>
          <p:nvPr/>
        </p:nvCxnSpPr>
        <p:spPr>
          <a:xfrm flipV="1">
            <a:off x="4256543" y="4557397"/>
            <a:ext cx="2913160" cy="940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43"/>
          <p:cNvCxnSpPr>
            <a:stCxn id="11" idx="6"/>
            <a:endCxn id="10" idx="2"/>
          </p:cNvCxnSpPr>
          <p:nvPr/>
        </p:nvCxnSpPr>
        <p:spPr>
          <a:xfrm flipV="1">
            <a:off x="7398705" y="4543817"/>
            <a:ext cx="4299725" cy="135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31 Rectángulo"/>
          <p:cNvSpPr/>
          <p:nvPr/>
        </p:nvSpPr>
        <p:spPr>
          <a:xfrm>
            <a:off x="8548307" y="2271181"/>
            <a:ext cx="21476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 </a:t>
            </a:r>
            <a:r>
              <a:rPr lang="es-CO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endParaRPr lang="es-CO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nillo 6"/>
          <p:cNvSpPr/>
          <p:nvPr/>
        </p:nvSpPr>
        <p:spPr>
          <a:xfrm>
            <a:off x="4027542" y="4442698"/>
            <a:ext cx="229000" cy="248208"/>
          </a:xfrm>
          <a:prstGeom prst="donu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0 Rectángulo">
            <a:extLst>
              <a:ext uri="{FF2B5EF4-FFF2-40B4-BE49-F238E27FC236}">
                <a16:creationId xmlns="" xmlns:a16="http://schemas.microsoft.com/office/drawing/2014/main" id="{DBD8CD79-D30D-4746-BD36-E7F120D581EC}"/>
              </a:ext>
            </a:extLst>
          </p:cNvPr>
          <p:cNvSpPr/>
          <p:nvPr/>
        </p:nvSpPr>
        <p:spPr>
          <a:xfrm>
            <a:off x="3644238" y="3881435"/>
            <a:ext cx="20688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 QSTF </a:t>
            </a:r>
          </a:p>
          <a:p>
            <a:pPr algn="ctr"/>
            <a:r>
              <a:rPr lang="es-CO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approval</a:t>
            </a:r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TF - QMS</a:t>
            </a: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="" xmlns:a16="http://schemas.microsoft.com/office/drawing/2014/main" id="{2DC3CB58-DEAE-4FC8-9895-DC728C78747B}"/>
              </a:ext>
            </a:extLst>
          </p:cNvPr>
          <p:cNvCxnSpPr>
            <a:stCxn id="7" idx="0"/>
            <a:endCxn id="42" idx="2"/>
          </p:cNvCxnSpPr>
          <p:nvPr/>
        </p:nvCxnSpPr>
        <p:spPr>
          <a:xfrm flipH="1" flipV="1">
            <a:off x="4138334" y="3952138"/>
            <a:ext cx="3708" cy="49056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Anillo 23"/>
          <p:cNvSpPr/>
          <p:nvPr/>
        </p:nvSpPr>
        <p:spPr>
          <a:xfrm>
            <a:off x="1291232" y="4441367"/>
            <a:ext cx="229000" cy="248209"/>
          </a:xfrm>
          <a:prstGeom prst="donut">
            <a:avLst/>
          </a:prstGeom>
          <a:solidFill>
            <a:srgbClr val="3194E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Conector recto de flecha 24"/>
          <p:cNvCxnSpPr>
            <a:cxnSpLocks/>
          </p:cNvCxnSpPr>
          <p:nvPr/>
        </p:nvCxnSpPr>
        <p:spPr>
          <a:xfrm flipH="1" flipV="1">
            <a:off x="1402589" y="4097835"/>
            <a:ext cx="3145" cy="375982"/>
          </a:xfrm>
          <a:prstGeom prst="straightConnector1">
            <a:avLst/>
          </a:prstGeom>
          <a:ln>
            <a:solidFill>
              <a:srgbClr val="3194E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43"/>
          <p:cNvCxnSpPr/>
          <p:nvPr/>
        </p:nvCxnSpPr>
        <p:spPr>
          <a:xfrm flipV="1">
            <a:off x="788708" y="4564956"/>
            <a:ext cx="25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29 Rectángulo"/>
          <p:cNvSpPr/>
          <p:nvPr/>
        </p:nvSpPr>
        <p:spPr>
          <a:xfrm>
            <a:off x="251819" y="4389115"/>
            <a:ext cx="684866" cy="3554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b="1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2011</a:t>
            </a:r>
          </a:p>
        </p:txBody>
      </p:sp>
      <p:sp>
        <p:nvSpPr>
          <p:cNvPr id="34" name="CuadroTexto 33"/>
          <p:cNvSpPr txBox="1"/>
          <p:nvPr/>
        </p:nvSpPr>
        <p:spPr>
          <a:xfrm>
            <a:off x="640892" y="123815"/>
            <a:ext cx="32371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000" b="1" dirty="0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1. </a:t>
            </a:r>
            <a:r>
              <a:rPr lang="es-CO" sz="3000" b="1" dirty="0" err="1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Quality</a:t>
            </a:r>
            <a:r>
              <a:rPr lang="es-CO" sz="3000" b="1" dirty="0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CO" sz="3000" b="1" dirty="0" err="1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Topics</a:t>
            </a:r>
            <a:endParaRPr lang="es-ES_tradnl" sz="3000" b="1" dirty="0">
              <a:solidFill>
                <a:srgbClr val="004F95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815220" y="2056804"/>
            <a:ext cx="21994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Colombia</a:t>
            </a:r>
          </a:p>
          <a:p>
            <a:pPr algn="ctr"/>
            <a:r>
              <a:rPr lang="es-CO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signed</a:t>
            </a:r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endParaRPr lang="es-CO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arrangement</a:t>
            </a:r>
            <a:endParaRPr lang="es-CO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47" y="4661551"/>
            <a:ext cx="1829866" cy="660513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03" y="3032075"/>
            <a:ext cx="2640658" cy="644812"/>
          </a:xfrm>
          <a:prstGeom prst="rect">
            <a:avLst/>
          </a:prstGeom>
        </p:spPr>
      </p:pic>
      <p:sp>
        <p:nvSpPr>
          <p:cNvPr id="38" name="29 Rectángulo"/>
          <p:cNvSpPr/>
          <p:nvPr/>
        </p:nvSpPr>
        <p:spPr>
          <a:xfrm>
            <a:off x="1053776" y="3720183"/>
            <a:ext cx="697627" cy="3554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b="1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39" name="29 Rectángulo"/>
          <p:cNvSpPr/>
          <p:nvPr/>
        </p:nvSpPr>
        <p:spPr>
          <a:xfrm>
            <a:off x="1965946" y="4187295"/>
            <a:ext cx="697627" cy="3554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b="1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2013</a:t>
            </a: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8340" y="1630603"/>
            <a:ext cx="1752600" cy="876300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8619" y="2798363"/>
            <a:ext cx="1519429" cy="1153775"/>
          </a:xfrm>
          <a:prstGeom prst="rect">
            <a:avLst/>
          </a:prstGeom>
        </p:spPr>
      </p:pic>
      <p:cxnSp>
        <p:nvCxnSpPr>
          <p:cNvPr id="43" name="Conector recto 42"/>
          <p:cNvCxnSpPr/>
          <p:nvPr/>
        </p:nvCxnSpPr>
        <p:spPr>
          <a:xfrm>
            <a:off x="1965946" y="5493846"/>
            <a:ext cx="8489005" cy="0"/>
          </a:xfrm>
          <a:prstGeom prst="line">
            <a:avLst/>
          </a:prstGeom>
          <a:ln w="6350">
            <a:solidFill>
              <a:srgbClr val="0031B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de flecha 43">
            <a:extLst>
              <a:ext uri="{FF2B5EF4-FFF2-40B4-BE49-F238E27FC236}">
                <a16:creationId xmlns="" xmlns:a16="http://schemas.microsoft.com/office/drawing/2014/main" id="{2DC3CB58-DEAE-4FC8-9895-DC728C78747B}"/>
              </a:ext>
            </a:extLst>
          </p:cNvPr>
          <p:cNvCxnSpPr>
            <a:stCxn id="45" idx="2"/>
          </p:cNvCxnSpPr>
          <p:nvPr/>
        </p:nvCxnSpPr>
        <p:spPr>
          <a:xfrm flipH="1">
            <a:off x="9971389" y="4603234"/>
            <a:ext cx="1" cy="890612"/>
          </a:xfrm>
          <a:prstGeom prst="straightConnector1">
            <a:avLst/>
          </a:prstGeom>
          <a:ln>
            <a:solidFill>
              <a:srgbClr val="0031B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29 Rectángulo"/>
          <p:cNvSpPr/>
          <p:nvPr/>
        </p:nvSpPr>
        <p:spPr>
          <a:xfrm>
            <a:off x="9622576" y="4247752"/>
            <a:ext cx="697627" cy="3554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b="1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2018</a:t>
            </a:r>
          </a:p>
        </p:txBody>
      </p:sp>
      <p:cxnSp>
        <p:nvCxnSpPr>
          <p:cNvPr id="47" name="Conector recto de flecha 46">
            <a:extLst>
              <a:ext uri="{FF2B5EF4-FFF2-40B4-BE49-F238E27FC236}">
                <a16:creationId xmlns="" xmlns:a16="http://schemas.microsoft.com/office/drawing/2014/main" id="{2DC3CB58-DEAE-4FC8-9895-DC728C78747B}"/>
              </a:ext>
            </a:extLst>
          </p:cNvPr>
          <p:cNvCxnSpPr>
            <a:stCxn id="39" idx="2"/>
          </p:cNvCxnSpPr>
          <p:nvPr/>
        </p:nvCxnSpPr>
        <p:spPr>
          <a:xfrm flipH="1">
            <a:off x="2314759" y="4542777"/>
            <a:ext cx="1" cy="951069"/>
          </a:xfrm>
          <a:prstGeom prst="straightConnector1">
            <a:avLst/>
          </a:prstGeom>
          <a:ln>
            <a:solidFill>
              <a:srgbClr val="0031B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0" name="Imagen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9901" y="742481"/>
            <a:ext cx="3742732" cy="674009"/>
          </a:xfrm>
          <a:prstGeom prst="rect">
            <a:avLst/>
          </a:prstGeom>
        </p:spPr>
      </p:pic>
      <p:cxnSp>
        <p:nvCxnSpPr>
          <p:cNvPr id="51" name="Conector recto 50"/>
          <p:cNvCxnSpPr/>
          <p:nvPr/>
        </p:nvCxnSpPr>
        <p:spPr>
          <a:xfrm>
            <a:off x="5053287" y="1512128"/>
            <a:ext cx="2536233" cy="0"/>
          </a:xfrm>
          <a:prstGeom prst="line">
            <a:avLst/>
          </a:prstGeom>
          <a:ln w="63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de flecha 52">
            <a:extLst>
              <a:ext uri="{FF2B5EF4-FFF2-40B4-BE49-F238E27FC236}">
                <a16:creationId xmlns="" xmlns:a16="http://schemas.microsoft.com/office/drawing/2014/main" id="{2DC3CB58-DEAE-4FC8-9895-DC728C78747B}"/>
              </a:ext>
            </a:extLst>
          </p:cNvPr>
          <p:cNvCxnSpPr/>
          <p:nvPr/>
        </p:nvCxnSpPr>
        <p:spPr>
          <a:xfrm flipV="1">
            <a:off x="5547634" y="1534778"/>
            <a:ext cx="0" cy="3029269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29 Rectángulo"/>
          <p:cNvSpPr/>
          <p:nvPr/>
        </p:nvSpPr>
        <p:spPr>
          <a:xfrm>
            <a:off x="5201001" y="4276543"/>
            <a:ext cx="697627" cy="3554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b="1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2014</a:t>
            </a:r>
          </a:p>
        </p:txBody>
      </p:sp>
      <p:sp>
        <p:nvSpPr>
          <p:cNvPr id="56" name="29 Rectángulo"/>
          <p:cNvSpPr/>
          <p:nvPr/>
        </p:nvSpPr>
        <p:spPr>
          <a:xfrm>
            <a:off x="6338074" y="1747488"/>
            <a:ext cx="1813381" cy="618631"/>
          </a:xfrm>
          <a:prstGeom prst="rect">
            <a:avLst/>
          </a:prstGeom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b="1" dirty="0">
                <a:solidFill>
                  <a:srgbClr val="004F95"/>
                </a:solidFill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2015-02-10</a:t>
            </a:r>
          </a:p>
          <a:p>
            <a:pPr algn="ctr" defTabSz="508000">
              <a:lnSpc>
                <a:spcPct val="95000"/>
              </a:lnSpc>
            </a:pPr>
            <a:r>
              <a:rPr lang="es-CO" b="1" dirty="0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SIM.TF.10.2014</a:t>
            </a:r>
            <a:endParaRPr lang="es-CO" dirty="0"/>
          </a:p>
        </p:txBody>
      </p:sp>
      <p:pic>
        <p:nvPicPr>
          <p:cNvPr id="59" name="Imagen 58"/>
          <p:cNvPicPr>
            <a:picLocks noChangeAspect="1"/>
          </p:cNvPicPr>
          <p:nvPr/>
        </p:nvPicPr>
        <p:blipFill rotWithShape="1">
          <a:blip r:embed="rId7"/>
          <a:srcRect t="4959" b="4203"/>
          <a:stretch/>
        </p:blipFill>
        <p:spPr>
          <a:xfrm>
            <a:off x="9993245" y="4603234"/>
            <a:ext cx="1126328" cy="723830"/>
          </a:xfrm>
          <a:prstGeom prst="rect">
            <a:avLst/>
          </a:prstGeom>
        </p:spPr>
      </p:pic>
      <p:sp>
        <p:nvSpPr>
          <p:cNvPr id="62" name="Anillo 61"/>
          <p:cNvSpPr/>
          <p:nvPr/>
        </p:nvSpPr>
        <p:spPr>
          <a:xfrm>
            <a:off x="9096777" y="4404573"/>
            <a:ext cx="229000" cy="248209"/>
          </a:xfrm>
          <a:prstGeom prst="donut">
            <a:avLst/>
          </a:prstGeom>
          <a:solidFill>
            <a:srgbClr val="FE5D44"/>
          </a:solidFill>
          <a:ln>
            <a:solidFill>
              <a:srgbClr val="FE5D4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3" name="Conector recto de flecha 62"/>
          <p:cNvCxnSpPr/>
          <p:nvPr/>
        </p:nvCxnSpPr>
        <p:spPr>
          <a:xfrm flipV="1">
            <a:off x="9211277" y="2660296"/>
            <a:ext cx="15175" cy="1740627"/>
          </a:xfrm>
          <a:prstGeom prst="straightConnector1">
            <a:avLst/>
          </a:prstGeom>
          <a:ln>
            <a:solidFill>
              <a:srgbClr val="FE5D44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Anillo 65"/>
          <p:cNvSpPr/>
          <p:nvPr/>
        </p:nvSpPr>
        <p:spPr>
          <a:xfrm>
            <a:off x="8151455" y="4413342"/>
            <a:ext cx="229000" cy="248209"/>
          </a:xfrm>
          <a:prstGeom prst="donut">
            <a:avLst/>
          </a:prstGeom>
          <a:solidFill>
            <a:srgbClr val="F2C5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7" name="Conector recto de flecha 66"/>
          <p:cNvCxnSpPr/>
          <p:nvPr/>
        </p:nvCxnSpPr>
        <p:spPr>
          <a:xfrm flipH="1" flipV="1">
            <a:off x="8270638" y="4111604"/>
            <a:ext cx="0" cy="298088"/>
          </a:xfrm>
          <a:prstGeom prst="straightConnector1">
            <a:avLst/>
          </a:prstGeom>
          <a:ln>
            <a:solidFill>
              <a:srgbClr val="F2C5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cto 74"/>
          <p:cNvCxnSpPr/>
          <p:nvPr/>
        </p:nvCxnSpPr>
        <p:spPr>
          <a:xfrm flipV="1">
            <a:off x="9096777" y="2640513"/>
            <a:ext cx="2962369" cy="0"/>
          </a:xfrm>
          <a:prstGeom prst="line">
            <a:avLst/>
          </a:prstGeom>
          <a:ln w="6350">
            <a:solidFill>
              <a:srgbClr val="FE5D4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29 Rectángulo"/>
          <p:cNvSpPr/>
          <p:nvPr/>
        </p:nvSpPr>
        <p:spPr>
          <a:xfrm>
            <a:off x="11457682" y="4111604"/>
            <a:ext cx="697627" cy="3554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b="1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2023</a:t>
            </a:r>
          </a:p>
        </p:txBody>
      </p:sp>
      <p:pic>
        <p:nvPicPr>
          <p:cNvPr id="89" name="Imagen 8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7245" y="3474646"/>
            <a:ext cx="1047658" cy="795537"/>
          </a:xfrm>
          <a:prstGeom prst="rect">
            <a:avLst/>
          </a:prstGeom>
        </p:spPr>
      </p:pic>
      <p:pic>
        <p:nvPicPr>
          <p:cNvPr id="92" name="Imagen 9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9279" y="1194875"/>
            <a:ext cx="959219" cy="849278"/>
          </a:xfrm>
          <a:prstGeom prst="rect">
            <a:avLst/>
          </a:prstGeom>
        </p:spPr>
      </p:pic>
      <p:pic>
        <p:nvPicPr>
          <p:cNvPr id="93" name="Imagen 9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34943" y="2781821"/>
            <a:ext cx="1819934" cy="296013"/>
          </a:xfrm>
          <a:prstGeom prst="rect">
            <a:avLst/>
          </a:prstGeom>
        </p:spPr>
      </p:pic>
      <p:pic>
        <p:nvPicPr>
          <p:cNvPr id="94" name="Imagen 93"/>
          <p:cNvPicPr>
            <a:picLocks noChangeAspect="1"/>
          </p:cNvPicPr>
          <p:nvPr/>
        </p:nvPicPr>
        <p:blipFill rotWithShape="1">
          <a:blip r:embed="rId10"/>
          <a:srcRect t="-1" r="30732" b="-1291"/>
          <a:stretch/>
        </p:blipFill>
        <p:spPr>
          <a:xfrm>
            <a:off x="7552533" y="3593758"/>
            <a:ext cx="1477903" cy="443807"/>
          </a:xfrm>
          <a:prstGeom prst="rect">
            <a:avLst/>
          </a:prstGeom>
          <a:ln w="57150">
            <a:solidFill>
              <a:schemeClr val="accent4"/>
            </a:solidFill>
          </a:ln>
        </p:spPr>
      </p:pic>
      <p:sp>
        <p:nvSpPr>
          <p:cNvPr id="95" name="Rectángulo 94"/>
          <p:cNvSpPr/>
          <p:nvPr/>
        </p:nvSpPr>
        <p:spPr>
          <a:xfrm>
            <a:off x="5448378" y="2721795"/>
            <a:ext cx="1923314" cy="981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CCTF-K001.UTC</a:t>
            </a:r>
          </a:p>
          <a:p>
            <a:pPr algn="ctr"/>
            <a:r>
              <a:rPr lang="es-CO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es-CO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UTC(k), k=NIST</a:t>
            </a:r>
          </a:p>
          <a:p>
            <a:pPr algn="ctr"/>
            <a:endParaRPr lang="es-CO" sz="1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SIMTN </a:t>
            </a:r>
            <a:r>
              <a:rPr lang="es-CO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es-CO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SIMT(INM)</a:t>
            </a:r>
          </a:p>
        </p:txBody>
      </p:sp>
      <p:sp>
        <p:nvSpPr>
          <p:cNvPr id="96" name="30 Rectángulo">
            <a:extLst>
              <a:ext uri="{FF2B5EF4-FFF2-40B4-BE49-F238E27FC236}">
                <a16:creationId xmlns="" xmlns:a16="http://schemas.microsoft.com/office/drawing/2014/main" id="{DBD8CD79-D30D-4746-BD36-E7F120D581EC}"/>
              </a:ext>
            </a:extLst>
          </p:cNvPr>
          <p:cNvSpPr/>
          <p:nvPr/>
        </p:nvSpPr>
        <p:spPr>
          <a:xfrm>
            <a:off x="5375756" y="3835747"/>
            <a:ext cx="20688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</a:t>
            </a:r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CO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comparions</a:t>
            </a:r>
            <a:endParaRPr lang="es-CO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supporting</a:t>
            </a:r>
            <a:endParaRPr lang="es-CO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Rectángulo 96"/>
          <p:cNvSpPr/>
          <p:nvPr/>
        </p:nvSpPr>
        <p:spPr>
          <a:xfrm>
            <a:off x="8626792" y="3057334"/>
            <a:ext cx="1236236" cy="355482"/>
          </a:xfrm>
          <a:prstGeom prst="rect">
            <a:avLst/>
          </a:prstGeom>
          <a:ln w="38100">
            <a:solidFill>
              <a:srgbClr val="FE5D44"/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b="1" dirty="0">
                <a:solidFill>
                  <a:srgbClr val="004F95"/>
                </a:solidFill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UTC(INM)</a:t>
            </a:r>
          </a:p>
        </p:txBody>
      </p:sp>
      <p:sp>
        <p:nvSpPr>
          <p:cNvPr id="99" name="29 Rectángulo"/>
          <p:cNvSpPr/>
          <p:nvPr/>
        </p:nvSpPr>
        <p:spPr>
          <a:xfrm>
            <a:off x="6918893" y="4168036"/>
            <a:ext cx="697627" cy="3554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b="1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100" name="29 Rectángulo"/>
          <p:cNvSpPr/>
          <p:nvPr/>
        </p:nvSpPr>
        <p:spPr>
          <a:xfrm>
            <a:off x="7921250" y="4176809"/>
            <a:ext cx="697627" cy="3554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b="1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2017</a:t>
            </a:r>
          </a:p>
        </p:txBody>
      </p:sp>
      <p:pic>
        <p:nvPicPr>
          <p:cNvPr id="60" name="Imagen 5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47630" y="5567053"/>
            <a:ext cx="1431098" cy="613328"/>
          </a:xfrm>
          <a:prstGeom prst="rect">
            <a:avLst/>
          </a:prstGeom>
        </p:spPr>
      </p:pic>
      <p:sp>
        <p:nvSpPr>
          <p:cNvPr id="61" name="Rectángulo 60"/>
          <p:cNvSpPr/>
          <p:nvPr/>
        </p:nvSpPr>
        <p:spPr>
          <a:xfrm>
            <a:off x="4287958" y="6115444"/>
            <a:ext cx="25504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400" b="1" dirty="0">
                <a:latin typeface="Times New Roman" panose="02020603050405020304" pitchFamily="18" charset="0"/>
              </a:rPr>
              <a:t>NVLAP LAB CODE 200947 -0</a:t>
            </a:r>
            <a:endParaRPr lang="es-CO" sz="1400" dirty="0"/>
          </a:p>
        </p:txBody>
      </p:sp>
      <p:sp>
        <p:nvSpPr>
          <p:cNvPr id="65" name="30 Rectángulo">
            <a:extLst>
              <a:ext uri="{FF2B5EF4-FFF2-40B4-BE49-F238E27FC236}">
                <a16:creationId xmlns="" xmlns:a16="http://schemas.microsoft.com/office/drawing/2014/main" id="{DBD8CD79-D30D-4746-BD36-E7F120D581EC}"/>
              </a:ext>
            </a:extLst>
          </p:cNvPr>
          <p:cNvSpPr/>
          <p:nvPr/>
        </p:nvSpPr>
        <p:spPr>
          <a:xfrm>
            <a:off x="6582076" y="5588597"/>
            <a:ext cx="20688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Accreditation</a:t>
            </a:r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</a:t>
            </a:r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audits</a:t>
            </a:r>
            <a:endParaRPr lang="es-CO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93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" grpId="0"/>
      <p:bldP spid="28" grpId="0"/>
      <p:bldP spid="35" grpId="0"/>
      <p:bldP spid="38" grpId="0"/>
      <p:bldP spid="39" grpId="0"/>
      <p:bldP spid="45" grpId="0"/>
      <p:bldP spid="55" grpId="0"/>
      <p:bldP spid="56" grpId="0" animBg="1"/>
      <p:bldP spid="88" grpId="0"/>
      <p:bldP spid="95" grpId="0"/>
      <p:bldP spid="96" grpId="0"/>
      <p:bldP spid="97" grpId="0" animBg="1"/>
      <p:bldP spid="99" grpId="0"/>
      <p:bldP spid="100" grpId="0"/>
      <p:bldP spid="61" grpId="0"/>
      <p:bldP spid="6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>
            <a:cxnSpLocks/>
            <a:stCxn id="9" idx="6"/>
            <a:endCxn id="7" idx="2"/>
          </p:cNvCxnSpPr>
          <p:nvPr/>
        </p:nvCxnSpPr>
        <p:spPr>
          <a:xfrm>
            <a:off x="3248514" y="4561289"/>
            <a:ext cx="779028" cy="551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Anillo 8"/>
          <p:cNvSpPr/>
          <p:nvPr/>
        </p:nvSpPr>
        <p:spPr>
          <a:xfrm>
            <a:off x="3019514" y="4437185"/>
            <a:ext cx="229000" cy="248209"/>
          </a:xfrm>
          <a:prstGeom prst="donut">
            <a:avLst/>
          </a:prstGeom>
          <a:solidFill>
            <a:srgbClr val="F2C5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nillo 9"/>
          <p:cNvSpPr/>
          <p:nvPr/>
        </p:nvSpPr>
        <p:spPr>
          <a:xfrm>
            <a:off x="11698430" y="4419712"/>
            <a:ext cx="229000" cy="248209"/>
          </a:xfrm>
          <a:prstGeom prst="donut">
            <a:avLst/>
          </a:prstGeom>
          <a:solidFill>
            <a:srgbClr val="FE5D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Anillo 10"/>
          <p:cNvSpPr/>
          <p:nvPr/>
        </p:nvSpPr>
        <p:spPr>
          <a:xfrm>
            <a:off x="7169705" y="4433292"/>
            <a:ext cx="229000" cy="248209"/>
          </a:xfrm>
          <a:prstGeom prst="donu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Conector recto de flecha 11"/>
          <p:cNvCxnSpPr/>
          <p:nvPr/>
        </p:nvCxnSpPr>
        <p:spPr>
          <a:xfrm flipH="1" flipV="1">
            <a:off x="3121814" y="2516018"/>
            <a:ext cx="0" cy="1917516"/>
          </a:xfrm>
          <a:prstGeom prst="straightConnector1">
            <a:avLst/>
          </a:prstGeom>
          <a:ln>
            <a:solidFill>
              <a:srgbClr val="F2C5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>
            <a:cxnSpLocks/>
          </p:cNvCxnSpPr>
          <p:nvPr/>
        </p:nvCxnSpPr>
        <p:spPr>
          <a:xfrm flipH="1" flipV="1">
            <a:off x="11812930" y="2660296"/>
            <a:ext cx="8" cy="1958918"/>
          </a:xfrm>
          <a:prstGeom prst="straightConnector1">
            <a:avLst/>
          </a:prstGeom>
          <a:ln>
            <a:solidFill>
              <a:srgbClr val="FE5D44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>
            <a:cxnSpLocks/>
            <a:stCxn id="11" idx="0"/>
          </p:cNvCxnSpPr>
          <p:nvPr/>
        </p:nvCxnSpPr>
        <p:spPr>
          <a:xfrm flipH="1" flipV="1">
            <a:off x="7274638" y="1534779"/>
            <a:ext cx="0" cy="2898513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>
            <a:cxnSpLocks/>
            <a:stCxn id="7" idx="6"/>
            <a:endCxn id="11" idx="2"/>
          </p:cNvCxnSpPr>
          <p:nvPr/>
        </p:nvCxnSpPr>
        <p:spPr>
          <a:xfrm flipV="1">
            <a:off x="4256543" y="4557397"/>
            <a:ext cx="2913160" cy="940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43"/>
          <p:cNvCxnSpPr>
            <a:stCxn id="11" idx="6"/>
            <a:endCxn id="10" idx="2"/>
          </p:cNvCxnSpPr>
          <p:nvPr/>
        </p:nvCxnSpPr>
        <p:spPr>
          <a:xfrm flipV="1">
            <a:off x="7398705" y="4543817"/>
            <a:ext cx="4299725" cy="135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31 Rectángulo"/>
          <p:cNvSpPr/>
          <p:nvPr/>
        </p:nvSpPr>
        <p:spPr>
          <a:xfrm>
            <a:off x="8548307" y="2271181"/>
            <a:ext cx="21476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 </a:t>
            </a:r>
            <a:r>
              <a:rPr lang="es-CO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endParaRPr lang="es-CO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nillo 6"/>
          <p:cNvSpPr/>
          <p:nvPr/>
        </p:nvSpPr>
        <p:spPr>
          <a:xfrm>
            <a:off x="4027542" y="4442698"/>
            <a:ext cx="229000" cy="248208"/>
          </a:xfrm>
          <a:prstGeom prst="donu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0 Rectángulo">
            <a:extLst>
              <a:ext uri="{FF2B5EF4-FFF2-40B4-BE49-F238E27FC236}">
                <a16:creationId xmlns="" xmlns:a16="http://schemas.microsoft.com/office/drawing/2014/main" id="{DBD8CD79-D30D-4746-BD36-E7F120D581EC}"/>
              </a:ext>
            </a:extLst>
          </p:cNvPr>
          <p:cNvSpPr/>
          <p:nvPr/>
        </p:nvSpPr>
        <p:spPr>
          <a:xfrm>
            <a:off x="3644238" y="3881435"/>
            <a:ext cx="20688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 QSTF </a:t>
            </a:r>
          </a:p>
          <a:p>
            <a:pPr algn="ctr"/>
            <a:r>
              <a:rPr lang="es-CO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approval</a:t>
            </a:r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TF - QMS</a:t>
            </a: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="" xmlns:a16="http://schemas.microsoft.com/office/drawing/2014/main" id="{2DC3CB58-DEAE-4FC8-9895-DC728C78747B}"/>
              </a:ext>
            </a:extLst>
          </p:cNvPr>
          <p:cNvCxnSpPr>
            <a:stCxn id="7" idx="0"/>
            <a:endCxn id="42" idx="2"/>
          </p:cNvCxnSpPr>
          <p:nvPr/>
        </p:nvCxnSpPr>
        <p:spPr>
          <a:xfrm flipH="1" flipV="1">
            <a:off x="4138334" y="3952138"/>
            <a:ext cx="3708" cy="49056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Anillo 23"/>
          <p:cNvSpPr/>
          <p:nvPr/>
        </p:nvSpPr>
        <p:spPr>
          <a:xfrm>
            <a:off x="1291232" y="4441367"/>
            <a:ext cx="229000" cy="248209"/>
          </a:xfrm>
          <a:prstGeom prst="donut">
            <a:avLst/>
          </a:prstGeom>
          <a:solidFill>
            <a:srgbClr val="3194E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Conector recto de flecha 24"/>
          <p:cNvCxnSpPr>
            <a:cxnSpLocks/>
          </p:cNvCxnSpPr>
          <p:nvPr/>
        </p:nvCxnSpPr>
        <p:spPr>
          <a:xfrm flipH="1" flipV="1">
            <a:off x="1402589" y="4097835"/>
            <a:ext cx="3145" cy="375982"/>
          </a:xfrm>
          <a:prstGeom prst="straightConnector1">
            <a:avLst/>
          </a:prstGeom>
          <a:ln>
            <a:solidFill>
              <a:srgbClr val="3194E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43"/>
          <p:cNvCxnSpPr/>
          <p:nvPr/>
        </p:nvCxnSpPr>
        <p:spPr>
          <a:xfrm flipV="1">
            <a:off x="788708" y="4564956"/>
            <a:ext cx="25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29 Rectángulo"/>
          <p:cNvSpPr/>
          <p:nvPr/>
        </p:nvSpPr>
        <p:spPr>
          <a:xfrm>
            <a:off x="251819" y="4389115"/>
            <a:ext cx="684866" cy="3554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b="1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2011</a:t>
            </a:r>
          </a:p>
        </p:txBody>
      </p:sp>
      <p:pic>
        <p:nvPicPr>
          <p:cNvPr id="30" name="Google Shape;340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72666" y="3171238"/>
            <a:ext cx="393910" cy="979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4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97906" y="3021206"/>
            <a:ext cx="501760" cy="112960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Rectángulo 34"/>
          <p:cNvSpPr/>
          <p:nvPr/>
        </p:nvSpPr>
        <p:spPr>
          <a:xfrm>
            <a:off x="815220" y="2056804"/>
            <a:ext cx="21994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Colombia</a:t>
            </a:r>
          </a:p>
          <a:p>
            <a:pPr algn="ctr"/>
            <a:r>
              <a:rPr lang="es-CO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signed</a:t>
            </a:r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endParaRPr lang="es-CO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arrangement</a:t>
            </a:r>
            <a:endParaRPr lang="es-CO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47" y="4661551"/>
            <a:ext cx="1829866" cy="660513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903" y="3032075"/>
            <a:ext cx="2640658" cy="644812"/>
          </a:xfrm>
          <a:prstGeom prst="rect">
            <a:avLst/>
          </a:prstGeom>
        </p:spPr>
      </p:pic>
      <p:sp>
        <p:nvSpPr>
          <p:cNvPr id="38" name="29 Rectángulo"/>
          <p:cNvSpPr/>
          <p:nvPr/>
        </p:nvSpPr>
        <p:spPr>
          <a:xfrm>
            <a:off x="1053776" y="3720183"/>
            <a:ext cx="697627" cy="3554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b="1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39" name="29 Rectángulo"/>
          <p:cNvSpPr/>
          <p:nvPr/>
        </p:nvSpPr>
        <p:spPr>
          <a:xfrm>
            <a:off x="1965946" y="4187295"/>
            <a:ext cx="697627" cy="3554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b="1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2013</a:t>
            </a: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8340" y="1630603"/>
            <a:ext cx="1752600" cy="876300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7630" y="5567053"/>
            <a:ext cx="1431098" cy="613328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8619" y="2798363"/>
            <a:ext cx="1519429" cy="1153775"/>
          </a:xfrm>
          <a:prstGeom prst="rect">
            <a:avLst/>
          </a:prstGeom>
        </p:spPr>
      </p:pic>
      <p:cxnSp>
        <p:nvCxnSpPr>
          <p:cNvPr id="43" name="Conector recto 42"/>
          <p:cNvCxnSpPr/>
          <p:nvPr/>
        </p:nvCxnSpPr>
        <p:spPr>
          <a:xfrm>
            <a:off x="1965946" y="5493846"/>
            <a:ext cx="8489005" cy="0"/>
          </a:xfrm>
          <a:prstGeom prst="line">
            <a:avLst/>
          </a:prstGeom>
          <a:ln w="6350">
            <a:solidFill>
              <a:srgbClr val="0031B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de flecha 43">
            <a:extLst>
              <a:ext uri="{FF2B5EF4-FFF2-40B4-BE49-F238E27FC236}">
                <a16:creationId xmlns="" xmlns:a16="http://schemas.microsoft.com/office/drawing/2014/main" id="{2DC3CB58-DEAE-4FC8-9895-DC728C78747B}"/>
              </a:ext>
            </a:extLst>
          </p:cNvPr>
          <p:cNvCxnSpPr>
            <a:stCxn id="45" idx="2"/>
          </p:cNvCxnSpPr>
          <p:nvPr/>
        </p:nvCxnSpPr>
        <p:spPr>
          <a:xfrm flipH="1">
            <a:off x="9971389" y="4603234"/>
            <a:ext cx="1" cy="890612"/>
          </a:xfrm>
          <a:prstGeom prst="straightConnector1">
            <a:avLst/>
          </a:prstGeom>
          <a:ln>
            <a:solidFill>
              <a:srgbClr val="0031B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29 Rectángulo"/>
          <p:cNvSpPr/>
          <p:nvPr/>
        </p:nvSpPr>
        <p:spPr>
          <a:xfrm>
            <a:off x="9622576" y="4247752"/>
            <a:ext cx="697627" cy="3554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b="1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2018</a:t>
            </a:r>
          </a:p>
        </p:txBody>
      </p:sp>
      <p:cxnSp>
        <p:nvCxnSpPr>
          <p:cNvPr id="47" name="Conector recto de flecha 46">
            <a:extLst>
              <a:ext uri="{FF2B5EF4-FFF2-40B4-BE49-F238E27FC236}">
                <a16:creationId xmlns="" xmlns:a16="http://schemas.microsoft.com/office/drawing/2014/main" id="{2DC3CB58-DEAE-4FC8-9895-DC728C78747B}"/>
              </a:ext>
            </a:extLst>
          </p:cNvPr>
          <p:cNvCxnSpPr>
            <a:stCxn id="39" idx="2"/>
          </p:cNvCxnSpPr>
          <p:nvPr/>
        </p:nvCxnSpPr>
        <p:spPr>
          <a:xfrm flipH="1">
            <a:off x="2314759" y="4542777"/>
            <a:ext cx="1" cy="951069"/>
          </a:xfrm>
          <a:prstGeom prst="straightConnector1">
            <a:avLst/>
          </a:prstGeom>
          <a:ln>
            <a:solidFill>
              <a:srgbClr val="0031B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ángulo 48"/>
          <p:cNvSpPr/>
          <p:nvPr/>
        </p:nvSpPr>
        <p:spPr>
          <a:xfrm>
            <a:off x="4287958" y="6115444"/>
            <a:ext cx="25504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400" b="1" dirty="0">
                <a:latin typeface="Times New Roman" panose="02020603050405020304" pitchFamily="18" charset="0"/>
              </a:rPr>
              <a:t>NVLAP LAB CODE 200947 -0</a:t>
            </a:r>
            <a:endParaRPr lang="es-CO" sz="1400" dirty="0"/>
          </a:p>
        </p:txBody>
      </p:sp>
      <p:pic>
        <p:nvPicPr>
          <p:cNvPr id="50" name="Imagen 4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49901" y="742481"/>
            <a:ext cx="3742732" cy="674009"/>
          </a:xfrm>
          <a:prstGeom prst="rect">
            <a:avLst/>
          </a:prstGeom>
        </p:spPr>
      </p:pic>
      <p:cxnSp>
        <p:nvCxnSpPr>
          <p:cNvPr id="51" name="Conector recto 50"/>
          <p:cNvCxnSpPr/>
          <p:nvPr/>
        </p:nvCxnSpPr>
        <p:spPr>
          <a:xfrm>
            <a:off x="5053287" y="1512128"/>
            <a:ext cx="2536233" cy="0"/>
          </a:xfrm>
          <a:prstGeom prst="line">
            <a:avLst/>
          </a:prstGeom>
          <a:ln w="63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de flecha 52">
            <a:extLst>
              <a:ext uri="{FF2B5EF4-FFF2-40B4-BE49-F238E27FC236}">
                <a16:creationId xmlns="" xmlns:a16="http://schemas.microsoft.com/office/drawing/2014/main" id="{2DC3CB58-DEAE-4FC8-9895-DC728C78747B}"/>
              </a:ext>
            </a:extLst>
          </p:cNvPr>
          <p:cNvCxnSpPr/>
          <p:nvPr/>
        </p:nvCxnSpPr>
        <p:spPr>
          <a:xfrm flipV="1">
            <a:off x="5547634" y="1534778"/>
            <a:ext cx="0" cy="3029269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29 Rectángulo"/>
          <p:cNvSpPr/>
          <p:nvPr/>
        </p:nvSpPr>
        <p:spPr>
          <a:xfrm>
            <a:off x="5201001" y="4276543"/>
            <a:ext cx="697627" cy="3554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b="1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2014</a:t>
            </a:r>
          </a:p>
        </p:txBody>
      </p:sp>
      <p:sp>
        <p:nvSpPr>
          <p:cNvPr id="56" name="29 Rectángulo"/>
          <p:cNvSpPr/>
          <p:nvPr/>
        </p:nvSpPr>
        <p:spPr>
          <a:xfrm>
            <a:off x="6338074" y="1747488"/>
            <a:ext cx="1813381" cy="618631"/>
          </a:xfrm>
          <a:prstGeom prst="rect">
            <a:avLst/>
          </a:prstGeom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b="1" dirty="0">
                <a:solidFill>
                  <a:srgbClr val="004F95"/>
                </a:solidFill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2015-02-10</a:t>
            </a:r>
          </a:p>
          <a:p>
            <a:pPr algn="ctr" defTabSz="508000">
              <a:lnSpc>
                <a:spcPct val="95000"/>
              </a:lnSpc>
            </a:pPr>
            <a:r>
              <a:rPr lang="es-CO" b="1" dirty="0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SIM.TF.10.2014</a:t>
            </a:r>
            <a:endParaRPr lang="es-CO" dirty="0"/>
          </a:p>
        </p:txBody>
      </p:sp>
      <p:pic>
        <p:nvPicPr>
          <p:cNvPr id="59" name="Imagen 58"/>
          <p:cNvPicPr>
            <a:picLocks noChangeAspect="1"/>
          </p:cNvPicPr>
          <p:nvPr/>
        </p:nvPicPr>
        <p:blipFill rotWithShape="1">
          <a:blip r:embed="rId10"/>
          <a:srcRect t="4959" b="4203"/>
          <a:stretch/>
        </p:blipFill>
        <p:spPr>
          <a:xfrm>
            <a:off x="9993245" y="4603234"/>
            <a:ext cx="1126328" cy="723830"/>
          </a:xfrm>
          <a:prstGeom prst="rect">
            <a:avLst/>
          </a:prstGeom>
        </p:spPr>
      </p:pic>
      <p:sp>
        <p:nvSpPr>
          <p:cNvPr id="62" name="Anillo 61"/>
          <p:cNvSpPr/>
          <p:nvPr/>
        </p:nvSpPr>
        <p:spPr>
          <a:xfrm>
            <a:off x="9096777" y="4404573"/>
            <a:ext cx="229000" cy="248209"/>
          </a:xfrm>
          <a:prstGeom prst="donut">
            <a:avLst/>
          </a:prstGeom>
          <a:solidFill>
            <a:srgbClr val="FE5D44"/>
          </a:solidFill>
          <a:ln>
            <a:solidFill>
              <a:srgbClr val="FE5D4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3" name="Conector recto de flecha 62"/>
          <p:cNvCxnSpPr/>
          <p:nvPr/>
        </p:nvCxnSpPr>
        <p:spPr>
          <a:xfrm flipV="1">
            <a:off x="9211277" y="2660296"/>
            <a:ext cx="15175" cy="1740627"/>
          </a:xfrm>
          <a:prstGeom prst="straightConnector1">
            <a:avLst/>
          </a:prstGeom>
          <a:ln>
            <a:solidFill>
              <a:srgbClr val="FE5D44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30 Rectángulo">
            <a:extLst>
              <a:ext uri="{FF2B5EF4-FFF2-40B4-BE49-F238E27FC236}">
                <a16:creationId xmlns="" xmlns:a16="http://schemas.microsoft.com/office/drawing/2014/main" id="{DBD8CD79-D30D-4746-BD36-E7F120D581EC}"/>
              </a:ext>
            </a:extLst>
          </p:cNvPr>
          <p:cNvSpPr/>
          <p:nvPr/>
        </p:nvSpPr>
        <p:spPr>
          <a:xfrm>
            <a:off x="6582076" y="5588597"/>
            <a:ext cx="20688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Accreditation</a:t>
            </a:r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</a:t>
            </a:r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audits</a:t>
            </a:r>
            <a:endParaRPr lang="es-CO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Anillo 65"/>
          <p:cNvSpPr/>
          <p:nvPr/>
        </p:nvSpPr>
        <p:spPr>
          <a:xfrm>
            <a:off x="8151455" y="4413342"/>
            <a:ext cx="229000" cy="248209"/>
          </a:xfrm>
          <a:prstGeom prst="donut">
            <a:avLst/>
          </a:prstGeom>
          <a:solidFill>
            <a:srgbClr val="F2C5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7" name="Conector recto de flecha 66"/>
          <p:cNvCxnSpPr/>
          <p:nvPr/>
        </p:nvCxnSpPr>
        <p:spPr>
          <a:xfrm flipH="1" flipV="1">
            <a:off x="8270638" y="4111604"/>
            <a:ext cx="0" cy="298088"/>
          </a:xfrm>
          <a:prstGeom prst="straightConnector1">
            <a:avLst/>
          </a:prstGeom>
          <a:ln>
            <a:solidFill>
              <a:srgbClr val="F2C5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cto 74"/>
          <p:cNvCxnSpPr/>
          <p:nvPr/>
        </p:nvCxnSpPr>
        <p:spPr>
          <a:xfrm flipV="1">
            <a:off x="9096777" y="2640513"/>
            <a:ext cx="2962369" cy="0"/>
          </a:xfrm>
          <a:prstGeom prst="line">
            <a:avLst/>
          </a:prstGeom>
          <a:ln w="6350">
            <a:solidFill>
              <a:srgbClr val="FE5D4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29 Rectángulo"/>
          <p:cNvSpPr/>
          <p:nvPr/>
        </p:nvSpPr>
        <p:spPr>
          <a:xfrm>
            <a:off x="11457682" y="4111604"/>
            <a:ext cx="697627" cy="3554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b="1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2023</a:t>
            </a:r>
          </a:p>
        </p:txBody>
      </p:sp>
      <p:pic>
        <p:nvPicPr>
          <p:cNvPr id="89" name="Imagen 8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47245" y="3474646"/>
            <a:ext cx="1047658" cy="795537"/>
          </a:xfrm>
          <a:prstGeom prst="rect">
            <a:avLst/>
          </a:prstGeom>
        </p:spPr>
      </p:pic>
      <p:pic>
        <p:nvPicPr>
          <p:cNvPr id="92" name="Imagen 9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9279" y="1194875"/>
            <a:ext cx="959219" cy="849278"/>
          </a:xfrm>
          <a:prstGeom prst="rect">
            <a:avLst/>
          </a:prstGeom>
        </p:spPr>
      </p:pic>
      <p:pic>
        <p:nvPicPr>
          <p:cNvPr id="93" name="Imagen 9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34943" y="2781821"/>
            <a:ext cx="1819934" cy="296013"/>
          </a:xfrm>
          <a:prstGeom prst="rect">
            <a:avLst/>
          </a:prstGeom>
        </p:spPr>
      </p:pic>
      <p:pic>
        <p:nvPicPr>
          <p:cNvPr id="94" name="Imagen 93"/>
          <p:cNvPicPr>
            <a:picLocks noChangeAspect="1"/>
          </p:cNvPicPr>
          <p:nvPr/>
        </p:nvPicPr>
        <p:blipFill rotWithShape="1">
          <a:blip r:embed="rId13"/>
          <a:srcRect t="-1" r="30732" b="-1291"/>
          <a:stretch/>
        </p:blipFill>
        <p:spPr>
          <a:xfrm>
            <a:off x="7552533" y="3593758"/>
            <a:ext cx="1477903" cy="443807"/>
          </a:xfrm>
          <a:prstGeom prst="rect">
            <a:avLst/>
          </a:prstGeom>
          <a:ln w="57150">
            <a:solidFill>
              <a:schemeClr val="accent4"/>
            </a:solidFill>
          </a:ln>
        </p:spPr>
      </p:pic>
      <p:sp>
        <p:nvSpPr>
          <p:cNvPr id="95" name="Rectángulo 94"/>
          <p:cNvSpPr/>
          <p:nvPr/>
        </p:nvSpPr>
        <p:spPr>
          <a:xfrm>
            <a:off x="5448378" y="2721795"/>
            <a:ext cx="1923314" cy="981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CCTF-K001.UTC</a:t>
            </a:r>
          </a:p>
          <a:p>
            <a:pPr algn="ctr"/>
            <a:r>
              <a:rPr lang="es-CO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es-CO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UTC(k), k=NIST</a:t>
            </a:r>
          </a:p>
          <a:p>
            <a:pPr algn="ctr"/>
            <a:endParaRPr lang="es-CO" sz="1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SIMTN </a:t>
            </a:r>
            <a:r>
              <a:rPr lang="es-CO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es-CO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SIMT(INM)</a:t>
            </a:r>
          </a:p>
        </p:txBody>
      </p:sp>
      <p:sp>
        <p:nvSpPr>
          <p:cNvPr id="96" name="30 Rectángulo">
            <a:extLst>
              <a:ext uri="{FF2B5EF4-FFF2-40B4-BE49-F238E27FC236}">
                <a16:creationId xmlns="" xmlns:a16="http://schemas.microsoft.com/office/drawing/2014/main" id="{DBD8CD79-D30D-4746-BD36-E7F120D581EC}"/>
              </a:ext>
            </a:extLst>
          </p:cNvPr>
          <p:cNvSpPr/>
          <p:nvPr/>
        </p:nvSpPr>
        <p:spPr>
          <a:xfrm>
            <a:off x="5375756" y="3835747"/>
            <a:ext cx="20688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</a:t>
            </a:r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CO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comparions</a:t>
            </a:r>
            <a:endParaRPr lang="es-CO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supporting</a:t>
            </a:r>
            <a:endParaRPr lang="es-CO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Rectángulo 96"/>
          <p:cNvSpPr/>
          <p:nvPr/>
        </p:nvSpPr>
        <p:spPr>
          <a:xfrm>
            <a:off x="8626792" y="3057334"/>
            <a:ext cx="1236236" cy="355482"/>
          </a:xfrm>
          <a:prstGeom prst="rect">
            <a:avLst/>
          </a:prstGeom>
          <a:ln w="38100">
            <a:solidFill>
              <a:srgbClr val="FE5D44"/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b="1" dirty="0">
                <a:solidFill>
                  <a:srgbClr val="004F95"/>
                </a:solidFill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UTC(INM)</a:t>
            </a:r>
          </a:p>
        </p:txBody>
      </p:sp>
      <p:sp>
        <p:nvSpPr>
          <p:cNvPr id="99" name="29 Rectángulo"/>
          <p:cNvSpPr/>
          <p:nvPr/>
        </p:nvSpPr>
        <p:spPr>
          <a:xfrm>
            <a:off x="6918893" y="4168036"/>
            <a:ext cx="697627" cy="3554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b="1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100" name="29 Rectángulo"/>
          <p:cNvSpPr/>
          <p:nvPr/>
        </p:nvSpPr>
        <p:spPr>
          <a:xfrm>
            <a:off x="7921250" y="4176809"/>
            <a:ext cx="697627" cy="3554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b="1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2017</a:t>
            </a:r>
          </a:p>
        </p:txBody>
      </p:sp>
      <p:sp>
        <p:nvSpPr>
          <p:cNvPr id="60" name="29 Rectángulo"/>
          <p:cNvSpPr/>
          <p:nvPr/>
        </p:nvSpPr>
        <p:spPr>
          <a:xfrm>
            <a:off x="7319792" y="4644318"/>
            <a:ext cx="979756" cy="355482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 defTabSz="508000">
              <a:lnSpc>
                <a:spcPct val="95000"/>
              </a:lnSpc>
            </a:pPr>
            <a:r>
              <a:rPr lang="es-CO" altLang="ko-KR" b="1" dirty="0"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¿2016?</a:t>
            </a:r>
          </a:p>
        </p:txBody>
      </p:sp>
      <p:sp>
        <p:nvSpPr>
          <p:cNvPr id="61" name="Abrir llave 60"/>
          <p:cNvSpPr/>
          <p:nvPr/>
        </p:nvSpPr>
        <p:spPr>
          <a:xfrm rot="16200000">
            <a:off x="6270729" y="4004786"/>
            <a:ext cx="350994" cy="1709292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5" name="CuadroTexto 64"/>
          <p:cNvSpPr txBox="1"/>
          <p:nvPr/>
        </p:nvSpPr>
        <p:spPr>
          <a:xfrm>
            <a:off x="640892" y="123815"/>
            <a:ext cx="32371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000" b="1" dirty="0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1. </a:t>
            </a:r>
            <a:r>
              <a:rPr lang="es-CO" sz="3000" b="1" dirty="0" err="1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Quality</a:t>
            </a:r>
            <a:r>
              <a:rPr lang="es-CO" sz="3000" b="1" dirty="0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CO" sz="3000" b="1" dirty="0" err="1">
                <a:solidFill>
                  <a:srgbClr val="004F95"/>
                </a:solidFill>
                <a:latin typeface="Arial" charset="0"/>
                <a:ea typeface="Arial" charset="0"/>
                <a:cs typeface="Arial" charset="0"/>
              </a:rPr>
              <a:t>Topics</a:t>
            </a:r>
            <a:endParaRPr lang="es-ES_tradnl" sz="3000" b="1" dirty="0">
              <a:solidFill>
                <a:srgbClr val="004F95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8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173838" y="2884578"/>
            <a:ext cx="78176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5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Traceability</a:t>
            </a:r>
            <a:r>
              <a:rPr lang="es-ES" sz="45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" sz="45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Scheme</a:t>
            </a:r>
            <a:endParaRPr lang="es-ES" sz="45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s-ES" sz="35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Modular </a:t>
            </a:r>
            <a:r>
              <a:rPr lang="es-ES" sz="3500" i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Example</a:t>
            </a:r>
            <a:endParaRPr lang="es-ES_tradnl" sz="3500" i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4" name="Agrupar 10"/>
          <p:cNvGrpSpPr/>
          <p:nvPr/>
        </p:nvGrpSpPr>
        <p:grpSpPr>
          <a:xfrm>
            <a:off x="475743" y="3200971"/>
            <a:ext cx="11213817" cy="114494"/>
            <a:chOff x="1192823" y="2118619"/>
            <a:chExt cx="6960864" cy="71071"/>
          </a:xfrm>
        </p:grpSpPr>
        <p:sp>
          <p:nvSpPr>
            <p:cNvPr id="5" name="Rectángulo 4"/>
            <p:cNvSpPr/>
            <p:nvPr/>
          </p:nvSpPr>
          <p:spPr>
            <a:xfrm>
              <a:off x="1192823" y="2118619"/>
              <a:ext cx="758528" cy="71071"/>
            </a:xfrm>
            <a:prstGeom prst="rect">
              <a:avLst/>
            </a:prstGeom>
            <a:solidFill>
              <a:srgbClr val="EEBB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" name="Rectángulo 5"/>
            <p:cNvSpPr/>
            <p:nvPr/>
          </p:nvSpPr>
          <p:spPr>
            <a:xfrm>
              <a:off x="7395159" y="2118619"/>
              <a:ext cx="758528" cy="71071"/>
            </a:xfrm>
            <a:prstGeom prst="rect">
              <a:avLst/>
            </a:prstGeom>
            <a:solidFill>
              <a:srgbClr val="EEBB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57683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1694</TotalTime>
  <Words>1079</Words>
  <Application>Microsoft Office PowerPoint</Application>
  <PresentationFormat>Panorámica</PresentationFormat>
  <Paragraphs>422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28</vt:i4>
      </vt:variant>
    </vt:vector>
  </HeadingPairs>
  <TitlesOfParts>
    <vt:vector size="39" baseType="lpstr">
      <vt:lpstr>Arial</vt:lpstr>
      <vt:lpstr>Arial</vt:lpstr>
      <vt:lpstr>Bell MT</vt:lpstr>
      <vt:lpstr>Calibri</vt:lpstr>
      <vt:lpstr>Calibri Light</vt:lpstr>
      <vt:lpstr>굴림</vt:lpstr>
      <vt:lpstr>Times New Roman</vt:lpstr>
      <vt:lpstr>Wingdings</vt:lpstr>
      <vt:lpstr>Tema de Office</vt:lpstr>
      <vt:lpstr>1_Diseño personalizado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Mauricio Antonio Lengua Machado</dc:creator>
  <cp:lastModifiedBy>Liz Catherine Hernández Forero</cp:lastModifiedBy>
  <cp:revision>150</cp:revision>
  <dcterms:created xsi:type="dcterms:W3CDTF">2019-10-02T20:57:52Z</dcterms:created>
  <dcterms:modified xsi:type="dcterms:W3CDTF">2022-05-24T14:42:15Z</dcterms:modified>
</cp:coreProperties>
</file>