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1" r:id="rId2"/>
    <p:sldId id="310" r:id="rId3"/>
    <p:sldId id="456" r:id="rId4"/>
    <p:sldId id="457" r:id="rId5"/>
    <p:sldId id="458" r:id="rId6"/>
    <p:sldId id="459" r:id="rId7"/>
    <p:sldId id="460" r:id="rId8"/>
    <p:sldId id="461" r:id="rId9"/>
    <p:sldId id="431" r:id="rId10"/>
    <p:sldId id="350" r:id="rId11"/>
    <p:sldId id="432" r:id="rId12"/>
    <p:sldId id="435" r:id="rId13"/>
    <p:sldId id="433" r:id="rId14"/>
    <p:sldId id="434" r:id="rId15"/>
    <p:sldId id="436" r:id="rId16"/>
    <p:sldId id="437" r:id="rId17"/>
    <p:sldId id="442" r:id="rId18"/>
    <p:sldId id="441" r:id="rId19"/>
    <p:sldId id="438" r:id="rId20"/>
    <p:sldId id="439" r:id="rId21"/>
    <p:sldId id="440" r:id="rId22"/>
    <p:sldId id="443" r:id="rId23"/>
    <p:sldId id="445" r:id="rId24"/>
    <p:sldId id="444" r:id="rId25"/>
    <p:sldId id="446" r:id="rId26"/>
    <p:sldId id="447" r:id="rId27"/>
    <p:sldId id="448" r:id="rId28"/>
    <p:sldId id="451" r:id="rId29"/>
    <p:sldId id="455" r:id="rId30"/>
    <p:sldId id="449" r:id="rId31"/>
    <p:sldId id="450" r:id="rId32"/>
    <p:sldId id="452" r:id="rId33"/>
    <p:sldId id="454" r:id="rId34"/>
    <p:sldId id="453" r:id="rId35"/>
    <p:sldId id="340" r:id="rId3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51D"/>
    <a:srgbClr val="FFDD02"/>
    <a:srgbClr val="0D4D91"/>
    <a:srgbClr val="0D4D9A"/>
    <a:srgbClr val="BBFCFE"/>
    <a:srgbClr val="99CCFF"/>
    <a:srgbClr val="2E6094"/>
    <a:srgbClr val="D40129"/>
    <a:srgbClr val="FDCE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2" autoAdjust="0"/>
    <p:restoredTop sz="94636" autoAdjust="0"/>
  </p:normalViewPr>
  <p:slideViewPr>
    <p:cSldViewPr>
      <p:cViewPr varScale="1">
        <p:scale>
          <a:sx n="108" d="100"/>
          <a:sy n="108" d="100"/>
        </p:scale>
        <p:origin x="19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675BE-A43D-4647-B23E-58FBED743461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15BD3-3D82-49CD-9D29-436461672C2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064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38673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41213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7598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20844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5147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3441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1996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3264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885035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50412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88977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05948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35288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5686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29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59879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30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77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31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64299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32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3833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33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32438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34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6049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0178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4377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982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7397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55727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6898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																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15BD3-3D82-49CD-9D29-436461672C2C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0021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2555776" y="2130425"/>
            <a:ext cx="5902424" cy="1470025"/>
          </a:xfrm>
        </p:spPr>
        <p:txBody>
          <a:bodyPr>
            <a:normAutofit/>
          </a:bodyPr>
          <a:lstStyle>
            <a:lvl1pPr>
              <a:defRPr sz="7200" b="1">
                <a:latin typeface="Futura Md BT" pitchFamily="34" charset="0"/>
              </a:defRPr>
            </a:lvl1pPr>
          </a:lstStyle>
          <a:p>
            <a:r>
              <a:rPr lang="es-ES" dirty="0"/>
              <a:t>Título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2555776" y="3886200"/>
            <a:ext cx="5904656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tx1">
                    <a:tint val="75000"/>
                  </a:schemeClr>
                </a:solidFill>
                <a:latin typeface="Futura Md B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CO" dirty="0"/>
              <a:t>Subtítulo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8463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932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082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2319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865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453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8695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0725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164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764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8217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Título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0A118-4530-417F-97ED-E19D60826B98}" type="datetimeFigureOut">
              <a:rPr lang="es-CO" smtClean="0"/>
              <a:t>2017-10-24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D2E31-2DA9-47C0-AA5D-C9E76AA2751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1816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3 CuadroTexto"/>
          <p:cNvSpPr txBox="1">
            <a:spLocks noChangeArrowheads="1"/>
          </p:cNvSpPr>
          <p:nvPr/>
        </p:nvSpPr>
        <p:spPr bwMode="auto">
          <a:xfrm>
            <a:off x="287524" y="2998693"/>
            <a:ext cx="85689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2400" b="1" dirty="0" err="1">
                <a:solidFill>
                  <a:schemeClr val="bg1"/>
                </a:solidFill>
                <a:latin typeface="Futura Md BT" pitchFamily="34" charset="0"/>
              </a:rPr>
              <a:t>Calibration</a:t>
            </a:r>
            <a:r>
              <a:rPr lang="es-CO" sz="2400" b="1" dirty="0">
                <a:solidFill>
                  <a:schemeClr val="bg1"/>
                </a:solidFill>
                <a:latin typeface="Futura Md BT" pitchFamily="34" charset="0"/>
              </a:rPr>
              <a:t> </a:t>
            </a:r>
            <a:r>
              <a:rPr lang="es-CO" sz="2400" b="1" dirty="0" err="1">
                <a:solidFill>
                  <a:schemeClr val="bg1"/>
                </a:solidFill>
                <a:latin typeface="Futura Md BT" pitchFamily="34" charset="0"/>
              </a:rPr>
              <a:t>of</a:t>
            </a:r>
            <a:r>
              <a:rPr lang="es-CO" sz="2400" b="1" dirty="0">
                <a:solidFill>
                  <a:schemeClr val="bg1"/>
                </a:solidFill>
                <a:latin typeface="Futura Md BT" pitchFamily="34" charset="0"/>
              </a:rPr>
              <a:t> </a:t>
            </a:r>
            <a:r>
              <a:rPr lang="es-CO" sz="2400" b="1" dirty="0" err="1">
                <a:solidFill>
                  <a:schemeClr val="bg1"/>
                </a:solidFill>
                <a:latin typeface="Futura Md BT" pitchFamily="34" charset="0"/>
              </a:rPr>
              <a:t>optical</a:t>
            </a:r>
            <a:r>
              <a:rPr lang="es-CO" sz="2400" b="1" dirty="0">
                <a:solidFill>
                  <a:schemeClr val="bg1"/>
                </a:solidFill>
                <a:latin typeface="Futura Md BT" pitchFamily="34" charset="0"/>
              </a:rPr>
              <a:t> </a:t>
            </a:r>
            <a:r>
              <a:rPr lang="es-CO" sz="2400" b="1" dirty="0" err="1">
                <a:solidFill>
                  <a:schemeClr val="bg1"/>
                </a:solidFill>
                <a:latin typeface="Futura Md BT" pitchFamily="34" charset="0"/>
              </a:rPr>
              <a:t>tachometers</a:t>
            </a:r>
            <a:endParaRPr lang="es-CO" sz="2200" b="1" dirty="0">
              <a:solidFill>
                <a:schemeClr val="bg1"/>
              </a:solidFill>
              <a:latin typeface="Futura Md BT" pitchFamily="34" charset="0"/>
            </a:endParaRPr>
          </a:p>
        </p:txBody>
      </p:sp>
      <p:sp>
        <p:nvSpPr>
          <p:cNvPr id="13" name="14 CuadroTexto"/>
          <p:cNvSpPr txBox="1">
            <a:spLocks noChangeArrowheads="1"/>
          </p:cNvSpPr>
          <p:nvPr/>
        </p:nvSpPr>
        <p:spPr bwMode="auto">
          <a:xfrm>
            <a:off x="2913720" y="4231501"/>
            <a:ext cx="6120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600" dirty="0" err="1">
                <a:solidFill>
                  <a:schemeClr val="bg1"/>
                </a:solidFill>
                <a:latin typeface="Futura Std Medium" pitchFamily="34" charset="0"/>
              </a:rPr>
              <a:t>Physics</a:t>
            </a:r>
            <a:r>
              <a:rPr lang="es-CO" sz="1600" dirty="0">
                <a:solidFill>
                  <a:schemeClr val="bg1"/>
                </a:solidFill>
                <a:latin typeface="Futura Std Medium" pitchFamily="34" charset="0"/>
              </a:rPr>
              <a:t> </a:t>
            </a:r>
            <a:r>
              <a:rPr lang="es-CO" sz="1600" dirty="0" err="1">
                <a:solidFill>
                  <a:schemeClr val="bg1"/>
                </a:solidFill>
                <a:latin typeface="Futura Std Medium" pitchFamily="34" charset="0"/>
              </a:rPr>
              <a:t>Metrology</a:t>
            </a:r>
            <a:r>
              <a:rPr lang="es-CO" sz="1600" dirty="0">
                <a:solidFill>
                  <a:schemeClr val="bg1"/>
                </a:solidFill>
                <a:latin typeface="Futura Std Medium" pitchFamily="34" charset="0"/>
              </a:rPr>
              <a:t> </a:t>
            </a:r>
            <a:r>
              <a:rPr lang="es-CO" sz="1600" dirty="0" err="1">
                <a:solidFill>
                  <a:schemeClr val="bg1"/>
                </a:solidFill>
                <a:latin typeface="Futura Std Medium" pitchFamily="34" charset="0"/>
              </a:rPr>
              <a:t>Division</a:t>
            </a:r>
            <a:endParaRPr lang="es-CO" sz="1600" dirty="0">
              <a:solidFill>
                <a:schemeClr val="bg1"/>
              </a:solidFill>
              <a:latin typeface="Futura Std Medium" pitchFamily="34" charset="0"/>
            </a:endParaRPr>
          </a:p>
          <a:p>
            <a:pPr eaLnBrk="1" hangingPunct="1"/>
            <a:r>
              <a:rPr lang="es-CO" sz="1600">
                <a:solidFill>
                  <a:schemeClr val="bg1"/>
                </a:solidFill>
                <a:latin typeface="Futura Std Medium" pitchFamily="34" charset="0"/>
              </a:rPr>
              <a:t>Nelson </a:t>
            </a:r>
            <a:r>
              <a:rPr lang="es-CO" sz="1600" dirty="0">
                <a:solidFill>
                  <a:schemeClr val="bg1"/>
                </a:solidFill>
                <a:latin typeface="Futura Std Medium" pitchFamily="34" charset="0"/>
              </a:rPr>
              <a:t>Bahamón Cortés (nbahamon@inm.gov.co)</a:t>
            </a:r>
          </a:p>
          <a:p>
            <a:pPr eaLnBrk="1" hangingPunct="1"/>
            <a:r>
              <a:rPr lang="es-CO" sz="1600">
                <a:solidFill>
                  <a:schemeClr val="bg1"/>
                </a:solidFill>
                <a:latin typeface="Futura Std Medium" pitchFamily="34" charset="0"/>
              </a:rPr>
              <a:t>Andrés </a:t>
            </a:r>
            <a:r>
              <a:rPr lang="es-CO" sz="1600" dirty="0">
                <a:solidFill>
                  <a:schemeClr val="bg1"/>
                </a:solidFill>
                <a:latin typeface="Futura Std Medium" pitchFamily="34" charset="0"/>
              </a:rPr>
              <a:t>Montaño Rodriguez (wamontano@inm.gov.co)</a:t>
            </a:r>
          </a:p>
        </p:txBody>
      </p:sp>
    </p:spTree>
    <p:extLst>
      <p:ext uri="{BB962C8B-B14F-4D97-AF65-F5344CB8AC3E}">
        <p14:creationId xmlns:p14="http://schemas.microsoft.com/office/powerpoint/2010/main" val="516157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2000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Standard </a:t>
            </a:r>
            <a:r>
              <a:rPr lang="es-CO" sz="2000" dirty="0" err="1"/>
              <a:t>Deviation</a:t>
            </a:r>
            <a:r>
              <a:rPr lang="es-CO" sz="2000" dirty="0"/>
              <a:t>             vs             Allan </a:t>
            </a:r>
            <a:r>
              <a:rPr lang="es-CO" sz="2000" dirty="0" err="1"/>
              <a:t>Variance</a:t>
            </a:r>
            <a:endParaRPr lang="es-CO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  <m:r>
                        <a:rPr lang="es-CO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66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  <m:r>
                        <a:rPr lang="es-CO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432000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Standard </a:t>
            </a:r>
            <a:r>
              <a:rPr lang="es-CO" sz="2000" dirty="0" err="1"/>
              <a:t>Deviation</a:t>
            </a:r>
            <a:r>
              <a:rPr lang="es-CO" sz="2000" dirty="0"/>
              <a:t>             vs             Allan </a:t>
            </a:r>
            <a:r>
              <a:rPr lang="es-CO" sz="2000" dirty="0" err="1"/>
              <a:t>Variance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63104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>
                <a:solidFill>
                  <a:srgbClr val="0D4D91"/>
                </a:solidFill>
              </a:rPr>
              <a:t>Modelo matemático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432000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Desviación estándar             vs             Varianza de Allan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acc>
                                            <m:accPr>
                                              <m:chr m:val="̅"/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</m:acc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den>
                          </m:f>
                        </m:e>
                      </m:rad>
                      <m:r>
                        <a:rPr lang="es-CO" i="1">
                          <a:latin typeface="Cambria Math" panose="02040503050406030204" pitchFamily="18" charset="0"/>
                        </a:rPr>
                        <m:t>                 </m:t>
                      </m:r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undOvr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sub>
                                          </m:sSub>
                                          <m: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d>
                                <m:d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908" y="2924944"/>
                <a:ext cx="5590184" cy="8363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14" y="0"/>
            <a:ext cx="88323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82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>
                <a:solidFill>
                  <a:srgbClr val="0D4D91"/>
                </a:solidFill>
              </a:rPr>
              <a:t>Modelo matemático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5" y="380574"/>
            <a:ext cx="8230749" cy="609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334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432000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Central </a:t>
            </a:r>
            <a:r>
              <a:rPr lang="es-CO" sz="2000" dirty="0" err="1"/>
              <a:t>limit</a:t>
            </a:r>
            <a:r>
              <a:rPr lang="es-CO" sz="2000" dirty="0"/>
              <a:t> </a:t>
            </a:r>
            <a:r>
              <a:rPr lang="es-CO" sz="2000" dirty="0" err="1"/>
              <a:t>theorem</a:t>
            </a:r>
            <a:endParaRPr lang="es-CO" sz="2000" dirty="0"/>
          </a:p>
        </p:txBody>
      </p:sp>
      <p:grpSp>
        <p:nvGrpSpPr>
          <p:cNvPr id="3" name="Grupo 2"/>
          <p:cNvGrpSpPr/>
          <p:nvPr/>
        </p:nvGrpSpPr>
        <p:grpSpPr>
          <a:xfrm>
            <a:off x="817245" y="2185346"/>
            <a:ext cx="7509510" cy="3115862"/>
            <a:chOff x="910804" y="2496856"/>
            <a:chExt cx="7509510" cy="3115862"/>
          </a:xfrm>
        </p:grpSpPr>
        <p:sp>
          <p:nvSpPr>
            <p:cNvPr id="6" name="CuadroTexto 5"/>
            <p:cNvSpPr txBox="1"/>
            <p:nvPr/>
          </p:nvSpPr>
          <p:spPr>
            <a:xfrm>
              <a:off x="1115616" y="2496856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1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1949375" y="3119974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2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3059832" y="2496856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3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3131840" y="3583468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4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2462426" y="4188362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5</a:t>
              </a: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287189" y="4811480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6</a:t>
              </a: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71600" y="3619438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7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001937" y="4401790"/>
              <a:ext cx="94743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8</a:t>
              </a:r>
            </a:p>
          </p:txBody>
        </p: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089" y="2948367"/>
              <a:ext cx="625647" cy="405126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8535" y="4818148"/>
              <a:ext cx="625647" cy="405126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6871" y="3831342"/>
              <a:ext cx="625647" cy="405126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0804" y="4034255"/>
              <a:ext cx="625647" cy="405126"/>
            </a:xfrm>
            <a:prstGeom prst="rect">
              <a:avLst/>
            </a:prstGeom>
          </p:spPr>
        </p:pic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99036" y="2922658"/>
              <a:ext cx="625647" cy="405126"/>
            </a:xfrm>
            <a:prstGeom prst="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9016" y="4946909"/>
              <a:ext cx="625647" cy="405126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8864" y="3547499"/>
              <a:ext cx="625647" cy="405126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84174" y="4658650"/>
              <a:ext cx="625647" cy="405126"/>
            </a:xfrm>
            <a:prstGeom prst="rect">
              <a:avLst/>
            </a:prstGeom>
          </p:spPr>
        </p:pic>
        <p:sp>
          <p:nvSpPr>
            <p:cNvPr id="22" name="Cerrar llave 21"/>
            <p:cNvSpPr/>
            <p:nvPr/>
          </p:nvSpPr>
          <p:spPr>
            <a:xfrm>
              <a:off x="4068273" y="2611894"/>
              <a:ext cx="648072" cy="3000824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4750733" y="3526073"/>
              <a:ext cx="9474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6000" dirty="0" err="1"/>
                <a:t>u</a:t>
              </a:r>
              <a:r>
                <a:rPr lang="es-CO" sz="3600" dirty="0" err="1"/>
                <a:t>C</a:t>
              </a:r>
              <a:endParaRPr lang="es-CO" sz="3600" dirty="0"/>
            </a:p>
          </p:txBody>
        </p:sp>
        <p:pic>
          <p:nvPicPr>
            <p:cNvPr id="24" name="Imagen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92080" y="2883623"/>
              <a:ext cx="3128234" cy="2025628"/>
            </a:xfrm>
            <a:prstGeom prst="rect">
              <a:avLst/>
            </a:prstGeom>
          </p:spPr>
        </p:pic>
      </p:grpSp>
      <p:sp>
        <p:nvSpPr>
          <p:cNvPr id="26" name="CuadroTexto 2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286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817245" y="2306138"/>
            <a:ext cx="7509510" cy="3571134"/>
            <a:chOff x="910804" y="2496856"/>
            <a:chExt cx="7509510" cy="3571134"/>
          </a:xfrm>
        </p:grpSpPr>
        <p:sp>
          <p:nvSpPr>
            <p:cNvPr id="25" name="CuadroTexto 24"/>
            <p:cNvSpPr txBox="1"/>
            <p:nvPr/>
          </p:nvSpPr>
          <p:spPr>
            <a:xfrm>
              <a:off x="1115616" y="2496856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1</a:t>
              </a: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949375" y="3119974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2</a:t>
              </a: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3059832" y="2496856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3</a:t>
              </a:r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3131840" y="3583468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4</a:t>
              </a: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2462426" y="4188362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5</a:t>
              </a: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3287189" y="4811480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6</a:t>
              </a: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971600" y="3619438"/>
              <a:ext cx="5040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3000" dirty="0"/>
                <a:t>u</a:t>
              </a:r>
              <a:r>
                <a:rPr lang="es-CO" dirty="0"/>
                <a:t>7</a:t>
              </a:r>
            </a:p>
          </p:txBody>
        </p:sp>
        <p:pic>
          <p:nvPicPr>
            <p:cNvPr id="32" name="Imagen 3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6089" y="2948367"/>
              <a:ext cx="625647" cy="405126"/>
            </a:xfrm>
            <a:prstGeom prst="rect">
              <a:avLst/>
            </a:prstGeom>
          </p:spPr>
        </p:pic>
        <p:pic>
          <p:nvPicPr>
            <p:cNvPr id="33" name="Imagen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6871" y="3831342"/>
              <a:ext cx="625647" cy="405126"/>
            </a:xfrm>
            <a:prstGeom prst="rect">
              <a:avLst/>
            </a:prstGeom>
          </p:spPr>
        </p:pic>
        <p:pic>
          <p:nvPicPr>
            <p:cNvPr id="34" name="Imagen 3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0804" y="4034255"/>
              <a:ext cx="625647" cy="405126"/>
            </a:xfrm>
            <a:prstGeom prst="rect">
              <a:avLst/>
            </a:prstGeom>
          </p:spPr>
        </p:pic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99036" y="2922658"/>
              <a:ext cx="625647" cy="405126"/>
            </a:xfrm>
            <a:prstGeom prst="rect">
              <a:avLst/>
            </a:prstGeom>
          </p:spPr>
        </p:pic>
        <p:pic>
          <p:nvPicPr>
            <p:cNvPr id="36" name="Imagen 3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9016" y="4946909"/>
              <a:ext cx="625647" cy="405126"/>
            </a:xfrm>
            <a:prstGeom prst="rect">
              <a:avLst/>
            </a:prstGeom>
          </p:spPr>
        </p:pic>
        <p:pic>
          <p:nvPicPr>
            <p:cNvPr id="37" name="Imagen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78864" y="3547499"/>
              <a:ext cx="625647" cy="405126"/>
            </a:xfrm>
            <a:prstGeom prst="rect">
              <a:avLst/>
            </a:prstGeom>
          </p:spPr>
        </p:pic>
        <p:pic>
          <p:nvPicPr>
            <p:cNvPr id="38" name="Imagen 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84174" y="4658650"/>
              <a:ext cx="625647" cy="405126"/>
            </a:xfrm>
            <a:prstGeom prst="rect">
              <a:avLst/>
            </a:prstGeom>
          </p:spPr>
        </p:pic>
        <p:sp>
          <p:nvSpPr>
            <p:cNvPr id="39" name="Cerrar llave 38"/>
            <p:cNvSpPr/>
            <p:nvPr/>
          </p:nvSpPr>
          <p:spPr>
            <a:xfrm>
              <a:off x="4068273" y="2611894"/>
              <a:ext cx="648072" cy="3000824"/>
            </a:xfrm>
            <a:prstGeom prst="righ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40" name="CuadroTexto 39"/>
            <p:cNvSpPr txBox="1"/>
            <p:nvPr/>
          </p:nvSpPr>
          <p:spPr>
            <a:xfrm>
              <a:off x="4750733" y="3526073"/>
              <a:ext cx="9474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6000" dirty="0" err="1"/>
                <a:t>u</a:t>
              </a:r>
              <a:r>
                <a:rPr lang="es-CO" sz="3600" dirty="0" err="1"/>
                <a:t>C</a:t>
              </a:r>
              <a:endParaRPr lang="es-CO" sz="3600" dirty="0"/>
            </a:p>
          </p:txBody>
        </p:sp>
        <p:sp>
          <p:nvSpPr>
            <p:cNvPr id="41" name="CuadroTexto 40"/>
            <p:cNvSpPr txBox="1"/>
            <p:nvPr/>
          </p:nvSpPr>
          <p:spPr>
            <a:xfrm>
              <a:off x="1001937" y="4401790"/>
              <a:ext cx="9474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6000" dirty="0" err="1"/>
                <a:t>u</a:t>
              </a:r>
              <a:r>
                <a:rPr lang="es-CO" sz="3600" dirty="0" err="1"/>
                <a:t>D</a:t>
              </a:r>
              <a:endParaRPr lang="es-CO" sz="3600" dirty="0"/>
            </a:p>
          </p:txBody>
        </p:sp>
        <p:pic>
          <p:nvPicPr>
            <p:cNvPr id="42" name="Imagen 4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09628" y="5055176"/>
              <a:ext cx="1564117" cy="1012814"/>
            </a:xfrm>
            <a:prstGeom prst="rect">
              <a:avLst/>
            </a:prstGeom>
          </p:spPr>
        </p:pic>
        <p:pic>
          <p:nvPicPr>
            <p:cNvPr id="43" name="Imagen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92080" y="2886512"/>
              <a:ext cx="3128234" cy="2025628"/>
            </a:xfrm>
            <a:prstGeom prst="rect">
              <a:avLst/>
            </a:prstGeom>
          </p:spPr>
        </p:pic>
      </p:grpSp>
      <p:sp>
        <p:nvSpPr>
          <p:cNvPr id="24" name="CuadroTexto 23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432000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Central </a:t>
            </a:r>
            <a:r>
              <a:rPr lang="es-CO" sz="2000" dirty="0" err="1"/>
              <a:t>limit</a:t>
            </a:r>
            <a:r>
              <a:rPr lang="es-CO" sz="2000" dirty="0"/>
              <a:t> </a:t>
            </a:r>
            <a:r>
              <a:rPr lang="es-CO" sz="2000" dirty="0" err="1"/>
              <a:t>theorem</a:t>
            </a:r>
            <a:r>
              <a:rPr lang="es-CO" sz="2000" dirty="0"/>
              <a:t>. </a:t>
            </a:r>
            <a:r>
              <a:rPr lang="es-CO" sz="2000" dirty="0" err="1"/>
              <a:t>Dominance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23065135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Mathematical</a:t>
            </a:r>
            <a:r>
              <a:rPr lang="es-CO" sz="2000" dirty="0"/>
              <a:t> </a:t>
            </a:r>
            <a:r>
              <a:rPr lang="es-CO" sz="2000" dirty="0" err="1"/>
              <a:t>model</a:t>
            </a:r>
            <a:r>
              <a:rPr lang="es-CO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/>
              <p:cNvSpPr txBox="1"/>
              <p:nvPr/>
            </p:nvSpPr>
            <p:spPr>
              <a:xfrm>
                <a:off x="3851920" y="2447559"/>
                <a:ext cx="18324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s-CO" b="0" dirty="0"/>
              </a:p>
            </p:txBody>
          </p:sp>
        </mc:Choice>
        <mc:Fallback xmlns="">
          <p:sp>
            <p:nvSpPr>
              <p:cNvPr id="49" name="CuadroTexto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447559"/>
                <a:ext cx="1832489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2667" t="-4444" r="-667" b="-3555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764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Mathematical</a:t>
            </a:r>
            <a:r>
              <a:rPr lang="es-CO" sz="2000" dirty="0"/>
              <a:t> </a:t>
            </a:r>
            <a:r>
              <a:rPr lang="es-CO" sz="2000" dirty="0" err="1"/>
              <a:t>model</a:t>
            </a:r>
            <a:r>
              <a:rPr lang="es-CO" sz="2000" dirty="0"/>
              <a:t>:</a:t>
            </a:r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  <a:p>
            <a:endParaRPr lang="es-CO" sz="2000" dirty="0"/>
          </a:p>
          <a:p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  <a:p>
            <a:r>
              <a:rPr lang="es-CO" sz="2000" dirty="0"/>
              <a:t>			</a:t>
            </a:r>
            <a:r>
              <a:rPr lang="es-CO" sz="2000" dirty="0" err="1"/>
              <a:t>Repeatability</a:t>
            </a:r>
            <a:r>
              <a:rPr lang="es-CO" sz="2000" dirty="0"/>
              <a:t>          </a:t>
            </a:r>
            <a:r>
              <a:rPr lang="es-CO" sz="2000" dirty="0" err="1"/>
              <a:t>Resolution</a:t>
            </a:r>
            <a:r>
              <a:rPr lang="es-CO" sz="2000" dirty="0"/>
              <a:t>         Standard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adroTexto 48"/>
              <p:cNvSpPr txBox="1"/>
              <p:nvPr/>
            </p:nvSpPr>
            <p:spPr>
              <a:xfrm>
                <a:off x="3851920" y="2447559"/>
                <a:ext cx="18324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s-CO" b="0" dirty="0"/>
              </a:p>
            </p:txBody>
          </p:sp>
        </mc:Choice>
        <mc:Fallback xmlns="">
          <p:sp>
            <p:nvSpPr>
              <p:cNvPr id="49" name="CuadroTexto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447559"/>
                <a:ext cx="1832489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2667" t="-4444" r="-667" b="-3555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lecha derecha 1"/>
          <p:cNvSpPr/>
          <p:nvPr/>
        </p:nvSpPr>
        <p:spPr>
          <a:xfrm rot="7200000">
            <a:off x="4154806" y="3058284"/>
            <a:ext cx="834388" cy="183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Flecha derecha 5"/>
          <p:cNvSpPr/>
          <p:nvPr/>
        </p:nvSpPr>
        <p:spPr>
          <a:xfrm rot="14400000" flipH="1">
            <a:off x="4802878" y="3074130"/>
            <a:ext cx="834388" cy="183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Flecha derecha 6"/>
          <p:cNvSpPr/>
          <p:nvPr/>
        </p:nvSpPr>
        <p:spPr>
          <a:xfrm rot="12924275" flipH="1">
            <a:off x="5617721" y="3074129"/>
            <a:ext cx="1296000" cy="18344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312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Component</a:t>
            </a:r>
            <a:r>
              <a:rPr lang="es-CO" sz="2000" dirty="0"/>
              <a:t> of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  <a:p>
            <a:endParaRPr lang="es-CO" sz="2000" dirty="0"/>
          </a:p>
          <a:p>
            <a:endParaRPr lang="es-CO" sz="2000" dirty="0"/>
          </a:p>
          <a:p>
            <a:r>
              <a:rPr lang="es-CO" sz="2000" dirty="0"/>
              <a:t>	</a:t>
            </a:r>
            <a:r>
              <a:rPr lang="es-CO" sz="2000" dirty="0" err="1"/>
              <a:t>Repeatability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</a:t>
            </a:r>
            <a:r>
              <a:rPr lang="es-CO" sz="2000" dirty="0" err="1"/>
              <a:t>Resolution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Standard: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7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Component</a:t>
            </a:r>
            <a:r>
              <a:rPr lang="es-CO" sz="2000" dirty="0"/>
              <a:t> of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  <a:p>
            <a:endParaRPr lang="es-CO" sz="2000" dirty="0"/>
          </a:p>
          <a:p>
            <a:endParaRPr lang="es-CO" sz="2000" dirty="0"/>
          </a:p>
          <a:p>
            <a:r>
              <a:rPr lang="es-CO" sz="2000" dirty="0"/>
              <a:t>	</a:t>
            </a:r>
            <a:r>
              <a:rPr lang="es-CO" sz="2000" dirty="0" err="1"/>
              <a:t>Repeatability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</a:t>
            </a:r>
            <a:r>
              <a:rPr lang="es-CO" sz="2000" dirty="0" err="1"/>
              <a:t>Resolution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Standard:</a:t>
            </a:r>
          </a:p>
          <a:p>
            <a:endParaRPr lang="es-CO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855330" y="2447559"/>
                <a:ext cx="1433341" cy="2216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𝑟𝑒𝑝𝑒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CO" b="0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𝑒𝑠𝑜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𝑟𝑒𝑠𝑜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CO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𝑝𝑎𝑡𝑟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30" y="2447559"/>
                <a:ext cx="1433341" cy="221637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04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What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is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an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optical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tachometer</a:t>
            </a:r>
            <a:r>
              <a:rPr lang="es-CO" sz="2200" b="1" dirty="0">
                <a:solidFill>
                  <a:srgbClr val="0D4D91"/>
                </a:solidFill>
              </a:rPr>
              <a:t>?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764704"/>
            <a:ext cx="4038600" cy="516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9919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Component</a:t>
            </a:r>
            <a:r>
              <a:rPr lang="es-CO" sz="2000" dirty="0"/>
              <a:t> of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  <a:p>
            <a:endParaRPr lang="es-CO" sz="2000" dirty="0"/>
          </a:p>
          <a:p>
            <a:endParaRPr lang="es-CO" sz="2000" dirty="0"/>
          </a:p>
          <a:p>
            <a:r>
              <a:rPr lang="es-CO" sz="2000" dirty="0"/>
              <a:t>	</a:t>
            </a:r>
            <a:r>
              <a:rPr lang="es-CO" sz="2000" dirty="0" err="1"/>
              <a:t>Repeatability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</a:t>
            </a:r>
            <a:r>
              <a:rPr lang="es-CO" sz="2000" dirty="0" err="1"/>
              <a:t>Resolution</a:t>
            </a:r>
            <a:r>
              <a:rPr lang="es-CO" sz="2000" dirty="0"/>
              <a:t>:</a:t>
            </a:r>
          </a:p>
          <a:p>
            <a:endParaRPr lang="es-CO" sz="3200" dirty="0"/>
          </a:p>
          <a:p>
            <a:r>
              <a:rPr lang="es-CO" sz="2000" dirty="0"/>
              <a:t>	Standard:</a:t>
            </a:r>
          </a:p>
          <a:p>
            <a:endParaRPr lang="es-CO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855330" y="2447559"/>
                <a:ext cx="1433341" cy="2216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𝑟𝑒𝑝𝑒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CO" b="0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𝑒𝑠𝑜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𝑟𝑒𝑠𝑜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s-CO" dirty="0"/>
              </a:p>
              <a:p>
                <a:endParaRPr lang="es-CO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𝑝𝑎𝑡𝑟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ó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s-CO" dirty="0"/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30" y="2447559"/>
                <a:ext cx="1433341" cy="221637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Imagen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2564904"/>
            <a:ext cx="625647" cy="405126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4176002"/>
            <a:ext cx="625647" cy="405126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3356992"/>
            <a:ext cx="625647" cy="40512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47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Combined</a:t>
            </a:r>
            <a:r>
              <a:rPr lang="es-CO" sz="2000" dirty="0"/>
              <a:t>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611014" y="2276872"/>
                <a:ext cx="4100738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𝑟𝑒𝑝𝑒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𝑟𝑒𝑠𝑜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𝑝𝑎𝑡𝑟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ó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rad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014" y="2276872"/>
                <a:ext cx="4100738" cy="563680"/>
              </a:xfrm>
              <a:prstGeom prst="rect">
                <a:avLst/>
              </a:prstGeom>
              <a:blipFill rotWithShape="0">
                <a:blip r:embed="rId3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179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611014" y="2311322"/>
                <a:ext cx="4100738" cy="5636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𝑟𝑒𝑝𝑒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𝑟𝑒𝑠𝑜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𝑝𝑎𝑡𝑟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ó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rad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014" y="2311322"/>
                <a:ext cx="4100738" cy="563680"/>
              </a:xfrm>
              <a:prstGeom prst="rect">
                <a:avLst/>
              </a:prstGeom>
              <a:blipFill rotWithShape="0">
                <a:blip r:embed="rId3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Combined</a:t>
            </a:r>
            <a:r>
              <a:rPr lang="es-CO" sz="2000" dirty="0"/>
              <a:t>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146656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611014" y="2311322"/>
                <a:ext cx="4196790" cy="28222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𝑟𝑒𝑝𝑒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𝑟𝑒𝑠𝑜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𝑝𝑎𝑡𝑟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ó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rad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s-CO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014" y="2311322"/>
                <a:ext cx="4196790" cy="282224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611560" y="3583945"/>
                <a:ext cx="2287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s-CO" b="0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583945"/>
                <a:ext cx="228716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862" t="-2222" r="-266" b="-3555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Combined</a:t>
            </a:r>
            <a:r>
              <a:rPr lang="es-CO" sz="2000" dirty="0"/>
              <a:t>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08570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611014" y="2311322"/>
                <a:ext cx="4507772" cy="338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𝑟𝑒𝑝𝑒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𝑟𝑒𝑠𝑜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d>
                            <m:dPr>
                              <m:ctrlPr>
                                <a:rPr lang="es-CO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𝑝𝑎𝑡𝑟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ó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rad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s-CO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s-CO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𝐼𝐵𝐶</m:t>
                              </m:r>
                            </m:sub>
                          </m:sSub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s-CO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s-CO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O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CO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s-CO" b="0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  <a:p>
                <a:endParaRPr lang="es-CO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s-CO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𝑟𝑒𝑝𝑒</m:t>
                              </m:r>
                            </m:sub>
                            <m: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s-CO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𝑟𝑒𝑠𝑜</m:t>
                              </m:r>
                            </m:sub>
                            <m: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𝑝𝑎𝑡𝑟</m:t>
                              </m:r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ó</m:t>
                              </m:r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1014" y="2311322"/>
                <a:ext cx="4507772" cy="338592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611560" y="3583945"/>
                <a:ext cx="2287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𝐼𝐵𝐶</m:t>
                          </m:r>
                        </m:sub>
                      </m:sSub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</m:oMath>
                  </m:oMathPara>
                </a14:m>
                <a:endParaRPr lang="es-CO" b="0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583945"/>
                <a:ext cx="2287165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862" t="-2222" r="-266" b="-35556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Combined</a:t>
            </a:r>
            <a:r>
              <a:rPr lang="es-CO" sz="2000" dirty="0"/>
              <a:t> </a:t>
            </a:r>
            <a:r>
              <a:rPr lang="es-CO" sz="2000" dirty="0" err="1"/>
              <a:t>uncertainty</a:t>
            </a:r>
            <a:r>
              <a:rPr lang="es-CO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416736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Expanded</a:t>
            </a:r>
            <a:r>
              <a:rPr lang="es-CO" sz="2000" dirty="0"/>
              <a:t> </a:t>
            </a:r>
            <a:r>
              <a:rPr lang="es-CO" sz="2000" dirty="0" err="1"/>
              <a:t>uncertainty</a:t>
            </a:r>
            <a:endParaRPr lang="es-CO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997099" y="2348880"/>
                <a:ext cx="11498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CO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CO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7099" y="2348880"/>
                <a:ext cx="1149802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787" r="-532" b="-1304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6" y="3068960"/>
            <a:ext cx="8607323" cy="23176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16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Dominance</a:t>
            </a:r>
            <a:r>
              <a:rPr lang="es-CO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707904" y="2046037"/>
                <a:ext cx="2229136" cy="86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nary>
                                <m:naryPr>
                                  <m:chr m:val="∑"/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≠</m:t>
                                  </m:r>
                                  <m:r>
                                    <a:rPr lang="es-CO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  <m:sup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  <m:sub>
                                              <m: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CO" i="1"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e>
                              </m:d>
                            </m:e>
                            <m:sub>
                              <m:r>
                                <a:rPr lang="es-CO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s-CO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≤0.3</m:t>
                      </m:r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2046037"/>
                <a:ext cx="2229136" cy="86940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6" y="3068960"/>
            <a:ext cx="8607323" cy="23176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6265885" y="1806023"/>
            <a:ext cx="2411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err="1"/>
              <a:t>Calibration</a:t>
            </a:r>
            <a:r>
              <a:rPr lang="es-CO" sz="1400" dirty="0"/>
              <a:t> </a:t>
            </a:r>
            <a:r>
              <a:rPr lang="es-CO" sz="1400" dirty="0" err="1"/>
              <a:t>Guide</a:t>
            </a:r>
            <a:r>
              <a:rPr lang="es-CO" sz="1400" dirty="0"/>
              <a:t> EURAMET cg-15 Versión 3.0 (02/2015)</a:t>
            </a:r>
          </a:p>
        </p:txBody>
      </p:sp>
    </p:spTree>
    <p:extLst>
      <p:ext uri="{BB962C8B-B14F-4D97-AF65-F5344CB8AC3E}">
        <p14:creationId xmlns:p14="http://schemas.microsoft.com/office/powerpoint/2010/main" val="587863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Welch-Satterwaite</a:t>
            </a:r>
            <a:r>
              <a:rPr lang="es-CO" sz="2000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3707904" y="2046037"/>
                <a:ext cx="1948290" cy="9142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𝑒𝑓𝑒𝑐</m:t>
                          </m:r>
                        </m:sub>
                      </m:sSub>
                      <m:r>
                        <a:rPr lang="es-ES_tradnl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nary>
                            <m:naryPr>
                              <m:chr m:val="∑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2046037"/>
                <a:ext cx="1948290" cy="91422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6" y="3068960"/>
            <a:ext cx="8607323" cy="23176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83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Welch-Satterwaite</a:t>
            </a:r>
            <a:r>
              <a:rPr lang="es-CO" sz="2000" dirty="0"/>
              <a:t>:				GUM Anexo 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195736" y="2058829"/>
                <a:ext cx="4506618" cy="9610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𝑒𝑓𝑒𝑐</m:t>
                          </m:r>
                        </m:sub>
                      </m:sSub>
                      <m:r>
                        <a:rPr lang="es-ES_tradnl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nary>
                            <m:naryPr>
                              <m:chr m:val="∑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                </m:t>
                      </m:r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s-ES_tradnl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d>
                                    <m:d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d>
                                    <m:d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058829"/>
                <a:ext cx="4506618" cy="9610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6" y="3068960"/>
            <a:ext cx="8607323" cy="2317656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292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/>
              <a:t>Welch-Satterwaite</a:t>
            </a:r>
            <a:r>
              <a:rPr lang="es-CO" sz="2000" dirty="0"/>
              <a:t>:				GUM Anexo 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/>
              <p:cNvSpPr txBox="1"/>
              <p:nvPr/>
            </p:nvSpPr>
            <p:spPr>
              <a:xfrm>
                <a:off x="2195736" y="2058829"/>
                <a:ext cx="4506618" cy="9610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𝑒𝑓𝑒𝑐</m:t>
                          </m:r>
                        </m:sub>
                      </m:sSub>
                      <m:r>
                        <a:rPr lang="es-ES_tradnl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num>
                        <m:den>
                          <m:nary>
                            <m:naryPr>
                              <m:chr m:val="∑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s-ES_tradnl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s-CO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_tradnl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s-ES_tradnl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nary>
                        </m:den>
                      </m:f>
                      <m:r>
                        <a:rPr lang="es-CO" b="0" i="1" smtClean="0">
                          <a:latin typeface="Cambria Math" panose="02040503050406030204" pitchFamily="18" charset="0"/>
                        </a:rPr>
                        <m:t>                </m:t>
                      </m:r>
                      <m:sSub>
                        <m:sSub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𝜐</m:t>
                          </m:r>
                        </m:e>
                        <m:sub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s-ES_tradnl" i="1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CO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s-CO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CO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d>
                                    <m:d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r>
                                    <a:rPr lang="es-ES_tradnl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  <m:d>
                                    <m:dPr>
                                      <m:ctrlPr>
                                        <a:rPr lang="es-CO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CO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s-ES_tradnl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_tradnl" i="1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s-CO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uadro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2058829"/>
                <a:ext cx="4506618" cy="9610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685800" y="3551238"/>
            <a:ext cx="3992563" cy="992187"/>
            <a:chOff x="1586" y="2237"/>
            <a:chExt cx="3065" cy="833"/>
          </a:xfrm>
        </p:grpSpPr>
        <p:graphicFrame>
          <p:nvGraphicFramePr>
            <p:cNvPr id="7" name="Object 5"/>
            <p:cNvGraphicFramePr>
              <a:graphicFrameLocks noChangeAspect="1"/>
            </p:cNvGraphicFramePr>
            <p:nvPr/>
          </p:nvGraphicFramePr>
          <p:xfrm>
            <a:off x="1586" y="2237"/>
            <a:ext cx="1790" cy="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Ecuación" r:id="rId5" imgW="1091726" imgH="507780" progId="Equation.3">
                    <p:embed/>
                  </p:oleObj>
                </mc:Choice>
                <mc:Fallback>
                  <p:oleObj name="Ecuación" r:id="rId5" imgW="1091726" imgH="5077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86" y="2237"/>
                          <a:ext cx="1790" cy="83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376" y="2420"/>
              <a:ext cx="1275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s-ES" sz="4000" b="1"/>
                <a:t>= 200</a:t>
              </a:r>
            </a:p>
          </p:txBody>
        </p:sp>
      </p:grpSp>
      <p:pic>
        <p:nvPicPr>
          <p:cNvPr id="9" name="Picture 13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63" y="3395663"/>
            <a:ext cx="350043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8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3330088" y="1161190"/>
            <a:ext cx="24838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 err="1">
                <a:solidFill>
                  <a:srgbClr val="0D4D91"/>
                </a:solidFill>
              </a:rPr>
              <a:t>Optical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Tachometer</a:t>
            </a:r>
            <a:endParaRPr lang="es-CO" sz="2200" b="1" dirty="0">
              <a:solidFill>
                <a:srgbClr val="0D4D9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88" y="2810085"/>
            <a:ext cx="2238400" cy="28634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93CAA84-D022-4835-859A-BB1F7B069E65}"/>
              </a:ext>
            </a:extLst>
          </p:cNvPr>
          <p:cNvSpPr txBox="1"/>
          <p:nvPr/>
        </p:nvSpPr>
        <p:spPr>
          <a:xfrm>
            <a:off x="323528" y="180064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/>
              <a:t>Contactless type instrument that uses light beam (IR or laser) to measure rotational frequency, </a:t>
            </a:r>
            <a:r>
              <a:rPr lang="en-US" sz="2000" dirty="0" err="1"/>
              <a:t>i.e</a:t>
            </a:r>
            <a:r>
              <a:rPr lang="en-US" sz="2000" dirty="0"/>
              <a:t>: to count amount of engine´s shaft rotations per time unit.</a:t>
            </a:r>
            <a:endParaRPr lang="es-CO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C8082D-01E1-496B-9771-4F3F53111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2717101"/>
            <a:ext cx="2952328" cy="295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62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t </a:t>
            </a:r>
            <a:r>
              <a:rPr lang="es-CO" sz="2000" dirty="0" err="1"/>
              <a:t>distribution</a:t>
            </a:r>
            <a:r>
              <a:rPr lang="es-CO" sz="2000" dirty="0"/>
              <a:t>: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806" y="2065486"/>
            <a:ext cx="6373391" cy="3484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/>
              </a14:hiddenLine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– </a:t>
            </a:r>
            <a:r>
              <a:rPr lang="es-CO" sz="2200" b="1" dirty="0" err="1">
                <a:solidFill>
                  <a:srgbClr val="0D4D91"/>
                </a:solidFill>
              </a:rPr>
              <a:t>estimation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uncertainty</a:t>
            </a:r>
            <a:endParaRPr lang="es-CO" sz="2200" b="1" dirty="0">
              <a:solidFill>
                <a:srgbClr val="0D4D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104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t </a:t>
            </a:r>
            <a:r>
              <a:rPr lang="es-CO" sz="2000" dirty="0" err="1"/>
              <a:t>distribution</a:t>
            </a:r>
            <a:r>
              <a:rPr lang="es-CO" sz="2000" dirty="0"/>
              <a:t>:</a:t>
            </a:r>
          </a:p>
        </p:txBody>
      </p:sp>
      <p:sp>
        <p:nvSpPr>
          <p:cNvPr id="6" name="4 Rectángulo"/>
          <p:cNvSpPr/>
          <p:nvPr/>
        </p:nvSpPr>
        <p:spPr>
          <a:xfrm>
            <a:off x="467544" y="4191692"/>
            <a:ext cx="1748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dirty="0"/>
              <a:t>GUM Tabla G.2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875" y="188640"/>
            <a:ext cx="4864956" cy="6322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84168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Normal </a:t>
            </a:r>
            <a:r>
              <a:rPr lang="es-CO" sz="2000" dirty="0" err="1"/>
              <a:t>distribution</a:t>
            </a:r>
            <a:r>
              <a:rPr lang="es-CO" sz="2000" dirty="0"/>
              <a:t>: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12756"/>
            <a:ext cx="6291714" cy="313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5 Rectángulo"/>
          <p:cNvSpPr/>
          <p:nvPr/>
        </p:nvSpPr>
        <p:spPr>
          <a:xfrm>
            <a:off x="3635896" y="5621178"/>
            <a:ext cx="1748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dirty="0"/>
              <a:t>GUM Tabla G.1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766" y="183938"/>
            <a:ext cx="3128234" cy="20256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19755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12756"/>
            <a:ext cx="6291714" cy="3139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5 Rectángulo"/>
          <p:cNvSpPr/>
          <p:nvPr/>
        </p:nvSpPr>
        <p:spPr>
          <a:xfrm>
            <a:off x="3635896" y="5621178"/>
            <a:ext cx="1748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dirty="0"/>
              <a:t>GUM Tabla G.1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5766" y="183938"/>
            <a:ext cx="3128234" cy="202562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Normal </a:t>
            </a:r>
            <a:r>
              <a:rPr lang="es-CO" sz="2000" dirty="0" err="1"/>
              <a:t>distribution</a:t>
            </a:r>
            <a:r>
              <a:rPr lang="es-CO" sz="20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5006696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adroTexto 44"/>
          <p:cNvSpPr txBox="1"/>
          <p:nvPr/>
        </p:nvSpPr>
        <p:spPr>
          <a:xfrm>
            <a:off x="395536" y="1645927"/>
            <a:ext cx="82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Rectangular </a:t>
            </a:r>
            <a:r>
              <a:rPr lang="es-CO" sz="2000" dirty="0" err="1"/>
              <a:t>distribution</a:t>
            </a:r>
            <a:r>
              <a:rPr lang="es-CO" sz="2000" dirty="0"/>
              <a:t>: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635896" y="5045114"/>
            <a:ext cx="23183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000" dirty="0"/>
              <a:t>GUM  nota tabla G.1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380818"/>
            <a:ext cx="568642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4288" y="183938"/>
            <a:ext cx="3128234" cy="2025628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Mathematical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model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73934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95536" y="6199212"/>
            <a:ext cx="43924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700" dirty="0">
                <a:latin typeface="Arial" pitchFamily="34" charset="0"/>
                <a:cs typeface="Arial" pitchFamily="34" charset="0"/>
              </a:rPr>
              <a:t>Instituto Nacional de Metrología de Colombia - Av. Carrera 50 No 26 - 55 Int. 2   Bogotá, D.C. - Colombia</a:t>
            </a:r>
            <a:br>
              <a:rPr lang="es-CO" sz="700" dirty="0">
                <a:latin typeface="Arial" pitchFamily="34" charset="0"/>
                <a:cs typeface="Arial" pitchFamily="34" charset="0"/>
              </a:rPr>
            </a:br>
            <a:r>
              <a:rPr lang="es-CO" sz="700" b="1" dirty="0">
                <a:latin typeface="Arial" pitchFamily="34" charset="0"/>
                <a:cs typeface="Arial" pitchFamily="34" charset="0"/>
              </a:rPr>
              <a:t>Conmutador:</a:t>
            </a:r>
            <a:r>
              <a:rPr lang="es-CO" sz="700" dirty="0">
                <a:latin typeface="Arial" pitchFamily="34" charset="0"/>
                <a:cs typeface="Arial" pitchFamily="34" charset="0"/>
              </a:rPr>
              <a:t> (571) 2 54 22 22 / 5 88 02 46   </a:t>
            </a:r>
            <a:r>
              <a:rPr lang="es-CO" sz="700" b="1" dirty="0">
                <a:latin typeface="Arial" pitchFamily="34" charset="0"/>
                <a:cs typeface="Arial" pitchFamily="34" charset="0"/>
              </a:rPr>
              <a:t>E-mail:</a:t>
            </a:r>
            <a:r>
              <a:rPr lang="es-CO" sz="700" dirty="0">
                <a:latin typeface="Arial" pitchFamily="34" charset="0"/>
                <a:cs typeface="Arial" pitchFamily="34" charset="0"/>
              </a:rPr>
              <a:t> contacto@inm.gov.co   </a:t>
            </a:r>
            <a:r>
              <a:rPr lang="es-CO" sz="700" b="1" dirty="0">
                <a:latin typeface="Arial" pitchFamily="34" charset="0"/>
                <a:cs typeface="Arial" pitchFamily="34" charset="0"/>
              </a:rPr>
              <a:t>Website:</a:t>
            </a:r>
            <a:r>
              <a:rPr lang="es-CO" sz="700" dirty="0">
                <a:latin typeface="Arial" pitchFamily="34" charset="0"/>
                <a:cs typeface="Arial" pitchFamily="34" charset="0"/>
              </a:rPr>
              <a:t> www.inm.gov.co 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4796570" y="6148212"/>
            <a:ext cx="40324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pSp>
        <p:nvGrpSpPr>
          <p:cNvPr id="13" name="25 Grupo"/>
          <p:cNvGrpSpPr/>
          <p:nvPr/>
        </p:nvGrpSpPr>
        <p:grpSpPr>
          <a:xfrm>
            <a:off x="6152745" y="6093557"/>
            <a:ext cx="2991255" cy="757382"/>
            <a:chOff x="6117249" y="6093296"/>
            <a:chExt cx="2991255" cy="757382"/>
          </a:xfrm>
        </p:grpSpPr>
        <p:pic>
          <p:nvPicPr>
            <p:cNvPr id="14" name="28 Imagen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14" t="81187" r="3385" b="5008"/>
            <a:stretch/>
          </p:blipFill>
          <p:spPr>
            <a:xfrm>
              <a:off x="7590492" y="6093296"/>
              <a:ext cx="1518012" cy="757382"/>
            </a:xfrm>
            <a:prstGeom prst="rect">
              <a:avLst/>
            </a:prstGeom>
          </p:spPr>
        </p:pic>
        <p:pic>
          <p:nvPicPr>
            <p:cNvPr id="15" name="24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89" t="35173" r="7437" b="38621"/>
            <a:stretch/>
          </p:blipFill>
          <p:spPr>
            <a:xfrm>
              <a:off x="6117249" y="6297259"/>
              <a:ext cx="1473243" cy="349455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0" y="1052736"/>
            <a:ext cx="9142688" cy="50234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251520" y="2564904"/>
            <a:ext cx="828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9000" dirty="0">
                <a:solidFill>
                  <a:srgbClr val="FFDD02"/>
                </a:solidFill>
                <a:latin typeface="Harlow Solid Italic" panose="04030604020F02020D02" pitchFamily="82" charset="0"/>
                <a:sym typeface="Symbol" panose="05050102010706020507" pitchFamily="18" charset="2"/>
              </a:rPr>
              <a:t>¡Gracias!</a:t>
            </a:r>
            <a:endParaRPr lang="es-CO" sz="1200" dirty="0">
              <a:solidFill>
                <a:srgbClr val="FFDD02"/>
              </a:solidFill>
              <a:sym typeface="Symbol" panose="05050102010706020507" pitchFamily="18" charset="2"/>
            </a:endParaRPr>
          </a:p>
          <a:p>
            <a:endParaRPr lang="es-CO" sz="1200" dirty="0">
              <a:sym typeface="Symbol" panose="05050102010706020507" pitchFamily="18" charset="2"/>
            </a:endParaRPr>
          </a:p>
          <a:p>
            <a:endParaRPr lang="es-CO" sz="10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7523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1655675" y="1196752"/>
            <a:ext cx="59766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solidFill>
                  <a:srgbClr val="0D4D91"/>
                </a:solidFill>
              </a:rPr>
              <a:t>  </a:t>
            </a:r>
            <a:r>
              <a:rPr lang="es-CO" sz="2200" b="1" dirty="0" err="1">
                <a:solidFill>
                  <a:srgbClr val="0D4D91"/>
                </a:solidFill>
              </a:rPr>
              <a:t>Technical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Specifications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Tachometer</a:t>
            </a:r>
            <a:r>
              <a:rPr lang="es-CO" sz="2200" b="1" dirty="0">
                <a:solidFill>
                  <a:srgbClr val="0D4D91"/>
                </a:solidFill>
              </a:rPr>
              <a:t> DT 2236B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582F03A-7B0D-483A-8C8A-588C02C7FCB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39552" y="1844824"/>
          <a:ext cx="8208911" cy="3456384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3798034594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1182506596"/>
                    </a:ext>
                  </a:extLst>
                </a:gridCol>
                <a:gridCol w="1472163">
                  <a:extLst>
                    <a:ext uri="{9D8B030D-6E8A-4147-A177-3AD203B41FA5}">
                      <a16:colId xmlns:a16="http://schemas.microsoft.com/office/drawing/2014/main" val="1380032812"/>
                    </a:ext>
                  </a:extLst>
                </a:gridCol>
                <a:gridCol w="2128236">
                  <a:extLst>
                    <a:ext uri="{9D8B030D-6E8A-4147-A177-3AD203B41FA5}">
                      <a16:colId xmlns:a16="http://schemas.microsoft.com/office/drawing/2014/main" val="1352720364"/>
                    </a:ext>
                  </a:extLst>
                </a:gridCol>
              </a:tblGrid>
              <a:tr h="350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 err="1">
                          <a:effectLst/>
                        </a:rPr>
                        <a:t>Range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0" dirty="0">
                          <a:effectLst/>
                        </a:rPr>
                        <a:t>(2.5 to 99 999) RPM</a:t>
                      </a:r>
                      <a:endParaRPr lang="es-CO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Time base</a:t>
                      </a:r>
                      <a:endParaRPr lang="es-C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</a:rPr>
                        <a:t>Quartz </a:t>
                      </a:r>
                      <a:r>
                        <a:rPr lang="en-US" sz="2000" b="0" dirty="0" err="1">
                          <a:effectLst/>
                        </a:rPr>
                        <a:t>cristal</a:t>
                      </a:r>
                      <a:endParaRPr lang="es-CO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81714942"/>
                  </a:ext>
                </a:extLst>
              </a:tr>
              <a:tr h="10847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 err="1">
                          <a:effectLst/>
                        </a:rPr>
                        <a:t>Resolution</a:t>
                      </a:r>
                      <a:endParaRPr lang="es-CO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(Experimental)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0.01 RPM (2.5 to 999) RPM</a:t>
                      </a:r>
                      <a:endParaRPr lang="es-CO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 RPM (1 000 to 9 999) RPM</a:t>
                      </a:r>
                      <a:endParaRPr lang="es-CO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 RPM (&gt; 9 999 RPM)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Sampling time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 second (over 6 RPM)</a:t>
                      </a:r>
                      <a:endParaRPr lang="es-C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89964936"/>
                  </a:ext>
                </a:extLst>
              </a:tr>
              <a:tr h="761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Display</a:t>
                      </a:r>
                      <a:endParaRPr lang="es-C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5 digits LCD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Measuring Distance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Max. 2 m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4584984"/>
                  </a:ext>
                </a:extLst>
              </a:tr>
              <a:tr h="7177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Accuracy</a:t>
                      </a:r>
                      <a:endParaRPr lang="es-C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effectLst/>
                        </a:rPr>
                        <a:t>+</a:t>
                      </a:r>
                      <a:r>
                        <a:rPr lang="en-US" sz="2000" dirty="0">
                          <a:effectLst/>
                        </a:rPr>
                        <a:t> (0.05% + 1 digit)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Measuring Angle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At less than 120°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0560897"/>
                  </a:ext>
                </a:extLst>
              </a:tr>
              <a:tr h="541744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Auto zero adjustment</a:t>
                      </a:r>
                      <a:endParaRPr lang="es-C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308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43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3079691" y="1205455"/>
            <a:ext cx="34201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 err="1">
                <a:solidFill>
                  <a:srgbClr val="0D4D91"/>
                </a:solidFill>
              </a:rPr>
              <a:t>Quantity</a:t>
            </a:r>
            <a:r>
              <a:rPr lang="es-CO" sz="2200" b="1" dirty="0">
                <a:solidFill>
                  <a:srgbClr val="0D4D91"/>
                </a:solidFill>
              </a:rPr>
              <a:t> and </a:t>
            </a:r>
            <a:r>
              <a:rPr lang="es-CO" sz="2200" b="1" dirty="0" err="1">
                <a:solidFill>
                  <a:srgbClr val="0D4D91"/>
                </a:solidFill>
              </a:rPr>
              <a:t>Measure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Unit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523046" y="2996952"/>
            <a:ext cx="174567" cy="947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O"/>
          </a:p>
        </p:txBody>
      </p:sp>
      <p:sp>
        <p:nvSpPr>
          <p:cNvPr id="10" name="8 Rectángulo">
            <a:extLst>
              <a:ext uri="{FF2B5EF4-FFF2-40B4-BE49-F238E27FC236}">
                <a16:creationId xmlns:a16="http://schemas.microsoft.com/office/drawing/2014/main" id="{621AB009-3479-477E-9E2C-97CFC5B0C15F}"/>
              </a:ext>
            </a:extLst>
          </p:cNvPr>
          <p:cNvSpPr/>
          <p:nvPr/>
        </p:nvSpPr>
        <p:spPr>
          <a:xfrm>
            <a:off x="721301" y="2467260"/>
            <a:ext cx="2603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2000" b="1" dirty="0" err="1"/>
              <a:t>Rotational</a:t>
            </a:r>
            <a:r>
              <a:rPr lang="es-PA" sz="2000" b="1" dirty="0"/>
              <a:t>  </a:t>
            </a:r>
            <a:r>
              <a:rPr lang="es-PA" sz="2000" b="1" dirty="0" err="1"/>
              <a:t>Frequency</a:t>
            </a:r>
            <a:r>
              <a:rPr lang="es-PA" sz="2000" b="1" dirty="0"/>
              <a:t>  </a:t>
            </a:r>
          </a:p>
          <a:p>
            <a:pPr algn="ctr"/>
            <a:r>
              <a:rPr lang="es-PA" sz="2000" dirty="0"/>
              <a:t>[RPM]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B8CE9940-E171-4122-814B-DF274E92F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385340"/>
            <a:ext cx="314327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err="1">
                <a:ea typeface="Times New Roman" pitchFamily="18" charset="0"/>
                <a:cs typeface="Arial" pitchFamily="34" charset="0"/>
              </a:rPr>
              <a:t>On</a:t>
            </a:r>
            <a:r>
              <a:rPr lang="es-ES" sz="20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s-ES" sz="2000" dirty="0" err="1">
                <a:ea typeface="Times New Roman" pitchFamily="18" charset="0"/>
                <a:cs typeface="Arial" pitchFamily="34" charset="0"/>
              </a:rPr>
              <a:t>repetitive</a:t>
            </a:r>
            <a:r>
              <a:rPr lang="es-ES" sz="20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s-ES" sz="2000" dirty="0" err="1">
                <a:ea typeface="Times New Roman" pitchFamily="18" charset="0"/>
                <a:cs typeface="Arial" pitchFamily="34" charset="0"/>
              </a:rPr>
              <a:t>physical</a:t>
            </a:r>
            <a:r>
              <a:rPr lang="es-ES" sz="2000" dirty="0">
                <a:ea typeface="Times New Roman" pitchFamily="18" charset="0"/>
                <a:cs typeface="Arial" pitchFamily="34" charset="0"/>
              </a:rPr>
              <a:t> </a:t>
            </a:r>
            <a:r>
              <a:rPr lang="es-ES" sz="2000" dirty="0" err="1">
                <a:ea typeface="Times New Roman" pitchFamily="18" charset="0"/>
                <a:cs typeface="Arial" pitchFamily="34" charset="0"/>
              </a:rPr>
              <a:t>phenomenon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frequency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is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usually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measured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using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revolutions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per minute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units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and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its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symbol es r/min </a:t>
            </a:r>
            <a:r>
              <a:rPr kumimoji="0" lang="es-E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or</a:t>
            </a:r>
            <a:r>
              <a:rPr kumimoji="0" lang="es-E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RPM.</a:t>
            </a:r>
            <a:endParaRPr kumimoji="0" lang="es-E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17" name="13 Grupo">
            <a:extLst>
              <a:ext uri="{FF2B5EF4-FFF2-40B4-BE49-F238E27FC236}">
                <a16:creationId xmlns:a16="http://schemas.microsoft.com/office/drawing/2014/main" id="{0D86B241-CEC7-49D9-B483-23152BA05F2C}"/>
              </a:ext>
            </a:extLst>
          </p:cNvPr>
          <p:cNvGrpSpPr/>
          <p:nvPr/>
        </p:nvGrpSpPr>
        <p:grpSpPr>
          <a:xfrm>
            <a:off x="3861068" y="1889125"/>
            <a:ext cx="1857388" cy="830997"/>
            <a:chOff x="2871717" y="3071812"/>
            <a:chExt cx="1734075" cy="1153362"/>
          </a:xfrm>
        </p:grpSpPr>
        <p:sp>
          <p:nvSpPr>
            <p:cNvPr id="18" name="14 CuadroTexto">
              <a:extLst>
                <a:ext uri="{FF2B5EF4-FFF2-40B4-BE49-F238E27FC236}">
                  <a16:creationId xmlns:a16="http://schemas.microsoft.com/office/drawing/2014/main" id="{F00B8300-DDF8-4BCD-B6E8-AE4A8133A386}"/>
                </a:ext>
              </a:extLst>
            </p:cNvPr>
            <p:cNvSpPr txBox="1"/>
            <p:nvPr/>
          </p:nvSpPr>
          <p:spPr>
            <a:xfrm>
              <a:off x="3918541" y="3071812"/>
              <a:ext cx="687251" cy="1153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A" sz="1600" b="1" dirty="0"/>
                <a:t> </a:t>
              </a:r>
            </a:p>
            <a:p>
              <a:pPr algn="ctr"/>
              <a:r>
                <a:rPr lang="es-PA" sz="1600" b="1" dirty="0"/>
                <a:t>1 Hz</a:t>
              </a:r>
            </a:p>
            <a:p>
              <a:pPr algn="ctr"/>
              <a:endParaRPr lang="es-PA" sz="1600" b="1" dirty="0"/>
            </a:p>
          </p:txBody>
        </p:sp>
        <p:sp>
          <p:nvSpPr>
            <p:cNvPr id="19" name="15 Rectángulo">
              <a:extLst>
                <a:ext uri="{FF2B5EF4-FFF2-40B4-BE49-F238E27FC236}">
                  <a16:creationId xmlns:a16="http://schemas.microsoft.com/office/drawing/2014/main" id="{E075DB80-EA3F-4DEC-99FF-3A03F45C8D98}"/>
                </a:ext>
              </a:extLst>
            </p:cNvPr>
            <p:cNvSpPr/>
            <p:nvPr/>
          </p:nvSpPr>
          <p:spPr>
            <a:xfrm>
              <a:off x="2871717" y="3071812"/>
              <a:ext cx="985904" cy="811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es-PA" sz="1600" b="1" dirty="0"/>
            </a:p>
            <a:p>
              <a:pPr algn="ctr"/>
              <a:r>
                <a:rPr lang="es-PA" sz="1600" b="1" dirty="0"/>
                <a:t>60 RPM</a:t>
              </a:r>
            </a:p>
          </p:txBody>
        </p:sp>
        <p:sp>
          <p:nvSpPr>
            <p:cNvPr id="20" name="16 CuadroTexto">
              <a:extLst>
                <a:ext uri="{FF2B5EF4-FFF2-40B4-BE49-F238E27FC236}">
                  <a16:creationId xmlns:a16="http://schemas.microsoft.com/office/drawing/2014/main" id="{3F619E22-32C0-4D5E-A4DB-B91592EC5514}"/>
                </a:ext>
              </a:extLst>
            </p:cNvPr>
            <p:cNvSpPr txBox="1"/>
            <p:nvPr/>
          </p:nvSpPr>
          <p:spPr>
            <a:xfrm>
              <a:off x="3674959" y="3431969"/>
              <a:ext cx="397270" cy="469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PA" sz="1600" dirty="0"/>
                <a:t>=</a:t>
              </a:r>
            </a:p>
          </p:txBody>
        </p:sp>
      </p:grpSp>
      <p:cxnSp>
        <p:nvCxnSpPr>
          <p:cNvPr id="21" name="10 Conector recto de flecha">
            <a:extLst>
              <a:ext uri="{FF2B5EF4-FFF2-40B4-BE49-F238E27FC236}">
                <a16:creationId xmlns:a16="http://schemas.microsoft.com/office/drawing/2014/main" id="{490BA05C-6941-4A9E-8A45-4F5505F6DCB0}"/>
              </a:ext>
            </a:extLst>
          </p:cNvPr>
          <p:cNvCxnSpPr>
            <a:cxnSpLocks/>
          </p:cNvCxnSpPr>
          <p:nvPr/>
        </p:nvCxnSpPr>
        <p:spPr>
          <a:xfrm>
            <a:off x="3534752" y="2688361"/>
            <a:ext cx="251002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7 Rectángulo">
            <a:extLst>
              <a:ext uri="{FF2B5EF4-FFF2-40B4-BE49-F238E27FC236}">
                <a16:creationId xmlns:a16="http://schemas.microsoft.com/office/drawing/2014/main" id="{30F6AB84-95A4-450B-8681-94A5F6823BC6}"/>
              </a:ext>
            </a:extLst>
          </p:cNvPr>
          <p:cNvSpPr/>
          <p:nvPr/>
        </p:nvSpPr>
        <p:spPr>
          <a:xfrm>
            <a:off x="6760561" y="2467260"/>
            <a:ext cx="1315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A" sz="2000" b="1" dirty="0" err="1"/>
              <a:t>Frequency</a:t>
            </a:r>
            <a:r>
              <a:rPr lang="es-PA" sz="2000" b="1" dirty="0"/>
              <a:t> </a:t>
            </a:r>
          </a:p>
          <a:p>
            <a:r>
              <a:rPr lang="es-PA" sz="2000" dirty="0"/>
              <a:t>     [Hz]</a:t>
            </a:r>
          </a:p>
        </p:txBody>
      </p:sp>
      <p:sp>
        <p:nvSpPr>
          <p:cNvPr id="23" name="31 Rectángulo">
            <a:extLst>
              <a:ext uri="{FF2B5EF4-FFF2-40B4-BE49-F238E27FC236}">
                <a16:creationId xmlns:a16="http://schemas.microsoft.com/office/drawing/2014/main" id="{755F34DE-7004-4676-81D9-A0783199D10E}"/>
              </a:ext>
            </a:extLst>
          </p:cNvPr>
          <p:cNvSpPr/>
          <p:nvPr/>
        </p:nvSpPr>
        <p:spPr>
          <a:xfrm>
            <a:off x="5785857" y="3360613"/>
            <a:ext cx="2857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/>
              <a:t>On electrical signals, standard unit is Hertz, its symbol is Hz and it is defined as the number of events or cycles per second.</a:t>
            </a:r>
            <a:endParaRPr lang="es-PA" sz="2000" dirty="0"/>
          </a:p>
        </p:txBody>
      </p:sp>
    </p:spTree>
    <p:extLst>
      <p:ext uri="{BB962C8B-B14F-4D97-AF65-F5344CB8AC3E}">
        <p14:creationId xmlns:p14="http://schemas.microsoft.com/office/powerpoint/2010/main" val="159491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3293977" y="1268760"/>
            <a:ext cx="27720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 err="1">
                <a:solidFill>
                  <a:srgbClr val="0D4D91"/>
                </a:solidFill>
              </a:rPr>
              <a:t>Calibration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System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1523046" y="2996952"/>
            <a:ext cx="174567" cy="947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O"/>
          </a:p>
        </p:txBody>
      </p:sp>
      <p:pic>
        <p:nvPicPr>
          <p:cNvPr id="4" name="Imagen 2">
            <a:extLst>
              <a:ext uri="{FF2B5EF4-FFF2-40B4-BE49-F238E27FC236}">
                <a16:creationId xmlns:a16="http://schemas.microsoft.com/office/drawing/2014/main" id="{11C77DB4-B1F0-4663-A58D-2DF5A80B6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086" y="1699647"/>
            <a:ext cx="407537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0 Rectángulo">
            <a:extLst>
              <a:ext uri="{FF2B5EF4-FFF2-40B4-BE49-F238E27FC236}">
                <a16:creationId xmlns:a16="http://schemas.microsoft.com/office/drawing/2014/main" id="{5C444CD4-F636-4F6A-AC73-F49F7E985C45}"/>
              </a:ext>
            </a:extLst>
          </p:cNvPr>
          <p:cNvSpPr/>
          <p:nvPr/>
        </p:nvSpPr>
        <p:spPr>
          <a:xfrm>
            <a:off x="529682" y="2348880"/>
            <a:ext cx="4143404" cy="2741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00"/>
              </a:spcBef>
              <a:buClr>
                <a:schemeClr val="accent1"/>
              </a:buClr>
              <a:buSzPct val="100000"/>
            </a:pPr>
            <a:r>
              <a:rPr lang="es-PA" sz="2000" b="1" dirty="0" err="1"/>
              <a:t>Signal</a:t>
            </a:r>
            <a:r>
              <a:rPr lang="es-PA" sz="2000" b="1" dirty="0"/>
              <a:t> </a:t>
            </a:r>
            <a:r>
              <a:rPr lang="es-PA" sz="2000" b="1" dirty="0" err="1"/>
              <a:t>Generation</a:t>
            </a:r>
            <a:r>
              <a:rPr lang="es-PA" sz="2000" b="1" dirty="0"/>
              <a:t> </a:t>
            </a:r>
            <a:r>
              <a:rPr lang="es-PA" sz="2000" b="1" dirty="0" err="1"/>
              <a:t>System</a:t>
            </a:r>
            <a:endParaRPr lang="es-PA" sz="2000" b="1" dirty="0"/>
          </a:p>
          <a:p>
            <a:pPr algn="just">
              <a:spcBef>
                <a:spcPts val="100"/>
              </a:spcBef>
              <a:buClr>
                <a:schemeClr val="accent1"/>
              </a:buClr>
              <a:buSzPct val="100000"/>
            </a:pPr>
            <a:endParaRPr lang="es-PA" sz="2000" b="1" dirty="0"/>
          </a:p>
          <a:p>
            <a:pPr marL="180000" lvl="1" algn="just">
              <a:spcBef>
                <a:spcPts val="100"/>
              </a:spcBef>
              <a:buFontTx/>
              <a:buChar char="-"/>
            </a:pPr>
            <a:r>
              <a:rPr lang="es-PA" sz="2000" dirty="0"/>
              <a:t> </a:t>
            </a:r>
            <a:r>
              <a:rPr lang="es-PA" sz="2000" dirty="0" err="1"/>
              <a:t>Waveform</a:t>
            </a:r>
            <a:r>
              <a:rPr lang="es-PA" sz="2000" dirty="0"/>
              <a:t> </a:t>
            </a:r>
            <a:r>
              <a:rPr lang="es-PA" sz="2000" dirty="0" err="1"/>
              <a:t>generator</a:t>
            </a:r>
            <a:r>
              <a:rPr lang="es-PA" sz="2000" dirty="0"/>
              <a:t> and </a:t>
            </a:r>
            <a:r>
              <a:rPr lang="es-PA" sz="2000" dirty="0" err="1"/>
              <a:t>counter</a:t>
            </a:r>
            <a:r>
              <a:rPr lang="es-PA" sz="2000" dirty="0"/>
              <a:t>, </a:t>
            </a:r>
            <a:r>
              <a:rPr lang="es-PA" sz="2000" dirty="0" err="1"/>
              <a:t>both</a:t>
            </a:r>
            <a:r>
              <a:rPr lang="es-PA" sz="2000" dirty="0"/>
              <a:t> </a:t>
            </a:r>
            <a:r>
              <a:rPr lang="es-PA" sz="2000" dirty="0" err="1"/>
              <a:t>disciplined</a:t>
            </a:r>
            <a:r>
              <a:rPr lang="es-PA" sz="2000" dirty="0"/>
              <a:t> to </a:t>
            </a:r>
            <a:r>
              <a:rPr lang="es-PA" sz="2000" dirty="0" err="1"/>
              <a:t>an</a:t>
            </a:r>
            <a:r>
              <a:rPr lang="es-PA" sz="2000" dirty="0"/>
              <a:t> </a:t>
            </a:r>
            <a:r>
              <a:rPr lang="es-PA" sz="2000" dirty="0" err="1"/>
              <a:t>standar</a:t>
            </a:r>
            <a:r>
              <a:rPr lang="es-PA" sz="2000" dirty="0"/>
              <a:t> </a:t>
            </a:r>
            <a:r>
              <a:rPr lang="es-PA" sz="2000" dirty="0" err="1"/>
              <a:t>signal</a:t>
            </a:r>
            <a:r>
              <a:rPr lang="es-PA" sz="2000" dirty="0"/>
              <a:t> </a:t>
            </a:r>
            <a:r>
              <a:rPr lang="es-PA" sz="2000" dirty="0" err="1"/>
              <a:t>traceable</a:t>
            </a:r>
            <a:r>
              <a:rPr lang="es-PA" sz="2000" dirty="0"/>
              <a:t> to SI </a:t>
            </a:r>
            <a:r>
              <a:rPr lang="es-PA" sz="2000" dirty="0" err="1"/>
              <a:t>unit</a:t>
            </a:r>
            <a:r>
              <a:rPr lang="es-PA" sz="2000" dirty="0"/>
              <a:t>.</a:t>
            </a:r>
          </a:p>
          <a:p>
            <a:pPr marL="180000" lvl="1" algn="just">
              <a:spcBef>
                <a:spcPts val="100"/>
              </a:spcBef>
              <a:buFontTx/>
              <a:buChar char="-"/>
            </a:pPr>
            <a:endParaRPr lang="es-PA" sz="2000" dirty="0"/>
          </a:p>
          <a:p>
            <a:pPr marL="180000" lvl="1" algn="just">
              <a:spcBef>
                <a:spcPts val="100"/>
              </a:spcBef>
              <a:buFontTx/>
              <a:buChar char="-"/>
            </a:pPr>
            <a:r>
              <a:rPr lang="es-PA" sz="2000" dirty="0"/>
              <a:t> Light </a:t>
            </a:r>
            <a:r>
              <a:rPr lang="es-PA" sz="2000" dirty="0" err="1"/>
              <a:t>emitter</a:t>
            </a:r>
            <a:r>
              <a:rPr lang="es-PA" sz="2000" dirty="0"/>
              <a:t> </a:t>
            </a:r>
            <a:r>
              <a:rPr lang="es-PA" sz="2000" dirty="0" err="1"/>
              <a:t>diode</a:t>
            </a:r>
            <a:r>
              <a:rPr lang="es-PA" sz="2000" dirty="0"/>
              <a:t> </a:t>
            </a:r>
            <a:r>
              <a:rPr lang="es-PA" sz="2000" dirty="0" err="1"/>
              <a:t>to</a:t>
            </a:r>
            <a:r>
              <a:rPr lang="es-PA" sz="2000" dirty="0"/>
              <a:t> </a:t>
            </a:r>
            <a:r>
              <a:rPr lang="es-PA" sz="2000" dirty="0" err="1"/>
              <a:t>generate</a:t>
            </a:r>
            <a:r>
              <a:rPr lang="es-PA" sz="2000" dirty="0"/>
              <a:t> </a:t>
            </a:r>
            <a:r>
              <a:rPr lang="es-PA" sz="2000" dirty="0" err="1"/>
              <a:t>optical</a:t>
            </a:r>
            <a:r>
              <a:rPr lang="es-PA" sz="2000" dirty="0"/>
              <a:t> pulses</a:t>
            </a:r>
            <a:r>
              <a:rPr lang="es-PA" sz="1400" dirty="0"/>
              <a:t>.</a:t>
            </a:r>
          </a:p>
          <a:p>
            <a:pPr lvl="0" indent="457200">
              <a:spcBef>
                <a:spcPts val="100"/>
              </a:spcBef>
            </a:pPr>
            <a:endParaRPr lang="es-PA" sz="8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7F07A76-0145-46A9-B54F-00FFFEDE920B}"/>
              </a:ext>
            </a:extLst>
          </p:cNvPr>
          <p:cNvSpPr/>
          <p:nvPr/>
        </p:nvSpPr>
        <p:spPr>
          <a:xfrm>
            <a:off x="6948264" y="4869160"/>
            <a:ext cx="180020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77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523046" y="2996952"/>
            <a:ext cx="2544898" cy="947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O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67183F5-7A9D-47A9-B974-B71C61AEC7F3}"/>
              </a:ext>
            </a:extLst>
          </p:cNvPr>
          <p:cNvSpPr txBox="1"/>
          <p:nvPr/>
        </p:nvSpPr>
        <p:spPr>
          <a:xfrm>
            <a:off x="3275856" y="1369973"/>
            <a:ext cx="27901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 err="1">
                <a:solidFill>
                  <a:srgbClr val="0D4D91"/>
                </a:solidFill>
              </a:rPr>
              <a:t>Calibration</a:t>
            </a:r>
            <a:r>
              <a:rPr lang="es-CO" sz="2200" b="1" dirty="0">
                <a:solidFill>
                  <a:srgbClr val="0D4D91"/>
                </a:solidFill>
              </a:rPr>
              <a:t> </a:t>
            </a:r>
            <a:r>
              <a:rPr lang="es-CO" sz="2200" b="1" dirty="0" err="1">
                <a:solidFill>
                  <a:srgbClr val="0D4D91"/>
                </a:solidFill>
              </a:rPr>
              <a:t>Procedure</a:t>
            </a:r>
            <a:endParaRPr lang="es-CO" sz="2200" b="1" dirty="0">
              <a:solidFill>
                <a:srgbClr val="0D4D91"/>
              </a:solidFill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B1F29F0C-4F4B-4902-A75F-331E5CAE6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8674" y="3645024"/>
            <a:ext cx="6382673" cy="190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2 Marcador de contenido">
            <a:extLst>
              <a:ext uri="{FF2B5EF4-FFF2-40B4-BE49-F238E27FC236}">
                <a16:creationId xmlns:a16="http://schemas.microsoft.com/office/drawing/2014/main" id="{F9BB3E5A-DD81-44E1-8DB3-2D33B8A70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596" y="2060848"/>
            <a:ext cx="8286808" cy="179678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SzPct val="100000"/>
              <a:buFont typeface="Wingdings" pitchFamily="2" charset="2"/>
              <a:buChar char="Ø"/>
            </a:pPr>
            <a:r>
              <a:rPr lang="es-PA" sz="1800" dirty="0"/>
              <a:t> Direct </a:t>
            </a:r>
            <a:r>
              <a:rPr lang="es-PA" sz="1800" dirty="0" err="1"/>
              <a:t>comparison</a:t>
            </a:r>
            <a:r>
              <a:rPr lang="es-PA" sz="1800" dirty="0"/>
              <a:t> </a:t>
            </a:r>
            <a:r>
              <a:rPr lang="es-PA" sz="1800" dirty="0" err="1"/>
              <a:t>calibration</a:t>
            </a:r>
            <a:r>
              <a:rPr lang="es-PA" sz="1800" dirty="0"/>
              <a:t> </a:t>
            </a:r>
            <a:r>
              <a:rPr lang="es-PA" sz="1800" dirty="0" err="1"/>
              <a:t>against</a:t>
            </a:r>
            <a:r>
              <a:rPr lang="es-PA" sz="1800" dirty="0"/>
              <a:t> </a:t>
            </a:r>
            <a:r>
              <a:rPr lang="es-PA" sz="1800" dirty="0" err="1"/>
              <a:t>frequency</a:t>
            </a:r>
            <a:r>
              <a:rPr lang="es-PA" sz="1800" dirty="0"/>
              <a:t> </a:t>
            </a:r>
            <a:r>
              <a:rPr lang="es-PA" sz="1800" dirty="0" err="1"/>
              <a:t>measurement</a:t>
            </a:r>
            <a:r>
              <a:rPr lang="es-PA" sz="1800" dirty="0"/>
              <a:t> </a:t>
            </a:r>
            <a:r>
              <a:rPr lang="es-PA" sz="1800" dirty="0" err="1"/>
              <a:t>of</a:t>
            </a:r>
            <a:r>
              <a:rPr lang="es-PA" sz="1800" dirty="0"/>
              <a:t> a </a:t>
            </a:r>
            <a:r>
              <a:rPr lang="es-PA" sz="1800" dirty="0" err="1"/>
              <a:t>frequency</a:t>
            </a:r>
            <a:r>
              <a:rPr lang="es-PA" sz="1800" dirty="0"/>
              <a:t> </a:t>
            </a:r>
            <a:r>
              <a:rPr lang="es-PA" sz="1800" dirty="0" err="1"/>
              <a:t>counter</a:t>
            </a:r>
            <a:r>
              <a:rPr lang="es-PA" sz="1800" dirty="0"/>
              <a:t> </a:t>
            </a:r>
            <a:r>
              <a:rPr lang="es-PA" sz="1800" dirty="0" err="1"/>
              <a:t>traceable</a:t>
            </a:r>
            <a:r>
              <a:rPr lang="es-PA" sz="1800" dirty="0"/>
              <a:t> </a:t>
            </a:r>
            <a:r>
              <a:rPr lang="es-PA" sz="1800" dirty="0" err="1"/>
              <a:t>to</a:t>
            </a:r>
            <a:r>
              <a:rPr lang="es-PA" sz="1800" dirty="0"/>
              <a:t> SI </a:t>
            </a:r>
            <a:r>
              <a:rPr lang="es-PA" sz="1800" dirty="0" err="1"/>
              <a:t>unit</a:t>
            </a:r>
            <a:r>
              <a:rPr lang="es-PA" sz="1800" dirty="0"/>
              <a:t>.</a:t>
            </a:r>
          </a:p>
          <a:p>
            <a:pPr marL="0" indent="0" algn="just">
              <a:spcBef>
                <a:spcPts val="0"/>
              </a:spcBef>
              <a:buSzPct val="100000"/>
              <a:buFont typeface="Wingdings" pitchFamily="2" charset="2"/>
              <a:buChar char="Ø"/>
            </a:pPr>
            <a:endParaRPr lang="es-PA" sz="800" dirty="0"/>
          </a:p>
          <a:p>
            <a:pPr marL="0" indent="0" algn="just">
              <a:spcBef>
                <a:spcPts val="0"/>
              </a:spcBef>
              <a:buSzPct val="100000"/>
              <a:buFont typeface="Wingdings" pitchFamily="2" charset="2"/>
              <a:buChar char="Ø"/>
            </a:pPr>
            <a:endParaRPr lang="es-PA" sz="800" dirty="0"/>
          </a:p>
          <a:p>
            <a:pPr marL="0" indent="0" algn="just">
              <a:spcBef>
                <a:spcPts val="0"/>
              </a:spcBef>
              <a:buSzPct val="100000"/>
              <a:buFont typeface="Wingdings" pitchFamily="2" charset="2"/>
              <a:buChar char="Ø"/>
            </a:pPr>
            <a:r>
              <a:rPr lang="es-PA" sz="1800" dirty="0"/>
              <a:t> </a:t>
            </a:r>
            <a:r>
              <a:rPr lang="es-PA" sz="1800" dirty="0" err="1"/>
              <a:t>The</a:t>
            </a:r>
            <a:r>
              <a:rPr lang="es-PA" sz="1800" dirty="0"/>
              <a:t> time Interval </a:t>
            </a:r>
            <a:r>
              <a:rPr lang="es-PA" sz="1800" dirty="0" err="1"/>
              <a:t>between</a:t>
            </a:r>
            <a:r>
              <a:rPr lang="es-PA" sz="1800" dirty="0"/>
              <a:t> </a:t>
            </a:r>
            <a:r>
              <a:rPr lang="es-PA" sz="1800" dirty="0" err="1"/>
              <a:t>each</a:t>
            </a:r>
            <a:r>
              <a:rPr lang="es-PA" sz="1800" dirty="0"/>
              <a:t> pulse </a:t>
            </a:r>
            <a:r>
              <a:rPr lang="es-PA" sz="1800" dirty="0" err="1"/>
              <a:t>corresponds</a:t>
            </a:r>
            <a:r>
              <a:rPr lang="es-PA" sz="1800" dirty="0"/>
              <a:t> </a:t>
            </a:r>
            <a:r>
              <a:rPr lang="es-PA" sz="1800" dirty="0" err="1"/>
              <a:t>to</a:t>
            </a:r>
            <a:r>
              <a:rPr lang="es-PA" sz="1800" dirty="0"/>
              <a:t> </a:t>
            </a:r>
            <a:r>
              <a:rPr lang="es-PA" sz="1800" dirty="0" err="1"/>
              <a:t>the</a:t>
            </a:r>
            <a:r>
              <a:rPr lang="es-PA" sz="1800" dirty="0"/>
              <a:t> </a:t>
            </a:r>
            <a:r>
              <a:rPr lang="es-PA" sz="1800" dirty="0" err="1"/>
              <a:t>period</a:t>
            </a:r>
            <a:r>
              <a:rPr lang="es-PA" sz="1800" dirty="0"/>
              <a:t> </a:t>
            </a:r>
            <a:r>
              <a:rPr lang="es-PA" sz="1800" dirty="0" err="1"/>
              <a:t>of</a:t>
            </a:r>
            <a:r>
              <a:rPr lang="es-PA" sz="1800" dirty="0"/>
              <a:t> </a:t>
            </a:r>
            <a:r>
              <a:rPr lang="es-PA" sz="1800" dirty="0" err="1"/>
              <a:t>the</a:t>
            </a:r>
            <a:r>
              <a:rPr lang="es-PA" sz="1800" dirty="0"/>
              <a:t> </a:t>
            </a:r>
            <a:r>
              <a:rPr lang="es-PA" sz="1800" dirty="0" err="1"/>
              <a:t>signal</a:t>
            </a:r>
            <a:r>
              <a:rPr lang="es-PA" sz="1800" dirty="0"/>
              <a:t> </a:t>
            </a:r>
            <a:r>
              <a:rPr lang="es-PA" sz="1800" dirty="0" err="1"/>
              <a:t>frequency</a:t>
            </a:r>
            <a:r>
              <a:rPr lang="es-PA" sz="1800" dirty="0"/>
              <a:t>. </a:t>
            </a:r>
            <a:endParaRPr lang="es-PA" sz="800" dirty="0"/>
          </a:p>
        </p:txBody>
      </p:sp>
    </p:spTree>
    <p:extLst>
      <p:ext uri="{BB962C8B-B14F-4D97-AF65-F5344CB8AC3E}">
        <p14:creationId xmlns:p14="http://schemas.microsoft.com/office/powerpoint/2010/main" val="353478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 err="1">
                <a:solidFill>
                  <a:srgbClr val="0D4D91"/>
                </a:solidFill>
              </a:rPr>
              <a:t>Recommendations</a:t>
            </a:r>
            <a:endParaRPr lang="es-CO" sz="2200" b="1" dirty="0">
              <a:solidFill>
                <a:srgbClr val="0D4D9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32000" y="1645927"/>
            <a:ext cx="82800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SzPct val="100000"/>
              <a:buFont typeface="Wingdings" pitchFamily="2" charset="2"/>
              <a:buChar char="Ø"/>
            </a:pPr>
            <a:r>
              <a:rPr lang="es-PA" sz="2000" b="1" dirty="0" err="1"/>
              <a:t>Alignmet</a:t>
            </a:r>
            <a:r>
              <a:rPr lang="es-PA" sz="2000" b="1" dirty="0"/>
              <a:t>: </a:t>
            </a:r>
            <a:r>
              <a:rPr lang="en-US" sz="2000" dirty="0"/>
              <a:t>keep DUT and LED front to front, you can use a metal holder to attach the DUT</a:t>
            </a:r>
            <a:r>
              <a:rPr lang="es-PA" sz="2000" dirty="0"/>
              <a:t>.</a:t>
            </a:r>
          </a:p>
          <a:p>
            <a:pPr marL="82296" indent="0" algn="just">
              <a:buSzPct val="100000"/>
              <a:buFont typeface="Wingdings" pitchFamily="2" charset="2"/>
              <a:buChar char="Ø"/>
            </a:pPr>
            <a:endParaRPr lang="es-PA" sz="700" dirty="0"/>
          </a:p>
          <a:p>
            <a:pPr algn="just">
              <a:buSzPct val="100000"/>
              <a:buFont typeface="Wingdings" pitchFamily="2" charset="2"/>
              <a:buChar char="Ø"/>
            </a:pPr>
            <a:r>
              <a:rPr lang="es-US" sz="2000" b="1" dirty="0" err="1"/>
              <a:t>Measurement</a:t>
            </a:r>
            <a:r>
              <a:rPr lang="es-US" sz="2000" b="1" dirty="0"/>
              <a:t> Time</a:t>
            </a:r>
            <a:r>
              <a:rPr lang="es-US" sz="2000" dirty="0"/>
              <a:t>: </a:t>
            </a:r>
            <a:r>
              <a:rPr lang="es-US" sz="2000" dirty="0" err="1"/>
              <a:t>take</a:t>
            </a:r>
            <a:r>
              <a:rPr lang="es-US" sz="2000" dirty="0"/>
              <a:t> </a:t>
            </a:r>
            <a:r>
              <a:rPr lang="es-US" sz="2000" dirty="0" err="1"/>
              <a:t>into</a:t>
            </a:r>
            <a:r>
              <a:rPr lang="es-US" sz="2000" dirty="0"/>
              <a:t> </a:t>
            </a:r>
            <a:r>
              <a:rPr lang="es-US" sz="2000" dirty="0" err="1"/>
              <a:t>account</a:t>
            </a:r>
            <a:r>
              <a:rPr lang="es-US" sz="2000" dirty="0"/>
              <a:t> </a:t>
            </a:r>
            <a:r>
              <a:rPr lang="es-US" sz="2000" dirty="0" err="1"/>
              <a:t>the</a:t>
            </a:r>
            <a:r>
              <a:rPr lang="es-US" sz="2000" dirty="0"/>
              <a:t> </a:t>
            </a:r>
            <a:r>
              <a:rPr lang="es-US" sz="2000" dirty="0" err="1"/>
              <a:t>period</a:t>
            </a:r>
            <a:r>
              <a:rPr lang="es-US" sz="2000" dirty="0"/>
              <a:t> </a:t>
            </a:r>
            <a:r>
              <a:rPr lang="es-US" sz="2000" dirty="0" err="1"/>
              <a:t>of</a:t>
            </a:r>
            <a:r>
              <a:rPr lang="es-US" sz="2000" dirty="0"/>
              <a:t> </a:t>
            </a:r>
            <a:r>
              <a:rPr lang="es-US" sz="2000" dirty="0" err="1"/>
              <a:t>the</a:t>
            </a:r>
            <a:r>
              <a:rPr lang="es-US" sz="2000" dirty="0"/>
              <a:t> </a:t>
            </a:r>
            <a:r>
              <a:rPr lang="es-US" sz="2000" dirty="0" err="1"/>
              <a:t>signal</a:t>
            </a:r>
            <a:r>
              <a:rPr lang="es-US" sz="2000" dirty="0"/>
              <a:t> </a:t>
            </a:r>
            <a:r>
              <a:rPr lang="es-US" sz="2000" dirty="0" err="1"/>
              <a:t>frequency</a:t>
            </a:r>
            <a:r>
              <a:rPr lang="es-US" sz="2000" dirty="0"/>
              <a:t>.</a:t>
            </a:r>
            <a:endParaRPr lang="es-CO" sz="20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3717032"/>
            <a:ext cx="4932091" cy="103641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4747253-17A9-4907-8C5A-0D750DCF5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3429000"/>
            <a:ext cx="2445246" cy="198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87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/>
          <p:cNvSpPr txBox="1"/>
          <p:nvPr/>
        </p:nvSpPr>
        <p:spPr>
          <a:xfrm>
            <a:off x="252000" y="1196752"/>
            <a:ext cx="864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200" b="1" dirty="0" err="1">
                <a:solidFill>
                  <a:srgbClr val="0D4D91"/>
                </a:solidFill>
              </a:rPr>
              <a:t>Method</a:t>
            </a:r>
            <a:r>
              <a:rPr lang="es-CO" sz="2200" b="1" dirty="0">
                <a:solidFill>
                  <a:srgbClr val="0D4D91"/>
                </a:solidFill>
              </a:rPr>
              <a:t> of </a:t>
            </a:r>
            <a:r>
              <a:rPr lang="es-CO" sz="2200" b="1" dirty="0" err="1">
                <a:solidFill>
                  <a:srgbClr val="0D4D91"/>
                </a:solidFill>
              </a:rPr>
              <a:t>measurement</a:t>
            </a:r>
            <a:endParaRPr lang="es-CO" sz="2200" b="1" dirty="0">
              <a:solidFill>
                <a:srgbClr val="0D4D9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3" y="3944603"/>
            <a:ext cx="4391025" cy="20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ángulo 7"/>
          <p:cNvSpPr/>
          <p:nvPr/>
        </p:nvSpPr>
        <p:spPr>
          <a:xfrm>
            <a:off x="1523046" y="2996952"/>
            <a:ext cx="174567" cy="947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O"/>
          </a:p>
        </p:txBody>
      </p:sp>
      <p:grpSp>
        <p:nvGrpSpPr>
          <p:cNvPr id="11" name="Grupo 10"/>
          <p:cNvGrpSpPr/>
          <p:nvPr/>
        </p:nvGrpSpPr>
        <p:grpSpPr>
          <a:xfrm>
            <a:off x="252000" y="1627639"/>
            <a:ext cx="4391025" cy="2066925"/>
            <a:chOff x="0" y="0"/>
            <a:chExt cx="4391025" cy="2066925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91025" cy="20669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upo 12"/>
            <p:cNvGrpSpPr/>
            <p:nvPr/>
          </p:nvGrpSpPr>
          <p:grpSpPr>
            <a:xfrm>
              <a:off x="1612669" y="573578"/>
              <a:ext cx="1346662" cy="1180408"/>
              <a:chOff x="0" y="0"/>
              <a:chExt cx="1346662" cy="1180408"/>
            </a:xfrm>
          </p:grpSpPr>
          <p:sp>
            <p:nvSpPr>
              <p:cNvPr id="14" name="Rectángulo 13"/>
              <p:cNvSpPr/>
              <p:nvPr/>
            </p:nvSpPr>
            <p:spPr>
              <a:xfrm>
                <a:off x="0" y="232757"/>
                <a:ext cx="1346662" cy="947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CO"/>
              </a:p>
            </p:txBody>
          </p:sp>
          <p:sp>
            <p:nvSpPr>
              <p:cNvPr id="15" name="Rectángulo 14"/>
              <p:cNvSpPr/>
              <p:nvPr/>
            </p:nvSpPr>
            <p:spPr>
              <a:xfrm>
                <a:off x="623454" y="0"/>
                <a:ext cx="174567" cy="9476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s-CO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169127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7058</TotalTime>
  <Words>770</Words>
  <Application>Microsoft Office PowerPoint</Application>
  <PresentationFormat>Presentación en pantalla (4:3)</PresentationFormat>
  <Paragraphs>248</Paragraphs>
  <Slides>35</Slides>
  <Notes>27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6" baseType="lpstr">
      <vt:lpstr>Arial</vt:lpstr>
      <vt:lpstr>Calibri</vt:lpstr>
      <vt:lpstr>Cambria Math</vt:lpstr>
      <vt:lpstr>Futura Md BT</vt:lpstr>
      <vt:lpstr>Futura Std Medium</vt:lpstr>
      <vt:lpstr>Harlow Solid Italic</vt:lpstr>
      <vt:lpstr>Symbol</vt:lpstr>
      <vt:lpstr>Times New Roman</vt:lpstr>
      <vt:lpstr>Wingdings</vt:lpstr>
      <vt:lpstr>Tema de Office</vt:lpstr>
      <vt:lpstr>Ecuación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RONDON</dc:creator>
  <cp:lastModifiedBy>Wilmar Andres Montaño Rodriguez</cp:lastModifiedBy>
  <cp:revision>265</cp:revision>
  <dcterms:created xsi:type="dcterms:W3CDTF">2013-01-08T02:42:23Z</dcterms:created>
  <dcterms:modified xsi:type="dcterms:W3CDTF">2017-10-24T15:50:09Z</dcterms:modified>
</cp:coreProperties>
</file>