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</p:sldMasterIdLst>
  <p:notesMasterIdLst>
    <p:notesMasterId r:id="rId30"/>
  </p:notesMasterIdLst>
  <p:sldIdLst>
    <p:sldId id="276" r:id="rId2"/>
    <p:sldId id="308" r:id="rId3"/>
    <p:sldId id="289" r:id="rId4"/>
    <p:sldId id="292" r:id="rId5"/>
    <p:sldId id="278" r:id="rId6"/>
    <p:sldId id="305" r:id="rId7"/>
    <p:sldId id="309" r:id="rId8"/>
    <p:sldId id="291" r:id="rId9"/>
    <p:sldId id="283" r:id="rId10"/>
    <p:sldId id="301" r:id="rId11"/>
    <p:sldId id="279" r:id="rId12"/>
    <p:sldId id="307" r:id="rId13"/>
    <p:sldId id="306" r:id="rId14"/>
    <p:sldId id="281" r:id="rId15"/>
    <p:sldId id="286" r:id="rId16"/>
    <p:sldId id="284" r:id="rId17"/>
    <p:sldId id="303" r:id="rId18"/>
    <p:sldId id="304" r:id="rId19"/>
    <p:sldId id="280" r:id="rId20"/>
    <p:sldId id="297" r:id="rId21"/>
    <p:sldId id="295" r:id="rId22"/>
    <p:sldId id="296" r:id="rId23"/>
    <p:sldId id="298" r:id="rId24"/>
    <p:sldId id="299" r:id="rId25"/>
    <p:sldId id="300" r:id="rId26"/>
    <p:sldId id="310" r:id="rId27"/>
    <p:sldId id="294" r:id="rId28"/>
    <p:sldId id="290" r:id="rId29"/>
  </p:sldIdLst>
  <p:sldSz cx="12192000" cy="6858000"/>
  <p:notesSz cx="6858000" cy="9144000"/>
  <p:defaultTextStyle>
    <a:defPPr>
      <a:defRPr lang="es-D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empo Frecuencia" initials="TF" lastIdx="1" clrIdx="0">
    <p:extLst>
      <p:ext uri="{19B8F6BF-5375-455C-9EA6-DF929625EA0E}">
        <p15:presenceInfo xmlns:p15="http://schemas.microsoft.com/office/powerpoint/2012/main" userId="3d8bdd1e14a5681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72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D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D92615-9A56-4C42-9F09-746267B619B5}" type="datetimeFigureOut">
              <a:rPr lang="es-DO" smtClean="0"/>
              <a:t>26/10/2017</a:t>
            </a:fld>
            <a:endParaRPr lang="es-D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D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D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237AB-297B-4A83-9F3B-5EF2091D997B}" type="slidenum">
              <a:rPr lang="es-DO" smtClean="0"/>
              <a:t>‹Nº›</a:t>
            </a:fld>
            <a:endParaRPr lang="es-DO"/>
          </a:p>
        </p:txBody>
      </p:sp>
    </p:spTree>
    <p:extLst>
      <p:ext uri="{BB962C8B-B14F-4D97-AF65-F5344CB8AC3E}">
        <p14:creationId xmlns:p14="http://schemas.microsoft.com/office/powerpoint/2010/main" val="3891351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D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187375-F92F-43B4-9994-B4B585B06C24}" type="slidenum">
              <a:rPr lang="es-DO" smtClean="0">
                <a:solidFill>
                  <a:prstClr val="black"/>
                </a:solidFill>
              </a:rPr>
              <a:pPr/>
              <a:t>1</a:t>
            </a:fld>
            <a:endParaRPr lang="es-D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188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E:\Plantilla 2.jpg"/>
          <p:cNvPicPr>
            <a:picLocks noChangeAspect="1" noChangeArrowheads="1"/>
          </p:cNvPicPr>
          <p:nvPr/>
        </p:nvPicPr>
        <p:blipFill>
          <a:blip r:embed="rId2" cstate="print"/>
          <a:srcRect l="27677" t="46099" r="28242" b="9483"/>
          <a:stretch>
            <a:fillRect/>
          </a:stretch>
        </p:blipFill>
        <p:spPr bwMode="auto">
          <a:xfrm>
            <a:off x="0" y="0"/>
            <a:ext cx="12201864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D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C7889F-59F5-412D-8919-D57F8F250DC4}" type="datetimeFigureOut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26/10/2017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B5790B-0C11-4E94-B13B-4F0224087019}" type="slidenum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698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Base INDOC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21510"/>
            <a:ext cx="12192000" cy="373649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/>
              <a:t>Haga clic en el icono para agregar una imagen</a:t>
            </a:r>
            <a:endParaRPr lang="es-D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BD9BDE-DF76-4394-ACFB-F2CD07BE8780}" type="datetimeFigureOut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26/10/2017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5337D4-58B3-411C-A528-FCE68B2BA8E0}" type="slidenum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463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Base INDOCAL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35854"/>
            <a:ext cx="12192000" cy="3722146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19784D-48DF-4847-A3B0-4639C28EBF73}" type="datetimeFigureOut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26/10/2017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10A396-21F1-45E5-ADFC-B351A0E5B9CF}" type="slidenum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640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Base INDOCAL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35854"/>
            <a:ext cx="12192000" cy="3722146"/>
          </a:xfrm>
          <a:prstGeom prst="rect">
            <a:avLst/>
          </a:prstGeom>
        </p:spPr>
      </p:pic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EB12C9-7105-4C5C-B107-FC520EB0FEDE}" type="datetimeFigureOut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26/10/2017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174E4-7EEB-4DD8-AB62-A49BE46159A3}" type="slidenum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212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Base INDOC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21510"/>
            <a:ext cx="12192000" cy="373649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93E987-0ACE-4367-A5C6-BD65B240AB74}" type="datetimeFigureOut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26/10/2017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EA3AAE-E727-4B2F-951A-E3F49FA38A41}" type="slidenum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150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Base INDOCAL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35854"/>
            <a:ext cx="12192000" cy="3722146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D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D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BBD27-6974-49D3-9DE2-0236468E7764}" type="datetimeFigureOut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26/10/2017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C9B03E-CA01-4C46-8DD2-07925A4B56D5}" type="slidenum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696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Base INDOC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21510"/>
            <a:ext cx="12192000" cy="373649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101381"/>
            <a:ext cx="10363200" cy="1362075"/>
          </a:xfrm>
        </p:spPr>
        <p:txBody>
          <a:bodyPr anchor="t"/>
          <a:lstStyle>
            <a:lvl1pPr algn="l">
              <a:defRPr sz="4000" b="0" cap="all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D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564905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B11C2A-E9B7-4442-ABC2-333B81E0B13A}" type="datetimeFigureOut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26/10/2017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8B3EE-0BA1-422F-B032-7CB4CBBC8993}" type="slidenum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744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Base INDOCAL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35854"/>
            <a:ext cx="12192000" cy="3722146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6140B2-2421-40BC-84F2-B13C863E53B7}" type="datetimeFigureOut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26/10/2017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91165D-97D9-4D1F-BC74-389A715E9BA6}" type="slidenum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898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D43982-A299-478E-A5EB-AE4D63C8DCD4}" type="datetimeFigureOut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26/10/2017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0E6E7B-ABB8-44B9-9D4B-46AE653BB6A1}" type="slidenum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105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Base INDOC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21510"/>
            <a:ext cx="12192000" cy="373649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67A87F-06CD-4ED8-8E87-13FF814CDF33}" type="datetimeFigureOut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26/10/2017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1BBBAC-23FF-469C-9E03-A61CF3ACAF42}" type="slidenum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508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Base INDOC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21510"/>
            <a:ext cx="12192000" cy="3736490"/>
          </a:xfrm>
          <a:prstGeom prst="rect">
            <a:avLst/>
          </a:prstGeom>
        </p:spPr>
      </p:pic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D96104-DD1D-4B64-B534-F02831ABCAD8}" type="datetimeFigureOut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26/10/2017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89A55E-5BA6-48C9-882F-7B06D2F22050}" type="slidenum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809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Base INDOCAL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35854"/>
            <a:ext cx="12192000" cy="3722146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2F3D3D-789C-482C-A726-1B0EDCB1EB36}" type="datetimeFigureOut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26/10/2017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6A59B1-1138-453A-A2A2-AC692571C8CF}" type="slidenum">
              <a:rPr lang="es-DO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D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2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D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D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93E987-0ACE-4367-A5C6-BD65B240AB74}" type="datetimeFigureOut">
              <a:rPr lang="es-DO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26/10/2017</a:t>
            </a:fld>
            <a:endParaRPr lang="es-DO" dirty="0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DO" dirty="0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EA3AAE-E727-4B2F-951A-E3F49FA38A41}" type="slidenum">
              <a:rPr lang="es-DO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s-DO" dirty="0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293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D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imágenes prediseñadas&#10;&#10;Descripción generada con confianza muy alta">
            <a:extLst>
              <a:ext uri="{FF2B5EF4-FFF2-40B4-BE49-F238E27FC236}">
                <a16:creationId xmlns:a16="http://schemas.microsoft.com/office/drawing/2014/main" xmlns="" id="{2A5FD56C-D05A-484B-A198-7C6EA32C87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538" y="278325"/>
            <a:ext cx="2486134" cy="2516453"/>
          </a:xfrm>
          <a:prstGeom prst="rect">
            <a:avLst/>
          </a:prstGeom>
        </p:spPr>
      </p:pic>
      <p:sp>
        <p:nvSpPr>
          <p:cNvPr id="2050" name="3 Rectángulo"/>
          <p:cNvSpPr>
            <a:spLocks noChangeArrowheads="1"/>
          </p:cNvSpPr>
          <p:nvPr/>
        </p:nvSpPr>
        <p:spPr bwMode="auto">
          <a:xfrm>
            <a:off x="1463040" y="303269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DO" sz="4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  <a:cs typeface="Arial" charset="0"/>
              </a:rPr>
              <a:t>DOMINICAN INSTITUTE FOR QUALITY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DO" sz="4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  <a:cs typeface="Arial" charset="0"/>
              </a:rPr>
              <a:t> </a:t>
            </a:r>
            <a:r>
              <a:rPr lang="es-DO" sz="3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  <a:cs typeface="Arial" charset="0"/>
              </a:rPr>
              <a:t>INDOCAL</a:t>
            </a:r>
          </a:p>
        </p:txBody>
      </p:sp>
      <p:sp>
        <p:nvSpPr>
          <p:cNvPr id="5" name="3 Rectángulo"/>
          <p:cNvSpPr>
            <a:spLocks noChangeArrowheads="1"/>
          </p:cNvSpPr>
          <p:nvPr/>
        </p:nvSpPr>
        <p:spPr bwMode="auto">
          <a:xfrm>
            <a:off x="1463040" y="5457595"/>
            <a:ext cx="910748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DO" sz="4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  <a:cs typeface="Arial" charset="0"/>
              </a:rPr>
              <a:t>Time and </a:t>
            </a:r>
            <a:r>
              <a:rPr lang="es-DO" sz="4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  <a:cs typeface="Arial" charset="0"/>
              </a:rPr>
              <a:t>Frequency</a:t>
            </a:r>
            <a:endParaRPr lang="es-DO" sz="4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  <a:cs typeface="Arial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55" y="1556730"/>
            <a:ext cx="5715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4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81ADB01-9921-40AA-82BE-E7A2F6D86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99725"/>
            <a:ext cx="10972800" cy="1143000"/>
          </a:xfrm>
        </p:spPr>
        <p:txBody>
          <a:bodyPr/>
          <a:lstStyle/>
          <a:p>
            <a:r>
              <a:rPr lang="es-DO" dirty="0"/>
              <a:t>KEYSIGHT 34461A</a:t>
            </a:r>
          </a:p>
        </p:txBody>
      </p:sp>
      <p:pic>
        <p:nvPicPr>
          <p:cNvPr id="4" name="Imagen 3" descr="Imagen que contiene monitor, microondas, interior&#10;&#10;Descripción generada con confianza muy alta">
            <a:extLst>
              <a:ext uri="{FF2B5EF4-FFF2-40B4-BE49-F238E27FC236}">
                <a16:creationId xmlns:a16="http://schemas.microsoft.com/office/drawing/2014/main" xmlns="" id="{08F2B5C8-A61C-439B-8585-9DB37ED5A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000250"/>
            <a:ext cx="74676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297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878" y="556591"/>
            <a:ext cx="5897217" cy="54864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2417" y="1685312"/>
            <a:ext cx="3842479" cy="1389270"/>
          </a:xfrm>
        </p:spPr>
        <p:txBody>
          <a:bodyPr/>
          <a:lstStyle/>
          <a:p>
            <a:r>
              <a:rPr lang="es-DO" dirty="0" err="1"/>
              <a:t>Equipments</a:t>
            </a:r>
            <a:endParaRPr lang="es-DO" dirty="0"/>
          </a:p>
        </p:txBody>
      </p:sp>
      <p:sp>
        <p:nvSpPr>
          <p:cNvPr id="8" name="TextBox 7"/>
          <p:cNvSpPr txBox="1"/>
          <p:nvPr/>
        </p:nvSpPr>
        <p:spPr>
          <a:xfrm>
            <a:off x="944842" y="2991895"/>
            <a:ext cx="279576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s-DO" sz="3600" dirty="0"/>
              <a:t>NTP server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DO" sz="3600" dirty="0"/>
              <a:t>New Rack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DO" sz="3600" dirty="0"/>
              <a:t>Laptop pc</a:t>
            </a:r>
          </a:p>
        </p:txBody>
      </p:sp>
    </p:spTree>
    <p:extLst>
      <p:ext uri="{BB962C8B-B14F-4D97-AF65-F5344CB8AC3E}">
        <p14:creationId xmlns:p14="http://schemas.microsoft.com/office/powerpoint/2010/main" val="565783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pared, interior, armario, suelo&#10;&#10;Descripción generada con confianza muy alta">
            <a:extLst>
              <a:ext uri="{FF2B5EF4-FFF2-40B4-BE49-F238E27FC236}">
                <a16:creationId xmlns:a16="http://schemas.microsoft.com/office/drawing/2014/main" xmlns="" id="{F5C6D497-9166-4FD4-BEF6-54987D3E34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037" y="0"/>
            <a:ext cx="6767513" cy="615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511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0C5686C-D84E-4335-B12D-04E3CE79A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88" y="2446338"/>
            <a:ext cx="10972800" cy="1143000"/>
          </a:xfrm>
        </p:spPr>
        <p:txBody>
          <a:bodyPr/>
          <a:lstStyle/>
          <a:p>
            <a:r>
              <a:rPr lang="es-DO" dirty="0" err="1"/>
              <a:t>Stopwatch</a:t>
            </a:r>
            <a:r>
              <a:rPr lang="es-DO" dirty="0"/>
              <a:t> </a:t>
            </a:r>
            <a:r>
              <a:rPr lang="es-DO" dirty="0" err="1"/>
              <a:t>calibrator</a:t>
            </a:r>
            <a:endParaRPr lang="es-DO" dirty="0"/>
          </a:p>
        </p:txBody>
      </p:sp>
    </p:spTree>
    <p:extLst>
      <p:ext uri="{BB962C8B-B14F-4D97-AF65-F5344CB8AC3E}">
        <p14:creationId xmlns:p14="http://schemas.microsoft.com/office/powerpoint/2010/main" val="2235019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0BBFB18B-7CAA-43AD-BF66-941DDF4B5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664" y="0"/>
            <a:ext cx="9004397" cy="618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704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1C0E916-21F2-43BE-A434-63D1DA4CC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DO" dirty="0"/>
              <a:t>Digital </a:t>
            </a:r>
            <a:r>
              <a:rPr lang="es-DO" dirty="0" err="1"/>
              <a:t>Stopwatch</a:t>
            </a:r>
            <a:r>
              <a:rPr lang="es-DO" dirty="0"/>
              <a:t> </a:t>
            </a:r>
            <a:r>
              <a:rPr lang="es-DO" dirty="0" err="1"/>
              <a:t>Calibration</a:t>
            </a:r>
            <a:endParaRPr lang="es-D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A85597D-50F9-43BB-BF0C-23D425E1F1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11965"/>
            <a:ext cx="5155096" cy="4466598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5DF9FCB8-B096-4A11-B4D6-8F866A1D8F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20"/>
          <a:stretch/>
        </p:blipFill>
        <p:spPr>
          <a:xfrm rot="5400000">
            <a:off x="6811311" y="967717"/>
            <a:ext cx="4466599" cy="515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72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monitor, sentado&#10;&#10;Descripción generada con confianza muy alta">
            <a:extLst>
              <a:ext uri="{FF2B5EF4-FFF2-40B4-BE49-F238E27FC236}">
                <a16:creationId xmlns:a16="http://schemas.microsoft.com/office/drawing/2014/main" xmlns="" id="{C0E18DF0-62F5-4204-A407-0BE67F82F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213052" cy="44577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5FD79D4D-574E-4118-973E-6E3F5E2EE0FA}"/>
              </a:ext>
            </a:extLst>
          </p:cNvPr>
          <p:cNvSpPr txBox="1"/>
          <p:nvPr/>
        </p:nvSpPr>
        <p:spPr>
          <a:xfrm>
            <a:off x="9758363" y="1585913"/>
            <a:ext cx="1880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DO" dirty="0" err="1"/>
              <a:t>Signal</a:t>
            </a:r>
            <a:r>
              <a:rPr lang="es-DO" dirty="0"/>
              <a:t> in the input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854B36AB-E4DE-4A0E-B716-E9F3AFD9FE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0"/>
            <a:ext cx="5943600" cy="44577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A63B6A40-69B8-4773-8944-27DBC20A881B}"/>
              </a:ext>
            </a:extLst>
          </p:cNvPr>
          <p:cNvSpPr txBox="1"/>
          <p:nvPr/>
        </p:nvSpPr>
        <p:spPr>
          <a:xfrm>
            <a:off x="1085850" y="5094029"/>
            <a:ext cx="27818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DO" sz="2400" dirty="0"/>
              <a:t>Output of the </a:t>
            </a:r>
            <a:r>
              <a:rPr lang="es-DO" sz="2400" dirty="0" err="1"/>
              <a:t>circuit</a:t>
            </a:r>
            <a:r>
              <a:rPr lang="es-DO" dirty="0"/>
              <a:t>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E783179F-CF10-4DB7-B8DF-5EDB073A4774}"/>
              </a:ext>
            </a:extLst>
          </p:cNvPr>
          <p:cNvSpPr txBox="1"/>
          <p:nvPr/>
        </p:nvSpPr>
        <p:spPr>
          <a:xfrm>
            <a:off x="6055790" y="5094030"/>
            <a:ext cx="59214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DO" sz="2400" dirty="0"/>
              <a:t>Output </a:t>
            </a:r>
            <a:r>
              <a:rPr lang="es-DO" sz="2400" dirty="0" err="1"/>
              <a:t>signal</a:t>
            </a:r>
            <a:r>
              <a:rPr lang="es-DO" sz="2400" dirty="0"/>
              <a:t> after a </a:t>
            </a:r>
            <a:r>
              <a:rPr lang="es-DO" sz="2400" dirty="0" err="1"/>
              <a:t>voltage</a:t>
            </a:r>
            <a:r>
              <a:rPr lang="es-DO" sz="2400" dirty="0"/>
              <a:t> </a:t>
            </a:r>
            <a:r>
              <a:rPr lang="es-DO" sz="2400" dirty="0" err="1"/>
              <a:t>comparator</a:t>
            </a:r>
            <a:r>
              <a:rPr lang="es-DO" sz="2400" dirty="0"/>
              <a:t> </a:t>
            </a:r>
            <a:r>
              <a:rPr lang="es-DO" sz="2400" dirty="0" err="1"/>
              <a:t>filter</a:t>
            </a:r>
            <a:endParaRPr lang="es-DO" sz="2400" dirty="0"/>
          </a:p>
        </p:txBody>
      </p:sp>
    </p:spTree>
    <p:extLst>
      <p:ext uri="{BB962C8B-B14F-4D97-AF65-F5344CB8AC3E}">
        <p14:creationId xmlns:p14="http://schemas.microsoft.com/office/powerpoint/2010/main" val="20821004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309F9AE-43F3-4FD0-BEEC-D28C64757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2317751"/>
            <a:ext cx="10972800" cy="1143000"/>
          </a:xfrm>
        </p:spPr>
        <p:txBody>
          <a:bodyPr/>
          <a:lstStyle/>
          <a:p>
            <a:r>
              <a:rPr lang="es-DO" dirty="0" err="1"/>
              <a:t>Another</a:t>
            </a:r>
            <a:r>
              <a:rPr lang="es-DO" dirty="0"/>
              <a:t>  Base time </a:t>
            </a:r>
            <a:r>
              <a:rPr lang="es-DO" dirty="0" err="1"/>
              <a:t>Calibrator</a:t>
            </a:r>
            <a:endParaRPr lang="es-DO" dirty="0"/>
          </a:p>
        </p:txBody>
      </p:sp>
    </p:spTree>
    <p:extLst>
      <p:ext uri="{BB962C8B-B14F-4D97-AF65-F5344CB8AC3E}">
        <p14:creationId xmlns:p14="http://schemas.microsoft.com/office/powerpoint/2010/main" val="20878748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55D3167E-8699-4F47-ACA7-8EB3DC0C1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38750" y="-766767"/>
            <a:ext cx="6186490" cy="772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150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Imagen que contiene interior, pared, suelo&#10;&#10;Descripción generada con confianza muy alta">
            <a:extLst>
              <a:ext uri="{FF2B5EF4-FFF2-40B4-BE49-F238E27FC236}">
                <a16:creationId xmlns:a16="http://schemas.microsoft.com/office/drawing/2014/main" xmlns="" id="{05ED5D5B-AA94-4B9E-B10B-1531CC82F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745" y="0"/>
            <a:ext cx="74652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188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edificio, exterior, cielo, carretera&#10;&#10;Descripción generada con confianza muy alta">
            <a:extLst>
              <a:ext uri="{FF2B5EF4-FFF2-40B4-BE49-F238E27FC236}">
                <a16:creationId xmlns:a16="http://schemas.microsoft.com/office/drawing/2014/main" xmlns="" id="{5D73398C-FD29-492A-BF0E-2FD222469C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38" y="1"/>
            <a:ext cx="8839200" cy="6186488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1366DFFD-C9D3-4AD3-8E20-EC092EBDF894}"/>
              </a:ext>
            </a:extLst>
          </p:cNvPr>
          <p:cNvSpPr txBox="1"/>
          <p:nvPr/>
        </p:nvSpPr>
        <p:spPr>
          <a:xfrm>
            <a:off x="300037" y="2357435"/>
            <a:ext cx="27526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DO" sz="5400" dirty="0"/>
              <a:t>INDOCAL</a:t>
            </a:r>
          </a:p>
        </p:txBody>
      </p:sp>
    </p:spTree>
    <p:extLst>
      <p:ext uri="{BB962C8B-B14F-4D97-AF65-F5344CB8AC3E}">
        <p14:creationId xmlns:p14="http://schemas.microsoft.com/office/powerpoint/2010/main" val="241440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CD204EF-98C3-4274-8376-9BBB03AB0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DO" dirty="0" err="1"/>
              <a:t>Using</a:t>
            </a:r>
            <a:r>
              <a:rPr lang="es-DO" dirty="0"/>
              <a:t> </a:t>
            </a:r>
            <a:r>
              <a:rPr lang="es-DO" dirty="0" err="1"/>
              <a:t>LabView</a:t>
            </a:r>
            <a:endParaRPr lang="es-DO" dirty="0"/>
          </a:p>
        </p:txBody>
      </p:sp>
      <p:pic>
        <p:nvPicPr>
          <p:cNvPr id="4" name="Imagen 3" descr="Imagen que contiene monitor, microondas&#10;&#10;Descripción generada con confianza alta">
            <a:extLst>
              <a:ext uri="{FF2B5EF4-FFF2-40B4-BE49-F238E27FC236}">
                <a16:creationId xmlns:a16="http://schemas.microsoft.com/office/drawing/2014/main" xmlns="" id="{1DE50B69-C0E3-4632-BB74-0B6E3D980E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188" y="0"/>
            <a:ext cx="8405811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059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390D76A-855C-4070-BBF1-D717D1446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D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217E94E1-FF8C-4315-A7D6-56E35F923C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8192" b="2845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93DF136-53E8-407D-BA75-21F766BEAE73}"/>
              </a:ext>
            </a:extLst>
          </p:cNvPr>
          <p:cNvSpPr txBox="1"/>
          <p:nvPr/>
        </p:nvSpPr>
        <p:spPr>
          <a:xfrm>
            <a:off x="1185863" y="771307"/>
            <a:ext cx="9138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DO" sz="3600" dirty="0" err="1"/>
              <a:t>Adquisition</a:t>
            </a:r>
            <a:r>
              <a:rPr lang="es-DO" sz="3600" dirty="0"/>
              <a:t> and Processing  data </a:t>
            </a:r>
            <a:r>
              <a:rPr lang="es-DO" sz="3600" dirty="0" err="1"/>
              <a:t>using</a:t>
            </a:r>
            <a:r>
              <a:rPr lang="es-DO" sz="3600" dirty="0"/>
              <a:t> </a:t>
            </a:r>
            <a:r>
              <a:rPr lang="es-DO" sz="3600" dirty="0" err="1"/>
              <a:t>LabView</a:t>
            </a:r>
            <a:endParaRPr lang="es-DO" sz="3600" dirty="0"/>
          </a:p>
        </p:txBody>
      </p:sp>
    </p:spTree>
    <p:extLst>
      <p:ext uri="{BB962C8B-B14F-4D97-AF65-F5344CB8AC3E}">
        <p14:creationId xmlns:p14="http://schemas.microsoft.com/office/powerpoint/2010/main" val="31450757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C531DEA-9052-4323-BBC1-2F61CDB9E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DO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FDC102F8-8D5F-4914-91E9-4C290933B7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739" b="50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36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CF1B322-01FC-42A3-B272-A77EDC62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40" y="2646376"/>
            <a:ext cx="10972800" cy="1143000"/>
          </a:xfrm>
        </p:spPr>
        <p:txBody>
          <a:bodyPr/>
          <a:lstStyle/>
          <a:p>
            <a:r>
              <a:rPr lang="es-DO" dirty="0" err="1"/>
              <a:t>Getting</a:t>
            </a:r>
            <a:r>
              <a:rPr lang="es-DO" dirty="0"/>
              <a:t> and Processing Data </a:t>
            </a:r>
            <a:r>
              <a:rPr lang="es-DO" dirty="0" err="1"/>
              <a:t>Using</a:t>
            </a:r>
            <a:r>
              <a:rPr lang="es-DO" dirty="0"/>
              <a:t> Python 3</a:t>
            </a:r>
          </a:p>
        </p:txBody>
      </p:sp>
    </p:spTree>
    <p:extLst>
      <p:ext uri="{BB962C8B-B14F-4D97-AF65-F5344CB8AC3E}">
        <p14:creationId xmlns:p14="http://schemas.microsoft.com/office/powerpoint/2010/main" val="34869443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98A368A-4E1B-43CE-8A65-B46BFD6CB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D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F3C97467-3908-4BD9-B714-228D7A810A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69" r="48538" b="287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142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B717F00-DA06-4B0F-AA00-0187833F2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D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94A68137-7269-4596-B7ED-7A16C3B839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69" r="48308" b="2875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4049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71CCCAD-582A-4BD3-9B9F-B3A3FD02C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60394"/>
            <a:ext cx="10972800" cy="1143000"/>
          </a:xfrm>
        </p:spPr>
        <p:txBody>
          <a:bodyPr/>
          <a:lstStyle/>
          <a:p>
            <a:r>
              <a:rPr lang="es-DO" dirty="0" err="1"/>
              <a:t>Goals</a:t>
            </a:r>
            <a:endParaRPr lang="es-D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8773251A-A2C9-4FCA-A590-B380134B8C89}"/>
              </a:ext>
            </a:extLst>
          </p:cNvPr>
          <p:cNvSpPr txBox="1"/>
          <p:nvPr/>
        </p:nvSpPr>
        <p:spPr>
          <a:xfrm>
            <a:off x="2814638" y="2128832"/>
            <a:ext cx="5637954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DO" sz="3200" dirty="0"/>
              <a:t>Digital </a:t>
            </a:r>
            <a:r>
              <a:rPr lang="es-DO" sz="3200" dirty="0" err="1"/>
              <a:t>Stopwhatch</a:t>
            </a:r>
            <a:r>
              <a:rPr lang="es-DO" sz="3200" dirty="0"/>
              <a:t> </a:t>
            </a:r>
            <a:r>
              <a:rPr lang="es-DO" sz="3200" dirty="0" err="1"/>
              <a:t>calibration</a:t>
            </a:r>
            <a:endParaRPr lang="es-DO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DO" sz="3200" dirty="0" err="1"/>
              <a:t>Tachometer</a:t>
            </a:r>
            <a:r>
              <a:rPr lang="es-DO" sz="3200" dirty="0"/>
              <a:t> </a:t>
            </a:r>
            <a:r>
              <a:rPr lang="es-DO" sz="3200" dirty="0" err="1"/>
              <a:t>calibration</a:t>
            </a:r>
            <a:endParaRPr lang="es-DO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DO" sz="3200" dirty="0" err="1"/>
              <a:t>Get</a:t>
            </a:r>
            <a:r>
              <a:rPr lang="es-DO" sz="3200" dirty="0"/>
              <a:t> a Universal </a:t>
            </a:r>
            <a:r>
              <a:rPr lang="es-DO" sz="3200" dirty="0" err="1"/>
              <a:t>Counter</a:t>
            </a:r>
            <a:endParaRPr lang="es-DO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DO" sz="3200" dirty="0" err="1"/>
              <a:t>Get</a:t>
            </a:r>
            <a:r>
              <a:rPr lang="es-DO" sz="3200" dirty="0"/>
              <a:t> a </a:t>
            </a:r>
            <a:r>
              <a:rPr lang="es-DO" sz="3200" dirty="0" err="1"/>
              <a:t>Funtion</a:t>
            </a:r>
            <a:r>
              <a:rPr lang="es-DO" sz="3200" dirty="0"/>
              <a:t> </a:t>
            </a:r>
            <a:r>
              <a:rPr lang="es-DO" sz="3200" dirty="0" err="1"/>
              <a:t>Generator</a:t>
            </a:r>
            <a:endParaRPr lang="es-DO" sz="3200" dirty="0"/>
          </a:p>
        </p:txBody>
      </p:sp>
    </p:spTree>
    <p:extLst>
      <p:ext uri="{BB962C8B-B14F-4D97-AF65-F5344CB8AC3E}">
        <p14:creationId xmlns:p14="http://schemas.microsoft.com/office/powerpoint/2010/main" val="4768347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3977C5D-580E-4F20-B743-E22F3A44D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1722"/>
            <a:ext cx="10972800" cy="1143000"/>
          </a:xfrm>
        </p:spPr>
        <p:txBody>
          <a:bodyPr/>
          <a:lstStyle/>
          <a:p>
            <a:r>
              <a:rPr lang="es-DO" dirty="0"/>
              <a:t>Especial </a:t>
            </a:r>
            <a:r>
              <a:rPr lang="es-DO" dirty="0" err="1"/>
              <a:t>thanks</a:t>
            </a:r>
            <a:r>
              <a:rPr lang="es-DO" dirty="0"/>
              <a:t> </a:t>
            </a:r>
            <a:r>
              <a:rPr lang="es-DO" dirty="0" err="1"/>
              <a:t>to</a:t>
            </a:r>
            <a:endParaRPr lang="es-D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6F10AC71-FCE3-4084-9B6C-B31D759999E3}"/>
              </a:ext>
            </a:extLst>
          </p:cNvPr>
          <p:cNvSpPr txBox="1"/>
          <p:nvPr/>
        </p:nvSpPr>
        <p:spPr>
          <a:xfrm>
            <a:off x="1243012" y="1943099"/>
            <a:ext cx="99155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DO" sz="3600" dirty="0"/>
              <a:t>Ruben Neris (</a:t>
            </a:r>
            <a:r>
              <a:rPr lang="es-DO" sz="2000" dirty="0"/>
              <a:t>In </a:t>
            </a:r>
            <a:r>
              <a:rPr lang="es-DO" sz="2000" dirty="0" err="1"/>
              <a:t>charge</a:t>
            </a:r>
            <a:r>
              <a:rPr lang="es-DO" sz="2000" dirty="0"/>
              <a:t> of the </a:t>
            </a:r>
            <a:r>
              <a:rPr lang="es-DO" sz="2000" dirty="0" err="1"/>
              <a:t>laboratories</a:t>
            </a:r>
            <a:r>
              <a:rPr lang="es-DO" sz="3600" dirty="0"/>
              <a:t>)</a:t>
            </a:r>
          </a:p>
          <a:p>
            <a:r>
              <a:rPr lang="es-DO" sz="3600" dirty="0"/>
              <a:t>Haygas Kalustian (</a:t>
            </a:r>
            <a:r>
              <a:rPr lang="es-DO" sz="2000" dirty="0"/>
              <a:t>Consultor</a:t>
            </a:r>
            <a:r>
              <a:rPr lang="es-DO" sz="3600" dirty="0"/>
              <a:t>)</a:t>
            </a:r>
          </a:p>
          <a:p>
            <a:r>
              <a:rPr lang="es-DO" sz="3600" dirty="0"/>
              <a:t>Raul Solís (</a:t>
            </a:r>
            <a:r>
              <a:rPr lang="es-DO" sz="2000" dirty="0"/>
              <a:t>Web </a:t>
            </a:r>
            <a:r>
              <a:rPr lang="es-DO" sz="2000" dirty="0" err="1"/>
              <a:t>clock</a:t>
            </a:r>
            <a:r>
              <a:rPr lang="es-DO" sz="2000" dirty="0"/>
              <a:t> </a:t>
            </a:r>
            <a:r>
              <a:rPr lang="es-DO" sz="2000" dirty="0" err="1"/>
              <a:t>code</a:t>
            </a:r>
            <a:r>
              <a:rPr lang="es-DO" sz="2000" dirty="0"/>
              <a:t> and </a:t>
            </a:r>
            <a:r>
              <a:rPr lang="es-DO" sz="2000" dirty="0" err="1"/>
              <a:t>advices</a:t>
            </a:r>
            <a:r>
              <a:rPr lang="es-DO" sz="3600" dirty="0"/>
              <a:t>)</a:t>
            </a:r>
          </a:p>
          <a:p>
            <a:r>
              <a:rPr lang="es-DO" sz="3600" dirty="0"/>
              <a:t>Michael Lombardi (</a:t>
            </a:r>
            <a:r>
              <a:rPr lang="es-DO" sz="2000" dirty="0"/>
              <a:t>Web </a:t>
            </a:r>
            <a:r>
              <a:rPr lang="es-DO" sz="2000" dirty="0" err="1"/>
              <a:t>clock</a:t>
            </a:r>
            <a:r>
              <a:rPr lang="es-DO" sz="2000" dirty="0"/>
              <a:t> </a:t>
            </a:r>
            <a:r>
              <a:rPr lang="es-DO" sz="2000" dirty="0" err="1"/>
              <a:t>code</a:t>
            </a:r>
            <a:r>
              <a:rPr lang="es-DO" sz="2000" dirty="0"/>
              <a:t>, Sim time </a:t>
            </a:r>
            <a:r>
              <a:rPr lang="es-DO" sz="2000" dirty="0" err="1"/>
              <a:t>system</a:t>
            </a:r>
            <a:r>
              <a:rPr lang="es-DO" sz="2000" dirty="0"/>
              <a:t> </a:t>
            </a:r>
            <a:r>
              <a:rPr lang="es-DO" sz="2000" dirty="0" err="1"/>
              <a:t>support</a:t>
            </a:r>
            <a:r>
              <a:rPr lang="es-DO" sz="2000" dirty="0"/>
              <a:t> and </a:t>
            </a:r>
            <a:r>
              <a:rPr lang="es-DO" sz="2000" dirty="0" err="1"/>
              <a:t>advices</a:t>
            </a:r>
            <a:r>
              <a:rPr lang="es-DO" sz="3600" dirty="0"/>
              <a:t>)</a:t>
            </a:r>
          </a:p>
          <a:p>
            <a:r>
              <a:rPr lang="es-DO" sz="3600" dirty="0"/>
              <a:t>Oscar Fallas (</a:t>
            </a:r>
            <a:r>
              <a:rPr lang="es-DO" sz="2000" dirty="0" err="1"/>
              <a:t>Help</a:t>
            </a:r>
            <a:r>
              <a:rPr lang="es-DO" sz="2000" dirty="0"/>
              <a:t> </a:t>
            </a:r>
            <a:r>
              <a:rPr lang="es-DO" sz="2000" dirty="0" err="1"/>
              <a:t>with</a:t>
            </a:r>
            <a:r>
              <a:rPr lang="es-DO" sz="2000" dirty="0"/>
              <a:t> the time base </a:t>
            </a:r>
            <a:r>
              <a:rPr lang="es-DO" sz="2000" dirty="0" err="1"/>
              <a:t>calibrator</a:t>
            </a:r>
            <a:r>
              <a:rPr lang="es-DO" sz="2000" dirty="0"/>
              <a:t> and </a:t>
            </a:r>
            <a:r>
              <a:rPr lang="es-DO" sz="2000" dirty="0" err="1"/>
              <a:t>uncertainty</a:t>
            </a:r>
            <a:r>
              <a:rPr lang="es-DO" sz="2000" dirty="0"/>
              <a:t> </a:t>
            </a:r>
            <a:r>
              <a:rPr lang="es-DO" sz="2000" dirty="0" err="1"/>
              <a:t>budget</a:t>
            </a:r>
            <a:r>
              <a:rPr lang="es-DO" sz="3600" dirty="0"/>
              <a:t>)</a:t>
            </a:r>
          </a:p>
          <a:p>
            <a:r>
              <a:rPr lang="es-DO" sz="3600" dirty="0"/>
              <a:t>Liz Catherine (</a:t>
            </a:r>
            <a:r>
              <a:rPr lang="es-DO" sz="2000" dirty="0"/>
              <a:t>For </a:t>
            </a:r>
            <a:r>
              <a:rPr lang="es-DO" sz="2000" dirty="0" err="1"/>
              <a:t>her</a:t>
            </a:r>
            <a:r>
              <a:rPr lang="es-DO" sz="2000" dirty="0"/>
              <a:t> </a:t>
            </a:r>
            <a:r>
              <a:rPr lang="es-DO" sz="2000" dirty="0" err="1"/>
              <a:t>help</a:t>
            </a:r>
            <a:r>
              <a:rPr lang="es-DO" sz="2000" dirty="0"/>
              <a:t>, </a:t>
            </a:r>
            <a:r>
              <a:rPr lang="es-DO" sz="2000" dirty="0" err="1"/>
              <a:t>is</a:t>
            </a:r>
            <a:r>
              <a:rPr lang="es-DO" sz="2000" dirty="0"/>
              <a:t> </a:t>
            </a:r>
            <a:r>
              <a:rPr lang="es-DO" sz="2000" dirty="0" err="1"/>
              <a:t>an</a:t>
            </a:r>
            <a:r>
              <a:rPr lang="es-DO" sz="2000" dirty="0"/>
              <a:t> </a:t>
            </a:r>
            <a:r>
              <a:rPr lang="es-DO" sz="2000" dirty="0" err="1"/>
              <a:t>extraordinary</a:t>
            </a:r>
            <a:r>
              <a:rPr lang="es-DO" sz="2000" dirty="0"/>
              <a:t> </a:t>
            </a:r>
            <a:r>
              <a:rPr lang="es-DO" sz="2000" dirty="0" err="1"/>
              <a:t>person</a:t>
            </a:r>
            <a:r>
              <a:rPr lang="es-DO" sz="36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52248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0819" y="2636494"/>
            <a:ext cx="5691811" cy="1643269"/>
          </a:xfrm>
        </p:spPr>
        <p:txBody>
          <a:bodyPr>
            <a:normAutofit/>
          </a:bodyPr>
          <a:lstStyle/>
          <a:p>
            <a:r>
              <a:rPr lang="es-DO" sz="4000" dirty="0"/>
              <a:t>Omar Reyes </a:t>
            </a:r>
            <a:r>
              <a:rPr lang="es-DO" sz="2700" dirty="0"/>
              <a:t/>
            </a:r>
            <a:br>
              <a:rPr lang="es-DO" sz="2700" dirty="0"/>
            </a:br>
            <a:r>
              <a:rPr lang="es-DO" sz="2700" dirty="0"/>
              <a:t>omarrey17@hotmail.com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690724" y="4482204"/>
            <a:ext cx="4572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DO" sz="6600" dirty="0" err="1"/>
              <a:t>Thank</a:t>
            </a:r>
            <a:r>
              <a:rPr lang="es-DO" sz="6600" dirty="0"/>
              <a:t> </a:t>
            </a:r>
            <a:r>
              <a:rPr lang="es-DO" sz="6600" dirty="0" err="1"/>
              <a:t>you</a:t>
            </a:r>
            <a:endParaRPr lang="es-DO" sz="6600" dirty="0"/>
          </a:p>
        </p:txBody>
      </p:sp>
      <p:pic>
        <p:nvPicPr>
          <p:cNvPr id="5" name="Imagen 4" descr="Imagen que contiene imágenes prediseñadas&#10;&#10;Descripción generada con confianza muy alta">
            <a:extLst>
              <a:ext uri="{FF2B5EF4-FFF2-40B4-BE49-F238E27FC236}">
                <a16:creationId xmlns:a16="http://schemas.microsoft.com/office/drawing/2014/main" xmlns="" id="{2DC514E7-4CBB-4C93-B58A-F407D65FB7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90" y="603114"/>
            <a:ext cx="2714666" cy="2033379"/>
          </a:xfrm>
          <a:prstGeom prst="rect">
            <a:avLst/>
          </a:prstGeom>
        </p:spPr>
      </p:pic>
      <p:pic>
        <p:nvPicPr>
          <p:cNvPr id="7" name="Imagen 6" descr="Imagen que contiene imágenes prediseñadas&#10;&#10;Descripción generada con confianza alta">
            <a:extLst>
              <a:ext uri="{FF2B5EF4-FFF2-40B4-BE49-F238E27FC236}">
                <a16:creationId xmlns:a16="http://schemas.microsoft.com/office/drawing/2014/main" xmlns="" id="{D4B8566D-5520-4C96-A716-1C73B36FAF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317" y="467576"/>
            <a:ext cx="3452817" cy="2168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738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9CE3931-27D8-4362-9F67-F14765C77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DO"/>
          </a:p>
        </p:txBody>
      </p:sp>
      <p:pic>
        <p:nvPicPr>
          <p:cNvPr id="4" name="Imagen 3" descr="Imagen que contiene cielo, exterior, objeto&#10;&#10;Descripción generada con confianza muy alta">
            <a:extLst>
              <a:ext uri="{FF2B5EF4-FFF2-40B4-BE49-F238E27FC236}">
                <a16:creationId xmlns:a16="http://schemas.microsoft.com/office/drawing/2014/main" xmlns="" id="{5264015E-7EFA-4F48-AD47-812A25CB2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53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599262E-26A5-4F0A-9F7A-8911038DA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DO"/>
          </a:p>
        </p:txBody>
      </p:sp>
      <p:pic>
        <p:nvPicPr>
          <p:cNvPr id="4" name="Imagen 3" descr="Imagen que contiene texto, mapa&#10;&#10;Descripción generada con confianza muy alta">
            <a:extLst>
              <a:ext uri="{FF2B5EF4-FFF2-40B4-BE49-F238E27FC236}">
                <a16:creationId xmlns:a16="http://schemas.microsoft.com/office/drawing/2014/main" xmlns="" id="{BDB9F746-A8B4-42F3-94B2-E7C00DA8E3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5"/>
          <a:stretch/>
        </p:blipFill>
        <p:spPr>
          <a:xfrm>
            <a:off x="5" y="7228"/>
            <a:ext cx="12192000" cy="6858000"/>
          </a:xfrm>
          <a:prstGeom prst="rect">
            <a:avLst/>
          </a:prstGeom>
        </p:spPr>
      </p:pic>
      <p:sp>
        <p:nvSpPr>
          <p:cNvPr id="5" name="Diagrama de flujo: conector 4">
            <a:extLst>
              <a:ext uri="{FF2B5EF4-FFF2-40B4-BE49-F238E27FC236}">
                <a16:creationId xmlns:a16="http://schemas.microsoft.com/office/drawing/2014/main" xmlns="" id="{8550CEFA-A750-42A4-A927-1EEA5E0D5EDC}"/>
              </a:ext>
            </a:extLst>
          </p:cNvPr>
          <p:cNvSpPr/>
          <p:nvPr/>
        </p:nvSpPr>
        <p:spPr>
          <a:xfrm>
            <a:off x="8513008" y="1834954"/>
            <a:ext cx="802441" cy="793946"/>
          </a:xfrm>
          <a:prstGeom prst="flowChartConnector">
            <a:avLst/>
          </a:prstGeom>
          <a:solidFill>
            <a:srgbClr val="00B050"/>
          </a:solidFill>
          <a:ln>
            <a:solidFill>
              <a:schemeClr val="accent1">
                <a:shade val="50000"/>
                <a:alpha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DO" dirty="0">
              <a:solidFill>
                <a:srgbClr val="C00000"/>
              </a:solidFill>
            </a:endParaRPr>
          </a:p>
        </p:txBody>
      </p: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xmlns="" id="{B9D8FB36-DCB6-4B2B-B264-ACC07A4B4FDD}"/>
              </a:ext>
            </a:extLst>
          </p:cNvPr>
          <p:cNvCxnSpPr>
            <a:cxnSpLocks/>
          </p:cNvCxnSpPr>
          <p:nvPr/>
        </p:nvCxnSpPr>
        <p:spPr>
          <a:xfrm>
            <a:off x="8943974" y="2228851"/>
            <a:ext cx="228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>
            <a:extLst>
              <a:ext uri="{FF2B5EF4-FFF2-40B4-BE49-F238E27FC236}">
                <a16:creationId xmlns:a16="http://schemas.microsoft.com/office/drawing/2014/main" xmlns="" id="{634B4B4C-4A37-4D01-B654-DF69456A323B}"/>
              </a:ext>
            </a:extLst>
          </p:cNvPr>
          <p:cNvCxnSpPr>
            <a:cxnSpLocks/>
          </p:cNvCxnSpPr>
          <p:nvPr/>
        </p:nvCxnSpPr>
        <p:spPr>
          <a:xfrm flipV="1">
            <a:off x="8915398" y="1863530"/>
            <a:ext cx="0" cy="37960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uadroTexto 17">
            <a:extLst>
              <a:ext uri="{FF2B5EF4-FFF2-40B4-BE49-F238E27FC236}">
                <a16:creationId xmlns:a16="http://schemas.microsoft.com/office/drawing/2014/main" xmlns="" id="{0B9C66FF-DB29-42B0-963A-99A4371B4DDB}"/>
              </a:ext>
            </a:extLst>
          </p:cNvPr>
          <p:cNvSpPr txBox="1"/>
          <p:nvPr/>
        </p:nvSpPr>
        <p:spPr>
          <a:xfrm>
            <a:off x="8386158" y="1393119"/>
            <a:ext cx="1040670" cy="369332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s-DO" dirty="0"/>
              <a:t>INDOCAL</a:t>
            </a:r>
          </a:p>
        </p:txBody>
      </p:sp>
    </p:spTree>
    <p:extLst>
      <p:ext uri="{BB962C8B-B14F-4D97-AF65-F5344CB8AC3E}">
        <p14:creationId xmlns:p14="http://schemas.microsoft.com/office/powerpoint/2010/main" val="3505507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pared, suelo, interior, mesa&#10;&#10;Descripción generada con confianza muy alta">
            <a:extLst>
              <a:ext uri="{FF2B5EF4-FFF2-40B4-BE49-F238E27FC236}">
                <a16:creationId xmlns:a16="http://schemas.microsoft.com/office/drawing/2014/main" xmlns="" id="{F2023986-6D09-4F71-AA53-FD63C7A706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987" y="-1"/>
            <a:ext cx="6076014" cy="626588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2E4B5604-AC8F-4293-9DB1-5D6F9D05935C}"/>
              </a:ext>
            </a:extLst>
          </p:cNvPr>
          <p:cNvSpPr txBox="1"/>
          <p:nvPr/>
        </p:nvSpPr>
        <p:spPr>
          <a:xfrm>
            <a:off x="1614477" y="2763611"/>
            <a:ext cx="20497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DO" sz="3600" dirty="0"/>
              <a:t>2015 JULY</a:t>
            </a:r>
          </a:p>
        </p:txBody>
      </p:sp>
    </p:spTree>
    <p:extLst>
      <p:ext uri="{BB962C8B-B14F-4D97-AF65-F5344CB8AC3E}">
        <p14:creationId xmlns:p14="http://schemas.microsoft.com/office/powerpoint/2010/main" val="76435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cielo, exterior, suelo, carretera&#10;&#10;Descripción generada con confianza muy alta">
            <a:extLst>
              <a:ext uri="{FF2B5EF4-FFF2-40B4-BE49-F238E27FC236}">
                <a16:creationId xmlns:a16="http://schemas.microsoft.com/office/drawing/2014/main" xmlns="" id="{FDEF5280-7744-45B2-A708-3EAED3515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0" y="0"/>
            <a:ext cx="6362700" cy="6186488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F909ABEA-D5B6-482B-BC66-469835C66DAD}"/>
              </a:ext>
            </a:extLst>
          </p:cNvPr>
          <p:cNvSpPr txBox="1"/>
          <p:nvPr/>
        </p:nvSpPr>
        <p:spPr>
          <a:xfrm>
            <a:off x="871537" y="2770078"/>
            <a:ext cx="28600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DO" sz="3600" dirty="0"/>
              <a:t>GPS</a:t>
            </a:r>
            <a:r>
              <a:rPr lang="es-DO" dirty="0"/>
              <a:t> </a:t>
            </a:r>
            <a:r>
              <a:rPr lang="es-DO" sz="3600" dirty="0"/>
              <a:t>ANTENNA</a:t>
            </a:r>
          </a:p>
        </p:txBody>
      </p:sp>
    </p:spTree>
    <p:extLst>
      <p:ext uri="{BB962C8B-B14F-4D97-AF65-F5344CB8AC3E}">
        <p14:creationId xmlns:p14="http://schemas.microsoft.com/office/powerpoint/2010/main" val="2752314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ACC211E-2371-44F7-B1B9-99FD797D5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118" y="1274763"/>
            <a:ext cx="10972800" cy="1143000"/>
          </a:xfrm>
        </p:spPr>
        <p:txBody>
          <a:bodyPr/>
          <a:lstStyle/>
          <a:p>
            <a:r>
              <a:rPr lang="es-DO" dirty="0" err="1"/>
              <a:t>Dissemination</a:t>
            </a:r>
            <a:endParaRPr lang="es-D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6EA02A10-2F25-4187-B693-55D187DCAB1C}"/>
              </a:ext>
            </a:extLst>
          </p:cNvPr>
          <p:cNvSpPr txBox="1"/>
          <p:nvPr/>
        </p:nvSpPr>
        <p:spPr>
          <a:xfrm>
            <a:off x="2428875" y="2528888"/>
            <a:ext cx="7076681" cy="2739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DO" sz="3200" dirty="0" err="1"/>
              <a:t>Dissemination</a:t>
            </a:r>
            <a:r>
              <a:rPr lang="es-DO" sz="3200" dirty="0"/>
              <a:t> of time </a:t>
            </a:r>
            <a:r>
              <a:rPr lang="es-DO" sz="3200" dirty="0" err="1"/>
              <a:t>via</a:t>
            </a:r>
            <a:r>
              <a:rPr lang="es-DO" sz="3200" dirty="0"/>
              <a:t> web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DO" sz="3200" dirty="0" err="1"/>
              <a:t>Dissemination</a:t>
            </a:r>
            <a:r>
              <a:rPr lang="es-DO" sz="3200" dirty="0"/>
              <a:t> of time </a:t>
            </a:r>
            <a:r>
              <a:rPr lang="es-DO" sz="3200" dirty="0" err="1"/>
              <a:t>via</a:t>
            </a:r>
            <a:r>
              <a:rPr lang="es-DO" sz="3200" dirty="0"/>
              <a:t> internet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DO" sz="3200" dirty="0"/>
          </a:p>
          <a:p>
            <a:pPr lvl="3"/>
            <a:r>
              <a:rPr lang="es-DO" sz="3200" dirty="0"/>
              <a:t>            </a:t>
            </a:r>
            <a:r>
              <a:rPr lang="es-DO" sz="4400" dirty="0" err="1">
                <a:latin typeface="+mj-lt"/>
                <a:ea typeface="+mj-ea"/>
                <a:cs typeface="+mj-cs"/>
              </a:rPr>
              <a:t>Services</a:t>
            </a:r>
            <a:endParaRPr lang="es-DO" sz="4400" dirty="0">
              <a:latin typeface="+mj-lt"/>
              <a:ea typeface="+mj-ea"/>
              <a:cs typeface="+mj-c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DO" sz="3200" dirty="0" err="1" smtClean="0"/>
              <a:t>Stopwatch</a:t>
            </a:r>
            <a:r>
              <a:rPr lang="es-DO" sz="3200" dirty="0" smtClean="0"/>
              <a:t> </a:t>
            </a:r>
            <a:r>
              <a:rPr lang="es-DO" sz="3200" dirty="0" err="1"/>
              <a:t>calibration</a:t>
            </a:r>
            <a:r>
              <a:rPr lang="es-DO" sz="3200" dirty="0"/>
              <a:t> (</a:t>
            </a:r>
            <a:r>
              <a:rPr lang="es-DO" sz="3200" dirty="0" err="1"/>
              <a:t>working</a:t>
            </a:r>
            <a:r>
              <a:rPr lang="es-DO" sz="3200" dirty="0"/>
              <a:t> </a:t>
            </a:r>
            <a:r>
              <a:rPr lang="es-DO" sz="3200" dirty="0" err="1"/>
              <a:t>on</a:t>
            </a:r>
            <a:r>
              <a:rPr lang="es-DO" sz="3200" dirty="0"/>
              <a:t> </a:t>
            </a:r>
            <a:r>
              <a:rPr lang="es-DO" sz="3200" dirty="0" err="1"/>
              <a:t>that</a:t>
            </a:r>
            <a:r>
              <a:rPr lang="es-DO" sz="3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40735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3368" y="2920446"/>
            <a:ext cx="44241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s-DO" sz="3600" dirty="0" smtClean="0"/>
              <a:t>Web </a:t>
            </a:r>
            <a:r>
              <a:rPr lang="es-DO" sz="3600" dirty="0" err="1" smtClean="0"/>
              <a:t>Clock</a:t>
            </a:r>
            <a:endParaRPr lang="es-DO" sz="3600" dirty="0"/>
          </a:p>
          <a:p>
            <a:endParaRPr lang="es-DO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49891"/>
          <a:stretch/>
        </p:blipFill>
        <p:spPr>
          <a:xfrm>
            <a:off x="5526157" y="1"/>
            <a:ext cx="6400800" cy="620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133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F917242-519E-4DD4-8C4A-A27ADFCC6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DO" dirty="0"/>
              <a:t> MEINBERG LANTIME M600</a:t>
            </a:r>
          </a:p>
        </p:txBody>
      </p:sp>
      <p:pic>
        <p:nvPicPr>
          <p:cNvPr id="6" name="Imagen 5" descr="Imagen que contiene electrónica, captura de pantalla&#10;&#10;Descripción generada con confianza muy alta">
            <a:extLst>
              <a:ext uri="{FF2B5EF4-FFF2-40B4-BE49-F238E27FC236}">
                <a16:creationId xmlns:a16="http://schemas.microsoft.com/office/drawing/2014/main" xmlns="" id="{6C0F02E8-26F8-4EA8-9C3A-A9F895165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06" y="2179010"/>
            <a:ext cx="11805987" cy="261784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A04B734C-2C43-407B-BFB8-FB5120AEC8F8}"/>
              </a:ext>
            </a:extLst>
          </p:cNvPr>
          <p:cNvSpPr txBox="1"/>
          <p:nvPr/>
        </p:nvSpPr>
        <p:spPr>
          <a:xfrm>
            <a:off x="4043363" y="5546083"/>
            <a:ext cx="3759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DO" dirty="0"/>
              <a:t>HORADOMINICANA.INDOCAL.GOB.DO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05FC5F9C-B8B4-4392-8B2E-D68E2FF598FA}"/>
              </a:ext>
            </a:extLst>
          </p:cNvPr>
          <p:cNvSpPr txBox="1"/>
          <p:nvPr/>
        </p:nvSpPr>
        <p:spPr>
          <a:xfrm>
            <a:off x="5359742" y="4986801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DO" dirty="0" err="1"/>
              <a:t>Domain</a:t>
            </a:r>
            <a:endParaRPr lang="es-DO" dirty="0"/>
          </a:p>
        </p:txBody>
      </p:sp>
    </p:spTree>
    <p:extLst>
      <p:ext uri="{BB962C8B-B14F-4D97-AF65-F5344CB8AC3E}">
        <p14:creationId xmlns:p14="http://schemas.microsoft.com/office/powerpoint/2010/main" val="289715599"/>
      </p:ext>
    </p:extLst>
  </p:cSld>
  <p:clrMapOvr>
    <a:masterClrMapping/>
  </p:clrMapOvr>
</p:sld>
</file>

<file path=ppt/theme/theme1.xml><?xml version="1.0" encoding="utf-8"?>
<a:theme xmlns:a="http://schemas.openxmlformats.org/drawingml/2006/main" name="1_Indoc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11134</TotalTime>
  <Words>175</Words>
  <Application>Microsoft Office PowerPoint</Application>
  <PresentationFormat>Panorámica</PresentationFormat>
  <Paragraphs>46</Paragraphs>
  <Slides>28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2" baseType="lpstr">
      <vt:lpstr>Arial</vt:lpstr>
      <vt:lpstr>Baskerville Old Face</vt:lpstr>
      <vt:lpstr>Calibri</vt:lpstr>
      <vt:lpstr>1_Indocal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Dissemination</vt:lpstr>
      <vt:lpstr>Presentación de PowerPoint</vt:lpstr>
      <vt:lpstr> MEINBERG LANTIME M600</vt:lpstr>
      <vt:lpstr>KEYSIGHT 34461A</vt:lpstr>
      <vt:lpstr>Equipments</vt:lpstr>
      <vt:lpstr>Presentación de PowerPoint</vt:lpstr>
      <vt:lpstr>Stopwatch calibrator</vt:lpstr>
      <vt:lpstr>Presentación de PowerPoint</vt:lpstr>
      <vt:lpstr>Digital Stopwatch Calibration</vt:lpstr>
      <vt:lpstr>Presentación de PowerPoint</vt:lpstr>
      <vt:lpstr>Another  Base time Calibrator</vt:lpstr>
      <vt:lpstr>Presentación de PowerPoint</vt:lpstr>
      <vt:lpstr>Presentación de PowerPoint</vt:lpstr>
      <vt:lpstr>Using LabView</vt:lpstr>
      <vt:lpstr>Presentación de PowerPoint</vt:lpstr>
      <vt:lpstr>Presentación de PowerPoint</vt:lpstr>
      <vt:lpstr>Getting and Processing Data Using Python 3</vt:lpstr>
      <vt:lpstr>Presentación de PowerPoint</vt:lpstr>
      <vt:lpstr>Presentación de PowerPoint</vt:lpstr>
      <vt:lpstr>Goals</vt:lpstr>
      <vt:lpstr>Especial thanks to</vt:lpstr>
      <vt:lpstr>Omar Reyes  omarrey17@hotmail.com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Omar Reyes H.</dc:creator>
  <cp:lastModifiedBy>Coordinacion-G4</cp:lastModifiedBy>
  <cp:revision>179</cp:revision>
  <dcterms:created xsi:type="dcterms:W3CDTF">2015-05-08T15:21:31Z</dcterms:created>
  <dcterms:modified xsi:type="dcterms:W3CDTF">2017-10-26T21:07:39Z</dcterms:modified>
</cp:coreProperties>
</file>