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9"/>
  </p:notesMasterIdLst>
  <p:sldIdLst>
    <p:sldId id="257" r:id="rId3"/>
    <p:sldId id="264" r:id="rId4"/>
    <p:sldId id="263" r:id="rId5"/>
    <p:sldId id="262" r:id="rId6"/>
    <p:sldId id="268" r:id="rId7"/>
    <p:sldId id="265" r:id="rId8"/>
    <p:sldId id="273" r:id="rId9"/>
    <p:sldId id="267" r:id="rId10"/>
    <p:sldId id="269" r:id="rId11"/>
    <p:sldId id="271" r:id="rId12"/>
    <p:sldId id="278" r:id="rId13"/>
    <p:sldId id="270" r:id="rId14"/>
    <p:sldId id="276" r:id="rId15"/>
    <p:sldId id="272" r:id="rId16"/>
    <p:sldId id="261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0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B4E73-8914-44F7-9E1F-883B828CAEF3}" type="datetimeFigureOut">
              <a:rPr lang="en-CA" smtClean="0"/>
              <a:t>2017-10-18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7FBD4-E3E4-46FC-9FD1-F36F535913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6089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DCAC9-656E-44D4-A4E0-697FA80202F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85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-bkgrnd2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676401"/>
            <a:ext cx="6096000" cy="26860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two lines possible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648200"/>
            <a:ext cx="5410200" cy="1447800"/>
          </a:xfrm>
        </p:spPr>
        <p:txBody>
          <a:bodyPr>
            <a:normAutofit/>
          </a:bodyPr>
          <a:lstStyle>
            <a:lvl1pPr marL="0" indent="0" algn="l">
              <a:buNone/>
              <a:defRPr sz="135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invGray">
          <a:xfrm>
            <a:off x="0" y="0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0" y="457200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nrc-logotype-e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162801" y="108662"/>
            <a:ext cx="1549457" cy="243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364226"/>
            <a:ext cx="8229617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51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8683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477001"/>
            <a:ext cx="2895600" cy="381000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77000"/>
            <a:ext cx="762000" cy="381000"/>
          </a:xfrm>
        </p:spPr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7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88085"/>
            <a:ext cx="9144000" cy="51816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295400"/>
            <a:ext cx="9144000" cy="37338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8683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477001"/>
            <a:ext cx="2895600" cy="381000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77000"/>
            <a:ext cx="762000" cy="381000"/>
          </a:xfrm>
        </p:spPr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83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50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26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ark bkgr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-bkgrnd2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invGray">
          <a:xfrm>
            <a:off x="0" y="647700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nrc-logotype-e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509640" y="6584730"/>
            <a:ext cx="1219200" cy="19173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0" y="6476785"/>
            <a:ext cx="9144000" cy="2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97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blue bakgr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89DAFF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0" y="647700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nrc-logotype-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509640" y="6584730"/>
            <a:ext cx="1219200" cy="1917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305800" cy="868362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477001"/>
            <a:ext cx="2895600" cy="381000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77000"/>
            <a:ext cx="762000" cy="381000"/>
          </a:xfrm>
        </p:spPr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6476785"/>
            <a:ext cx="9144000" cy="2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82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0" y="0"/>
            <a:ext cx="91440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476785"/>
            <a:ext cx="9144000" cy="2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40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8683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305800" cy="4525963"/>
          </a:xfrm>
        </p:spPr>
        <p:txBody>
          <a:bodyPr/>
          <a:lstStyle>
            <a:lvl1pPr>
              <a:spcBef>
                <a:spcPts val="45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477001"/>
            <a:ext cx="2895600" cy="381000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77000"/>
            <a:ext cx="762000" cy="381000"/>
          </a:xfrm>
        </p:spPr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24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88085"/>
            <a:ext cx="9144000" cy="51816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295400"/>
            <a:ext cx="9144000" cy="37338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8683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305800" cy="4525963"/>
          </a:xfrm>
        </p:spPr>
        <p:txBody>
          <a:bodyPr/>
          <a:lstStyle>
            <a:lvl1pPr>
              <a:spcBef>
                <a:spcPts val="45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477001"/>
            <a:ext cx="2895600" cy="381000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77000"/>
            <a:ext cx="762000" cy="381000"/>
          </a:xfrm>
        </p:spPr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7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44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55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ark bkgr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-bkgrnd2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invGray">
          <a:xfrm>
            <a:off x="0" y="647700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nrc-logotype-e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509640" y="6584730"/>
            <a:ext cx="1219200" cy="19173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0" y="6476785"/>
            <a:ext cx="9144000" cy="2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9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blue bakgr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89DAFF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0" y="647700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9" name="Picture 8" descr="nrc-logotype-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509640" y="6584730"/>
            <a:ext cx="1219200" cy="1917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305800" cy="868362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477001"/>
            <a:ext cx="2895600" cy="381000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77000"/>
            <a:ext cx="762000" cy="381000"/>
          </a:xfrm>
        </p:spPr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6476785"/>
            <a:ext cx="9144000" cy="2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464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0" y="0"/>
            <a:ext cx="91440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476785"/>
            <a:ext cx="9144000" cy="2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81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-bkgrnd2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676401"/>
            <a:ext cx="6096000" cy="268605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two lines possible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648200"/>
            <a:ext cx="5410200" cy="1447800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invGray">
          <a:xfrm>
            <a:off x="0" y="0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0" y="457200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nrc-logotype-e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162800" y="108662"/>
            <a:ext cx="1549457" cy="243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64224"/>
            <a:ext cx="8229617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6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eader2.png"/>
          <p:cNvPicPr>
            <a:picLocks noChangeAspect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invGray">
          <a:xfrm>
            <a:off x="0" y="2"/>
            <a:ext cx="9144000" cy="166683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invGray">
          <a:xfrm>
            <a:off x="0" y="647700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8" name="Picture 7" descr="nrc-logotype-e.png"/>
          <p:cNvPicPr>
            <a:picLocks noChangeAspect="1"/>
          </p:cNvPicPr>
          <p:nvPr userDrawn="1"/>
        </p:nvPicPr>
        <p:blipFill>
          <a:blip r:embed="rId11" cstate="screen"/>
          <a:stretch>
            <a:fillRect/>
          </a:stretch>
        </p:blipFill>
        <p:spPr>
          <a:xfrm>
            <a:off x="7509640" y="6584730"/>
            <a:ext cx="1219200" cy="1917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477001"/>
            <a:ext cx="2895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770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6476785"/>
            <a:ext cx="9144000" cy="2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54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spcBef>
          <a:spcPct val="0"/>
        </a:spcBef>
        <a:buNone/>
        <a:defRPr sz="18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0260" indent="-17026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46472" indent="-176213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15541" indent="-169069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85800" indent="-17026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56060" indent="-17026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eader2.png"/>
          <p:cNvPicPr>
            <a:picLocks noChangeAspect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invGray">
          <a:xfrm>
            <a:off x="0" y="0"/>
            <a:ext cx="9144000" cy="166683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invGray">
          <a:xfrm>
            <a:off x="0" y="647700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nrc-logotype-e.png"/>
          <p:cNvPicPr>
            <a:picLocks noChangeAspect="1"/>
          </p:cNvPicPr>
          <p:nvPr userDrawn="1"/>
        </p:nvPicPr>
        <p:blipFill>
          <a:blip r:embed="rId11" cstate="screen"/>
          <a:stretch>
            <a:fillRect/>
          </a:stretch>
        </p:blipFill>
        <p:spPr>
          <a:xfrm>
            <a:off x="7509640" y="6584730"/>
            <a:ext cx="1219200" cy="1917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477001"/>
            <a:ext cx="2895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770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6476785"/>
            <a:ext cx="9144000" cy="2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9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7013" indent="-227013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61963" indent="-2349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7388" indent="-225425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7013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1413" indent="-227013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875" y="2114551"/>
            <a:ext cx="6524625" cy="2014538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Frequency and Time Group</a:t>
            </a:r>
            <a:br>
              <a:rPr lang="en-US" sz="2700" dirty="0" smtClean="0"/>
            </a:br>
            <a:r>
              <a:rPr lang="en-US" sz="2700" dirty="0" smtClean="0"/>
              <a:t>Measurement Science and Standards</a:t>
            </a:r>
            <a:br>
              <a:rPr lang="en-US" sz="2700" dirty="0" smtClean="0"/>
            </a:br>
            <a:r>
              <a:rPr lang="en-US" sz="2700" dirty="0" smtClean="0"/>
              <a:t>National Research Council Canada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F&amp;T-MSS-NRC</a:t>
            </a:r>
            <a:endParaRPr lang="en-CA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4343400"/>
            <a:ext cx="4800600" cy="1085850"/>
          </a:xfrm>
        </p:spPr>
        <p:txBody>
          <a:bodyPr>
            <a:normAutofit/>
          </a:bodyPr>
          <a:lstStyle/>
          <a:p>
            <a:r>
              <a:rPr lang="en-US" sz="1800" dirty="0"/>
              <a:t>M. Gertsvolf</a:t>
            </a:r>
          </a:p>
          <a:p>
            <a:r>
              <a:rPr lang="en-US" sz="1800" dirty="0"/>
              <a:t>SIM TFWG 2017</a:t>
            </a:r>
          </a:p>
        </p:txBody>
      </p:sp>
    </p:spTree>
    <p:extLst>
      <p:ext uri="{BB962C8B-B14F-4D97-AF65-F5344CB8AC3E}">
        <p14:creationId xmlns:p14="http://schemas.microsoft.com/office/powerpoint/2010/main" val="306975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F&amp;T Optical Frequencies</a:t>
            </a:r>
            <a:endParaRPr lang="en-CA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8724"/>
            <a:ext cx="4040188" cy="384175"/>
          </a:xfrm>
        </p:spPr>
        <p:txBody>
          <a:bodyPr/>
          <a:lstStyle/>
          <a:p>
            <a:r>
              <a:rPr lang="en-CA" dirty="0" smtClean="0"/>
              <a:t>Frequency Combs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74800"/>
            <a:ext cx="4040188" cy="1473200"/>
          </a:xfrm>
        </p:spPr>
        <p:txBody>
          <a:bodyPr/>
          <a:lstStyle/>
          <a:p>
            <a:r>
              <a:rPr lang="en-CA" dirty="0" smtClean="0"/>
              <a:t>800 nm </a:t>
            </a:r>
            <a:r>
              <a:rPr lang="en-CA" dirty="0" err="1" smtClean="0"/>
              <a:t>Ti:Sapphire</a:t>
            </a:r>
            <a:r>
              <a:rPr lang="en-CA" dirty="0" smtClean="0"/>
              <a:t> </a:t>
            </a:r>
            <a:r>
              <a:rPr lang="en-CA" dirty="0" err="1" smtClean="0"/>
              <a:t>GigaOptics</a:t>
            </a:r>
            <a:r>
              <a:rPr lang="en-CA" dirty="0" smtClean="0"/>
              <a:t> + NRC</a:t>
            </a:r>
          </a:p>
          <a:p>
            <a:r>
              <a:rPr lang="en-CA" dirty="0" smtClean="0"/>
              <a:t>1550 nm </a:t>
            </a:r>
            <a:r>
              <a:rPr lang="en-CA" dirty="0" err="1" smtClean="0"/>
              <a:t>Er</a:t>
            </a:r>
            <a:r>
              <a:rPr lang="en-CA" dirty="0" smtClean="0"/>
              <a:t> UBC + NRC</a:t>
            </a:r>
          </a:p>
          <a:p>
            <a:r>
              <a:rPr lang="en-CA" dirty="0" smtClean="0"/>
              <a:t>1550 nm </a:t>
            </a:r>
            <a:r>
              <a:rPr lang="en-CA" dirty="0" err="1" smtClean="0"/>
              <a:t>Er</a:t>
            </a:r>
            <a:r>
              <a:rPr lang="en-CA" dirty="0" smtClean="0"/>
              <a:t> NRC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" y="3468687"/>
            <a:ext cx="4041775" cy="384175"/>
          </a:xfrm>
        </p:spPr>
        <p:txBody>
          <a:bodyPr/>
          <a:lstStyle/>
          <a:p>
            <a:r>
              <a:rPr lang="en-CA" dirty="0" smtClean="0"/>
              <a:t>Optical standards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13" y="3844924"/>
            <a:ext cx="4041775" cy="1287463"/>
          </a:xfrm>
        </p:spPr>
        <p:txBody>
          <a:bodyPr/>
          <a:lstStyle/>
          <a:p>
            <a:r>
              <a:rPr lang="en-CA" dirty="0" smtClean="0"/>
              <a:t>633 nm I</a:t>
            </a:r>
            <a:r>
              <a:rPr lang="en-CA" baseline="-25000" dirty="0" smtClean="0"/>
              <a:t>2</a:t>
            </a:r>
            <a:r>
              <a:rPr lang="en-CA" dirty="0" smtClean="0"/>
              <a:t>/</a:t>
            </a:r>
            <a:r>
              <a:rPr lang="en-CA" dirty="0" err="1" smtClean="0"/>
              <a:t>HeNe</a:t>
            </a:r>
            <a:r>
              <a:rPr lang="en-CA" dirty="0" smtClean="0"/>
              <a:t> (3)</a:t>
            </a:r>
          </a:p>
          <a:p>
            <a:r>
              <a:rPr lang="en-CA" dirty="0" smtClean="0"/>
              <a:t>1540 nm C</a:t>
            </a:r>
            <a:r>
              <a:rPr lang="en-CA" baseline="-25000" dirty="0" smtClean="0"/>
              <a:t>2</a:t>
            </a:r>
            <a:r>
              <a:rPr lang="en-CA" dirty="0" smtClean="0"/>
              <a:t>H</a:t>
            </a:r>
            <a:r>
              <a:rPr lang="en-CA" baseline="-25000" dirty="0" smtClean="0"/>
              <a:t>2 </a:t>
            </a:r>
            <a:r>
              <a:rPr lang="en-CA" dirty="0" smtClean="0"/>
              <a:t>stabilized diode</a:t>
            </a:r>
          </a:p>
          <a:p>
            <a:r>
              <a:rPr lang="en-CA" dirty="0" smtClean="0"/>
              <a:t>674 nm 88Sr</a:t>
            </a:r>
            <a:r>
              <a:rPr lang="en-CA" baseline="30000" dirty="0" smtClean="0"/>
              <a:t>+ </a:t>
            </a:r>
            <a:r>
              <a:rPr lang="en-CA" dirty="0" smtClean="0"/>
              <a:t>ultra-stable diode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4645026" y="1257299"/>
            <a:ext cx="4041775" cy="355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290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35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2870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1450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mtClean="0"/>
              <a:t>Strontium Ion</a:t>
            </a:r>
            <a:endParaRPr lang="en-CA" dirty="0"/>
          </a:p>
        </p:txBody>
      </p:sp>
      <p:pic>
        <p:nvPicPr>
          <p:cNvPr id="12" name="Content Placeholder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2"/>
          <a:stretch/>
        </p:blipFill>
        <p:spPr>
          <a:xfrm>
            <a:off x="4645025" y="1668792"/>
            <a:ext cx="4041775" cy="28870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53025" y="4705350"/>
            <a:ext cx="3533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0000B3"/>
                </a:solidFill>
                <a:latin typeface="NimbusSanL-Regu"/>
              </a:rPr>
              <a:t>Uncertainty evaluation of </a:t>
            </a:r>
            <a:r>
              <a:rPr lang="en-CA" baseline="30000" dirty="0" smtClean="0">
                <a:solidFill>
                  <a:srgbClr val="0000B3"/>
                </a:solidFill>
                <a:latin typeface="NimbusSanL-Regu"/>
              </a:rPr>
              <a:t>88</a:t>
            </a:r>
            <a:r>
              <a:rPr lang="en-CA" dirty="0" smtClean="0">
                <a:solidFill>
                  <a:srgbClr val="0000B3"/>
                </a:solidFill>
                <a:latin typeface="NimbusSanL-Regu"/>
              </a:rPr>
              <a:t>Sr</a:t>
            </a:r>
            <a:r>
              <a:rPr lang="en-CA" baseline="30000" dirty="0" smtClean="0">
                <a:solidFill>
                  <a:srgbClr val="0000B3"/>
                </a:solidFill>
                <a:latin typeface="NimbusSanL-Regu"/>
              </a:rPr>
              <a:t>+</a:t>
            </a:r>
            <a:endParaRPr lang="en-CA" sz="1100" baseline="30000" dirty="0" smtClean="0">
              <a:solidFill>
                <a:srgbClr val="0000B3"/>
              </a:solidFill>
              <a:latin typeface="CMBX10"/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Current: 1.1 </a:t>
            </a:r>
            <a:r>
              <a:rPr lang="en-US" dirty="0" smtClean="0">
                <a:solidFill>
                  <a:srgbClr val="000000"/>
                </a:solidFill>
                <a:sym typeface="Symbol" panose="05050102010706020507" pitchFamily="18" charset="2"/>
              </a:rPr>
              <a:t> 10</a:t>
            </a:r>
            <a:r>
              <a:rPr lang="en-US" baseline="30000" dirty="0" smtClean="0">
                <a:solidFill>
                  <a:srgbClr val="000000"/>
                </a:solidFill>
                <a:sym typeface="Symbol" panose="05050102010706020507" pitchFamily="18" charset="2"/>
              </a:rPr>
              <a:t>-17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Expected: 3</a:t>
            </a:r>
            <a:r>
              <a:rPr lang="en-US" dirty="0" smtClean="0">
                <a:solidFill>
                  <a:srgbClr val="000000"/>
                </a:solidFill>
                <a:sym typeface="Symbol" panose="05050102010706020507" pitchFamily="18" charset="2"/>
              </a:rPr>
              <a:t>4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Symbol" panose="05050102010706020507" pitchFamily="18" charset="2"/>
              </a:rPr>
              <a:t> 10</a:t>
            </a:r>
            <a:r>
              <a:rPr lang="en-US" baseline="30000" dirty="0" smtClean="0">
                <a:solidFill>
                  <a:srgbClr val="000000"/>
                </a:solidFill>
                <a:sym typeface="Symbol" panose="05050102010706020507" pitchFamily="18" charset="2"/>
              </a:rPr>
              <a:t>-18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CA" dirty="0" smtClean="0"/>
              <a:t>Measured: </a:t>
            </a:r>
            <a:r>
              <a:rPr lang="en-US" b="1" dirty="0" smtClean="0">
                <a:solidFill>
                  <a:srgbClr val="000000"/>
                </a:solidFill>
              </a:rPr>
              <a:t>1.7 </a:t>
            </a:r>
            <a:r>
              <a:rPr lang="en-US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 10</a:t>
            </a:r>
            <a:r>
              <a:rPr lang="en-US" b="1" baseline="30000" dirty="0" smtClean="0">
                <a:solidFill>
                  <a:srgbClr val="000000"/>
                </a:solidFill>
                <a:sym typeface="Symbol" panose="05050102010706020507" pitchFamily="18" charset="2"/>
              </a:rPr>
              <a:t>-15</a:t>
            </a:r>
            <a:endParaRPr lang="en-US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5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Caesium Fountain NRC-FCs2</a:t>
            </a:r>
            <a:endParaRPr lang="en-CA" sz="2400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46" y="1600200"/>
            <a:ext cx="3017308" cy="4525963"/>
          </a:xfrm>
        </p:spPr>
      </p:pic>
      <p:pic>
        <p:nvPicPr>
          <p:cNvPr id="21" name="Content Placeholder 2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29602"/>
            <a:ext cx="4038600" cy="2667158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172456" y="5586984"/>
                <a:ext cx="2990088" cy="502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1.2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−13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CA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456" y="5586984"/>
                <a:ext cx="2990088" cy="502253"/>
              </a:xfrm>
              <a:prstGeom prst="rect">
                <a:avLst/>
              </a:prstGeom>
              <a:blipFill rotWithShape="0">
                <a:blip r:embed="rId4"/>
                <a:stretch>
                  <a:fillRect t="-113415" r="-16735" b="-1707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44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NRC </a:t>
            </a:r>
            <a:r>
              <a:rPr lang="en-CA" sz="2400" dirty="0" err="1"/>
              <a:t>TimeLink</a:t>
            </a:r>
            <a:r>
              <a:rPr lang="en-CA" sz="2400" dirty="0"/>
              <a:t> – Monitored NTP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Content Placeholder 8"/>
          <p:cNvPicPr>
            <a:picLocks noChangeAspect="1"/>
          </p:cNvPicPr>
          <p:nvPr/>
        </p:nvPicPr>
        <p:blipFill rotWithShape="1">
          <a:blip r:embed="rId2"/>
          <a:srcRect l="3651" t="13860" r="5254" b="1795"/>
          <a:stretch/>
        </p:blipFill>
        <p:spPr>
          <a:xfrm>
            <a:off x="76200" y="1295400"/>
            <a:ext cx="4419600" cy="5181600"/>
          </a:xfrm>
          <a:prstGeom prst="rect">
            <a:avLst/>
          </a:prstGeom>
        </p:spPr>
      </p:pic>
      <p:pic>
        <p:nvPicPr>
          <p:cNvPr id="11" name="Content Placeholder 11"/>
          <p:cNvPicPr>
            <a:picLocks noChangeAspect="1"/>
          </p:cNvPicPr>
          <p:nvPr/>
        </p:nvPicPr>
        <p:blipFill rotWithShape="1">
          <a:blip r:embed="rId3"/>
          <a:srcRect l="3650" t="13860" r="5255" b="1795"/>
          <a:stretch/>
        </p:blipFill>
        <p:spPr>
          <a:xfrm>
            <a:off x="4419600" y="1295400"/>
            <a:ext cx="4630041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2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9308" y="1600200"/>
            <a:ext cx="6561584" cy="452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NRC </a:t>
            </a:r>
            <a:r>
              <a:rPr lang="en-CA" dirty="0" err="1"/>
              <a:t>TimeLink</a:t>
            </a:r>
            <a:r>
              <a:rPr lang="en-CA" dirty="0"/>
              <a:t> – Remote </a:t>
            </a:r>
            <a:r>
              <a:rPr lang="en-CA" dirty="0" smtClean="0"/>
              <a:t>Clock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776" y="3733800"/>
            <a:ext cx="2730235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</a:rPr>
              <a:t>Rb</a:t>
            </a:r>
            <a:r>
              <a:rPr lang="en-US" dirty="0">
                <a:solidFill>
                  <a:prstClr val="black"/>
                </a:solidFill>
              </a:rPr>
              <a:t> standard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GPS Rx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Remote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Secure connection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multiple backups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continuous monitoring</a:t>
            </a:r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2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Performance Monitoring</a:t>
            </a:r>
            <a:endParaRPr lang="en-CA" sz="24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99" y="1234941"/>
            <a:ext cx="6934202" cy="525648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3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NRC MSS F&amp;T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70" y="1805940"/>
            <a:ext cx="5090472" cy="39090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77766" y="5915025"/>
            <a:ext cx="3358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+ Ladan Arissian, Rob Douglas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820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71600" y="6477001"/>
            <a:ext cx="28956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457200" y="64770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580D42-4309-42CB-9101-536F0D1551A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cover-bkgrnd2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gray"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0" y="0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gray">
          <a:xfrm>
            <a:off x="0" y="457200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nrc-logotype-e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162800" y="108662"/>
            <a:ext cx="1549457" cy="243668"/>
          </a:xfrm>
          <a:prstGeom prst="rect">
            <a:avLst/>
          </a:prstGeom>
        </p:spPr>
      </p:pic>
      <p:sp>
        <p:nvSpPr>
          <p:cNvPr id="13" name="Text Placeholder 4"/>
          <p:cNvSpPr txBox="1">
            <a:spLocks/>
          </p:cNvSpPr>
          <p:nvPr/>
        </p:nvSpPr>
        <p:spPr>
          <a:xfrm>
            <a:off x="381000" y="3036887"/>
            <a:ext cx="6096000" cy="13827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27013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61963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87387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1440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Thank you</a:t>
            </a:r>
            <a:endParaRPr lang="en-US" dirty="0"/>
          </a:p>
        </p:txBody>
      </p:sp>
      <p:sp>
        <p:nvSpPr>
          <p:cNvPr id="14" name="Text Placeholder 13"/>
          <p:cNvSpPr txBox="1">
            <a:spLocks/>
          </p:cNvSpPr>
          <p:nvPr/>
        </p:nvSpPr>
        <p:spPr>
          <a:xfrm>
            <a:off x="381000" y="4572000"/>
            <a:ext cx="6096000" cy="167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61963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7388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1413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Marina Gertsvolf</a:t>
            </a:r>
          </a:p>
          <a:p>
            <a:r>
              <a:rPr lang="en-US" b="0" dirty="0" smtClean="0"/>
              <a:t>Team Leader, Frequency &amp; Time</a:t>
            </a:r>
          </a:p>
          <a:p>
            <a:r>
              <a:rPr lang="en-US" b="0" dirty="0" smtClean="0"/>
              <a:t>marina.gertsvolf@nrc-cnrc.gc.ca</a:t>
            </a:r>
          </a:p>
          <a:p>
            <a:r>
              <a:rPr lang="en-US" b="0" dirty="0" smtClean="0"/>
              <a:t>www.nrc-cnrc.gc.ca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64224"/>
            <a:ext cx="8229617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5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NRC – MSS</a:t>
            </a:r>
            <a:endParaRPr lang="en-CA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335088"/>
            <a:ext cx="4040188" cy="639762"/>
          </a:xfrm>
        </p:spPr>
        <p:txBody>
          <a:bodyPr/>
          <a:lstStyle/>
          <a:p>
            <a:r>
              <a:rPr lang="en-CA" dirty="0" smtClean="0"/>
              <a:t>NRC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974850"/>
            <a:ext cx="4040188" cy="3951288"/>
          </a:xfrm>
        </p:spPr>
        <p:txBody>
          <a:bodyPr>
            <a:normAutofit/>
          </a:bodyPr>
          <a:lstStyle/>
          <a:p>
            <a:r>
              <a:rPr lang="en-CA" dirty="0" smtClean="0"/>
              <a:t>3700 employees</a:t>
            </a:r>
          </a:p>
          <a:p>
            <a:r>
              <a:rPr lang="en-CA" dirty="0" smtClean="0"/>
              <a:t>1B$ budget</a:t>
            </a:r>
          </a:p>
          <a:p>
            <a:r>
              <a:rPr lang="en-CA" dirty="0" smtClean="0"/>
              <a:t>88 research facilities</a:t>
            </a:r>
          </a:p>
          <a:p>
            <a:r>
              <a:rPr lang="en-CA" dirty="0" smtClean="0"/>
              <a:t>22 locations</a:t>
            </a:r>
          </a:p>
          <a:p>
            <a:endParaRPr lang="en-CA" dirty="0" smtClean="0"/>
          </a:p>
          <a:p>
            <a:pPr lvl="1"/>
            <a:r>
              <a:rPr lang="en-CA" dirty="0" smtClean="0"/>
              <a:t>Transportation and Manufacturing</a:t>
            </a:r>
          </a:p>
          <a:p>
            <a:pPr lvl="1"/>
            <a:r>
              <a:rPr lang="en-CA" dirty="0" smtClean="0"/>
              <a:t>Engineering</a:t>
            </a:r>
          </a:p>
          <a:p>
            <a:pPr lvl="1"/>
            <a:r>
              <a:rPr lang="en-CA" dirty="0" smtClean="0"/>
              <a:t>Life Sciences</a:t>
            </a:r>
          </a:p>
          <a:p>
            <a:pPr lvl="1"/>
            <a:r>
              <a:rPr lang="en-CA" b="1" dirty="0" smtClean="0"/>
              <a:t>Emerging Technologies</a:t>
            </a:r>
          </a:p>
          <a:p>
            <a:pPr lvl="1"/>
            <a:r>
              <a:rPr lang="en-CA" dirty="0" smtClean="0"/>
              <a:t>Industrial Research Assistance Program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6" y="1335088"/>
            <a:ext cx="4041775" cy="639762"/>
          </a:xfrm>
        </p:spPr>
        <p:txBody>
          <a:bodyPr/>
          <a:lstStyle/>
          <a:p>
            <a:r>
              <a:rPr lang="en-CA" dirty="0" smtClean="0"/>
              <a:t>MSS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6" y="1974850"/>
            <a:ext cx="4041775" cy="4387850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180 employees</a:t>
            </a:r>
          </a:p>
          <a:p>
            <a:r>
              <a:rPr lang="en-CA" dirty="0" smtClean="0"/>
              <a:t>30M$ budget</a:t>
            </a:r>
          </a:p>
          <a:p>
            <a:r>
              <a:rPr lang="en-CA" dirty="0" smtClean="0"/>
              <a:t>3 locations</a:t>
            </a:r>
          </a:p>
          <a:p>
            <a:endParaRPr lang="en-CA" dirty="0"/>
          </a:p>
          <a:p>
            <a:pPr lvl="1"/>
            <a:r>
              <a:rPr lang="en-CA" sz="1600" dirty="0" smtClean="0"/>
              <a:t>Black carbon</a:t>
            </a:r>
          </a:p>
          <a:p>
            <a:pPr lvl="1"/>
            <a:r>
              <a:rPr lang="en-CA" sz="1600" dirty="0" smtClean="0"/>
              <a:t>Nanomaterials</a:t>
            </a:r>
          </a:p>
          <a:p>
            <a:pPr lvl="1"/>
            <a:r>
              <a:rPr lang="en-CA" sz="1600" dirty="0" smtClean="0"/>
              <a:t>Photometry and spectra-photometry</a:t>
            </a:r>
          </a:p>
          <a:p>
            <a:pPr lvl="1"/>
            <a:r>
              <a:rPr lang="en-CA" sz="1600" dirty="0" smtClean="0"/>
              <a:t>Thermometry and radiometry</a:t>
            </a:r>
          </a:p>
          <a:p>
            <a:pPr lvl="1"/>
            <a:r>
              <a:rPr lang="en-CA" sz="1600" dirty="0" smtClean="0"/>
              <a:t>Mechanical metrology</a:t>
            </a:r>
          </a:p>
          <a:p>
            <a:pPr lvl="1"/>
            <a:r>
              <a:rPr lang="en-CA" sz="1600" dirty="0" smtClean="0"/>
              <a:t>Electrical</a:t>
            </a:r>
          </a:p>
          <a:p>
            <a:pPr lvl="1"/>
            <a:r>
              <a:rPr lang="en-CA" sz="1600" dirty="0" smtClean="0"/>
              <a:t>Electrical power</a:t>
            </a:r>
          </a:p>
          <a:p>
            <a:pPr lvl="1"/>
            <a:r>
              <a:rPr lang="en-CA" sz="1600" dirty="0" smtClean="0"/>
              <a:t>Mass and related quantities</a:t>
            </a:r>
          </a:p>
          <a:p>
            <a:pPr lvl="1"/>
            <a:r>
              <a:rPr lang="en-CA" sz="1600" dirty="0" smtClean="0"/>
              <a:t>Ionizing radiation</a:t>
            </a:r>
          </a:p>
          <a:p>
            <a:pPr lvl="1"/>
            <a:r>
              <a:rPr lang="en-CA" sz="1600" dirty="0" smtClean="0"/>
              <a:t>Medical devices</a:t>
            </a:r>
          </a:p>
          <a:p>
            <a:pPr lvl="1"/>
            <a:r>
              <a:rPr lang="en-CA" sz="1600" dirty="0" err="1" smtClean="0"/>
              <a:t>Biotoxins</a:t>
            </a:r>
            <a:endParaRPr lang="en-CA" sz="1600" dirty="0" smtClean="0"/>
          </a:p>
          <a:p>
            <a:pPr lvl="1"/>
            <a:r>
              <a:rPr lang="en-CA" sz="1600" dirty="0" smtClean="0"/>
              <a:t>Organic chemistry</a:t>
            </a:r>
          </a:p>
          <a:p>
            <a:pPr lvl="1"/>
            <a:r>
              <a:rPr lang="en-CA" sz="1600" dirty="0" smtClean="0"/>
              <a:t>Inorganic chemistry</a:t>
            </a:r>
          </a:p>
          <a:p>
            <a:pPr lvl="1"/>
            <a:r>
              <a:rPr lang="en-CA" sz="1600" b="1" dirty="0" smtClean="0"/>
              <a:t>Frequency and Time</a:t>
            </a:r>
          </a:p>
          <a:p>
            <a:pPr lvl="1"/>
            <a:endParaRPr lang="en-CA" dirty="0" smtClean="0"/>
          </a:p>
          <a:p>
            <a:pPr lvl="2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NRC F&amp;T Facilities</a:t>
            </a:r>
            <a:endParaRPr lang="en-CA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M-36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CHU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74" y="2830873"/>
            <a:ext cx="3520440" cy="2639291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12" y="2778919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7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NRC Timescale</a:t>
            </a:r>
            <a:endParaRPr lang="en-CA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304925"/>
            <a:ext cx="4040188" cy="35560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Clocks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660525"/>
            <a:ext cx="4040188" cy="1292225"/>
          </a:xfrm>
        </p:spPr>
        <p:txBody>
          <a:bodyPr/>
          <a:lstStyle/>
          <a:p>
            <a:r>
              <a:rPr lang="en-CA" dirty="0" smtClean="0"/>
              <a:t>running</a:t>
            </a:r>
          </a:p>
          <a:p>
            <a:pPr lvl="1"/>
            <a:r>
              <a:rPr lang="en-CA" dirty="0" smtClean="0"/>
              <a:t>3 Cs 5071-B High Performance</a:t>
            </a:r>
          </a:p>
          <a:p>
            <a:pPr lvl="1"/>
            <a:r>
              <a:rPr lang="en-CA" dirty="0" smtClean="0"/>
              <a:t>4 </a:t>
            </a:r>
            <a:r>
              <a:rPr lang="en-CA" dirty="0"/>
              <a:t>Cs 5071-B </a:t>
            </a:r>
            <a:r>
              <a:rPr lang="en-CA" dirty="0" smtClean="0"/>
              <a:t>Regular Performance</a:t>
            </a:r>
          </a:p>
          <a:p>
            <a:pPr lvl="1"/>
            <a:r>
              <a:rPr lang="en-CA" dirty="0" smtClean="0"/>
              <a:t>2 HM (MHM 2010, </a:t>
            </a:r>
            <a:r>
              <a:rPr lang="en-CA" b="1" dirty="0" smtClean="0"/>
              <a:t>VCH-1003M</a:t>
            </a:r>
            <a:r>
              <a:rPr lang="en-CA" dirty="0" smtClean="0"/>
              <a:t>)</a:t>
            </a:r>
          </a:p>
          <a:p>
            <a:pPr lvl="1"/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6" y="1304925"/>
            <a:ext cx="4041775" cy="35560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Systems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60525"/>
            <a:ext cx="4041775" cy="3951288"/>
          </a:xfrm>
        </p:spPr>
        <p:txBody>
          <a:bodyPr/>
          <a:lstStyle/>
          <a:p>
            <a:r>
              <a:rPr lang="en-CA" dirty="0" smtClean="0"/>
              <a:t>Phase comparators</a:t>
            </a:r>
          </a:p>
          <a:p>
            <a:pPr lvl="1"/>
            <a:r>
              <a:rPr lang="en-CA" dirty="0" smtClean="0"/>
              <a:t>21 channel 5 MHz NRC</a:t>
            </a:r>
          </a:p>
          <a:p>
            <a:pPr lvl="1"/>
            <a:r>
              <a:rPr lang="en-CA" dirty="0" smtClean="0"/>
              <a:t>8 channel 80MHz </a:t>
            </a:r>
            <a:r>
              <a:rPr lang="en-CA" dirty="0" err="1" smtClean="0"/>
              <a:t>TimeTech</a:t>
            </a:r>
            <a:endParaRPr lang="en-CA" dirty="0" smtClean="0"/>
          </a:p>
          <a:p>
            <a:pPr lvl="1"/>
            <a:r>
              <a:rPr lang="en-CA" dirty="0" smtClean="0"/>
              <a:t>6 channel 100MHz </a:t>
            </a:r>
            <a:r>
              <a:rPr lang="en-CA" dirty="0" err="1" smtClean="0"/>
              <a:t>TimeTech</a:t>
            </a:r>
            <a:endParaRPr lang="en-CA" dirty="0" smtClean="0"/>
          </a:p>
          <a:p>
            <a:r>
              <a:rPr lang="en-CA" dirty="0" smtClean="0"/>
              <a:t>Auxiliary offset generators</a:t>
            </a:r>
          </a:p>
          <a:p>
            <a:pPr lvl="1"/>
            <a:r>
              <a:rPr lang="en-CA" dirty="0" smtClean="0"/>
              <a:t>AOG-110 </a:t>
            </a:r>
            <a:r>
              <a:rPr lang="en-CA" dirty="0" err="1" smtClean="0"/>
              <a:t>SigmaTau</a:t>
            </a:r>
            <a:endParaRPr lang="en-CA" dirty="0" smtClean="0"/>
          </a:p>
          <a:p>
            <a:pPr lvl="1"/>
            <a:r>
              <a:rPr lang="en-CA" dirty="0" smtClean="0"/>
              <a:t>HROG-5 SDI (2)</a:t>
            </a:r>
          </a:p>
          <a:p>
            <a:pPr lvl="1"/>
            <a:r>
              <a:rPr lang="en-CA" dirty="0" err="1" smtClean="0"/>
              <a:t>Amro</a:t>
            </a:r>
            <a:endParaRPr lang="en-CA" dirty="0" smtClean="0"/>
          </a:p>
          <a:p>
            <a:r>
              <a:rPr lang="en-CA" dirty="0" smtClean="0"/>
              <a:t>Time Interval Counters for CCTF-K001.UTC </a:t>
            </a:r>
          </a:p>
          <a:p>
            <a:pPr lvl="1"/>
            <a:r>
              <a:rPr lang="en-CA" dirty="0" smtClean="0"/>
              <a:t>CNT-91 Pendulum (</a:t>
            </a:r>
            <a:r>
              <a:rPr lang="en-CA" b="1" dirty="0" smtClean="0"/>
              <a:t>2</a:t>
            </a:r>
            <a:r>
              <a:rPr lang="en-CA" dirty="0" smtClean="0"/>
              <a:t>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457200" y="2857500"/>
            <a:ext cx="4040188" cy="450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290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35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2870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1450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"/>
              </a:spcBef>
            </a:pPr>
            <a:r>
              <a:rPr lang="en-CA" dirty="0" smtClean="0"/>
              <a:t>GNSS</a:t>
            </a:r>
            <a:endParaRPr lang="en-CA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57200" y="3308348"/>
            <a:ext cx="4040188" cy="3073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0260" indent="-17026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6472" indent="-176213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15541" indent="-169069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85800" indent="-17026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6060" indent="-17026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500" dirty="0" smtClean="0"/>
              <a:t>receivers</a:t>
            </a:r>
          </a:p>
          <a:p>
            <a:pPr lvl="1"/>
            <a:r>
              <a:rPr lang="en-CA" b="1" dirty="0" smtClean="0"/>
              <a:t>PolaRx4TR PRO Septentrio</a:t>
            </a:r>
          </a:p>
          <a:p>
            <a:pPr lvl="1"/>
            <a:r>
              <a:rPr lang="en-CA" dirty="0" smtClean="0"/>
              <a:t>Z12-T </a:t>
            </a:r>
            <a:r>
              <a:rPr lang="en-CA" dirty="0" err="1" smtClean="0"/>
              <a:t>Ashtech</a:t>
            </a:r>
            <a:r>
              <a:rPr lang="en-CA" dirty="0" smtClean="0"/>
              <a:t> (2) </a:t>
            </a:r>
          </a:p>
          <a:p>
            <a:pPr lvl="1"/>
            <a:r>
              <a:rPr lang="en-CA" dirty="0" smtClean="0"/>
              <a:t>NET-G3A Topcon</a:t>
            </a:r>
          </a:p>
          <a:p>
            <a:pPr lvl="1"/>
            <a:r>
              <a:rPr lang="en-CA" dirty="0" smtClean="0"/>
              <a:t>TRE-G3T Delta </a:t>
            </a:r>
            <a:r>
              <a:rPr lang="en-CA" dirty="0" err="1" smtClean="0"/>
              <a:t>Javad</a:t>
            </a:r>
            <a:r>
              <a:rPr lang="en-CA" dirty="0" smtClean="0"/>
              <a:t> (</a:t>
            </a:r>
            <a:r>
              <a:rPr lang="en-CA" dirty="0" err="1"/>
              <a:t>NRCan</a:t>
            </a:r>
            <a:r>
              <a:rPr lang="en-CA" dirty="0" smtClean="0"/>
              <a:t>)</a:t>
            </a:r>
          </a:p>
          <a:p>
            <a:pPr lvl="1"/>
            <a:r>
              <a:rPr lang="en-CA" dirty="0" smtClean="0"/>
              <a:t>OEMV Novatel (2)</a:t>
            </a:r>
          </a:p>
          <a:p>
            <a:pPr lvl="1"/>
            <a:r>
              <a:rPr lang="en-CA" dirty="0" smtClean="0"/>
              <a:t>OEM4 Novatel (2)</a:t>
            </a:r>
          </a:p>
          <a:p>
            <a:r>
              <a:rPr lang="en-CA" sz="1500" dirty="0" smtClean="0"/>
              <a:t>antennas</a:t>
            </a:r>
          </a:p>
          <a:p>
            <a:pPr lvl="1"/>
            <a:r>
              <a:rPr lang="en-CA" dirty="0" err="1" smtClean="0"/>
              <a:t>Ashtech</a:t>
            </a:r>
            <a:r>
              <a:rPr lang="en-CA" dirty="0" smtClean="0"/>
              <a:t> 701945</a:t>
            </a:r>
          </a:p>
          <a:p>
            <a:pPr lvl="1"/>
            <a:r>
              <a:rPr lang="en-CA" dirty="0" smtClean="0"/>
              <a:t>Novatel GPS-702</a:t>
            </a:r>
          </a:p>
          <a:p>
            <a:pPr lvl="1"/>
            <a:r>
              <a:rPr lang="en-CA" dirty="0"/>
              <a:t>AOAD/M_T AOA </a:t>
            </a:r>
            <a:r>
              <a:rPr lang="en-CA" dirty="0" err="1"/>
              <a:t>Dorne</a:t>
            </a:r>
            <a:r>
              <a:rPr lang="en-CA" dirty="0"/>
              <a:t> </a:t>
            </a:r>
            <a:r>
              <a:rPr lang="en-CA" dirty="0" err="1"/>
              <a:t>Margolin</a:t>
            </a:r>
            <a:endParaRPr lang="en-CA" dirty="0"/>
          </a:p>
          <a:p>
            <a:pPr lvl="1"/>
            <a:endParaRPr lang="en-CA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9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F&amp;T lab</a:t>
            </a:r>
            <a:endParaRPr lang="en-CA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1"/>
            <a:ext cx="9144000" cy="5444704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F&amp;T Dissemination</a:t>
            </a:r>
            <a:endParaRPr lang="en-CA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Services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fontAlgn="t"/>
            <a:r>
              <a:rPr lang="en-CA" dirty="0"/>
              <a:t>Calibration Services</a:t>
            </a:r>
          </a:p>
          <a:p>
            <a:pPr fontAlgn="t"/>
            <a:r>
              <a:rPr lang="en-CA" dirty="0"/>
              <a:t>NTP</a:t>
            </a:r>
          </a:p>
          <a:p>
            <a:pPr fontAlgn="t"/>
            <a:r>
              <a:rPr lang="en-CA" dirty="0" smtClean="0"/>
              <a:t>Talking </a:t>
            </a:r>
            <a:r>
              <a:rPr lang="en-CA" dirty="0"/>
              <a:t>clock</a:t>
            </a:r>
          </a:p>
          <a:p>
            <a:pPr fontAlgn="t"/>
            <a:r>
              <a:rPr lang="en-CA" dirty="0"/>
              <a:t>Web clock</a:t>
            </a:r>
          </a:p>
          <a:p>
            <a:pPr fontAlgn="t"/>
            <a:r>
              <a:rPr lang="en-CA" dirty="0"/>
              <a:t>Telephone clock</a:t>
            </a:r>
          </a:p>
          <a:p>
            <a:pPr fontAlgn="t"/>
            <a:r>
              <a:rPr lang="en-CA" dirty="0"/>
              <a:t>CHU </a:t>
            </a:r>
            <a:r>
              <a:rPr lang="en-CA" dirty="0" smtClean="0"/>
              <a:t>broadcast</a:t>
            </a:r>
          </a:p>
          <a:p>
            <a:pPr fontAlgn="t"/>
            <a:r>
              <a:rPr lang="en-CA" dirty="0" err="1"/>
              <a:t>TimeLink</a:t>
            </a:r>
            <a:r>
              <a:rPr lang="en-CA" dirty="0"/>
              <a:t> – </a:t>
            </a:r>
            <a:r>
              <a:rPr lang="en-CA" dirty="0" smtClean="0"/>
              <a:t>Monitored NTP</a:t>
            </a:r>
          </a:p>
          <a:p>
            <a:pPr fontAlgn="t"/>
            <a:r>
              <a:rPr lang="en-CA" dirty="0" err="1" smtClean="0"/>
              <a:t>TimeLink</a:t>
            </a:r>
            <a:r>
              <a:rPr lang="en-CA" dirty="0" smtClean="0"/>
              <a:t> – Remote Clock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Comparisons</a:t>
            </a:r>
            <a:endParaRPr lang="en-CA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fontAlgn="t"/>
            <a:r>
              <a:rPr lang="en-CA" dirty="0"/>
              <a:t>UTC(NRC)</a:t>
            </a:r>
          </a:p>
          <a:p>
            <a:pPr fontAlgn="t"/>
            <a:r>
              <a:rPr lang="en-CA" dirty="0" err="1"/>
              <a:t>UTCr</a:t>
            </a:r>
            <a:r>
              <a:rPr lang="en-CA" dirty="0"/>
              <a:t>(NRC)</a:t>
            </a:r>
          </a:p>
          <a:p>
            <a:pPr fontAlgn="t"/>
            <a:r>
              <a:rPr lang="en-CA" dirty="0"/>
              <a:t>SIM(NRC)</a:t>
            </a:r>
          </a:p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26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UTC(NRC)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44" y="1905000"/>
            <a:ext cx="879695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4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Calibration Services - CMC</a:t>
            </a:r>
            <a:endParaRPr lang="en-CA" sz="24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457200" y="1262062"/>
            <a:ext cx="4040188" cy="350837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TF</a:t>
            </a:r>
            <a:endParaRPr lang="en-CA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79556" y="1651000"/>
            <a:ext cx="3673995" cy="4846320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645026" y="1262062"/>
            <a:ext cx="4041775" cy="350837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Length</a:t>
            </a:r>
            <a:endParaRPr lang="en-CA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15731" y="1651000"/>
            <a:ext cx="3802645" cy="484632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9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Web services</a:t>
            </a:r>
            <a:endParaRPr lang="en-CA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1587"/>
            <a:ext cx="4040188" cy="350837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Web Clock</a:t>
            </a:r>
            <a:endParaRPr lang="en-CA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1623418"/>
            <a:ext cx="4040188" cy="478601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1587"/>
            <a:ext cx="4041775" cy="350837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CHU Status</a:t>
            </a:r>
            <a:endParaRPr lang="en-CA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1622425"/>
            <a:ext cx="4041775" cy="47879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5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350</Words>
  <Application>Microsoft Office PowerPoint</Application>
  <PresentationFormat>On-screen Show (4:3)</PresentationFormat>
  <Paragraphs>139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 Math</vt:lpstr>
      <vt:lpstr>CMBX10</vt:lpstr>
      <vt:lpstr>NimbusSanL-Regu</vt:lpstr>
      <vt:lpstr>Symbol</vt:lpstr>
      <vt:lpstr>1_Office Theme</vt:lpstr>
      <vt:lpstr>Office Theme</vt:lpstr>
      <vt:lpstr>Frequency and Time Group Measurement Science and Standards National Research Council Canada  F&amp;T-MSS-NRC</vt:lpstr>
      <vt:lpstr>NRC – MSS</vt:lpstr>
      <vt:lpstr>NRC F&amp;T Facilities</vt:lpstr>
      <vt:lpstr>NRC Timescale</vt:lpstr>
      <vt:lpstr>F&amp;T lab</vt:lpstr>
      <vt:lpstr>F&amp;T Dissemination</vt:lpstr>
      <vt:lpstr>UTC(NRC)</vt:lpstr>
      <vt:lpstr>Calibration Services - CMC</vt:lpstr>
      <vt:lpstr>Web services</vt:lpstr>
      <vt:lpstr>F&amp;T Optical Frequencies</vt:lpstr>
      <vt:lpstr>Caesium Fountain NRC-FCs2</vt:lpstr>
      <vt:lpstr>NRC TimeLink – Monitored NTP</vt:lpstr>
      <vt:lpstr>NRC TimeLink – Remote Clock</vt:lpstr>
      <vt:lpstr>Performance Monitoring</vt:lpstr>
      <vt:lpstr>NRC MSS F&amp;T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NRC TimeLink – Traceable Time Dissemination with Nanosecond Accuracy</dc:title>
  <dc:creator>Gertsvolf, Marina</dc:creator>
  <cp:lastModifiedBy>Gertsvolf, Marina</cp:lastModifiedBy>
  <cp:revision>35</cp:revision>
  <dcterms:created xsi:type="dcterms:W3CDTF">2017-10-02T14:04:17Z</dcterms:created>
  <dcterms:modified xsi:type="dcterms:W3CDTF">2017-10-18T16:13:01Z</dcterms:modified>
</cp:coreProperties>
</file>