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57" r:id="rId3"/>
    <p:sldId id="258" r:id="rId4"/>
    <p:sldId id="261" r:id="rId5"/>
    <p:sldId id="262" r:id="rId6"/>
    <p:sldId id="278" r:id="rId7"/>
    <p:sldId id="282" r:id="rId8"/>
    <p:sldId id="283" r:id="rId9"/>
    <p:sldId id="288" r:id="rId10"/>
    <p:sldId id="289" r:id="rId11"/>
    <p:sldId id="284" r:id="rId12"/>
    <p:sldId id="285" r:id="rId13"/>
    <p:sldId id="270" r:id="rId14"/>
    <p:sldId id="272" r:id="rId15"/>
    <p:sldId id="273" r:id="rId16"/>
    <p:sldId id="265" r:id="rId17"/>
    <p:sldId id="290" r:id="rId18"/>
    <p:sldId id="291" r:id="rId19"/>
    <p:sldId id="269" r:id="rId20"/>
    <p:sldId id="274" r:id="rId21"/>
    <p:sldId id="264" r:id="rId22"/>
    <p:sldId id="267" r:id="rId23"/>
    <p:sldId id="260" r:id="rId24"/>
    <p:sldId id="26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95" d="100"/>
          <a:sy n="95" d="100"/>
        </p:scale>
        <p:origin x="-2094"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B4E29-6E6F-4B18-9824-E676AEDB567C}" type="datetimeFigureOut">
              <a:rPr lang="en-US" smtClean="0"/>
              <a:pPr/>
              <a:t>3/3/2015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1FE11-7141-420A-BA00-23E961E72573}" type="slidenum">
              <a:rPr lang="en-US" smtClean="0"/>
              <a:pPr/>
              <a:t>‹#›</a:t>
            </a:fld>
            <a:endParaRPr lang="en-US"/>
          </a:p>
        </p:txBody>
      </p:sp>
    </p:spTree>
    <p:extLst>
      <p:ext uri="{BB962C8B-B14F-4D97-AF65-F5344CB8AC3E}">
        <p14:creationId xmlns:p14="http://schemas.microsoft.com/office/powerpoint/2010/main" val="97831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91FE11-7141-420A-BA00-23E961E7257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E70EF9E-2BA2-4489-899E-E5FBDF468750}" type="slidenum">
              <a:rPr lang="en-US" smtClean="0">
                <a:latin typeface="Arial" pitchFamily="34" charset="0"/>
              </a:rPr>
              <a:pPr/>
              <a:t>14</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402CB96-3154-4490-8769-3412E83DA589}" type="slidenum">
              <a:rPr lang="en-US" smtClean="0">
                <a:latin typeface="Arial" pitchFamily="34" charset="0"/>
              </a:rPr>
              <a:pPr/>
              <a:t>15</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91FE11-7141-420A-BA00-23E961E7257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2D87887-3DA4-4FFB-A526-585DBA7EFC70}" type="slidenum">
              <a:rPr lang="en-US"/>
              <a:pPr/>
              <a:t>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7CC3F87-BBE8-4170-931A-98FC5ADA27C7}" type="slidenum">
              <a:rPr lang="en-US"/>
              <a:pPr/>
              <a:t>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A7A1FFE-78B2-4A7D-A110-67EA26DF531F}" type="slidenum">
              <a:rPr lang="en-US"/>
              <a:pPr/>
              <a:t>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D109322-8B8E-4F60-8D3F-2AA6B4DB0DD5}" type="slidenum">
              <a:rPr lang="en-US"/>
              <a:pPr/>
              <a:t>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B0EC2FA-C667-405B-B222-C5A06C614671}" type="slidenum">
              <a:rPr lang="en-US"/>
              <a:pPr/>
              <a:t>10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8AEA1BD-4CA1-4AA6-A1CB-BAB380FD0559}" type="slidenum">
              <a:rPr lang="en-US"/>
              <a:pPr/>
              <a:t>11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5180DE3-B8F3-4A94-AA97-38E2511026CE}" type="slidenum">
              <a:rPr lang="en-US"/>
              <a:pPr/>
              <a:t>12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CAC75C-61E4-4BCE-9EB9-3209AFBA149A}" type="datetimeFigureOut">
              <a:rPr lang="en-US" smtClean="0"/>
              <a:pPr/>
              <a:t>3/3/2015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F8A7036-4772-4394-9741-EC3BA7E9FB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AC75C-61E4-4BCE-9EB9-3209AFBA149A}"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A7036-4772-4394-9741-EC3BA7E9FB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AC75C-61E4-4BCE-9EB9-3209AFBA149A}"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A7036-4772-4394-9741-EC3BA7E9FB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AC75C-61E4-4BCE-9EB9-3209AFBA149A}"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A7036-4772-4394-9741-EC3BA7E9FB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CAC75C-61E4-4BCE-9EB9-3209AFBA149A}"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A7036-4772-4394-9741-EC3BA7E9FB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CAC75C-61E4-4BCE-9EB9-3209AFBA149A}"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A7036-4772-4394-9741-EC3BA7E9FB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CAC75C-61E4-4BCE-9EB9-3209AFBA149A}" type="datetimeFigureOut">
              <a:rPr lang="en-US" smtClean="0"/>
              <a:pPr/>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A7036-4772-4394-9741-EC3BA7E9FB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CAC75C-61E4-4BCE-9EB9-3209AFBA149A}" type="datetimeFigureOut">
              <a:rPr lang="en-US" smtClean="0"/>
              <a:pPr/>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A7036-4772-4394-9741-EC3BA7E9FB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AC75C-61E4-4BCE-9EB9-3209AFBA149A}" type="datetimeFigureOut">
              <a:rPr lang="en-US" smtClean="0"/>
              <a:pPr/>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A7036-4772-4394-9741-EC3BA7E9FB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CAC75C-61E4-4BCE-9EB9-3209AFBA149A}"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A7036-4772-4394-9741-EC3BA7E9FB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CAC75C-61E4-4BCE-9EB9-3209AFBA149A}"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F8A7036-4772-4394-9741-EC3BA7E9FB8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CAC75C-61E4-4BCE-9EB9-3209AFBA149A}" type="datetimeFigureOut">
              <a:rPr lang="en-US" smtClean="0"/>
              <a:pPr/>
              <a:t>3/3/2015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8A7036-4772-4394-9741-EC3BA7E9FB8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mplbos@gmail.com"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851648" cy="1524000"/>
          </a:xfrm>
        </p:spPr>
        <p:txBody>
          <a:bodyPr/>
          <a:lstStyle/>
          <a:p>
            <a:pPr algn="ctr"/>
            <a:r>
              <a:rPr lang="en-US" dirty="0" smtClean="0">
                <a:solidFill>
                  <a:srgbClr val="FFC000"/>
                </a:solidFill>
              </a:rPr>
              <a:t>SKNBS</a:t>
            </a:r>
            <a:endParaRPr lang="en-US" dirty="0">
              <a:solidFill>
                <a:srgbClr val="FFC000"/>
              </a:solidFill>
            </a:endParaRPr>
          </a:p>
        </p:txBody>
      </p:sp>
      <p:sp>
        <p:nvSpPr>
          <p:cNvPr id="3" name="Subtitle 2"/>
          <p:cNvSpPr>
            <a:spLocks noGrp="1"/>
          </p:cNvSpPr>
          <p:nvPr>
            <p:ph type="subTitle" idx="1"/>
          </p:nvPr>
        </p:nvSpPr>
        <p:spPr>
          <a:xfrm>
            <a:off x="533400" y="2971800"/>
            <a:ext cx="7854696" cy="3200400"/>
          </a:xfrm>
          <a:noFill/>
        </p:spPr>
        <p:txBody>
          <a:bodyPr>
            <a:normAutofit/>
          </a:bodyPr>
          <a:lstStyle/>
          <a:p>
            <a:pPr algn="ctr">
              <a:lnSpc>
                <a:spcPct val="80000"/>
              </a:lnSpc>
              <a:defRPr/>
            </a:pPr>
            <a:endParaRPr lang="en-US" sz="3600" dirty="0" smtClean="0"/>
          </a:p>
          <a:p>
            <a:pPr algn="ctr">
              <a:lnSpc>
                <a:spcPct val="80000"/>
              </a:lnSpc>
              <a:defRPr/>
            </a:pPr>
            <a:r>
              <a:rPr lang="en-US" sz="3600" dirty="0" smtClean="0">
                <a:solidFill>
                  <a:srgbClr val="FFC000"/>
                </a:solidFill>
              </a:rPr>
              <a:t>SIM T &amp; F Working Group Meeting</a:t>
            </a:r>
          </a:p>
          <a:p>
            <a:pPr algn="ctr">
              <a:lnSpc>
                <a:spcPct val="80000"/>
              </a:lnSpc>
              <a:defRPr/>
            </a:pPr>
            <a:r>
              <a:rPr lang="en-US" sz="3600" dirty="0" smtClean="0">
                <a:solidFill>
                  <a:srgbClr val="FFC000"/>
                </a:solidFill>
              </a:rPr>
              <a:t>27-29 January 2015,  Panama</a:t>
            </a:r>
          </a:p>
          <a:p>
            <a:pPr algn="ctr">
              <a:lnSpc>
                <a:spcPct val="80000"/>
              </a:lnSpc>
              <a:defRPr/>
            </a:pPr>
            <a:r>
              <a:rPr lang="en-US" sz="3600" dirty="0" smtClean="0">
                <a:solidFill>
                  <a:srgbClr val="FFC000"/>
                </a:solidFill>
              </a:rPr>
              <a:t>Presenter: Hiram Williams,</a:t>
            </a:r>
          </a:p>
          <a:p>
            <a:pPr algn="ctr">
              <a:lnSpc>
                <a:spcPct val="80000"/>
              </a:lnSpc>
              <a:defRPr/>
            </a:pPr>
            <a:r>
              <a:rPr lang="en-US" sz="3600" dirty="0" smtClean="0">
                <a:solidFill>
                  <a:srgbClr val="FFC000"/>
                </a:solidFill>
              </a:rPr>
              <a:t>St. Kitts and Nevis Bureau of Standards</a:t>
            </a:r>
          </a:p>
          <a:p>
            <a:pPr algn="ctr">
              <a:lnSpc>
                <a:spcPct val="80000"/>
              </a:lnSpc>
              <a:defRPr/>
            </a:pPr>
            <a:endParaRPr lang="en-US" sz="3600"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520543" y="1473200"/>
            <a:ext cx="1785257" cy="119380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685800" y="137160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p:txBody>
          <a:bodyPr/>
          <a:lstStyle/>
          <a:p>
            <a:pPr algn="ctr" eaLnBrk="1" hangingPunct="1">
              <a:defRPr/>
            </a:pPr>
            <a:r>
              <a:rPr lang="en-US" dirty="0" smtClean="0">
                <a:solidFill>
                  <a:srgbClr val="FFC000"/>
                </a:solidFill>
              </a:rPr>
              <a:t>Microbiology</a:t>
            </a:r>
          </a:p>
        </p:txBody>
      </p:sp>
      <p:sp>
        <p:nvSpPr>
          <p:cNvPr id="167939" name="Rectangle 3"/>
          <p:cNvSpPr>
            <a:spLocks noGrp="1" noChangeArrowheads="1"/>
          </p:cNvSpPr>
          <p:nvPr>
            <p:ph type="body" idx="1"/>
          </p:nvPr>
        </p:nvSpPr>
        <p:spPr/>
        <p:txBody>
          <a:bodyPr/>
          <a:lstStyle/>
          <a:p>
            <a:pPr eaLnBrk="1" hangingPunct="1">
              <a:lnSpc>
                <a:spcPct val="80000"/>
              </a:lnSpc>
              <a:defRPr/>
            </a:pPr>
            <a:r>
              <a:rPr lang="en-US" sz="2800" dirty="0" smtClean="0">
                <a:solidFill>
                  <a:srgbClr val="FFC000"/>
                </a:solidFill>
              </a:rPr>
              <a:t>Total aerobic plate count (TAPC)</a:t>
            </a:r>
          </a:p>
          <a:p>
            <a:pPr eaLnBrk="1" hangingPunct="1">
              <a:lnSpc>
                <a:spcPct val="80000"/>
              </a:lnSpc>
              <a:defRPr/>
            </a:pPr>
            <a:r>
              <a:rPr lang="en-US" sz="2800" dirty="0" smtClean="0">
                <a:solidFill>
                  <a:srgbClr val="FFC000"/>
                </a:solidFill>
              </a:rPr>
              <a:t>Total coliform</a:t>
            </a:r>
          </a:p>
          <a:p>
            <a:pPr eaLnBrk="1" hangingPunct="1">
              <a:lnSpc>
                <a:spcPct val="80000"/>
              </a:lnSpc>
              <a:defRPr/>
            </a:pPr>
            <a:r>
              <a:rPr lang="en-US" sz="2800" dirty="0" smtClean="0">
                <a:solidFill>
                  <a:srgbClr val="FFC000"/>
                </a:solidFill>
              </a:rPr>
              <a:t>Faecal coliform</a:t>
            </a:r>
          </a:p>
          <a:p>
            <a:pPr eaLnBrk="1" hangingPunct="1">
              <a:lnSpc>
                <a:spcPct val="80000"/>
              </a:lnSpc>
              <a:defRPr/>
            </a:pPr>
            <a:r>
              <a:rPr lang="en-US" sz="2800" dirty="0" smtClean="0">
                <a:solidFill>
                  <a:srgbClr val="FFC000"/>
                </a:solidFill>
              </a:rPr>
              <a:t>E. Coli</a:t>
            </a:r>
          </a:p>
          <a:p>
            <a:pPr eaLnBrk="1" hangingPunct="1">
              <a:lnSpc>
                <a:spcPct val="80000"/>
              </a:lnSpc>
              <a:defRPr/>
            </a:pPr>
            <a:r>
              <a:rPr lang="en-US" sz="2800" dirty="0" smtClean="0">
                <a:solidFill>
                  <a:srgbClr val="FFC000"/>
                </a:solidFill>
              </a:rPr>
              <a:t>Staphylococcus</a:t>
            </a:r>
          </a:p>
          <a:p>
            <a:pPr eaLnBrk="1" hangingPunct="1">
              <a:lnSpc>
                <a:spcPct val="80000"/>
              </a:lnSpc>
              <a:defRPr/>
            </a:pPr>
            <a:r>
              <a:rPr lang="en-US" sz="2800" dirty="0" smtClean="0">
                <a:solidFill>
                  <a:srgbClr val="FFC000"/>
                </a:solidFill>
              </a:rPr>
              <a:t>Yeast and moulds</a:t>
            </a:r>
          </a:p>
          <a:p>
            <a:pPr eaLnBrk="1" hangingPunct="1">
              <a:lnSpc>
                <a:spcPct val="80000"/>
              </a:lnSpc>
              <a:defRPr/>
            </a:pPr>
            <a:r>
              <a:rPr lang="en-US" sz="2800" dirty="0" smtClean="0">
                <a:solidFill>
                  <a:srgbClr val="FFC000"/>
                </a:solidFill>
              </a:rPr>
              <a:t>Salmonella</a:t>
            </a:r>
          </a:p>
          <a:p>
            <a:pPr eaLnBrk="1" hangingPunct="1">
              <a:lnSpc>
                <a:spcPct val="80000"/>
              </a:lnSpc>
              <a:defRPr/>
            </a:pPr>
            <a:r>
              <a:rPr lang="en-US" sz="2800" dirty="0" smtClean="0">
                <a:solidFill>
                  <a:srgbClr val="FFC000"/>
                </a:solidFill>
              </a:rPr>
              <a:t>Listeria and Vibrio detection</a:t>
            </a:r>
          </a:p>
          <a:p>
            <a:pPr eaLnBrk="1" hangingPunct="1">
              <a:lnSpc>
                <a:spcPct val="80000"/>
              </a:lnSpc>
              <a:defRPr/>
            </a:pPr>
            <a:r>
              <a:rPr lang="en-US" sz="2800" dirty="0" smtClean="0">
                <a:solidFill>
                  <a:srgbClr val="FFC000"/>
                </a:solidFill>
              </a:rPr>
              <a:t>Detection of Giardia, Cryptosporidium,Clostridia and Scrombotoxin (histamine</a:t>
            </a:r>
            <a:r>
              <a:rPr lang="en-US" sz="2800"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algn="ctr" eaLnBrk="1" hangingPunct="1">
              <a:defRPr/>
            </a:pPr>
            <a:r>
              <a:rPr lang="en-US" dirty="0" smtClean="0">
                <a:solidFill>
                  <a:srgbClr val="FFC000"/>
                </a:solidFill>
              </a:rPr>
              <a:t>Metrology</a:t>
            </a:r>
          </a:p>
        </p:txBody>
      </p:sp>
      <p:sp>
        <p:nvSpPr>
          <p:cNvPr id="81923" name="Rectangle 3"/>
          <p:cNvSpPr>
            <a:spLocks noGrp="1" noChangeArrowheads="1"/>
          </p:cNvSpPr>
          <p:nvPr>
            <p:ph type="body" idx="1"/>
          </p:nvPr>
        </p:nvSpPr>
        <p:spPr/>
        <p:txBody>
          <a:bodyPr/>
          <a:lstStyle/>
          <a:p>
            <a:pPr eaLnBrk="1" hangingPunct="1">
              <a:defRPr/>
            </a:pPr>
            <a:endParaRPr lang="en-US" dirty="0" smtClean="0">
              <a:solidFill>
                <a:srgbClr val="FFC000"/>
              </a:solidFill>
            </a:endParaRPr>
          </a:p>
          <a:p>
            <a:pPr eaLnBrk="1" hangingPunct="1">
              <a:defRPr/>
            </a:pPr>
            <a:endParaRPr lang="en-US" dirty="0" smtClean="0">
              <a:solidFill>
                <a:srgbClr val="FFC000"/>
              </a:solidFill>
            </a:endParaRPr>
          </a:p>
          <a:p>
            <a:pPr eaLnBrk="1" hangingPunct="1">
              <a:defRPr/>
            </a:pPr>
            <a:r>
              <a:rPr lang="en-US" dirty="0" smtClean="0">
                <a:solidFill>
                  <a:srgbClr val="FFC000"/>
                </a:solidFill>
              </a:rPr>
              <a:t>Management of the national system of metrology; verification and calibration of scales, balances and other measuring devices within the Federation.</a:t>
            </a:r>
          </a:p>
          <a:p>
            <a:pPr eaLnBrk="1" hangingPunct="1">
              <a:buNone/>
              <a:defRPr/>
            </a:pPr>
            <a:endParaRPr lang="en-US" dirty="0" smtClean="0">
              <a:solidFill>
                <a:srgbClr val="FFC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normAutofit/>
          </a:bodyPr>
          <a:lstStyle/>
          <a:p>
            <a:pPr algn="ctr">
              <a:defRPr/>
            </a:pPr>
            <a:r>
              <a:rPr lang="en-US" sz="4800" dirty="0" smtClean="0">
                <a:solidFill>
                  <a:srgbClr val="FFC000"/>
                </a:solidFill>
              </a:rPr>
              <a:t>Metrology Services</a:t>
            </a:r>
          </a:p>
        </p:txBody>
      </p:sp>
      <p:sp>
        <p:nvSpPr>
          <p:cNvPr id="163843" name="Rectangle 3"/>
          <p:cNvSpPr>
            <a:spLocks noGrp="1" noChangeArrowheads="1"/>
          </p:cNvSpPr>
          <p:nvPr>
            <p:ph type="body" idx="1"/>
          </p:nvPr>
        </p:nvSpPr>
        <p:spPr/>
        <p:txBody>
          <a:bodyPr/>
          <a:lstStyle/>
          <a:p>
            <a:pPr eaLnBrk="1" hangingPunct="1">
              <a:defRPr/>
            </a:pPr>
            <a:endParaRPr lang="en-US" dirty="0" smtClean="0">
              <a:solidFill>
                <a:srgbClr val="FFC000"/>
              </a:solidFill>
            </a:endParaRPr>
          </a:p>
          <a:p>
            <a:pPr eaLnBrk="1" hangingPunct="1">
              <a:defRPr/>
            </a:pPr>
            <a:endParaRPr lang="en-US" dirty="0" smtClean="0">
              <a:solidFill>
                <a:srgbClr val="FFC000"/>
              </a:solidFill>
            </a:endParaRPr>
          </a:p>
          <a:p>
            <a:pPr eaLnBrk="1" hangingPunct="1">
              <a:buFont typeface="Wingdings" pitchFamily="2" charset="2"/>
              <a:buNone/>
              <a:defRPr/>
            </a:pPr>
            <a:r>
              <a:rPr lang="en-US" dirty="0" smtClean="0">
                <a:solidFill>
                  <a:srgbClr val="FFC000"/>
                </a:solidFill>
              </a:rPr>
              <a:t>-Mass ; calibration and verification of balances/scales</a:t>
            </a:r>
          </a:p>
          <a:p>
            <a:pPr eaLnBrk="1" hangingPunct="1">
              <a:buFont typeface="Wingdings" pitchFamily="2" charset="2"/>
              <a:buNone/>
              <a:defRPr/>
            </a:pPr>
            <a:r>
              <a:rPr lang="en-US" dirty="0" smtClean="0">
                <a:solidFill>
                  <a:srgbClr val="FFC000"/>
                </a:solidFill>
              </a:rPr>
              <a:t>-Volume ; capacity to verify fuel dispensers</a:t>
            </a:r>
          </a:p>
          <a:p>
            <a:pPr eaLnBrk="1" hangingPunct="1">
              <a:buFont typeface="Wingdings" pitchFamily="2" charset="2"/>
              <a:buNone/>
              <a:defRPr/>
            </a:pPr>
            <a:r>
              <a:rPr lang="en-US" dirty="0" smtClean="0">
                <a:solidFill>
                  <a:srgbClr val="FFC000"/>
                </a:solidFill>
              </a:rPr>
              <a:t>-Time and frequency measurements</a:t>
            </a:r>
          </a:p>
          <a:p>
            <a:pPr>
              <a:buNone/>
              <a:defRPr/>
            </a:pPr>
            <a:r>
              <a:rPr lang="en-US" dirty="0" smtClean="0">
                <a:solidFill>
                  <a:srgbClr val="FFC000"/>
                </a:solidFill>
              </a:rPr>
              <a:t>Other areas of interests- temperature, ph, pressure, electrical and water metering,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dirty="0" smtClean="0">
                <a:solidFill>
                  <a:srgbClr val="FFCC00"/>
                </a:solidFill>
              </a:rPr>
              <a:t>Where we are now</a:t>
            </a:r>
          </a:p>
        </p:txBody>
      </p:sp>
      <p:sp>
        <p:nvSpPr>
          <p:cNvPr id="19459" name="Content Placeholder 2"/>
          <p:cNvSpPr>
            <a:spLocks noGrp="1"/>
          </p:cNvSpPr>
          <p:nvPr>
            <p:ph idx="1"/>
          </p:nvPr>
        </p:nvSpPr>
        <p:spPr/>
        <p:txBody>
          <a:bodyPr/>
          <a:lstStyle/>
          <a:p>
            <a:r>
              <a:rPr lang="en-CA" dirty="0" smtClean="0">
                <a:solidFill>
                  <a:srgbClr val="FFCC00"/>
                </a:solidFill>
              </a:rPr>
              <a:t>Strengths:</a:t>
            </a:r>
          </a:p>
          <a:p>
            <a:pPr>
              <a:buFontTx/>
              <a:buNone/>
            </a:pPr>
            <a:r>
              <a:rPr lang="en-US" dirty="0" smtClean="0">
                <a:solidFill>
                  <a:srgbClr val="FFCC00"/>
                </a:solidFill>
              </a:rPr>
              <a:t> </a:t>
            </a:r>
          </a:p>
          <a:p>
            <a:pPr>
              <a:buFontTx/>
              <a:buNone/>
            </a:pPr>
            <a:r>
              <a:rPr lang="en-US" dirty="0" smtClean="0">
                <a:solidFill>
                  <a:srgbClr val="FFCC00"/>
                </a:solidFill>
              </a:rPr>
              <a:t>- Capacity in the areas of mass  and volume</a:t>
            </a:r>
          </a:p>
          <a:p>
            <a:pPr eaLnBrk="1" hangingPunct="1">
              <a:lnSpc>
                <a:spcPct val="80000"/>
              </a:lnSpc>
              <a:buFontTx/>
              <a:buNone/>
            </a:pPr>
            <a:endParaRPr lang="en-US" dirty="0" smtClean="0">
              <a:solidFill>
                <a:srgbClr val="FFCC00"/>
              </a:solidFill>
            </a:endParaRPr>
          </a:p>
          <a:p>
            <a:pPr eaLnBrk="1" hangingPunct="1">
              <a:lnSpc>
                <a:spcPct val="80000"/>
              </a:lnSpc>
              <a:buFontTx/>
              <a:buNone/>
            </a:pPr>
            <a:r>
              <a:rPr lang="en-US" dirty="0" smtClean="0">
                <a:solidFill>
                  <a:srgbClr val="FFCC00"/>
                </a:solidFill>
              </a:rPr>
              <a:t> -Verification  and calibration of weighing instruments and fuel dispensers</a:t>
            </a:r>
          </a:p>
          <a:p>
            <a:pPr eaLnBrk="1" hangingPunct="1">
              <a:lnSpc>
                <a:spcPct val="80000"/>
              </a:lnSpc>
              <a:buFontTx/>
              <a:buNone/>
            </a:pPr>
            <a:r>
              <a:rPr lang="en-US" dirty="0" smtClean="0">
                <a:solidFill>
                  <a:srgbClr val="FFCC00"/>
                </a:solidFill>
              </a:rPr>
              <a:t> </a:t>
            </a:r>
          </a:p>
          <a:p>
            <a:pPr eaLnBrk="1" hangingPunct="1">
              <a:lnSpc>
                <a:spcPct val="80000"/>
              </a:lnSpc>
              <a:buFontTx/>
              <a:buNone/>
            </a:pPr>
            <a:r>
              <a:rPr lang="en-US" dirty="0" smtClean="0">
                <a:solidFill>
                  <a:srgbClr val="FFCC00"/>
                </a:solidFill>
              </a:rPr>
              <a:t>-Weights traceable to International standards</a:t>
            </a:r>
          </a:p>
          <a:p>
            <a:endParaRPr lang="en-CA"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solidFill>
                  <a:srgbClr val="FFCC00"/>
                </a:solidFill>
              </a:rPr>
              <a:t>Where we are now</a:t>
            </a:r>
          </a:p>
        </p:txBody>
      </p:sp>
      <p:sp>
        <p:nvSpPr>
          <p:cNvPr id="20483" name="Rectangle 3"/>
          <p:cNvSpPr>
            <a:spLocks noGrp="1" noChangeArrowheads="1"/>
          </p:cNvSpPr>
          <p:nvPr>
            <p:ph type="body" idx="1"/>
          </p:nvPr>
        </p:nvSpPr>
        <p:spPr/>
        <p:txBody>
          <a:bodyPr/>
          <a:lstStyle/>
          <a:p>
            <a:pPr eaLnBrk="1" hangingPunct="1"/>
            <a:r>
              <a:rPr lang="en-US" sz="2800" dirty="0" smtClean="0">
                <a:solidFill>
                  <a:srgbClr val="FFCC00"/>
                </a:solidFill>
              </a:rPr>
              <a:t>WEAKNESSES:</a:t>
            </a:r>
          </a:p>
          <a:p>
            <a:pPr eaLnBrk="1" hangingPunct="1">
              <a:buFontTx/>
              <a:buNone/>
            </a:pPr>
            <a:r>
              <a:rPr lang="en-US" sz="2800" dirty="0" smtClean="0">
                <a:solidFill>
                  <a:srgbClr val="FFCC00"/>
                </a:solidFill>
              </a:rPr>
              <a:t>   -Lack capacity in the areas of temperature, pH,  pressure and flow</a:t>
            </a:r>
          </a:p>
          <a:p>
            <a:pPr eaLnBrk="1" hangingPunct="1">
              <a:buFontTx/>
              <a:buNone/>
            </a:pPr>
            <a:r>
              <a:rPr lang="en-US" sz="2800" dirty="0" smtClean="0">
                <a:solidFill>
                  <a:srgbClr val="FFCC00"/>
                </a:solidFill>
              </a:rPr>
              <a:t>   -Limited financial resources</a:t>
            </a:r>
          </a:p>
          <a:p>
            <a:pPr eaLnBrk="1" hangingPunct="1">
              <a:buFontTx/>
              <a:buNone/>
            </a:pPr>
            <a:r>
              <a:rPr lang="en-US" sz="2800" dirty="0" smtClean="0">
                <a:solidFill>
                  <a:srgbClr val="FFCC00"/>
                </a:solidFill>
              </a:rPr>
              <a:t>   -Lack adequate space at the bureau for other metrology activities</a:t>
            </a:r>
          </a:p>
          <a:p>
            <a:pPr eaLnBrk="1" hangingPunct="1">
              <a:buFontTx/>
              <a:buNone/>
            </a:pPr>
            <a:r>
              <a:rPr lang="en-US" sz="2800" dirty="0" smtClean="0">
                <a:solidFill>
                  <a:srgbClr val="FFCC00"/>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smtClean="0">
                <a:solidFill>
                  <a:srgbClr val="FFCC00"/>
                </a:solidFill>
              </a:rPr>
              <a:t>WHERE DO WE WANT TO GO</a:t>
            </a:r>
          </a:p>
        </p:txBody>
      </p:sp>
      <p:sp>
        <p:nvSpPr>
          <p:cNvPr id="22531" name="Rectangle 3"/>
          <p:cNvSpPr>
            <a:spLocks noGrp="1" noChangeArrowheads="1"/>
          </p:cNvSpPr>
          <p:nvPr>
            <p:ph type="body" idx="1"/>
          </p:nvPr>
        </p:nvSpPr>
        <p:spPr/>
        <p:txBody>
          <a:bodyPr/>
          <a:lstStyle/>
          <a:p>
            <a:pPr eaLnBrk="1" hangingPunct="1">
              <a:lnSpc>
                <a:spcPct val="90000"/>
              </a:lnSpc>
            </a:pPr>
            <a:r>
              <a:rPr lang="en-US" dirty="0" smtClean="0">
                <a:solidFill>
                  <a:srgbClr val="FFCC00"/>
                </a:solidFill>
              </a:rPr>
              <a:t>Improve competencies and enhance competitiveness of the people we train</a:t>
            </a:r>
          </a:p>
          <a:p>
            <a:pPr eaLnBrk="1" hangingPunct="1">
              <a:lnSpc>
                <a:spcPct val="90000"/>
              </a:lnSpc>
            </a:pPr>
            <a:endParaRPr lang="en-US" dirty="0" smtClean="0">
              <a:solidFill>
                <a:srgbClr val="FFCC00"/>
              </a:solidFill>
            </a:endParaRPr>
          </a:p>
          <a:p>
            <a:pPr eaLnBrk="1" hangingPunct="1">
              <a:lnSpc>
                <a:spcPct val="90000"/>
              </a:lnSpc>
            </a:pPr>
            <a:r>
              <a:rPr lang="en-US" dirty="0" smtClean="0">
                <a:solidFill>
                  <a:srgbClr val="FFCC00"/>
                </a:solidFill>
              </a:rPr>
              <a:t>Build capacity in the areas of time and frequency, temperature, pH,  pressure, flow, electrical and water meters.</a:t>
            </a:r>
          </a:p>
          <a:p>
            <a:pPr eaLnBrk="1" hangingPunct="1">
              <a:lnSpc>
                <a:spcPct val="90000"/>
              </a:lnSpc>
            </a:pPr>
            <a:endParaRPr lang="en-US" dirty="0" smtClean="0">
              <a:solidFill>
                <a:srgbClr val="FFCC00"/>
              </a:solidFill>
            </a:endParaRPr>
          </a:p>
          <a:p>
            <a:pPr eaLnBrk="1" hangingPunct="1">
              <a:lnSpc>
                <a:spcPct val="90000"/>
              </a:lnSpc>
            </a:pPr>
            <a:r>
              <a:rPr lang="en-US" dirty="0" smtClean="0">
                <a:solidFill>
                  <a:srgbClr val="FFCC00"/>
                </a:solidFill>
              </a:rPr>
              <a:t>A  well established national authority for metrology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rPr>
              <a:t>Time and Frequency</a:t>
            </a:r>
            <a:endParaRPr lang="en-US" dirty="0">
              <a:solidFill>
                <a:srgbClr val="FFC000"/>
              </a:solidFill>
            </a:endParaRPr>
          </a:p>
        </p:txBody>
      </p:sp>
      <p:sp>
        <p:nvSpPr>
          <p:cNvPr id="3" name="Content Placeholder 2"/>
          <p:cNvSpPr>
            <a:spLocks noGrp="1"/>
          </p:cNvSpPr>
          <p:nvPr>
            <p:ph idx="1"/>
          </p:nvPr>
        </p:nvSpPr>
        <p:spPr/>
        <p:txBody>
          <a:bodyPr/>
          <a:lstStyle/>
          <a:p>
            <a:r>
              <a:rPr lang="en-US" sz="2800" dirty="0" smtClean="0">
                <a:solidFill>
                  <a:srgbClr val="FFC000"/>
                </a:solidFill>
              </a:rPr>
              <a:t>SIM Time &amp; Frequency Measurement System received in August 2014 through  SIM Time &amp; Frequency Working Group</a:t>
            </a:r>
          </a:p>
          <a:p>
            <a:r>
              <a:rPr lang="en-US" sz="2800" dirty="0" smtClean="0">
                <a:solidFill>
                  <a:srgbClr val="FFC000"/>
                </a:solidFill>
              </a:rPr>
              <a:t>SIM Time &amp; Frequency Measurement System installed and commissioned in December 2014</a:t>
            </a:r>
          </a:p>
          <a:p>
            <a:r>
              <a:rPr lang="en-US" sz="2800" dirty="0" smtClean="0">
                <a:solidFill>
                  <a:srgbClr val="FFC000"/>
                </a:solidFill>
              </a:rPr>
              <a:t>Participates in SIM Time Network</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7413"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00" y="457200"/>
            <a:ext cx="9047158" cy="588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031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Time and Frequency equipment</a:t>
            </a:r>
            <a:endParaRPr lang="en-US" dirty="0">
              <a:solidFill>
                <a:srgbClr val="FFC000"/>
              </a:solidFill>
            </a:endParaRPr>
          </a:p>
        </p:txBody>
      </p:sp>
      <p:pic>
        <p:nvPicPr>
          <p:cNvPr id="4" name="Content Placeholder 3" descr="150129-064151.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rPr>
              <a:t>Challenges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rgbClr val="FFC000"/>
                </a:solidFill>
              </a:rPr>
              <a:t>Occasional Power Failure- will require UPS</a:t>
            </a:r>
          </a:p>
          <a:p>
            <a:r>
              <a:rPr lang="en-US" dirty="0" smtClean="0">
                <a:solidFill>
                  <a:srgbClr val="FFC000"/>
                </a:solidFill>
              </a:rPr>
              <a:t>Difficult to maintain  measurements  within the desired range by manual frequency adjustments.</a:t>
            </a:r>
          </a:p>
          <a:p>
            <a:r>
              <a:rPr lang="en-US" dirty="0" smtClean="0">
                <a:solidFill>
                  <a:srgbClr val="FFC000"/>
                </a:solidFill>
              </a:rPr>
              <a:t>Relevance of time and frequency measurements: how does it impact people lives and facilitate growth in the economy. </a:t>
            </a:r>
          </a:p>
          <a:p>
            <a:r>
              <a:rPr lang="en-US" dirty="0" smtClean="0">
                <a:solidFill>
                  <a:srgbClr val="FFC000"/>
                </a:solidFill>
              </a:rPr>
              <a:t>Financial resources; external and Government to further build capacity</a:t>
            </a:r>
            <a:endParaRPr lang="en-US" dirty="0">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37488"/>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
            </a:r>
            <a:br>
              <a:rPr lang="en-US" b="1" dirty="0" smtClean="0"/>
            </a:br>
            <a:r>
              <a:rPr lang="en-US" b="1" dirty="0" smtClean="0"/>
              <a:t> </a:t>
            </a:r>
            <a:r>
              <a:rPr lang="en-US" b="1" dirty="0" smtClean="0">
                <a:solidFill>
                  <a:srgbClr val="FFC000"/>
                </a:solidFill>
              </a:rPr>
              <a:t>Outline</a:t>
            </a:r>
            <a:endParaRPr lang="en-US" dirty="0" smtClean="0">
              <a:solidFill>
                <a:srgbClr val="FFC000"/>
              </a:solidFill>
            </a:endParaRPr>
          </a:p>
        </p:txBody>
      </p:sp>
      <p:sp>
        <p:nvSpPr>
          <p:cNvPr id="3" name="Content Placeholder 2"/>
          <p:cNvSpPr>
            <a:spLocks noGrp="1"/>
          </p:cNvSpPr>
          <p:nvPr>
            <p:ph idx="1"/>
          </p:nvPr>
        </p:nvSpPr>
        <p:spPr/>
        <p:txBody>
          <a:bodyPr/>
          <a:lstStyle/>
          <a:p>
            <a:pPr>
              <a:buFont typeface="Wingdings" pitchFamily="2" charset="2"/>
              <a:buChar char="Ø"/>
            </a:pPr>
            <a:r>
              <a:rPr lang="en-US" sz="3200" dirty="0" smtClean="0">
                <a:solidFill>
                  <a:srgbClr val="FFC000"/>
                </a:solidFill>
              </a:rPr>
              <a:t>About St. Kitts and Nevis</a:t>
            </a:r>
          </a:p>
          <a:p>
            <a:pPr>
              <a:buFont typeface="Wingdings" pitchFamily="2" charset="2"/>
              <a:buChar char="Ø"/>
            </a:pPr>
            <a:r>
              <a:rPr lang="en-US" sz="3200" dirty="0" smtClean="0">
                <a:solidFill>
                  <a:srgbClr val="FFC000"/>
                </a:solidFill>
              </a:rPr>
              <a:t>SKNBS Overview </a:t>
            </a:r>
          </a:p>
          <a:p>
            <a:pPr>
              <a:buFont typeface="Wingdings" pitchFamily="2" charset="2"/>
              <a:buChar char="Ø"/>
            </a:pPr>
            <a:r>
              <a:rPr lang="en-US" sz="3200" dirty="0" smtClean="0">
                <a:solidFill>
                  <a:srgbClr val="FFC000"/>
                </a:solidFill>
              </a:rPr>
              <a:t>Services</a:t>
            </a:r>
          </a:p>
          <a:p>
            <a:pPr>
              <a:buFont typeface="Wingdings" pitchFamily="2" charset="2"/>
              <a:buChar char="Ø"/>
            </a:pPr>
            <a:r>
              <a:rPr lang="en-US" sz="3200" dirty="0" smtClean="0">
                <a:solidFill>
                  <a:srgbClr val="FFC000"/>
                </a:solidFill>
              </a:rPr>
              <a:t>Time and Frequency </a:t>
            </a:r>
          </a:p>
          <a:p>
            <a:pPr>
              <a:buNone/>
            </a:pPr>
            <a:endParaRPr lang="en-US" sz="3200" dirty="0" smtClean="0">
              <a:solidFill>
                <a:srgbClr val="FFC000"/>
              </a:solidFill>
            </a:endParaRPr>
          </a:p>
          <a:p>
            <a:pPr>
              <a:buNone/>
            </a:pPr>
            <a:endParaRPr lang="en-US" sz="3200"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p:spPr>
        <p:txBody>
          <a:bodyPr>
            <a:normAutofit fontScale="90000"/>
          </a:bodyPr>
          <a:lstStyle/>
          <a:p>
            <a:pPr algn="ctr"/>
            <a:r>
              <a:rPr lang="en-US" sz="3600" dirty="0" smtClean="0">
                <a:solidFill>
                  <a:srgbClr val="FFC000"/>
                </a:solidFill>
              </a:rPr>
              <a:t>National Telecommunications Regulatory Commission </a:t>
            </a:r>
            <a:r>
              <a:rPr lang="en-US" dirty="0" smtClean="0">
                <a:solidFill>
                  <a:srgbClr val="FFC000"/>
                </a:solidFill>
              </a:rPr>
              <a:t/>
            </a:r>
            <a:br>
              <a:rPr lang="en-US" dirty="0" smtClean="0">
                <a:solidFill>
                  <a:srgbClr val="FFC000"/>
                </a:solidFill>
              </a:rPr>
            </a:br>
            <a:r>
              <a:rPr lang="en-US" sz="3100" dirty="0" smtClean="0">
                <a:solidFill>
                  <a:srgbClr val="FFC000"/>
                </a:solidFill>
              </a:rPr>
              <a:t>(NTRC)</a:t>
            </a:r>
            <a:endParaRPr lang="en-US" sz="3100" dirty="0">
              <a:solidFill>
                <a:srgbClr val="FFC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rgbClr val="FFC000"/>
                </a:solidFill>
              </a:rPr>
              <a:t>Regulate and coordinate telecommunications in the twin island federation and acts as a regulatory body that enhances the operation of telecommunications in the interest of the Government and people of Saint. Kitts and Nevis</a:t>
            </a:r>
          </a:p>
          <a:p>
            <a:pPr>
              <a:buFont typeface="Wingdings" pitchFamily="2" charset="2"/>
              <a:buChar char="Ø"/>
            </a:pPr>
            <a:r>
              <a:rPr lang="en-US" dirty="0" smtClean="0">
                <a:solidFill>
                  <a:srgbClr val="FFC000"/>
                </a:solidFill>
              </a:rPr>
              <a:t>Plan, supervise, regulate and manage the use of the radio frequency spectrum in conjunction with ECTEL</a:t>
            </a:r>
          </a:p>
          <a:p>
            <a:pPr>
              <a:buFont typeface="Wingdings" pitchFamily="2" charset="2"/>
              <a:buChar char="Ø"/>
            </a:pPr>
            <a:r>
              <a:rPr lang="en-US" dirty="0" smtClean="0">
                <a:solidFill>
                  <a:srgbClr val="FFC000"/>
                </a:solidFill>
              </a:rPr>
              <a:t>To help manage the spectrum, the NTRC uses sensitive equipment, and powerful spectrum analyzing / monitoring and management software</a:t>
            </a:r>
            <a:endParaRPr lang="en-US" dirty="0">
              <a:solidFill>
                <a:srgbClr val="FFC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    </a:t>
            </a:r>
            <a:r>
              <a:rPr lang="en-US" sz="4400" dirty="0" smtClean="0">
                <a:solidFill>
                  <a:srgbClr val="FFC000"/>
                </a:solidFill>
              </a:rPr>
              <a:t>Electrical Power Suppliers</a:t>
            </a:r>
            <a:br>
              <a:rPr lang="en-US" sz="4400" dirty="0" smtClean="0">
                <a:solidFill>
                  <a:srgbClr val="FFC000"/>
                </a:solidFill>
              </a:rPr>
            </a:br>
            <a:r>
              <a:rPr lang="en-US" sz="4400" dirty="0" smtClean="0">
                <a:solidFill>
                  <a:srgbClr val="FFC000"/>
                </a:solidFill>
              </a:rPr>
              <a:t>          Time and Frequency GPS clock</a:t>
            </a:r>
            <a:endParaRPr lang="en-US" sz="4400" dirty="0">
              <a:solidFill>
                <a:srgbClr val="FFC000"/>
              </a:solidFill>
            </a:endParaRPr>
          </a:p>
        </p:txBody>
      </p:sp>
      <p:pic>
        <p:nvPicPr>
          <p:cNvPr id="4" name="Content Placeholder 3" descr="time and frequency SKELEC IMG_20150120_124828.jpg"/>
          <p:cNvPicPr>
            <a:picLocks noGrp="1" noChangeAspect="1"/>
          </p:cNvPicPr>
          <p:nvPr>
            <p:ph sz="half" idx="1"/>
          </p:nvPr>
        </p:nvPicPr>
        <p:blipFill>
          <a:blip r:embed="rId2" cstate="print"/>
          <a:stretch>
            <a:fillRect/>
          </a:stretch>
        </p:blipFill>
        <p:spPr>
          <a:xfrm>
            <a:off x="457200" y="2623344"/>
            <a:ext cx="4038600" cy="3028950"/>
          </a:xfrm>
        </p:spPr>
      </p:pic>
      <p:sp>
        <p:nvSpPr>
          <p:cNvPr id="5" name="Content Placeholder 4"/>
          <p:cNvSpPr>
            <a:spLocks noGrp="1"/>
          </p:cNvSpPr>
          <p:nvPr>
            <p:ph sz="half" idx="2"/>
          </p:nvPr>
        </p:nvSpPr>
        <p:spPr/>
        <p:txBody>
          <a:bodyPr>
            <a:normAutofit fontScale="77500" lnSpcReduction="20000"/>
          </a:bodyPr>
          <a:lstStyle/>
          <a:p>
            <a:r>
              <a:rPr lang="en-US" dirty="0" smtClean="0">
                <a:solidFill>
                  <a:srgbClr val="FFC000"/>
                </a:solidFill>
              </a:rPr>
              <a:t>Time and frequency monitoring and control clock designed to provide a clearly visible display of time and frequency in power generation and distribution control rooms</a:t>
            </a:r>
          </a:p>
          <a:p>
            <a:r>
              <a:rPr lang="en-US" dirty="0" smtClean="0">
                <a:solidFill>
                  <a:srgbClr val="FFC000"/>
                </a:solidFill>
              </a:rPr>
              <a:t>It has an accurate mains frequency meter, it also show the standard time derived from the an external precision time reference, the frequency time derived from the 60Hz supply frequency and the time difference between the standard time and the frequency time</a:t>
            </a:r>
            <a:endParaRPr lang="en-US" dirty="0">
              <a:solidFill>
                <a:srgbClr val="FFC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C000"/>
                </a:solidFill>
              </a:rPr>
              <a:t>Airport  GPS master clock</a:t>
            </a:r>
            <a:endParaRPr lang="en-US" dirty="0">
              <a:solidFill>
                <a:srgbClr val="FFC000"/>
              </a:solidFill>
            </a:endParaRPr>
          </a:p>
        </p:txBody>
      </p:sp>
      <p:pic>
        <p:nvPicPr>
          <p:cNvPr id="6" name="Content Placeholder 5" descr="airport clock.jpg"/>
          <p:cNvPicPr>
            <a:picLocks noGrp="1" noChangeAspect="1"/>
          </p:cNvPicPr>
          <p:nvPr>
            <p:ph sz="half" idx="1"/>
          </p:nvPr>
        </p:nvPicPr>
        <p:blipFill>
          <a:blip r:embed="rId2" cstate="print"/>
          <a:stretch>
            <a:fillRect/>
          </a:stretch>
        </p:blipFill>
        <p:spPr>
          <a:xfrm>
            <a:off x="457200" y="2624096"/>
            <a:ext cx="4038600" cy="3027445"/>
          </a:xfrm>
        </p:spPr>
      </p:pic>
      <p:sp>
        <p:nvSpPr>
          <p:cNvPr id="4" name="Content Placeholder 3"/>
          <p:cNvSpPr>
            <a:spLocks noGrp="1"/>
          </p:cNvSpPr>
          <p:nvPr>
            <p:ph sz="half" idx="2"/>
          </p:nvPr>
        </p:nvSpPr>
        <p:spPr/>
        <p:txBody>
          <a:bodyPr/>
          <a:lstStyle/>
          <a:p>
            <a:r>
              <a:rPr lang="en-US" dirty="0" smtClean="0">
                <a:solidFill>
                  <a:srgbClr val="FFC000"/>
                </a:solidFill>
              </a:rPr>
              <a:t>GPS master clock receives time and date information from Global Positioning System satellites and supplies this data to the user in the form of four (4) different types of time code </a:t>
            </a:r>
            <a:endParaRPr lang="en-US" dirty="0">
              <a:solidFill>
                <a:srgbClr val="FFC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solidFill>
                  <a:srgbClr val="FFC000"/>
                </a:solidFill>
              </a:rPr>
              <a:t>To raise awareness on the  importance of Time and Frequency measurements</a:t>
            </a:r>
          </a:p>
          <a:p>
            <a:pPr lvl="0"/>
            <a:r>
              <a:rPr lang="en-US" dirty="0" smtClean="0">
                <a:solidFill>
                  <a:srgbClr val="FFC000"/>
                </a:solidFill>
              </a:rPr>
              <a:t>Development and establishment of a St. Kitts and Nevis National Standard for Time and  frequency.</a:t>
            </a:r>
          </a:p>
          <a:p>
            <a:pPr lvl="0"/>
            <a:r>
              <a:rPr lang="en-US" dirty="0" smtClean="0">
                <a:solidFill>
                  <a:srgbClr val="FFC000"/>
                </a:solidFill>
              </a:rPr>
              <a:t>Engage in international comparison of  time and frequency measurements to ensure traceability.</a:t>
            </a:r>
          </a:p>
          <a:p>
            <a:pPr lvl="0"/>
            <a:r>
              <a:rPr lang="en-US" dirty="0" smtClean="0">
                <a:solidFill>
                  <a:srgbClr val="FFC000"/>
                </a:solidFill>
              </a:rPr>
              <a:t>SKNBS recognized as the official timekeeper for St. Kitts and Nevis</a:t>
            </a:r>
          </a:p>
          <a:p>
            <a:pPr lvl="0"/>
            <a:r>
              <a:rPr lang="en-US" dirty="0" smtClean="0">
                <a:solidFill>
                  <a:srgbClr val="FFC000"/>
                </a:solidFill>
              </a:rPr>
              <a:t>Build capacity for the dissemination of time measurements to clients within St. Kitts and Nevis</a:t>
            </a:r>
          </a:p>
          <a:p>
            <a:endParaRPr lang="en-US" dirty="0">
              <a:solidFill>
                <a:srgbClr val="FFC000"/>
              </a:solidFill>
            </a:endParaRPr>
          </a:p>
        </p:txBody>
      </p:sp>
      <p:sp>
        <p:nvSpPr>
          <p:cNvPr id="8" name="Title 7"/>
          <p:cNvSpPr>
            <a:spLocks noGrp="1"/>
          </p:cNvSpPr>
          <p:nvPr>
            <p:ph type="title"/>
          </p:nvPr>
        </p:nvSpPr>
        <p:spPr/>
        <p:txBody>
          <a:bodyPr/>
          <a:lstStyle/>
          <a:p>
            <a:pPr algn="ctr"/>
            <a:r>
              <a:rPr lang="en-US" dirty="0" smtClean="0">
                <a:solidFill>
                  <a:srgbClr val="FFC000"/>
                </a:solidFill>
              </a:rPr>
              <a:t>The Way forward</a:t>
            </a:r>
            <a:endParaRPr lang="en-US" dirty="0">
              <a:solidFill>
                <a:srgbClr val="FFC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solidFill>
                  <a:srgbClr val="FFC000"/>
                </a:solidFill>
              </a:rPr>
              <a:t>THANK YOU</a:t>
            </a:r>
            <a:endParaRPr lang="en-US" dirty="0">
              <a:solidFill>
                <a:srgbClr val="FFC000"/>
              </a:solidFill>
            </a:endParaRPr>
          </a:p>
        </p:txBody>
      </p:sp>
      <p:pic>
        <p:nvPicPr>
          <p:cNvPr id="1026" name="Picture 2"/>
          <p:cNvPicPr>
            <a:picLocks noGrp="1" noChangeAspect="1" noChangeArrowheads="1"/>
          </p:cNvPicPr>
          <p:nvPr>
            <p:ph sz="half" idx="1"/>
          </p:nvPr>
        </p:nvPicPr>
        <p:blipFill>
          <a:blip r:embed="rId2" cstate="print"/>
          <a:stretch>
            <a:fillRect/>
          </a:stretch>
        </p:blipFill>
        <p:spPr bwMode="auto">
          <a:xfrm>
            <a:off x="381000" y="1981200"/>
            <a:ext cx="4038600" cy="4038600"/>
          </a:xfrm>
          <a:prstGeom prst="rect">
            <a:avLst/>
          </a:prstGeom>
          <a:noFill/>
          <a:ln w="9525">
            <a:noFill/>
            <a:miter lim="800000"/>
            <a:headEnd/>
            <a:tailEnd/>
          </a:ln>
        </p:spPr>
      </p:pic>
      <p:sp>
        <p:nvSpPr>
          <p:cNvPr id="11" name="Content Placeholder 10"/>
          <p:cNvSpPr>
            <a:spLocks noGrp="1"/>
          </p:cNvSpPr>
          <p:nvPr>
            <p:ph sz="half" idx="2"/>
          </p:nvPr>
        </p:nvSpPr>
        <p:spPr/>
        <p:txBody>
          <a:bodyPr>
            <a:normAutofit/>
          </a:bodyPr>
          <a:lstStyle/>
          <a:p>
            <a:pPr>
              <a:buNone/>
            </a:pPr>
            <a:r>
              <a:rPr lang="en-US" sz="1800" dirty="0" smtClean="0">
                <a:solidFill>
                  <a:srgbClr val="FFC000"/>
                </a:solidFill>
              </a:rPr>
              <a:t>St. Kitts and Nevis Bureau of Standards</a:t>
            </a:r>
          </a:p>
          <a:p>
            <a:pPr>
              <a:buNone/>
            </a:pPr>
            <a:r>
              <a:rPr lang="en-US" sz="1800" dirty="0" smtClean="0">
                <a:solidFill>
                  <a:srgbClr val="FFC000"/>
                </a:solidFill>
              </a:rPr>
              <a:t>P.O.Box  186</a:t>
            </a:r>
          </a:p>
          <a:p>
            <a:pPr>
              <a:buNone/>
            </a:pPr>
            <a:r>
              <a:rPr lang="en-US" sz="1800" dirty="0" smtClean="0">
                <a:solidFill>
                  <a:srgbClr val="FFC000"/>
                </a:solidFill>
              </a:rPr>
              <a:t>La Guerite</a:t>
            </a:r>
          </a:p>
          <a:p>
            <a:pPr>
              <a:buNone/>
            </a:pPr>
            <a:r>
              <a:rPr lang="en-US" sz="1800" dirty="0" smtClean="0">
                <a:solidFill>
                  <a:srgbClr val="FFC000"/>
                </a:solidFill>
              </a:rPr>
              <a:t>Basseterre</a:t>
            </a:r>
          </a:p>
          <a:p>
            <a:pPr>
              <a:buNone/>
            </a:pPr>
            <a:r>
              <a:rPr lang="en-US" sz="1800" dirty="0" smtClean="0">
                <a:solidFill>
                  <a:srgbClr val="FFC000"/>
                </a:solidFill>
              </a:rPr>
              <a:t>St. Kitts</a:t>
            </a:r>
          </a:p>
          <a:p>
            <a:pPr>
              <a:buNone/>
            </a:pPr>
            <a:endParaRPr lang="en-US" sz="1800" dirty="0" smtClean="0">
              <a:solidFill>
                <a:srgbClr val="FFC000"/>
              </a:solidFill>
            </a:endParaRPr>
          </a:p>
          <a:p>
            <a:pPr>
              <a:buNone/>
            </a:pPr>
            <a:endParaRPr lang="en-US" sz="1800" dirty="0" smtClean="0">
              <a:solidFill>
                <a:srgbClr val="FFC000"/>
              </a:solidFill>
            </a:endParaRPr>
          </a:p>
          <a:p>
            <a:pPr>
              <a:buNone/>
            </a:pPr>
            <a:r>
              <a:rPr lang="en-US" sz="1800" dirty="0" smtClean="0">
                <a:solidFill>
                  <a:srgbClr val="FFC000"/>
                </a:solidFill>
              </a:rPr>
              <a:t>Phone:     869-465-5279</a:t>
            </a:r>
          </a:p>
          <a:p>
            <a:pPr>
              <a:buNone/>
            </a:pPr>
            <a:r>
              <a:rPr lang="en-US" sz="1800" dirty="0" smtClean="0">
                <a:solidFill>
                  <a:srgbClr val="FFC000"/>
                </a:solidFill>
              </a:rPr>
              <a:t>Email:      </a:t>
            </a:r>
            <a:r>
              <a:rPr lang="en-US" sz="1800" dirty="0" smtClean="0">
                <a:solidFill>
                  <a:srgbClr val="FFC000"/>
                </a:solidFill>
                <a:hlinkClick r:id="rId3"/>
              </a:rPr>
              <a:t>mplbos@gmail.com</a:t>
            </a:r>
            <a:endParaRPr lang="en-US" sz="1800" dirty="0" smtClean="0">
              <a:solidFill>
                <a:srgbClr val="FFC000"/>
              </a:solidFill>
            </a:endParaRPr>
          </a:p>
          <a:p>
            <a:pPr>
              <a:buNone/>
            </a:pPr>
            <a:r>
              <a:rPr lang="en-US" sz="1800" dirty="0" smtClean="0">
                <a:solidFill>
                  <a:srgbClr val="FFC000"/>
                </a:solidFill>
              </a:rPr>
              <a:t>Website:  miticca.gov.kn</a:t>
            </a:r>
          </a:p>
          <a:p>
            <a:pPr>
              <a:buNone/>
            </a:pPr>
            <a:r>
              <a:rPr lang="en-US" sz="1800" dirty="0" smtClean="0">
                <a:solidFill>
                  <a:srgbClr val="FFC000"/>
                </a:solidFill>
              </a:rPr>
              <a:t>                  facebook.com/sknbs</a:t>
            </a:r>
          </a:p>
          <a:p>
            <a:pPr>
              <a:buNone/>
            </a:pPr>
            <a:endParaRPr lang="en-US" sz="1800" dirty="0" smtClean="0"/>
          </a:p>
          <a:p>
            <a:pPr>
              <a:buNone/>
            </a:pP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rPr>
              <a:t>About St. Kitts and Nevis</a:t>
            </a:r>
            <a:endParaRPr lang="en-US" dirty="0">
              <a:solidFill>
                <a:srgbClr val="FFC000"/>
              </a:solidFill>
            </a:endParaRPr>
          </a:p>
        </p:txBody>
      </p:sp>
      <p:pic>
        <p:nvPicPr>
          <p:cNvPr id="2050" name="Picture 2"/>
          <p:cNvPicPr>
            <a:picLocks noGrp="1" noChangeAspect="1" noChangeArrowheads="1"/>
          </p:cNvPicPr>
          <p:nvPr>
            <p:ph sz="half" idx="1"/>
          </p:nvPr>
        </p:nvPicPr>
        <p:blipFill>
          <a:blip r:embed="rId3" cstate="print"/>
          <a:stretch>
            <a:fillRect/>
          </a:stretch>
        </p:blipFill>
        <p:spPr bwMode="auto">
          <a:xfrm>
            <a:off x="152400" y="1828800"/>
            <a:ext cx="4495800" cy="3810000"/>
          </a:xfrm>
          <a:prstGeom prst="rect">
            <a:avLst/>
          </a:prstGeom>
          <a:noFill/>
          <a:ln w="9525">
            <a:noFill/>
            <a:miter lim="800000"/>
            <a:headEnd/>
            <a:tailEnd/>
          </a:ln>
        </p:spPr>
      </p:pic>
      <p:sp>
        <p:nvSpPr>
          <p:cNvPr id="18" name="Content Placeholder 17"/>
          <p:cNvSpPr>
            <a:spLocks noGrp="1"/>
          </p:cNvSpPr>
          <p:nvPr>
            <p:ph sz="half" idx="2"/>
          </p:nvPr>
        </p:nvSpPr>
        <p:spPr/>
        <p:txBody>
          <a:bodyPr>
            <a:normAutofit fontScale="92500" lnSpcReduction="10000"/>
          </a:bodyPr>
          <a:lstStyle/>
          <a:p>
            <a:pPr marL="0" lvl="0" indent="0" fontAlgn="base">
              <a:spcBef>
                <a:spcPct val="0"/>
              </a:spcBef>
              <a:spcAft>
                <a:spcPct val="0"/>
              </a:spcAft>
              <a:buClrTx/>
              <a:buSzTx/>
              <a:buFont typeface="Wingdings" pitchFamily="2" charset="2"/>
              <a:buChar char="Ø"/>
            </a:pPr>
            <a:r>
              <a:rPr lang="en-029" sz="2400" b="1" dirty="0" smtClean="0">
                <a:solidFill>
                  <a:srgbClr val="FFC000"/>
                </a:solidFill>
                <a:latin typeface="Arial" pitchFamily="34" charset="0"/>
                <a:cs typeface="Arial" pitchFamily="34" charset="0"/>
              </a:rPr>
              <a:t>The twin island Federation of St. Kitts and Nevis (SKN) consists of two islands located in the northern part of the Lesser Antilles chain of islands in the Eastern Caribbean. St. Kitts is located at latitude  17.3</a:t>
            </a:r>
            <a:r>
              <a:rPr lang="en-029" sz="2400" b="1" baseline="30000" dirty="0" smtClean="0">
                <a:solidFill>
                  <a:srgbClr val="FFC000"/>
                </a:solidFill>
                <a:latin typeface="Arial" pitchFamily="34" charset="0"/>
                <a:cs typeface="Arial" pitchFamily="34" charset="0"/>
              </a:rPr>
              <a:t>o</a:t>
            </a:r>
            <a:r>
              <a:rPr lang="en-029" sz="2400" b="1" dirty="0" smtClean="0">
                <a:solidFill>
                  <a:srgbClr val="FFC000"/>
                </a:solidFill>
                <a:latin typeface="Arial" pitchFamily="34" charset="0"/>
                <a:cs typeface="Arial" pitchFamily="34" charset="0"/>
              </a:rPr>
              <a:t> north and longitude 62.7</a:t>
            </a:r>
            <a:r>
              <a:rPr lang="en-029" sz="2400" b="1" baseline="30000" dirty="0" smtClean="0">
                <a:solidFill>
                  <a:srgbClr val="FFC000"/>
                </a:solidFill>
                <a:latin typeface="Arial" pitchFamily="34" charset="0"/>
                <a:cs typeface="Arial" pitchFamily="34" charset="0"/>
              </a:rPr>
              <a:t>o</a:t>
            </a:r>
            <a:r>
              <a:rPr lang="en-029" sz="2400" b="1" dirty="0" smtClean="0">
                <a:solidFill>
                  <a:srgbClr val="FFC000"/>
                </a:solidFill>
                <a:latin typeface="Arial" pitchFamily="34" charset="0"/>
                <a:cs typeface="Arial" pitchFamily="34" charset="0"/>
              </a:rPr>
              <a:t> west and Nevis is located two miles  (3 km) to the south-east, at 17.2</a:t>
            </a:r>
            <a:r>
              <a:rPr lang="en-029" sz="2400" b="1" baseline="30000" dirty="0" smtClean="0">
                <a:solidFill>
                  <a:srgbClr val="FFC000"/>
                </a:solidFill>
                <a:latin typeface="Arial" pitchFamily="34" charset="0"/>
                <a:cs typeface="Arial" pitchFamily="34" charset="0"/>
              </a:rPr>
              <a:t>o</a:t>
            </a:r>
            <a:r>
              <a:rPr lang="en-029" sz="2400" b="1" dirty="0" smtClean="0">
                <a:solidFill>
                  <a:srgbClr val="FFC000"/>
                </a:solidFill>
                <a:latin typeface="Arial" pitchFamily="34" charset="0"/>
                <a:cs typeface="Arial" pitchFamily="34" charset="0"/>
              </a:rPr>
              <a:t> north and longitude 62.6</a:t>
            </a:r>
            <a:r>
              <a:rPr lang="en-029" sz="2400" b="1" baseline="30000" dirty="0" smtClean="0">
                <a:solidFill>
                  <a:srgbClr val="FFC000"/>
                </a:solidFill>
                <a:latin typeface="Arial" pitchFamily="34" charset="0"/>
                <a:cs typeface="Arial" pitchFamily="34" charset="0"/>
              </a:rPr>
              <a:t>o</a:t>
            </a:r>
            <a:r>
              <a:rPr lang="en-029" sz="2400" b="1" dirty="0" smtClean="0">
                <a:solidFill>
                  <a:srgbClr val="FFC000"/>
                </a:solidFill>
                <a:latin typeface="Arial" pitchFamily="34" charset="0"/>
                <a:cs typeface="Arial" pitchFamily="34" charset="0"/>
              </a:rPr>
              <a:t> west</a:t>
            </a:r>
          </a:p>
        </p:txBody>
      </p:sp>
      <p:pic>
        <p:nvPicPr>
          <p:cNvPr id="2051" name="Picture 3"/>
          <p:cNvPicPr>
            <a:picLocks noChangeAspect="1" noChangeArrowheads="1"/>
          </p:cNvPicPr>
          <p:nvPr/>
        </p:nvPicPr>
        <p:blipFill>
          <a:blip r:embed="rId4" cstate="print"/>
          <a:srcRect/>
          <a:stretch>
            <a:fillRect/>
          </a:stretch>
        </p:blipFill>
        <p:spPr bwMode="auto">
          <a:xfrm>
            <a:off x="3048000" y="1828800"/>
            <a:ext cx="1624852" cy="1143000"/>
          </a:xfrm>
          <a:prstGeom prst="rect">
            <a:avLst/>
          </a:prstGeom>
          <a:noFill/>
          <a:ln w="9525">
            <a:noFill/>
            <a:miter lim="800000"/>
            <a:headEnd/>
            <a:tailEnd/>
          </a:ln>
        </p:spPr>
      </p:pic>
      <p:cxnSp>
        <p:nvCxnSpPr>
          <p:cNvPr id="9" name="Straight Connector 8"/>
          <p:cNvCxnSpPr/>
          <p:nvPr/>
        </p:nvCxnSpPr>
        <p:spPr>
          <a:xfrm>
            <a:off x="6629400" y="4419600"/>
            <a:ext cx="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051" idx="2"/>
          </p:cNvCxnSpPr>
          <p:nvPr/>
        </p:nvCxnSpPr>
        <p:spPr>
          <a:xfrm>
            <a:off x="3860426" y="2971800"/>
            <a:ext cx="25774"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rPr>
              <a:t>About St. Kitts and Nevis</a:t>
            </a:r>
            <a:endParaRPr lang="en-US" dirty="0">
              <a:solidFill>
                <a:srgbClr val="FFC000"/>
              </a:solidFill>
            </a:endParaRPr>
          </a:p>
        </p:txBody>
      </p:sp>
      <p:sp>
        <p:nvSpPr>
          <p:cNvPr id="3073" name="Rectangle 1"/>
          <p:cNvSpPr>
            <a:spLocks noGrp="1" noChangeArrowheads="1"/>
          </p:cNvSpPr>
          <p:nvPr>
            <p:ph sz="half" idx="1"/>
          </p:nvPr>
        </p:nvSpPr>
        <p:spPr bwMode="auto">
          <a:xfrm>
            <a:off x="457200" y="1875348"/>
            <a:ext cx="4038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0" indent="0" fontAlgn="base">
              <a:spcBef>
                <a:spcPct val="0"/>
              </a:spcBef>
              <a:spcAft>
                <a:spcPct val="0"/>
              </a:spcAft>
              <a:buClrTx/>
              <a:buSzTx/>
              <a:buFont typeface="Wingdings" pitchFamily="2" charset="2"/>
              <a:buChar char="Ø"/>
            </a:pPr>
            <a:endParaRPr lang="en-029" sz="1800" b="1" dirty="0" smtClean="0">
              <a:solidFill>
                <a:srgbClr val="FFC000"/>
              </a:solidFill>
              <a:latin typeface="Arial" pitchFamily="34" charset="0"/>
              <a:cs typeface="Arial" pitchFamily="34" charset="0"/>
            </a:endParaRPr>
          </a:p>
          <a:p>
            <a:pPr marL="0" indent="0" fontAlgn="base">
              <a:spcBef>
                <a:spcPct val="0"/>
              </a:spcBef>
              <a:spcAft>
                <a:spcPct val="0"/>
              </a:spcAft>
              <a:buClrTx/>
              <a:buSzTx/>
              <a:buFont typeface="Wingdings" pitchFamily="2" charset="2"/>
              <a:buChar char="Ø"/>
            </a:pPr>
            <a:r>
              <a:rPr lang="en-029" sz="1800" b="1" dirty="0" smtClean="0">
                <a:solidFill>
                  <a:srgbClr val="FFC000"/>
                </a:solidFill>
                <a:latin typeface="Arial" pitchFamily="34" charset="0"/>
                <a:cs typeface="Arial" pitchFamily="34" charset="0"/>
              </a:rPr>
              <a:t>The Federation of SKN has a land area of 269 sq. km. (104 sq. miles). The larger of the two islands, St. Kitts is 176 sq. km. (68 sq. mi.) in area. It is approximately 36.8 km (23 mi) long and is roughly oval in shape with a narrow neck of land extending like a handle from </a:t>
            </a:r>
            <a:r>
              <a:rPr lang="en-029" sz="1800" b="1" smtClean="0">
                <a:solidFill>
                  <a:srgbClr val="FFC000"/>
                </a:solidFill>
                <a:latin typeface="Arial" pitchFamily="34" charset="0"/>
                <a:cs typeface="Arial" pitchFamily="34" charset="0"/>
              </a:rPr>
              <a:t>the south-eastern </a:t>
            </a:r>
            <a:r>
              <a:rPr lang="en-029" sz="1800" b="1" dirty="0" smtClean="0">
                <a:solidFill>
                  <a:srgbClr val="FFC000"/>
                </a:solidFill>
                <a:latin typeface="Arial" pitchFamily="34" charset="0"/>
                <a:cs typeface="Arial" pitchFamily="34" charset="0"/>
              </a:rPr>
              <a:t>end. Nevis has an area of 93 sq. km. (36 sq. mi), with a length of 12.3 km (7.64 mi) and a width of 9.6 km (5.96 mi) at its widest point.</a:t>
            </a:r>
            <a:endParaRPr lang="en-US" sz="1800" b="1" dirty="0" smtClean="0">
              <a:solidFill>
                <a:srgbClr val="FFC000"/>
              </a:solidFill>
              <a:latin typeface="Arial" pitchFamily="34" charset="0"/>
              <a:cs typeface="Arial" pitchFamily="34" charset="0"/>
            </a:endParaRPr>
          </a:p>
          <a:p>
            <a:pPr marL="0" lvl="0" indent="0" fontAlgn="base">
              <a:spcBef>
                <a:spcPct val="0"/>
              </a:spcBef>
              <a:spcAft>
                <a:spcPct val="0"/>
              </a:spcAft>
              <a:buClrTx/>
              <a:buSzTx/>
              <a:buFont typeface="Wingdings" pitchFamily="2" charset="2"/>
              <a:buChar char="Ø"/>
            </a:pPr>
            <a:endParaRPr lang="en-029" sz="1800" dirty="0" smtClean="0">
              <a:solidFill>
                <a:srgbClr val="FFC000"/>
              </a:solidFill>
              <a:latin typeface="Arial" pitchFamily="34" charset="0"/>
              <a:cs typeface="Arial" pitchFamily="34" charset="0"/>
            </a:endParaRPr>
          </a:p>
          <a:p>
            <a:pPr marL="0" lvl="0" indent="0" fontAlgn="base">
              <a:spcBef>
                <a:spcPct val="0"/>
              </a:spcBef>
              <a:spcAft>
                <a:spcPct val="0"/>
              </a:spcAft>
              <a:buClrTx/>
              <a:buSzTx/>
              <a:buNone/>
            </a:pPr>
            <a:endParaRPr kumimoji="0" lang="en-US" sz="1800" b="0" i="0" u="none" strike="noStrike" cap="none" normalizeH="0" baseline="0" dirty="0" smtClean="0">
              <a:ln>
                <a:noFill/>
              </a:ln>
              <a:solidFill>
                <a:srgbClr val="FFC000"/>
              </a:solidFill>
              <a:effectLst/>
              <a:latin typeface="Arial" pitchFamily="34" charset="0"/>
              <a:cs typeface="Arial" pitchFamily="34" charset="0"/>
            </a:endParaRPr>
          </a:p>
        </p:txBody>
      </p:sp>
      <p:cxnSp>
        <p:nvCxnSpPr>
          <p:cNvPr id="9" name="Straight Connector 8"/>
          <p:cNvCxnSpPr/>
          <p:nvPr/>
        </p:nvCxnSpPr>
        <p:spPr>
          <a:xfrm>
            <a:off x="6629400" y="4419600"/>
            <a:ext cx="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5600" y="3429000"/>
            <a:ext cx="228600" cy="106680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3"/>
          <p:cNvPicPr>
            <a:picLocks noGrp="1" noChangeAspect="1" noChangeArrowheads="1"/>
          </p:cNvPicPr>
          <p:nvPr>
            <p:ph sz="half" idx="2"/>
          </p:nvPr>
        </p:nvPicPr>
        <p:blipFill>
          <a:blip r:embed="rId2" cstate="print"/>
          <a:srcRect/>
          <a:stretch>
            <a:fillRect/>
          </a:stretch>
        </p:blipFill>
        <p:spPr bwMode="auto">
          <a:xfrm>
            <a:off x="4800600" y="2057400"/>
            <a:ext cx="3962400" cy="3733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lgn="ctr"/>
            <a:r>
              <a:rPr lang="en-US" dirty="0" smtClean="0">
                <a:solidFill>
                  <a:srgbClr val="FFC000"/>
                </a:solidFill>
              </a:rPr>
              <a:t>About St. Kitts and Nevis</a:t>
            </a:r>
            <a:endParaRPr lang="en-US" dirty="0">
              <a:solidFill>
                <a:srgbClr val="FFC000"/>
              </a:solidFill>
            </a:endParaRPr>
          </a:p>
        </p:txBody>
      </p:sp>
      <p:cxnSp>
        <p:nvCxnSpPr>
          <p:cNvPr id="9" name="Straight Connector 8"/>
          <p:cNvCxnSpPr/>
          <p:nvPr/>
        </p:nvCxnSpPr>
        <p:spPr>
          <a:xfrm>
            <a:off x="6629400" y="4419600"/>
            <a:ext cx="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5600" y="3429000"/>
            <a:ext cx="22860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3073" name="Rectangle 1"/>
          <p:cNvSpPr>
            <a:spLocks noGrp="1" noChangeArrowheads="1"/>
          </p:cNvSpPr>
          <p:nvPr>
            <p:ph idx="1"/>
          </p:nvPr>
        </p:nvSpPr>
        <p:spPr bwMode="auto">
          <a:xfrm>
            <a:off x="990600" y="237462"/>
            <a:ext cx="7696200" cy="69065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029" sz="18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029" sz="1800" b="1" dirty="0" smtClean="0">
              <a:solidFill>
                <a:srgbClr val="FFC000"/>
              </a:solidFill>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029" sz="18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029" sz="1800" b="1" dirty="0" smtClean="0">
              <a:solidFill>
                <a:srgbClr val="FFC000"/>
              </a:solidFill>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029" sz="18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029" sz="1800" b="1" dirty="0" smtClean="0">
              <a:solidFill>
                <a:srgbClr val="FFC000"/>
              </a:solidFill>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029" sz="18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029" sz="1800" b="1" dirty="0" smtClean="0">
              <a:solidFill>
                <a:srgbClr val="FFC000"/>
              </a:solidFill>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029" sz="1800" b="1" i="0" u="none" strike="noStrike" cap="none" normalizeH="0" baseline="0" dirty="0" smtClean="0">
                <a:ln>
                  <a:noFill/>
                </a:ln>
                <a:solidFill>
                  <a:srgbClr val="FFC000"/>
                </a:solidFill>
                <a:effectLst/>
                <a:latin typeface="Arial" pitchFamily="34" charset="0"/>
                <a:ea typeface="Calibri" pitchFamily="34" charset="0"/>
                <a:cs typeface="Times New Roman" pitchFamily="18" charset="0"/>
              </a:rPr>
              <a:t>Both islands are volcanic in origin, with central mountain ranges that dominate the landscape and radiate downward to the coasts. A large proportion of the flat lands are located near the coast therefore most urban and agricultural developments are established in that geographical area</a:t>
            </a:r>
            <a:r>
              <a:rPr kumimoji="0" lang="en-US" sz="1800" b="1" i="0" u="none" strike="noStrike" cap="none" normalizeH="0" baseline="0" dirty="0" smtClean="0">
                <a:ln>
                  <a:noFill/>
                </a:ln>
                <a:solidFill>
                  <a:srgbClr val="FFC000"/>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1800" b="1" dirty="0" smtClean="0">
              <a:solidFill>
                <a:srgbClr val="FFC000"/>
              </a:solidFill>
              <a:latin typeface="Arial" pitchFamily="34" charset="0"/>
              <a:cs typeface="Arial" pitchFamily="34" charset="0"/>
            </a:endParaRPr>
          </a:p>
          <a:p>
            <a:pPr marL="0" lvl="0" indent="0" eaLnBrk="0" fontAlgn="base" hangingPunct="0">
              <a:spcBef>
                <a:spcPct val="0"/>
              </a:spcBef>
              <a:spcAft>
                <a:spcPct val="0"/>
              </a:spcAft>
              <a:buClrTx/>
              <a:buSzTx/>
              <a:buFont typeface="Wingdings" pitchFamily="2" charset="2"/>
              <a:buChar char="Ø"/>
            </a:pPr>
            <a:r>
              <a:rPr lang="en-US" sz="1800" b="1" dirty="0" smtClean="0">
                <a:solidFill>
                  <a:srgbClr val="FFC000"/>
                </a:solidFill>
                <a:latin typeface="Arial" pitchFamily="34" charset="0"/>
                <a:cs typeface="Arial" pitchFamily="34" charset="0"/>
              </a:rPr>
              <a:t>The Federation of SKN has a population of approximately 46,000, with 35,000  persons (76%) residing on St. Kitts and the remaining 11,000 persons (24%) on Nevis</a:t>
            </a:r>
            <a:endParaRPr kumimoji="0" lang="en-US" sz="1800" b="1" i="0" u="none" strike="noStrike" cap="none" normalizeH="0" baseline="0" dirty="0" smtClean="0">
              <a:ln>
                <a:noFill/>
              </a:ln>
              <a:solidFill>
                <a:srgbClr val="FFC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1800" b="1" i="0" u="none" strike="noStrike" cap="none" normalizeH="0" baseline="0" dirty="0" smtClean="0">
              <a:ln>
                <a:noFill/>
              </a:ln>
              <a:solidFill>
                <a:srgbClr val="FFC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1800" b="1" dirty="0" smtClean="0">
              <a:solidFill>
                <a:srgbClr val="FFC000"/>
              </a:solidFill>
              <a:latin typeface="Arial" pitchFamily="34" charset="0"/>
              <a:cs typeface="Arial" pitchFamily="34" charset="0"/>
            </a:endParaRPr>
          </a:p>
          <a:p>
            <a:endParaRPr lang="en-US" sz="1800" dirty="0" smtClean="0"/>
          </a:p>
          <a:p>
            <a:pPr marL="0" marR="0" lvl="0" indent="0" algn="l" defTabSz="914400" rtl="0" eaLnBrk="0" fontAlgn="base" latinLnBrk="0" hangingPunct="0">
              <a:lnSpc>
                <a:spcPct val="100000"/>
              </a:lnSpc>
              <a:spcBef>
                <a:spcPct val="0"/>
              </a:spcBef>
              <a:spcAft>
                <a:spcPct val="0"/>
              </a:spcAft>
              <a:buClrTx/>
              <a:buSzTx/>
              <a:buNone/>
              <a:tabLst/>
            </a:pPr>
            <a:endParaRPr lang="en-US" sz="1800" b="1" dirty="0" smtClean="0">
              <a:solidFill>
                <a:srgbClr val="FFC000"/>
              </a:solidFill>
              <a:latin typeface="Arial" pitchFamily="34" charset="0"/>
              <a:cs typeface="Arial" pitchFamily="34" charset="0"/>
            </a:endParaRPr>
          </a:p>
          <a:p>
            <a:endParaRPr lang="en-US" sz="1800" dirty="0" smtClean="0"/>
          </a:p>
          <a:p>
            <a:endParaRPr lang="en-US" sz="1800" dirty="0" smtClean="0"/>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1800" b="1" i="0" u="none" strike="noStrike" cap="none" normalizeH="0" baseline="0" dirty="0" smtClean="0">
              <a:ln>
                <a:noFill/>
              </a:ln>
              <a:solidFill>
                <a:srgbClr val="FFC000"/>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sz="4000" dirty="0" smtClean="0">
                <a:solidFill>
                  <a:srgbClr val="FFC000"/>
                </a:solidFill>
              </a:rPr>
              <a:t>St. Kitts and Nevis Bureau of Standards</a:t>
            </a:r>
          </a:p>
        </p:txBody>
      </p:sp>
      <p:sp>
        <p:nvSpPr>
          <p:cNvPr id="5123" name="Rectangle 3"/>
          <p:cNvSpPr>
            <a:spLocks noGrp="1" noChangeArrowheads="1"/>
          </p:cNvSpPr>
          <p:nvPr>
            <p:ph type="body" idx="1"/>
          </p:nvPr>
        </p:nvSpPr>
        <p:spPr/>
        <p:txBody>
          <a:bodyPr>
            <a:normAutofit lnSpcReduction="10000"/>
          </a:bodyPr>
          <a:lstStyle/>
          <a:p>
            <a:pPr eaLnBrk="1" hangingPunct="1">
              <a:defRPr/>
            </a:pPr>
            <a:endParaRPr lang="en-US" dirty="0" smtClean="0">
              <a:solidFill>
                <a:srgbClr val="FFC000"/>
              </a:solidFill>
            </a:endParaRPr>
          </a:p>
          <a:p>
            <a:pPr eaLnBrk="1" hangingPunct="1">
              <a:defRPr/>
            </a:pPr>
            <a:endParaRPr lang="en-US" dirty="0" smtClean="0">
              <a:solidFill>
                <a:srgbClr val="FFC000"/>
              </a:solidFill>
            </a:endParaRPr>
          </a:p>
          <a:p>
            <a:pPr eaLnBrk="1" hangingPunct="1">
              <a:defRPr/>
            </a:pPr>
            <a:r>
              <a:rPr lang="en-US" dirty="0" smtClean="0">
                <a:solidFill>
                  <a:srgbClr val="FFC000"/>
                </a:solidFill>
              </a:rPr>
              <a:t>Formally established with the passage of National Bureau of Standards Act, 1999</a:t>
            </a:r>
          </a:p>
          <a:p>
            <a:pPr eaLnBrk="1" hangingPunct="1">
              <a:defRPr/>
            </a:pPr>
            <a:r>
              <a:rPr lang="en-US" dirty="0" smtClean="0">
                <a:solidFill>
                  <a:srgbClr val="FFC000"/>
                </a:solidFill>
              </a:rPr>
              <a:t>Major responsibility of protecting the environment, health and safety of consumers </a:t>
            </a:r>
          </a:p>
          <a:p>
            <a:pPr>
              <a:defRPr/>
            </a:pPr>
            <a:r>
              <a:rPr lang="en-US" dirty="0" smtClean="0">
                <a:solidFill>
                  <a:srgbClr val="FFC000"/>
                </a:solidFill>
              </a:rPr>
              <a:t> To facilitate the implementation of standards in the Federation</a:t>
            </a:r>
          </a:p>
          <a:p>
            <a:pPr>
              <a:defRPr/>
            </a:pPr>
            <a:r>
              <a:rPr lang="en-US" sz="2400" dirty="0" smtClean="0">
                <a:solidFill>
                  <a:srgbClr val="FFC000"/>
                </a:solidFill>
              </a:rPr>
              <a:t>To act as the custodian of the national standards of mass, length, capacity, time, temperature and electrical measurements</a:t>
            </a:r>
          </a:p>
          <a:p>
            <a:pPr eaLnBrk="1" hangingPunct="1">
              <a:defRPr/>
            </a:pPr>
            <a:endParaRPr lang="en-US" dirty="0" smtClean="0">
              <a:solidFill>
                <a:srgbClr val="FFC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p:txBody>
          <a:bodyPr/>
          <a:lstStyle/>
          <a:p>
            <a:pPr eaLnBrk="1" hangingPunct="1">
              <a:defRPr/>
            </a:pPr>
            <a:r>
              <a:rPr lang="en-US" sz="4000" smtClean="0">
                <a:solidFill>
                  <a:srgbClr val="FFC000"/>
                </a:solidFill>
              </a:rPr>
              <a:t>Chemistry and Microbiology Units</a:t>
            </a:r>
            <a:endParaRPr lang="en-US" sz="4000" dirty="0" smtClean="0">
              <a:solidFill>
                <a:srgbClr val="FFC000"/>
              </a:solidFill>
            </a:endParaRPr>
          </a:p>
        </p:txBody>
      </p:sp>
      <p:sp>
        <p:nvSpPr>
          <p:cNvPr id="146435" name="Rectangle 3"/>
          <p:cNvSpPr>
            <a:spLocks noGrp="1" noChangeArrowheads="1"/>
          </p:cNvSpPr>
          <p:nvPr>
            <p:ph sz="half" idx="1"/>
          </p:nvPr>
        </p:nvSpPr>
        <p:spPr/>
        <p:txBody>
          <a:bodyPr>
            <a:normAutofit fontScale="85000" lnSpcReduction="10000"/>
          </a:bodyPr>
          <a:lstStyle/>
          <a:p>
            <a:pPr eaLnBrk="1" hangingPunct="1">
              <a:lnSpc>
                <a:spcPct val="90000"/>
              </a:lnSpc>
              <a:defRPr/>
            </a:pPr>
            <a:endParaRPr lang="en-US" dirty="0" smtClean="0">
              <a:solidFill>
                <a:srgbClr val="FFC000"/>
              </a:solidFill>
            </a:endParaRPr>
          </a:p>
          <a:p>
            <a:pPr eaLnBrk="1" hangingPunct="1">
              <a:lnSpc>
                <a:spcPct val="90000"/>
              </a:lnSpc>
              <a:defRPr/>
            </a:pPr>
            <a:endParaRPr lang="en-US" dirty="0" smtClean="0">
              <a:solidFill>
                <a:srgbClr val="FFC000"/>
              </a:solidFill>
            </a:endParaRPr>
          </a:p>
          <a:p>
            <a:pPr eaLnBrk="1" hangingPunct="1">
              <a:lnSpc>
                <a:spcPct val="90000"/>
              </a:lnSpc>
              <a:defRPr/>
            </a:pPr>
            <a:r>
              <a:rPr lang="en-US" dirty="0" smtClean="0">
                <a:solidFill>
                  <a:srgbClr val="FFC000"/>
                </a:solidFill>
              </a:rPr>
              <a:t>Responsible for providing analytical and technical services necessary for providing the basis for standards development and compliance monitoring</a:t>
            </a:r>
          </a:p>
          <a:p>
            <a:pPr eaLnBrk="1" hangingPunct="1">
              <a:lnSpc>
                <a:spcPct val="90000"/>
              </a:lnSpc>
              <a:buFont typeface="Wingdings" pitchFamily="2" charset="2"/>
              <a:buNone/>
              <a:defRPr/>
            </a:pPr>
            <a:r>
              <a:rPr lang="en-US" dirty="0" smtClean="0">
                <a:solidFill>
                  <a:srgbClr val="FFC000"/>
                </a:solidFill>
              </a:rPr>
              <a:t>     -training workshops in the control of food safety  and quality as it relates to improve monitoring of the industry including processing, imported foods, food service and street food sectors.</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p:txBody>
      </p:sp>
      <p:pic>
        <p:nvPicPr>
          <p:cNvPr id="5" name="Content Placeholder 4" descr="ICP OES.jpg"/>
          <p:cNvPicPr>
            <a:picLocks noGrp="1" noChangeAspect="1"/>
          </p:cNvPicPr>
          <p:nvPr>
            <p:ph sz="half" idx="2"/>
          </p:nvPr>
        </p:nvPicPr>
        <p:blipFill>
          <a:blip r:embed="rId3" cstate="print"/>
          <a:stretch>
            <a:fillRect/>
          </a:stretch>
        </p:blipFill>
        <p:spPr>
          <a:xfrm>
            <a:off x="4648200" y="2791619"/>
            <a:ext cx="4038600" cy="26924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pPr algn="ctr" eaLnBrk="1" hangingPunct="1">
              <a:defRPr/>
            </a:pPr>
            <a:r>
              <a:rPr lang="en-US" sz="4000" dirty="0" smtClean="0">
                <a:solidFill>
                  <a:srgbClr val="FFC000"/>
                </a:solidFill>
              </a:rPr>
              <a:t>Chemistry and Microbiology Units</a:t>
            </a:r>
          </a:p>
        </p:txBody>
      </p:sp>
      <p:sp>
        <p:nvSpPr>
          <p:cNvPr id="148483" name="Rectangle 3"/>
          <p:cNvSpPr>
            <a:spLocks noGrp="1" noChangeArrowheads="1"/>
          </p:cNvSpPr>
          <p:nvPr>
            <p:ph type="body" idx="1"/>
          </p:nvPr>
        </p:nvSpPr>
        <p:spPr/>
        <p:txBody>
          <a:bodyPr/>
          <a:lstStyle/>
          <a:p>
            <a:pPr eaLnBrk="1" hangingPunct="1">
              <a:defRPr/>
            </a:pPr>
            <a:endParaRPr lang="en-US" dirty="0" smtClean="0"/>
          </a:p>
          <a:p>
            <a:pPr eaLnBrk="1" hangingPunct="1">
              <a:buNone/>
              <a:defRPr/>
            </a:pPr>
            <a:endParaRPr lang="en-US" dirty="0" smtClean="0"/>
          </a:p>
          <a:p>
            <a:pPr eaLnBrk="1" hangingPunct="1">
              <a:defRPr/>
            </a:pPr>
            <a:r>
              <a:rPr lang="en-US" dirty="0" smtClean="0">
                <a:solidFill>
                  <a:srgbClr val="FFC000"/>
                </a:solidFill>
              </a:rPr>
              <a:t>Provide services to Farmers in the areas of soil, fertilizer and plant tissue analyses.</a:t>
            </a:r>
          </a:p>
          <a:p>
            <a:pPr eaLnBrk="1" hangingPunct="1">
              <a:defRPr/>
            </a:pPr>
            <a:r>
              <a:rPr lang="en-US" dirty="0" smtClean="0">
                <a:solidFill>
                  <a:srgbClr val="FFC000"/>
                </a:solidFill>
              </a:rPr>
              <a:t>Assist agro-processors of fruit juices, confectioneries and sauces  in developing products of a consistent standard</a:t>
            </a:r>
          </a:p>
          <a:p>
            <a:pPr eaLnBrk="1" hangingPunct="1">
              <a:buFont typeface="Wingdings" pitchFamily="2" charset="2"/>
              <a:buNone/>
              <a:defRPr/>
            </a:pPr>
            <a:r>
              <a:rPr lang="en-US" dirty="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algn="ctr" eaLnBrk="1" hangingPunct="1">
              <a:defRPr/>
            </a:pPr>
            <a:r>
              <a:rPr lang="en-US" dirty="0" smtClean="0">
                <a:solidFill>
                  <a:srgbClr val="FFC000"/>
                </a:solidFill>
              </a:rPr>
              <a:t>Chemistry/Soil lab</a:t>
            </a:r>
          </a:p>
        </p:txBody>
      </p:sp>
      <p:sp>
        <p:nvSpPr>
          <p:cNvPr id="165891" name="Rectangle 3"/>
          <p:cNvSpPr>
            <a:spLocks noGrp="1" noChangeArrowheads="1"/>
          </p:cNvSpPr>
          <p:nvPr>
            <p:ph type="body" idx="1"/>
          </p:nvPr>
        </p:nvSpPr>
        <p:spPr/>
        <p:txBody>
          <a:bodyPr>
            <a:normAutofit lnSpcReduction="10000"/>
          </a:bodyPr>
          <a:lstStyle/>
          <a:p>
            <a:pPr eaLnBrk="1" hangingPunct="1">
              <a:lnSpc>
                <a:spcPct val="90000"/>
              </a:lnSpc>
              <a:defRPr/>
            </a:pPr>
            <a:r>
              <a:rPr lang="en-US" sz="2400" dirty="0" smtClean="0">
                <a:solidFill>
                  <a:srgbClr val="FFC000"/>
                </a:solidFill>
              </a:rPr>
              <a:t>Ph                                                                  </a:t>
            </a:r>
          </a:p>
          <a:p>
            <a:pPr eaLnBrk="1" hangingPunct="1">
              <a:lnSpc>
                <a:spcPct val="90000"/>
              </a:lnSpc>
              <a:defRPr/>
            </a:pPr>
            <a:r>
              <a:rPr lang="en-US" sz="2400" dirty="0" smtClean="0">
                <a:solidFill>
                  <a:srgbClr val="FFC000"/>
                </a:solidFill>
              </a:rPr>
              <a:t>Lime requirements</a:t>
            </a:r>
          </a:p>
          <a:p>
            <a:pPr eaLnBrk="1" hangingPunct="1">
              <a:lnSpc>
                <a:spcPct val="90000"/>
              </a:lnSpc>
              <a:defRPr/>
            </a:pPr>
            <a:r>
              <a:rPr lang="en-US" sz="2400" dirty="0" smtClean="0">
                <a:solidFill>
                  <a:srgbClr val="FFC000"/>
                </a:solidFill>
              </a:rPr>
              <a:t>Total nitrogen </a:t>
            </a:r>
          </a:p>
          <a:p>
            <a:pPr eaLnBrk="1" hangingPunct="1">
              <a:lnSpc>
                <a:spcPct val="90000"/>
              </a:lnSpc>
              <a:defRPr/>
            </a:pPr>
            <a:r>
              <a:rPr lang="en-US" sz="2400" dirty="0" smtClean="0">
                <a:solidFill>
                  <a:srgbClr val="FFC000"/>
                </a:solidFill>
              </a:rPr>
              <a:t>Chloride content</a:t>
            </a:r>
          </a:p>
          <a:p>
            <a:pPr eaLnBrk="1" hangingPunct="1">
              <a:lnSpc>
                <a:spcPct val="90000"/>
              </a:lnSpc>
              <a:defRPr/>
            </a:pPr>
            <a:r>
              <a:rPr lang="en-US" sz="2400" dirty="0" smtClean="0">
                <a:solidFill>
                  <a:srgbClr val="FFC000"/>
                </a:solidFill>
              </a:rPr>
              <a:t>Phosphorus</a:t>
            </a:r>
          </a:p>
          <a:p>
            <a:pPr eaLnBrk="1" hangingPunct="1">
              <a:lnSpc>
                <a:spcPct val="90000"/>
              </a:lnSpc>
              <a:defRPr/>
            </a:pPr>
            <a:r>
              <a:rPr lang="en-US" sz="2400" dirty="0" smtClean="0">
                <a:solidFill>
                  <a:srgbClr val="FFC000"/>
                </a:solidFill>
              </a:rPr>
              <a:t>Manganese</a:t>
            </a:r>
          </a:p>
          <a:p>
            <a:pPr eaLnBrk="1" hangingPunct="1">
              <a:lnSpc>
                <a:spcPct val="90000"/>
              </a:lnSpc>
              <a:defRPr/>
            </a:pPr>
            <a:r>
              <a:rPr lang="en-US" sz="2400" dirty="0" smtClean="0">
                <a:solidFill>
                  <a:srgbClr val="FFC000"/>
                </a:solidFill>
              </a:rPr>
              <a:t>Copper</a:t>
            </a:r>
          </a:p>
          <a:p>
            <a:pPr eaLnBrk="1" hangingPunct="1">
              <a:lnSpc>
                <a:spcPct val="90000"/>
              </a:lnSpc>
              <a:defRPr/>
            </a:pPr>
            <a:r>
              <a:rPr lang="en-US" sz="2400" dirty="0" smtClean="0">
                <a:solidFill>
                  <a:srgbClr val="FFC000"/>
                </a:solidFill>
              </a:rPr>
              <a:t>Potassium</a:t>
            </a:r>
          </a:p>
          <a:p>
            <a:pPr eaLnBrk="1" hangingPunct="1">
              <a:lnSpc>
                <a:spcPct val="90000"/>
              </a:lnSpc>
              <a:defRPr/>
            </a:pPr>
            <a:r>
              <a:rPr lang="en-US" sz="2400" dirty="0" smtClean="0">
                <a:solidFill>
                  <a:srgbClr val="FFC000"/>
                </a:solidFill>
              </a:rPr>
              <a:t>Lead</a:t>
            </a:r>
          </a:p>
          <a:p>
            <a:pPr eaLnBrk="1" hangingPunct="1">
              <a:lnSpc>
                <a:spcPct val="90000"/>
              </a:lnSpc>
              <a:defRPr/>
            </a:pPr>
            <a:r>
              <a:rPr lang="en-US" sz="2400" dirty="0" smtClean="0">
                <a:solidFill>
                  <a:srgbClr val="FFC000"/>
                </a:solidFill>
              </a:rPr>
              <a:t>Calcium</a:t>
            </a:r>
          </a:p>
          <a:p>
            <a:pPr eaLnBrk="1" hangingPunct="1">
              <a:lnSpc>
                <a:spcPct val="90000"/>
              </a:lnSpc>
              <a:defRPr/>
            </a:pPr>
            <a:r>
              <a:rPr lang="en-US" sz="2400" dirty="0" smtClean="0">
                <a:solidFill>
                  <a:srgbClr val="FFC000"/>
                </a:solidFill>
              </a:rPr>
              <a:t>Organic carbon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1426</TotalTime>
  <Words>1101</Words>
  <Application>Microsoft Office PowerPoint</Application>
  <PresentationFormat>On-screen Show (4:3)</PresentationFormat>
  <Paragraphs>153</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SKNBS</vt:lpstr>
      <vt:lpstr>      Outline</vt:lpstr>
      <vt:lpstr>About St. Kitts and Nevis</vt:lpstr>
      <vt:lpstr>About St. Kitts and Nevis</vt:lpstr>
      <vt:lpstr>About St. Kitts and Nevis</vt:lpstr>
      <vt:lpstr>St. Kitts and Nevis Bureau of Standards</vt:lpstr>
      <vt:lpstr>Chemistry and Microbiology Units</vt:lpstr>
      <vt:lpstr>Chemistry and Microbiology Units</vt:lpstr>
      <vt:lpstr>Chemistry/Soil lab</vt:lpstr>
      <vt:lpstr>Microbiology</vt:lpstr>
      <vt:lpstr>Metrology</vt:lpstr>
      <vt:lpstr>Metrology Services</vt:lpstr>
      <vt:lpstr>Where we are now</vt:lpstr>
      <vt:lpstr>Where we are now</vt:lpstr>
      <vt:lpstr>WHERE DO WE WANT TO GO</vt:lpstr>
      <vt:lpstr>Time and Frequency</vt:lpstr>
      <vt:lpstr>PowerPoint Presentation</vt:lpstr>
      <vt:lpstr>Time and Frequency equipment</vt:lpstr>
      <vt:lpstr>Challenges</vt:lpstr>
      <vt:lpstr>National Telecommunications Regulatory Commission  (NTRC)</vt:lpstr>
      <vt:lpstr>    Electrical Power Suppliers           Time and Frequency GPS clock</vt:lpstr>
      <vt:lpstr>Airport  GPS master clock</vt:lpstr>
      <vt:lpstr>The Way forward</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Hiram</dc:creator>
  <cp:lastModifiedBy>Lombardi, Michael A.</cp:lastModifiedBy>
  <cp:revision>61</cp:revision>
  <dcterms:created xsi:type="dcterms:W3CDTF">2015-01-25T08:27:45Z</dcterms:created>
  <dcterms:modified xsi:type="dcterms:W3CDTF">2015-03-03T17:18:13Z</dcterms:modified>
</cp:coreProperties>
</file>