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535" r:id="rId2"/>
    <p:sldId id="536" r:id="rId3"/>
    <p:sldId id="601" r:id="rId4"/>
    <p:sldId id="603" r:id="rId5"/>
    <p:sldId id="711" r:id="rId6"/>
    <p:sldId id="698" r:id="rId7"/>
    <p:sldId id="760" r:id="rId8"/>
    <p:sldId id="757" r:id="rId9"/>
    <p:sldId id="699" r:id="rId10"/>
    <p:sldId id="625" r:id="rId11"/>
    <p:sldId id="632" r:id="rId12"/>
    <p:sldId id="762" r:id="rId13"/>
    <p:sldId id="735" r:id="rId14"/>
    <p:sldId id="740" r:id="rId15"/>
    <p:sldId id="741" r:id="rId16"/>
    <p:sldId id="742" r:id="rId17"/>
    <p:sldId id="746" r:id="rId18"/>
    <p:sldId id="720" r:id="rId19"/>
    <p:sldId id="748" r:id="rId20"/>
    <p:sldId id="646" r:id="rId21"/>
    <p:sldId id="749" r:id="rId22"/>
    <p:sldId id="755" r:id="rId23"/>
    <p:sldId id="617" r:id="rId24"/>
    <p:sldId id="751" r:id="rId25"/>
    <p:sldId id="620" r:id="rId26"/>
    <p:sldId id="763" r:id="rId27"/>
    <p:sldId id="764" r:id="rId28"/>
    <p:sldId id="766" r:id="rId29"/>
    <p:sldId id="767" r:id="rId30"/>
    <p:sldId id="752" r:id="rId31"/>
    <p:sldId id="654" r:id="rId32"/>
    <p:sldId id="655" r:id="rId33"/>
    <p:sldId id="697"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66FF"/>
    <a:srgbClr val="FFFF66"/>
    <a:srgbClr val="00CCFF"/>
    <a:srgbClr val="FF00FF"/>
    <a:srgbClr val="FF0000"/>
    <a:srgbClr val="0000AC"/>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210" autoAdjust="0"/>
    <p:restoredTop sz="93728" autoAdjust="0"/>
  </p:normalViewPr>
  <p:slideViewPr>
    <p:cSldViewPr snapToGrid="0">
      <p:cViewPr>
        <p:scale>
          <a:sx n="100" d="100"/>
          <a:sy n="100" d="100"/>
        </p:scale>
        <p:origin x="-2814" y="-82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82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6C88081-6EC4-4D6B-ADD1-A261663F2FE3}" type="slidenum">
              <a:rPr lang="en-US"/>
              <a:pPr/>
              <a:t>‹#›</a:t>
            </a:fld>
            <a:endParaRPr lang="en-US"/>
          </a:p>
        </p:txBody>
      </p:sp>
    </p:spTree>
    <p:extLst>
      <p:ext uri="{BB962C8B-B14F-4D97-AF65-F5344CB8AC3E}">
        <p14:creationId xmlns:p14="http://schemas.microsoft.com/office/powerpoint/2010/main" val="312309001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C88081-6EC4-4D6B-ADD1-A261663F2FE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6612" name="Slide Number Placeholder 3"/>
          <p:cNvSpPr>
            <a:spLocks noGrp="1"/>
          </p:cNvSpPr>
          <p:nvPr>
            <p:ph type="sldNum" sz="quarter" idx="5"/>
          </p:nvPr>
        </p:nvSpPr>
        <p:spPr>
          <a:noFill/>
        </p:spPr>
        <p:txBody>
          <a:bodyPr/>
          <a:lstStyle/>
          <a:p>
            <a:fld id="{3BC0FB0E-F445-402B-925D-9B5EFE0DF766}" type="slidenum">
              <a:rPr lang="en-US" smtClean="0">
                <a:latin typeface="Arial" pitchFamily="34" charset="0"/>
              </a:rPr>
              <a:pPr/>
              <a:t>14</a:t>
            </a:fld>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97636" name="Slide Number Placeholder 3"/>
          <p:cNvSpPr>
            <a:spLocks noGrp="1"/>
          </p:cNvSpPr>
          <p:nvPr>
            <p:ph type="sldNum" sz="quarter" idx="5"/>
          </p:nvPr>
        </p:nvSpPr>
        <p:spPr>
          <a:noFill/>
        </p:spPr>
        <p:txBody>
          <a:bodyPr/>
          <a:lstStyle/>
          <a:p>
            <a:fld id="{D5C68AED-8696-474A-9EF2-4FEBB1A53D1B}" type="slidenum">
              <a:rPr lang="en-US" smtClean="0">
                <a:latin typeface="Arial" pitchFamily="34" charset="0"/>
              </a:rPr>
              <a:pPr/>
              <a:t>15</a:t>
            </a:fld>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02756" name="Slide Number Placeholder 3"/>
          <p:cNvSpPr>
            <a:spLocks noGrp="1"/>
          </p:cNvSpPr>
          <p:nvPr>
            <p:ph type="sldNum" sz="quarter" idx="5"/>
          </p:nvPr>
        </p:nvSpPr>
        <p:spPr>
          <a:noFill/>
        </p:spPr>
        <p:txBody>
          <a:bodyPr/>
          <a:lstStyle/>
          <a:p>
            <a:fld id="{D9B38805-43E8-4C94-8360-8C52809EE1DD}" type="slidenum">
              <a:rPr lang="en-US" smtClean="0">
                <a:latin typeface="Arial" pitchFamily="34" charset="0"/>
              </a:rPr>
              <a:pPr/>
              <a:t>16</a:t>
            </a:fld>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C88081-6EC4-4D6B-ADD1-A261663F2FE3}" type="slidenum">
              <a:rPr lang="en-US" smtClean="0"/>
              <a:pPr/>
              <a:t>17</a:t>
            </a:fld>
            <a:endParaRPr lang="en-US"/>
          </a:p>
        </p:txBody>
      </p:sp>
    </p:spTree>
    <p:extLst>
      <p:ext uri="{BB962C8B-B14F-4D97-AF65-F5344CB8AC3E}">
        <p14:creationId xmlns:p14="http://schemas.microsoft.com/office/powerpoint/2010/main" val="1764732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02756" name="Slide Number Placeholder 3"/>
          <p:cNvSpPr>
            <a:spLocks noGrp="1"/>
          </p:cNvSpPr>
          <p:nvPr>
            <p:ph type="sldNum" sz="quarter" idx="5"/>
          </p:nvPr>
        </p:nvSpPr>
        <p:spPr>
          <a:noFill/>
        </p:spPr>
        <p:txBody>
          <a:bodyPr/>
          <a:lstStyle/>
          <a:p>
            <a:fld id="{D9B38805-43E8-4C94-8360-8C52809EE1DD}" type="slidenum">
              <a:rPr lang="en-US" smtClean="0">
                <a:latin typeface="Arial" pitchFamily="34" charset="0"/>
              </a:rPr>
              <a:pPr/>
              <a:t>20</a:t>
            </a:fld>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9988" name="Slide Number Placeholder 3"/>
          <p:cNvSpPr>
            <a:spLocks noGrp="1"/>
          </p:cNvSpPr>
          <p:nvPr>
            <p:ph type="sldNum" sz="quarter" idx="5"/>
          </p:nvPr>
        </p:nvSpPr>
        <p:spPr>
          <a:noFill/>
        </p:spPr>
        <p:txBody>
          <a:bodyPr/>
          <a:lstStyle/>
          <a:p>
            <a:fld id="{6C0136C1-1EAD-4511-AFA3-B2984711B080}" type="slidenum">
              <a:rPr lang="en-US" smtClean="0">
                <a:latin typeface="Arial" pitchFamily="34" charset="0"/>
              </a:rPr>
              <a:pPr/>
              <a:t>21</a:t>
            </a:fld>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9988" name="Slide Number Placeholder 3"/>
          <p:cNvSpPr>
            <a:spLocks noGrp="1"/>
          </p:cNvSpPr>
          <p:nvPr>
            <p:ph type="sldNum" sz="quarter" idx="5"/>
          </p:nvPr>
        </p:nvSpPr>
        <p:spPr>
          <a:noFill/>
        </p:spPr>
        <p:txBody>
          <a:bodyPr/>
          <a:lstStyle/>
          <a:p>
            <a:fld id="{6C0136C1-1EAD-4511-AFA3-B2984711B080}" type="slidenum">
              <a:rPr lang="en-US" smtClean="0">
                <a:latin typeface="Arial" pitchFamily="34" charset="0"/>
              </a:rPr>
              <a:pPr/>
              <a:t>22</a:t>
            </a:fld>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2036" name="Slide Number Placeholder 3"/>
          <p:cNvSpPr>
            <a:spLocks noGrp="1"/>
          </p:cNvSpPr>
          <p:nvPr>
            <p:ph type="sldNum" sz="quarter" idx="5"/>
          </p:nvPr>
        </p:nvSpPr>
        <p:spPr>
          <a:noFill/>
        </p:spPr>
        <p:txBody>
          <a:bodyPr/>
          <a:lstStyle/>
          <a:p>
            <a:fld id="{BB001298-91F3-423C-A8FB-5B8DC624AF48}" type="slidenum">
              <a:rPr lang="en-US" smtClean="0">
                <a:latin typeface="Arial" pitchFamily="34" charset="0"/>
              </a:rPr>
              <a:pPr/>
              <a:t>23</a:t>
            </a:fld>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9988" name="Slide Number Placeholder 3"/>
          <p:cNvSpPr>
            <a:spLocks noGrp="1"/>
          </p:cNvSpPr>
          <p:nvPr>
            <p:ph type="sldNum" sz="quarter" idx="5"/>
          </p:nvPr>
        </p:nvSpPr>
        <p:spPr>
          <a:noFill/>
        </p:spPr>
        <p:txBody>
          <a:bodyPr/>
          <a:lstStyle/>
          <a:p>
            <a:fld id="{6C0136C1-1EAD-4511-AFA3-B2984711B080}" type="slidenum">
              <a:rPr lang="en-US" smtClean="0">
                <a:latin typeface="Arial" pitchFamily="34" charset="0"/>
              </a:rPr>
              <a:pPr/>
              <a:t>24</a:t>
            </a:fld>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5108" name="Slide Number Placeholder 3"/>
          <p:cNvSpPr>
            <a:spLocks noGrp="1"/>
          </p:cNvSpPr>
          <p:nvPr>
            <p:ph type="sldNum" sz="quarter" idx="5"/>
          </p:nvPr>
        </p:nvSpPr>
        <p:spPr>
          <a:noFill/>
        </p:spPr>
        <p:txBody>
          <a:bodyPr/>
          <a:lstStyle/>
          <a:p>
            <a:fld id="{707EB4E8-270D-4445-843D-988E002FA334}" type="slidenum">
              <a:rPr lang="en-US" smtClean="0">
                <a:latin typeface="Arial" pitchFamily="34" charset="0"/>
              </a:rPr>
              <a:pPr/>
              <a:t>25</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C88081-6EC4-4D6B-ADD1-A261663F2FE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a:solidFill>
                  <a:schemeClr val="tx1"/>
                </a:solidFill>
                <a:latin typeface="Arial" pitchFamily="34" charset="0"/>
              </a:defRPr>
            </a:lvl1pPr>
            <a:lvl2pPr marL="702756" indent="-270291" defTabSz="914485" eaLnBrk="0" hangingPunct="0">
              <a:defRPr>
                <a:solidFill>
                  <a:schemeClr val="tx1"/>
                </a:solidFill>
                <a:latin typeface="Arial" pitchFamily="34" charset="0"/>
              </a:defRPr>
            </a:lvl2pPr>
            <a:lvl3pPr marL="1081164" indent="-216233" defTabSz="914485" eaLnBrk="0" hangingPunct="0">
              <a:defRPr>
                <a:solidFill>
                  <a:schemeClr val="tx1"/>
                </a:solidFill>
                <a:latin typeface="Arial" pitchFamily="34" charset="0"/>
              </a:defRPr>
            </a:lvl3pPr>
            <a:lvl4pPr marL="1513629" indent="-216233" defTabSz="914485" eaLnBrk="0" hangingPunct="0">
              <a:defRPr>
                <a:solidFill>
                  <a:schemeClr val="tx1"/>
                </a:solidFill>
                <a:latin typeface="Arial" pitchFamily="34" charset="0"/>
              </a:defRPr>
            </a:lvl4pPr>
            <a:lvl5pPr marL="1946095" indent="-216233" defTabSz="914485" eaLnBrk="0" hangingPunct="0">
              <a:defRPr>
                <a:solidFill>
                  <a:schemeClr val="tx1"/>
                </a:solidFill>
                <a:latin typeface="Arial" pitchFamily="34" charset="0"/>
              </a:defRPr>
            </a:lvl5pPr>
            <a:lvl6pPr marL="2378560" indent="-216233" defTabSz="914485" eaLnBrk="0" fontAlgn="base" hangingPunct="0">
              <a:spcBef>
                <a:spcPct val="0"/>
              </a:spcBef>
              <a:spcAft>
                <a:spcPct val="0"/>
              </a:spcAft>
              <a:defRPr>
                <a:solidFill>
                  <a:schemeClr val="tx1"/>
                </a:solidFill>
                <a:latin typeface="Arial" pitchFamily="34" charset="0"/>
              </a:defRPr>
            </a:lvl6pPr>
            <a:lvl7pPr marL="2811026" indent="-216233" defTabSz="914485" eaLnBrk="0" fontAlgn="base" hangingPunct="0">
              <a:spcBef>
                <a:spcPct val="0"/>
              </a:spcBef>
              <a:spcAft>
                <a:spcPct val="0"/>
              </a:spcAft>
              <a:defRPr>
                <a:solidFill>
                  <a:schemeClr val="tx1"/>
                </a:solidFill>
                <a:latin typeface="Arial" pitchFamily="34" charset="0"/>
              </a:defRPr>
            </a:lvl7pPr>
            <a:lvl8pPr marL="3243491" indent="-216233" defTabSz="914485" eaLnBrk="0" fontAlgn="base" hangingPunct="0">
              <a:spcBef>
                <a:spcPct val="0"/>
              </a:spcBef>
              <a:spcAft>
                <a:spcPct val="0"/>
              </a:spcAft>
              <a:defRPr>
                <a:solidFill>
                  <a:schemeClr val="tx1"/>
                </a:solidFill>
                <a:latin typeface="Arial" pitchFamily="34" charset="0"/>
              </a:defRPr>
            </a:lvl8pPr>
            <a:lvl9pPr marL="3675957" indent="-216233" defTabSz="914485" eaLnBrk="0" fontAlgn="base" hangingPunct="0">
              <a:spcBef>
                <a:spcPct val="0"/>
              </a:spcBef>
              <a:spcAft>
                <a:spcPct val="0"/>
              </a:spcAft>
              <a:defRPr>
                <a:solidFill>
                  <a:schemeClr val="tx1"/>
                </a:solidFill>
                <a:latin typeface="Arial" pitchFamily="34" charset="0"/>
              </a:defRPr>
            </a:lvl9pPr>
          </a:lstStyle>
          <a:p>
            <a:pPr eaLnBrk="1" hangingPunct="1"/>
            <a:fld id="{DF5C5076-F527-475B-A4BE-71333DE9C959}" type="slidenum">
              <a:rPr lang="en-US" smtClean="0"/>
              <a:pPr eaLnBrk="1" hangingPunct="1"/>
              <a:t>28</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9988" name="Slide Number Placeholder 3"/>
          <p:cNvSpPr>
            <a:spLocks noGrp="1"/>
          </p:cNvSpPr>
          <p:nvPr>
            <p:ph type="sldNum" sz="quarter" idx="5"/>
          </p:nvPr>
        </p:nvSpPr>
        <p:spPr>
          <a:noFill/>
        </p:spPr>
        <p:txBody>
          <a:bodyPr/>
          <a:lstStyle/>
          <a:p>
            <a:fld id="{6C0136C1-1EAD-4511-AFA3-B2984711B080}" type="slidenum">
              <a:rPr lang="en-US" smtClean="0">
                <a:latin typeface="Arial" pitchFamily="34" charset="0"/>
              </a:rPr>
              <a:pPr/>
              <a:t>30</a:t>
            </a:fld>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10948" name="Slide Number Placeholder 3"/>
          <p:cNvSpPr>
            <a:spLocks noGrp="1"/>
          </p:cNvSpPr>
          <p:nvPr>
            <p:ph type="sldNum" sz="quarter" idx="5"/>
          </p:nvPr>
        </p:nvSpPr>
        <p:spPr>
          <a:noFill/>
        </p:spPr>
        <p:txBody>
          <a:bodyPr/>
          <a:lstStyle/>
          <a:p>
            <a:fld id="{DB618D66-BB53-40E1-A6D1-A540A8BAA3E1}" type="slidenum">
              <a:rPr lang="en-US" smtClean="0">
                <a:latin typeface="Arial" pitchFamily="34" charset="0"/>
              </a:rPr>
              <a:pPr/>
              <a:t>31</a:t>
            </a:fld>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p:spPr>
        <p:txBody>
          <a:bodyPr/>
          <a:lstStyle/>
          <a:p>
            <a:endParaRPr lang="en-US" smtClean="0">
              <a:latin typeface="Arial" pitchFamily="34" charset="0"/>
            </a:endParaRPr>
          </a:p>
        </p:txBody>
      </p:sp>
      <p:sp>
        <p:nvSpPr>
          <p:cNvPr id="211972" name="Slide Number Placeholder 3"/>
          <p:cNvSpPr>
            <a:spLocks noGrp="1"/>
          </p:cNvSpPr>
          <p:nvPr>
            <p:ph type="sldNum" sz="quarter" idx="5"/>
          </p:nvPr>
        </p:nvSpPr>
        <p:spPr>
          <a:noFill/>
        </p:spPr>
        <p:txBody>
          <a:bodyPr/>
          <a:lstStyle/>
          <a:p>
            <a:fld id="{D80074DC-0A27-4B97-ADD6-3D116D426EB0}" type="slidenum">
              <a:rPr lang="en-US" smtClean="0">
                <a:latin typeface="Arial" pitchFamily="34" charset="0"/>
              </a:rPr>
              <a:pPr/>
              <a:t>32</a:t>
            </a:fld>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12996" name="Slide Number Placeholder 3"/>
          <p:cNvSpPr>
            <a:spLocks noGrp="1"/>
          </p:cNvSpPr>
          <p:nvPr>
            <p:ph type="sldNum" sz="quarter" idx="5"/>
          </p:nvPr>
        </p:nvSpPr>
        <p:spPr>
          <a:noFill/>
        </p:spPr>
        <p:txBody>
          <a:bodyPr/>
          <a:lstStyle/>
          <a:p>
            <a:fld id="{DFFBF766-1607-4F2C-9F9C-E17643A4E0E6}" type="slidenum">
              <a:rPr lang="en-US" smtClean="0">
                <a:latin typeface="Arial" pitchFamily="34" charset="0"/>
              </a:rPr>
              <a:pPr/>
              <a:t>33</a:t>
            </a:fld>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latin typeface="Arial" pitchFamily="34" charset="0"/>
            </a:endParaRPr>
          </a:p>
        </p:txBody>
      </p:sp>
      <p:sp>
        <p:nvSpPr>
          <p:cNvPr id="155652" name="Slide Number Placeholder 3"/>
          <p:cNvSpPr>
            <a:spLocks noGrp="1"/>
          </p:cNvSpPr>
          <p:nvPr>
            <p:ph type="sldNum" sz="quarter" idx="5"/>
          </p:nvPr>
        </p:nvSpPr>
        <p:spPr>
          <a:noFill/>
        </p:spPr>
        <p:txBody>
          <a:bodyPr/>
          <a:lstStyle/>
          <a:p>
            <a:fld id="{E94661A3-D2A3-4927-83A1-517664605BB3}" type="slidenum">
              <a:rPr lang="en-US" smtClean="0">
                <a:latin typeface="Arial" pitchFamily="34" charset="0"/>
              </a:rPr>
              <a:pPr/>
              <a:t>3</a:t>
            </a:fld>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latin typeface="Arial" pitchFamily="34" charset="0"/>
            </a:endParaRPr>
          </a:p>
        </p:txBody>
      </p:sp>
      <p:sp>
        <p:nvSpPr>
          <p:cNvPr id="157700" name="Slide Number Placeholder 3"/>
          <p:cNvSpPr>
            <a:spLocks noGrp="1"/>
          </p:cNvSpPr>
          <p:nvPr>
            <p:ph type="sldNum" sz="quarter" idx="5"/>
          </p:nvPr>
        </p:nvSpPr>
        <p:spPr>
          <a:noFill/>
        </p:spPr>
        <p:txBody>
          <a:bodyPr/>
          <a:lstStyle/>
          <a:p>
            <a:fld id="{19F8B7A0-3CCD-49C4-A6CF-AFFFCAC9565C}" type="slidenum">
              <a:rPr lang="en-US" smtClean="0">
                <a:latin typeface="Arial" pitchFamily="34" charset="0"/>
              </a:rPr>
              <a:pPr/>
              <a:t>4</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latin typeface="Arial" pitchFamily="34" charset="0"/>
            </a:endParaRPr>
          </a:p>
        </p:txBody>
      </p:sp>
      <p:sp>
        <p:nvSpPr>
          <p:cNvPr id="160772" name="Slide Number Placeholder 3"/>
          <p:cNvSpPr>
            <a:spLocks noGrp="1"/>
          </p:cNvSpPr>
          <p:nvPr>
            <p:ph type="sldNum" sz="quarter" idx="5"/>
          </p:nvPr>
        </p:nvSpPr>
        <p:spPr>
          <a:noFill/>
        </p:spPr>
        <p:txBody>
          <a:bodyPr/>
          <a:lstStyle/>
          <a:p>
            <a:fld id="{BC5C1FF8-A3BD-42CC-9DED-1780604FCE1E}" type="slidenum">
              <a:rPr lang="en-US" smtClean="0">
                <a:latin typeface="Arial" pitchFamily="34" charset="0"/>
              </a:rPr>
              <a:pPr/>
              <a:t>5</a:t>
            </a:fld>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36196" name="Slide Number Placeholder 3"/>
          <p:cNvSpPr>
            <a:spLocks noGrp="1"/>
          </p:cNvSpPr>
          <p:nvPr>
            <p:ph type="sldNum" sz="quarter" idx="5"/>
          </p:nvPr>
        </p:nvSpPr>
        <p:spPr>
          <a:noFill/>
        </p:spPr>
        <p:txBody>
          <a:bodyPr/>
          <a:lstStyle/>
          <a:p>
            <a:fld id="{78EE35F9-B056-47CB-851F-D38312301D14}" type="slidenum">
              <a:rPr lang="en-US" smtClean="0">
                <a:latin typeface="Arial" pitchFamily="34" charset="0"/>
              </a:rPr>
              <a:pPr/>
              <a:t>6</a:t>
            </a:fld>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smtClean="0">
              <a:latin typeface="Arial" pitchFamily="34" charset="0"/>
            </a:endParaRPr>
          </a:p>
        </p:txBody>
      </p:sp>
      <p:sp>
        <p:nvSpPr>
          <p:cNvPr id="166916" name="Slide Number Placeholder 3"/>
          <p:cNvSpPr>
            <a:spLocks noGrp="1"/>
          </p:cNvSpPr>
          <p:nvPr>
            <p:ph type="sldNum" sz="quarter" idx="5"/>
          </p:nvPr>
        </p:nvSpPr>
        <p:spPr>
          <a:noFill/>
        </p:spPr>
        <p:txBody>
          <a:bodyPr/>
          <a:lstStyle/>
          <a:p>
            <a:fld id="{9D6073C5-951F-4316-84F1-73357C57F051}" type="slidenum">
              <a:rPr lang="en-US" smtClean="0">
                <a:latin typeface="Arial" pitchFamily="34" charset="0"/>
              </a:rPr>
              <a:pPr/>
              <a:t>7</a:t>
            </a:fld>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1252" name="Slide Number Placeholder 3"/>
          <p:cNvSpPr>
            <a:spLocks noGrp="1"/>
          </p:cNvSpPr>
          <p:nvPr>
            <p:ph type="sldNum" sz="quarter" idx="5"/>
          </p:nvPr>
        </p:nvSpPr>
        <p:spPr>
          <a:noFill/>
        </p:spPr>
        <p:txBody>
          <a:bodyPr/>
          <a:lstStyle/>
          <a:p>
            <a:fld id="{B99C95DF-71DF-49AA-B44E-8D4494100C4B}" type="slidenum">
              <a:rPr lang="en-US" smtClean="0">
                <a:latin typeface="Arial" pitchFamily="34" charset="0"/>
              </a:rPr>
              <a:pPr/>
              <a:t>10</a:t>
            </a:fld>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8420" name="Slide Number Placeholder 3"/>
          <p:cNvSpPr>
            <a:spLocks noGrp="1"/>
          </p:cNvSpPr>
          <p:nvPr>
            <p:ph type="sldNum" sz="quarter" idx="5"/>
          </p:nvPr>
        </p:nvSpPr>
        <p:spPr>
          <a:noFill/>
        </p:spPr>
        <p:txBody>
          <a:bodyPr/>
          <a:lstStyle/>
          <a:p>
            <a:fld id="{97836B72-B7EE-4310-9A4E-E622CA8E82EF}" type="slidenum">
              <a:rPr lang="en-US" smtClean="0">
                <a:latin typeface="Arial" pitchFamily="34" charset="0"/>
              </a:rPr>
              <a:pPr/>
              <a:t>11</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Tree>
    <p:extLst>
      <p:ext uri="{BB962C8B-B14F-4D97-AF65-F5344CB8AC3E}">
        <p14:creationId xmlns:p14="http://schemas.microsoft.com/office/powerpoint/2010/main" val="2216085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a:prstGeom prst="rect">
            <a:avLst/>
          </a:prstGeom>
        </p:spPr>
        <p:txBody>
          <a:bodyPr/>
          <a:lstStyle/>
          <a:p>
            <a:pPr lvl="0"/>
            <a:endParaRPr lang="en-US" noProof="0"/>
          </a:p>
        </p:txBody>
      </p:sp>
    </p:spTree>
    <p:extLst>
      <p:ext uri="{BB962C8B-B14F-4D97-AF65-F5344CB8AC3E}">
        <p14:creationId xmlns:p14="http://schemas.microsoft.com/office/powerpoint/2010/main" val="840707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7159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143000"/>
            <a:ext cx="8229600" cy="49831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2" name="Rectangle 8"/>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endParaRPr lang="en-US" sz="1400"/>
          </a:p>
        </p:txBody>
      </p:sp>
      <p:sp>
        <p:nvSpPr>
          <p:cNvPr id="1033" name="Rectangle 9"/>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endParaRPr lang="en-US" sz="1400"/>
          </a:p>
        </p:txBody>
      </p:sp>
      <p:sp>
        <p:nvSpPr>
          <p:cNvPr id="1038" name="Rectangle 14"/>
          <p:cNvSpPr>
            <a:spLocks noChangeArrowheads="1"/>
          </p:cNvSpPr>
          <p:nvPr/>
        </p:nvSpPr>
        <p:spPr bwMode="auto">
          <a:xfrm>
            <a:off x="469900" y="6299200"/>
            <a:ext cx="1905000" cy="457200"/>
          </a:xfrm>
          <a:prstGeom prst="rect">
            <a:avLst/>
          </a:prstGeom>
          <a:noFill/>
          <a:ln w="9525">
            <a:noFill/>
            <a:miter lim="800000"/>
            <a:headEnd/>
            <a:tailEnd/>
          </a:ln>
          <a:effectLst/>
        </p:spPr>
        <p:txBody>
          <a:bodyPr/>
          <a:lstStyle/>
          <a:p>
            <a:pPr eaLnBrk="0" hangingPunct="0"/>
            <a:endParaRPr lang="en-US" sz="1400">
              <a:latin typeface="Times New Roman" pitchFamily="18" charset="0"/>
            </a:endParaRPr>
          </a:p>
        </p:txBody>
      </p:sp>
      <p:sp>
        <p:nvSpPr>
          <p:cNvPr id="1039" name="Rectangle 15"/>
          <p:cNvSpPr>
            <a:spLocks noChangeArrowheads="1"/>
          </p:cNvSpPr>
          <p:nvPr/>
        </p:nvSpPr>
        <p:spPr bwMode="auto">
          <a:xfrm>
            <a:off x="2908300" y="6299200"/>
            <a:ext cx="2895600" cy="457200"/>
          </a:xfrm>
          <a:prstGeom prst="rect">
            <a:avLst/>
          </a:prstGeom>
          <a:noFill/>
          <a:ln w="9525">
            <a:noFill/>
            <a:miter lim="800000"/>
            <a:headEnd/>
            <a:tailEnd/>
          </a:ln>
          <a:effectLst/>
        </p:spPr>
        <p:txBody>
          <a:bodyPr/>
          <a:lstStyle/>
          <a:p>
            <a:pPr algn="ctr" eaLnBrk="0" hangingPunct="0"/>
            <a:endParaRPr lang="en-US" sz="1400">
              <a:latin typeface="Times New Roman" pitchFamily="18" charset="0"/>
            </a:endParaRPr>
          </a:p>
        </p:txBody>
      </p:sp>
      <p:sp>
        <p:nvSpPr>
          <p:cNvPr id="1043" name="Rectangle 19"/>
          <p:cNvSpPr>
            <a:spLocks noChangeArrowheads="1"/>
          </p:cNvSpPr>
          <p:nvPr/>
        </p:nvSpPr>
        <p:spPr bwMode="auto">
          <a:xfrm>
            <a:off x="628650" y="6057900"/>
            <a:ext cx="2771775" cy="242888"/>
          </a:xfrm>
          <a:prstGeom prst="rect">
            <a:avLst/>
          </a:prstGeom>
          <a:solidFill>
            <a:schemeClr val="bg1"/>
          </a:solidFill>
          <a:ln w="9525">
            <a:noFill/>
            <a:miter lim="800000"/>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iming>
    <p:tnLst>
      <p:par>
        <p:cTn id="1" dur="indefinite" restart="never" nodeType="tmRoot"/>
      </p:par>
    </p:tnLst>
  </p:timing>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defRPr>
      </a:lvl2pPr>
      <a:lvl3pPr algn="ctr" rtl="0" fontAlgn="base">
        <a:spcBef>
          <a:spcPct val="0"/>
        </a:spcBef>
        <a:spcAft>
          <a:spcPct val="0"/>
        </a:spcAft>
        <a:defRPr sz="3200">
          <a:solidFill>
            <a:schemeClr val="tx2"/>
          </a:solidFill>
          <a:latin typeface="Arial" charset="0"/>
        </a:defRPr>
      </a:lvl3pPr>
      <a:lvl4pPr algn="ctr" rtl="0" fontAlgn="base">
        <a:spcBef>
          <a:spcPct val="0"/>
        </a:spcBef>
        <a:spcAft>
          <a:spcPct val="0"/>
        </a:spcAft>
        <a:defRPr sz="3200">
          <a:solidFill>
            <a:schemeClr val="tx2"/>
          </a:solidFill>
          <a:latin typeface="Arial" charset="0"/>
        </a:defRPr>
      </a:lvl4pPr>
      <a:lvl5pPr algn="ctr" rtl="0" fontAlgn="base">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8.xml"/><Relationship Id="rId7"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26.wmf"/><Relationship Id="rId5" Type="http://schemas.openxmlformats.org/officeDocument/2006/relationships/image" Target="../media/image2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5.wm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5.jpeg"/><Relationship Id="rId4" Type="http://schemas.openxmlformats.org/officeDocument/2006/relationships/image" Target="../media/image36.jpeg"/><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62.wmf"/><Relationship Id="rId7"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2.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8676" name="Picture 4" descr="092999b4"/>
          <p:cNvPicPr>
            <a:picLocks noChangeAspect="1" noChangeArrowheads="1"/>
          </p:cNvPicPr>
          <p:nvPr/>
        </p:nvPicPr>
        <p:blipFill>
          <a:blip r:embed="rId3" cstate="print"/>
          <a:srcRect b="2228"/>
          <a:stretch>
            <a:fillRect/>
          </a:stretch>
        </p:blipFill>
        <p:spPr bwMode="auto">
          <a:xfrm>
            <a:off x="142875" y="3175"/>
            <a:ext cx="8872538" cy="6848475"/>
          </a:xfrm>
          <a:prstGeom prst="rect">
            <a:avLst/>
          </a:prstGeom>
          <a:noFill/>
        </p:spPr>
      </p:pic>
      <p:sp>
        <p:nvSpPr>
          <p:cNvPr id="668677" name="Rectangle 5"/>
          <p:cNvSpPr>
            <a:spLocks noChangeArrowheads="1"/>
          </p:cNvSpPr>
          <p:nvPr/>
        </p:nvSpPr>
        <p:spPr bwMode="auto">
          <a:xfrm>
            <a:off x="609600" y="1403350"/>
            <a:ext cx="7772400" cy="4800600"/>
          </a:xfrm>
          <a:prstGeom prst="rect">
            <a:avLst/>
          </a:prstGeom>
          <a:noFill/>
          <a:ln w="9525">
            <a:noFill/>
            <a:miter lim="800000"/>
            <a:headEnd/>
            <a:tailEnd/>
          </a:ln>
          <a:effectLst>
            <a:outerShdw dist="35921" dir="2700000" algn="ctr" rotWithShape="0">
              <a:schemeClr val="tx1"/>
            </a:outerShdw>
          </a:effectLst>
        </p:spPr>
        <p:txBody>
          <a:bodyPr lIns="92075" tIns="46038" rIns="92075" bIns="46038" anchor="ctr"/>
          <a:lstStyle/>
          <a:p>
            <a:pPr algn="ctr"/>
            <a:r>
              <a:rPr lang="en-US" sz="4000" b="1" dirty="0" smtClean="0">
                <a:solidFill>
                  <a:srgbClr val="FFFF00"/>
                </a:solidFill>
              </a:rPr>
              <a:t>Time</a:t>
            </a:r>
            <a:r>
              <a:rPr lang="en-US" sz="4000" b="1" dirty="0">
                <a:solidFill>
                  <a:srgbClr val="FFFF00"/>
                </a:solidFill>
              </a:rPr>
              <a:t>, Timekeeping and </a:t>
            </a:r>
            <a:br>
              <a:rPr lang="en-US" sz="4000" b="1" dirty="0">
                <a:solidFill>
                  <a:srgbClr val="FFFF00"/>
                </a:solidFill>
              </a:rPr>
            </a:br>
            <a:r>
              <a:rPr lang="en-US" sz="4000" b="1" dirty="0">
                <a:solidFill>
                  <a:srgbClr val="FFFF00"/>
                </a:solidFill>
              </a:rPr>
              <a:t>Time </a:t>
            </a:r>
            <a:r>
              <a:rPr lang="en-US" sz="4000" b="1" dirty="0" smtClean="0">
                <a:solidFill>
                  <a:srgbClr val="FFFF00"/>
                </a:solidFill>
              </a:rPr>
              <a:t>Distribution at NIST</a:t>
            </a:r>
            <a:r>
              <a:rPr lang="en-US" sz="4000" b="1" dirty="0">
                <a:solidFill>
                  <a:srgbClr val="FFFF00"/>
                </a:solidFill>
              </a:rPr>
              <a:t/>
            </a:r>
            <a:br>
              <a:rPr lang="en-US" sz="4000" b="1" dirty="0">
                <a:solidFill>
                  <a:srgbClr val="FFFF00"/>
                </a:solidFill>
              </a:rPr>
            </a:br>
            <a:r>
              <a:rPr lang="en-US" sz="2400" b="1" dirty="0">
                <a:solidFill>
                  <a:srgbClr val="FFFF00"/>
                </a:solidFill>
              </a:rPr>
              <a:t/>
            </a:r>
            <a:br>
              <a:rPr lang="en-US" sz="2400" b="1" dirty="0">
                <a:solidFill>
                  <a:srgbClr val="FFFF00"/>
                </a:solidFill>
              </a:rPr>
            </a:br>
            <a:r>
              <a:rPr lang="en-US" sz="2400" b="1" dirty="0">
                <a:solidFill>
                  <a:srgbClr val="FFFF00"/>
                </a:solidFill>
              </a:rPr>
              <a:t/>
            </a:r>
            <a:br>
              <a:rPr lang="en-US" sz="2400" b="1" dirty="0">
                <a:solidFill>
                  <a:srgbClr val="FFFF00"/>
                </a:solidFill>
              </a:rPr>
            </a:br>
            <a:r>
              <a:rPr lang="en-US" sz="2800" dirty="0">
                <a:solidFill>
                  <a:srgbClr val="FFFF00"/>
                </a:solidFill>
              </a:rPr>
              <a:t>Tom O’Brian</a:t>
            </a:r>
            <a:br>
              <a:rPr lang="en-US" sz="2800" dirty="0">
                <a:solidFill>
                  <a:srgbClr val="FFFF00"/>
                </a:solidFill>
              </a:rPr>
            </a:br>
            <a:r>
              <a:rPr lang="en-US" sz="2800" dirty="0">
                <a:solidFill>
                  <a:srgbClr val="FFFF00"/>
                </a:solidFill>
              </a:rPr>
              <a:t>Chief, NIST Time and Frequency Division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28"/>
          <p:cNvSpPr>
            <a:spLocks noChangeArrowheads="1"/>
          </p:cNvSpPr>
          <p:nvPr/>
        </p:nvSpPr>
        <p:spPr bwMode="auto">
          <a:xfrm>
            <a:off x="304800" y="1828800"/>
            <a:ext cx="76200" cy="336550"/>
          </a:xfrm>
          <a:prstGeom prst="rect">
            <a:avLst/>
          </a:prstGeom>
          <a:noFill/>
          <a:ln w="9525">
            <a:noFill/>
            <a:miter lim="800000"/>
            <a:headEnd/>
            <a:tailEnd/>
          </a:ln>
        </p:spPr>
        <p:txBody>
          <a:bodyPr>
            <a:spAutoFit/>
          </a:bodyPr>
          <a:lstStyle/>
          <a:p>
            <a:pPr marL="169863" indent="-169863" eaLnBrk="0" hangingPunct="0">
              <a:buFontTx/>
              <a:buChar char="•"/>
            </a:pPr>
            <a:endParaRPr lang="en-US" sz="1600" b="1">
              <a:solidFill>
                <a:srgbClr val="000000"/>
              </a:solidFill>
            </a:endParaRPr>
          </a:p>
        </p:txBody>
      </p:sp>
      <p:sp>
        <p:nvSpPr>
          <p:cNvPr id="13319" name="Rectangle 29"/>
          <p:cNvSpPr>
            <a:spLocks noChangeArrowheads="1"/>
          </p:cNvSpPr>
          <p:nvPr/>
        </p:nvSpPr>
        <p:spPr bwMode="auto">
          <a:xfrm>
            <a:off x="3171825" y="4432300"/>
            <a:ext cx="104775" cy="336550"/>
          </a:xfrm>
          <a:prstGeom prst="rect">
            <a:avLst/>
          </a:prstGeom>
          <a:noFill/>
          <a:ln w="9525">
            <a:noFill/>
            <a:miter lim="800000"/>
            <a:headEnd/>
            <a:tailEnd/>
          </a:ln>
        </p:spPr>
        <p:txBody>
          <a:bodyPr>
            <a:spAutoFit/>
          </a:bodyPr>
          <a:lstStyle/>
          <a:p>
            <a:pPr marL="174625" indent="-174625" eaLnBrk="0" hangingPunct="0">
              <a:buFontTx/>
              <a:buChar char="•"/>
            </a:pPr>
            <a:endParaRPr lang="en-US" sz="1600">
              <a:solidFill>
                <a:srgbClr val="000066"/>
              </a:solidFill>
            </a:endParaRPr>
          </a:p>
        </p:txBody>
      </p:sp>
      <p:grpSp>
        <p:nvGrpSpPr>
          <p:cNvPr id="13320" name="Group 30"/>
          <p:cNvGrpSpPr>
            <a:grpSpLocks/>
          </p:cNvGrpSpPr>
          <p:nvPr/>
        </p:nvGrpSpPr>
        <p:grpSpPr bwMode="auto">
          <a:xfrm>
            <a:off x="381000" y="803275"/>
            <a:ext cx="5106988" cy="1025525"/>
            <a:chOff x="1008" y="410"/>
            <a:chExt cx="3217" cy="646"/>
          </a:xfrm>
        </p:grpSpPr>
        <p:graphicFrame>
          <p:nvGraphicFramePr>
            <p:cNvPr id="13317" name="Object 31"/>
            <p:cNvGraphicFramePr>
              <a:graphicFrameLocks noChangeAspect="1"/>
            </p:cNvGraphicFramePr>
            <p:nvPr/>
          </p:nvGraphicFramePr>
          <p:xfrm>
            <a:off x="2842" y="410"/>
            <a:ext cx="1383" cy="646"/>
          </p:xfrm>
          <a:graphic>
            <a:graphicData uri="http://schemas.openxmlformats.org/presentationml/2006/ole">
              <mc:AlternateContent xmlns:mc="http://schemas.openxmlformats.org/markup-compatibility/2006">
                <mc:Choice xmlns:v="urn:schemas-microsoft-com:vml" Requires="v">
                  <p:oleObj spid="_x0000_s711350" name="Equation" r:id="rId4" imgW="914400" imgH="431640" progId="Equation.3">
                    <p:embed/>
                  </p:oleObj>
                </mc:Choice>
                <mc:Fallback>
                  <p:oleObj name="Equation" r:id="rId4" imgW="91440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 y="410"/>
                          <a:ext cx="1383" cy="6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39" name="Text Box 32"/>
            <p:cNvSpPr txBox="1">
              <a:spLocks noChangeArrowheads="1"/>
            </p:cNvSpPr>
            <p:nvPr/>
          </p:nvSpPr>
          <p:spPr bwMode="auto">
            <a:xfrm>
              <a:off x="1008" y="602"/>
              <a:ext cx="1879" cy="250"/>
            </a:xfrm>
            <a:prstGeom prst="rect">
              <a:avLst/>
            </a:prstGeom>
            <a:noFill/>
            <a:ln w="12700">
              <a:noFill/>
              <a:miter lim="800000"/>
              <a:headEnd type="none" w="sm" len="sm"/>
              <a:tailEnd type="none" w="sm" len="sm"/>
            </a:ln>
          </p:spPr>
          <p:txBody>
            <a:bodyPr wrap="none">
              <a:spAutoFit/>
            </a:bodyPr>
            <a:lstStyle/>
            <a:p>
              <a:pPr eaLnBrk="0" hangingPunct="0"/>
              <a:r>
                <a:rPr lang="en-US" sz="2000"/>
                <a:t>Frequency uncertainty  ~</a:t>
              </a:r>
            </a:p>
          </p:txBody>
        </p:sp>
      </p:grpSp>
      <p:grpSp>
        <p:nvGrpSpPr>
          <p:cNvPr id="13321" name="Group 33"/>
          <p:cNvGrpSpPr>
            <a:grpSpLocks/>
          </p:cNvGrpSpPr>
          <p:nvPr/>
        </p:nvGrpSpPr>
        <p:grpSpPr bwMode="auto">
          <a:xfrm>
            <a:off x="6100763" y="2397125"/>
            <a:ext cx="2357437" cy="346075"/>
            <a:chOff x="3711" y="1510"/>
            <a:chExt cx="1485" cy="218"/>
          </a:xfrm>
        </p:grpSpPr>
        <p:graphicFrame>
          <p:nvGraphicFramePr>
            <p:cNvPr id="13316" name="Object 34"/>
            <p:cNvGraphicFramePr>
              <a:graphicFrameLocks noChangeAspect="1"/>
            </p:cNvGraphicFramePr>
            <p:nvPr/>
          </p:nvGraphicFramePr>
          <p:xfrm>
            <a:off x="3711" y="1519"/>
            <a:ext cx="221" cy="209"/>
          </p:xfrm>
          <a:graphic>
            <a:graphicData uri="http://schemas.openxmlformats.org/presentationml/2006/ole">
              <mc:AlternateContent xmlns:mc="http://schemas.openxmlformats.org/markup-compatibility/2006">
                <mc:Choice xmlns:v="urn:schemas-microsoft-com:vml" Requires="v">
                  <p:oleObj spid="_x0000_s711351" name="Equation" r:id="rId6" imgW="126720" imgH="139680" progId="Equation.3">
                    <p:embed/>
                  </p:oleObj>
                </mc:Choice>
                <mc:Fallback>
                  <p:oleObj name="Equation" r:id="rId6" imgW="126720" imgH="1396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1" y="1519"/>
                          <a:ext cx="221" cy="2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38" name="Text Box 35"/>
            <p:cNvSpPr txBox="1">
              <a:spLocks noChangeArrowheads="1"/>
            </p:cNvSpPr>
            <p:nvPr/>
          </p:nvSpPr>
          <p:spPr bwMode="auto">
            <a:xfrm>
              <a:off x="3844" y="1510"/>
              <a:ext cx="1352" cy="212"/>
            </a:xfrm>
            <a:prstGeom prst="rect">
              <a:avLst/>
            </a:prstGeom>
            <a:noFill/>
            <a:ln w="12700">
              <a:noFill/>
              <a:miter lim="800000"/>
              <a:headEnd type="none" w="sm" len="sm"/>
              <a:tailEnd type="none" w="sm" len="sm"/>
            </a:ln>
          </p:spPr>
          <p:txBody>
            <a:bodyPr>
              <a:spAutoFit/>
            </a:bodyPr>
            <a:lstStyle/>
            <a:p>
              <a:pPr eaLnBrk="0" hangingPunct="0"/>
              <a:r>
                <a:rPr lang="en-US" sz="1600"/>
                <a:t>= observation time</a:t>
              </a:r>
            </a:p>
          </p:txBody>
        </p:sp>
      </p:grpSp>
      <p:grpSp>
        <p:nvGrpSpPr>
          <p:cNvPr id="13322" name="Group 36"/>
          <p:cNvGrpSpPr>
            <a:grpSpLocks/>
          </p:cNvGrpSpPr>
          <p:nvPr/>
        </p:nvGrpSpPr>
        <p:grpSpPr bwMode="auto">
          <a:xfrm>
            <a:off x="6143625" y="2854325"/>
            <a:ext cx="2162175" cy="422275"/>
            <a:chOff x="2083" y="1488"/>
            <a:chExt cx="1362" cy="266"/>
          </a:xfrm>
        </p:grpSpPr>
        <p:graphicFrame>
          <p:nvGraphicFramePr>
            <p:cNvPr id="13315" name="Object 37"/>
            <p:cNvGraphicFramePr>
              <a:graphicFrameLocks noChangeAspect="1"/>
            </p:cNvGraphicFramePr>
            <p:nvPr/>
          </p:nvGraphicFramePr>
          <p:xfrm>
            <a:off x="2083" y="1488"/>
            <a:ext cx="269" cy="266"/>
          </p:xfrm>
          <a:graphic>
            <a:graphicData uri="http://schemas.openxmlformats.org/presentationml/2006/ole">
              <mc:AlternateContent xmlns:mc="http://schemas.openxmlformats.org/markup-compatibility/2006">
                <mc:Choice xmlns:v="urn:schemas-microsoft-com:vml" Requires="v">
                  <p:oleObj spid="_x0000_s711352" name="Equation" r:id="rId8" imgW="177480" imgH="177480" progId="Equation.3">
                    <p:embed/>
                  </p:oleObj>
                </mc:Choice>
                <mc:Fallback>
                  <p:oleObj name="Equation" r:id="rId8" imgW="177480" imgH="177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3" y="1488"/>
                          <a:ext cx="269" cy="2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37" name="Text Box 38"/>
            <p:cNvSpPr txBox="1">
              <a:spLocks noChangeArrowheads="1"/>
            </p:cNvSpPr>
            <p:nvPr/>
          </p:nvSpPr>
          <p:spPr bwMode="auto">
            <a:xfrm>
              <a:off x="2256" y="1536"/>
              <a:ext cx="1189" cy="212"/>
            </a:xfrm>
            <a:prstGeom prst="rect">
              <a:avLst/>
            </a:prstGeom>
            <a:noFill/>
            <a:ln w="12700">
              <a:noFill/>
              <a:miter lim="800000"/>
              <a:headEnd type="none" w="sm" len="sm"/>
              <a:tailEnd type="none" w="sm" len="sm"/>
            </a:ln>
          </p:spPr>
          <p:txBody>
            <a:bodyPr wrap="none">
              <a:spAutoFit/>
            </a:bodyPr>
            <a:lstStyle/>
            <a:p>
              <a:pPr eaLnBrk="0" hangingPunct="0"/>
              <a:r>
                <a:rPr lang="en-US" sz="1600"/>
                <a:t>= number of atoms</a:t>
              </a:r>
            </a:p>
          </p:txBody>
        </p:sp>
      </p:grpSp>
      <p:graphicFrame>
        <p:nvGraphicFramePr>
          <p:cNvPr id="13314" name="Object 39"/>
          <p:cNvGraphicFramePr>
            <a:graphicFrameLocks noChangeAspect="1"/>
          </p:cNvGraphicFramePr>
          <p:nvPr/>
        </p:nvGraphicFramePr>
        <p:xfrm>
          <a:off x="457200" y="2057400"/>
          <a:ext cx="4776788" cy="1250950"/>
        </p:xfrm>
        <a:graphic>
          <a:graphicData uri="http://schemas.openxmlformats.org/presentationml/2006/ole">
            <mc:AlternateContent xmlns:mc="http://schemas.openxmlformats.org/markup-compatibility/2006">
              <mc:Choice xmlns:v="urn:schemas-microsoft-com:vml" Requires="v">
                <p:oleObj spid="_x0000_s711353" name="Equation" r:id="rId10" imgW="1726920" imgH="457200" progId="Equation.3">
                  <p:embed/>
                </p:oleObj>
              </mc:Choice>
              <mc:Fallback>
                <p:oleObj name="Equation" r:id="rId10" imgW="172692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2057400"/>
                        <a:ext cx="4776788" cy="1250950"/>
                      </a:xfrm>
                      <a:prstGeom prst="rect">
                        <a:avLst/>
                      </a:prstGeom>
                      <a:solidFill>
                        <a:srgbClr val="FFFF66"/>
                      </a:solidFill>
                    </p:spPr>
                  </p:pic>
                </p:oleObj>
              </mc:Fallback>
            </mc:AlternateContent>
          </a:graphicData>
        </a:graphic>
      </p:graphicFrame>
      <p:sp>
        <p:nvSpPr>
          <p:cNvPr id="13323" name="Line 48"/>
          <p:cNvSpPr>
            <a:spLocks noChangeAspect="1" noChangeShapeType="1"/>
          </p:cNvSpPr>
          <p:nvPr/>
        </p:nvSpPr>
        <p:spPr bwMode="auto">
          <a:xfrm flipH="1">
            <a:off x="6129338" y="1863725"/>
            <a:ext cx="1516062" cy="0"/>
          </a:xfrm>
          <a:prstGeom prst="line">
            <a:avLst/>
          </a:prstGeom>
          <a:noFill/>
          <a:ln w="38100">
            <a:solidFill>
              <a:srgbClr val="0000FF"/>
            </a:solidFill>
            <a:round/>
            <a:headEnd type="stealth" w="med" len="med"/>
            <a:tailEnd/>
          </a:ln>
        </p:spPr>
        <p:txBody>
          <a:bodyPr wrap="none" anchor="ctr"/>
          <a:lstStyle/>
          <a:p>
            <a:endParaRPr lang="en-US"/>
          </a:p>
        </p:txBody>
      </p:sp>
      <p:sp>
        <p:nvSpPr>
          <p:cNvPr id="13324" name="Line 49"/>
          <p:cNvSpPr>
            <a:spLocks noChangeAspect="1" noChangeShapeType="1"/>
          </p:cNvSpPr>
          <p:nvPr/>
        </p:nvSpPr>
        <p:spPr bwMode="auto">
          <a:xfrm flipV="1">
            <a:off x="6435725" y="1435100"/>
            <a:ext cx="371475" cy="0"/>
          </a:xfrm>
          <a:prstGeom prst="line">
            <a:avLst/>
          </a:prstGeom>
          <a:noFill/>
          <a:ln w="12700">
            <a:solidFill>
              <a:schemeClr val="tx1"/>
            </a:solidFill>
            <a:round/>
            <a:headEnd/>
            <a:tailEnd type="triangle" w="sm" len="med"/>
          </a:ln>
        </p:spPr>
        <p:txBody>
          <a:bodyPr wrap="none" anchor="ctr"/>
          <a:lstStyle/>
          <a:p>
            <a:endParaRPr lang="en-US"/>
          </a:p>
        </p:txBody>
      </p:sp>
      <p:grpSp>
        <p:nvGrpSpPr>
          <p:cNvPr id="13325" name="Group 50"/>
          <p:cNvGrpSpPr>
            <a:grpSpLocks noChangeAspect="1"/>
          </p:cNvGrpSpPr>
          <p:nvPr/>
        </p:nvGrpSpPr>
        <p:grpSpPr bwMode="auto">
          <a:xfrm>
            <a:off x="6489700" y="1068388"/>
            <a:ext cx="798513" cy="804862"/>
            <a:chOff x="4614" y="1645"/>
            <a:chExt cx="783" cy="375"/>
          </a:xfrm>
        </p:grpSpPr>
        <p:sp>
          <p:nvSpPr>
            <p:cNvPr id="13335" name="Freeform 51"/>
            <p:cNvSpPr>
              <a:spLocks noChangeAspect="1"/>
            </p:cNvSpPr>
            <p:nvPr/>
          </p:nvSpPr>
          <p:spPr bwMode="auto">
            <a:xfrm>
              <a:off x="4614" y="1645"/>
              <a:ext cx="393" cy="375"/>
            </a:xfrm>
            <a:custGeom>
              <a:avLst/>
              <a:gdLst>
                <a:gd name="T0" fmla="*/ 0 w 393"/>
                <a:gd name="T1" fmla="*/ 368 h 375"/>
                <a:gd name="T2" fmla="*/ 270 w 393"/>
                <a:gd name="T3" fmla="*/ 323 h 375"/>
                <a:gd name="T4" fmla="*/ 363 w 393"/>
                <a:gd name="T5" fmla="*/ 53 h 375"/>
                <a:gd name="T6" fmla="*/ 393 w 393"/>
                <a:gd name="T7" fmla="*/ 8 h 375"/>
                <a:gd name="T8" fmla="*/ 0 60000 65536"/>
                <a:gd name="T9" fmla="*/ 0 60000 65536"/>
                <a:gd name="T10" fmla="*/ 0 60000 65536"/>
                <a:gd name="T11" fmla="*/ 0 60000 65536"/>
                <a:gd name="T12" fmla="*/ 0 w 393"/>
                <a:gd name="T13" fmla="*/ 0 h 375"/>
                <a:gd name="T14" fmla="*/ 393 w 393"/>
                <a:gd name="T15" fmla="*/ 375 h 375"/>
              </a:gdLst>
              <a:ahLst/>
              <a:cxnLst>
                <a:cxn ang="T8">
                  <a:pos x="T0" y="T1"/>
                </a:cxn>
                <a:cxn ang="T9">
                  <a:pos x="T2" y="T3"/>
                </a:cxn>
                <a:cxn ang="T10">
                  <a:pos x="T4" y="T5"/>
                </a:cxn>
                <a:cxn ang="T11">
                  <a:pos x="T6" y="T7"/>
                </a:cxn>
              </a:cxnLst>
              <a:rect l="T12" t="T13" r="T14" b="T15"/>
              <a:pathLst>
                <a:path w="393" h="375">
                  <a:moveTo>
                    <a:pt x="0" y="368"/>
                  </a:moveTo>
                  <a:cubicBezTo>
                    <a:pt x="105" y="371"/>
                    <a:pt x="210" y="375"/>
                    <a:pt x="270" y="323"/>
                  </a:cubicBezTo>
                  <a:cubicBezTo>
                    <a:pt x="330" y="271"/>
                    <a:pt x="342" y="106"/>
                    <a:pt x="363" y="53"/>
                  </a:cubicBezTo>
                  <a:cubicBezTo>
                    <a:pt x="384" y="0"/>
                    <a:pt x="387" y="16"/>
                    <a:pt x="393" y="8"/>
                  </a:cubicBezTo>
                </a:path>
              </a:pathLst>
            </a:custGeom>
            <a:noFill/>
            <a:ln w="28575" cap="flat" cmpd="sng">
              <a:solidFill>
                <a:srgbClr val="0000FF"/>
              </a:solidFill>
              <a:prstDash val="solid"/>
              <a:round/>
              <a:headEnd type="none" w="med" len="med"/>
              <a:tailEnd type="none" w="med" len="med"/>
            </a:ln>
          </p:spPr>
          <p:txBody>
            <a:bodyPr wrap="none" anchor="ctr"/>
            <a:lstStyle/>
            <a:p>
              <a:endParaRPr lang="en-US"/>
            </a:p>
          </p:txBody>
        </p:sp>
        <p:sp>
          <p:nvSpPr>
            <p:cNvPr id="13336" name="Freeform 52"/>
            <p:cNvSpPr>
              <a:spLocks noChangeAspect="1"/>
            </p:cNvSpPr>
            <p:nvPr/>
          </p:nvSpPr>
          <p:spPr bwMode="auto">
            <a:xfrm flipH="1">
              <a:off x="5004" y="1645"/>
              <a:ext cx="393" cy="375"/>
            </a:xfrm>
            <a:custGeom>
              <a:avLst/>
              <a:gdLst>
                <a:gd name="T0" fmla="*/ 0 w 393"/>
                <a:gd name="T1" fmla="*/ 368 h 375"/>
                <a:gd name="T2" fmla="*/ 270 w 393"/>
                <a:gd name="T3" fmla="*/ 323 h 375"/>
                <a:gd name="T4" fmla="*/ 363 w 393"/>
                <a:gd name="T5" fmla="*/ 53 h 375"/>
                <a:gd name="T6" fmla="*/ 393 w 393"/>
                <a:gd name="T7" fmla="*/ 8 h 375"/>
                <a:gd name="T8" fmla="*/ 0 60000 65536"/>
                <a:gd name="T9" fmla="*/ 0 60000 65536"/>
                <a:gd name="T10" fmla="*/ 0 60000 65536"/>
                <a:gd name="T11" fmla="*/ 0 60000 65536"/>
                <a:gd name="T12" fmla="*/ 0 w 393"/>
                <a:gd name="T13" fmla="*/ 0 h 375"/>
                <a:gd name="T14" fmla="*/ 393 w 393"/>
                <a:gd name="T15" fmla="*/ 375 h 375"/>
              </a:gdLst>
              <a:ahLst/>
              <a:cxnLst>
                <a:cxn ang="T8">
                  <a:pos x="T0" y="T1"/>
                </a:cxn>
                <a:cxn ang="T9">
                  <a:pos x="T2" y="T3"/>
                </a:cxn>
                <a:cxn ang="T10">
                  <a:pos x="T4" y="T5"/>
                </a:cxn>
                <a:cxn ang="T11">
                  <a:pos x="T6" y="T7"/>
                </a:cxn>
              </a:cxnLst>
              <a:rect l="T12" t="T13" r="T14" b="T15"/>
              <a:pathLst>
                <a:path w="393" h="375">
                  <a:moveTo>
                    <a:pt x="0" y="368"/>
                  </a:moveTo>
                  <a:cubicBezTo>
                    <a:pt x="105" y="371"/>
                    <a:pt x="210" y="375"/>
                    <a:pt x="270" y="323"/>
                  </a:cubicBezTo>
                  <a:cubicBezTo>
                    <a:pt x="330" y="271"/>
                    <a:pt x="342" y="106"/>
                    <a:pt x="363" y="53"/>
                  </a:cubicBezTo>
                  <a:cubicBezTo>
                    <a:pt x="384" y="0"/>
                    <a:pt x="387" y="16"/>
                    <a:pt x="393" y="8"/>
                  </a:cubicBezTo>
                </a:path>
              </a:pathLst>
            </a:custGeom>
            <a:noFill/>
            <a:ln w="28575" cap="flat" cmpd="sng">
              <a:solidFill>
                <a:srgbClr val="0000FF"/>
              </a:solidFill>
              <a:prstDash val="solid"/>
              <a:round/>
              <a:headEnd type="none" w="med" len="med"/>
              <a:tailEnd type="none" w="med" len="med"/>
            </a:ln>
          </p:spPr>
          <p:txBody>
            <a:bodyPr wrap="none" anchor="ctr"/>
            <a:lstStyle/>
            <a:p>
              <a:endParaRPr lang="en-US"/>
            </a:p>
          </p:txBody>
        </p:sp>
      </p:grpSp>
      <p:sp>
        <p:nvSpPr>
          <p:cNvPr id="13326" name="Line 53"/>
          <p:cNvSpPr>
            <a:spLocks noChangeAspect="1" noChangeShapeType="1"/>
          </p:cNvSpPr>
          <p:nvPr/>
        </p:nvSpPr>
        <p:spPr bwMode="auto">
          <a:xfrm flipV="1">
            <a:off x="6970713" y="1435100"/>
            <a:ext cx="371475" cy="0"/>
          </a:xfrm>
          <a:prstGeom prst="line">
            <a:avLst/>
          </a:prstGeom>
          <a:noFill/>
          <a:ln w="12700">
            <a:solidFill>
              <a:schemeClr val="tx1"/>
            </a:solidFill>
            <a:round/>
            <a:headEnd type="triangle" w="sm" len="med"/>
            <a:tailEnd/>
          </a:ln>
        </p:spPr>
        <p:txBody>
          <a:bodyPr wrap="none" anchor="ctr"/>
          <a:lstStyle/>
          <a:p>
            <a:endParaRPr lang="en-US"/>
          </a:p>
        </p:txBody>
      </p:sp>
      <p:sp>
        <p:nvSpPr>
          <p:cNvPr id="13327" name="Text Box 54"/>
          <p:cNvSpPr txBox="1">
            <a:spLocks noChangeAspect="1" noChangeArrowheads="1"/>
          </p:cNvSpPr>
          <p:nvPr/>
        </p:nvSpPr>
        <p:spPr bwMode="auto">
          <a:xfrm>
            <a:off x="6337300" y="1392238"/>
            <a:ext cx="409575" cy="396875"/>
          </a:xfrm>
          <a:prstGeom prst="rect">
            <a:avLst/>
          </a:prstGeom>
          <a:noFill/>
          <a:ln w="12700">
            <a:noFill/>
            <a:miter lim="800000"/>
            <a:headEnd/>
            <a:tailEnd/>
          </a:ln>
        </p:spPr>
        <p:txBody>
          <a:bodyPr wrap="none" anchor="ctr">
            <a:spAutoFit/>
          </a:bodyPr>
          <a:lstStyle/>
          <a:p>
            <a:pPr algn="ctr" eaLnBrk="0" hangingPunct="0"/>
            <a:r>
              <a:rPr lang="en-US" sz="2000">
                <a:latin typeface="Symbol" pitchFamily="18" charset="2"/>
              </a:rPr>
              <a:t>D</a:t>
            </a:r>
            <a:r>
              <a:rPr lang="en-US" sz="2000" i="1">
                <a:latin typeface="Times New Roman" pitchFamily="18" charset="0"/>
              </a:rPr>
              <a:t>f</a:t>
            </a:r>
          </a:p>
        </p:txBody>
      </p:sp>
      <p:sp>
        <p:nvSpPr>
          <p:cNvPr id="13328" name="Text Box 55"/>
          <p:cNvSpPr txBox="1">
            <a:spLocks noChangeAspect="1" noChangeArrowheads="1"/>
          </p:cNvSpPr>
          <p:nvPr/>
        </p:nvSpPr>
        <p:spPr bwMode="auto">
          <a:xfrm>
            <a:off x="6019800" y="1873250"/>
            <a:ext cx="1779588" cy="304800"/>
          </a:xfrm>
          <a:prstGeom prst="rect">
            <a:avLst/>
          </a:prstGeom>
          <a:noFill/>
          <a:ln w="9525">
            <a:noFill/>
            <a:miter lim="800000"/>
            <a:headEnd/>
            <a:tailEnd/>
          </a:ln>
        </p:spPr>
        <p:txBody>
          <a:bodyPr wrap="none">
            <a:spAutoFit/>
          </a:bodyPr>
          <a:lstStyle/>
          <a:p>
            <a:pPr algn="ctr"/>
            <a:r>
              <a:rPr lang="en-US" sz="1400" b="1"/>
              <a:t>Atomic Resonance</a:t>
            </a:r>
          </a:p>
        </p:txBody>
      </p:sp>
      <p:sp>
        <p:nvSpPr>
          <p:cNvPr id="13329" name="Text Box 57"/>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dirty="0"/>
              <a:t>Improvements in </a:t>
            </a:r>
            <a:r>
              <a:rPr lang="en-US" sz="2400" b="1" dirty="0" smtClean="0"/>
              <a:t>Frequency </a:t>
            </a:r>
            <a:r>
              <a:rPr lang="en-US" sz="2400" b="1" dirty="0"/>
              <a:t>Standards</a:t>
            </a:r>
          </a:p>
        </p:txBody>
      </p:sp>
      <p:sp>
        <p:nvSpPr>
          <p:cNvPr id="13330" name="Text Box 58"/>
          <p:cNvSpPr txBox="1">
            <a:spLocks noChangeArrowheads="1"/>
          </p:cNvSpPr>
          <p:nvPr/>
        </p:nvSpPr>
        <p:spPr bwMode="auto">
          <a:xfrm>
            <a:off x="2422525" y="4017963"/>
            <a:ext cx="4894263" cy="2678112"/>
          </a:xfrm>
          <a:prstGeom prst="rect">
            <a:avLst/>
          </a:prstGeom>
          <a:noFill/>
          <a:ln w="9525">
            <a:noFill/>
            <a:miter lim="800000"/>
            <a:headEnd/>
            <a:tailEnd/>
          </a:ln>
        </p:spPr>
        <p:txBody>
          <a:bodyPr wrap="none">
            <a:spAutoFit/>
          </a:bodyPr>
          <a:lstStyle/>
          <a:p>
            <a:r>
              <a:rPr lang="en-US" sz="2400" dirty="0"/>
              <a:t>Al</a:t>
            </a:r>
            <a:r>
              <a:rPr lang="en-US" sz="2400" baseline="30000" dirty="0"/>
              <a:t>+</a:t>
            </a:r>
            <a:r>
              <a:rPr lang="en-US" sz="2400" dirty="0"/>
              <a:t>	  1124 THz (1124 x 10</a:t>
            </a:r>
            <a:r>
              <a:rPr lang="en-US" sz="2400" baseline="30000" dirty="0"/>
              <a:t>12</a:t>
            </a:r>
            <a:r>
              <a:rPr lang="en-US" sz="2400" dirty="0"/>
              <a:t> Hz)</a:t>
            </a:r>
          </a:p>
          <a:p>
            <a:r>
              <a:rPr lang="en-US" sz="2400" dirty="0"/>
              <a:t>Hg</a:t>
            </a:r>
            <a:r>
              <a:rPr lang="en-US" sz="2400" baseline="30000" dirty="0"/>
              <a:t>+</a:t>
            </a:r>
            <a:r>
              <a:rPr lang="en-US" sz="2400" dirty="0"/>
              <a:t>	  </a:t>
            </a:r>
            <a:r>
              <a:rPr lang="en-US" sz="2400" dirty="0" smtClean="0"/>
              <a:t>1064 </a:t>
            </a:r>
            <a:r>
              <a:rPr lang="en-US" sz="2400" dirty="0"/>
              <a:t>THz</a:t>
            </a:r>
          </a:p>
          <a:p>
            <a:r>
              <a:rPr lang="en-US" sz="2400" dirty="0" err="1"/>
              <a:t>Yb</a:t>
            </a:r>
            <a:r>
              <a:rPr lang="en-US" sz="2400" dirty="0"/>
              <a:t>	    520 THz</a:t>
            </a:r>
          </a:p>
          <a:p>
            <a:r>
              <a:rPr lang="en-US" sz="2400" dirty="0" err="1"/>
              <a:t>Ca</a:t>
            </a:r>
            <a:r>
              <a:rPr lang="en-US" sz="2400" dirty="0"/>
              <a:t>	    456 THz</a:t>
            </a:r>
          </a:p>
          <a:p>
            <a:r>
              <a:rPr lang="en-US" sz="2400" dirty="0" err="1"/>
              <a:t>Sr</a:t>
            </a:r>
            <a:r>
              <a:rPr lang="en-US" sz="2400" dirty="0"/>
              <a:t>	    </a:t>
            </a:r>
            <a:r>
              <a:rPr lang="en-US" sz="2400" dirty="0" smtClean="0"/>
              <a:t>429 </a:t>
            </a:r>
            <a:r>
              <a:rPr lang="en-US" sz="2400" dirty="0"/>
              <a:t>THz</a:t>
            </a:r>
          </a:p>
          <a:p>
            <a:endParaRPr lang="en-US" sz="2400" dirty="0"/>
          </a:p>
          <a:p>
            <a:r>
              <a:rPr lang="en-US" sz="2400" dirty="0"/>
              <a:t>Cs      0.0092 THz</a:t>
            </a:r>
          </a:p>
        </p:txBody>
      </p:sp>
      <p:sp>
        <p:nvSpPr>
          <p:cNvPr id="13331" name="Text Box 59"/>
          <p:cNvSpPr txBox="1">
            <a:spLocks noChangeArrowheads="1"/>
          </p:cNvSpPr>
          <p:nvPr/>
        </p:nvSpPr>
        <p:spPr bwMode="auto">
          <a:xfrm>
            <a:off x="7739063" y="4719638"/>
            <a:ext cx="974725" cy="396875"/>
          </a:xfrm>
          <a:prstGeom prst="rect">
            <a:avLst/>
          </a:prstGeom>
          <a:noFill/>
          <a:ln w="9525">
            <a:noFill/>
            <a:miter lim="800000"/>
            <a:headEnd/>
            <a:tailEnd/>
          </a:ln>
        </p:spPr>
        <p:txBody>
          <a:bodyPr wrap="none">
            <a:spAutoFit/>
          </a:bodyPr>
          <a:lstStyle/>
          <a:p>
            <a:r>
              <a:rPr lang="en-US" sz="2000"/>
              <a:t>Optical</a:t>
            </a:r>
          </a:p>
        </p:txBody>
      </p:sp>
      <p:sp>
        <p:nvSpPr>
          <p:cNvPr id="13332" name="Text Box 60"/>
          <p:cNvSpPr txBox="1">
            <a:spLocks noChangeArrowheads="1"/>
          </p:cNvSpPr>
          <p:nvPr/>
        </p:nvSpPr>
        <p:spPr bwMode="auto">
          <a:xfrm>
            <a:off x="7450138" y="6199188"/>
            <a:ext cx="1398587" cy="396875"/>
          </a:xfrm>
          <a:prstGeom prst="rect">
            <a:avLst/>
          </a:prstGeom>
          <a:noFill/>
          <a:ln w="9525">
            <a:noFill/>
            <a:miter lim="800000"/>
            <a:headEnd/>
            <a:tailEnd/>
          </a:ln>
        </p:spPr>
        <p:txBody>
          <a:bodyPr wrap="none">
            <a:spAutoFit/>
          </a:bodyPr>
          <a:lstStyle/>
          <a:p>
            <a:r>
              <a:rPr lang="en-US" sz="2000"/>
              <a:t>Microwave</a:t>
            </a:r>
          </a:p>
        </p:txBody>
      </p:sp>
      <p:sp>
        <p:nvSpPr>
          <p:cNvPr id="13333" name="AutoShape 61"/>
          <p:cNvSpPr>
            <a:spLocks/>
          </p:cNvSpPr>
          <p:nvPr/>
        </p:nvSpPr>
        <p:spPr bwMode="auto">
          <a:xfrm>
            <a:off x="7353300" y="4040188"/>
            <a:ext cx="317500" cy="1787525"/>
          </a:xfrm>
          <a:prstGeom prst="rightBrace">
            <a:avLst>
              <a:gd name="adj1" fmla="val 60262"/>
              <a:gd name="adj2" fmla="val 50000"/>
            </a:avLst>
          </a:prstGeom>
          <a:noFill/>
          <a:ln w="38100">
            <a:solidFill>
              <a:srgbClr val="0000FF"/>
            </a:solidFill>
            <a:round/>
            <a:headEnd/>
            <a:tailEnd/>
          </a:ln>
        </p:spPr>
        <p:txBody>
          <a:bodyPr wrap="none" anchor="ctr"/>
          <a:lstStyle/>
          <a:p>
            <a:endParaRPr lang="en-US"/>
          </a:p>
        </p:txBody>
      </p:sp>
      <p:sp>
        <p:nvSpPr>
          <p:cNvPr id="13334" name="TextBox 26"/>
          <p:cNvSpPr txBox="1">
            <a:spLocks noChangeArrowheads="1"/>
          </p:cNvSpPr>
          <p:nvPr/>
        </p:nvSpPr>
        <p:spPr bwMode="auto">
          <a:xfrm>
            <a:off x="1992313" y="3535363"/>
            <a:ext cx="4181475" cy="460375"/>
          </a:xfrm>
          <a:prstGeom prst="rect">
            <a:avLst/>
          </a:prstGeom>
          <a:noFill/>
          <a:ln w="9525">
            <a:noFill/>
            <a:miter lim="800000"/>
            <a:headEnd/>
            <a:tailEnd/>
          </a:ln>
        </p:spPr>
        <p:txBody>
          <a:bodyPr wrap="none">
            <a:spAutoFit/>
          </a:bodyPr>
          <a:lstStyle/>
          <a:p>
            <a:r>
              <a:rPr lang="en-US" sz="2400"/>
              <a:t>NIST research atomic clocks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2022475" y="2322513"/>
            <a:ext cx="5740400" cy="3506787"/>
          </a:xfrm>
          <a:prstGeom prst="rect">
            <a:avLst/>
          </a:prstGeom>
          <a:solidFill>
            <a:srgbClr val="99CCFF"/>
          </a:solidFill>
          <a:ln w="9525">
            <a:noFill/>
            <a:miter lim="800000"/>
            <a:headEnd/>
            <a:tailEnd/>
          </a:ln>
        </p:spPr>
        <p:txBody>
          <a:bodyPr wrap="none" anchor="ctr"/>
          <a:lstStyle/>
          <a:p>
            <a:endParaRPr lang="en-US"/>
          </a:p>
        </p:txBody>
      </p:sp>
      <p:sp>
        <p:nvSpPr>
          <p:cNvPr id="67587" name="Freeform 3"/>
          <p:cNvSpPr>
            <a:spLocks/>
          </p:cNvSpPr>
          <p:nvPr/>
        </p:nvSpPr>
        <p:spPr bwMode="auto">
          <a:xfrm>
            <a:off x="3028950" y="3201988"/>
            <a:ext cx="4167188" cy="1330325"/>
          </a:xfrm>
          <a:custGeom>
            <a:avLst/>
            <a:gdLst>
              <a:gd name="T0" fmla="*/ 0 w 2976"/>
              <a:gd name="T1" fmla="*/ 2147483647 h 864"/>
              <a:gd name="T2" fmla="*/ 2147483647 w 2976"/>
              <a:gd name="T3" fmla="*/ 2147483647 h 864"/>
              <a:gd name="T4" fmla="*/ 2147483647 w 2976"/>
              <a:gd name="T5" fmla="*/ 2147483647 h 864"/>
              <a:gd name="T6" fmla="*/ 2147483647 w 2976"/>
              <a:gd name="T7" fmla="*/ 2147483647 h 864"/>
              <a:gd name="T8" fmla="*/ 2147483647 w 2976"/>
              <a:gd name="T9" fmla="*/ 2147483647 h 864"/>
              <a:gd name="T10" fmla="*/ 2147483647 w 2976"/>
              <a:gd name="T11" fmla="*/ 2147483647 h 864"/>
              <a:gd name="T12" fmla="*/ 2147483647 w 2976"/>
              <a:gd name="T13" fmla="*/ 2147483647 h 864"/>
              <a:gd name="T14" fmla="*/ 2147483647 w 2976"/>
              <a:gd name="T15" fmla="*/ 2147483647 h 864"/>
              <a:gd name="T16" fmla="*/ 2147483647 w 2976"/>
              <a:gd name="T17" fmla="*/ 2147483647 h 864"/>
              <a:gd name="T18" fmla="*/ 2147483647 w 2976"/>
              <a:gd name="T19" fmla="*/ 0 h 864"/>
              <a:gd name="T20" fmla="*/ 2147483647 w 2976"/>
              <a:gd name="T21" fmla="*/ 2147483647 h 864"/>
              <a:gd name="T22" fmla="*/ 2147483647 w 2976"/>
              <a:gd name="T23" fmla="*/ 2147483647 h 864"/>
              <a:gd name="T24" fmla="*/ 2147483647 w 2976"/>
              <a:gd name="T25" fmla="*/ 2147483647 h 864"/>
              <a:gd name="T26" fmla="*/ 2147483647 w 2976"/>
              <a:gd name="T27" fmla="*/ 2147483647 h 864"/>
              <a:gd name="T28" fmla="*/ 2147483647 w 2976"/>
              <a:gd name="T29" fmla="*/ 2147483647 h 864"/>
              <a:gd name="T30" fmla="*/ 2147483647 w 2976"/>
              <a:gd name="T31" fmla="*/ 2147483647 h 864"/>
              <a:gd name="T32" fmla="*/ 2147483647 w 2976"/>
              <a:gd name="T33" fmla="*/ 2147483647 h 864"/>
              <a:gd name="T34" fmla="*/ 2147483647 w 2976"/>
              <a:gd name="T35" fmla="*/ 2147483647 h 8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76"/>
              <a:gd name="T55" fmla="*/ 0 h 864"/>
              <a:gd name="T56" fmla="*/ 2976 w 2976"/>
              <a:gd name="T57" fmla="*/ 864 h 8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76" h="864">
                <a:moveTo>
                  <a:pt x="0" y="864"/>
                </a:moveTo>
                <a:cubicBezTo>
                  <a:pt x="56" y="852"/>
                  <a:pt x="112" y="840"/>
                  <a:pt x="144" y="816"/>
                </a:cubicBezTo>
                <a:cubicBezTo>
                  <a:pt x="176" y="792"/>
                  <a:pt x="168" y="752"/>
                  <a:pt x="192" y="720"/>
                </a:cubicBezTo>
                <a:cubicBezTo>
                  <a:pt x="216" y="688"/>
                  <a:pt x="232" y="648"/>
                  <a:pt x="288" y="624"/>
                </a:cubicBezTo>
                <a:cubicBezTo>
                  <a:pt x="344" y="600"/>
                  <a:pt x="472" y="608"/>
                  <a:pt x="528" y="576"/>
                </a:cubicBezTo>
                <a:cubicBezTo>
                  <a:pt x="584" y="544"/>
                  <a:pt x="584" y="480"/>
                  <a:pt x="624" y="432"/>
                </a:cubicBezTo>
                <a:cubicBezTo>
                  <a:pt x="664" y="384"/>
                  <a:pt x="712" y="336"/>
                  <a:pt x="768" y="288"/>
                </a:cubicBezTo>
                <a:cubicBezTo>
                  <a:pt x="824" y="240"/>
                  <a:pt x="896" y="184"/>
                  <a:pt x="960" y="144"/>
                </a:cubicBezTo>
                <a:cubicBezTo>
                  <a:pt x="1024" y="104"/>
                  <a:pt x="1064" y="72"/>
                  <a:pt x="1152" y="48"/>
                </a:cubicBezTo>
                <a:cubicBezTo>
                  <a:pt x="1240" y="24"/>
                  <a:pt x="1384" y="0"/>
                  <a:pt x="1488" y="0"/>
                </a:cubicBezTo>
                <a:cubicBezTo>
                  <a:pt x="1592" y="0"/>
                  <a:pt x="1680" y="8"/>
                  <a:pt x="1776" y="48"/>
                </a:cubicBezTo>
                <a:cubicBezTo>
                  <a:pt x="1872" y="88"/>
                  <a:pt x="1984" y="168"/>
                  <a:pt x="2064" y="240"/>
                </a:cubicBezTo>
                <a:cubicBezTo>
                  <a:pt x="2144" y="312"/>
                  <a:pt x="2200" y="424"/>
                  <a:pt x="2256" y="480"/>
                </a:cubicBezTo>
                <a:cubicBezTo>
                  <a:pt x="2312" y="536"/>
                  <a:pt x="2344" y="560"/>
                  <a:pt x="2400" y="576"/>
                </a:cubicBezTo>
                <a:cubicBezTo>
                  <a:pt x="2456" y="592"/>
                  <a:pt x="2536" y="560"/>
                  <a:pt x="2592" y="576"/>
                </a:cubicBezTo>
                <a:cubicBezTo>
                  <a:pt x="2648" y="592"/>
                  <a:pt x="2696" y="640"/>
                  <a:pt x="2736" y="672"/>
                </a:cubicBezTo>
                <a:cubicBezTo>
                  <a:pt x="2776" y="704"/>
                  <a:pt x="2792" y="736"/>
                  <a:pt x="2832" y="768"/>
                </a:cubicBezTo>
                <a:cubicBezTo>
                  <a:pt x="2872" y="800"/>
                  <a:pt x="2924" y="832"/>
                  <a:pt x="2976" y="864"/>
                </a:cubicBez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28575" cap="flat" cmpd="sng">
            <a:solidFill>
              <a:srgbClr val="99CCFF"/>
            </a:solidFill>
            <a:prstDash val="solid"/>
            <a:round/>
            <a:headEnd/>
            <a:tailEnd/>
          </a:ln>
        </p:spPr>
        <p:txBody>
          <a:bodyPr wrap="none" anchor="ctr"/>
          <a:lstStyle/>
          <a:p>
            <a:endParaRPr lang="en-US"/>
          </a:p>
        </p:txBody>
      </p:sp>
      <p:sp>
        <p:nvSpPr>
          <p:cNvPr id="67588" name="Line 4"/>
          <p:cNvSpPr>
            <a:spLocks noChangeShapeType="1"/>
          </p:cNvSpPr>
          <p:nvPr/>
        </p:nvSpPr>
        <p:spPr bwMode="auto">
          <a:xfrm>
            <a:off x="2867025" y="3046413"/>
            <a:ext cx="1588" cy="1616075"/>
          </a:xfrm>
          <a:prstGeom prst="line">
            <a:avLst/>
          </a:prstGeom>
          <a:noFill/>
          <a:ln w="57150">
            <a:solidFill>
              <a:srgbClr val="99CCFF"/>
            </a:solidFill>
            <a:round/>
            <a:headEnd/>
            <a:tailEnd/>
          </a:ln>
        </p:spPr>
        <p:txBody>
          <a:bodyPr wrap="none" anchor="ctr"/>
          <a:lstStyle/>
          <a:p>
            <a:endParaRPr lang="en-US"/>
          </a:p>
        </p:txBody>
      </p:sp>
      <p:sp>
        <p:nvSpPr>
          <p:cNvPr id="67589" name="Line 5"/>
          <p:cNvSpPr>
            <a:spLocks noChangeShapeType="1"/>
          </p:cNvSpPr>
          <p:nvPr/>
        </p:nvSpPr>
        <p:spPr bwMode="auto">
          <a:xfrm>
            <a:off x="2978150" y="3046413"/>
            <a:ext cx="1588" cy="1616075"/>
          </a:xfrm>
          <a:prstGeom prst="line">
            <a:avLst/>
          </a:prstGeom>
          <a:noFill/>
          <a:ln w="57150">
            <a:solidFill>
              <a:srgbClr val="99CCFF"/>
            </a:solidFill>
            <a:round/>
            <a:headEnd/>
            <a:tailEnd/>
          </a:ln>
        </p:spPr>
        <p:txBody>
          <a:bodyPr wrap="none" anchor="ctr"/>
          <a:lstStyle/>
          <a:p>
            <a:endParaRPr lang="en-US"/>
          </a:p>
        </p:txBody>
      </p:sp>
      <p:sp>
        <p:nvSpPr>
          <p:cNvPr id="67590" name="Line 6"/>
          <p:cNvSpPr>
            <a:spLocks noChangeShapeType="1"/>
          </p:cNvSpPr>
          <p:nvPr/>
        </p:nvSpPr>
        <p:spPr bwMode="auto">
          <a:xfrm>
            <a:off x="3087688" y="3046413"/>
            <a:ext cx="3175" cy="1616075"/>
          </a:xfrm>
          <a:prstGeom prst="line">
            <a:avLst/>
          </a:prstGeom>
          <a:noFill/>
          <a:ln w="57150">
            <a:solidFill>
              <a:srgbClr val="99CCFF"/>
            </a:solidFill>
            <a:round/>
            <a:headEnd/>
            <a:tailEnd/>
          </a:ln>
        </p:spPr>
        <p:txBody>
          <a:bodyPr wrap="none" anchor="ctr"/>
          <a:lstStyle/>
          <a:p>
            <a:endParaRPr lang="en-US"/>
          </a:p>
        </p:txBody>
      </p:sp>
      <p:sp>
        <p:nvSpPr>
          <p:cNvPr id="67591" name="Line 7"/>
          <p:cNvSpPr>
            <a:spLocks noChangeShapeType="1"/>
          </p:cNvSpPr>
          <p:nvPr/>
        </p:nvSpPr>
        <p:spPr bwMode="auto">
          <a:xfrm>
            <a:off x="5648325" y="3060700"/>
            <a:ext cx="1588" cy="1473200"/>
          </a:xfrm>
          <a:prstGeom prst="line">
            <a:avLst/>
          </a:prstGeom>
          <a:noFill/>
          <a:ln w="57150">
            <a:solidFill>
              <a:srgbClr val="99CCFF"/>
            </a:solidFill>
            <a:round/>
            <a:headEnd/>
            <a:tailEnd/>
          </a:ln>
        </p:spPr>
        <p:txBody>
          <a:bodyPr wrap="none" anchor="ctr"/>
          <a:lstStyle/>
          <a:p>
            <a:endParaRPr lang="en-US"/>
          </a:p>
        </p:txBody>
      </p:sp>
      <p:sp>
        <p:nvSpPr>
          <p:cNvPr id="67592" name="Line 8"/>
          <p:cNvSpPr>
            <a:spLocks noChangeShapeType="1"/>
          </p:cNvSpPr>
          <p:nvPr/>
        </p:nvSpPr>
        <p:spPr bwMode="auto">
          <a:xfrm>
            <a:off x="5761038" y="3060700"/>
            <a:ext cx="1587" cy="1473200"/>
          </a:xfrm>
          <a:prstGeom prst="line">
            <a:avLst/>
          </a:prstGeom>
          <a:noFill/>
          <a:ln w="57150">
            <a:solidFill>
              <a:srgbClr val="99CCFF"/>
            </a:solidFill>
            <a:round/>
            <a:headEnd/>
            <a:tailEnd/>
          </a:ln>
        </p:spPr>
        <p:txBody>
          <a:bodyPr wrap="none" anchor="ctr"/>
          <a:lstStyle/>
          <a:p>
            <a:endParaRPr lang="en-US"/>
          </a:p>
        </p:txBody>
      </p:sp>
      <p:sp>
        <p:nvSpPr>
          <p:cNvPr id="67593" name="Line 9"/>
          <p:cNvSpPr>
            <a:spLocks noChangeShapeType="1"/>
          </p:cNvSpPr>
          <p:nvPr/>
        </p:nvSpPr>
        <p:spPr bwMode="auto">
          <a:xfrm>
            <a:off x="5867400" y="3060700"/>
            <a:ext cx="1588" cy="1473200"/>
          </a:xfrm>
          <a:prstGeom prst="line">
            <a:avLst/>
          </a:prstGeom>
          <a:noFill/>
          <a:ln w="57150">
            <a:solidFill>
              <a:srgbClr val="99CCFF"/>
            </a:solidFill>
            <a:round/>
            <a:headEnd/>
            <a:tailEnd/>
          </a:ln>
        </p:spPr>
        <p:txBody>
          <a:bodyPr wrap="none" anchor="ctr"/>
          <a:lstStyle/>
          <a:p>
            <a:endParaRPr lang="en-US"/>
          </a:p>
        </p:txBody>
      </p:sp>
      <p:sp>
        <p:nvSpPr>
          <p:cNvPr id="67594" name="Line 10"/>
          <p:cNvSpPr>
            <a:spLocks noChangeShapeType="1"/>
          </p:cNvSpPr>
          <p:nvPr/>
        </p:nvSpPr>
        <p:spPr bwMode="auto">
          <a:xfrm>
            <a:off x="5981700" y="3060700"/>
            <a:ext cx="1588" cy="1473200"/>
          </a:xfrm>
          <a:prstGeom prst="line">
            <a:avLst/>
          </a:prstGeom>
          <a:noFill/>
          <a:ln w="57150">
            <a:solidFill>
              <a:srgbClr val="99CCFF"/>
            </a:solidFill>
            <a:round/>
            <a:headEnd/>
            <a:tailEnd/>
          </a:ln>
        </p:spPr>
        <p:txBody>
          <a:bodyPr wrap="none" anchor="ctr"/>
          <a:lstStyle/>
          <a:p>
            <a:endParaRPr lang="en-US"/>
          </a:p>
        </p:txBody>
      </p:sp>
      <p:sp>
        <p:nvSpPr>
          <p:cNvPr id="67595" name="Line 11"/>
          <p:cNvSpPr>
            <a:spLocks noChangeShapeType="1"/>
          </p:cNvSpPr>
          <p:nvPr/>
        </p:nvSpPr>
        <p:spPr bwMode="auto">
          <a:xfrm>
            <a:off x="6203950" y="3060700"/>
            <a:ext cx="0" cy="1473200"/>
          </a:xfrm>
          <a:prstGeom prst="line">
            <a:avLst/>
          </a:prstGeom>
          <a:noFill/>
          <a:ln w="57150">
            <a:solidFill>
              <a:srgbClr val="99CCFF"/>
            </a:solidFill>
            <a:round/>
            <a:headEnd/>
            <a:tailEnd/>
          </a:ln>
        </p:spPr>
        <p:txBody>
          <a:bodyPr wrap="none" anchor="ctr"/>
          <a:lstStyle/>
          <a:p>
            <a:endParaRPr lang="en-US"/>
          </a:p>
        </p:txBody>
      </p:sp>
      <p:sp>
        <p:nvSpPr>
          <p:cNvPr id="67596" name="Line 12"/>
          <p:cNvSpPr>
            <a:spLocks noChangeShapeType="1"/>
          </p:cNvSpPr>
          <p:nvPr/>
        </p:nvSpPr>
        <p:spPr bwMode="auto">
          <a:xfrm>
            <a:off x="6315075" y="3060700"/>
            <a:ext cx="1588" cy="1473200"/>
          </a:xfrm>
          <a:prstGeom prst="line">
            <a:avLst/>
          </a:prstGeom>
          <a:noFill/>
          <a:ln w="57150">
            <a:solidFill>
              <a:srgbClr val="99CCFF"/>
            </a:solidFill>
            <a:round/>
            <a:headEnd/>
            <a:tailEnd/>
          </a:ln>
        </p:spPr>
        <p:txBody>
          <a:bodyPr wrap="none" anchor="ctr"/>
          <a:lstStyle/>
          <a:p>
            <a:endParaRPr lang="en-US"/>
          </a:p>
        </p:txBody>
      </p:sp>
      <p:sp>
        <p:nvSpPr>
          <p:cNvPr id="67597" name="Line 13"/>
          <p:cNvSpPr>
            <a:spLocks noChangeShapeType="1"/>
          </p:cNvSpPr>
          <p:nvPr/>
        </p:nvSpPr>
        <p:spPr bwMode="auto">
          <a:xfrm>
            <a:off x="6426200" y="3060700"/>
            <a:ext cx="1588" cy="1473200"/>
          </a:xfrm>
          <a:prstGeom prst="line">
            <a:avLst/>
          </a:prstGeom>
          <a:noFill/>
          <a:ln w="57150">
            <a:solidFill>
              <a:srgbClr val="99CCFF"/>
            </a:solidFill>
            <a:round/>
            <a:headEnd/>
            <a:tailEnd/>
          </a:ln>
        </p:spPr>
        <p:txBody>
          <a:bodyPr wrap="none" anchor="ctr"/>
          <a:lstStyle/>
          <a:p>
            <a:endParaRPr lang="en-US"/>
          </a:p>
        </p:txBody>
      </p:sp>
      <p:sp>
        <p:nvSpPr>
          <p:cNvPr id="67598" name="Line 14"/>
          <p:cNvSpPr>
            <a:spLocks noChangeShapeType="1"/>
          </p:cNvSpPr>
          <p:nvPr/>
        </p:nvSpPr>
        <p:spPr bwMode="auto">
          <a:xfrm>
            <a:off x="6538913" y="3060700"/>
            <a:ext cx="1587" cy="1473200"/>
          </a:xfrm>
          <a:prstGeom prst="line">
            <a:avLst/>
          </a:prstGeom>
          <a:noFill/>
          <a:ln w="57150">
            <a:solidFill>
              <a:srgbClr val="99CCFF"/>
            </a:solidFill>
            <a:round/>
            <a:headEnd/>
            <a:tailEnd/>
          </a:ln>
        </p:spPr>
        <p:txBody>
          <a:bodyPr wrap="none" anchor="ctr"/>
          <a:lstStyle/>
          <a:p>
            <a:endParaRPr lang="en-US"/>
          </a:p>
        </p:txBody>
      </p:sp>
      <p:sp>
        <p:nvSpPr>
          <p:cNvPr id="67599" name="Line 15"/>
          <p:cNvSpPr>
            <a:spLocks noChangeShapeType="1"/>
          </p:cNvSpPr>
          <p:nvPr/>
        </p:nvSpPr>
        <p:spPr bwMode="auto">
          <a:xfrm>
            <a:off x="6645275" y="3067050"/>
            <a:ext cx="1588" cy="1473200"/>
          </a:xfrm>
          <a:prstGeom prst="line">
            <a:avLst/>
          </a:prstGeom>
          <a:noFill/>
          <a:ln w="57150">
            <a:solidFill>
              <a:srgbClr val="99CCFF"/>
            </a:solidFill>
            <a:round/>
            <a:headEnd/>
            <a:tailEnd/>
          </a:ln>
        </p:spPr>
        <p:txBody>
          <a:bodyPr wrap="none" anchor="ctr"/>
          <a:lstStyle/>
          <a:p>
            <a:endParaRPr lang="en-US"/>
          </a:p>
        </p:txBody>
      </p:sp>
      <p:sp>
        <p:nvSpPr>
          <p:cNvPr id="67600" name="Line 16"/>
          <p:cNvSpPr>
            <a:spLocks noChangeShapeType="1"/>
          </p:cNvSpPr>
          <p:nvPr/>
        </p:nvSpPr>
        <p:spPr bwMode="auto">
          <a:xfrm>
            <a:off x="6757988" y="3067050"/>
            <a:ext cx="1587" cy="1473200"/>
          </a:xfrm>
          <a:prstGeom prst="line">
            <a:avLst/>
          </a:prstGeom>
          <a:noFill/>
          <a:ln w="57150">
            <a:solidFill>
              <a:srgbClr val="99CCFF"/>
            </a:solidFill>
            <a:round/>
            <a:headEnd/>
            <a:tailEnd/>
          </a:ln>
        </p:spPr>
        <p:txBody>
          <a:bodyPr wrap="none" anchor="ctr"/>
          <a:lstStyle/>
          <a:p>
            <a:endParaRPr lang="en-US"/>
          </a:p>
        </p:txBody>
      </p:sp>
      <p:sp>
        <p:nvSpPr>
          <p:cNvPr id="67601" name="Line 17"/>
          <p:cNvSpPr>
            <a:spLocks noChangeShapeType="1"/>
          </p:cNvSpPr>
          <p:nvPr/>
        </p:nvSpPr>
        <p:spPr bwMode="auto">
          <a:xfrm>
            <a:off x="6865938" y="3067050"/>
            <a:ext cx="1587" cy="1473200"/>
          </a:xfrm>
          <a:prstGeom prst="line">
            <a:avLst/>
          </a:prstGeom>
          <a:noFill/>
          <a:ln w="57150">
            <a:solidFill>
              <a:srgbClr val="99CCFF"/>
            </a:solidFill>
            <a:round/>
            <a:headEnd/>
            <a:tailEnd/>
          </a:ln>
        </p:spPr>
        <p:txBody>
          <a:bodyPr wrap="none" anchor="ctr"/>
          <a:lstStyle/>
          <a:p>
            <a:endParaRPr lang="en-US"/>
          </a:p>
        </p:txBody>
      </p:sp>
      <p:sp>
        <p:nvSpPr>
          <p:cNvPr id="67602" name="Line 18"/>
          <p:cNvSpPr>
            <a:spLocks noChangeShapeType="1"/>
          </p:cNvSpPr>
          <p:nvPr/>
        </p:nvSpPr>
        <p:spPr bwMode="auto">
          <a:xfrm>
            <a:off x="6978650" y="3067050"/>
            <a:ext cx="1588" cy="1473200"/>
          </a:xfrm>
          <a:prstGeom prst="line">
            <a:avLst/>
          </a:prstGeom>
          <a:noFill/>
          <a:ln w="57150">
            <a:solidFill>
              <a:srgbClr val="99CCFF"/>
            </a:solidFill>
            <a:round/>
            <a:headEnd/>
            <a:tailEnd/>
          </a:ln>
        </p:spPr>
        <p:txBody>
          <a:bodyPr wrap="none" anchor="ctr"/>
          <a:lstStyle/>
          <a:p>
            <a:endParaRPr lang="en-US"/>
          </a:p>
        </p:txBody>
      </p:sp>
      <p:sp>
        <p:nvSpPr>
          <p:cNvPr id="67603" name="Line 19"/>
          <p:cNvSpPr>
            <a:spLocks noChangeShapeType="1"/>
          </p:cNvSpPr>
          <p:nvPr/>
        </p:nvSpPr>
        <p:spPr bwMode="auto">
          <a:xfrm>
            <a:off x="7089775" y="3067050"/>
            <a:ext cx="1588" cy="1473200"/>
          </a:xfrm>
          <a:prstGeom prst="line">
            <a:avLst/>
          </a:prstGeom>
          <a:noFill/>
          <a:ln w="57150">
            <a:solidFill>
              <a:srgbClr val="99CCFF"/>
            </a:solidFill>
            <a:round/>
            <a:headEnd/>
            <a:tailEnd/>
          </a:ln>
        </p:spPr>
        <p:txBody>
          <a:bodyPr wrap="none" anchor="ctr"/>
          <a:lstStyle/>
          <a:p>
            <a:endParaRPr lang="en-US"/>
          </a:p>
        </p:txBody>
      </p:sp>
      <p:sp>
        <p:nvSpPr>
          <p:cNvPr id="67604" name="Line 20"/>
          <p:cNvSpPr>
            <a:spLocks noChangeShapeType="1"/>
          </p:cNvSpPr>
          <p:nvPr/>
        </p:nvSpPr>
        <p:spPr bwMode="auto">
          <a:xfrm>
            <a:off x="7202488" y="3067050"/>
            <a:ext cx="1587" cy="1473200"/>
          </a:xfrm>
          <a:prstGeom prst="line">
            <a:avLst/>
          </a:prstGeom>
          <a:noFill/>
          <a:ln w="57150">
            <a:solidFill>
              <a:srgbClr val="99CCFF"/>
            </a:solidFill>
            <a:round/>
            <a:headEnd/>
            <a:tailEnd/>
          </a:ln>
        </p:spPr>
        <p:txBody>
          <a:bodyPr wrap="none" anchor="ctr"/>
          <a:lstStyle/>
          <a:p>
            <a:endParaRPr lang="en-US"/>
          </a:p>
        </p:txBody>
      </p:sp>
      <p:sp>
        <p:nvSpPr>
          <p:cNvPr id="67605" name="Line 21"/>
          <p:cNvSpPr>
            <a:spLocks noChangeShapeType="1"/>
          </p:cNvSpPr>
          <p:nvPr/>
        </p:nvSpPr>
        <p:spPr bwMode="auto">
          <a:xfrm>
            <a:off x="7308850" y="3067050"/>
            <a:ext cx="3175" cy="1473200"/>
          </a:xfrm>
          <a:prstGeom prst="line">
            <a:avLst/>
          </a:prstGeom>
          <a:noFill/>
          <a:ln w="57150">
            <a:solidFill>
              <a:srgbClr val="99CCFF"/>
            </a:solidFill>
            <a:round/>
            <a:headEnd/>
            <a:tailEnd/>
          </a:ln>
        </p:spPr>
        <p:txBody>
          <a:bodyPr wrap="none" anchor="ctr"/>
          <a:lstStyle/>
          <a:p>
            <a:endParaRPr lang="en-US"/>
          </a:p>
        </p:txBody>
      </p:sp>
      <p:sp>
        <p:nvSpPr>
          <p:cNvPr id="67606" name="Line 22"/>
          <p:cNvSpPr>
            <a:spLocks noChangeShapeType="1"/>
          </p:cNvSpPr>
          <p:nvPr/>
        </p:nvSpPr>
        <p:spPr bwMode="auto">
          <a:xfrm>
            <a:off x="3325813" y="3060700"/>
            <a:ext cx="0" cy="1473200"/>
          </a:xfrm>
          <a:prstGeom prst="line">
            <a:avLst/>
          </a:prstGeom>
          <a:noFill/>
          <a:ln w="57150">
            <a:solidFill>
              <a:srgbClr val="99CCFF"/>
            </a:solidFill>
            <a:round/>
            <a:headEnd/>
            <a:tailEnd/>
          </a:ln>
        </p:spPr>
        <p:txBody>
          <a:bodyPr wrap="none" anchor="ctr"/>
          <a:lstStyle/>
          <a:p>
            <a:endParaRPr lang="en-US"/>
          </a:p>
        </p:txBody>
      </p:sp>
      <p:sp>
        <p:nvSpPr>
          <p:cNvPr id="67607" name="Line 23"/>
          <p:cNvSpPr>
            <a:spLocks noChangeShapeType="1"/>
          </p:cNvSpPr>
          <p:nvPr/>
        </p:nvSpPr>
        <p:spPr bwMode="auto">
          <a:xfrm>
            <a:off x="3433763" y="3060700"/>
            <a:ext cx="3175" cy="1473200"/>
          </a:xfrm>
          <a:prstGeom prst="line">
            <a:avLst/>
          </a:prstGeom>
          <a:noFill/>
          <a:ln w="57150">
            <a:solidFill>
              <a:srgbClr val="99CCFF"/>
            </a:solidFill>
            <a:round/>
            <a:headEnd/>
            <a:tailEnd/>
          </a:ln>
        </p:spPr>
        <p:txBody>
          <a:bodyPr wrap="none" anchor="ctr"/>
          <a:lstStyle/>
          <a:p>
            <a:endParaRPr lang="en-US"/>
          </a:p>
        </p:txBody>
      </p:sp>
      <p:sp>
        <p:nvSpPr>
          <p:cNvPr id="67608" name="Line 24"/>
          <p:cNvSpPr>
            <a:spLocks noChangeShapeType="1"/>
          </p:cNvSpPr>
          <p:nvPr/>
        </p:nvSpPr>
        <p:spPr bwMode="auto">
          <a:xfrm>
            <a:off x="3544888" y="3060700"/>
            <a:ext cx="1587" cy="1473200"/>
          </a:xfrm>
          <a:prstGeom prst="line">
            <a:avLst/>
          </a:prstGeom>
          <a:noFill/>
          <a:ln w="57150">
            <a:solidFill>
              <a:srgbClr val="99CCFF"/>
            </a:solidFill>
            <a:round/>
            <a:headEnd/>
            <a:tailEnd/>
          </a:ln>
        </p:spPr>
        <p:txBody>
          <a:bodyPr wrap="none" anchor="ctr"/>
          <a:lstStyle/>
          <a:p>
            <a:endParaRPr lang="en-US"/>
          </a:p>
        </p:txBody>
      </p:sp>
      <p:sp>
        <p:nvSpPr>
          <p:cNvPr id="67609" name="Line 25"/>
          <p:cNvSpPr>
            <a:spLocks noChangeShapeType="1"/>
          </p:cNvSpPr>
          <p:nvPr/>
        </p:nvSpPr>
        <p:spPr bwMode="auto">
          <a:xfrm>
            <a:off x="3657600" y="3060700"/>
            <a:ext cx="1588" cy="1473200"/>
          </a:xfrm>
          <a:prstGeom prst="line">
            <a:avLst/>
          </a:prstGeom>
          <a:noFill/>
          <a:ln w="57150">
            <a:solidFill>
              <a:srgbClr val="99CCFF"/>
            </a:solidFill>
            <a:round/>
            <a:headEnd/>
            <a:tailEnd/>
          </a:ln>
        </p:spPr>
        <p:txBody>
          <a:bodyPr wrap="none" anchor="ctr"/>
          <a:lstStyle/>
          <a:p>
            <a:endParaRPr lang="en-US"/>
          </a:p>
        </p:txBody>
      </p:sp>
      <p:sp>
        <p:nvSpPr>
          <p:cNvPr id="67610" name="Line 26"/>
          <p:cNvSpPr>
            <a:spLocks noChangeShapeType="1"/>
          </p:cNvSpPr>
          <p:nvPr/>
        </p:nvSpPr>
        <p:spPr bwMode="auto">
          <a:xfrm>
            <a:off x="3768725" y="3060700"/>
            <a:ext cx="1588" cy="1473200"/>
          </a:xfrm>
          <a:prstGeom prst="line">
            <a:avLst/>
          </a:prstGeom>
          <a:noFill/>
          <a:ln w="57150">
            <a:solidFill>
              <a:srgbClr val="99CCFF"/>
            </a:solidFill>
            <a:round/>
            <a:headEnd/>
            <a:tailEnd/>
          </a:ln>
        </p:spPr>
        <p:txBody>
          <a:bodyPr wrap="none" anchor="ctr"/>
          <a:lstStyle/>
          <a:p>
            <a:endParaRPr lang="en-US"/>
          </a:p>
        </p:txBody>
      </p:sp>
      <p:sp>
        <p:nvSpPr>
          <p:cNvPr id="67611" name="Line 27"/>
          <p:cNvSpPr>
            <a:spLocks noChangeShapeType="1"/>
          </p:cNvSpPr>
          <p:nvPr/>
        </p:nvSpPr>
        <p:spPr bwMode="auto">
          <a:xfrm>
            <a:off x="3876675" y="3060700"/>
            <a:ext cx="3175" cy="1473200"/>
          </a:xfrm>
          <a:prstGeom prst="line">
            <a:avLst/>
          </a:prstGeom>
          <a:noFill/>
          <a:ln w="57150">
            <a:solidFill>
              <a:srgbClr val="99CCFF"/>
            </a:solidFill>
            <a:round/>
            <a:headEnd/>
            <a:tailEnd/>
          </a:ln>
        </p:spPr>
        <p:txBody>
          <a:bodyPr wrap="none" anchor="ctr"/>
          <a:lstStyle/>
          <a:p>
            <a:endParaRPr lang="en-US"/>
          </a:p>
        </p:txBody>
      </p:sp>
      <p:sp>
        <p:nvSpPr>
          <p:cNvPr id="67612" name="Line 28"/>
          <p:cNvSpPr>
            <a:spLocks noChangeShapeType="1"/>
          </p:cNvSpPr>
          <p:nvPr/>
        </p:nvSpPr>
        <p:spPr bwMode="auto">
          <a:xfrm>
            <a:off x="3987800" y="3060700"/>
            <a:ext cx="1588" cy="1473200"/>
          </a:xfrm>
          <a:prstGeom prst="line">
            <a:avLst/>
          </a:prstGeom>
          <a:noFill/>
          <a:ln w="57150">
            <a:solidFill>
              <a:srgbClr val="99CCFF"/>
            </a:solidFill>
            <a:round/>
            <a:headEnd/>
            <a:tailEnd/>
          </a:ln>
        </p:spPr>
        <p:txBody>
          <a:bodyPr wrap="none" anchor="ctr"/>
          <a:lstStyle/>
          <a:p>
            <a:endParaRPr lang="en-US"/>
          </a:p>
        </p:txBody>
      </p:sp>
      <p:sp>
        <p:nvSpPr>
          <p:cNvPr id="67613" name="Line 29"/>
          <p:cNvSpPr>
            <a:spLocks noChangeShapeType="1"/>
          </p:cNvSpPr>
          <p:nvPr/>
        </p:nvSpPr>
        <p:spPr bwMode="auto">
          <a:xfrm>
            <a:off x="4102100" y="3060700"/>
            <a:ext cx="0" cy="1473200"/>
          </a:xfrm>
          <a:prstGeom prst="line">
            <a:avLst/>
          </a:prstGeom>
          <a:noFill/>
          <a:ln w="57150">
            <a:solidFill>
              <a:srgbClr val="99CCFF"/>
            </a:solidFill>
            <a:round/>
            <a:headEnd/>
            <a:tailEnd/>
          </a:ln>
        </p:spPr>
        <p:txBody>
          <a:bodyPr wrap="none" anchor="ctr"/>
          <a:lstStyle/>
          <a:p>
            <a:endParaRPr lang="en-US"/>
          </a:p>
        </p:txBody>
      </p:sp>
      <p:sp>
        <p:nvSpPr>
          <p:cNvPr id="67614" name="Line 30"/>
          <p:cNvSpPr>
            <a:spLocks noChangeShapeType="1"/>
          </p:cNvSpPr>
          <p:nvPr/>
        </p:nvSpPr>
        <p:spPr bwMode="auto">
          <a:xfrm>
            <a:off x="4206875" y="3060700"/>
            <a:ext cx="1588" cy="1473200"/>
          </a:xfrm>
          <a:prstGeom prst="line">
            <a:avLst/>
          </a:prstGeom>
          <a:noFill/>
          <a:ln w="57150">
            <a:solidFill>
              <a:srgbClr val="99CCFF"/>
            </a:solidFill>
            <a:round/>
            <a:headEnd/>
            <a:tailEnd/>
          </a:ln>
        </p:spPr>
        <p:txBody>
          <a:bodyPr wrap="none" anchor="ctr"/>
          <a:lstStyle/>
          <a:p>
            <a:endParaRPr lang="en-US"/>
          </a:p>
        </p:txBody>
      </p:sp>
      <p:sp>
        <p:nvSpPr>
          <p:cNvPr id="67615" name="Line 31"/>
          <p:cNvSpPr>
            <a:spLocks noChangeShapeType="1"/>
          </p:cNvSpPr>
          <p:nvPr/>
        </p:nvSpPr>
        <p:spPr bwMode="auto">
          <a:xfrm>
            <a:off x="4321175" y="3067050"/>
            <a:ext cx="1588" cy="1473200"/>
          </a:xfrm>
          <a:prstGeom prst="line">
            <a:avLst/>
          </a:prstGeom>
          <a:noFill/>
          <a:ln w="57150">
            <a:solidFill>
              <a:srgbClr val="99CCFF"/>
            </a:solidFill>
            <a:round/>
            <a:headEnd/>
            <a:tailEnd/>
          </a:ln>
        </p:spPr>
        <p:txBody>
          <a:bodyPr wrap="none" anchor="ctr"/>
          <a:lstStyle/>
          <a:p>
            <a:endParaRPr lang="en-US"/>
          </a:p>
        </p:txBody>
      </p:sp>
      <p:sp>
        <p:nvSpPr>
          <p:cNvPr id="67616" name="Line 32"/>
          <p:cNvSpPr>
            <a:spLocks noChangeShapeType="1"/>
          </p:cNvSpPr>
          <p:nvPr/>
        </p:nvSpPr>
        <p:spPr bwMode="auto">
          <a:xfrm>
            <a:off x="4430713" y="3067050"/>
            <a:ext cx="0" cy="1473200"/>
          </a:xfrm>
          <a:prstGeom prst="line">
            <a:avLst/>
          </a:prstGeom>
          <a:noFill/>
          <a:ln w="57150">
            <a:solidFill>
              <a:srgbClr val="99CCFF"/>
            </a:solidFill>
            <a:round/>
            <a:headEnd/>
            <a:tailEnd/>
          </a:ln>
        </p:spPr>
        <p:txBody>
          <a:bodyPr wrap="none" anchor="ctr"/>
          <a:lstStyle/>
          <a:p>
            <a:endParaRPr lang="en-US"/>
          </a:p>
        </p:txBody>
      </p:sp>
      <p:sp>
        <p:nvSpPr>
          <p:cNvPr id="67617" name="Line 33"/>
          <p:cNvSpPr>
            <a:spLocks noChangeShapeType="1"/>
          </p:cNvSpPr>
          <p:nvPr/>
        </p:nvSpPr>
        <p:spPr bwMode="auto">
          <a:xfrm>
            <a:off x="4541838" y="3067050"/>
            <a:ext cx="1587" cy="1473200"/>
          </a:xfrm>
          <a:prstGeom prst="line">
            <a:avLst/>
          </a:prstGeom>
          <a:noFill/>
          <a:ln w="57150">
            <a:solidFill>
              <a:srgbClr val="99CCFF"/>
            </a:solidFill>
            <a:round/>
            <a:headEnd/>
            <a:tailEnd/>
          </a:ln>
        </p:spPr>
        <p:txBody>
          <a:bodyPr wrap="none" anchor="ctr"/>
          <a:lstStyle/>
          <a:p>
            <a:endParaRPr lang="en-US"/>
          </a:p>
        </p:txBody>
      </p:sp>
      <p:sp>
        <p:nvSpPr>
          <p:cNvPr id="67618" name="Line 34"/>
          <p:cNvSpPr>
            <a:spLocks noChangeShapeType="1"/>
          </p:cNvSpPr>
          <p:nvPr/>
        </p:nvSpPr>
        <p:spPr bwMode="auto">
          <a:xfrm>
            <a:off x="4651375" y="3067050"/>
            <a:ext cx="0" cy="1473200"/>
          </a:xfrm>
          <a:prstGeom prst="line">
            <a:avLst/>
          </a:prstGeom>
          <a:noFill/>
          <a:ln w="57150">
            <a:solidFill>
              <a:srgbClr val="99CCFF"/>
            </a:solidFill>
            <a:round/>
            <a:headEnd/>
            <a:tailEnd/>
          </a:ln>
        </p:spPr>
        <p:txBody>
          <a:bodyPr wrap="none" anchor="ctr"/>
          <a:lstStyle/>
          <a:p>
            <a:endParaRPr lang="en-US"/>
          </a:p>
        </p:txBody>
      </p:sp>
      <p:sp>
        <p:nvSpPr>
          <p:cNvPr id="67619" name="Line 35"/>
          <p:cNvSpPr>
            <a:spLocks noChangeShapeType="1"/>
          </p:cNvSpPr>
          <p:nvPr/>
        </p:nvSpPr>
        <p:spPr bwMode="auto">
          <a:xfrm>
            <a:off x="4764088" y="3067050"/>
            <a:ext cx="3175" cy="1473200"/>
          </a:xfrm>
          <a:prstGeom prst="line">
            <a:avLst/>
          </a:prstGeom>
          <a:noFill/>
          <a:ln w="57150">
            <a:solidFill>
              <a:srgbClr val="99CCFF"/>
            </a:solidFill>
            <a:round/>
            <a:headEnd/>
            <a:tailEnd/>
          </a:ln>
        </p:spPr>
        <p:txBody>
          <a:bodyPr wrap="none" anchor="ctr"/>
          <a:lstStyle/>
          <a:p>
            <a:endParaRPr lang="en-US"/>
          </a:p>
        </p:txBody>
      </p:sp>
      <p:sp>
        <p:nvSpPr>
          <p:cNvPr id="67620" name="Line 36"/>
          <p:cNvSpPr>
            <a:spLocks noChangeShapeType="1"/>
          </p:cNvSpPr>
          <p:nvPr/>
        </p:nvSpPr>
        <p:spPr bwMode="auto">
          <a:xfrm>
            <a:off x="4872038" y="3067050"/>
            <a:ext cx="1587" cy="1473200"/>
          </a:xfrm>
          <a:prstGeom prst="line">
            <a:avLst/>
          </a:prstGeom>
          <a:noFill/>
          <a:ln w="57150">
            <a:solidFill>
              <a:srgbClr val="99CCFF"/>
            </a:solidFill>
            <a:round/>
            <a:headEnd/>
            <a:tailEnd/>
          </a:ln>
        </p:spPr>
        <p:txBody>
          <a:bodyPr wrap="none" anchor="ctr"/>
          <a:lstStyle/>
          <a:p>
            <a:endParaRPr lang="en-US"/>
          </a:p>
        </p:txBody>
      </p:sp>
      <p:sp>
        <p:nvSpPr>
          <p:cNvPr id="67621" name="Line 37"/>
          <p:cNvSpPr>
            <a:spLocks noChangeShapeType="1"/>
          </p:cNvSpPr>
          <p:nvPr/>
        </p:nvSpPr>
        <p:spPr bwMode="auto">
          <a:xfrm>
            <a:off x="4986338" y="3067050"/>
            <a:ext cx="0" cy="1473200"/>
          </a:xfrm>
          <a:prstGeom prst="line">
            <a:avLst/>
          </a:prstGeom>
          <a:noFill/>
          <a:ln w="57150">
            <a:solidFill>
              <a:srgbClr val="99CCFF"/>
            </a:solidFill>
            <a:round/>
            <a:headEnd/>
            <a:tailEnd/>
          </a:ln>
        </p:spPr>
        <p:txBody>
          <a:bodyPr wrap="none" anchor="ctr"/>
          <a:lstStyle/>
          <a:p>
            <a:endParaRPr lang="en-US"/>
          </a:p>
        </p:txBody>
      </p:sp>
      <p:sp>
        <p:nvSpPr>
          <p:cNvPr id="67622" name="Line 38"/>
          <p:cNvSpPr>
            <a:spLocks noChangeShapeType="1"/>
          </p:cNvSpPr>
          <p:nvPr/>
        </p:nvSpPr>
        <p:spPr bwMode="auto">
          <a:xfrm>
            <a:off x="5097463" y="3067050"/>
            <a:ext cx="1587" cy="1473200"/>
          </a:xfrm>
          <a:prstGeom prst="line">
            <a:avLst/>
          </a:prstGeom>
          <a:noFill/>
          <a:ln w="57150">
            <a:solidFill>
              <a:srgbClr val="99CCFF"/>
            </a:solidFill>
            <a:round/>
            <a:headEnd/>
            <a:tailEnd/>
          </a:ln>
        </p:spPr>
        <p:txBody>
          <a:bodyPr wrap="none" anchor="ctr"/>
          <a:lstStyle/>
          <a:p>
            <a:endParaRPr lang="en-US"/>
          </a:p>
        </p:txBody>
      </p:sp>
      <p:sp>
        <p:nvSpPr>
          <p:cNvPr id="67623" name="Line 39"/>
          <p:cNvSpPr>
            <a:spLocks noChangeShapeType="1"/>
          </p:cNvSpPr>
          <p:nvPr/>
        </p:nvSpPr>
        <p:spPr bwMode="auto">
          <a:xfrm>
            <a:off x="5207000" y="3067050"/>
            <a:ext cx="0" cy="1473200"/>
          </a:xfrm>
          <a:prstGeom prst="line">
            <a:avLst/>
          </a:prstGeom>
          <a:noFill/>
          <a:ln w="57150">
            <a:solidFill>
              <a:srgbClr val="99CCFF"/>
            </a:solidFill>
            <a:round/>
            <a:headEnd/>
            <a:tailEnd/>
          </a:ln>
        </p:spPr>
        <p:txBody>
          <a:bodyPr wrap="none" anchor="ctr"/>
          <a:lstStyle/>
          <a:p>
            <a:endParaRPr lang="en-US"/>
          </a:p>
        </p:txBody>
      </p:sp>
      <p:sp>
        <p:nvSpPr>
          <p:cNvPr id="67624" name="Line 40"/>
          <p:cNvSpPr>
            <a:spLocks noChangeShapeType="1"/>
          </p:cNvSpPr>
          <p:nvPr/>
        </p:nvSpPr>
        <p:spPr bwMode="auto">
          <a:xfrm>
            <a:off x="5318125" y="3060700"/>
            <a:ext cx="1588" cy="1473200"/>
          </a:xfrm>
          <a:prstGeom prst="line">
            <a:avLst/>
          </a:prstGeom>
          <a:noFill/>
          <a:ln w="57150">
            <a:solidFill>
              <a:srgbClr val="99CCFF"/>
            </a:solidFill>
            <a:round/>
            <a:headEnd/>
            <a:tailEnd/>
          </a:ln>
        </p:spPr>
        <p:txBody>
          <a:bodyPr wrap="none" anchor="ctr"/>
          <a:lstStyle/>
          <a:p>
            <a:endParaRPr lang="en-US"/>
          </a:p>
        </p:txBody>
      </p:sp>
      <p:sp>
        <p:nvSpPr>
          <p:cNvPr id="67625" name="Line 41"/>
          <p:cNvSpPr>
            <a:spLocks noChangeShapeType="1"/>
          </p:cNvSpPr>
          <p:nvPr/>
        </p:nvSpPr>
        <p:spPr bwMode="auto">
          <a:xfrm>
            <a:off x="5429250" y="3060700"/>
            <a:ext cx="1588" cy="1473200"/>
          </a:xfrm>
          <a:prstGeom prst="line">
            <a:avLst/>
          </a:prstGeom>
          <a:noFill/>
          <a:ln w="57150">
            <a:solidFill>
              <a:srgbClr val="99CCFF"/>
            </a:solidFill>
            <a:round/>
            <a:headEnd/>
            <a:tailEnd/>
          </a:ln>
        </p:spPr>
        <p:txBody>
          <a:bodyPr wrap="none" anchor="ctr"/>
          <a:lstStyle/>
          <a:p>
            <a:endParaRPr lang="en-US"/>
          </a:p>
        </p:txBody>
      </p:sp>
      <p:sp>
        <p:nvSpPr>
          <p:cNvPr id="67626" name="Line 42"/>
          <p:cNvSpPr>
            <a:spLocks noChangeShapeType="1"/>
          </p:cNvSpPr>
          <p:nvPr/>
        </p:nvSpPr>
        <p:spPr bwMode="auto">
          <a:xfrm>
            <a:off x="5538788" y="3060700"/>
            <a:ext cx="1587" cy="1473200"/>
          </a:xfrm>
          <a:prstGeom prst="line">
            <a:avLst/>
          </a:prstGeom>
          <a:noFill/>
          <a:ln w="57150">
            <a:solidFill>
              <a:srgbClr val="99CCFF"/>
            </a:solidFill>
            <a:round/>
            <a:headEnd/>
            <a:tailEnd/>
          </a:ln>
        </p:spPr>
        <p:txBody>
          <a:bodyPr wrap="none" anchor="ctr"/>
          <a:lstStyle/>
          <a:p>
            <a:endParaRPr lang="en-US"/>
          </a:p>
        </p:txBody>
      </p:sp>
      <p:sp>
        <p:nvSpPr>
          <p:cNvPr id="67627" name="Line 43"/>
          <p:cNvSpPr>
            <a:spLocks noChangeShapeType="1"/>
          </p:cNvSpPr>
          <p:nvPr/>
        </p:nvSpPr>
        <p:spPr bwMode="auto">
          <a:xfrm>
            <a:off x="3536950" y="3060700"/>
            <a:ext cx="1588" cy="1473200"/>
          </a:xfrm>
          <a:prstGeom prst="line">
            <a:avLst/>
          </a:prstGeom>
          <a:noFill/>
          <a:ln w="57150">
            <a:solidFill>
              <a:srgbClr val="99CCFF"/>
            </a:solidFill>
            <a:round/>
            <a:headEnd/>
            <a:tailEnd/>
          </a:ln>
        </p:spPr>
        <p:txBody>
          <a:bodyPr wrap="none" anchor="ctr"/>
          <a:lstStyle/>
          <a:p>
            <a:endParaRPr lang="en-US"/>
          </a:p>
        </p:txBody>
      </p:sp>
      <p:sp>
        <p:nvSpPr>
          <p:cNvPr id="67628" name="Line 44"/>
          <p:cNvSpPr>
            <a:spLocks noChangeShapeType="1"/>
          </p:cNvSpPr>
          <p:nvPr/>
        </p:nvSpPr>
        <p:spPr bwMode="auto">
          <a:xfrm>
            <a:off x="2644775" y="3067050"/>
            <a:ext cx="1588" cy="1473200"/>
          </a:xfrm>
          <a:prstGeom prst="line">
            <a:avLst/>
          </a:prstGeom>
          <a:noFill/>
          <a:ln w="57150">
            <a:solidFill>
              <a:srgbClr val="99CCFF"/>
            </a:solidFill>
            <a:round/>
            <a:headEnd/>
            <a:tailEnd/>
          </a:ln>
        </p:spPr>
        <p:txBody>
          <a:bodyPr wrap="none" anchor="ctr"/>
          <a:lstStyle/>
          <a:p>
            <a:endParaRPr lang="en-US"/>
          </a:p>
        </p:txBody>
      </p:sp>
      <p:sp>
        <p:nvSpPr>
          <p:cNvPr id="67629" name="Line 45"/>
          <p:cNvSpPr>
            <a:spLocks noChangeShapeType="1"/>
          </p:cNvSpPr>
          <p:nvPr/>
        </p:nvSpPr>
        <p:spPr bwMode="auto">
          <a:xfrm>
            <a:off x="2759075" y="3067050"/>
            <a:ext cx="0" cy="1473200"/>
          </a:xfrm>
          <a:prstGeom prst="line">
            <a:avLst/>
          </a:prstGeom>
          <a:noFill/>
          <a:ln w="57150">
            <a:solidFill>
              <a:srgbClr val="99CCFF"/>
            </a:solidFill>
            <a:round/>
            <a:headEnd/>
            <a:tailEnd/>
          </a:ln>
        </p:spPr>
        <p:txBody>
          <a:bodyPr wrap="none" anchor="ctr"/>
          <a:lstStyle/>
          <a:p>
            <a:endParaRPr lang="en-US"/>
          </a:p>
        </p:txBody>
      </p:sp>
      <p:sp>
        <p:nvSpPr>
          <p:cNvPr id="67630" name="Line 46"/>
          <p:cNvSpPr>
            <a:spLocks noChangeShapeType="1"/>
          </p:cNvSpPr>
          <p:nvPr/>
        </p:nvSpPr>
        <p:spPr bwMode="auto">
          <a:xfrm>
            <a:off x="2867025" y="3067050"/>
            <a:ext cx="1588" cy="1473200"/>
          </a:xfrm>
          <a:prstGeom prst="line">
            <a:avLst/>
          </a:prstGeom>
          <a:noFill/>
          <a:ln w="57150">
            <a:solidFill>
              <a:srgbClr val="99CCFF"/>
            </a:solidFill>
            <a:round/>
            <a:headEnd/>
            <a:tailEnd/>
          </a:ln>
        </p:spPr>
        <p:txBody>
          <a:bodyPr wrap="none" anchor="ctr"/>
          <a:lstStyle/>
          <a:p>
            <a:endParaRPr lang="en-US"/>
          </a:p>
        </p:txBody>
      </p:sp>
      <p:sp>
        <p:nvSpPr>
          <p:cNvPr id="67631" name="Line 47"/>
          <p:cNvSpPr>
            <a:spLocks noChangeShapeType="1"/>
          </p:cNvSpPr>
          <p:nvPr/>
        </p:nvSpPr>
        <p:spPr bwMode="auto">
          <a:xfrm>
            <a:off x="2978150" y="3067050"/>
            <a:ext cx="1588" cy="1473200"/>
          </a:xfrm>
          <a:prstGeom prst="line">
            <a:avLst/>
          </a:prstGeom>
          <a:noFill/>
          <a:ln w="57150">
            <a:solidFill>
              <a:srgbClr val="99CCFF"/>
            </a:solidFill>
            <a:round/>
            <a:headEnd/>
            <a:tailEnd/>
          </a:ln>
        </p:spPr>
        <p:txBody>
          <a:bodyPr wrap="none" anchor="ctr"/>
          <a:lstStyle/>
          <a:p>
            <a:endParaRPr lang="en-US"/>
          </a:p>
        </p:txBody>
      </p:sp>
      <p:sp>
        <p:nvSpPr>
          <p:cNvPr id="67632" name="Line 48"/>
          <p:cNvSpPr>
            <a:spLocks noChangeShapeType="1"/>
          </p:cNvSpPr>
          <p:nvPr/>
        </p:nvSpPr>
        <p:spPr bwMode="auto">
          <a:xfrm>
            <a:off x="3087688" y="3067050"/>
            <a:ext cx="3175" cy="1473200"/>
          </a:xfrm>
          <a:prstGeom prst="line">
            <a:avLst/>
          </a:prstGeom>
          <a:noFill/>
          <a:ln w="57150">
            <a:solidFill>
              <a:srgbClr val="99CCFF"/>
            </a:solidFill>
            <a:round/>
            <a:headEnd/>
            <a:tailEnd/>
          </a:ln>
        </p:spPr>
        <p:txBody>
          <a:bodyPr wrap="none" anchor="ctr"/>
          <a:lstStyle/>
          <a:p>
            <a:endParaRPr lang="en-US"/>
          </a:p>
        </p:txBody>
      </p:sp>
      <p:sp>
        <p:nvSpPr>
          <p:cNvPr id="67633" name="Line 49"/>
          <p:cNvSpPr>
            <a:spLocks noChangeShapeType="1"/>
          </p:cNvSpPr>
          <p:nvPr/>
        </p:nvSpPr>
        <p:spPr bwMode="auto">
          <a:xfrm>
            <a:off x="3201988" y="3067050"/>
            <a:ext cx="1587" cy="1473200"/>
          </a:xfrm>
          <a:prstGeom prst="line">
            <a:avLst/>
          </a:prstGeom>
          <a:noFill/>
          <a:ln w="57150">
            <a:solidFill>
              <a:srgbClr val="99CCFF"/>
            </a:solidFill>
            <a:round/>
            <a:headEnd/>
            <a:tailEnd/>
          </a:ln>
        </p:spPr>
        <p:txBody>
          <a:bodyPr wrap="none" anchor="ctr"/>
          <a:lstStyle/>
          <a:p>
            <a:endParaRPr lang="en-US"/>
          </a:p>
        </p:txBody>
      </p:sp>
      <p:sp>
        <p:nvSpPr>
          <p:cNvPr id="67634" name="Text Box 50"/>
          <p:cNvSpPr txBox="1">
            <a:spLocks noChangeArrowheads="1"/>
          </p:cNvSpPr>
          <p:nvPr/>
        </p:nvSpPr>
        <p:spPr bwMode="auto">
          <a:xfrm>
            <a:off x="7127875" y="4483100"/>
            <a:ext cx="315913" cy="396875"/>
          </a:xfrm>
          <a:prstGeom prst="rect">
            <a:avLst/>
          </a:prstGeom>
          <a:noFill/>
          <a:ln w="9525">
            <a:noFill/>
            <a:miter lim="800000"/>
            <a:headEnd/>
            <a:tailEnd/>
          </a:ln>
        </p:spPr>
        <p:txBody>
          <a:bodyPr wrap="none">
            <a:spAutoFit/>
          </a:bodyPr>
          <a:lstStyle/>
          <a:p>
            <a:r>
              <a:rPr lang="en-US" sz="2000" i="1">
                <a:latin typeface="Symbol" pitchFamily="18" charset="2"/>
              </a:rPr>
              <a:t>n</a:t>
            </a:r>
          </a:p>
        </p:txBody>
      </p:sp>
      <p:sp>
        <p:nvSpPr>
          <p:cNvPr id="67635" name="Line 51"/>
          <p:cNvSpPr>
            <a:spLocks noChangeShapeType="1"/>
          </p:cNvSpPr>
          <p:nvPr/>
        </p:nvSpPr>
        <p:spPr bwMode="auto">
          <a:xfrm flipV="1">
            <a:off x="2540000" y="2743200"/>
            <a:ext cx="1588" cy="1787525"/>
          </a:xfrm>
          <a:prstGeom prst="line">
            <a:avLst/>
          </a:prstGeom>
          <a:noFill/>
          <a:ln w="9525">
            <a:solidFill>
              <a:schemeClr val="tx1"/>
            </a:solidFill>
            <a:round/>
            <a:headEnd/>
            <a:tailEnd type="triangle" w="med" len="med"/>
          </a:ln>
        </p:spPr>
        <p:txBody>
          <a:bodyPr/>
          <a:lstStyle/>
          <a:p>
            <a:endParaRPr lang="en-US"/>
          </a:p>
        </p:txBody>
      </p:sp>
      <p:sp>
        <p:nvSpPr>
          <p:cNvPr id="67636" name="Line 52"/>
          <p:cNvSpPr>
            <a:spLocks noChangeShapeType="1"/>
          </p:cNvSpPr>
          <p:nvPr/>
        </p:nvSpPr>
        <p:spPr bwMode="auto">
          <a:xfrm flipV="1">
            <a:off x="2592388" y="3863975"/>
            <a:ext cx="1587" cy="652463"/>
          </a:xfrm>
          <a:prstGeom prst="line">
            <a:avLst/>
          </a:prstGeom>
          <a:noFill/>
          <a:ln w="19050" cap="rnd">
            <a:solidFill>
              <a:schemeClr val="tx1"/>
            </a:solidFill>
            <a:prstDash val="sysDot"/>
            <a:round/>
            <a:headEnd/>
            <a:tailEnd/>
          </a:ln>
        </p:spPr>
        <p:txBody>
          <a:bodyPr/>
          <a:lstStyle/>
          <a:p>
            <a:endParaRPr lang="en-US"/>
          </a:p>
        </p:txBody>
      </p:sp>
      <p:grpSp>
        <p:nvGrpSpPr>
          <p:cNvPr id="67637" name="Group 53"/>
          <p:cNvGrpSpPr>
            <a:grpSpLocks/>
          </p:cNvGrpSpPr>
          <p:nvPr/>
        </p:nvGrpSpPr>
        <p:grpSpPr bwMode="auto">
          <a:xfrm>
            <a:off x="2703513" y="3971925"/>
            <a:ext cx="4321175" cy="547688"/>
            <a:chOff x="370" y="1061"/>
            <a:chExt cx="2923" cy="338"/>
          </a:xfrm>
        </p:grpSpPr>
        <p:sp>
          <p:nvSpPr>
            <p:cNvPr id="67688" name="Line 54"/>
            <p:cNvSpPr>
              <a:spLocks noChangeShapeType="1"/>
            </p:cNvSpPr>
            <p:nvPr/>
          </p:nvSpPr>
          <p:spPr bwMode="auto">
            <a:xfrm flipV="1">
              <a:off x="672" y="1063"/>
              <a:ext cx="0" cy="336"/>
            </a:xfrm>
            <a:prstGeom prst="line">
              <a:avLst/>
            </a:prstGeom>
            <a:noFill/>
            <a:ln w="19050" cap="rnd">
              <a:solidFill>
                <a:schemeClr val="tx1"/>
              </a:solidFill>
              <a:prstDash val="sysDot"/>
              <a:round/>
              <a:headEnd/>
              <a:tailEnd/>
            </a:ln>
          </p:spPr>
          <p:txBody>
            <a:bodyPr/>
            <a:lstStyle/>
            <a:p>
              <a:endParaRPr lang="en-US"/>
            </a:p>
          </p:txBody>
        </p:sp>
        <p:sp>
          <p:nvSpPr>
            <p:cNvPr id="67689" name="Line 55"/>
            <p:cNvSpPr>
              <a:spLocks noChangeShapeType="1"/>
            </p:cNvSpPr>
            <p:nvPr/>
          </p:nvSpPr>
          <p:spPr bwMode="auto">
            <a:xfrm flipV="1">
              <a:off x="597" y="1063"/>
              <a:ext cx="0" cy="336"/>
            </a:xfrm>
            <a:prstGeom prst="line">
              <a:avLst/>
            </a:prstGeom>
            <a:noFill/>
            <a:ln w="19050" cap="rnd">
              <a:solidFill>
                <a:schemeClr val="tx1"/>
              </a:solidFill>
              <a:prstDash val="sysDot"/>
              <a:round/>
              <a:headEnd/>
              <a:tailEnd/>
            </a:ln>
          </p:spPr>
          <p:txBody>
            <a:bodyPr/>
            <a:lstStyle/>
            <a:p>
              <a:endParaRPr lang="en-US"/>
            </a:p>
          </p:txBody>
        </p:sp>
        <p:sp>
          <p:nvSpPr>
            <p:cNvPr id="67690" name="Line 56"/>
            <p:cNvSpPr>
              <a:spLocks noChangeShapeType="1"/>
            </p:cNvSpPr>
            <p:nvPr/>
          </p:nvSpPr>
          <p:spPr bwMode="auto">
            <a:xfrm flipV="1">
              <a:off x="528" y="1063"/>
              <a:ext cx="0" cy="336"/>
            </a:xfrm>
            <a:prstGeom prst="line">
              <a:avLst/>
            </a:prstGeom>
            <a:noFill/>
            <a:ln w="19050" cap="rnd">
              <a:solidFill>
                <a:schemeClr val="tx1"/>
              </a:solidFill>
              <a:prstDash val="sysDot"/>
              <a:round/>
              <a:headEnd/>
              <a:tailEnd/>
            </a:ln>
          </p:spPr>
          <p:txBody>
            <a:bodyPr/>
            <a:lstStyle/>
            <a:p>
              <a:endParaRPr lang="en-US"/>
            </a:p>
          </p:txBody>
        </p:sp>
        <p:sp>
          <p:nvSpPr>
            <p:cNvPr id="67691" name="Line 57"/>
            <p:cNvSpPr>
              <a:spLocks noChangeShapeType="1"/>
            </p:cNvSpPr>
            <p:nvPr/>
          </p:nvSpPr>
          <p:spPr bwMode="auto">
            <a:xfrm flipV="1">
              <a:off x="453" y="1063"/>
              <a:ext cx="0" cy="336"/>
            </a:xfrm>
            <a:prstGeom prst="line">
              <a:avLst/>
            </a:prstGeom>
            <a:noFill/>
            <a:ln w="19050" cap="rnd">
              <a:solidFill>
                <a:schemeClr val="tx1"/>
              </a:solidFill>
              <a:prstDash val="sysDot"/>
              <a:round/>
              <a:headEnd/>
              <a:tailEnd/>
            </a:ln>
          </p:spPr>
          <p:txBody>
            <a:bodyPr/>
            <a:lstStyle/>
            <a:p>
              <a:endParaRPr lang="en-US"/>
            </a:p>
          </p:txBody>
        </p:sp>
        <p:sp>
          <p:nvSpPr>
            <p:cNvPr id="67692" name="Line 58"/>
            <p:cNvSpPr>
              <a:spLocks noChangeShapeType="1"/>
            </p:cNvSpPr>
            <p:nvPr/>
          </p:nvSpPr>
          <p:spPr bwMode="auto">
            <a:xfrm flipV="1">
              <a:off x="370" y="1063"/>
              <a:ext cx="0" cy="336"/>
            </a:xfrm>
            <a:prstGeom prst="line">
              <a:avLst/>
            </a:prstGeom>
            <a:noFill/>
            <a:ln w="19050" cap="rnd">
              <a:solidFill>
                <a:schemeClr val="tx1"/>
              </a:solidFill>
              <a:prstDash val="sysDot"/>
              <a:round/>
              <a:headEnd/>
              <a:tailEnd/>
            </a:ln>
          </p:spPr>
          <p:txBody>
            <a:bodyPr/>
            <a:lstStyle/>
            <a:p>
              <a:endParaRPr lang="en-US"/>
            </a:p>
          </p:txBody>
        </p:sp>
        <p:sp>
          <p:nvSpPr>
            <p:cNvPr id="67693" name="Line 59"/>
            <p:cNvSpPr>
              <a:spLocks noChangeShapeType="1"/>
            </p:cNvSpPr>
            <p:nvPr/>
          </p:nvSpPr>
          <p:spPr bwMode="auto">
            <a:xfrm flipV="1">
              <a:off x="1049" y="1063"/>
              <a:ext cx="0" cy="336"/>
            </a:xfrm>
            <a:prstGeom prst="line">
              <a:avLst/>
            </a:prstGeom>
            <a:noFill/>
            <a:ln w="19050" cap="rnd">
              <a:solidFill>
                <a:schemeClr val="tx1"/>
              </a:solidFill>
              <a:prstDash val="sysDot"/>
              <a:round/>
              <a:headEnd/>
              <a:tailEnd/>
            </a:ln>
          </p:spPr>
          <p:txBody>
            <a:bodyPr/>
            <a:lstStyle/>
            <a:p>
              <a:endParaRPr lang="en-US"/>
            </a:p>
          </p:txBody>
        </p:sp>
        <p:sp>
          <p:nvSpPr>
            <p:cNvPr id="67694" name="Line 60"/>
            <p:cNvSpPr>
              <a:spLocks noChangeShapeType="1"/>
            </p:cNvSpPr>
            <p:nvPr/>
          </p:nvSpPr>
          <p:spPr bwMode="auto">
            <a:xfrm flipV="1">
              <a:off x="974" y="1063"/>
              <a:ext cx="0" cy="336"/>
            </a:xfrm>
            <a:prstGeom prst="line">
              <a:avLst/>
            </a:prstGeom>
            <a:noFill/>
            <a:ln w="19050" cap="rnd">
              <a:solidFill>
                <a:schemeClr val="tx1"/>
              </a:solidFill>
              <a:prstDash val="sysDot"/>
              <a:round/>
              <a:headEnd/>
              <a:tailEnd/>
            </a:ln>
          </p:spPr>
          <p:txBody>
            <a:bodyPr/>
            <a:lstStyle/>
            <a:p>
              <a:endParaRPr lang="en-US"/>
            </a:p>
          </p:txBody>
        </p:sp>
        <p:sp>
          <p:nvSpPr>
            <p:cNvPr id="67695" name="Line 61"/>
            <p:cNvSpPr>
              <a:spLocks noChangeShapeType="1"/>
            </p:cNvSpPr>
            <p:nvPr/>
          </p:nvSpPr>
          <p:spPr bwMode="auto">
            <a:xfrm flipV="1">
              <a:off x="905" y="1063"/>
              <a:ext cx="0" cy="336"/>
            </a:xfrm>
            <a:prstGeom prst="line">
              <a:avLst/>
            </a:prstGeom>
            <a:noFill/>
            <a:ln w="19050" cap="rnd">
              <a:solidFill>
                <a:schemeClr val="tx1"/>
              </a:solidFill>
              <a:prstDash val="sysDot"/>
              <a:round/>
              <a:headEnd/>
              <a:tailEnd/>
            </a:ln>
          </p:spPr>
          <p:txBody>
            <a:bodyPr/>
            <a:lstStyle/>
            <a:p>
              <a:endParaRPr lang="en-US"/>
            </a:p>
          </p:txBody>
        </p:sp>
        <p:sp>
          <p:nvSpPr>
            <p:cNvPr id="67696" name="Line 62"/>
            <p:cNvSpPr>
              <a:spLocks noChangeShapeType="1"/>
            </p:cNvSpPr>
            <p:nvPr/>
          </p:nvSpPr>
          <p:spPr bwMode="auto">
            <a:xfrm flipV="1">
              <a:off x="830" y="1063"/>
              <a:ext cx="0" cy="336"/>
            </a:xfrm>
            <a:prstGeom prst="line">
              <a:avLst/>
            </a:prstGeom>
            <a:noFill/>
            <a:ln w="19050" cap="rnd">
              <a:solidFill>
                <a:schemeClr val="tx1"/>
              </a:solidFill>
              <a:prstDash val="sysDot"/>
              <a:round/>
              <a:headEnd/>
              <a:tailEnd/>
            </a:ln>
          </p:spPr>
          <p:txBody>
            <a:bodyPr/>
            <a:lstStyle/>
            <a:p>
              <a:endParaRPr lang="en-US"/>
            </a:p>
          </p:txBody>
        </p:sp>
        <p:sp>
          <p:nvSpPr>
            <p:cNvPr id="67697" name="Line 63"/>
            <p:cNvSpPr>
              <a:spLocks noChangeShapeType="1"/>
            </p:cNvSpPr>
            <p:nvPr/>
          </p:nvSpPr>
          <p:spPr bwMode="auto">
            <a:xfrm flipV="1">
              <a:off x="747" y="1063"/>
              <a:ext cx="0" cy="336"/>
            </a:xfrm>
            <a:prstGeom prst="line">
              <a:avLst/>
            </a:prstGeom>
            <a:noFill/>
            <a:ln w="19050" cap="rnd">
              <a:solidFill>
                <a:schemeClr val="tx1"/>
              </a:solidFill>
              <a:prstDash val="sysDot"/>
              <a:round/>
              <a:headEnd/>
              <a:tailEnd/>
            </a:ln>
          </p:spPr>
          <p:txBody>
            <a:bodyPr/>
            <a:lstStyle/>
            <a:p>
              <a:endParaRPr lang="en-US"/>
            </a:p>
          </p:txBody>
        </p:sp>
        <p:sp>
          <p:nvSpPr>
            <p:cNvPr id="67698" name="Line 64"/>
            <p:cNvSpPr>
              <a:spLocks noChangeShapeType="1"/>
            </p:cNvSpPr>
            <p:nvPr/>
          </p:nvSpPr>
          <p:spPr bwMode="auto">
            <a:xfrm flipV="1">
              <a:off x="672" y="1063"/>
              <a:ext cx="0" cy="336"/>
            </a:xfrm>
            <a:prstGeom prst="line">
              <a:avLst/>
            </a:prstGeom>
            <a:noFill/>
            <a:ln w="19050" cap="rnd">
              <a:solidFill>
                <a:schemeClr val="tx1"/>
              </a:solidFill>
              <a:prstDash val="sysDot"/>
              <a:round/>
              <a:headEnd/>
              <a:tailEnd/>
            </a:ln>
          </p:spPr>
          <p:txBody>
            <a:bodyPr/>
            <a:lstStyle/>
            <a:p>
              <a:endParaRPr lang="en-US"/>
            </a:p>
          </p:txBody>
        </p:sp>
        <p:sp>
          <p:nvSpPr>
            <p:cNvPr id="67699" name="Line 65"/>
            <p:cNvSpPr>
              <a:spLocks noChangeShapeType="1"/>
            </p:cNvSpPr>
            <p:nvPr/>
          </p:nvSpPr>
          <p:spPr bwMode="auto">
            <a:xfrm flipV="1">
              <a:off x="1426" y="1061"/>
              <a:ext cx="0" cy="336"/>
            </a:xfrm>
            <a:prstGeom prst="line">
              <a:avLst/>
            </a:prstGeom>
            <a:noFill/>
            <a:ln w="19050" cap="rnd">
              <a:solidFill>
                <a:schemeClr val="tx1"/>
              </a:solidFill>
              <a:prstDash val="sysDot"/>
              <a:round/>
              <a:headEnd/>
              <a:tailEnd/>
            </a:ln>
          </p:spPr>
          <p:txBody>
            <a:bodyPr/>
            <a:lstStyle/>
            <a:p>
              <a:endParaRPr lang="en-US"/>
            </a:p>
          </p:txBody>
        </p:sp>
        <p:sp>
          <p:nvSpPr>
            <p:cNvPr id="67700" name="Line 66"/>
            <p:cNvSpPr>
              <a:spLocks noChangeShapeType="1"/>
            </p:cNvSpPr>
            <p:nvPr/>
          </p:nvSpPr>
          <p:spPr bwMode="auto">
            <a:xfrm flipV="1">
              <a:off x="1351" y="1061"/>
              <a:ext cx="0" cy="336"/>
            </a:xfrm>
            <a:prstGeom prst="line">
              <a:avLst/>
            </a:prstGeom>
            <a:noFill/>
            <a:ln w="19050" cap="rnd">
              <a:solidFill>
                <a:schemeClr val="tx1"/>
              </a:solidFill>
              <a:prstDash val="sysDot"/>
              <a:round/>
              <a:headEnd/>
              <a:tailEnd/>
            </a:ln>
          </p:spPr>
          <p:txBody>
            <a:bodyPr/>
            <a:lstStyle/>
            <a:p>
              <a:endParaRPr lang="en-US"/>
            </a:p>
          </p:txBody>
        </p:sp>
        <p:sp>
          <p:nvSpPr>
            <p:cNvPr id="67701" name="Line 67"/>
            <p:cNvSpPr>
              <a:spLocks noChangeShapeType="1"/>
            </p:cNvSpPr>
            <p:nvPr/>
          </p:nvSpPr>
          <p:spPr bwMode="auto">
            <a:xfrm flipV="1">
              <a:off x="1282" y="1061"/>
              <a:ext cx="0" cy="336"/>
            </a:xfrm>
            <a:prstGeom prst="line">
              <a:avLst/>
            </a:prstGeom>
            <a:noFill/>
            <a:ln w="19050" cap="rnd">
              <a:solidFill>
                <a:schemeClr val="tx1"/>
              </a:solidFill>
              <a:prstDash val="sysDot"/>
              <a:round/>
              <a:headEnd/>
              <a:tailEnd/>
            </a:ln>
          </p:spPr>
          <p:txBody>
            <a:bodyPr/>
            <a:lstStyle/>
            <a:p>
              <a:endParaRPr lang="en-US"/>
            </a:p>
          </p:txBody>
        </p:sp>
        <p:sp>
          <p:nvSpPr>
            <p:cNvPr id="67702" name="Line 68"/>
            <p:cNvSpPr>
              <a:spLocks noChangeShapeType="1"/>
            </p:cNvSpPr>
            <p:nvPr/>
          </p:nvSpPr>
          <p:spPr bwMode="auto">
            <a:xfrm flipV="1">
              <a:off x="1207" y="1061"/>
              <a:ext cx="0" cy="336"/>
            </a:xfrm>
            <a:prstGeom prst="line">
              <a:avLst/>
            </a:prstGeom>
            <a:noFill/>
            <a:ln w="19050" cap="rnd">
              <a:solidFill>
                <a:schemeClr val="tx1"/>
              </a:solidFill>
              <a:prstDash val="sysDot"/>
              <a:round/>
              <a:headEnd/>
              <a:tailEnd/>
            </a:ln>
          </p:spPr>
          <p:txBody>
            <a:bodyPr/>
            <a:lstStyle/>
            <a:p>
              <a:endParaRPr lang="en-US"/>
            </a:p>
          </p:txBody>
        </p:sp>
        <p:sp>
          <p:nvSpPr>
            <p:cNvPr id="67703" name="Line 69"/>
            <p:cNvSpPr>
              <a:spLocks noChangeShapeType="1"/>
            </p:cNvSpPr>
            <p:nvPr/>
          </p:nvSpPr>
          <p:spPr bwMode="auto">
            <a:xfrm flipV="1">
              <a:off x="1124" y="1061"/>
              <a:ext cx="0" cy="336"/>
            </a:xfrm>
            <a:prstGeom prst="line">
              <a:avLst/>
            </a:prstGeom>
            <a:noFill/>
            <a:ln w="19050" cap="rnd">
              <a:solidFill>
                <a:schemeClr val="tx1"/>
              </a:solidFill>
              <a:prstDash val="sysDot"/>
              <a:round/>
              <a:headEnd/>
              <a:tailEnd/>
            </a:ln>
          </p:spPr>
          <p:txBody>
            <a:bodyPr/>
            <a:lstStyle/>
            <a:p>
              <a:endParaRPr lang="en-US"/>
            </a:p>
          </p:txBody>
        </p:sp>
        <p:sp>
          <p:nvSpPr>
            <p:cNvPr id="67704" name="Line 70"/>
            <p:cNvSpPr>
              <a:spLocks noChangeShapeType="1"/>
            </p:cNvSpPr>
            <p:nvPr/>
          </p:nvSpPr>
          <p:spPr bwMode="auto">
            <a:xfrm flipV="1">
              <a:off x="1049" y="1061"/>
              <a:ext cx="0" cy="336"/>
            </a:xfrm>
            <a:prstGeom prst="line">
              <a:avLst/>
            </a:prstGeom>
            <a:noFill/>
            <a:ln w="19050" cap="rnd">
              <a:solidFill>
                <a:schemeClr val="tx1"/>
              </a:solidFill>
              <a:prstDash val="sysDot"/>
              <a:round/>
              <a:headEnd/>
              <a:tailEnd/>
            </a:ln>
          </p:spPr>
          <p:txBody>
            <a:bodyPr/>
            <a:lstStyle/>
            <a:p>
              <a:endParaRPr lang="en-US"/>
            </a:p>
          </p:txBody>
        </p:sp>
        <p:sp>
          <p:nvSpPr>
            <p:cNvPr id="67705" name="Line 71"/>
            <p:cNvSpPr>
              <a:spLocks noChangeShapeType="1"/>
            </p:cNvSpPr>
            <p:nvPr/>
          </p:nvSpPr>
          <p:spPr bwMode="auto">
            <a:xfrm flipV="1">
              <a:off x="1659" y="1063"/>
              <a:ext cx="0" cy="336"/>
            </a:xfrm>
            <a:prstGeom prst="line">
              <a:avLst/>
            </a:prstGeom>
            <a:noFill/>
            <a:ln w="19050" cap="rnd">
              <a:solidFill>
                <a:schemeClr val="tx1"/>
              </a:solidFill>
              <a:prstDash val="sysDot"/>
              <a:round/>
              <a:headEnd/>
              <a:tailEnd/>
            </a:ln>
          </p:spPr>
          <p:txBody>
            <a:bodyPr/>
            <a:lstStyle/>
            <a:p>
              <a:endParaRPr lang="en-US"/>
            </a:p>
          </p:txBody>
        </p:sp>
        <p:sp>
          <p:nvSpPr>
            <p:cNvPr id="67706" name="Line 72"/>
            <p:cNvSpPr>
              <a:spLocks noChangeShapeType="1"/>
            </p:cNvSpPr>
            <p:nvPr/>
          </p:nvSpPr>
          <p:spPr bwMode="auto">
            <a:xfrm flipV="1">
              <a:off x="1584" y="1063"/>
              <a:ext cx="0" cy="336"/>
            </a:xfrm>
            <a:prstGeom prst="line">
              <a:avLst/>
            </a:prstGeom>
            <a:noFill/>
            <a:ln w="19050" cap="rnd">
              <a:solidFill>
                <a:schemeClr val="tx1"/>
              </a:solidFill>
              <a:prstDash val="sysDot"/>
              <a:round/>
              <a:headEnd/>
              <a:tailEnd/>
            </a:ln>
          </p:spPr>
          <p:txBody>
            <a:bodyPr/>
            <a:lstStyle/>
            <a:p>
              <a:endParaRPr lang="en-US"/>
            </a:p>
          </p:txBody>
        </p:sp>
        <p:sp>
          <p:nvSpPr>
            <p:cNvPr id="67707" name="Line 73"/>
            <p:cNvSpPr>
              <a:spLocks noChangeShapeType="1"/>
            </p:cNvSpPr>
            <p:nvPr/>
          </p:nvSpPr>
          <p:spPr bwMode="auto">
            <a:xfrm flipV="1">
              <a:off x="1501" y="1063"/>
              <a:ext cx="0" cy="336"/>
            </a:xfrm>
            <a:prstGeom prst="line">
              <a:avLst/>
            </a:prstGeom>
            <a:noFill/>
            <a:ln w="19050" cap="rnd">
              <a:solidFill>
                <a:schemeClr val="tx1"/>
              </a:solidFill>
              <a:prstDash val="sysDot"/>
              <a:round/>
              <a:headEnd/>
              <a:tailEnd/>
            </a:ln>
          </p:spPr>
          <p:txBody>
            <a:bodyPr/>
            <a:lstStyle/>
            <a:p>
              <a:endParaRPr lang="en-US"/>
            </a:p>
          </p:txBody>
        </p:sp>
        <p:sp>
          <p:nvSpPr>
            <p:cNvPr id="67708" name="Line 74"/>
            <p:cNvSpPr>
              <a:spLocks noChangeShapeType="1"/>
            </p:cNvSpPr>
            <p:nvPr/>
          </p:nvSpPr>
          <p:spPr bwMode="auto">
            <a:xfrm flipV="1">
              <a:off x="1426" y="1063"/>
              <a:ext cx="0" cy="336"/>
            </a:xfrm>
            <a:prstGeom prst="line">
              <a:avLst/>
            </a:prstGeom>
            <a:noFill/>
            <a:ln w="19050" cap="rnd">
              <a:solidFill>
                <a:schemeClr val="tx1"/>
              </a:solidFill>
              <a:prstDash val="sysDot"/>
              <a:round/>
              <a:headEnd/>
              <a:tailEnd/>
            </a:ln>
          </p:spPr>
          <p:txBody>
            <a:bodyPr/>
            <a:lstStyle/>
            <a:p>
              <a:endParaRPr lang="en-US"/>
            </a:p>
          </p:txBody>
        </p:sp>
        <p:sp>
          <p:nvSpPr>
            <p:cNvPr id="67709" name="Line 75"/>
            <p:cNvSpPr>
              <a:spLocks noChangeShapeType="1"/>
            </p:cNvSpPr>
            <p:nvPr/>
          </p:nvSpPr>
          <p:spPr bwMode="auto">
            <a:xfrm flipV="1">
              <a:off x="1795" y="1063"/>
              <a:ext cx="0" cy="336"/>
            </a:xfrm>
            <a:prstGeom prst="line">
              <a:avLst/>
            </a:prstGeom>
            <a:noFill/>
            <a:ln w="19050" cap="rnd">
              <a:solidFill>
                <a:schemeClr val="tx1"/>
              </a:solidFill>
              <a:prstDash val="sysDot"/>
              <a:round/>
              <a:headEnd/>
              <a:tailEnd/>
            </a:ln>
          </p:spPr>
          <p:txBody>
            <a:bodyPr/>
            <a:lstStyle/>
            <a:p>
              <a:endParaRPr lang="en-US"/>
            </a:p>
          </p:txBody>
        </p:sp>
        <p:sp>
          <p:nvSpPr>
            <p:cNvPr id="67710" name="Line 76"/>
            <p:cNvSpPr>
              <a:spLocks noChangeShapeType="1"/>
            </p:cNvSpPr>
            <p:nvPr/>
          </p:nvSpPr>
          <p:spPr bwMode="auto">
            <a:xfrm flipV="1">
              <a:off x="1721" y="1063"/>
              <a:ext cx="0" cy="336"/>
            </a:xfrm>
            <a:prstGeom prst="line">
              <a:avLst/>
            </a:prstGeom>
            <a:noFill/>
            <a:ln w="19050" cap="rnd">
              <a:solidFill>
                <a:schemeClr val="tx1"/>
              </a:solidFill>
              <a:prstDash val="sysDot"/>
              <a:round/>
              <a:headEnd/>
              <a:tailEnd/>
            </a:ln>
          </p:spPr>
          <p:txBody>
            <a:bodyPr/>
            <a:lstStyle/>
            <a:p>
              <a:endParaRPr lang="en-US"/>
            </a:p>
          </p:txBody>
        </p:sp>
        <p:sp>
          <p:nvSpPr>
            <p:cNvPr id="67711" name="Line 77"/>
            <p:cNvSpPr>
              <a:spLocks noChangeShapeType="1"/>
            </p:cNvSpPr>
            <p:nvPr/>
          </p:nvSpPr>
          <p:spPr bwMode="auto">
            <a:xfrm flipV="1">
              <a:off x="2170" y="1063"/>
              <a:ext cx="0" cy="336"/>
            </a:xfrm>
            <a:prstGeom prst="line">
              <a:avLst/>
            </a:prstGeom>
            <a:noFill/>
            <a:ln w="19050" cap="rnd">
              <a:solidFill>
                <a:schemeClr val="tx1"/>
              </a:solidFill>
              <a:prstDash val="sysDot"/>
              <a:round/>
              <a:headEnd/>
              <a:tailEnd/>
            </a:ln>
          </p:spPr>
          <p:txBody>
            <a:bodyPr/>
            <a:lstStyle/>
            <a:p>
              <a:endParaRPr lang="en-US"/>
            </a:p>
          </p:txBody>
        </p:sp>
        <p:sp>
          <p:nvSpPr>
            <p:cNvPr id="67712" name="Line 78"/>
            <p:cNvSpPr>
              <a:spLocks noChangeShapeType="1"/>
            </p:cNvSpPr>
            <p:nvPr/>
          </p:nvSpPr>
          <p:spPr bwMode="auto">
            <a:xfrm flipV="1">
              <a:off x="2095" y="1063"/>
              <a:ext cx="0" cy="336"/>
            </a:xfrm>
            <a:prstGeom prst="line">
              <a:avLst/>
            </a:prstGeom>
            <a:noFill/>
            <a:ln w="19050" cap="rnd">
              <a:solidFill>
                <a:schemeClr val="tx1"/>
              </a:solidFill>
              <a:prstDash val="sysDot"/>
              <a:round/>
              <a:headEnd/>
              <a:tailEnd/>
            </a:ln>
          </p:spPr>
          <p:txBody>
            <a:bodyPr/>
            <a:lstStyle/>
            <a:p>
              <a:endParaRPr lang="en-US"/>
            </a:p>
          </p:txBody>
        </p:sp>
        <p:sp>
          <p:nvSpPr>
            <p:cNvPr id="67713" name="Line 79"/>
            <p:cNvSpPr>
              <a:spLocks noChangeShapeType="1"/>
            </p:cNvSpPr>
            <p:nvPr/>
          </p:nvSpPr>
          <p:spPr bwMode="auto">
            <a:xfrm flipV="1">
              <a:off x="2027" y="1063"/>
              <a:ext cx="0" cy="336"/>
            </a:xfrm>
            <a:prstGeom prst="line">
              <a:avLst/>
            </a:prstGeom>
            <a:noFill/>
            <a:ln w="19050" cap="rnd">
              <a:solidFill>
                <a:schemeClr val="tx1"/>
              </a:solidFill>
              <a:prstDash val="sysDot"/>
              <a:round/>
              <a:headEnd/>
              <a:tailEnd/>
            </a:ln>
          </p:spPr>
          <p:txBody>
            <a:bodyPr/>
            <a:lstStyle/>
            <a:p>
              <a:endParaRPr lang="en-US"/>
            </a:p>
          </p:txBody>
        </p:sp>
        <p:sp>
          <p:nvSpPr>
            <p:cNvPr id="67714" name="Line 80"/>
            <p:cNvSpPr>
              <a:spLocks noChangeShapeType="1"/>
            </p:cNvSpPr>
            <p:nvPr/>
          </p:nvSpPr>
          <p:spPr bwMode="auto">
            <a:xfrm flipV="1">
              <a:off x="1952" y="1063"/>
              <a:ext cx="0" cy="336"/>
            </a:xfrm>
            <a:prstGeom prst="line">
              <a:avLst/>
            </a:prstGeom>
            <a:noFill/>
            <a:ln w="19050" cap="rnd">
              <a:solidFill>
                <a:schemeClr val="tx1"/>
              </a:solidFill>
              <a:prstDash val="sysDot"/>
              <a:round/>
              <a:headEnd/>
              <a:tailEnd/>
            </a:ln>
          </p:spPr>
          <p:txBody>
            <a:bodyPr/>
            <a:lstStyle/>
            <a:p>
              <a:endParaRPr lang="en-US"/>
            </a:p>
          </p:txBody>
        </p:sp>
        <p:sp>
          <p:nvSpPr>
            <p:cNvPr id="67715" name="Line 81"/>
            <p:cNvSpPr>
              <a:spLocks noChangeShapeType="1"/>
            </p:cNvSpPr>
            <p:nvPr/>
          </p:nvSpPr>
          <p:spPr bwMode="auto">
            <a:xfrm flipV="1">
              <a:off x="1870" y="1063"/>
              <a:ext cx="0" cy="336"/>
            </a:xfrm>
            <a:prstGeom prst="line">
              <a:avLst/>
            </a:prstGeom>
            <a:noFill/>
            <a:ln w="19050" cap="rnd">
              <a:solidFill>
                <a:schemeClr val="tx1"/>
              </a:solidFill>
              <a:prstDash val="sysDot"/>
              <a:round/>
              <a:headEnd/>
              <a:tailEnd/>
            </a:ln>
          </p:spPr>
          <p:txBody>
            <a:bodyPr/>
            <a:lstStyle/>
            <a:p>
              <a:endParaRPr lang="en-US"/>
            </a:p>
          </p:txBody>
        </p:sp>
        <p:sp>
          <p:nvSpPr>
            <p:cNvPr id="67716" name="Line 82"/>
            <p:cNvSpPr>
              <a:spLocks noChangeShapeType="1"/>
            </p:cNvSpPr>
            <p:nvPr/>
          </p:nvSpPr>
          <p:spPr bwMode="auto">
            <a:xfrm flipV="1">
              <a:off x="1795" y="1063"/>
              <a:ext cx="0" cy="336"/>
            </a:xfrm>
            <a:prstGeom prst="line">
              <a:avLst/>
            </a:prstGeom>
            <a:noFill/>
            <a:ln w="19050" cap="rnd">
              <a:solidFill>
                <a:schemeClr val="tx1"/>
              </a:solidFill>
              <a:prstDash val="sysDot"/>
              <a:round/>
              <a:headEnd/>
              <a:tailEnd/>
            </a:ln>
          </p:spPr>
          <p:txBody>
            <a:bodyPr/>
            <a:lstStyle/>
            <a:p>
              <a:endParaRPr lang="en-US"/>
            </a:p>
          </p:txBody>
        </p:sp>
        <p:sp>
          <p:nvSpPr>
            <p:cNvPr id="67717" name="Line 83"/>
            <p:cNvSpPr>
              <a:spLocks noChangeShapeType="1"/>
            </p:cNvSpPr>
            <p:nvPr/>
          </p:nvSpPr>
          <p:spPr bwMode="auto">
            <a:xfrm flipV="1">
              <a:off x="2545" y="1061"/>
              <a:ext cx="0" cy="336"/>
            </a:xfrm>
            <a:prstGeom prst="line">
              <a:avLst/>
            </a:prstGeom>
            <a:noFill/>
            <a:ln w="19050" cap="rnd">
              <a:solidFill>
                <a:schemeClr val="tx1"/>
              </a:solidFill>
              <a:prstDash val="sysDot"/>
              <a:round/>
              <a:headEnd/>
              <a:tailEnd/>
            </a:ln>
          </p:spPr>
          <p:txBody>
            <a:bodyPr/>
            <a:lstStyle/>
            <a:p>
              <a:endParaRPr lang="en-US"/>
            </a:p>
          </p:txBody>
        </p:sp>
        <p:sp>
          <p:nvSpPr>
            <p:cNvPr id="67718" name="Line 84"/>
            <p:cNvSpPr>
              <a:spLocks noChangeShapeType="1"/>
            </p:cNvSpPr>
            <p:nvPr/>
          </p:nvSpPr>
          <p:spPr bwMode="auto">
            <a:xfrm flipV="1">
              <a:off x="2470" y="1061"/>
              <a:ext cx="0" cy="336"/>
            </a:xfrm>
            <a:prstGeom prst="line">
              <a:avLst/>
            </a:prstGeom>
            <a:noFill/>
            <a:ln w="19050" cap="rnd">
              <a:solidFill>
                <a:schemeClr val="tx1"/>
              </a:solidFill>
              <a:prstDash val="sysDot"/>
              <a:round/>
              <a:headEnd/>
              <a:tailEnd/>
            </a:ln>
          </p:spPr>
          <p:txBody>
            <a:bodyPr/>
            <a:lstStyle/>
            <a:p>
              <a:endParaRPr lang="en-US"/>
            </a:p>
          </p:txBody>
        </p:sp>
        <p:sp>
          <p:nvSpPr>
            <p:cNvPr id="67719" name="Line 85"/>
            <p:cNvSpPr>
              <a:spLocks noChangeShapeType="1"/>
            </p:cNvSpPr>
            <p:nvPr/>
          </p:nvSpPr>
          <p:spPr bwMode="auto">
            <a:xfrm flipV="1">
              <a:off x="2402" y="1061"/>
              <a:ext cx="0" cy="336"/>
            </a:xfrm>
            <a:prstGeom prst="line">
              <a:avLst/>
            </a:prstGeom>
            <a:noFill/>
            <a:ln w="19050" cap="rnd">
              <a:solidFill>
                <a:schemeClr val="tx1"/>
              </a:solidFill>
              <a:prstDash val="sysDot"/>
              <a:round/>
              <a:headEnd/>
              <a:tailEnd/>
            </a:ln>
          </p:spPr>
          <p:txBody>
            <a:bodyPr/>
            <a:lstStyle/>
            <a:p>
              <a:endParaRPr lang="en-US"/>
            </a:p>
          </p:txBody>
        </p:sp>
        <p:sp>
          <p:nvSpPr>
            <p:cNvPr id="67720" name="Line 86"/>
            <p:cNvSpPr>
              <a:spLocks noChangeShapeType="1"/>
            </p:cNvSpPr>
            <p:nvPr/>
          </p:nvSpPr>
          <p:spPr bwMode="auto">
            <a:xfrm flipV="1">
              <a:off x="2327" y="1061"/>
              <a:ext cx="0" cy="336"/>
            </a:xfrm>
            <a:prstGeom prst="line">
              <a:avLst/>
            </a:prstGeom>
            <a:noFill/>
            <a:ln w="19050" cap="rnd">
              <a:solidFill>
                <a:schemeClr val="tx1"/>
              </a:solidFill>
              <a:prstDash val="sysDot"/>
              <a:round/>
              <a:headEnd/>
              <a:tailEnd/>
            </a:ln>
          </p:spPr>
          <p:txBody>
            <a:bodyPr/>
            <a:lstStyle/>
            <a:p>
              <a:endParaRPr lang="en-US"/>
            </a:p>
          </p:txBody>
        </p:sp>
        <p:sp>
          <p:nvSpPr>
            <p:cNvPr id="67721" name="Line 87"/>
            <p:cNvSpPr>
              <a:spLocks noChangeShapeType="1"/>
            </p:cNvSpPr>
            <p:nvPr/>
          </p:nvSpPr>
          <p:spPr bwMode="auto">
            <a:xfrm flipV="1">
              <a:off x="2245" y="1061"/>
              <a:ext cx="0" cy="336"/>
            </a:xfrm>
            <a:prstGeom prst="line">
              <a:avLst/>
            </a:prstGeom>
            <a:noFill/>
            <a:ln w="19050" cap="rnd">
              <a:solidFill>
                <a:schemeClr val="tx1"/>
              </a:solidFill>
              <a:prstDash val="sysDot"/>
              <a:round/>
              <a:headEnd/>
              <a:tailEnd/>
            </a:ln>
          </p:spPr>
          <p:txBody>
            <a:bodyPr/>
            <a:lstStyle/>
            <a:p>
              <a:endParaRPr lang="en-US"/>
            </a:p>
          </p:txBody>
        </p:sp>
        <p:sp>
          <p:nvSpPr>
            <p:cNvPr id="67722" name="Line 88"/>
            <p:cNvSpPr>
              <a:spLocks noChangeShapeType="1"/>
            </p:cNvSpPr>
            <p:nvPr/>
          </p:nvSpPr>
          <p:spPr bwMode="auto">
            <a:xfrm flipV="1">
              <a:off x="2919" y="1063"/>
              <a:ext cx="0" cy="336"/>
            </a:xfrm>
            <a:prstGeom prst="line">
              <a:avLst/>
            </a:prstGeom>
            <a:noFill/>
            <a:ln w="19050" cap="rnd">
              <a:solidFill>
                <a:schemeClr val="tx1"/>
              </a:solidFill>
              <a:prstDash val="sysDot"/>
              <a:round/>
              <a:headEnd/>
              <a:tailEnd/>
            </a:ln>
          </p:spPr>
          <p:txBody>
            <a:bodyPr/>
            <a:lstStyle/>
            <a:p>
              <a:endParaRPr lang="en-US"/>
            </a:p>
          </p:txBody>
        </p:sp>
        <p:sp>
          <p:nvSpPr>
            <p:cNvPr id="67723" name="Line 89"/>
            <p:cNvSpPr>
              <a:spLocks noChangeShapeType="1"/>
            </p:cNvSpPr>
            <p:nvPr/>
          </p:nvSpPr>
          <p:spPr bwMode="auto">
            <a:xfrm flipV="1">
              <a:off x="2844" y="1063"/>
              <a:ext cx="0" cy="336"/>
            </a:xfrm>
            <a:prstGeom prst="line">
              <a:avLst/>
            </a:prstGeom>
            <a:noFill/>
            <a:ln w="19050" cap="rnd">
              <a:solidFill>
                <a:schemeClr val="tx1"/>
              </a:solidFill>
              <a:prstDash val="sysDot"/>
              <a:round/>
              <a:headEnd/>
              <a:tailEnd/>
            </a:ln>
          </p:spPr>
          <p:txBody>
            <a:bodyPr/>
            <a:lstStyle/>
            <a:p>
              <a:endParaRPr lang="en-US"/>
            </a:p>
          </p:txBody>
        </p:sp>
        <p:sp>
          <p:nvSpPr>
            <p:cNvPr id="67724" name="Line 90"/>
            <p:cNvSpPr>
              <a:spLocks noChangeShapeType="1"/>
            </p:cNvSpPr>
            <p:nvPr/>
          </p:nvSpPr>
          <p:spPr bwMode="auto">
            <a:xfrm flipV="1">
              <a:off x="2776" y="1063"/>
              <a:ext cx="0" cy="336"/>
            </a:xfrm>
            <a:prstGeom prst="line">
              <a:avLst/>
            </a:prstGeom>
            <a:noFill/>
            <a:ln w="19050" cap="rnd">
              <a:solidFill>
                <a:schemeClr val="tx1"/>
              </a:solidFill>
              <a:prstDash val="sysDot"/>
              <a:round/>
              <a:headEnd/>
              <a:tailEnd/>
            </a:ln>
          </p:spPr>
          <p:txBody>
            <a:bodyPr/>
            <a:lstStyle/>
            <a:p>
              <a:endParaRPr lang="en-US"/>
            </a:p>
          </p:txBody>
        </p:sp>
        <p:sp>
          <p:nvSpPr>
            <p:cNvPr id="67725" name="Line 91"/>
            <p:cNvSpPr>
              <a:spLocks noChangeShapeType="1"/>
            </p:cNvSpPr>
            <p:nvPr/>
          </p:nvSpPr>
          <p:spPr bwMode="auto">
            <a:xfrm flipV="1">
              <a:off x="2702" y="1063"/>
              <a:ext cx="0" cy="336"/>
            </a:xfrm>
            <a:prstGeom prst="line">
              <a:avLst/>
            </a:prstGeom>
            <a:noFill/>
            <a:ln w="19050" cap="rnd">
              <a:solidFill>
                <a:schemeClr val="tx1"/>
              </a:solidFill>
              <a:prstDash val="sysDot"/>
              <a:round/>
              <a:headEnd/>
              <a:tailEnd/>
            </a:ln>
          </p:spPr>
          <p:txBody>
            <a:bodyPr/>
            <a:lstStyle/>
            <a:p>
              <a:endParaRPr lang="en-US"/>
            </a:p>
          </p:txBody>
        </p:sp>
        <p:sp>
          <p:nvSpPr>
            <p:cNvPr id="67726" name="Line 92"/>
            <p:cNvSpPr>
              <a:spLocks noChangeShapeType="1"/>
            </p:cNvSpPr>
            <p:nvPr/>
          </p:nvSpPr>
          <p:spPr bwMode="auto">
            <a:xfrm flipV="1">
              <a:off x="2619" y="1063"/>
              <a:ext cx="0" cy="336"/>
            </a:xfrm>
            <a:prstGeom prst="line">
              <a:avLst/>
            </a:prstGeom>
            <a:noFill/>
            <a:ln w="19050" cap="rnd">
              <a:solidFill>
                <a:schemeClr val="tx1"/>
              </a:solidFill>
              <a:prstDash val="sysDot"/>
              <a:round/>
              <a:headEnd/>
              <a:tailEnd/>
            </a:ln>
          </p:spPr>
          <p:txBody>
            <a:bodyPr/>
            <a:lstStyle/>
            <a:p>
              <a:endParaRPr lang="en-US"/>
            </a:p>
          </p:txBody>
        </p:sp>
        <p:sp>
          <p:nvSpPr>
            <p:cNvPr id="67727" name="Line 93"/>
            <p:cNvSpPr>
              <a:spLocks noChangeShapeType="1"/>
            </p:cNvSpPr>
            <p:nvPr/>
          </p:nvSpPr>
          <p:spPr bwMode="auto">
            <a:xfrm flipV="1">
              <a:off x="2545" y="1063"/>
              <a:ext cx="0" cy="336"/>
            </a:xfrm>
            <a:prstGeom prst="line">
              <a:avLst/>
            </a:prstGeom>
            <a:noFill/>
            <a:ln w="19050" cap="rnd">
              <a:solidFill>
                <a:schemeClr val="tx1"/>
              </a:solidFill>
              <a:prstDash val="sysDot"/>
              <a:round/>
              <a:headEnd/>
              <a:tailEnd/>
            </a:ln>
          </p:spPr>
          <p:txBody>
            <a:bodyPr/>
            <a:lstStyle/>
            <a:p>
              <a:endParaRPr lang="en-US"/>
            </a:p>
          </p:txBody>
        </p:sp>
        <p:sp>
          <p:nvSpPr>
            <p:cNvPr id="67728" name="Line 94"/>
            <p:cNvSpPr>
              <a:spLocks noChangeShapeType="1"/>
            </p:cNvSpPr>
            <p:nvPr/>
          </p:nvSpPr>
          <p:spPr bwMode="auto">
            <a:xfrm flipV="1">
              <a:off x="3293" y="1063"/>
              <a:ext cx="0" cy="336"/>
            </a:xfrm>
            <a:prstGeom prst="line">
              <a:avLst/>
            </a:prstGeom>
            <a:noFill/>
            <a:ln w="19050" cap="rnd">
              <a:solidFill>
                <a:schemeClr val="tx1"/>
              </a:solidFill>
              <a:prstDash val="sysDot"/>
              <a:round/>
              <a:headEnd/>
              <a:tailEnd/>
            </a:ln>
          </p:spPr>
          <p:txBody>
            <a:bodyPr/>
            <a:lstStyle/>
            <a:p>
              <a:endParaRPr lang="en-US"/>
            </a:p>
          </p:txBody>
        </p:sp>
        <p:sp>
          <p:nvSpPr>
            <p:cNvPr id="67729" name="Line 95"/>
            <p:cNvSpPr>
              <a:spLocks noChangeShapeType="1"/>
            </p:cNvSpPr>
            <p:nvPr/>
          </p:nvSpPr>
          <p:spPr bwMode="auto">
            <a:xfrm flipV="1">
              <a:off x="3219" y="1063"/>
              <a:ext cx="0" cy="336"/>
            </a:xfrm>
            <a:prstGeom prst="line">
              <a:avLst/>
            </a:prstGeom>
            <a:noFill/>
            <a:ln w="19050" cap="rnd">
              <a:solidFill>
                <a:schemeClr val="tx1"/>
              </a:solidFill>
              <a:prstDash val="sysDot"/>
              <a:round/>
              <a:headEnd/>
              <a:tailEnd/>
            </a:ln>
          </p:spPr>
          <p:txBody>
            <a:bodyPr/>
            <a:lstStyle/>
            <a:p>
              <a:endParaRPr lang="en-US"/>
            </a:p>
          </p:txBody>
        </p:sp>
        <p:sp>
          <p:nvSpPr>
            <p:cNvPr id="67730" name="Line 96"/>
            <p:cNvSpPr>
              <a:spLocks noChangeShapeType="1"/>
            </p:cNvSpPr>
            <p:nvPr/>
          </p:nvSpPr>
          <p:spPr bwMode="auto">
            <a:xfrm flipV="1">
              <a:off x="3150" y="1063"/>
              <a:ext cx="0" cy="336"/>
            </a:xfrm>
            <a:prstGeom prst="line">
              <a:avLst/>
            </a:prstGeom>
            <a:noFill/>
            <a:ln w="19050" cap="rnd">
              <a:solidFill>
                <a:schemeClr val="tx1"/>
              </a:solidFill>
              <a:prstDash val="sysDot"/>
              <a:round/>
              <a:headEnd/>
              <a:tailEnd/>
            </a:ln>
          </p:spPr>
          <p:txBody>
            <a:bodyPr/>
            <a:lstStyle/>
            <a:p>
              <a:endParaRPr lang="en-US"/>
            </a:p>
          </p:txBody>
        </p:sp>
        <p:sp>
          <p:nvSpPr>
            <p:cNvPr id="67731" name="Line 97"/>
            <p:cNvSpPr>
              <a:spLocks noChangeShapeType="1"/>
            </p:cNvSpPr>
            <p:nvPr/>
          </p:nvSpPr>
          <p:spPr bwMode="auto">
            <a:xfrm flipV="1">
              <a:off x="3076" y="1063"/>
              <a:ext cx="0" cy="336"/>
            </a:xfrm>
            <a:prstGeom prst="line">
              <a:avLst/>
            </a:prstGeom>
            <a:noFill/>
            <a:ln w="19050" cap="rnd">
              <a:solidFill>
                <a:schemeClr val="tx1"/>
              </a:solidFill>
              <a:prstDash val="sysDot"/>
              <a:round/>
              <a:headEnd/>
              <a:tailEnd/>
            </a:ln>
          </p:spPr>
          <p:txBody>
            <a:bodyPr/>
            <a:lstStyle/>
            <a:p>
              <a:endParaRPr lang="en-US"/>
            </a:p>
          </p:txBody>
        </p:sp>
        <p:sp>
          <p:nvSpPr>
            <p:cNvPr id="67732" name="Line 98"/>
            <p:cNvSpPr>
              <a:spLocks noChangeShapeType="1"/>
            </p:cNvSpPr>
            <p:nvPr/>
          </p:nvSpPr>
          <p:spPr bwMode="auto">
            <a:xfrm flipV="1">
              <a:off x="2993" y="1063"/>
              <a:ext cx="0" cy="336"/>
            </a:xfrm>
            <a:prstGeom prst="line">
              <a:avLst/>
            </a:prstGeom>
            <a:noFill/>
            <a:ln w="19050" cap="rnd">
              <a:solidFill>
                <a:schemeClr val="tx1"/>
              </a:solidFill>
              <a:prstDash val="sysDot"/>
              <a:round/>
              <a:headEnd/>
              <a:tailEnd/>
            </a:ln>
          </p:spPr>
          <p:txBody>
            <a:bodyPr/>
            <a:lstStyle/>
            <a:p>
              <a:endParaRPr lang="en-US"/>
            </a:p>
          </p:txBody>
        </p:sp>
        <p:sp>
          <p:nvSpPr>
            <p:cNvPr id="67733" name="Line 99"/>
            <p:cNvSpPr>
              <a:spLocks noChangeShapeType="1"/>
            </p:cNvSpPr>
            <p:nvPr/>
          </p:nvSpPr>
          <p:spPr bwMode="auto">
            <a:xfrm flipV="1">
              <a:off x="2919" y="1063"/>
              <a:ext cx="0" cy="336"/>
            </a:xfrm>
            <a:prstGeom prst="line">
              <a:avLst/>
            </a:prstGeom>
            <a:noFill/>
            <a:ln w="19050" cap="rnd">
              <a:solidFill>
                <a:schemeClr val="tx1"/>
              </a:solidFill>
              <a:prstDash val="sysDot"/>
              <a:round/>
              <a:headEnd/>
              <a:tailEnd/>
            </a:ln>
          </p:spPr>
          <p:txBody>
            <a:bodyPr/>
            <a:lstStyle/>
            <a:p>
              <a:endParaRPr lang="en-US"/>
            </a:p>
          </p:txBody>
        </p:sp>
      </p:grpSp>
      <p:sp>
        <p:nvSpPr>
          <p:cNvPr id="67638" name="Text Box 100"/>
          <p:cNvSpPr txBox="1">
            <a:spLocks noChangeArrowheads="1"/>
          </p:cNvSpPr>
          <p:nvPr/>
        </p:nvSpPr>
        <p:spPr bwMode="auto">
          <a:xfrm>
            <a:off x="2400300" y="4522788"/>
            <a:ext cx="311150" cy="366712"/>
          </a:xfrm>
          <a:prstGeom prst="rect">
            <a:avLst/>
          </a:prstGeom>
          <a:noFill/>
          <a:ln w="9525">
            <a:noFill/>
            <a:miter lim="800000"/>
            <a:headEnd/>
            <a:tailEnd/>
          </a:ln>
        </p:spPr>
        <p:txBody>
          <a:bodyPr wrap="none">
            <a:spAutoFit/>
          </a:bodyPr>
          <a:lstStyle/>
          <a:p>
            <a:r>
              <a:rPr lang="en-US"/>
              <a:t>0</a:t>
            </a:r>
          </a:p>
        </p:txBody>
      </p:sp>
      <p:sp>
        <p:nvSpPr>
          <p:cNvPr id="67639" name="Line 101"/>
          <p:cNvSpPr>
            <a:spLocks noChangeShapeType="1"/>
          </p:cNvSpPr>
          <p:nvPr/>
        </p:nvSpPr>
        <p:spPr bwMode="auto">
          <a:xfrm>
            <a:off x="2541588" y="4508500"/>
            <a:ext cx="3175" cy="77788"/>
          </a:xfrm>
          <a:prstGeom prst="line">
            <a:avLst/>
          </a:prstGeom>
          <a:noFill/>
          <a:ln w="9525">
            <a:solidFill>
              <a:schemeClr val="tx1"/>
            </a:solidFill>
            <a:round/>
            <a:headEnd/>
            <a:tailEnd/>
          </a:ln>
        </p:spPr>
        <p:txBody>
          <a:bodyPr/>
          <a:lstStyle/>
          <a:p>
            <a:endParaRPr lang="en-US"/>
          </a:p>
        </p:txBody>
      </p:sp>
      <p:sp>
        <p:nvSpPr>
          <p:cNvPr id="67640" name="Rectangle 102"/>
          <p:cNvSpPr>
            <a:spLocks noChangeArrowheads="1"/>
          </p:cNvSpPr>
          <p:nvPr/>
        </p:nvSpPr>
        <p:spPr bwMode="auto">
          <a:xfrm>
            <a:off x="4843463" y="5340350"/>
            <a:ext cx="1285875" cy="466725"/>
          </a:xfrm>
          <a:prstGeom prst="rect">
            <a:avLst/>
          </a:prstGeom>
          <a:solidFill>
            <a:srgbClr val="DDDDDD"/>
          </a:solidFill>
          <a:ln w="9525">
            <a:solidFill>
              <a:schemeClr val="tx1"/>
            </a:solidFill>
            <a:miter lim="800000"/>
            <a:headEnd/>
            <a:tailEnd/>
          </a:ln>
        </p:spPr>
        <p:txBody>
          <a:bodyPr wrap="none">
            <a:spAutoFit/>
          </a:bodyPr>
          <a:lstStyle/>
          <a:p>
            <a:pPr eaLnBrk="0" hangingPunct="0"/>
            <a:r>
              <a:rPr lang="en-US" sz="2000"/>
              <a:t>set </a:t>
            </a:r>
            <a:r>
              <a:rPr lang="en-US" sz="2000" i="1">
                <a:latin typeface="Times New Roman" pitchFamily="18" charset="0"/>
              </a:rPr>
              <a:t> </a:t>
            </a:r>
            <a:r>
              <a:rPr lang="en-US" sz="2400" i="1">
                <a:solidFill>
                  <a:srgbClr val="CC0000"/>
                </a:solidFill>
                <a:latin typeface="Times New Roman" pitchFamily="18" charset="0"/>
              </a:rPr>
              <a:t>f</a:t>
            </a:r>
            <a:r>
              <a:rPr lang="en-US" sz="2400" i="1" baseline="-25000">
                <a:solidFill>
                  <a:srgbClr val="CC0000"/>
                </a:solidFill>
                <a:latin typeface="Times New Roman" pitchFamily="18" charset="0"/>
              </a:rPr>
              <a:t>o</a:t>
            </a:r>
            <a:r>
              <a:rPr lang="en-US" sz="2400" i="1">
                <a:solidFill>
                  <a:srgbClr val="CC0000"/>
                </a:solidFill>
                <a:latin typeface="Times New Roman" pitchFamily="18" charset="0"/>
              </a:rPr>
              <a:t>= 0</a:t>
            </a:r>
          </a:p>
        </p:txBody>
      </p:sp>
      <p:sp>
        <p:nvSpPr>
          <p:cNvPr id="67641" name="Text Box 103"/>
          <p:cNvSpPr txBox="1">
            <a:spLocks noChangeArrowheads="1"/>
          </p:cNvSpPr>
          <p:nvPr/>
        </p:nvSpPr>
        <p:spPr bwMode="auto">
          <a:xfrm>
            <a:off x="4297363" y="4859338"/>
            <a:ext cx="361950" cy="650875"/>
          </a:xfrm>
          <a:prstGeom prst="rect">
            <a:avLst/>
          </a:prstGeom>
          <a:solidFill>
            <a:schemeClr val="bg1"/>
          </a:solidFill>
          <a:ln w="9525">
            <a:solidFill>
              <a:schemeClr val="tx1"/>
            </a:solidFill>
            <a:miter lim="800000"/>
            <a:headEnd/>
            <a:tailEnd/>
          </a:ln>
        </p:spPr>
        <p:txBody>
          <a:bodyPr>
            <a:spAutoFit/>
          </a:bodyPr>
          <a:lstStyle/>
          <a:p>
            <a:pPr algn="ctr" eaLnBrk="0" hangingPunct="0">
              <a:spcBef>
                <a:spcPct val="50000"/>
              </a:spcBef>
            </a:pPr>
            <a:r>
              <a:rPr lang="en-US"/>
              <a:t>x</a:t>
            </a:r>
            <a:r>
              <a:rPr lang="en-US" sz="800"/>
              <a:t> </a:t>
            </a:r>
            <a:r>
              <a:rPr lang="en-US">
                <a:latin typeface="Times New Roman" pitchFamily="18" charset="0"/>
              </a:rPr>
              <a:t>2</a:t>
            </a:r>
          </a:p>
        </p:txBody>
      </p:sp>
      <p:cxnSp>
        <p:nvCxnSpPr>
          <p:cNvPr id="67642" name="AutoShape 104"/>
          <p:cNvCxnSpPr>
            <a:cxnSpLocks noChangeShapeType="1"/>
            <a:stCxn id="67646" idx="4"/>
            <a:endCxn id="67641" idx="1"/>
          </p:cNvCxnSpPr>
          <p:nvPr/>
        </p:nvCxnSpPr>
        <p:spPr bwMode="auto">
          <a:xfrm rot="16200000" flipH="1">
            <a:off x="3825875" y="4529138"/>
            <a:ext cx="466725" cy="476250"/>
          </a:xfrm>
          <a:prstGeom prst="bentConnector2">
            <a:avLst/>
          </a:prstGeom>
          <a:noFill/>
          <a:ln w="28575">
            <a:solidFill>
              <a:srgbClr val="CC3300"/>
            </a:solidFill>
            <a:miter lim="800000"/>
            <a:headEnd/>
            <a:tailEnd type="triangle" w="med" len="med"/>
          </a:ln>
        </p:spPr>
      </p:cxnSp>
      <p:sp>
        <p:nvSpPr>
          <p:cNvPr id="67643" name="Oval 105"/>
          <p:cNvSpPr>
            <a:spLocks noChangeArrowheads="1"/>
          </p:cNvSpPr>
          <p:nvPr/>
        </p:nvSpPr>
        <p:spPr bwMode="auto">
          <a:xfrm>
            <a:off x="5181600" y="4859338"/>
            <a:ext cx="268288" cy="263525"/>
          </a:xfrm>
          <a:prstGeom prst="ellipse">
            <a:avLst/>
          </a:prstGeom>
          <a:solidFill>
            <a:srgbClr val="F8F8F8"/>
          </a:solidFill>
          <a:ln w="19050">
            <a:solidFill>
              <a:schemeClr val="tx1"/>
            </a:solidFill>
            <a:round/>
            <a:headEnd/>
            <a:tailEnd/>
          </a:ln>
        </p:spPr>
        <p:txBody>
          <a:bodyPr wrap="none" anchor="ctr"/>
          <a:lstStyle/>
          <a:p>
            <a:endParaRPr lang="en-US"/>
          </a:p>
        </p:txBody>
      </p:sp>
      <p:grpSp>
        <p:nvGrpSpPr>
          <p:cNvPr id="67644" name="Group 106"/>
          <p:cNvGrpSpPr>
            <a:grpSpLocks/>
          </p:cNvGrpSpPr>
          <p:nvPr/>
        </p:nvGrpSpPr>
        <p:grpSpPr bwMode="auto">
          <a:xfrm>
            <a:off x="5214938" y="4894263"/>
            <a:ext cx="201612" cy="188912"/>
            <a:chOff x="1392" y="4032"/>
            <a:chExt cx="144" cy="144"/>
          </a:xfrm>
        </p:grpSpPr>
        <p:sp>
          <p:nvSpPr>
            <p:cNvPr id="67686" name="Line 107"/>
            <p:cNvSpPr>
              <a:spLocks noChangeShapeType="1"/>
            </p:cNvSpPr>
            <p:nvPr/>
          </p:nvSpPr>
          <p:spPr bwMode="auto">
            <a:xfrm>
              <a:off x="1392" y="4032"/>
              <a:ext cx="144" cy="144"/>
            </a:xfrm>
            <a:prstGeom prst="line">
              <a:avLst/>
            </a:prstGeom>
            <a:noFill/>
            <a:ln w="19050">
              <a:solidFill>
                <a:schemeClr val="tx1"/>
              </a:solidFill>
              <a:round/>
              <a:headEnd/>
              <a:tailEnd/>
            </a:ln>
          </p:spPr>
          <p:txBody>
            <a:bodyPr wrap="none" anchor="ctr"/>
            <a:lstStyle/>
            <a:p>
              <a:endParaRPr lang="en-US"/>
            </a:p>
          </p:txBody>
        </p:sp>
        <p:sp>
          <p:nvSpPr>
            <p:cNvPr id="67687" name="Line 108"/>
            <p:cNvSpPr>
              <a:spLocks noChangeShapeType="1"/>
            </p:cNvSpPr>
            <p:nvPr/>
          </p:nvSpPr>
          <p:spPr bwMode="auto">
            <a:xfrm flipH="1">
              <a:off x="1392" y="4032"/>
              <a:ext cx="144" cy="144"/>
            </a:xfrm>
            <a:prstGeom prst="line">
              <a:avLst/>
            </a:prstGeom>
            <a:noFill/>
            <a:ln w="19050">
              <a:solidFill>
                <a:schemeClr val="tx1"/>
              </a:solidFill>
              <a:round/>
              <a:headEnd/>
              <a:tailEnd/>
            </a:ln>
          </p:spPr>
          <p:txBody>
            <a:bodyPr wrap="none" anchor="ctr"/>
            <a:lstStyle/>
            <a:p>
              <a:endParaRPr lang="en-US"/>
            </a:p>
          </p:txBody>
        </p:sp>
      </p:grpSp>
      <p:cxnSp>
        <p:nvCxnSpPr>
          <p:cNvPr id="67645" name="AutoShape 109"/>
          <p:cNvCxnSpPr>
            <a:cxnSpLocks noChangeShapeType="1"/>
            <a:stCxn id="67643" idx="4"/>
            <a:endCxn id="67640" idx="0"/>
          </p:cNvCxnSpPr>
          <p:nvPr/>
        </p:nvCxnSpPr>
        <p:spPr bwMode="auto">
          <a:xfrm rot="5400000">
            <a:off x="5208588" y="5232400"/>
            <a:ext cx="209550" cy="6350"/>
          </a:xfrm>
          <a:prstGeom prst="bentConnector3">
            <a:avLst>
              <a:gd name="adj1" fmla="val 48315"/>
            </a:avLst>
          </a:prstGeom>
          <a:noFill/>
          <a:ln w="28575">
            <a:solidFill>
              <a:schemeClr val="tx1"/>
            </a:solidFill>
            <a:prstDash val="sysDot"/>
            <a:miter lim="800000"/>
            <a:headEnd/>
            <a:tailEnd type="triangle" w="med" len="med"/>
          </a:ln>
        </p:spPr>
      </p:cxnSp>
      <p:sp>
        <p:nvSpPr>
          <p:cNvPr id="67646" name="Oval 110"/>
          <p:cNvSpPr>
            <a:spLocks noChangeArrowheads="1"/>
          </p:cNvSpPr>
          <p:nvPr/>
        </p:nvSpPr>
        <p:spPr bwMode="auto">
          <a:xfrm>
            <a:off x="3797300" y="4486275"/>
            <a:ext cx="46038" cy="47625"/>
          </a:xfrm>
          <a:prstGeom prst="ellipse">
            <a:avLst/>
          </a:prstGeom>
          <a:noFill/>
          <a:ln w="9525" algn="ctr">
            <a:noFill/>
            <a:round/>
            <a:headEnd/>
            <a:tailEnd/>
          </a:ln>
        </p:spPr>
        <p:txBody>
          <a:bodyPr wrap="none" anchor="ctr"/>
          <a:lstStyle/>
          <a:p>
            <a:endParaRPr lang="en-US"/>
          </a:p>
        </p:txBody>
      </p:sp>
      <p:cxnSp>
        <p:nvCxnSpPr>
          <p:cNvPr id="67647" name="AutoShape 111"/>
          <p:cNvCxnSpPr>
            <a:cxnSpLocks noChangeShapeType="1"/>
            <a:endCxn id="67643" idx="6"/>
          </p:cNvCxnSpPr>
          <p:nvPr/>
        </p:nvCxnSpPr>
        <p:spPr bwMode="auto">
          <a:xfrm rot="5400000">
            <a:off x="5794375" y="4191001"/>
            <a:ext cx="465137" cy="1135062"/>
          </a:xfrm>
          <a:prstGeom prst="bentConnector2">
            <a:avLst/>
          </a:prstGeom>
          <a:noFill/>
          <a:ln w="28575">
            <a:solidFill>
              <a:srgbClr val="3333FF"/>
            </a:solidFill>
            <a:miter lim="800000"/>
            <a:headEnd/>
            <a:tailEnd type="triangle" w="med" len="med"/>
          </a:ln>
        </p:spPr>
      </p:cxnSp>
      <p:sp>
        <p:nvSpPr>
          <p:cNvPr id="67648" name="Text Box 112"/>
          <p:cNvSpPr txBox="1">
            <a:spLocks noChangeArrowheads="1"/>
          </p:cNvSpPr>
          <p:nvPr/>
        </p:nvSpPr>
        <p:spPr bwMode="auto">
          <a:xfrm>
            <a:off x="3495675" y="4813300"/>
            <a:ext cx="184150" cy="290513"/>
          </a:xfrm>
          <a:prstGeom prst="rect">
            <a:avLst/>
          </a:prstGeom>
          <a:noFill/>
          <a:ln w="9525" algn="ctr">
            <a:noFill/>
            <a:miter lim="800000"/>
            <a:headEnd/>
            <a:tailEnd/>
          </a:ln>
        </p:spPr>
        <p:txBody>
          <a:bodyPr wrap="none">
            <a:spAutoFit/>
          </a:bodyPr>
          <a:lstStyle/>
          <a:p>
            <a:pPr algn="ctr"/>
            <a:endParaRPr lang="en-US" sz="2000" i="1" baseline="-25000">
              <a:solidFill>
                <a:srgbClr val="CC0000"/>
              </a:solidFill>
              <a:latin typeface="Times New Roman" pitchFamily="18" charset="0"/>
            </a:endParaRPr>
          </a:p>
        </p:txBody>
      </p:sp>
      <p:sp>
        <p:nvSpPr>
          <p:cNvPr id="67649" name="Text Box 113"/>
          <p:cNvSpPr txBox="1">
            <a:spLocks noChangeArrowheads="1"/>
          </p:cNvSpPr>
          <p:nvPr/>
        </p:nvSpPr>
        <p:spPr bwMode="auto">
          <a:xfrm>
            <a:off x="6765925" y="4826000"/>
            <a:ext cx="184150" cy="290513"/>
          </a:xfrm>
          <a:prstGeom prst="rect">
            <a:avLst/>
          </a:prstGeom>
          <a:noFill/>
          <a:ln w="9525" algn="ctr">
            <a:noFill/>
            <a:miter lim="800000"/>
            <a:headEnd/>
            <a:tailEnd/>
          </a:ln>
        </p:spPr>
        <p:txBody>
          <a:bodyPr wrap="none">
            <a:spAutoFit/>
          </a:bodyPr>
          <a:lstStyle/>
          <a:p>
            <a:pPr algn="ctr"/>
            <a:endParaRPr lang="en-US" sz="2000" i="1" baseline="-25000">
              <a:solidFill>
                <a:srgbClr val="0000FF"/>
              </a:solidFill>
              <a:latin typeface="Times New Roman" pitchFamily="18" charset="0"/>
            </a:endParaRPr>
          </a:p>
        </p:txBody>
      </p:sp>
      <p:cxnSp>
        <p:nvCxnSpPr>
          <p:cNvPr id="67650" name="AutoShape 114"/>
          <p:cNvCxnSpPr>
            <a:cxnSpLocks noChangeShapeType="1"/>
            <a:stCxn id="67641" idx="3"/>
            <a:endCxn id="67643" idx="2"/>
          </p:cNvCxnSpPr>
          <p:nvPr/>
        </p:nvCxnSpPr>
        <p:spPr bwMode="auto">
          <a:xfrm flipV="1">
            <a:off x="4659313" y="4991100"/>
            <a:ext cx="515937" cy="9525"/>
          </a:xfrm>
          <a:prstGeom prst="straightConnector1">
            <a:avLst/>
          </a:prstGeom>
          <a:noFill/>
          <a:ln w="28575">
            <a:solidFill>
              <a:srgbClr val="3333FF"/>
            </a:solidFill>
            <a:round/>
            <a:headEnd/>
            <a:tailEnd type="triangle" w="med" len="med"/>
          </a:ln>
        </p:spPr>
      </p:cxnSp>
      <p:sp>
        <p:nvSpPr>
          <p:cNvPr id="67651" name="Text Box 115"/>
          <p:cNvSpPr txBox="1">
            <a:spLocks noChangeArrowheads="1"/>
          </p:cNvSpPr>
          <p:nvPr/>
        </p:nvSpPr>
        <p:spPr bwMode="auto">
          <a:xfrm>
            <a:off x="2568575" y="2719388"/>
            <a:ext cx="1222375" cy="590550"/>
          </a:xfrm>
          <a:prstGeom prst="rect">
            <a:avLst/>
          </a:prstGeom>
          <a:solidFill>
            <a:srgbClr val="DDDDDD"/>
          </a:solidFill>
          <a:ln w="9525" algn="ctr">
            <a:solidFill>
              <a:schemeClr val="tx1"/>
            </a:solidFill>
            <a:miter lim="800000"/>
            <a:headEnd/>
            <a:tailEnd/>
          </a:ln>
        </p:spPr>
        <p:txBody>
          <a:bodyPr wrap="none">
            <a:spAutoFit/>
          </a:bodyPr>
          <a:lstStyle/>
          <a:p>
            <a:pPr algn="ctr"/>
            <a:r>
              <a:rPr lang="en-US" sz="1600"/>
              <a:t>Optical</a:t>
            </a:r>
          </a:p>
          <a:p>
            <a:pPr algn="ctr"/>
            <a:r>
              <a:rPr lang="en-US" sz="1600"/>
              <a:t>reference 1</a:t>
            </a:r>
            <a:endParaRPr lang="en-US" sz="1600" baseline="-25000"/>
          </a:p>
        </p:txBody>
      </p:sp>
      <p:grpSp>
        <p:nvGrpSpPr>
          <p:cNvPr id="67652" name="Group 116"/>
          <p:cNvGrpSpPr>
            <a:grpSpLocks/>
          </p:cNvGrpSpPr>
          <p:nvPr/>
        </p:nvGrpSpPr>
        <p:grpSpPr bwMode="auto">
          <a:xfrm>
            <a:off x="3910013" y="2816225"/>
            <a:ext cx="266700" cy="261938"/>
            <a:chOff x="3152" y="2649"/>
            <a:chExt cx="215" cy="209"/>
          </a:xfrm>
        </p:grpSpPr>
        <p:sp>
          <p:nvSpPr>
            <p:cNvPr id="67682" name="Oval 117"/>
            <p:cNvSpPr>
              <a:spLocks noChangeArrowheads="1"/>
            </p:cNvSpPr>
            <p:nvPr/>
          </p:nvSpPr>
          <p:spPr bwMode="auto">
            <a:xfrm>
              <a:off x="3152" y="2649"/>
              <a:ext cx="215" cy="209"/>
            </a:xfrm>
            <a:prstGeom prst="ellipse">
              <a:avLst/>
            </a:prstGeom>
            <a:solidFill>
              <a:srgbClr val="F8F8F8"/>
            </a:solidFill>
            <a:ln w="19050">
              <a:solidFill>
                <a:schemeClr val="tx1"/>
              </a:solidFill>
              <a:round/>
              <a:headEnd/>
              <a:tailEnd/>
            </a:ln>
          </p:spPr>
          <p:txBody>
            <a:bodyPr wrap="none" anchor="ctr"/>
            <a:lstStyle/>
            <a:p>
              <a:endParaRPr lang="en-US"/>
            </a:p>
          </p:txBody>
        </p:sp>
        <p:grpSp>
          <p:nvGrpSpPr>
            <p:cNvPr id="67683" name="Group 118"/>
            <p:cNvGrpSpPr>
              <a:grpSpLocks/>
            </p:cNvGrpSpPr>
            <p:nvPr/>
          </p:nvGrpSpPr>
          <p:grpSpPr bwMode="auto">
            <a:xfrm>
              <a:off x="3179" y="2677"/>
              <a:ext cx="161" cy="149"/>
              <a:chOff x="1392" y="4032"/>
              <a:chExt cx="144" cy="144"/>
            </a:xfrm>
          </p:grpSpPr>
          <p:sp>
            <p:nvSpPr>
              <p:cNvPr id="67684" name="Line 119"/>
              <p:cNvSpPr>
                <a:spLocks noChangeShapeType="1"/>
              </p:cNvSpPr>
              <p:nvPr/>
            </p:nvSpPr>
            <p:spPr bwMode="auto">
              <a:xfrm>
                <a:off x="1392" y="4032"/>
                <a:ext cx="144" cy="144"/>
              </a:xfrm>
              <a:prstGeom prst="line">
                <a:avLst/>
              </a:prstGeom>
              <a:noFill/>
              <a:ln w="19050">
                <a:solidFill>
                  <a:schemeClr val="tx1"/>
                </a:solidFill>
                <a:round/>
                <a:headEnd/>
                <a:tailEnd/>
              </a:ln>
            </p:spPr>
            <p:txBody>
              <a:bodyPr wrap="none" anchor="ctr"/>
              <a:lstStyle/>
              <a:p>
                <a:endParaRPr lang="en-US"/>
              </a:p>
            </p:txBody>
          </p:sp>
          <p:sp>
            <p:nvSpPr>
              <p:cNvPr id="67685" name="Line 120"/>
              <p:cNvSpPr>
                <a:spLocks noChangeShapeType="1"/>
              </p:cNvSpPr>
              <p:nvPr/>
            </p:nvSpPr>
            <p:spPr bwMode="auto">
              <a:xfrm flipH="1">
                <a:off x="1392" y="4032"/>
                <a:ext cx="144" cy="144"/>
              </a:xfrm>
              <a:prstGeom prst="line">
                <a:avLst/>
              </a:prstGeom>
              <a:noFill/>
              <a:ln w="19050">
                <a:solidFill>
                  <a:schemeClr val="tx1"/>
                </a:solidFill>
                <a:round/>
                <a:headEnd/>
                <a:tailEnd/>
              </a:ln>
            </p:spPr>
            <p:txBody>
              <a:bodyPr wrap="none" anchor="ctr"/>
              <a:lstStyle/>
              <a:p>
                <a:endParaRPr lang="en-US"/>
              </a:p>
            </p:txBody>
          </p:sp>
        </p:grpSp>
      </p:grpSp>
      <p:sp>
        <p:nvSpPr>
          <p:cNvPr id="67653" name="Oval 121"/>
          <p:cNvSpPr>
            <a:spLocks noChangeArrowheads="1"/>
          </p:cNvSpPr>
          <p:nvPr/>
        </p:nvSpPr>
        <p:spPr bwMode="auto">
          <a:xfrm>
            <a:off x="4343400" y="3632200"/>
            <a:ext cx="58738" cy="60325"/>
          </a:xfrm>
          <a:prstGeom prst="ellipse">
            <a:avLst/>
          </a:prstGeom>
          <a:noFill/>
          <a:ln w="9525" algn="ctr">
            <a:noFill/>
            <a:round/>
            <a:headEnd/>
            <a:tailEnd/>
          </a:ln>
        </p:spPr>
        <p:txBody>
          <a:bodyPr wrap="none" anchor="ctr"/>
          <a:lstStyle/>
          <a:p>
            <a:endParaRPr lang="en-US"/>
          </a:p>
        </p:txBody>
      </p:sp>
      <p:cxnSp>
        <p:nvCxnSpPr>
          <p:cNvPr id="67654" name="AutoShape 122"/>
          <p:cNvCxnSpPr>
            <a:cxnSpLocks noChangeShapeType="1"/>
            <a:stCxn id="67653" idx="0"/>
            <a:endCxn id="67682" idx="6"/>
          </p:cNvCxnSpPr>
          <p:nvPr/>
        </p:nvCxnSpPr>
        <p:spPr bwMode="auto">
          <a:xfrm rot="5400000" flipH="1">
            <a:off x="3937795" y="3196431"/>
            <a:ext cx="684212" cy="187325"/>
          </a:xfrm>
          <a:prstGeom prst="bentConnector2">
            <a:avLst/>
          </a:prstGeom>
          <a:noFill/>
          <a:ln w="28575">
            <a:solidFill>
              <a:srgbClr val="FF0000"/>
            </a:solidFill>
            <a:miter lim="800000"/>
            <a:headEnd/>
            <a:tailEnd type="triangle" w="med" len="med"/>
          </a:ln>
        </p:spPr>
      </p:cxnSp>
      <p:cxnSp>
        <p:nvCxnSpPr>
          <p:cNvPr id="67655" name="AutoShape 123"/>
          <p:cNvCxnSpPr>
            <a:cxnSpLocks noChangeShapeType="1"/>
            <a:stCxn id="67651" idx="3"/>
            <a:endCxn id="67682" idx="2"/>
          </p:cNvCxnSpPr>
          <p:nvPr/>
        </p:nvCxnSpPr>
        <p:spPr bwMode="auto">
          <a:xfrm flipV="1">
            <a:off x="3790950" y="2947988"/>
            <a:ext cx="109538" cy="66675"/>
          </a:xfrm>
          <a:prstGeom prst="straightConnector1">
            <a:avLst/>
          </a:prstGeom>
          <a:noFill/>
          <a:ln w="28575">
            <a:solidFill>
              <a:srgbClr val="FF0000"/>
            </a:solidFill>
            <a:round/>
            <a:headEnd/>
            <a:tailEnd type="triangle" w="med" len="med"/>
          </a:ln>
        </p:spPr>
      </p:cxnSp>
      <p:sp>
        <p:nvSpPr>
          <p:cNvPr id="67656" name="Text Box 124"/>
          <p:cNvSpPr txBox="1">
            <a:spLocks noChangeArrowheads="1"/>
          </p:cNvSpPr>
          <p:nvPr/>
        </p:nvSpPr>
        <p:spPr bwMode="auto">
          <a:xfrm>
            <a:off x="3182938" y="2195513"/>
            <a:ext cx="1727200" cy="457200"/>
          </a:xfrm>
          <a:prstGeom prst="rect">
            <a:avLst/>
          </a:prstGeom>
          <a:noFill/>
          <a:ln w="9525" algn="ctr">
            <a:noFill/>
            <a:miter lim="800000"/>
            <a:headEnd/>
            <a:tailEnd/>
          </a:ln>
        </p:spPr>
        <p:txBody>
          <a:bodyPr wrap="none">
            <a:spAutoFit/>
          </a:bodyPr>
          <a:lstStyle/>
          <a:p>
            <a:pPr algn="ctr"/>
            <a:r>
              <a:rPr lang="en-US" sz="2400"/>
              <a:t>set </a:t>
            </a:r>
            <a:r>
              <a:rPr lang="en-US" sz="2400">
                <a:latin typeface="Symbol" pitchFamily="18" charset="2"/>
              </a:rPr>
              <a:t>n</a:t>
            </a:r>
            <a:r>
              <a:rPr lang="en-US" sz="2400" baseline="-25000"/>
              <a:t>n</a:t>
            </a:r>
            <a:r>
              <a:rPr lang="en-US" sz="2400"/>
              <a:t> </a:t>
            </a:r>
            <a:r>
              <a:rPr lang="en-US" sz="2400">
                <a:latin typeface="Times New Roman" pitchFamily="18" charset="0"/>
              </a:rPr>
              <a:t>=</a:t>
            </a:r>
            <a:r>
              <a:rPr lang="en-US" sz="2400"/>
              <a:t> </a:t>
            </a:r>
            <a:r>
              <a:rPr lang="en-US" sz="2400">
                <a:latin typeface="Symbol" pitchFamily="18" charset="2"/>
              </a:rPr>
              <a:t>n</a:t>
            </a:r>
            <a:r>
              <a:rPr lang="en-US" sz="2400" baseline="-25000"/>
              <a:t>opt</a:t>
            </a:r>
          </a:p>
        </p:txBody>
      </p:sp>
      <p:cxnSp>
        <p:nvCxnSpPr>
          <p:cNvPr id="67657" name="AutoShape 125"/>
          <p:cNvCxnSpPr>
            <a:cxnSpLocks noChangeShapeType="1"/>
            <a:stCxn id="67682" idx="0"/>
            <a:endCxn id="67656" idx="2"/>
          </p:cNvCxnSpPr>
          <p:nvPr/>
        </p:nvCxnSpPr>
        <p:spPr bwMode="auto">
          <a:xfrm flipV="1">
            <a:off x="4043363" y="2652713"/>
            <a:ext cx="3175" cy="153987"/>
          </a:xfrm>
          <a:prstGeom prst="straightConnector1">
            <a:avLst/>
          </a:prstGeom>
          <a:noFill/>
          <a:ln w="28575">
            <a:solidFill>
              <a:schemeClr val="tx1"/>
            </a:solidFill>
            <a:prstDash val="sysDot"/>
            <a:round/>
            <a:headEnd/>
            <a:tailEnd type="triangle" w="med" len="med"/>
          </a:ln>
        </p:spPr>
      </p:cxnSp>
      <p:sp>
        <p:nvSpPr>
          <p:cNvPr id="67658" name="Text Box 126"/>
          <p:cNvSpPr txBox="1">
            <a:spLocks noChangeArrowheads="1"/>
          </p:cNvSpPr>
          <p:nvPr/>
        </p:nvSpPr>
        <p:spPr bwMode="auto">
          <a:xfrm>
            <a:off x="6524625" y="2732088"/>
            <a:ext cx="1476375" cy="590550"/>
          </a:xfrm>
          <a:prstGeom prst="rect">
            <a:avLst/>
          </a:prstGeom>
          <a:solidFill>
            <a:srgbClr val="DDDDDD"/>
          </a:solidFill>
          <a:ln w="9525" algn="ctr">
            <a:solidFill>
              <a:schemeClr val="tx1"/>
            </a:solidFill>
            <a:miter lim="800000"/>
            <a:headEnd/>
            <a:tailEnd/>
          </a:ln>
        </p:spPr>
        <p:txBody>
          <a:bodyPr>
            <a:spAutoFit/>
          </a:bodyPr>
          <a:lstStyle/>
          <a:p>
            <a:pPr algn="ctr"/>
            <a:r>
              <a:rPr lang="en-US" sz="1600"/>
              <a:t>Optical</a:t>
            </a:r>
          </a:p>
          <a:p>
            <a:pPr algn="ctr"/>
            <a:r>
              <a:rPr lang="en-US" sz="1600"/>
              <a:t>reference 2</a:t>
            </a:r>
            <a:endParaRPr lang="en-US" sz="1600" baseline="-25000"/>
          </a:p>
        </p:txBody>
      </p:sp>
      <p:grpSp>
        <p:nvGrpSpPr>
          <p:cNvPr id="67659" name="Group 127"/>
          <p:cNvGrpSpPr>
            <a:grpSpLocks/>
          </p:cNvGrpSpPr>
          <p:nvPr/>
        </p:nvGrpSpPr>
        <p:grpSpPr bwMode="auto">
          <a:xfrm>
            <a:off x="5948363" y="2836863"/>
            <a:ext cx="268287" cy="263525"/>
            <a:chOff x="3152" y="2649"/>
            <a:chExt cx="215" cy="209"/>
          </a:xfrm>
        </p:grpSpPr>
        <p:sp>
          <p:nvSpPr>
            <p:cNvPr id="67678" name="Oval 128"/>
            <p:cNvSpPr>
              <a:spLocks noChangeArrowheads="1"/>
            </p:cNvSpPr>
            <p:nvPr/>
          </p:nvSpPr>
          <p:spPr bwMode="auto">
            <a:xfrm>
              <a:off x="3152" y="2649"/>
              <a:ext cx="215" cy="209"/>
            </a:xfrm>
            <a:prstGeom prst="ellipse">
              <a:avLst/>
            </a:prstGeom>
            <a:solidFill>
              <a:srgbClr val="F8F8F8"/>
            </a:solidFill>
            <a:ln w="19050">
              <a:solidFill>
                <a:schemeClr val="tx1"/>
              </a:solidFill>
              <a:round/>
              <a:headEnd/>
              <a:tailEnd/>
            </a:ln>
          </p:spPr>
          <p:txBody>
            <a:bodyPr wrap="none" anchor="ctr"/>
            <a:lstStyle/>
            <a:p>
              <a:endParaRPr lang="en-US"/>
            </a:p>
          </p:txBody>
        </p:sp>
        <p:grpSp>
          <p:nvGrpSpPr>
            <p:cNvPr id="67679" name="Group 129"/>
            <p:cNvGrpSpPr>
              <a:grpSpLocks/>
            </p:cNvGrpSpPr>
            <p:nvPr/>
          </p:nvGrpSpPr>
          <p:grpSpPr bwMode="auto">
            <a:xfrm>
              <a:off x="3179" y="2677"/>
              <a:ext cx="161" cy="149"/>
              <a:chOff x="1392" y="4032"/>
              <a:chExt cx="144" cy="144"/>
            </a:xfrm>
          </p:grpSpPr>
          <p:sp>
            <p:nvSpPr>
              <p:cNvPr id="67680" name="Line 130"/>
              <p:cNvSpPr>
                <a:spLocks noChangeShapeType="1"/>
              </p:cNvSpPr>
              <p:nvPr/>
            </p:nvSpPr>
            <p:spPr bwMode="auto">
              <a:xfrm>
                <a:off x="1392" y="4032"/>
                <a:ext cx="144" cy="144"/>
              </a:xfrm>
              <a:prstGeom prst="line">
                <a:avLst/>
              </a:prstGeom>
              <a:noFill/>
              <a:ln w="19050">
                <a:solidFill>
                  <a:schemeClr val="tx1"/>
                </a:solidFill>
                <a:round/>
                <a:headEnd/>
                <a:tailEnd/>
              </a:ln>
            </p:spPr>
            <p:txBody>
              <a:bodyPr wrap="none" anchor="ctr"/>
              <a:lstStyle/>
              <a:p>
                <a:endParaRPr lang="en-US"/>
              </a:p>
            </p:txBody>
          </p:sp>
          <p:sp>
            <p:nvSpPr>
              <p:cNvPr id="67681" name="Line 131"/>
              <p:cNvSpPr>
                <a:spLocks noChangeShapeType="1"/>
              </p:cNvSpPr>
              <p:nvPr/>
            </p:nvSpPr>
            <p:spPr bwMode="auto">
              <a:xfrm flipH="1">
                <a:off x="1392" y="4032"/>
                <a:ext cx="144" cy="144"/>
              </a:xfrm>
              <a:prstGeom prst="line">
                <a:avLst/>
              </a:prstGeom>
              <a:noFill/>
              <a:ln w="19050">
                <a:solidFill>
                  <a:schemeClr val="tx1"/>
                </a:solidFill>
                <a:round/>
                <a:headEnd/>
                <a:tailEnd/>
              </a:ln>
            </p:spPr>
            <p:txBody>
              <a:bodyPr wrap="none" anchor="ctr"/>
              <a:lstStyle/>
              <a:p>
                <a:endParaRPr lang="en-US"/>
              </a:p>
            </p:txBody>
          </p:sp>
        </p:grpSp>
      </p:grpSp>
      <p:cxnSp>
        <p:nvCxnSpPr>
          <p:cNvPr id="67660" name="AutoShape 132"/>
          <p:cNvCxnSpPr>
            <a:cxnSpLocks noChangeShapeType="1"/>
          </p:cNvCxnSpPr>
          <p:nvPr/>
        </p:nvCxnSpPr>
        <p:spPr bwMode="auto">
          <a:xfrm rot="-5400000">
            <a:off x="5603876" y="2954337"/>
            <a:ext cx="342900" cy="371475"/>
          </a:xfrm>
          <a:prstGeom prst="bentConnector2">
            <a:avLst/>
          </a:prstGeom>
          <a:noFill/>
          <a:ln w="28575">
            <a:solidFill>
              <a:srgbClr val="339933"/>
            </a:solidFill>
            <a:miter lim="800000"/>
            <a:headEnd/>
            <a:tailEnd type="triangle" w="med" len="med"/>
          </a:ln>
        </p:spPr>
      </p:cxnSp>
      <p:cxnSp>
        <p:nvCxnSpPr>
          <p:cNvPr id="67661" name="AutoShape 133"/>
          <p:cNvCxnSpPr>
            <a:cxnSpLocks noChangeShapeType="1"/>
            <a:stCxn id="67658" idx="1"/>
            <a:endCxn id="67678" idx="6"/>
          </p:cNvCxnSpPr>
          <p:nvPr/>
        </p:nvCxnSpPr>
        <p:spPr bwMode="auto">
          <a:xfrm flipH="1" flipV="1">
            <a:off x="6226175" y="2968625"/>
            <a:ext cx="298450" cy="58738"/>
          </a:xfrm>
          <a:prstGeom prst="straightConnector1">
            <a:avLst/>
          </a:prstGeom>
          <a:noFill/>
          <a:ln w="28575">
            <a:solidFill>
              <a:srgbClr val="339933"/>
            </a:solidFill>
            <a:round/>
            <a:headEnd/>
            <a:tailEnd type="triangle" w="med" len="med"/>
          </a:ln>
        </p:spPr>
      </p:cxnSp>
      <p:sp>
        <p:nvSpPr>
          <p:cNvPr id="67662" name="Text Box 134"/>
          <p:cNvSpPr txBox="1">
            <a:spLocks noChangeArrowheads="1"/>
          </p:cNvSpPr>
          <p:nvPr/>
        </p:nvSpPr>
        <p:spPr bwMode="auto">
          <a:xfrm>
            <a:off x="5416550" y="2260600"/>
            <a:ext cx="1336675" cy="457200"/>
          </a:xfrm>
          <a:prstGeom prst="rect">
            <a:avLst/>
          </a:prstGeom>
          <a:noFill/>
          <a:ln w="9525">
            <a:noFill/>
            <a:miter lim="800000"/>
            <a:headEnd/>
            <a:tailEnd/>
          </a:ln>
        </p:spPr>
        <p:txBody>
          <a:bodyPr wrap="none">
            <a:spAutoFit/>
          </a:bodyPr>
          <a:lstStyle/>
          <a:p>
            <a:pPr algn="ctr"/>
            <a:r>
              <a:rPr lang="en-US" sz="2400">
                <a:latin typeface="Symbol" pitchFamily="18" charset="2"/>
              </a:rPr>
              <a:t>n</a:t>
            </a:r>
            <a:r>
              <a:rPr lang="en-US" sz="2400" baseline="-25000"/>
              <a:t>m</a:t>
            </a:r>
            <a:r>
              <a:rPr lang="en-US" sz="2400"/>
              <a:t> </a:t>
            </a:r>
            <a:r>
              <a:rPr lang="en-US" sz="2400">
                <a:latin typeface="Times New Roman" pitchFamily="18" charset="0"/>
              </a:rPr>
              <a:t>-</a:t>
            </a:r>
            <a:r>
              <a:rPr lang="en-US" sz="2400"/>
              <a:t> </a:t>
            </a:r>
            <a:r>
              <a:rPr lang="en-US" sz="2400">
                <a:latin typeface="Symbol" pitchFamily="18" charset="2"/>
              </a:rPr>
              <a:t>n</a:t>
            </a:r>
            <a:r>
              <a:rPr lang="en-US" sz="2400" baseline="-25000"/>
              <a:t>opt2</a:t>
            </a:r>
          </a:p>
        </p:txBody>
      </p:sp>
      <p:cxnSp>
        <p:nvCxnSpPr>
          <p:cNvPr id="67663" name="AutoShape 135"/>
          <p:cNvCxnSpPr>
            <a:cxnSpLocks noChangeShapeType="1"/>
            <a:stCxn id="67678" idx="0"/>
            <a:endCxn id="67662" idx="2"/>
          </p:cNvCxnSpPr>
          <p:nvPr/>
        </p:nvCxnSpPr>
        <p:spPr bwMode="auto">
          <a:xfrm flipV="1">
            <a:off x="6083300" y="2717800"/>
            <a:ext cx="1588" cy="109538"/>
          </a:xfrm>
          <a:prstGeom prst="straightConnector1">
            <a:avLst/>
          </a:prstGeom>
          <a:noFill/>
          <a:ln w="28575">
            <a:solidFill>
              <a:schemeClr val="tx1"/>
            </a:solidFill>
            <a:prstDash val="sysDot"/>
            <a:round/>
            <a:headEnd/>
            <a:tailEnd type="triangle" w="med" len="med"/>
          </a:ln>
        </p:spPr>
      </p:cxnSp>
      <p:sp>
        <p:nvSpPr>
          <p:cNvPr id="67664" name="Text Box 136"/>
          <p:cNvSpPr txBox="1">
            <a:spLocks noChangeArrowheads="1"/>
          </p:cNvSpPr>
          <p:nvPr/>
        </p:nvSpPr>
        <p:spPr bwMode="auto">
          <a:xfrm>
            <a:off x="381000" y="4877524"/>
            <a:ext cx="2768600" cy="1754326"/>
          </a:xfrm>
          <a:prstGeom prst="rect">
            <a:avLst/>
          </a:prstGeom>
          <a:solidFill>
            <a:schemeClr val="bg1"/>
          </a:solidFill>
          <a:ln w="9525">
            <a:solidFill>
              <a:schemeClr val="bg2"/>
            </a:solidFill>
            <a:miter lim="800000"/>
            <a:headEnd/>
            <a:tailEnd/>
          </a:ln>
        </p:spPr>
        <p:txBody>
          <a:bodyPr anchor="ctr">
            <a:spAutoFit/>
          </a:bodyPr>
          <a:lstStyle/>
          <a:p>
            <a:pPr algn="ctr"/>
            <a:r>
              <a:rPr lang="en-US" b="1" dirty="0"/>
              <a:t>Optical standards at NIST </a:t>
            </a:r>
          </a:p>
          <a:p>
            <a:pPr algn="ctr"/>
            <a:r>
              <a:rPr lang="en-US" dirty="0">
                <a:solidFill>
                  <a:srgbClr val="DB0000"/>
                </a:solidFill>
              </a:rPr>
              <a:t>Al</a:t>
            </a:r>
            <a:r>
              <a:rPr lang="en-US" baseline="30000" dirty="0">
                <a:solidFill>
                  <a:srgbClr val="DB0000"/>
                </a:solidFill>
              </a:rPr>
              <a:t>+</a:t>
            </a:r>
            <a:r>
              <a:rPr lang="en-US" dirty="0"/>
              <a:t> </a:t>
            </a:r>
            <a:r>
              <a:rPr lang="en-US" dirty="0">
                <a:solidFill>
                  <a:schemeClr val="accent2"/>
                </a:solidFill>
              </a:rPr>
              <a:t>(1124 THz),</a:t>
            </a:r>
            <a:r>
              <a:rPr lang="en-US" dirty="0"/>
              <a:t> </a:t>
            </a:r>
            <a:r>
              <a:rPr lang="en-US" dirty="0">
                <a:solidFill>
                  <a:srgbClr val="DB0000"/>
                </a:solidFill>
              </a:rPr>
              <a:t>Hg</a:t>
            </a:r>
            <a:r>
              <a:rPr lang="en-US" baseline="30000" dirty="0">
                <a:solidFill>
                  <a:srgbClr val="DB0000"/>
                </a:solidFill>
              </a:rPr>
              <a:t>+</a:t>
            </a:r>
            <a:r>
              <a:rPr lang="en-US" dirty="0"/>
              <a:t> </a:t>
            </a:r>
            <a:r>
              <a:rPr lang="en-US" dirty="0">
                <a:solidFill>
                  <a:schemeClr val="accent2"/>
                </a:solidFill>
              </a:rPr>
              <a:t>(1064 THz),</a:t>
            </a:r>
            <a:r>
              <a:rPr lang="en-US" dirty="0"/>
              <a:t> neutral </a:t>
            </a:r>
            <a:r>
              <a:rPr lang="en-US" dirty="0" err="1">
                <a:solidFill>
                  <a:srgbClr val="DB0000"/>
                </a:solidFill>
              </a:rPr>
              <a:t>Yb</a:t>
            </a:r>
            <a:r>
              <a:rPr lang="en-US" dirty="0"/>
              <a:t> </a:t>
            </a:r>
            <a:r>
              <a:rPr lang="en-US" dirty="0">
                <a:solidFill>
                  <a:schemeClr val="accent2"/>
                </a:solidFill>
              </a:rPr>
              <a:t>(520 </a:t>
            </a:r>
            <a:r>
              <a:rPr lang="en-US" dirty="0" smtClean="0">
                <a:solidFill>
                  <a:schemeClr val="accent2"/>
                </a:solidFill>
              </a:rPr>
              <a:t>THz), </a:t>
            </a:r>
            <a:r>
              <a:rPr lang="en-US" dirty="0" smtClean="0">
                <a:solidFill>
                  <a:srgbClr val="FF0000"/>
                </a:solidFill>
              </a:rPr>
              <a:t>Ca</a:t>
            </a:r>
            <a:r>
              <a:rPr lang="en-US" dirty="0" smtClean="0">
                <a:solidFill>
                  <a:schemeClr val="accent2"/>
                </a:solidFill>
              </a:rPr>
              <a:t> (456 THz)</a:t>
            </a:r>
            <a:r>
              <a:rPr lang="en-US" dirty="0" smtClean="0"/>
              <a:t> </a:t>
            </a:r>
            <a:r>
              <a:rPr lang="en-US" dirty="0"/>
              <a:t>and </a:t>
            </a:r>
            <a:r>
              <a:rPr lang="en-US" dirty="0" err="1" smtClean="0">
                <a:solidFill>
                  <a:srgbClr val="DB0000"/>
                </a:solidFill>
              </a:rPr>
              <a:t>Sr</a:t>
            </a:r>
            <a:r>
              <a:rPr lang="en-US" dirty="0" smtClean="0"/>
              <a:t> </a:t>
            </a:r>
            <a:r>
              <a:rPr lang="en-US" dirty="0">
                <a:solidFill>
                  <a:schemeClr val="accent2"/>
                </a:solidFill>
              </a:rPr>
              <a:t>(</a:t>
            </a:r>
            <a:r>
              <a:rPr lang="en-US" dirty="0" smtClean="0">
                <a:solidFill>
                  <a:schemeClr val="accent2"/>
                </a:solidFill>
              </a:rPr>
              <a:t>429 </a:t>
            </a:r>
            <a:r>
              <a:rPr lang="en-US" dirty="0">
                <a:solidFill>
                  <a:schemeClr val="accent2"/>
                </a:solidFill>
              </a:rPr>
              <a:t>THz)</a:t>
            </a:r>
            <a:endParaRPr lang="en-US" dirty="0"/>
          </a:p>
        </p:txBody>
      </p:sp>
      <p:sp>
        <p:nvSpPr>
          <p:cNvPr id="67665" name="Rectangle 137"/>
          <p:cNvSpPr>
            <a:spLocks noChangeArrowheads="1"/>
          </p:cNvSpPr>
          <p:nvPr/>
        </p:nvSpPr>
        <p:spPr bwMode="auto">
          <a:xfrm>
            <a:off x="4570413" y="684213"/>
            <a:ext cx="1049337" cy="509587"/>
          </a:xfrm>
          <a:prstGeom prst="rect">
            <a:avLst/>
          </a:prstGeom>
          <a:solidFill>
            <a:srgbClr val="FF9933"/>
          </a:solidFill>
          <a:ln w="9525">
            <a:solidFill>
              <a:schemeClr val="tx1"/>
            </a:solidFill>
            <a:miter lim="800000"/>
            <a:headEnd/>
            <a:tailEnd/>
          </a:ln>
        </p:spPr>
        <p:txBody>
          <a:bodyPr wrap="none" anchor="ctr"/>
          <a:lstStyle/>
          <a:p>
            <a:pPr algn="ctr"/>
            <a:r>
              <a:rPr lang="en-US" sz="2000" b="1"/>
              <a:t>fs laser</a:t>
            </a:r>
          </a:p>
        </p:txBody>
      </p:sp>
      <p:sp>
        <p:nvSpPr>
          <p:cNvPr id="67666" name="Text Box 138"/>
          <p:cNvSpPr txBox="1">
            <a:spLocks noChangeArrowheads="1"/>
          </p:cNvSpPr>
          <p:nvPr/>
        </p:nvSpPr>
        <p:spPr bwMode="auto">
          <a:xfrm>
            <a:off x="2794000" y="609600"/>
            <a:ext cx="1425575" cy="650875"/>
          </a:xfrm>
          <a:prstGeom prst="rect">
            <a:avLst/>
          </a:prstGeom>
          <a:solidFill>
            <a:srgbClr val="EAEAEA"/>
          </a:solidFill>
          <a:ln w="9525">
            <a:solidFill>
              <a:schemeClr val="bg2"/>
            </a:solidFill>
            <a:miter lim="800000"/>
            <a:headEnd/>
            <a:tailEnd/>
          </a:ln>
        </p:spPr>
        <p:txBody>
          <a:bodyPr wrap="none" anchor="ctr">
            <a:spAutoFit/>
          </a:bodyPr>
          <a:lstStyle/>
          <a:p>
            <a:pPr algn="ctr"/>
            <a:r>
              <a:rPr lang="en-US"/>
              <a:t>Optical ref 1</a:t>
            </a:r>
          </a:p>
          <a:p>
            <a:pPr algn="ctr"/>
            <a:r>
              <a:rPr lang="en-US">
                <a:latin typeface="Symbol" pitchFamily="18" charset="2"/>
              </a:rPr>
              <a:t>n</a:t>
            </a:r>
            <a:r>
              <a:rPr lang="en-US" baseline="-25000"/>
              <a:t>1</a:t>
            </a:r>
          </a:p>
        </p:txBody>
      </p:sp>
      <p:sp>
        <p:nvSpPr>
          <p:cNvPr id="67667" name="Text Box 139"/>
          <p:cNvSpPr txBox="1">
            <a:spLocks noChangeArrowheads="1"/>
          </p:cNvSpPr>
          <p:nvPr/>
        </p:nvSpPr>
        <p:spPr bwMode="auto">
          <a:xfrm>
            <a:off x="5876925" y="609600"/>
            <a:ext cx="1425575" cy="650875"/>
          </a:xfrm>
          <a:prstGeom prst="rect">
            <a:avLst/>
          </a:prstGeom>
          <a:solidFill>
            <a:srgbClr val="EAEAEA"/>
          </a:solidFill>
          <a:ln w="9525">
            <a:solidFill>
              <a:schemeClr val="bg2"/>
            </a:solidFill>
            <a:miter lim="800000"/>
            <a:headEnd/>
            <a:tailEnd/>
          </a:ln>
        </p:spPr>
        <p:txBody>
          <a:bodyPr wrap="none" anchor="ctr">
            <a:spAutoFit/>
          </a:bodyPr>
          <a:lstStyle/>
          <a:p>
            <a:pPr algn="ctr"/>
            <a:r>
              <a:rPr lang="en-US"/>
              <a:t>Optical ref 2</a:t>
            </a:r>
          </a:p>
          <a:p>
            <a:pPr algn="ctr"/>
            <a:r>
              <a:rPr lang="en-US">
                <a:latin typeface="Symbol" pitchFamily="18" charset="2"/>
              </a:rPr>
              <a:t>n</a:t>
            </a:r>
            <a:r>
              <a:rPr lang="en-US" baseline="-25000"/>
              <a:t>2</a:t>
            </a:r>
          </a:p>
        </p:txBody>
      </p:sp>
      <p:cxnSp>
        <p:nvCxnSpPr>
          <p:cNvPr id="67668" name="AutoShape 140"/>
          <p:cNvCxnSpPr>
            <a:cxnSpLocks noChangeShapeType="1"/>
            <a:stCxn id="67666" idx="3"/>
            <a:endCxn id="67665" idx="1"/>
          </p:cNvCxnSpPr>
          <p:nvPr/>
        </p:nvCxnSpPr>
        <p:spPr bwMode="auto">
          <a:xfrm>
            <a:off x="4219575" y="935038"/>
            <a:ext cx="350838" cy="4762"/>
          </a:xfrm>
          <a:prstGeom prst="straightConnector1">
            <a:avLst/>
          </a:prstGeom>
          <a:noFill/>
          <a:ln w="28575">
            <a:solidFill>
              <a:srgbClr val="FF0000"/>
            </a:solidFill>
            <a:round/>
            <a:headEnd/>
            <a:tailEnd type="triangle" w="med" len="med"/>
          </a:ln>
        </p:spPr>
      </p:cxnSp>
      <p:cxnSp>
        <p:nvCxnSpPr>
          <p:cNvPr id="67669" name="AutoShape 141"/>
          <p:cNvCxnSpPr>
            <a:cxnSpLocks noChangeShapeType="1"/>
            <a:stCxn id="67667" idx="1"/>
            <a:endCxn id="67665" idx="3"/>
          </p:cNvCxnSpPr>
          <p:nvPr/>
        </p:nvCxnSpPr>
        <p:spPr bwMode="auto">
          <a:xfrm flipH="1">
            <a:off x="5619750" y="935038"/>
            <a:ext cx="257175" cy="4762"/>
          </a:xfrm>
          <a:prstGeom prst="straightConnector1">
            <a:avLst/>
          </a:prstGeom>
          <a:noFill/>
          <a:ln w="28575">
            <a:solidFill>
              <a:srgbClr val="339933"/>
            </a:solidFill>
            <a:round/>
            <a:headEnd/>
            <a:tailEnd type="triangle" w="med" len="med"/>
          </a:ln>
        </p:spPr>
      </p:cxnSp>
      <p:sp>
        <p:nvSpPr>
          <p:cNvPr id="67670" name="Text Box 142"/>
          <p:cNvSpPr txBox="1">
            <a:spLocks noChangeArrowheads="1"/>
          </p:cNvSpPr>
          <p:nvPr/>
        </p:nvSpPr>
        <p:spPr bwMode="auto">
          <a:xfrm>
            <a:off x="3825875" y="1400175"/>
            <a:ext cx="2540000" cy="457200"/>
          </a:xfrm>
          <a:prstGeom prst="rect">
            <a:avLst/>
          </a:prstGeom>
          <a:noFill/>
          <a:ln w="9525">
            <a:noFill/>
            <a:miter lim="800000"/>
            <a:headEnd/>
            <a:tailEnd/>
          </a:ln>
        </p:spPr>
        <p:txBody>
          <a:bodyPr wrap="none" anchor="ctr">
            <a:spAutoFit/>
          </a:bodyPr>
          <a:lstStyle/>
          <a:p>
            <a:pPr algn="ctr"/>
            <a:r>
              <a:rPr lang="en-US" sz="2400"/>
              <a:t>Compare </a:t>
            </a:r>
            <a:r>
              <a:rPr lang="en-US" sz="2400">
                <a:latin typeface="Symbol" pitchFamily="18" charset="2"/>
              </a:rPr>
              <a:t>n</a:t>
            </a:r>
            <a:r>
              <a:rPr lang="en-US" sz="2400" baseline="-25000"/>
              <a:t>1</a:t>
            </a:r>
            <a:r>
              <a:rPr lang="en-US" sz="2400"/>
              <a:t> vs </a:t>
            </a:r>
            <a:r>
              <a:rPr lang="en-US" sz="2400">
                <a:latin typeface="Symbol" pitchFamily="18" charset="2"/>
              </a:rPr>
              <a:t>n</a:t>
            </a:r>
            <a:r>
              <a:rPr lang="en-US" sz="2400" baseline="-25000"/>
              <a:t>2</a:t>
            </a:r>
          </a:p>
        </p:txBody>
      </p:sp>
      <p:cxnSp>
        <p:nvCxnSpPr>
          <p:cNvPr id="67671" name="AutoShape 143"/>
          <p:cNvCxnSpPr>
            <a:cxnSpLocks noChangeShapeType="1"/>
            <a:stCxn id="67665" idx="2"/>
            <a:endCxn id="67670" idx="0"/>
          </p:cNvCxnSpPr>
          <p:nvPr/>
        </p:nvCxnSpPr>
        <p:spPr bwMode="auto">
          <a:xfrm>
            <a:off x="5094288" y="1193800"/>
            <a:ext cx="1587" cy="265113"/>
          </a:xfrm>
          <a:prstGeom prst="straightConnector1">
            <a:avLst/>
          </a:prstGeom>
          <a:noFill/>
          <a:ln w="28575">
            <a:solidFill>
              <a:schemeClr val="tx1"/>
            </a:solidFill>
            <a:prstDash val="sysDot"/>
            <a:round/>
            <a:headEnd/>
            <a:tailEnd type="triangle" w="med" len="med"/>
          </a:ln>
        </p:spPr>
      </p:cxnSp>
      <p:sp>
        <p:nvSpPr>
          <p:cNvPr id="67672" name="Line 144"/>
          <p:cNvSpPr>
            <a:spLocks noChangeShapeType="1"/>
          </p:cNvSpPr>
          <p:nvPr/>
        </p:nvSpPr>
        <p:spPr bwMode="auto">
          <a:xfrm>
            <a:off x="6092825" y="3130550"/>
            <a:ext cx="1588" cy="1474788"/>
          </a:xfrm>
          <a:prstGeom prst="line">
            <a:avLst/>
          </a:prstGeom>
          <a:noFill/>
          <a:ln w="57150">
            <a:solidFill>
              <a:srgbClr val="99CCFF"/>
            </a:solidFill>
            <a:round/>
            <a:headEnd/>
            <a:tailEnd/>
          </a:ln>
        </p:spPr>
        <p:txBody>
          <a:bodyPr wrap="none" anchor="ctr"/>
          <a:lstStyle/>
          <a:p>
            <a:endParaRPr lang="en-US"/>
          </a:p>
        </p:txBody>
      </p:sp>
      <p:sp>
        <p:nvSpPr>
          <p:cNvPr id="67673" name="Line 145"/>
          <p:cNvSpPr>
            <a:spLocks noChangeShapeType="1"/>
          </p:cNvSpPr>
          <p:nvPr/>
        </p:nvSpPr>
        <p:spPr bwMode="auto">
          <a:xfrm>
            <a:off x="2540000" y="4529138"/>
            <a:ext cx="4756150" cy="0"/>
          </a:xfrm>
          <a:prstGeom prst="line">
            <a:avLst/>
          </a:prstGeom>
          <a:noFill/>
          <a:ln w="12700">
            <a:solidFill>
              <a:schemeClr val="tx1"/>
            </a:solidFill>
            <a:round/>
            <a:headEnd/>
            <a:tailEnd type="triangle" w="med" len="med"/>
          </a:ln>
        </p:spPr>
        <p:txBody>
          <a:bodyPr wrap="none" anchor="ctr"/>
          <a:lstStyle/>
          <a:p>
            <a:endParaRPr lang="en-US"/>
          </a:p>
        </p:txBody>
      </p:sp>
      <p:sp>
        <p:nvSpPr>
          <p:cNvPr id="67674" name="AutoShape 146"/>
          <p:cNvSpPr>
            <a:spLocks noChangeArrowheads="1"/>
          </p:cNvSpPr>
          <p:nvPr/>
        </p:nvSpPr>
        <p:spPr bwMode="auto">
          <a:xfrm rot="-5400000">
            <a:off x="4833937" y="1920876"/>
            <a:ext cx="544513" cy="233362"/>
          </a:xfrm>
          <a:prstGeom prst="leftArrow">
            <a:avLst>
              <a:gd name="adj1" fmla="val 50000"/>
              <a:gd name="adj2" fmla="val 58334"/>
            </a:avLst>
          </a:prstGeom>
          <a:gradFill rotWithShape="1">
            <a:gsLst>
              <a:gs pos="0">
                <a:srgbClr val="99CCFF"/>
              </a:gs>
              <a:gs pos="100000">
                <a:srgbClr val="FFFFCC"/>
              </a:gs>
            </a:gsLst>
            <a:lin ang="0" scaled="1"/>
          </a:gradFill>
          <a:ln w="9525" algn="ctr">
            <a:noFill/>
            <a:miter lim="800000"/>
            <a:headEnd/>
            <a:tailEnd/>
          </a:ln>
        </p:spPr>
        <p:txBody>
          <a:bodyPr wrap="none" anchor="ctr"/>
          <a:lstStyle/>
          <a:p>
            <a:endParaRPr lang="en-US"/>
          </a:p>
        </p:txBody>
      </p:sp>
      <p:sp>
        <p:nvSpPr>
          <p:cNvPr id="67675" name="Text Box 147"/>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Femtosecond Laser Frequency Combs: Key to Optical Clocks</a:t>
            </a:r>
          </a:p>
        </p:txBody>
      </p:sp>
      <p:sp>
        <p:nvSpPr>
          <p:cNvPr id="67676" name="Rectangle 148"/>
          <p:cNvSpPr>
            <a:spLocks noChangeArrowheads="1"/>
          </p:cNvSpPr>
          <p:nvPr/>
        </p:nvSpPr>
        <p:spPr bwMode="auto">
          <a:xfrm>
            <a:off x="3276600" y="5926138"/>
            <a:ext cx="2895600" cy="762000"/>
          </a:xfrm>
          <a:prstGeom prst="rect">
            <a:avLst/>
          </a:prstGeom>
          <a:solidFill>
            <a:schemeClr val="bg1"/>
          </a:solidFill>
          <a:ln w="9525">
            <a:solidFill>
              <a:schemeClr val="tx1"/>
            </a:solidFill>
            <a:miter lim="800000"/>
            <a:headEnd/>
            <a:tailEnd/>
          </a:ln>
        </p:spPr>
        <p:txBody>
          <a:bodyPr wrap="none" anchor="ctr"/>
          <a:lstStyle/>
          <a:p>
            <a:pPr algn="ctr"/>
            <a:r>
              <a:rPr lang="en-US"/>
              <a:t>Direct comparison to </a:t>
            </a:r>
            <a:r>
              <a:rPr lang="en-US">
                <a:solidFill>
                  <a:srgbClr val="FF3300"/>
                </a:solidFill>
              </a:rPr>
              <a:t>Cs</a:t>
            </a:r>
            <a:r>
              <a:rPr lang="en-US"/>
              <a:t> </a:t>
            </a:r>
          </a:p>
          <a:p>
            <a:pPr algn="ctr"/>
            <a:r>
              <a:rPr lang="en-US">
                <a:solidFill>
                  <a:srgbClr val="0000FF"/>
                </a:solidFill>
              </a:rPr>
              <a:t>(0.0092 THz)</a:t>
            </a:r>
          </a:p>
        </p:txBody>
      </p:sp>
      <p:pic>
        <p:nvPicPr>
          <p:cNvPr id="67677" name="Picture 8" descr="NOBEL"/>
          <p:cNvPicPr>
            <a:picLocks noChangeAspect="1" noChangeArrowheads="1"/>
          </p:cNvPicPr>
          <p:nvPr/>
        </p:nvPicPr>
        <p:blipFill>
          <a:blip r:embed="rId3" cstate="print"/>
          <a:srcRect/>
          <a:stretch>
            <a:fillRect/>
          </a:stretch>
        </p:blipFill>
        <p:spPr bwMode="auto">
          <a:xfrm>
            <a:off x="309563" y="1276350"/>
            <a:ext cx="1987550" cy="1822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922337"/>
            <a:ext cx="9149333" cy="5310188"/>
            <a:chOff x="215900" y="557212"/>
            <a:chExt cx="9619233" cy="5614988"/>
          </a:xfrm>
        </p:grpSpPr>
        <p:graphicFrame>
          <p:nvGraphicFramePr>
            <p:cNvPr id="3" name="Object 27"/>
            <p:cNvGraphicFramePr>
              <a:graphicFrameLocks noChangeAspect="1"/>
            </p:cNvGraphicFramePr>
            <p:nvPr>
              <p:extLst>
                <p:ext uri="{D42A27DB-BD31-4B8C-83A1-F6EECF244321}">
                  <p14:modId xmlns:p14="http://schemas.microsoft.com/office/powerpoint/2010/main" val="1895199848"/>
                </p:ext>
              </p:extLst>
            </p:nvPr>
          </p:nvGraphicFramePr>
          <p:xfrm>
            <a:off x="215900" y="557212"/>
            <a:ext cx="9619233" cy="5614988"/>
          </p:xfrm>
          <a:graphic>
            <a:graphicData uri="http://schemas.openxmlformats.org/presentationml/2006/ole">
              <mc:AlternateContent xmlns:mc="http://schemas.openxmlformats.org/markup-compatibility/2006">
                <mc:Choice xmlns:v="urn:schemas-microsoft-com:vml" Requires="v">
                  <p:oleObj spid="_x0000_s730154" name="Worksheet" r:id="rId3" imgW="7343834" imgH="4133970" progId="Excel.Sheet.8">
                    <p:embed/>
                  </p:oleObj>
                </mc:Choice>
                <mc:Fallback>
                  <p:oleObj name="Worksheet" r:id="rId3" imgW="7343834" imgH="4133970" progId="Excel.Sheet.8">
                    <p:embed/>
                    <p:pic>
                      <p:nvPicPr>
                        <p:cNvPr id="0" name=""/>
                        <p:cNvPicPr>
                          <a:picLocks noChangeAspect="1" noChangeArrowheads="1"/>
                        </p:cNvPicPr>
                        <p:nvPr/>
                      </p:nvPicPr>
                      <p:blipFill>
                        <a:blip r:embed="rId4"/>
                        <a:srcRect/>
                        <a:stretch>
                          <a:fillRect/>
                        </a:stretch>
                      </p:blipFill>
                      <p:spPr bwMode="auto">
                        <a:xfrm>
                          <a:off x="215900" y="557212"/>
                          <a:ext cx="9619233" cy="5614988"/>
                        </a:xfrm>
                        <a:prstGeom prst="rect">
                          <a:avLst/>
                        </a:prstGeom>
                        <a:noFill/>
                        <a:ln>
                          <a:noFill/>
                        </a:ln>
                        <a:effectLst/>
                        <a:extLst/>
                      </p:spPr>
                    </p:pic>
                  </p:oleObj>
                </mc:Fallback>
              </mc:AlternateContent>
            </a:graphicData>
          </a:graphic>
        </p:graphicFrame>
        <p:sp>
          <p:nvSpPr>
            <p:cNvPr id="4" name="TextBox 3"/>
            <p:cNvSpPr txBox="1"/>
            <p:nvPr/>
          </p:nvSpPr>
          <p:spPr>
            <a:xfrm>
              <a:off x="730475" y="4891497"/>
              <a:ext cx="662361" cy="369332"/>
            </a:xfrm>
            <a:prstGeom prst="rect">
              <a:avLst/>
            </a:prstGeom>
            <a:noFill/>
          </p:spPr>
          <p:txBody>
            <a:bodyPr wrap="none" rtlCol="0">
              <a:spAutoFit/>
            </a:bodyPr>
            <a:lstStyle/>
            <a:p>
              <a:r>
                <a:rPr lang="en-US" dirty="0" smtClean="0"/>
                <a:t>10</a:t>
              </a:r>
              <a:r>
                <a:rPr lang="en-US" baseline="30000" dirty="0" smtClean="0"/>
                <a:t>-17</a:t>
              </a:r>
              <a:endParaRPr lang="en-US" baseline="30000" dirty="0"/>
            </a:p>
          </p:txBody>
        </p:sp>
        <p:sp>
          <p:nvSpPr>
            <p:cNvPr id="5" name="TextBox 4"/>
            <p:cNvSpPr txBox="1"/>
            <p:nvPr/>
          </p:nvSpPr>
          <p:spPr>
            <a:xfrm>
              <a:off x="734014" y="4352752"/>
              <a:ext cx="662361" cy="369332"/>
            </a:xfrm>
            <a:prstGeom prst="rect">
              <a:avLst/>
            </a:prstGeom>
            <a:noFill/>
          </p:spPr>
          <p:txBody>
            <a:bodyPr wrap="none" rtlCol="0">
              <a:spAutoFit/>
            </a:bodyPr>
            <a:lstStyle/>
            <a:p>
              <a:r>
                <a:rPr lang="en-US" dirty="0" smtClean="0"/>
                <a:t>10</a:t>
              </a:r>
              <a:r>
                <a:rPr lang="en-US" baseline="30000" dirty="0" smtClean="0"/>
                <a:t>-16</a:t>
              </a:r>
              <a:endParaRPr lang="en-US" baseline="30000" dirty="0"/>
            </a:p>
          </p:txBody>
        </p:sp>
        <p:sp>
          <p:nvSpPr>
            <p:cNvPr id="6" name="TextBox 5"/>
            <p:cNvSpPr txBox="1"/>
            <p:nvPr/>
          </p:nvSpPr>
          <p:spPr>
            <a:xfrm>
              <a:off x="737552" y="3814007"/>
              <a:ext cx="662361" cy="369332"/>
            </a:xfrm>
            <a:prstGeom prst="rect">
              <a:avLst/>
            </a:prstGeom>
            <a:noFill/>
          </p:spPr>
          <p:txBody>
            <a:bodyPr wrap="none" rtlCol="0">
              <a:spAutoFit/>
            </a:bodyPr>
            <a:lstStyle/>
            <a:p>
              <a:r>
                <a:rPr lang="en-US" dirty="0" smtClean="0"/>
                <a:t>10</a:t>
              </a:r>
              <a:r>
                <a:rPr lang="en-US" baseline="30000" dirty="0" smtClean="0"/>
                <a:t>-15</a:t>
              </a:r>
              <a:endParaRPr lang="en-US" baseline="30000" dirty="0"/>
            </a:p>
          </p:txBody>
        </p:sp>
        <p:sp>
          <p:nvSpPr>
            <p:cNvPr id="7" name="TextBox 6"/>
            <p:cNvSpPr txBox="1"/>
            <p:nvPr/>
          </p:nvSpPr>
          <p:spPr>
            <a:xfrm>
              <a:off x="741090" y="3285895"/>
              <a:ext cx="662361" cy="369332"/>
            </a:xfrm>
            <a:prstGeom prst="rect">
              <a:avLst/>
            </a:prstGeom>
            <a:noFill/>
          </p:spPr>
          <p:txBody>
            <a:bodyPr wrap="none" rtlCol="0">
              <a:spAutoFit/>
            </a:bodyPr>
            <a:lstStyle/>
            <a:p>
              <a:r>
                <a:rPr lang="en-US" dirty="0" smtClean="0"/>
                <a:t>10</a:t>
              </a:r>
              <a:r>
                <a:rPr lang="en-US" baseline="30000" dirty="0" smtClean="0"/>
                <a:t>-14</a:t>
              </a:r>
              <a:endParaRPr lang="en-US" baseline="30000" dirty="0"/>
            </a:p>
          </p:txBody>
        </p:sp>
        <p:sp>
          <p:nvSpPr>
            <p:cNvPr id="8" name="TextBox 7"/>
            <p:cNvSpPr txBox="1"/>
            <p:nvPr/>
          </p:nvSpPr>
          <p:spPr>
            <a:xfrm>
              <a:off x="744627" y="2747150"/>
              <a:ext cx="662361" cy="369332"/>
            </a:xfrm>
            <a:prstGeom prst="rect">
              <a:avLst/>
            </a:prstGeom>
            <a:noFill/>
          </p:spPr>
          <p:txBody>
            <a:bodyPr wrap="none" rtlCol="0">
              <a:spAutoFit/>
            </a:bodyPr>
            <a:lstStyle/>
            <a:p>
              <a:r>
                <a:rPr lang="en-US" dirty="0" smtClean="0"/>
                <a:t>10</a:t>
              </a:r>
              <a:r>
                <a:rPr lang="en-US" baseline="30000" dirty="0" smtClean="0"/>
                <a:t>-13</a:t>
              </a:r>
              <a:endParaRPr lang="en-US" baseline="30000" dirty="0"/>
            </a:p>
          </p:txBody>
        </p:sp>
        <p:sp>
          <p:nvSpPr>
            <p:cNvPr id="9" name="TextBox 8"/>
            <p:cNvSpPr txBox="1"/>
            <p:nvPr/>
          </p:nvSpPr>
          <p:spPr>
            <a:xfrm>
              <a:off x="748165" y="2208405"/>
              <a:ext cx="662361" cy="369332"/>
            </a:xfrm>
            <a:prstGeom prst="rect">
              <a:avLst/>
            </a:prstGeom>
            <a:noFill/>
          </p:spPr>
          <p:txBody>
            <a:bodyPr wrap="none" rtlCol="0">
              <a:spAutoFit/>
            </a:bodyPr>
            <a:lstStyle/>
            <a:p>
              <a:r>
                <a:rPr lang="en-US" dirty="0" smtClean="0"/>
                <a:t>10</a:t>
              </a:r>
              <a:r>
                <a:rPr lang="en-US" baseline="30000" dirty="0" smtClean="0"/>
                <a:t>-12</a:t>
              </a:r>
              <a:endParaRPr lang="en-US" baseline="30000" dirty="0"/>
            </a:p>
          </p:txBody>
        </p:sp>
        <p:sp>
          <p:nvSpPr>
            <p:cNvPr id="10" name="TextBox 9"/>
            <p:cNvSpPr txBox="1"/>
            <p:nvPr/>
          </p:nvSpPr>
          <p:spPr>
            <a:xfrm>
              <a:off x="751703" y="1669660"/>
              <a:ext cx="650947" cy="369332"/>
            </a:xfrm>
            <a:prstGeom prst="rect">
              <a:avLst/>
            </a:prstGeom>
            <a:noFill/>
          </p:spPr>
          <p:txBody>
            <a:bodyPr wrap="none" rtlCol="0">
              <a:spAutoFit/>
            </a:bodyPr>
            <a:lstStyle/>
            <a:p>
              <a:r>
                <a:rPr lang="en-US" dirty="0" smtClean="0"/>
                <a:t>10</a:t>
              </a:r>
              <a:r>
                <a:rPr lang="en-US" baseline="30000" dirty="0" smtClean="0"/>
                <a:t>-11</a:t>
              </a:r>
              <a:endParaRPr lang="en-US" baseline="30000" dirty="0"/>
            </a:p>
          </p:txBody>
        </p:sp>
        <p:sp>
          <p:nvSpPr>
            <p:cNvPr id="11" name="TextBox 10"/>
            <p:cNvSpPr txBox="1"/>
            <p:nvPr/>
          </p:nvSpPr>
          <p:spPr>
            <a:xfrm>
              <a:off x="755242" y="1130916"/>
              <a:ext cx="662361" cy="369332"/>
            </a:xfrm>
            <a:prstGeom prst="rect">
              <a:avLst/>
            </a:prstGeom>
            <a:noFill/>
          </p:spPr>
          <p:txBody>
            <a:bodyPr wrap="none" rtlCol="0">
              <a:spAutoFit/>
            </a:bodyPr>
            <a:lstStyle/>
            <a:p>
              <a:r>
                <a:rPr lang="en-US" dirty="0" smtClean="0"/>
                <a:t>10</a:t>
              </a:r>
              <a:r>
                <a:rPr lang="en-US" baseline="30000" dirty="0" smtClean="0"/>
                <a:t>-10</a:t>
              </a:r>
              <a:endParaRPr lang="en-US" baseline="30000" dirty="0"/>
            </a:p>
          </p:txBody>
        </p:sp>
      </p:grpSp>
      <p:sp>
        <p:nvSpPr>
          <p:cNvPr id="13" name="Text Box 26"/>
          <p:cNvSpPr txBox="1">
            <a:spLocks noChangeArrowheads="1"/>
          </p:cNvSpPr>
          <p:nvPr/>
        </p:nvSpPr>
        <p:spPr bwMode="auto">
          <a:xfrm>
            <a:off x="4739032" y="6156325"/>
            <a:ext cx="720725" cy="396875"/>
          </a:xfrm>
          <a:prstGeom prst="rect">
            <a:avLst/>
          </a:prstGeom>
          <a:noFill/>
          <a:ln w="9525">
            <a:noFill/>
            <a:miter lim="800000"/>
            <a:headEnd/>
            <a:tailEnd/>
          </a:ln>
        </p:spPr>
        <p:txBody>
          <a:bodyPr wrap="none">
            <a:spAutoFit/>
          </a:bodyPr>
          <a:lstStyle/>
          <a:p>
            <a:r>
              <a:rPr lang="en-US" dirty="0"/>
              <a:t>Year</a:t>
            </a:r>
          </a:p>
        </p:txBody>
      </p:sp>
      <p:sp>
        <p:nvSpPr>
          <p:cNvPr id="14" name="Text Box 28"/>
          <p:cNvSpPr txBox="1">
            <a:spLocks noChangeArrowheads="1"/>
          </p:cNvSpPr>
          <p:nvPr/>
        </p:nvSpPr>
        <p:spPr bwMode="auto">
          <a:xfrm>
            <a:off x="1524000" y="2986679"/>
            <a:ext cx="2577950" cy="1015663"/>
          </a:xfrm>
          <a:prstGeom prst="rect">
            <a:avLst/>
          </a:prstGeom>
          <a:noFill/>
          <a:ln w="9525">
            <a:noFill/>
            <a:miter lim="800000"/>
            <a:headEnd/>
            <a:tailEnd/>
          </a:ln>
        </p:spPr>
        <p:txBody>
          <a:bodyPr wrap="none">
            <a:spAutoFit/>
          </a:bodyPr>
          <a:lstStyle/>
          <a:p>
            <a:pPr algn="ctr"/>
            <a:r>
              <a:rPr lang="en-US" b="1" dirty="0">
                <a:solidFill>
                  <a:srgbClr val="0000FF"/>
                </a:solidFill>
              </a:rPr>
              <a:t>Cesium Microwave</a:t>
            </a:r>
          </a:p>
          <a:p>
            <a:pPr algn="ctr"/>
            <a:r>
              <a:rPr lang="en-US" b="1" dirty="0" smtClean="0">
                <a:solidFill>
                  <a:srgbClr val="0000FF"/>
                </a:solidFill>
              </a:rPr>
              <a:t>Primary Frequency </a:t>
            </a:r>
          </a:p>
          <a:p>
            <a:pPr algn="ctr"/>
            <a:r>
              <a:rPr lang="en-US" b="1" dirty="0" smtClean="0">
                <a:solidFill>
                  <a:srgbClr val="0000FF"/>
                </a:solidFill>
              </a:rPr>
              <a:t>Standards</a:t>
            </a:r>
            <a:endParaRPr lang="en-US" b="1" dirty="0">
              <a:solidFill>
                <a:srgbClr val="0000FF"/>
              </a:solidFill>
            </a:endParaRPr>
          </a:p>
        </p:txBody>
      </p:sp>
      <p:sp>
        <p:nvSpPr>
          <p:cNvPr id="15" name="Text Box 29"/>
          <p:cNvSpPr txBox="1">
            <a:spLocks noChangeArrowheads="1"/>
          </p:cNvSpPr>
          <p:nvPr/>
        </p:nvSpPr>
        <p:spPr bwMode="auto">
          <a:xfrm>
            <a:off x="6417966" y="1339234"/>
            <a:ext cx="2491388" cy="1015663"/>
          </a:xfrm>
          <a:prstGeom prst="rect">
            <a:avLst/>
          </a:prstGeom>
          <a:noFill/>
          <a:ln w="9525">
            <a:noFill/>
            <a:miter lim="800000"/>
            <a:headEnd/>
            <a:tailEnd/>
          </a:ln>
        </p:spPr>
        <p:txBody>
          <a:bodyPr wrap="none">
            <a:spAutoFit/>
          </a:bodyPr>
          <a:lstStyle/>
          <a:p>
            <a:pPr algn="ctr"/>
            <a:r>
              <a:rPr lang="en-US" b="1" dirty="0" smtClean="0">
                <a:solidFill>
                  <a:srgbClr val="FF0000"/>
                </a:solidFill>
              </a:rPr>
              <a:t>Optical Frequency </a:t>
            </a:r>
          </a:p>
          <a:p>
            <a:pPr algn="ctr"/>
            <a:r>
              <a:rPr lang="en-US" b="1" dirty="0" smtClean="0">
                <a:solidFill>
                  <a:srgbClr val="FF0000"/>
                </a:solidFill>
              </a:rPr>
              <a:t>References</a:t>
            </a:r>
          </a:p>
          <a:p>
            <a:pPr algn="ctr"/>
            <a:r>
              <a:rPr lang="en-US" b="1" dirty="0" smtClean="0">
                <a:solidFill>
                  <a:srgbClr val="FF0000"/>
                </a:solidFill>
              </a:rPr>
              <a:t>(Research)</a:t>
            </a:r>
            <a:endParaRPr lang="en-US" b="1" dirty="0">
              <a:solidFill>
                <a:srgbClr val="FF0000"/>
              </a:solidFill>
            </a:endParaRPr>
          </a:p>
        </p:txBody>
      </p:sp>
      <p:sp>
        <p:nvSpPr>
          <p:cNvPr id="16" name="Text Box 30"/>
          <p:cNvSpPr txBox="1">
            <a:spLocks noChangeArrowheads="1"/>
          </p:cNvSpPr>
          <p:nvPr/>
        </p:nvSpPr>
        <p:spPr bwMode="auto">
          <a:xfrm>
            <a:off x="2003425" y="1191418"/>
            <a:ext cx="869950" cy="366713"/>
          </a:xfrm>
          <a:prstGeom prst="rect">
            <a:avLst/>
          </a:prstGeom>
          <a:noFill/>
          <a:ln w="9525">
            <a:noFill/>
            <a:miter lim="800000"/>
            <a:headEnd/>
            <a:tailEnd/>
          </a:ln>
        </p:spPr>
        <p:txBody>
          <a:bodyPr wrap="none">
            <a:spAutoFit/>
          </a:bodyPr>
          <a:lstStyle/>
          <a:p>
            <a:r>
              <a:rPr lang="en-US" b="1" dirty="0">
                <a:solidFill>
                  <a:srgbClr val="0000FF"/>
                </a:solidFill>
              </a:rPr>
              <a:t>NBS-1</a:t>
            </a:r>
          </a:p>
        </p:txBody>
      </p:sp>
      <p:sp>
        <p:nvSpPr>
          <p:cNvPr id="17" name="Text Box 31"/>
          <p:cNvSpPr txBox="1">
            <a:spLocks noChangeArrowheads="1"/>
          </p:cNvSpPr>
          <p:nvPr/>
        </p:nvSpPr>
        <p:spPr bwMode="auto">
          <a:xfrm>
            <a:off x="7750799" y="4176983"/>
            <a:ext cx="1043940" cy="369332"/>
          </a:xfrm>
          <a:prstGeom prst="rect">
            <a:avLst/>
          </a:prstGeom>
          <a:noFill/>
          <a:ln w="9525">
            <a:noFill/>
            <a:miter lim="800000"/>
            <a:headEnd/>
            <a:tailEnd/>
          </a:ln>
        </p:spPr>
        <p:txBody>
          <a:bodyPr wrap="none">
            <a:spAutoFit/>
          </a:bodyPr>
          <a:lstStyle/>
          <a:p>
            <a:r>
              <a:rPr lang="en-US" b="1" dirty="0" smtClean="0">
                <a:solidFill>
                  <a:srgbClr val="0000FF"/>
                </a:solidFill>
              </a:rPr>
              <a:t>NIST-F2</a:t>
            </a:r>
            <a:endParaRPr lang="en-US" b="1" dirty="0">
              <a:solidFill>
                <a:srgbClr val="0000FF"/>
              </a:solidFill>
            </a:endParaRPr>
          </a:p>
        </p:txBody>
      </p:sp>
      <p:sp>
        <p:nvSpPr>
          <p:cNvPr id="18" name="Text Box 32"/>
          <p:cNvSpPr txBox="1">
            <a:spLocks noChangeArrowheads="1"/>
          </p:cNvSpPr>
          <p:nvPr/>
        </p:nvSpPr>
        <p:spPr bwMode="auto">
          <a:xfrm>
            <a:off x="4704797" y="4800600"/>
            <a:ext cx="2518638" cy="646331"/>
          </a:xfrm>
          <a:prstGeom prst="rect">
            <a:avLst/>
          </a:prstGeom>
          <a:noFill/>
          <a:ln w="9525">
            <a:noFill/>
            <a:miter lim="800000"/>
            <a:headEnd/>
            <a:tailEnd/>
          </a:ln>
        </p:spPr>
        <p:txBody>
          <a:bodyPr wrap="none">
            <a:spAutoFit/>
          </a:bodyPr>
          <a:lstStyle/>
          <a:p>
            <a:pPr algn="ctr"/>
            <a:r>
              <a:rPr lang="en-US" b="1" dirty="0" smtClean="0">
                <a:solidFill>
                  <a:srgbClr val="FF0000"/>
                </a:solidFill>
              </a:rPr>
              <a:t>NIST </a:t>
            </a:r>
            <a:r>
              <a:rPr lang="en-US" b="1" dirty="0">
                <a:solidFill>
                  <a:srgbClr val="FF0000"/>
                </a:solidFill>
              </a:rPr>
              <a:t>optical </a:t>
            </a:r>
          </a:p>
          <a:p>
            <a:pPr algn="ctr"/>
            <a:r>
              <a:rPr lang="en-US" b="1" dirty="0">
                <a:solidFill>
                  <a:srgbClr val="FF0000"/>
                </a:solidFill>
              </a:rPr>
              <a:t>f</a:t>
            </a:r>
            <a:r>
              <a:rPr lang="en-US" b="1" dirty="0" smtClean="0">
                <a:solidFill>
                  <a:srgbClr val="FF0000"/>
                </a:solidFill>
              </a:rPr>
              <a:t>requency references</a:t>
            </a:r>
            <a:endParaRPr lang="en-US" b="1" dirty="0">
              <a:solidFill>
                <a:srgbClr val="FF0000"/>
              </a:solidFill>
            </a:endParaRPr>
          </a:p>
        </p:txBody>
      </p:sp>
      <p:sp>
        <p:nvSpPr>
          <p:cNvPr id="20" name="AutoShape 38"/>
          <p:cNvSpPr>
            <a:spLocks/>
          </p:cNvSpPr>
          <p:nvPr/>
        </p:nvSpPr>
        <p:spPr bwMode="auto">
          <a:xfrm>
            <a:off x="7115175" y="4724400"/>
            <a:ext cx="304800" cy="827187"/>
          </a:xfrm>
          <a:prstGeom prst="leftBrace">
            <a:avLst>
              <a:gd name="adj1" fmla="val 50000"/>
              <a:gd name="adj2" fmla="val 50000"/>
            </a:avLst>
          </a:prstGeom>
          <a:noFill/>
          <a:ln w="38100">
            <a:solidFill>
              <a:srgbClr val="FF0000"/>
            </a:solidFill>
            <a:round/>
            <a:headEnd type="none" w="sm" len="sm"/>
            <a:tailEnd type="none" w="sm" len="sm"/>
          </a:ln>
        </p:spPr>
        <p:txBody>
          <a:bodyPr wrap="none" anchor="ctr"/>
          <a:lstStyle/>
          <a:p>
            <a:endParaRPr lang="en-US"/>
          </a:p>
        </p:txBody>
      </p:sp>
      <p:sp>
        <p:nvSpPr>
          <p:cNvPr id="21" name="TextBox 20"/>
          <p:cNvSpPr txBox="1"/>
          <p:nvPr/>
        </p:nvSpPr>
        <p:spPr>
          <a:xfrm>
            <a:off x="-1323554" y="3181290"/>
            <a:ext cx="3203121" cy="400110"/>
          </a:xfrm>
          <a:prstGeom prst="rect">
            <a:avLst/>
          </a:prstGeom>
          <a:noFill/>
          <a:scene3d>
            <a:camera prst="orthographicFront">
              <a:rot lat="0" lon="0" rev="5400000"/>
            </a:camera>
            <a:lightRig rig="threePt" dir="t"/>
          </a:scene3d>
        </p:spPr>
        <p:txBody>
          <a:bodyPr wrap="none" rtlCol="0">
            <a:spAutoFit/>
          </a:bodyPr>
          <a:lstStyle/>
          <a:p>
            <a:r>
              <a:rPr lang="en-US" sz="2000" dirty="0" smtClean="0"/>
              <a:t>Frequency Uncertainty </a:t>
            </a:r>
            <a:r>
              <a:rPr lang="en-US" sz="2000" dirty="0" err="1" smtClean="0">
                <a:latin typeface="Symbol" panose="05050102010706020507" pitchFamily="18" charset="2"/>
              </a:rPr>
              <a:t>D</a:t>
            </a:r>
            <a:r>
              <a:rPr lang="en-US" sz="2000" dirty="0" err="1" smtClean="0"/>
              <a:t>f</a:t>
            </a:r>
            <a:r>
              <a:rPr lang="en-US" sz="2000" dirty="0" smtClean="0"/>
              <a:t>/f</a:t>
            </a:r>
            <a:endParaRPr lang="en-US" sz="2000" dirty="0"/>
          </a:p>
        </p:txBody>
      </p:sp>
      <p:sp>
        <p:nvSpPr>
          <p:cNvPr id="22" name="Text Box 31"/>
          <p:cNvSpPr txBox="1">
            <a:spLocks noChangeArrowheads="1"/>
          </p:cNvSpPr>
          <p:nvPr/>
        </p:nvSpPr>
        <p:spPr bwMode="auto">
          <a:xfrm>
            <a:off x="5871210" y="4176983"/>
            <a:ext cx="1043940" cy="369332"/>
          </a:xfrm>
          <a:prstGeom prst="rect">
            <a:avLst/>
          </a:prstGeom>
          <a:noFill/>
          <a:ln w="9525">
            <a:noFill/>
            <a:miter lim="800000"/>
            <a:headEnd/>
            <a:tailEnd/>
          </a:ln>
        </p:spPr>
        <p:txBody>
          <a:bodyPr wrap="none">
            <a:spAutoFit/>
          </a:bodyPr>
          <a:lstStyle/>
          <a:p>
            <a:r>
              <a:rPr lang="en-US" b="1" dirty="0" smtClean="0">
                <a:solidFill>
                  <a:srgbClr val="0000FF"/>
                </a:solidFill>
              </a:rPr>
              <a:t>NIST-F1</a:t>
            </a:r>
            <a:endParaRPr lang="en-US" b="1" dirty="0">
              <a:solidFill>
                <a:srgbClr val="0000FF"/>
              </a:solidFill>
            </a:endParaRPr>
          </a:p>
        </p:txBody>
      </p:sp>
      <p:sp>
        <p:nvSpPr>
          <p:cNvPr id="23" name="Text Box 31"/>
          <p:cNvSpPr txBox="1">
            <a:spLocks noChangeArrowheads="1"/>
          </p:cNvSpPr>
          <p:nvPr/>
        </p:nvSpPr>
        <p:spPr bwMode="auto">
          <a:xfrm>
            <a:off x="5215331" y="3677539"/>
            <a:ext cx="983218" cy="400110"/>
          </a:xfrm>
          <a:prstGeom prst="rect">
            <a:avLst/>
          </a:prstGeom>
          <a:noFill/>
          <a:ln w="9525">
            <a:noFill/>
            <a:miter lim="800000"/>
            <a:headEnd/>
            <a:tailEnd/>
          </a:ln>
        </p:spPr>
        <p:txBody>
          <a:bodyPr wrap="none">
            <a:spAutoFit/>
          </a:bodyPr>
          <a:lstStyle/>
          <a:p>
            <a:r>
              <a:rPr lang="en-US" b="1" dirty="0" smtClean="0">
                <a:solidFill>
                  <a:srgbClr val="0000FF"/>
                </a:solidFill>
              </a:rPr>
              <a:t>NIST-7</a:t>
            </a:r>
            <a:endParaRPr lang="en-US" b="1" dirty="0">
              <a:solidFill>
                <a:srgbClr val="0000FF"/>
              </a:solidFill>
            </a:endParaRPr>
          </a:p>
        </p:txBody>
      </p:sp>
      <p:sp>
        <p:nvSpPr>
          <p:cNvPr id="24" name="Text Box 30"/>
          <p:cNvSpPr txBox="1">
            <a:spLocks noChangeArrowheads="1"/>
          </p:cNvSpPr>
          <p:nvPr/>
        </p:nvSpPr>
        <p:spPr bwMode="auto">
          <a:xfrm>
            <a:off x="5029200" y="2880864"/>
            <a:ext cx="955711" cy="400110"/>
          </a:xfrm>
          <a:prstGeom prst="rect">
            <a:avLst/>
          </a:prstGeom>
          <a:noFill/>
          <a:ln w="9525">
            <a:noFill/>
            <a:miter lim="800000"/>
            <a:headEnd/>
            <a:tailEnd/>
          </a:ln>
        </p:spPr>
        <p:txBody>
          <a:bodyPr wrap="none">
            <a:spAutoFit/>
          </a:bodyPr>
          <a:lstStyle/>
          <a:p>
            <a:r>
              <a:rPr lang="en-US" b="1" dirty="0" smtClean="0">
                <a:solidFill>
                  <a:srgbClr val="0000FF"/>
                </a:solidFill>
              </a:rPr>
              <a:t>NBS-6</a:t>
            </a:r>
            <a:endParaRPr lang="en-US" b="1" dirty="0">
              <a:solidFill>
                <a:srgbClr val="0000FF"/>
              </a:solidFill>
            </a:endParaRPr>
          </a:p>
        </p:txBody>
      </p:sp>
      <p:sp>
        <p:nvSpPr>
          <p:cNvPr id="25" name="Text Box 18"/>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dirty="0"/>
              <a:t>Improvements in </a:t>
            </a:r>
            <a:r>
              <a:rPr lang="en-US" sz="2400" dirty="0" smtClean="0"/>
              <a:t>Atomic Clocks (Frequency Standards)</a:t>
            </a:r>
            <a:endParaRPr lang="en-US" sz="2400" dirty="0"/>
          </a:p>
        </p:txBody>
      </p:sp>
    </p:spTree>
    <p:extLst>
      <p:ext uri="{BB962C8B-B14F-4D97-AF65-F5344CB8AC3E}">
        <p14:creationId xmlns:p14="http://schemas.microsoft.com/office/powerpoint/2010/main" val="263050648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0" y="117475"/>
            <a:ext cx="9144000" cy="457200"/>
          </a:xfrm>
          <a:prstGeom prst="rect">
            <a:avLst/>
          </a:prstGeom>
          <a:noFill/>
          <a:ln w="9525">
            <a:noFill/>
            <a:miter lim="800000"/>
            <a:headEnd/>
            <a:tailEnd/>
          </a:ln>
          <a:effectLst/>
        </p:spPr>
        <p:txBody>
          <a:bodyPr>
            <a:spAutoFit/>
          </a:bodyPr>
          <a:lstStyle/>
          <a:p>
            <a:pPr algn="ctr"/>
            <a:r>
              <a:rPr lang="en-US" sz="2400" dirty="0" smtClean="0"/>
              <a:t>Optical Atomic Clocks at NIST</a:t>
            </a:r>
            <a:endParaRPr lang="en-US" sz="2400" dirty="0"/>
          </a:p>
        </p:txBody>
      </p:sp>
      <p:pic>
        <p:nvPicPr>
          <p:cNvPr id="3" name="Picture 15" descr="Oneion"/>
          <p:cNvPicPr>
            <a:picLocks noChangeAspect="1" noChangeArrowheads="1"/>
          </p:cNvPicPr>
          <p:nvPr/>
        </p:nvPicPr>
        <p:blipFill>
          <a:blip r:embed="rId2" cstate="print"/>
          <a:srcRect/>
          <a:stretch>
            <a:fillRect/>
          </a:stretch>
        </p:blipFill>
        <p:spPr bwMode="auto">
          <a:xfrm>
            <a:off x="3657600" y="4171950"/>
            <a:ext cx="2181225" cy="2228850"/>
          </a:xfrm>
          <a:prstGeom prst="rect">
            <a:avLst/>
          </a:prstGeom>
          <a:noFill/>
          <a:ln w="38100">
            <a:solidFill>
              <a:schemeClr val="tx1"/>
            </a:solidFill>
            <a:miter lim="800000"/>
            <a:headEnd/>
            <a:tailEnd/>
          </a:ln>
        </p:spPr>
      </p:pic>
      <p:sp>
        <p:nvSpPr>
          <p:cNvPr id="6" name="Text Box 18"/>
          <p:cNvSpPr txBox="1">
            <a:spLocks noChangeArrowheads="1"/>
          </p:cNvSpPr>
          <p:nvPr/>
        </p:nvSpPr>
        <p:spPr bwMode="auto">
          <a:xfrm>
            <a:off x="1426036" y="6433324"/>
            <a:ext cx="2826415" cy="369332"/>
          </a:xfrm>
          <a:prstGeom prst="rect">
            <a:avLst/>
          </a:prstGeom>
          <a:noFill/>
          <a:ln w="9525">
            <a:noFill/>
            <a:miter lim="800000"/>
            <a:headEnd/>
            <a:tailEnd/>
          </a:ln>
          <a:effectLst/>
        </p:spPr>
        <p:txBody>
          <a:bodyPr wrap="none">
            <a:spAutoFit/>
          </a:bodyPr>
          <a:lstStyle/>
          <a:p>
            <a:pPr algn="ctr"/>
            <a:r>
              <a:rPr lang="en-US" b="1" dirty="0"/>
              <a:t>Single mercury ion </a:t>
            </a:r>
            <a:r>
              <a:rPr lang="en-US" b="1" dirty="0" smtClean="0"/>
              <a:t>trap</a:t>
            </a:r>
            <a:endParaRPr lang="en-US" b="1" dirty="0"/>
          </a:p>
        </p:txBody>
      </p:sp>
      <p:pic>
        <p:nvPicPr>
          <p:cNvPr id="7" name="Picture 19" descr="IONPENNY"/>
          <p:cNvPicPr>
            <a:picLocks noChangeAspect="1" noChangeArrowheads="1"/>
          </p:cNvPicPr>
          <p:nvPr/>
        </p:nvPicPr>
        <p:blipFill>
          <a:blip r:embed="rId3" cstate="print"/>
          <a:srcRect/>
          <a:stretch>
            <a:fillRect/>
          </a:stretch>
        </p:blipFill>
        <p:spPr bwMode="auto">
          <a:xfrm>
            <a:off x="228600" y="3962400"/>
            <a:ext cx="3370263" cy="2562225"/>
          </a:xfrm>
          <a:prstGeom prst="rect">
            <a:avLst/>
          </a:prstGeom>
          <a:noFill/>
        </p:spPr>
      </p:pic>
      <p:sp>
        <p:nvSpPr>
          <p:cNvPr id="8" name="Text Box 20"/>
          <p:cNvSpPr txBox="1">
            <a:spLocks noChangeArrowheads="1"/>
          </p:cNvSpPr>
          <p:nvPr/>
        </p:nvSpPr>
        <p:spPr bwMode="auto">
          <a:xfrm>
            <a:off x="66675" y="689637"/>
            <a:ext cx="3429000" cy="3416320"/>
          </a:xfrm>
          <a:prstGeom prst="rect">
            <a:avLst/>
          </a:prstGeom>
          <a:noFill/>
          <a:ln w="12700">
            <a:noFill/>
            <a:miter lim="800000"/>
            <a:headEnd type="none" w="sm" len="sm"/>
            <a:tailEnd type="none" w="sm" len="sm"/>
          </a:ln>
          <a:effectLst/>
        </p:spPr>
        <p:txBody>
          <a:bodyPr>
            <a:spAutoFit/>
          </a:bodyPr>
          <a:lstStyle/>
          <a:p>
            <a:pPr marL="174625" indent="-174625" eaLnBrk="0" hangingPunct="0">
              <a:buFontTx/>
              <a:buChar char="•"/>
            </a:pPr>
            <a:r>
              <a:rPr lang="en-US" dirty="0"/>
              <a:t>High-frequency optical clocks outperform </a:t>
            </a:r>
            <a:r>
              <a:rPr lang="en-US" dirty="0" smtClean="0"/>
              <a:t>microwave (cesium) </a:t>
            </a:r>
            <a:r>
              <a:rPr lang="en-US" dirty="0"/>
              <a:t>clocks</a:t>
            </a:r>
            <a:r>
              <a:rPr lang="en-US" dirty="0" smtClean="0"/>
              <a:t>.</a:t>
            </a:r>
          </a:p>
          <a:p>
            <a:pPr marL="174625" indent="-174625" eaLnBrk="0" hangingPunct="0">
              <a:buFontTx/>
              <a:buChar char="•"/>
            </a:pPr>
            <a:endParaRPr lang="en-US" dirty="0"/>
          </a:p>
          <a:p>
            <a:pPr marL="174625" indent="-174625" eaLnBrk="0" hangingPunct="0">
              <a:buFontTx/>
              <a:buChar char="•"/>
            </a:pPr>
            <a:r>
              <a:rPr lang="en-US" dirty="0" smtClean="0"/>
              <a:t>Potential to perform ~100 times better than best cesium clocks.</a:t>
            </a:r>
          </a:p>
          <a:p>
            <a:pPr marL="174625" indent="-174625" eaLnBrk="0" hangingPunct="0">
              <a:buFontTx/>
              <a:buChar char="•"/>
            </a:pPr>
            <a:endParaRPr lang="en-US" dirty="0"/>
          </a:p>
          <a:p>
            <a:pPr marL="174625" indent="-174625" eaLnBrk="0" hangingPunct="0">
              <a:buFontTx/>
              <a:buChar char="•"/>
            </a:pPr>
            <a:r>
              <a:rPr lang="en-US" dirty="0" smtClean="0"/>
              <a:t>Many years before SI second redefined to optical standard(s).</a:t>
            </a:r>
          </a:p>
          <a:p>
            <a:pPr marL="174625" indent="-174625" eaLnBrk="0" hangingPunct="0">
              <a:buFontTx/>
              <a:buChar char="•"/>
            </a:pPr>
            <a:endParaRPr lang="en-US" dirty="0"/>
          </a:p>
        </p:txBody>
      </p:sp>
      <p:sp>
        <p:nvSpPr>
          <p:cNvPr id="10" name="Text Box 22"/>
          <p:cNvSpPr txBox="1">
            <a:spLocks noChangeArrowheads="1"/>
          </p:cNvSpPr>
          <p:nvPr/>
        </p:nvSpPr>
        <p:spPr bwMode="auto">
          <a:xfrm>
            <a:off x="3660476" y="2763069"/>
            <a:ext cx="2794900" cy="646331"/>
          </a:xfrm>
          <a:prstGeom prst="rect">
            <a:avLst/>
          </a:prstGeom>
          <a:noFill/>
          <a:ln w="9525">
            <a:noFill/>
            <a:miter lim="800000"/>
            <a:headEnd/>
            <a:tailEnd/>
          </a:ln>
          <a:effectLst/>
        </p:spPr>
        <p:txBody>
          <a:bodyPr wrap="square">
            <a:spAutoFit/>
          </a:bodyPr>
          <a:lstStyle/>
          <a:p>
            <a:pPr algn="ctr"/>
            <a:r>
              <a:rPr lang="en-US" b="1" dirty="0" smtClean="0"/>
              <a:t>Strontium or Ytterbium optical lattice clocks</a:t>
            </a:r>
            <a:endParaRPr lang="en-US" b="1" dirty="0"/>
          </a:p>
        </p:txBody>
      </p:sp>
      <p:sp>
        <p:nvSpPr>
          <p:cNvPr id="11" name="Line 23"/>
          <p:cNvSpPr>
            <a:spLocks noChangeShapeType="1"/>
          </p:cNvSpPr>
          <p:nvPr/>
        </p:nvSpPr>
        <p:spPr bwMode="auto">
          <a:xfrm flipV="1">
            <a:off x="4648199" y="5397500"/>
            <a:ext cx="104775" cy="393700"/>
          </a:xfrm>
          <a:prstGeom prst="line">
            <a:avLst/>
          </a:prstGeom>
          <a:noFill/>
          <a:ln w="9525">
            <a:solidFill>
              <a:srgbClr val="FFFF00"/>
            </a:solidFill>
            <a:round/>
            <a:headEnd/>
            <a:tailEnd type="triangle" w="lg" len="lg"/>
          </a:ln>
          <a:effectLst/>
        </p:spPr>
        <p:txBody>
          <a:bodyPr/>
          <a:lstStyle/>
          <a:p>
            <a:endParaRPr lang="en-US"/>
          </a:p>
        </p:txBody>
      </p:sp>
      <p:sp>
        <p:nvSpPr>
          <p:cNvPr id="12" name="Text Box 24"/>
          <p:cNvSpPr txBox="1">
            <a:spLocks noChangeArrowheads="1"/>
          </p:cNvSpPr>
          <p:nvPr/>
        </p:nvSpPr>
        <p:spPr bwMode="auto">
          <a:xfrm>
            <a:off x="3881438" y="5715000"/>
            <a:ext cx="1287532" cy="369332"/>
          </a:xfrm>
          <a:prstGeom prst="rect">
            <a:avLst/>
          </a:prstGeom>
          <a:noFill/>
          <a:ln w="9525">
            <a:noFill/>
            <a:miter lim="800000"/>
            <a:headEnd/>
            <a:tailEnd/>
          </a:ln>
          <a:effectLst/>
        </p:spPr>
        <p:txBody>
          <a:bodyPr wrap="none">
            <a:spAutoFit/>
          </a:bodyPr>
          <a:lstStyle/>
          <a:p>
            <a:pPr eaLnBrk="0" hangingPunct="0"/>
            <a:r>
              <a:rPr lang="en-US" b="1" dirty="0" smtClean="0">
                <a:solidFill>
                  <a:schemeClr val="bg1"/>
                </a:solidFill>
              </a:rPr>
              <a:t>Single </a:t>
            </a:r>
            <a:r>
              <a:rPr lang="en-US" b="1" dirty="0">
                <a:solidFill>
                  <a:schemeClr val="bg1"/>
                </a:solidFill>
              </a:rPr>
              <a:t>ion</a:t>
            </a:r>
          </a:p>
        </p:txBody>
      </p:sp>
      <p:pic>
        <p:nvPicPr>
          <p:cNvPr id="13" name="Picture 25" descr="Logic"/>
          <p:cNvPicPr>
            <a:picLocks noChangeAspect="1" noChangeArrowheads="1"/>
          </p:cNvPicPr>
          <p:nvPr/>
        </p:nvPicPr>
        <p:blipFill>
          <a:blip r:embed="rId4" cstate="print"/>
          <a:srcRect/>
          <a:stretch>
            <a:fillRect/>
          </a:stretch>
        </p:blipFill>
        <p:spPr bwMode="auto">
          <a:xfrm>
            <a:off x="6848475" y="4203700"/>
            <a:ext cx="1479550" cy="2219325"/>
          </a:xfrm>
          <a:prstGeom prst="rect">
            <a:avLst/>
          </a:prstGeom>
          <a:noFill/>
          <a:ln w="9525">
            <a:solidFill>
              <a:schemeClr val="tx1"/>
            </a:solidFill>
            <a:miter lim="800000"/>
            <a:headEnd/>
            <a:tailEnd/>
          </a:ln>
        </p:spPr>
      </p:pic>
      <p:sp>
        <p:nvSpPr>
          <p:cNvPr id="14" name="Text Box 26"/>
          <p:cNvSpPr txBox="1">
            <a:spLocks noChangeArrowheads="1"/>
          </p:cNvSpPr>
          <p:nvPr/>
        </p:nvSpPr>
        <p:spPr bwMode="auto">
          <a:xfrm>
            <a:off x="6038850" y="6442075"/>
            <a:ext cx="3105149" cy="369332"/>
          </a:xfrm>
          <a:prstGeom prst="rect">
            <a:avLst/>
          </a:prstGeom>
          <a:noFill/>
          <a:ln w="9525">
            <a:noFill/>
            <a:miter lim="800000"/>
            <a:headEnd/>
            <a:tailEnd/>
          </a:ln>
          <a:effectLst/>
        </p:spPr>
        <p:txBody>
          <a:bodyPr wrap="square">
            <a:spAutoFit/>
          </a:bodyPr>
          <a:lstStyle/>
          <a:p>
            <a:pPr algn="ctr"/>
            <a:r>
              <a:rPr lang="en-US" b="1" dirty="0" smtClean="0"/>
              <a:t>Aluminum ion logic clock</a:t>
            </a:r>
            <a:endParaRPr lang="en-US" b="1" dirty="0"/>
          </a:p>
        </p:txBody>
      </p:sp>
      <p:sp>
        <p:nvSpPr>
          <p:cNvPr id="19" name="TextBox 18"/>
          <p:cNvSpPr txBox="1"/>
          <p:nvPr/>
        </p:nvSpPr>
        <p:spPr>
          <a:xfrm>
            <a:off x="3706419" y="668747"/>
            <a:ext cx="2617145" cy="369332"/>
          </a:xfrm>
          <a:prstGeom prst="rect">
            <a:avLst/>
          </a:prstGeom>
          <a:noFill/>
        </p:spPr>
        <p:txBody>
          <a:bodyPr wrap="square" rtlCol="0">
            <a:spAutoFit/>
          </a:bodyPr>
          <a:lstStyle/>
          <a:p>
            <a:pPr algn="ctr"/>
            <a:r>
              <a:rPr lang="en-US" b="1" dirty="0" err="1" smtClean="0">
                <a:solidFill>
                  <a:srgbClr val="FF0000"/>
                </a:solidFill>
                <a:latin typeface="Symbol" panose="05050102010706020507" pitchFamily="18" charset="2"/>
              </a:rPr>
              <a:t>D</a:t>
            </a:r>
            <a:r>
              <a:rPr lang="en-US" b="1" dirty="0" err="1" smtClean="0">
                <a:solidFill>
                  <a:srgbClr val="FF0000"/>
                </a:solidFill>
              </a:rPr>
              <a:t>f</a:t>
            </a:r>
            <a:r>
              <a:rPr lang="en-US" b="1" dirty="0" smtClean="0">
                <a:solidFill>
                  <a:srgbClr val="FF0000"/>
                </a:solidFill>
              </a:rPr>
              <a:t>/f ~ 6 x 10</a:t>
            </a:r>
            <a:r>
              <a:rPr lang="en-US" b="1" baseline="30000" dirty="0" smtClean="0">
                <a:solidFill>
                  <a:srgbClr val="FF0000"/>
                </a:solidFill>
              </a:rPr>
              <a:t>-18</a:t>
            </a:r>
            <a:endParaRPr lang="en-US" b="1" baseline="30000" dirty="0">
              <a:solidFill>
                <a:srgbClr val="FF0000"/>
              </a:solidFill>
            </a:endParaRPr>
          </a:p>
        </p:txBody>
      </p:sp>
      <p:pic>
        <p:nvPicPr>
          <p:cNvPr id="20" name="Picture 4" descr="http://patapsco.nist.gov/imagegallery/retrieve.cfm?imageid=1250&amp;dpi=300&amp;fileforma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9472" y="1007662"/>
            <a:ext cx="2617145" cy="1738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5" descr="Strontium.Lattice.jpg"/>
          <p:cNvPicPr>
            <a:picLocks noChangeAspect="1"/>
          </p:cNvPicPr>
          <p:nvPr/>
        </p:nvPicPr>
        <p:blipFill>
          <a:blip r:embed="rId6" cstate="print"/>
          <a:srcRect/>
          <a:stretch>
            <a:fillRect/>
          </a:stretch>
        </p:blipFill>
        <p:spPr bwMode="auto">
          <a:xfrm>
            <a:off x="6589163" y="689637"/>
            <a:ext cx="2295524" cy="2409787"/>
          </a:xfrm>
          <a:prstGeom prst="rect">
            <a:avLst/>
          </a:prstGeom>
          <a:noFill/>
          <a:ln w="9525">
            <a:solidFill>
              <a:schemeClr val="tx1"/>
            </a:solidFill>
            <a:miter lim="800000"/>
            <a:headEnd/>
            <a:tailEnd/>
          </a:ln>
        </p:spPr>
      </p:pic>
      <p:sp>
        <p:nvSpPr>
          <p:cNvPr id="21" name="TextBox 20"/>
          <p:cNvSpPr txBox="1"/>
          <p:nvPr/>
        </p:nvSpPr>
        <p:spPr>
          <a:xfrm>
            <a:off x="6267542" y="3777734"/>
            <a:ext cx="2617145" cy="369332"/>
          </a:xfrm>
          <a:prstGeom prst="rect">
            <a:avLst/>
          </a:prstGeom>
          <a:noFill/>
        </p:spPr>
        <p:txBody>
          <a:bodyPr wrap="square" rtlCol="0">
            <a:spAutoFit/>
          </a:bodyPr>
          <a:lstStyle/>
          <a:p>
            <a:pPr algn="ctr"/>
            <a:r>
              <a:rPr lang="en-US" b="1" dirty="0" err="1" smtClean="0">
                <a:solidFill>
                  <a:srgbClr val="FF0000"/>
                </a:solidFill>
                <a:latin typeface="Symbol" panose="05050102010706020507" pitchFamily="18" charset="2"/>
              </a:rPr>
              <a:t>D</a:t>
            </a:r>
            <a:r>
              <a:rPr lang="en-US" b="1" dirty="0" err="1" smtClean="0">
                <a:solidFill>
                  <a:srgbClr val="FF0000"/>
                </a:solidFill>
              </a:rPr>
              <a:t>f</a:t>
            </a:r>
            <a:r>
              <a:rPr lang="en-US" b="1" dirty="0" smtClean="0">
                <a:solidFill>
                  <a:srgbClr val="FF0000"/>
                </a:solidFill>
              </a:rPr>
              <a:t>/f ~ 8 x 10</a:t>
            </a:r>
            <a:r>
              <a:rPr lang="en-US" b="1" baseline="30000" dirty="0" smtClean="0">
                <a:solidFill>
                  <a:srgbClr val="FF0000"/>
                </a:solidFill>
              </a:rPr>
              <a:t>-18</a:t>
            </a:r>
            <a:endParaRPr lang="en-US" b="1" baseline="30000" dirty="0">
              <a:solidFill>
                <a:srgbClr val="FF0000"/>
              </a:solidFill>
            </a:endParaRPr>
          </a:p>
        </p:txBody>
      </p:sp>
      <p:sp>
        <p:nvSpPr>
          <p:cNvPr id="22" name="TextBox 21"/>
          <p:cNvSpPr txBox="1"/>
          <p:nvPr/>
        </p:nvSpPr>
        <p:spPr>
          <a:xfrm>
            <a:off x="3421705" y="3764518"/>
            <a:ext cx="2617145" cy="369332"/>
          </a:xfrm>
          <a:prstGeom prst="rect">
            <a:avLst/>
          </a:prstGeom>
          <a:noFill/>
        </p:spPr>
        <p:txBody>
          <a:bodyPr wrap="square" rtlCol="0">
            <a:spAutoFit/>
          </a:bodyPr>
          <a:lstStyle/>
          <a:p>
            <a:pPr algn="ctr"/>
            <a:r>
              <a:rPr lang="en-US" b="1" dirty="0" err="1" smtClean="0">
                <a:solidFill>
                  <a:srgbClr val="FF0000"/>
                </a:solidFill>
                <a:latin typeface="Symbol" panose="05050102010706020507" pitchFamily="18" charset="2"/>
              </a:rPr>
              <a:t>D</a:t>
            </a:r>
            <a:r>
              <a:rPr lang="en-US" b="1" dirty="0" err="1" smtClean="0">
                <a:solidFill>
                  <a:srgbClr val="FF0000"/>
                </a:solidFill>
              </a:rPr>
              <a:t>f</a:t>
            </a:r>
            <a:r>
              <a:rPr lang="en-US" b="1" dirty="0" smtClean="0">
                <a:solidFill>
                  <a:srgbClr val="FF0000"/>
                </a:solidFill>
              </a:rPr>
              <a:t>/f ~ 10 x 10</a:t>
            </a:r>
            <a:r>
              <a:rPr lang="en-US" b="1" baseline="30000" dirty="0" smtClean="0">
                <a:solidFill>
                  <a:srgbClr val="FF0000"/>
                </a:solidFill>
              </a:rPr>
              <a:t>-18</a:t>
            </a:r>
            <a:endParaRPr lang="en-US" b="1" baseline="30000" dirty="0">
              <a:solidFill>
                <a:srgbClr val="FF0000"/>
              </a:solidFill>
            </a:endParaRPr>
          </a:p>
        </p:txBody>
      </p:sp>
    </p:spTree>
    <p:extLst>
      <p:ext uri="{BB962C8B-B14F-4D97-AF65-F5344CB8AC3E}">
        <p14:creationId xmlns:p14="http://schemas.microsoft.com/office/powerpoint/2010/main" val="399599571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100_3821"/>
          <p:cNvPicPr>
            <a:picLocks noChangeAspect="1" noChangeArrowheads="1"/>
          </p:cNvPicPr>
          <p:nvPr/>
        </p:nvPicPr>
        <p:blipFill>
          <a:blip r:embed="rId3" cstate="print"/>
          <a:srcRect/>
          <a:stretch>
            <a:fillRect/>
          </a:stretch>
        </p:blipFill>
        <p:spPr bwMode="auto">
          <a:xfrm>
            <a:off x="1588" y="0"/>
            <a:ext cx="5170487" cy="6892925"/>
          </a:xfrm>
          <a:prstGeom prst="rect">
            <a:avLst/>
          </a:prstGeom>
          <a:noFill/>
          <a:ln w="9525">
            <a:noFill/>
            <a:miter lim="800000"/>
            <a:headEnd/>
            <a:tailEnd/>
          </a:ln>
        </p:spPr>
      </p:pic>
      <p:sp>
        <p:nvSpPr>
          <p:cNvPr id="72708" name="TextBox 3"/>
          <p:cNvSpPr txBox="1">
            <a:spLocks noChangeArrowheads="1"/>
          </p:cNvSpPr>
          <p:nvPr/>
        </p:nvSpPr>
        <p:spPr bwMode="auto">
          <a:xfrm>
            <a:off x="5486400" y="423863"/>
            <a:ext cx="3152775" cy="4524315"/>
          </a:xfrm>
          <a:prstGeom prst="rect">
            <a:avLst/>
          </a:prstGeom>
          <a:noFill/>
          <a:ln w="9525">
            <a:noFill/>
            <a:miter lim="800000"/>
            <a:headEnd/>
            <a:tailEnd/>
          </a:ln>
        </p:spPr>
        <p:txBody>
          <a:bodyPr>
            <a:spAutoFit/>
          </a:bodyPr>
          <a:lstStyle/>
          <a:p>
            <a:r>
              <a:rPr lang="en-US" sz="2400" dirty="0" smtClean="0">
                <a:latin typeface="+mj-lt"/>
              </a:rPr>
              <a:t>Aluminum ion “logic clock.”</a:t>
            </a:r>
          </a:p>
          <a:p>
            <a:endParaRPr lang="en-US" sz="2400" dirty="0">
              <a:latin typeface="+mj-lt"/>
            </a:endParaRPr>
          </a:p>
          <a:p>
            <a:endParaRPr lang="en-US" sz="2400" dirty="0" smtClean="0">
              <a:latin typeface="+mj-lt"/>
            </a:endParaRPr>
          </a:p>
          <a:p>
            <a:r>
              <a:rPr lang="en-US" sz="2400" dirty="0" err="1" smtClean="0">
                <a:latin typeface="Symbol" panose="05050102010706020507" pitchFamily="18" charset="2"/>
              </a:rPr>
              <a:t>D</a:t>
            </a:r>
            <a:r>
              <a:rPr lang="en-US" sz="2400" dirty="0" err="1" smtClean="0">
                <a:latin typeface="+mj-lt"/>
              </a:rPr>
              <a:t>f</a:t>
            </a:r>
            <a:r>
              <a:rPr lang="en-US" sz="2400" dirty="0" smtClean="0">
                <a:latin typeface="+mj-lt"/>
              </a:rPr>
              <a:t>/f </a:t>
            </a:r>
            <a:r>
              <a:rPr lang="en-US" sz="2400" dirty="0" smtClean="0"/>
              <a:t>~ </a:t>
            </a:r>
            <a:r>
              <a:rPr lang="en-US" sz="2400" dirty="0"/>
              <a:t>8 x 10</a:t>
            </a:r>
            <a:r>
              <a:rPr lang="en-US" sz="2400" baseline="30000" dirty="0"/>
              <a:t>-18</a:t>
            </a:r>
            <a:endParaRPr lang="en-US" sz="2400" dirty="0"/>
          </a:p>
          <a:p>
            <a:endParaRPr lang="en-US" sz="2400" dirty="0"/>
          </a:p>
          <a:p>
            <a:r>
              <a:rPr lang="en-US" sz="2400" dirty="0" smtClean="0"/>
              <a:t>1 second in 4 billion years.</a:t>
            </a:r>
          </a:p>
          <a:p>
            <a:endParaRPr lang="en-US" sz="2400" dirty="0"/>
          </a:p>
          <a:p>
            <a:r>
              <a:rPr lang="en-US" sz="2400" dirty="0" smtClean="0"/>
              <a:t>Currently slightly less precise than NIST optical lattice clocks.</a:t>
            </a:r>
            <a:endParaRPr lang="en-US" sz="2400" dirty="0"/>
          </a:p>
        </p:txBody>
      </p:sp>
    </p:spTree>
    <p:extLst>
      <p:ext uri="{BB962C8B-B14F-4D97-AF65-F5344CB8AC3E}">
        <p14:creationId xmlns:p14="http://schemas.microsoft.com/office/powerpoint/2010/main" val="145776238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100_3842"/>
          <p:cNvPicPr>
            <a:picLocks noChangeAspect="1" noChangeArrowheads="1"/>
          </p:cNvPicPr>
          <p:nvPr/>
        </p:nvPicPr>
        <p:blipFill>
          <a:blip r:embed="rId3" cstate="print"/>
          <a:srcRect/>
          <a:stretch>
            <a:fillRect/>
          </a:stretch>
        </p:blipFill>
        <p:spPr bwMode="auto">
          <a:xfrm>
            <a:off x="-11113" y="0"/>
            <a:ext cx="5168901" cy="6892925"/>
          </a:xfrm>
          <a:prstGeom prst="rect">
            <a:avLst/>
          </a:prstGeom>
          <a:noFill/>
          <a:ln w="9525">
            <a:noFill/>
            <a:miter lim="800000"/>
            <a:headEnd/>
            <a:tailEnd/>
          </a:ln>
        </p:spPr>
      </p:pic>
      <p:sp>
        <p:nvSpPr>
          <p:cNvPr id="5" name="TextBox 4"/>
          <p:cNvSpPr txBox="1"/>
          <p:nvPr/>
        </p:nvSpPr>
        <p:spPr>
          <a:xfrm>
            <a:off x="5157788" y="29508"/>
            <a:ext cx="3848100" cy="6863417"/>
          </a:xfrm>
          <a:prstGeom prst="rect">
            <a:avLst/>
          </a:prstGeom>
          <a:noFill/>
        </p:spPr>
        <p:txBody>
          <a:bodyPr>
            <a:spAutoFit/>
          </a:bodyPr>
          <a:lstStyle/>
          <a:p>
            <a:pPr>
              <a:defRPr/>
            </a:pPr>
            <a:r>
              <a:rPr lang="en-US" sz="2000" dirty="0" smtClean="0">
                <a:latin typeface="Arial" charset="0"/>
              </a:rPr>
              <a:t>General and Special Relativity:</a:t>
            </a:r>
          </a:p>
          <a:p>
            <a:pPr>
              <a:defRPr/>
            </a:pPr>
            <a:endParaRPr lang="en-US" sz="2000" dirty="0"/>
          </a:p>
          <a:p>
            <a:pPr>
              <a:defRPr/>
            </a:pPr>
            <a:r>
              <a:rPr lang="en-US" sz="2000" dirty="0" smtClean="0">
                <a:latin typeface="Arial" charset="0"/>
              </a:rPr>
              <a:t>Measure changes in clock frequency by:</a:t>
            </a:r>
          </a:p>
          <a:p>
            <a:pPr marL="171450" indent="-171450">
              <a:buFont typeface="Arial" pitchFamily="34" charset="0"/>
              <a:buChar char="•"/>
              <a:defRPr/>
            </a:pPr>
            <a:r>
              <a:rPr lang="en-US" sz="2000" dirty="0" smtClean="0"/>
              <a:t>Raising clock as little as 10 cm. </a:t>
            </a:r>
          </a:p>
          <a:p>
            <a:pPr marL="628650" lvl="1" indent="-171450">
              <a:buFont typeface="Arial" pitchFamily="34" charset="0"/>
              <a:buChar char="•"/>
              <a:defRPr/>
            </a:pPr>
            <a:r>
              <a:rPr lang="en-US" sz="2000" dirty="0" smtClean="0"/>
              <a:t>1 cm </a:t>
            </a:r>
            <a:r>
              <a:rPr lang="en-US" sz="2000" dirty="0" smtClean="0">
                <a:latin typeface="Symbol" panose="05050102010706020507" pitchFamily="18" charset="2"/>
              </a:rPr>
              <a:t>D</a:t>
            </a:r>
            <a:r>
              <a:rPr lang="en-US" sz="2000" dirty="0" smtClean="0"/>
              <a:t>h ~ 1 x 10</a:t>
            </a:r>
            <a:r>
              <a:rPr lang="en-US" sz="2000" baseline="30000" dirty="0" smtClean="0"/>
              <a:t>-18</a:t>
            </a:r>
            <a:r>
              <a:rPr lang="en-US" sz="2000" dirty="0" smtClean="0"/>
              <a:t> </a:t>
            </a:r>
            <a:r>
              <a:rPr lang="en-US" sz="2000" dirty="0" err="1" smtClean="0">
                <a:latin typeface="Symbol" panose="05050102010706020507" pitchFamily="18" charset="2"/>
              </a:rPr>
              <a:t>D</a:t>
            </a:r>
            <a:r>
              <a:rPr lang="en-US" sz="2000" dirty="0" err="1" smtClean="0"/>
              <a:t>f</a:t>
            </a:r>
            <a:r>
              <a:rPr lang="en-US" sz="2000" dirty="0" smtClean="0"/>
              <a:t> near earth’s surface).</a:t>
            </a:r>
          </a:p>
          <a:p>
            <a:pPr marL="171450" indent="-171450">
              <a:buFont typeface="Arial" pitchFamily="34" charset="0"/>
              <a:buChar char="•"/>
              <a:defRPr/>
            </a:pPr>
            <a:r>
              <a:rPr lang="en-US" sz="2000" dirty="0" smtClean="0">
                <a:latin typeface="Arial" charset="0"/>
              </a:rPr>
              <a:t>Moving ions as slowly as jogging speed.</a:t>
            </a:r>
            <a:endParaRPr lang="en-US" sz="2000" dirty="0">
              <a:latin typeface="Arial" charset="0"/>
            </a:endParaRPr>
          </a:p>
          <a:p>
            <a:pPr>
              <a:defRPr/>
            </a:pPr>
            <a:endParaRPr lang="en-US" sz="2000" dirty="0">
              <a:latin typeface="Arial" charset="0"/>
            </a:endParaRPr>
          </a:p>
          <a:p>
            <a:pPr>
              <a:defRPr/>
            </a:pPr>
            <a:endParaRPr lang="en-US" sz="2000" dirty="0">
              <a:latin typeface="Arial" charset="0"/>
            </a:endParaRPr>
          </a:p>
          <a:p>
            <a:pPr>
              <a:defRPr/>
            </a:pPr>
            <a:r>
              <a:rPr lang="en-US" sz="2000" dirty="0" smtClean="0">
                <a:latin typeface="Arial" charset="0"/>
              </a:rPr>
              <a:t>Extremely precise optical atomic clocks may be most useful for measuring:</a:t>
            </a:r>
            <a:endParaRPr lang="en-US" sz="2000" dirty="0">
              <a:latin typeface="Arial" charset="0"/>
            </a:endParaRPr>
          </a:p>
          <a:p>
            <a:pPr marL="231775" indent="-231775">
              <a:buFont typeface="Arial" pitchFamily="34" charset="0"/>
              <a:buChar char="•"/>
              <a:defRPr/>
            </a:pPr>
            <a:r>
              <a:rPr lang="en-US" sz="2000" dirty="0">
                <a:latin typeface="Arial" charset="0"/>
              </a:rPr>
              <a:t>Gravity.</a:t>
            </a:r>
          </a:p>
          <a:p>
            <a:pPr marL="231775" indent="-231775">
              <a:buFont typeface="Arial" pitchFamily="34" charset="0"/>
              <a:buChar char="•"/>
              <a:defRPr/>
            </a:pPr>
            <a:r>
              <a:rPr lang="en-US" sz="2000" dirty="0">
                <a:latin typeface="Arial" charset="0"/>
              </a:rPr>
              <a:t>Magnetic fields.</a:t>
            </a:r>
          </a:p>
          <a:p>
            <a:pPr marL="231775" indent="-231775">
              <a:buFont typeface="Arial" pitchFamily="34" charset="0"/>
              <a:buChar char="•"/>
              <a:defRPr/>
            </a:pPr>
            <a:r>
              <a:rPr lang="en-US" sz="2000" dirty="0" smtClean="0">
                <a:latin typeface="Arial" charset="0"/>
              </a:rPr>
              <a:t>Force and mass.</a:t>
            </a:r>
          </a:p>
          <a:p>
            <a:pPr marL="231775" indent="-231775">
              <a:buFont typeface="Arial" pitchFamily="34" charset="0"/>
              <a:buChar char="•"/>
              <a:defRPr/>
            </a:pPr>
            <a:r>
              <a:rPr lang="en-US" sz="2000" dirty="0" smtClean="0"/>
              <a:t>Electrical quantities.</a:t>
            </a:r>
            <a:endParaRPr lang="en-US" sz="2000" dirty="0">
              <a:latin typeface="Arial" charset="0"/>
            </a:endParaRPr>
          </a:p>
          <a:p>
            <a:pPr marL="231775" indent="-231775">
              <a:buFont typeface="Arial" pitchFamily="34" charset="0"/>
              <a:buChar char="•"/>
              <a:defRPr/>
            </a:pPr>
            <a:r>
              <a:rPr lang="en-US" sz="2000" dirty="0">
                <a:latin typeface="Arial" charset="0"/>
              </a:rPr>
              <a:t>Temperature</a:t>
            </a:r>
            <a:r>
              <a:rPr lang="en-US" sz="2000" dirty="0" smtClean="0">
                <a:latin typeface="Arial" charset="0"/>
              </a:rPr>
              <a:t>.</a:t>
            </a:r>
          </a:p>
          <a:p>
            <a:pPr marL="231775" indent="-231775">
              <a:buFont typeface="Arial" pitchFamily="34" charset="0"/>
              <a:buChar char="•"/>
              <a:defRPr/>
            </a:pPr>
            <a:r>
              <a:rPr lang="en-US" sz="2000" dirty="0" smtClean="0"/>
              <a:t>Motion and acceleration.</a:t>
            </a:r>
            <a:endParaRPr lang="en-US" sz="2000" dirty="0">
              <a:latin typeface="Arial" charset="0"/>
            </a:endParaRPr>
          </a:p>
          <a:p>
            <a:pPr marL="231775" indent="-231775">
              <a:buFont typeface="Arial" pitchFamily="34" charset="0"/>
              <a:buChar char="•"/>
              <a:defRPr/>
            </a:pPr>
            <a:r>
              <a:rPr lang="en-US" sz="2000" dirty="0" smtClean="0">
                <a:latin typeface="Arial" charset="0"/>
              </a:rPr>
              <a:t>Many other </a:t>
            </a:r>
            <a:r>
              <a:rPr lang="en-US" sz="2000" dirty="0">
                <a:latin typeface="Arial" charset="0"/>
              </a:rPr>
              <a:t>quantities…</a:t>
            </a:r>
          </a:p>
        </p:txBody>
      </p:sp>
      <p:sp>
        <p:nvSpPr>
          <p:cNvPr id="6" name="Oval 5"/>
          <p:cNvSpPr/>
          <p:nvPr/>
        </p:nvSpPr>
        <p:spPr>
          <a:xfrm>
            <a:off x="846138" y="3548063"/>
            <a:ext cx="968375" cy="283845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3251200" y="3414713"/>
            <a:ext cx="968375" cy="283845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45670917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noChangeAspect="1"/>
          </p:cNvGrpSpPr>
          <p:nvPr/>
        </p:nvGrpSpPr>
        <p:grpSpPr bwMode="auto">
          <a:xfrm>
            <a:off x="574675" y="1001713"/>
            <a:ext cx="4006850" cy="2938462"/>
            <a:chOff x="330" y="492"/>
            <a:chExt cx="4331" cy="3176"/>
          </a:xfrm>
        </p:grpSpPr>
        <p:pic>
          <p:nvPicPr>
            <p:cNvPr id="77831" name="Picture 3" descr="csac3_5"/>
            <p:cNvPicPr>
              <a:picLocks noChangeAspect="1" noChangeArrowheads="1"/>
            </p:cNvPicPr>
            <p:nvPr/>
          </p:nvPicPr>
          <p:blipFill>
            <a:blip r:embed="rId3" cstate="print"/>
            <a:srcRect l="44649" t="18750" r="21094" b="9375"/>
            <a:stretch>
              <a:fillRect/>
            </a:stretch>
          </p:blipFill>
          <p:spPr bwMode="auto">
            <a:xfrm>
              <a:off x="2710" y="492"/>
              <a:ext cx="1932" cy="3160"/>
            </a:xfrm>
            <a:prstGeom prst="rect">
              <a:avLst/>
            </a:prstGeom>
            <a:noFill/>
            <a:ln w="9525">
              <a:noFill/>
              <a:miter lim="800000"/>
              <a:headEnd/>
              <a:tailEnd/>
            </a:ln>
          </p:spPr>
        </p:pic>
        <p:pic>
          <p:nvPicPr>
            <p:cNvPr id="77832" name="Picture 4" descr="cell_top"/>
            <p:cNvPicPr>
              <a:picLocks noChangeAspect="1" noChangeArrowheads="1"/>
            </p:cNvPicPr>
            <p:nvPr/>
          </p:nvPicPr>
          <p:blipFill>
            <a:blip r:embed="rId4" cstate="print">
              <a:clrChange>
                <a:clrFrom>
                  <a:srgbClr val="FFFFFF"/>
                </a:clrFrom>
                <a:clrTo>
                  <a:srgbClr val="FFFFFF">
                    <a:alpha val="0"/>
                  </a:srgbClr>
                </a:clrTo>
              </a:clrChange>
            </a:blip>
            <a:srcRect l="45938" t="39626" r="43594" b="42751"/>
            <a:stretch>
              <a:fillRect/>
            </a:stretch>
          </p:blipFill>
          <p:spPr bwMode="auto">
            <a:xfrm>
              <a:off x="1977" y="1275"/>
              <a:ext cx="592" cy="682"/>
            </a:xfrm>
            <a:prstGeom prst="rect">
              <a:avLst/>
            </a:prstGeom>
            <a:noFill/>
            <a:ln w="9525">
              <a:noFill/>
              <a:miter lim="800000"/>
              <a:headEnd/>
              <a:tailEnd/>
            </a:ln>
          </p:spPr>
        </p:pic>
        <p:sp>
          <p:nvSpPr>
            <p:cNvPr id="77833" name="Line 5"/>
            <p:cNvSpPr>
              <a:spLocks noChangeAspect="1" noChangeShapeType="1"/>
            </p:cNvSpPr>
            <p:nvPr/>
          </p:nvSpPr>
          <p:spPr bwMode="auto">
            <a:xfrm>
              <a:off x="2124" y="1828"/>
              <a:ext cx="213" cy="2"/>
            </a:xfrm>
            <a:prstGeom prst="line">
              <a:avLst/>
            </a:prstGeom>
            <a:noFill/>
            <a:ln w="28575">
              <a:solidFill>
                <a:schemeClr val="tx1"/>
              </a:solidFill>
              <a:round/>
              <a:headEnd/>
              <a:tailEnd/>
            </a:ln>
          </p:spPr>
          <p:txBody>
            <a:bodyPr/>
            <a:lstStyle/>
            <a:p>
              <a:endParaRPr lang="en-US"/>
            </a:p>
          </p:txBody>
        </p:sp>
        <p:sp>
          <p:nvSpPr>
            <p:cNvPr id="77834" name="Freeform 6"/>
            <p:cNvSpPr>
              <a:spLocks noChangeAspect="1"/>
            </p:cNvSpPr>
            <p:nvPr/>
          </p:nvSpPr>
          <p:spPr bwMode="auto">
            <a:xfrm>
              <a:off x="2577" y="1602"/>
              <a:ext cx="730" cy="254"/>
            </a:xfrm>
            <a:custGeom>
              <a:avLst/>
              <a:gdLst>
                <a:gd name="T0" fmla="*/ 3012625 w 471"/>
                <a:gd name="T1" fmla="*/ 2098633 h 158"/>
                <a:gd name="T2" fmla="*/ 0 w 471"/>
                <a:gd name="T3" fmla="*/ 0 h 158"/>
                <a:gd name="T4" fmla="*/ 0 60000 65536"/>
                <a:gd name="T5" fmla="*/ 0 60000 65536"/>
                <a:gd name="T6" fmla="*/ 0 w 471"/>
                <a:gd name="T7" fmla="*/ 0 h 158"/>
                <a:gd name="T8" fmla="*/ 471 w 471"/>
                <a:gd name="T9" fmla="*/ 158 h 158"/>
              </a:gdLst>
              <a:ahLst/>
              <a:cxnLst>
                <a:cxn ang="T4">
                  <a:pos x="T0" y="T1"/>
                </a:cxn>
                <a:cxn ang="T5">
                  <a:pos x="T2" y="T3"/>
                </a:cxn>
              </a:cxnLst>
              <a:rect l="T6" t="T7" r="T8" b="T9"/>
              <a:pathLst>
                <a:path w="471" h="158">
                  <a:moveTo>
                    <a:pt x="471" y="158"/>
                  </a:moveTo>
                  <a:lnTo>
                    <a:pt x="0" y="0"/>
                  </a:lnTo>
                </a:path>
              </a:pathLst>
            </a:custGeom>
            <a:noFill/>
            <a:ln w="9525">
              <a:solidFill>
                <a:schemeClr val="tx1"/>
              </a:solidFill>
              <a:round/>
              <a:headEnd/>
              <a:tailEnd type="triangle" w="med" len="med"/>
            </a:ln>
          </p:spPr>
          <p:txBody>
            <a:bodyPr/>
            <a:lstStyle/>
            <a:p>
              <a:endParaRPr lang="en-US"/>
            </a:p>
          </p:txBody>
        </p:sp>
        <p:sp>
          <p:nvSpPr>
            <p:cNvPr id="77835" name="Line 7"/>
            <p:cNvSpPr>
              <a:spLocks noChangeAspect="1" noChangeShapeType="1"/>
            </p:cNvSpPr>
            <p:nvPr/>
          </p:nvSpPr>
          <p:spPr bwMode="auto">
            <a:xfrm flipH="1" flipV="1">
              <a:off x="2585" y="2465"/>
              <a:ext cx="671" cy="238"/>
            </a:xfrm>
            <a:prstGeom prst="line">
              <a:avLst/>
            </a:prstGeom>
            <a:noFill/>
            <a:ln w="9525">
              <a:solidFill>
                <a:schemeClr val="tx1"/>
              </a:solidFill>
              <a:round/>
              <a:headEnd/>
              <a:tailEnd type="triangle" w="med" len="med"/>
            </a:ln>
          </p:spPr>
          <p:txBody>
            <a:bodyPr/>
            <a:lstStyle/>
            <a:p>
              <a:endParaRPr lang="en-US"/>
            </a:p>
          </p:txBody>
        </p:sp>
        <p:sp>
          <p:nvSpPr>
            <p:cNvPr id="77836" name="Freeform 8"/>
            <p:cNvSpPr>
              <a:spLocks noChangeAspect="1"/>
            </p:cNvSpPr>
            <p:nvPr/>
          </p:nvSpPr>
          <p:spPr bwMode="auto">
            <a:xfrm>
              <a:off x="2582" y="3139"/>
              <a:ext cx="1087" cy="117"/>
            </a:xfrm>
            <a:custGeom>
              <a:avLst/>
              <a:gdLst>
                <a:gd name="T0" fmla="*/ 4406989 w 702"/>
                <a:gd name="T1" fmla="*/ 0 h 73"/>
                <a:gd name="T2" fmla="*/ 0 w 702"/>
                <a:gd name="T3" fmla="*/ 914619 h 73"/>
                <a:gd name="T4" fmla="*/ 0 60000 65536"/>
                <a:gd name="T5" fmla="*/ 0 60000 65536"/>
                <a:gd name="T6" fmla="*/ 0 w 702"/>
                <a:gd name="T7" fmla="*/ 0 h 73"/>
                <a:gd name="T8" fmla="*/ 702 w 702"/>
                <a:gd name="T9" fmla="*/ 73 h 73"/>
              </a:gdLst>
              <a:ahLst/>
              <a:cxnLst>
                <a:cxn ang="T4">
                  <a:pos x="T0" y="T1"/>
                </a:cxn>
                <a:cxn ang="T5">
                  <a:pos x="T2" y="T3"/>
                </a:cxn>
              </a:cxnLst>
              <a:rect l="T6" t="T7" r="T8" b="T9"/>
              <a:pathLst>
                <a:path w="702" h="73">
                  <a:moveTo>
                    <a:pt x="702" y="0"/>
                  </a:moveTo>
                  <a:lnTo>
                    <a:pt x="0" y="73"/>
                  </a:lnTo>
                </a:path>
              </a:pathLst>
            </a:custGeom>
            <a:noFill/>
            <a:ln w="9525">
              <a:solidFill>
                <a:schemeClr val="tx1"/>
              </a:solidFill>
              <a:round/>
              <a:headEnd/>
              <a:tailEnd type="triangle" w="med" len="med"/>
            </a:ln>
          </p:spPr>
          <p:txBody>
            <a:bodyPr/>
            <a:lstStyle/>
            <a:p>
              <a:endParaRPr lang="en-US"/>
            </a:p>
          </p:txBody>
        </p:sp>
        <p:grpSp>
          <p:nvGrpSpPr>
            <p:cNvPr id="77837" name="Group 9"/>
            <p:cNvGrpSpPr>
              <a:grpSpLocks noChangeAspect="1"/>
            </p:cNvGrpSpPr>
            <p:nvPr/>
          </p:nvGrpSpPr>
          <p:grpSpPr bwMode="auto">
            <a:xfrm>
              <a:off x="1980" y="2087"/>
              <a:ext cx="594" cy="602"/>
              <a:chOff x="2260" y="1872"/>
              <a:chExt cx="545" cy="531"/>
            </a:xfrm>
          </p:grpSpPr>
          <p:pic>
            <p:nvPicPr>
              <p:cNvPr id="77851" name="Picture 10" descr="Optics 1"/>
              <p:cNvPicPr preferRelativeResize="0">
                <a:picLocks noChangeAspect="1" noChangeArrowheads="1"/>
              </p:cNvPicPr>
              <p:nvPr/>
            </p:nvPicPr>
            <p:blipFill>
              <a:blip r:embed="rId5" cstate="print"/>
              <a:srcRect l="42188" t="42188" r="42188" b="37500"/>
              <a:stretch>
                <a:fillRect/>
              </a:stretch>
            </p:blipFill>
            <p:spPr bwMode="auto">
              <a:xfrm>
                <a:off x="2260" y="1872"/>
                <a:ext cx="545" cy="531"/>
              </a:xfrm>
              <a:prstGeom prst="rect">
                <a:avLst/>
              </a:prstGeom>
              <a:noFill/>
              <a:ln w="9525">
                <a:noFill/>
                <a:miter lim="800000"/>
                <a:headEnd/>
                <a:tailEnd/>
              </a:ln>
            </p:spPr>
          </p:pic>
          <p:sp>
            <p:nvSpPr>
              <p:cNvPr id="77852" name="Line 11"/>
              <p:cNvSpPr>
                <a:spLocks noChangeAspect="1" noChangeShapeType="1"/>
              </p:cNvSpPr>
              <p:nvPr/>
            </p:nvSpPr>
            <p:spPr bwMode="auto">
              <a:xfrm>
                <a:off x="2445" y="2338"/>
                <a:ext cx="174" cy="0"/>
              </a:xfrm>
              <a:prstGeom prst="line">
                <a:avLst/>
              </a:prstGeom>
              <a:noFill/>
              <a:ln w="28575">
                <a:solidFill>
                  <a:schemeClr val="tx1"/>
                </a:solidFill>
                <a:round/>
                <a:headEnd/>
                <a:tailEnd/>
              </a:ln>
            </p:spPr>
            <p:txBody>
              <a:bodyPr/>
              <a:lstStyle/>
              <a:p>
                <a:endParaRPr lang="en-US"/>
              </a:p>
            </p:txBody>
          </p:sp>
        </p:grpSp>
        <p:grpSp>
          <p:nvGrpSpPr>
            <p:cNvPr id="77838" name="Group 12"/>
            <p:cNvGrpSpPr>
              <a:grpSpLocks noChangeAspect="1"/>
            </p:cNvGrpSpPr>
            <p:nvPr/>
          </p:nvGrpSpPr>
          <p:grpSpPr bwMode="auto">
            <a:xfrm>
              <a:off x="1976" y="2854"/>
              <a:ext cx="598" cy="652"/>
              <a:chOff x="2256" y="2448"/>
              <a:chExt cx="547" cy="576"/>
            </a:xfrm>
          </p:grpSpPr>
          <p:pic>
            <p:nvPicPr>
              <p:cNvPr id="77849" name="Picture 13" descr="DSCN0914"/>
              <p:cNvPicPr preferRelativeResize="0">
                <a:picLocks noChangeAspect="1" noChangeArrowheads="1"/>
              </p:cNvPicPr>
              <p:nvPr/>
            </p:nvPicPr>
            <p:blipFill>
              <a:blip r:embed="rId6" cstate="print"/>
              <a:srcRect r="31250" b="23438"/>
              <a:stretch>
                <a:fillRect/>
              </a:stretch>
            </p:blipFill>
            <p:spPr bwMode="auto">
              <a:xfrm>
                <a:off x="2256" y="2448"/>
                <a:ext cx="547" cy="576"/>
              </a:xfrm>
              <a:prstGeom prst="rect">
                <a:avLst/>
              </a:prstGeom>
              <a:noFill/>
              <a:ln w="9525">
                <a:noFill/>
                <a:miter lim="800000"/>
                <a:headEnd/>
                <a:tailEnd/>
              </a:ln>
            </p:spPr>
          </p:pic>
          <p:sp>
            <p:nvSpPr>
              <p:cNvPr id="77850" name="Line 14"/>
              <p:cNvSpPr>
                <a:spLocks noChangeAspect="1" noChangeShapeType="1"/>
              </p:cNvSpPr>
              <p:nvPr/>
            </p:nvSpPr>
            <p:spPr bwMode="auto">
              <a:xfrm>
                <a:off x="2317" y="2888"/>
                <a:ext cx="369" cy="0"/>
              </a:xfrm>
              <a:prstGeom prst="line">
                <a:avLst/>
              </a:prstGeom>
              <a:noFill/>
              <a:ln w="28575">
                <a:solidFill>
                  <a:schemeClr val="tx1"/>
                </a:solidFill>
                <a:round/>
                <a:headEnd/>
                <a:tailEnd/>
              </a:ln>
            </p:spPr>
            <p:txBody>
              <a:bodyPr/>
              <a:lstStyle/>
              <a:p>
                <a:endParaRPr lang="en-US"/>
              </a:p>
            </p:txBody>
          </p:sp>
        </p:grpSp>
        <p:pic>
          <p:nvPicPr>
            <p:cNvPr id="77839" name="Picture 15" descr="CSAC-II"/>
            <p:cNvPicPr preferRelativeResize="0">
              <a:picLocks noChangeAspect="1" noChangeArrowheads="1"/>
            </p:cNvPicPr>
            <p:nvPr/>
          </p:nvPicPr>
          <p:blipFill>
            <a:blip r:embed="rId7" cstate="print"/>
            <a:srcRect l="38811" t="11983" r="32343" b="5992"/>
            <a:stretch>
              <a:fillRect/>
            </a:stretch>
          </p:blipFill>
          <p:spPr bwMode="auto">
            <a:xfrm>
              <a:off x="330" y="513"/>
              <a:ext cx="1551" cy="3141"/>
            </a:xfrm>
            <a:prstGeom prst="rect">
              <a:avLst/>
            </a:prstGeom>
            <a:noFill/>
            <a:ln w="9525">
              <a:noFill/>
              <a:miter lim="800000"/>
              <a:headEnd/>
              <a:tailEnd/>
            </a:ln>
          </p:spPr>
        </p:pic>
        <p:sp>
          <p:nvSpPr>
            <p:cNvPr id="77840" name="Line 16"/>
            <p:cNvSpPr>
              <a:spLocks noChangeAspect="1" noChangeShapeType="1"/>
            </p:cNvSpPr>
            <p:nvPr/>
          </p:nvSpPr>
          <p:spPr bwMode="auto">
            <a:xfrm flipV="1">
              <a:off x="1235" y="3182"/>
              <a:ext cx="724" cy="119"/>
            </a:xfrm>
            <a:prstGeom prst="line">
              <a:avLst/>
            </a:prstGeom>
            <a:noFill/>
            <a:ln w="9525">
              <a:solidFill>
                <a:schemeClr val="tx1"/>
              </a:solidFill>
              <a:round/>
              <a:headEnd/>
              <a:tailEnd type="triangle" w="med" len="med"/>
            </a:ln>
          </p:spPr>
          <p:txBody>
            <a:bodyPr/>
            <a:lstStyle/>
            <a:p>
              <a:endParaRPr lang="en-US"/>
            </a:p>
          </p:txBody>
        </p:sp>
        <p:sp>
          <p:nvSpPr>
            <p:cNvPr id="77841" name="Line 17"/>
            <p:cNvSpPr>
              <a:spLocks noChangeAspect="1" noChangeShapeType="1"/>
            </p:cNvSpPr>
            <p:nvPr/>
          </p:nvSpPr>
          <p:spPr bwMode="auto">
            <a:xfrm flipV="1">
              <a:off x="1508" y="2509"/>
              <a:ext cx="434" cy="70"/>
            </a:xfrm>
            <a:prstGeom prst="line">
              <a:avLst/>
            </a:prstGeom>
            <a:noFill/>
            <a:ln w="9525">
              <a:solidFill>
                <a:schemeClr val="tx1"/>
              </a:solidFill>
              <a:round/>
              <a:headEnd/>
              <a:tailEnd type="triangle" w="med" len="med"/>
            </a:ln>
          </p:spPr>
          <p:txBody>
            <a:bodyPr/>
            <a:lstStyle/>
            <a:p>
              <a:endParaRPr lang="en-US"/>
            </a:p>
          </p:txBody>
        </p:sp>
        <p:sp>
          <p:nvSpPr>
            <p:cNvPr id="77842" name="Line 18"/>
            <p:cNvSpPr>
              <a:spLocks noChangeAspect="1" noChangeShapeType="1"/>
            </p:cNvSpPr>
            <p:nvPr/>
          </p:nvSpPr>
          <p:spPr bwMode="auto">
            <a:xfrm flipV="1">
              <a:off x="1570" y="1635"/>
              <a:ext cx="378" cy="63"/>
            </a:xfrm>
            <a:prstGeom prst="line">
              <a:avLst/>
            </a:prstGeom>
            <a:noFill/>
            <a:ln w="9525">
              <a:solidFill>
                <a:schemeClr val="tx1"/>
              </a:solidFill>
              <a:round/>
              <a:headEnd/>
              <a:tailEnd type="triangle" w="med" len="med"/>
            </a:ln>
          </p:spPr>
          <p:txBody>
            <a:bodyPr/>
            <a:lstStyle/>
            <a:p>
              <a:endParaRPr lang="en-US"/>
            </a:p>
          </p:txBody>
        </p:sp>
        <p:sp>
          <p:nvSpPr>
            <p:cNvPr id="77843" name="Line 19"/>
            <p:cNvSpPr>
              <a:spLocks noChangeAspect="1" noChangeShapeType="1"/>
            </p:cNvSpPr>
            <p:nvPr/>
          </p:nvSpPr>
          <p:spPr bwMode="auto">
            <a:xfrm flipV="1">
              <a:off x="1492" y="719"/>
              <a:ext cx="450" cy="74"/>
            </a:xfrm>
            <a:prstGeom prst="line">
              <a:avLst/>
            </a:prstGeom>
            <a:noFill/>
            <a:ln w="9525">
              <a:solidFill>
                <a:schemeClr val="tx1"/>
              </a:solidFill>
              <a:round/>
              <a:headEnd/>
              <a:tailEnd type="triangle" w="med" len="med"/>
            </a:ln>
          </p:spPr>
          <p:txBody>
            <a:bodyPr/>
            <a:lstStyle/>
            <a:p>
              <a:endParaRPr lang="en-US"/>
            </a:p>
          </p:txBody>
        </p:sp>
        <p:sp>
          <p:nvSpPr>
            <p:cNvPr id="77844" name="Line 20"/>
            <p:cNvSpPr>
              <a:spLocks noChangeAspect="1" noChangeShapeType="1"/>
            </p:cNvSpPr>
            <p:nvPr/>
          </p:nvSpPr>
          <p:spPr bwMode="auto">
            <a:xfrm rot="90781" flipV="1">
              <a:off x="3062" y="3547"/>
              <a:ext cx="582" cy="15"/>
            </a:xfrm>
            <a:prstGeom prst="line">
              <a:avLst/>
            </a:prstGeom>
            <a:noFill/>
            <a:ln w="28575">
              <a:solidFill>
                <a:schemeClr val="tx1"/>
              </a:solidFill>
              <a:round/>
              <a:headEnd/>
              <a:tailEnd/>
            </a:ln>
          </p:spPr>
          <p:txBody>
            <a:bodyPr/>
            <a:lstStyle/>
            <a:p>
              <a:endParaRPr lang="en-US"/>
            </a:p>
          </p:txBody>
        </p:sp>
        <p:pic>
          <p:nvPicPr>
            <p:cNvPr id="77845" name="Picture 21" descr="Photodiode"/>
            <p:cNvPicPr preferRelativeResize="0">
              <a:picLocks noChangeAspect="1" noChangeArrowheads="1"/>
            </p:cNvPicPr>
            <p:nvPr/>
          </p:nvPicPr>
          <p:blipFill>
            <a:blip r:embed="rId8" cstate="print"/>
            <a:srcRect/>
            <a:stretch>
              <a:fillRect/>
            </a:stretch>
          </p:blipFill>
          <p:spPr bwMode="auto">
            <a:xfrm>
              <a:off x="1985" y="510"/>
              <a:ext cx="589" cy="611"/>
            </a:xfrm>
            <a:prstGeom prst="rect">
              <a:avLst/>
            </a:prstGeom>
            <a:noFill/>
            <a:ln w="9525">
              <a:noFill/>
              <a:miter lim="800000"/>
              <a:headEnd/>
              <a:tailEnd/>
            </a:ln>
          </p:spPr>
        </p:pic>
        <p:sp>
          <p:nvSpPr>
            <p:cNvPr id="77846" name="Line 22"/>
            <p:cNvSpPr>
              <a:spLocks noChangeAspect="1" noChangeShapeType="1"/>
            </p:cNvSpPr>
            <p:nvPr/>
          </p:nvSpPr>
          <p:spPr bwMode="auto">
            <a:xfrm flipH="1" flipV="1">
              <a:off x="2580" y="693"/>
              <a:ext cx="697" cy="683"/>
            </a:xfrm>
            <a:prstGeom prst="line">
              <a:avLst/>
            </a:prstGeom>
            <a:noFill/>
            <a:ln w="9525">
              <a:solidFill>
                <a:schemeClr val="tx1"/>
              </a:solidFill>
              <a:round/>
              <a:headEnd/>
              <a:tailEnd type="triangle" w="med" len="med"/>
            </a:ln>
          </p:spPr>
          <p:txBody>
            <a:bodyPr/>
            <a:lstStyle/>
            <a:p>
              <a:endParaRPr lang="en-US"/>
            </a:p>
          </p:txBody>
        </p:sp>
        <p:sp>
          <p:nvSpPr>
            <p:cNvPr id="77847" name="Rectangle 23"/>
            <p:cNvSpPr>
              <a:spLocks noChangeAspect="1" noChangeArrowheads="1"/>
            </p:cNvSpPr>
            <p:nvPr/>
          </p:nvSpPr>
          <p:spPr bwMode="auto">
            <a:xfrm>
              <a:off x="330" y="500"/>
              <a:ext cx="4331" cy="3168"/>
            </a:xfrm>
            <a:prstGeom prst="rect">
              <a:avLst/>
            </a:prstGeom>
            <a:noFill/>
            <a:ln w="28575">
              <a:solidFill>
                <a:schemeClr val="tx1"/>
              </a:solidFill>
              <a:miter lim="800000"/>
              <a:headEnd/>
              <a:tailEnd/>
            </a:ln>
          </p:spPr>
          <p:txBody>
            <a:bodyPr wrap="none" anchor="ctr"/>
            <a:lstStyle/>
            <a:p>
              <a:endParaRPr lang="en-US"/>
            </a:p>
          </p:txBody>
        </p:sp>
        <p:sp>
          <p:nvSpPr>
            <p:cNvPr id="77848" name="Line 24"/>
            <p:cNvSpPr>
              <a:spLocks noChangeAspect="1" noChangeShapeType="1"/>
            </p:cNvSpPr>
            <p:nvPr/>
          </p:nvSpPr>
          <p:spPr bwMode="auto">
            <a:xfrm>
              <a:off x="2140" y="1092"/>
              <a:ext cx="274" cy="1"/>
            </a:xfrm>
            <a:prstGeom prst="line">
              <a:avLst/>
            </a:prstGeom>
            <a:noFill/>
            <a:ln w="28575">
              <a:solidFill>
                <a:schemeClr val="tx1"/>
              </a:solidFill>
              <a:round/>
              <a:headEnd/>
              <a:tailEnd/>
            </a:ln>
          </p:spPr>
          <p:txBody>
            <a:bodyPr/>
            <a:lstStyle/>
            <a:p>
              <a:endParaRPr lang="en-US"/>
            </a:p>
          </p:txBody>
        </p:sp>
      </p:grpSp>
      <p:sp>
        <p:nvSpPr>
          <p:cNvPr id="77827" name="Text Box 25"/>
          <p:cNvSpPr txBox="1">
            <a:spLocks noChangeAspect="1" noChangeArrowheads="1"/>
          </p:cNvSpPr>
          <p:nvPr/>
        </p:nvSpPr>
        <p:spPr bwMode="auto">
          <a:xfrm>
            <a:off x="3024188" y="3546475"/>
            <a:ext cx="649287" cy="304800"/>
          </a:xfrm>
          <a:prstGeom prst="rect">
            <a:avLst/>
          </a:prstGeom>
          <a:noFill/>
          <a:ln w="9525">
            <a:noFill/>
            <a:miter lim="800000"/>
            <a:headEnd/>
            <a:tailEnd/>
          </a:ln>
        </p:spPr>
        <p:txBody>
          <a:bodyPr wrap="none">
            <a:spAutoFit/>
          </a:bodyPr>
          <a:lstStyle/>
          <a:p>
            <a:r>
              <a:rPr lang="en-US" sz="1400" b="1"/>
              <a:t>1 mm</a:t>
            </a:r>
          </a:p>
        </p:txBody>
      </p:sp>
      <p:sp>
        <p:nvSpPr>
          <p:cNvPr id="77828" name="Text Box 26"/>
          <p:cNvSpPr txBox="1">
            <a:spLocks noChangeArrowheads="1"/>
          </p:cNvSpPr>
          <p:nvPr/>
        </p:nvSpPr>
        <p:spPr bwMode="auto">
          <a:xfrm>
            <a:off x="1376362" y="4381500"/>
            <a:ext cx="7367587" cy="2123658"/>
          </a:xfrm>
          <a:prstGeom prst="rect">
            <a:avLst/>
          </a:prstGeom>
          <a:noFill/>
          <a:ln w="9525">
            <a:noFill/>
            <a:miter lim="800000"/>
            <a:headEnd/>
            <a:tailEnd/>
          </a:ln>
        </p:spPr>
        <p:txBody>
          <a:bodyPr wrap="square">
            <a:spAutoFit/>
          </a:bodyPr>
          <a:lstStyle/>
          <a:p>
            <a:pPr marL="174625" indent="-174625">
              <a:spcAft>
                <a:spcPct val="50000"/>
              </a:spcAft>
            </a:pPr>
            <a:r>
              <a:rPr lang="en-US" sz="2400" b="1" dirty="0"/>
              <a:t>Chip-scale atomic </a:t>
            </a:r>
            <a:r>
              <a:rPr lang="en-US" sz="2400" b="1" dirty="0" smtClean="0"/>
              <a:t>clock (NIST 2004)</a:t>
            </a:r>
            <a:endParaRPr lang="en-US" sz="2400" b="1" dirty="0"/>
          </a:p>
          <a:p>
            <a:pPr marL="174625" indent="-174625">
              <a:spcAft>
                <a:spcPct val="50000"/>
              </a:spcAft>
            </a:pPr>
            <a:r>
              <a:rPr lang="en-US" sz="2400" b="1" dirty="0"/>
              <a:t>Chip-scale atomic </a:t>
            </a:r>
            <a:r>
              <a:rPr lang="en-US" sz="2400" b="1" dirty="0" smtClean="0"/>
              <a:t>magnetometer (NIST 2005)</a:t>
            </a:r>
            <a:endParaRPr lang="en-US" sz="2400" b="1" dirty="0"/>
          </a:p>
          <a:p>
            <a:pPr marL="174625" indent="-174625">
              <a:spcAft>
                <a:spcPct val="50000"/>
              </a:spcAft>
            </a:pPr>
            <a:r>
              <a:rPr lang="en-US" sz="2400" b="1" dirty="0" err="1"/>
              <a:t>Ultraminiature</a:t>
            </a:r>
            <a:r>
              <a:rPr lang="en-US" sz="2400" b="1" dirty="0"/>
              <a:t> </a:t>
            </a:r>
            <a:r>
              <a:rPr lang="en-US" sz="2400" b="1" dirty="0" smtClean="0"/>
              <a:t>gyroscope (NIST 2008)</a:t>
            </a:r>
            <a:endParaRPr lang="en-US" sz="2400" b="1" dirty="0"/>
          </a:p>
          <a:p>
            <a:pPr marL="174625" indent="-174625">
              <a:spcAft>
                <a:spcPct val="50000"/>
              </a:spcAft>
            </a:pPr>
            <a:r>
              <a:rPr lang="en-US" sz="2400" b="1" dirty="0"/>
              <a:t>Future atom-based </a:t>
            </a:r>
            <a:r>
              <a:rPr lang="en-US" sz="2400" b="1" dirty="0" smtClean="0"/>
              <a:t>sensors (under development)</a:t>
            </a:r>
            <a:endParaRPr lang="en-US" sz="2400" b="1" dirty="0"/>
          </a:p>
        </p:txBody>
      </p:sp>
      <p:sp>
        <p:nvSpPr>
          <p:cNvPr id="77829" name="Text Box 28"/>
          <p:cNvSpPr txBox="1">
            <a:spLocks noChangeArrowheads="1"/>
          </p:cNvSpPr>
          <p:nvPr/>
        </p:nvSpPr>
        <p:spPr bwMode="auto">
          <a:xfrm>
            <a:off x="-11113" y="-3175"/>
            <a:ext cx="9144001" cy="831850"/>
          </a:xfrm>
          <a:prstGeom prst="rect">
            <a:avLst/>
          </a:prstGeom>
          <a:noFill/>
          <a:ln w="9525">
            <a:noFill/>
            <a:miter lim="800000"/>
            <a:headEnd/>
            <a:tailEnd/>
          </a:ln>
        </p:spPr>
        <p:txBody>
          <a:bodyPr>
            <a:spAutoFit/>
          </a:bodyPr>
          <a:lstStyle/>
          <a:p>
            <a:pPr algn="ctr"/>
            <a:r>
              <a:rPr lang="en-US" sz="2400" b="1" dirty="0"/>
              <a:t>NIST Chip-Scale Atomic Devices</a:t>
            </a:r>
          </a:p>
          <a:p>
            <a:pPr algn="ctr"/>
            <a:r>
              <a:rPr lang="en-US" sz="2400" b="1" dirty="0" smtClean="0"/>
              <a:t>“Post-Timing” Applications</a:t>
            </a:r>
            <a:endParaRPr lang="en-US" sz="2400" b="1" dirty="0"/>
          </a:p>
        </p:txBody>
      </p:sp>
      <p:pic>
        <p:nvPicPr>
          <p:cNvPr id="77830" name="Picture 29" descr="CSAC3_rice_good"/>
          <p:cNvPicPr>
            <a:picLocks noChangeAspect="1" noChangeArrowheads="1"/>
          </p:cNvPicPr>
          <p:nvPr/>
        </p:nvPicPr>
        <p:blipFill>
          <a:blip r:embed="rId9" cstate="print"/>
          <a:srcRect/>
          <a:stretch>
            <a:fillRect/>
          </a:stretch>
        </p:blipFill>
        <p:spPr bwMode="auto">
          <a:xfrm>
            <a:off x="4876800" y="914400"/>
            <a:ext cx="4114800" cy="30861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38347175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31" y="1181933"/>
            <a:ext cx="7725569" cy="5440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4"/>
          <p:cNvSpPr txBox="1">
            <a:spLocks noChangeArrowheads="1"/>
          </p:cNvSpPr>
          <p:nvPr/>
        </p:nvSpPr>
        <p:spPr bwMode="auto">
          <a:xfrm>
            <a:off x="0" y="225425"/>
            <a:ext cx="9144000" cy="457200"/>
          </a:xfrm>
          <a:prstGeom prst="rect">
            <a:avLst/>
          </a:prstGeom>
          <a:noFill/>
          <a:ln w="9525">
            <a:noFill/>
            <a:miter lim="800000"/>
            <a:headEnd/>
            <a:tailEnd/>
          </a:ln>
          <a:effectLst/>
        </p:spPr>
        <p:txBody>
          <a:bodyPr>
            <a:spAutoFit/>
          </a:bodyPr>
          <a:lstStyle/>
          <a:p>
            <a:pPr algn="ctr"/>
            <a:r>
              <a:rPr lang="en-US" sz="2400" b="1" dirty="0" smtClean="0"/>
              <a:t>Stability of Atomic Clocks</a:t>
            </a:r>
            <a:endParaRPr lang="en-US" sz="2400" b="1" dirty="0"/>
          </a:p>
        </p:txBody>
      </p:sp>
      <p:sp>
        <p:nvSpPr>
          <p:cNvPr id="4" name="Text Box 5"/>
          <p:cNvSpPr txBox="1">
            <a:spLocks noChangeArrowheads="1"/>
          </p:cNvSpPr>
          <p:nvPr/>
        </p:nvSpPr>
        <p:spPr bwMode="auto">
          <a:xfrm>
            <a:off x="0" y="760413"/>
            <a:ext cx="9144000" cy="457200"/>
          </a:xfrm>
          <a:prstGeom prst="rect">
            <a:avLst/>
          </a:prstGeom>
          <a:noFill/>
          <a:ln w="9525">
            <a:noFill/>
            <a:miter lim="800000"/>
            <a:headEnd/>
            <a:tailEnd/>
          </a:ln>
          <a:effectLst/>
        </p:spPr>
        <p:txBody>
          <a:bodyPr>
            <a:spAutoFit/>
          </a:bodyPr>
          <a:lstStyle/>
          <a:p>
            <a:pPr algn="ctr"/>
            <a:r>
              <a:rPr lang="en-US" sz="2400" dirty="0" smtClean="0"/>
              <a:t>NIST-F2 </a:t>
            </a:r>
            <a:r>
              <a:rPr lang="en-US" sz="2400" dirty="0"/>
              <a:t>stability</a:t>
            </a:r>
          </a:p>
        </p:txBody>
      </p:sp>
      <p:sp>
        <p:nvSpPr>
          <p:cNvPr id="5" name="Line 6"/>
          <p:cNvSpPr>
            <a:spLocks noChangeShapeType="1"/>
          </p:cNvSpPr>
          <p:nvPr/>
        </p:nvSpPr>
        <p:spPr bwMode="auto">
          <a:xfrm>
            <a:off x="7969250" y="5310188"/>
            <a:ext cx="0" cy="528637"/>
          </a:xfrm>
          <a:prstGeom prst="line">
            <a:avLst/>
          </a:prstGeom>
          <a:noFill/>
          <a:ln w="57150">
            <a:solidFill>
              <a:schemeClr val="tx1"/>
            </a:solidFill>
            <a:round/>
            <a:headEnd/>
            <a:tailEnd type="triangle" w="lg" len="lg"/>
          </a:ln>
          <a:effectLst/>
        </p:spPr>
        <p:txBody>
          <a:bodyPr/>
          <a:lstStyle/>
          <a:p>
            <a:endParaRPr lang="en-US"/>
          </a:p>
        </p:txBody>
      </p:sp>
      <p:sp>
        <p:nvSpPr>
          <p:cNvPr id="6" name="Text Box 7"/>
          <p:cNvSpPr txBox="1">
            <a:spLocks noChangeArrowheads="1"/>
          </p:cNvSpPr>
          <p:nvPr/>
        </p:nvSpPr>
        <p:spPr bwMode="auto">
          <a:xfrm>
            <a:off x="8134351" y="5130006"/>
            <a:ext cx="742950" cy="366713"/>
          </a:xfrm>
          <a:prstGeom prst="rect">
            <a:avLst/>
          </a:prstGeom>
          <a:noFill/>
          <a:ln w="9525">
            <a:noFill/>
            <a:miter lim="800000"/>
            <a:headEnd/>
            <a:tailEnd/>
          </a:ln>
          <a:effectLst/>
        </p:spPr>
        <p:txBody>
          <a:bodyPr wrap="none">
            <a:spAutoFit/>
          </a:bodyPr>
          <a:lstStyle/>
          <a:p>
            <a:r>
              <a:rPr lang="en-US" dirty="0"/>
              <a:t>1 day</a:t>
            </a:r>
          </a:p>
        </p:txBody>
      </p:sp>
      <p:sp>
        <p:nvSpPr>
          <p:cNvPr id="10" name="Text Box 6"/>
          <p:cNvSpPr txBox="1">
            <a:spLocks noChangeArrowheads="1"/>
          </p:cNvSpPr>
          <p:nvPr/>
        </p:nvSpPr>
        <p:spPr bwMode="auto">
          <a:xfrm>
            <a:off x="4572000" y="2371083"/>
            <a:ext cx="3166251" cy="646331"/>
          </a:xfrm>
          <a:prstGeom prst="rect">
            <a:avLst/>
          </a:prstGeom>
          <a:solidFill>
            <a:schemeClr val="bg1"/>
          </a:solidFill>
          <a:ln>
            <a:noFill/>
          </a:ln>
          <a:effectLst/>
          <a:extLst/>
        </p:spPr>
        <p:txBody>
          <a:bodyPr wrap="none">
            <a:spAutoFit/>
          </a:bodyPr>
          <a:lstStyle>
            <a:lvl1pPr>
              <a:defRPr sz="2000">
                <a:solidFill>
                  <a:schemeClr val="tx1"/>
                </a:solidFill>
                <a:latin typeface="Comic Sans MS" pitchFamily="66" charset="0"/>
                <a:cs typeface="Arial" pitchFamily="34" charset="0"/>
              </a:defRPr>
            </a:lvl1pPr>
            <a:lvl2pPr marL="742950" indent="-285750">
              <a:defRPr sz="2000">
                <a:solidFill>
                  <a:schemeClr val="tx1"/>
                </a:solidFill>
                <a:latin typeface="Comic Sans MS" pitchFamily="66" charset="0"/>
                <a:cs typeface="Arial" pitchFamily="34" charset="0"/>
              </a:defRPr>
            </a:lvl2pPr>
            <a:lvl3pPr marL="1143000" indent="-228600">
              <a:defRPr sz="2000">
                <a:solidFill>
                  <a:schemeClr val="tx1"/>
                </a:solidFill>
                <a:latin typeface="Comic Sans MS" pitchFamily="66" charset="0"/>
                <a:cs typeface="Arial" pitchFamily="34" charset="0"/>
              </a:defRPr>
            </a:lvl3pPr>
            <a:lvl4pPr marL="1600200" indent="-228600">
              <a:defRPr sz="2000">
                <a:solidFill>
                  <a:schemeClr val="tx1"/>
                </a:solidFill>
                <a:latin typeface="Comic Sans MS" pitchFamily="66" charset="0"/>
                <a:cs typeface="Arial" pitchFamily="34" charset="0"/>
              </a:defRPr>
            </a:lvl4pPr>
            <a:lvl5pPr marL="2057400" indent="-228600">
              <a:defRPr sz="2000">
                <a:solidFill>
                  <a:schemeClr val="tx1"/>
                </a:solidFill>
                <a:latin typeface="Comic Sans MS" pitchFamily="66" charset="0"/>
                <a:cs typeface="Arial" pitchFamily="34" charset="0"/>
              </a:defRPr>
            </a:lvl5pPr>
            <a:lvl6pPr marL="2514600" indent="-228600" algn="ctr"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algn="ctr"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algn="ctr"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algn="ctr"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0" hangingPunct="0"/>
            <a:r>
              <a:rPr lang="en-US" sz="3600" dirty="0" smtClean="0">
                <a:solidFill>
                  <a:srgbClr val="0000FF"/>
                </a:solidFill>
                <a:latin typeface="+mn-lt"/>
              </a:rPr>
              <a:t>1.7 x 10</a:t>
            </a:r>
            <a:r>
              <a:rPr lang="en-US" sz="3600" baseline="30000" dirty="0" smtClean="0">
                <a:solidFill>
                  <a:srgbClr val="0000FF"/>
                </a:solidFill>
                <a:latin typeface="+mn-lt"/>
              </a:rPr>
              <a:t>-13 </a:t>
            </a:r>
            <a:r>
              <a:rPr lang="en-US" sz="3600" baseline="30000" dirty="0" smtClean="0">
                <a:solidFill>
                  <a:srgbClr val="0000FF"/>
                </a:solidFill>
                <a:latin typeface="Symbol" pitchFamily="18" charset="2"/>
              </a:rPr>
              <a:t> </a:t>
            </a:r>
            <a:r>
              <a:rPr lang="en-US" sz="3600" dirty="0" smtClean="0">
                <a:solidFill>
                  <a:srgbClr val="0000FF"/>
                </a:solidFill>
                <a:latin typeface="Symbol" pitchFamily="18" charset="2"/>
              </a:rPr>
              <a:t>t</a:t>
            </a:r>
            <a:r>
              <a:rPr lang="en-US" sz="3600" baseline="30000" dirty="0" smtClean="0">
                <a:solidFill>
                  <a:srgbClr val="0000FF"/>
                </a:solidFill>
                <a:latin typeface="+mn-lt"/>
              </a:rPr>
              <a:t>-1/2</a:t>
            </a:r>
          </a:p>
        </p:txBody>
      </p:sp>
    </p:spTree>
    <p:extLst>
      <p:ext uri="{BB962C8B-B14F-4D97-AF65-F5344CB8AC3E}">
        <p14:creationId xmlns:p14="http://schemas.microsoft.com/office/powerpoint/2010/main" val="211492177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12972" y="1217613"/>
            <a:ext cx="7364228" cy="5363143"/>
            <a:chOff x="1674640" y="1948489"/>
            <a:chExt cx="6168654" cy="4784773"/>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84"/>
            <a:stretch/>
          </p:blipFill>
          <p:spPr bwMode="auto">
            <a:xfrm>
              <a:off x="1674640" y="1959121"/>
              <a:ext cx="6168654" cy="4774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2128367" y="1948489"/>
              <a:ext cx="28799" cy="4643799"/>
              <a:chOff x="2128367" y="1948489"/>
              <a:chExt cx="28799" cy="4643799"/>
            </a:xfrm>
          </p:grpSpPr>
          <p:sp>
            <p:nvSpPr>
              <p:cNvPr id="5" name="Rectangle 4"/>
              <p:cNvSpPr/>
              <p:nvPr/>
            </p:nvSpPr>
            <p:spPr bwMode="auto">
              <a:xfrm>
                <a:off x="2157082" y="1948489"/>
                <a:ext cx="84" cy="706908"/>
              </a:xfrm>
              <a:prstGeom prst="rect">
                <a:avLst/>
              </a:prstGeom>
              <a:solidFill>
                <a:schemeClr val="bg1"/>
              </a:solidFill>
              <a:ln>
                <a:noFill/>
              </a:ln>
              <a:effectLst/>
              <a:extLst/>
            </p:spPr>
            <p:txBody>
              <a:bodyPr vert="horz" wrap="none" lIns="0" tIns="0" rIns="0" bIns="0" numCol="1" rtlCol="0" anchor="t" anchorCtr="0" compatLnSpc="1">
                <a:prstTxWarp prst="textNoShape">
                  <a:avLst/>
                </a:prstTxWarp>
                <a:spAutoFit/>
              </a:bodyPr>
              <a:lstStyle/>
              <a:p>
                <a:pPr marL="196850" marR="0" indent="-196850" algn="l" defTabSz="414338" rtl="0" eaLnBrk="1" fontAlgn="base" latinLnBrk="0" hangingPunct="1">
                  <a:lnSpc>
                    <a:spcPct val="104000"/>
                  </a:lnSpc>
                  <a:spcBef>
                    <a:spcPct val="0"/>
                  </a:spcBef>
                  <a:spcAft>
                    <a:spcPct val="0"/>
                  </a:spcAft>
                  <a:buClr>
                    <a:srgbClr val="000000"/>
                  </a:buClr>
                  <a:buSzPct val="45000"/>
                  <a:buFont typeface="Wingdings" pitchFamily="2" charset="2"/>
                  <a:buNone/>
                  <a:tabLst/>
                </a:pPr>
                <a:endParaRPr kumimoji="0" lang="en-US" sz="3600" b="0" i="0" u="none" strike="noStrike" cap="none" normalizeH="0" baseline="0" smtClean="0">
                  <a:ln>
                    <a:noFill/>
                  </a:ln>
                  <a:solidFill>
                    <a:srgbClr val="FF0000"/>
                  </a:solidFill>
                  <a:effectLst/>
                  <a:latin typeface="Comic Sans MS" pitchFamily="66" charset="0"/>
                  <a:cs typeface="Arial" charset="0"/>
                </a:endParaRPr>
              </a:p>
            </p:txBody>
          </p:sp>
          <p:sp>
            <p:nvSpPr>
              <p:cNvPr id="6" name="Rectangle 5"/>
              <p:cNvSpPr/>
              <p:nvPr/>
            </p:nvSpPr>
            <p:spPr bwMode="auto">
              <a:xfrm>
                <a:off x="2128367" y="3270469"/>
                <a:ext cx="84" cy="706908"/>
              </a:xfrm>
              <a:prstGeom prst="rect">
                <a:avLst/>
              </a:prstGeom>
              <a:solidFill>
                <a:schemeClr val="bg1"/>
              </a:solidFill>
              <a:ln>
                <a:noFill/>
              </a:ln>
              <a:effectLst/>
              <a:extLst/>
            </p:spPr>
            <p:txBody>
              <a:bodyPr vert="horz" wrap="none" lIns="0" tIns="0" rIns="0" bIns="0" numCol="1" rtlCol="0" anchor="t" anchorCtr="0" compatLnSpc="1">
                <a:prstTxWarp prst="textNoShape">
                  <a:avLst/>
                </a:prstTxWarp>
                <a:spAutoFit/>
              </a:bodyPr>
              <a:lstStyle/>
              <a:p>
                <a:pPr marL="196850" marR="0" indent="-196850" algn="l" defTabSz="414338" rtl="0" eaLnBrk="1" fontAlgn="base" latinLnBrk="0" hangingPunct="1">
                  <a:lnSpc>
                    <a:spcPct val="104000"/>
                  </a:lnSpc>
                  <a:spcBef>
                    <a:spcPct val="0"/>
                  </a:spcBef>
                  <a:spcAft>
                    <a:spcPct val="0"/>
                  </a:spcAft>
                  <a:buClr>
                    <a:srgbClr val="000000"/>
                  </a:buClr>
                  <a:buSzPct val="45000"/>
                  <a:buFont typeface="Wingdings" pitchFamily="2" charset="2"/>
                  <a:buNone/>
                  <a:tabLst/>
                </a:pPr>
                <a:endParaRPr kumimoji="0" lang="en-US" sz="3600" b="0" i="0" u="none" strike="noStrike" cap="none" normalizeH="0" baseline="0" smtClean="0">
                  <a:ln>
                    <a:noFill/>
                  </a:ln>
                  <a:solidFill>
                    <a:srgbClr val="FF0000"/>
                  </a:solidFill>
                  <a:effectLst/>
                  <a:latin typeface="Comic Sans MS" pitchFamily="66" charset="0"/>
                  <a:cs typeface="Arial" charset="0"/>
                </a:endParaRPr>
              </a:p>
            </p:txBody>
          </p:sp>
          <p:sp>
            <p:nvSpPr>
              <p:cNvPr id="7" name="Rectangle 6"/>
              <p:cNvSpPr/>
              <p:nvPr/>
            </p:nvSpPr>
            <p:spPr bwMode="auto">
              <a:xfrm>
                <a:off x="2144014" y="4581578"/>
                <a:ext cx="84" cy="706908"/>
              </a:xfrm>
              <a:prstGeom prst="rect">
                <a:avLst/>
              </a:prstGeom>
              <a:solidFill>
                <a:schemeClr val="bg1"/>
              </a:solidFill>
              <a:ln>
                <a:noFill/>
              </a:ln>
              <a:effectLst/>
              <a:extLst/>
            </p:spPr>
            <p:txBody>
              <a:bodyPr vert="horz" wrap="none" lIns="0" tIns="0" rIns="0" bIns="0" numCol="1" rtlCol="0" anchor="t" anchorCtr="0" compatLnSpc="1">
                <a:prstTxWarp prst="textNoShape">
                  <a:avLst/>
                </a:prstTxWarp>
                <a:spAutoFit/>
              </a:bodyPr>
              <a:lstStyle/>
              <a:p>
                <a:pPr marL="196850" marR="0" indent="-196850" algn="l" defTabSz="414338" rtl="0" eaLnBrk="1" fontAlgn="base" latinLnBrk="0" hangingPunct="1">
                  <a:lnSpc>
                    <a:spcPct val="104000"/>
                  </a:lnSpc>
                  <a:spcBef>
                    <a:spcPct val="0"/>
                  </a:spcBef>
                  <a:spcAft>
                    <a:spcPct val="0"/>
                  </a:spcAft>
                  <a:buClr>
                    <a:srgbClr val="000000"/>
                  </a:buClr>
                  <a:buSzPct val="45000"/>
                  <a:buFont typeface="Wingdings" pitchFamily="2" charset="2"/>
                  <a:buNone/>
                  <a:tabLst/>
                </a:pPr>
                <a:endParaRPr kumimoji="0" lang="en-US" sz="3600" b="0" i="0" u="none" strike="noStrike" cap="none" normalizeH="0" baseline="0" smtClean="0">
                  <a:ln>
                    <a:noFill/>
                  </a:ln>
                  <a:solidFill>
                    <a:srgbClr val="FF0000"/>
                  </a:solidFill>
                  <a:effectLst/>
                  <a:latin typeface="Comic Sans MS" pitchFamily="66" charset="0"/>
                  <a:cs typeface="Arial" charset="0"/>
                </a:endParaRPr>
              </a:p>
            </p:txBody>
          </p:sp>
          <p:sp>
            <p:nvSpPr>
              <p:cNvPr id="8" name="Rectangle 7"/>
              <p:cNvSpPr/>
              <p:nvPr/>
            </p:nvSpPr>
            <p:spPr bwMode="auto">
              <a:xfrm>
                <a:off x="2144014" y="5885380"/>
                <a:ext cx="84" cy="706908"/>
              </a:xfrm>
              <a:prstGeom prst="rect">
                <a:avLst/>
              </a:prstGeom>
              <a:solidFill>
                <a:schemeClr val="bg1"/>
              </a:solidFill>
              <a:ln>
                <a:noFill/>
              </a:ln>
              <a:effectLst/>
              <a:extLst/>
            </p:spPr>
            <p:txBody>
              <a:bodyPr vert="horz" wrap="none" lIns="0" tIns="0" rIns="0" bIns="0" numCol="1" rtlCol="0" anchor="t" anchorCtr="0" compatLnSpc="1">
                <a:prstTxWarp prst="textNoShape">
                  <a:avLst/>
                </a:prstTxWarp>
                <a:spAutoFit/>
              </a:bodyPr>
              <a:lstStyle/>
              <a:p>
                <a:pPr marL="196850" marR="0" indent="-196850" algn="l" defTabSz="414338" rtl="0" eaLnBrk="1" fontAlgn="base" latinLnBrk="0" hangingPunct="1">
                  <a:lnSpc>
                    <a:spcPct val="104000"/>
                  </a:lnSpc>
                  <a:spcBef>
                    <a:spcPct val="0"/>
                  </a:spcBef>
                  <a:spcAft>
                    <a:spcPct val="0"/>
                  </a:spcAft>
                  <a:buClr>
                    <a:srgbClr val="000000"/>
                  </a:buClr>
                  <a:buSzPct val="45000"/>
                  <a:buFont typeface="Wingdings" pitchFamily="2" charset="2"/>
                  <a:buNone/>
                  <a:tabLst/>
                </a:pPr>
                <a:endParaRPr kumimoji="0" lang="en-US" sz="3600" b="0" i="0" u="none" strike="noStrike" cap="none" normalizeH="0" baseline="0" smtClean="0">
                  <a:ln>
                    <a:noFill/>
                  </a:ln>
                  <a:solidFill>
                    <a:srgbClr val="FF0000"/>
                  </a:solidFill>
                  <a:effectLst/>
                  <a:latin typeface="Comic Sans MS" pitchFamily="66" charset="0"/>
                  <a:cs typeface="Arial" charset="0"/>
                </a:endParaRPr>
              </a:p>
            </p:txBody>
          </p:sp>
        </p:grpSp>
      </p:grpSp>
      <p:sp>
        <p:nvSpPr>
          <p:cNvPr id="10" name="Text Box 5"/>
          <p:cNvSpPr txBox="1">
            <a:spLocks noChangeArrowheads="1"/>
          </p:cNvSpPr>
          <p:nvPr/>
        </p:nvSpPr>
        <p:spPr bwMode="auto">
          <a:xfrm>
            <a:off x="0" y="534988"/>
            <a:ext cx="9144000" cy="457200"/>
          </a:xfrm>
          <a:prstGeom prst="rect">
            <a:avLst/>
          </a:prstGeom>
          <a:noFill/>
          <a:ln w="9525">
            <a:noFill/>
            <a:miter lim="800000"/>
            <a:headEnd/>
            <a:tailEnd/>
          </a:ln>
          <a:effectLst/>
        </p:spPr>
        <p:txBody>
          <a:bodyPr>
            <a:spAutoFit/>
          </a:bodyPr>
          <a:lstStyle/>
          <a:p>
            <a:pPr algn="ctr"/>
            <a:r>
              <a:rPr lang="en-US" sz="2400" dirty="0" smtClean="0"/>
              <a:t>NIST/JILA </a:t>
            </a:r>
            <a:r>
              <a:rPr lang="en-US" sz="2400" dirty="0" err="1" smtClean="0"/>
              <a:t>Sr</a:t>
            </a:r>
            <a:r>
              <a:rPr lang="en-US" sz="2400" dirty="0" smtClean="0"/>
              <a:t> optical lattice clock instability</a:t>
            </a:r>
            <a:endParaRPr lang="en-US" sz="2400" dirty="0"/>
          </a:p>
        </p:txBody>
      </p:sp>
      <p:sp>
        <p:nvSpPr>
          <p:cNvPr id="11" name="Text Box 4"/>
          <p:cNvSpPr txBox="1">
            <a:spLocks noChangeArrowheads="1"/>
          </p:cNvSpPr>
          <p:nvPr/>
        </p:nvSpPr>
        <p:spPr bwMode="auto">
          <a:xfrm>
            <a:off x="0" y="-3175"/>
            <a:ext cx="9144000" cy="457200"/>
          </a:xfrm>
          <a:prstGeom prst="rect">
            <a:avLst/>
          </a:prstGeom>
          <a:noFill/>
          <a:ln w="9525">
            <a:noFill/>
            <a:miter lim="800000"/>
            <a:headEnd/>
            <a:tailEnd/>
          </a:ln>
          <a:effectLst/>
        </p:spPr>
        <p:txBody>
          <a:bodyPr>
            <a:spAutoFit/>
          </a:bodyPr>
          <a:lstStyle/>
          <a:p>
            <a:pPr algn="ctr"/>
            <a:r>
              <a:rPr lang="en-US" sz="2400" b="1" dirty="0" smtClean="0"/>
              <a:t>Stability of Atomic Clocks</a:t>
            </a:r>
            <a:endParaRPr lang="en-US" sz="2400" b="1" dirty="0"/>
          </a:p>
        </p:txBody>
      </p:sp>
    </p:spTree>
    <p:extLst>
      <p:ext uri="{BB962C8B-B14F-4D97-AF65-F5344CB8AC3E}">
        <p14:creationId xmlns:p14="http://schemas.microsoft.com/office/powerpoint/2010/main" val="158419542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0" y="0"/>
            <a:ext cx="9144000" cy="457200"/>
          </a:xfrm>
          <a:prstGeom prst="rect">
            <a:avLst/>
          </a:prstGeom>
          <a:noFill/>
          <a:ln w="9525">
            <a:noFill/>
            <a:miter lim="800000"/>
            <a:headEnd/>
            <a:tailEnd/>
          </a:ln>
          <a:effectLst/>
        </p:spPr>
        <p:txBody>
          <a:bodyPr>
            <a:spAutoFit/>
          </a:bodyPr>
          <a:lstStyle/>
          <a:p>
            <a:pPr algn="ctr"/>
            <a:r>
              <a:rPr lang="en-US" sz="2400" b="1" dirty="0"/>
              <a:t>Atomic clocks</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851" y="992188"/>
            <a:ext cx="7848724" cy="5629271"/>
          </a:xfrm>
          <a:prstGeom prst="rect">
            <a:avLst/>
          </a:prstGeom>
        </p:spPr>
      </p:pic>
      <p:sp>
        <p:nvSpPr>
          <p:cNvPr id="5" name="Text Box 6"/>
          <p:cNvSpPr txBox="1">
            <a:spLocks noChangeArrowheads="1"/>
          </p:cNvSpPr>
          <p:nvPr/>
        </p:nvSpPr>
        <p:spPr bwMode="auto">
          <a:xfrm>
            <a:off x="5870611" y="2368299"/>
            <a:ext cx="3116559" cy="461665"/>
          </a:xfrm>
          <a:prstGeom prst="rect">
            <a:avLst/>
          </a:prstGeom>
          <a:solidFill>
            <a:schemeClr val="bg1"/>
          </a:solidFill>
          <a:ln>
            <a:noFill/>
          </a:ln>
          <a:effectLst/>
          <a:extLst/>
        </p:spPr>
        <p:txBody>
          <a:bodyPr wrap="none">
            <a:spAutoFit/>
          </a:bodyPr>
          <a:lstStyle>
            <a:lvl1pPr>
              <a:defRPr sz="2000">
                <a:solidFill>
                  <a:schemeClr val="tx1"/>
                </a:solidFill>
                <a:latin typeface="Comic Sans MS" pitchFamily="66" charset="0"/>
                <a:cs typeface="Arial" pitchFamily="34" charset="0"/>
              </a:defRPr>
            </a:lvl1pPr>
            <a:lvl2pPr marL="742950" indent="-285750">
              <a:defRPr sz="2000">
                <a:solidFill>
                  <a:schemeClr val="tx1"/>
                </a:solidFill>
                <a:latin typeface="Comic Sans MS" pitchFamily="66" charset="0"/>
                <a:cs typeface="Arial" pitchFamily="34" charset="0"/>
              </a:defRPr>
            </a:lvl2pPr>
            <a:lvl3pPr marL="1143000" indent="-228600">
              <a:defRPr sz="2000">
                <a:solidFill>
                  <a:schemeClr val="tx1"/>
                </a:solidFill>
                <a:latin typeface="Comic Sans MS" pitchFamily="66" charset="0"/>
                <a:cs typeface="Arial" pitchFamily="34" charset="0"/>
              </a:defRPr>
            </a:lvl3pPr>
            <a:lvl4pPr marL="1600200" indent="-228600">
              <a:defRPr sz="2000">
                <a:solidFill>
                  <a:schemeClr val="tx1"/>
                </a:solidFill>
                <a:latin typeface="Comic Sans MS" pitchFamily="66" charset="0"/>
                <a:cs typeface="Arial" pitchFamily="34" charset="0"/>
              </a:defRPr>
            </a:lvl4pPr>
            <a:lvl5pPr marL="2057400" indent="-228600">
              <a:defRPr sz="2000">
                <a:solidFill>
                  <a:schemeClr val="tx1"/>
                </a:solidFill>
                <a:latin typeface="Comic Sans MS" pitchFamily="66" charset="0"/>
                <a:cs typeface="Arial" pitchFamily="34" charset="0"/>
              </a:defRPr>
            </a:lvl5pPr>
            <a:lvl6pPr marL="2514600" indent="-228600" algn="ctr"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algn="ctr"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algn="ctr"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algn="ctr"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0" hangingPunct="0"/>
            <a:r>
              <a:rPr lang="en-US" sz="2400" dirty="0" smtClean="0">
                <a:solidFill>
                  <a:srgbClr val="0000FF"/>
                </a:solidFill>
                <a:latin typeface="+mn-lt"/>
                <a:ea typeface="+mn-ea"/>
              </a:rPr>
              <a:t>~1 x 10</a:t>
            </a:r>
            <a:r>
              <a:rPr lang="en-US" sz="2400" baseline="30000" dirty="0" smtClean="0">
                <a:solidFill>
                  <a:srgbClr val="0000FF"/>
                </a:solidFill>
                <a:latin typeface="+mn-lt"/>
                <a:ea typeface="+mn-ea"/>
              </a:rPr>
              <a:t>-16</a:t>
            </a:r>
            <a:r>
              <a:rPr lang="en-US" sz="2400" dirty="0" smtClean="0">
                <a:solidFill>
                  <a:srgbClr val="0000FF"/>
                </a:solidFill>
                <a:latin typeface="+mn-lt"/>
                <a:ea typeface="+mn-ea"/>
              </a:rPr>
              <a:t> at 3 x 10</a:t>
            </a:r>
            <a:r>
              <a:rPr lang="en-US" sz="2400" baseline="30000" dirty="0" smtClean="0">
                <a:solidFill>
                  <a:srgbClr val="0000FF"/>
                </a:solidFill>
                <a:latin typeface="+mn-lt"/>
                <a:ea typeface="+mn-ea"/>
              </a:rPr>
              <a:t>6</a:t>
            </a:r>
            <a:r>
              <a:rPr lang="en-US" sz="2400" dirty="0" smtClean="0">
                <a:solidFill>
                  <a:srgbClr val="0000FF"/>
                </a:solidFill>
                <a:latin typeface="+mn-lt"/>
                <a:ea typeface="+mn-ea"/>
              </a:rPr>
              <a:t> s</a:t>
            </a:r>
          </a:p>
        </p:txBody>
      </p:sp>
      <p:sp>
        <p:nvSpPr>
          <p:cNvPr id="6" name="Text Box 6"/>
          <p:cNvSpPr txBox="1">
            <a:spLocks noChangeArrowheads="1"/>
          </p:cNvSpPr>
          <p:nvPr/>
        </p:nvSpPr>
        <p:spPr bwMode="auto">
          <a:xfrm>
            <a:off x="2603536" y="4061516"/>
            <a:ext cx="2507418" cy="461665"/>
          </a:xfrm>
          <a:prstGeom prst="rect">
            <a:avLst/>
          </a:prstGeom>
          <a:solidFill>
            <a:schemeClr val="bg1"/>
          </a:solidFill>
          <a:ln>
            <a:noFill/>
          </a:ln>
          <a:effectLst/>
          <a:extLst/>
        </p:spPr>
        <p:txBody>
          <a:bodyPr wrap="none">
            <a:spAutoFit/>
          </a:bodyPr>
          <a:lstStyle>
            <a:lvl1pPr>
              <a:defRPr sz="2000">
                <a:solidFill>
                  <a:schemeClr val="tx1"/>
                </a:solidFill>
                <a:latin typeface="Comic Sans MS" pitchFamily="66" charset="0"/>
                <a:cs typeface="Arial" pitchFamily="34" charset="0"/>
              </a:defRPr>
            </a:lvl1pPr>
            <a:lvl2pPr marL="742950" indent="-285750">
              <a:defRPr sz="2000">
                <a:solidFill>
                  <a:schemeClr val="tx1"/>
                </a:solidFill>
                <a:latin typeface="Comic Sans MS" pitchFamily="66" charset="0"/>
                <a:cs typeface="Arial" pitchFamily="34" charset="0"/>
              </a:defRPr>
            </a:lvl2pPr>
            <a:lvl3pPr marL="1143000" indent="-228600">
              <a:defRPr sz="2000">
                <a:solidFill>
                  <a:schemeClr val="tx1"/>
                </a:solidFill>
                <a:latin typeface="Comic Sans MS" pitchFamily="66" charset="0"/>
                <a:cs typeface="Arial" pitchFamily="34" charset="0"/>
              </a:defRPr>
            </a:lvl3pPr>
            <a:lvl4pPr marL="1600200" indent="-228600">
              <a:defRPr sz="2000">
                <a:solidFill>
                  <a:schemeClr val="tx1"/>
                </a:solidFill>
                <a:latin typeface="Comic Sans MS" pitchFamily="66" charset="0"/>
                <a:cs typeface="Arial" pitchFamily="34" charset="0"/>
              </a:defRPr>
            </a:lvl4pPr>
            <a:lvl5pPr marL="2057400" indent="-228600">
              <a:defRPr sz="2000">
                <a:solidFill>
                  <a:schemeClr val="tx1"/>
                </a:solidFill>
                <a:latin typeface="Comic Sans MS" pitchFamily="66" charset="0"/>
                <a:cs typeface="Arial" pitchFamily="34" charset="0"/>
              </a:defRPr>
            </a:lvl5pPr>
            <a:lvl6pPr marL="2514600" indent="-228600" algn="ctr" eaLnBrk="0" fontAlgn="base" hangingPunct="0">
              <a:spcBef>
                <a:spcPct val="0"/>
              </a:spcBef>
              <a:spcAft>
                <a:spcPct val="0"/>
              </a:spcAft>
              <a:defRPr sz="2000">
                <a:solidFill>
                  <a:schemeClr val="tx1"/>
                </a:solidFill>
                <a:latin typeface="Comic Sans MS" pitchFamily="66" charset="0"/>
                <a:cs typeface="Arial" pitchFamily="34" charset="0"/>
              </a:defRPr>
            </a:lvl6pPr>
            <a:lvl7pPr marL="2971800" indent="-228600" algn="ctr" eaLnBrk="0" fontAlgn="base" hangingPunct="0">
              <a:spcBef>
                <a:spcPct val="0"/>
              </a:spcBef>
              <a:spcAft>
                <a:spcPct val="0"/>
              </a:spcAft>
              <a:defRPr sz="2000">
                <a:solidFill>
                  <a:schemeClr val="tx1"/>
                </a:solidFill>
                <a:latin typeface="Comic Sans MS" pitchFamily="66" charset="0"/>
                <a:cs typeface="Arial" pitchFamily="34" charset="0"/>
              </a:defRPr>
            </a:lvl7pPr>
            <a:lvl8pPr marL="3429000" indent="-228600" algn="ctr" eaLnBrk="0" fontAlgn="base" hangingPunct="0">
              <a:spcBef>
                <a:spcPct val="0"/>
              </a:spcBef>
              <a:spcAft>
                <a:spcPct val="0"/>
              </a:spcAft>
              <a:defRPr sz="2000">
                <a:solidFill>
                  <a:schemeClr val="tx1"/>
                </a:solidFill>
                <a:latin typeface="Comic Sans MS" pitchFamily="66" charset="0"/>
                <a:cs typeface="Arial" pitchFamily="34" charset="0"/>
              </a:defRPr>
            </a:lvl8pPr>
            <a:lvl9pPr marL="3886200" indent="-228600" algn="ctr" eaLnBrk="0" fontAlgn="base" hangingPunct="0">
              <a:spcBef>
                <a:spcPct val="0"/>
              </a:spcBef>
              <a:spcAft>
                <a:spcPct val="0"/>
              </a:spcAft>
              <a:defRPr sz="2000">
                <a:solidFill>
                  <a:schemeClr val="tx1"/>
                </a:solidFill>
                <a:latin typeface="Comic Sans MS" pitchFamily="66" charset="0"/>
                <a:cs typeface="Arial" pitchFamily="34" charset="0"/>
              </a:defRPr>
            </a:lvl9pPr>
          </a:lstStyle>
          <a:p>
            <a:pPr eaLnBrk="0" hangingPunct="0"/>
            <a:r>
              <a:rPr lang="en-US" sz="2400" dirty="0" smtClean="0">
                <a:solidFill>
                  <a:srgbClr val="0000FF"/>
                </a:solidFill>
                <a:latin typeface="+mn-lt"/>
                <a:ea typeface="+mn-ea"/>
              </a:rPr>
              <a:t>~1 x 10</a:t>
            </a:r>
            <a:r>
              <a:rPr lang="en-US" sz="2400" baseline="30000" dirty="0" smtClean="0">
                <a:solidFill>
                  <a:srgbClr val="0000FF"/>
                </a:solidFill>
                <a:latin typeface="+mn-lt"/>
                <a:ea typeface="+mn-ea"/>
              </a:rPr>
              <a:t>-16</a:t>
            </a:r>
            <a:r>
              <a:rPr lang="en-US" sz="2400" dirty="0" smtClean="0">
                <a:solidFill>
                  <a:srgbClr val="0000FF"/>
                </a:solidFill>
                <a:latin typeface="+mn-lt"/>
                <a:ea typeface="+mn-ea"/>
              </a:rPr>
              <a:t> at 10 s</a:t>
            </a:r>
          </a:p>
        </p:txBody>
      </p:sp>
      <p:sp>
        <p:nvSpPr>
          <p:cNvPr id="7" name="Text Box 5"/>
          <p:cNvSpPr txBox="1">
            <a:spLocks noChangeArrowheads="1"/>
          </p:cNvSpPr>
          <p:nvPr/>
        </p:nvSpPr>
        <p:spPr bwMode="auto">
          <a:xfrm>
            <a:off x="0" y="534988"/>
            <a:ext cx="9144000" cy="457200"/>
          </a:xfrm>
          <a:prstGeom prst="rect">
            <a:avLst/>
          </a:prstGeom>
          <a:noFill/>
          <a:ln w="9525">
            <a:noFill/>
            <a:miter lim="800000"/>
            <a:headEnd/>
            <a:tailEnd/>
          </a:ln>
          <a:effectLst/>
        </p:spPr>
        <p:txBody>
          <a:bodyPr>
            <a:spAutoFit/>
          </a:bodyPr>
          <a:lstStyle/>
          <a:p>
            <a:pPr algn="ctr"/>
            <a:r>
              <a:rPr lang="en-US" sz="2400" dirty="0" smtClean="0"/>
              <a:t>Optical and microwave clock stabilities</a:t>
            </a:r>
            <a:endParaRPr lang="en-US" sz="2400" dirty="0"/>
          </a:p>
        </p:txBody>
      </p:sp>
    </p:spTree>
    <p:extLst>
      <p:ext uri="{BB962C8B-B14F-4D97-AF65-F5344CB8AC3E}">
        <p14:creationId xmlns:p14="http://schemas.microsoft.com/office/powerpoint/2010/main" val="137775861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ChangeArrowheads="1"/>
          </p:cNvSpPr>
          <p:nvPr/>
        </p:nvSpPr>
        <p:spPr bwMode="auto">
          <a:xfrm>
            <a:off x="304800" y="1828800"/>
            <a:ext cx="76200" cy="336550"/>
          </a:xfrm>
          <a:prstGeom prst="rect">
            <a:avLst/>
          </a:prstGeom>
          <a:noFill/>
          <a:ln w="9525">
            <a:noFill/>
            <a:miter lim="800000"/>
            <a:headEnd/>
            <a:tailEnd/>
          </a:ln>
          <a:effectLst/>
        </p:spPr>
        <p:txBody>
          <a:bodyPr>
            <a:spAutoFit/>
          </a:bodyPr>
          <a:lstStyle/>
          <a:p>
            <a:pPr marL="169863" indent="-169863" eaLnBrk="0" hangingPunct="0">
              <a:buFontTx/>
              <a:buChar char="•"/>
            </a:pPr>
            <a:endParaRPr lang="en-US" sz="1600" b="1">
              <a:solidFill>
                <a:srgbClr val="000000"/>
              </a:solidFill>
            </a:endParaRPr>
          </a:p>
        </p:txBody>
      </p:sp>
      <p:sp>
        <p:nvSpPr>
          <p:cNvPr id="669699" name="Rectangle 3"/>
          <p:cNvSpPr>
            <a:spLocks noChangeArrowheads="1"/>
          </p:cNvSpPr>
          <p:nvPr/>
        </p:nvSpPr>
        <p:spPr bwMode="auto">
          <a:xfrm>
            <a:off x="3171825" y="4432300"/>
            <a:ext cx="104775" cy="336550"/>
          </a:xfrm>
          <a:prstGeom prst="rect">
            <a:avLst/>
          </a:prstGeom>
          <a:noFill/>
          <a:ln w="9525">
            <a:noFill/>
            <a:miter lim="800000"/>
            <a:headEnd/>
            <a:tailEnd/>
          </a:ln>
          <a:effectLst/>
        </p:spPr>
        <p:txBody>
          <a:bodyPr>
            <a:spAutoFit/>
          </a:bodyPr>
          <a:lstStyle/>
          <a:p>
            <a:pPr marL="174625" indent="-174625" eaLnBrk="0" hangingPunct="0">
              <a:buFontTx/>
              <a:buChar char="•"/>
            </a:pPr>
            <a:endParaRPr lang="en-US" sz="1600">
              <a:solidFill>
                <a:srgbClr val="000066"/>
              </a:solidFill>
            </a:endParaRPr>
          </a:p>
        </p:txBody>
      </p:sp>
      <p:pic>
        <p:nvPicPr>
          <p:cNvPr id="669701" name="Picture 5" descr="ant4"/>
          <p:cNvPicPr>
            <a:picLocks noChangeAspect="1" noChangeArrowheads="1"/>
          </p:cNvPicPr>
          <p:nvPr/>
        </p:nvPicPr>
        <p:blipFill>
          <a:blip r:embed="rId3" cstate="print"/>
          <a:srcRect/>
          <a:stretch>
            <a:fillRect/>
          </a:stretch>
        </p:blipFill>
        <p:spPr bwMode="auto">
          <a:xfrm>
            <a:off x="3352800" y="4648200"/>
            <a:ext cx="2895600" cy="1811338"/>
          </a:xfrm>
          <a:prstGeom prst="rect">
            <a:avLst/>
          </a:prstGeom>
          <a:noFill/>
          <a:ln w="9525">
            <a:solidFill>
              <a:schemeClr val="tx1"/>
            </a:solidFill>
            <a:miter lim="800000"/>
            <a:headEnd/>
            <a:tailEnd/>
          </a:ln>
        </p:spPr>
      </p:pic>
      <p:pic>
        <p:nvPicPr>
          <p:cNvPr id="669702" name="Picture 6" descr="judah1"/>
          <p:cNvPicPr>
            <a:picLocks noChangeAspect="1" noChangeArrowheads="1"/>
          </p:cNvPicPr>
          <p:nvPr/>
        </p:nvPicPr>
        <p:blipFill>
          <a:blip r:embed="rId4" cstate="print"/>
          <a:srcRect/>
          <a:stretch>
            <a:fillRect/>
          </a:stretch>
        </p:blipFill>
        <p:spPr bwMode="auto">
          <a:xfrm>
            <a:off x="6981825" y="4724400"/>
            <a:ext cx="1781175" cy="1743075"/>
          </a:xfrm>
          <a:prstGeom prst="rect">
            <a:avLst/>
          </a:prstGeom>
          <a:noFill/>
          <a:ln w="9525">
            <a:solidFill>
              <a:schemeClr val="tx1"/>
            </a:solidFill>
            <a:miter lim="800000"/>
            <a:headEnd/>
            <a:tailEnd/>
          </a:ln>
        </p:spPr>
      </p:pic>
      <p:pic>
        <p:nvPicPr>
          <p:cNvPr id="669703" name="Picture 7" descr="nistnts"/>
          <p:cNvPicPr>
            <a:picLocks noChangeAspect="1" noChangeArrowheads="1"/>
          </p:cNvPicPr>
          <p:nvPr/>
        </p:nvPicPr>
        <p:blipFill>
          <a:blip r:embed="rId5" cstate="print"/>
          <a:srcRect/>
          <a:stretch>
            <a:fillRect/>
          </a:stretch>
        </p:blipFill>
        <p:spPr bwMode="auto">
          <a:xfrm>
            <a:off x="7086600" y="3429000"/>
            <a:ext cx="1600200" cy="1343025"/>
          </a:xfrm>
          <a:prstGeom prst="rect">
            <a:avLst/>
          </a:prstGeom>
          <a:noFill/>
          <a:ln w="9525">
            <a:solidFill>
              <a:schemeClr val="tx1"/>
            </a:solidFill>
            <a:miter lim="800000"/>
            <a:headEnd/>
            <a:tailEnd/>
          </a:ln>
        </p:spPr>
      </p:pic>
      <p:pic>
        <p:nvPicPr>
          <p:cNvPr id="669705" name="Picture 9" descr="quantum logic-wineland"/>
          <p:cNvPicPr>
            <a:picLocks noChangeAspect="1" noChangeArrowheads="1"/>
          </p:cNvPicPr>
          <p:nvPr/>
        </p:nvPicPr>
        <p:blipFill>
          <a:blip r:embed="rId6" cstate="print"/>
          <a:srcRect/>
          <a:stretch>
            <a:fillRect/>
          </a:stretch>
        </p:blipFill>
        <p:spPr bwMode="auto">
          <a:xfrm>
            <a:off x="228600" y="914400"/>
            <a:ext cx="2276475" cy="2282825"/>
          </a:xfrm>
          <a:prstGeom prst="rect">
            <a:avLst/>
          </a:prstGeom>
          <a:noFill/>
        </p:spPr>
      </p:pic>
      <p:pic>
        <p:nvPicPr>
          <p:cNvPr id="669706" name="Picture 10" descr="Fountpht"/>
          <p:cNvPicPr>
            <a:picLocks noChangeAspect="1" noChangeArrowheads="1"/>
          </p:cNvPicPr>
          <p:nvPr/>
        </p:nvPicPr>
        <p:blipFill>
          <a:blip r:embed="rId7" cstate="print"/>
          <a:srcRect/>
          <a:stretch>
            <a:fillRect/>
          </a:stretch>
        </p:blipFill>
        <p:spPr bwMode="auto">
          <a:xfrm>
            <a:off x="533400" y="4419600"/>
            <a:ext cx="1782763" cy="2133600"/>
          </a:xfrm>
          <a:prstGeom prst="rect">
            <a:avLst/>
          </a:prstGeom>
          <a:noFill/>
          <a:ln w="9525">
            <a:solidFill>
              <a:schemeClr val="tx1"/>
            </a:solidFill>
            <a:miter lim="800000"/>
            <a:headEnd/>
            <a:tailEnd/>
          </a:ln>
          <a:effectLst/>
        </p:spPr>
      </p:pic>
      <p:pic>
        <p:nvPicPr>
          <p:cNvPr id="669707" name="Picture 11" descr="NIST 030206 Tara_2"/>
          <p:cNvPicPr>
            <a:picLocks noChangeAspect="1" noChangeArrowheads="1"/>
          </p:cNvPicPr>
          <p:nvPr/>
        </p:nvPicPr>
        <p:blipFill>
          <a:blip r:embed="rId8" cstate="print"/>
          <a:srcRect/>
          <a:stretch>
            <a:fillRect/>
          </a:stretch>
        </p:blipFill>
        <p:spPr bwMode="auto">
          <a:xfrm>
            <a:off x="6705600" y="914400"/>
            <a:ext cx="2286000" cy="2284413"/>
          </a:xfrm>
          <a:prstGeom prst="rect">
            <a:avLst/>
          </a:prstGeom>
          <a:noFill/>
          <a:ln w="9525">
            <a:solidFill>
              <a:schemeClr val="tx1"/>
            </a:solidFill>
            <a:miter lim="800000"/>
            <a:headEnd/>
            <a:tailEnd/>
          </a:ln>
        </p:spPr>
      </p:pic>
      <p:sp>
        <p:nvSpPr>
          <p:cNvPr id="669708" name="Text Box 12"/>
          <p:cNvSpPr txBox="1">
            <a:spLocks noChangeArrowheads="1"/>
          </p:cNvSpPr>
          <p:nvPr/>
        </p:nvSpPr>
        <p:spPr bwMode="auto">
          <a:xfrm>
            <a:off x="2833688" y="838200"/>
            <a:ext cx="3429000" cy="1569660"/>
          </a:xfrm>
          <a:prstGeom prst="rect">
            <a:avLst/>
          </a:prstGeom>
          <a:noFill/>
          <a:ln w="9525">
            <a:noFill/>
            <a:miter lim="800000"/>
            <a:headEnd/>
            <a:tailEnd/>
          </a:ln>
          <a:effectLst/>
        </p:spPr>
        <p:txBody>
          <a:bodyPr>
            <a:spAutoFit/>
          </a:bodyPr>
          <a:lstStyle/>
          <a:p>
            <a:r>
              <a:rPr lang="en-US" sz="2400" dirty="0" smtClean="0"/>
              <a:t>An </a:t>
            </a:r>
            <a:r>
              <a:rPr lang="en-US" sz="2400" dirty="0"/>
              <a:t>overview of some activities of the NIST Time and Frequency Division.</a:t>
            </a:r>
          </a:p>
        </p:txBody>
      </p:sp>
      <p:sp>
        <p:nvSpPr>
          <p:cNvPr id="669709" name="Text Box 13"/>
          <p:cNvSpPr txBox="1">
            <a:spLocks noChangeArrowheads="1"/>
          </p:cNvSpPr>
          <p:nvPr/>
        </p:nvSpPr>
        <p:spPr bwMode="auto">
          <a:xfrm>
            <a:off x="0" y="98425"/>
            <a:ext cx="9144000" cy="457200"/>
          </a:xfrm>
          <a:prstGeom prst="rect">
            <a:avLst/>
          </a:prstGeom>
          <a:noFill/>
          <a:ln w="9525">
            <a:noFill/>
            <a:miter lim="800000"/>
            <a:headEnd/>
            <a:tailEnd/>
          </a:ln>
          <a:effectLst/>
        </p:spPr>
        <p:txBody>
          <a:bodyPr>
            <a:spAutoFit/>
          </a:bodyPr>
          <a:lstStyle/>
          <a:p>
            <a:pPr algn="ctr"/>
            <a:r>
              <a:rPr lang="en-US" sz="2400" b="1"/>
              <a:t>Time, Timekeeping and Time Distribution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noChangeAspect="1"/>
          </p:cNvGrpSpPr>
          <p:nvPr/>
        </p:nvGrpSpPr>
        <p:grpSpPr bwMode="auto">
          <a:xfrm>
            <a:off x="574675" y="1001713"/>
            <a:ext cx="4006850" cy="2938462"/>
            <a:chOff x="330" y="492"/>
            <a:chExt cx="4331" cy="3176"/>
          </a:xfrm>
        </p:grpSpPr>
        <p:pic>
          <p:nvPicPr>
            <p:cNvPr id="77831" name="Picture 3" descr="csac3_5"/>
            <p:cNvPicPr>
              <a:picLocks noChangeAspect="1" noChangeArrowheads="1"/>
            </p:cNvPicPr>
            <p:nvPr/>
          </p:nvPicPr>
          <p:blipFill>
            <a:blip r:embed="rId3" cstate="print"/>
            <a:srcRect l="44649" t="18750" r="21094" b="9375"/>
            <a:stretch>
              <a:fillRect/>
            </a:stretch>
          </p:blipFill>
          <p:spPr bwMode="auto">
            <a:xfrm>
              <a:off x="2710" y="492"/>
              <a:ext cx="1932" cy="3160"/>
            </a:xfrm>
            <a:prstGeom prst="rect">
              <a:avLst/>
            </a:prstGeom>
            <a:noFill/>
            <a:ln w="9525">
              <a:noFill/>
              <a:miter lim="800000"/>
              <a:headEnd/>
              <a:tailEnd/>
            </a:ln>
          </p:spPr>
        </p:pic>
        <p:pic>
          <p:nvPicPr>
            <p:cNvPr id="77832" name="Picture 4" descr="cell_top"/>
            <p:cNvPicPr>
              <a:picLocks noChangeAspect="1" noChangeArrowheads="1"/>
            </p:cNvPicPr>
            <p:nvPr/>
          </p:nvPicPr>
          <p:blipFill>
            <a:blip r:embed="rId4" cstate="print">
              <a:clrChange>
                <a:clrFrom>
                  <a:srgbClr val="FFFFFF"/>
                </a:clrFrom>
                <a:clrTo>
                  <a:srgbClr val="FFFFFF">
                    <a:alpha val="0"/>
                  </a:srgbClr>
                </a:clrTo>
              </a:clrChange>
            </a:blip>
            <a:srcRect l="45938" t="39626" r="43594" b="42751"/>
            <a:stretch>
              <a:fillRect/>
            </a:stretch>
          </p:blipFill>
          <p:spPr bwMode="auto">
            <a:xfrm>
              <a:off x="1977" y="1275"/>
              <a:ext cx="592" cy="682"/>
            </a:xfrm>
            <a:prstGeom prst="rect">
              <a:avLst/>
            </a:prstGeom>
            <a:noFill/>
            <a:ln w="9525">
              <a:noFill/>
              <a:miter lim="800000"/>
              <a:headEnd/>
              <a:tailEnd/>
            </a:ln>
          </p:spPr>
        </p:pic>
        <p:sp>
          <p:nvSpPr>
            <p:cNvPr id="77833" name="Line 5"/>
            <p:cNvSpPr>
              <a:spLocks noChangeAspect="1" noChangeShapeType="1"/>
            </p:cNvSpPr>
            <p:nvPr/>
          </p:nvSpPr>
          <p:spPr bwMode="auto">
            <a:xfrm>
              <a:off x="2124" y="1828"/>
              <a:ext cx="213" cy="2"/>
            </a:xfrm>
            <a:prstGeom prst="line">
              <a:avLst/>
            </a:prstGeom>
            <a:noFill/>
            <a:ln w="28575">
              <a:solidFill>
                <a:schemeClr val="tx1"/>
              </a:solidFill>
              <a:round/>
              <a:headEnd/>
              <a:tailEnd/>
            </a:ln>
          </p:spPr>
          <p:txBody>
            <a:bodyPr/>
            <a:lstStyle/>
            <a:p>
              <a:endParaRPr lang="en-US"/>
            </a:p>
          </p:txBody>
        </p:sp>
        <p:sp>
          <p:nvSpPr>
            <p:cNvPr id="77834" name="Freeform 6"/>
            <p:cNvSpPr>
              <a:spLocks noChangeAspect="1"/>
            </p:cNvSpPr>
            <p:nvPr/>
          </p:nvSpPr>
          <p:spPr bwMode="auto">
            <a:xfrm>
              <a:off x="2577" y="1602"/>
              <a:ext cx="730" cy="254"/>
            </a:xfrm>
            <a:custGeom>
              <a:avLst/>
              <a:gdLst>
                <a:gd name="T0" fmla="*/ 3012625 w 471"/>
                <a:gd name="T1" fmla="*/ 2098633 h 158"/>
                <a:gd name="T2" fmla="*/ 0 w 471"/>
                <a:gd name="T3" fmla="*/ 0 h 158"/>
                <a:gd name="T4" fmla="*/ 0 60000 65536"/>
                <a:gd name="T5" fmla="*/ 0 60000 65536"/>
                <a:gd name="T6" fmla="*/ 0 w 471"/>
                <a:gd name="T7" fmla="*/ 0 h 158"/>
                <a:gd name="T8" fmla="*/ 471 w 471"/>
                <a:gd name="T9" fmla="*/ 158 h 158"/>
              </a:gdLst>
              <a:ahLst/>
              <a:cxnLst>
                <a:cxn ang="T4">
                  <a:pos x="T0" y="T1"/>
                </a:cxn>
                <a:cxn ang="T5">
                  <a:pos x="T2" y="T3"/>
                </a:cxn>
              </a:cxnLst>
              <a:rect l="T6" t="T7" r="T8" b="T9"/>
              <a:pathLst>
                <a:path w="471" h="158">
                  <a:moveTo>
                    <a:pt x="471" y="158"/>
                  </a:moveTo>
                  <a:lnTo>
                    <a:pt x="0" y="0"/>
                  </a:lnTo>
                </a:path>
              </a:pathLst>
            </a:custGeom>
            <a:noFill/>
            <a:ln w="9525">
              <a:solidFill>
                <a:schemeClr val="tx1"/>
              </a:solidFill>
              <a:round/>
              <a:headEnd/>
              <a:tailEnd type="triangle" w="med" len="med"/>
            </a:ln>
          </p:spPr>
          <p:txBody>
            <a:bodyPr/>
            <a:lstStyle/>
            <a:p>
              <a:endParaRPr lang="en-US"/>
            </a:p>
          </p:txBody>
        </p:sp>
        <p:sp>
          <p:nvSpPr>
            <p:cNvPr id="77835" name="Line 7"/>
            <p:cNvSpPr>
              <a:spLocks noChangeAspect="1" noChangeShapeType="1"/>
            </p:cNvSpPr>
            <p:nvPr/>
          </p:nvSpPr>
          <p:spPr bwMode="auto">
            <a:xfrm flipH="1" flipV="1">
              <a:off x="2585" y="2465"/>
              <a:ext cx="671" cy="238"/>
            </a:xfrm>
            <a:prstGeom prst="line">
              <a:avLst/>
            </a:prstGeom>
            <a:noFill/>
            <a:ln w="9525">
              <a:solidFill>
                <a:schemeClr val="tx1"/>
              </a:solidFill>
              <a:round/>
              <a:headEnd/>
              <a:tailEnd type="triangle" w="med" len="med"/>
            </a:ln>
          </p:spPr>
          <p:txBody>
            <a:bodyPr/>
            <a:lstStyle/>
            <a:p>
              <a:endParaRPr lang="en-US"/>
            </a:p>
          </p:txBody>
        </p:sp>
        <p:sp>
          <p:nvSpPr>
            <p:cNvPr id="77836" name="Freeform 8"/>
            <p:cNvSpPr>
              <a:spLocks noChangeAspect="1"/>
            </p:cNvSpPr>
            <p:nvPr/>
          </p:nvSpPr>
          <p:spPr bwMode="auto">
            <a:xfrm>
              <a:off x="2582" y="3139"/>
              <a:ext cx="1087" cy="117"/>
            </a:xfrm>
            <a:custGeom>
              <a:avLst/>
              <a:gdLst>
                <a:gd name="T0" fmla="*/ 4406989 w 702"/>
                <a:gd name="T1" fmla="*/ 0 h 73"/>
                <a:gd name="T2" fmla="*/ 0 w 702"/>
                <a:gd name="T3" fmla="*/ 914619 h 73"/>
                <a:gd name="T4" fmla="*/ 0 60000 65536"/>
                <a:gd name="T5" fmla="*/ 0 60000 65536"/>
                <a:gd name="T6" fmla="*/ 0 w 702"/>
                <a:gd name="T7" fmla="*/ 0 h 73"/>
                <a:gd name="T8" fmla="*/ 702 w 702"/>
                <a:gd name="T9" fmla="*/ 73 h 73"/>
              </a:gdLst>
              <a:ahLst/>
              <a:cxnLst>
                <a:cxn ang="T4">
                  <a:pos x="T0" y="T1"/>
                </a:cxn>
                <a:cxn ang="T5">
                  <a:pos x="T2" y="T3"/>
                </a:cxn>
              </a:cxnLst>
              <a:rect l="T6" t="T7" r="T8" b="T9"/>
              <a:pathLst>
                <a:path w="702" h="73">
                  <a:moveTo>
                    <a:pt x="702" y="0"/>
                  </a:moveTo>
                  <a:lnTo>
                    <a:pt x="0" y="73"/>
                  </a:lnTo>
                </a:path>
              </a:pathLst>
            </a:custGeom>
            <a:noFill/>
            <a:ln w="9525">
              <a:solidFill>
                <a:schemeClr val="tx1"/>
              </a:solidFill>
              <a:round/>
              <a:headEnd/>
              <a:tailEnd type="triangle" w="med" len="med"/>
            </a:ln>
          </p:spPr>
          <p:txBody>
            <a:bodyPr/>
            <a:lstStyle/>
            <a:p>
              <a:endParaRPr lang="en-US"/>
            </a:p>
          </p:txBody>
        </p:sp>
        <p:grpSp>
          <p:nvGrpSpPr>
            <p:cNvPr id="77837" name="Group 9"/>
            <p:cNvGrpSpPr>
              <a:grpSpLocks noChangeAspect="1"/>
            </p:cNvGrpSpPr>
            <p:nvPr/>
          </p:nvGrpSpPr>
          <p:grpSpPr bwMode="auto">
            <a:xfrm>
              <a:off x="1980" y="2087"/>
              <a:ext cx="594" cy="602"/>
              <a:chOff x="2260" y="1872"/>
              <a:chExt cx="545" cy="531"/>
            </a:xfrm>
          </p:grpSpPr>
          <p:pic>
            <p:nvPicPr>
              <p:cNvPr id="77851" name="Picture 10" descr="Optics 1"/>
              <p:cNvPicPr preferRelativeResize="0">
                <a:picLocks noChangeAspect="1" noChangeArrowheads="1"/>
              </p:cNvPicPr>
              <p:nvPr/>
            </p:nvPicPr>
            <p:blipFill>
              <a:blip r:embed="rId5" cstate="print"/>
              <a:srcRect l="42188" t="42188" r="42188" b="37500"/>
              <a:stretch>
                <a:fillRect/>
              </a:stretch>
            </p:blipFill>
            <p:spPr bwMode="auto">
              <a:xfrm>
                <a:off x="2260" y="1872"/>
                <a:ext cx="545" cy="531"/>
              </a:xfrm>
              <a:prstGeom prst="rect">
                <a:avLst/>
              </a:prstGeom>
              <a:noFill/>
              <a:ln w="9525">
                <a:noFill/>
                <a:miter lim="800000"/>
                <a:headEnd/>
                <a:tailEnd/>
              </a:ln>
            </p:spPr>
          </p:pic>
          <p:sp>
            <p:nvSpPr>
              <p:cNvPr id="77852" name="Line 11"/>
              <p:cNvSpPr>
                <a:spLocks noChangeAspect="1" noChangeShapeType="1"/>
              </p:cNvSpPr>
              <p:nvPr/>
            </p:nvSpPr>
            <p:spPr bwMode="auto">
              <a:xfrm>
                <a:off x="2445" y="2338"/>
                <a:ext cx="174" cy="0"/>
              </a:xfrm>
              <a:prstGeom prst="line">
                <a:avLst/>
              </a:prstGeom>
              <a:noFill/>
              <a:ln w="28575">
                <a:solidFill>
                  <a:schemeClr val="tx1"/>
                </a:solidFill>
                <a:round/>
                <a:headEnd/>
                <a:tailEnd/>
              </a:ln>
            </p:spPr>
            <p:txBody>
              <a:bodyPr/>
              <a:lstStyle/>
              <a:p>
                <a:endParaRPr lang="en-US"/>
              </a:p>
            </p:txBody>
          </p:sp>
        </p:grpSp>
        <p:grpSp>
          <p:nvGrpSpPr>
            <p:cNvPr id="77838" name="Group 12"/>
            <p:cNvGrpSpPr>
              <a:grpSpLocks noChangeAspect="1"/>
            </p:cNvGrpSpPr>
            <p:nvPr/>
          </p:nvGrpSpPr>
          <p:grpSpPr bwMode="auto">
            <a:xfrm>
              <a:off x="1976" y="2854"/>
              <a:ext cx="598" cy="652"/>
              <a:chOff x="2256" y="2448"/>
              <a:chExt cx="547" cy="576"/>
            </a:xfrm>
          </p:grpSpPr>
          <p:pic>
            <p:nvPicPr>
              <p:cNvPr id="77849" name="Picture 13" descr="DSCN0914"/>
              <p:cNvPicPr preferRelativeResize="0">
                <a:picLocks noChangeAspect="1" noChangeArrowheads="1"/>
              </p:cNvPicPr>
              <p:nvPr/>
            </p:nvPicPr>
            <p:blipFill>
              <a:blip r:embed="rId6" cstate="print"/>
              <a:srcRect r="31250" b="23438"/>
              <a:stretch>
                <a:fillRect/>
              </a:stretch>
            </p:blipFill>
            <p:spPr bwMode="auto">
              <a:xfrm>
                <a:off x="2256" y="2448"/>
                <a:ext cx="547" cy="576"/>
              </a:xfrm>
              <a:prstGeom prst="rect">
                <a:avLst/>
              </a:prstGeom>
              <a:noFill/>
              <a:ln w="9525">
                <a:noFill/>
                <a:miter lim="800000"/>
                <a:headEnd/>
                <a:tailEnd/>
              </a:ln>
            </p:spPr>
          </p:pic>
          <p:sp>
            <p:nvSpPr>
              <p:cNvPr id="77850" name="Line 14"/>
              <p:cNvSpPr>
                <a:spLocks noChangeAspect="1" noChangeShapeType="1"/>
              </p:cNvSpPr>
              <p:nvPr/>
            </p:nvSpPr>
            <p:spPr bwMode="auto">
              <a:xfrm>
                <a:off x="2317" y="2888"/>
                <a:ext cx="369" cy="0"/>
              </a:xfrm>
              <a:prstGeom prst="line">
                <a:avLst/>
              </a:prstGeom>
              <a:noFill/>
              <a:ln w="28575">
                <a:solidFill>
                  <a:schemeClr val="tx1"/>
                </a:solidFill>
                <a:round/>
                <a:headEnd/>
                <a:tailEnd/>
              </a:ln>
            </p:spPr>
            <p:txBody>
              <a:bodyPr/>
              <a:lstStyle/>
              <a:p>
                <a:endParaRPr lang="en-US"/>
              </a:p>
            </p:txBody>
          </p:sp>
        </p:grpSp>
        <p:pic>
          <p:nvPicPr>
            <p:cNvPr id="77839" name="Picture 15" descr="CSAC-II"/>
            <p:cNvPicPr preferRelativeResize="0">
              <a:picLocks noChangeAspect="1" noChangeArrowheads="1"/>
            </p:cNvPicPr>
            <p:nvPr/>
          </p:nvPicPr>
          <p:blipFill>
            <a:blip r:embed="rId7" cstate="print"/>
            <a:srcRect l="38811" t="11983" r="32343" b="5992"/>
            <a:stretch>
              <a:fillRect/>
            </a:stretch>
          </p:blipFill>
          <p:spPr bwMode="auto">
            <a:xfrm>
              <a:off x="330" y="513"/>
              <a:ext cx="1551" cy="3141"/>
            </a:xfrm>
            <a:prstGeom prst="rect">
              <a:avLst/>
            </a:prstGeom>
            <a:noFill/>
            <a:ln w="9525">
              <a:noFill/>
              <a:miter lim="800000"/>
              <a:headEnd/>
              <a:tailEnd/>
            </a:ln>
          </p:spPr>
        </p:pic>
        <p:sp>
          <p:nvSpPr>
            <p:cNvPr id="77840" name="Line 16"/>
            <p:cNvSpPr>
              <a:spLocks noChangeAspect="1" noChangeShapeType="1"/>
            </p:cNvSpPr>
            <p:nvPr/>
          </p:nvSpPr>
          <p:spPr bwMode="auto">
            <a:xfrm flipV="1">
              <a:off x="1235" y="3182"/>
              <a:ext cx="724" cy="119"/>
            </a:xfrm>
            <a:prstGeom prst="line">
              <a:avLst/>
            </a:prstGeom>
            <a:noFill/>
            <a:ln w="9525">
              <a:solidFill>
                <a:schemeClr val="tx1"/>
              </a:solidFill>
              <a:round/>
              <a:headEnd/>
              <a:tailEnd type="triangle" w="med" len="med"/>
            </a:ln>
          </p:spPr>
          <p:txBody>
            <a:bodyPr/>
            <a:lstStyle/>
            <a:p>
              <a:endParaRPr lang="en-US"/>
            </a:p>
          </p:txBody>
        </p:sp>
        <p:sp>
          <p:nvSpPr>
            <p:cNvPr id="77841" name="Line 17"/>
            <p:cNvSpPr>
              <a:spLocks noChangeAspect="1" noChangeShapeType="1"/>
            </p:cNvSpPr>
            <p:nvPr/>
          </p:nvSpPr>
          <p:spPr bwMode="auto">
            <a:xfrm flipV="1">
              <a:off x="1508" y="2509"/>
              <a:ext cx="434" cy="70"/>
            </a:xfrm>
            <a:prstGeom prst="line">
              <a:avLst/>
            </a:prstGeom>
            <a:noFill/>
            <a:ln w="9525">
              <a:solidFill>
                <a:schemeClr val="tx1"/>
              </a:solidFill>
              <a:round/>
              <a:headEnd/>
              <a:tailEnd type="triangle" w="med" len="med"/>
            </a:ln>
          </p:spPr>
          <p:txBody>
            <a:bodyPr/>
            <a:lstStyle/>
            <a:p>
              <a:endParaRPr lang="en-US"/>
            </a:p>
          </p:txBody>
        </p:sp>
        <p:sp>
          <p:nvSpPr>
            <p:cNvPr id="77842" name="Line 18"/>
            <p:cNvSpPr>
              <a:spLocks noChangeAspect="1" noChangeShapeType="1"/>
            </p:cNvSpPr>
            <p:nvPr/>
          </p:nvSpPr>
          <p:spPr bwMode="auto">
            <a:xfrm flipV="1">
              <a:off x="1570" y="1635"/>
              <a:ext cx="378" cy="63"/>
            </a:xfrm>
            <a:prstGeom prst="line">
              <a:avLst/>
            </a:prstGeom>
            <a:noFill/>
            <a:ln w="9525">
              <a:solidFill>
                <a:schemeClr val="tx1"/>
              </a:solidFill>
              <a:round/>
              <a:headEnd/>
              <a:tailEnd type="triangle" w="med" len="med"/>
            </a:ln>
          </p:spPr>
          <p:txBody>
            <a:bodyPr/>
            <a:lstStyle/>
            <a:p>
              <a:endParaRPr lang="en-US"/>
            </a:p>
          </p:txBody>
        </p:sp>
        <p:sp>
          <p:nvSpPr>
            <p:cNvPr id="77843" name="Line 19"/>
            <p:cNvSpPr>
              <a:spLocks noChangeAspect="1" noChangeShapeType="1"/>
            </p:cNvSpPr>
            <p:nvPr/>
          </p:nvSpPr>
          <p:spPr bwMode="auto">
            <a:xfrm flipV="1">
              <a:off x="1492" y="719"/>
              <a:ext cx="450" cy="74"/>
            </a:xfrm>
            <a:prstGeom prst="line">
              <a:avLst/>
            </a:prstGeom>
            <a:noFill/>
            <a:ln w="9525">
              <a:solidFill>
                <a:schemeClr val="tx1"/>
              </a:solidFill>
              <a:round/>
              <a:headEnd/>
              <a:tailEnd type="triangle" w="med" len="med"/>
            </a:ln>
          </p:spPr>
          <p:txBody>
            <a:bodyPr/>
            <a:lstStyle/>
            <a:p>
              <a:endParaRPr lang="en-US"/>
            </a:p>
          </p:txBody>
        </p:sp>
        <p:sp>
          <p:nvSpPr>
            <p:cNvPr id="77844" name="Line 20"/>
            <p:cNvSpPr>
              <a:spLocks noChangeAspect="1" noChangeShapeType="1"/>
            </p:cNvSpPr>
            <p:nvPr/>
          </p:nvSpPr>
          <p:spPr bwMode="auto">
            <a:xfrm rot="90781" flipV="1">
              <a:off x="3062" y="3547"/>
              <a:ext cx="582" cy="15"/>
            </a:xfrm>
            <a:prstGeom prst="line">
              <a:avLst/>
            </a:prstGeom>
            <a:noFill/>
            <a:ln w="28575">
              <a:solidFill>
                <a:schemeClr val="tx1"/>
              </a:solidFill>
              <a:round/>
              <a:headEnd/>
              <a:tailEnd/>
            </a:ln>
          </p:spPr>
          <p:txBody>
            <a:bodyPr/>
            <a:lstStyle/>
            <a:p>
              <a:endParaRPr lang="en-US"/>
            </a:p>
          </p:txBody>
        </p:sp>
        <p:pic>
          <p:nvPicPr>
            <p:cNvPr id="77845" name="Picture 21" descr="Photodiode"/>
            <p:cNvPicPr preferRelativeResize="0">
              <a:picLocks noChangeAspect="1" noChangeArrowheads="1"/>
            </p:cNvPicPr>
            <p:nvPr/>
          </p:nvPicPr>
          <p:blipFill>
            <a:blip r:embed="rId8" cstate="print"/>
            <a:srcRect/>
            <a:stretch>
              <a:fillRect/>
            </a:stretch>
          </p:blipFill>
          <p:spPr bwMode="auto">
            <a:xfrm>
              <a:off x="1985" y="510"/>
              <a:ext cx="589" cy="611"/>
            </a:xfrm>
            <a:prstGeom prst="rect">
              <a:avLst/>
            </a:prstGeom>
            <a:noFill/>
            <a:ln w="9525">
              <a:noFill/>
              <a:miter lim="800000"/>
              <a:headEnd/>
              <a:tailEnd/>
            </a:ln>
          </p:spPr>
        </p:pic>
        <p:sp>
          <p:nvSpPr>
            <p:cNvPr id="77846" name="Line 22"/>
            <p:cNvSpPr>
              <a:spLocks noChangeAspect="1" noChangeShapeType="1"/>
            </p:cNvSpPr>
            <p:nvPr/>
          </p:nvSpPr>
          <p:spPr bwMode="auto">
            <a:xfrm flipH="1" flipV="1">
              <a:off x="2580" y="693"/>
              <a:ext cx="697" cy="683"/>
            </a:xfrm>
            <a:prstGeom prst="line">
              <a:avLst/>
            </a:prstGeom>
            <a:noFill/>
            <a:ln w="9525">
              <a:solidFill>
                <a:schemeClr val="tx1"/>
              </a:solidFill>
              <a:round/>
              <a:headEnd/>
              <a:tailEnd type="triangle" w="med" len="med"/>
            </a:ln>
          </p:spPr>
          <p:txBody>
            <a:bodyPr/>
            <a:lstStyle/>
            <a:p>
              <a:endParaRPr lang="en-US"/>
            </a:p>
          </p:txBody>
        </p:sp>
        <p:sp>
          <p:nvSpPr>
            <p:cNvPr id="77847" name="Rectangle 23"/>
            <p:cNvSpPr>
              <a:spLocks noChangeAspect="1" noChangeArrowheads="1"/>
            </p:cNvSpPr>
            <p:nvPr/>
          </p:nvSpPr>
          <p:spPr bwMode="auto">
            <a:xfrm>
              <a:off x="330" y="500"/>
              <a:ext cx="4331" cy="3168"/>
            </a:xfrm>
            <a:prstGeom prst="rect">
              <a:avLst/>
            </a:prstGeom>
            <a:noFill/>
            <a:ln w="28575">
              <a:solidFill>
                <a:schemeClr val="tx1"/>
              </a:solidFill>
              <a:miter lim="800000"/>
              <a:headEnd/>
              <a:tailEnd/>
            </a:ln>
          </p:spPr>
          <p:txBody>
            <a:bodyPr wrap="none" anchor="ctr"/>
            <a:lstStyle/>
            <a:p>
              <a:endParaRPr lang="en-US"/>
            </a:p>
          </p:txBody>
        </p:sp>
        <p:sp>
          <p:nvSpPr>
            <p:cNvPr id="77848" name="Line 24"/>
            <p:cNvSpPr>
              <a:spLocks noChangeAspect="1" noChangeShapeType="1"/>
            </p:cNvSpPr>
            <p:nvPr/>
          </p:nvSpPr>
          <p:spPr bwMode="auto">
            <a:xfrm>
              <a:off x="2140" y="1092"/>
              <a:ext cx="274" cy="1"/>
            </a:xfrm>
            <a:prstGeom prst="line">
              <a:avLst/>
            </a:prstGeom>
            <a:noFill/>
            <a:ln w="28575">
              <a:solidFill>
                <a:schemeClr val="tx1"/>
              </a:solidFill>
              <a:round/>
              <a:headEnd/>
              <a:tailEnd/>
            </a:ln>
          </p:spPr>
          <p:txBody>
            <a:bodyPr/>
            <a:lstStyle/>
            <a:p>
              <a:endParaRPr lang="en-US"/>
            </a:p>
          </p:txBody>
        </p:sp>
      </p:grpSp>
      <p:sp>
        <p:nvSpPr>
          <p:cNvPr id="77827" name="Text Box 25"/>
          <p:cNvSpPr txBox="1">
            <a:spLocks noChangeAspect="1" noChangeArrowheads="1"/>
          </p:cNvSpPr>
          <p:nvPr/>
        </p:nvSpPr>
        <p:spPr bwMode="auto">
          <a:xfrm>
            <a:off x="3024188" y="3546475"/>
            <a:ext cx="649287" cy="304800"/>
          </a:xfrm>
          <a:prstGeom prst="rect">
            <a:avLst/>
          </a:prstGeom>
          <a:noFill/>
          <a:ln w="9525">
            <a:noFill/>
            <a:miter lim="800000"/>
            <a:headEnd/>
            <a:tailEnd/>
          </a:ln>
        </p:spPr>
        <p:txBody>
          <a:bodyPr wrap="none">
            <a:spAutoFit/>
          </a:bodyPr>
          <a:lstStyle/>
          <a:p>
            <a:r>
              <a:rPr lang="en-US" sz="1400" b="1"/>
              <a:t>1 mm</a:t>
            </a:r>
          </a:p>
        </p:txBody>
      </p:sp>
      <p:sp>
        <p:nvSpPr>
          <p:cNvPr id="77828" name="Text Box 26"/>
          <p:cNvSpPr txBox="1">
            <a:spLocks noChangeArrowheads="1"/>
          </p:cNvSpPr>
          <p:nvPr/>
        </p:nvSpPr>
        <p:spPr bwMode="auto">
          <a:xfrm>
            <a:off x="300038" y="4305300"/>
            <a:ext cx="6356350" cy="2124075"/>
          </a:xfrm>
          <a:prstGeom prst="rect">
            <a:avLst/>
          </a:prstGeom>
          <a:noFill/>
          <a:ln w="9525">
            <a:noFill/>
            <a:miter lim="800000"/>
            <a:headEnd/>
            <a:tailEnd/>
          </a:ln>
        </p:spPr>
        <p:txBody>
          <a:bodyPr>
            <a:spAutoFit/>
          </a:bodyPr>
          <a:lstStyle/>
          <a:p>
            <a:pPr marL="174625" indent="-174625">
              <a:spcAft>
                <a:spcPct val="50000"/>
              </a:spcAft>
            </a:pPr>
            <a:r>
              <a:rPr lang="en-US" sz="2400" b="1" dirty="0"/>
              <a:t>Chip-scale atomic clock</a:t>
            </a:r>
          </a:p>
          <a:p>
            <a:pPr marL="174625" indent="-174625">
              <a:spcAft>
                <a:spcPct val="50000"/>
              </a:spcAft>
            </a:pPr>
            <a:r>
              <a:rPr lang="en-US" sz="2400" b="1" dirty="0"/>
              <a:t>Chip-scale atomic magnetometer</a:t>
            </a:r>
          </a:p>
          <a:p>
            <a:pPr marL="174625" indent="-174625">
              <a:spcAft>
                <a:spcPct val="50000"/>
              </a:spcAft>
            </a:pPr>
            <a:r>
              <a:rPr lang="en-US" sz="2400" b="1" dirty="0" err="1"/>
              <a:t>Ultraminiature</a:t>
            </a:r>
            <a:r>
              <a:rPr lang="en-US" sz="2400" b="1" dirty="0"/>
              <a:t> gyroscope</a:t>
            </a:r>
          </a:p>
          <a:p>
            <a:pPr marL="174625" indent="-174625">
              <a:spcAft>
                <a:spcPct val="50000"/>
              </a:spcAft>
            </a:pPr>
            <a:r>
              <a:rPr lang="en-US" sz="2400" b="1" dirty="0"/>
              <a:t>Future atom-based sensors</a:t>
            </a:r>
          </a:p>
        </p:txBody>
      </p:sp>
      <p:sp>
        <p:nvSpPr>
          <p:cNvPr id="77829" name="Text Box 28"/>
          <p:cNvSpPr txBox="1">
            <a:spLocks noChangeArrowheads="1"/>
          </p:cNvSpPr>
          <p:nvPr/>
        </p:nvSpPr>
        <p:spPr bwMode="auto">
          <a:xfrm>
            <a:off x="-11113" y="-3175"/>
            <a:ext cx="9144001" cy="831850"/>
          </a:xfrm>
          <a:prstGeom prst="rect">
            <a:avLst/>
          </a:prstGeom>
          <a:noFill/>
          <a:ln w="9525">
            <a:noFill/>
            <a:miter lim="800000"/>
            <a:headEnd/>
            <a:tailEnd/>
          </a:ln>
        </p:spPr>
        <p:txBody>
          <a:bodyPr>
            <a:spAutoFit/>
          </a:bodyPr>
          <a:lstStyle/>
          <a:p>
            <a:pPr algn="ctr"/>
            <a:r>
              <a:rPr lang="en-US" sz="2400" b="1" dirty="0"/>
              <a:t>NIST Chip-Scale Atomic Devices</a:t>
            </a:r>
          </a:p>
          <a:p>
            <a:pPr algn="ctr"/>
            <a:r>
              <a:rPr lang="en-US" sz="2400" b="1" dirty="0"/>
              <a:t>Sensors Based on Frequency Metrology (“Atomic Clocks”)</a:t>
            </a:r>
          </a:p>
        </p:txBody>
      </p:sp>
      <p:pic>
        <p:nvPicPr>
          <p:cNvPr id="77830" name="Picture 29" descr="CSAC3_rice_good"/>
          <p:cNvPicPr>
            <a:picLocks noChangeAspect="1" noChangeArrowheads="1"/>
          </p:cNvPicPr>
          <p:nvPr/>
        </p:nvPicPr>
        <p:blipFill>
          <a:blip r:embed="rId9" cstate="print"/>
          <a:srcRect/>
          <a:stretch>
            <a:fillRect/>
          </a:stretch>
        </p:blipFill>
        <p:spPr bwMode="auto">
          <a:xfrm>
            <a:off x="4876800" y="914400"/>
            <a:ext cx="4114800" cy="3086100"/>
          </a:xfrm>
          <a:prstGeom prst="rect">
            <a:avLst/>
          </a:prstGeom>
          <a:noFill/>
          <a:ln w="9525">
            <a:solidFill>
              <a:schemeClr val="tx1"/>
            </a:solidFill>
            <a:miter lim="800000"/>
            <a:headEnd/>
            <a:tailEnd/>
          </a:ln>
        </p:spPr>
      </p:pic>
      <p:pic>
        <p:nvPicPr>
          <p:cNvPr id="29" name="Picture 2" descr="F:\OBrian\Time.and.Frequency\VCAT\VCAT.12.10.15\NIST.Chip.Talk\Graphix\CSAC.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1451" y="4211351"/>
            <a:ext cx="2462097" cy="134086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102041" y="5656986"/>
            <a:ext cx="2700916" cy="954107"/>
          </a:xfrm>
          <a:prstGeom prst="rect">
            <a:avLst/>
          </a:prstGeom>
          <a:noFill/>
        </p:spPr>
        <p:txBody>
          <a:bodyPr wrap="square" rtlCol="0">
            <a:spAutoFit/>
          </a:bodyPr>
          <a:lstStyle/>
          <a:p>
            <a:r>
              <a:rPr lang="en-US" sz="1400" dirty="0" err="1" smtClean="0"/>
              <a:t>Symmetricom</a:t>
            </a:r>
            <a:r>
              <a:rPr lang="en-US" sz="1400" dirty="0" smtClean="0"/>
              <a:t> (now </a:t>
            </a:r>
            <a:r>
              <a:rPr lang="en-US" sz="1400" dirty="0" err="1" smtClean="0"/>
              <a:t>Microsemi</a:t>
            </a:r>
            <a:r>
              <a:rPr lang="en-US" sz="1400" dirty="0" smtClean="0"/>
              <a:t>): </a:t>
            </a:r>
          </a:p>
          <a:p>
            <a:r>
              <a:rPr lang="en-US" sz="1400" dirty="0" smtClean="0"/>
              <a:t>First commercial CSAC.</a:t>
            </a:r>
          </a:p>
          <a:p>
            <a:r>
              <a:rPr lang="en-US" sz="1400" dirty="0" smtClean="0"/>
              <a:t>January 2011.</a:t>
            </a:r>
          </a:p>
          <a:p>
            <a:r>
              <a:rPr lang="en-US" sz="1400" dirty="0" err="1" smtClean="0">
                <a:latin typeface="Symbol" panose="05050102010706020507" pitchFamily="18" charset="2"/>
              </a:rPr>
              <a:t>D</a:t>
            </a:r>
            <a:r>
              <a:rPr lang="en-US" sz="1400" dirty="0" err="1" smtClean="0"/>
              <a:t>f</a:t>
            </a:r>
            <a:r>
              <a:rPr lang="en-US" sz="1400" dirty="0" smtClean="0"/>
              <a:t>/f ~10</a:t>
            </a:r>
            <a:r>
              <a:rPr lang="en-US" sz="1400" baseline="30000" dirty="0" smtClean="0"/>
              <a:t>-11</a:t>
            </a:r>
            <a:r>
              <a:rPr lang="en-US" sz="1400" dirty="0" smtClean="0"/>
              <a:t> .</a:t>
            </a:r>
            <a:endParaRPr lang="en-US" sz="14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8"/>
          <p:cNvSpPr>
            <a:spLocks noChangeArrowheads="1"/>
          </p:cNvSpPr>
          <p:nvPr/>
        </p:nvSpPr>
        <p:spPr bwMode="auto">
          <a:xfrm>
            <a:off x="1047750" y="2054225"/>
            <a:ext cx="381000" cy="3049588"/>
          </a:xfrm>
          <a:prstGeom prst="upArrow">
            <a:avLst>
              <a:gd name="adj1" fmla="val 50000"/>
              <a:gd name="adj2" fmla="val 59994"/>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pic>
        <p:nvPicPr>
          <p:cNvPr id="52227" name="Picture 11" descr="P0001125"/>
          <p:cNvPicPr>
            <a:picLocks noChangeAspect="1" noChangeArrowheads="1"/>
          </p:cNvPicPr>
          <p:nvPr/>
        </p:nvPicPr>
        <p:blipFill>
          <a:blip r:embed="rId3" cstate="print"/>
          <a:srcRect l="7703" r="5009" b="2174"/>
          <a:stretch>
            <a:fillRect/>
          </a:stretch>
        </p:blipFill>
        <p:spPr bwMode="auto">
          <a:xfrm>
            <a:off x="4953000" y="2743200"/>
            <a:ext cx="1093788" cy="1447800"/>
          </a:xfrm>
          <a:prstGeom prst="rect">
            <a:avLst/>
          </a:prstGeom>
          <a:noFill/>
          <a:ln w="9525">
            <a:noFill/>
            <a:miter lim="800000"/>
            <a:headEnd/>
            <a:tailEnd/>
          </a:ln>
        </p:spPr>
      </p:pic>
      <p:pic>
        <p:nvPicPr>
          <p:cNvPr id="52228" name="Picture 12" descr="P0001134"/>
          <p:cNvPicPr>
            <a:picLocks noChangeAspect="1" noChangeArrowheads="1"/>
          </p:cNvPicPr>
          <p:nvPr/>
        </p:nvPicPr>
        <p:blipFill>
          <a:blip r:embed="rId4" cstate="print"/>
          <a:srcRect/>
          <a:stretch>
            <a:fillRect/>
          </a:stretch>
        </p:blipFill>
        <p:spPr bwMode="auto">
          <a:xfrm>
            <a:off x="5943600" y="2667000"/>
            <a:ext cx="896938" cy="1219200"/>
          </a:xfrm>
          <a:prstGeom prst="rect">
            <a:avLst/>
          </a:prstGeom>
          <a:noFill/>
          <a:ln w="9525">
            <a:noFill/>
            <a:miter lim="800000"/>
            <a:headEnd/>
            <a:tailEnd/>
          </a:ln>
        </p:spPr>
      </p:pic>
      <p:sp>
        <p:nvSpPr>
          <p:cNvPr id="52230" name="Text Box 18"/>
          <p:cNvSpPr txBox="1">
            <a:spLocks noChangeArrowheads="1"/>
          </p:cNvSpPr>
          <p:nvPr/>
        </p:nvSpPr>
        <p:spPr bwMode="auto">
          <a:xfrm>
            <a:off x="152400" y="685800"/>
            <a:ext cx="1600200" cy="1190625"/>
          </a:xfrm>
          <a:prstGeom prst="rect">
            <a:avLst/>
          </a:prstGeom>
          <a:noFill/>
          <a:ln w="9525">
            <a:noFill/>
            <a:miter lim="800000"/>
            <a:headEnd/>
            <a:tailEnd/>
          </a:ln>
        </p:spPr>
        <p:txBody>
          <a:bodyPr>
            <a:spAutoFit/>
          </a:bodyPr>
          <a:lstStyle/>
          <a:p>
            <a:r>
              <a:rPr lang="en-US"/>
              <a:t>Time and Frequency Distribution Services</a:t>
            </a:r>
          </a:p>
        </p:txBody>
      </p:sp>
      <p:sp>
        <p:nvSpPr>
          <p:cNvPr id="52231" name="AutoShape 29"/>
          <p:cNvSpPr>
            <a:spLocks noChangeArrowheads="1"/>
          </p:cNvSpPr>
          <p:nvPr/>
        </p:nvSpPr>
        <p:spPr bwMode="auto">
          <a:xfrm>
            <a:off x="609600" y="2057400"/>
            <a:ext cx="381000" cy="8001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2233" name="Text Box 31"/>
          <p:cNvSpPr txBox="1">
            <a:spLocks noChangeArrowheads="1"/>
          </p:cNvSpPr>
          <p:nvPr/>
        </p:nvSpPr>
        <p:spPr bwMode="auto">
          <a:xfrm>
            <a:off x="6024563" y="3886200"/>
            <a:ext cx="2128837" cy="581025"/>
          </a:xfrm>
          <a:prstGeom prst="rect">
            <a:avLst/>
          </a:prstGeom>
          <a:noFill/>
          <a:ln w="9525">
            <a:noFill/>
            <a:miter lim="800000"/>
            <a:headEnd/>
            <a:tailEnd/>
          </a:ln>
        </p:spPr>
        <p:txBody>
          <a:bodyPr wrap="none">
            <a:spAutoFit/>
          </a:bodyPr>
          <a:lstStyle/>
          <a:p>
            <a:r>
              <a:rPr lang="en-US" sz="1600" i="1"/>
              <a:t>Hydrogen Maser &amp;</a:t>
            </a:r>
          </a:p>
          <a:p>
            <a:r>
              <a:rPr lang="en-US" sz="1600" i="1"/>
              <a:t>Measurement system</a:t>
            </a:r>
          </a:p>
        </p:txBody>
      </p:sp>
      <p:sp>
        <p:nvSpPr>
          <p:cNvPr id="52234" name="Text Box 34"/>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NIST Time and Frequency Standards and Distribution</a:t>
            </a:r>
          </a:p>
        </p:txBody>
      </p:sp>
      <p:grpSp>
        <p:nvGrpSpPr>
          <p:cNvPr id="52235" name="Group 18"/>
          <p:cNvGrpSpPr>
            <a:grpSpLocks/>
          </p:cNvGrpSpPr>
          <p:nvPr/>
        </p:nvGrpSpPr>
        <p:grpSpPr bwMode="auto">
          <a:xfrm>
            <a:off x="1752600" y="654050"/>
            <a:ext cx="7213600" cy="1587500"/>
            <a:chOff x="1752600" y="654050"/>
            <a:chExt cx="7213600" cy="1587500"/>
          </a:xfrm>
        </p:grpSpPr>
        <p:pic>
          <p:nvPicPr>
            <p:cNvPr id="52237" name="Picture 13" descr="2wayantenna"/>
            <p:cNvPicPr>
              <a:picLocks noChangeAspect="1" noChangeArrowheads="1"/>
            </p:cNvPicPr>
            <p:nvPr/>
          </p:nvPicPr>
          <p:blipFill>
            <a:blip r:embed="rId5" cstate="print"/>
            <a:srcRect l="17949" r="22223"/>
            <a:stretch>
              <a:fillRect/>
            </a:stretch>
          </p:blipFill>
          <p:spPr bwMode="auto">
            <a:xfrm>
              <a:off x="6040438" y="654050"/>
              <a:ext cx="1122362" cy="1219200"/>
            </a:xfrm>
            <a:prstGeom prst="rect">
              <a:avLst/>
            </a:prstGeom>
            <a:noFill/>
            <a:ln w="9525">
              <a:noFill/>
              <a:miter lim="800000"/>
              <a:headEnd/>
              <a:tailEnd/>
            </a:ln>
          </p:spPr>
        </p:pic>
        <p:pic>
          <p:nvPicPr>
            <p:cNvPr id="52238" name="Picture 14" descr="wwvb air"/>
            <p:cNvPicPr>
              <a:picLocks noChangeAspect="1" noChangeArrowheads="1"/>
            </p:cNvPicPr>
            <p:nvPr/>
          </p:nvPicPr>
          <p:blipFill>
            <a:blip r:embed="rId6" cstate="print"/>
            <a:srcRect/>
            <a:stretch>
              <a:fillRect/>
            </a:stretch>
          </p:blipFill>
          <p:spPr bwMode="auto">
            <a:xfrm>
              <a:off x="1905000" y="730250"/>
              <a:ext cx="1600200" cy="1062038"/>
            </a:xfrm>
            <a:prstGeom prst="rect">
              <a:avLst/>
            </a:prstGeom>
            <a:noFill/>
            <a:ln w="50800">
              <a:solidFill>
                <a:schemeClr val="tx1"/>
              </a:solidFill>
              <a:miter lim="800000"/>
              <a:headEnd/>
              <a:tailEnd/>
            </a:ln>
          </p:spPr>
        </p:pic>
        <p:pic>
          <p:nvPicPr>
            <p:cNvPr id="52239" name="Picture 16" descr="P9120076"/>
            <p:cNvPicPr>
              <a:picLocks noChangeAspect="1" noChangeArrowheads="1"/>
            </p:cNvPicPr>
            <p:nvPr/>
          </p:nvPicPr>
          <p:blipFill>
            <a:blip r:embed="rId7" cstate="print"/>
            <a:srcRect/>
            <a:stretch>
              <a:fillRect/>
            </a:stretch>
          </p:blipFill>
          <p:spPr bwMode="auto">
            <a:xfrm>
              <a:off x="7391400" y="654050"/>
              <a:ext cx="1524000" cy="1143000"/>
            </a:xfrm>
            <a:prstGeom prst="rect">
              <a:avLst/>
            </a:prstGeom>
            <a:noFill/>
            <a:ln w="9525">
              <a:noFill/>
              <a:miter lim="800000"/>
              <a:headEnd/>
              <a:tailEnd/>
            </a:ln>
          </p:spPr>
        </p:pic>
        <p:sp>
          <p:nvSpPr>
            <p:cNvPr id="52240" name="Text Box 19"/>
            <p:cNvSpPr txBox="1">
              <a:spLocks noChangeArrowheads="1"/>
            </p:cNvSpPr>
            <p:nvPr/>
          </p:nvSpPr>
          <p:spPr bwMode="auto">
            <a:xfrm>
              <a:off x="1752600" y="1905000"/>
              <a:ext cx="1763713" cy="336550"/>
            </a:xfrm>
            <a:prstGeom prst="rect">
              <a:avLst/>
            </a:prstGeom>
            <a:noFill/>
            <a:ln w="9525">
              <a:noFill/>
              <a:miter lim="800000"/>
              <a:headEnd/>
              <a:tailEnd/>
            </a:ln>
          </p:spPr>
          <p:txBody>
            <a:bodyPr wrap="none">
              <a:spAutoFit/>
            </a:bodyPr>
            <a:lstStyle/>
            <a:p>
              <a:r>
                <a:rPr lang="en-US" sz="1600" i="1"/>
                <a:t>Radio broadcasts</a:t>
              </a:r>
            </a:p>
          </p:txBody>
        </p:sp>
        <p:sp>
          <p:nvSpPr>
            <p:cNvPr id="52241" name="Text Box 20"/>
            <p:cNvSpPr txBox="1">
              <a:spLocks noChangeArrowheads="1"/>
            </p:cNvSpPr>
            <p:nvPr/>
          </p:nvSpPr>
          <p:spPr bwMode="auto">
            <a:xfrm>
              <a:off x="4343400" y="1905000"/>
              <a:ext cx="1030288" cy="336550"/>
            </a:xfrm>
            <a:prstGeom prst="rect">
              <a:avLst/>
            </a:prstGeom>
            <a:noFill/>
            <a:ln w="9525">
              <a:noFill/>
              <a:miter lim="800000"/>
              <a:headEnd/>
              <a:tailEnd/>
            </a:ln>
          </p:spPr>
          <p:txBody>
            <a:bodyPr wrap="none">
              <a:spAutoFit/>
            </a:bodyPr>
            <a:lstStyle/>
            <a:p>
              <a:r>
                <a:rPr lang="en-US" sz="1600" i="1"/>
                <a:t>Networks</a:t>
              </a:r>
            </a:p>
          </p:txBody>
        </p:sp>
        <p:sp>
          <p:nvSpPr>
            <p:cNvPr id="52242" name="Text Box 21"/>
            <p:cNvSpPr txBox="1">
              <a:spLocks noChangeArrowheads="1"/>
            </p:cNvSpPr>
            <p:nvPr/>
          </p:nvSpPr>
          <p:spPr bwMode="auto">
            <a:xfrm>
              <a:off x="6096000" y="1905000"/>
              <a:ext cx="1006475" cy="336550"/>
            </a:xfrm>
            <a:prstGeom prst="rect">
              <a:avLst/>
            </a:prstGeom>
            <a:noFill/>
            <a:ln w="9525">
              <a:noFill/>
              <a:miter lim="800000"/>
              <a:headEnd/>
              <a:tailEnd/>
            </a:ln>
          </p:spPr>
          <p:txBody>
            <a:bodyPr wrap="none">
              <a:spAutoFit/>
            </a:bodyPr>
            <a:lstStyle/>
            <a:p>
              <a:r>
                <a:rPr lang="en-US" sz="1600" i="1"/>
                <a:t>Satellites</a:t>
              </a:r>
            </a:p>
          </p:txBody>
        </p:sp>
        <p:sp>
          <p:nvSpPr>
            <p:cNvPr id="52243" name="Text Box 25"/>
            <p:cNvSpPr txBox="1">
              <a:spLocks noChangeArrowheads="1"/>
            </p:cNvSpPr>
            <p:nvPr/>
          </p:nvSpPr>
          <p:spPr bwMode="auto">
            <a:xfrm>
              <a:off x="7315200" y="1873250"/>
              <a:ext cx="1651000" cy="336550"/>
            </a:xfrm>
            <a:prstGeom prst="rect">
              <a:avLst/>
            </a:prstGeom>
            <a:noFill/>
            <a:ln w="9525">
              <a:noFill/>
              <a:miter lim="800000"/>
              <a:headEnd/>
              <a:tailEnd/>
            </a:ln>
          </p:spPr>
          <p:txBody>
            <a:bodyPr wrap="none">
              <a:spAutoFit/>
            </a:bodyPr>
            <a:lstStyle/>
            <a:p>
              <a:r>
                <a:rPr lang="en-US" sz="1600" i="1"/>
                <a:t>Noise metrology</a:t>
              </a:r>
            </a:p>
          </p:txBody>
        </p:sp>
      </p:grpSp>
      <p:sp>
        <p:nvSpPr>
          <p:cNvPr id="21" name="Text Box 17"/>
          <p:cNvSpPr txBox="1">
            <a:spLocks noChangeArrowheads="1"/>
          </p:cNvSpPr>
          <p:nvPr/>
        </p:nvSpPr>
        <p:spPr bwMode="auto">
          <a:xfrm>
            <a:off x="152400" y="2857500"/>
            <a:ext cx="2895600" cy="1200150"/>
          </a:xfrm>
          <a:prstGeom prst="rect">
            <a:avLst/>
          </a:prstGeom>
          <a:noFill/>
          <a:ln w="9525">
            <a:noFill/>
            <a:miter lim="800000"/>
            <a:headEnd/>
            <a:tailEnd/>
          </a:ln>
        </p:spPr>
        <p:txBody>
          <a:bodyPr>
            <a:spAutoFit/>
          </a:bodyPr>
          <a:lstStyle/>
          <a:p>
            <a:r>
              <a:rPr lang="en-US" dirty="0"/>
              <a:t>Primary Frequency </a:t>
            </a:r>
            <a:r>
              <a:rPr lang="en-US" dirty="0" smtClean="0"/>
              <a:t>Standards </a:t>
            </a:r>
            <a:r>
              <a:rPr lang="en-US" dirty="0"/>
              <a:t>and</a:t>
            </a:r>
          </a:p>
          <a:p>
            <a:r>
              <a:rPr lang="en-US" dirty="0"/>
              <a:t>NIST Time Scale</a:t>
            </a:r>
          </a:p>
          <a:p>
            <a:r>
              <a:rPr lang="en-US" dirty="0"/>
              <a:t>Realization of SI second</a:t>
            </a:r>
          </a:p>
        </p:txBody>
      </p:sp>
      <p:sp>
        <p:nvSpPr>
          <p:cNvPr id="22" name="Text Box 30"/>
          <p:cNvSpPr txBox="1">
            <a:spLocks noChangeArrowheads="1"/>
          </p:cNvSpPr>
          <p:nvPr/>
        </p:nvSpPr>
        <p:spPr bwMode="auto">
          <a:xfrm>
            <a:off x="3429000" y="4191000"/>
            <a:ext cx="940066" cy="338554"/>
          </a:xfrm>
          <a:prstGeom prst="rect">
            <a:avLst/>
          </a:prstGeom>
          <a:noFill/>
          <a:ln w="9525">
            <a:noFill/>
            <a:miter lim="800000"/>
            <a:headEnd/>
            <a:tailEnd/>
          </a:ln>
        </p:spPr>
        <p:txBody>
          <a:bodyPr wrap="none">
            <a:spAutoFit/>
          </a:bodyPr>
          <a:lstStyle/>
          <a:p>
            <a:r>
              <a:rPr lang="en-US" sz="1600" i="1" dirty="0" smtClean="0"/>
              <a:t>NIST-F2</a:t>
            </a:r>
            <a:endParaRPr lang="en-US" sz="1600" i="1" dirty="0"/>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5841" y="2743200"/>
            <a:ext cx="2003731" cy="1433512"/>
          </a:xfrm>
          <a:prstGeom prst="rect">
            <a:avLst/>
          </a:prstGeom>
          <a:ln>
            <a:solidFill>
              <a:schemeClr val="tx1"/>
            </a:solidFill>
          </a:ln>
        </p:spPr>
      </p:pic>
      <p:sp>
        <p:nvSpPr>
          <p:cNvPr id="24" name="Text Box 22"/>
          <p:cNvSpPr txBox="1">
            <a:spLocks noChangeArrowheads="1"/>
          </p:cNvSpPr>
          <p:nvPr/>
        </p:nvSpPr>
        <p:spPr bwMode="auto">
          <a:xfrm>
            <a:off x="76200" y="5181600"/>
            <a:ext cx="1600200" cy="1477963"/>
          </a:xfrm>
          <a:prstGeom prst="rect">
            <a:avLst/>
          </a:prstGeom>
          <a:noFill/>
          <a:ln w="9525">
            <a:noFill/>
            <a:miter lim="800000"/>
            <a:headEnd/>
            <a:tailEnd/>
          </a:ln>
        </p:spPr>
        <p:txBody>
          <a:bodyPr>
            <a:spAutoFit/>
          </a:bodyPr>
          <a:lstStyle/>
          <a:p>
            <a:r>
              <a:rPr lang="en-US"/>
              <a:t>Research on Future Standards and Distribution</a:t>
            </a:r>
          </a:p>
        </p:txBody>
      </p:sp>
      <p:sp>
        <p:nvSpPr>
          <p:cNvPr id="25" name="AutoShape 28"/>
          <p:cNvSpPr>
            <a:spLocks noChangeArrowheads="1"/>
          </p:cNvSpPr>
          <p:nvPr/>
        </p:nvSpPr>
        <p:spPr bwMode="auto">
          <a:xfrm>
            <a:off x="609600" y="4191000"/>
            <a:ext cx="381000" cy="9144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pic>
        <p:nvPicPr>
          <p:cNvPr id="27" name="Picture 15" descr="IONPENN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1956" y="5029200"/>
            <a:ext cx="15240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23"/>
          <p:cNvSpPr txBox="1">
            <a:spLocks noChangeArrowheads="1"/>
          </p:cNvSpPr>
          <p:nvPr/>
        </p:nvSpPr>
        <p:spPr bwMode="auto">
          <a:xfrm>
            <a:off x="1651956" y="6127892"/>
            <a:ext cx="14494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i="1" dirty="0" smtClean="0"/>
              <a:t>Optical clocks</a:t>
            </a:r>
            <a:endParaRPr lang="en-US" sz="1600" i="1" dirty="0"/>
          </a:p>
        </p:txBody>
      </p:sp>
      <p:pic>
        <p:nvPicPr>
          <p:cNvPr id="29" name="Picture 26" descr="NIST_BestRulers_Diddam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6268" y="4953000"/>
            <a:ext cx="1524000"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 name="Text Box 27"/>
          <p:cNvSpPr txBox="1">
            <a:spLocks noChangeArrowheads="1"/>
          </p:cNvSpPr>
          <p:nvPr/>
        </p:nvSpPr>
        <p:spPr bwMode="auto">
          <a:xfrm>
            <a:off x="3167668" y="6138746"/>
            <a:ext cx="1765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i="1"/>
              <a:t>Optical frequency</a:t>
            </a:r>
          </a:p>
          <a:p>
            <a:pPr algn="ctr" eaLnBrk="1" hangingPunct="1"/>
            <a:r>
              <a:rPr lang="en-US" sz="1600" i="1"/>
              <a:t>synthesis</a:t>
            </a:r>
          </a:p>
        </p:txBody>
      </p:sp>
      <p:sp>
        <p:nvSpPr>
          <p:cNvPr id="31" name="Text Box 32"/>
          <p:cNvSpPr txBox="1">
            <a:spLocks noChangeArrowheads="1"/>
          </p:cNvSpPr>
          <p:nvPr/>
        </p:nvSpPr>
        <p:spPr bwMode="auto">
          <a:xfrm>
            <a:off x="7289322" y="6138746"/>
            <a:ext cx="144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i="1" dirty="0"/>
              <a:t>Quantum computing</a:t>
            </a:r>
          </a:p>
        </p:txBody>
      </p:sp>
      <p:pic>
        <p:nvPicPr>
          <p:cNvPr id="32" name="Picture 31" descr="4ions_chip2"/>
          <p:cNvPicPr>
            <a:picLocks noChangeAspect="1" noChangeArrowheads="1"/>
          </p:cNvPicPr>
          <p:nvPr/>
        </p:nvPicPr>
        <p:blipFill>
          <a:blip r:embed="rId11">
            <a:extLst>
              <a:ext uri="{28A0092B-C50C-407E-A947-70E740481C1C}">
                <a14:useLocalDpi xmlns:a14="http://schemas.microsoft.com/office/drawing/2010/main" val="0"/>
              </a:ext>
            </a:extLst>
          </a:blip>
          <a:srcRect l="21437" t="66821" r="50290" b="4718"/>
          <a:stretch>
            <a:fillRect/>
          </a:stretch>
        </p:blipFill>
        <p:spPr bwMode="auto">
          <a:xfrm>
            <a:off x="7289322" y="4953000"/>
            <a:ext cx="14478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t="3469" r="2574"/>
          <a:stretch/>
        </p:blipFill>
        <p:spPr bwMode="auto">
          <a:xfrm>
            <a:off x="5373688" y="4952999"/>
            <a:ext cx="1611362"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32"/>
          <p:cNvSpPr txBox="1">
            <a:spLocks noChangeArrowheads="1"/>
          </p:cNvSpPr>
          <p:nvPr/>
        </p:nvSpPr>
        <p:spPr bwMode="auto">
          <a:xfrm>
            <a:off x="5392738" y="6141442"/>
            <a:ext cx="15923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i="1" dirty="0" smtClean="0"/>
              <a:t>Chip-scale atomic devices</a:t>
            </a:r>
            <a:endParaRPr lang="en-US" sz="1600" i="1" dirty="0"/>
          </a:p>
        </p:txBody>
      </p:sp>
      <p:grpSp>
        <p:nvGrpSpPr>
          <p:cNvPr id="61" name="Group 60"/>
          <p:cNvGrpSpPr>
            <a:grpSpLocks noChangeAspect="1"/>
          </p:cNvGrpSpPr>
          <p:nvPr/>
        </p:nvGrpSpPr>
        <p:grpSpPr>
          <a:xfrm>
            <a:off x="4606654" y="931972"/>
            <a:ext cx="1169277" cy="732008"/>
            <a:chOff x="-2" y="1009952"/>
            <a:chExt cx="9112503" cy="5704747"/>
          </a:xfrm>
        </p:grpSpPr>
        <p:pic>
          <p:nvPicPr>
            <p:cNvPr id="62" name="Picture 61"/>
            <p:cNvPicPr>
              <a:picLocks noChangeAspect="1"/>
            </p:cNvPicPr>
            <p:nvPr/>
          </p:nvPicPr>
          <p:blipFill rotWithShape="1">
            <a:blip r:embed="rId13" cstate="print">
              <a:extLst>
                <a:ext uri="{28A0092B-C50C-407E-A947-70E740481C1C}">
                  <a14:useLocalDpi xmlns:a14="http://schemas.microsoft.com/office/drawing/2010/main" val="0"/>
                </a:ext>
              </a:extLst>
            </a:blip>
            <a:srcRect l="11630" t="15523" b="11025"/>
            <a:stretch/>
          </p:blipFill>
          <p:spPr>
            <a:xfrm>
              <a:off x="-2" y="1009952"/>
              <a:ext cx="9112503" cy="5704747"/>
            </a:xfrm>
            <a:prstGeom prst="rect">
              <a:avLst/>
            </a:prstGeom>
          </p:spPr>
        </p:pic>
        <p:sp>
          <p:nvSpPr>
            <p:cNvPr id="63" name="5-Point Star 62"/>
            <p:cNvSpPr/>
            <p:nvPr/>
          </p:nvSpPr>
          <p:spPr>
            <a:xfrm>
              <a:off x="8270540" y="286604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5-Point Star 63"/>
            <p:cNvSpPr/>
            <p:nvPr/>
          </p:nvSpPr>
          <p:spPr>
            <a:xfrm>
              <a:off x="8204575" y="2963857"/>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p:cNvSpPr/>
            <p:nvPr/>
          </p:nvSpPr>
          <p:spPr>
            <a:xfrm>
              <a:off x="7961188" y="2968406"/>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p:cNvSpPr/>
            <p:nvPr/>
          </p:nvSpPr>
          <p:spPr>
            <a:xfrm>
              <a:off x="7733721" y="332552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p:cNvSpPr/>
            <p:nvPr/>
          </p:nvSpPr>
          <p:spPr>
            <a:xfrm>
              <a:off x="7629083" y="347792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5-Point Star 67"/>
            <p:cNvSpPr/>
            <p:nvPr/>
          </p:nvSpPr>
          <p:spPr>
            <a:xfrm>
              <a:off x="6844323" y="481995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5-Point Star 68"/>
            <p:cNvSpPr/>
            <p:nvPr/>
          </p:nvSpPr>
          <p:spPr>
            <a:xfrm>
              <a:off x="6978540" y="502466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5-Point Star 69"/>
            <p:cNvSpPr/>
            <p:nvPr/>
          </p:nvSpPr>
          <p:spPr>
            <a:xfrm>
              <a:off x="6218800" y="480402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5-Point Star 70"/>
            <p:cNvSpPr/>
            <p:nvPr/>
          </p:nvSpPr>
          <p:spPr>
            <a:xfrm>
              <a:off x="5852585" y="2977504"/>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5-Point Star 71"/>
            <p:cNvSpPr/>
            <p:nvPr/>
          </p:nvSpPr>
          <p:spPr>
            <a:xfrm>
              <a:off x="4201206" y="500419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5-Point Star 72"/>
            <p:cNvSpPr/>
            <p:nvPr/>
          </p:nvSpPr>
          <p:spPr>
            <a:xfrm>
              <a:off x="6625958" y="286604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5-Point Star 73"/>
            <p:cNvSpPr/>
            <p:nvPr/>
          </p:nvSpPr>
          <p:spPr>
            <a:xfrm>
              <a:off x="6559993" y="264313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5-Point Star 74"/>
            <p:cNvSpPr/>
            <p:nvPr/>
          </p:nvSpPr>
          <p:spPr>
            <a:xfrm>
              <a:off x="6327982" y="259081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5-Point Star 75"/>
            <p:cNvSpPr/>
            <p:nvPr/>
          </p:nvSpPr>
          <p:spPr>
            <a:xfrm>
              <a:off x="4447066" y="3207240"/>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5-Point Star 76"/>
            <p:cNvSpPr/>
            <p:nvPr/>
          </p:nvSpPr>
          <p:spPr>
            <a:xfrm>
              <a:off x="3125508" y="346199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5-Point Star 77"/>
            <p:cNvSpPr/>
            <p:nvPr/>
          </p:nvSpPr>
          <p:spPr>
            <a:xfrm>
              <a:off x="3155251" y="3282304"/>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5-Point Star 78"/>
            <p:cNvSpPr/>
            <p:nvPr/>
          </p:nvSpPr>
          <p:spPr>
            <a:xfrm>
              <a:off x="1983818" y="306621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5-Point Star 79"/>
            <p:cNvSpPr/>
            <p:nvPr/>
          </p:nvSpPr>
          <p:spPr>
            <a:xfrm>
              <a:off x="1139932" y="3882806"/>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5-Point Star 80"/>
            <p:cNvSpPr/>
            <p:nvPr/>
          </p:nvSpPr>
          <p:spPr>
            <a:xfrm>
              <a:off x="716850" y="134887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5-Point Star 81"/>
            <p:cNvSpPr/>
            <p:nvPr/>
          </p:nvSpPr>
          <p:spPr>
            <a:xfrm>
              <a:off x="935215" y="212906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5-Point Star 82"/>
            <p:cNvSpPr/>
            <p:nvPr/>
          </p:nvSpPr>
          <p:spPr>
            <a:xfrm>
              <a:off x="132272" y="3364191"/>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5-Point Star 83"/>
            <p:cNvSpPr/>
            <p:nvPr/>
          </p:nvSpPr>
          <p:spPr>
            <a:xfrm>
              <a:off x="241454" y="3512041"/>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5-Point Star 84"/>
            <p:cNvSpPr/>
            <p:nvPr/>
          </p:nvSpPr>
          <p:spPr>
            <a:xfrm>
              <a:off x="514755" y="413528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6" name="Picture 85"/>
          <p:cNvPicPr>
            <a:picLocks noGrp="1" noChangeAspect="1" noChangeArrowheads="1"/>
          </p:cNvPicPr>
          <p:nvPr/>
        </p:nvPicPr>
        <p:blipFill>
          <a:blip r:embed="rId14" cstate="print"/>
          <a:srcRect/>
          <a:stretch>
            <a:fillRect/>
          </a:stretch>
        </p:blipFill>
        <p:spPr>
          <a:xfrm>
            <a:off x="3796997" y="759241"/>
            <a:ext cx="710920" cy="1027270"/>
          </a:xfrm>
          <a:prstGeom prst="rect">
            <a:avLst/>
          </a:prstGeom>
          <a:noFill/>
          <a:ln w="3175">
            <a:solidFill>
              <a:schemeClr val="bg2"/>
            </a:solidFill>
          </a:ln>
        </p:spPr>
      </p:pic>
    </p:spTree>
    <p:extLst>
      <p:ext uri="{BB962C8B-B14F-4D97-AF65-F5344CB8AC3E}">
        <p14:creationId xmlns:p14="http://schemas.microsoft.com/office/powerpoint/2010/main" val="203154550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8"/>
          <p:cNvSpPr>
            <a:spLocks noChangeArrowheads="1"/>
          </p:cNvSpPr>
          <p:nvPr/>
        </p:nvSpPr>
        <p:spPr bwMode="auto">
          <a:xfrm>
            <a:off x="1047750" y="2054225"/>
            <a:ext cx="381000" cy="3049588"/>
          </a:xfrm>
          <a:prstGeom prst="upArrow">
            <a:avLst>
              <a:gd name="adj1" fmla="val 50000"/>
              <a:gd name="adj2" fmla="val 59994"/>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pic>
        <p:nvPicPr>
          <p:cNvPr id="52227" name="Picture 11" descr="P0001125"/>
          <p:cNvPicPr>
            <a:picLocks noChangeAspect="1" noChangeArrowheads="1"/>
          </p:cNvPicPr>
          <p:nvPr/>
        </p:nvPicPr>
        <p:blipFill>
          <a:blip r:embed="rId3" cstate="print"/>
          <a:srcRect l="7703" r="5009" b="2174"/>
          <a:stretch>
            <a:fillRect/>
          </a:stretch>
        </p:blipFill>
        <p:spPr bwMode="auto">
          <a:xfrm>
            <a:off x="4953000" y="2743200"/>
            <a:ext cx="1093788" cy="1447800"/>
          </a:xfrm>
          <a:prstGeom prst="rect">
            <a:avLst/>
          </a:prstGeom>
          <a:noFill/>
          <a:ln w="9525">
            <a:noFill/>
            <a:miter lim="800000"/>
            <a:headEnd/>
            <a:tailEnd/>
          </a:ln>
        </p:spPr>
      </p:pic>
      <p:pic>
        <p:nvPicPr>
          <p:cNvPr id="52228" name="Picture 12" descr="P0001134"/>
          <p:cNvPicPr>
            <a:picLocks noChangeAspect="1" noChangeArrowheads="1"/>
          </p:cNvPicPr>
          <p:nvPr/>
        </p:nvPicPr>
        <p:blipFill>
          <a:blip r:embed="rId4" cstate="print"/>
          <a:srcRect/>
          <a:stretch>
            <a:fillRect/>
          </a:stretch>
        </p:blipFill>
        <p:spPr bwMode="auto">
          <a:xfrm>
            <a:off x="5943600" y="2667000"/>
            <a:ext cx="896938" cy="1219200"/>
          </a:xfrm>
          <a:prstGeom prst="rect">
            <a:avLst/>
          </a:prstGeom>
          <a:noFill/>
          <a:ln w="9525">
            <a:noFill/>
            <a:miter lim="800000"/>
            <a:headEnd/>
            <a:tailEnd/>
          </a:ln>
        </p:spPr>
      </p:pic>
      <p:sp>
        <p:nvSpPr>
          <p:cNvPr id="52230" name="Text Box 18"/>
          <p:cNvSpPr txBox="1">
            <a:spLocks noChangeArrowheads="1"/>
          </p:cNvSpPr>
          <p:nvPr/>
        </p:nvSpPr>
        <p:spPr bwMode="auto">
          <a:xfrm>
            <a:off x="152400" y="685800"/>
            <a:ext cx="1600200" cy="1190625"/>
          </a:xfrm>
          <a:prstGeom prst="rect">
            <a:avLst/>
          </a:prstGeom>
          <a:noFill/>
          <a:ln w="9525">
            <a:noFill/>
            <a:miter lim="800000"/>
            <a:headEnd/>
            <a:tailEnd/>
          </a:ln>
        </p:spPr>
        <p:txBody>
          <a:bodyPr>
            <a:spAutoFit/>
          </a:bodyPr>
          <a:lstStyle/>
          <a:p>
            <a:r>
              <a:rPr lang="en-US"/>
              <a:t>Time and Frequency Distribution Services</a:t>
            </a:r>
          </a:p>
        </p:txBody>
      </p:sp>
      <p:sp>
        <p:nvSpPr>
          <p:cNvPr id="52231" name="AutoShape 29"/>
          <p:cNvSpPr>
            <a:spLocks noChangeArrowheads="1"/>
          </p:cNvSpPr>
          <p:nvPr/>
        </p:nvSpPr>
        <p:spPr bwMode="auto">
          <a:xfrm>
            <a:off x="609600" y="2057400"/>
            <a:ext cx="381000" cy="8001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2233" name="Text Box 31"/>
          <p:cNvSpPr txBox="1">
            <a:spLocks noChangeArrowheads="1"/>
          </p:cNvSpPr>
          <p:nvPr/>
        </p:nvSpPr>
        <p:spPr bwMode="auto">
          <a:xfrm>
            <a:off x="6024563" y="3886200"/>
            <a:ext cx="2128837" cy="581025"/>
          </a:xfrm>
          <a:prstGeom prst="rect">
            <a:avLst/>
          </a:prstGeom>
          <a:noFill/>
          <a:ln w="9525">
            <a:noFill/>
            <a:miter lim="800000"/>
            <a:headEnd/>
            <a:tailEnd/>
          </a:ln>
        </p:spPr>
        <p:txBody>
          <a:bodyPr wrap="none">
            <a:spAutoFit/>
          </a:bodyPr>
          <a:lstStyle/>
          <a:p>
            <a:r>
              <a:rPr lang="en-US" sz="1600" i="1"/>
              <a:t>Hydrogen Maser &amp;</a:t>
            </a:r>
          </a:p>
          <a:p>
            <a:r>
              <a:rPr lang="en-US" sz="1600" i="1"/>
              <a:t>Measurement system</a:t>
            </a:r>
          </a:p>
        </p:txBody>
      </p:sp>
      <p:sp>
        <p:nvSpPr>
          <p:cNvPr id="52234" name="Text Box 34"/>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NIST Time and Frequency Standards and Distribution</a:t>
            </a:r>
          </a:p>
        </p:txBody>
      </p:sp>
      <p:grpSp>
        <p:nvGrpSpPr>
          <p:cNvPr id="52235" name="Group 18"/>
          <p:cNvGrpSpPr>
            <a:grpSpLocks/>
          </p:cNvGrpSpPr>
          <p:nvPr/>
        </p:nvGrpSpPr>
        <p:grpSpPr bwMode="auto">
          <a:xfrm>
            <a:off x="1752600" y="654050"/>
            <a:ext cx="7213600" cy="1587500"/>
            <a:chOff x="1752600" y="654050"/>
            <a:chExt cx="7213600" cy="1587500"/>
          </a:xfrm>
        </p:grpSpPr>
        <p:pic>
          <p:nvPicPr>
            <p:cNvPr id="52237" name="Picture 13" descr="2wayantenna"/>
            <p:cNvPicPr>
              <a:picLocks noChangeAspect="1" noChangeArrowheads="1"/>
            </p:cNvPicPr>
            <p:nvPr/>
          </p:nvPicPr>
          <p:blipFill>
            <a:blip r:embed="rId5" cstate="print"/>
            <a:srcRect l="17949" r="22223"/>
            <a:stretch>
              <a:fillRect/>
            </a:stretch>
          </p:blipFill>
          <p:spPr bwMode="auto">
            <a:xfrm>
              <a:off x="6040438" y="654050"/>
              <a:ext cx="1122362" cy="1219200"/>
            </a:xfrm>
            <a:prstGeom prst="rect">
              <a:avLst/>
            </a:prstGeom>
            <a:noFill/>
            <a:ln w="9525">
              <a:noFill/>
              <a:miter lim="800000"/>
              <a:headEnd/>
              <a:tailEnd/>
            </a:ln>
          </p:spPr>
        </p:pic>
        <p:pic>
          <p:nvPicPr>
            <p:cNvPr id="52238" name="Picture 14" descr="wwvb air"/>
            <p:cNvPicPr>
              <a:picLocks noChangeAspect="1" noChangeArrowheads="1"/>
            </p:cNvPicPr>
            <p:nvPr/>
          </p:nvPicPr>
          <p:blipFill>
            <a:blip r:embed="rId6" cstate="print"/>
            <a:srcRect/>
            <a:stretch>
              <a:fillRect/>
            </a:stretch>
          </p:blipFill>
          <p:spPr bwMode="auto">
            <a:xfrm>
              <a:off x="1905000" y="730250"/>
              <a:ext cx="1600200" cy="1062038"/>
            </a:xfrm>
            <a:prstGeom prst="rect">
              <a:avLst/>
            </a:prstGeom>
            <a:noFill/>
            <a:ln w="50800">
              <a:solidFill>
                <a:schemeClr val="tx1"/>
              </a:solidFill>
              <a:miter lim="800000"/>
              <a:headEnd/>
              <a:tailEnd/>
            </a:ln>
          </p:spPr>
        </p:pic>
        <p:pic>
          <p:nvPicPr>
            <p:cNvPr id="52239" name="Picture 16" descr="P9120076"/>
            <p:cNvPicPr>
              <a:picLocks noChangeAspect="1" noChangeArrowheads="1"/>
            </p:cNvPicPr>
            <p:nvPr/>
          </p:nvPicPr>
          <p:blipFill>
            <a:blip r:embed="rId7" cstate="print"/>
            <a:srcRect/>
            <a:stretch>
              <a:fillRect/>
            </a:stretch>
          </p:blipFill>
          <p:spPr bwMode="auto">
            <a:xfrm>
              <a:off x="7391400" y="654050"/>
              <a:ext cx="1524000" cy="1143000"/>
            </a:xfrm>
            <a:prstGeom prst="rect">
              <a:avLst/>
            </a:prstGeom>
            <a:noFill/>
            <a:ln w="9525">
              <a:noFill/>
              <a:miter lim="800000"/>
              <a:headEnd/>
              <a:tailEnd/>
            </a:ln>
          </p:spPr>
        </p:pic>
        <p:sp>
          <p:nvSpPr>
            <p:cNvPr id="52240" name="Text Box 19"/>
            <p:cNvSpPr txBox="1">
              <a:spLocks noChangeArrowheads="1"/>
            </p:cNvSpPr>
            <p:nvPr/>
          </p:nvSpPr>
          <p:spPr bwMode="auto">
            <a:xfrm>
              <a:off x="1752600" y="1905000"/>
              <a:ext cx="1763713" cy="336550"/>
            </a:xfrm>
            <a:prstGeom prst="rect">
              <a:avLst/>
            </a:prstGeom>
            <a:noFill/>
            <a:ln w="9525">
              <a:noFill/>
              <a:miter lim="800000"/>
              <a:headEnd/>
              <a:tailEnd/>
            </a:ln>
          </p:spPr>
          <p:txBody>
            <a:bodyPr wrap="none">
              <a:spAutoFit/>
            </a:bodyPr>
            <a:lstStyle/>
            <a:p>
              <a:r>
                <a:rPr lang="en-US" sz="1600" i="1"/>
                <a:t>Radio broadcasts</a:t>
              </a:r>
            </a:p>
          </p:txBody>
        </p:sp>
        <p:sp>
          <p:nvSpPr>
            <p:cNvPr id="52241" name="Text Box 20"/>
            <p:cNvSpPr txBox="1">
              <a:spLocks noChangeArrowheads="1"/>
            </p:cNvSpPr>
            <p:nvPr/>
          </p:nvSpPr>
          <p:spPr bwMode="auto">
            <a:xfrm>
              <a:off x="4343400" y="1905000"/>
              <a:ext cx="1030288" cy="336550"/>
            </a:xfrm>
            <a:prstGeom prst="rect">
              <a:avLst/>
            </a:prstGeom>
            <a:noFill/>
            <a:ln w="9525">
              <a:noFill/>
              <a:miter lim="800000"/>
              <a:headEnd/>
              <a:tailEnd/>
            </a:ln>
          </p:spPr>
          <p:txBody>
            <a:bodyPr wrap="none">
              <a:spAutoFit/>
            </a:bodyPr>
            <a:lstStyle/>
            <a:p>
              <a:r>
                <a:rPr lang="en-US" sz="1600" i="1"/>
                <a:t>Networks</a:t>
              </a:r>
            </a:p>
          </p:txBody>
        </p:sp>
        <p:sp>
          <p:nvSpPr>
            <p:cNvPr id="52242" name="Text Box 21"/>
            <p:cNvSpPr txBox="1">
              <a:spLocks noChangeArrowheads="1"/>
            </p:cNvSpPr>
            <p:nvPr/>
          </p:nvSpPr>
          <p:spPr bwMode="auto">
            <a:xfrm>
              <a:off x="6096000" y="1905000"/>
              <a:ext cx="1006475" cy="336550"/>
            </a:xfrm>
            <a:prstGeom prst="rect">
              <a:avLst/>
            </a:prstGeom>
            <a:noFill/>
            <a:ln w="9525">
              <a:noFill/>
              <a:miter lim="800000"/>
              <a:headEnd/>
              <a:tailEnd/>
            </a:ln>
          </p:spPr>
          <p:txBody>
            <a:bodyPr wrap="none">
              <a:spAutoFit/>
            </a:bodyPr>
            <a:lstStyle/>
            <a:p>
              <a:r>
                <a:rPr lang="en-US" sz="1600" i="1"/>
                <a:t>Satellites</a:t>
              </a:r>
            </a:p>
          </p:txBody>
        </p:sp>
        <p:sp>
          <p:nvSpPr>
            <p:cNvPr id="52243" name="Text Box 25"/>
            <p:cNvSpPr txBox="1">
              <a:spLocks noChangeArrowheads="1"/>
            </p:cNvSpPr>
            <p:nvPr/>
          </p:nvSpPr>
          <p:spPr bwMode="auto">
            <a:xfrm>
              <a:off x="7315200" y="1873250"/>
              <a:ext cx="1651000" cy="336550"/>
            </a:xfrm>
            <a:prstGeom prst="rect">
              <a:avLst/>
            </a:prstGeom>
            <a:noFill/>
            <a:ln w="9525">
              <a:noFill/>
              <a:miter lim="800000"/>
              <a:headEnd/>
              <a:tailEnd/>
            </a:ln>
          </p:spPr>
          <p:txBody>
            <a:bodyPr wrap="none">
              <a:spAutoFit/>
            </a:bodyPr>
            <a:lstStyle/>
            <a:p>
              <a:r>
                <a:rPr lang="en-US" sz="1600" i="1"/>
                <a:t>Noise metrology</a:t>
              </a:r>
            </a:p>
          </p:txBody>
        </p:sp>
      </p:grpSp>
      <p:sp>
        <p:nvSpPr>
          <p:cNvPr id="21" name="Text Box 17"/>
          <p:cNvSpPr txBox="1">
            <a:spLocks noChangeArrowheads="1"/>
          </p:cNvSpPr>
          <p:nvPr/>
        </p:nvSpPr>
        <p:spPr bwMode="auto">
          <a:xfrm>
            <a:off x="152400" y="2857500"/>
            <a:ext cx="2895600" cy="1200150"/>
          </a:xfrm>
          <a:prstGeom prst="rect">
            <a:avLst/>
          </a:prstGeom>
          <a:noFill/>
          <a:ln w="9525">
            <a:noFill/>
            <a:miter lim="800000"/>
            <a:headEnd/>
            <a:tailEnd/>
          </a:ln>
        </p:spPr>
        <p:txBody>
          <a:bodyPr>
            <a:spAutoFit/>
          </a:bodyPr>
          <a:lstStyle/>
          <a:p>
            <a:r>
              <a:rPr lang="en-US" dirty="0"/>
              <a:t>Primary Frequency </a:t>
            </a:r>
            <a:r>
              <a:rPr lang="en-US" dirty="0" smtClean="0"/>
              <a:t>Standards </a:t>
            </a:r>
            <a:r>
              <a:rPr lang="en-US" dirty="0"/>
              <a:t>and</a:t>
            </a:r>
          </a:p>
          <a:p>
            <a:r>
              <a:rPr lang="en-US" dirty="0"/>
              <a:t>NIST Time Scale</a:t>
            </a:r>
          </a:p>
          <a:p>
            <a:r>
              <a:rPr lang="en-US" dirty="0"/>
              <a:t>Realization of SI second</a:t>
            </a:r>
          </a:p>
        </p:txBody>
      </p:sp>
      <p:sp>
        <p:nvSpPr>
          <p:cNvPr id="22" name="Text Box 30"/>
          <p:cNvSpPr txBox="1">
            <a:spLocks noChangeArrowheads="1"/>
          </p:cNvSpPr>
          <p:nvPr/>
        </p:nvSpPr>
        <p:spPr bwMode="auto">
          <a:xfrm>
            <a:off x="3429000" y="4191000"/>
            <a:ext cx="940066" cy="338554"/>
          </a:xfrm>
          <a:prstGeom prst="rect">
            <a:avLst/>
          </a:prstGeom>
          <a:noFill/>
          <a:ln w="9525">
            <a:noFill/>
            <a:miter lim="800000"/>
            <a:headEnd/>
            <a:tailEnd/>
          </a:ln>
        </p:spPr>
        <p:txBody>
          <a:bodyPr wrap="none">
            <a:spAutoFit/>
          </a:bodyPr>
          <a:lstStyle/>
          <a:p>
            <a:r>
              <a:rPr lang="en-US" sz="1600" i="1" dirty="0" smtClean="0"/>
              <a:t>NIST-F2</a:t>
            </a:r>
            <a:endParaRPr lang="en-US" sz="1600" i="1" dirty="0"/>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5841" y="2743200"/>
            <a:ext cx="2003731" cy="1433512"/>
          </a:xfrm>
          <a:prstGeom prst="rect">
            <a:avLst/>
          </a:prstGeom>
          <a:ln>
            <a:solidFill>
              <a:schemeClr val="tx1"/>
            </a:solidFill>
          </a:ln>
        </p:spPr>
      </p:pic>
      <p:sp>
        <p:nvSpPr>
          <p:cNvPr id="24" name="Text Box 22"/>
          <p:cNvSpPr txBox="1">
            <a:spLocks noChangeArrowheads="1"/>
          </p:cNvSpPr>
          <p:nvPr/>
        </p:nvSpPr>
        <p:spPr bwMode="auto">
          <a:xfrm>
            <a:off x="76200" y="5181600"/>
            <a:ext cx="1600200" cy="1477963"/>
          </a:xfrm>
          <a:prstGeom prst="rect">
            <a:avLst/>
          </a:prstGeom>
          <a:noFill/>
          <a:ln w="9525">
            <a:noFill/>
            <a:miter lim="800000"/>
            <a:headEnd/>
            <a:tailEnd/>
          </a:ln>
        </p:spPr>
        <p:txBody>
          <a:bodyPr>
            <a:spAutoFit/>
          </a:bodyPr>
          <a:lstStyle/>
          <a:p>
            <a:r>
              <a:rPr lang="en-US"/>
              <a:t>Research on Future Standards and Distribution</a:t>
            </a:r>
          </a:p>
        </p:txBody>
      </p:sp>
      <p:sp>
        <p:nvSpPr>
          <p:cNvPr id="25" name="AutoShape 28"/>
          <p:cNvSpPr>
            <a:spLocks noChangeArrowheads="1"/>
          </p:cNvSpPr>
          <p:nvPr/>
        </p:nvSpPr>
        <p:spPr bwMode="auto">
          <a:xfrm>
            <a:off x="609600" y="4191000"/>
            <a:ext cx="381000" cy="9144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pic>
        <p:nvPicPr>
          <p:cNvPr id="27" name="Picture 15" descr="IONPENN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1956" y="5029200"/>
            <a:ext cx="15240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23"/>
          <p:cNvSpPr txBox="1">
            <a:spLocks noChangeArrowheads="1"/>
          </p:cNvSpPr>
          <p:nvPr/>
        </p:nvSpPr>
        <p:spPr bwMode="auto">
          <a:xfrm>
            <a:off x="1651956" y="6127892"/>
            <a:ext cx="14494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i="1" dirty="0" smtClean="0"/>
              <a:t>Optical clocks</a:t>
            </a:r>
            <a:endParaRPr lang="en-US" sz="1600" i="1" dirty="0"/>
          </a:p>
        </p:txBody>
      </p:sp>
      <p:pic>
        <p:nvPicPr>
          <p:cNvPr id="29" name="Picture 26" descr="NIST_BestRulers_Diddam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6268" y="4953000"/>
            <a:ext cx="1524000"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 name="Text Box 27"/>
          <p:cNvSpPr txBox="1">
            <a:spLocks noChangeArrowheads="1"/>
          </p:cNvSpPr>
          <p:nvPr/>
        </p:nvSpPr>
        <p:spPr bwMode="auto">
          <a:xfrm>
            <a:off x="3167668" y="6138746"/>
            <a:ext cx="1765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i="1"/>
              <a:t>Optical frequency</a:t>
            </a:r>
          </a:p>
          <a:p>
            <a:pPr algn="ctr" eaLnBrk="1" hangingPunct="1"/>
            <a:r>
              <a:rPr lang="en-US" sz="1600" i="1"/>
              <a:t>synthesis</a:t>
            </a:r>
          </a:p>
        </p:txBody>
      </p:sp>
      <p:sp>
        <p:nvSpPr>
          <p:cNvPr id="31" name="Text Box 32"/>
          <p:cNvSpPr txBox="1">
            <a:spLocks noChangeArrowheads="1"/>
          </p:cNvSpPr>
          <p:nvPr/>
        </p:nvSpPr>
        <p:spPr bwMode="auto">
          <a:xfrm>
            <a:off x="7289322" y="6138746"/>
            <a:ext cx="144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i="1" dirty="0"/>
              <a:t>Quantum computing</a:t>
            </a:r>
          </a:p>
        </p:txBody>
      </p:sp>
      <p:pic>
        <p:nvPicPr>
          <p:cNvPr id="32" name="Picture 31" descr="4ions_chip2"/>
          <p:cNvPicPr>
            <a:picLocks noChangeAspect="1" noChangeArrowheads="1"/>
          </p:cNvPicPr>
          <p:nvPr/>
        </p:nvPicPr>
        <p:blipFill>
          <a:blip r:embed="rId11">
            <a:extLst>
              <a:ext uri="{28A0092B-C50C-407E-A947-70E740481C1C}">
                <a14:useLocalDpi xmlns:a14="http://schemas.microsoft.com/office/drawing/2010/main" val="0"/>
              </a:ext>
            </a:extLst>
          </a:blip>
          <a:srcRect l="21437" t="66821" r="50290" b="4718"/>
          <a:stretch>
            <a:fillRect/>
          </a:stretch>
        </p:blipFill>
        <p:spPr bwMode="auto">
          <a:xfrm>
            <a:off x="7289322" y="4953000"/>
            <a:ext cx="14478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t="3469" r="2574"/>
          <a:stretch/>
        </p:blipFill>
        <p:spPr bwMode="auto">
          <a:xfrm>
            <a:off x="5373688" y="4952999"/>
            <a:ext cx="1611362"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32"/>
          <p:cNvSpPr txBox="1">
            <a:spLocks noChangeArrowheads="1"/>
          </p:cNvSpPr>
          <p:nvPr/>
        </p:nvSpPr>
        <p:spPr bwMode="auto">
          <a:xfrm>
            <a:off x="5392738" y="6141442"/>
            <a:ext cx="15923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i="1" dirty="0" smtClean="0"/>
              <a:t>Chip-scale atomic devices</a:t>
            </a:r>
            <a:endParaRPr lang="en-US" sz="1600" i="1" dirty="0"/>
          </a:p>
        </p:txBody>
      </p:sp>
      <p:grpSp>
        <p:nvGrpSpPr>
          <p:cNvPr id="61" name="Group 60"/>
          <p:cNvGrpSpPr>
            <a:grpSpLocks noChangeAspect="1"/>
          </p:cNvGrpSpPr>
          <p:nvPr/>
        </p:nvGrpSpPr>
        <p:grpSpPr>
          <a:xfrm>
            <a:off x="4606654" y="931972"/>
            <a:ext cx="1169277" cy="732008"/>
            <a:chOff x="-2" y="1009952"/>
            <a:chExt cx="9112503" cy="5704747"/>
          </a:xfrm>
        </p:grpSpPr>
        <p:pic>
          <p:nvPicPr>
            <p:cNvPr id="62" name="Picture 61"/>
            <p:cNvPicPr>
              <a:picLocks noChangeAspect="1"/>
            </p:cNvPicPr>
            <p:nvPr/>
          </p:nvPicPr>
          <p:blipFill rotWithShape="1">
            <a:blip r:embed="rId13" cstate="print">
              <a:extLst>
                <a:ext uri="{28A0092B-C50C-407E-A947-70E740481C1C}">
                  <a14:useLocalDpi xmlns:a14="http://schemas.microsoft.com/office/drawing/2010/main" val="0"/>
                </a:ext>
              </a:extLst>
            </a:blip>
            <a:srcRect l="11630" t="15523" b="11025"/>
            <a:stretch/>
          </p:blipFill>
          <p:spPr>
            <a:xfrm>
              <a:off x="-2" y="1009952"/>
              <a:ext cx="9112503" cy="5704747"/>
            </a:xfrm>
            <a:prstGeom prst="rect">
              <a:avLst/>
            </a:prstGeom>
          </p:spPr>
        </p:pic>
        <p:sp>
          <p:nvSpPr>
            <p:cNvPr id="63" name="5-Point Star 62"/>
            <p:cNvSpPr/>
            <p:nvPr/>
          </p:nvSpPr>
          <p:spPr>
            <a:xfrm>
              <a:off x="8270540" y="286604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5-Point Star 63"/>
            <p:cNvSpPr/>
            <p:nvPr/>
          </p:nvSpPr>
          <p:spPr>
            <a:xfrm>
              <a:off x="8204575" y="2963857"/>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p:cNvSpPr/>
            <p:nvPr/>
          </p:nvSpPr>
          <p:spPr>
            <a:xfrm>
              <a:off x="7961188" y="2968406"/>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p:cNvSpPr/>
            <p:nvPr/>
          </p:nvSpPr>
          <p:spPr>
            <a:xfrm>
              <a:off x="7733721" y="332552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p:cNvSpPr/>
            <p:nvPr/>
          </p:nvSpPr>
          <p:spPr>
            <a:xfrm>
              <a:off x="7629083" y="347792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5-Point Star 67"/>
            <p:cNvSpPr/>
            <p:nvPr/>
          </p:nvSpPr>
          <p:spPr>
            <a:xfrm>
              <a:off x="6844323" y="481995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5-Point Star 68"/>
            <p:cNvSpPr/>
            <p:nvPr/>
          </p:nvSpPr>
          <p:spPr>
            <a:xfrm>
              <a:off x="6978540" y="502466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5-Point Star 69"/>
            <p:cNvSpPr/>
            <p:nvPr/>
          </p:nvSpPr>
          <p:spPr>
            <a:xfrm>
              <a:off x="6218800" y="480402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5-Point Star 70"/>
            <p:cNvSpPr/>
            <p:nvPr/>
          </p:nvSpPr>
          <p:spPr>
            <a:xfrm>
              <a:off x="5852585" y="2977504"/>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5-Point Star 71"/>
            <p:cNvSpPr/>
            <p:nvPr/>
          </p:nvSpPr>
          <p:spPr>
            <a:xfrm>
              <a:off x="4201206" y="500419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5-Point Star 72"/>
            <p:cNvSpPr/>
            <p:nvPr/>
          </p:nvSpPr>
          <p:spPr>
            <a:xfrm>
              <a:off x="6625958" y="286604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5-Point Star 73"/>
            <p:cNvSpPr/>
            <p:nvPr/>
          </p:nvSpPr>
          <p:spPr>
            <a:xfrm>
              <a:off x="6559993" y="264313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5-Point Star 74"/>
            <p:cNvSpPr/>
            <p:nvPr/>
          </p:nvSpPr>
          <p:spPr>
            <a:xfrm>
              <a:off x="6327982" y="259081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5-Point Star 75"/>
            <p:cNvSpPr/>
            <p:nvPr/>
          </p:nvSpPr>
          <p:spPr>
            <a:xfrm>
              <a:off x="4447066" y="3207240"/>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5-Point Star 76"/>
            <p:cNvSpPr/>
            <p:nvPr/>
          </p:nvSpPr>
          <p:spPr>
            <a:xfrm>
              <a:off x="3125508" y="346199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5-Point Star 77"/>
            <p:cNvSpPr/>
            <p:nvPr/>
          </p:nvSpPr>
          <p:spPr>
            <a:xfrm>
              <a:off x="3155251" y="3282304"/>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5-Point Star 78"/>
            <p:cNvSpPr/>
            <p:nvPr/>
          </p:nvSpPr>
          <p:spPr>
            <a:xfrm>
              <a:off x="1983818" y="306621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5-Point Star 79"/>
            <p:cNvSpPr/>
            <p:nvPr/>
          </p:nvSpPr>
          <p:spPr>
            <a:xfrm>
              <a:off x="1139932" y="3882806"/>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5-Point Star 80"/>
            <p:cNvSpPr/>
            <p:nvPr/>
          </p:nvSpPr>
          <p:spPr>
            <a:xfrm>
              <a:off x="716850" y="134887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5-Point Star 81"/>
            <p:cNvSpPr/>
            <p:nvPr/>
          </p:nvSpPr>
          <p:spPr>
            <a:xfrm>
              <a:off x="935215" y="212906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5-Point Star 82"/>
            <p:cNvSpPr/>
            <p:nvPr/>
          </p:nvSpPr>
          <p:spPr>
            <a:xfrm>
              <a:off x="132272" y="3364191"/>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5-Point Star 83"/>
            <p:cNvSpPr/>
            <p:nvPr/>
          </p:nvSpPr>
          <p:spPr>
            <a:xfrm>
              <a:off x="241454" y="3512041"/>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5-Point Star 84"/>
            <p:cNvSpPr/>
            <p:nvPr/>
          </p:nvSpPr>
          <p:spPr>
            <a:xfrm>
              <a:off x="514755" y="413528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6" name="Picture 85"/>
          <p:cNvPicPr>
            <a:picLocks noGrp="1" noChangeAspect="1" noChangeArrowheads="1"/>
          </p:cNvPicPr>
          <p:nvPr/>
        </p:nvPicPr>
        <p:blipFill>
          <a:blip r:embed="rId14" cstate="print"/>
          <a:srcRect/>
          <a:stretch>
            <a:fillRect/>
          </a:stretch>
        </p:blipFill>
        <p:spPr>
          <a:xfrm>
            <a:off x="3796997" y="759241"/>
            <a:ext cx="710920" cy="1027270"/>
          </a:xfrm>
          <a:prstGeom prst="rect">
            <a:avLst/>
          </a:prstGeom>
          <a:noFill/>
          <a:ln w="3175">
            <a:solidFill>
              <a:schemeClr val="bg2"/>
            </a:solidFill>
          </a:ln>
        </p:spPr>
      </p:pic>
      <p:sp>
        <p:nvSpPr>
          <p:cNvPr id="56" name="Rectangle 55"/>
          <p:cNvSpPr/>
          <p:nvPr/>
        </p:nvSpPr>
        <p:spPr>
          <a:xfrm>
            <a:off x="127000" y="2668588"/>
            <a:ext cx="8913813" cy="18573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4367327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6" descr="P0001124"/>
          <p:cNvPicPr>
            <a:picLocks noChangeAspect="1" noChangeArrowheads="1"/>
          </p:cNvPicPr>
          <p:nvPr/>
        </p:nvPicPr>
        <p:blipFill>
          <a:blip r:embed="rId3" cstate="print"/>
          <a:srcRect l="15515" t="21094" r="8624" b="18352"/>
          <a:stretch>
            <a:fillRect/>
          </a:stretch>
        </p:blipFill>
        <p:spPr bwMode="auto">
          <a:xfrm>
            <a:off x="547688" y="1333500"/>
            <a:ext cx="2057400" cy="1074738"/>
          </a:xfrm>
          <a:prstGeom prst="rect">
            <a:avLst/>
          </a:prstGeom>
          <a:noFill/>
          <a:ln w="9525">
            <a:solidFill>
              <a:schemeClr val="tx1"/>
            </a:solidFill>
            <a:miter lim="800000"/>
            <a:headEnd/>
            <a:tailEnd/>
          </a:ln>
        </p:spPr>
      </p:pic>
      <p:pic>
        <p:nvPicPr>
          <p:cNvPr id="54275" name="Picture 7" descr="P0001134"/>
          <p:cNvPicPr>
            <a:picLocks noChangeAspect="1" noChangeArrowheads="1"/>
          </p:cNvPicPr>
          <p:nvPr/>
        </p:nvPicPr>
        <p:blipFill>
          <a:blip r:embed="rId4" cstate="print"/>
          <a:srcRect/>
          <a:stretch>
            <a:fillRect/>
          </a:stretch>
        </p:blipFill>
        <p:spPr bwMode="auto">
          <a:xfrm>
            <a:off x="3581400" y="2362200"/>
            <a:ext cx="2057400" cy="2792413"/>
          </a:xfrm>
          <a:prstGeom prst="rect">
            <a:avLst/>
          </a:prstGeom>
          <a:noFill/>
          <a:ln w="9525">
            <a:solidFill>
              <a:schemeClr val="tx1"/>
            </a:solidFill>
            <a:miter lim="800000"/>
            <a:headEnd/>
            <a:tailEnd/>
          </a:ln>
        </p:spPr>
      </p:pic>
      <p:sp>
        <p:nvSpPr>
          <p:cNvPr id="54276" name="Text Box 8"/>
          <p:cNvSpPr txBox="1">
            <a:spLocks noChangeArrowheads="1"/>
          </p:cNvSpPr>
          <p:nvPr/>
        </p:nvSpPr>
        <p:spPr bwMode="auto">
          <a:xfrm>
            <a:off x="450850" y="2797175"/>
            <a:ext cx="2121093" cy="369332"/>
          </a:xfrm>
          <a:prstGeom prst="rect">
            <a:avLst/>
          </a:prstGeom>
          <a:noFill/>
          <a:ln w="9525">
            <a:noFill/>
            <a:miter lim="800000"/>
            <a:headEnd/>
            <a:tailEnd/>
          </a:ln>
        </p:spPr>
        <p:txBody>
          <a:bodyPr wrap="none">
            <a:spAutoFit/>
          </a:bodyPr>
          <a:lstStyle/>
          <a:p>
            <a:r>
              <a:rPr lang="en-US" b="1" dirty="0" smtClean="0"/>
              <a:t>Hydrogen </a:t>
            </a:r>
            <a:r>
              <a:rPr lang="en-US" b="1" dirty="0"/>
              <a:t>Masers</a:t>
            </a:r>
          </a:p>
        </p:txBody>
      </p:sp>
      <p:sp>
        <p:nvSpPr>
          <p:cNvPr id="54277" name="Text Box 9"/>
          <p:cNvSpPr txBox="1">
            <a:spLocks noChangeArrowheads="1"/>
          </p:cNvSpPr>
          <p:nvPr/>
        </p:nvSpPr>
        <p:spPr bwMode="auto">
          <a:xfrm>
            <a:off x="242888" y="981075"/>
            <a:ext cx="2877711" cy="369332"/>
          </a:xfrm>
          <a:prstGeom prst="rect">
            <a:avLst/>
          </a:prstGeom>
          <a:noFill/>
          <a:ln w="9525">
            <a:noFill/>
            <a:miter lim="800000"/>
            <a:headEnd/>
            <a:tailEnd/>
          </a:ln>
        </p:spPr>
        <p:txBody>
          <a:bodyPr wrap="none">
            <a:spAutoFit/>
          </a:bodyPr>
          <a:lstStyle/>
          <a:p>
            <a:r>
              <a:rPr lang="en-US" b="1" dirty="0" smtClean="0"/>
              <a:t>Cesium </a:t>
            </a:r>
            <a:r>
              <a:rPr lang="en-US" b="1" dirty="0"/>
              <a:t>Beam standards</a:t>
            </a:r>
          </a:p>
        </p:txBody>
      </p:sp>
      <p:sp>
        <p:nvSpPr>
          <p:cNvPr id="54278" name="Line 10"/>
          <p:cNvSpPr>
            <a:spLocks noChangeShapeType="1"/>
          </p:cNvSpPr>
          <p:nvPr/>
        </p:nvSpPr>
        <p:spPr bwMode="auto">
          <a:xfrm flipV="1">
            <a:off x="2557463" y="3886200"/>
            <a:ext cx="1023937" cy="900113"/>
          </a:xfrm>
          <a:prstGeom prst="line">
            <a:avLst/>
          </a:prstGeom>
          <a:noFill/>
          <a:ln w="57150">
            <a:solidFill>
              <a:srgbClr val="FF0000"/>
            </a:solidFill>
            <a:round/>
            <a:headEnd/>
            <a:tailEnd type="triangle" w="med" len="med"/>
          </a:ln>
        </p:spPr>
        <p:txBody>
          <a:bodyPr/>
          <a:lstStyle/>
          <a:p>
            <a:endParaRPr lang="en-US"/>
          </a:p>
        </p:txBody>
      </p:sp>
      <p:sp>
        <p:nvSpPr>
          <p:cNvPr id="54279" name="Line 11"/>
          <p:cNvSpPr>
            <a:spLocks noChangeShapeType="1"/>
          </p:cNvSpPr>
          <p:nvPr/>
        </p:nvSpPr>
        <p:spPr bwMode="auto">
          <a:xfrm>
            <a:off x="2638425" y="2057400"/>
            <a:ext cx="942975" cy="1447800"/>
          </a:xfrm>
          <a:prstGeom prst="line">
            <a:avLst/>
          </a:prstGeom>
          <a:noFill/>
          <a:ln w="57150">
            <a:solidFill>
              <a:srgbClr val="FF0000"/>
            </a:solidFill>
            <a:round/>
            <a:headEnd/>
            <a:tailEnd type="triangle" w="med" len="med"/>
          </a:ln>
        </p:spPr>
        <p:txBody>
          <a:bodyPr/>
          <a:lstStyle/>
          <a:p>
            <a:endParaRPr lang="en-US"/>
          </a:p>
        </p:txBody>
      </p:sp>
      <p:sp>
        <p:nvSpPr>
          <p:cNvPr id="54280" name="Text Box 12"/>
          <p:cNvSpPr txBox="1">
            <a:spLocks noChangeArrowheads="1"/>
          </p:cNvSpPr>
          <p:nvPr/>
        </p:nvSpPr>
        <p:spPr bwMode="auto">
          <a:xfrm>
            <a:off x="3429000" y="5116513"/>
            <a:ext cx="2533650" cy="366712"/>
          </a:xfrm>
          <a:prstGeom prst="rect">
            <a:avLst/>
          </a:prstGeom>
          <a:noFill/>
          <a:ln w="9525">
            <a:noFill/>
            <a:miter lim="800000"/>
            <a:headEnd/>
            <a:tailEnd/>
          </a:ln>
        </p:spPr>
        <p:txBody>
          <a:bodyPr wrap="none">
            <a:spAutoFit/>
          </a:bodyPr>
          <a:lstStyle/>
          <a:p>
            <a:r>
              <a:rPr lang="en-US" b="1"/>
              <a:t>Measurement System</a:t>
            </a:r>
          </a:p>
        </p:txBody>
      </p:sp>
      <p:sp>
        <p:nvSpPr>
          <p:cNvPr id="54281" name="Text Box 13"/>
          <p:cNvSpPr txBox="1">
            <a:spLocks noChangeArrowheads="1"/>
          </p:cNvSpPr>
          <p:nvPr/>
        </p:nvSpPr>
        <p:spPr bwMode="auto">
          <a:xfrm>
            <a:off x="3962400" y="1981200"/>
            <a:ext cx="1327150" cy="366713"/>
          </a:xfrm>
          <a:prstGeom prst="rect">
            <a:avLst/>
          </a:prstGeom>
          <a:noFill/>
          <a:ln w="9525">
            <a:noFill/>
            <a:miter lim="800000"/>
            <a:headEnd/>
            <a:tailEnd/>
          </a:ln>
        </p:spPr>
        <p:txBody>
          <a:bodyPr wrap="none">
            <a:spAutoFit/>
          </a:bodyPr>
          <a:lstStyle/>
          <a:p>
            <a:r>
              <a:rPr lang="en-US" b="1"/>
              <a:t>UTC(NIST)</a:t>
            </a:r>
          </a:p>
        </p:txBody>
      </p:sp>
      <p:sp>
        <p:nvSpPr>
          <p:cNvPr id="54282" name="Line 14"/>
          <p:cNvSpPr>
            <a:spLocks noChangeShapeType="1"/>
          </p:cNvSpPr>
          <p:nvPr/>
        </p:nvSpPr>
        <p:spPr bwMode="auto">
          <a:xfrm>
            <a:off x="5705475" y="3024188"/>
            <a:ext cx="838200" cy="0"/>
          </a:xfrm>
          <a:prstGeom prst="line">
            <a:avLst/>
          </a:prstGeom>
          <a:noFill/>
          <a:ln w="57150">
            <a:solidFill>
              <a:srgbClr val="FF0000"/>
            </a:solidFill>
            <a:prstDash val="sysDot"/>
            <a:round/>
            <a:headEnd type="triangle" w="med" len="med"/>
            <a:tailEnd type="triangle" w="med" len="med"/>
          </a:ln>
        </p:spPr>
        <p:txBody>
          <a:bodyPr/>
          <a:lstStyle/>
          <a:p>
            <a:endParaRPr lang="en-US"/>
          </a:p>
        </p:txBody>
      </p:sp>
      <p:sp>
        <p:nvSpPr>
          <p:cNvPr id="54283" name="Text Box 15"/>
          <p:cNvSpPr txBox="1">
            <a:spLocks noChangeArrowheads="1"/>
          </p:cNvSpPr>
          <p:nvPr/>
        </p:nvSpPr>
        <p:spPr bwMode="auto">
          <a:xfrm>
            <a:off x="6269038" y="762000"/>
            <a:ext cx="2646362" cy="641350"/>
          </a:xfrm>
          <a:prstGeom prst="rect">
            <a:avLst/>
          </a:prstGeom>
          <a:noFill/>
          <a:ln w="9525">
            <a:noFill/>
            <a:miter lim="800000"/>
            <a:headEnd/>
            <a:tailEnd/>
          </a:ln>
        </p:spPr>
        <p:txBody>
          <a:bodyPr>
            <a:spAutoFit/>
          </a:bodyPr>
          <a:lstStyle/>
          <a:p>
            <a:pPr algn="ctr"/>
            <a:r>
              <a:rPr lang="en-US" b="1"/>
              <a:t>Two-way satellite time &amp; frequency transfer</a:t>
            </a:r>
          </a:p>
        </p:txBody>
      </p:sp>
      <p:pic>
        <p:nvPicPr>
          <p:cNvPr id="54284" name="Picture 16"/>
          <p:cNvPicPr>
            <a:picLocks noChangeAspect="1" noChangeArrowheads="1"/>
          </p:cNvPicPr>
          <p:nvPr/>
        </p:nvPicPr>
        <p:blipFill>
          <a:blip r:embed="rId5" cstate="print"/>
          <a:srcRect/>
          <a:stretch>
            <a:fillRect/>
          </a:stretch>
        </p:blipFill>
        <p:spPr bwMode="auto">
          <a:xfrm>
            <a:off x="6678613" y="4308475"/>
            <a:ext cx="2057400" cy="1409700"/>
          </a:xfrm>
          <a:prstGeom prst="rect">
            <a:avLst/>
          </a:prstGeom>
          <a:noFill/>
          <a:ln w="9525">
            <a:solidFill>
              <a:schemeClr val="tx1"/>
            </a:solidFill>
            <a:miter lim="800000"/>
            <a:headEnd/>
            <a:tailEnd/>
          </a:ln>
        </p:spPr>
      </p:pic>
      <p:pic>
        <p:nvPicPr>
          <p:cNvPr id="54285" name="Picture 17" descr="P0001125"/>
          <p:cNvPicPr>
            <a:picLocks noChangeAspect="1" noChangeArrowheads="1"/>
          </p:cNvPicPr>
          <p:nvPr/>
        </p:nvPicPr>
        <p:blipFill>
          <a:blip r:embed="rId6" cstate="print"/>
          <a:srcRect l="7735" r="4993" b="2161"/>
          <a:stretch>
            <a:fillRect/>
          </a:stretch>
        </p:blipFill>
        <p:spPr bwMode="auto">
          <a:xfrm>
            <a:off x="471488" y="3200400"/>
            <a:ext cx="2057400" cy="2722563"/>
          </a:xfrm>
          <a:prstGeom prst="rect">
            <a:avLst/>
          </a:prstGeom>
          <a:noFill/>
          <a:ln w="9525">
            <a:solidFill>
              <a:schemeClr val="tx1"/>
            </a:solidFill>
            <a:miter lim="800000"/>
            <a:headEnd/>
            <a:tailEnd/>
          </a:ln>
        </p:spPr>
      </p:pic>
      <p:pic>
        <p:nvPicPr>
          <p:cNvPr id="54286" name="Picture 18" descr="2wayantenna"/>
          <p:cNvPicPr>
            <a:picLocks noChangeAspect="1" noChangeArrowheads="1"/>
          </p:cNvPicPr>
          <p:nvPr/>
        </p:nvPicPr>
        <p:blipFill>
          <a:blip r:embed="rId7" cstate="print"/>
          <a:srcRect l="17920" r="22240"/>
          <a:stretch>
            <a:fillRect/>
          </a:stretch>
        </p:blipFill>
        <p:spPr bwMode="auto">
          <a:xfrm>
            <a:off x="6621463" y="1362075"/>
            <a:ext cx="2057400" cy="2233613"/>
          </a:xfrm>
          <a:prstGeom prst="rect">
            <a:avLst/>
          </a:prstGeom>
          <a:noFill/>
          <a:ln w="9525">
            <a:solidFill>
              <a:schemeClr val="tx1"/>
            </a:solidFill>
            <a:miter lim="800000"/>
            <a:headEnd/>
            <a:tailEnd/>
          </a:ln>
        </p:spPr>
      </p:pic>
      <p:sp>
        <p:nvSpPr>
          <p:cNvPr id="54287" name="Text Box 19"/>
          <p:cNvSpPr txBox="1">
            <a:spLocks noChangeArrowheads="1"/>
          </p:cNvSpPr>
          <p:nvPr/>
        </p:nvSpPr>
        <p:spPr bwMode="auto">
          <a:xfrm>
            <a:off x="6686550" y="3965575"/>
            <a:ext cx="2074863" cy="366713"/>
          </a:xfrm>
          <a:prstGeom prst="rect">
            <a:avLst/>
          </a:prstGeom>
          <a:noFill/>
          <a:ln w="9525">
            <a:noFill/>
            <a:miter lim="800000"/>
            <a:headEnd/>
            <a:tailEnd/>
          </a:ln>
        </p:spPr>
        <p:txBody>
          <a:bodyPr>
            <a:spAutoFit/>
          </a:bodyPr>
          <a:lstStyle/>
          <a:p>
            <a:pPr algn="ctr"/>
            <a:r>
              <a:rPr lang="en-US" b="1"/>
              <a:t>GPS</a:t>
            </a:r>
          </a:p>
        </p:txBody>
      </p:sp>
      <p:sp>
        <p:nvSpPr>
          <p:cNvPr id="54288" name="Line 20"/>
          <p:cNvSpPr>
            <a:spLocks noChangeShapeType="1"/>
          </p:cNvSpPr>
          <p:nvPr/>
        </p:nvSpPr>
        <p:spPr bwMode="auto">
          <a:xfrm>
            <a:off x="5754688" y="4799013"/>
            <a:ext cx="838200" cy="0"/>
          </a:xfrm>
          <a:prstGeom prst="line">
            <a:avLst/>
          </a:prstGeom>
          <a:noFill/>
          <a:ln w="57150">
            <a:solidFill>
              <a:srgbClr val="FF0000"/>
            </a:solidFill>
            <a:prstDash val="sysDot"/>
            <a:round/>
            <a:headEnd type="triangle" w="med" len="med"/>
            <a:tailEnd type="triangle" w="med" len="med"/>
          </a:ln>
        </p:spPr>
        <p:txBody>
          <a:bodyPr/>
          <a:lstStyle/>
          <a:p>
            <a:endParaRPr lang="en-US"/>
          </a:p>
        </p:txBody>
      </p:sp>
      <p:sp>
        <p:nvSpPr>
          <p:cNvPr id="54289" name="Text Box 21"/>
          <p:cNvSpPr txBox="1">
            <a:spLocks noChangeArrowheads="1"/>
          </p:cNvSpPr>
          <p:nvPr/>
        </p:nvSpPr>
        <p:spPr bwMode="auto">
          <a:xfrm>
            <a:off x="152400" y="6019800"/>
            <a:ext cx="3543300" cy="707886"/>
          </a:xfrm>
          <a:prstGeom prst="rect">
            <a:avLst/>
          </a:prstGeom>
          <a:noFill/>
          <a:ln w="12700">
            <a:noFill/>
            <a:miter lim="800000"/>
            <a:headEnd type="none" w="sm" len="sm"/>
            <a:tailEnd type="none" w="sm" len="sm"/>
          </a:ln>
        </p:spPr>
        <p:txBody>
          <a:bodyPr wrap="square">
            <a:spAutoFit/>
          </a:bodyPr>
          <a:lstStyle/>
          <a:p>
            <a:pPr eaLnBrk="0" hangingPunct="0"/>
            <a:r>
              <a:rPr lang="en-US" sz="2000" dirty="0"/>
              <a:t>Calibrated by </a:t>
            </a:r>
            <a:r>
              <a:rPr lang="en-US" sz="2000" dirty="0" smtClean="0"/>
              <a:t>NIST-F1/F2 </a:t>
            </a:r>
            <a:r>
              <a:rPr lang="en-US" sz="2000" dirty="0"/>
              <a:t>primary frequency </a:t>
            </a:r>
            <a:r>
              <a:rPr lang="en-US" sz="2000" dirty="0" smtClean="0"/>
              <a:t>standards</a:t>
            </a:r>
            <a:endParaRPr lang="en-US" sz="2000" dirty="0"/>
          </a:p>
        </p:txBody>
      </p:sp>
      <p:sp>
        <p:nvSpPr>
          <p:cNvPr id="54290" name="Text Box 22"/>
          <p:cNvSpPr txBox="1">
            <a:spLocks noChangeArrowheads="1"/>
          </p:cNvSpPr>
          <p:nvPr/>
        </p:nvSpPr>
        <p:spPr bwMode="auto">
          <a:xfrm>
            <a:off x="4800600" y="5943600"/>
            <a:ext cx="3978275" cy="701675"/>
          </a:xfrm>
          <a:prstGeom prst="rect">
            <a:avLst/>
          </a:prstGeom>
          <a:noFill/>
          <a:ln w="12700">
            <a:noFill/>
            <a:miter lim="800000"/>
            <a:headEnd type="none" w="sm" len="sm"/>
            <a:tailEnd type="none" w="sm" len="sm"/>
          </a:ln>
        </p:spPr>
        <p:txBody>
          <a:bodyPr>
            <a:spAutoFit/>
          </a:bodyPr>
          <a:lstStyle/>
          <a:p>
            <a:pPr eaLnBrk="0" hangingPunct="0"/>
            <a:r>
              <a:rPr lang="en-US" sz="2000"/>
              <a:t>International coordination of time and frequency: UTC, TAI, etc.</a:t>
            </a:r>
          </a:p>
        </p:txBody>
      </p:sp>
      <p:sp>
        <p:nvSpPr>
          <p:cNvPr id="54291" name="Text Box 23"/>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NIST Time Scale and Distribution</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8"/>
          <p:cNvSpPr>
            <a:spLocks noChangeArrowheads="1"/>
          </p:cNvSpPr>
          <p:nvPr/>
        </p:nvSpPr>
        <p:spPr bwMode="auto">
          <a:xfrm>
            <a:off x="1047750" y="2054225"/>
            <a:ext cx="381000" cy="3049588"/>
          </a:xfrm>
          <a:prstGeom prst="upArrow">
            <a:avLst>
              <a:gd name="adj1" fmla="val 50000"/>
              <a:gd name="adj2" fmla="val 59994"/>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pic>
        <p:nvPicPr>
          <p:cNvPr id="52227" name="Picture 11" descr="P0001125"/>
          <p:cNvPicPr>
            <a:picLocks noChangeAspect="1" noChangeArrowheads="1"/>
          </p:cNvPicPr>
          <p:nvPr/>
        </p:nvPicPr>
        <p:blipFill>
          <a:blip r:embed="rId3" cstate="print"/>
          <a:srcRect l="7703" r="5009" b="2174"/>
          <a:stretch>
            <a:fillRect/>
          </a:stretch>
        </p:blipFill>
        <p:spPr bwMode="auto">
          <a:xfrm>
            <a:off x="4953000" y="2743200"/>
            <a:ext cx="1093788" cy="1447800"/>
          </a:xfrm>
          <a:prstGeom prst="rect">
            <a:avLst/>
          </a:prstGeom>
          <a:noFill/>
          <a:ln w="9525">
            <a:noFill/>
            <a:miter lim="800000"/>
            <a:headEnd/>
            <a:tailEnd/>
          </a:ln>
        </p:spPr>
      </p:pic>
      <p:pic>
        <p:nvPicPr>
          <p:cNvPr id="52228" name="Picture 12" descr="P0001134"/>
          <p:cNvPicPr>
            <a:picLocks noChangeAspect="1" noChangeArrowheads="1"/>
          </p:cNvPicPr>
          <p:nvPr/>
        </p:nvPicPr>
        <p:blipFill>
          <a:blip r:embed="rId4" cstate="print"/>
          <a:srcRect/>
          <a:stretch>
            <a:fillRect/>
          </a:stretch>
        </p:blipFill>
        <p:spPr bwMode="auto">
          <a:xfrm>
            <a:off x="5943600" y="2667000"/>
            <a:ext cx="896938" cy="1219200"/>
          </a:xfrm>
          <a:prstGeom prst="rect">
            <a:avLst/>
          </a:prstGeom>
          <a:noFill/>
          <a:ln w="9525">
            <a:noFill/>
            <a:miter lim="800000"/>
            <a:headEnd/>
            <a:tailEnd/>
          </a:ln>
        </p:spPr>
      </p:pic>
      <p:sp>
        <p:nvSpPr>
          <p:cNvPr id="52230" name="Text Box 18"/>
          <p:cNvSpPr txBox="1">
            <a:spLocks noChangeArrowheads="1"/>
          </p:cNvSpPr>
          <p:nvPr/>
        </p:nvSpPr>
        <p:spPr bwMode="auto">
          <a:xfrm>
            <a:off x="152400" y="685800"/>
            <a:ext cx="1600200" cy="1190625"/>
          </a:xfrm>
          <a:prstGeom prst="rect">
            <a:avLst/>
          </a:prstGeom>
          <a:noFill/>
          <a:ln w="9525">
            <a:noFill/>
            <a:miter lim="800000"/>
            <a:headEnd/>
            <a:tailEnd/>
          </a:ln>
        </p:spPr>
        <p:txBody>
          <a:bodyPr>
            <a:spAutoFit/>
          </a:bodyPr>
          <a:lstStyle/>
          <a:p>
            <a:r>
              <a:rPr lang="en-US"/>
              <a:t>Time and Frequency Distribution Services</a:t>
            </a:r>
          </a:p>
        </p:txBody>
      </p:sp>
      <p:sp>
        <p:nvSpPr>
          <p:cNvPr id="52231" name="AutoShape 29"/>
          <p:cNvSpPr>
            <a:spLocks noChangeArrowheads="1"/>
          </p:cNvSpPr>
          <p:nvPr/>
        </p:nvSpPr>
        <p:spPr bwMode="auto">
          <a:xfrm>
            <a:off x="609600" y="2057400"/>
            <a:ext cx="381000" cy="8001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2233" name="Text Box 31"/>
          <p:cNvSpPr txBox="1">
            <a:spLocks noChangeArrowheads="1"/>
          </p:cNvSpPr>
          <p:nvPr/>
        </p:nvSpPr>
        <p:spPr bwMode="auto">
          <a:xfrm>
            <a:off x="6024563" y="3886200"/>
            <a:ext cx="2128837" cy="581025"/>
          </a:xfrm>
          <a:prstGeom prst="rect">
            <a:avLst/>
          </a:prstGeom>
          <a:noFill/>
          <a:ln w="9525">
            <a:noFill/>
            <a:miter lim="800000"/>
            <a:headEnd/>
            <a:tailEnd/>
          </a:ln>
        </p:spPr>
        <p:txBody>
          <a:bodyPr wrap="none">
            <a:spAutoFit/>
          </a:bodyPr>
          <a:lstStyle/>
          <a:p>
            <a:r>
              <a:rPr lang="en-US" sz="1600" i="1"/>
              <a:t>Hydrogen Maser &amp;</a:t>
            </a:r>
          </a:p>
          <a:p>
            <a:r>
              <a:rPr lang="en-US" sz="1600" i="1"/>
              <a:t>Measurement system</a:t>
            </a:r>
          </a:p>
        </p:txBody>
      </p:sp>
      <p:sp>
        <p:nvSpPr>
          <p:cNvPr id="52234" name="Text Box 34"/>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NIST Time and Frequency Standards and Distribution</a:t>
            </a:r>
          </a:p>
        </p:txBody>
      </p:sp>
      <p:grpSp>
        <p:nvGrpSpPr>
          <p:cNvPr id="52235" name="Group 18"/>
          <p:cNvGrpSpPr>
            <a:grpSpLocks/>
          </p:cNvGrpSpPr>
          <p:nvPr/>
        </p:nvGrpSpPr>
        <p:grpSpPr bwMode="auto">
          <a:xfrm>
            <a:off x="1752600" y="654050"/>
            <a:ext cx="7213600" cy="1587500"/>
            <a:chOff x="1752600" y="654050"/>
            <a:chExt cx="7213600" cy="1587500"/>
          </a:xfrm>
        </p:grpSpPr>
        <p:pic>
          <p:nvPicPr>
            <p:cNvPr id="52237" name="Picture 13" descr="2wayantenna"/>
            <p:cNvPicPr>
              <a:picLocks noChangeAspect="1" noChangeArrowheads="1"/>
            </p:cNvPicPr>
            <p:nvPr/>
          </p:nvPicPr>
          <p:blipFill>
            <a:blip r:embed="rId5" cstate="print"/>
            <a:srcRect l="17949" r="22223"/>
            <a:stretch>
              <a:fillRect/>
            </a:stretch>
          </p:blipFill>
          <p:spPr bwMode="auto">
            <a:xfrm>
              <a:off x="6040438" y="654050"/>
              <a:ext cx="1122362" cy="1219200"/>
            </a:xfrm>
            <a:prstGeom prst="rect">
              <a:avLst/>
            </a:prstGeom>
            <a:noFill/>
            <a:ln w="9525">
              <a:noFill/>
              <a:miter lim="800000"/>
              <a:headEnd/>
              <a:tailEnd/>
            </a:ln>
          </p:spPr>
        </p:pic>
        <p:pic>
          <p:nvPicPr>
            <p:cNvPr id="52238" name="Picture 14" descr="wwvb air"/>
            <p:cNvPicPr>
              <a:picLocks noChangeAspect="1" noChangeArrowheads="1"/>
            </p:cNvPicPr>
            <p:nvPr/>
          </p:nvPicPr>
          <p:blipFill>
            <a:blip r:embed="rId6" cstate="print"/>
            <a:srcRect/>
            <a:stretch>
              <a:fillRect/>
            </a:stretch>
          </p:blipFill>
          <p:spPr bwMode="auto">
            <a:xfrm>
              <a:off x="1905000" y="730250"/>
              <a:ext cx="1600200" cy="1062038"/>
            </a:xfrm>
            <a:prstGeom prst="rect">
              <a:avLst/>
            </a:prstGeom>
            <a:noFill/>
            <a:ln w="50800">
              <a:solidFill>
                <a:schemeClr val="tx1"/>
              </a:solidFill>
              <a:miter lim="800000"/>
              <a:headEnd/>
              <a:tailEnd/>
            </a:ln>
          </p:spPr>
        </p:pic>
        <p:pic>
          <p:nvPicPr>
            <p:cNvPr id="52239" name="Picture 16" descr="P9120076"/>
            <p:cNvPicPr>
              <a:picLocks noChangeAspect="1" noChangeArrowheads="1"/>
            </p:cNvPicPr>
            <p:nvPr/>
          </p:nvPicPr>
          <p:blipFill>
            <a:blip r:embed="rId7" cstate="print"/>
            <a:srcRect/>
            <a:stretch>
              <a:fillRect/>
            </a:stretch>
          </p:blipFill>
          <p:spPr bwMode="auto">
            <a:xfrm>
              <a:off x="7391400" y="654050"/>
              <a:ext cx="1524000" cy="1143000"/>
            </a:xfrm>
            <a:prstGeom prst="rect">
              <a:avLst/>
            </a:prstGeom>
            <a:noFill/>
            <a:ln w="9525">
              <a:noFill/>
              <a:miter lim="800000"/>
              <a:headEnd/>
              <a:tailEnd/>
            </a:ln>
          </p:spPr>
        </p:pic>
        <p:sp>
          <p:nvSpPr>
            <p:cNvPr id="52240" name="Text Box 19"/>
            <p:cNvSpPr txBox="1">
              <a:spLocks noChangeArrowheads="1"/>
            </p:cNvSpPr>
            <p:nvPr/>
          </p:nvSpPr>
          <p:spPr bwMode="auto">
            <a:xfrm>
              <a:off x="1752600" y="1905000"/>
              <a:ext cx="1763713" cy="336550"/>
            </a:xfrm>
            <a:prstGeom prst="rect">
              <a:avLst/>
            </a:prstGeom>
            <a:noFill/>
            <a:ln w="9525">
              <a:noFill/>
              <a:miter lim="800000"/>
              <a:headEnd/>
              <a:tailEnd/>
            </a:ln>
          </p:spPr>
          <p:txBody>
            <a:bodyPr wrap="none">
              <a:spAutoFit/>
            </a:bodyPr>
            <a:lstStyle/>
            <a:p>
              <a:r>
                <a:rPr lang="en-US" sz="1600" i="1"/>
                <a:t>Radio broadcasts</a:t>
              </a:r>
            </a:p>
          </p:txBody>
        </p:sp>
        <p:sp>
          <p:nvSpPr>
            <p:cNvPr id="52241" name="Text Box 20"/>
            <p:cNvSpPr txBox="1">
              <a:spLocks noChangeArrowheads="1"/>
            </p:cNvSpPr>
            <p:nvPr/>
          </p:nvSpPr>
          <p:spPr bwMode="auto">
            <a:xfrm>
              <a:off x="4343400" y="1905000"/>
              <a:ext cx="1030288" cy="336550"/>
            </a:xfrm>
            <a:prstGeom prst="rect">
              <a:avLst/>
            </a:prstGeom>
            <a:noFill/>
            <a:ln w="9525">
              <a:noFill/>
              <a:miter lim="800000"/>
              <a:headEnd/>
              <a:tailEnd/>
            </a:ln>
          </p:spPr>
          <p:txBody>
            <a:bodyPr wrap="none">
              <a:spAutoFit/>
            </a:bodyPr>
            <a:lstStyle/>
            <a:p>
              <a:r>
                <a:rPr lang="en-US" sz="1600" i="1"/>
                <a:t>Networks</a:t>
              </a:r>
            </a:p>
          </p:txBody>
        </p:sp>
        <p:sp>
          <p:nvSpPr>
            <p:cNvPr id="52242" name="Text Box 21"/>
            <p:cNvSpPr txBox="1">
              <a:spLocks noChangeArrowheads="1"/>
            </p:cNvSpPr>
            <p:nvPr/>
          </p:nvSpPr>
          <p:spPr bwMode="auto">
            <a:xfrm>
              <a:off x="6096000" y="1905000"/>
              <a:ext cx="1006475" cy="336550"/>
            </a:xfrm>
            <a:prstGeom prst="rect">
              <a:avLst/>
            </a:prstGeom>
            <a:noFill/>
            <a:ln w="9525">
              <a:noFill/>
              <a:miter lim="800000"/>
              <a:headEnd/>
              <a:tailEnd/>
            </a:ln>
          </p:spPr>
          <p:txBody>
            <a:bodyPr wrap="none">
              <a:spAutoFit/>
            </a:bodyPr>
            <a:lstStyle/>
            <a:p>
              <a:r>
                <a:rPr lang="en-US" sz="1600" i="1"/>
                <a:t>Satellites</a:t>
              </a:r>
            </a:p>
          </p:txBody>
        </p:sp>
        <p:sp>
          <p:nvSpPr>
            <p:cNvPr id="52243" name="Text Box 25"/>
            <p:cNvSpPr txBox="1">
              <a:spLocks noChangeArrowheads="1"/>
            </p:cNvSpPr>
            <p:nvPr/>
          </p:nvSpPr>
          <p:spPr bwMode="auto">
            <a:xfrm>
              <a:off x="7315200" y="1873250"/>
              <a:ext cx="1651000" cy="336550"/>
            </a:xfrm>
            <a:prstGeom prst="rect">
              <a:avLst/>
            </a:prstGeom>
            <a:noFill/>
            <a:ln w="9525">
              <a:noFill/>
              <a:miter lim="800000"/>
              <a:headEnd/>
              <a:tailEnd/>
            </a:ln>
          </p:spPr>
          <p:txBody>
            <a:bodyPr wrap="none">
              <a:spAutoFit/>
            </a:bodyPr>
            <a:lstStyle/>
            <a:p>
              <a:r>
                <a:rPr lang="en-US" sz="1600" i="1"/>
                <a:t>Noise metrology</a:t>
              </a:r>
            </a:p>
          </p:txBody>
        </p:sp>
      </p:grpSp>
      <p:sp>
        <p:nvSpPr>
          <p:cNvPr id="21" name="Text Box 17"/>
          <p:cNvSpPr txBox="1">
            <a:spLocks noChangeArrowheads="1"/>
          </p:cNvSpPr>
          <p:nvPr/>
        </p:nvSpPr>
        <p:spPr bwMode="auto">
          <a:xfrm>
            <a:off x="152400" y="2857500"/>
            <a:ext cx="2895600" cy="1200150"/>
          </a:xfrm>
          <a:prstGeom prst="rect">
            <a:avLst/>
          </a:prstGeom>
          <a:noFill/>
          <a:ln w="9525">
            <a:noFill/>
            <a:miter lim="800000"/>
            <a:headEnd/>
            <a:tailEnd/>
          </a:ln>
        </p:spPr>
        <p:txBody>
          <a:bodyPr>
            <a:spAutoFit/>
          </a:bodyPr>
          <a:lstStyle/>
          <a:p>
            <a:r>
              <a:rPr lang="en-US" dirty="0"/>
              <a:t>Primary Frequency </a:t>
            </a:r>
            <a:r>
              <a:rPr lang="en-US" dirty="0" smtClean="0"/>
              <a:t>Standards </a:t>
            </a:r>
            <a:r>
              <a:rPr lang="en-US" dirty="0"/>
              <a:t>and</a:t>
            </a:r>
          </a:p>
          <a:p>
            <a:r>
              <a:rPr lang="en-US" dirty="0"/>
              <a:t>NIST Time Scale</a:t>
            </a:r>
          </a:p>
          <a:p>
            <a:r>
              <a:rPr lang="en-US" dirty="0"/>
              <a:t>Realization of SI second</a:t>
            </a:r>
          </a:p>
        </p:txBody>
      </p:sp>
      <p:sp>
        <p:nvSpPr>
          <p:cNvPr id="22" name="Text Box 30"/>
          <p:cNvSpPr txBox="1">
            <a:spLocks noChangeArrowheads="1"/>
          </p:cNvSpPr>
          <p:nvPr/>
        </p:nvSpPr>
        <p:spPr bwMode="auto">
          <a:xfrm>
            <a:off x="3429000" y="4191000"/>
            <a:ext cx="940066" cy="338554"/>
          </a:xfrm>
          <a:prstGeom prst="rect">
            <a:avLst/>
          </a:prstGeom>
          <a:noFill/>
          <a:ln w="9525">
            <a:noFill/>
            <a:miter lim="800000"/>
            <a:headEnd/>
            <a:tailEnd/>
          </a:ln>
        </p:spPr>
        <p:txBody>
          <a:bodyPr wrap="none">
            <a:spAutoFit/>
          </a:bodyPr>
          <a:lstStyle/>
          <a:p>
            <a:r>
              <a:rPr lang="en-US" sz="1600" i="1" dirty="0" smtClean="0"/>
              <a:t>NIST-F2</a:t>
            </a:r>
            <a:endParaRPr lang="en-US" sz="1600" i="1" dirty="0"/>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5841" y="2743200"/>
            <a:ext cx="2003731" cy="1433512"/>
          </a:xfrm>
          <a:prstGeom prst="rect">
            <a:avLst/>
          </a:prstGeom>
          <a:ln>
            <a:solidFill>
              <a:schemeClr val="tx1"/>
            </a:solidFill>
          </a:ln>
        </p:spPr>
      </p:pic>
      <p:sp>
        <p:nvSpPr>
          <p:cNvPr id="24" name="Text Box 22"/>
          <p:cNvSpPr txBox="1">
            <a:spLocks noChangeArrowheads="1"/>
          </p:cNvSpPr>
          <p:nvPr/>
        </p:nvSpPr>
        <p:spPr bwMode="auto">
          <a:xfrm>
            <a:off x="76200" y="5181600"/>
            <a:ext cx="1600200" cy="1477963"/>
          </a:xfrm>
          <a:prstGeom prst="rect">
            <a:avLst/>
          </a:prstGeom>
          <a:noFill/>
          <a:ln w="9525">
            <a:noFill/>
            <a:miter lim="800000"/>
            <a:headEnd/>
            <a:tailEnd/>
          </a:ln>
        </p:spPr>
        <p:txBody>
          <a:bodyPr>
            <a:spAutoFit/>
          </a:bodyPr>
          <a:lstStyle/>
          <a:p>
            <a:r>
              <a:rPr lang="en-US"/>
              <a:t>Research on Future Standards and Distribution</a:t>
            </a:r>
          </a:p>
        </p:txBody>
      </p:sp>
      <p:sp>
        <p:nvSpPr>
          <p:cNvPr id="25" name="AutoShape 28"/>
          <p:cNvSpPr>
            <a:spLocks noChangeArrowheads="1"/>
          </p:cNvSpPr>
          <p:nvPr/>
        </p:nvSpPr>
        <p:spPr bwMode="auto">
          <a:xfrm>
            <a:off x="609600" y="4191000"/>
            <a:ext cx="381000" cy="9144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pic>
        <p:nvPicPr>
          <p:cNvPr id="27" name="Picture 15" descr="IONPENN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1956" y="5029200"/>
            <a:ext cx="15240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23"/>
          <p:cNvSpPr txBox="1">
            <a:spLocks noChangeArrowheads="1"/>
          </p:cNvSpPr>
          <p:nvPr/>
        </p:nvSpPr>
        <p:spPr bwMode="auto">
          <a:xfrm>
            <a:off x="1651956" y="6127892"/>
            <a:ext cx="14494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i="1" dirty="0" smtClean="0"/>
              <a:t>Optical clocks</a:t>
            </a:r>
            <a:endParaRPr lang="en-US" sz="1600" i="1" dirty="0"/>
          </a:p>
        </p:txBody>
      </p:sp>
      <p:pic>
        <p:nvPicPr>
          <p:cNvPr id="29" name="Picture 26" descr="NIST_BestRulers_Diddam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6268" y="4953000"/>
            <a:ext cx="1524000"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 name="Text Box 27"/>
          <p:cNvSpPr txBox="1">
            <a:spLocks noChangeArrowheads="1"/>
          </p:cNvSpPr>
          <p:nvPr/>
        </p:nvSpPr>
        <p:spPr bwMode="auto">
          <a:xfrm>
            <a:off x="3167668" y="6138746"/>
            <a:ext cx="1765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i="1"/>
              <a:t>Optical frequency</a:t>
            </a:r>
          </a:p>
          <a:p>
            <a:pPr algn="ctr" eaLnBrk="1" hangingPunct="1"/>
            <a:r>
              <a:rPr lang="en-US" sz="1600" i="1"/>
              <a:t>synthesis</a:t>
            </a:r>
          </a:p>
        </p:txBody>
      </p:sp>
      <p:sp>
        <p:nvSpPr>
          <p:cNvPr id="31" name="Text Box 32"/>
          <p:cNvSpPr txBox="1">
            <a:spLocks noChangeArrowheads="1"/>
          </p:cNvSpPr>
          <p:nvPr/>
        </p:nvSpPr>
        <p:spPr bwMode="auto">
          <a:xfrm>
            <a:off x="7289322" y="6138746"/>
            <a:ext cx="144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i="1" dirty="0"/>
              <a:t>Quantum computing</a:t>
            </a:r>
          </a:p>
        </p:txBody>
      </p:sp>
      <p:pic>
        <p:nvPicPr>
          <p:cNvPr id="32" name="Picture 31" descr="4ions_chip2"/>
          <p:cNvPicPr>
            <a:picLocks noChangeAspect="1" noChangeArrowheads="1"/>
          </p:cNvPicPr>
          <p:nvPr/>
        </p:nvPicPr>
        <p:blipFill>
          <a:blip r:embed="rId11">
            <a:extLst>
              <a:ext uri="{28A0092B-C50C-407E-A947-70E740481C1C}">
                <a14:useLocalDpi xmlns:a14="http://schemas.microsoft.com/office/drawing/2010/main" val="0"/>
              </a:ext>
            </a:extLst>
          </a:blip>
          <a:srcRect l="21437" t="66821" r="50290" b="4718"/>
          <a:stretch>
            <a:fillRect/>
          </a:stretch>
        </p:blipFill>
        <p:spPr bwMode="auto">
          <a:xfrm>
            <a:off x="7289322" y="4953000"/>
            <a:ext cx="14478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t="3469" r="2574"/>
          <a:stretch/>
        </p:blipFill>
        <p:spPr bwMode="auto">
          <a:xfrm>
            <a:off x="5373688" y="4952999"/>
            <a:ext cx="1611362"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32"/>
          <p:cNvSpPr txBox="1">
            <a:spLocks noChangeArrowheads="1"/>
          </p:cNvSpPr>
          <p:nvPr/>
        </p:nvSpPr>
        <p:spPr bwMode="auto">
          <a:xfrm>
            <a:off x="5392738" y="6141442"/>
            <a:ext cx="15923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i="1" dirty="0" smtClean="0"/>
              <a:t>Chip-scale atomic devices</a:t>
            </a:r>
            <a:endParaRPr lang="en-US" sz="1600" i="1" dirty="0"/>
          </a:p>
        </p:txBody>
      </p:sp>
      <p:sp>
        <p:nvSpPr>
          <p:cNvPr id="35" name="Rectangle 34"/>
          <p:cNvSpPr/>
          <p:nvPr/>
        </p:nvSpPr>
        <p:spPr>
          <a:xfrm>
            <a:off x="127000" y="506413"/>
            <a:ext cx="8913813" cy="18573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 name="Group 35"/>
          <p:cNvGrpSpPr>
            <a:grpSpLocks noChangeAspect="1"/>
          </p:cNvGrpSpPr>
          <p:nvPr/>
        </p:nvGrpSpPr>
        <p:grpSpPr>
          <a:xfrm>
            <a:off x="4606654" y="931972"/>
            <a:ext cx="1169277" cy="732008"/>
            <a:chOff x="-2" y="1009952"/>
            <a:chExt cx="9112503" cy="5704747"/>
          </a:xfrm>
        </p:grpSpPr>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11630" t="15523" b="11025"/>
            <a:stretch/>
          </p:blipFill>
          <p:spPr>
            <a:xfrm>
              <a:off x="-2" y="1009952"/>
              <a:ext cx="9112503" cy="5704747"/>
            </a:xfrm>
            <a:prstGeom prst="rect">
              <a:avLst/>
            </a:prstGeom>
          </p:spPr>
        </p:pic>
        <p:sp>
          <p:nvSpPr>
            <p:cNvPr id="38" name="5-Point Star 37"/>
            <p:cNvSpPr/>
            <p:nvPr/>
          </p:nvSpPr>
          <p:spPr>
            <a:xfrm>
              <a:off x="8270540" y="286604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8204575" y="2963857"/>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7961188" y="2968406"/>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7733721" y="332552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7629083" y="347792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p:cNvSpPr/>
            <p:nvPr/>
          </p:nvSpPr>
          <p:spPr>
            <a:xfrm>
              <a:off x="6844323" y="481995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6978540" y="502466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p:cNvSpPr/>
            <p:nvPr/>
          </p:nvSpPr>
          <p:spPr>
            <a:xfrm>
              <a:off x="6218800" y="480402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p:cNvSpPr/>
            <p:nvPr/>
          </p:nvSpPr>
          <p:spPr>
            <a:xfrm>
              <a:off x="5852585" y="2977504"/>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5-Point Star 46"/>
            <p:cNvSpPr/>
            <p:nvPr/>
          </p:nvSpPr>
          <p:spPr>
            <a:xfrm>
              <a:off x="4201206" y="500419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p:cNvSpPr/>
            <p:nvPr/>
          </p:nvSpPr>
          <p:spPr>
            <a:xfrm>
              <a:off x="6625958" y="286604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5-Point Star 48"/>
            <p:cNvSpPr/>
            <p:nvPr/>
          </p:nvSpPr>
          <p:spPr>
            <a:xfrm>
              <a:off x="6559993" y="264313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p:cNvSpPr/>
            <p:nvPr/>
          </p:nvSpPr>
          <p:spPr>
            <a:xfrm>
              <a:off x="6327982" y="259081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p:cNvSpPr/>
            <p:nvPr/>
          </p:nvSpPr>
          <p:spPr>
            <a:xfrm>
              <a:off x="4447066" y="3207240"/>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5-Point Star 51"/>
            <p:cNvSpPr/>
            <p:nvPr/>
          </p:nvSpPr>
          <p:spPr>
            <a:xfrm>
              <a:off x="3125508" y="346199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5-Point Star 52"/>
            <p:cNvSpPr/>
            <p:nvPr/>
          </p:nvSpPr>
          <p:spPr>
            <a:xfrm>
              <a:off x="3155251" y="3282304"/>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5-Point Star 53"/>
            <p:cNvSpPr/>
            <p:nvPr/>
          </p:nvSpPr>
          <p:spPr>
            <a:xfrm>
              <a:off x="1983818" y="306621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Point Star 54"/>
            <p:cNvSpPr/>
            <p:nvPr/>
          </p:nvSpPr>
          <p:spPr>
            <a:xfrm>
              <a:off x="1139932" y="3882806"/>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5-Point Star 55"/>
            <p:cNvSpPr/>
            <p:nvPr/>
          </p:nvSpPr>
          <p:spPr>
            <a:xfrm>
              <a:off x="716850" y="134887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Point Star 56"/>
            <p:cNvSpPr/>
            <p:nvPr/>
          </p:nvSpPr>
          <p:spPr>
            <a:xfrm>
              <a:off x="935215" y="212906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5-Point Star 57"/>
            <p:cNvSpPr/>
            <p:nvPr/>
          </p:nvSpPr>
          <p:spPr>
            <a:xfrm>
              <a:off x="132272" y="3364191"/>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5-Point Star 58"/>
            <p:cNvSpPr/>
            <p:nvPr/>
          </p:nvSpPr>
          <p:spPr>
            <a:xfrm>
              <a:off x="241454" y="3512041"/>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5-Point Star 59"/>
            <p:cNvSpPr/>
            <p:nvPr/>
          </p:nvSpPr>
          <p:spPr>
            <a:xfrm>
              <a:off x="514755" y="413528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Picture 60"/>
          <p:cNvPicPr>
            <a:picLocks noGrp="1" noChangeAspect="1" noChangeArrowheads="1"/>
          </p:cNvPicPr>
          <p:nvPr/>
        </p:nvPicPr>
        <p:blipFill>
          <a:blip r:embed="rId14" cstate="print"/>
          <a:srcRect/>
          <a:stretch>
            <a:fillRect/>
          </a:stretch>
        </p:blipFill>
        <p:spPr>
          <a:xfrm>
            <a:off x="3796997" y="759241"/>
            <a:ext cx="710920" cy="1027270"/>
          </a:xfrm>
          <a:prstGeom prst="rect">
            <a:avLst/>
          </a:prstGeom>
          <a:noFill/>
          <a:ln w="3175">
            <a:solidFill>
              <a:schemeClr val="bg2"/>
            </a:solidFill>
          </a:ln>
        </p:spPr>
      </p:pic>
    </p:spTree>
    <p:extLst>
      <p:ext uri="{BB962C8B-B14F-4D97-AF65-F5344CB8AC3E}">
        <p14:creationId xmlns:p14="http://schemas.microsoft.com/office/powerpoint/2010/main" val="273513871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8"/>
          <p:cNvSpPr txBox="1">
            <a:spLocks noChangeArrowheads="1"/>
          </p:cNvSpPr>
          <p:nvPr/>
        </p:nvSpPr>
        <p:spPr bwMode="auto">
          <a:xfrm>
            <a:off x="5110163" y="582613"/>
            <a:ext cx="4033837" cy="2446824"/>
          </a:xfrm>
          <a:prstGeom prst="rect">
            <a:avLst/>
          </a:prstGeom>
          <a:noFill/>
          <a:ln w="9525">
            <a:noFill/>
            <a:miter lim="800000"/>
            <a:headEnd/>
            <a:tailEnd/>
          </a:ln>
        </p:spPr>
        <p:txBody>
          <a:bodyPr>
            <a:spAutoFit/>
          </a:bodyPr>
          <a:lstStyle/>
          <a:p>
            <a:pPr marL="174625" indent="-174625">
              <a:spcAft>
                <a:spcPct val="50000"/>
              </a:spcAft>
              <a:buFontTx/>
              <a:buChar char="•"/>
            </a:pPr>
            <a:r>
              <a:rPr lang="en-US" dirty="0"/>
              <a:t>NIST Internet Time Service – time codes delivered over the Internet.</a:t>
            </a:r>
          </a:p>
          <a:p>
            <a:pPr marL="174625" indent="-174625">
              <a:spcAft>
                <a:spcPct val="50000"/>
              </a:spcAft>
              <a:buFontTx/>
              <a:buChar char="•"/>
            </a:pPr>
            <a:r>
              <a:rPr lang="en-US" dirty="0" smtClean="0"/>
              <a:t>8 </a:t>
            </a:r>
            <a:r>
              <a:rPr lang="en-US" dirty="0"/>
              <a:t>billion requests per day.</a:t>
            </a:r>
          </a:p>
          <a:p>
            <a:pPr marL="174625" indent="-174625">
              <a:spcAft>
                <a:spcPct val="50000"/>
              </a:spcAft>
              <a:buFontTx/>
              <a:buChar char="•"/>
            </a:pPr>
            <a:r>
              <a:rPr lang="en-US" dirty="0"/>
              <a:t>Built into common operating systems: Windows, Mac, Linux, etc.</a:t>
            </a:r>
          </a:p>
          <a:p>
            <a:pPr marL="174625" indent="-174625">
              <a:spcAft>
                <a:spcPct val="50000"/>
              </a:spcAft>
              <a:buFontTx/>
              <a:buChar char="•"/>
            </a:pPr>
            <a:r>
              <a:rPr lang="en-US" dirty="0" smtClean="0"/>
              <a:t>Servers at </a:t>
            </a:r>
            <a:r>
              <a:rPr lang="en-US" dirty="0" smtClean="0"/>
              <a:t>about 25 </a:t>
            </a:r>
            <a:r>
              <a:rPr lang="en-US" dirty="0" smtClean="0"/>
              <a:t>locations </a:t>
            </a:r>
            <a:r>
              <a:rPr lang="en-US" dirty="0"/>
              <a:t>across the </a:t>
            </a:r>
            <a:r>
              <a:rPr lang="en-US" dirty="0" smtClean="0"/>
              <a:t>United States</a:t>
            </a:r>
            <a:r>
              <a:rPr lang="en-US" dirty="0" smtClean="0"/>
              <a:t>.</a:t>
            </a:r>
            <a:endParaRPr lang="en-US" dirty="0"/>
          </a:p>
        </p:txBody>
      </p:sp>
      <p:sp>
        <p:nvSpPr>
          <p:cNvPr id="57347" name="Text Box 9"/>
          <p:cNvSpPr txBox="1">
            <a:spLocks noChangeArrowheads="1"/>
          </p:cNvSpPr>
          <p:nvPr/>
        </p:nvSpPr>
        <p:spPr bwMode="auto">
          <a:xfrm>
            <a:off x="533400" y="3659188"/>
            <a:ext cx="7780338" cy="369332"/>
          </a:xfrm>
          <a:prstGeom prst="rect">
            <a:avLst/>
          </a:prstGeom>
          <a:noFill/>
          <a:ln w="9525">
            <a:noFill/>
            <a:miter lim="800000"/>
            <a:headEnd/>
            <a:tailEnd/>
          </a:ln>
        </p:spPr>
        <p:txBody>
          <a:bodyPr>
            <a:spAutoFit/>
          </a:bodyPr>
          <a:lstStyle/>
          <a:p>
            <a:pPr marL="174625" indent="-174625">
              <a:spcAft>
                <a:spcPct val="50000"/>
              </a:spcAft>
              <a:buFontTx/>
              <a:buChar char="•"/>
            </a:pPr>
            <a:r>
              <a:rPr lang="en-US" dirty="0" smtClean="0"/>
              <a:t>Need for </a:t>
            </a:r>
            <a:r>
              <a:rPr lang="en-US" dirty="0"/>
              <a:t>auditable time-stamping at ever greater timing precision.</a:t>
            </a:r>
          </a:p>
        </p:txBody>
      </p:sp>
      <p:pic>
        <p:nvPicPr>
          <p:cNvPr id="57348" name="Picture 10"/>
          <p:cNvPicPr>
            <a:picLocks noChangeAspect="1" noChangeArrowheads="1"/>
          </p:cNvPicPr>
          <p:nvPr/>
        </p:nvPicPr>
        <p:blipFill>
          <a:blip r:embed="rId3"/>
          <a:srcRect/>
          <a:stretch>
            <a:fillRect/>
          </a:stretch>
        </p:blipFill>
        <p:spPr bwMode="auto">
          <a:xfrm>
            <a:off x="4572000" y="3335338"/>
            <a:ext cx="0" cy="0"/>
          </a:xfrm>
          <a:prstGeom prst="rect">
            <a:avLst/>
          </a:prstGeom>
          <a:noFill/>
          <a:ln w="9525">
            <a:noFill/>
            <a:miter lim="800000"/>
            <a:headEnd/>
            <a:tailEnd/>
          </a:ln>
        </p:spPr>
      </p:pic>
      <p:pic>
        <p:nvPicPr>
          <p:cNvPr id="57349" name="Picture 16"/>
          <p:cNvPicPr>
            <a:picLocks noChangeAspect="1" noChangeArrowheads="1"/>
          </p:cNvPicPr>
          <p:nvPr/>
        </p:nvPicPr>
        <p:blipFill>
          <a:blip r:embed="rId4" cstate="print"/>
          <a:srcRect/>
          <a:stretch>
            <a:fillRect/>
          </a:stretch>
        </p:blipFill>
        <p:spPr bwMode="auto">
          <a:xfrm>
            <a:off x="5410200" y="4343400"/>
            <a:ext cx="2943225" cy="2055813"/>
          </a:xfrm>
          <a:prstGeom prst="rect">
            <a:avLst/>
          </a:prstGeom>
          <a:noFill/>
          <a:ln w="9525">
            <a:solidFill>
              <a:schemeClr val="tx1"/>
            </a:solidFill>
            <a:miter lim="800000"/>
            <a:headEnd/>
            <a:tailEnd/>
          </a:ln>
        </p:spPr>
      </p:pic>
      <p:pic>
        <p:nvPicPr>
          <p:cNvPr id="57350" name="Picture 17"/>
          <p:cNvPicPr>
            <a:picLocks noChangeAspect="1" noChangeArrowheads="1"/>
          </p:cNvPicPr>
          <p:nvPr/>
        </p:nvPicPr>
        <p:blipFill>
          <a:blip r:embed="rId5" cstate="print"/>
          <a:srcRect/>
          <a:stretch>
            <a:fillRect/>
          </a:stretch>
        </p:blipFill>
        <p:spPr bwMode="auto">
          <a:xfrm>
            <a:off x="457200" y="4267200"/>
            <a:ext cx="4524375" cy="2343150"/>
          </a:xfrm>
          <a:prstGeom prst="rect">
            <a:avLst/>
          </a:prstGeom>
          <a:noFill/>
          <a:ln w="9525">
            <a:solidFill>
              <a:schemeClr val="tx1"/>
            </a:solidFill>
            <a:miter lim="800000"/>
            <a:headEnd/>
            <a:tailEnd/>
          </a:ln>
        </p:spPr>
      </p:pic>
      <p:sp>
        <p:nvSpPr>
          <p:cNvPr id="57351" name="TextBox 16"/>
          <p:cNvSpPr txBox="1">
            <a:spLocks noChangeArrowheads="1"/>
          </p:cNvSpPr>
          <p:nvPr/>
        </p:nvSpPr>
        <p:spPr bwMode="auto">
          <a:xfrm>
            <a:off x="490538" y="4722813"/>
            <a:ext cx="3083023" cy="1200329"/>
          </a:xfrm>
          <a:prstGeom prst="rect">
            <a:avLst/>
          </a:prstGeom>
          <a:noFill/>
          <a:ln w="9525">
            <a:noFill/>
            <a:miter lim="800000"/>
            <a:headEnd/>
            <a:tailEnd/>
          </a:ln>
        </p:spPr>
        <p:txBody>
          <a:bodyPr wrap="none">
            <a:spAutoFit/>
          </a:bodyPr>
          <a:lstStyle/>
          <a:p>
            <a:r>
              <a:rPr lang="en-US" dirty="0"/>
              <a:t>NY Stock Exchange</a:t>
            </a:r>
          </a:p>
          <a:p>
            <a:r>
              <a:rPr lang="en-US" dirty="0" smtClean="0"/>
              <a:t>“Flash crash”</a:t>
            </a:r>
          </a:p>
          <a:p>
            <a:r>
              <a:rPr lang="en-US" dirty="0" smtClean="0"/>
              <a:t>Automated </a:t>
            </a:r>
            <a:r>
              <a:rPr lang="en-US" dirty="0"/>
              <a:t>Trading Anomaly</a:t>
            </a:r>
          </a:p>
          <a:p>
            <a:r>
              <a:rPr lang="en-US" dirty="0"/>
              <a:t>May 6, 2010</a:t>
            </a:r>
          </a:p>
        </p:txBody>
      </p:sp>
      <p:sp>
        <p:nvSpPr>
          <p:cNvPr id="57352" name="Text Box 2"/>
          <p:cNvSpPr txBox="1">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a:r>
              <a:rPr lang="en-US" sz="2400" b="1"/>
              <a:t>NIST Time and Frequency Distribution</a:t>
            </a:r>
          </a:p>
        </p:txBody>
      </p:sp>
      <p:pic>
        <p:nvPicPr>
          <p:cNvPr id="10" name="Picture 9"/>
          <p:cNvPicPr>
            <a:picLocks noGrp="1" noChangeAspect="1" noChangeArrowheads="1"/>
          </p:cNvPicPr>
          <p:nvPr/>
        </p:nvPicPr>
        <p:blipFill>
          <a:blip r:embed="rId6" cstate="print"/>
          <a:srcRect/>
          <a:stretch>
            <a:fillRect/>
          </a:stretch>
        </p:blipFill>
        <p:spPr>
          <a:xfrm>
            <a:off x="233451" y="612978"/>
            <a:ext cx="1672306" cy="2416459"/>
          </a:xfrm>
          <a:prstGeom prst="rect">
            <a:avLst/>
          </a:prstGeom>
          <a:noFill/>
          <a:ln w="3175">
            <a:solidFill>
              <a:schemeClr val="bg2"/>
            </a:solidFill>
          </a:ln>
        </p:spPr>
      </p:pic>
      <p:grpSp>
        <p:nvGrpSpPr>
          <p:cNvPr id="12" name="Group 11"/>
          <p:cNvGrpSpPr>
            <a:grpSpLocks noChangeAspect="1"/>
          </p:cNvGrpSpPr>
          <p:nvPr/>
        </p:nvGrpSpPr>
        <p:grpSpPr>
          <a:xfrm>
            <a:off x="2064276" y="869097"/>
            <a:ext cx="3069681" cy="1921728"/>
            <a:chOff x="-2" y="1009952"/>
            <a:chExt cx="9112503" cy="5704747"/>
          </a:xfrm>
        </p:grpSpPr>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11630" t="15523" b="11025"/>
            <a:stretch/>
          </p:blipFill>
          <p:spPr>
            <a:xfrm>
              <a:off x="-2" y="1009952"/>
              <a:ext cx="9112503" cy="5704747"/>
            </a:xfrm>
            <a:prstGeom prst="rect">
              <a:avLst/>
            </a:prstGeom>
          </p:spPr>
        </p:pic>
        <p:sp>
          <p:nvSpPr>
            <p:cNvPr id="14" name="5-Point Star 13"/>
            <p:cNvSpPr/>
            <p:nvPr/>
          </p:nvSpPr>
          <p:spPr>
            <a:xfrm>
              <a:off x="8270540" y="286604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8204575" y="2963857"/>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7961188" y="2968406"/>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7733721" y="332552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7629083" y="347792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6844323" y="481995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6978540" y="502466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6218800" y="480402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5852585" y="2977504"/>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4201206" y="500419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6625958" y="286604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6559993" y="264313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6327982" y="259081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4447066" y="3207240"/>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3125508" y="346199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3155251" y="3282304"/>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1983818" y="306621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1139932" y="3882806"/>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716850" y="134887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935215" y="212906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132272" y="3364191"/>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241454" y="3512041"/>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514755" y="413528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a:spLocks noGrp="1" noChangeArrowheads="1"/>
          </p:cNvSpPr>
          <p:nvPr>
            <p:ph type="title"/>
          </p:nvPr>
        </p:nvSpPr>
        <p:spPr>
          <a:xfrm>
            <a:off x="409575" y="127000"/>
            <a:ext cx="8229600" cy="461963"/>
          </a:xfrm>
          <a:noFill/>
        </p:spPr>
        <p:txBody>
          <a:bodyPr>
            <a:spAutoFit/>
          </a:bodyPr>
          <a:lstStyle/>
          <a:p>
            <a:r>
              <a:rPr lang="en-US" sz="2400" dirty="0" smtClean="0">
                <a:solidFill>
                  <a:schemeClr val="tx1"/>
                </a:solidFill>
                <a:latin typeface="Tahoma" pitchFamily="34" charset="0"/>
                <a:cs typeface="Tahoma" pitchFamily="34" charset="0"/>
              </a:rPr>
              <a:t>Time By Radio:  WWV/WWVH</a:t>
            </a:r>
          </a:p>
        </p:txBody>
      </p:sp>
      <p:pic>
        <p:nvPicPr>
          <p:cNvPr id="24579" name="Picture 4" descr="fig 26 Map of KauaiV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 y="728663"/>
            <a:ext cx="257175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Figure32smal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550" y="4495800"/>
            <a:ext cx="3014663"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Figure31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4925" y="1952625"/>
            <a:ext cx="38703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arrayground.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4850" y="4419600"/>
            <a:ext cx="31242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9" descr="Figure37small.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1250" y="771525"/>
            <a:ext cx="28098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415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866" name="Rectangle 2"/>
          <p:cNvSpPr>
            <a:spLocks noGrp="1" noChangeArrowheads="1"/>
          </p:cNvSpPr>
          <p:nvPr>
            <p:ph type="title"/>
          </p:nvPr>
        </p:nvSpPr>
        <p:spPr>
          <a:xfrm>
            <a:off x="676275" y="0"/>
            <a:ext cx="8029575" cy="762000"/>
          </a:xfrm>
          <a:ln w="12700"/>
        </p:spPr>
        <p:txBody>
          <a:bodyPr lIns="90488" tIns="44450" rIns="90488" bIns="44450"/>
          <a:lstStyle/>
          <a:p>
            <a:pPr>
              <a:defRPr/>
            </a:pPr>
            <a:r>
              <a:rPr lang="en-US" dirty="0" smtClean="0">
                <a:solidFill>
                  <a:schemeClr val="tx1"/>
                </a:solidFill>
                <a:latin typeface="Tahoma" pitchFamily="34" charset="0"/>
                <a:cs typeface="Tahoma" pitchFamily="34" charset="0"/>
              </a:rPr>
              <a:t>Time by Radio:  WWV/WWVH</a:t>
            </a:r>
            <a:endParaRPr lang="en-US" dirty="0">
              <a:solidFill>
                <a:schemeClr val="tx1"/>
              </a:solidFill>
              <a:effectLst>
                <a:outerShdw blurRad="38100" dist="38100" dir="2700000" algn="tl">
                  <a:srgbClr val="C0C0C0"/>
                </a:outerShdw>
              </a:effectLst>
              <a:latin typeface="Tahoma" pitchFamily="34" charset="0"/>
              <a:cs typeface="Tahoma" pitchFamily="34" charset="0"/>
            </a:endParaRPr>
          </a:p>
        </p:txBody>
      </p:sp>
      <p:sp>
        <p:nvSpPr>
          <p:cNvPr id="25603" name="Rectangle 3"/>
          <p:cNvSpPr>
            <a:spLocks noChangeArrowheads="1"/>
          </p:cNvSpPr>
          <p:nvPr/>
        </p:nvSpPr>
        <p:spPr bwMode="auto">
          <a:xfrm>
            <a:off x="5181600" y="914400"/>
            <a:ext cx="3581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a:lnSpc>
                <a:spcPct val="80000"/>
              </a:lnSpc>
              <a:spcBef>
                <a:spcPct val="20000"/>
              </a:spcBef>
              <a:buClr>
                <a:srgbClr val="0033CC"/>
              </a:buClr>
              <a:buSzPct val="75000"/>
              <a:buFont typeface="Wingdings" pitchFamily="2" charset="2"/>
              <a:buChar char="q"/>
            </a:pPr>
            <a:r>
              <a:rPr lang="en-US" altLang="zh-TW">
                <a:ea typeface="PMingLiU"/>
                <a:cs typeface="PMingLiU"/>
              </a:rPr>
              <a:t>HF time signal stations operate in the radio spectrum from 3 to 30 MHz (often known as shortwave).  WWV is the shortwave station operated by NIST from Fort Collins, Colorado.  Its sister station, WWVH, is located on the island of Kauai in Hawaii.</a:t>
            </a:r>
          </a:p>
          <a:p>
            <a:pPr marL="342900" indent="-342900">
              <a:lnSpc>
                <a:spcPct val="80000"/>
              </a:lnSpc>
              <a:spcBef>
                <a:spcPct val="20000"/>
              </a:spcBef>
              <a:buClr>
                <a:srgbClr val="0033CC"/>
              </a:buClr>
              <a:buSzPct val="75000"/>
              <a:buFont typeface="Wingdings" pitchFamily="2" charset="2"/>
              <a:buChar char="q"/>
            </a:pPr>
            <a:endParaRPr lang="en-US" altLang="zh-TW">
              <a:ea typeface="PMingLiU"/>
              <a:cs typeface="PMingLiU"/>
            </a:endParaRPr>
          </a:p>
          <a:p>
            <a:pPr marL="342900" indent="-342900">
              <a:lnSpc>
                <a:spcPct val="80000"/>
              </a:lnSpc>
              <a:spcBef>
                <a:spcPct val="20000"/>
              </a:spcBef>
              <a:buClr>
                <a:srgbClr val="0033CC"/>
              </a:buClr>
              <a:buSzPct val="75000"/>
              <a:buFont typeface="Wingdings" pitchFamily="2" charset="2"/>
              <a:buChar char="q"/>
            </a:pPr>
            <a:r>
              <a:rPr lang="en-US" altLang="zh-TW">
                <a:ea typeface="PMingLiU"/>
                <a:cs typeface="PMingLiU"/>
              </a:rPr>
              <a:t>Both stations broadcast on 2.5, 5, 10, and 15 MHz, and WWV is also available on 20 MHz.</a:t>
            </a:r>
          </a:p>
          <a:p>
            <a:pPr marL="342900" indent="-342900">
              <a:lnSpc>
                <a:spcPct val="80000"/>
              </a:lnSpc>
              <a:spcBef>
                <a:spcPct val="20000"/>
              </a:spcBef>
              <a:buClr>
                <a:srgbClr val="0033CC"/>
              </a:buClr>
              <a:buSzPct val="75000"/>
              <a:buFont typeface="Wingdings" pitchFamily="2" charset="2"/>
              <a:buChar char="q"/>
            </a:pPr>
            <a:endParaRPr lang="en-US" altLang="zh-TW">
              <a:ea typeface="PMingLiU"/>
              <a:cs typeface="PMingLiU"/>
            </a:endParaRPr>
          </a:p>
          <a:p>
            <a:pPr marL="342900" indent="-342900">
              <a:lnSpc>
                <a:spcPct val="80000"/>
              </a:lnSpc>
              <a:spcBef>
                <a:spcPct val="20000"/>
              </a:spcBef>
              <a:buClr>
                <a:srgbClr val="0033CC"/>
              </a:buClr>
              <a:buSzPct val="75000"/>
              <a:buFont typeface="Wingdings" pitchFamily="2" charset="2"/>
              <a:buChar char="q"/>
            </a:pPr>
            <a:r>
              <a:rPr lang="en-US" altLang="zh-TW">
                <a:ea typeface="PMingLiU"/>
                <a:cs typeface="PMingLiU"/>
              </a:rPr>
              <a:t>WWV and WWVH are best known for their audio time announcements.  The exact size of the radio audience is unknown.  About 2000 users per day listen to the signals by telephone through the Telephone Time-of-Day Service (TTDS).</a:t>
            </a:r>
          </a:p>
        </p:txBody>
      </p:sp>
      <p:pic>
        <p:nvPicPr>
          <p:cNvPr id="25604" name="Picture 4" descr="eton_ra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4700588"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18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24400"/>
            <a:ext cx="48006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33442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2254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dirty="0">
                <a:latin typeface="Tahoma" pitchFamily="34" charset="0"/>
                <a:cs typeface="Tahoma" pitchFamily="34" charset="0"/>
              </a:rPr>
              <a:t>Time By Radio:  WWVB</a:t>
            </a:r>
          </a:p>
        </p:txBody>
      </p:sp>
      <p:sp>
        <p:nvSpPr>
          <p:cNvPr id="27651" name="Text Box 5"/>
          <p:cNvSpPr txBox="1">
            <a:spLocks noChangeArrowheads="1"/>
          </p:cNvSpPr>
          <p:nvPr/>
        </p:nvSpPr>
        <p:spPr bwMode="auto">
          <a:xfrm>
            <a:off x="685800" y="1543050"/>
            <a:ext cx="3846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WWVB low frequency broadcast of time code signals (60 kHz).  Began broadcasting from Fort Collins, Colorado in 1963.</a:t>
            </a:r>
          </a:p>
        </p:txBody>
      </p:sp>
      <p:pic>
        <p:nvPicPr>
          <p:cNvPr id="27652" name="Picture 7" descr="an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9625"/>
            <a:ext cx="9126538" cy="6048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02119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14" name="Rectangle 2"/>
          <p:cNvSpPr>
            <a:spLocks noGrp="1" noChangeArrowheads="1"/>
          </p:cNvSpPr>
          <p:nvPr>
            <p:ph type="title"/>
          </p:nvPr>
        </p:nvSpPr>
        <p:spPr>
          <a:xfrm>
            <a:off x="838200" y="-152400"/>
            <a:ext cx="7715250" cy="1143000"/>
          </a:xfrm>
          <a:ln w="12700"/>
        </p:spPr>
        <p:txBody>
          <a:bodyPr lIns="90488" tIns="44450" rIns="90488" bIns="44450"/>
          <a:lstStyle/>
          <a:p>
            <a:pPr>
              <a:defRPr/>
            </a:pPr>
            <a:r>
              <a:rPr lang="en-US" dirty="0" smtClean="0">
                <a:solidFill>
                  <a:schemeClr val="tx1"/>
                </a:solidFill>
                <a:latin typeface="Tahoma" charset="0"/>
              </a:rPr>
              <a:t>WWVB Radio Controlled Clocks</a:t>
            </a:r>
            <a:endParaRPr lang="en-US" dirty="0">
              <a:solidFill>
                <a:schemeClr val="tx1"/>
              </a:solidFill>
              <a:effectLst>
                <a:outerShdw blurRad="38100" dist="38100" dir="2700000" algn="tl">
                  <a:srgbClr val="C0C0C0"/>
                </a:outerShdw>
              </a:effectLst>
              <a:latin typeface="CG Omega" pitchFamily="34" charset="0"/>
            </a:endParaRPr>
          </a:p>
        </p:txBody>
      </p:sp>
      <p:pic>
        <p:nvPicPr>
          <p:cNvPr id="28675" name="Picture 5" descr="B0000645Y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676525"/>
            <a:ext cx="13049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descr="wwvb_watch_intern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047750"/>
            <a:ext cx="28956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descr="atomictime_1753_10383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0338" y="990600"/>
            <a:ext cx="14874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8"/>
          <p:cNvSpPr>
            <a:spLocks noChangeArrowheads="1"/>
          </p:cNvSpPr>
          <p:nvPr/>
        </p:nvSpPr>
        <p:spPr bwMode="auto">
          <a:xfrm>
            <a:off x="5562600" y="914400"/>
            <a:ext cx="3200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a:lnSpc>
                <a:spcPct val="80000"/>
              </a:lnSpc>
              <a:spcBef>
                <a:spcPct val="20000"/>
              </a:spcBef>
              <a:buClr>
                <a:srgbClr val="0033CC"/>
              </a:buClr>
              <a:buSzPct val="75000"/>
              <a:buFont typeface="Wingdings" pitchFamily="2" charset="2"/>
              <a:buChar char="q"/>
            </a:pPr>
            <a:r>
              <a:rPr lang="en-US" sz="2000" dirty="0">
                <a:solidFill>
                  <a:srgbClr val="003300"/>
                </a:solidFill>
                <a:latin typeface="Tahoma" pitchFamily="34" charset="0"/>
              </a:rPr>
              <a:t>Low frequency time signal stations operate at frequencies ranging from about 40 to 80 kHz.  </a:t>
            </a:r>
          </a:p>
          <a:p>
            <a:pPr marL="342900" indent="-342900">
              <a:lnSpc>
                <a:spcPct val="80000"/>
              </a:lnSpc>
              <a:spcBef>
                <a:spcPct val="20000"/>
              </a:spcBef>
              <a:buClr>
                <a:srgbClr val="0033CC"/>
              </a:buClr>
              <a:buSzPct val="75000"/>
              <a:buFont typeface="Wingdings" pitchFamily="2" charset="2"/>
              <a:buChar char="q"/>
            </a:pPr>
            <a:endParaRPr lang="en-US" sz="2000" dirty="0">
              <a:solidFill>
                <a:srgbClr val="003300"/>
              </a:solidFill>
              <a:latin typeface="Tahoma" pitchFamily="34" charset="0"/>
            </a:endParaRPr>
          </a:p>
          <a:p>
            <a:pPr marL="342900" indent="-342900">
              <a:lnSpc>
                <a:spcPct val="80000"/>
              </a:lnSpc>
              <a:spcBef>
                <a:spcPct val="20000"/>
              </a:spcBef>
              <a:buClr>
                <a:srgbClr val="0033CC"/>
              </a:buClr>
              <a:buSzPct val="75000"/>
              <a:buFont typeface="Wingdings" pitchFamily="2" charset="2"/>
              <a:buChar char="q"/>
            </a:pPr>
            <a:r>
              <a:rPr lang="en-US" sz="2000" dirty="0">
                <a:solidFill>
                  <a:srgbClr val="003300"/>
                </a:solidFill>
                <a:latin typeface="Tahoma" pitchFamily="34" charset="0"/>
              </a:rPr>
              <a:t>WWVB broadcasts on 60 kHz with 70 kW  of power from Fort Collins, Colorado.</a:t>
            </a:r>
          </a:p>
          <a:p>
            <a:pPr marL="342900" indent="-342900">
              <a:lnSpc>
                <a:spcPct val="80000"/>
              </a:lnSpc>
              <a:spcBef>
                <a:spcPct val="20000"/>
              </a:spcBef>
              <a:buClr>
                <a:srgbClr val="0033CC"/>
              </a:buClr>
              <a:buSzPct val="75000"/>
              <a:buFont typeface="Wingdings" pitchFamily="2" charset="2"/>
              <a:buChar char="q"/>
            </a:pPr>
            <a:endParaRPr lang="en-US" sz="2000" dirty="0">
              <a:solidFill>
                <a:srgbClr val="003300"/>
              </a:solidFill>
              <a:latin typeface="Tahoma" pitchFamily="34" charset="0"/>
            </a:endParaRPr>
          </a:p>
          <a:p>
            <a:pPr marL="342900" indent="-342900">
              <a:lnSpc>
                <a:spcPct val="80000"/>
              </a:lnSpc>
              <a:spcBef>
                <a:spcPct val="20000"/>
              </a:spcBef>
              <a:buClr>
                <a:srgbClr val="0033CC"/>
              </a:buClr>
              <a:buSzPct val="75000"/>
              <a:buFont typeface="Wingdings" pitchFamily="2" charset="2"/>
              <a:buChar char="q"/>
            </a:pPr>
            <a:r>
              <a:rPr lang="en-US" sz="2000" dirty="0" smtClean="0">
                <a:solidFill>
                  <a:srgbClr val="003300"/>
                </a:solidFill>
                <a:latin typeface="Tahoma" pitchFamily="34" charset="0"/>
              </a:rPr>
              <a:t>At least 50 million </a:t>
            </a:r>
            <a:r>
              <a:rPr lang="en-US" sz="2000" dirty="0">
                <a:solidFill>
                  <a:srgbClr val="003300"/>
                </a:solidFill>
                <a:latin typeface="Tahoma" pitchFamily="34" charset="0"/>
              </a:rPr>
              <a:t>WWVB radio controlled clocks are believed to be in operation. </a:t>
            </a:r>
          </a:p>
          <a:p>
            <a:pPr>
              <a:lnSpc>
                <a:spcPct val="80000"/>
              </a:lnSpc>
              <a:spcBef>
                <a:spcPct val="20000"/>
              </a:spcBef>
              <a:buClr>
                <a:srgbClr val="0033CC"/>
              </a:buClr>
              <a:buSzPct val="75000"/>
            </a:pPr>
            <a:endParaRPr lang="en-US" sz="2000" dirty="0">
              <a:solidFill>
                <a:srgbClr val="003300"/>
              </a:solidFill>
              <a:latin typeface="Tahoma" pitchFamily="34" charset="0"/>
            </a:endParaRPr>
          </a:p>
        </p:txBody>
      </p:sp>
      <p:pic>
        <p:nvPicPr>
          <p:cNvPr id="28679" name="Picture 4" descr="clock collag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1463" y="3956050"/>
            <a:ext cx="4013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casio_multiband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00263" y="1152525"/>
            <a:ext cx="1852612"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04118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ammonia clock"/>
          <p:cNvPicPr>
            <a:picLocks noChangeAspect="1" noChangeArrowheads="1"/>
          </p:cNvPicPr>
          <p:nvPr/>
        </p:nvPicPr>
        <p:blipFill>
          <a:blip r:embed="rId3" cstate="print"/>
          <a:srcRect/>
          <a:stretch>
            <a:fillRect/>
          </a:stretch>
        </p:blipFill>
        <p:spPr bwMode="auto">
          <a:xfrm>
            <a:off x="1651000" y="1333500"/>
            <a:ext cx="3062288" cy="4572000"/>
          </a:xfrm>
          <a:prstGeom prst="rect">
            <a:avLst/>
          </a:prstGeom>
          <a:noFill/>
          <a:ln w="9525">
            <a:solidFill>
              <a:schemeClr val="tx1"/>
            </a:solidFill>
            <a:miter lim="800000"/>
            <a:headEnd/>
            <a:tailEnd/>
          </a:ln>
        </p:spPr>
      </p:pic>
      <p:sp>
        <p:nvSpPr>
          <p:cNvPr id="41989" name="Text Box 5"/>
          <p:cNvSpPr txBox="1">
            <a:spLocks noChangeArrowheads="1"/>
          </p:cNvSpPr>
          <p:nvPr/>
        </p:nvSpPr>
        <p:spPr bwMode="auto">
          <a:xfrm>
            <a:off x="4989513" y="1851025"/>
            <a:ext cx="3454400" cy="3694113"/>
          </a:xfrm>
          <a:prstGeom prst="rect">
            <a:avLst/>
          </a:prstGeom>
          <a:noFill/>
          <a:ln w="9525">
            <a:noFill/>
            <a:miter lim="800000"/>
            <a:headEnd/>
            <a:tailEnd/>
          </a:ln>
        </p:spPr>
        <p:txBody>
          <a:bodyPr>
            <a:spAutoFit/>
          </a:bodyPr>
          <a:lstStyle/>
          <a:p>
            <a:pPr marL="231775" indent="-231775">
              <a:spcAft>
                <a:spcPct val="100000"/>
              </a:spcAft>
              <a:buFontTx/>
              <a:buChar char="•"/>
            </a:pPr>
            <a:r>
              <a:rPr lang="en-US"/>
              <a:t>NIST (NBS) 1949.</a:t>
            </a:r>
          </a:p>
          <a:p>
            <a:pPr marL="231775" indent="-231775">
              <a:spcAft>
                <a:spcPct val="100000"/>
              </a:spcAft>
              <a:buFontTx/>
              <a:buChar char="•"/>
            </a:pPr>
            <a:r>
              <a:rPr lang="en-US"/>
              <a:t>Washington, DC.</a:t>
            </a:r>
          </a:p>
          <a:p>
            <a:pPr marL="231775" indent="-231775">
              <a:spcAft>
                <a:spcPct val="100000"/>
              </a:spcAft>
              <a:buFontTx/>
              <a:buChar char="•"/>
            </a:pPr>
            <a:r>
              <a:rPr lang="en-US"/>
              <a:t>Ammonia molecule inversion.</a:t>
            </a:r>
          </a:p>
          <a:p>
            <a:pPr marL="688975" lvl="1" indent="-231775">
              <a:spcAft>
                <a:spcPct val="100000"/>
              </a:spcAft>
              <a:buFontTx/>
              <a:buChar char="•"/>
            </a:pPr>
            <a:r>
              <a:rPr lang="en-US"/>
              <a:t>23.79 GHz.</a:t>
            </a:r>
          </a:p>
          <a:p>
            <a:pPr marL="231775" indent="-231775">
              <a:spcAft>
                <a:spcPct val="100000"/>
              </a:spcAft>
              <a:buFontTx/>
              <a:buChar char="•"/>
            </a:pPr>
            <a:r>
              <a:rPr lang="en-US"/>
              <a:t>Not used as a frequency standard or a clock.</a:t>
            </a:r>
          </a:p>
          <a:p>
            <a:pPr marL="231775" indent="-231775">
              <a:spcAft>
                <a:spcPct val="100000"/>
              </a:spcAft>
              <a:buFontTx/>
              <a:buChar char="•"/>
            </a:pPr>
            <a:r>
              <a:rPr lang="en-US"/>
              <a:t>World’s first atomic clock – sort of…</a:t>
            </a:r>
            <a:endParaRPr lang="en-US" baseline="30000"/>
          </a:p>
        </p:txBody>
      </p:sp>
      <p:sp>
        <p:nvSpPr>
          <p:cNvPr id="6" name="Text Box 2"/>
          <p:cNvSpPr txBox="1">
            <a:spLocks noChangeArrowheads="1"/>
          </p:cNvSpPr>
          <p:nvPr/>
        </p:nvSpPr>
        <p:spPr bwMode="auto">
          <a:xfrm>
            <a:off x="0" y="129889"/>
            <a:ext cx="9144000" cy="457200"/>
          </a:xfrm>
          <a:prstGeom prst="rect">
            <a:avLst/>
          </a:prstGeom>
          <a:noFill/>
          <a:ln w="9525">
            <a:noFill/>
            <a:miter lim="800000"/>
            <a:headEnd/>
            <a:tailEnd/>
          </a:ln>
        </p:spPr>
        <p:txBody>
          <a:bodyPr>
            <a:spAutoFit/>
          </a:bodyPr>
          <a:lstStyle/>
          <a:p>
            <a:pPr algn="ctr"/>
            <a:r>
              <a:rPr lang="en-US" sz="2400" b="1" dirty="0"/>
              <a:t>Brief history of timekeeping</a:t>
            </a:r>
          </a:p>
        </p:txBody>
      </p:sp>
      <p:sp>
        <p:nvSpPr>
          <p:cNvPr id="7" name="Text Box 3"/>
          <p:cNvSpPr txBox="1">
            <a:spLocks noChangeArrowheads="1"/>
          </p:cNvSpPr>
          <p:nvPr/>
        </p:nvSpPr>
        <p:spPr bwMode="auto">
          <a:xfrm>
            <a:off x="0" y="637581"/>
            <a:ext cx="9144000" cy="457200"/>
          </a:xfrm>
          <a:prstGeom prst="rect">
            <a:avLst/>
          </a:prstGeom>
          <a:noFill/>
          <a:ln w="9525">
            <a:noFill/>
            <a:miter lim="800000"/>
            <a:headEnd/>
            <a:tailEnd/>
          </a:ln>
        </p:spPr>
        <p:txBody>
          <a:bodyPr>
            <a:spAutoFit/>
          </a:bodyPr>
          <a:lstStyle/>
          <a:p>
            <a:pPr algn="ctr"/>
            <a:r>
              <a:rPr lang="en-US" sz="2400" dirty="0"/>
              <a:t>World’s first atomic </a:t>
            </a:r>
            <a:r>
              <a:rPr lang="en-US" sz="2400" dirty="0" smtClean="0"/>
              <a:t>clock (sort of…)</a:t>
            </a:r>
            <a:endParaRPr lang="en-US" sz="240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8"/>
          <p:cNvSpPr>
            <a:spLocks noChangeArrowheads="1"/>
          </p:cNvSpPr>
          <p:nvPr/>
        </p:nvSpPr>
        <p:spPr bwMode="auto">
          <a:xfrm>
            <a:off x="1047750" y="2054225"/>
            <a:ext cx="381000" cy="3049588"/>
          </a:xfrm>
          <a:prstGeom prst="upArrow">
            <a:avLst>
              <a:gd name="adj1" fmla="val 50000"/>
              <a:gd name="adj2" fmla="val 59994"/>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pic>
        <p:nvPicPr>
          <p:cNvPr id="52227" name="Picture 11" descr="P0001125"/>
          <p:cNvPicPr>
            <a:picLocks noChangeAspect="1" noChangeArrowheads="1"/>
          </p:cNvPicPr>
          <p:nvPr/>
        </p:nvPicPr>
        <p:blipFill>
          <a:blip r:embed="rId3" cstate="print"/>
          <a:srcRect l="7703" r="5009" b="2174"/>
          <a:stretch>
            <a:fillRect/>
          </a:stretch>
        </p:blipFill>
        <p:spPr bwMode="auto">
          <a:xfrm>
            <a:off x="4953000" y="2743200"/>
            <a:ext cx="1093788" cy="1447800"/>
          </a:xfrm>
          <a:prstGeom prst="rect">
            <a:avLst/>
          </a:prstGeom>
          <a:noFill/>
          <a:ln w="9525">
            <a:noFill/>
            <a:miter lim="800000"/>
            <a:headEnd/>
            <a:tailEnd/>
          </a:ln>
        </p:spPr>
      </p:pic>
      <p:pic>
        <p:nvPicPr>
          <p:cNvPr id="52228" name="Picture 12" descr="P0001134"/>
          <p:cNvPicPr>
            <a:picLocks noChangeAspect="1" noChangeArrowheads="1"/>
          </p:cNvPicPr>
          <p:nvPr/>
        </p:nvPicPr>
        <p:blipFill>
          <a:blip r:embed="rId4" cstate="print"/>
          <a:srcRect/>
          <a:stretch>
            <a:fillRect/>
          </a:stretch>
        </p:blipFill>
        <p:spPr bwMode="auto">
          <a:xfrm>
            <a:off x="5943600" y="2667000"/>
            <a:ext cx="896938" cy="1219200"/>
          </a:xfrm>
          <a:prstGeom prst="rect">
            <a:avLst/>
          </a:prstGeom>
          <a:noFill/>
          <a:ln w="9525">
            <a:noFill/>
            <a:miter lim="800000"/>
            <a:headEnd/>
            <a:tailEnd/>
          </a:ln>
        </p:spPr>
      </p:pic>
      <p:sp>
        <p:nvSpPr>
          <p:cNvPr id="52230" name="Text Box 18"/>
          <p:cNvSpPr txBox="1">
            <a:spLocks noChangeArrowheads="1"/>
          </p:cNvSpPr>
          <p:nvPr/>
        </p:nvSpPr>
        <p:spPr bwMode="auto">
          <a:xfrm>
            <a:off x="152400" y="685800"/>
            <a:ext cx="1600200" cy="1190625"/>
          </a:xfrm>
          <a:prstGeom prst="rect">
            <a:avLst/>
          </a:prstGeom>
          <a:noFill/>
          <a:ln w="9525">
            <a:noFill/>
            <a:miter lim="800000"/>
            <a:headEnd/>
            <a:tailEnd/>
          </a:ln>
        </p:spPr>
        <p:txBody>
          <a:bodyPr>
            <a:spAutoFit/>
          </a:bodyPr>
          <a:lstStyle/>
          <a:p>
            <a:r>
              <a:rPr lang="en-US"/>
              <a:t>Time and Frequency Distribution Services</a:t>
            </a:r>
          </a:p>
        </p:txBody>
      </p:sp>
      <p:sp>
        <p:nvSpPr>
          <p:cNvPr id="52231" name="AutoShape 29"/>
          <p:cNvSpPr>
            <a:spLocks noChangeArrowheads="1"/>
          </p:cNvSpPr>
          <p:nvPr/>
        </p:nvSpPr>
        <p:spPr bwMode="auto">
          <a:xfrm>
            <a:off x="609600" y="2057400"/>
            <a:ext cx="381000" cy="8001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2233" name="Text Box 31"/>
          <p:cNvSpPr txBox="1">
            <a:spLocks noChangeArrowheads="1"/>
          </p:cNvSpPr>
          <p:nvPr/>
        </p:nvSpPr>
        <p:spPr bwMode="auto">
          <a:xfrm>
            <a:off x="6024563" y="3886200"/>
            <a:ext cx="2128837" cy="581025"/>
          </a:xfrm>
          <a:prstGeom prst="rect">
            <a:avLst/>
          </a:prstGeom>
          <a:noFill/>
          <a:ln w="9525">
            <a:noFill/>
            <a:miter lim="800000"/>
            <a:headEnd/>
            <a:tailEnd/>
          </a:ln>
        </p:spPr>
        <p:txBody>
          <a:bodyPr wrap="none">
            <a:spAutoFit/>
          </a:bodyPr>
          <a:lstStyle/>
          <a:p>
            <a:r>
              <a:rPr lang="en-US" sz="1600" i="1"/>
              <a:t>Hydrogen Maser &amp;</a:t>
            </a:r>
          </a:p>
          <a:p>
            <a:r>
              <a:rPr lang="en-US" sz="1600" i="1"/>
              <a:t>Measurement system</a:t>
            </a:r>
          </a:p>
        </p:txBody>
      </p:sp>
      <p:sp>
        <p:nvSpPr>
          <p:cNvPr id="52234" name="Text Box 34"/>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dirty="0"/>
              <a:t>NIST Time and Frequency Standards and Distribution</a:t>
            </a:r>
          </a:p>
        </p:txBody>
      </p:sp>
      <p:grpSp>
        <p:nvGrpSpPr>
          <p:cNvPr id="52235" name="Group 18"/>
          <p:cNvGrpSpPr>
            <a:grpSpLocks/>
          </p:cNvGrpSpPr>
          <p:nvPr/>
        </p:nvGrpSpPr>
        <p:grpSpPr bwMode="auto">
          <a:xfrm>
            <a:off x="1752600" y="654050"/>
            <a:ext cx="7213600" cy="1587500"/>
            <a:chOff x="1752600" y="654050"/>
            <a:chExt cx="7213600" cy="1587500"/>
          </a:xfrm>
        </p:grpSpPr>
        <p:pic>
          <p:nvPicPr>
            <p:cNvPr id="52237" name="Picture 13" descr="2wayantenna"/>
            <p:cNvPicPr>
              <a:picLocks noChangeAspect="1" noChangeArrowheads="1"/>
            </p:cNvPicPr>
            <p:nvPr/>
          </p:nvPicPr>
          <p:blipFill>
            <a:blip r:embed="rId5" cstate="print"/>
            <a:srcRect l="17949" r="22223"/>
            <a:stretch>
              <a:fillRect/>
            </a:stretch>
          </p:blipFill>
          <p:spPr bwMode="auto">
            <a:xfrm>
              <a:off x="6040438" y="654050"/>
              <a:ext cx="1122362" cy="1219200"/>
            </a:xfrm>
            <a:prstGeom prst="rect">
              <a:avLst/>
            </a:prstGeom>
            <a:noFill/>
            <a:ln w="9525">
              <a:noFill/>
              <a:miter lim="800000"/>
              <a:headEnd/>
              <a:tailEnd/>
            </a:ln>
          </p:spPr>
        </p:pic>
        <p:pic>
          <p:nvPicPr>
            <p:cNvPr id="52238" name="Picture 14" descr="wwvb air"/>
            <p:cNvPicPr>
              <a:picLocks noChangeAspect="1" noChangeArrowheads="1"/>
            </p:cNvPicPr>
            <p:nvPr/>
          </p:nvPicPr>
          <p:blipFill>
            <a:blip r:embed="rId6" cstate="print"/>
            <a:srcRect/>
            <a:stretch>
              <a:fillRect/>
            </a:stretch>
          </p:blipFill>
          <p:spPr bwMode="auto">
            <a:xfrm>
              <a:off x="1905000" y="730250"/>
              <a:ext cx="1600200" cy="1062038"/>
            </a:xfrm>
            <a:prstGeom prst="rect">
              <a:avLst/>
            </a:prstGeom>
            <a:noFill/>
            <a:ln w="50800">
              <a:solidFill>
                <a:schemeClr val="tx1"/>
              </a:solidFill>
              <a:miter lim="800000"/>
              <a:headEnd/>
              <a:tailEnd/>
            </a:ln>
          </p:spPr>
        </p:pic>
        <p:pic>
          <p:nvPicPr>
            <p:cNvPr id="52239" name="Picture 16" descr="P9120076"/>
            <p:cNvPicPr>
              <a:picLocks noChangeAspect="1" noChangeArrowheads="1"/>
            </p:cNvPicPr>
            <p:nvPr/>
          </p:nvPicPr>
          <p:blipFill>
            <a:blip r:embed="rId7" cstate="print"/>
            <a:srcRect/>
            <a:stretch>
              <a:fillRect/>
            </a:stretch>
          </p:blipFill>
          <p:spPr bwMode="auto">
            <a:xfrm>
              <a:off x="7391400" y="654050"/>
              <a:ext cx="1524000" cy="1143000"/>
            </a:xfrm>
            <a:prstGeom prst="rect">
              <a:avLst/>
            </a:prstGeom>
            <a:noFill/>
            <a:ln w="9525">
              <a:noFill/>
              <a:miter lim="800000"/>
              <a:headEnd/>
              <a:tailEnd/>
            </a:ln>
          </p:spPr>
        </p:pic>
        <p:sp>
          <p:nvSpPr>
            <p:cNvPr id="52240" name="Text Box 19"/>
            <p:cNvSpPr txBox="1">
              <a:spLocks noChangeArrowheads="1"/>
            </p:cNvSpPr>
            <p:nvPr/>
          </p:nvSpPr>
          <p:spPr bwMode="auto">
            <a:xfrm>
              <a:off x="1752600" y="1905000"/>
              <a:ext cx="1763713" cy="336550"/>
            </a:xfrm>
            <a:prstGeom prst="rect">
              <a:avLst/>
            </a:prstGeom>
            <a:noFill/>
            <a:ln w="9525">
              <a:noFill/>
              <a:miter lim="800000"/>
              <a:headEnd/>
              <a:tailEnd/>
            </a:ln>
          </p:spPr>
          <p:txBody>
            <a:bodyPr wrap="none">
              <a:spAutoFit/>
            </a:bodyPr>
            <a:lstStyle/>
            <a:p>
              <a:r>
                <a:rPr lang="en-US" sz="1600" i="1"/>
                <a:t>Radio broadcasts</a:t>
              </a:r>
            </a:p>
          </p:txBody>
        </p:sp>
        <p:sp>
          <p:nvSpPr>
            <p:cNvPr id="52241" name="Text Box 20"/>
            <p:cNvSpPr txBox="1">
              <a:spLocks noChangeArrowheads="1"/>
            </p:cNvSpPr>
            <p:nvPr/>
          </p:nvSpPr>
          <p:spPr bwMode="auto">
            <a:xfrm>
              <a:off x="4343400" y="1905000"/>
              <a:ext cx="1030288" cy="336550"/>
            </a:xfrm>
            <a:prstGeom prst="rect">
              <a:avLst/>
            </a:prstGeom>
            <a:noFill/>
            <a:ln w="9525">
              <a:noFill/>
              <a:miter lim="800000"/>
              <a:headEnd/>
              <a:tailEnd/>
            </a:ln>
          </p:spPr>
          <p:txBody>
            <a:bodyPr wrap="none">
              <a:spAutoFit/>
            </a:bodyPr>
            <a:lstStyle/>
            <a:p>
              <a:r>
                <a:rPr lang="en-US" sz="1600" i="1"/>
                <a:t>Networks</a:t>
              </a:r>
            </a:p>
          </p:txBody>
        </p:sp>
        <p:sp>
          <p:nvSpPr>
            <p:cNvPr id="52242" name="Text Box 21"/>
            <p:cNvSpPr txBox="1">
              <a:spLocks noChangeArrowheads="1"/>
            </p:cNvSpPr>
            <p:nvPr/>
          </p:nvSpPr>
          <p:spPr bwMode="auto">
            <a:xfrm>
              <a:off x="6096000" y="1905000"/>
              <a:ext cx="1006475" cy="336550"/>
            </a:xfrm>
            <a:prstGeom prst="rect">
              <a:avLst/>
            </a:prstGeom>
            <a:noFill/>
            <a:ln w="9525">
              <a:noFill/>
              <a:miter lim="800000"/>
              <a:headEnd/>
              <a:tailEnd/>
            </a:ln>
          </p:spPr>
          <p:txBody>
            <a:bodyPr wrap="none">
              <a:spAutoFit/>
            </a:bodyPr>
            <a:lstStyle/>
            <a:p>
              <a:r>
                <a:rPr lang="en-US" sz="1600" i="1"/>
                <a:t>Satellites</a:t>
              </a:r>
            </a:p>
          </p:txBody>
        </p:sp>
        <p:sp>
          <p:nvSpPr>
            <p:cNvPr id="52243" name="Text Box 25"/>
            <p:cNvSpPr txBox="1">
              <a:spLocks noChangeArrowheads="1"/>
            </p:cNvSpPr>
            <p:nvPr/>
          </p:nvSpPr>
          <p:spPr bwMode="auto">
            <a:xfrm>
              <a:off x="7315200" y="1873250"/>
              <a:ext cx="1651000" cy="336550"/>
            </a:xfrm>
            <a:prstGeom prst="rect">
              <a:avLst/>
            </a:prstGeom>
            <a:noFill/>
            <a:ln w="9525">
              <a:noFill/>
              <a:miter lim="800000"/>
              <a:headEnd/>
              <a:tailEnd/>
            </a:ln>
          </p:spPr>
          <p:txBody>
            <a:bodyPr wrap="none">
              <a:spAutoFit/>
            </a:bodyPr>
            <a:lstStyle/>
            <a:p>
              <a:r>
                <a:rPr lang="en-US" sz="1600" i="1"/>
                <a:t>Noise metrology</a:t>
              </a:r>
            </a:p>
          </p:txBody>
        </p:sp>
      </p:grpSp>
      <p:sp>
        <p:nvSpPr>
          <p:cNvPr id="21" name="Text Box 17"/>
          <p:cNvSpPr txBox="1">
            <a:spLocks noChangeArrowheads="1"/>
          </p:cNvSpPr>
          <p:nvPr/>
        </p:nvSpPr>
        <p:spPr bwMode="auto">
          <a:xfrm>
            <a:off x="152400" y="2857500"/>
            <a:ext cx="2895600" cy="1200150"/>
          </a:xfrm>
          <a:prstGeom prst="rect">
            <a:avLst/>
          </a:prstGeom>
          <a:noFill/>
          <a:ln w="9525">
            <a:noFill/>
            <a:miter lim="800000"/>
            <a:headEnd/>
            <a:tailEnd/>
          </a:ln>
        </p:spPr>
        <p:txBody>
          <a:bodyPr>
            <a:spAutoFit/>
          </a:bodyPr>
          <a:lstStyle/>
          <a:p>
            <a:r>
              <a:rPr lang="en-US" dirty="0"/>
              <a:t>Primary Frequency </a:t>
            </a:r>
            <a:r>
              <a:rPr lang="en-US" dirty="0" smtClean="0"/>
              <a:t>Standards </a:t>
            </a:r>
            <a:r>
              <a:rPr lang="en-US" dirty="0"/>
              <a:t>and</a:t>
            </a:r>
          </a:p>
          <a:p>
            <a:r>
              <a:rPr lang="en-US" dirty="0"/>
              <a:t>NIST Time Scale</a:t>
            </a:r>
          </a:p>
          <a:p>
            <a:r>
              <a:rPr lang="en-US" dirty="0"/>
              <a:t>Realization of SI second</a:t>
            </a:r>
          </a:p>
        </p:txBody>
      </p:sp>
      <p:sp>
        <p:nvSpPr>
          <p:cNvPr id="22" name="Text Box 30"/>
          <p:cNvSpPr txBox="1">
            <a:spLocks noChangeArrowheads="1"/>
          </p:cNvSpPr>
          <p:nvPr/>
        </p:nvSpPr>
        <p:spPr bwMode="auto">
          <a:xfrm>
            <a:off x="3429000" y="4191000"/>
            <a:ext cx="940066" cy="338554"/>
          </a:xfrm>
          <a:prstGeom prst="rect">
            <a:avLst/>
          </a:prstGeom>
          <a:noFill/>
          <a:ln w="9525">
            <a:noFill/>
            <a:miter lim="800000"/>
            <a:headEnd/>
            <a:tailEnd/>
          </a:ln>
        </p:spPr>
        <p:txBody>
          <a:bodyPr wrap="none">
            <a:spAutoFit/>
          </a:bodyPr>
          <a:lstStyle/>
          <a:p>
            <a:r>
              <a:rPr lang="en-US" sz="1600" i="1" dirty="0" smtClean="0"/>
              <a:t>NIST-F2</a:t>
            </a:r>
            <a:endParaRPr lang="en-US" sz="1600" i="1" dirty="0"/>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5841" y="2743200"/>
            <a:ext cx="2003731" cy="1433512"/>
          </a:xfrm>
          <a:prstGeom prst="rect">
            <a:avLst/>
          </a:prstGeom>
          <a:ln>
            <a:solidFill>
              <a:schemeClr val="tx1"/>
            </a:solidFill>
          </a:ln>
        </p:spPr>
      </p:pic>
      <p:sp>
        <p:nvSpPr>
          <p:cNvPr id="24" name="Text Box 22"/>
          <p:cNvSpPr txBox="1">
            <a:spLocks noChangeArrowheads="1"/>
          </p:cNvSpPr>
          <p:nvPr/>
        </p:nvSpPr>
        <p:spPr bwMode="auto">
          <a:xfrm>
            <a:off x="76200" y="5181600"/>
            <a:ext cx="1600200" cy="1477963"/>
          </a:xfrm>
          <a:prstGeom prst="rect">
            <a:avLst/>
          </a:prstGeom>
          <a:noFill/>
          <a:ln w="9525">
            <a:noFill/>
            <a:miter lim="800000"/>
            <a:headEnd/>
            <a:tailEnd/>
          </a:ln>
        </p:spPr>
        <p:txBody>
          <a:bodyPr>
            <a:spAutoFit/>
          </a:bodyPr>
          <a:lstStyle/>
          <a:p>
            <a:r>
              <a:rPr lang="en-US"/>
              <a:t>Research on Future Standards and Distribution</a:t>
            </a:r>
          </a:p>
        </p:txBody>
      </p:sp>
      <p:sp>
        <p:nvSpPr>
          <p:cNvPr id="25" name="AutoShape 28"/>
          <p:cNvSpPr>
            <a:spLocks noChangeArrowheads="1"/>
          </p:cNvSpPr>
          <p:nvPr/>
        </p:nvSpPr>
        <p:spPr bwMode="auto">
          <a:xfrm>
            <a:off x="609600" y="4191000"/>
            <a:ext cx="381000" cy="9144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pic>
        <p:nvPicPr>
          <p:cNvPr id="27" name="Picture 15" descr="IONPENN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1956" y="5029200"/>
            <a:ext cx="15240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23"/>
          <p:cNvSpPr txBox="1">
            <a:spLocks noChangeArrowheads="1"/>
          </p:cNvSpPr>
          <p:nvPr/>
        </p:nvSpPr>
        <p:spPr bwMode="auto">
          <a:xfrm>
            <a:off x="1651956" y="6127892"/>
            <a:ext cx="14494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i="1" dirty="0" smtClean="0"/>
              <a:t>Optical clocks</a:t>
            </a:r>
            <a:endParaRPr lang="en-US" sz="1600" i="1" dirty="0"/>
          </a:p>
        </p:txBody>
      </p:sp>
      <p:pic>
        <p:nvPicPr>
          <p:cNvPr id="29" name="Picture 26" descr="NIST_BestRulers_Diddam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6268" y="4953000"/>
            <a:ext cx="1524000"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 name="Text Box 27"/>
          <p:cNvSpPr txBox="1">
            <a:spLocks noChangeArrowheads="1"/>
          </p:cNvSpPr>
          <p:nvPr/>
        </p:nvSpPr>
        <p:spPr bwMode="auto">
          <a:xfrm>
            <a:off x="3167668" y="6138746"/>
            <a:ext cx="1765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i="1"/>
              <a:t>Optical frequency</a:t>
            </a:r>
          </a:p>
          <a:p>
            <a:pPr algn="ctr" eaLnBrk="1" hangingPunct="1"/>
            <a:r>
              <a:rPr lang="en-US" sz="1600" i="1"/>
              <a:t>synthesis</a:t>
            </a:r>
          </a:p>
        </p:txBody>
      </p:sp>
      <p:sp>
        <p:nvSpPr>
          <p:cNvPr id="31" name="Text Box 32"/>
          <p:cNvSpPr txBox="1">
            <a:spLocks noChangeArrowheads="1"/>
          </p:cNvSpPr>
          <p:nvPr/>
        </p:nvSpPr>
        <p:spPr bwMode="auto">
          <a:xfrm>
            <a:off x="7289322" y="6138746"/>
            <a:ext cx="144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i="1" dirty="0"/>
              <a:t>Quantum computing</a:t>
            </a:r>
          </a:p>
        </p:txBody>
      </p:sp>
      <p:pic>
        <p:nvPicPr>
          <p:cNvPr id="32" name="Picture 31" descr="4ions_chip2"/>
          <p:cNvPicPr>
            <a:picLocks noChangeAspect="1" noChangeArrowheads="1"/>
          </p:cNvPicPr>
          <p:nvPr/>
        </p:nvPicPr>
        <p:blipFill>
          <a:blip r:embed="rId11">
            <a:extLst>
              <a:ext uri="{28A0092B-C50C-407E-A947-70E740481C1C}">
                <a14:useLocalDpi xmlns:a14="http://schemas.microsoft.com/office/drawing/2010/main" val="0"/>
              </a:ext>
            </a:extLst>
          </a:blip>
          <a:srcRect l="21437" t="66821" r="50290" b="4718"/>
          <a:stretch>
            <a:fillRect/>
          </a:stretch>
        </p:blipFill>
        <p:spPr bwMode="auto">
          <a:xfrm>
            <a:off x="7289322" y="4953000"/>
            <a:ext cx="14478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t="3469" r="2574"/>
          <a:stretch/>
        </p:blipFill>
        <p:spPr bwMode="auto">
          <a:xfrm>
            <a:off x="5373688" y="4952999"/>
            <a:ext cx="1611362"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32"/>
          <p:cNvSpPr txBox="1">
            <a:spLocks noChangeArrowheads="1"/>
          </p:cNvSpPr>
          <p:nvPr/>
        </p:nvSpPr>
        <p:spPr bwMode="auto">
          <a:xfrm>
            <a:off x="5392738" y="6141442"/>
            <a:ext cx="15923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i="1" dirty="0" smtClean="0"/>
              <a:t>Chip-scale atomic devices</a:t>
            </a:r>
            <a:endParaRPr lang="en-US" sz="1600" i="1" dirty="0"/>
          </a:p>
        </p:txBody>
      </p:sp>
      <p:sp>
        <p:nvSpPr>
          <p:cNvPr id="35" name="Rectangle 34"/>
          <p:cNvSpPr/>
          <p:nvPr/>
        </p:nvSpPr>
        <p:spPr>
          <a:xfrm>
            <a:off x="109538" y="4518025"/>
            <a:ext cx="8815387" cy="23399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 name="Group 35"/>
          <p:cNvGrpSpPr>
            <a:grpSpLocks noChangeAspect="1"/>
          </p:cNvGrpSpPr>
          <p:nvPr/>
        </p:nvGrpSpPr>
        <p:grpSpPr>
          <a:xfrm>
            <a:off x="4606654" y="931972"/>
            <a:ext cx="1169277" cy="732008"/>
            <a:chOff x="-2" y="1009952"/>
            <a:chExt cx="9112503" cy="5704747"/>
          </a:xfrm>
        </p:grpSpPr>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11630" t="15523" b="11025"/>
            <a:stretch/>
          </p:blipFill>
          <p:spPr>
            <a:xfrm>
              <a:off x="-2" y="1009952"/>
              <a:ext cx="9112503" cy="5704747"/>
            </a:xfrm>
            <a:prstGeom prst="rect">
              <a:avLst/>
            </a:prstGeom>
          </p:spPr>
        </p:pic>
        <p:sp>
          <p:nvSpPr>
            <p:cNvPr id="38" name="5-Point Star 37"/>
            <p:cNvSpPr/>
            <p:nvPr/>
          </p:nvSpPr>
          <p:spPr>
            <a:xfrm>
              <a:off x="8270540" y="286604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8204575" y="2963857"/>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7961188" y="2968406"/>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7733721" y="332552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7629083" y="347792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p:cNvSpPr/>
            <p:nvPr/>
          </p:nvSpPr>
          <p:spPr>
            <a:xfrm>
              <a:off x="6844323" y="481995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6978540" y="502466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p:cNvSpPr/>
            <p:nvPr/>
          </p:nvSpPr>
          <p:spPr>
            <a:xfrm>
              <a:off x="6218800" y="480402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p:cNvSpPr/>
            <p:nvPr/>
          </p:nvSpPr>
          <p:spPr>
            <a:xfrm>
              <a:off x="5852585" y="2977504"/>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5-Point Star 46"/>
            <p:cNvSpPr/>
            <p:nvPr/>
          </p:nvSpPr>
          <p:spPr>
            <a:xfrm>
              <a:off x="4201206" y="500419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p:cNvSpPr/>
            <p:nvPr/>
          </p:nvSpPr>
          <p:spPr>
            <a:xfrm>
              <a:off x="6625958" y="286604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5-Point Star 48"/>
            <p:cNvSpPr/>
            <p:nvPr/>
          </p:nvSpPr>
          <p:spPr>
            <a:xfrm>
              <a:off x="6559993" y="264313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p:cNvSpPr/>
            <p:nvPr/>
          </p:nvSpPr>
          <p:spPr>
            <a:xfrm>
              <a:off x="6327982" y="259081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p:cNvSpPr/>
            <p:nvPr/>
          </p:nvSpPr>
          <p:spPr>
            <a:xfrm>
              <a:off x="4447066" y="3207240"/>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5-Point Star 51"/>
            <p:cNvSpPr/>
            <p:nvPr/>
          </p:nvSpPr>
          <p:spPr>
            <a:xfrm>
              <a:off x="3125508" y="346199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5-Point Star 52"/>
            <p:cNvSpPr/>
            <p:nvPr/>
          </p:nvSpPr>
          <p:spPr>
            <a:xfrm>
              <a:off x="3155251" y="3282304"/>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5-Point Star 53"/>
            <p:cNvSpPr/>
            <p:nvPr/>
          </p:nvSpPr>
          <p:spPr>
            <a:xfrm>
              <a:off x="1983818" y="3066215"/>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Point Star 54"/>
            <p:cNvSpPr/>
            <p:nvPr/>
          </p:nvSpPr>
          <p:spPr>
            <a:xfrm>
              <a:off x="1139932" y="3882806"/>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5-Point Star 55"/>
            <p:cNvSpPr/>
            <p:nvPr/>
          </p:nvSpPr>
          <p:spPr>
            <a:xfrm>
              <a:off x="716850" y="1348872"/>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Point Star 56"/>
            <p:cNvSpPr/>
            <p:nvPr/>
          </p:nvSpPr>
          <p:spPr>
            <a:xfrm>
              <a:off x="935215" y="2129069"/>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5-Point Star 57"/>
            <p:cNvSpPr/>
            <p:nvPr/>
          </p:nvSpPr>
          <p:spPr>
            <a:xfrm>
              <a:off x="132272" y="3364191"/>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5-Point Star 58"/>
            <p:cNvSpPr/>
            <p:nvPr/>
          </p:nvSpPr>
          <p:spPr>
            <a:xfrm>
              <a:off x="241454" y="3512041"/>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5-Point Star 59"/>
            <p:cNvSpPr/>
            <p:nvPr/>
          </p:nvSpPr>
          <p:spPr>
            <a:xfrm>
              <a:off x="514755" y="4135288"/>
              <a:ext cx="218365" cy="2047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Picture 60"/>
          <p:cNvPicPr>
            <a:picLocks noGrp="1" noChangeAspect="1" noChangeArrowheads="1"/>
          </p:cNvPicPr>
          <p:nvPr/>
        </p:nvPicPr>
        <p:blipFill>
          <a:blip r:embed="rId14" cstate="print"/>
          <a:srcRect/>
          <a:stretch>
            <a:fillRect/>
          </a:stretch>
        </p:blipFill>
        <p:spPr>
          <a:xfrm>
            <a:off x="3796997" y="759241"/>
            <a:ext cx="710920" cy="1027270"/>
          </a:xfrm>
          <a:prstGeom prst="rect">
            <a:avLst/>
          </a:prstGeom>
          <a:noFill/>
          <a:ln w="3175">
            <a:solidFill>
              <a:schemeClr val="bg2"/>
            </a:solidFill>
          </a:ln>
        </p:spPr>
      </p:pic>
    </p:spTree>
    <p:extLst>
      <p:ext uri="{BB962C8B-B14F-4D97-AF65-F5344CB8AC3E}">
        <p14:creationId xmlns:p14="http://schemas.microsoft.com/office/powerpoint/2010/main" val="254098502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nvSpPr>
        <p:spPr bwMode="auto">
          <a:xfrm>
            <a:off x="0" y="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dirty="0"/>
              <a:t>Some Nobel Prizes Related to Atomic Time and Frequency </a:t>
            </a:r>
            <a:r>
              <a:rPr lang="en-US" sz="2000" b="1" dirty="0" smtClean="0"/>
              <a:t>Metrology</a:t>
            </a:r>
          </a:p>
        </p:txBody>
      </p:sp>
      <p:graphicFrame>
        <p:nvGraphicFramePr>
          <p:cNvPr id="13" name="Group 48"/>
          <p:cNvGraphicFramePr>
            <a:graphicFrameLocks noGrp="1"/>
          </p:cNvGraphicFramePr>
          <p:nvPr>
            <p:extLst>
              <p:ext uri="{D42A27DB-BD31-4B8C-83A1-F6EECF244321}">
                <p14:modId xmlns:p14="http://schemas.microsoft.com/office/powerpoint/2010/main" val="1932945118"/>
              </p:ext>
            </p:extLst>
          </p:nvPr>
        </p:nvGraphicFramePr>
        <p:xfrm>
          <a:off x="456210" y="747775"/>
          <a:ext cx="8365177" cy="2777217"/>
        </p:xfrm>
        <a:graphic>
          <a:graphicData uri="http://schemas.openxmlformats.org/drawingml/2006/table">
            <a:tbl>
              <a:tblPr/>
              <a:tblGrid>
                <a:gridCol w="609600"/>
                <a:gridCol w="4267200"/>
                <a:gridCol w="3488377"/>
              </a:tblGrid>
              <a:tr h="2477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1943</a:t>
                      </a:r>
                      <a:endParaRPr kumimoji="0" lang="en-US" sz="1100" b="0" i="0" u="none" strike="noStrike" cap="none" normalizeH="0" baseline="0" dirty="0" smtClean="0">
                        <a:ln>
                          <a:noFill/>
                        </a:ln>
                        <a:solidFill>
                          <a:schemeClr val="tx1"/>
                        </a:solidFill>
                        <a:effectLst/>
                        <a:latin typeface="Arial" charset="0"/>
                      </a:endParaRPr>
                    </a:p>
                  </a:txBody>
                  <a:tcPr marT="45716" marB="45716"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Otto Stern</a:t>
                      </a:r>
                      <a:endParaRPr kumimoji="0" lang="en-US" sz="11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Molecular/atomic beam spectroscopy.</a:t>
                      </a:r>
                      <a:endParaRPr kumimoji="0" lang="en-US" sz="11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9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1944</a:t>
                      </a:r>
                      <a:endParaRPr kumimoji="0" lang="en-US" sz="1100" b="0" i="0" u="none" strike="noStrike" cap="none" normalizeH="0" baseline="0" smtClean="0">
                        <a:ln>
                          <a:noFill/>
                        </a:ln>
                        <a:solidFill>
                          <a:schemeClr val="tx1"/>
                        </a:solidFill>
                        <a:effectLst/>
                        <a:latin typeface="Arial" charset="0"/>
                      </a:endParaRPr>
                    </a:p>
                  </a:txBody>
                  <a:tcPr marT="45716" marB="45716"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err="1" smtClean="0">
                          <a:ln>
                            <a:noFill/>
                          </a:ln>
                          <a:solidFill>
                            <a:schemeClr val="tx1"/>
                          </a:solidFill>
                          <a:effectLst/>
                          <a:latin typeface="Times New Roman" pitchFamily="18" charset="0"/>
                          <a:cs typeface="Times New Roman" pitchFamily="18" charset="0"/>
                        </a:rPr>
                        <a:t>Isidor</a:t>
                      </a: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 Rabi</a:t>
                      </a:r>
                      <a:endParaRPr kumimoji="0" lang="en-US" sz="11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Atomic beam resonance technique.</a:t>
                      </a:r>
                      <a:endParaRPr kumimoji="0" lang="en-US" sz="11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21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1955</a:t>
                      </a:r>
                      <a:endParaRPr kumimoji="0" lang="en-US" sz="1100" b="0" i="0" u="none" strike="noStrike" cap="none" normalizeH="0" baseline="0" smtClean="0">
                        <a:ln>
                          <a:noFill/>
                        </a:ln>
                        <a:solidFill>
                          <a:schemeClr val="tx1"/>
                        </a:solidFill>
                        <a:effectLst/>
                        <a:latin typeface="Arial" charset="0"/>
                      </a:endParaRPr>
                    </a:p>
                  </a:txBody>
                  <a:tcPr marT="45716" marB="45716"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Polykarp Kusch</a:t>
                      </a:r>
                      <a:endParaRPr kumimoji="0" lang="en-US" sz="11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Magnetic moment of electron; early atomic clocks.</a:t>
                      </a:r>
                      <a:endParaRPr kumimoji="0" lang="en-US" sz="11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99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1964</a:t>
                      </a:r>
                      <a:endParaRPr kumimoji="0" lang="en-US" sz="1100" b="0" i="0" u="none" strike="noStrike" cap="none" normalizeH="0" baseline="0" smtClean="0">
                        <a:ln>
                          <a:noFill/>
                        </a:ln>
                        <a:solidFill>
                          <a:schemeClr val="tx1"/>
                        </a:solidFill>
                        <a:effectLst/>
                        <a:latin typeface="Arial" charset="0"/>
                      </a:endParaRPr>
                    </a:p>
                  </a:txBody>
                  <a:tcPr marT="45716" marB="45716"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Charles Townes, Nicolai Basov, Alexandr Prokhorov</a:t>
                      </a:r>
                      <a:endParaRPr kumimoji="0" lang="en-US" sz="11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Quantum electronics, including maser/laser principles.</a:t>
                      </a:r>
                      <a:endParaRPr kumimoji="0" lang="en-US" sz="11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13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1966</a:t>
                      </a:r>
                      <a:endParaRPr kumimoji="0" lang="en-US" sz="1100" b="0" i="0" u="none" strike="noStrike" cap="none" normalizeH="0" baseline="0" smtClean="0">
                        <a:ln>
                          <a:noFill/>
                        </a:ln>
                        <a:solidFill>
                          <a:schemeClr val="tx1"/>
                        </a:solidFill>
                        <a:effectLst/>
                        <a:latin typeface="Arial" charset="0"/>
                      </a:endParaRPr>
                    </a:p>
                  </a:txBody>
                  <a:tcPr marT="45716" marB="45716"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Alfred Kastler</a:t>
                      </a:r>
                      <a:endParaRPr kumimoji="0" lang="en-US" sz="11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Optical pumping methods.</a:t>
                      </a:r>
                      <a:endParaRPr kumimoji="0" lang="en-US" sz="11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9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1989</a:t>
                      </a:r>
                      <a:endParaRPr kumimoji="0" lang="en-US" sz="1100" b="0" i="0" u="none" strike="noStrike" cap="none" normalizeH="0" baseline="0" smtClean="0">
                        <a:ln>
                          <a:noFill/>
                        </a:ln>
                        <a:solidFill>
                          <a:schemeClr val="tx1"/>
                        </a:solidFill>
                        <a:effectLst/>
                        <a:latin typeface="Arial" charset="0"/>
                      </a:endParaRPr>
                    </a:p>
                  </a:txBody>
                  <a:tcPr marT="45716" marB="45716"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Norman Ramsey, Hans Dehmelt, Wolfgang Paul</a:t>
                      </a:r>
                      <a:endParaRPr kumimoji="0" lang="en-US" sz="11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Atomic clock techniques; trapped ion spectroscopy.</a:t>
                      </a:r>
                      <a:endParaRPr kumimoji="0" lang="en-US" sz="11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1997</a:t>
                      </a:r>
                      <a:endParaRPr kumimoji="0" lang="en-US" sz="1100" b="0" i="0" u="none" strike="noStrike" cap="none" normalizeH="0" baseline="0" smtClean="0">
                        <a:ln>
                          <a:noFill/>
                        </a:ln>
                        <a:solidFill>
                          <a:schemeClr val="tx1"/>
                        </a:solidFill>
                        <a:effectLst/>
                        <a:latin typeface="Arial" charset="0"/>
                      </a:endParaRPr>
                    </a:p>
                  </a:txBody>
                  <a:tcPr marT="45716" marB="45716"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smtClean="0">
                          <a:ln>
                            <a:noFill/>
                          </a:ln>
                          <a:solidFill>
                            <a:srgbClr val="0066FF"/>
                          </a:solidFill>
                          <a:effectLst/>
                          <a:latin typeface="Times New Roman" pitchFamily="18" charset="0"/>
                          <a:cs typeface="Times New Roman" pitchFamily="18" charset="0"/>
                        </a:rPr>
                        <a:t>Bill Phillips</a:t>
                      </a:r>
                      <a:r>
                        <a:rPr kumimoji="0" lang="en-US" sz="1100" b="1" i="0" u="none" strike="noStrike" cap="none" normalizeH="0" baseline="0" dirty="0" smtClean="0">
                          <a:ln>
                            <a:noFill/>
                          </a:ln>
                          <a:solidFill>
                            <a:srgbClr val="0066FF"/>
                          </a:solidFill>
                          <a:effectLst/>
                          <a:latin typeface="Arial" charset="0"/>
                          <a:cs typeface="+mn-cs"/>
                        </a:rPr>
                        <a:t>, </a:t>
                      </a: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Steven Chu, Claude Cohen-</a:t>
                      </a:r>
                      <a:r>
                        <a:rPr kumimoji="0" lang="en-US" sz="1100" b="0" i="0" u="none" strike="noStrike" cap="none" normalizeH="0" baseline="0" dirty="0" err="1" smtClean="0">
                          <a:ln>
                            <a:noFill/>
                          </a:ln>
                          <a:solidFill>
                            <a:schemeClr val="tx1"/>
                          </a:solidFill>
                          <a:effectLst/>
                          <a:latin typeface="Times New Roman" pitchFamily="18" charset="0"/>
                          <a:cs typeface="Times New Roman" pitchFamily="18" charset="0"/>
                        </a:rPr>
                        <a:t>Tannoudji</a:t>
                      </a:r>
                      <a:endParaRPr kumimoji="0" lang="en-US" sz="1100" b="1" i="0" u="none" strike="noStrike" cap="none" normalizeH="0" baseline="0" dirty="0" smtClean="0">
                        <a:ln>
                          <a:noFill/>
                        </a:ln>
                        <a:solidFill>
                          <a:srgbClr val="0066FF"/>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Laser cooling of neutral atoms.</a:t>
                      </a:r>
                      <a:endParaRPr kumimoji="0" lang="en-US" sz="11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94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2001</a:t>
                      </a:r>
                      <a:endParaRPr kumimoji="0" lang="en-US" sz="1100" b="0" i="0" u="none" strike="noStrike" cap="none" normalizeH="0" baseline="0" smtClean="0">
                        <a:ln>
                          <a:noFill/>
                        </a:ln>
                        <a:solidFill>
                          <a:schemeClr val="tx1"/>
                        </a:solidFill>
                        <a:effectLst/>
                        <a:latin typeface="Arial" charset="0"/>
                      </a:endParaRPr>
                    </a:p>
                  </a:txBody>
                  <a:tcPr marT="45716" marB="45716"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100" b="1" i="0" u="none" strike="noStrike" cap="none" normalizeH="0" baseline="0" smtClean="0">
                          <a:ln>
                            <a:noFill/>
                          </a:ln>
                          <a:solidFill>
                            <a:srgbClr val="0066FF"/>
                          </a:solidFill>
                          <a:effectLst/>
                          <a:latin typeface="Times New Roman" pitchFamily="18" charset="0"/>
                          <a:cs typeface="Times New Roman" pitchFamily="18" charset="0"/>
                        </a:rPr>
                        <a:t>Eric Cornell, Carl Wieman</a:t>
                      </a:r>
                      <a:r>
                        <a:rPr kumimoji="0" lang="de-DE" sz="1100" b="0" i="0" u="none" strike="noStrike" cap="none" normalizeH="0" baseline="0" smtClean="0">
                          <a:ln>
                            <a:noFill/>
                          </a:ln>
                          <a:solidFill>
                            <a:schemeClr val="tx1"/>
                          </a:solidFill>
                          <a:effectLst/>
                          <a:latin typeface="Times New Roman" pitchFamily="18" charset="0"/>
                          <a:cs typeface="Times New Roman" pitchFamily="18" charset="0"/>
                        </a:rPr>
                        <a:t>, Wolfgang Ketterle</a:t>
                      </a:r>
                      <a:endParaRPr kumimoji="0" lang="de-DE" sz="11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100" b="0" i="0" u="none" strike="noStrike" cap="none" normalizeH="0" baseline="0" dirty="0" smtClean="0">
                          <a:ln>
                            <a:noFill/>
                          </a:ln>
                          <a:solidFill>
                            <a:schemeClr val="tx1"/>
                          </a:solidFill>
                          <a:effectLst/>
                          <a:latin typeface="Times New Roman" pitchFamily="18" charset="0"/>
                          <a:cs typeface="Times New Roman" pitchFamily="18" charset="0"/>
                        </a:rPr>
                        <a:t>Bose-Einstein condensate.</a:t>
                      </a:r>
                      <a:endParaRPr kumimoji="0" lang="de-DE" sz="11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2005</a:t>
                      </a:r>
                      <a:endParaRPr kumimoji="0" lang="en-US" sz="1100" b="0" i="0" u="none" strike="noStrike" cap="none" normalizeH="0" baseline="0" dirty="0" smtClean="0">
                        <a:ln>
                          <a:noFill/>
                        </a:ln>
                        <a:solidFill>
                          <a:schemeClr val="tx1"/>
                        </a:solidFill>
                        <a:effectLst/>
                        <a:latin typeface="Arial" charset="0"/>
                      </a:endParaRPr>
                    </a:p>
                  </a:txBody>
                  <a:tcPr marT="45716" marB="45716"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100" b="1" i="0" u="none" strike="noStrike" cap="none" normalizeH="0" baseline="0" dirty="0" smtClean="0">
                          <a:ln>
                            <a:noFill/>
                          </a:ln>
                          <a:solidFill>
                            <a:srgbClr val="0066FF"/>
                          </a:solidFill>
                          <a:effectLst/>
                          <a:latin typeface="Times New Roman" pitchFamily="18" charset="0"/>
                          <a:cs typeface="Times New Roman" pitchFamily="18" charset="0"/>
                        </a:rPr>
                        <a:t>Jan Hall, </a:t>
                      </a:r>
                      <a:r>
                        <a:rPr kumimoji="0" lang="de-DE" sz="1100" b="0" i="0" u="none" strike="noStrike" cap="none" normalizeH="0" baseline="0" dirty="0" smtClean="0">
                          <a:ln>
                            <a:noFill/>
                          </a:ln>
                          <a:solidFill>
                            <a:schemeClr val="tx1"/>
                          </a:solidFill>
                          <a:effectLst/>
                          <a:latin typeface="Times New Roman" pitchFamily="18" charset="0"/>
                          <a:cs typeface="Times New Roman" pitchFamily="18" charset="0"/>
                        </a:rPr>
                        <a:t>Ted Hansch, Roy Glauber</a:t>
                      </a:r>
                      <a:endParaRPr kumimoji="0" lang="de-DE" sz="11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100" b="0" i="0" u="none" strike="noStrike" cap="none" normalizeH="0" baseline="0" dirty="0" smtClean="0">
                          <a:ln>
                            <a:noFill/>
                          </a:ln>
                          <a:solidFill>
                            <a:schemeClr val="tx1"/>
                          </a:solidFill>
                          <a:effectLst/>
                          <a:latin typeface="Times New Roman" pitchFamily="18" charset="0"/>
                          <a:cs typeface="Times New Roman" pitchFamily="18" charset="0"/>
                        </a:rPr>
                        <a:t>Femtosecond laser frequency combs.</a:t>
                      </a:r>
                      <a:endParaRPr kumimoji="0" lang="de-DE" sz="11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2012</a:t>
                      </a:r>
                      <a:endParaRPr kumimoji="0" lang="en-US" sz="1100" b="0" i="0" u="none" strike="noStrike" cap="none" normalizeH="0" baseline="0" dirty="0" smtClean="0">
                        <a:ln>
                          <a:noFill/>
                        </a:ln>
                        <a:solidFill>
                          <a:schemeClr val="tx1"/>
                        </a:solidFill>
                        <a:effectLst/>
                        <a:latin typeface="Arial" charset="0"/>
                      </a:endParaRPr>
                    </a:p>
                  </a:txBody>
                  <a:tcPr marT="45716" marB="45716"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100" b="1" i="0" u="none" strike="noStrike" cap="none" normalizeH="0" baseline="0" dirty="0" smtClean="0">
                          <a:ln>
                            <a:noFill/>
                          </a:ln>
                          <a:solidFill>
                            <a:srgbClr val="0066FF"/>
                          </a:solidFill>
                          <a:effectLst/>
                          <a:latin typeface="Times New Roman" pitchFamily="18" charset="0"/>
                          <a:cs typeface="Times New Roman" pitchFamily="18" charset="0"/>
                        </a:rPr>
                        <a:t>Dave Wineland,  </a:t>
                      </a:r>
                      <a:r>
                        <a:rPr kumimoji="0" lang="de-DE" sz="1100" b="0" i="0" u="none" strike="noStrike" cap="none" normalizeH="0" baseline="0" dirty="0" smtClean="0">
                          <a:ln>
                            <a:noFill/>
                          </a:ln>
                          <a:solidFill>
                            <a:schemeClr val="tx1"/>
                          </a:solidFill>
                          <a:effectLst/>
                          <a:latin typeface="Times New Roman" pitchFamily="18" charset="0"/>
                          <a:cs typeface="Times New Roman" pitchFamily="18" charset="0"/>
                        </a:rPr>
                        <a:t>Serge Haroche</a:t>
                      </a:r>
                      <a:endParaRPr kumimoji="0" lang="de-DE" sz="11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100" b="0" i="0" u="none" strike="noStrike" cap="none" normalizeH="0" baseline="0" dirty="0" smtClean="0">
                          <a:ln>
                            <a:noFill/>
                          </a:ln>
                          <a:solidFill>
                            <a:schemeClr val="tx1"/>
                          </a:solidFill>
                          <a:effectLst/>
                          <a:latin typeface="Times New Roman" pitchFamily="18" charset="0"/>
                          <a:cs typeface="Times New Roman" pitchFamily="18" charset="0"/>
                        </a:rPr>
                        <a:t>Quantum state measurement and manipulation.</a:t>
                      </a:r>
                      <a:endParaRPr kumimoji="0" lang="de-DE" sz="11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4" name="Picture 90" descr="NOB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25" y="4262087"/>
            <a:ext cx="1303756" cy="119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1" descr="bill"/>
          <p:cNvPicPr>
            <a:picLocks noChangeAspect="1" noChangeArrowheads="1"/>
          </p:cNvPicPr>
          <p:nvPr/>
        </p:nvPicPr>
        <p:blipFill>
          <a:blip r:embed="rId4">
            <a:extLst>
              <a:ext uri="{28A0092B-C50C-407E-A947-70E740481C1C}">
                <a14:useLocalDpi xmlns:a14="http://schemas.microsoft.com/office/drawing/2010/main" val="0"/>
              </a:ext>
            </a:extLst>
          </a:blip>
          <a:srcRect l="8501" r="22667"/>
          <a:stretch>
            <a:fillRect/>
          </a:stretch>
        </p:blipFill>
        <p:spPr bwMode="auto">
          <a:xfrm>
            <a:off x="1509674" y="4002309"/>
            <a:ext cx="1784350" cy="1712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92" descr="wieman-corne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463" y="3877690"/>
            <a:ext cx="12065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93"/>
          <p:cNvSpPr txBox="1">
            <a:spLocks noChangeArrowheads="1"/>
          </p:cNvSpPr>
          <p:nvPr/>
        </p:nvSpPr>
        <p:spPr bwMode="auto">
          <a:xfrm>
            <a:off x="1509674" y="5785864"/>
            <a:ext cx="1771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i="1" dirty="0"/>
              <a:t>Bill </a:t>
            </a:r>
            <a:r>
              <a:rPr lang="en-US" sz="1400" i="1" dirty="0" smtClean="0"/>
              <a:t>Phillips</a:t>
            </a:r>
          </a:p>
          <a:p>
            <a:pPr algn="ctr" eaLnBrk="1" hangingPunct="1"/>
            <a:r>
              <a:rPr lang="en-US" sz="1400" i="1" dirty="0" smtClean="0"/>
              <a:t>NIST</a:t>
            </a:r>
            <a:endParaRPr lang="en-US" sz="1400" i="1" dirty="0"/>
          </a:p>
        </p:txBody>
      </p:sp>
      <p:sp>
        <p:nvSpPr>
          <p:cNvPr id="18" name="Text Box 94"/>
          <p:cNvSpPr txBox="1">
            <a:spLocks noChangeArrowheads="1"/>
          </p:cNvSpPr>
          <p:nvPr/>
        </p:nvSpPr>
        <p:spPr bwMode="auto">
          <a:xfrm>
            <a:off x="3631721" y="5785864"/>
            <a:ext cx="14319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i="1" dirty="0"/>
              <a:t>Carl </a:t>
            </a:r>
            <a:r>
              <a:rPr lang="en-US" sz="1400" i="1" dirty="0" err="1" smtClean="0"/>
              <a:t>Wieman</a:t>
            </a:r>
            <a:endParaRPr lang="en-US" sz="1400" i="1" dirty="0" smtClean="0"/>
          </a:p>
          <a:p>
            <a:pPr algn="ctr" eaLnBrk="1" hangingPunct="1"/>
            <a:r>
              <a:rPr lang="en-US" sz="1400" i="1" dirty="0" smtClean="0"/>
              <a:t>Eric Cornell</a:t>
            </a:r>
          </a:p>
          <a:p>
            <a:pPr algn="ctr" eaLnBrk="1" hangingPunct="1"/>
            <a:r>
              <a:rPr lang="en-US" sz="1400" i="1" dirty="0" smtClean="0"/>
              <a:t>NIST/JILA</a:t>
            </a:r>
            <a:endParaRPr lang="en-US" sz="1400" i="1" dirty="0"/>
          </a:p>
        </p:txBody>
      </p:sp>
      <p:pic>
        <p:nvPicPr>
          <p:cNvPr id="19" name="Picture 95" descr="05PHY018_JanHall_L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7017" y="4348120"/>
            <a:ext cx="1770817" cy="13514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Text Box 96"/>
          <p:cNvSpPr txBox="1">
            <a:spLocks noChangeArrowheads="1"/>
          </p:cNvSpPr>
          <p:nvPr/>
        </p:nvSpPr>
        <p:spPr bwMode="auto">
          <a:xfrm>
            <a:off x="5552742" y="5810471"/>
            <a:ext cx="17708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i="1" dirty="0"/>
              <a:t>Jan </a:t>
            </a:r>
            <a:r>
              <a:rPr lang="en-US" sz="1400" i="1" dirty="0" smtClean="0"/>
              <a:t>Hall</a:t>
            </a:r>
          </a:p>
          <a:p>
            <a:pPr algn="ctr" eaLnBrk="1" hangingPunct="1"/>
            <a:r>
              <a:rPr lang="en-US" sz="1400" i="1" dirty="0" smtClean="0"/>
              <a:t>NIST/JILA</a:t>
            </a:r>
            <a:endParaRPr lang="en-US" sz="1400" i="1" dirty="0"/>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3922" y="3931664"/>
            <a:ext cx="1213291" cy="1767939"/>
          </a:xfrm>
          <a:prstGeom prst="rect">
            <a:avLst/>
          </a:prstGeom>
          <a:ln>
            <a:solidFill>
              <a:schemeClr val="tx1"/>
            </a:solidFill>
          </a:ln>
        </p:spPr>
      </p:pic>
      <p:sp>
        <p:nvSpPr>
          <p:cNvPr id="22" name="Text Box 96"/>
          <p:cNvSpPr txBox="1">
            <a:spLocks noChangeArrowheads="1"/>
          </p:cNvSpPr>
          <p:nvPr/>
        </p:nvSpPr>
        <p:spPr bwMode="auto">
          <a:xfrm>
            <a:off x="7599872" y="5785864"/>
            <a:ext cx="15441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i="1" dirty="0" smtClean="0"/>
              <a:t>Dave </a:t>
            </a:r>
            <a:r>
              <a:rPr lang="en-US" sz="1400" i="1" dirty="0" err="1" smtClean="0"/>
              <a:t>Wineland</a:t>
            </a:r>
            <a:endParaRPr lang="en-US" sz="1400" i="1" dirty="0" smtClean="0"/>
          </a:p>
          <a:p>
            <a:pPr algn="ctr" eaLnBrk="1" hangingPunct="1"/>
            <a:r>
              <a:rPr lang="en-US" sz="1400" i="1" dirty="0" smtClean="0"/>
              <a:t>NIST</a:t>
            </a:r>
            <a:endParaRPr lang="en-US" sz="1400" i="1" dirty="0"/>
          </a:p>
        </p:txBody>
      </p:sp>
      <p:sp>
        <p:nvSpPr>
          <p:cNvPr id="23" name="Text Box 2"/>
          <p:cNvSpPr txBox="1">
            <a:spLocks noChangeArrowheads="1"/>
          </p:cNvSpPr>
          <p:nvPr/>
        </p:nvSpPr>
        <p:spPr bwMode="auto">
          <a:xfrm>
            <a:off x="0" y="645789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i="1" dirty="0" smtClean="0">
                <a:solidFill>
                  <a:srgbClr val="3366FF"/>
                </a:solidFill>
              </a:rPr>
              <a:t>More to come…</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251" t="4000" r="51495" b="46277"/>
          <a:stretch/>
        </p:blipFill>
        <p:spPr bwMode="auto">
          <a:xfrm>
            <a:off x="1609725" y="838200"/>
            <a:ext cx="6002070" cy="57435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3" name="TextBox 2"/>
          <p:cNvSpPr txBox="1">
            <a:spLocks noChangeArrowheads="1"/>
          </p:cNvSpPr>
          <p:nvPr/>
        </p:nvSpPr>
        <p:spPr bwMode="auto">
          <a:xfrm>
            <a:off x="0" y="-47625"/>
            <a:ext cx="9144000" cy="708025"/>
          </a:xfrm>
          <a:prstGeom prst="rect">
            <a:avLst/>
          </a:prstGeom>
          <a:noFill/>
          <a:ln w="9525">
            <a:noFill/>
            <a:miter lim="800000"/>
            <a:headEnd/>
            <a:tailEnd/>
          </a:ln>
        </p:spPr>
        <p:txBody>
          <a:bodyPr>
            <a:spAutoFit/>
          </a:bodyPr>
          <a:lstStyle/>
          <a:p>
            <a:pPr algn="ctr"/>
            <a:r>
              <a:rPr lang="en-US" sz="4000" b="1" i="1" dirty="0">
                <a:solidFill>
                  <a:srgbClr val="0033CC"/>
                </a:solidFill>
              </a:rPr>
              <a:t>tf.nist.gov</a:t>
            </a:r>
          </a:p>
        </p:txBody>
      </p:sp>
      <p:sp>
        <p:nvSpPr>
          <p:cNvPr id="4" name="Oval 3"/>
          <p:cNvSpPr/>
          <p:nvPr/>
        </p:nvSpPr>
        <p:spPr>
          <a:xfrm>
            <a:off x="6010275" y="3876675"/>
            <a:ext cx="7620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75525" y="950967"/>
            <a:ext cx="7988968" cy="4977564"/>
            <a:chOff x="0" y="600075"/>
            <a:chExt cx="18105120" cy="12406662"/>
          </a:xfrm>
        </p:grpSpPr>
        <p:pic>
          <p:nvPicPr>
            <p:cNvPr id="7239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281" r="36640" b="67686"/>
            <a:stretch/>
          </p:blipFill>
          <p:spPr bwMode="auto">
            <a:xfrm>
              <a:off x="0" y="600075"/>
              <a:ext cx="18105120" cy="530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39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042" r="36640" b="45282"/>
            <a:stretch/>
          </p:blipFill>
          <p:spPr bwMode="auto">
            <a:xfrm>
              <a:off x="0" y="4105132"/>
              <a:ext cx="18105120" cy="8901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575525" y="950967"/>
            <a:ext cx="7988967" cy="49775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67" name="Text Box 10"/>
          <p:cNvSpPr txBox="1">
            <a:spLocks noChangeArrowheads="1"/>
          </p:cNvSpPr>
          <p:nvPr/>
        </p:nvSpPr>
        <p:spPr bwMode="auto">
          <a:xfrm>
            <a:off x="5575300" y="600075"/>
            <a:ext cx="3302000" cy="1200150"/>
          </a:xfrm>
          <a:prstGeom prst="rect">
            <a:avLst/>
          </a:prstGeom>
          <a:solidFill>
            <a:schemeClr val="bg1"/>
          </a:solidFill>
          <a:ln w="12700">
            <a:solidFill>
              <a:schemeClr val="tx1"/>
            </a:solidFill>
            <a:miter lim="800000"/>
            <a:headEnd type="none" w="sm" len="sm"/>
            <a:tailEnd type="none" w="sm" len="sm"/>
          </a:ln>
        </p:spPr>
        <p:txBody>
          <a:bodyPr>
            <a:spAutoFit/>
          </a:bodyPr>
          <a:lstStyle/>
          <a:p>
            <a:pPr eaLnBrk="0" hangingPunct="0"/>
            <a:r>
              <a:rPr lang="en-US" dirty="0">
                <a:solidFill>
                  <a:srgbClr val="000000"/>
                </a:solidFill>
              </a:rPr>
              <a:t>Public, searchable database of Time &amp; Frequency Division publications. </a:t>
            </a:r>
          </a:p>
          <a:p>
            <a:pPr eaLnBrk="0" hangingPunct="0"/>
            <a:r>
              <a:rPr lang="en-US" dirty="0">
                <a:solidFill>
                  <a:srgbClr val="000000"/>
                </a:solidFill>
              </a:rPr>
              <a:t>&gt;</a:t>
            </a:r>
            <a:r>
              <a:rPr lang="en-US" dirty="0" smtClean="0">
                <a:solidFill>
                  <a:srgbClr val="000000"/>
                </a:solidFill>
              </a:rPr>
              <a:t>2,700 </a:t>
            </a:r>
            <a:r>
              <a:rPr lang="en-US" dirty="0">
                <a:solidFill>
                  <a:srgbClr val="000000"/>
                </a:solidFill>
              </a:rPr>
              <a:t>PDFs posted.</a:t>
            </a:r>
          </a:p>
        </p:txBody>
      </p:sp>
      <p:sp>
        <p:nvSpPr>
          <p:cNvPr id="88068" name="Text Box 11"/>
          <p:cNvSpPr txBox="1">
            <a:spLocks noChangeArrowheads="1"/>
          </p:cNvSpPr>
          <p:nvPr/>
        </p:nvSpPr>
        <p:spPr bwMode="auto">
          <a:xfrm>
            <a:off x="184150" y="1308011"/>
            <a:ext cx="2635250" cy="708025"/>
          </a:xfrm>
          <a:prstGeom prst="rect">
            <a:avLst/>
          </a:prstGeom>
          <a:solidFill>
            <a:schemeClr val="bg1"/>
          </a:solidFill>
          <a:ln w="12700">
            <a:solidFill>
              <a:schemeClr val="tx1"/>
            </a:solidFill>
            <a:miter lim="800000"/>
            <a:headEnd type="none" w="sm" len="sm"/>
            <a:tailEnd type="none" w="sm" len="sm"/>
          </a:ln>
        </p:spPr>
        <p:txBody>
          <a:bodyPr wrap="none">
            <a:spAutoFit/>
          </a:bodyPr>
          <a:lstStyle/>
          <a:p>
            <a:pPr eaLnBrk="0" hangingPunct="0"/>
            <a:r>
              <a:rPr lang="en-US" sz="4000" b="1" i="1">
                <a:solidFill>
                  <a:srgbClr val="0000FF"/>
                </a:solidFill>
              </a:rPr>
              <a:t>tf.nist.gov</a:t>
            </a:r>
          </a:p>
        </p:txBody>
      </p:sp>
    </p:spTree>
    <p:extLst>
      <p:ext uri="{BB962C8B-B14F-4D97-AF65-F5344CB8AC3E}">
        <p14:creationId xmlns:p14="http://schemas.microsoft.com/office/powerpoint/2010/main" val="137149668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0" y="225425"/>
            <a:ext cx="9144000" cy="457200"/>
          </a:xfrm>
          <a:prstGeom prst="rect">
            <a:avLst/>
          </a:prstGeom>
          <a:noFill/>
          <a:ln w="9525">
            <a:noFill/>
            <a:miter lim="800000"/>
            <a:headEnd/>
            <a:tailEnd/>
          </a:ln>
        </p:spPr>
        <p:txBody>
          <a:bodyPr>
            <a:spAutoFit/>
          </a:bodyPr>
          <a:lstStyle/>
          <a:p>
            <a:pPr algn="ctr"/>
            <a:r>
              <a:rPr lang="en-US" sz="2400" b="1"/>
              <a:t>Brief history of timekeeping</a:t>
            </a:r>
          </a:p>
        </p:txBody>
      </p:sp>
      <p:sp>
        <p:nvSpPr>
          <p:cNvPr id="44035" name="Text Box 3"/>
          <p:cNvSpPr txBox="1">
            <a:spLocks noChangeArrowheads="1"/>
          </p:cNvSpPr>
          <p:nvPr/>
        </p:nvSpPr>
        <p:spPr bwMode="auto">
          <a:xfrm>
            <a:off x="0" y="760413"/>
            <a:ext cx="9144000" cy="457200"/>
          </a:xfrm>
          <a:prstGeom prst="rect">
            <a:avLst/>
          </a:prstGeom>
          <a:noFill/>
          <a:ln w="9525">
            <a:noFill/>
            <a:miter lim="800000"/>
            <a:headEnd/>
            <a:tailEnd/>
          </a:ln>
        </p:spPr>
        <p:txBody>
          <a:bodyPr>
            <a:spAutoFit/>
          </a:bodyPr>
          <a:lstStyle/>
          <a:p>
            <a:pPr algn="ctr"/>
            <a:r>
              <a:rPr lang="en-US" sz="2400" dirty="0"/>
              <a:t>Cesium beam standards</a:t>
            </a:r>
          </a:p>
        </p:txBody>
      </p:sp>
      <p:pic>
        <p:nvPicPr>
          <p:cNvPr id="44036" name="Picture 6" descr="Atomic Clock NBS I copy"/>
          <p:cNvPicPr>
            <a:picLocks noChangeAspect="1" noChangeArrowheads="1"/>
          </p:cNvPicPr>
          <p:nvPr/>
        </p:nvPicPr>
        <p:blipFill>
          <a:blip r:embed="rId3" cstate="print"/>
          <a:srcRect/>
          <a:stretch>
            <a:fillRect/>
          </a:stretch>
        </p:blipFill>
        <p:spPr bwMode="auto">
          <a:xfrm>
            <a:off x="485775" y="1466850"/>
            <a:ext cx="4710113" cy="3635375"/>
          </a:xfrm>
          <a:prstGeom prst="rect">
            <a:avLst/>
          </a:prstGeom>
          <a:noFill/>
          <a:ln w="9525">
            <a:solidFill>
              <a:schemeClr val="tx1"/>
            </a:solidFill>
            <a:miter lim="800000"/>
            <a:headEnd/>
            <a:tailEnd/>
          </a:ln>
        </p:spPr>
      </p:pic>
      <p:sp>
        <p:nvSpPr>
          <p:cNvPr id="44037" name="Text Box 7"/>
          <p:cNvSpPr txBox="1">
            <a:spLocks noChangeArrowheads="1"/>
          </p:cNvSpPr>
          <p:nvPr/>
        </p:nvSpPr>
        <p:spPr bwMode="auto">
          <a:xfrm>
            <a:off x="5427663" y="1428750"/>
            <a:ext cx="3454400" cy="4316566"/>
          </a:xfrm>
          <a:prstGeom prst="rect">
            <a:avLst/>
          </a:prstGeom>
          <a:noFill/>
          <a:ln w="9525">
            <a:noFill/>
            <a:miter lim="800000"/>
            <a:headEnd/>
            <a:tailEnd/>
          </a:ln>
        </p:spPr>
        <p:txBody>
          <a:bodyPr>
            <a:spAutoFit/>
          </a:bodyPr>
          <a:lstStyle/>
          <a:p>
            <a:pPr marL="231775" indent="-231775">
              <a:spcAft>
                <a:spcPct val="65000"/>
              </a:spcAft>
              <a:buFontTx/>
              <a:buChar char="•"/>
            </a:pPr>
            <a:r>
              <a:rPr lang="en-US" dirty="0" smtClean="0"/>
              <a:t>NPL </a:t>
            </a:r>
            <a:r>
              <a:rPr lang="en-US" dirty="0"/>
              <a:t>(UK) had first working cesium beam standard 1955.</a:t>
            </a:r>
          </a:p>
          <a:p>
            <a:pPr marL="231775" indent="-231775">
              <a:spcAft>
                <a:spcPct val="65000"/>
              </a:spcAft>
              <a:buFontTx/>
              <a:buChar char="•"/>
            </a:pPr>
            <a:r>
              <a:rPr lang="en-US" dirty="0" smtClean="0"/>
              <a:t>First NBS cesium </a:t>
            </a:r>
            <a:r>
              <a:rPr lang="en-US" dirty="0"/>
              <a:t>beam standard: NBS-1.</a:t>
            </a:r>
          </a:p>
          <a:p>
            <a:pPr marL="231775" indent="-231775">
              <a:spcAft>
                <a:spcPct val="65000"/>
              </a:spcAft>
              <a:buFontTx/>
              <a:buChar char="•"/>
            </a:pPr>
            <a:r>
              <a:rPr lang="en-US" smtClean="0"/>
              <a:t>Construction </a:t>
            </a:r>
            <a:r>
              <a:rPr lang="en-US" dirty="0" smtClean="0"/>
              <a:t>began at </a:t>
            </a:r>
            <a:r>
              <a:rPr lang="en-US" dirty="0"/>
              <a:t>NBS in Washington, DC, 1952.</a:t>
            </a:r>
          </a:p>
          <a:p>
            <a:pPr marL="231775" indent="-231775">
              <a:spcAft>
                <a:spcPct val="65000"/>
              </a:spcAft>
              <a:buFontTx/>
              <a:buChar char="•"/>
            </a:pPr>
            <a:r>
              <a:rPr lang="en-US" dirty="0"/>
              <a:t>Moved to new NBS Central Radio Propagation Labs in Boulder in 1954.</a:t>
            </a:r>
          </a:p>
          <a:p>
            <a:pPr marL="231775" indent="-231775">
              <a:spcAft>
                <a:spcPct val="65000"/>
              </a:spcAft>
              <a:buFontTx/>
              <a:buChar char="•"/>
            </a:pPr>
            <a:r>
              <a:rPr lang="en-US" dirty="0"/>
              <a:t> </a:t>
            </a:r>
            <a:r>
              <a:rPr lang="en-US" dirty="0" err="1">
                <a:latin typeface="Symbol" pitchFamily="18" charset="2"/>
              </a:rPr>
              <a:t>D</a:t>
            </a:r>
            <a:r>
              <a:rPr lang="en-US" dirty="0" err="1"/>
              <a:t>f</a:t>
            </a:r>
            <a:r>
              <a:rPr lang="en-US" dirty="0"/>
              <a:t>/f ~ 1 x 10</a:t>
            </a:r>
            <a:r>
              <a:rPr lang="en-US" baseline="30000" dirty="0"/>
              <a:t>-10</a:t>
            </a:r>
          </a:p>
          <a:p>
            <a:pPr marL="231775" indent="-231775">
              <a:spcAft>
                <a:spcPct val="65000"/>
              </a:spcAft>
              <a:buFontTx/>
              <a:buChar char="•"/>
            </a:pPr>
            <a:r>
              <a:rPr lang="en-US" dirty="0"/>
              <a:t>Equivalent to 1 second in 300 years</a:t>
            </a:r>
            <a:r>
              <a:rPr lang="en-US" dirty="0" smtClean="0"/>
              <a:t>.</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0" y="501633"/>
            <a:ext cx="9144000" cy="457200"/>
          </a:xfrm>
          <a:prstGeom prst="rect">
            <a:avLst/>
          </a:prstGeom>
          <a:noFill/>
          <a:ln w="9525">
            <a:noFill/>
            <a:miter lim="800000"/>
            <a:headEnd/>
            <a:tailEnd/>
          </a:ln>
        </p:spPr>
        <p:txBody>
          <a:bodyPr>
            <a:spAutoFit/>
          </a:bodyPr>
          <a:lstStyle/>
          <a:p>
            <a:pPr algn="ctr"/>
            <a:r>
              <a:rPr lang="en-US" sz="2400" dirty="0"/>
              <a:t>Continuing </a:t>
            </a:r>
            <a:r>
              <a:rPr lang="en-US" sz="2400" dirty="0" smtClean="0"/>
              <a:t>improvements (1960 to 1999)…</a:t>
            </a:r>
            <a:endParaRPr lang="en-US" sz="2400" dirty="0"/>
          </a:p>
        </p:txBody>
      </p:sp>
      <p:pic>
        <p:nvPicPr>
          <p:cNvPr id="46083" name="Picture 4" descr="NBS-3"/>
          <p:cNvPicPr>
            <a:picLocks noChangeAspect="1" noChangeArrowheads="1"/>
          </p:cNvPicPr>
          <p:nvPr/>
        </p:nvPicPr>
        <p:blipFill>
          <a:blip r:embed="rId3" cstate="print"/>
          <a:srcRect/>
          <a:stretch>
            <a:fillRect/>
          </a:stretch>
        </p:blipFill>
        <p:spPr bwMode="auto">
          <a:xfrm>
            <a:off x="1230313" y="1141395"/>
            <a:ext cx="2528887" cy="1716088"/>
          </a:xfrm>
          <a:prstGeom prst="rect">
            <a:avLst/>
          </a:prstGeom>
          <a:noFill/>
          <a:ln w="9525">
            <a:solidFill>
              <a:schemeClr val="tx1"/>
            </a:solidFill>
            <a:miter lim="800000"/>
            <a:headEnd/>
            <a:tailEnd/>
          </a:ln>
        </p:spPr>
      </p:pic>
      <p:pic>
        <p:nvPicPr>
          <p:cNvPr id="46085" name="Picture 6" descr="NBS-5"/>
          <p:cNvPicPr>
            <a:picLocks noChangeAspect="1" noChangeArrowheads="1"/>
          </p:cNvPicPr>
          <p:nvPr/>
        </p:nvPicPr>
        <p:blipFill>
          <a:blip r:embed="rId4" cstate="print"/>
          <a:srcRect/>
          <a:stretch>
            <a:fillRect/>
          </a:stretch>
        </p:blipFill>
        <p:spPr bwMode="auto">
          <a:xfrm>
            <a:off x="5510946" y="1138411"/>
            <a:ext cx="2243061" cy="1719072"/>
          </a:xfrm>
          <a:prstGeom prst="rect">
            <a:avLst/>
          </a:prstGeom>
          <a:noFill/>
          <a:ln w="9525">
            <a:solidFill>
              <a:schemeClr val="tx1"/>
            </a:solidFill>
            <a:miter lim="800000"/>
            <a:headEnd/>
            <a:tailEnd/>
          </a:ln>
        </p:spPr>
      </p:pic>
      <p:pic>
        <p:nvPicPr>
          <p:cNvPr id="46086" name="Picture 7" descr="NBS-6"/>
          <p:cNvPicPr>
            <a:picLocks noChangeAspect="1" noChangeArrowheads="1"/>
          </p:cNvPicPr>
          <p:nvPr/>
        </p:nvPicPr>
        <p:blipFill>
          <a:blip r:embed="rId5" cstate="print"/>
          <a:srcRect/>
          <a:stretch>
            <a:fillRect/>
          </a:stretch>
        </p:blipFill>
        <p:spPr bwMode="auto">
          <a:xfrm>
            <a:off x="1347787" y="3652819"/>
            <a:ext cx="2293938" cy="2119313"/>
          </a:xfrm>
          <a:prstGeom prst="rect">
            <a:avLst/>
          </a:prstGeom>
          <a:noFill/>
          <a:ln w="9525">
            <a:solidFill>
              <a:schemeClr val="tx1"/>
            </a:solidFill>
            <a:miter lim="800000"/>
            <a:headEnd/>
            <a:tailEnd/>
          </a:ln>
        </p:spPr>
      </p:pic>
      <p:sp>
        <p:nvSpPr>
          <p:cNvPr id="46087" name="Text Box 8"/>
          <p:cNvSpPr txBox="1">
            <a:spLocks noChangeArrowheads="1"/>
          </p:cNvSpPr>
          <p:nvPr/>
        </p:nvSpPr>
        <p:spPr bwMode="auto">
          <a:xfrm>
            <a:off x="1185863" y="2882883"/>
            <a:ext cx="2573337" cy="369332"/>
          </a:xfrm>
          <a:prstGeom prst="rect">
            <a:avLst/>
          </a:prstGeom>
          <a:noFill/>
          <a:ln w="9525">
            <a:noFill/>
            <a:miter lim="800000"/>
            <a:headEnd/>
            <a:tailEnd/>
          </a:ln>
        </p:spPr>
        <p:txBody>
          <a:bodyPr wrap="square">
            <a:spAutoFit/>
          </a:bodyPr>
          <a:lstStyle/>
          <a:p>
            <a:pPr algn="ctr"/>
            <a:r>
              <a:rPr lang="en-US" i="1" dirty="0" smtClean="0"/>
              <a:t>NBS-3</a:t>
            </a:r>
            <a:endParaRPr lang="en-US" i="1" dirty="0"/>
          </a:p>
        </p:txBody>
      </p:sp>
      <p:sp>
        <p:nvSpPr>
          <p:cNvPr id="46089" name="Text Box 10"/>
          <p:cNvSpPr txBox="1">
            <a:spLocks noChangeArrowheads="1"/>
          </p:cNvSpPr>
          <p:nvPr/>
        </p:nvSpPr>
        <p:spPr bwMode="auto">
          <a:xfrm>
            <a:off x="5441095" y="2881296"/>
            <a:ext cx="2312912" cy="366712"/>
          </a:xfrm>
          <a:prstGeom prst="rect">
            <a:avLst/>
          </a:prstGeom>
          <a:noFill/>
          <a:ln w="9525">
            <a:noFill/>
            <a:miter lim="800000"/>
            <a:headEnd/>
            <a:tailEnd/>
          </a:ln>
        </p:spPr>
        <p:txBody>
          <a:bodyPr wrap="square">
            <a:spAutoFit/>
          </a:bodyPr>
          <a:lstStyle/>
          <a:p>
            <a:pPr algn="ctr"/>
            <a:r>
              <a:rPr lang="en-US" i="1" dirty="0"/>
              <a:t>NBS-5</a:t>
            </a:r>
          </a:p>
        </p:txBody>
      </p:sp>
      <p:sp>
        <p:nvSpPr>
          <p:cNvPr id="46090" name="Text Box 11"/>
          <p:cNvSpPr txBox="1">
            <a:spLocks noChangeArrowheads="1"/>
          </p:cNvSpPr>
          <p:nvPr/>
        </p:nvSpPr>
        <p:spPr bwMode="auto">
          <a:xfrm>
            <a:off x="1347787" y="5772132"/>
            <a:ext cx="2293938" cy="366712"/>
          </a:xfrm>
          <a:prstGeom prst="rect">
            <a:avLst/>
          </a:prstGeom>
          <a:noFill/>
          <a:ln w="9525">
            <a:noFill/>
            <a:miter lim="800000"/>
            <a:headEnd/>
            <a:tailEnd/>
          </a:ln>
        </p:spPr>
        <p:txBody>
          <a:bodyPr wrap="square">
            <a:spAutoFit/>
          </a:bodyPr>
          <a:lstStyle/>
          <a:p>
            <a:pPr algn="ctr"/>
            <a:r>
              <a:rPr lang="en-US" i="1" dirty="0"/>
              <a:t>NBS-6</a:t>
            </a:r>
          </a:p>
        </p:txBody>
      </p:sp>
      <p:sp>
        <p:nvSpPr>
          <p:cNvPr id="46092" name="Text Box 13"/>
          <p:cNvSpPr txBox="1">
            <a:spLocks noChangeArrowheads="1"/>
          </p:cNvSpPr>
          <p:nvPr/>
        </p:nvSpPr>
        <p:spPr bwMode="auto">
          <a:xfrm>
            <a:off x="0" y="-3175"/>
            <a:ext cx="9144000" cy="457200"/>
          </a:xfrm>
          <a:prstGeom prst="rect">
            <a:avLst/>
          </a:prstGeom>
          <a:noFill/>
          <a:ln w="9525">
            <a:noFill/>
            <a:miter lim="800000"/>
            <a:headEnd/>
            <a:tailEnd/>
          </a:ln>
        </p:spPr>
        <p:txBody>
          <a:bodyPr>
            <a:spAutoFit/>
          </a:bodyPr>
          <a:lstStyle/>
          <a:p>
            <a:pPr algn="ctr"/>
            <a:r>
              <a:rPr lang="en-US" sz="2400" b="1" dirty="0" smtClean="0"/>
              <a:t>NBS/NIST Atomic </a:t>
            </a:r>
            <a:r>
              <a:rPr lang="en-US" sz="2400" b="1" dirty="0"/>
              <a:t>clocks</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5847" y="3643292"/>
            <a:ext cx="3193260" cy="2128839"/>
          </a:xfrm>
          <a:prstGeom prst="rect">
            <a:avLst/>
          </a:prstGeom>
        </p:spPr>
      </p:pic>
      <p:sp>
        <p:nvSpPr>
          <p:cNvPr id="14" name="Text Box 11"/>
          <p:cNvSpPr txBox="1">
            <a:spLocks noChangeArrowheads="1"/>
          </p:cNvSpPr>
          <p:nvPr/>
        </p:nvSpPr>
        <p:spPr bwMode="auto">
          <a:xfrm>
            <a:off x="4959351" y="5738000"/>
            <a:ext cx="3269756" cy="366712"/>
          </a:xfrm>
          <a:prstGeom prst="rect">
            <a:avLst/>
          </a:prstGeom>
          <a:noFill/>
          <a:ln w="9525">
            <a:noFill/>
            <a:miter lim="800000"/>
            <a:headEnd/>
            <a:tailEnd/>
          </a:ln>
        </p:spPr>
        <p:txBody>
          <a:bodyPr wrap="square">
            <a:spAutoFit/>
          </a:bodyPr>
          <a:lstStyle/>
          <a:p>
            <a:pPr algn="ctr"/>
            <a:r>
              <a:rPr lang="en-US" i="1" dirty="0" smtClean="0"/>
              <a:t>NIST-7</a:t>
            </a:r>
            <a:endParaRPr lang="en-US" i="1" dirty="0"/>
          </a:p>
        </p:txBody>
      </p:sp>
      <p:sp>
        <p:nvSpPr>
          <p:cNvPr id="3" name="TextBox 2"/>
          <p:cNvSpPr txBox="1"/>
          <p:nvPr/>
        </p:nvSpPr>
        <p:spPr>
          <a:xfrm>
            <a:off x="0" y="6392174"/>
            <a:ext cx="9143999" cy="400110"/>
          </a:xfrm>
          <a:prstGeom prst="rect">
            <a:avLst/>
          </a:prstGeom>
          <a:noFill/>
        </p:spPr>
        <p:txBody>
          <a:bodyPr wrap="square" rtlCol="0">
            <a:spAutoFit/>
          </a:bodyPr>
          <a:lstStyle/>
          <a:p>
            <a:pPr algn="ctr"/>
            <a:r>
              <a:rPr lang="en-US" sz="2000" dirty="0" smtClean="0"/>
              <a:t>All used hot cesium atoms: Fast movement limits precision….</a:t>
            </a:r>
            <a:endParaRPr lang="en-US" sz="2000" dirty="0"/>
          </a:p>
        </p:txBody>
      </p:sp>
    </p:spTree>
    <p:extLst>
      <p:ext uri="{BB962C8B-B14F-4D97-AF65-F5344CB8AC3E}">
        <p14:creationId xmlns:p14="http://schemas.microsoft.com/office/powerpoint/2010/main" val="509088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04800" y="1828800"/>
            <a:ext cx="76200" cy="336550"/>
          </a:xfrm>
          <a:prstGeom prst="rect">
            <a:avLst/>
          </a:prstGeom>
          <a:noFill/>
          <a:ln w="9525">
            <a:noFill/>
            <a:miter lim="800000"/>
            <a:headEnd/>
            <a:tailEnd/>
          </a:ln>
        </p:spPr>
        <p:txBody>
          <a:bodyPr>
            <a:spAutoFit/>
          </a:bodyPr>
          <a:lstStyle/>
          <a:p>
            <a:pPr marL="169863" indent="-169863" eaLnBrk="0" hangingPunct="0">
              <a:buFontTx/>
              <a:buChar char="•"/>
            </a:pPr>
            <a:endParaRPr lang="en-US" sz="1600" b="1">
              <a:solidFill>
                <a:srgbClr val="000000"/>
              </a:solidFill>
            </a:endParaRPr>
          </a:p>
        </p:txBody>
      </p:sp>
      <p:sp>
        <p:nvSpPr>
          <p:cNvPr id="28675" name="Rectangle 3"/>
          <p:cNvSpPr>
            <a:spLocks noChangeArrowheads="1"/>
          </p:cNvSpPr>
          <p:nvPr/>
        </p:nvSpPr>
        <p:spPr bwMode="auto">
          <a:xfrm>
            <a:off x="3171825" y="4432300"/>
            <a:ext cx="104775" cy="336550"/>
          </a:xfrm>
          <a:prstGeom prst="rect">
            <a:avLst/>
          </a:prstGeom>
          <a:noFill/>
          <a:ln w="9525">
            <a:noFill/>
            <a:miter lim="800000"/>
            <a:headEnd/>
            <a:tailEnd/>
          </a:ln>
        </p:spPr>
        <p:txBody>
          <a:bodyPr>
            <a:spAutoFit/>
          </a:bodyPr>
          <a:lstStyle/>
          <a:p>
            <a:pPr marL="174625" indent="-174625" eaLnBrk="0" hangingPunct="0">
              <a:buFontTx/>
              <a:buChar char="•"/>
            </a:pPr>
            <a:endParaRPr lang="en-US" sz="1600">
              <a:solidFill>
                <a:srgbClr val="000066"/>
              </a:solidFill>
            </a:endParaRPr>
          </a:p>
        </p:txBody>
      </p:sp>
      <p:sp>
        <p:nvSpPr>
          <p:cNvPr id="28677" name="Text Box 7"/>
          <p:cNvSpPr txBox="1">
            <a:spLocks noChangeArrowheads="1"/>
          </p:cNvSpPr>
          <p:nvPr/>
        </p:nvSpPr>
        <p:spPr bwMode="auto">
          <a:xfrm>
            <a:off x="209264" y="4279900"/>
            <a:ext cx="4833938" cy="641350"/>
          </a:xfrm>
          <a:prstGeom prst="rect">
            <a:avLst/>
          </a:prstGeom>
          <a:noFill/>
          <a:ln w="9525">
            <a:noFill/>
            <a:miter lim="800000"/>
            <a:headEnd/>
            <a:tailEnd/>
          </a:ln>
        </p:spPr>
        <p:txBody>
          <a:bodyPr wrap="square">
            <a:spAutoFit/>
          </a:bodyPr>
          <a:lstStyle/>
          <a:p>
            <a:pPr algn="ctr"/>
            <a:r>
              <a:rPr lang="en-US" i="1" dirty="0" smtClean="0"/>
              <a:t>NIST-F2 </a:t>
            </a:r>
            <a:r>
              <a:rPr lang="en-US" i="1" dirty="0"/>
              <a:t>laser-cooled fountain standard</a:t>
            </a:r>
          </a:p>
          <a:p>
            <a:pPr algn="ctr"/>
            <a:r>
              <a:rPr lang="en-US" i="1" dirty="0" smtClean="0"/>
              <a:t>atomic clock</a:t>
            </a:r>
            <a:endParaRPr lang="en-US" i="1" dirty="0"/>
          </a:p>
        </p:txBody>
      </p:sp>
      <p:sp>
        <p:nvSpPr>
          <p:cNvPr id="28678" name="Text Box 8"/>
          <p:cNvSpPr txBox="1">
            <a:spLocks noChangeArrowheads="1"/>
          </p:cNvSpPr>
          <p:nvPr/>
        </p:nvSpPr>
        <p:spPr bwMode="auto">
          <a:xfrm>
            <a:off x="5138738" y="917951"/>
            <a:ext cx="3816350" cy="923330"/>
          </a:xfrm>
          <a:prstGeom prst="rect">
            <a:avLst/>
          </a:prstGeom>
          <a:noFill/>
          <a:ln w="9525">
            <a:noFill/>
            <a:miter lim="800000"/>
            <a:headEnd/>
            <a:tailEnd/>
          </a:ln>
        </p:spPr>
        <p:txBody>
          <a:bodyPr>
            <a:spAutoFit/>
          </a:bodyPr>
          <a:lstStyle/>
          <a:p>
            <a:r>
              <a:rPr lang="en-US" dirty="0"/>
              <a:t>1 second is defined as the duration of 9,192,631,770 </a:t>
            </a:r>
            <a:r>
              <a:rPr lang="en-US" dirty="0" smtClean="0"/>
              <a:t>cycles of the cesium hyperfine transition.</a:t>
            </a:r>
            <a:endParaRPr lang="en-US" dirty="0"/>
          </a:p>
        </p:txBody>
      </p:sp>
      <p:sp>
        <p:nvSpPr>
          <p:cNvPr id="28679" name="Text Box 9"/>
          <p:cNvSpPr txBox="1">
            <a:spLocks noChangeArrowheads="1"/>
          </p:cNvSpPr>
          <p:nvPr/>
        </p:nvSpPr>
        <p:spPr bwMode="auto">
          <a:xfrm>
            <a:off x="5205411" y="2022028"/>
            <a:ext cx="3824287" cy="2446824"/>
          </a:xfrm>
          <a:prstGeom prst="rect">
            <a:avLst/>
          </a:prstGeom>
          <a:noFill/>
          <a:ln w="9525">
            <a:noFill/>
            <a:miter lim="800000"/>
            <a:headEnd/>
            <a:tailEnd/>
          </a:ln>
        </p:spPr>
        <p:txBody>
          <a:bodyPr>
            <a:spAutoFit/>
          </a:bodyPr>
          <a:lstStyle/>
          <a:p>
            <a:pPr marL="231775" indent="-231775">
              <a:spcAft>
                <a:spcPts val="0"/>
              </a:spcAft>
              <a:buFontTx/>
              <a:buChar char="•"/>
            </a:pPr>
            <a:r>
              <a:rPr lang="en-US" dirty="0" smtClean="0"/>
              <a:t>Frequency uncertainty </a:t>
            </a:r>
            <a:br>
              <a:rPr lang="en-US" dirty="0" smtClean="0"/>
            </a:br>
            <a:r>
              <a:rPr lang="en-US" dirty="0" err="1" smtClean="0">
                <a:latin typeface="Symbol" panose="05050102010706020507" pitchFamily="18" charset="2"/>
              </a:rPr>
              <a:t>D</a:t>
            </a:r>
            <a:r>
              <a:rPr lang="en-US" dirty="0" err="1" smtClean="0"/>
              <a:t>f</a:t>
            </a:r>
            <a:r>
              <a:rPr lang="en-US" dirty="0" smtClean="0"/>
              <a:t>/f  = 1 </a:t>
            </a:r>
            <a:r>
              <a:rPr lang="en-US" dirty="0"/>
              <a:t>x </a:t>
            </a:r>
            <a:r>
              <a:rPr lang="en-US" dirty="0" smtClean="0"/>
              <a:t>10</a:t>
            </a:r>
            <a:r>
              <a:rPr lang="en-US" baseline="30000" dirty="0" smtClean="0"/>
              <a:t>-16</a:t>
            </a:r>
            <a:r>
              <a:rPr lang="en-US" dirty="0" smtClean="0"/>
              <a:t>.</a:t>
            </a:r>
          </a:p>
          <a:p>
            <a:pPr marL="231775" indent="-231775">
              <a:spcAft>
                <a:spcPct val="50000"/>
              </a:spcAft>
              <a:buFontTx/>
              <a:buChar char="•"/>
            </a:pPr>
            <a:endParaRPr lang="en-US" dirty="0"/>
          </a:p>
          <a:p>
            <a:pPr marL="231775" indent="-231775">
              <a:spcAft>
                <a:spcPct val="50000"/>
              </a:spcAft>
              <a:buFontTx/>
              <a:buChar char="•"/>
            </a:pPr>
            <a:r>
              <a:rPr lang="en-US" dirty="0"/>
              <a:t>1 second in </a:t>
            </a:r>
            <a:r>
              <a:rPr lang="en-US" dirty="0" smtClean="0"/>
              <a:t>300 </a:t>
            </a:r>
            <a:r>
              <a:rPr lang="en-US" dirty="0"/>
              <a:t>million years</a:t>
            </a:r>
            <a:r>
              <a:rPr lang="en-US" dirty="0" smtClean="0"/>
              <a:t>.</a:t>
            </a:r>
          </a:p>
          <a:p>
            <a:pPr marL="231775" indent="-231775">
              <a:spcAft>
                <a:spcPct val="50000"/>
              </a:spcAft>
              <a:buFontTx/>
              <a:buChar char="•"/>
            </a:pPr>
            <a:endParaRPr lang="en-US" dirty="0"/>
          </a:p>
          <a:p>
            <a:pPr marL="231775" indent="-231775">
              <a:spcAft>
                <a:spcPct val="50000"/>
              </a:spcAft>
              <a:buFontTx/>
              <a:buChar char="•"/>
            </a:pPr>
            <a:r>
              <a:rPr lang="en-US" dirty="0" smtClean="0"/>
              <a:t>Enabled by NIST pioneering laser cooling and trapping.</a:t>
            </a:r>
            <a:endParaRPr lang="en-US" dirty="0"/>
          </a:p>
        </p:txBody>
      </p:sp>
      <p:sp>
        <p:nvSpPr>
          <p:cNvPr id="28680" name="Text Box 10"/>
          <p:cNvSpPr txBox="1">
            <a:spLocks noChangeArrowheads="1"/>
          </p:cNvSpPr>
          <p:nvPr/>
        </p:nvSpPr>
        <p:spPr bwMode="auto">
          <a:xfrm>
            <a:off x="139700" y="5900738"/>
            <a:ext cx="8893175" cy="641350"/>
          </a:xfrm>
          <a:prstGeom prst="rect">
            <a:avLst/>
          </a:prstGeom>
          <a:noFill/>
          <a:ln w="9525">
            <a:noFill/>
            <a:miter lim="800000"/>
            <a:headEnd/>
            <a:tailEnd/>
          </a:ln>
        </p:spPr>
        <p:txBody>
          <a:bodyPr>
            <a:spAutoFit/>
          </a:bodyPr>
          <a:lstStyle/>
          <a:p>
            <a:r>
              <a:rPr lang="en-US" i="1" dirty="0"/>
              <a:t>Equivalent to measuring distance from earth to sun </a:t>
            </a:r>
            <a:r>
              <a:rPr lang="en-US" i="1" dirty="0" smtClean="0"/>
              <a:t>(150 million km) </a:t>
            </a:r>
            <a:r>
              <a:rPr lang="en-US" i="1" dirty="0"/>
              <a:t>to uncertainty of about </a:t>
            </a:r>
            <a:r>
              <a:rPr lang="en-US" i="1" dirty="0" smtClean="0"/>
              <a:t>15 microns (1/10 the thickness of a human hair).</a:t>
            </a:r>
            <a:endParaRPr lang="en-US" i="1" dirty="0"/>
          </a:p>
        </p:txBody>
      </p:sp>
      <p:sp>
        <p:nvSpPr>
          <p:cNvPr id="28682" name="Text Box 12"/>
          <p:cNvSpPr txBox="1">
            <a:spLocks noChangeArrowheads="1"/>
          </p:cNvSpPr>
          <p:nvPr/>
        </p:nvSpPr>
        <p:spPr bwMode="auto">
          <a:xfrm>
            <a:off x="0" y="3175"/>
            <a:ext cx="9144000" cy="830263"/>
          </a:xfrm>
          <a:prstGeom prst="rect">
            <a:avLst/>
          </a:prstGeom>
          <a:noFill/>
          <a:ln w="9525">
            <a:noFill/>
            <a:miter lim="800000"/>
            <a:headEnd/>
            <a:tailEnd/>
          </a:ln>
        </p:spPr>
        <p:txBody>
          <a:bodyPr>
            <a:spAutoFit/>
          </a:bodyPr>
          <a:lstStyle/>
          <a:p>
            <a:pPr algn="ctr"/>
            <a:r>
              <a:rPr lang="en-US" sz="2400" b="1" dirty="0" smtClean="0"/>
              <a:t>NIST-F2 </a:t>
            </a:r>
            <a:r>
              <a:rPr lang="en-US" sz="2400" b="1" dirty="0"/>
              <a:t>Atomic Fountain Clock</a:t>
            </a:r>
          </a:p>
          <a:p>
            <a:pPr algn="ctr"/>
            <a:r>
              <a:rPr lang="en-US" sz="2400" b="1" dirty="0" smtClean="0"/>
              <a:t>An Official Time Standard for the United States</a:t>
            </a:r>
            <a:endParaRPr lang="en-US" sz="2400" b="1" dirty="0"/>
          </a:p>
        </p:txBody>
      </p:sp>
      <p:pic>
        <p:nvPicPr>
          <p:cNvPr id="721922" name="Picture 2" descr="F:\OBrian\Time.and.Frequency\Graphics\Primary.Standards\NIST.F2.13.1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264" y="1065454"/>
            <a:ext cx="4833938" cy="32104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descr="NOB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2503" y="4468852"/>
            <a:ext cx="1127195" cy="103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60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135"/>
          <p:cNvPicPr>
            <a:picLocks noChangeAspect="1" noChangeArrowheads="1"/>
          </p:cNvPicPr>
          <p:nvPr/>
        </p:nvPicPr>
        <p:blipFill rotWithShape="1">
          <a:blip r:embed="rId3" cstate="print"/>
          <a:srcRect l="13695" b="18712"/>
          <a:stretch/>
        </p:blipFill>
        <p:spPr bwMode="auto">
          <a:xfrm>
            <a:off x="925455" y="2800394"/>
            <a:ext cx="2800403" cy="2783180"/>
          </a:xfrm>
          <a:prstGeom prst="rect">
            <a:avLst/>
          </a:prstGeom>
          <a:noFill/>
          <a:ln w="9525">
            <a:noFill/>
            <a:miter lim="800000"/>
            <a:headEnd/>
            <a:tailEnd/>
          </a:ln>
        </p:spPr>
      </p:pic>
      <p:sp>
        <p:nvSpPr>
          <p:cNvPr id="9220" name="Text Box 3"/>
          <p:cNvSpPr txBox="1">
            <a:spLocks noChangeArrowheads="1"/>
          </p:cNvSpPr>
          <p:nvPr/>
        </p:nvSpPr>
        <p:spPr bwMode="auto">
          <a:xfrm>
            <a:off x="0" y="6350"/>
            <a:ext cx="9144000" cy="457200"/>
          </a:xfrm>
          <a:prstGeom prst="rect">
            <a:avLst/>
          </a:prstGeom>
          <a:noFill/>
          <a:ln w="9525">
            <a:noFill/>
            <a:miter lim="800000"/>
            <a:headEnd/>
            <a:tailEnd/>
          </a:ln>
        </p:spPr>
        <p:txBody>
          <a:bodyPr>
            <a:spAutoFit/>
          </a:bodyPr>
          <a:lstStyle/>
          <a:p>
            <a:pPr algn="ctr"/>
            <a:r>
              <a:rPr lang="en-US" sz="2400" b="1" dirty="0" smtClean="0"/>
              <a:t>Cesium Atomic Clocks: From Thermal Beam to Laser Cooling</a:t>
            </a:r>
            <a:endParaRPr lang="en-US" sz="2400" b="1" dirty="0"/>
          </a:p>
        </p:txBody>
      </p:sp>
      <p:sp>
        <p:nvSpPr>
          <p:cNvPr id="9222" name="Text Box 134"/>
          <p:cNvSpPr txBox="1">
            <a:spLocks noChangeArrowheads="1"/>
          </p:cNvSpPr>
          <p:nvPr/>
        </p:nvSpPr>
        <p:spPr bwMode="auto">
          <a:xfrm>
            <a:off x="346837" y="5555000"/>
            <a:ext cx="3957638" cy="1015663"/>
          </a:xfrm>
          <a:prstGeom prst="rect">
            <a:avLst/>
          </a:prstGeom>
          <a:noFill/>
          <a:ln w="9525">
            <a:noFill/>
            <a:miter lim="800000"/>
            <a:headEnd/>
            <a:tailEnd/>
          </a:ln>
        </p:spPr>
        <p:txBody>
          <a:bodyPr wrap="square">
            <a:spAutoFit/>
          </a:bodyPr>
          <a:lstStyle/>
          <a:p>
            <a:pPr algn="ctr"/>
            <a:r>
              <a:rPr lang="en-US" sz="2000" dirty="0"/>
              <a:t>Typical </a:t>
            </a:r>
            <a:r>
              <a:rPr lang="en-US" sz="2000" dirty="0">
                <a:solidFill>
                  <a:srgbClr val="FF0000"/>
                </a:solidFill>
              </a:rPr>
              <a:t>thermal</a:t>
            </a:r>
            <a:r>
              <a:rPr lang="en-US" sz="2000" dirty="0"/>
              <a:t> beam spectrum</a:t>
            </a:r>
          </a:p>
          <a:p>
            <a:pPr algn="ctr"/>
            <a:r>
              <a:rPr lang="en-US" sz="2000" dirty="0" smtClean="0">
                <a:latin typeface="+mn-lt"/>
              </a:rPr>
              <a:t>T ~ 500 K (~200 C)</a:t>
            </a:r>
          </a:p>
          <a:p>
            <a:pPr algn="ctr"/>
            <a:r>
              <a:rPr lang="en-US" sz="2000" dirty="0" err="1" smtClean="0">
                <a:latin typeface="Symbol" pitchFamily="18" charset="2"/>
              </a:rPr>
              <a:t>D</a:t>
            </a:r>
            <a:r>
              <a:rPr lang="en-US" sz="2000" dirty="0" err="1" smtClean="0"/>
              <a:t>f</a:t>
            </a:r>
            <a:r>
              <a:rPr lang="en-US" sz="2000" dirty="0" smtClean="0"/>
              <a:t> </a:t>
            </a:r>
            <a:r>
              <a:rPr lang="en-US" sz="2000" dirty="0"/>
              <a:t>~ 65 Hz</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655864"/>
            <a:ext cx="4454150" cy="4057424"/>
          </a:xfrm>
          <a:prstGeom prst="rect">
            <a:avLst/>
          </a:prstGeom>
        </p:spPr>
      </p:pic>
      <p:sp>
        <p:nvSpPr>
          <p:cNvPr id="10" name="Text Box 134"/>
          <p:cNvSpPr txBox="1">
            <a:spLocks noChangeArrowheads="1"/>
          </p:cNvSpPr>
          <p:nvPr/>
        </p:nvSpPr>
        <p:spPr bwMode="auto">
          <a:xfrm>
            <a:off x="4925031" y="5554999"/>
            <a:ext cx="3957638" cy="1015663"/>
          </a:xfrm>
          <a:prstGeom prst="rect">
            <a:avLst/>
          </a:prstGeom>
          <a:noFill/>
          <a:ln w="9525">
            <a:noFill/>
            <a:miter lim="800000"/>
            <a:headEnd/>
            <a:tailEnd/>
          </a:ln>
        </p:spPr>
        <p:txBody>
          <a:bodyPr wrap="square">
            <a:spAutoFit/>
          </a:bodyPr>
          <a:lstStyle/>
          <a:p>
            <a:pPr algn="ctr"/>
            <a:r>
              <a:rPr lang="en-US" sz="2000" dirty="0" smtClean="0"/>
              <a:t>NIST-F1 </a:t>
            </a:r>
            <a:r>
              <a:rPr lang="en-US" sz="2000" dirty="0" smtClean="0">
                <a:solidFill>
                  <a:srgbClr val="FF0000"/>
                </a:solidFill>
              </a:rPr>
              <a:t>laser-cooled</a:t>
            </a:r>
            <a:r>
              <a:rPr lang="en-US" sz="2000" dirty="0" smtClean="0"/>
              <a:t> spectrum</a:t>
            </a:r>
            <a:endParaRPr lang="en-US" sz="2000" dirty="0"/>
          </a:p>
          <a:p>
            <a:pPr algn="ctr"/>
            <a:r>
              <a:rPr lang="en-US" sz="2000" dirty="0" smtClean="0">
                <a:latin typeface="+mn-lt"/>
              </a:rPr>
              <a:t>T ~ </a:t>
            </a:r>
            <a:r>
              <a:rPr lang="en-US" sz="2000" dirty="0"/>
              <a:t>0.5 </a:t>
            </a:r>
            <a:r>
              <a:rPr lang="en-US" sz="2000" dirty="0" err="1">
                <a:latin typeface="Symbol" pitchFamily="18" charset="2"/>
              </a:rPr>
              <a:t>m</a:t>
            </a:r>
            <a:r>
              <a:rPr lang="en-US" sz="2000" dirty="0" err="1"/>
              <a:t>K</a:t>
            </a:r>
            <a:endParaRPr lang="en-US" sz="2000" dirty="0"/>
          </a:p>
          <a:p>
            <a:pPr algn="ctr"/>
            <a:r>
              <a:rPr lang="en-US" sz="2000" dirty="0" err="1" smtClean="0">
                <a:latin typeface="Symbol" pitchFamily="18" charset="2"/>
              </a:rPr>
              <a:t>D</a:t>
            </a:r>
            <a:r>
              <a:rPr lang="en-US" sz="2000" dirty="0" err="1" smtClean="0"/>
              <a:t>f</a:t>
            </a:r>
            <a:r>
              <a:rPr lang="en-US" sz="2000" dirty="0" smtClean="0"/>
              <a:t> </a:t>
            </a:r>
            <a:r>
              <a:rPr lang="en-US" sz="2000" dirty="0"/>
              <a:t>~ </a:t>
            </a:r>
            <a:r>
              <a:rPr lang="en-US" sz="2000" dirty="0" smtClean="0"/>
              <a:t>0.5 </a:t>
            </a:r>
            <a:r>
              <a:rPr lang="en-US" sz="2000" dirty="0"/>
              <a:t>Hz</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100" y="530937"/>
            <a:ext cx="3437115" cy="2029408"/>
          </a:xfrm>
          <a:prstGeom prst="rect">
            <a:avLst/>
          </a:prstGeom>
        </p:spPr>
      </p:pic>
      <p:sp>
        <p:nvSpPr>
          <p:cNvPr id="4" name="Freeform 3"/>
          <p:cNvSpPr/>
          <p:nvPr/>
        </p:nvSpPr>
        <p:spPr>
          <a:xfrm>
            <a:off x="1171575" y="2419350"/>
            <a:ext cx="1000125" cy="447675"/>
          </a:xfrm>
          <a:custGeom>
            <a:avLst/>
            <a:gdLst>
              <a:gd name="connsiteX0" fmla="*/ 1000125 w 1000125"/>
              <a:gd name="connsiteY0" fmla="*/ 0 h 447675"/>
              <a:gd name="connsiteX1" fmla="*/ 1000125 w 1000125"/>
              <a:gd name="connsiteY1" fmla="*/ 161925 h 447675"/>
              <a:gd name="connsiteX2" fmla="*/ 0 w 1000125"/>
              <a:gd name="connsiteY2" fmla="*/ 323850 h 447675"/>
              <a:gd name="connsiteX3" fmla="*/ 0 w 1000125"/>
              <a:gd name="connsiteY3" fmla="*/ 447675 h 447675"/>
            </a:gdLst>
            <a:ahLst/>
            <a:cxnLst>
              <a:cxn ang="0">
                <a:pos x="connsiteX0" y="connsiteY0"/>
              </a:cxn>
              <a:cxn ang="0">
                <a:pos x="connsiteX1" y="connsiteY1"/>
              </a:cxn>
              <a:cxn ang="0">
                <a:pos x="connsiteX2" y="connsiteY2"/>
              </a:cxn>
              <a:cxn ang="0">
                <a:pos x="connsiteX3" y="connsiteY3"/>
              </a:cxn>
            </a:cxnLst>
            <a:rect l="l" t="t" r="r" b="b"/>
            <a:pathLst>
              <a:path w="1000125" h="447675">
                <a:moveTo>
                  <a:pt x="1000125" y="0"/>
                </a:moveTo>
                <a:lnTo>
                  <a:pt x="1000125" y="161925"/>
                </a:lnTo>
                <a:lnTo>
                  <a:pt x="0" y="323850"/>
                </a:lnTo>
                <a:lnTo>
                  <a:pt x="0" y="447675"/>
                </a:lnTo>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468558" y="2426995"/>
            <a:ext cx="1000125" cy="447675"/>
          </a:xfrm>
          <a:custGeom>
            <a:avLst/>
            <a:gdLst>
              <a:gd name="connsiteX0" fmla="*/ 1000125 w 1000125"/>
              <a:gd name="connsiteY0" fmla="*/ 0 h 447675"/>
              <a:gd name="connsiteX1" fmla="*/ 1000125 w 1000125"/>
              <a:gd name="connsiteY1" fmla="*/ 161925 h 447675"/>
              <a:gd name="connsiteX2" fmla="*/ 0 w 1000125"/>
              <a:gd name="connsiteY2" fmla="*/ 323850 h 447675"/>
              <a:gd name="connsiteX3" fmla="*/ 0 w 1000125"/>
              <a:gd name="connsiteY3" fmla="*/ 447675 h 447675"/>
            </a:gdLst>
            <a:ahLst/>
            <a:cxnLst>
              <a:cxn ang="0">
                <a:pos x="connsiteX0" y="connsiteY0"/>
              </a:cxn>
              <a:cxn ang="0">
                <a:pos x="connsiteX1" y="connsiteY1"/>
              </a:cxn>
              <a:cxn ang="0">
                <a:pos x="connsiteX2" y="connsiteY2"/>
              </a:cxn>
              <a:cxn ang="0">
                <a:pos x="connsiteX3" y="connsiteY3"/>
              </a:cxn>
            </a:cxnLst>
            <a:rect l="l" t="t" r="r" b="b"/>
            <a:pathLst>
              <a:path w="1000125" h="447675">
                <a:moveTo>
                  <a:pt x="1000125" y="0"/>
                </a:moveTo>
                <a:lnTo>
                  <a:pt x="1000125" y="161925"/>
                </a:lnTo>
                <a:lnTo>
                  <a:pt x="0" y="323850"/>
                </a:lnTo>
                <a:lnTo>
                  <a:pt x="0" y="447675"/>
                </a:lnTo>
              </a:path>
            </a:pathLst>
          </a:custGeom>
          <a:noFill/>
          <a:ln>
            <a:solidFill>
              <a:srgbClr val="0000CC"/>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666311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922338"/>
            <a:ext cx="9090025" cy="5310187"/>
            <a:chOff x="215900" y="557213"/>
            <a:chExt cx="9556879" cy="5614987"/>
          </a:xfrm>
        </p:grpSpPr>
        <p:graphicFrame>
          <p:nvGraphicFramePr>
            <p:cNvPr id="3" name="Object 27"/>
            <p:cNvGraphicFramePr>
              <a:graphicFrameLocks noChangeAspect="1"/>
            </p:cNvGraphicFramePr>
            <p:nvPr>
              <p:extLst>
                <p:ext uri="{D42A27DB-BD31-4B8C-83A1-F6EECF244321}">
                  <p14:modId xmlns:p14="http://schemas.microsoft.com/office/powerpoint/2010/main" val="3474535850"/>
                </p:ext>
              </p:extLst>
            </p:nvPr>
          </p:nvGraphicFramePr>
          <p:xfrm>
            <a:off x="215900" y="557213"/>
            <a:ext cx="9556879" cy="5614987"/>
          </p:xfrm>
          <a:graphic>
            <a:graphicData uri="http://schemas.openxmlformats.org/presentationml/2006/ole">
              <mc:AlternateContent xmlns:mc="http://schemas.openxmlformats.org/markup-compatibility/2006">
                <mc:Choice xmlns:v="urn:schemas-microsoft-com:vml" Requires="v">
                  <p:oleObj spid="_x0000_s725055" name="Worksheet" r:id="rId3" imgW="7296021" imgH="4133970" progId="Excel.Sheet.8">
                    <p:embed/>
                  </p:oleObj>
                </mc:Choice>
                <mc:Fallback>
                  <p:oleObj name="Worksheet" r:id="rId3" imgW="7296021" imgH="4133970" progId="Excel.Sheet.8">
                    <p:embed/>
                    <p:pic>
                      <p:nvPicPr>
                        <p:cNvPr id="0" name=""/>
                        <p:cNvPicPr>
                          <a:picLocks noChangeAspect="1" noChangeArrowheads="1"/>
                        </p:cNvPicPr>
                        <p:nvPr/>
                      </p:nvPicPr>
                      <p:blipFill>
                        <a:blip r:embed="rId4"/>
                        <a:srcRect/>
                        <a:stretch>
                          <a:fillRect/>
                        </a:stretch>
                      </p:blipFill>
                      <p:spPr bwMode="auto">
                        <a:xfrm>
                          <a:off x="215900" y="557213"/>
                          <a:ext cx="9556879" cy="5614987"/>
                        </a:xfrm>
                        <a:prstGeom prst="rect">
                          <a:avLst/>
                        </a:prstGeom>
                        <a:noFill/>
                        <a:ln>
                          <a:noFill/>
                        </a:ln>
                        <a:effectLst/>
                        <a:extLst/>
                      </p:spPr>
                    </p:pic>
                  </p:oleObj>
                </mc:Fallback>
              </mc:AlternateContent>
            </a:graphicData>
          </a:graphic>
        </p:graphicFrame>
        <p:sp>
          <p:nvSpPr>
            <p:cNvPr id="4" name="TextBox 3"/>
            <p:cNvSpPr txBox="1"/>
            <p:nvPr/>
          </p:nvSpPr>
          <p:spPr>
            <a:xfrm>
              <a:off x="730475" y="4891497"/>
              <a:ext cx="662361" cy="369332"/>
            </a:xfrm>
            <a:prstGeom prst="rect">
              <a:avLst/>
            </a:prstGeom>
            <a:noFill/>
          </p:spPr>
          <p:txBody>
            <a:bodyPr wrap="none" rtlCol="0">
              <a:spAutoFit/>
            </a:bodyPr>
            <a:lstStyle/>
            <a:p>
              <a:r>
                <a:rPr lang="en-US" dirty="0" smtClean="0"/>
                <a:t>10</a:t>
              </a:r>
              <a:r>
                <a:rPr lang="en-US" baseline="30000" dirty="0" smtClean="0"/>
                <a:t>-17</a:t>
              </a:r>
              <a:endParaRPr lang="en-US" baseline="30000" dirty="0"/>
            </a:p>
          </p:txBody>
        </p:sp>
        <p:sp>
          <p:nvSpPr>
            <p:cNvPr id="5" name="TextBox 4"/>
            <p:cNvSpPr txBox="1"/>
            <p:nvPr/>
          </p:nvSpPr>
          <p:spPr>
            <a:xfrm>
              <a:off x="734014" y="4352752"/>
              <a:ext cx="662361" cy="369332"/>
            </a:xfrm>
            <a:prstGeom prst="rect">
              <a:avLst/>
            </a:prstGeom>
            <a:noFill/>
          </p:spPr>
          <p:txBody>
            <a:bodyPr wrap="none" rtlCol="0">
              <a:spAutoFit/>
            </a:bodyPr>
            <a:lstStyle/>
            <a:p>
              <a:r>
                <a:rPr lang="en-US" dirty="0" smtClean="0"/>
                <a:t>10</a:t>
              </a:r>
              <a:r>
                <a:rPr lang="en-US" baseline="30000" dirty="0" smtClean="0"/>
                <a:t>-16</a:t>
              </a:r>
              <a:endParaRPr lang="en-US" baseline="30000" dirty="0"/>
            </a:p>
          </p:txBody>
        </p:sp>
        <p:sp>
          <p:nvSpPr>
            <p:cNvPr id="6" name="TextBox 5"/>
            <p:cNvSpPr txBox="1"/>
            <p:nvPr/>
          </p:nvSpPr>
          <p:spPr>
            <a:xfrm>
              <a:off x="737552" y="3814007"/>
              <a:ext cx="662361" cy="369332"/>
            </a:xfrm>
            <a:prstGeom prst="rect">
              <a:avLst/>
            </a:prstGeom>
            <a:noFill/>
          </p:spPr>
          <p:txBody>
            <a:bodyPr wrap="none" rtlCol="0">
              <a:spAutoFit/>
            </a:bodyPr>
            <a:lstStyle/>
            <a:p>
              <a:r>
                <a:rPr lang="en-US" dirty="0" smtClean="0"/>
                <a:t>10</a:t>
              </a:r>
              <a:r>
                <a:rPr lang="en-US" baseline="30000" dirty="0" smtClean="0"/>
                <a:t>-15</a:t>
              </a:r>
              <a:endParaRPr lang="en-US" baseline="30000" dirty="0"/>
            </a:p>
          </p:txBody>
        </p:sp>
        <p:sp>
          <p:nvSpPr>
            <p:cNvPr id="7" name="TextBox 6"/>
            <p:cNvSpPr txBox="1"/>
            <p:nvPr/>
          </p:nvSpPr>
          <p:spPr>
            <a:xfrm>
              <a:off x="741090" y="3285895"/>
              <a:ext cx="662361" cy="369332"/>
            </a:xfrm>
            <a:prstGeom prst="rect">
              <a:avLst/>
            </a:prstGeom>
            <a:noFill/>
          </p:spPr>
          <p:txBody>
            <a:bodyPr wrap="none" rtlCol="0">
              <a:spAutoFit/>
            </a:bodyPr>
            <a:lstStyle/>
            <a:p>
              <a:r>
                <a:rPr lang="en-US" dirty="0" smtClean="0"/>
                <a:t>10</a:t>
              </a:r>
              <a:r>
                <a:rPr lang="en-US" baseline="30000" dirty="0" smtClean="0"/>
                <a:t>-14</a:t>
              </a:r>
              <a:endParaRPr lang="en-US" baseline="30000" dirty="0"/>
            </a:p>
          </p:txBody>
        </p:sp>
        <p:sp>
          <p:nvSpPr>
            <p:cNvPr id="8" name="TextBox 7"/>
            <p:cNvSpPr txBox="1"/>
            <p:nvPr/>
          </p:nvSpPr>
          <p:spPr>
            <a:xfrm>
              <a:off x="744627" y="2747150"/>
              <a:ext cx="662361" cy="369332"/>
            </a:xfrm>
            <a:prstGeom prst="rect">
              <a:avLst/>
            </a:prstGeom>
            <a:noFill/>
          </p:spPr>
          <p:txBody>
            <a:bodyPr wrap="none" rtlCol="0">
              <a:spAutoFit/>
            </a:bodyPr>
            <a:lstStyle/>
            <a:p>
              <a:r>
                <a:rPr lang="en-US" dirty="0" smtClean="0"/>
                <a:t>10</a:t>
              </a:r>
              <a:r>
                <a:rPr lang="en-US" baseline="30000" dirty="0" smtClean="0"/>
                <a:t>-13</a:t>
              </a:r>
              <a:endParaRPr lang="en-US" baseline="30000" dirty="0"/>
            </a:p>
          </p:txBody>
        </p:sp>
        <p:sp>
          <p:nvSpPr>
            <p:cNvPr id="9" name="TextBox 8"/>
            <p:cNvSpPr txBox="1"/>
            <p:nvPr/>
          </p:nvSpPr>
          <p:spPr>
            <a:xfrm>
              <a:off x="748165" y="2208405"/>
              <a:ext cx="662361" cy="369332"/>
            </a:xfrm>
            <a:prstGeom prst="rect">
              <a:avLst/>
            </a:prstGeom>
            <a:noFill/>
          </p:spPr>
          <p:txBody>
            <a:bodyPr wrap="none" rtlCol="0">
              <a:spAutoFit/>
            </a:bodyPr>
            <a:lstStyle/>
            <a:p>
              <a:r>
                <a:rPr lang="en-US" dirty="0" smtClean="0"/>
                <a:t>10</a:t>
              </a:r>
              <a:r>
                <a:rPr lang="en-US" baseline="30000" dirty="0" smtClean="0"/>
                <a:t>-12</a:t>
              </a:r>
              <a:endParaRPr lang="en-US" baseline="30000" dirty="0"/>
            </a:p>
          </p:txBody>
        </p:sp>
        <p:sp>
          <p:nvSpPr>
            <p:cNvPr id="10" name="TextBox 9"/>
            <p:cNvSpPr txBox="1"/>
            <p:nvPr/>
          </p:nvSpPr>
          <p:spPr>
            <a:xfrm>
              <a:off x="751703" y="1669660"/>
              <a:ext cx="650947" cy="369332"/>
            </a:xfrm>
            <a:prstGeom prst="rect">
              <a:avLst/>
            </a:prstGeom>
            <a:noFill/>
          </p:spPr>
          <p:txBody>
            <a:bodyPr wrap="none" rtlCol="0">
              <a:spAutoFit/>
            </a:bodyPr>
            <a:lstStyle/>
            <a:p>
              <a:r>
                <a:rPr lang="en-US" dirty="0" smtClean="0"/>
                <a:t>10</a:t>
              </a:r>
              <a:r>
                <a:rPr lang="en-US" baseline="30000" dirty="0" smtClean="0"/>
                <a:t>-11</a:t>
              </a:r>
              <a:endParaRPr lang="en-US" baseline="30000" dirty="0"/>
            </a:p>
          </p:txBody>
        </p:sp>
        <p:sp>
          <p:nvSpPr>
            <p:cNvPr id="11" name="TextBox 10"/>
            <p:cNvSpPr txBox="1"/>
            <p:nvPr/>
          </p:nvSpPr>
          <p:spPr>
            <a:xfrm>
              <a:off x="755242" y="1130916"/>
              <a:ext cx="662361" cy="369332"/>
            </a:xfrm>
            <a:prstGeom prst="rect">
              <a:avLst/>
            </a:prstGeom>
            <a:noFill/>
          </p:spPr>
          <p:txBody>
            <a:bodyPr wrap="none" rtlCol="0">
              <a:spAutoFit/>
            </a:bodyPr>
            <a:lstStyle/>
            <a:p>
              <a:r>
                <a:rPr lang="en-US" dirty="0" smtClean="0"/>
                <a:t>10</a:t>
              </a:r>
              <a:r>
                <a:rPr lang="en-US" baseline="30000" dirty="0" smtClean="0"/>
                <a:t>-10</a:t>
              </a:r>
              <a:endParaRPr lang="en-US" baseline="30000" dirty="0"/>
            </a:p>
          </p:txBody>
        </p:sp>
      </p:grpSp>
      <p:sp>
        <p:nvSpPr>
          <p:cNvPr id="12" name="Text Box 18"/>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dirty="0"/>
              <a:t>Improvements in </a:t>
            </a:r>
            <a:r>
              <a:rPr lang="en-US" sz="2400" dirty="0" smtClean="0"/>
              <a:t>Atomic Clocks (Frequency Standards)</a:t>
            </a:r>
            <a:endParaRPr lang="en-US" sz="2400" dirty="0"/>
          </a:p>
        </p:txBody>
      </p:sp>
      <p:sp>
        <p:nvSpPr>
          <p:cNvPr id="13" name="Text Box 26"/>
          <p:cNvSpPr txBox="1">
            <a:spLocks noChangeArrowheads="1"/>
          </p:cNvSpPr>
          <p:nvPr/>
        </p:nvSpPr>
        <p:spPr bwMode="auto">
          <a:xfrm>
            <a:off x="4739032" y="6156325"/>
            <a:ext cx="720725" cy="396875"/>
          </a:xfrm>
          <a:prstGeom prst="rect">
            <a:avLst/>
          </a:prstGeom>
          <a:noFill/>
          <a:ln w="9525">
            <a:noFill/>
            <a:miter lim="800000"/>
            <a:headEnd/>
            <a:tailEnd/>
          </a:ln>
        </p:spPr>
        <p:txBody>
          <a:bodyPr wrap="none">
            <a:spAutoFit/>
          </a:bodyPr>
          <a:lstStyle/>
          <a:p>
            <a:r>
              <a:rPr lang="en-US" dirty="0"/>
              <a:t>Year</a:t>
            </a:r>
          </a:p>
        </p:txBody>
      </p:sp>
      <p:sp>
        <p:nvSpPr>
          <p:cNvPr id="14" name="Text Box 28"/>
          <p:cNvSpPr txBox="1">
            <a:spLocks noChangeArrowheads="1"/>
          </p:cNvSpPr>
          <p:nvPr/>
        </p:nvSpPr>
        <p:spPr bwMode="auto">
          <a:xfrm>
            <a:off x="1489150" y="3003872"/>
            <a:ext cx="2577950" cy="1015663"/>
          </a:xfrm>
          <a:prstGeom prst="rect">
            <a:avLst/>
          </a:prstGeom>
          <a:noFill/>
          <a:ln w="9525">
            <a:noFill/>
            <a:miter lim="800000"/>
            <a:headEnd/>
            <a:tailEnd/>
          </a:ln>
        </p:spPr>
        <p:txBody>
          <a:bodyPr wrap="none">
            <a:spAutoFit/>
          </a:bodyPr>
          <a:lstStyle/>
          <a:p>
            <a:pPr algn="ctr"/>
            <a:r>
              <a:rPr lang="en-US" b="1" dirty="0">
                <a:solidFill>
                  <a:srgbClr val="0000FF"/>
                </a:solidFill>
              </a:rPr>
              <a:t>Cesium Microwave</a:t>
            </a:r>
          </a:p>
          <a:p>
            <a:pPr algn="ctr"/>
            <a:r>
              <a:rPr lang="en-US" b="1" dirty="0" smtClean="0">
                <a:solidFill>
                  <a:srgbClr val="0000FF"/>
                </a:solidFill>
              </a:rPr>
              <a:t>Primary Frequency </a:t>
            </a:r>
          </a:p>
          <a:p>
            <a:pPr algn="ctr"/>
            <a:r>
              <a:rPr lang="en-US" b="1" dirty="0" smtClean="0">
                <a:solidFill>
                  <a:srgbClr val="0000FF"/>
                </a:solidFill>
              </a:rPr>
              <a:t>Standards</a:t>
            </a:r>
            <a:endParaRPr lang="en-US" b="1" dirty="0">
              <a:solidFill>
                <a:srgbClr val="0000FF"/>
              </a:solidFill>
            </a:endParaRPr>
          </a:p>
        </p:txBody>
      </p:sp>
      <p:sp>
        <p:nvSpPr>
          <p:cNvPr id="16" name="Text Box 30"/>
          <p:cNvSpPr txBox="1">
            <a:spLocks noChangeArrowheads="1"/>
          </p:cNvSpPr>
          <p:nvPr/>
        </p:nvSpPr>
        <p:spPr bwMode="auto">
          <a:xfrm>
            <a:off x="2003425" y="1191418"/>
            <a:ext cx="869950" cy="366713"/>
          </a:xfrm>
          <a:prstGeom prst="rect">
            <a:avLst/>
          </a:prstGeom>
          <a:noFill/>
          <a:ln w="9525">
            <a:noFill/>
            <a:miter lim="800000"/>
            <a:headEnd/>
            <a:tailEnd/>
          </a:ln>
        </p:spPr>
        <p:txBody>
          <a:bodyPr wrap="none">
            <a:spAutoFit/>
          </a:bodyPr>
          <a:lstStyle/>
          <a:p>
            <a:r>
              <a:rPr lang="en-US" b="1" dirty="0">
                <a:solidFill>
                  <a:srgbClr val="0000FF"/>
                </a:solidFill>
              </a:rPr>
              <a:t>NBS-1</a:t>
            </a:r>
          </a:p>
        </p:txBody>
      </p:sp>
      <p:sp>
        <p:nvSpPr>
          <p:cNvPr id="17" name="Text Box 31"/>
          <p:cNvSpPr txBox="1">
            <a:spLocks noChangeArrowheads="1"/>
          </p:cNvSpPr>
          <p:nvPr/>
        </p:nvSpPr>
        <p:spPr bwMode="auto">
          <a:xfrm>
            <a:off x="7750799" y="4176983"/>
            <a:ext cx="1043940" cy="369332"/>
          </a:xfrm>
          <a:prstGeom prst="rect">
            <a:avLst/>
          </a:prstGeom>
          <a:noFill/>
          <a:ln w="9525">
            <a:noFill/>
            <a:miter lim="800000"/>
            <a:headEnd/>
            <a:tailEnd/>
          </a:ln>
        </p:spPr>
        <p:txBody>
          <a:bodyPr wrap="none">
            <a:spAutoFit/>
          </a:bodyPr>
          <a:lstStyle/>
          <a:p>
            <a:r>
              <a:rPr lang="en-US" b="1" dirty="0" smtClean="0">
                <a:solidFill>
                  <a:srgbClr val="0000FF"/>
                </a:solidFill>
              </a:rPr>
              <a:t>NIST-F2</a:t>
            </a:r>
            <a:endParaRPr lang="en-US" b="1" dirty="0">
              <a:solidFill>
                <a:srgbClr val="0000FF"/>
              </a:solidFill>
            </a:endParaRPr>
          </a:p>
        </p:txBody>
      </p:sp>
      <p:sp>
        <p:nvSpPr>
          <p:cNvPr id="21" name="TextBox 20"/>
          <p:cNvSpPr txBox="1"/>
          <p:nvPr/>
        </p:nvSpPr>
        <p:spPr>
          <a:xfrm>
            <a:off x="-1323554" y="3181290"/>
            <a:ext cx="3203121" cy="400110"/>
          </a:xfrm>
          <a:prstGeom prst="rect">
            <a:avLst/>
          </a:prstGeom>
          <a:noFill/>
          <a:scene3d>
            <a:camera prst="orthographicFront">
              <a:rot lat="0" lon="0" rev="5400000"/>
            </a:camera>
            <a:lightRig rig="threePt" dir="t"/>
          </a:scene3d>
        </p:spPr>
        <p:txBody>
          <a:bodyPr wrap="none" rtlCol="0">
            <a:spAutoFit/>
          </a:bodyPr>
          <a:lstStyle/>
          <a:p>
            <a:r>
              <a:rPr lang="en-US" sz="2000" dirty="0" smtClean="0"/>
              <a:t>Frequency Uncertainty </a:t>
            </a:r>
            <a:r>
              <a:rPr lang="en-US" sz="2000" dirty="0" err="1" smtClean="0">
                <a:latin typeface="Symbol" panose="05050102010706020507" pitchFamily="18" charset="2"/>
              </a:rPr>
              <a:t>D</a:t>
            </a:r>
            <a:r>
              <a:rPr lang="en-US" sz="2000" dirty="0" err="1" smtClean="0"/>
              <a:t>f</a:t>
            </a:r>
            <a:r>
              <a:rPr lang="en-US" sz="2000" dirty="0" smtClean="0"/>
              <a:t>/f</a:t>
            </a:r>
            <a:endParaRPr lang="en-US" sz="2000" dirty="0"/>
          </a:p>
        </p:txBody>
      </p:sp>
      <p:sp>
        <p:nvSpPr>
          <p:cNvPr id="22" name="Text Box 31"/>
          <p:cNvSpPr txBox="1">
            <a:spLocks noChangeArrowheads="1"/>
          </p:cNvSpPr>
          <p:nvPr/>
        </p:nvSpPr>
        <p:spPr bwMode="auto">
          <a:xfrm>
            <a:off x="5871210" y="4176983"/>
            <a:ext cx="1043940" cy="369332"/>
          </a:xfrm>
          <a:prstGeom prst="rect">
            <a:avLst/>
          </a:prstGeom>
          <a:noFill/>
          <a:ln w="9525">
            <a:noFill/>
            <a:miter lim="800000"/>
            <a:headEnd/>
            <a:tailEnd/>
          </a:ln>
        </p:spPr>
        <p:txBody>
          <a:bodyPr wrap="none">
            <a:spAutoFit/>
          </a:bodyPr>
          <a:lstStyle/>
          <a:p>
            <a:r>
              <a:rPr lang="en-US" b="1" dirty="0" smtClean="0">
                <a:solidFill>
                  <a:srgbClr val="0000FF"/>
                </a:solidFill>
              </a:rPr>
              <a:t>NIST-F1</a:t>
            </a:r>
            <a:endParaRPr lang="en-US" b="1" dirty="0">
              <a:solidFill>
                <a:srgbClr val="0000FF"/>
              </a:solidFill>
            </a:endParaRPr>
          </a:p>
        </p:txBody>
      </p:sp>
      <p:sp>
        <p:nvSpPr>
          <p:cNvPr id="23" name="Text Box 31"/>
          <p:cNvSpPr txBox="1">
            <a:spLocks noChangeArrowheads="1"/>
          </p:cNvSpPr>
          <p:nvPr/>
        </p:nvSpPr>
        <p:spPr bwMode="auto">
          <a:xfrm>
            <a:off x="5215331" y="3677539"/>
            <a:ext cx="983218" cy="400110"/>
          </a:xfrm>
          <a:prstGeom prst="rect">
            <a:avLst/>
          </a:prstGeom>
          <a:noFill/>
          <a:ln w="9525">
            <a:noFill/>
            <a:miter lim="800000"/>
            <a:headEnd/>
            <a:tailEnd/>
          </a:ln>
        </p:spPr>
        <p:txBody>
          <a:bodyPr wrap="none">
            <a:spAutoFit/>
          </a:bodyPr>
          <a:lstStyle/>
          <a:p>
            <a:r>
              <a:rPr lang="en-US" b="1" dirty="0" smtClean="0">
                <a:solidFill>
                  <a:srgbClr val="0000FF"/>
                </a:solidFill>
              </a:rPr>
              <a:t>NIST-7</a:t>
            </a:r>
            <a:endParaRPr lang="en-US" b="1" dirty="0">
              <a:solidFill>
                <a:srgbClr val="0000FF"/>
              </a:solidFill>
            </a:endParaRPr>
          </a:p>
        </p:txBody>
      </p:sp>
      <p:sp>
        <p:nvSpPr>
          <p:cNvPr id="24" name="Text Box 30"/>
          <p:cNvSpPr txBox="1">
            <a:spLocks noChangeArrowheads="1"/>
          </p:cNvSpPr>
          <p:nvPr/>
        </p:nvSpPr>
        <p:spPr bwMode="auto">
          <a:xfrm>
            <a:off x="5029200" y="2880864"/>
            <a:ext cx="955711" cy="400110"/>
          </a:xfrm>
          <a:prstGeom prst="rect">
            <a:avLst/>
          </a:prstGeom>
          <a:noFill/>
          <a:ln w="9525">
            <a:noFill/>
            <a:miter lim="800000"/>
            <a:headEnd/>
            <a:tailEnd/>
          </a:ln>
        </p:spPr>
        <p:txBody>
          <a:bodyPr wrap="none">
            <a:spAutoFit/>
          </a:bodyPr>
          <a:lstStyle/>
          <a:p>
            <a:r>
              <a:rPr lang="en-US" b="1" dirty="0" smtClean="0">
                <a:solidFill>
                  <a:srgbClr val="0000FF"/>
                </a:solidFill>
              </a:rPr>
              <a:t>NBS-6</a:t>
            </a:r>
            <a:endParaRPr lang="en-US" b="1" dirty="0">
              <a:solidFill>
                <a:srgbClr val="0000FF"/>
              </a:solidFill>
            </a:endParaRPr>
          </a:p>
        </p:txBody>
      </p:sp>
      <p:sp>
        <p:nvSpPr>
          <p:cNvPr id="25" name="Text Box 19"/>
          <p:cNvSpPr txBox="1">
            <a:spLocks noChangeArrowheads="1"/>
          </p:cNvSpPr>
          <p:nvPr/>
        </p:nvSpPr>
        <p:spPr bwMode="auto">
          <a:xfrm>
            <a:off x="6076950" y="1462695"/>
            <a:ext cx="2362200" cy="1006475"/>
          </a:xfrm>
          <a:prstGeom prst="rect">
            <a:avLst/>
          </a:prstGeom>
          <a:noFill/>
          <a:ln w="9525">
            <a:noFill/>
            <a:miter lim="800000"/>
            <a:headEnd/>
            <a:tailEnd/>
          </a:ln>
        </p:spPr>
        <p:txBody>
          <a:bodyPr>
            <a:spAutoFit/>
          </a:bodyPr>
          <a:lstStyle/>
          <a:p>
            <a:pPr algn="ctr"/>
            <a:r>
              <a:rPr lang="en-US" sz="2000" b="1" dirty="0">
                <a:solidFill>
                  <a:srgbClr val="0000FF"/>
                </a:solidFill>
              </a:rPr>
              <a:t>60 Years of Progress in Atomic Clocks</a:t>
            </a:r>
          </a:p>
        </p:txBody>
      </p:sp>
    </p:spTree>
    <p:extLst>
      <p:ext uri="{BB962C8B-B14F-4D97-AF65-F5344CB8AC3E}">
        <p14:creationId xmlns:p14="http://schemas.microsoft.com/office/powerpoint/2010/main" val="325807169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04800" y="1828800"/>
            <a:ext cx="7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69863" indent="-169863" eaLnBrk="0" hangingPunct="0">
              <a:buFontTx/>
              <a:buChar char="•"/>
            </a:pPr>
            <a:endParaRPr lang="en-US" sz="1600" b="1">
              <a:solidFill>
                <a:srgbClr val="000000"/>
              </a:solidFill>
            </a:endParaRPr>
          </a:p>
        </p:txBody>
      </p:sp>
      <p:sp>
        <p:nvSpPr>
          <p:cNvPr id="3" name="Rectangle 3"/>
          <p:cNvSpPr>
            <a:spLocks noChangeArrowheads="1"/>
          </p:cNvSpPr>
          <p:nvPr/>
        </p:nvSpPr>
        <p:spPr bwMode="auto">
          <a:xfrm>
            <a:off x="3171825" y="4432300"/>
            <a:ext cx="104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4625" indent="-174625" eaLnBrk="0" hangingPunct="0">
              <a:buFontTx/>
              <a:buChar char="•"/>
            </a:pPr>
            <a:endParaRPr lang="en-US" sz="1600">
              <a:solidFill>
                <a:srgbClr val="000066"/>
              </a:solidFill>
            </a:endParaRPr>
          </a:p>
        </p:txBody>
      </p:sp>
      <p:sp>
        <p:nvSpPr>
          <p:cNvPr id="5" name="Text Box 10"/>
          <p:cNvSpPr txBox="1">
            <a:spLocks noChangeArrowheads="1"/>
          </p:cNvSpPr>
          <p:nvPr/>
        </p:nvSpPr>
        <p:spPr bwMode="auto">
          <a:xfrm>
            <a:off x="234358" y="3400246"/>
            <a:ext cx="88931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US" dirty="0"/>
              <a:t>Research atomic clocks at NIST already </a:t>
            </a:r>
            <a:r>
              <a:rPr lang="en-US" dirty="0" smtClean="0"/>
              <a:t>at </a:t>
            </a:r>
            <a:r>
              <a:rPr lang="en-US" dirty="0" err="1" smtClean="0">
                <a:latin typeface="Symbol" panose="05050102010706020507" pitchFamily="18" charset="2"/>
              </a:rPr>
              <a:t>D</a:t>
            </a:r>
            <a:r>
              <a:rPr lang="en-US" dirty="0" err="1" smtClean="0"/>
              <a:t>f</a:t>
            </a:r>
            <a:r>
              <a:rPr lang="en-US" dirty="0" smtClean="0"/>
              <a:t>/f = 6 </a:t>
            </a:r>
            <a:r>
              <a:rPr lang="en-US" dirty="0"/>
              <a:t>x </a:t>
            </a:r>
            <a:r>
              <a:rPr lang="en-US" dirty="0" smtClean="0"/>
              <a:t>10</a:t>
            </a:r>
            <a:r>
              <a:rPr lang="en-US" baseline="30000" dirty="0" smtClean="0"/>
              <a:t>-18</a:t>
            </a:r>
            <a:r>
              <a:rPr lang="en-US" dirty="0" smtClean="0"/>
              <a:t>.</a:t>
            </a:r>
          </a:p>
          <a:p>
            <a:pPr lvl="1" eaLnBrk="1" hangingPunct="1">
              <a:buFont typeface="Arial" pitchFamily="34" charset="0"/>
              <a:buChar char="•"/>
            </a:pPr>
            <a:r>
              <a:rPr lang="en-US" dirty="0" smtClean="0"/>
              <a:t>1 </a:t>
            </a:r>
            <a:r>
              <a:rPr lang="en-US" dirty="0"/>
              <a:t>second in about </a:t>
            </a:r>
            <a:r>
              <a:rPr lang="en-US" dirty="0" smtClean="0"/>
              <a:t>5 </a:t>
            </a:r>
            <a:r>
              <a:rPr lang="en-US" dirty="0"/>
              <a:t>billion years.</a:t>
            </a:r>
          </a:p>
          <a:p>
            <a:pPr eaLnBrk="1" hangingPunct="1">
              <a:buFont typeface="Arial" pitchFamily="34" charset="0"/>
              <a:buChar char="•"/>
            </a:pPr>
            <a:r>
              <a:rPr lang="en-US" dirty="0"/>
              <a:t>Rapidly improving</a:t>
            </a:r>
            <a:r>
              <a:rPr lang="en-US" dirty="0" smtClean="0"/>
              <a:t>.</a:t>
            </a:r>
          </a:p>
          <a:p>
            <a:pPr eaLnBrk="1" hangingPunct="1">
              <a:buFont typeface="Arial" pitchFamily="34" charset="0"/>
              <a:buChar char="•"/>
            </a:pPr>
            <a:r>
              <a:rPr lang="en-US" dirty="0" smtClean="0"/>
              <a:t>NIST and JILA have five of the best types of atomic clocks in the world.</a:t>
            </a:r>
          </a:p>
          <a:p>
            <a:pPr lvl="1" eaLnBrk="1" hangingPunct="1">
              <a:buFont typeface="Arial" pitchFamily="34" charset="0"/>
              <a:buChar char="•"/>
            </a:pPr>
            <a:r>
              <a:rPr lang="en-US" dirty="0" smtClean="0"/>
              <a:t>Applying NIST and JILA Nobel Prize breakthroughs (1997, 2005, 2012).</a:t>
            </a:r>
            <a:endParaRPr lang="en-US" dirty="0"/>
          </a:p>
        </p:txBody>
      </p:sp>
      <p:sp>
        <p:nvSpPr>
          <p:cNvPr id="6" name="Text Box 12"/>
          <p:cNvSpPr txBox="1">
            <a:spLocks noChangeArrowheads="1"/>
          </p:cNvSpPr>
          <p:nvPr/>
        </p:nvSpPr>
        <p:spPr bwMode="auto">
          <a:xfrm>
            <a:off x="0" y="3175"/>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dirty="0" smtClean="0"/>
              <a:t>NIST</a:t>
            </a:r>
            <a:r>
              <a:rPr lang="en-US" sz="2400" b="1" dirty="0"/>
              <a:t> </a:t>
            </a:r>
            <a:r>
              <a:rPr lang="en-US" sz="2400" b="1" dirty="0" smtClean="0"/>
              <a:t>Research Optical Frequency </a:t>
            </a:r>
            <a:r>
              <a:rPr lang="en-US" sz="2400" b="1" dirty="0"/>
              <a:t>Standards</a:t>
            </a:r>
          </a:p>
        </p:txBody>
      </p:sp>
      <p:pic>
        <p:nvPicPr>
          <p:cNvPr id="8" name="Picture 12" descr="Bergquist.Hg.Ion.06.04.20.2.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011" y="573097"/>
            <a:ext cx="2189162" cy="2028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3" descr="Rosenband.2.07.0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7825" y="573097"/>
            <a:ext cx="2028350" cy="2028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http://www.nist.gov/pml/div688/images/09PHY008_jun-ye_fermion_L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220" y="573096"/>
            <a:ext cx="2333875" cy="20283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96551" y="2622445"/>
            <a:ext cx="2218621" cy="523220"/>
          </a:xfrm>
          <a:prstGeom prst="rect">
            <a:avLst/>
          </a:prstGeom>
          <a:noFill/>
        </p:spPr>
        <p:txBody>
          <a:bodyPr wrap="none" rtlCol="0">
            <a:spAutoFit/>
          </a:bodyPr>
          <a:lstStyle/>
          <a:p>
            <a:pPr algn="ctr"/>
            <a:r>
              <a:rPr lang="en-US" sz="1400" i="1" dirty="0" smtClean="0"/>
              <a:t>Mercury Ion Atomic Clock</a:t>
            </a:r>
          </a:p>
          <a:p>
            <a:pPr algn="ctr"/>
            <a:r>
              <a:rPr lang="en-US" sz="1400" i="1" dirty="0" smtClean="0"/>
              <a:t>NIST</a:t>
            </a:r>
            <a:endParaRPr lang="en-US" sz="1400" i="1" dirty="0"/>
          </a:p>
        </p:txBody>
      </p:sp>
      <p:sp>
        <p:nvSpPr>
          <p:cNvPr id="12" name="TextBox 11"/>
          <p:cNvSpPr txBox="1"/>
          <p:nvPr/>
        </p:nvSpPr>
        <p:spPr>
          <a:xfrm>
            <a:off x="3444137" y="2622445"/>
            <a:ext cx="2255746" cy="523220"/>
          </a:xfrm>
          <a:prstGeom prst="rect">
            <a:avLst/>
          </a:prstGeom>
          <a:noFill/>
        </p:spPr>
        <p:txBody>
          <a:bodyPr wrap="none" rtlCol="0">
            <a:spAutoFit/>
          </a:bodyPr>
          <a:lstStyle/>
          <a:p>
            <a:pPr algn="ctr"/>
            <a:r>
              <a:rPr lang="en-US" sz="1400" i="1" dirty="0" smtClean="0"/>
              <a:t>Aluminum Ion Logic Clock</a:t>
            </a:r>
          </a:p>
          <a:p>
            <a:pPr algn="ctr"/>
            <a:r>
              <a:rPr lang="en-US" sz="1400" i="1" dirty="0" smtClean="0"/>
              <a:t>NIST</a:t>
            </a:r>
            <a:endParaRPr lang="en-US" sz="1400" i="1" dirty="0"/>
          </a:p>
        </p:txBody>
      </p:sp>
      <p:sp>
        <p:nvSpPr>
          <p:cNvPr id="13" name="TextBox 12"/>
          <p:cNvSpPr txBox="1"/>
          <p:nvPr/>
        </p:nvSpPr>
        <p:spPr>
          <a:xfrm>
            <a:off x="6375220" y="2622445"/>
            <a:ext cx="2262353" cy="523220"/>
          </a:xfrm>
          <a:prstGeom prst="rect">
            <a:avLst/>
          </a:prstGeom>
          <a:noFill/>
        </p:spPr>
        <p:txBody>
          <a:bodyPr wrap="square" rtlCol="0">
            <a:spAutoFit/>
          </a:bodyPr>
          <a:lstStyle/>
          <a:p>
            <a:pPr algn="ctr"/>
            <a:r>
              <a:rPr lang="en-US" sz="1400" i="1" dirty="0" smtClean="0"/>
              <a:t>Strontium Lattice Clock</a:t>
            </a:r>
          </a:p>
          <a:p>
            <a:pPr algn="ctr"/>
            <a:r>
              <a:rPr lang="en-US" sz="1400" i="1" dirty="0" smtClean="0"/>
              <a:t>NIST/JILA</a:t>
            </a:r>
            <a:endParaRPr lang="en-US" sz="1400" i="1" dirty="0"/>
          </a:p>
        </p:txBody>
      </p:sp>
      <p:pic>
        <p:nvPicPr>
          <p:cNvPr id="14" name="Picture 13" descr="NOB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0964" y="3399980"/>
            <a:ext cx="1127195" cy="103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
          <p:cNvSpPr txBox="1">
            <a:spLocks noChangeArrowheads="1"/>
          </p:cNvSpPr>
          <p:nvPr/>
        </p:nvSpPr>
        <p:spPr bwMode="auto">
          <a:xfrm>
            <a:off x="164984" y="5354638"/>
            <a:ext cx="8893175" cy="641350"/>
          </a:xfrm>
          <a:prstGeom prst="rect">
            <a:avLst/>
          </a:prstGeom>
          <a:noFill/>
          <a:ln w="9525">
            <a:noFill/>
            <a:miter lim="800000"/>
            <a:headEnd/>
            <a:tailEnd/>
          </a:ln>
        </p:spPr>
        <p:txBody>
          <a:bodyPr>
            <a:spAutoFit/>
          </a:bodyPr>
          <a:lstStyle/>
          <a:p>
            <a:r>
              <a:rPr lang="en-US" i="1" dirty="0"/>
              <a:t>Equivalent to measuring distance from earth to sun </a:t>
            </a:r>
            <a:r>
              <a:rPr lang="en-US" i="1" dirty="0" smtClean="0"/>
              <a:t>(150 million km) </a:t>
            </a:r>
            <a:r>
              <a:rPr lang="en-US" i="1" dirty="0"/>
              <a:t>to uncertainty of about </a:t>
            </a:r>
            <a:r>
              <a:rPr lang="en-US" i="1" dirty="0" smtClean="0"/>
              <a:t>0.9 micron (size </a:t>
            </a:r>
            <a:r>
              <a:rPr lang="en-US" i="1" dirty="0"/>
              <a:t>of a bacterium).</a:t>
            </a:r>
          </a:p>
        </p:txBody>
      </p:sp>
    </p:spTree>
    <p:extLst>
      <p:ext uri="{BB962C8B-B14F-4D97-AF65-F5344CB8AC3E}">
        <p14:creationId xmlns:p14="http://schemas.microsoft.com/office/powerpoint/2010/main" val="3579910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12519</TotalTime>
  <Words>1547</Words>
  <Application>Microsoft Office PowerPoint</Application>
  <PresentationFormat>On-screen Show (4:3)</PresentationFormat>
  <Paragraphs>378</Paragraphs>
  <Slides>33</Slides>
  <Notes>24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36" baseType="lpstr">
      <vt:lpstr>Default Design</vt:lpstr>
      <vt:lpstr>Worksheet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By Radio:  WWV/WWVH</vt:lpstr>
      <vt:lpstr>Time by Radio:  WWV/WWVH</vt:lpstr>
      <vt:lpstr>PowerPoint Presentation</vt:lpstr>
      <vt:lpstr>WWVB Radio Controlled Clocks</vt:lpstr>
      <vt:lpstr>PowerPoint Presentation</vt:lpstr>
      <vt:lpstr>PowerPoint Presentation</vt:lpstr>
      <vt:lpstr>PowerPoint Presentation</vt:lpstr>
      <vt:lpstr>PowerPoint Presentation</vt:lpstr>
    </vt:vector>
  </TitlesOfParts>
  <Company>NIST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Kitching</dc:creator>
  <cp:lastModifiedBy>Lombardi, Michael A.</cp:lastModifiedBy>
  <cp:revision>1450</cp:revision>
  <dcterms:created xsi:type="dcterms:W3CDTF">2004-05-12T16:42:52Z</dcterms:created>
  <dcterms:modified xsi:type="dcterms:W3CDTF">2015-01-24T00:17:49Z</dcterms:modified>
</cp:coreProperties>
</file>