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97"/>
  </p:notesMasterIdLst>
  <p:handoutMasterIdLst>
    <p:handoutMasterId r:id="rId98"/>
  </p:handoutMasterIdLst>
  <p:sldIdLst>
    <p:sldId id="256" r:id="rId2"/>
    <p:sldId id="257" r:id="rId3"/>
    <p:sldId id="274" r:id="rId4"/>
    <p:sldId id="271" r:id="rId5"/>
    <p:sldId id="360" r:id="rId6"/>
    <p:sldId id="277" r:id="rId7"/>
    <p:sldId id="276" r:id="rId8"/>
    <p:sldId id="272" r:id="rId9"/>
    <p:sldId id="303" r:id="rId10"/>
    <p:sldId id="281" r:id="rId11"/>
    <p:sldId id="273" r:id="rId12"/>
    <p:sldId id="279" r:id="rId13"/>
    <p:sldId id="261" r:id="rId14"/>
    <p:sldId id="280" r:id="rId15"/>
    <p:sldId id="283" r:id="rId16"/>
    <p:sldId id="262" r:id="rId17"/>
    <p:sldId id="282" r:id="rId18"/>
    <p:sldId id="284" r:id="rId19"/>
    <p:sldId id="263" r:id="rId20"/>
    <p:sldId id="285" r:id="rId21"/>
    <p:sldId id="289" r:id="rId22"/>
    <p:sldId id="290" r:id="rId23"/>
    <p:sldId id="291" r:id="rId24"/>
    <p:sldId id="292" r:id="rId25"/>
    <p:sldId id="294" r:id="rId26"/>
    <p:sldId id="293" r:id="rId27"/>
    <p:sldId id="295" r:id="rId28"/>
    <p:sldId id="298" r:id="rId29"/>
    <p:sldId id="286" r:id="rId30"/>
    <p:sldId id="296" r:id="rId31"/>
    <p:sldId id="297" r:id="rId32"/>
    <p:sldId id="299" r:id="rId33"/>
    <p:sldId id="304" r:id="rId34"/>
    <p:sldId id="305" r:id="rId35"/>
    <p:sldId id="287" r:id="rId36"/>
    <p:sldId id="307" r:id="rId37"/>
    <p:sldId id="301" r:id="rId38"/>
    <p:sldId id="306" r:id="rId39"/>
    <p:sldId id="308" r:id="rId40"/>
    <p:sldId id="300" r:id="rId41"/>
    <p:sldId id="288" r:id="rId42"/>
    <p:sldId id="315" r:id="rId43"/>
    <p:sldId id="264" r:id="rId44"/>
    <p:sldId id="309" r:id="rId45"/>
    <p:sldId id="312" r:id="rId46"/>
    <p:sldId id="314" r:id="rId47"/>
    <p:sldId id="313" r:id="rId48"/>
    <p:sldId id="311" r:id="rId49"/>
    <p:sldId id="361" r:id="rId50"/>
    <p:sldId id="362" r:id="rId51"/>
    <p:sldId id="359" r:id="rId52"/>
    <p:sldId id="393" r:id="rId53"/>
    <p:sldId id="395" r:id="rId54"/>
    <p:sldId id="350" r:id="rId55"/>
    <p:sldId id="394" r:id="rId56"/>
    <p:sldId id="366" r:id="rId57"/>
    <p:sldId id="321" r:id="rId58"/>
    <p:sldId id="319" r:id="rId59"/>
    <p:sldId id="364" r:id="rId60"/>
    <p:sldId id="373" r:id="rId61"/>
    <p:sldId id="367" r:id="rId62"/>
    <p:sldId id="322" r:id="rId63"/>
    <p:sldId id="372" r:id="rId64"/>
    <p:sldId id="374" r:id="rId65"/>
    <p:sldId id="325" r:id="rId66"/>
    <p:sldId id="368" r:id="rId67"/>
    <p:sldId id="369" r:id="rId68"/>
    <p:sldId id="328" r:id="rId69"/>
    <p:sldId id="331" r:id="rId70"/>
    <p:sldId id="333" r:id="rId71"/>
    <p:sldId id="337" r:id="rId72"/>
    <p:sldId id="338" r:id="rId73"/>
    <p:sldId id="376" r:id="rId74"/>
    <p:sldId id="340" r:id="rId75"/>
    <p:sldId id="385" r:id="rId76"/>
    <p:sldId id="386" r:id="rId77"/>
    <p:sldId id="390" r:id="rId78"/>
    <p:sldId id="377" r:id="rId79"/>
    <p:sldId id="378" r:id="rId80"/>
    <p:sldId id="380" r:id="rId81"/>
    <p:sldId id="381" r:id="rId82"/>
    <p:sldId id="379" r:id="rId83"/>
    <p:sldId id="341" r:id="rId84"/>
    <p:sldId id="342" r:id="rId85"/>
    <p:sldId id="343" r:id="rId86"/>
    <p:sldId id="344" r:id="rId87"/>
    <p:sldId id="345" r:id="rId88"/>
    <p:sldId id="346" r:id="rId89"/>
    <p:sldId id="384" r:id="rId90"/>
    <p:sldId id="383" r:id="rId91"/>
    <p:sldId id="382" r:id="rId92"/>
    <p:sldId id="391" r:id="rId93"/>
    <p:sldId id="392" r:id="rId94"/>
    <p:sldId id="396" r:id="rId95"/>
    <p:sldId id="316" r:id="rId9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43" autoAdjust="0"/>
    <p:restoredTop sz="94578" autoAdjust="0"/>
  </p:normalViewPr>
  <p:slideViewPr>
    <p:cSldViewPr>
      <p:cViewPr varScale="1">
        <p:scale>
          <a:sx n="83" d="100"/>
          <a:sy n="83" d="100"/>
        </p:scale>
        <p:origin x="-43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PA" smtClean="0"/>
              <a:t>2015 SIM TFWG Workshop</a:t>
            </a:r>
            <a:endParaRPr lang="es-PA"/>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A5CEA8-4130-494F-9B3C-D1E30267EBD2}" type="datetimeFigureOut">
              <a:rPr lang="es-PA" smtClean="0"/>
              <a:pPr/>
              <a:t>01/26/2015</a:t>
            </a:fld>
            <a:endParaRPr lang="es-PA"/>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PA" smtClean="0"/>
              <a:t>2015 SIM TFWG Workshop</a:t>
            </a:r>
            <a:endParaRPr lang="es-PA"/>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134D7E-48E0-430C-A25A-921B28F7208E}" type="slidenum">
              <a:rPr lang="es-PA" smtClean="0"/>
              <a:pPr/>
              <a:t>‹Nº›</a:t>
            </a:fld>
            <a:endParaRPr lang="es-PA"/>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PA" smtClean="0"/>
              <a:t>2015 SIM TFWG Workshop</a:t>
            </a:r>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E1EC5-3764-4674-A13B-76EA0AFCDD47}" type="datetimeFigureOut">
              <a:rPr lang="es-PA" smtClean="0"/>
              <a:pPr/>
              <a:t>01/26/2015</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PA" smtClean="0"/>
              <a:t>2015 SIM TFWG Workshop</a:t>
            </a:r>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A473F-CA22-41AC-86D1-39CE6D66E0C2}" type="slidenum">
              <a:rPr lang="es-PA" smtClean="0"/>
              <a:pPr/>
              <a:t>‹Nº›</a:t>
            </a:fld>
            <a:endParaRPr lang="es-PA"/>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82296" marR="0" lvl="0" indent="0" algn="l" defTabSz="914400" rtl="0" eaLnBrk="1" fontAlgn="auto" latinLnBrk="0" hangingPunct="1">
              <a:lnSpc>
                <a:spcPct val="100000"/>
              </a:lnSpc>
              <a:spcBef>
                <a:spcPts val="0"/>
              </a:spcBef>
              <a:spcAft>
                <a:spcPts val="0"/>
              </a:spcAft>
              <a:buClrTx/>
              <a:buSzTx/>
              <a:buFontTx/>
              <a:buNone/>
              <a:tabLst/>
              <a:defRPr/>
            </a:pPr>
            <a:r>
              <a:rPr lang="es-PA" dirty="0" smtClean="0"/>
              <a:t>Para un MFAO es motivo de rechazo técnico problemas en lo siguiente:</a:t>
            </a:r>
            <a:endParaRPr lang="es-US" dirty="0" smtClean="0"/>
          </a:p>
          <a:p>
            <a:pPr marL="82296" lvl="0" indent="0">
              <a:buNone/>
            </a:pPr>
            <a:r>
              <a:rPr lang="es-PA" baseline="0" dirty="0" smtClean="0">
                <a:solidFill>
                  <a:schemeClr val="tx1"/>
                </a:solidFill>
              </a:rPr>
              <a:t>   </a:t>
            </a:r>
            <a:r>
              <a:rPr lang="es-PA" dirty="0" smtClean="0">
                <a:solidFill>
                  <a:srgbClr val="FF0000"/>
                </a:solidFill>
              </a:rPr>
              <a:t>-</a:t>
            </a:r>
            <a:r>
              <a:rPr lang="es-PA" dirty="0" smtClean="0"/>
              <a:t>Alimentación del objeto (baterías o fuentes de      alimentación).</a:t>
            </a:r>
            <a:endParaRPr lang="es-US" dirty="0" smtClean="0"/>
          </a:p>
          <a:p>
            <a:pPr marL="82296" lvl="0" indent="0">
              <a:buNone/>
            </a:pPr>
            <a:r>
              <a:rPr lang="es-PA" dirty="0" smtClean="0"/>
              <a:t>   </a:t>
            </a:r>
            <a:r>
              <a:rPr lang="es-PA" dirty="0" smtClean="0">
                <a:solidFill>
                  <a:srgbClr val="FF0000"/>
                </a:solidFill>
              </a:rPr>
              <a:t>-</a:t>
            </a:r>
            <a:r>
              <a:rPr lang="es-PA" dirty="0" smtClean="0"/>
              <a:t>Problemas en lo botones.</a:t>
            </a:r>
            <a:endParaRPr lang="es-US" dirty="0" smtClean="0"/>
          </a:p>
          <a:p>
            <a:pPr marL="82296" lvl="0" indent="0">
              <a:buNone/>
            </a:pPr>
            <a:r>
              <a:rPr lang="es-PA" dirty="0" smtClean="0"/>
              <a:t>   </a:t>
            </a:r>
            <a:r>
              <a:rPr lang="es-PA" dirty="0" smtClean="0">
                <a:solidFill>
                  <a:srgbClr val="FF0000"/>
                </a:solidFill>
              </a:rPr>
              <a:t>-</a:t>
            </a:r>
            <a:r>
              <a:rPr lang="es-PA" dirty="0" smtClean="0"/>
              <a:t>Problemas con la pantalla de visualización de   los datos de medida.</a:t>
            </a:r>
            <a:endParaRPr lang="es-US" dirty="0" smtClean="0"/>
          </a:p>
          <a:p>
            <a:pPr marL="82296" lvl="0" indent="0">
              <a:buNone/>
            </a:pPr>
            <a:r>
              <a:rPr lang="es-PA" dirty="0" smtClean="0"/>
              <a:t>   </a:t>
            </a:r>
            <a:r>
              <a:rPr lang="es-PA" dirty="0" smtClean="0">
                <a:solidFill>
                  <a:srgbClr val="FF0000"/>
                </a:solidFill>
              </a:rPr>
              <a:t>-</a:t>
            </a:r>
            <a:r>
              <a:rPr lang="es-PA" dirty="0" smtClean="0"/>
              <a:t>Problemas al momento de capturar la señal  (fallas del sensor).</a:t>
            </a:r>
            <a:endParaRPr lang="es-US" dirty="0" smtClean="0"/>
          </a:p>
          <a:p>
            <a:pPr marL="82296" lvl="0" indent="0">
              <a:buNone/>
            </a:pPr>
            <a:r>
              <a:rPr lang="es-PA" dirty="0" smtClean="0"/>
              <a:t>   </a:t>
            </a:r>
            <a:r>
              <a:rPr lang="es-PA" dirty="0" smtClean="0">
                <a:solidFill>
                  <a:srgbClr val="FF0000"/>
                </a:solidFill>
              </a:rPr>
              <a:t>-</a:t>
            </a:r>
            <a:r>
              <a:rPr lang="es-PA" dirty="0" smtClean="0"/>
              <a:t>Limpieza general del equipo.</a:t>
            </a:r>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57</a:t>
            </a:fld>
            <a:endParaRPr lang="es-US"/>
          </a:p>
        </p:txBody>
      </p:sp>
    </p:spTree>
    <p:extLst>
      <p:ext uri="{BB962C8B-B14F-4D97-AF65-F5344CB8AC3E}">
        <p14:creationId xmlns:p14="http://schemas.microsoft.com/office/powerpoint/2010/main" xmlns="" val="246911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PA" dirty="0" smtClean="0"/>
              <a:t>Protocolo de calibración codificada PT-S1-001.</a:t>
            </a:r>
          </a:p>
          <a:p>
            <a:pPr lvl="0"/>
            <a:endParaRPr lang="es-US" sz="100" dirty="0" smtClean="0"/>
          </a:p>
          <a:p>
            <a:pPr lvl="0"/>
            <a:r>
              <a:rPr lang="es-PA" dirty="0" smtClean="0"/>
              <a:t>Hoja de cálculo codificada CL-S1-00.1</a:t>
            </a:r>
            <a:endParaRPr lang="es-US" dirty="0" smtClean="0"/>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58</a:t>
            </a:fld>
            <a:endParaRPr lang="es-US"/>
          </a:p>
        </p:txBody>
      </p:sp>
    </p:spTree>
    <p:extLst>
      <p:ext uri="{BB962C8B-B14F-4D97-AF65-F5344CB8AC3E}">
        <p14:creationId xmlns:p14="http://schemas.microsoft.com/office/powerpoint/2010/main" xmlns="" val="321872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i="1" u="sng" dirty="0" smtClean="0"/>
              <a:t>Patrón</a:t>
            </a:r>
            <a:r>
              <a:rPr lang="es-US" i="1" u="sng" baseline="0" dirty="0" smtClean="0"/>
              <a:t> de Referencia: </a:t>
            </a:r>
            <a:r>
              <a:rPr lang="es-PA" sz="1200" kern="1200" dirty="0" smtClean="0">
                <a:solidFill>
                  <a:schemeClr val="tx1"/>
                </a:solidFill>
                <a:effectLst/>
                <a:latin typeface="+mn-lt"/>
                <a:ea typeface="+mn-ea"/>
                <a:cs typeface="+mn-cs"/>
              </a:rPr>
              <a:t>Por ser este un servicio el cual posee su Capacidad de Medición y Calibración inscrita en el BIPM, la referencia deberá ser mantenida mediante un PPTF o escala de tiempo que realice UTC(CNMP), posea trazabilidad y mantenga un sistema de aseguramiento de la calidad de los datos generados.  La señal de referencia es de 10 MHz.</a:t>
            </a:r>
            <a:endParaRPr lang="es-US" sz="1200" kern="1200" dirty="0" smtClean="0">
              <a:solidFill>
                <a:schemeClr val="tx1"/>
              </a:solidFill>
              <a:effectLst/>
              <a:latin typeface="+mn-lt"/>
              <a:ea typeface="+mn-ea"/>
              <a:cs typeface="+mn-cs"/>
            </a:endParaRPr>
          </a:p>
          <a:p>
            <a:r>
              <a:rPr lang="es-PA" sz="1200" i="1" u="sng" kern="1200" dirty="0" smtClean="0">
                <a:solidFill>
                  <a:schemeClr val="tx1"/>
                </a:solidFill>
                <a:effectLst/>
                <a:latin typeface="+mn-lt"/>
                <a:ea typeface="+mn-ea"/>
                <a:cs typeface="+mn-cs"/>
              </a:rPr>
              <a:t>El contador de señales: </a:t>
            </a:r>
            <a:r>
              <a:rPr lang="es-PA" sz="1200" kern="1200" dirty="0" smtClean="0">
                <a:solidFill>
                  <a:schemeClr val="tx1"/>
                </a:solidFill>
                <a:effectLst/>
                <a:latin typeface="+mn-lt"/>
                <a:ea typeface="+mn-ea"/>
                <a:cs typeface="+mn-cs"/>
              </a:rPr>
              <a:t>deberá estar disciplinado con la señal de 10 MHz que también disciplina al sistema de generación y que sean trazables a UTC(CNMP).  Además deberá mantener las características determinadas para brindar el servicio de calibración.</a:t>
            </a:r>
          </a:p>
          <a:p>
            <a:pPr marL="82296" indent="0">
              <a:buNone/>
            </a:pPr>
            <a:r>
              <a:rPr lang="es-PA" sz="1200" i="1" u="sng" kern="1200" dirty="0" smtClean="0">
                <a:solidFill>
                  <a:schemeClr val="tx1"/>
                </a:solidFill>
                <a:effectLst/>
                <a:latin typeface="+mn-lt"/>
                <a:ea typeface="+mn-ea"/>
                <a:cs typeface="+mn-cs"/>
              </a:rPr>
              <a:t>Sistema de generación de señales: </a:t>
            </a:r>
            <a:r>
              <a:rPr lang="es-PA" sz="1200" kern="1200" dirty="0" smtClean="0">
                <a:solidFill>
                  <a:schemeClr val="tx1"/>
                </a:solidFill>
                <a:effectLst/>
                <a:latin typeface="+mn-lt"/>
                <a:ea typeface="+mn-ea"/>
                <a:cs typeface="+mn-cs"/>
              </a:rPr>
              <a:t>Se encarga de generar las señales con las que mediante el convertidor a pulsos lumínicos, genera el estimulo en los sensores de los equipos. -</a:t>
            </a:r>
            <a:r>
              <a:rPr lang="es-PA" dirty="0" smtClean="0"/>
              <a:t> </a:t>
            </a:r>
            <a:r>
              <a:rPr lang="es-PA" dirty="0" smtClean="0">
                <a:solidFill>
                  <a:srgbClr val="FF0000"/>
                </a:solidFill>
              </a:rPr>
              <a:t>-</a:t>
            </a:r>
            <a:r>
              <a:rPr lang="es-PA" dirty="0" smtClean="0"/>
              <a:t>Generar señales con amplitudes de 0,5 V a 5 V. </a:t>
            </a:r>
          </a:p>
          <a:p>
            <a:pPr marL="82296" indent="0">
              <a:buNone/>
            </a:pPr>
            <a:r>
              <a:rPr lang="es-PA" dirty="0" smtClean="0"/>
              <a:t>   </a:t>
            </a:r>
            <a:r>
              <a:rPr lang="es-PA" dirty="0" smtClean="0">
                <a:solidFill>
                  <a:srgbClr val="FF0000"/>
                </a:solidFill>
              </a:rPr>
              <a:t>-</a:t>
            </a:r>
            <a:r>
              <a:rPr lang="es-PA" dirty="0" smtClean="0"/>
              <a:t>Tarjeta procesadora y programa TYFCONTROL.</a:t>
            </a:r>
            <a:endParaRPr lang="es-US" i="1" u="sng"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62</a:t>
            </a:fld>
            <a:endParaRPr lang="es-US"/>
          </a:p>
        </p:txBody>
      </p:sp>
    </p:spTree>
    <p:extLst>
      <p:ext uri="{BB962C8B-B14F-4D97-AF65-F5344CB8AC3E}">
        <p14:creationId xmlns:p14="http://schemas.microsoft.com/office/powerpoint/2010/main" xmlns="" val="291874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A" dirty="0" smtClean="0"/>
              <a:t>Diodo emisor de luz (generador de pulsos ópticos). </a:t>
            </a:r>
          </a:p>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Divisor de potencia (una T se puede emplear pero se busca que tengan los mismos voltajes tanto en el generador de pulsos como en el contador de frecuencia). </a:t>
            </a:r>
            <a:endParaRPr lang="es-US" dirty="0" smtClean="0"/>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63</a:t>
            </a:fld>
            <a:endParaRPr lang="es-US"/>
          </a:p>
        </p:txBody>
      </p:sp>
    </p:spTree>
    <p:extLst>
      <p:ext uri="{BB962C8B-B14F-4D97-AF65-F5344CB8AC3E}">
        <p14:creationId xmlns:p14="http://schemas.microsoft.com/office/powerpoint/2010/main" xmlns="" val="425752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dirty="0" smtClean="0"/>
              <a:t>Si va a ser restablecido el proceso de calibración, las condiciones ambientales deberán pasar por lo menos 4 horas de estabilización antes de iniciar la toma de datos para asegurar las características del área de trabajo.</a:t>
            </a:r>
            <a:endParaRPr lang="es-US" sz="1200" dirty="0" smtClean="0"/>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68</a:t>
            </a:fld>
            <a:endParaRPr lang="es-US"/>
          </a:p>
        </p:txBody>
      </p:sp>
    </p:spTree>
    <p:extLst>
      <p:ext uri="{BB962C8B-B14F-4D97-AF65-F5344CB8AC3E}">
        <p14:creationId xmlns:p14="http://schemas.microsoft.com/office/powerpoint/2010/main" xmlns="" val="2319515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A" sz="1200" kern="1200" dirty="0" smtClean="0">
                <a:solidFill>
                  <a:schemeClr val="tx1"/>
                </a:solidFill>
                <a:effectLst/>
                <a:latin typeface="+mn-lt"/>
                <a:ea typeface="+mn-ea"/>
                <a:cs typeface="+mn-cs"/>
              </a:rPr>
              <a:t>De esta forma, el sistema generador de pulsos ópticos se debe colocar perpendicular a la superficie del MFAO a una distancia entre 1 cm y 5 cm.</a:t>
            </a:r>
          </a:p>
          <a:p>
            <a:pPr marL="0" marR="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Antes de activar la señal de pulsos de luz, y una vez montado el MFAO en el lugar de calibración, se deberá realizar una medición con éste, para verificar que no existen otras señales lumínicas que puedan causar errores en la medición.</a:t>
            </a:r>
            <a:endParaRPr lang="es-US" sz="1200" kern="1200" dirty="0" smtClean="0">
              <a:solidFill>
                <a:schemeClr val="tx1"/>
              </a:solidFill>
              <a:effectLst/>
              <a:latin typeface="+mn-lt"/>
              <a:ea typeface="+mn-ea"/>
              <a:cs typeface="+mn-cs"/>
            </a:endParaRPr>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69</a:t>
            </a:fld>
            <a:endParaRPr lang="es-US"/>
          </a:p>
        </p:txBody>
      </p:sp>
    </p:spTree>
    <p:extLst>
      <p:ext uri="{BB962C8B-B14F-4D97-AF65-F5344CB8AC3E}">
        <p14:creationId xmlns:p14="http://schemas.microsoft.com/office/powerpoint/2010/main" xmlns="" val="59548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Se debe verificar que la frecuencia luminosa generada por el LED corresponda a la frecuencia generada por la fuente utilizada (tarjeta procesadora o generador de ondas). </a:t>
            </a:r>
            <a:r>
              <a:rPr lang="es-PA" dirty="0" smtClean="0"/>
              <a:t>Por ello se utilizará un circuito de verificación como el indicado en la figura.</a:t>
            </a:r>
            <a:endParaRPr lang="es-US" dirty="0" smtClean="0"/>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70</a:t>
            </a:fld>
            <a:endParaRPr lang="es-US"/>
          </a:p>
        </p:txBody>
      </p:sp>
    </p:spTree>
    <p:extLst>
      <p:ext uri="{BB962C8B-B14F-4D97-AF65-F5344CB8AC3E}">
        <p14:creationId xmlns:p14="http://schemas.microsoft.com/office/powerpoint/2010/main" xmlns="" val="59548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Los puntos deberán (no obligatorio) ser escogidos con respecto al máximo y mínimo medible de la escala y cubriendo varios puntos en medio. </a:t>
            </a:r>
            <a:endParaRPr lang="es-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PA" dirty="0" smtClean="0"/>
              <a:t>Se recomiendan puntos alrededor del inicio y del final de cada escala.</a:t>
            </a:r>
            <a:endParaRPr lang="es-US" dirty="0" smtClean="0"/>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71</a:t>
            </a:fld>
            <a:endParaRPr lang="es-US"/>
          </a:p>
        </p:txBody>
      </p:sp>
    </p:spTree>
    <p:extLst>
      <p:ext uri="{BB962C8B-B14F-4D97-AF65-F5344CB8AC3E}">
        <p14:creationId xmlns:p14="http://schemas.microsoft.com/office/powerpoint/2010/main" xmlns="" val="227587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Para el tacómetro:</a:t>
            </a:r>
            <a:r>
              <a:rPr lang="es-US" baseline="0" dirty="0" smtClean="0"/>
              <a:t> y </a:t>
            </a:r>
            <a:r>
              <a:rPr lang="es-PA" dirty="0" smtClean="0"/>
              <a:t>se anotará la lectura tanto del contador de frecuencia de referencia como del tacómetro en el protocolo de calibración. </a:t>
            </a:r>
            <a:endParaRPr lang="es-US" dirty="0" smtClean="0"/>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72</a:t>
            </a:fld>
            <a:endParaRPr lang="es-US"/>
          </a:p>
        </p:txBody>
      </p:sp>
    </p:spTree>
    <p:extLst>
      <p:ext uri="{BB962C8B-B14F-4D97-AF65-F5344CB8AC3E}">
        <p14:creationId xmlns:p14="http://schemas.microsoft.com/office/powerpoint/2010/main" xmlns="" val="3755556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A" sz="1200" kern="1200" dirty="0" smtClean="0">
                <a:solidFill>
                  <a:schemeClr val="tx1"/>
                </a:solidFill>
                <a:effectLst/>
                <a:latin typeface="+mn-lt"/>
                <a:ea typeface="+mn-ea"/>
                <a:cs typeface="+mn-cs"/>
              </a:rPr>
              <a:t>Objeto:</a:t>
            </a:r>
            <a:endParaRPr lang="es-US" sz="1200" kern="1200" dirty="0" smtClean="0">
              <a:solidFill>
                <a:schemeClr val="tx1"/>
              </a:solidFill>
              <a:effectLst/>
              <a:latin typeface="+mn-lt"/>
              <a:ea typeface="+mn-ea"/>
              <a:cs typeface="+mn-cs"/>
            </a:endParaRPr>
          </a:p>
          <a:p>
            <a:r>
              <a:rPr lang="es-PA" sz="1200" kern="1200" dirty="0" smtClean="0">
                <a:solidFill>
                  <a:schemeClr val="tx1"/>
                </a:solidFill>
                <a:effectLst/>
                <a:latin typeface="+mn-lt"/>
                <a:ea typeface="+mn-ea"/>
                <a:cs typeface="+mn-cs"/>
              </a:rPr>
              <a:t>Se debe tener una tabla que describa el objeto (como indica el fabricante) su máxima capacidad, escala bajo calibración, los valores medidos en esa escala, y la resolución del sistema de la siguiente manera:</a:t>
            </a:r>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83</a:t>
            </a:fld>
            <a:endParaRPr lang="es-US"/>
          </a:p>
        </p:txBody>
      </p:sp>
    </p:spTree>
    <p:extLst>
      <p:ext uri="{BB962C8B-B14F-4D97-AF65-F5344CB8AC3E}">
        <p14:creationId xmlns:p14="http://schemas.microsoft.com/office/powerpoint/2010/main" xmlns="" val="325326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i="1" u="sng" kern="1200" dirty="0" smtClean="0">
                <a:solidFill>
                  <a:schemeClr val="tx1"/>
                </a:solidFill>
                <a:effectLst/>
                <a:latin typeface="+mn-lt"/>
                <a:ea typeface="+mn-ea"/>
                <a:cs typeface="+mn-cs"/>
              </a:rPr>
              <a:t>Los resultados </a:t>
            </a:r>
            <a:r>
              <a:rPr lang="es-PA" sz="1200" kern="1200" dirty="0" smtClean="0">
                <a:solidFill>
                  <a:schemeClr val="tx1"/>
                </a:solidFill>
                <a:effectLst/>
                <a:latin typeface="+mn-lt"/>
                <a:ea typeface="+mn-ea"/>
                <a:cs typeface="+mn-cs"/>
              </a:rPr>
              <a:t>se deben presentar en una tabla que muestre los datos de calibración.  Además una nota que informe como se obtiene el error del objeto bajo calibración.  Todo esto debe quedar expuesto de la siguiente manera:</a:t>
            </a:r>
            <a:endParaRPr lang="es-US" sz="1200" kern="1200" dirty="0" smtClean="0">
              <a:solidFill>
                <a:schemeClr val="tx1"/>
              </a:solidFill>
              <a:effectLst/>
              <a:latin typeface="+mn-lt"/>
              <a:ea typeface="+mn-ea"/>
              <a:cs typeface="+mn-cs"/>
            </a:endParaRPr>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84</a:t>
            </a:fld>
            <a:endParaRPr lang="es-US"/>
          </a:p>
        </p:txBody>
      </p:sp>
    </p:spTree>
    <p:extLst>
      <p:ext uri="{BB962C8B-B14F-4D97-AF65-F5344CB8AC3E}">
        <p14:creationId xmlns:p14="http://schemas.microsoft.com/office/powerpoint/2010/main" xmlns="" val="325326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Se debe colocar un enunciado que indique que tanto la temperatura y la humedad están dentro de los límites designados para realizar la calibración, por lo que se indican los límites:</a:t>
            </a:r>
            <a:endParaRPr lang="es-US" sz="1200" kern="1200" dirty="0" smtClean="0">
              <a:solidFill>
                <a:schemeClr val="tx1"/>
              </a:solidFill>
              <a:effectLst/>
              <a:latin typeface="+mn-lt"/>
              <a:ea typeface="+mn-ea"/>
              <a:cs typeface="+mn-cs"/>
            </a:endParaRPr>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85</a:t>
            </a:fld>
            <a:endParaRPr lang="es-US"/>
          </a:p>
        </p:txBody>
      </p:sp>
    </p:spTree>
    <p:extLst>
      <p:ext uri="{BB962C8B-B14F-4D97-AF65-F5344CB8AC3E}">
        <p14:creationId xmlns:p14="http://schemas.microsoft.com/office/powerpoint/2010/main" xmlns="" val="32532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el método de calibración se debe poner lo siguiente</a:t>
            </a:r>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86</a:t>
            </a:fld>
            <a:endParaRPr lang="es-US"/>
          </a:p>
        </p:txBody>
      </p:sp>
    </p:spTree>
    <p:extLst>
      <p:ext uri="{BB962C8B-B14F-4D97-AF65-F5344CB8AC3E}">
        <p14:creationId xmlns:p14="http://schemas.microsoft.com/office/powerpoint/2010/main" xmlns="" val="325326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En la tabla de descripción del patrón, se debe incluir una explicación sobre la trazabilidad del patrón utilizado.  Esta explicación es una nota debajo de la tabla indicando la comparación</a:t>
            </a:r>
            <a:endParaRPr lang="es-US" sz="1200" kern="1200" dirty="0" smtClean="0">
              <a:solidFill>
                <a:schemeClr val="tx1"/>
              </a:solidFill>
              <a:effectLst/>
              <a:latin typeface="+mn-lt"/>
              <a:ea typeface="+mn-ea"/>
              <a:cs typeface="+mn-cs"/>
            </a:endParaRPr>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87</a:t>
            </a:fld>
            <a:endParaRPr lang="es-US"/>
          </a:p>
        </p:txBody>
      </p:sp>
    </p:spTree>
    <p:extLst>
      <p:ext uri="{BB962C8B-B14F-4D97-AF65-F5344CB8AC3E}">
        <p14:creationId xmlns:p14="http://schemas.microsoft.com/office/powerpoint/2010/main" xmlns="" val="325326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kern="1200" dirty="0" smtClean="0">
                <a:solidFill>
                  <a:schemeClr val="tx1"/>
                </a:solidFill>
                <a:effectLst/>
                <a:latin typeface="+mn-lt"/>
                <a:ea typeface="+mn-ea"/>
                <a:cs typeface="+mn-cs"/>
              </a:rPr>
              <a:t>Como este servicio tiene registradas las capacidades de medición y calibración, es necesaria una nota que indique este logro y se indique donde está registrada la información:</a:t>
            </a:r>
            <a:endParaRPr lang="es-US" sz="1200" kern="1200" dirty="0" smtClean="0">
              <a:solidFill>
                <a:schemeClr val="tx1"/>
              </a:solidFill>
              <a:effectLst/>
              <a:latin typeface="+mn-lt"/>
              <a:ea typeface="+mn-ea"/>
              <a:cs typeface="+mn-cs"/>
            </a:endParaRPr>
          </a:p>
          <a:p>
            <a:endParaRPr lang="es-US" dirty="0"/>
          </a:p>
        </p:txBody>
      </p:sp>
      <p:sp>
        <p:nvSpPr>
          <p:cNvPr id="4" name="3 Marcador de número de diapositiva"/>
          <p:cNvSpPr>
            <a:spLocks noGrp="1"/>
          </p:cNvSpPr>
          <p:nvPr>
            <p:ph type="sldNum" sz="quarter" idx="10"/>
          </p:nvPr>
        </p:nvSpPr>
        <p:spPr/>
        <p:txBody>
          <a:bodyPr/>
          <a:lstStyle/>
          <a:p>
            <a:fld id="{2178C59F-7D78-4D00-AC8B-3D230A81D659}" type="slidenum">
              <a:rPr lang="es-US" smtClean="0"/>
              <a:pPr/>
              <a:t>88</a:t>
            </a:fld>
            <a:endParaRPr lang="es-US"/>
          </a:p>
        </p:txBody>
      </p:sp>
    </p:spTree>
    <p:extLst>
      <p:ext uri="{BB962C8B-B14F-4D97-AF65-F5344CB8AC3E}">
        <p14:creationId xmlns:p14="http://schemas.microsoft.com/office/powerpoint/2010/main" xmlns="" val="32532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r>
              <a:rPr lang="es-PA" smtClean="0"/>
              <a:t>January 27, 2015</a:t>
            </a:r>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r>
              <a:rPr lang="es-ES" smtClean="0"/>
              <a:t>lmojica@cenamep.org.pa</a:t>
            </a:r>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PA" smtClean="0"/>
              <a:t>January 27, 2015</a:t>
            </a:r>
            <a:endParaRPr lang="es-ES"/>
          </a:p>
        </p:txBody>
      </p:sp>
      <p:sp>
        <p:nvSpPr>
          <p:cNvPr id="5" name="4 Marcador de pie de página"/>
          <p:cNvSpPr>
            <a:spLocks noGrp="1"/>
          </p:cNvSpPr>
          <p:nvPr>
            <p:ph type="ftr" sz="quarter" idx="11"/>
          </p:nvPr>
        </p:nvSpPr>
        <p:spPr/>
        <p:txBody>
          <a:bodyPr/>
          <a:lstStyle>
            <a:extLst/>
          </a:lstStyle>
          <a:p>
            <a:r>
              <a:rPr lang="es-ES" smtClean="0"/>
              <a:t>lmojica@cenamep.org.pa</a:t>
            </a:r>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PA" smtClean="0"/>
              <a:t>January 27, 2015</a:t>
            </a:r>
            <a:endParaRPr lang="es-ES"/>
          </a:p>
        </p:txBody>
      </p:sp>
      <p:sp>
        <p:nvSpPr>
          <p:cNvPr id="5" name="4 Marcador de pie de página"/>
          <p:cNvSpPr>
            <a:spLocks noGrp="1"/>
          </p:cNvSpPr>
          <p:nvPr>
            <p:ph type="ftr" sz="quarter" idx="11"/>
          </p:nvPr>
        </p:nvSpPr>
        <p:spPr/>
        <p:txBody>
          <a:bodyPr/>
          <a:lstStyle>
            <a:extLst/>
          </a:lstStyle>
          <a:p>
            <a:r>
              <a:rPr lang="es-ES" smtClean="0"/>
              <a:t>lmojica@cenamep.org.pa</a:t>
            </a:r>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r>
              <a:rPr lang="es-PA" smtClean="0"/>
              <a:t>January 27, 2015</a:t>
            </a:r>
            <a:endParaRPr lang="es-ES"/>
          </a:p>
        </p:txBody>
      </p:sp>
      <p:sp>
        <p:nvSpPr>
          <p:cNvPr id="5" name="4 Marcador de pie de página"/>
          <p:cNvSpPr>
            <a:spLocks noGrp="1"/>
          </p:cNvSpPr>
          <p:nvPr>
            <p:ph type="ftr" sz="quarter" idx="11"/>
          </p:nvPr>
        </p:nvSpPr>
        <p:spPr/>
        <p:txBody>
          <a:bodyPr/>
          <a:lstStyle>
            <a:extLst/>
          </a:lstStyle>
          <a:p>
            <a:r>
              <a:rPr lang="es-ES" smtClean="0"/>
              <a:t>lmojica@cenamep.org.pa</a:t>
            </a:r>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r>
              <a:rPr lang="es-PA" smtClean="0"/>
              <a:t>January 27, 2015</a:t>
            </a:r>
            <a:endParaRPr lang="es-ES"/>
          </a:p>
        </p:txBody>
      </p:sp>
      <p:sp>
        <p:nvSpPr>
          <p:cNvPr id="5" name="4 Marcador de pie de página"/>
          <p:cNvSpPr>
            <a:spLocks noGrp="1"/>
          </p:cNvSpPr>
          <p:nvPr>
            <p:ph type="ftr" sz="quarter" idx="11"/>
          </p:nvPr>
        </p:nvSpPr>
        <p:spPr/>
        <p:txBody>
          <a:bodyPr/>
          <a:lstStyle>
            <a:extLst/>
          </a:lstStyle>
          <a:p>
            <a:r>
              <a:rPr lang="es-ES" smtClean="0"/>
              <a:t>lmojica@cenamep.org.pa</a:t>
            </a:r>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r>
              <a:rPr lang="es-PA" smtClean="0"/>
              <a:t>January 27, 2015</a:t>
            </a:r>
            <a:endParaRPr lang="es-ES"/>
          </a:p>
        </p:txBody>
      </p:sp>
      <p:sp>
        <p:nvSpPr>
          <p:cNvPr id="6" name="5 Marcador de pie de página"/>
          <p:cNvSpPr>
            <a:spLocks noGrp="1"/>
          </p:cNvSpPr>
          <p:nvPr>
            <p:ph type="ftr" sz="quarter" idx="11"/>
          </p:nvPr>
        </p:nvSpPr>
        <p:spPr/>
        <p:txBody>
          <a:bodyPr/>
          <a:lstStyle>
            <a:extLst/>
          </a:lstStyle>
          <a:p>
            <a:r>
              <a:rPr lang="es-ES" smtClean="0"/>
              <a:t>lmojica@cenamep.org.pa</a:t>
            </a:r>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r>
              <a:rPr lang="es-PA" smtClean="0"/>
              <a:t>January 27, 2015</a:t>
            </a:r>
            <a:endParaRPr lang="es-ES"/>
          </a:p>
        </p:txBody>
      </p:sp>
      <p:sp>
        <p:nvSpPr>
          <p:cNvPr id="8" name="7 Marcador de pie de página"/>
          <p:cNvSpPr>
            <a:spLocks noGrp="1"/>
          </p:cNvSpPr>
          <p:nvPr>
            <p:ph type="ftr" sz="quarter" idx="11"/>
          </p:nvPr>
        </p:nvSpPr>
        <p:spPr/>
        <p:txBody>
          <a:bodyPr/>
          <a:lstStyle>
            <a:extLst/>
          </a:lstStyle>
          <a:p>
            <a:r>
              <a:rPr lang="es-ES" smtClean="0"/>
              <a:t>lmojica@cenamep.org.pa</a:t>
            </a:r>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r>
              <a:rPr lang="es-PA" smtClean="0"/>
              <a:t>January 27, 2015</a:t>
            </a:r>
            <a:endParaRPr lang="es-ES"/>
          </a:p>
        </p:txBody>
      </p:sp>
      <p:sp>
        <p:nvSpPr>
          <p:cNvPr id="4" name="3 Marcador de pie de página"/>
          <p:cNvSpPr>
            <a:spLocks noGrp="1"/>
          </p:cNvSpPr>
          <p:nvPr>
            <p:ph type="ftr" sz="quarter" idx="11"/>
          </p:nvPr>
        </p:nvSpPr>
        <p:spPr/>
        <p:txBody>
          <a:bodyPr/>
          <a:lstStyle>
            <a:extLst/>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r>
              <a:rPr lang="es-PA" smtClean="0"/>
              <a:t>January 27, 2015</a:t>
            </a:r>
            <a:endParaRPr lang="es-ES"/>
          </a:p>
        </p:txBody>
      </p:sp>
      <p:sp>
        <p:nvSpPr>
          <p:cNvPr id="3" name="2 Marcador de pie de página"/>
          <p:cNvSpPr>
            <a:spLocks noGrp="1"/>
          </p:cNvSpPr>
          <p:nvPr>
            <p:ph type="ftr" sz="quarter" idx="11"/>
          </p:nvPr>
        </p:nvSpPr>
        <p:spPr/>
        <p:txBody>
          <a:bodyPr/>
          <a:lstStyle>
            <a:extLst/>
          </a:lstStyle>
          <a:p>
            <a:r>
              <a:rPr lang="es-ES" smtClean="0"/>
              <a:t>lmojica@cenamep.org.pa</a:t>
            </a:r>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r>
              <a:rPr lang="es-PA" smtClean="0"/>
              <a:t>January 27, 2015</a:t>
            </a:r>
            <a:endParaRPr lang="es-ES"/>
          </a:p>
        </p:txBody>
      </p:sp>
      <p:sp>
        <p:nvSpPr>
          <p:cNvPr id="6" name="5 Marcador de pie de página"/>
          <p:cNvSpPr>
            <a:spLocks noGrp="1"/>
          </p:cNvSpPr>
          <p:nvPr>
            <p:ph type="ftr" sz="quarter" idx="11"/>
          </p:nvPr>
        </p:nvSpPr>
        <p:spPr/>
        <p:txBody>
          <a:bodyPr/>
          <a:lstStyle>
            <a:extLst/>
          </a:lstStyle>
          <a:p>
            <a:r>
              <a:rPr lang="es-ES" smtClean="0"/>
              <a:t>lmojica@cenamep.org.pa</a:t>
            </a:r>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r>
              <a:rPr lang="es-PA" smtClean="0"/>
              <a:t>January 27, 2015</a:t>
            </a:r>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S" smtClean="0"/>
              <a:t>lmojica@cenamep.org.pa</a:t>
            </a:r>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s-PA" smtClean="0"/>
              <a:t>January 27, 2015</a:t>
            </a:r>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ES" smtClean="0"/>
              <a:t>lmojica@cenamep.org.pa</a:t>
            </a:r>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mojica@cenamep.org.p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ojica25@hot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f.nist.gov/sim/Papers/Mojica_Error_de_Tiempo_201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tf.nist.gov/sim/Papers/Uruguay_Stopwatches.pdf" TargetMode="External"/><Relationship Id="rId4" Type="http://schemas.openxmlformats.org/officeDocument/2006/relationships/hyperlink" Target="http://tf.nist.gov/sim/Papers/Costa_Rica_Stopwatche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tf.nist.gov/sim/Papers/Uruguay_Stopwatches.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emf"/></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9.wmf"/><Relationship Id="rId4" Type="http://schemas.openxmlformats.org/officeDocument/2006/relationships/image" Target="../media/image68.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PA" dirty="0" smtClean="0"/>
              <a:t>Basic </a:t>
            </a:r>
            <a:r>
              <a:rPr lang="es-PA" dirty="0" err="1" smtClean="0"/>
              <a:t>Laboratory</a:t>
            </a:r>
            <a:r>
              <a:rPr lang="es-PA" dirty="0" smtClean="0"/>
              <a:t> </a:t>
            </a:r>
            <a:r>
              <a:rPr lang="es-PA" dirty="0" err="1" smtClean="0"/>
              <a:t>Calibrations</a:t>
            </a:r>
            <a:r>
              <a:rPr lang="es-PA" dirty="0" smtClean="0"/>
              <a:t/>
            </a:r>
            <a:br>
              <a:rPr lang="es-PA" dirty="0" smtClean="0"/>
            </a:br>
            <a:r>
              <a:rPr lang="es-PA" sz="3200" dirty="0" smtClean="0"/>
              <a:t>(</a:t>
            </a:r>
            <a:r>
              <a:rPr lang="es-PA" sz="3200" dirty="0" err="1" smtClean="0"/>
              <a:t>Stopwatches</a:t>
            </a:r>
            <a:r>
              <a:rPr lang="es-PA" sz="3200" dirty="0" smtClean="0"/>
              <a:t> and </a:t>
            </a:r>
            <a:r>
              <a:rPr lang="es-PA" sz="3200" dirty="0" err="1" smtClean="0"/>
              <a:t>Tachometers</a:t>
            </a:r>
            <a:r>
              <a:rPr lang="es-PA" sz="3200" dirty="0" smtClean="0"/>
              <a:t>)</a:t>
            </a:r>
            <a:endParaRPr lang="es-PA" sz="3200" dirty="0"/>
          </a:p>
        </p:txBody>
      </p:sp>
      <p:sp>
        <p:nvSpPr>
          <p:cNvPr id="3" name="2 Subtítulo"/>
          <p:cNvSpPr>
            <a:spLocks noGrp="1"/>
          </p:cNvSpPr>
          <p:nvPr>
            <p:ph type="subTitle" idx="1"/>
          </p:nvPr>
        </p:nvSpPr>
        <p:spPr>
          <a:xfrm>
            <a:off x="685800" y="3611606"/>
            <a:ext cx="7815290" cy="1531905"/>
          </a:xfrm>
        </p:spPr>
        <p:txBody>
          <a:bodyPr>
            <a:noAutofit/>
          </a:bodyPr>
          <a:lstStyle/>
          <a:p>
            <a:r>
              <a:rPr lang="es-PA" sz="1600" dirty="0" smtClean="0">
                <a:solidFill>
                  <a:schemeClr val="tx2"/>
                </a:solidFill>
              </a:rPr>
              <a:t>Luis Mojica Ovalle</a:t>
            </a:r>
          </a:p>
          <a:p>
            <a:r>
              <a:rPr lang="es-PA" sz="1600" dirty="0" smtClean="0">
                <a:hlinkClick r:id="rId3"/>
              </a:rPr>
              <a:t>lmojica@cenamep.org.pa</a:t>
            </a:r>
            <a:endParaRPr lang="es-PA" sz="1600" dirty="0" smtClean="0"/>
          </a:p>
          <a:p>
            <a:r>
              <a:rPr lang="es-PA" sz="1600" dirty="0" smtClean="0">
                <a:hlinkClick r:id="rId4"/>
              </a:rPr>
              <a:t>mojica25@hotmail.com</a:t>
            </a:r>
            <a:endParaRPr lang="es-PA" sz="1600" dirty="0" smtClean="0"/>
          </a:p>
          <a:p>
            <a:r>
              <a:rPr lang="es-PA" sz="1600" dirty="0" err="1" smtClean="0">
                <a:solidFill>
                  <a:schemeClr val="tx2"/>
                </a:solidFill>
              </a:rPr>
              <a:t>Electromagnetic</a:t>
            </a:r>
            <a:r>
              <a:rPr lang="es-PA" sz="1600" dirty="0" smtClean="0">
                <a:solidFill>
                  <a:schemeClr val="tx2"/>
                </a:solidFill>
              </a:rPr>
              <a:t> Magnitudes </a:t>
            </a:r>
            <a:r>
              <a:rPr lang="es-PA" sz="1600" dirty="0" err="1" smtClean="0">
                <a:solidFill>
                  <a:schemeClr val="tx2"/>
                </a:solidFill>
              </a:rPr>
              <a:t>Area</a:t>
            </a:r>
            <a:endParaRPr lang="es-PA" sz="1600" dirty="0" smtClean="0">
              <a:solidFill>
                <a:schemeClr val="tx2"/>
              </a:solidFill>
            </a:endParaRPr>
          </a:p>
          <a:p>
            <a:r>
              <a:rPr lang="es-PA" sz="1600" dirty="0" smtClean="0"/>
              <a:t>CENAMEP AIP</a:t>
            </a:r>
          </a:p>
          <a:p>
            <a:r>
              <a:rPr lang="es-PA" sz="1600" dirty="0" smtClean="0"/>
              <a:t> </a:t>
            </a:r>
          </a:p>
          <a:p>
            <a:endParaRPr lang="es-PA" sz="1600" dirty="0" smtClean="0">
              <a:solidFill>
                <a:schemeClr val="tx2"/>
              </a:solidFill>
            </a:endParaRPr>
          </a:p>
        </p:txBody>
      </p:sp>
      <p:sp>
        <p:nvSpPr>
          <p:cNvPr id="4" name="3 Rectángulo"/>
          <p:cNvSpPr/>
          <p:nvPr/>
        </p:nvSpPr>
        <p:spPr>
          <a:xfrm>
            <a:off x="1643042" y="714356"/>
            <a:ext cx="7143800" cy="707886"/>
          </a:xfrm>
          <a:prstGeom prst="rect">
            <a:avLst/>
          </a:prstGeom>
        </p:spPr>
        <p:txBody>
          <a:bodyPr wrap="square">
            <a:spAutoFit/>
          </a:bodyPr>
          <a:lstStyle/>
          <a:p>
            <a:r>
              <a:rPr lang="es-PA" sz="4000" b="1" dirty="0" smtClean="0"/>
              <a:t>2015 SIM TFWG </a:t>
            </a:r>
            <a:r>
              <a:rPr lang="es-PA" sz="4000" b="1" dirty="0" err="1" smtClean="0"/>
              <a:t>Workshop</a:t>
            </a:r>
            <a:endParaRPr lang="es-PA"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00174"/>
            <a:ext cx="8229600" cy="4525963"/>
          </a:xfrm>
        </p:spPr>
        <p:txBody>
          <a:bodyPr>
            <a:normAutofit/>
          </a:bodyPr>
          <a:lstStyle/>
          <a:p>
            <a:endParaRPr lang="en-US" sz="2400" dirty="0" smtClean="0"/>
          </a:p>
          <a:p>
            <a:r>
              <a:rPr lang="en-US" sz="2400" dirty="0" smtClean="0"/>
              <a:t>The measurement of time interval is an important parameter in many laboratory or industrial measurements.</a:t>
            </a:r>
          </a:p>
          <a:p>
            <a:pPr>
              <a:buNone/>
            </a:pPr>
            <a:endParaRPr lang="en-US" sz="1200" dirty="0" smtClean="0"/>
          </a:p>
          <a:p>
            <a:pPr>
              <a:buNone/>
            </a:pPr>
            <a:r>
              <a:rPr lang="en-US" dirty="0" smtClean="0"/>
              <a:t> </a:t>
            </a:r>
            <a:r>
              <a:rPr lang="en-US" sz="1800" dirty="0" smtClean="0">
                <a:solidFill>
                  <a:srgbClr val="002060"/>
                </a:solidFill>
              </a:rPr>
              <a:t>For example:</a:t>
            </a:r>
          </a:p>
          <a:p>
            <a:pPr lvl="1">
              <a:buFont typeface="Wingdings" pitchFamily="2" charset="2"/>
              <a:buChar char="Ø"/>
            </a:pPr>
            <a:r>
              <a:rPr lang="en-US" sz="1800" dirty="0" smtClean="0">
                <a:solidFill>
                  <a:srgbClr val="002060"/>
                </a:solidFill>
              </a:rPr>
              <a:t>Flow measurement </a:t>
            </a:r>
          </a:p>
          <a:p>
            <a:pPr lvl="1">
              <a:buFont typeface="Wingdings" pitchFamily="2" charset="2"/>
              <a:buChar char="Ø"/>
            </a:pPr>
            <a:r>
              <a:rPr lang="en-US" sz="1800" dirty="0" smtClean="0">
                <a:solidFill>
                  <a:srgbClr val="002060"/>
                </a:solidFill>
              </a:rPr>
              <a:t>process timing </a:t>
            </a:r>
          </a:p>
          <a:p>
            <a:pPr lvl="1">
              <a:buFont typeface="Wingdings" pitchFamily="2" charset="2"/>
              <a:buChar char="Ø"/>
            </a:pPr>
            <a:r>
              <a:rPr lang="en-US" sz="1800" dirty="0" smtClean="0">
                <a:solidFill>
                  <a:srgbClr val="002060"/>
                </a:solidFill>
              </a:rPr>
              <a:t>chemical measurement </a:t>
            </a:r>
          </a:p>
          <a:p>
            <a:pPr lvl="1">
              <a:buFont typeface="Wingdings" pitchFamily="2" charset="2"/>
              <a:buChar char="Ø"/>
            </a:pPr>
            <a:r>
              <a:rPr lang="en-US" sz="1800" dirty="0" smtClean="0">
                <a:solidFill>
                  <a:srgbClr val="002060"/>
                </a:solidFill>
              </a:rPr>
              <a:t>and radiological exposure control</a:t>
            </a:r>
            <a:endParaRPr lang="es-PA" sz="1800" dirty="0" smtClean="0">
              <a:solidFill>
                <a:srgbClr val="002060"/>
              </a:solidFill>
            </a:endParaRPr>
          </a:p>
          <a:p>
            <a:pPr>
              <a:buNone/>
            </a:pPr>
            <a:endParaRPr lang="es-PA" dirty="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rPr>
              <a:t>WHY WE NEED TO CALIBRATE A STOPWATCH OR LABORATORY TIMER?</a:t>
            </a:r>
            <a:endParaRPr lang="es-PA" sz="2700" dirty="0">
              <a:solidFill>
                <a:schemeClr val="tx1"/>
              </a:solidFill>
              <a:effectLst>
                <a:outerShdw blurRad="38100" dist="38100" dir="2700000" algn="tl">
                  <a:srgbClr val="000000">
                    <a:alpha val="43137"/>
                  </a:srgbClr>
                </a:outerShdw>
              </a:effectLst>
            </a:endParaRPr>
          </a:p>
        </p:txBody>
      </p:sp>
      <p:sp>
        <p:nvSpPr>
          <p:cNvPr id="7" name="6 Rectángulo"/>
          <p:cNvSpPr/>
          <p:nvPr/>
        </p:nvSpPr>
        <p:spPr>
          <a:xfrm>
            <a:off x="3286116" y="6215082"/>
            <a:ext cx="4349268" cy="276999"/>
          </a:xfrm>
          <a:prstGeom prst="rect">
            <a:avLst/>
          </a:prstGeom>
        </p:spPr>
        <p:txBody>
          <a:bodyPr wrap="none">
            <a:spAutoFit/>
          </a:bodyPr>
          <a:lstStyle/>
          <a:p>
            <a:r>
              <a:rPr lang="en-US" sz="1200" dirty="0" smtClean="0"/>
              <a:t> from MSL Technical Guide 8 - Calibration Stopwatches.</a:t>
            </a:r>
            <a:endParaRPr lang="es-PA" sz="1200" dirty="0"/>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714489"/>
            <a:ext cx="8072494" cy="4143403"/>
          </a:xfrm>
        </p:spPr>
        <p:txBody>
          <a:bodyPr>
            <a:noAutofit/>
          </a:bodyPr>
          <a:lstStyle/>
          <a:p>
            <a:pPr indent="-360000">
              <a:spcBef>
                <a:spcPts val="200"/>
              </a:spcBef>
              <a:buSzPct val="100000"/>
              <a:buFont typeface="Wingdings" pitchFamily="2" charset="2"/>
              <a:buChar char="Ø"/>
            </a:pPr>
            <a:r>
              <a:rPr lang="en-US" sz="2300" dirty="0" smtClean="0"/>
              <a:t>Inspection and certification of quality oil with emphasis on marine fuels.</a:t>
            </a:r>
          </a:p>
          <a:p>
            <a:pPr indent="-360000">
              <a:spcBef>
                <a:spcPts val="200"/>
              </a:spcBef>
              <a:buSzPct val="100000"/>
              <a:buFont typeface="Wingdings" pitchFamily="2" charset="2"/>
              <a:buChar char="Ø"/>
            </a:pPr>
            <a:endParaRPr lang="en-US" sz="800" dirty="0" smtClean="0"/>
          </a:p>
          <a:p>
            <a:pPr indent="-360000">
              <a:spcBef>
                <a:spcPts val="200"/>
              </a:spcBef>
              <a:buSzPct val="100000"/>
              <a:buFont typeface="Wingdings" pitchFamily="2" charset="2"/>
              <a:buChar char="Ø"/>
            </a:pPr>
            <a:r>
              <a:rPr lang="en-US" sz="2300" dirty="0" smtClean="0"/>
              <a:t>To test viscosity oil products: measuring the time it takes to move into a glass capillary.</a:t>
            </a:r>
          </a:p>
          <a:p>
            <a:pPr indent="-360000">
              <a:spcBef>
                <a:spcPts val="200"/>
              </a:spcBef>
              <a:buSzPct val="100000"/>
              <a:buFont typeface="Wingdings" pitchFamily="2" charset="2"/>
              <a:buChar char="Ø"/>
            </a:pPr>
            <a:endParaRPr lang="en-US" sz="800" dirty="0" smtClean="0"/>
          </a:p>
          <a:p>
            <a:pPr indent="-360000">
              <a:spcBef>
                <a:spcPts val="200"/>
              </a:spcBef>
              <a:buSzPct val="100000"/>
              <a:buFont typeface="Wingdings" pitchFamily="2" charset="2"/>
              <a:buChar char="Ø"/>
            </a:pPr>
            <a:r>
              <a:rPr lang="en-US" sz="2300" dirty="0" smtClean="0"/>
              <a:t>In creating tablets (medical pills): to control the timing of the various steps in a process called Wet Granulation.</a:t>
            </a:r>
          </a:p>
          <a:p>
            <a:pPr indent="-360000">
              <a:spcBef>
                <a:spcPts val="200"/>
              </a:spcBef>
              <a:buSzPct val="100000"/>
              <a:buFont typeface="Wingdings" pitchFamily="2" charset="2"/>
              <a:buChar char="Ø"/>
            </a:pPr>
            <a:endParaRPr lang="en-US" sz="800" dirty="0" smtClean="0"/>
          </a:p>
          <a:p>
            <a:pPr indent="-360000">
              <a:spcBef>
                <a:spcPts val="200"/>
              </a:spcBef>
              <a:buSzPct val="100000"/>
              <a:buFont typeface="Wingdings" pitchFamily="2" charset="2"/>
              <a:buChar char="Ø"/>
            </a:pPr>
            <a:r>
              <a:rPr lang="en-US" sz="2300" dirty="0" smtClean="0"/>
              <a:t>In real-time PCR methodologies: for rapid detection of the presence of pathogenic microorganisms in food (Genetic Detection System Assurance GDS).</a:t>
            </a:r>
            <a:endParaRPr lang="en-US" sz="2300" b="1" dirty="0" smtClean="0"/>
          </a:p>
        </p:txBody>
      </p:sp>
      <p:sp>
        <p:nvSpPr>
          <p:cNvPr id="2" name="1 Título"/>
          <p:cNvSpPr>
            <a:spLocks noGrp="1"/>
          </p:cNvSpPr>
          <p:nvPr>
            <p:ph type="title"/>
          </p:nvPr>
        </p:nvSpPr>
        <p:spPr>
          <a:xfrm>
            <a:off x="457200" y="274638"/>
            <a:ext cx="8329642" cy="1143000"/>
          </a:xfrm>
        </p:spPr>
        <p:txBody>
          <a:bodyPr>
            <a:normAutofit/>
          </a:bodyPr>
          <a:lstStyle/>
          <a:p>
            <a:pPr lvl="1" algn="l" rtl="0">
              <a:spcBef>
                <a:spcPct val="0"/>
              </a:spcBef>
            </a:pPr>
            <a:r>
              <a:rPr lang="en-US" sz="3000" b="1" dirty="0">
                <a:solidFill>
                  <a:schemeClr val="tx1"/>
                </a:solidFill>
                <a:effectLst>
                  <a:outerShdw blurRad="38100" dist="38100" dir="2700000" algn="tl">
                    <a:srgbClr val="000000">
                      <a:alpha val="43137"/>
                    </a:srgbClr>
                  </a:outerShdw>
                </a:effectLst>
                <a:latin typeface="Arial" pitchFamily="34" charset="0"/>
                <a:cs typeface="Arial" pitchFamily="34" charset="0"/>
              </a:rPr>
              <a:t>U</a:t>
            </a:r>
            <a:r>
              <a:rPr lang="en-US" sz="3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ses of Stopwatches and Timers in Panamá</a:t>
            </a:r>
            <a:endParaRPr lang="es-PA" dirty="0">
              <a:solidFill>
                <a:schemeClr val="tx1"/>
              </a:solidFill>
            </a:endParaRPr>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857629"/>
            <a:ext cx="8229600" cy="2071702"/>
          </a:xfrm>
        </p:spPr>
        <p:txBody>
          <a:bodyPr>
            <a:normAutofit lnSpcReduction="10000"/>
          </a:bodyPr>
          <a:lstStyle/>
          <a:p>
            <a:pPr>
              <a:buNone/>
            </a:pPr>
            <a:r>
              <a:rPr lang="en-US" sz="2600" dirty="0" smtClean="0"/>
              <a:t>Every stopwatch is composed of four elements:</a:t>
            </a:r>
          </a:p>
          <a:p>
            <a:pPr>
              <a:buNone/>
            </a:pPr>
            <a:endParaRPr lang="en-US" sz="900" dirty="0" smtClean="0">
              <a:effectLst>
                <a:outerShdw blurRad="38100" dist="38100" dir="2700000" algn="tl">
                  <a:srgbClr val="000000">
                    <a:alpha val="43137"/>
                  </a:srgbClr>
                </a:outerShdw>
              </a:effectLst>
            </a:endParaRPr>
          </a:p>
          <a:p>
            <a:pPr lvl="1">
              <a:buFont typeface="Wingdings" pitchFamily="2" charset="2"/>
              <a:buChar char="q"/>
            </a:pPr>
            <a:r>
              <a:rPr lang="en-US" sz="2200" dirty="0" smtClean="0"/>
              <a:t>Power source</a:t>
            </a:r>
          </a:p>
          <a:p>
            <a:pPr lvl="1">
              <a:buFont typeface="Wingdings" pitchFamily="2" charset="2"/>
              <a:buChar char="q"/>
            </a:pPr>
            <a:r>
              <a:rPr lang="en-US" sz="2200" dirty="0" smtClean="0"/>
              <a:t>Time base</a:t>
            </a:r>
          </a:p>
          <a:p>
            <a:pPr lvl="1">
              <a:buFont typeface="Wingdings" pitchFamily="2" charset="2"/>
              <a:buChar char="q"/>
            </a:pPr>
            <a:r>
              <a:rPr lang="en-US" sz="2200" dirty="0" smtClean="0"/>
              <a:t>Counter</a:t>
            </a:r>
          </a:p>
          <a:p>
            <a:pPr lvl="1">
              <a:buFont typeface="Wingdings" pitchFamily="2" charset="2"/>
              <a:buChar char="q"/>
            </a:pPr>
            <a:r>
              <a:rPr lang="en-US" sz="2200" dirty="0" smtClean="0"/>
              <a:t>Indicator (display).</a:t>
            </a:r>
            <a:endParaRPr lang="en-US" dirty="0" smtClean="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Some Stopwatch/Timer physical features</a:t>
            </a:r>
            <a:endParaRPr lang="es-PA" sz="2700" dirty="0">
              <a:solidFill>
                <a:schemeClr val="tx1"/>
              </a:solidFill>
            </a:endParaRPr>
          </a:p>
        </p:txBody>
      </p:sp>
      <p:pic>
        <p:nvPicPr>
          <p:cNvPr id="4100" name="Picture 4"/>
          <p:cNvPicPr>
            <a:picLocks noChangeAspect="1" noChangeArrowheads="1"/>
          </p:cNvPicPr>
          <p:nvPr/>
        </p:nvPicPr>
        <p:blipFill>
          <a:blip r:embed="rId2"/>
          <a:srcRect/>
          <a:stretch>
            <a:fillRect/>
          </a:stretch>
        </p:blipFill>
        <p:spPr bwMode="auto">
          <a:xfrm>
            <a:off x="1187744" y="1428736"/>
            <a:ext cx="6598966" cy="2286016"/>
          </a:xfrm>
          <a:prstGeom prst="rect">
            <a:avLst/>
          </a:prstGeom>
          <a:noFill/>
          <a:ln w="9525">
            <a:noFill/>
            <a:miter lim="800000"/>
            <a:headEnd/>
            <a:tailEnd/>
          </a:ln>
          <a:effectLst/>
        </p:spPr>
      </p:pic>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
        <p:nvSpPr>
          <p:cNvPr id="12" name="11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72074"/>
            <a:ext cx="8229600" cy="935217"/>
          </a:xfrm>
        </p:spPr>
        <p:txBody>
          <a:bodyPr>
            <a:normAutofit fontScale="92500"/>
          </a:bodyPr>
          <a:lstStyle/>
          <a:p>
            <a:pPr>
              <a:buNone/>
            </a:pPr>
            <a:r>
              <a:rPr lang="en-US" dirty="0" smtClean="0"/>
              <a:t>The design and construction of each component depends upon the type of stopwatch.</a:t>
            </a:r>
            <a:endParaRPr lang="es-PA" dirty="0" smtClean="0"/>
          </a:p>
          <a:p>
            <a:pPr>
              <a:buNone/>
            </a:pPr>
            <a:endParaRPr lang="en-US" dirty="0" smtClean="0"/>
          </a:p>
          <a:p>
            <a:endParaRPr lang="en-US" dirty="0" smtClean="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Some Stopwatch/Timer physical Features</a:t>
            </a:r>
            <a:endParaRPr lang="es-PA" sz="2700"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275475" y="1214422"/>
            <a:ext cx="4225087" cy="3143272"/>
          </a:xfrm>
          <a:prstGeom prst="rect">
            <a:avLst/>
          </a:prstGeom>
          <a:noFill/>
          <a:ln w="9525">
            <a:noFill/>
            <a:miter lim="800000"/>
            <a:headEnd/>
            <a:tailEnd/>
          </a:ln>
          <a:effectLst/>
        </p:spPr>
      </p:pic>
      <p:sp>
        <p:nvSpPr>
          <p:cNvPr id="8" name="7 Rectángulo"/>
          <p:cNvSpPr/>
          <p:nvPr/>
        </p:nvSpPr>
        <p:spPr>
          <a:xfrm>
            <a:off x="763224" y="4345552"/>
            <a:ext cx="3451586" cy="369332"/>
          </a:xfrm>
          <a:prstGeom prst="rect">
            <a:avLst/>
          </a:prstGeom>
        </p:spPr>
        <p:txBody>
          <a:bodyPr wrap="none">
            <a:spAutoFit/>
          </a:bodyPr>
          <a:lstStyle/>
          <a:p>
            <a:r>
              <a:rPr lang="en-US" dirty="0" smtClean="0"/>
              <a:t> Interior of digital stopwatch.</a:t>
            </a:r>
            <a:endParaRPr lang="es-PA" dirty="0"/>
          </a:p>
        </p:txBody>
      </p:sp>
      <p:pic>
        <p:nvPicPr>
          <p:cNvPr id="3075" name="Picture 3"/>
          <p:cNvPicPr>
            <a:picLocks noChangeAspect="1" noChangeArrowheads="1"/>
          </p:cNvPicPr>
          <p:nvPr/>
        </p:nvPicPr>
        <p:blipFill>
          <a:blip r:embed="rId3"/>
          <a:srcRect/>
          <a:stretch>
            <a:fillRect/>
          </a:stretch>
        </p:blipFill>
        <p:spPr bwMode="auto">
          <a:xfrm>
            <a:off x="4572000" y="1209100"/>
            <a:ext cx="4239596" cy="3148594"/>
          </a:xfrm>
          <a:prstGeom prst="rect">
            <a:avLst/>
          </a:prstGeom>
          <a:noFill/>
          <a:ln w="9525">
            <a:noFill/>
            <a:miter lim="800000"/>
            <a:headEnd/>
            <a:tailEnd/>
          </a:ln>
          <a:effectLst/>
        </p:spPr>
      </p:pic>
      <p:sp>
        <p:nvSpPr>
          <p:cNvPr id="10" name="9 Rectángulo"/>
          <p:cNvSpPr/>
          <p:nvPr/>
        </p:nvSpPr>
        <p:spPr>
          <a:xfrm>
            <a:off x="4929190" y="4357694"/>
            <a:ext cx="3927678" cy="369332"/>
          </a:xfrm>
          <a:prstGeom prst="rect">
            <a:avLst/>
          </a:prstGeom>
        </p:spPr>
        <p:txBody>
          <a:bodyPr wrap="none">
            <a:spAutoFit/>
          </a:bodyPr>
          <a:lstStyle/>
          <a:p>
            <a:r>
              <a:rPr lang="en-US" dirty="0" smtClean="0"/>
              <a:t>Interior of mechanical stopwatch.</a:t>
            </a:r>
            <a:endParaRPr lang="es-PA" dirty="0"/>
          </a:p>
        </p:txBody>
      </p:sp>
      <p:sp>
        <p:nvSpPr>
          <p:cNvPr id="11" name="10 Rectángulo"/>
          <p:cNvSpPr/>
          <p:nvPr/>
        </p:nvSpPr>
        <p:spPr>
          <a:xfrm>
            <a:off x="3286116" y="6215082"/>
            <a:ext cx="4839786" cy="276999"/>
          </a:xfrm>
          <a:prstGeom prst="rect">
            <a:avLst/>
          </a:prstGeom>
        </p:spPr>
        <p:txBody>
          <a:bodyPr wrap="none">
            <a:spAutoFit/>
          </a:bodyPr>
          <a:lstStyle/>
          <a:p>
            <a:r>
              <a:rPr lang="en-US" sz="1200" dirty="0" smtClean="0"/>
              <a:t>from NIST - Practice Guide Timer Calibrations - 2009 Edition .</a:t>
            </a:r>
            <a:endParaRPr lang="es-PA" sz="1200" dirty="0"/>
          </a:p>
        </p:txBody>
      </p:sp>
      <p:sp>
        <p:nvSpPr>
          <p:cNvPr id="12" name="11 Marcador de fecha"/>
          <p:cNvSpPr>
            <a:spLocks noGrp="1"/>
          </p:cNvSpPr>
          <p:nvPr>
            <p:ph type="dt" sz="half" idx="10"/>
          </p:nvPr>
        </p:nvSpPr>
        <p:spPr/>
        <p:txBody>
          <a:bodyPr/>
          <a:lstStyle/>
          <a:p>
            <a:r>
              <a:rPr lang="es-PA" smtClean="0"/>
              <a:t>January 27, 2015</a:t>
            </a:r>
            <a:endParaRPr lang="es-ES"/>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
        <p:nvSpPr>
          <p:cNvPr id="14" name="13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About of Stopwatch/Timer </a:t>
            </a:r>
            <a:r>
              <a:rPr lang="en-US" sz="27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Especification</a:t>
            </a:r>
            <a:endParaRPr lang="es-PA" sz="2700" dirty="0">
              <a:solidFill>
                <a:schemeClr val="tx1"/>
              </a:solidFill>
            </a:endParaRPr>
          </a:p>
        </p:txBody>
      </p:sp>
      <p:sp>
        <p:nvSpPr>
          <p:cNvPr id="8" name="7 Rectángulo"/>
          <p:cNvSpPr/>
          <p:nvPr/>
        </p:nvSpPr>
        <p:spPr>
          <a:xfrm>
            <a:off x="500034" y="1357298"/>
            <a:ext cx="3857652" cy="3847207"/>
          </a:xfrm>
          <a:prstGeom prst="rect">
            <a:avLst/>
          </a:prstGeom>
        </p:spPr>
        <p:txBody>
          <a:bodyPr wrap="square">
            <a:spAutoFit/>
          </a:bodyPr>
          <a:lstStyle/>
          <a:p>
            <a:pPr algn="ctr"/>
            <a:r>
              <a:rPr lang="en-US" sz="2400" b="1" u="sng" dirty="0" smtClean="0">
                <a:solidFill>
                  <a:schemeClr val="accent4"/>
                </a:solidFill>
              </a:rPr>
              <a:t>Stopwatch</a:t>
            </a:r>
          </a:p>
          <a:p>
            <a:pPr algn="ctr"/>
            <a:endParaRPr lang="en-US" sz="2000" b="1" dirty="0" smtClean="0"/>
          </a:p>
          <a:p>
            <a:r>
              <a:rPr lang="es-PA" b="1" dirty="0" err="1" smtClean="0">
                <a:solidFill>
                  <a:srgbClr val="002060"/>
                </a:solidFill>
              </a:rPr>
              <a:t>Resolution</a:t>
            </a:r>
            <a:r>
              <a:rPr lang="es-PA" b="1" dirty="0" smtClean="0">
                <a:solidFill>
                  <a:srgbClr val="002060"/>
                </a:solidFill>
              </a:rPr>
              <a:t>:</a:t>
            </a:r>
            <a:endParaRPr lang="en-US" b="1" dirty="0" smtClean="0">
              <a:solidFill>
                <a:srgbClr val="002060"/>
              </a:solidFill>
            </a:endParaRPr>
          </a:p>
          <a:p>
            <a:pPr lvl="1"/>
            <a:r>
              <a:rPr lang="en-US" sz="1400" dirty="0" smtClean="0"/>
              <a:t>1/100 second</a:t>
            </a:r>
          </a:p>
          <a:p>
            <a:pPr lvl="1"/>
            <a:r>
              <a:rPr lang="es-PA" sz="1400" dirty="0" smtClean="0"/>
              <a:t>1/1000 </a:t>
            </a:r>
            <a:r>
              <a:rPr lang="es-PA" sz="1400" dirty="0" err="1" smtClean="0"/>
              <a:t>second</a:t>
            </a:r>
            <a:endParaRPr lang="es-PA" sz="1400" dirty="0" smtClean="0"/>
          </a:p>
          <a:p>
            <a:endParaRPr lang="es-PA" b="1" dirty="0" smtClean="0">
              <a:solidFill>
                <a:srgbClr val="002060"/>
              </a:solidFill>
            </a:endParaRPr>
          </a:p>
          <a:p>
            <a:r>
              <a:rPr lang="en-US" b="1" dirty="0" smtClean="0">
                <a:solidFill>
                  <a:srgbClr val="002060"/>
                </a:solidFill>
              </a:rPr>
              <a:t>Total elapsed time display</a:t>
            </a:r>
            <a:r>
              <a:rPr lang="en-US" b="1" dirty="0" smtClean="0"/>
              <a:t>: </a:t>
            </a:r>
          </a:p>
          <a:p>
            <a:pPr lvl="1"/>
            <a:r>
              <a:rPr lang="en-US" sz="1400" dirty="0" smtClean="0"/>
              <a:t>Times up to 10 hours</a:t>
            </a:r>
          </a:p>
          <a:p>
            <a:pPr lvl="1"/>
            <a:r>
              <a:rPr lang="en-US" sz="1400" dirty="0" smtClean="0"/>
              <a:t>9:59’59.999’’</a:t>
            </a:r>
          </a:p>
          <a:p>
            <a:pPr lvl="1"/>
            <a:r>
              <a:rPr lang="en-US" sz="1400" dirty="0" smtClean="0"/>
              <a:t>0 to 99 hours, 59 minute, 59 second</a:t>
            </a:r>
          </a:p>
          <a:p>
            <a:pPr lvl="1"/>
            <a:endParaRPr lang="en-US" sz="1600" dirty="0" smtClean="0"/>
          </a:p>
          <a:p>
            <a:r>
              <a:rPr lang="en-US" b="1" dirty="0" smtClean="0">
                <a:solidFill>
                  <a:srgbClr val="002060"/>
                </a:solidFill>
              </a:rPr>
              <a:t>Accuracy</a:t>
            </a:r>
          </a:p>
          <a:p>
            <a:pPr lvl="1"/>
            <a:r>
              <a:rPr lang="en-US" sz="1400" dirty="0" smtClean="0"/>
              <a:t>±30 seconds/month</a:t>
            </a:r>
            <a:br>
              <a:rPr lang="en-US" sz="1400" dirty="0" smtClean="0"/>
            </a:br>
            <a:r>
              <a:rPr lang="en-US" sz="1400" dirty="0" smtClean="0"/>
              <a:t> 99.9988 %</a:t>
            </a:r>
          </a:p>
          <a:p>
            <a:pPr lvl="1"/>
            <a:r>
              <a:rPr lang="es-PA" sz="1400" dirty="0" smtClean="0"/>
              <a:t>± 5 s/</a:t>
            </a:r>
            <a:r>
              <a:rPr lang="es-PA" sz="1400" dirty="0" err="1" smtClean="0"/>
              <a:t>day</a:t>
            </a:r>
            <a:endParaRPr lang="es-PA" sz="1400" dirty="0"/>
          </a:p>
        </p:txBody>
      </p:sp>
      <p:sp>
        <p:nvSpPr>
          <p:cNvPr id="10" name="9 Rectángulo"/>
          <p:cNvSpPr/>
          <p:nvPr/>
        </p:nvSpPr>
        <p:spPr>
          <a:xfrm>
            <a:off x="4786314" y="2643182"/>
            <a:ext cx="3929090" cy="2000548"/>
          </a:xfrm>
          <a:prstGeom prst="rect">
            <a:avLst/>
          </a:prstGeom>
        </p:spPr>
        <p:txBody>
          <a:bodyPr wrap="square">
            <a:spAutoFit/>
          </a:bodyPr>
          <a:lstStyle/>
          <a:p>
            <a:pPr algn="ctr"/>
            <a:r>
              <a:rPr lang="en-US" sz="2400" b="1" u="sng" dirty="0" smtClean="0">
                <a:solidFill>
                  <a:schemeClr val="accent4"/>
                </a:solidFill>
              </a:rPr>
              <a:t>Timer</a:t>
            </a:r>
          </a:p>
          <a:p>
            <a:endParaRPr lang="en-US" dirty="0" smtClean="0"/>
          </a:p>
          <a:p>
            <a:r>
              <a:rPr lang="en-US" b="1" dirty="0" smtClean="0">
                <a:solidFill>
                  <a:srgbClr val="002060"/>
                </a:solidFill>
              </a:rPr>
              <a:t>Countdown timer: </a:t>
            </a:r>
          </a:p>
          <a:p>
            <a:pPr lvl="1"/>
            <a:r>
              <a:rPr lang="en-US" sz="1400" dirty="0" smtClean="0"/>
              <a:t>100 hours. Count Down/ Up Timer</a:t>
            </a:r>
          </a:p>
          <a:p>
            <a:pPr lvl="1"/>
            <a:r>
              <a:rPr lang="en-US" sz="1400" dirty="0" smtClean="0"/>
              <a:t>99 hours, 59 minute, 59 second to  0</a:t>
            </a:r>
          </a:p>
          <a:p>
            <a:pPr lvl="1"/>
            <a:r>
              <a:rPr lang="en-US" dirty="0" smtClean="0"/>
              <a:t/>
            </a:r>
            <a:br>
              <a:rPr lang="en-US" dirty="0" smtClean="0"/>
            </a:br>
            <a:endParaRPr lang="es-PA" dirty="0"/>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13" name="12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914400" lvl="1" indent="-514350">
              <a:buFont typeface="Courier New" pitchFamily="49" charset="0"/>
              <a:buChar char="o"/>
            </a:pPr>
            <a:endParaRPr lang="en-US" sz="4100" dirty="0" smtClean="0">
              <a:latin typeface="Arial" pitchFamily="34" charset="0"/>
              <a:cs typeface="Arial" pitchFamily="34" charset="0"/>
            </a:endParaRP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Device Under Test (DUT)</a:t>
            </a:r>
          </a:p>
          <a:p>
            <a:pPr marL="914400" lvl="1" indent="-514350">
              <a:buFont typeface="Courier New" pitchFamily="49" charset="0"/>
              <a:buChar char="o"/>
            </a:pPr>
            <a:r>
              <a:rPr lang="en-US" sz="4100" dirty="0" smtClean="0">
                <a:latin typeface="Arial" pitchFamily="34" charset="0"/>
                <a:cs typeface="Arial" pitchFamily="34" charset="0"/>
              </a:rPr>
              <a:t>Traceable Reference </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Method</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Stopwatch/Timer </a:t>
            </a:r>
            <a:r>
              <a:rPr lang="es-PA" sz="3700" dirty="0" err="1" smtClean="0">
                <a:solidFill>
                  <a:schemeClr val="tx1"/>
                </a:solidFill>
                <a:latin typeface="Arial" pitchFamily="34" charset="0"/>
                <a:cs typeface="Arial" pitchFamily="34" charset="0"/>
              </a:rPr>
              <a:t>Calibrations</a:t>
            </a:r>
            <a:endParaRPr lang="es-PA" sz="3700" dirty="0">
              <a:solidFill>
                <a:schemeClr val="tx1"/>
              </a:solidFill>
              <a:latin typeface="Arial" pitchFamily="34" charset="0"/>
              <a:cs typeface="Arial" pitchFamily="34" charset="0"/>
            </a:endParaRPr>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357562"/>
            <a:ext cx="8715436" cy="2571768"/>
          </a:xfrm>
        </p:spPr>
        <p:txBody>
          <a:bodyPr>
            <a:normAutofit/>
          </a:bodyPr>
          <a:lstStyle/>
          <a:p>
            <a:pPr marL="914400" lvl="1" indent="-514350">
              <a:buFont typeface="Courier New" pitchFamily="49" charset="0"/>
              <a:buChar char="o"/>
            </a:pPr>
            <a:r>
              <a:rPr lang="en-US" sz="1800" b="1" dirty="0" smtClean="0"/>
              <a:t>Measurement</a:t>
            </a:r>
            <a:r>
              <a:rPr lang="en-US" sz="1800" dirty="0" smtClean="0"/>
              <a:t> </a:t>
            </a:r>
            <a:r>
              <a:rPr lang="en-US" sz="1800" b="1" dirty="0" smtClean="0"/>
              <a:t>reference </a:t>
            </a:r>
            <a:r>
              <a:rPr lang="en-US" sz="1800" dirty="0" smtClean="0"/>
              <a:t>are</a:t>
            </a:r>
            <a:r>
              <a:rPr lang="en-US" sz="1800" b="1" dirty="0" smtClean="0"/>
              <a:t>: </a:t>
            </a:r>
          </a:p>
          <a:p>
            <a:pPr marL="1435608" lvl="3" indent="-514350">
              <a:buFont typeface="Courier New" pitchFamily="49" charset="0"/>
              <a:buChar char="o"/>
            </a:pPr>
            <a:r>
              <a:rPr lang="en-US" sz="1800" dirty="0" smtClean="0"/>
              <a:t>a </a:t>
            </a:r>
            <a:r>
              <a:rPr lang="en-US" sz="1800" b="1" dirty="0" smtClean="0">
                <a:solidFill>
                  <a:schemeClr val="accent5"/>
                </a:solidFill>
              </a:rPr>
              <a:t>time interval </a:t>
            </a:r>
            <a:r>
              <a:rPr lang="en-US" sz="1800" dirty="0" smtClean="0"/>
              <a:t>standard or</a:t>
            </a:r>
          </a:p>
          <a:p>
            <a:pPr marL="1435608" lvl="3" indent="-514350">
              <a:buFont typeface="Courier New" pitchFamily="49" charset="0"/>
              <a:buChar char="o"/>
            </a:pPr>
            <a:r>
              <a:rPr lang="en-US" sz="1800" dirty="0" smtClean="0"/>
              <a:t>a </a:t>
            </a:r>
            <a:r>
              <a:rPr lang="en-US" sz="1800" b="1" dirty="0" smtClean="0">
                <a:solidFill>
                  <a:schemeClr val="accent5"/>
                </a:solidFill>
              </a:rPr>
              <a:t>frequency</a:t>
            </a:r>
            <a:r>
              <a:rPr lang="en-US" sz="1800" dirty="0" smtClean="0">
                <a:solidFill>
                  <a:schemeClr val="accent5"/>
                </a:solidFill>
              </a:rPr>
              <a:t> </a:t>
            </a:r>
            <a:r>
              <a:rPr lang="en-US" sz="1800" dirty="0" smtClean="0"/>
              <a:t>standard</a:t>
            </a:r>
          </a:p>
          <a:p>
            <a:pPr marL="914400" lvl="1" indent="-514350">
              <a:buNone/>
            </a:pPr>
            <a:endParaRPr lang="en-US" sz="800" dirty="0" smtClean="0"/>
          </a:p>
          <a:p>
            <a:pPr marL="914400" lvl="1" indent="-514350">
              <a:buFont typeface="Courier New" pitchFamily="49" charset="0"/>
              <a:buChar char="o"/>
            </a:pPr>
            <a:r>
              <a:rPr lang="en-US" sz="1800" dirty="0" smtClean="0"/>
              <a:t>If a </a:t>
            </a:r>
            <a:r>
              <a:rPr lang="en-US" sz="1800" b="1" dirty="0" smtClean="0"/>
              <a:t>time interval standard</a:t>
            </a:r>
            <a:r>
              <a:rPr lang="en-US" sz="1800" dirty="0" smtClean="0"/>
              <a:t> is used, it is compared to the DUT’s display. </a:t>
            </a:r>
          </a:p>
          <a:p>
            <a:pPr marL="914400" lvl="1" indent="-514350">
              <a:buNone/>
            </a:pPr>
            <a:endParaRPr lang="en-US" sz="800" dirty="0" smtClean="0"/>
          </a:p>
          <a:p>
            <a:pPr marL="914400" lvl="1" indent="-514350">
              <a:buFont typeface="Courier New" pitchFamily="49" charset="0"/>
              <a:buChar char="o"/>
            </a:pPr>
            <a:r>
              <a:rPr lang="en-US" sz="1800" dirty="0" smtClean="0"/>
              <a:t>If a </a:t>
            </a:r>
            <a:r>
              <a:rPr lang="en-US" sz="1800" b="1" dirty="0" smtClean="0"/>
              <a:t>frequency standards</a:t>
            </a:r>
            <a:r>
              <a:rPr lang="en-US" sz="1800" dirty="0" smtClean="0"/>
              <a:t> is used, it is compare to the DUT’s time base oscillator.</a:t>
            </a:r>
            <a:endParaRPr lang="es-PA" sz="1800" dirty="0"/>
          </a:p>
        </p:txBody>
      </p:sp>
      <p:sp>
        <p:nvSpPr>
          <p:cNvPr id="2" name="1 Título"/>
          <p:cNvSpPr>
            <a:spLocks noGrp="1"/>
          </p:cNvSpPr>
          <p:nvPr>
            <p:ph type="title"/>
          </p:nvPr>
        </p:nvSpPr>
        <p:spPr/>
        <p:txBody>
          <a:bodyPr>
            <a:normAutofit/>
          </a:bodyPr>
          <a:lstStyle/>
          <a:p>
            <a:pPr marL="914400" lvl="1" indent="-514350"/>
            <a:r>
              <a:rPr lang="en-US" sz="2800" b="1" dirty="0" smtClean="0">
                <a:effectLst>
                  <a:outerShdw blurRad="38100" dist="38100" dir="2700000" algn="tl">
                    <a:srgbClr val="000000">
                      <a:alpha val="43137"/>
                    </a:srgbClr>
                  </a:outerShdw>
                </a:effectLst>
              </a:rPr>
              <a:t>Like all calibrations, stopwatch and timer calibrations are simply comparisons</a:t>
            </a:r>
            <a:endParaRPr lang="en-US" sz="2800" b="1" dirty="0" smtClean="0"/>
          </a:p>
        </p:txBody>
      </p:sp>
      <p:pic>
        <p:nvPicPr>
          <p:cNvPr id="1029" name="Picture 5"/>
          <p:cNvPicPr>
            <a:picLocks noChangeAspect="1" noChangeArrowheads="1"/>
          </p:cNvPicPr>
          <p:nvPr/>
        </p:nvPicPr>
        <p:blipFill>
          <a:blip r:embed="rId2"/>
          <a:srcRect/>
          <a:stretch>
            <a:fillRect/>
          </a:stretch>
        </p:blipFill>
        <p:spPr bwMode="auto">
          <a:xfrm>
            <a:off x="1428728" y="2109456"/>
            <a:ext cx="6143668" cy="1176668"/>
          </a:xfrm>
          <a:prstGeom prst="rect">
            <a:avLst/>
          </a:prstGeom>
          <a:noFill/>
          <a:ln w="9525">
            <a:noFill/>
            <a:miter lim="800000"/>
            <a:headEnd/>
            <a:tailEnd/>
          </a:ln>
          <a:effectLst/>
        </p:spPr>
      </p:pic>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00174"/>
            <a:ext cx="8229600" cy="2786082"/>
          </a:xfrm>
        </p:spPr>
        <p:txBody>
          <a:bodyPr>
            <a:normAutofit/>
          </a:bodyPr>
          <a:lstStyle/>
          <a:p>
            <a:pPr marL="914400" lvl="1" indent="-514350">
              <a:buNone/>
            </a:pPr>
            <a:r>
              <a:rPr lang="en-US" sz="2000" b="1" dirty="0" smtClean="0"/>
              <a:t>Time Interval References:</a:t>
            </a:r>
          </a:p>
          <a:p>
            <a:pPr marL="914400" lvl="1" indent="-514350">
              <a:buNone/>
            </a:pPr>
            <a:endParaRPr lang="en-US" sz="800" dirty="0" smtClean="0"/>
          </a:p>
          <a:p>
            <a:pPr marL="914400" lvl="1" indent="-514350">
              <a:buFont typeface="Courier New" pitchFamily="49" charset="0"/>
              <a:buChar char="o"/>
            </a:pPr>
            <a:r>
              <a:rPr lang="en-US" sz="1900" dirty="0" smtClean="0">
                <a:latin typeface="Arial" pitchFamily="34" charset="0"/>
                <a:cs typeface="Arial" pitchFamily="34" charset="0"/>
              </a:rPr>
              <a:t>Traceable time display.</a:t>
            </a:r>
          </a:p>
          <a:p>
            <a:pPr marL="914400" lvl="1" indent="-514350">
              <a:buFont typeface="Courier New" pitchFamily="49" charset="0"/>
              <a:buChar char="o"/>
            </a:pPr>
            <a:r>
              <a:rPr lang="en-US" sz="1900" dirty="0" smtClean="0">
                <a:latin typeface="Arial" pitchFamily="34" charset="0"/>
                <a:cs typeface="Arial" pitchFamily="34" charset="0"/>
              </a:rPr>
              <a:t>Time base oscillator.</a:t>
            </a:r>
          </a:p>
          <a:p>
            <a:pPr marL="914400" lvl="1" indent="-514350">
              <a:buFont typeface="Courier New" pitchFamily="49" charset="0"/>
              <a:buChar char="o"/>
            </a:pPr>
            <a:r>
              <a:rPr lang="en-US" sz="1900" dirty="0" smtClean="0">
                <a:latin typeface="Arial" pitchFamily="34" charset="0"/>
                <a:cs typeface="Arial" pitchFamily="34" charset="0"/>
              </a:rPr>
              <a:t> An traceable audio time signal (usually obtained with a shortwave radio or a telephone).</a:t>
            </a:r>
          </a:p>
          <a:p>
            <a:pPr marL="914400" lvl="1" indent="-514350">
              <a:buNone/>
            </a:pPr>
            <a:r>
              <a:rPr lang="en-US" sz="800" dirty="0" smtClean="0"/>
              <a:t> </a:t>
            </a:r>
          </a:p>
          <a:p>
            <a:pPr marL="914400" lvl="1" indent="-514350">
              <a:buFont typeface="Wingdings" pitchFamily="2" charset="2"/>
              <a:buChar char="Ø"/>
            </a:pPr>
            <a:r>
              <a:rPr lang="en-US" sz="1600" dirty="0" smtClean="0">
                <a:solidFill>
                  <a:schemeClr val="accent4"/>
                </a:solidFill>
              </a:rPr>
              <a:t>Since time interval (and not absolute time) is being measured, the fixed signal delay from the source to the user is not important as long as it remains relatively constant during the calibration process.</a:t>
            </a:r>
            <a:endParaRPr lang="es-PA" sz="1600" dirty="0">
              <a:solidFill>
                <a:schemeClr val="accent4"/>
              </a:solidFill>
            </a:endParaRPr>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Examples of Traceable Reference </a:t>
            </a:r>
            <a:endParaRPr lang="es-PA" dirty="0">
              <a:solidFill>
                <a:schemeClr val="tx1"/>
              </a:solidFill>
            </a:endParaRPr>
          </a:p>
        </p:txBody>
      </p:sp>
      <p:pic>
        <p:nvPicPr>
          <p:cNvPr id="8" name="Picture 8"/>
          <p:cNvPicPr>
            <a:picLocks noChangeAspect="1" noChangeArrowheads="1"/>
          </p:cNvPicPr>
          <p:nvPr/>
        </p:nvPicPr>
        <p:blipFill>
          <a:blip r:embed="rId2"/>
          <a:srcRect/>
          <a:stretch>
            <a:fillRect/>
          </a:stretch>
        </p:blipFill>
        <p:spPr bwMode="auto">
          <a:xfrm>
            <a:off x="3929058" y="4206259"/>
            <a:ext cx="1284330" cy="1151567"/>
          </a:xfrm>
          <a:prstGeom prst="rect">
            <a:avLst/>
          </a:prstGeom>
          <a:noFill/>
          <a:ln w="9525">
            <a:noFill/>
            <a:miter lim="800000"/>
            <a:headEnd/>
            <a:tailEnd/>
          </a:ln>
          <a:effectLst/>
        </p:spPr>
      </p:pic>
      <p:pic>
        <p:nvPicPr>
          <p:cNvPr id="9" name="Picture 10"/>
          <p:cNvPicPr>
            <a:picLocks noChangeAspect="1" noChangeArrowheads="1"/>
          </p:cNvPicPr>
          <p:nvPr/>
        </p:nvPicPr>
        <p:blipFill>
          <a:blip r:embed="rId3"/>
          <a:srcRect/>
          <a:stretch>
            <a:fillRect/>
          </a:stretch>
        </p:blipFill>
        <p:spPr bwMode="auto">
          <a:xfrm>
            <a:off x="5214942" y="4643446"/>
            <a:ext cx="1571635" cy="1157587"/>
          </a:xfrm>
          <a:prstGeom prst="rect">
            <a:avLst/>
          </a:prstGeom>
          <a:noFill/>
          <a:ln w="9525">
            <a:noFill/>
            <a:miter lim="800000"/>
            <a:headEnd/>
            <a:tailEnd/>
          </a:ln>
          <a:effectLst/>
        </p:spPr>
      </p:pic>
      <p:pic>
        <p:nvPicPr>
          <p:cNvPr id="10" name="Picture 11"/>
          <p:cNvPicPr>
            <a:picLocks noChangeAspect="1" noChangeArrowheads="1"/>
          </p:cNvPicPr>
          <p:nvPr/>
        </p:nvPicPr>
        <p:blipFill>
          <a:blip r:embed="rId4"/>
          <a:srcRect/>
          <a:stretch>
            <a:fillRect/>
          </a:stretch>
        </p:blipFill>
        <p:spPr bwMode="auto">
          <a:xfrm>
            <a:off x="500034" y="5715016"/>
            <a:ext cx="1488105" cy="673886"/>
          </a:xfrm>
          <a:prstGeom prst="rect">
            <a:avLst/>
          </a:prstGeom>
          <a:noFill/>
          <a:ln w="9525">
            <a:noFill/>
            <a:miter lim="800000"/>
            <a:headEnd/>
            <a:tailEnd/>
          </a:ln>
          <a:effectLst/>
        </p:spPr>
      </p:pic>
      <p:cxnSp>
        <p:nvCxnSpPr>
          <p:cNvPr id="11" name="10 Conector curvado"/>
          <p:cNvCxnSpPr/>
          <p:nvPr/>
        </p:nvCxnSpPr>
        <p:spPr>
          <a:xfrm flipV="1">
            <a:off x="2000232" y="5000636"/>
            <a:ext cx="2286016" cy="9286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curvado"/>
          <p:cNvCxnSpPr>
            <a:stCxn id="10" idx="3"/>
          </p:cNvCxnSpPr>
          <p:nvPr/>
        </p:nvCxnSpPr>
        <p:spPr>
          <a:xfrm flipV="1">
            <a:off x="1988139" y="5500702"/>
            <a:ext cx="3726869" cy="5512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curvado"/>
          <p:cNvCxnSpPr>
            <a:endCxn id="7" idx="1"/>
          </p:cNvCxnSpPr>
          <p:nvPr/>
        </p:nvCxnSpPr>
        <p:spPr>
          <a:xfrm flipV="1">
            <a:off x="1928794" y="5893611"/>
            <a:ext cx="4500594" cy="25003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5"/>
          <a:srcRect/>
          <a:stretch>
            <a:fillRect/>
          </a:stretch>
        </p:blipFill>
        <p:spPr bwMode="auto">
          <a:xfrm>
            <a:off x="6429388" y="5286388"/>
            <a:ext cx="1642061" cy="1214446"/>
          </a:xfrm>
          <a:prstGeom prst="rect">
            <a:avLst/>
          </a:prstGeom>
          <a:noFill/>
          <a:ln w="9525">
            <a:noFill/>
            <a:miter lim="800000"/>
            <a:headEnd/>
            <a:tailEnd/>
          </a:ln>
          <a:effectLst/>
        </p:spPr>
      </p:pic>
      <p:sp>
        <p:nvSpPr>
          <p:cNvPr id="14" name="13 Marcador de fecha"/>
          <p:cNvSpPr>
            <a:spLocks noGrp="1"/>
          </p:cNvSpPr>
          <p:nvPr>
            <p:ph type="dt" sz="half" idx="10"/>
          </p:nvPr>
        </p:nvSpPr>
        <p:spPr/>
        <p:txBody>
          <a:bodyPr/>
          <a:lstStyle/>
          <a:p>
            <a:r>
              <a:rPr lang="es-PA" smtClean="0"/>
              <a:t>January 27, 2015</a:t>
            </a:r>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16" name="15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914400" lvl="1" indent="-514350">
              <a:buFont typeface="Courier New" pitchFamily="49" charset="0"/>
              <a:buChar char="o"/>
            </a:pPr>
            <a:endParaRPr lang="en-US" sz="4100" dirty="0" smtClean="0">
              <a:latin typeface="Arial" pitchFamily="34" charset="0"/>
              <a:cs typeface="Arial" pitchFamily="34" charset="0"/>
            </a:endParaRP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Device Under Test (DUT)</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Traceable Reference </a:t>
            </a:r>
          </a:p>
          <a:p>
            <a:pPr marL="914400" lvl="1" indent="-514350">
              <a:buFont typeface="Courier New" pitchFamily="49" charset="0"/>
              <a:buChar char="o"/>
            </a:pPr>
            <a:r>
              <a:rPr lang="en-US" sz="4100" dirty="0" smtClean="0">
                <a:latin typeface="Arial" pitchFamily="34" charset="0"/>
                <a:cs typeface="Arial" pitchFamily="34" charset="0"/>
              </a:rPr>
              <a:t>Calibration Method</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Stopwatch/Timer </a:t>
            </a:r>
            <a:r>
              <a:rPr lang="es-PA" sz="3700" dirty="0" err="1" smtClean="0">
                <a:solidFill>
                  <a:schemeClr val="tx1"/>
                </a:solidFill>
                <a:latin typeface="Arial" pitchFamily="34" charset="0"/>
                <a:cs typeface="Arial" pitchFamily="34" charset="0"/>
              </a:rPr>
              <a:t>Calibrations</a:t>
            </a:r>
            <a:endParaRPr lang="es-PA" sz="3700" dirty="0">
              <a:solidFill>
                <a:schemeClr val="tx1"/>
              </a:solidFill>
              <a:latin typeface="Arial" pitchFamily="34" charset="0"/>
              <a:cs typeface="Arial" pitchFamily="34" charset="0"/>
            </a:endParaRPr>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1328"/>
            <a:ext cx="8329642" cy="1233291"/>
          </a:xfrm>
        </p:spPr>
        <p:txBody>
          <a:bodyPr>
            <a:normAutofit lnSpcReduction="10000"/>
          </a:bodyPr>
          <a:lstStyle/>
          <a:p>
            <a:pPr marL="914400" lvl="1" indent="-514350">
              <a:buFont typeface="+mj-lt"/>
              <a:buAutoNum type="arabicPeriod"/>
            </a:pPr>
            <a:r>
              <a:rPr lang="en-US" sz="2400" b="1" dirty="0" smtClean="0">
                <a:latin typeface="Arial" pitchFamily="34" charset="0"/>
                <a:cs typeface="Arial" pitchFamily="34" charset="0"/>
              </a:rPr>
              <a:t>Direct</a:t>
            </a:r>
            <a:r>
              <a:rPr lang="en-US" sz="2400" dirty="0" smtClean="0">
                <a:latin typeface="Arial" pitchFamily="34" charset="0"/>
                <a:cs typeface="Arial" pitchFamily="34" charset="0"/>
              </a:rPr>
              <a:t> comparison method</a:t>
            </a:r>
          </a:p>
          <a:p>
            <a:pPr marL="914400" lvl="1" indent="-514350">
              <a:buFont typeface="+mj-lt"/>
              <a:buAutoNum type="arabicPeriod"/>
            </a:pPr>
            <a:r>
              <a:rPr lang="en-US" sz="2400" b="1" dirty="0" smtClean="0">
                <a:latin typeface="Arial" pitchFamily="34" charset="0"/>
                <a:cs typeface="Arial" pitchFamily="34" charset="0"/>
              </a:rPr>
              <a:t>Totalize</a:t>
            </a:r>
            <a:r>
              <a:rPr lang="en-US" sz="2400" dirty="0" smtClean="0">
                <a:latin typeface="Arial" pitchFamily="34" charset="0"/>
                <a:cs typeface="Arial" pitchFamily="34" charset="0"/>
              </a:rPr>
              <a:t> method</a:t>
            </a:r>
          </a:p>
          <a:p>
            <a:pPr marL="914400" lvl="1" indent="-514350">
              <a:buFont typeface="+mj-lt"/>
              <a:buAutoNum type="arabicPeriod"/>
            </a:pPr>
            <a:r>
              <a:rPr lang="en-US" sz="2400" b="1" dirty="0" smtClean="0">
                <a:latin typeface="Arial" pitchFamily="34" charset="0"/>
                <a:cs typeface="Arial" pitchFamily="34" charset="0"/>
              </a:rPr>
              <a:t>Time base </a:t>
            </a:r>
            <a:r>
              <a:rPr lang="en-US" sz="2400" dirty="0" smtClean="0">
                <a:latin typeface="Arial" pitchFamily="34" charset="0"/>
                <a:cs typeface="Arial" pitchFamily="34" charset="0"/>
              </a:rPr>
              <a:t>method</a:t>
            </a:r>
          </a:p>
          <a:p>
            <a:pPr marL="914400" lvl="1" indent="-514350">
              <a:buFont typeface="Courier New" pitchFamily="49" charset="0"/>
              <a:buChar char="o"/>
            </a:pPr>
            <a:endParaRPr lang="en-US" sz="2400" dirty="0" smtClean="0">
              <a:latin typeface="Arial" pitchFamily="34" charset="0"/>
              <a:cs typeface="Arial" pitchFamily="34" charset="0"/>
            </a:endParaRPr>
          </a:p>
          <a:p>
            <a:pPr>
              <a:buNone/>
            </a:pPr>
            <a:endParaRPr lang="es-PA" dirty="0"/>
          </a:p>
        </p:txBody>
      </p:sp>
      <p:sp>
        <p:nvSpPr>
          <p:cNvPr id="2" name="1 Título"/>
          <p:cNvSpPr>
            <a:spLocks noGrp="1"/>
          </p:cNvSpPr>
          <p:nvPr>
            <p:ph type="title"/>
          </p:nvPr>
        </p:nvSpPr>
        <p:spPr/>
        <p:txBody>
          <a:bodyPr>
            <a:normAutofit fontScale="90000"/>
          </a:bodyPr>
          <a:lstStyle/>
          <a:p>
            <a:pPr lvl="1" algn="ctr" rtl="0">
              <a:spcBef>
                <a:spcPct val="0"/>
              </a:spcBef>
            </a:pPr>
            <a:r>
              <a:rPr lang="en-US" sz="3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Generally accepted methods for calibrating a stopwatch or timer</a:t>
            </a:r>
            <a:r>
              <a:rPr lang="en-US" sz="4100" b="1" dirty="0" smtClean="0">
                <a:latin typeface="Arial" pitchFamily="34" charset="0"/>
                <a:cs typeface="Arial" pitchFamily="34" charset="0"/>
              </a:rPr>
              <a:t/>
            </a:r>
            <a:br>
              <a:rPr lang="en-US" sz="4100" b="1" dirty="0" smtClean="0">
                <a:latin typeface="Arial" pitchFamily="34" charset="0"/>
                <a:cs typeface="Arial" pitchFamily="34" charset="0"/>
              </a:rPr>
            </a:br>
            <a:endParaRPr lang="es-PA" dirty="0"/>
          </a:p>
        </p:txBody>
      </p:sp>
      <p:pic>
        <p:nvPicPr>
          <p:cNvPr id="1026" name="Picture 2"/>
          <p:cNvPicPr>
            <a:picLocks noChangeAspect="1" noChangeArrowheads="1"/>
          </p:cNvPicPr>
          <p:nvPr/>
        </p:nvPicPr>
        <p:blipFill>
          <a:blip r:embed="rId2"/>
          <a:srcRect/>
          <a:stretch>
            <a:fillRect/>
          </a:stretch>
        </p:blipFill>
        <p:spPr bwMode="auto">
          <a:xfrm>
            <a:off x="1500166" y="2857496"/>
            <a:ext cx="6143668" cy="2009694"/>
          </a:xfrm>
          <a:prstGeom prst="rect">
            <a:avLst/>
          </a:prstGeom>
          <a:noFill/>
          <a:ln w="9525">
            <a:noFill/>
            <a:miter lim="800000"/>
            <a:headEnd/>
            <a:tailEnd/>
          </a:ln>
          <a:effectLst/>
        </p:spPr>
      </p:pic>
      <p:cxnSp>
        <p:nvCxnSpPr>
          <p:cNvPr id="28" name="27 Conector recto de flecha"/>
          <p:cNvCxnSpPr/>
          <p:nvPr/>
        </p:nvCxnSpPr>
        <p:spPr>
          <a:xfrm>
            <a:off x="8001024" y="5927742"/>
            <a:ext cx="500066" cy="1588"/>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683499" y="4937951"/>
            <a:ext cx="530915" cy="276999"/>
          </a:xfrm>
          <a:prstGeom prst="rect">
            <a:avLst/>
          </a:prstGeom>
          <a:noFill/>
        </p:spPr>
        <p:txBody>
          <a:bodyPr wrap="none" rtlCol="0">
            <a:spAutoFit/>
          </a:bodyPr>
          <a:lstStyle/>
          <a:p>
            <a:r>
              <a:rPr lang="es-PA" sz="1200" dirty="0" err="1" smtClean="0"/>
              <a:t>Start</a:t>
            </a:r>
            <a:endParaRPr lang="es-PA" sz="1200" dirty="0"/>
          </a:p>
        </p:txBody>
      </p:sp>
      <p:grpSp>
        <p:nvGrpSpPr>
          <p:cNvPr id="31" name="30 Grupo"/>
          <p:cNvGrpSpPr/>
          <p:nvPr/>
        </p:nvGrpSpPr>
        <p:grpSpPr>
          <a:xfrm>
            <a:off x="928662" y="4866513"/>
            <a:ext cx="8215338" cy="1615685"/>
            <a:chOff x="928662" y="4866513"/>
            <a:chExt cx="8215338" cy="1615685"/>
          </a:xfrm>
        </p:grpSpPr>
        <p:sp>
          <p:nvSpPr>
            <p:cNvPr id="20" name="19 CuadroTexto"/>
            <p:cNvSpPr txBox="1"/>
            <p:nvPr/>
          </p:nvSpPr>
          <p:spPr>
            <a:xfrm>
              <a:off x="3500430" y="5121487"/>
              <a:ext cx="2231701" cy="307777"/>
            </a:xfrm>
            <a:prstGeom prst="rect">
              <a:avLst/>
            </a:prstGeom>
            <a:noFill/>
          </p:spPr>
          <p:txBody>
            <a:bodyPr wrap="none" rtlCol="0">
              <a:spAutoFit/>
            </a:bodyPr>
            <a:lstStyle/>
            <a:p>
              <a:r>
                <a:rPr lang="es-PA" sz="1400" b="1" dirty="0" smtClean="0">
                  <a:solidFill>
                    <a:schemeClr val="accent4"/>
                  </a:solidFill>
                </a:rPr>
                <a:t>Time </a:t>
              </a:r>
              <a:r>
                <a:rPr lang="es-PA" sz="1400" b="1" dirty="0" err="1" smtClean="0">
                  <a:solidFill>
                    <a:schemeClr val="accent4"/>
                  </a:solidFill>
                </a:rPr>
                <a:t>Interval</a:t>
              </a:r>
              <a:r>
                <a:rPr lang="es-PA" sz="1400" b="1" dirty="0" smtClean="0">
                  <a:solidFill>
                    <a:schemeClr val="accent4"/>
                  </a:solidFill>
                </a:rPr>
                <a:t> </a:t>
              </a:r>
              <a:r>
                <a:rPr lang="es-PA" sz="1400" b="1" dirty="0" err="1" smtClean="0">
                  <a:solidFill>
                    <a:schemeClr val="accent4"/>
                  </a:solidFill>
                </a:rPr>
                <a:t>Reference</a:t>
              </a:r>
              <a:endParaRPr lang="es-PA" sz="1400" b="1" dirty="0">
                <a:solidFill>
                  <a:schemeClr val="accent4"/>
                </a:solidFill>
              </a:endParaRPr>
            </a:p>
          </p:txBody>
        </p:sp>
        <p:sp>
          <p:nvSpPr>
            <p:cNvPr id="25" name="24 CuadroTexto"/>
            <p:cNvSpPr txBox="1"/>
            <p:nvPr/>
          </p:nvSpPr>
          <p:spPr>
            <a:xfrm>
              <a:off x="3522267" y="5835867"/>
              <a:ext cx="2278188" cy="307777"/>
            </a:xfrm>
            <a:prstGeom prst="rect">
              <a:avLst/>
            </a:prstGeom>
            <a:noFill/>
          </p:spPr>
          <p:txBody>
            <a:bodyPr wrap="none" rtlCol="0">
              <a:spAutoFit/>
            </a:bodyPr>
            <a:lstStyle/>
            <a:p>
              <a:r>
                <a:rPr lang="es-PA" sz="1400" b="1" dirty="0" err="1" smtClean="0">
                  <a:solidFill>
                    <a:schemeClr val="accent4"/>
                  </a:solidFill>
                </a:rPr>
                <a:t>Measured</a:t>
              </a:r>
              <a:r>
                <a:rPr lang="es-PA" sz="1400" b="1" dirty="0" smtClean="0">
                  <a:solidFill>
                    <a:schemeClr val="accent4"/>
                  </a:solidFill>
                </a:rPr>
                <a:t> Time </a:t>
              </a:r>
              <a:r>
                <a:rPr lang="es-PA" sz="1400" b="1" dirty="0" err="1" smtClean="0">
                  <a:solidFill>
                    <a:schemeClr val="accent4"/>
                  </a:solidFill>
                </a:rPr>
                <a:t>Interval</a:t>
              </a:r>
              <a:r>
                <a:rPr lang="es-PA" sz="1400" b="1" dirty="0" smtClean="0">
                  <a:solidFill>
                    <a:schemeClr val="accent4"/>
                  </a:solidFill>
                </a:rPr>
                <a:t> </a:t>
              </a:r>
              <a:endParaRPr lang="es-PA" sz="1400" b="1" dirty="0">
                <a:solidFill>
                  <a:schemeClr val="accent4"/>
                </a:solidFill>
              </a:endParaRPr>
            </a:p>
          </p:txBody>
        </p:sp>
        <p:grpSp>
          <p:nvGrpSpPr>
            <p:cNvPr id="27" name="26 Grupo"/>
            <p:cNvGrpSpPr/>
            <p:nvPr/>
          </p:nvGrpSpPr>
          <p:grpSpPr>
            <a:xfrm>
              <a:off x="928662" y="4866513"/>
              <a:ext cx="7574016" cy="1348569"/>
              <a:chOff x="928662" y="4866513"/>
              <a:chExt cx="7574016" cy="1348569"/>
            </a:xfrm>
          </p:grpSpPr>
          <p:cxnSp>
            <p:nvCxnSpPr>
              <p:cNvPr id="11" name="10 Conector recto de flecha"/>
              <p:cNvCxnSpPr/>
              <p:nvPr/>
            </p:nvCxnSpPr>
            <p:spPr>
              <a:xfrm>
                <a:off x="928662" y="5784866"/>
                <a:ext cx="7572428"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537868" y="5536024"/>
                <a:ext cx="9279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572266" y="5571346"/>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flipH="1" flipV="1">
                <a:off x="8037934" y="5536024"/>
                <a:ext cx="9279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srcRect/>
              <a:stretch>
                <a:fillRect/>
              </a:stretch>
            </p:blipFill>
            <p:spPr bwMode="auto">
              <a:xfrm>
                <a:off x="8072462" y="5996007"/>
                <a:ext cx="295275" cy="219075"/>
              </a:xfrm>
              <a:prstGeom prst="rect">
                <a:avLst/>
              </a:prstGeom>
              <a:noFill/>
              <a:ln w="9525">
                <a:noFill/>
                <a:miter lim="800000"/>
                <a:headEnd/>
                <a:tailEnd/>
              </a:ln>
              <a:effectLst/>
            </p:spPr>
          </p:pic>
          <p:cxnSp>
            <p:nvCxnSpPr>
              <p:cNvPr id="54" name="53 Conector recto de flecha"/>
              <p:cNvCxnSpPr/>
              <p:nvPr/>
            </p:nvCxnSpPr>
            <p:spPr>
              <a:xfrm>
                <a:off x="928662" y="5427676"/>
                <a:ext cx="7072362"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7715272" y="4866513"/>
                <a:ext cx="642942" cy="276999"/>
              </a:xfrm>
              <a:prstGeom prst="rect">
                <a:avLst/>
              </a:prstGeom>
              <a:noFill/>
            </p:spPr>
            <p:txBody>
              <a:bodyPr wrap="square" rtlCol="0">
                <a:spAutoFit/>
              </a:bodyPr>
              <a:lstStyle/>
              <a:p>
                <a:r>
                  <a:rPr lang="es-PA" sz="1200" dirty="0" smtClean="0"/>
                  <a:t>Stop</a:t>
                </a:r>
                <a:endParaRPr lang="es-PA" sz="1200" dirty="0"/>
              </a:p>
            </p:txBody>
          </p:sp>
        </p:grpSp>
        <p:sp>
          <p:nvSpPr>
            <p:cNvPr id="59" name="58 CuadroTexto"/>
            <p:cNvSpPr txBox="1"/>
            <p:nvPr/>
          </p:nvSpPr>
          <p:spPr>
            <a:xfrm>
              <a:off x="6858016" y="6143644"/>
              <a:ext cx="2285984" cy="338554"/>
            </a:xfrm>
            <a:prstGeom prst="rect">
              <a:avLst/>
            </a:prstGeom>
            <a:noFill/>
          </p:spPr>
          <p:txBody>
            <a:bodyPr wrap="square" rtlCol="0">
              <a:spAutoFit/>
            </a:bodyPr>
            <a:lstStyle/>
            <a:p>
              <a:r>
                <a:rPr lang="es-PA" sz="1600" b="1" u="sng" dirty="0" err="1" smtClean="0">
                  <a:solidFill>
                    <a:schemeClr val="bg2">
                      <a:lumMod val="50000"/>
                    </a:schemeClr>
                  </a:solidFill>
                </a:rPr>
                <a:t>Measurement</a:t>
              </a:r>
              <a:r>
                <a:rPr lang="es-PA" sz="1600" b="1" u="sng" dirty="0" smtClean="0">
                  <a:solidFill>
                    <a:schemeClr val="bg2">
                      <a:lumMod val="50000"/>
                    </a:schemeClr>
                  </a:solidFill>
                </a:rPr>
                <a:t> Error!!</a:t>
              </a:r>
              <a:endParaRPr lang="es-PA" sz="1600" b="1" u="sng" dirty="0">
                <a:solidFill>
                  <a:schemeClr val="bg2">
                    <a:lumMod val="50000"/>
                  </a:schemeClr>
                </a:solidFill>
              </a:endParaRPr>
            </a:p>
          </p:txBody>
        </p:sp>
      </p:grpSp>
      <p:cxnSp>
        <p:nvCxnSpPr>
          <p:cNvPr id="22" name="21 Conector recto"/>
          <p:cNvCxnSpPr/>
          <p:nvPr/>
        </p:nvCxnSpPr>
        <p:spPr>
          <a:xfrm rot="5400000">
            <a:off x="2679687" y="4035429"/>
            <a:ext cx="178595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25 Conector recto"/>
          <p:cNvCxnSpPr/>
          <p:nvPr/>
        </p:nvCxnSpPr>
        <p:spPr>
          <a:xfrm rot="5400000">
            <a:off x="4321173" y="4035429"/>
            <a:ext cx="178595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28 Conector recto"/>
          <p:cNvCxnSpPr/>
          <p:nvPr/>
        </p:nvCxnSpPr>
        <p:spPr>
          <a:xfrm>
            <a:off x="3643306" y="3143248"/>
            <a:ext cx="1500198"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29 Conector recto"/>
          <p:cNvCxnSpPr/>
          <p:nvPr/>
        </p:nvCxnSpPr>
        <p:spPr>
          <a:xfrm>
            <a:off x="3643306" y="4929198"/>
            <a:ext cx="1500198" cy="1588"/>
          </a:xfrm>
          <a:prstGeom prst="line">
            <a:avLst/>
          </a:prstGeom>
        </p:spPr>
        <p:style>
          <a:lnRef idx="1">
            <a:schemeClr val="accent2"/>
          </a:lnRef>
          <a:fillRef idx="0">
            <a:schemeClr val="accent2"/>
          </a:fillRef>
          <a:effectRef idx="0">
            <a:schemeClr val="accent2"/>
          </a:effectRef>
          <a:fontRef idx="minor">
            <a:schemeClr val="tx1"/>
          </a:fontRef>
        </p:style>
      </p:cxnSp>
      <p:sp>
        <p:nvSpPr>
          <p:cNvPr id="32" name="31 Marcador de fecha"/>
          <p:cNvSpPr>
            <a:spLocks noGrp="1"/>
          </p:cNvSpPr>
          <p:nvPr>
            <p:ph type="dt" sz="half" idx="10"/>
          </p:nvPr>
        </p:nvSpPr>
        <p:spPr/>
        <p:txBody>
          <a:bodyPr/>
          <a:lstStyle/>
          <a:p>
            <a:r>
              <a:rPr lang="es-PA" smtClean="0"/>
              <a:t>January 27, 2015</a:t>
            </a:r>
            <a:endParaRPr lang="es-ES"/>
          </a:p>
        </p:txBody>
      </p:sp>
      <p:sp>
        <p:nvSpPr>
          <p:cNvPr id="33" name="32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34" name="33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7500" lnSpcReduction="20000"/>
          </a:bodyPr>
          <a:lstStyle/>
          <a:p>
            <a:pPr lvl="1">
              <a:buNone/>
            </a:pPr>
            <a:r>
              <a:rPr lang="es-PA" sz="5100" b="1" u="sng" dirty="0" smtClean="0"/>
              <a:t>OUTLINE:</a:t>
            </a:r>
          </a:p>
          <a:p>
            <a:pPr lvl="1">
              <a:buNone/>
            </a:pPr>
            <a:endParaRPr lang="es-PA" dirty="0" smtClean="0"/>
          </a:p>
          <a:p>
            <a:pPr marL="914400" lvl="1" indent="-514350">
              <a:buFont typeface="Wingdings" pitchFamily="2" charset="2"/>
              <a:buChar char="q"/>
            </a:pPr>
            <a:r>
              <a:rPr lang="en-US" sz="4100" b="1" u="sng" dirty="0" smtClean="0">
                <a:solidFill>
                  <a:srgbClr val="0070C0"/>
                </a:solidFill>
                <a:latin typeface="Arial" pitchFamily="34" charset="0"/>
                <a:cs typeface="Arial" pitchFamily="34" charset="0"/>
              </a:rPr>
              <a:t>About the presentation</a:t>
            </a:r>
          </a:p>
          <a:p>
            <a:pPr marL="914400" lvl="1" indent="-514350">
              <a:buNone/>
            </a:pPr>
            <a:endParaRPr lang="en-US" sz="4100" dirty="0" smtClean="0">
              <a:latin typeface="Arial" pitchFamily="34" charset="0"/>
              <a:cs typeface="Arial" pitchFamily="34" charset="0"/>
            </a:endParaRPr>
          </a:p>
          <a:p>
            <a:pPr marL="914400" lvl="1" indent="-514350">
              <a:buFont typeface="Wingdings" pitchFamily="2" charset="2"/>
              <a:buChar char="q"/>
            </a:pPr>
            <a:r>
              <a:rPr lang="en-US" sz="4100" b="1" dirty="0" smtClean="0">
                <a:latin typeface="Arial" pitchFamily="34" charset="0"/>
                <a:cs typeface="Arial" pitchFamily="34" charset="0"/>
              </a:rPr>
              <a:t>Stopwatch Calibrations</a:t>
            </a:r>
          </a:p>
          <a:p>
            <a:pPr marL="914400" lvl="1" indent="-514350">
              <a:buFont typeface="Courier New" pitchFamily="49" charset="0"/>
              <a:buChar char="o"/>
            </a:pPr>
            <a:r>
              <a:rPr lang="en-US" sz="4100" dirty="0" smtClean="0">
                <a:latin typeface="Arial" pitchFamily="34" charset="0"/>
                <a:cs typeface="Arial" pitchFamily="34" charset="0"/>
              </a:rPr>
              <a:t>Device Under Test (DUT)</a:t>
            </a:r>
          </a:p>
          <a:p>
            <a:pPr marL="914400" lvl="1" indent="-514350">
              <a:buFont typeface="Courier New" pitchFamily="49" charset="0"/>
              <a:buChar char="o"/>
            </a:pPr>
            <a:r>
              <a:rPr lang="en-US" sz="4100" dirty="0" smtClean="0">
                <a:latin typeface="Arial" pitchFamily="34" charset="0"/>
                <a:cs typeface="Arial" pitchFamily="34" charset="0"/>
              </a:rPr>
              <a:t>Traceable Reference </a:t>
            </a:r>
          </a:p>
          <a:p>
            <a:pPr marL="914400" lvl="1" indent="-514350">
              <a:buFont typeface="Courier New" pitchFamily="49" charset="0"/>
              <a:buChar char="o"/>
            </a:pPr>
            <a:r>
              <a:rPr lang="en-US" sz="4100" dirty="0" smtClean="0">
                <a:latin typeface="Arial" pitchFamily="34" charset="0"/>
                <a:cs typeface="Arial" pitchFamily="34" charset="0"/>
              </a:rPr>
              <a:t>Calibration Method</a:t>
            </a:r>
          </a:p>
          <a:p>
            <a:pPr marL="914400" lvl="1" indent="-514350">
              <a:buFont typeface="Courier New" pitchFamily="49" charset="0"/>
              <a:buChar char="o"/>
            </a:pPr>
            <a:r>
              <a:rPr lang="en-US" sz="4100" dirty="0" smtClean="0">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a:p>
            <a:pPr marL="914400" lvl="1" indent="-514350">
              <a:buFont typeface="Wingdings" pitchFamily="2" charset="2"/>
              <a:buChar char="q"/>
            </a:pPr>
            <a:r>
              <a:rPr lang="en-US" sz="4100" b="1" dirty="0" smtClean="0">
                <a:latin typeface="Arial" pitchFamily="34" charset="0"/>
                <a:cs typeface="Arial" pitchFamily="34" charset="0"/>
              </a:rPr>
              <a:t>Tachometer Calibrations</a:t>
            </a:r>
          </a:p>
          <a:p>
            <a:pPr marL="914400" lvl="1" indent="-514350">
              <a:buFont typeface="Courier New" pitchFamily="49" charset="0"/>
              <a:buChar char="o"/>
            </a:pPr>
            <a:r>
              <a:rPr lang="en-US" sz="4100" dirty="0" smtClean="0">
                <a:latin typeface="Arial" pitchFamily="34" charset="0"/>
                <a:cs typeface="Arial" pitchFamily="34" charset="0"/>
              </a:rPr>
              <a:t> Device Under Test (DUT)</a:t>
            </a:r>
          </a:p>
          <a:p>
            <a:pPr marL="914400" lvl="1" indent="-514350">
              <a:buFont typeface="Courier New" pitchFamily="49" charset="0"/>
              <a:buChar char="o"/>
            </a:pPr>
            <a:r>
              <a:rPr lang="en-US" sz="4100" dirty="0" smtClean="0">
                <a:latin typeface="Arial" pitchFamily="34" charset="0"/>
                <a:cs typeface="Arial" pitchFamily="34" charset="0"/>
              </a:rPr>
              <a:t> Traceable Reference </a:t>
            </a:r>
          </a:p>
          <a:p>
            <a:pPr marL="914400" lvl="1" indent="-514350">
              <a:buFont typeface="Courier New" pitchFamily="49" charset="0"/>
              <a:buChar char="o"/>
            </a:pPr>
            <a:r>
              <a:rPr lang="en-US" sz="4100" dirty="0" smtClean="0">
                <a:latin typeface="Arial" pitchFamily="34" charset="0"/>
                <a:cs typeface="Arial" pitchFamily="34" charset="0"/>
              </a:rPr>
              <a:t> Calibration Method</a:t>
            </a:r>
          </a:p>
          <a:p>
            <a:pPr marL="914400" lvl="1" indent="-514350">
              <a:buFont typeface="Courier New" pitchFamily="49" charset="0"/>
              <a:buChar char="o"/>
            </a:pPr>
            <a:r>
              <a:rPr lang="en-US" sz="4100" dirty="0" smtClean="0">
                <a:latin typeface="Arial" pitchFamily="34" charset="0"/>
                <a:cs typeface="Arial" pitchFamily="34" charset="0"/>
              </a:rPr>
              <a:t> Calibration Result</a:t>
            </a:r>
          </a:p>
        </p:txBody>
      </p:sp>
      <p:sp>
        <p:nvSpPr>
          <p:cNvPr id="2" name="1 Título"/>
          <p:cNvSpPr>
            <a:spLocks noGrp="1"/>
          </p:cNvSpPr>
          <p:nvPr>
            <p:ph type="title"/>
          </p:nvPr>
        </p:nvSpPr>
        <p:spPr/>
        <p:txBody>
          <a:bodyPr>
            <a:normAutofit/>
          </a:bodyPr>
          <a:lstStyle/>
          <a:p>
            <a:pPr algn="ctr"/>
            <a:r>
              <a:rPr lang="es-PA" sz="2800" dirty="0" err="1" smtClean="0">
                <a:solidFill>
                  <a:schemeClr val="tx1"/>
                </a:solidFill>
                <a:effectLst>
                  <a:outerShdw blurRad="38100" dist="38100" dir="2700000" algn="tl">
                    <a:srgbClr val="000000">
                      <a:alpha val="43137"/>
                    </a:srgbClr>
                  </a:outerShdw>
                </a:effectLst>
              </a:rPr>
              <a:t>Stopwatch</a:t>
            </a:r>
            <a:r>
              <a:rPr lang="es-PA" sz="2800" dirty="0" smtClean="0">
                <a:solidFill>
                  <a:schemeClr val="tx1"/>
                </a:solidFill>
                <a:effectLst>
                  <a:outerShdw blurRad="38100" dist="38100" dir="2700000" algn="tl">
                    <a:srgbClr val="000000">
                      <a:alpha val="43137"/>
                    </a:srgbClr>
                  </a:outerShdw>
                </a:effectLst>
              </a:rPr>
              <a:t> and </a:t>
            </a:r>
            <a:r>
              <a:rPr lang="es-PA" sz="2800" dirty="0" err="1" smtClean="0">
                <a:solidFill>
                  <a:schemeClr val="tx1"/>
                </a:solidFill>
                <a:effectLst>
                  <a:outerShdw blurRad="38100" dist="38100" dir="2700000" algn="tl">
                    <a:srgbClr val="000000">
                      <a:alpha val="43137"/>
                    </a:srgbClr>
                  </a:outerShdw>
                </a:effectLst>
              </a:rPr>
              <a:t>Tachometer</a:t>
            </a:r>
            <a:r>
              <a:rPr lang="es-PA" sz="2800" dirty="0" smtClean="0">
                <a:solidFill>
                  <a:schemeClr val="tx1"/>
                </a:solidFill>
                <a:effectLst>
                  <a:outerShdw blurRad="38100" dist="38100" dir="2700000" algn="tl">
                    <a:srgbClr val="000000">
                      <a:alpha val="43137"/>
                    </a:srgbClr>
                  </a:outerShdw>
                </a:effectLst>
              </a:rPr>
              <a:t> </a:t>
            </a:r>
            <a:r>
              <a:rPr lang="es-PA" sz="2800" dirty="0" err="1" smtClean="0">
                <a:solidFill>
                  <a:schemeClr val="tx1"/>
                </a:solidFill>
                <a:effectLst>
                  <a:outerShdw blurRad="38100" dist="38100" dir="2700000" algn="tl">
                    <a:srgbClr val="000000">
                      <a:alpha val="43137"/>
                    </a:srgbClr>
                  </a:outerShdw>
                </a:effectLst>
              </a:rPr>
              <a:t>Calibrations</a:t>
            </a:r>
            <a:endParaRPr lang="es-PA" sz="2800" dirty="0">
              <a:solidFill>
                <a:schemeClr val="tx1"/>
              </a:solidFill>
              <a:effectLst>
                <a:outerShdw blurRad="38100" dist="38100" dir="2700000" algn="tl">
                  <a:srgbClr val="000000">
                    <a:alpha val="43137"/>
                  </a:srgbClr>
                </a:outerShdw>
              </a:effectLst>
            </a:endParaRPr>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428737"/>
            <a:ext cx="8358246" cy="1643073"/>
          </a:xfrm>
        </p:spPr>
        <p:txBody>
          <a:bodyPr>
            <a:normAutofit fontScale="92500"/>
          </a:bodyPr>
          <a:lstStyle/>
          <a:p>
            <a:pPr marL="658368" indent="-514350" algn="ctr">
              <a:spcBef>
                <a:spcPts val="100"/>
              </a:spcBef>
              <a:buNone/>
            </a:pPr>
            <a:r>
              <a:rPr lang="en-US" sz="2400" dirty="0" smtClean="0">
                <a:latin typeface="Arial" pitchFamily="34" charset="0"/>
                <a:cs typeface="Arial" pitchFamily="34" charset="0"/>
              </a:rPr>
              <a:t>Consists of time interval measurements that compare the time</a:t>
            </a:r>
          </a:p>
          <a:p>
            <a:pPr marL="658368" indent="-514350" algn="ctr">
              <a:spcBef>
                <a:spcPts val="100"/>
              </a:spcBef>
              <a:buNone/>
            </a:pPr>
            <a:r>
              <a:rPr lang="en-US" sz="2400" dirty="0" smtClean="0">
                <a:latin typeface="Arial" pitchFamily="34" charset="0"/>
                <a:cs typeface="Arial" pitchFamily="34" charset="0"/>
              </a:rPr>
              <a:t>interval display of the DUT to a traceable time interval reference.</a:t>
            </a:r>
          </a:p>
          <a:p>
            <a:pPr marL="914400" lvl="1" indent="-514350">
              <a:buNone/>
            </a:pPr>
            <a:endParaRPr lang="en-US" sz="900" dirty="0" smtClean="0">
              <a:latin typeface="Arial" pitchFamily="34" charset="0"/>
              <a:cs typeface="Arial" pitchFamily="34" charset="0"/>
            </a:endParaRPr>
          </a:p>
          <a:p>
            <a:pPr marL="914400" lvl="1" indent="-514350">
              <a:buFont typeface="Wingdings" pitchFamily="2" charset="2"/>
              <a:buChar char="Ø"/>
            </a:pPr>
            <a:r>
              <a:rPr lang="en-US" sz="1800" dirty="0" smtClean="0"/>
              <a:t>The time interval reference is normally a signal broadcast by an NMI, usually in the form of audio tones.</a:t>
            </a:r>
            <a:endParaRPr lang="es-PA" sz="2000" dirty="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 comparison method</a:t>
            </a:r>
            <a:endParaRPr lang="es-PA" dirty="0">
              <a:solidFill>
                <a:schemeClr val="tx1"/>
              </a:solidFill>
            </a:endParaRPr>
          </a:p>
        </p:txBody>
      </p:sp>
      <p:grpSp>
        <p:nvGrpSpPr>
          <p:cNvPr id="70" name="69 Grupo"/>
          <p:cNvGrpSpPr/>
          <p:nvPr/>
        </p:nvGrpSpPr>
        <p:grpSpPr>
          <a:xfrm>
            <a:off x="181133" y="2928934"/>
            <a:ext cx="8748585" cy="3643338"/>
            <a:chOff x="142844" y="2928934"/>
            <a:chExt cx="8748585" cy="3643338"/>
          </a:xfrm>
        </p:grpSpPr>
        <p:grpSp>
          <p:nvGrpSpPr>
            <p:cNvPr id="61" name="60 Grupo"/>
            <p:cNvGrpSpPr/>
            <p:nvPr/>
          </p:nvGrpSpPr>
          <p:grpSpPr>
            <a:xfrm>
              <a:off x="142844" y="2928934"/>
              <a:ext cx="8637088" cy="3643338"/>
              <a:chOff x="0" y="2928934"/>
              <a:chExt cx="8707276" cy="3643338"/>
            </a:xfrm>
          </p:grpSpPr>
          <p:grpSp>
            <p:nvGrpSpPr>
              <p:cNvPr id="60" name="59 Grupo"/>
              <p:cNvGrpSpPr/>
              <p:nvPr/>
            </p:nvGrpSpPr>
            <p:grpSpPr>
              <a:xfrm>
                <a:off x="0" y="2928934"/>
                <a:ext cx="8707276" cy="3643338"/>
                <a:chOff x="0" y="2928934"/>
                <a:chExt cx="8707276" cy="3643338"/>
              </a:xfrm>
            </p:grpSpPr>
            <p:pic>
              <p:nvPicPr>
                <p:cNvPr id="2050" name="Picture 2"/>
                <p:cNvPicPr>
                  <a:picLocks noChangeAspect="1" noChangeArrowheads="1"/>
                </p:cNvPicPr>
                <p:nvPr/>
              </p:nvPicPr>
              <p:blipFill>
                <a:blip r:embed="rId2"/>
                <a:srcRect/>
                <a:stretch>
                  <a:fillRect/>
                </a:stretch>
              </p:blipFill>
              <p:spPr bwMode="auto">
                <a:xfrm>
                  <a:off x="7850020" y="4272936"/>
                  <a:ext cx="857256" cy="1227766"/>
                </a:xfrm>
                <a:prstGeom prst="rect">
                  <a:avLst/>
                </a:prstGeom>
                <a:noFill/>
                <a:ln w="9525">
                  <a:noFill/>
                  <a:miter lim="800000"/>
                  <a:headEnd/>
                  <a:tailEnd/>
                </a:ln>
                <a:effectLst/>
              </p:spPr>
            </p:pic>
            <p:cxnSp>
              <p:nvCxnSpPr>
                <p:cNvPr id="13" name="12 Conector recto de flecha"/>
                <p:cNvCxnSpPr/>
                <p:nvPr/>
              </p:nvCxnSpPr>
              <p:spPr>
                <a:xfrm rot="5400000">
                  <a:off x="6429388" y="4929198"/>
                  <a:ext cx="271464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59" name="58 Grupo"/>
                <p:cNvGrpSpPr/>
                <p:nvPr/>
              </p:nvGrpSpPr>
              <p:grpSpPr>
                <a:xfrm>
                  <a:off x="5850160" y="3071810"/>
                  <a:ext cx="1865112" cy="3500462"/>
                  <a:chOff x="5850160" y="3071810"/>
                  <a:chExt cx="1865112" cy="3500462"/>
                </a:xfrm>
              </p:grpSpPr>
              <p:pic>
                <p:nvPicPr>
                  <p:cNvPr id="2053" name="Picture 5"/>
                  <p:cNvPicPr>
                    <a:picLocks noChangeAspect="1" noChangeArrowheads="1"/>
                  </p:cNvPicPr>
                  <p:nvPr/>
                </p:nvPicPr>
                <p:blipFill>
                  <a:blip r:embed="rId3"/>
                  <a:srcRect/>
                  <a:stretch>
                    <a:fillRect/>
                  </a:stretch>
                </p:blipFill>
                <p:spPr bwMode="auto">
                  <a:xfrm>
                    <a:off x="5850160" y="3071810"/>
                    <a:ext cx="1865112" cy="1000132"/>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5916990" y="5357826"/>
                    <a:ext cx="1655406" cy="1214446"/>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6072198" y="4357694"/>
                    <a:ext cx="1091600" cy="852488"/>
                  </a:xfrm>
                  <a:prstGeom prst="rect">
                    <a:avLst/>
                  </a:prstGeom>
                  <a:noFill/>
                  <a:ln w="9525">
                    <a:noFill/>
                    <a:miter lim="800000"/>
                    <a:headEnd/>
                    <a:tailEnd/>
                  </a:ln>
                  <a:effectLst/>
                </p:spPr>
              </p:pic>
            </p:grpSp>
            <p:pic>
              <p:nvPicPr>
                <p:cNvPr id="2056" name="Picture 8"/>
                <p:cNvPicPr>
                  <a:picLocks noChangeAspect="1" noChangeArrowheads="1"/>
                </p:cNvPicPr>
                <p:nvPr/>
              </p:nvPicPr>
              <p:blipFill>
                <a:blip r:embed="rId6"/>
                <a:srcRect/>
                <a:stretch>
                  <a:fillRect/>
                </a:stretch>
              </p:blipFill>
              <p:spPr bwMode="auto">
                <a:xfrm>
                  <a:off x="703580" y="2928934"/>
                  <a:ext cx="1375089" cy="1223005"/>
                </a:xfrm>
                <a:prstGeom prst="rect">
                  <a:avLst/>
                </a:prstGeom>
                <a:noFill/>
                <a:ln w="9525">
                  <a:noFill/>
                  <a:miter lim="800000"/>
                  <a:headEnd/>
                  <a:tailEnd/>
                </a:ln>
                <a:effectLst/>
              </p:spPr>
            </p:pic>
            <p:pic>
              <p:nvPicPr>
                <p:cNvPr id="2058" name="Picture 10"/>
                <p:cNvPicPr>
                  <a:picLocks noChangeAspect="1" noChangeArrowheads="1"/>
                </p:cNvPicPr>
                <p:nvPr/>
              </p:nvPicPr>
              <p:blipFill>
                <a:blip r:embed="rId7"/>
                <a:srcRect/>
                <a:stretch>
                  <a:fillRect/>
                </a:stretch>
              </p:blipFill>
              <p:spPr bwMode="auto">
                <a:xfrm>
                  <a:off x="1695723" y="4014500"/>
                  <a:ext cx="1643074" cy="1200450"/>
                </a:xfrm>
                <a:prstGeom prst="rect">
                  <a:avLst/>
                </a:prstGeom>
                <a:noFill/>
                <a:ln w="9525">
                  <a:noFill/>
                  <a:miter lim="800000"/>
                  <a:headEnd/>
                  <a:tailEnd/>
                </a:ln>
                <a:effectLst/>
              </p:spPr>
            </p:pic>
            <p:cxnSp>
              <p:nvCxnSpPr>
                <p:cNvPr id="26" name="25 Conector curvado"/>
                <p:cNvCxnSpPr/>
                <p:nvPr/>
              </p:nvCxnSpPr>
              <p:spPr>
                <a:xfrm>
                  <a:off x="2643174" y="4645830"/>
                  <a:ext cx="3571900" cy="21193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2059" name="Picture 11"/>
                <p:cNvPicPr>
                  <a:picLocks noChangeAspect="1" noChangeArrowheads="1"/>
                </p:cNvPicPr>
                <p:nvPr/>
              </p:nvPicPr>
              <p:blipFill>
                <a:blip r:embed="rId8"/>
                <a:srcRect/>
                <a:stretch>
                  <a:fillRect/>
                </a:stretch>
              </p:blipFill>
              <p:spPr bwMode="auto">
                <a:xfrm>
                  <a:off x="0" y="5072074"/>
                  <a:ext cx="1500198" cy="673886"/>
                </a:xfrm>
                <a:prstGeom prst="rect">
                  <a:avLst/>
                </a:prstGeom>
                <a:noFill/>
                <a:ln w="9525">
                  <a:noFill/>
                  <a:miter lim="800000"/>
                  <a:headEnd/>
                  <a:tailEnd/>
                </a:ln>
                <a:effectLst/>
              </p:spPr>
            </p:pic>
            <p:cxnSp>
              <p:nvCxnSpPr>
                <p:cNvPr id="36" name="35 Conector curvado"/>
                <p:cNvCxnSpPr>
                  <a:endCxn id="2056" idx="2"/>
                </p:cNvCxnSpPr>
                <p:nvPr/>
              </p:nvCxnSpPr>
              <p:spPr>
                <a:xfrm rot="5400000" flipH="1" flipV="1">
                  <a:off x="878419" y="4416497"/>
                  <a:ext cx="777265" cy="2481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curvado"/>
                <p:cNvCxnSpPr/>
                <p:nvPr/>
              </p:nvCxnSpPr>
              <p:spPr>
                <a:xfrm flipV="1">
                  <a:off x="1428728" y="4643446"/>
                  <a:ext cx="714380" cy="5000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curvado"/>
                <p:cNvCxnSpPr>
                  <a:stCxn id="2059" idx="3"/>
                </p:cNvCxnSpPr>
                <p:nvPr/>
              </p:nvCxnSpPr>
              <p:spPr>
                <a:xfrm>
                  <a:off x="1500198" y="5409017"/>
                  <a:ext cx="4405322" cy="66318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Conector curvado"/>
                <p:cNvCxnSpPr/>
                <p:nvPr/>
              </p:nvCxnSpPr>
              <p:spPr>
                <a:xfrm>
                  <a:off x="1872482" y="3500438"/>
                  <a:ext cx="4249094" cy="14287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7" name="56 CuadroTexto"/>
              <p:cNvSpPr txBox="1"/>
              <p:nvPr/>
            </p:nvSpPr>
            <p:spPr>
              <a:xfrm>
                <a:off x="3456889" y="4429132"/>
                <a:ext cx="2000264" cy="246221"/>
              </a:xfrm>
              <a:prstGeom prst="rect">
                <a:avLst/>
              </a:prstGeom>
              <a:noFill/>
            </p:spPr>
            <p:txBody>
              <a:bodyPr wrap="square" rtlCol="0">
                <a:spAutoFit/>
              </a:bodyPr>
              <a:lstStyle/>
              <a:p>
                <a:r>
                  <a:rPr lang="es-PA" sz="1000" dirty="0" err="1" smtClean="0"/>
                  <a:t>Telephone</a:t>
                </a:r>
                <a:r>
                  <a:rPr lang="es-PA" sz="1000" dirty="0" smtClean="0"/>
                  <a:t> Network</a:t>
                </a:r>
                <a:endParaRPr lang="es-PA" sz="1000" dirty="0"/>
              </a:p>
            </p:txBody>
          </p:sp>
        </p:grpSp>
        <p:sp>
          <p:nvSpPr>
            <p:cNvPr id="69" name="68 CuadroTexto"/>
            <p:cNvSpPr txBox="1"/>
            <p:nvPr/>
          </p:nvSpPr>
          <p:spPr>
            <a:xfrm>
              <a:off x="8286776" y="4000504"/>
              <a:ext cx="604653" cy="338554"/>
            </a:xfrm>
            <a:prstGeom prst="rect">
              <a:avLst/>
            </a:prstGeom>
            <a:noFill/>
          </p:spPr>
          <p:txBody>
            <a:bodyPr wrap="none" rtlCol="0">
              <a:spAutoFit/>
            </a:bodyPr>
            <a:lstStyle/>
            <a:p>
              <a:r>
                <a:rPr lang="es-PA" sz="1600" b="1" dirty="0" smtClean="0">
                  <a:latin typeface="Arial" pitchFamily="34" charset="0"/>
                  <a:cs typeface="Arial" pitchFamily="34" charset="0"/>
                </a:rPr>
                <a:t>DUT</a:t>
              </a:r>
              <a:endParaRPr lang="es-PA" sz="1600" b="1" dirty="0">
                <a:latin typeface="Arial" pitchFamily="34" charset="0"/>
                <a:cs typeface="Arial" pitchFamily="34" charset="0"/>
              </a:endParaRPr>
            </a:p>
          </p:txBody>
        </p:sp>
      </p:grpSp>
      <p:sp>
        <p:nvSpPr>
          <p:cNvPr id="27" name="26 Marcador de fecha"/>
          <p:cNvSpPr>
            <a:spLocks noGrp="1"/>
          </p:cNvSpPr>
          <p:nvPr>
            <p:ph type="dt" sz="half" idx="10"/>
          </p:nvPr>
        </p:nvSpPr>
        <p:spPr/>
        <p:txBody>
          <a:bodyPr/>
          <a:lstStyle/>
          <a:p>
            <a:r>
              <a:rPr lang="es-PA" smtClean="0"/>
              <a:t>January 27, 2015</a:t>
            </a:r>
            <a:endParaRPr lang="es-ES"/>
          </a:p>
        </p:txBody>
      </p:sp>
      <p:sp>
        <p:nvSpPr>
          <p:cNvPr id="28" name="27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29" name="2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481328"/>
            <a:ext cx="8329642" cy="4525963"/>
          </a:xfrm>
        </p:spPr>
        <p:txBody>
          <a:bodyPr>
            <a:normAutofit/>
          </a:bodyPr>
          <a:lstStyle/>
          <a:p>
            <a:pPr marL="658368" indent="-514350">
              <a:buFont typeface="Courier New" pitchFamily="49" charset="0"/>
              <a:buChar char="o"/>
            </a:pPr>
            <a:r>
              <a:rPr lang="en-US" sz="2400" b="1" u="sng" dirty="0" smtClean="0">
                <a:latin typeface="Arial" pitchFamily="34" charset="0"/>
                <a:cs typeface="Arial" pitchFamily="34" charset="0"/>
              </a:rPr>
              <a:t>Advantages:</a:t>
            </a:r>
          </a:p>
          <a:p>
            <a:pPr marL="658368" indent="-514350">
              <a:buNone/>
            </a:pPr>
            <a:endParaRPr lang="en-US" sz="800" b="1" u="sng" dirty="0" smtClean="0">
              <a:latin typeface="Arial" pitchFamily="34" charset="0"/>
              <a:cs typeface="Arial" pitchFamily="34" charset="0"/>
            </a:endParaRPr>
          </a:p>
          <a:p>
            <a:pPr marL="914400" lvl="1" indent="-514350">
              <a:buFont typeface="Wingdings" pitchFamily="2" charset="2"/>
              <a:buChar char="ü"/>
            </a:pPr>
            <a:r>
              <a:rPr lang="es-PA" sz="1800" b="1" dirty="0" err="1" smtClean="0"/>
              <a:t>relatively</a:t>
            </a:r>
            <a:r>
              <a:rPr lang="es-PA" sz="1800" b="1" dirty="0" smtClean="0"/>
              <a:t> </a:t>
            </a:r>
            <a:r>
              <a:rPr lang="es-PA" sz="1800" b="1" dirty="0" err="1" smtClean="0"/>
              <a:t>easy</a:t>
            </a:r>
            <a:r>
              <a:rPr lang="es-PA" sz="1800" b="1" dirty="0" smtClean="0"/>
              <a:t> </a:t>
            </a:r>
            <a:r>
              <a:rPr lang="es-PA" sz="1800" b="1" dirty="0" err="1" smtClean="0"/>
              <a:t>to</a:t>
            </a:r>
            <a:r>
              <a:rPr lang="es-PA" sz="1800" b="1" dirty="0" smtClean="0"/>
              <a:t> </a:t>
            </a:r>
            <a:r>
              <a:rPr lang="es-PA" sz="1800" b="1" dirty="0" err="1" smtClean="0"/>
              <a:t>perform</a:t>
            </a:r>
            <a:r>
              <a:rPr lang="es-PA" sz="1800" dirty="0" smtClean="0"/>
              <a:t>: </a:t>
            </a:r>
            <a:r>
              <a:rPr lang="en-US" sz="1800" dirty="0" smtClean="0"/>
              <a:t>if a telephone is used, does not require any test equipment or standard.</a:t>
            </a:r>
          </a:p>
          <a:p>
            <a:pPr marL="914400" lvl="1" indent="-514350">
              <a:buFont typeface="Wingdings" pitchFamily="2" charset="2"/>
              <a:buChar char="ü"/>
            </a:pPr>
            <a:r>
              <a:rPr lang="en-US" sz="1800" dirty="0" smtClean="0"/>
              <a:t>It </a:t>
            </a:r>
            <a:r>
              <a:rPr lang="en-US" sz="1800" b="1" dirty="0" smtClean="0"/>
              <a:t>can be used to calibrate all types of stopwatches </a:t>
            </a:r>
            <a:r>
              <a:rPr lang="en-US" sz="1800" dirty="0" smtClean="0"/>
              <a:t>and many types of </a:t>
            </a:r>
            <a:r>
              <a:rPr lang="en-US" sz="1800" b="1" dirty="0" smtClean="0"/>
              <a:t>timers</a:t>
            </a:r>
            <a:r>
              <a:rPr lang="en-US" sz="1800" dirty="0" smtClean="0"/>
              <a:t>, both electronic and mechanical.</a:t>
            </a:r>
          </a:p>
          <a:p>
            <a:pPr marL="658368" indent="-514350">
              <a:buNone/>
            </a:pPr>
            <a:endParaRPr lang="en-US" sz="1600" dirty="0" smtClean="0"/>
          </a:p>
          <a:p>
            <a:pPr marL="658368" indent="-514350">
              <a:buFont typeface="Courier New" pitchFamily="49" charset="0"/>
              <a:buChar char="o"/>
            </a:pPr>
            <a:r>
              <a:rPr lang="es-PA" sz="2400" b="1" u="sng" dirty="0" err="1" smtClean="0"/>
              <a:t>Disadvantages</a:t>
            </a:r>
            <a:r>
              <a:rPr lang="es-PA" sz="2400" b="1" u="sng" dirty="0" smtClean="0"/>
              <a:t>:</a:t>
            </a:r>
          </a:p>
          <a:p>
            <a:pPr marL="658368" indent="-514350">
              <a:buFont typeface="Courier New" pitchFamily="49" charset="0"/>
              <a:buChar char="o"/>
            </a:pPr>
            <a:endParaRPr lang="es-PA" sz="800" b="1" u="sng" dirty="0" smtClean="0"/>
          </a:p>
          <a:p>
            <a:pPr marL="914400" lvl="1" indent="-514350">
              <a:buFont typeface="Wingdings" pitchFamily="2" charset="2"/>
              <a:buChar char="ü"/>
            </a:pPr>
            <a:r>
              <a:rPr lang="en-US" sz="1800" dirty="0" smtClean="0"/>
              <a:t>The operator’s </a:t>
            </a:r>
            <a:r>
              <a:rPr lang="en-US" sz="1800" b="1" dirty="0" smtClean="0"/>
              <a:t>start/stop reaction </a:t>
            </a:r>
            <a:r>
              <a:rPr lang="en-US" sz="1800" dirty="0" smtClean="0"/>
              <a:t>time is a significant part of the total uncertainty.</a:t>
            </a:r>
          </a:p>
          <a:p>
            <a:pPr marL="914400" lvl="1" indent="-514350">
              <a:buFont typeface="Wingdings" pitchFamily="2" charset="2"/>
              <a:buChar char="ü"/>
            </a:pPr>
            <a:r>
              <a:rPr lang="en-US" sz="1800" dirty="0" smtClean="0"/>
              <a:t>It requires long measurement periods.</a:t>
            </a:r>
            <a:endParaRPr lang="es-PA" sz="1800" dirty="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 comparison method</a:t>
            </a:r>
            <a:endParaRPr lang="es-PA" sz="2700" b="1" dirty="0">
              <a:solidFill>
                <a:schemeClr val="tx1"/>
              </a:solidFill>
              <a:effectLst>
                <a:outerShdw blurRad="38100" dist="38100" dir="2700000" algn="tl">
                  <a:srgbClr val="000000">
                    <a:alpha val="43137"/>
                  </a:srgbClr>
                </a:outerShdw>
              </a:effectLst>
            </a:endParaRPr>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500174"/>
            <a:ext cx="8643998" cy="4311649"/>
          </a:xfrm>
        </p:spPr>
        <p:txBody>
          <a:bodyPr>
            <a:normAutofit/>
          </a:bodyPr>
          <a:lstStyle/>
          <a:p>
            <a:pPr marL="914400" lvl="1" indent="-514350">
              <a:buNone/>
            </a:pPr>
            <a:r>
              <a:rPr lang="en-US" sz="2400" b="1" dirty="0" smtClean="0">
                <a:solidFill>
                  <a:schemeClr val="accent5"/>
                </a:solidFill>
              </a:rPr>
              <a:t>Three potentially significant </a:t>
            </a:r>
            <a:r>
              <a:rPr lang="en-US" sz="2400" b="1" u="sng" dirty="0" smtClean="0">
                <a:solidFill>
                  <a:schemeClr val="accent5"/>
                </a:solidFill>
              </a:rPr>
              <a:t>sources of uncertainty</a:t>
            </a:r>
            <a:r>
              <a:rPr lang="en-US" sz="2400" b="1" dirty="0" smtClean="0">
                <a:solidFill>
                  <a:schemeClr val="accent5"/>
                </a:solidFill>
              </a:rPr>
              <a:t>:</a:t>
            </a:r>
          </a:p>
          <a:p>
            <a:pPr marL="914400" lvl="1" indent="-514350">
              <a:buFont typeface="Courier New" pitchFamily="49" charset="0"/>
              <a:buChar char="o"/>
            </a:pPr>
            <a:endParaRPr lang="es-PA" sz="800" dirty="0" smtClean="0"/>
          </a:p>
          <a:p>
            <a:pPr marL="914400" lvl="1" indent="-514350">
              <a:buFont typeface="Courier New" pitchFamily="49" charset="0"/>
              <a:buChar char="o"/>
            </a:pPr>
            <a:endParaRPr lang="es-PA" sz="800" dirty="0" smtClean="0"/>
          </a:p>
          <a:p>
            <a:pPr marL="914400" lvl="1" indent="-514350">
              <a:buFont typeface="Courier New" pitchFamily="49" charset="0"/>
              <a:buChar char="o"/>
            </a:pPr>
            <a:endParaRPr lang="es-PA" sz="800" dirty="0" smtClean="0"/>
          </a:p>
          <a:p>
            <a:pPr marL="914400" lvl="1" indent="-514350">
              <a:buFont typeface="Courier New" pitchFamily="49" charset="0"/>
              <a:buChar char="o"/>
            </a:pPr>
            <a:endParaRPr lang="es-PA" sz="800" dirty="0" smtClean="0"/>
          </a:p>
          <a:p>
            <a:pPr marL="914400" lvl="1" indent="-514350">
              <a:buFont typeface="Courier New" pitchFamily="49" charset="0"/>
              <a:buChar char="o"/>
            </a:pPr>
            <a:endParaRPr lang="es-PA" sz="800" dirty="0" smtClean="0"/>
          </a:p>
          <a:p>
            <a:pPr marL="1152144" lvl="2" indent="-514350">
              <a:buFont typeface="+mj-lt"/>
              <a:buAutoNum type="arabicPeriod"/>
            </a:pPr>
            <a:r>
              <a:rPr lang="en-US" sz="2400" dirty="0" smtClean="0"/>
              <a:t>The </a:t>
            </a:r>
            <a:r>
              <a:rPr lang="en-US" sz="2400" b="1" dirty="0" smtClean="0"/>
              <a:t>reaction time</a:t>
            </a:r>
            <a:r>
              <a:rPr lang="en-US" sz="2400" dirty="0" smtClean="0"/>
              <a:t> of the calibration technician.</a:t>
            </a:r>
          </a:p>
          <a:p>
            <a:pPr marL="1152144" lvl="2" indent="-514350">
              <a:buFont typeface="+mj-lt"/>
              <a:buAutoNum type="arabicPeriod"/>
            </a:pPr>
            <a:endParaRPr lang="en-US" sz="2400" dirty="0" smtClean="0"/>
          </a:p>
          <a:p>
            <a:pPr marL="1152144" lvl="2" indent="-514350">
              <a:buFont typeface="+mj-lt"/>
              <a:buAutoNum type="arabicPeriod"/>
            </a:pPr>
            <a:r>
              <a:rPr lang="en-US" sz="2400" dirty="0" smtClean="0"/>
              <a:t>The </a:t>
            </a:r>
            <a:r>
              <a:rPr lang="en-US" sz="2400" b="1" dirty="0" smtClean="0"/>
              <a:t>resolution</a:t>
            </a:r>
            <a:r>
              <a:rPr lang="en-US" sz="2400" dirty="0" smtClean="0"/>
              <a:t> of the DUT.</a:t>
            </a:r>
          </a:p>
          <a:p>
            <a:pPr marL="1152144" lvl="2" indent="-514350">
              <a:buFont typeface="+mj-lt"/>
              <a:buAutoNum type="arabicPeriod"/>
            </a:pPr>
            <a:endParaRPr lang="en-US" sz="2400" dirty="0" smtClean="0"/>
          </a:p>
          <a:p>
            <a:pPr marL="1152144" lvl="2" indent="-514350">
              <a:buFont typeface="+mj-lt"/>
              <a:buAutoNum type="arabicPeriod"/>
            </a:pPr>
            <a:r>
              <a:rPr lang="en-US" sz="2400" dirty="0" smtClean="0"/>
              <a:t>The uncertainty of the </a:t>
            </a:r>
            <a:r>
              <a:rPr lang="en-US" sz="2400" b="1" dirty="0" smtClean="0"/>
              <a:t>reference.</a:t>
            </a:r>
            <a:endParaRPr lang="en-US" sz="2400" dirty="0" smtClean="0"/>
          </a:p>
          <a:p>
            <a:pPr marL="1152144" lvl="2" indent="-514350">
              <a:buNone/>
            </a:pPr>
            <a:endParaRPr lang="es-PA" sz="1800" dirty="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 comparison method</a:t>
            </a:r>
            <a:r>
              <a:rPr lang="en-US" sz="4100" b="1" dirty="0" smtClean="0">
                <a:latin typeface="Arial" pitchFamily="34" charset="0"/>
                <a:cs typeface="Arial" pitchFamily="34" charset="0"/>
              </a:rPr>
              <a:t/>
            </a:r>
            <a:br>
              <a:rPr lang="en-US" sz="4100" b="1" dirty="0" smtClean="0">
                <a:latin typeface="Arial" pitchFamily="34" charset="0"/>
                <a:cs typeface="Arial" pitchFamily="34" charset="0"/>
              </a:rPr>
            </a:br>
            <a:endParaRPr lang="es-PA" b="1" dirty="0"/>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142984"/>
            <a:ext cx="8572560" cy="3357586"/>
          </a:xfrm>
        </p:spPr>
        <p:txBody>
          <a:bodyPr>
            <a:normAutofit/>
          </a:bodyPr>
          <a:lstStyle/>
          <a:p>
            <a:pPr marL="1152144" lvl="2" indent="-514350">
              <a:buNone/>
            </a:pPr>
            <a:endParaRPr lang="es-PA" sz="800" b="1" dirty="0" smtClean="0"/>
          </a:p>
          <a:p>
            <a:pPr marL="658368" indent="-514350">
              <a:buClr>
                <a:schemeClr val="accent2"/>
              </a:buClr>
              <a:buNone/>
            </a:pPr>
            <a:r>
              <a:rPr lang="en-US" sz="2400" b="1" dirty="0" smtClean="0">
                <a:solidFill>
                  <a:schemeClr val="accent5"/>
                </a:solidFill>
              </a:rPr>
              <a:t>Sources of uncertainty:</a:t>
            </a:r>
          </a:p>
          <a:p>
            <a:pPr marL="658368" indent="-514350">
              <a:buClr>
                <a:schemeClr val="accent2"/>
              </a:buClr>
              <a:buNone/>
            </a:pPr>
            <a:endParaRPr lang="en-US" sz="900" b="1" dirty="0" smtClean="0"/>
          </a:p>
          <a:p>
            <a:pPr marL="658368" indent="-514350">
              <a:buClr>
                <a:schemeClr val="accent2"/>
              </a:buClr>
              <a:buFont typeface="+mj-lt"/>
              <a:buAutoNum type="arabicPeriod"/>
            </a:pPr>
            <a:r>
              <a:rPr lang="en-US" sz="2400" b="1" u="sng" dirty="0" smtClean="0"/>
              <a:t>The reaction time of the calibration technician:</a:t>
            </a:r>
          </a:p>
          <a:p>
            <a:pPr marL="658368" indent="-514350">
              <a:buNone/>
            </a:pPr>
            <a:endParaRPr lang="en-US" sz="900" b="1" dirty="0" smtClean="0">
              <a:effectLst>
                <a:outerShdw blurRad="38100" dist="38100" dir="2700000" algn="tl">
                  <a:srgbClr val="000000">
                    <a:alpha val="43137"/>
                  </a:srgbClr>
                </a:outerShdw>
              </a:effectLst>
            </a:endParaRPr>
          </a:p>
          <a:p>
            <a:pPr marL="658368" indent="-514350">
              <a:buNone/>
            </a:pPr>
            <a:endParaRPr lang="en-US" sz="900" b="1" dirty="0" smtClean="0"/>
          </a:p>
          <a:p>
            <a:pPr marL="914400" lvl="1" indent="-514350">
              <a:buClr>
                <a:schemeClr val="accent2"/>
              </a:buClr>
              <a:buFont typeface="Wingdings" pitchFamily="2" charset="2"/>
              <a:buChar char="Ø"/>
            </a:pPr>
            <a:r>
              <a:rPr lang="en-US" sz="1800" dirty="0" smtClean="0"/>
              <a:t>The average reaction time of the operator can be either negative (anticipating) or positive (reacting after).</a:t>
            </a:r>
          </a:p>
          <a:p>
            <a:pPr marL="914400" lvl="1" indent="-514350" algn="just">
              <a:buNone/>
            </a:pPr>
            <a:endParaRPr lang="en-US" sz="900" dirty="0" smtClean="0"/>
          </a:p>
          <a:p>
            <a:pPr marL="914400" lvl="1" indent="-514350" algn="just">
              <a:buClr>
                <a:schemeClr val="accent2"/>
              </a:buClr>
              <a:buFont typeface="Wingdings" pitchFamily="2" charset="2"/>
              <a:buChar char="Ø"/>
            </a:pPr>
            <a:r>
              <a:rPr lang="en-US" sz="1800" dirty="0" smtClean="0"/>
              <a:t>It is recommended that each calibration laboratory perform tests to determine the uncertainty of their operator’s reaction </a:t>
            </a:r>
          </a:p>
          <a:p>
            <a:pPr marL="914400" lvl="1" indent="-514350" algn="just">
              <a:buNone/>
            </a:pPr>
            <a:r>
              <a:rPr lang="en-US" sz="1800" dirty="0" smtClean="0"/>
              <a:t>       time.</a:t>
            </a:r>
            <a:endParaRPr lang="es-PA" sz="1800" dirty="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 comparison method</a:t>
            </a:r>
            <a:r>
              <a:rPr lang="en-US" sz="4100" b="1" dirty="0" smtClean="0">
                <a:latin typeface="Arial" pitchFamily="34" charset="0"/>
                <a:cs typeface="Arial" pitchFamily="34" charset="0"/>
              </a:rPr>
              <a:t/>
            </a:r>
            <a:br>
              <a:rPr lang="en-US" sz="4100" b="1" dirty="0" smtClean="0">
                <a:latin typeface="Arial" pitchFamily="34" charset="0"/>
                <a:cs typeface="Arial" pitchFamily="34" charset="0"/>
              </a:rPr>
            </a:br>
            <a:endParaRPr lang="es-PA" dirty="0"/>
          </a:p>
        </p:txBody>
      </p:sp>
      <p:pic>
        <p:nvPicPr>
          <p:cNvPr id="2051" name="Picture 3"/>
          <p:cNvPicPr>
            <a:picLocks noChangeAspect="1" noChangeArrowheads="1"/>
          </p:cNvPicPr>
          <p:nvPr/>
        </p:nvPicPr>
        <p:blipFill>
          <a:blip r:embed="rId2"/>
          <a:srcRect/>
          <a:stretch>
            <a:fillRect/>
          </a:stretch>
        </p:blipFill>
        <p:spPr bwMode="auto">
          <a:xfrm>
            <a:off x="1500166" y="4286256"/>
            <a:ext cx="6286544" cy="1857388"/>
          </a:xfrm>
          <a:prstGeom prst="rect">
            <a:avLst/>
          </a:prstGeom>
          <a:noFill/>
          <a:ln w="9525">
            <a:noFill/>
            <a:miter lim="800000"/>
            <a:headEnd/>
            <a:tailEnd/>
          </a:ln>
          <a:effectLst/>
        </p:spPr>
      </p:pic>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3357562"/>
            <a:ext cx="8072494" cy="2857520"/>
          </a:xfrm>
        </p:spPr>
        <p:txBody>
          <a:bodyPr>
            <a:noAutofit/>
          </a:bodyPr>
          <a:lstStyle/>
          <a:p>
            <a:pPr marL="0" indent="457200">
              <a:buClr>
                <a:schemeClr val="accent2"/>
              </a:buClr>
              <a:buSzPct val="100000"/>
              <a:buFont typeface="Wingdings" pitchFamily="2" charset="2"/>
              <a:buChar char="Ø"/>
            </a:pPr>
            <a:r>
              <a:rPr lang="en-US" sz="1800" dirty="0" smtClean="0"/>
              <a:t>This method requires observing data from the DUT display.</a:t>
            </a:r>
          </a:p>
          <a:p>
            <a:pPr marL="0" lvl="2" indent="457200">
              <a:buNone/>
            </a:pPr>
            <a:endParaRPr lang="en-US" sz="500" dirty="0" smtClean="0"/>
          </a:p>
          <a:p>
            <a:pPr marL="0" indent="457200">
              <a:buClr>
                <a:schemeClr val="accent2"/>
              </a:buClr>
              <a:buSzPct val="100000"/>
              <a:buFont typeface="Wingdings" pitchFamily="2" charset="2"/>
              <a:buChar char="Ø"/>
            </a:pPr>
            <a:r>
              <a:rPr lang="en-US" sz="1800" dirty="0" smtClean="0"/>
              <a:t>For </a:t>
            </a:r>
            <a:r>
              <a:rPr lang="en-US" sz="1800" b="1" dirty="0" smtClean="0"/>
              <a:t>digital indicating devices: </a:t>
            </a:r>
          </a:p>
          <a:p>
            <a:pPr marL="0" indent="457200">
              <a:buClr>
                <a:schemeClr val="accent2"/>
              </a:buClr>
              <a:buSzPct val="100000"/>
              <a:buNone/>
            </a:pPr>
            <a:r>
              <a:rPr lang="en-US" sz="1800" dirty="0" smtClean="0"/>
              <a:t>Resolution uncertainty is one half of the least significant digit </a:t>
            </a:r>
          </a:p>
          <a:p>
            <a:pPr marL="0" indent="457200">
              <a:buClr>
                <a:schemeClr val="accent2"/>
              </a:buClr>
              <a:buSzPct val="100000"/>
              <a:buNone/>
            </a:pPr>
            <a:r>
              <a:rPr lang="en-US" sz="1400" dirty="0" smtClean="0"/>
              <a:t> (assumed rectangular probability distribution). </a:t>
            </a:r>
          </a:p>
          <a:p>
            <a:pPr marL="0" lvl="2" indent="457200">
              <a:buNone/>
            </a:pPr>
            <a:endParaRPr lang="en-US" sz="500" dirty="0" smtClean="0"/>
          </a:p>
          <a:p>
            <a:pPr marL="0" indent="457200">
              <a:buClr>
                <a:schemeClr val="accent2"/>
              </a:buClr>
              <a:buSzPct val="100000"/>
              <a:buFont typeface="Wingdings" pitchFamily="2" charset="2"/>
              <a:buChar char="Ø"/>
            </a:pPr>
            <a:r>
              <a:rPr lang="en-US" sz="1800" dirty="0" smtClean="0"/>
              <a:t>For an </a:t>
            </a:r>
            <a:r>
              <a:rPr lang="en-US" sz="1800" b="1" dirty="0" smtClean="0"/>
              <a:t>analog watch:</a:t>
            </a:r>
          </a:p>
          <a:p>
            <a:pPr marL="0" indent="457200">
              <a:spcBef>
                <a:spcPts val="0"/>
              </a:spcBef>
              <a:buClr>
                <a:schemeClr val="accent2"/>
              </a:buClr>
              <a:buSzPct val="100000"/>
              <a:buNone/>
            </a:pPr>
            <a:r>
              <a:rPr lang="en-US" sz="1800" dirty="0" smtClean="0"/>
              <a:t>The same method of determining resolution uncertainty may be   </a:t>
            </a:r>
          </a:p>
          <a:p>
            <a:pPr marL="0" indent="457200">
              <a:spcBef>
                <a:spcPts val="0"/>
              </a:spcBef>
              <a:buClr>
                <a:schemeClr val="accent2"/>
              </a:buClr>
              <a:buSzPct val="100000"/>
              <a:buNone/>
            </a:pPr>
            <a:r>
              <a:rPr lang="en-US" sz="1800" dirty="0" smtClean="0"/>
              <a:t>used because the watch moves in discrete steps from one fraction  </a:t>
            </a:r>
          </a:p>
          <a:p>
            <a:pPr marL="0" indent="457200">
              <a:spcBef>
                <a:spcPts val="0"/>
              </a:spcBef>
              <a:buClr>
                <a:schemeClr val="accent2"/>
              </a:buClr>
              <a:buSzPct val="100000"/>
              <a:buNone/>
            </a:pPr>
            <a:r>
              <a:rPr lang="en-US" sz="1800" dirty="0" smtClean="0"/>
              <a:t>of a second to the next.</a:t>
            </a:r>
            <a:endParaRPr lang="es-PA" sz="1800" dirty="0"/>
          </a:p>
        </p:txBody>
      </p:sp>
      <p:sp>
        <p:nvSpPr>
          <p:cNvPr id="2" name="1 Título"/>
          <p:cNvSpPr>
            <a:spLocks noGrp="1"/>
          </p:cNvSpPr>
          <p:nvPr>
            <p:ph type="title"/>
          </p:nvPr>
        </p:nvSpPr>
        <p:spPr>
          <a:xfrm>
            <a:off x="457200" y="203200"/>
            <a:ext cx="8229600" cy="939784"/>
          </a:xfrm>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 comparison method</a:t>
            </a:r>
            <a:endParaRPr lang="es-PA" dirty="0">
              <a:solidFill>
                <a:schemeClr val="tx1"/>
              </a:solidFill>
            </a:endParaRPr>
          </a:p>
        </p:txBody>
      </p:sp>
      <p:pic>
        <p:nvPicPr>
          <p:cNvPr id="2053" name="Picture 5"/>
          <p:cNvPicPr>
            <a:picLocks noChangeAspect="1" noChangeArrowheads="1"/>
          </p:cNvPicPr>
          <p:nvPr/>
        </p:nvPicPr>
        <p:blipFill>
          <a:blip r:embed="rId2"/>
          <a:srcRect/>
          <a:stretch>
            <a:fillRect/>
          </a:stretch>
        </p:blipFill>
        <p:spPr bwMode="auto">
          <a:xfrm>
            <a:off x="4643438" y="1357298"/>
            <a:ext cx="4000528" cy="1785950"/>
          </a:xfrm>
          <a:prstGeom prst="rect">
            <a:avLst/>
          </a:prstGeom>
          <a:noFill/>
          <a:ln w="9525">
            <a:noFill/>
            <a:miter lim="800000"/>
            <a:headEnd/>
            <a:tailEnd/>
          </a:ln>
          <a:effectLst/>
        </p:spPr>
      </p:pic>
      <p:sp>
        <p:nvSpPr>
          <p:cNvPr id="13" name="12 CuadroTexto"/>
          <p:cNvSpPr txBox="1"/>
          <p:nvPr/>
        </p:nvSpPr>
        <p:spPr>
          <a:xfrm>
            <a:off x="1285852" y="2214554"/>
            <a:ext cx="2286016" cy="861774"/>
          </a:xfrm>
          <a:prstGeom prst="rect">
            <a:avLst/>
          </a:prstGeom>
          <a:noFill/>
        </p:spPr>
        <p:txBody>
          <a:bodyPr wrap="square" rtlCol="0">
            <a:spAutoFit/>
          </a:bodyPr>
          <a:lstStyle/>
          <a:p>
            <a:pPr algn="ctr"/>
            <a:r>
              <a:rPr lang="en-US" sz="1400" b="1" dirty="0" smtClean="0">
                <a:solidFill>
                  <a:schemeClr val="accent4"/>
                </a:solidFill>
              </a:rPr>
              <a:t>Typical Resolution</a:t>
            </a:r>
          </a:p>
          <a:p>
            <a:pPr algn="ctr"/>
            <a:endParaRPr lang="en-US" sz="1200" dirty="0" smtClean="0">
              <a:solidFill>
                <a:schemeClr val="accent4"/>
              </a:solidFill>
            </a:endParaRPr>
          </a:p>
          <a:p>
            <a:pPr algn="ctr"/>
            <a:r>
              <a:rPr lang="en-US" sz="1200" dirty="0" smtClean="0">
                <a:solidFill>
                  <a:schemeClr val="accent4"/>
                </a:solidFill>
              </a:rPr>
              <a:t>1/100 second</a:t>
            </a:r>
          </a:p>
          <a:p>
            <a:pPr algn="ctr"/>
            <a:r>
              <a:rPr lang="es-PA" sz="1200" dirty="0" smtClean="0">
                <a:solidFill>
                  <a:schemeClr val="accent4"/>
                </a:solidFill>
              </a:rPr>
              <a:t>1/1000 </a:t>
            </a:r>
            <a:r>
              <a:rPr lang="es-PA" sz="1200" dirty="0" err="1" smtClean="0">
                <a:solidFill>
                  <a:schemeClr val="accent4"/>
                </a:solidFill>
              </a:rPr>
              <a:t>second</a:t>
            </a:r>
            <a:endParaRPr lang="es-PA" sz="1200" dirty="0" smtClean="0">
              <a:solidFill>
                <a:schemeClr val="accent4"/>
              </a:solidFill>
            </a:endParaRPr>
          </a:p>
        </p:txBody>
      </p:sp>
      <p:sp>
        <p:nvSpPr>
          <p:cNvPr id="9" name="8 Rectángulo"/>
          <p:cNvSpPr/>
          <p:nvPr/>
        </p:nvSpPr>
        <p:spPr>
          <a:xfrm>
            <a:off x="142844" y="1332261"/>
            <a:ext cx="4158190" cy="882293"/>
          </a:xfrm>
          <a:prstGeom prst="rect">
            <a:avLst/>
          </a:prstGeom>
        </p:spPr>
        <p:txBody>
          <a:bodyPr wrap="none">
            <a:spAutoFit/>
          </a:bodyPr>
          <a:lstStyle/>
          <a:p>
            <a:pPr marL="658368" indent="-514350">
              <a:buClr>
                <a:schemeClr val="accent2"/>
              </a:buClr>
              <a:buNone/>
            </a:pPr>
            <a:r>
              <a:rPr lang="en-US" sz="2000" b="1" dirty="0" smtClean="0">
                <a:solidFill>
                  <a:schemeClr val="accent5"/>
                </a:solidFill>
              </a:rPr>
              <a:t>Sources of uncertainty:</a:t>
            </a:r>
          </a:p>
          <a:p>
            <a:pPr marL="658368" indent="-514350">
              <a:buClr>
                <a:schemeClr val="accent2"/>
              </a:buClr>
              <a:buNone/>
            </a:pPr>
            <a:endParaRPr lang="en-US" sz="800" b="1" dirty="0" smtClean="0">
              <a:solidFill>
                <a:schemeClr val="accent5"/>
              </a:solidFill>
            </a:endParaRPr>
          </a:p>
          <a:p>
            <a:pPr marL="658368" lvl="0" indent="-514350">
              <a:spcBef>
                <a:spcPts val="400"/>
              </a:spcBef>
              <a:buClr>
                <a:srgbClr val="DA1F28"/>
              </a:buClr>
              <a:buSzPct val="100000"/>
              <a:buFont typeface="+mj-lt"/>
              <a:buAutoNum type="arabicPeriod" startAt="2"/>
            </a:pPr>
            <a:r>
              <a:rPr lang="en-US" sz="2000" b="1" u="sng" dirty="0" smtClean="0">
                <a:solidFill>
                  <a:prstClr val="black"/>
                </a:solidFill>
              </a:rPr>
              <a:t>The resolution of the DUT</a:t>
            </a:r>
            <a:r>
              <a:rPr lang="en-US" sz="2000" b="1" dirty="0" smtClean="0">
                <a:solidFill>
                  <a:prstClr val="black"/>
                </a:solidFill>
              </a:rPr>
              <a:t>:</a:t>
            </a:r>
            <a:endParaRPr lang="en-US" b="1" dirty="0" smtClean="0">
              <a:solidFill>
                <a:schemeClr val="accent5"/>
              </a:solidFill>
            </a:endParaRPr>
          </a:p>
        </p:txBody>
      </p:sp>
      <p:sp>
        <p:nvSpPr>
          <p:cNvPr id="10" name="9 Marcador de fecha"/>
          <p:cNvSpPr>
            <a:spLocks noGrp="1"/>
          </p:cNvSpPr>
          <p:nvPr>
            <p:ph type="dt" sz="half" idx="10"/>
          </p:nvPr>
        </p:nvSpPr>
        <p:spPr/>
        <p:txBody>
          <a:bodyPr/>
          <a:lstStyle/>
          <a:p>
            <a:r>
              <a:rPr lang="es-PA" smtClean="0"/>
              <a:t>January 27, 2015</a:t>
            </a:r>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
        <p:nvSpPr>
          <p:cNvPr id="12" name="11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046309"/>
            <a:ext cx="4000528" cy="2025633"/>
          </a:xfrm>
        </p:spPr>
        <p:txBody>
          <a:bodyPr>
            <a:noAutofit/>
          </a:bodyPr>
          <a:lstStyle/>
          <a:p>
            <a:pPr marL="658368" indent="-514350">
              <a:buNone/>
            </a:pPr>
            <a:r>
              <a:rPr lang="en-US" sz="1600" b="1" dirty="0" smtClean="0"/>
              <a:t>Using ordinary land line:</a:t>
            </a:r>
          </a:p>
          <a:p>
            <a:pPr marL="658368" indent="-514350">
              <a:buNone/>
            </a:pPr>
            <a:endParaRPr lang="en-US" sz="800" b="1" dirty="0" smtClean="0"/>
          </a:p>
          <a:p>
            <a:pPr marL="658368" indent="-514350">
              <a:buClr>
                <a:schemeClr val="accent2"/>
              </a:buClr>
              <a:buSzPct val="100000"/>
              <a:buFont typeface="Wingdings" pitchFamily="2" charset="2"/>
              <a:buChar char="Ø"/>
            </a:pPr>
            <a:r>
              <a:rPr lang="en-US" sz="1600" dirty="0" smtClean="0"/>
              <a:t>It is recommended that an </a:t>
            </a:r>
          </a:p>
          <a:p>
            <a:pPr marL="658368" indent="-514350">
              <a:buNone/>
            </a:pPr>
            <a:r>
              <a:rPr lang="en-US" sz="1600" b="1" dirty="0" smtClean="0"/>
              <a:t>uncertainty of 30 ms </a:t>
            </a:r>
            <a:r>
              <a:rPr lang="en-US" sz="1600" dirty="0" smtClean="0"/>
              <a:t>be assigned if</a:t>
            </a:r>
          </a:p>
          <a:p>
            <a:pPr marL="658368" indent="-514350">
              <a:buNone/>
            </a:pPr>
            <a:r>
              <a:rPr lang="en-US" sz="1600" dirty="0" smtClean="0"/>
              <a:t>the reference signal is one of the </a:t>
            </a:r>
          </a:p>
          <a:p>
            <a:pPr marL="658368" indent="-514350">
              <a:buNone/>
            </a:pPr>
            <a:r>
              <a:rPr lang="en-US" sz="1600" dirty="0" smtClean="0"/>
              <a:t>telephone services, two  phone </a:t>
            </a:r>
          </a:p>
          <a:p>
            <a:pPr marL="658368" indent="-514350">
              <a:buNone/>
            </a:pPr>
            <a:r>
              <a:rPr lang="en-US" sz="1600" dirty="0" smtClean="0"/>
              <a:t>calls.</a:t>
            </a:r>
          </a:p>
          <a:p>
            <a:pPr marL="1152144" lvl="2" indent="-514350">
              <a:buNone/>
            </a:pPr>
            <a:endParaRPr lang="en-US" sz="800" b="1" dirty="0" smtClean="0"/>
          </a:p>
          <a:p>
            <a:pPr marL="1152144" lvl="2" indent="-514350">
              <a:buFont typeface="Wingdings" pitchFamily="2" charset="2"/>
              <a:buChar char="Ø"/>
            </a:pPr>
            <a:endParaRPr lang="es-PA" sz="1200" dirty="0"/>
          </a:p>
        </p:txBody>
      </p:sp>
      <p:sp>
        <p:nvSpPr>
          <p:cNvPr id="2" name="1 Título"/>
          <p:cNvSpPr>
            <a:spLocks noGrp="1"/>
          </p:cNvSpPr>
          <p:nvPr>
            <p:ph type="title"/>
          </p:nvPr>
        </p:nvSpPr>
        <p:spPr>
          <a:xfrm>
            <a:off x="457200" y="274638"/>
            <a:ext cx="8229600" cy="1011222"/>
          </a:xfrm>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 comparison method</a:t>
            </a:r>
            <a:endParaRPr lang="es-PA" dirty="0">
              <a:solidFill>
                <a:schemeClr val="tx1"/>
              </a:solidFill>
            </a:endParaRPr>
          </a:p>
        </p:txBody>
      </p:sp>
      <p:sp>
        <p:nvSpPr>
          <p:cNvPr id="8" name="7 Rectángulo"/>
          <p:cNvSpPr/>
          <p:nvPr/>
        </p:nvSpPr>
        <p:spPr>
          <a:xfrm>
            <a:off x="4429124" y="1997697"/>
            <a:ext cx="4429156" cy="2431435"/>
          </a:xfrm>
          <a:prstGeom prst="rect">
            <a:avLst/>
          </a:prstGeom>
        </p:spPr>
        <p:txBody>
          <a:bodyPr wrap="square">
            <a:spAutoFit/>
          </a:bodyPr>
          <a:lstStyle/>
          <a:p>
            <a:pPr marL="237744" indent="-514350"/>
            <a:r>
              <a:rPr lang="en-US" sz="1600" b="1" dirty="0" smtClean="0"/>
              <a:t>Using a not ordinary land line:</a:t>
            </a:r>
          </a:p>
          <a:p>
            <a:pPr marL="237744" indent="-514350"/>
            <a:endParaRPr lang="en-US" sz="800" b="1" dirty="0" smtClean="0"/>
          </a:p>
          <a:p>
            <a:pPr marL="237744" indent="-514350">
              <a:buClr>
                <a:schemeClr val="accent2"/>
              </a:buClr>
              <a:buFont typeface="Wingdings" pitchFamily="2" charset="2"/>
              <a:buChar char="Ø"/>
            </a:pPr>
            <a:r>
              <a:rPr lang="en-US" sz="1600" dirty="0" smtClean="0"/>
              <a:t>It is recommended that an </a:t>
            </a:r>
            <a:r>
              <a:rPr lang="en-US" sz="1600" b="1" dirty="0" smtClean="0"/>
              <a:t>uncertainty of 150 ms </a:t>
            </a:r>
            <a:r>
              <a:rPr lang="en-US" sz="1600" dirty="0" smtClean="0"/>
              <a:t>be assigned if wireless or VOIP networks are used. </a:t>
            </a:r>
          </a:p>
          <a:p>
            <a:pPr marL="237744" indent="-514350"/>
            <a:r>
              <a:rPr lang="en-US" sz="1200" dirty="0" smtClean="0"/>
              <a:t>(</a:t>
            </a:r>
            <a:r>
              <a:rPr lang="en-US" sz="1200" i="1" dirty="0" smtClean="0"/>
              <a:t>ITU recommends that delays be kept below this level to avoid the distortion of voice transmissions )</a:t>
            </a:r>
          </a:p>
          <a:p>
            <a:pPr marL="237744" indent="-514350"/>
            <a:endParaRPr lang="en-US" sz="800" dirty="0" smtClean="0"/>
          </a:p>
          <a:p>
            <a:pPr marL="237744" indent="-514350">
              <a:buClr>
                <a:schemeClr val="accent2"/>
              </a:buClr>
              <a:buFont typeface="Wingdings" pitchFamily="2" charset="2"/>
              <a:buChar char="Ø"/>
            </a:pPr>
            <a:r>
              <a:rPr lang="en-US" sz="1600" dirty="0" smtClean="0"/>
              <a:t>or 250 ms if calls are routed through a satellite. (Although the use of satellites is now rare)</a:t>
            </a:r>
          </a:p>
        </p:txBody>
      </p:sp>
      <p:sp>
        <p:nvSpPr>
          <p:cNvPr id="9" name="8 Rectángulo"/>
          <p:cNvSpPr/>
          <p:nvPr/>
        </p:nvSpPr>
        <p:spPr>
          <a:xfrm>
            <a:off x="142844" y="1375934"/>
            <a:ext cx="6500858" cy="461665"/>
          </a:xfrm>
          <a:prstGeom prst="rect">
            <a:avLst/>
          </a:prstGeom>
        </p:spPr>
        <p:txBody>
          <a:bodyPr wrap="square">
            <a:spAutoFit/>
          </a:bodyPr>
          <a:lstStyle/>
          <a:p>
            <a:pPr marL="694944" lvl="1" indent="-514350">
              <a:buClr>
                <a:schemeClr val="accent2"/>
              </a:buClr>
              <a:buFont typeface="+mj-lt"/>
              <a:buAutoNum type="arabicPeriod" startAt="3"/>
            </a:pPr>
            <a:r>
              <a:rPr lang="en-US" sz="2400" b="1" u="sng" dirty="0" smtClean="0"/>
              <a:t>The uncertainty of the reference:</a:t>
            </a:r>
          </a:p>
        </p:txBody>
      </p:sp>
      <p:pic>
        <p:nvPicPr>
          <p:cNvPr id="15" name="Picture 2"/>
          <p:cNvPicPr>
            <a:picLocks noChangeAspect="1" noChangeArrowheads="1"/>
          </p:cNvPicPr>
          <p:nvPr/>
        </p:nvPicPr>
        <p:blipFill>
          <a:blip r:embed="rId2"/>
          <a:srcRect/>
          <a:stretch>
            <a:fillRect/>
          </a:stretch>
        </p:blipFill>
        <p:spPr bwMode="auto">
          <a:xfrm>
            <a:off x="7215206" y="4953223"/>
            <a:ext cx="742969" cy="904669"/>
          </a:xfrm>
          <a:prstGeom prst="rect">
            <a:avLst/>
          </a:prstGeom>
          <a:noFill/>
          <a:ln w="9525">
            <a:noFill/>
            <a:miter lim="800000"/>
            <a:headEnd/>
            <a:tailEnd/>
          </a:ln>
          <a:effectLst/>
        </p:spPr>
      </p:pic>
      <p:cxnSp>
        <p:nvCxnSpPr>
          <p:cNvPr id="16" name="15 Conector recto de flecha"/>
          <p:cNvCxnSpPr/>
          <p:nvPr/>
        </p:nvCxnSpPr>
        <p:spPr>
          <a:xfrm rot="5400000">
            <a:off x="6144431" y="5428471"/>
            <a:ext cx="171451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8" name="Picture 7"/>
          <p:cNvPicPr>
            <a:picLocks noChangeAspect="1" noChangeArrowheads="1"/>
          </p:cNvPicPr>
          <p:nvPr/>
        </p:nvPicPr>
        <p:blipFill>
          <a:blip r:embed="rId3"/>
          <a:srcRect/>
          <a:stretch>
            <a:fillRect/>
          </a:stretch>
        </p:blipFill>
        <p:spPr bwMode="auto">
          <a:xfrm>
            <a:off x="5834141" y="5015429"/>
            <a:ext cx="946071" cy="628149"/>
          </a:xfrm>
          <a:prstGeom prst="rect">
            <a:avLst/>
          </a:prstGeom>
          <a:noFill/>
          <a:ln w="9525">
            <a:noFill/>
            <a:miter lim="800000"/>
            <a:headEnd/>
            <a:tailEnd/>
          </a:ln>
          <a:effectLst/>
        </p:spPr>
      </p:pic>
      <p:pic>
        <p:nvPicPr>
          <p:cNvPr id="19" name="Picture 10"/>
          <p:cNvPicPr>
            <a:picLocks noChangeAspect="1" noChangeArrowheads="1"/>
          </p:cNvPicPr>
          <p:nvPr/>
        </p:nvPicPr>
        <p:blipFill>
          <a:blip r:embed="rId4"/>
          <a:srcRect/>
          <a:stretch>
            <a:fillRect/>
          </a:stretch>
        </p:blipFill>
        <p:spPr bwMode="auto">
          <a:xfrm>
            <a:off x="1841654" y="4286256"/>
            <a:ext cx="1801652" cy="1214446"/>
          </a:xfrm>
          <a:prstGeom prst="rect">
            <a:avLst/>
          </a:prstGeom>
          <a:noFill/>
          <a:ln w="9525">
            <a:noFill/>
            <a:miter lim="800000"/>
            <a:headEnd/>
            <a:tailEnd/>
          </a:ln>
          <a:effectLst/>
        </p:spPr>
      </p:pic>
      <p:cxnSp>
        <p:nvCxnSpPr>
          <p:cNvPr id="20" name="19 Conector curvado"/>
          <p:cNvCxnSpPr/>
          <p:nvPr/>
        </p:nvCxnSpPr>
        <p:spPr>
          <a:xfrm>
            <a:off x="2862265" y="5077005"/>
            <a:ext cx="3138495" cy="35225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11"/>
          <p:cNvPicPr>
            <a:picLocks noChangeAspect="1" noChangeArrowheads="1"/>
          </p:cNvPicPr>
          <p:nvPr/>
        </p:nvPicPr>
        <p:blipFill>
          <a:blip r:embed="rId5"/>
          <a:srcRect/>
          <a:stretch>
            <a:fillRect/>
          </a:stretch>
        </p:blipFill>
        <p:spPr bwMode="auto">
          <a:xfrm>
            <a:off x="571472" y="5432783"/>
            <a:ext cx="1300196" cy="496547"/>
          </a:xfrm>
          <a:prstGeom prst="rect">
            <a:avLst/>
          </a:prstGeom>
          <a:noFill/>
          <a:ln w="9525">
            <a:noFill/>
            <a:miter lim="800000"/>
            <a:headEnd/>
            <a:tailEnd/>
          </a:ln>
          <a:effectLst/>
        </p:spPr>
      </p:pic>
      <p:cxnSp>
        <p:nvCxnSpPr>
          <p:cNvPr id="23" name="22 Conector curvado"/>
          <p:cNvCxnSpPr/>
          <p:nvPr/>
        </p:nvCxnSpPr>
        <p:spPr>
          <a:xfrm flipV="1">
            <a:off x="1809726" y="5132232"/>
            <a:ext cx="619141" cy="36847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571868" y="4714884"/>
            <a:ext cx="1857388" cy="369332"/>
          </a:xfrm>
          <a:prstGeom prst="rect">
            <a:avLst/>
          </a:prstGeom>
          <a:noFill/>
        </p:spPr>
        <p:txBody>
          <a:bodyPr wrap="square" rtlCol="0">
            <a:spAutoFit/>
          </a:bodyPr>
          <a:lstStyle/>
          <a:p>
            <a:r>
              <a:rPr lang="es-PA" sz="900" dirty="0" smtClean="0"/>
              <a:t>      </a:t>
            </a:r>
            <a:r>
              <a:rPr lang="es-PA" sz="900" dirty="0" err="1" smtClean="0"/>
              <a:t>Telephone</a:t>
            </a:r>
            <a:r>
              <a:rPr lang="es-PA" sz="900" dirty="0" smtClean="0"/>
              <a:t> Network </a:t>
            </a:r>
          </a:p>
          <a:p>
            <a:r>
              <a:rPr lang="es-PA" sz="900" dirty="0" err="1" smtClean="0"/>
              <a:t>Ordinary</a:t>
            </a:r>
            <a:r>
              <a:rPr lang="es-PA" sz="900" dirty="0" smtClean="0"/>
              <a:t>  </a:t>
            </a:r>
            <a:r>
              <a:rPr lang="es-PA" sz="900" dirty="0" err="1" smtClean="0"/>
              <a:t>or</a:t>
            </a:r>
            <a:r>
              <a:rPr lang="es-PA" sz="900" dirty="0" smtClean="0"/>
              <a:t> </a:t>
            </a:r>
            <a:r>
              <a:rPr lang="es-PA" sz="900" dirty="0" err="1" smtClean="0"/>
              <a:t>not</a:t>
            </a:r>
            <a:r>
              <a:rPr lang="es-PA" sz="900" dirty="0" smtClean="0"/>
              <a:t> </a:t>
            </a:r>
            <a:r>
              <a:rPr lang="es-PA" sz="900" dirty="0" err="1" smtClean="0"/>
              <a:t>ordinary</a:t>
            </a:r>
            <a:r>
              <a:rPr lang="es-PA" sz="900" dirty="0" smtClean="0"/>
              <a:t> </a:t>
            </a:r>
            <a:r>
              <a:rPr lang="es-PA" sz="900" dirty="0" err="1" smtClean="0"/>
              <a:t>land</a:t>
            </a:r>
            <a:endParaRPr lang="es-PA" sz="900" dirty="0"/>
          </a:p>
        </p:txBody>
      </p:sp>
      <p:sp>
        <p:nvSpPr>
          <p:cNvPr id="12" name="11 CuadroTexto"/>
          <p:cNvSpPr txBox="1"/>
          <p:nvPr/>
        </p:nvSpPr>
        <p:spPr>
          <a:xfrm>
            <a:off x="7429520" y="4679737"/>
            <a:ext cx="528301" cy="249461"/>
          </a:xfrm>
          <a:prstGeom prst="rect">
            <a:avLst/>
          </a:prstGeom>
          <a:noFill/>
        </p:spPr>
        <p:txBody>
          <a:bodyPr wrap="none" rtlCol="0">
            <a:spAutoFit/>
          </a:bodyPr>
          <a:lstStyle/>
          <a:p>
            <a:r>
              <a:rPr lang="es-PA" sz="1600" b="1" dirty="0" smtClean="0">
                <a:latin typeface="Arial" pitchFamily="34" charset="0"/>
                <a:cs typeface="Arial" pitchFamily="34" charset="0"/>
              </a:rPr>
              <a:t>DUT</a:t>
            </a:r>
            <a:endParaRPr lang="es-PA" sz="1600" b="1" dirty="0">
              <a:latin typeface="Arial" pitchFamily="34" charset="0"/>
              <a:cs typeface="Arial" pitchFamily="34" charset="0"/>
            </a:endParaRPr>
          </a:p>
        </p:txBody>
      </p:sp>
      <p:sp>
        <p:nvSpPr>
          <p:cNvPr id="49" name="48 CuadroTexto"/>
          <p:cNvSpPr txBox="1"/>
          <p:nvPr/>
        </p:nvSpPr>
        <p:spPr>
          <a:xfrm>
            <a:off x="1857356" y="5540233"/>
            <a:ext cx="2214578" cy="246221"/>
          </a:xfrm>
          <a:prstGeom prst="rect">
            <a:avLst/>
          </a:prstGeom>
          <a:noFill/>
        </p:spPr>
        <p:txBody>
          <a:bodyPr wrap="square" rtlCol="0">
            <a:spAutoFit/>
          </a:bodyPr>
          <a:lstStyle/>
          <a:p>
            <a:r>
              <a:rPr lang="es-PA" sz="1000" dirty="0" err="1" smtClean="0">
                <a:solidFill>
                  <a:schemeClr val="accent2"/>
                </a:solidFill>
              </a:rPr>
              <a:t>Embedded</a:t>
            </a:r>
            <a:r>
              <a:rPr lang="es-PA" sz="1000" dirty="0" smtClean="0">
                <a:solidFill>
                  <a:schemeClr val="accent2"/>
                </a:solidFill>
              </a:rPr>
              <a:t> </a:t>
            </a:r>
            <a:r>
              <a:rPr lang="es-PA" sz="1000" dirty="0" err="1" smtClean="0">
                <a:solidFill>
                  <a:schemeClr val="accent2"/>
                </a:solidFill>
              </a:rPr>
              <a:t>System</a:t>
            </a:r>
            <a:r>
              <a:rPr lang="es-PA" sz="1000" dirty="0" smtClean="0">
                <a:solidFill>
                  <a:schemeClr val="accent2"/>
                </a:solidFill>
              </a:rPr>
              <a:t> </a:t>
            </a:r>
            <a:r>
              <a:rPr lang="es-PA" sz="1000" dirty="0" err="1" smtClean="0">
                <a:solidFill>
                  <a:schemeClr val="accent2"/>
                </a:solidFill>
              </a:rPr>
              <a:t>or</a:t>
            </a:r>
            <a:r>
              <a:rPr lang="es-PA" sz="1000" dirty="0" smtClean="0">
                <a:solidFill>
                  <a:schemeClr val="accent2"/>
                </a:solidFill>
              </a:rPr>
              <a:t> PC </a:t>
            </a:r>
            <a:r>
              <a:rPr lang="es-PA" sz="1000" dirty="0" err="1" smtClean="0">
                <a:solidFill>
                  <a:schemeClr val="accent2"/>
                </a:solidFill>
              </a:rPr>
              <a:t>System</a:t>
            </a:r>
            <a:endParaRPr lang="es-PA" sz="1000" dirty="0">
              <a:solidFill>
                <a:schemeClr val="accent2"/>
              </a:solidFill>
            </a:endParaRPr>
          </a:p>
        </p:txBody>
      </p:sp>
      <p:sp>
        <p:nvSpPr>
          <p:cNvPr id="22" name="21 Marcador de fecha"/>
          <p:cNvSpPr>
            <a:spLocks noGrp="1"/>
          </p:cNvSpPr>
          <p:nvPr>
            <p:ph type="dt" sz="half" idx="10"/>
          </p:nvPr>
        </p:nvSpPr>
        <p:spPr/>
        <p:txBody>
          <a:bodyPr/>
          <a:lstStyle/>
          <a:p>
            <a:r>
              <a:rPr lang="es-PA" smtClean="0"/>
              <a:t>January 27, 2015</a:t>
            </a:r>
            <a:endParaRPr lang="es-ES"/>
          </a:p>
        </p:txBody>
      </p:sp>
      <p:sp>
        <p:nvSpPr>
          <p:cNvPr id="24" name="23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
        <p:nvSpPr>
          <p:cNvPr id="25" name="24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785927"/>
            <a:ext cx="4071966" cy="2214578"/>
          </a:xfrm>
        </p:spPr>
        <p:txBody>
          <a:bodyPr>
            <a:noAutofit/>
          </a:bodyPr>
          <a:lstStyle/>
          <a:p>
            <a:pPr marL="658368" indent="-514350">
              <a:buNone/>
            </a:pPr>
            <a:r>
              <a:rPr lang="en-US" sz="1800" b="1" dirty="0" smtClean="0"/>
              <a:t>Using radio signals:</a:t>
            </a:r>
          </a:p>
          <a:p>
            <a:pPr marL="658368" indent="-514350">
              <a:buNone/>
            </a:pPr>
            <a:endParaRPr lang="en-US" sz="800" b="1" dirty="0" smtClean="0"/>
          </a:p>
          <a:p>
            <a:pPr marL="252000" indent="252000">
              <a:spcBef>
                <a:spcPts val="0"/>
              </a:spcBef>
              <a:buClr>
                <a:schemeClr val="accent2"/>
              </a:buClr>
              <a:buSzPct val="100000"/>
              <a:buFont typeface="Wingdings" pitchFamily="2" charset="2"/>
              <a:buChar char="Ø"/>
            </a:pPr>
            <a:r>
              <a:rPr lang="en-US" sz="1800" dirty="0" smtClean="0">
                <a:latin typeface="Arial" pitchFamily="34" charset="0"/>
                <a:cs typeface="Arial" pitchFamily="34" charset="0"/>
              </a:rPr>
              <a:t>it is recommended that an</a:t>
            </a:r>
          </a:p>
          <a:p>
            <a:pPr marL="252000" indent="252000">
              <a:spcBef>
                <a:spcPts val="0"/>
              </a:spcBef>
              <a:buNone/>
            </a:pPr>
            <a:r>
              <a:rPr lang="en-US" sz="1800" dirty="0" smtClean="0">
                <a:latin typeface="Arial" pitchFamily="34" charset="0"/>
                <a:cs typeface="Arial" pitchFamily="34" charset="0"/>
              </a:rPr>
              <a:t>Uncertainty often less than 0.01 </a:t>
            </a:r>
          </a:p>
          <a:p>
            <a:pPr marL="252000" indent="252000">
              <a:spcBef>
                <a:spcPts val="0"/>
              </a:spcBef>
              <a:buNone/>
            </a:pPr>
            <a:r>
              <a:rPr lang="en-US" sz="1800" dirty="0" smtClean="0">
                <a:latin typeface="Arial" pitchFamily="34" charset="0"/>
                <a:cs typeface="Arial" pitchFamily="34" charset="0"/>
              </a:rPr>
              <a:t>ms be assigned . </a:t>
            </a:r>
          </a:p>
          <a:p>
            <a:pPr marL="658368" indent="-514350">
              <a:buNone/>
            </a:pPr>
            <a:endParaRPr lang="en-US" sz="800" dirty="0" smtClean="0">
              <a:latin typeface="Arial" pitchFamily="34" charset="0"/>
              <a:cs typeface="Arial" pitchFamily="34" charset="0"/>
            </a:endParaRPr>
          </a:p>
          <a:p>
            <a:pPr marL="658368" indent="-514350">
              <a:spcBef>
                <a:spcPts val="0"/>
              </a:spcBef>
              <a:buNone/>
            </a:pPr>
            <a:r>
              <a:rPr lang="en-US" sz="1400" i="1" dirty="0" smtClean="0">
                <a:latin typeface="Arial" pitchFamily="34" charset="0"/>
                <a:cs typeface="Arial" pitchFamily="34" charset="0"/>
              </a:rPr>
              <a:t>if a one </a:t>
            </a:r>
            <a:r>
              <a:rPr lang="en-US" sz="1400" i="1" dirty="0" smtClean="0">
                <a:solidFill>
                  <a:schemeClr val="accent5"/>
                </a:solidFill>
                <a:latin typeface="Arial" pitchFamily="34" charset="0"/>
                <a:cs typeface="Arial" pitchFamily="34" charset="0"/>
              </a:rPr>
              <a:t>hop path </a:t>
            </a:r>
            <a:r>
              <a:rPr lang="en-US" sz="1400" i="1" dirty="0" smtClean="0">
                <a:latin typeface="Arial" pitchFamily="34" charset="0"/>
                <a:cs typeface="Arial" pitchFamily="34" charset="0"/>
              </a:rPr>
              <a:t>becomes a two hop  path, the </a:t>
            </a:r>
          </a:p>
          <a:p>
            <a:pPr marL="658368" indent="-514350">
              <a:spcBef>
                <a:spcPts val="0"/>
              </a:spcBef>
              <a:buNone/>
            </a:pPr>
            <a:r>
              <a:rPr lang="en-US" sz="1400" i="1" dirty="0" smtClean="0">
                <a:latin typeface="Arial" pitchFamily="34" charset="0"/>
                <a:cs typeface="Arial" pitchFamily="34" charset="0"/>
              </a:rPr>
              <a:t>received uncertainty of the radio signal will still</a:t>
            </a:r>
          </a:p>
          <a:p>
            <a:pPr marL="658368" indent="-514350">
              <a:spcBef>
                <a:spcPts val="0"/>
              </a:spcBef>
              <a:buNone/>
            </a:pPr>
            <a:r>
              <a:rPr lang="en-US" sz="1400" i="1" dirty="0" smtClean="0">
                <a:latin typeface="Arial" pitchFamily="34" charset="0"/>
                <a:cs typeface="Arial" pitchFamily="34" charset="0"/>
              </a:rPr>
              <a:t>not exceed 1 </a:t>
            </a:r>
            <a:r>
              <a:rPr lang="en-US" sz="1400" i="1" dirty="0" err="1" smtClean="0">
                <a:latin typeface="Arial" pitchFamily="34" charset="0"/>
                <a:cs typeface="Arial" pitchFamily="34" charset="0"/>
              </a:rPr>
              <a:t>ms.</a:t>
            </a:r>
            <a:endParaRPr lang="es-PA" sz="1200" dirty="0"/>
          </a:p>
        </p:txBody>
      </p:sp>
      <p:sp>
        <p:nvSpPr>
          <p:cNvPr id="2" name="1 Título"/>
          <p:cNvSpPr>
            <a:spLocks noGrp="1"/>
          </p:cNvSpPr>
          <p:nvPr>
            <p:ph type="title"/>
          </p:nvPr>
        </p:nvSpPr>
        <p:spPr>
          <a:xfrm>
            <a:off x="457200" y="274638"/>
            <a:ext cx="8229600" cy="1011222"/>
          </a:xfrm>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Direct comparison method</a:t>
            </a:r>
            <a:endParaRPr lang="es-PA" dirty="0">
              <a:solidFill>
                <a:schemeClr val="tx1"/>
              </a:solidFill>
            </a:endParaRPr>
          </a:p>
        </p:txBody>
      </p:sp>
      <p:sp>
        <p:nvSpPr>
          <p:cNvPr id="8" name="7 Rectángulo"/>
          <p:cNvSpPr/>
          <p:nvPr/>
        </p:nvSpPr>
        <p:spPr>
          <a:xfrm>
            <a:off x="4643438" y="1785926"/>
            <a:ext cx="4071966" cy="2215991"/>
          </a:xfrm>
          <a:prstGeom prst="rect">
            <a:avLst/>
          </a:prstGeom>
        </p:spPr>
        <p:txBody>
          <a:bodyPr wrap="square">
            <a:spAutoFit/>
          </a:bodyPr>
          <a:lstStyle/>
          <a:p>
            <a:pPr marL="237744" indent="-514350"/>
            <a:r>
              <a:rPr lang="en-US" b="1" dirty="0" smtClean="0"/>
              <a:t>Using time display:</a:t>
            </a:r>
          </a:p>
          <a:p>
            <a:pPr marL="237744" indent="-514350"/>
            <a:endParaRPr lang="en-US" sz="800" b="1" dirty="0" smtClean="0"/>
          </a:p>
          <a:p>
            <a:pPr marL="252000" indent="-252000">
              <a:buClr>
                <a:schemeClr val="accent2"/>
              </a:buClr>
              <a:buFont typeface="Wingdings" pitchFamily="2" charset="2"/>
              <a:buChar char="Ø"/>
            </a:pPr>
            <a:r>
              <a:rPr lang="en-US" dirty="0" smtClean="0">
                <a:latin typeface="Arial" pitchFamily="34" charset="0"/>
                <a:cs typeface="Arial" pitchFamily="34" charset="0"/>
              </a:rPr>
              <a:t>It can generally be assumed that </a:t>
            </a:r>
          </a:p>
          <a:p>
            <a:pPr marL="252000" indent="-252000">
              <a:buClr>
                <a:schemeClr val="accent2"/>
              </a:buClr>
            </a:pPr>
            <a:r>
              <a:rPr lang="en-US" dirty="0" smtClean="0">
                <a:latin typeface="Arial" pitchFamily="34" charset="0"/>
                <a:cs typeface="Arial" pitchFamily="34" charset="0"/>
              </a:rPr>
              <a:t>    the uncertainty of the display is less than1 ms be assigned.</a:t>
            </a:r>
          </a:p>
          <a:p>
            <a:pPr marL="237744" indent="-514350">
              <a:buFont typeface="Wingdings" pitchFamily="2" charset="2"/>
              <a:buChar char="Ø"/>
            </a:pPr>
            <a:endParaRPr lang="en-US" sz="800" dirty="0" smtClean="0">
              <a:latin typeface="Arial" pitchFamily="34" charset="0"/>
              <a:cs typeface="Arial" pitchFamily="34" charset="0"/>
            </a:endParaRPr>
          </a:p>
          <a:p>
            <a:pPr marL="237744" indent="-514350">
              <a:buFont typeface="Wingdings" pitchFamily="2" charset="2"/>
              <a:buChar char="Ø"/>
            </a:pPr>
            <a:endParaRPr lang="en-US" sz="800" dirty="0" smtClean="0"/>
          </a:p>
          <a:p>
            <a:pPr marL="237744" indent="-514350"/>
            <a:r>
              <a:rPr lang="en-US" sz="1400" i="1" dirty="0" smtClean="0">
                <a:latin typeface="Arial" pitchFamily="34" charset="0"/>
                <a:cs typeface="Arial" pitchFamily="34" charset="0"/>
              </a:rPr>
              <a:t>This is because instruments that continuously </a:t>
            </a:r>
          </a:p>
          <a:p>
            <a:pPr marL="237744" indent="-514350"/>
            <a:r>
              <a:rPr lang="en-US" sz="1400" i="1" dirty="0" smtClean="0">
                <a:latin typeface="Arial" pitchFamily="34" charset="0"/>
                <a:cs typeface="Arial" pitchFamily="34" charset="0"/>
              </a:rPr>
              <a:t>synchronize their displays to traceable signals </a:t>
            </a:r>
          </a:p>
          <a:p>
            <a:pPr marL="237744" indent="-514350"/>
            <a:r>
              <a:rPr lang="en-US" sz="1400" i="1" dirty="0" smtClean="0">
                <a:latin typeface="Arial" pitchFamily="34" charset="0"/>
                <a:cs typeface="Arial" pitchFamily="34" charset="0"/>
              </a:rPr>
              <a:t>will normally have  repeatable and stable delays.</a:t>
            </a:r>
          </a:p>
        </p:txBody>
      </p:sp>
      <p:sp>
        <p:nvSpPr>
          <p:cNvPr id="9" name="8 Rectángulo"/>
          <p:cNvSpPr/>
          <p:nvPr/>
        </p:nvSpPr>
        <p:spPr>
          <a:xfrm>
            <a:off x="142844" y="1285860"/>
            <a:ext cx="7715304" cy="461665"/>
          </a:xfrm>
          <a:prstGeom prst="rect">
            <a:avLst/>
          </a:prstGeom>
        </p:spPr>
        <p:txBody>
          <a:bodyPr wrap="square">
            <a:spAutoFit/>
          </a:bodyPr>
          <a:lstStyle/>
          <a:p>
            <a:pPr marL="694944" lvl="1" indent="-514350">
              <a:buClr>
                <a:schemeClr val="accent2"/>
              </a:buClr>
              <a:buFont typeface="+mj-lt"/>
              <a:buAutoNum type="arabicPeriod" startAt="3"/>
            </a:pPr>
            <a:r>
              <a:rPr lang="en-US" sz="2400" b="1" u="sng" dirty="0" smtClean="0"/>
              <a:t>The uncertainty of the reference </a:t>
            </a:r>
            <a:r>
              <a:rPr lang="en-US" sz="1600" b="1" u="sng" dirty="0" smtClean="0"/>
              <a:t>(Continuation):</a:t>
            </a:r>
          </a:p>
        </p:txBody>
      </p:sp>
      <p:grpSp>
        <p:nvGrpSpPr>
          <p:cNvPr id="11" name="10 Grupo"/>
          <p:cNvGrpSpPr/>
          <p:nvPr/>
        </p:nvGrpSpPr>
        <p:grpSpPr>
          <a:xfrm>
            <a:off x="1071538" y="4196191"/>
            <a:ext cx="6953462" cy="2321244"/>
            <a:chOff x="739829" y="2922108"/>
            <a:chExt cx="8151600" cy="3677279"/>
          </a:xfrm>
        </p:grpSpPr>
        <p:grpSp>
          <p:nvGrpSpPr>
            <p:cNvPr id="14" name="59 Grupo"/>
            <p:cNvGrpSpPr/>
            <p:nvPr/>
          </p:nvGrpSpPr>
          <p:grpSpPr>
            <a:xfrm>
              <a:off x="739829" y="2922108"/>
              <a:ext cx="8040101" cy="3677279"/>
              <a:chOff x="601838" y="2922108"/>
              <a:chExt cx="8105438" cy="3677279"/>
            </a:xfrm>
          </p:grpSpPr>
          <p:pic>
            <p:nvPicPr>
              <p:cNvPr id="16" name="Picture 2"/>
              <p:cNvPicPr>
                <a:picLocks noChangeAspect="1" noChangeArrowheads="1"/>
              </p:cNvPicPr>
              <p:nvPr/>
            </p:nvPicPr>
            <p:blipFill>
              <a:blip r:embed="rId2"/>
              <a:srcRect/>
              <a:stretch>
                <a:fillRect/>
              </a:stretch>
            </p:blipFill>
            <p:spPr bwMode="auto">
              <a:xfrm>
                <a:off x="7850020" y="4272936"/>
                <a:ext cx="857256" cy="1227766"/>
              </a:xfrm>
              <a:prstGeom prst="rect">
                <a:avLst/>
              </a:prstGeom>
              <a:noFill/>
              <a:ln w="9525">
                <a:noFill/>
                <a:miter lim="800000"/>
                <a:headEnd/>
                <a:tailEnd/>
              </a:ln>
              <a:effectLst/>
            </p:spPr>
          </p:pic>
          <p:cxnSp>
            <p:nvCxnSpPr>
              <p:cNvPr id="17" name="16 Conector recto de flecha"/>
              <p:cNvCxnSpPr/>
              <p:nvPr/>
            </p:nvCxnSpPr>
            <p:spPr>
              <a:xfrm rot="5400000">
                <a:off x="6429388" y="4929198"/>
                <a:ext cx="271464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18" name="58 Grupo"/>
              <p:cNvGrpSpPr/>
              <p:nvPr/>
            </p:nvGrpSpPr>
            <p:grpSpPr>
              <a:xfrm>
                <a:off x="5619070" y="3305172"/>
                <a:ext cx="1997983" cy="3294215"/>
                <a:chOff x="5619070" y="3305172"/>
                <a:chExt cx="1997983" cy="3294215"/>
              </a:xfrm>
            </p:grpSpPr>
            <p:pic>
              <p:nvPicPr>
                <p:cNvPr id="27" name="Picture 5"/>
                <p:cNvPicPr>
                  <a:picLocks noChangeAspect="1" noChangeArrowheads="1"/>
                </p:cNvPicPr>
                <p:nvPr/>
              </p:nvPicPr>
              <p:blipFill>
                <a:blip r:embed="rId3"/>
                <a:srcRect/>
                <a:stretch>
                  <a:fillRect/>
                </a:stretch>
              </p:blipFill>
              <p:spPr bwMode="auto">
                <a:xfrm>
                  <a:off x="5619070" y="3305172"/>
                  <a:ext cx="1997983" cy="1071381"/>
                </a:xfrm>
                <a:prstGeom prst="rect">
                  <a:avLst/>
                </a:prstGeom>
                <a:noFill/>
                <a:ln w="9525">
                  <a:noFill/>
                  <a:miter lim="800000"/>
                  <a:headEnd/>
                  <a:tailEnd/>
                </a:ln>
                <a:effectLst/>
              </p:spPr>
            </p:pic>
            <p:pic>
              <p:nvPicPr>
                <p:cNvPr id="28" name="Picture 6"/>
                <p:cNvPicPr>
                  <a:picLocks noChangeAspect="1" noChangeArrowheads="1"/>
                </p:cNvPicPr>
                <p:nvPr/>
              </p:nvPicPr>
              <p:blipFill>
                <a:blip r:embed="rId4"/>
                <a:srcRect/>
                <a:stretch>
                  <a:fillRect/>
                </a:stretch>
              </p:blipFill>
              <p:spPr bwMode="auto">
                <a:xfrm>
                  <a:off x="5777478" y="5255478"/>
                  <a:ext cx="1831877" cy="1343909"/>
                </a:xfrm>
                <a:prstGeom prst="rect">
                  <a:avLst/>
                </a:prstGeom>
                <a:noFill/>
                <a:ln w="9525">
                  <a:noFill/>
                  <a:miter lim="800000"/>
                  <a:headEnd/>
                  <a:tailEnd/>
                </a:ln>
                <a:effectLst/>
              </p:spPr>
            </p:pic>
          </p:grpSp>
          <p:pic>
            <p:nvPicPr>
              <p:cNvPr id="19" name="Picture 8"/>
              <p:cNvPicPr>
                <a:picLocks noChangeAspect="1" noChangeArrowheads="1"/>
              </p:cNvPicPr>
              <p:nvPr/>
            </p:nvPicPr>
            <p:blipFill>
              <a:blip r:embed="rId5"/>
              <a:srcRect/>
              <a:stretch>
                <a:fillRect/>
              </a:stretch>
            </p:blipFill>
            <p:spPr bwMode="auto">
              <a:xfrm>
                <a:off x="601838" y="2922108"/>
                <a:ext cx="1941842" cy="1727073"/>
              </a:xfrm>
              <a:prstGeom prst="rect">
                <a:avLst/>
              </a:prstGeom>
              <a:noFill/>
              <a:ln w="9525">
                <a:noFill/>
                <a:miter lim="800000"/>
                <a:headEnd/>
                <a:tailEnd/>
              </a:ln>
              <a:effectLst/>
            </p:spPr>
          </p:pic>
          <p:pic>
            <p:nvPicPr>
              <p:cNvPr id="22" name="Picture 11"/>
              <p:cNvPicPr>
                <a:picLocks noChangeAspect="1" noChangeArrowheads="1"/>
              </p:cNvPicPr>
              <p:nvPr/>
            </p:nvPicPr>
            <p:blipFill>
              <a:blip r:embed="rId6"/>
              <a:srcRect/>
              <a:stretch>
                <a:fillRect/>
              </a:stretch>
            </p:blipFill>
            <p:spPr bwMode="auto">
              <a:xfrm>
                <a:off x="2037113" y="5365340"/>
                <a:ext cx="1772986" cy="1023931"/>
              </a:xfrm>
              <a:prstGeom prst="rect">
                <a:avLst/>
              </a:prstGeom>
              <a:noFill/>
              <a:ln w="9525">
                <a:noFill/>
                <a:miter lim="800000"/>
                <a:headEnd/>
                <a:tailEnd/>
              </a:ln>
              <a:effectLst/>
            </p:spPr>
          </p:pic>
          <p:cxnSp>
            <p:nvCxnSpPr>
              <p:cNvPr id="23" name="22 Conector curvado"/>
              <p:cNvCxnSpPr/>
              <p:nvPr/>
            </p:nvCxnSpPr>
            <p:spPr>
              <a:xfrm rot="10800000">
                <a:off x="1783829" y="4536012"/>
                <a:ext cx="1356269" cy="93574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a:off x="3641243" y="5585071"/>
                <a:ext cx="2026270" cy="3993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curvado"/>
              <p:cNvCxnSpPr/>
              <p:nvPr/>
            </p:nvCxnSpPr>
            <p:spPr>
              <a:xfrm>
                <a:off x="2121540" y="3291130"/>
                <a:ext cx="3799256" cy="59745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12 CuadroTexto"/>
            <p:cNvSpPr txBox="1"/>
            <p:nvPr/>
          </p:nvSpPr>
          <p:spPr>
            <a:xfrm>
              <a:off x="8286776" y="4000504"/>
              <a:ext cx="604653" cy="338554"/>
            </a:xfrm>
            <a:prstGeom prst="rect">
              <a:avLst/>
            </a:prstGeom>
            <a:noFill/>
          </p:spPr>
          <p:txBody>
            <a:bodyPr wrap="none" rtlCol="0">
              <a:spAutoFit/>
            </a:bodyPr>
            <a:lstStyle/>
            <a:p>
              <a:r>
                <a:rPr lang="es-PA" sz="1600" b="1" dirty="0" smtClean="0">
                  <a:latin typeface="Arial" pitchFamily="34" charset="0"/>
                  <a:cs typeface="Arial" pitchFamily="34" charset="0"/>
                </a:rPr>
                <a:t>DUT</a:t>
              </a:r>
              <a:endParaRPr lang="es-PA" sz="1600" b="1" dirty="0">
                <a:latin typeface="Arial" pitchFamily="34" charset="0"/>
                <a:cs typeface="Arial" pitchFamily="34" charset="0"/>
              </a:endParaRPr>
            </a:p>
          </p:txBody>
        </p:sp>
      </p:grpSp>
      <p:sp>
        <p:nvSpPr>
          <p:cNvPr id="24" name="23 Marcador de fecha"/>
          <p:cNvSpPr>
            <a:spLocks noGrp="1"/>
          </p:cNvSpPr>
          <p:nvPr>
            <p:ph type="dt" sz="half" idx="10"/>
          </p:nvPr>
        </p:nvSpPr>
        <p:spPr/>
        <p:txBody>
          <a:bodyPr/>
          <a:lstStyle/>
          <a:p>
            <a:r>
              <a:rPr lang="es-PA" smtClean="0"/>
              <a:t>January 27, 2015</a:t>
            </a:r>
            <a:endParaRPr lang="es-ES"/>
          </a:p>
        </p:txBody>
      </p:sp>
      <p:sp>
        <p:nvSpPr>
          <p:cNvPr id="29" name="28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
        <p:nvSpPr>
          <p:cNvPr id="30" name="2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285860"/>
            <a:ext cx="8643998" cy="500066"/>
          </a:xfrm>
        </p:spPr>
        <p:txBody>
          <a:bodyPr>
            <a:normAutofit/>
          </a:bodyPr>
          <a:lstStyle/>
          <a:p>
            <a:pPr marL="914400" lvl="1" indent="-514350">
              <a:buNone/>
            </a:pPr>
            <a:r>
              <a:rPr lang="en-US" sz="2400" b="1" u="sng" dirty="0" smtClean="0">
                <a:solidFill>
                  <a:schemeClr val="accent5"/>
                </a:solidFill>
              </a:rPr>
              <a:t>A example using ordinary land Line</a:t>
            </a:r>
            <a:endParaRPr lang="es-PA" sz="1800" u="sng" dirty="0"/>
          </a:p>
        </p:txBody>
      </p:sp>
      <p:sp>
        <p:nvSpPr>
          <p:cNvPr id="2" name="1 Título"/>
          <p:cNvSpPr>
            <a:spLocks noGrp="1"/>
          </p:cNvSpPr>
          <p:nvPr>
            <p:ph type="title"/>
          </p:nvPr>
        </p:nvSpPr>
        <p:spPr>
          <a:xfrm>
            <a:off x="285720" y="214290"/>
            <a:ext cx="8572560" cy="1071562"/>
          </a:xfrm>
        </p:spPr>
        <p:txBody>
          <a:bodyPr>
            <a:normAutofit/>
          </a:bodyPr>
          <a:lstStyle/>
          <a:p>
            <a:pPr lvl="1" algn="ctr" rtl="0">
              <a:spcBef>
                <a:spcPct val="0"/>
              </a:spcBef>
            </a:pP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U</a:t>
            </a: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ncertainty analysis for direct comparison method</a:t>
            </a:r>
            <a:endParaRPr lang="es-PA" sz="27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7" name="6 Tabla"/>
          <p:cNvGraphicFramePr>
            <a:graphicFrameLocks noGrp="1"/>
          </p:cNvGraphicFramePr>
          <p:nvPr/>
        </p:nvGraphicFramePr>
        <p:xfrm>
          <a:off x="625972" y="1907353"/>
          <a:ext cx="7946556" cy="3662404"/>
        </p:xfrm>
        <a:graphic>
          <a:graphicData uri="http://schemas.openxmlformats.org/drawingml/2006/table">
            <a:tbl>
              <a:tblPr/>
              <a:tblGrid>
                <a:gridCol w="3071836"/>
                <a:gridCol w="1083501"/>
                <a:gridCol w="1004317"/>
                <a:gridCol w="1143827"/>
                <a:gridCol w="1643075"/>
              </a:tblGrid>
              <a:tr h="438656">
                <a:tc>
                  <a:txBody>
                    <a:bodyPr/>
                    <a:lstStyle/>
                    <a:p>
                      <a:pPr algn="ctr" fontAlgn="b"/>
                      <a:r>
                        <a:rPr lang="es-PA" sz="1600" b="1" i="0" u="none" strike="noStrike" dirty="0" smtClean="0">
                          <a:solidFill>
                            <a:srgbClr val="000000"/>
                          </a:solidFill>
                          <a:latin typeface="Calibri"/>
                        </a:rPr>
                        <a:t> Source of </a:t>
                      </a:r>
                      <a:r>
                        <a:rPr lang="es-PA" sz="1600" b="1" i="0" u="none" strike="noStrike" dirty="0" err="1" smtClean="0">
                          <a:solidFill>
                            <a:srgbClr val="000000"/>
                          </a:solidFill>
                          <a:latin typeface="Calibri"/>
                        </a:rPr>
                        <a:t>uncertainty</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Magnitude</a:t>
                      </a:r>
                      <a:r>
                        <a:rPr lang="es-PA" sz="1600" b="1" i="0" u="none" strike="noStrike" dirty="0" smtClean="0">
                          <a:solidFill>
                            <a:srgbClr val="000000"/>
                          </a:solidFill>
                          <a:latin typeface="Calibri"/>
                        </a:rPr>
                        <a:t>, </a:t>
                      </a:r>
                    </a:p>
                    <a:p>
                      <a:pPr algn="ctr" fontAlgn="b"/>
                      <a:r>
                        <a:rPr lang="es-PA" sz="1600" b="1" i="0" u="none" strike="noStrike" dirty="0" smtClean="0">
                          <a:solidFill>
                            <a:srgbClr val="000000"/>
                          </a:solidFill>
                          <a:latin typeface="Calibri"/>
                        </a:rPr>
                        <a:t>ms</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Method</a:t>
                      </a:r>
                      <a:r>
                        <a:rPr lang="es-PA" sz="1600" b="1" i="0" u="none" strike="noStrike" dirty="0" smtClean="0">
                          <a:solidFill>
                            <a:srgbClr val="000000"/>
                          </a:solidFill>
                          <a:latin typeface="Calibri"/>
                        </a:rPr>
                        <a:t> of </a:t>
                      </a:r>
                    </a:p>
                    <a:p>
                      <a:pPr algn="ctr" fontAlgn="b"/>
                      <a:r>
                        <a:rPr lang="es-PA" sz="1600" b="1" i="0" u="none" strike="noStrike" dirty="0" err="1" smtClean="0">
                          <a:solidFill>
                            <a:srgbClr val="000000"/>
                          </a:solidFill>
                          <a:latin typeface="Calibri"/>
                        </a:rPr>
                        <a:t>evaluation</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Distribution</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smtClean="0">
                          <a:solidFill>
                            <a:srgbClr val="000000"/>
                          </a:solidFill>
                          <a:latin typeface="Calibri"/>
                        </a:rPr>
                        <a:t>Standard </a:t>
                      </a:r>
                    </a:p>
                    <a:p>
                      <a:pPr algn="ctr" fontAlgn="b"/>
                      <a:r>
                        <a:rPr lang="es-PA" sz="1600" b="1" i="0" u="none" strike="noStrike" dirty="0" err="1" smtClean="0">
                          <a:solidFill>
                            <a:srgbClr val="000000"/>
                          </a:solidFill>
                          <a:latin typeface="Calibri"/>
                        </a:rPr>
                        <a:t>uncertainty</a:t>
                      </a:r>
                      <a:r>
                        <a:rPr lang="es-PA" sz="1600" b="1" i="0" u="none" strike="noStrike" dirty="0" smtClean="0">
                          <a:solidFill>
                            <a:srgbClr val="000000"/>
                          </a:solidFill>
                          <a:latin typeface="Calibri"/>
                        </a:rPr>
                        <a:t>, ms</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r>
              <a:tr h="222675">
                <a:tc>
                  <a:txBody>
                    <a:bodyPr/>
                    <a:lstStyle/>
                    <a:p>
                      <a:pPr algn="l" fontAlgn="b"/>
                      <a:endParaRPr lang="es-PA" sz="1600" b="0" i="0" u="none" strike="noStrike" dirty="0">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s-PA" sz="1600" b="0"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ctr" fontAlgn="b"/>
                      <a:endParaRPr lang="es-PA" sz="1600" b="0" i="0" u="none" strike="noStrike">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s-PA" sz="1600" b="0" i="0" u="none" strike="noStrike">
                        <a:solidFill>
                          <a:srgbClr val="000000"/>
                        </a:solidFill>
                        <a:latin typeface="Calibri"/>
                      </a:endParaRPr>
                    </a:p>
                  </a:txBody>
                  <a:tcPr marL="7557" marR="7557" marT="7557" marB="0" anchor="b">
                    <a:lnL>
                      <a:noFill/>
                    </a:lnL>
                    <a:lnR>
                      <a:noFill/>
                    </a:lnR>
                    <a:lnT>
                      <a:noFill/>
                    </a:lnT>
                    <a:lnB>
                      <a:noFill/>
                    </a:lnB>
                  </a:tcPr>
                </a:tc>
              </a:tr>
              <a:tr h="392222">
                <a:tc>
                  <a:txBody>
                    <a:bodyPr/>
                    <a:lstStyle/>
                    <a:p>
                      <a:pPr lvl="0" algn="l" fontAlgn="b">
                        <a:lnSpc>
                          <a:spcPct val="150000"/>
                        </a:lnSpc>
                      </a:pPr>
                      <a:r>
                        <a:rPr lang="es-PA" sz="1700" b="0" i="0" u="none" strike="noStrike" dirty="0" err="1" smtClean="0">
                          <a:solidFill>
                            <a:srgbClr val="000000"/>
                          </a:solidFill>
                          <a:latin typeface="Calibri"/>
                        </a:rPr>
                        <a:t>Reaction</a:t>
                      </a:r>
                      <a:r>
                        <a:rPr lang="es-PA" sz="1700" b="0" i="0" u="none" strike="noStrike" dirty="0" smtClean="0">
                          <a:solidFill>
                            <a:srgbClr val="000000"/>
                          </a:solidFill>
                          <a:latin typeface="Calibri"/>
                        </a:rPr>
                        <a:t>  </a:t>
                      </a:r>
                      <a:r>
                        <a:rPr lang="es-PA" sz="1700" b="0" i="0" u="none" strike="noStrike" dirty="0">
                          <a:solidFill>
                            <a:srgbClr val="000000"/>
                          </a:solidFill>
                          <a:latin typeface="Calibri"/>
                        </a:rPr>
                        <a:t>time </a:t>
                      </a:r>
                      <a:r>
                        <a:rPr lang="es-PA" sz="1700" b="0" i="0" u="none" strike="noStrike" dirty="0" err="1">
                          <a:solidFill>
                            <a:srgbClr val="000000"/>
                          </a:solidFill>
                          <a:latin typeface="Calibri"/>
                        </a:rPr>
                        <a:t>average</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  100</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Rectangular</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58</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438656">
                <a:tc>
                  <a:txBody>
                    <a:bodyPr/>
                    <a:lstStyle/>
                    <a:p>
                      <a:pPr lvl="0" algn="l" fontAlgn="b"/>
                      <a:r>
                        <a:rPr lang="es-PA" sz="1700" b="0" i="0" u="none" strike="noStrike" dirty="0" err="1" smtClean="0">
                          <a:solidFill>
                            <a:srgbClr val="000000"/>
                          </a:solidFill>
                          <a:latin typeface="Calibri"/>
                        </a:rPr>
                        <a:t>Reaction</a:t>
                      </a:r>
                      <a:r>
                        <a:rPr lang="es-PA" sz="1700" b="0" i="0" u="none" strike="noStrike" dirty="0" smtClean="0">
                          <a:solidFill>
                            <a:srgbClr val="000000"/>
                          </a:solidFill>
                          <a:latin typeface="Calibri"/>
                        </a:rPr>
                        <a:t>  </a:t>
                      </a:r>
                      <a:r>
                        <a:rPr lang="es-PA" sz="1700" b="0" i="0" u="none" strike="noStrike" dirty="0">
                          <a:solidFill>
                            <a:srgbClr val="000000"/>
                          </a:solidFill>
                          <a:latin typeface="Calibri"/>
                        </a:rPr>
                        <a:t>time </a:t>
                      </a:r>
                      <a:r>
                        <a:rPr lang="es-PA" sz="1700" b="0" i="0" u="none" strike="noStrike" dirty="0" err="1" smtClean="0">
                          <a:solidFill>
                            <a:srgbClr val="000000"/>
                          </a:solidFill>
                          <a:latin typeface="Calibri"/>
                        </a:rPr>
                        <a:t>standard</a:t>
                      </a:r>
                      <a:r>
                        <a:rPr lang="es-PA" sz="1700" b="0" i="0" u="none" strike="noStrike" dirty="0" smtClean="0">
                          <a:solidFill>
                            <a:srgbClr val="000000"/>
                          </a:solidFill>
                          <a:latin typeface="Calibri"/>
                        </a:rPr>
                        <a:t> </a:t>
                      </a:r>
                      <a:r>
                        <a:rPr lang="es-PA" sz="1700" b="0" i="0" u="none" strike="noStrike" dirty="0" err="1" smtClean="0">
                          <a:solidFill>
                            <a:srgbClr val="000000"/>
                          </a:solidFill>
                          <a:latin typeface="Calibri"/>
                        </a:rPr>
                        <a:t>deviation</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 60</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Normal (k=1)</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60</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392222">
                <a:tc>
                  <a:txBody>
                    <a:bodyPr/>
                    <a:lstStyle/>
                    <a:p>
                      <a:pPr lvl="0" algn="l" fontAlgn="b"/>
                      <a:r>
                        <a:rPr lang="es-PA" sz="1700" b="0" i="0" u="none" strike="noStrike" dirty="0" err="1">
                          <a:solidFill>
                            <a:srgbClr val="000000"/>
                          </a:solidFill>
                          <a:latin typeface="Calibri"/>
                        </a:rPr>
                        <a:t>Telephone</a:t>
                      </a:r>
                      <a:r>
                        <a:rPr lang="es-PA" sz="1700" b="0" i="0" u="none" strike="noStrike" dirty="0">
                          <a:solidFill>
                            <a:srgbClr val="000000"/>
                          </a:solidFill>
                          <a:latin typeface="Calibri"/>
                        </a:rPr>
                        <a:t> </a:t>
                      </a:r>
                      <a:r>
                        <a:rPr lang="es-PA" sz="1700" b="0" i="0" u="none" strike="noStrike" dirty="0" err="1" smtClean="0">
                          <a:solidFill>
                            <a:srgbClr val="000000"/>
                          </a:solidFill>
                          <a:latin typeface="Calibri"/>
                        </a:rPr>
                        <a:t>delay</a:t>
                      </a:r>
                      <a:r>
                        <a:rPr lang="es-PA" sz="1700" b="0" i="0" u="none" strike="noStrike" baseline="0" dirty="0">
                          <a:solidFill>
                            <a:srgbClr val="000000"/>
                          </a:solidFill>
                          <a:latin typeface="Calibri"/>
                        </a:rPr>
                        <a:t> </a:t>
                      </a:r>
                      <a:r>
                        <a:rPr lang="es-PA" sz="1700" b="0" i="0" u="none" strike="noStrike" dirty="0" err="1" smtClean="0">
                          <a:solidFill>
                            <a:srgbClr val="000000"/>
                          </a:solidFill>
                          <a:latin typeface="Calibri"/>
                        </a:rPr>
                        <a:t>deviation</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30 </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Rectangular</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17</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392222">
                <a:tc>
                  <a:txBody>
                    <a:bodyPr/>
                    <a:lstStyle/>
                    <a:p>
                      <a:pPr lvl="0" algn="l" fontAlgn="b"/>
                      <a:r>
                        <a:rPr lang="es-PA" sz="1700" b="0" i="0" u="none" strike="noStrike" dirty="0" smtClean="0">
                          <a:solidFill>
                            <a:srgbClr val="000000"/>
                          </a:solidFill>
                          <a:latin typeface="Calibri"/>
                        </a:rPr>
                        <a:t>½ DUT </a:t>
                      </a:r>
                      <a:r>
                        <a:rPr lang="es-PA" sz="1700" b="0" i="0" u="none" strike="noStrike" dirty="0" err="1" smtClean="0">
                          <a:solidFill>
                            <a:srgbClr val="000000"/>
                          </a:solidFill>
                          <a:latin typeface="Calibri"/>
                        </a:rPr>
                        <a:t>resolution</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 5</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Rectangular</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3</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222675">
                <a:tc>
                  <a:txBody>
                    <a:bodyPr/>
                    <a:lstStyle/>
                    <a:p>
                      <a:pPr lvl="0" algn="l" fontAlgn="b"/>
                      <a:r>
                        <a:rPr lang="es-PA" sz="1700" b="0" i="0" u="none" strike="noStrike" dirty="0" err="1">
                          <a:solidFill>
                            <a:srgbClr val="000000"/>
                          </a:solidFill>
                          <a:latin typeface="Calibri"/>
                        </a:rPr>
                        <a:t>Combined</a:t>
                      </a:r>
                      <a:r>
                        <a:rPr lang="es-PA" sz="1700" b="0" i="0" u="none" strike="noStrike" dirty="0">
                          <a:solidFill>
                            <a:srgbClr val="000000"/>
                          </a:solidFill>
                          <a:latin typeface="Calibri"/>
                        </a:rPr>
                        <a:t> </a:t>
                      </a:r>
                      <a:r>
                        <a:rPr lang="es-PA" sz="1700" b="0" i="0" u="none" strike="noStrike" dirty="0" err="1">
                          <a:solidFill>
                            <a:srgbClr val="000000"/>
                          </a:solidFill>
                          <a:latin typeface="Calibri"/>
                        </a:rPr>
                        <a:t>uncertainty</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85</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222675">
                <a:tc>
                  <a:txBody>
                    <a:bodyPr/>
                    <a:lstStyle/>
                    <a:p>
                      <a:pPr algn="l" fontAlgn="b"/>
                      <a:endParaRPr lang="es-PA" sz="1600" b="0" i="0" u="none" strike="noStrike" dirty="0">
                        <a:solidFill>
                          <a:srgbClr val="000000"/>
                        </a:solidFill>
                        <a:latin typeface="Calibri"/>
                      </a:endParaRPr>
                    </a:p>
                  </a:txBody>
                  <a:tcPr marL="7557" marR="7557" marT="7557" marB="0" anchor="b">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778459">
                <a:tc>
                  <a:txBody>
                    <a:bodyPr/>
                    <a:lstStyle/>
                    <a:p>
                      <a:pPr lvl="0" algn="l" fontAlgn="b"/>
                      <a:r>
                        <a:rPr lang="en-US" sz="2000" b="1" i="0" u="none" strike="noStrike" dirty="0">
                          <a:solidFill>
                            <a:srgbClr val="000000"/>
                          </a:solidFill>
                          <a:latin typeface="Calibri"/>
                        </a:rPr>
                        <a:t>Expanded </a:t>
                      </a:r>
                      <a:r>
                        <a:rPr lang="en-US" sz="2000" b="1" i="0" u="none" strike="noStrike" dirty="0" smtClean="0">
                          <a:solidFill>
                            <a:srgbClr val="000000"/>
                          </a:solidFill>
                          <a:latin typeface="Calibri"/>
                        </a:rPr>
                        <a:t>uncertainty</a:t>
                      </a:r>
                    </a:p>
                    <a:p>
                      <a:pPr lvl="0" algn="l" fontAlgn="b"/>
                      <a:r>
                        <a:rPr lang="en-US" sz="1400" b="0" i="0" u="none" strike="noStrike" dirty="0" smtClean="0">
                          <a:solidFill>
                            <a:srgbClr val="000000"/>
                          </a:solidFill>
                          <a:latin typeface="Calibri"/>
                        </a:rPr>
                        <a:t> (</a:t>
                      </a:r>
                      <a:r>
                        <a:rPr lang="en-US" sz="1400" b="0" i="0" u="none" strike="noStrike" dirty="0">
                          <a:solidFill>
                            <a:srgbClr val="000000"/>
                          </a:solidFill>
                          <a:latin typeface="Calibri"/>
                        </a:rPr>
                        <a:t>k = 2, </a:t>
                      </a:r>
                      <a:r>
                        <a:rPr lang="en-US" sz="1400" b="0" i="0" u="none" strike="noStrike" dirty="0" smtClean="0">
                          <a:solidFill>
                            <a:srgbClr val="000000"/>
                          </a:solidFill>
                          <a:latin typeface="Calibri"/>
                        </a:rPr>
                        <a:t>approximately </a:t>
                      </a:r>
                      <a:r>
                        <a:rPr lang="en-US" sz="1400" b="0" i="0" u="none" strike="noStrike" dirty="0">
                          <a:solidFill>
                            <a:srgbClr val="000000"/>
                          </a:solidFill>
                          <a:latin typeface="Calibri"/>
                        </a:rPr>
                        <a:t>a 95 %  level of confidence)</a:t>
                      </a: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800" b="1" i="0" u="none" strike="noStrike" dirty="0" smtClean="0">
                          <a:solidFill>
                            <a:srgbClr val="000000"/>
                          </a:solidFill>
                          <a:latin typeface="Calibri"/>
                        </a:rPr>
                        <a:t>170 </a:t>
                      </a:r>
                      <a:endParaRPr lang="es-PA" sz="1800" b="1" i="0" u="none" strike="noStrike" dirty="0">
                        <a:solidFill>
                          <a:srgbClr val="000000"/>
                        </a:solidFill>
                        <a:latin typeface="Calibri"/>
                      </a:endParaRPr>
                    </a:p>
                  </a:txBody>
                  <a:tcPr marL="7557" marR="7557" marT="7557" marB="0" anchor="ctr">
                    <a:lnL>
                      <a:noFill/>
                    </a:lnL>
                    <a:lnR>
                      <a:noFill/>
                    </a:lnR>
                    <a:lnT>
                      <a:noFill/>
                    </a:lnT>
                    <a:lnB>
                      <a:noFill/>
                    </a:lnB>
                  </a:tcPr>
                </a:tc>
              </a:tr>
            </a:tbl>
          </a:graphicData>
        </a:graphic>
      </p:graphicFrame>
      <p:sp>
        <p:nvSpPr>
          <p:cNvPr id="8" name="7 Rectángulo"/>
          <p:cNvSpPr/>
          <p:nvPr/>
        </p:nvSpPr>
        <p:spPr>
          <a:xfrm>
            <a:off x="3428992" y="5739158"/>
            <a:ext cx="3643338" cy="430887"/>
          </a:xfrm>
          <a:prstGeom prst="rect">
            <a:avLst/>
          </a:prstGeom>
        </p:spPr>
        <p:txBody>
          <a:bodyPr wrap="square">
            <a:spAutoFit/>
          </a:bodyPr>
          <a:lstStyle/>
          <a:p>
            <a:r>
              <a:rPr lang="en-US" sz="1100" dirty="0" smtClean="0">
                <a:solidFill>
                  <a:schemeClr val="accent5"/>
                </a:solidFill>
              </a:rPr>
              <a:t>* Assuming: Resolution 0.01 s  and operators had previous experience calibrating  stopwatches.</a:t>
            </a:r>
            <a:endParaRPr lang="es-PA" sz="1100" dirty="0"/>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1328"/>
            <a:ext cx="8329642" cy="1233291"/>
          </a:xfrm>
        </p:spPr>
        <p:txBody>
          <a:bodyPr>
            <a:normAutofit lnSpcReduction="10000"/>
          </a:bodyPr>
          <a:lstStyle/>
          <a:p>
            <a:pPr marL="914400" lvl="1" indent="-514350">
              <a:buClr>
                <a:schemeClr val="bg1">
                  <a:lumMod val="95000"/>
                </a:schemeClr>
              </a:buClr>
              <a:buFont typeface="+mj-lt"/>
              <a:buAutoNum type="arabicPeriod"/>
            </a:pPr>
            <a:r>
              <a:rPr lang="en-US" sz="2400" b="1" dirty="0" smtClean="0">
                <a:solidFill>
                  <a:schemeClr val="bg1">
                    <a:lumMod val="95000"/>
                  </a:schemeClr>
                </a:solidFill>
                <a:latin typeface="Arial" pitchFamily="34" charset="0"/>
                <a:cs typeface="Arial" pitchFamily="34" charset="0"/>
              </a:rPr>
              <a:t>Direct</a:t>
            </a:r>
            <a:r>
              <a:rPr lang="en-US" sz="2400" dirty="0" smtClean="0">
                <a:solidFill>
                  <a:schemeClr val="bg1">
                    <a:lumMod val="95000"/>
                  </a:schemeClr>
                </a:solidFill>
                <a:latin typeface="Arial" pitchFamily="34" charset="0"/>
                <a:cs typeface="Arial" pitchFamily="34" charset="0"/>
              </a:rPr>
              <a:t> comparison method</a:t>
            </a:r>
          </a:p>
          <a:p>
            <a:pPr marL="914400" lvl="1" indent="-514350">
              <a:buFont typeface="+mj-lt"/>
              <a:buAutoNum type="arabicPeriod"/>
            </a:pPr>
            <a:r>
              <a:rPr lang="en-US" sz="2800" b="1" dirty="0" smtClean="0">
                <a:latin typeface="Arial" pitchFamily="34" charset="0"/>
                <a:cs typeface="Arial" pitchFamily="34" charset="0"/>
              </a:rPr>
              <a:t>Totalize</a:t>
            </a:r>
            <a:r>
              <a:rPr lang="en-US" sz="2800" dirty="0" smtClean="0">
                <a:latin typeface="Arial" pitchFamily="34" charset="0"/>
                <a:cs typeface="Arial" pitchFamily="34" charset="0"/>
              </a:rPr>
              <a:t> method</a:t>
            </a:r>
          </a:p>
          <a:p>
            <a:pPr marL="914400" lvl="1" indent="-514350">
              <a:buClr>
                <a:schemeClr val="bg1">
                  <a:lumMod val="95000"/>
                </a:schemeClr>
              </a:buClr>
              <a:buFont typeface="+mj-lt"/>
              <a:buAutoNum type="arabicPeriod"/>
            </a:pPr>
            <a:r>
              <a:rPr lang="en-US" sz="2400" b="1" dirty="0" smtClean="0">
                <a:solidFill>
                  <a:schemeClr val="bg1">
                    <a:lumMod val="95000"/>
                  </a:schemeClr>
                </a:solidFill>
                <a:latin typeface="Arial" pitchFamily="34" charset="0"/>
                <a:cs typeface="Arial" pitchFamily="34" charset="0"/>
              </a:rPr>
              <a:t>Time base </a:t>
            </a:r>
            <a:r>
              <a:rPr lang="en-US" sz="2400" dirty="0" smtClean="0">
                <a:solidFill>
                  <a:schemeClr val="bg1">
                    <a:lumMod val="95000"/>
                  </a:schemeClr>
                </a:solidFill>
                <a:latin typeface="Arial" pitchFamily="34" charset="0"/>
                <a:cs typeface="Arial" pitchFamily="34" charset="0"/>
              </a:rPr>
              <a:t>method</a:t>
            </a:r>
          </a:p>
          <a:p>
            <a:pPr marL="914400" lvl="1" indent="-514350">
              <a:buFont typeface="Courier New" pitchFamily="49" charset="0"/>
              <a:buChar char="o"/>
            </a:pPr>
            <a:endParaRPr lang="en-US" sz="2400" dirty="0" smtClean="0">
              <a:latin typeface="Arial" pitchFamily="34" charset="0"/>
              <a:cs typeface="Arial" pitchFamily="34" charset="0"/>
            </a:endParaRPr>
          </a:p>
          <a:p>
            <a:pPr>
              <a:buNone/>
            </a:pPr>
            <a:endParaRPr lang="es-PA" dirty="0"/>
          </a:p>
        </p:txBody>
      </p:sp>
      <p:sp>
        <p:nvSpPr>
          <p:cNvPr id="2" name="1 Título"/>
          <p:cNvSpPr>
            <a:spLocks noGrp="1"/>
          </p:cNvSpPr>
          <p:nvPr>
            <p:ph type="title"/>
          </p:nvPr>
        </p:nvSpPr>
        <p:spPr/>
        <p:txBody>
          <a:bodyPr>
            <a:normAutofit fontScale="90000"/>
          </a:bodyPr>
          <a:lstStyle/>
          <a:p>
            <a:pPr lvl="1" algn="ctr" rtl="0">
              <a:spcBef>
                <a:spcPct val="0"/>
              </a:spcBef>
            </a:pPr>
            <a:r>
              <a:rPr lang="en-US" sz="3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Generally accepted methods for calibrating a stopwatch or timer</a:t>
            </a:r>
            <a:r>
              <a:rPr lang="en-US" sz="4100" b="1" dirty="0" smtClean="0">
                <a:latin typeface="Arial" pitchFamily="34" charset="0"/>
                <a:cs typeface="Arial" pitchFamily="34" charset="0"/>
              </a:rPr>
              <a:t/>
            </a:r>
            <a:br>
              <a:rPr lang="en-US" sz="4100" b="1" dirty="0" smtClean="0">
                <a:latin typeface="Arial" pitchFamily="34" charset="0"/>
                <a:cs typeface="Arial" pitchFamily="34" charset="0"/>
              </a:rPr>
            </a:br>
            <a:endParaRPr lang="es-PA" dirty="0"/>
          </a:p>
        </p:txBody>
      </p:sp>
      <p:pic>
        <p:nvPicPr>
          <p:cNvPr id="1026" name="Picture 2"/>
          <p:cNvPicPr>
            <a:picLocks noChangeAspect="1" noChangeArrowheads="1"/>
          </p:cNvPicPr>
          <p:nvPr/>
        </p:nvPicPr>
        <p:blipFill>
          <a:blip r:embed="rId2"/>
          <a:srcRect/>
          <a:stretch>
            <a:fillRect/>
          </a:stretch>
        </p:blipFill>
        <p:spPr bwMode="auto">
          <a:xfrm>
            <a:off x="1571604" y="2857496"/>
            <a:ext cx="6143668" cy="2009694"/>
          </a:xfrm>
          <a:prstGeom prst="rect">
            <a:avLst/>
          </a:prstGeom>
          <a:noFill/>
          <a:ln w="9525">
            <a:noFill/>
            <a:miter lim="800000"/>
            <a:headEnd/>
            <a:tailEnd/>
          </a:ln>
          <a:effectLst/>
        </p:spPr>
      </p:pic>
      <p:cxnSp>
        <p:nvCxnSpPr>
          <p:cNvPr id="11" name="10 Conector recto de flecha"/>
          <p:cNvCxnSpPr/>
          <p:nvPr/>
        </p:nvCxnSpPr>
        <p:spPr>
          <a:xfrm>
            <a:off x="928662" y="5784866"/>
            <a:ext cx="7572428"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537868" y="5536024"/>
            <a:ext cx="9279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572266" y="5571346"/>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3500430" y="5121487"/>
            <a:ext cx="2231701" cy="307777"/>
          </a:xfrm>
          <a:prstGeom prst="rect">
            <a:avLst/>
          </a:prstGeom>
          <a:noFill/>
        </p:spPr>
        <p:txBody>
          <a:bodyPr wrap="none" rtlCol="0">
            <a:spAutoFit/>
          </a:bodyPr>
          <a:lstStyle/>
          <a:p>
            <a:r>
              <a:rPr lang="es-PA" sz="1400" b="1" dirty="0" smtClean="0">
                <a:solidFill>
                  <a:schemeClr val="accent4"/>
                </a:solidFill>
              </a:rPr>
              <a:t>Time </a:t>
            </a:r>
            <a:r>
              <a:rPr lang="es-PA" sz="1400" b="1" dirty="0" err="1" smtClean="0">
                <a:solidFill>
                  <a:schemeClr val="accent4"/>
                </a:solidFill>
              </a:rPr>
              <a:t>Interval</a:t>
            </a:r>
            <a:r>
              <a:rPr lang="es-PA" sz="1400" b="1" dirty="0" smtClean="0">
                <a:solidFill>
                  <a:schemeClr val="accent4"/>
                </a:solidFill>
              </a:rPr>
              <a:t> </a:t>
            </a:r>
            <a:r>
              <a:rPr lang="es-PA" sz="1400" b="1" dirty="0" err="1" smtClean="0">
                <a:solidFill>
                  <a:schemeClr val="accent4"/>
                </a:solidFill>
              </a:rPr>
              <a:t>Reference</a:t>
            </a:r>
            <a:endParaRPr lang="es-PA" sz="1400" b="1" dirty="0">
              <a:solidFill>
                <a:schemeClr val="accent4"/>
              </a:solidFill>
            </a:endParaRPr>
          </a:p>
        </p:txBody>
      </p:sp>
      <p:cxnSp>
        <p:nvCxnSpPr>
          <p:cNvPr id="24" name="23 Conector recto"/>
          <p:cNvCxnSpPr/>
          <p:nvPr/>
        </p:nvCxnSpPr>
        <p:spPr>
          <a:xfrm rot="5400000" flipH="1" flipV="1">
            <a:off x="8037934" y="5536024"/>
            <a:ext cx="9279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3522267" y="5835867"/>
            <a:ext cx="2278188" cy="307777"/>
          </a:xfrm>
          <a:prstGeom prst="rect">
            <a:avLst/>
          </a:prstGeom>
          <a:noFill/>
        </p:spPr>
        <p:txBody>
          <a:bodyPr wrap="none" rtlCol="0">
            <a:spAutoFit/>
          </a:bodyPr>
          <a:lstStyle/>
          <a:p>
            <a:r>
              <a:rPr lang="es-PA" sz="1400" b="1" dirty="0" err="1" smtClean="0">
                <a:solidFill>
                  <a:schemeClr val="accent4"/>
                </a:solidFill>
              </a:rPr>
              <a:t>Measured</a:t>
            </a:r>
            <a:r>
              <a:rPr lang="es-PA" sz="1400" b="1" dirty="0" smtClean="0">
                <a:solidFill>
                  <a:schemeClr val="accent4"/>
                </a:solidFill>
              </a:rPr>
              <a:t> Time </a:t>
            </a:r>
            <a:r>
              <a:rPr lang="es-PA" sz="1400" b="1" dirty="0" err="1" smtClean="0">
                <a:solidFill>
                  <a:schemeClr val="accent4"/>
                </a:solidFill>
              </a:rPr>
              <a:t>Interval</a:t>
            </a:r>
            <a:r>
              <a:rPr lang="es-PA" sz="1400" b="1" dirty="0" smtClean="0">
                <a:solidFill>
                  <a:schemeClr val="accent4"/>
                </a:solidFill>
              </a:rPr>
              <a:t> </a:t>
            </a:r>
            <a:endParaRPr lang="es-PA" sz="1400" b="1" dirty="0">
              <a:solidFill>
                <a:schemeClr val="accent4"/>
              </a:solidFill>
            </a:endParaRPr>
          </a:p>
        </p:txBody>
      </p:sp>
      <p:cxnSp>
        <p:nvCxnSpPr>
          <p:cNvPr id="28" name="27 Conector recto de flecha"/>
          <p:cNvCxnSpPr/>
          <p:nvPr/>
        </p:nvCxnSpPr>
        <p:spPr>
          <a:xfrm>
            <a:off x="8001024" y="5927742"/>
            <a:ext cx="500066" cy="1588"/>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srcRect/>
          <a:stretch>
            <a:fillRect/>
          </a:stretch>
        </p:blipFill>
        <p:spPr bwMode="auto">
          <a:xfrm>
            <a:off x="8072462" y="5996007"/>
            <a:ext cx="295275" cy="219075"/>
          </a:xfrm>
          <a:prstGeom prst="rect">
            <a:avLst/>
          </a:prstGeom>
          <a:noFill/>
          <a:ln w="9525">
            <a:noFill/>
            <a:miter lim="800000"/>
            <a:headEnd/>
            <a:tailEnd/>
          </a:ln>
          <a:effectLst/>
        </p:spPr>
      </p:pic>
      <p:cxnSp>
        <p:nvCxnSpPr>
          <p:cNvPr id="54" name="53 Conector recto de flecha"/>
          <p:cNvCxnSpPr/>
          <p:nvPr/>
        </p:nvCxnSpPr>
        <p:spPr>
          <a:xfrm>
            <a:off x="928662" y="5427676"/>
            <a:ext cx="7072362"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683499" y="4937951"/>
            <a:ext cx="530915" cy="276999"/>
          </a:xfrm>
          <a:prstGeom prst="rect">
            <a:avLst/>
          </a:prstGeom>
          <a:noFill/>
        </p:spPr>
        <p:txBody>
          <a:bodyPr wrap="none" rtlCol="0">
            <a:spAutoFit/>
          </a:bodyPr>
          <a:lstStyle/>
          <a:p>
            <a:r>
              <a:rPr lang="es-PA" sz="1200" dirty="0" err="1" smtClean="0"/>
              <a:t>Start</a:t>
            </a:r>
            <a:endParaRPr lang="es-PA" sz="1200" dirty="0"/>
          </a:p>
        </p:txBody>
      </p:sp>
      <p:sp>
        <p:nvSpPr>
          <p:cNvPr id="58" name="57 CuadroTexto"/>
          <p:cNvSpPr txBox="1"/>
          <p:nvPr/>
        </p:nvSpPr>
        <p:spPr>
          <a:xfrm>
            <a:off x="7715272" y="4866513"/>
            <a:ext cx="642942" cy="276999"/>
          </a:xfrm>
          <a:prstGeom prst="rect">
            <a:avLst/>
          </a:prstGeom>
          <a:noFill/>
        </p:spPr>
        <p:txBody>
          <a:bodyPr wrap="square" rtlCol="0">
            <a:spAutoFit/>
          </a:bodyPr>
          <a:lstStyle/>
          <a:p>
            <a:r>
              <a:rPr lang="es-PA" sz="1200" dirty="0" smtClean="0"/>
              <a:t>Stop</a:t>
            </a:r>
            <a:endParaRPr lang="es-PA" sz="1200" dirty="0"/>
          </a:p>
        </p:txBody>
      </p:sp>
      <p:sp>
        <p:nvSpPr>
          <p:cNvPr id="59" name="58 CuadroTexto"/>
          <p:cNvSpPr txBox="1"/>
          <p:nvPr/>
        </p:nvSpPr>
        <p:spPr>
          <a:xfrm>
            <a:off x="7072330" y="6152397"/>
            <a:ext cx="1785950" cy="276999"/>
          </a:xfrm>
          <a:prstGeom prst="rect">
            <a:avLst/>
          </a:prstGeom>
          <a:noFill/>
        </p:spPr>
        <p:txBody>
          <a:bodyPr wrap="square" rtlCol="0">
            <a:spAutoFit/>
          </a:bodyPr>
          <a:lstStyle/>
          <a:p>
            <a:r>
              <a:rPr lang="es-PA" sz="1200" b="1" dirty="0" err="1" smtClean="0">
                <a:solidFill>
                  <a:schemeClr val="accent1">
                    <a:lumMod val="75000"/>
                  </a:schemeClr>
                </a:solidFill>
              </a:rPr>
              <a:t>Measurement</a:t>
            </a:r>
            <a:r>
              <a:rPr lang="es-PA" sz="1200" b="1" dirty="0" smtClean="0">
                <a:solidFill>
                  <a:schemeClr val="accent1">
                    <a:lumMod val="75000"/>
                  </a:schemeClr>
                </a:solidFill>
              </a:rPr>
              <a:t> Error!!</a:t>
            </a:r>
            <a:endParaRPr lang="es-PA" sz="1200" b="1" dirty="0">
              <a:solidFill>
                <a:schemeClr val="accent1">
                  <a:lumMod val="75000"/>
                </a:schemeClr>
              </a:solidFill>
            </a:endParaRPr>
          </a:p>
        </p:txBody>
      </p:sp>
      <p:cxnSp>
        <p:nvCxnSpPr>
          <p:cNvPr id="22" name="21 Conector recto"/>
          <p:cNvCxnSpPr/>
          <p:nvPr/>
        </p:nvCxnSpPr>
        <p:spPr>
          <a:xfrm rot="5400000">
            <a:off x="4287042" y="4071942"/>
            <a:ext cx="171451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25 Conector recto"/>
          <p:cNvCxnSpPr/>
          <p:nvPr/>
        </p:nvCxnSpPr>
        <p:spPr>
          <a:xfrm rot="5400000">
            <a:off x="5214148" y="4071148"/>
            <a:ext cx="171451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26 Conector recto"/>
          <p:cNvCxnSpPr/>
          <p:nvPr/>
        </p:nvCxnSpPr>
        <p:spPr>
          <a:xfrm>
            <a:off x="5214942" y="3214686"/>
            <a:ext cx="785818"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30 Conector recto"/>
          <p:cNvCxnSpPr/>
          <p:nvPr/>
        </p:nvCxnSpPr>
        <p:spPr>
          <a:xfrm>
            <a:off x="5214942" y="4929198"/>
            <a:ext cx="785818" cy="1588"/>
          </a:xfrm>
          <a:prstGeom prst="line">
            <a:avLst/>
          </a:prstGeom>
        </p:spPr>
        <p:style>
          <a:lnRef idx="1">
            <a:schemeClr val="accent2"/>
          </a:lnRef>
          <a:fillRef idx="0">
            <a:schemeClr val="accent2"/>
          </a:fillRef>
          <a:effectRef idx="0">
            <a:schemeClr val="accent2"/>
          </a:effectRef>
          <a:fontRef idx="minor">
            <a:schemeClr val="tx1"/>
          </a:fontRef>
        </p:style>
      </p:cxnSp>
      <p:sp>
        <p:nvSpPr>
          <p:cNvPr id="29" name="28 Marcador de fecha"/>
          <p:cNvSpPr>
            <a:spLocks noGrp="1"/>
          </p:cNvSpPr>
          <p:nvPr>
            <p:ph type="dt" sz="half" idx="10"/>
          </p:nvPr>
        </p:nvSpPr>
        <p:spPr/>
        <p:txBody>
          <a:bodyPr/>
          <a:lstStyle/>
          <a:p>
            <a:r>
              <a:rPr lang="es-PA" smtClean="0"/>
              <a:t>January 27, 2015</a:t>
            </a:r>
            <a:endParaRPr lang="es-ES"/>
          </a:p>
        </p:txBody>
      </p:sp>
      <p:sp>
        <p:nvSpPr>
          <p:cNvPr id="30" name="29 Marcador de número de diapositiva"/>
          <p:cNvSpPr>
            <a:spLocks noGrp="1"/>
          </p:cNvSpPr>
          <p:nvPr>
            <p:ph type="sldNum" sz="quarter" idx="12"/>
          </p:nvPr>
        </p:nvSpPr>
        <p:spPr/>
        <p:txBody>
          <a:bodyPr/>
          <a:lstStyle/>
          <a:p>
            <a:fld id="{132FADFE-3B8F-471C-ABF0-DBC7717ECBBC}" type="slidenum">
              <a:rPr lang="es-ES" smtClean="0"/>
              <a:pPr/>
              <a:t>28</a:t>
            </a:fld>
            <a:endParaRPr lang="es-ES"/>
          </a:p>
        </p:txBody>
      </p:sp>
      <p:sp>
        <p:nvSpPr>
          <p:cNvPr id="32" name="31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285860"/>
            <a:ext cx="8429684" cy="1357322"/>
          </a:xfrm>
        </p:spPr>
        <p:txBody>
          <a:bodyPr>
            <a:normAutofit/>
          </a:bodyPr>
          <a:lstStyle/>
          <a:p>
            <a:pPr>
              <a:buClr>
                <a:schemeClr val="bg2">
                  <a:lumMod val="50000"/>
                </a:schemeClr>
              </a:buClr>
              <a:buSzPct val="100000"/>
              <a:buFont typeface="Wingdings" pitchFamily="2" charset="2"/>
              <a:buChar char="Ø"/>
            </a:pPr>
            <a:r>
              <a:rPr lang="en-US" sz="1800" dirty="0" smtClean="0">
                <a:latin typeface="Arial" pitchFamily="34" charset="0"/>
                <a:cs typeface="Arial" pitchFamily="34" charset="0"/>
              </a:rPr>
              <a:t>Partially eliminates the measurement uncertainty from human reaction time.</a:t>
            </a:r>
          </a:p>
          <a:p>
            <a:pPr>
              <a:buClr>
                <a:schemeClr val="bg2">
                  <a:lumMod val="50000"/>
                </a:schemeClr>
              </a:buClr>
              <a:buSzPct val="100000"/>
              <a:buFont typeface="Wingdings" pitchFamily="2" charset="2"/>
              <a:buChar char="Ø"/>
            </a:pPr>
            <a:endParaRPr lang="en-US" sz="800" dirty="0" smtClean="0">
              <a:latin typeface="Arial" pitchFamily="34" charset="0"/>
              <a:cs typeface="Arial" pitchFamily="34" charset="0"/>
            </a:endParaRPr>
          </a:p>
          <a:p>
            <a:pPr>
              <a:buClr>
                <a:schemeClr val="bg2">
                  <a:lumMod val="50000"/>
                </a:schemeClr>
              </a:buClr>
              <a:buSzPct val="100000"/>
              <a:buFont typeface="Wingdings" pitchFamily="2" charset="2"/>
              <a:buChar char="Ø"/>
            </a:pPr>
            <a:r>
              <a:rPr lang="en-US" sz="1800" dirty="0" smtClean="0">
                <a:latin typeface="Arial" pitchFamily="34" charset="0"/>
                <a:cs typeface="Arial" pitchFamily="34" charset="0"/>
              </a:rPr>
              <a:t>The time interval reference is generated in the laboratory using a synthesized signal generator, a universal counter, and a traceable frequency standard.</a:t>
            </a:r>
            <a:endParaRPr lang="es-PA" sz="1800" dirty="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Totalize method</a:t>
            </a:r>
            <a:endParaRPr lang="es-PA" sz="2700" b="1" dirty="0">
              <a:solidFill>
                <a:schemeClr val="tx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2"/>
          <a:srcRect/>
          <a:stretch>
            <a:fillRect/>
          </a:stretch>
        </p:blipFill>
        <p:spPr bwMode="auto">
          <a:xfrm>
            <a:off x="1714479" y="2500306"/>
            <a:ext cx="5523151" cy="1500198"/>
          </a:xfrm>
          <a:prstGeom prst="rect">
            <a:avLst/>
          </a:prstGeom>
          <a:noFill/>
          <a:ln w="9525">
            <a:noFill/>
            <a:miter lim="800000"/>
            <a:headEnd/>
            <a:tailEnd/>
          </a:ln>
          <a:effectLst/>
        </p:spPr>
      </p:pic>
      <p:sp>
        <p:nvSpPr>
          <p:cNvPr id="11" name="10 Rectángulo"/>
          <p:cNvSpPr/>
          <p:nvPr/>
        </p:nvSpPr>
        <p:spPr>
          <a:xfrm>
            <a:off x="428596" y="3929066"/>
            <a:ext cx="8572560" cy="1538883"/>
          </a:xfrm>
          <a:prstGeom prst="rect">
            <a:avLst/>
          </a:prstGeom>
        </p:spPr>
        <p:txBody>
          <a:bodyPr wrap="square">
            <a:spAutoFit/>
          </a:bodyPr>
          <a:lstStyle/>
          <a:p>
            <a:pPr>
              <a:buClr>
                <a:schemeClr val="accent1"/>
              </a:buClr>
              <a:buFont typeface="Wingdings" pitchFamily="2" charset="2"/>
              <a:buChar char="Ø"/>
            </a:pPr>
            <a:r>
              <a:rPr lang="en-US" dirty="0" smtClean="0"/>
              <a:t>To begin the measurement, start the stopwatch and manually open the gate of  the counter at the same time. </a:t>
            </a:r>
          </a:p>
          <a:p>
            <a:pPr>
              <a:buClr>
                <a:schemeClr val="accent1"/>
              </a:buClr>
            </a:pPr>
            <a:endParaRPr lang="en-US" dirty="0" smtClean="0"/>
          </a:p>
          <a:p>
            <a:endParaRPr lang="en-US" sz="800" dirty="0" smtClean="0"/>
          </a:p>
          <a:p>
            <a:r>
              <a:rPr lang="en-US" sz="1600" i="1" dirty="0" smtClean="0"/>
              <a:t>The frequency should have a period at least one order of magnitude smaller than the resolution of the stopwatch. </a:t>
            </a:r>
            <a:endParaRPr lang="es-PA" sz="1600" i="1" dirty="0"/>
          </a:p>
        </p:txBody>
      </p:sp>
      <p:graphicFrame>
        <p:nvGraphicFramePr>
          <p:cNvPr id="9" name="8 Tabla"/>
          <p:cNvGraphicFramePr>
            <a:graphicFrameLocks noGrp="1"/>
          </p:cNvGraphicFramePr>
          <p:nvPr/>
        </p:nvGraphicFramePr>
        <p:xfrm>
          <a:off x="2857488" y="5499881"/>
          <a:ext cx="5572164" cy="786639"/>
        </p:xfrm>
        <a:graphic>
          <a:graphicData uri="http://schemas.openxmlformats.org/drawingml/2006/table">
            <a:tbl>
              <a:tblPr/>
              <a:tblGrid>
                <a:gridCol w="1643074"/>
                <a:gridCol w="1785950"/>
                <a:gridCol w="2143140"/>
              </a:tblGrid>
              <a:tr h="235107">
                <a:tc>
                  <a:txBody>
                    <a:bodyPr/>
                    <a:lstStyle/>
                    <a:p>
                      <a:pPr algn="ctr" fontAlgn="ctr"/>
                      <a:r>
                        <a:rPr lang="es-PA" sz="1200" b="1" i="0" u="none" strike="noStrike" dirty="0" err="1">
                          <a:solidFill>
                            <a:srgbClr val="000000"/>
                          </a:solidFill>
                          <a:latin typeface="Calibri"/>
                        </a:rPr>
                        <a:t>Stopwatch</a:t>
                      </a:r>
                      <a:r>
                        <a:rPr lang="es-PA" sz="1200" b="1" i="0" u="none" strike="noStrike" dirty="0">
                          <a:solidFill>
                            <a:srgbClr val="000000"/>
                          </a:solidFill>
                          <a:latin typeface="Calibri"/>
                        </a:rPr>
                        <a:t> </a:t>
                      </a:r>
                      <a:r>
                        <a:rPr lang="es-PA" sz="1200" b="1" i="0" u="none" strike="noStrike" dirty="0" err="1">
                          <a:solidFill>
                            <a:srgbClr val="000000"/>
                          </a:solidFill>
                          <a:latin typeface="Calibri"/>
                        </a:rPr>
                        <a:t>Resolution</a:t>
                      </a:r>
                      <a:endParaRPr lang="es-PA" sz="12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A" sz="1200" b="1" i="0" u="none" strike="noStrike" dirty="0">
                          <a:solidFill>
                            <a:srgbClr val="000000"/>
                          </a:solidFill>
                          <a:latin typeface="Calibri"/>
                        </a:rPr>
                        <a:t> </a:t>
                      </a:r>
                      <a:r>
                        <a:rPr lang="es-PA" sz="1200" b="1" i="0" u="none" strike="noStrike" dirty="0" err="1" smtClean="0">
                          <a:solidFill>
                            <a:srgbClr val="000000"/>
                          </a:solidFill>
                          <a:latin typeface="Calibri"/>
                        </a:rPr>
                        <a:t>Period</a:t>
                      </a:r>
                      <a:r>
                        <a:rPr lang="es-PA" sz="1200" b="1" i="0" u="none" strike="noStrike" dirty="0" smtClean="0">
                          <a:solidFill>
                            <a:srgbClr val="000000"/>
                          </a:solidFill>
                          <a:latin typeface="Calibri"/>
                        </a:rPr>
                        <a:t> </a:t>
                      </a:r>
                      <a:r>
                        <a:rPr lang="es-PA" sz="1200" b="1" i="0" u="none" strike="noStrike" dirty="0" err="1">
                          <a:solidFill>
                            <a:srgbClr val="000000"/>
                          </a:solidFill>
                          <a:latin typeface="Calibri"/>
                        </a:rPr>
                        <a:t>synthesized</a:t>
                      </a:r>
                      <a:r>
                        <a:rPr lang="es-PA" sz="1200" b="1" i="0" u="none" strike="noStrike" dirty="0">
                          <a:solidFill>
                            <a:srgbClr val="000000"/>
                          </a:solidFill>
                          <a:latin typeface="Calibri"/>
                        </a:rPr>
                        <a:t> </a:t>
                      </a:r>
                      <a:r>
                        <a:rPr lang="es-PA" sz="1200" b="1" i="0" u="none" strike="noStrike" dirty="0" err="1">
                          <a:solidFill>
                            <a:srgbClr val="000000"/>
                          </a:solidFill>
                          <a:latin typeface="Calibri"/>
                        </a:rPr>
                        <a:t>signal</a:t>
                      </a:r>
                      <a:r>
                        <a:rPr lang="es-PA" sz="1200" b="1"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A" sz="1200" b="1" i="0" u="none" strike="noStrike" dirty="0" err="1">
                          <a:solidFill>
                            <a:srgbClr val="000000"/>
                          </a:solidFill>
                          <a:latin typeface="Calibri"/>
                        </a:rPr>
                        <a:t>Frequency</a:t>
                      </a:r>
                      <a:r>
                        <a:rPr lang="es-PA" sz="1200" b="1" i="0" u="none" strike="noStrike" dirty="0">
                          <a:solidFill>
                            <a:srgbClr val="000000"/>
                          </a:solidFill>
                          <a:latin typeface="Calibri"/>
                        </a:rPr>
                        <a:t>  </a:t>
                      </a:r>
                      <a:r>
                        <a:rPr lang="es-PA" sz="1200" b="1" i="0" u="none" strike="noStrike" dirty="0" err="1" smtClean="0">
                          <a:solidFill>
                            <a:srgbClr val="000000"/>
                          </a:solidFill>
                          <a:latin typeface="Calibri"/>
                        </a:rPr>
                        <a:t>synthesized</a:t>
                      </a:r>
                      <a:r>
                        <a:rPr lang="es-PA" sz="1200" b="1" i="0" u="none" strike="noStrike" dirty="0" smtClean="0">
                          <a:solidFill>
                            <a:srgbClr val="000000"/>
                          </a:solidFill>
                          <a:latin typeface="Calibri"/>
                        </a:rPr>
                        <a:t> </a:t>
                      </a:r>
                      <a:r>
                        <a:rPr lang="es-PA" sz="1200" b="1" i="0" u="none" strike="noStrike" dirty="0" err="1">
                          <a:solidFill>
                            <a:srgbClr val="000000"/>
                          </a:solidFill>
                          <a:latin typeface="Calibri"/>
                        </a:rPr>
                        <a:t>signal</a:t>
                      </a:r>
                      <a:r>
                        <a:rPr lang="es-PA" sz="1200" b="1"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53">
                <a:tc>
                  <a:txBody>
                    <a:bodyPr/>
                    <a:lstStyle/>
                    <a:p>
                      <a:pPr algn="ctr" fontAlgn="b"/>
                      <a:r>
                        <a:rPr lang="es-PA" sz="1200" b="1" i="0" u="none" strike="noStrike">
                          <a:solidFill>
                            <a:srgbClr val="000000"/>
                          </a:solidFill>
                          <a:latin typeface="Calibri"/>
                        </a:rPr>
                        <a:t>0.01 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A" sz="1200" b="1" i="0" u="none" strike="noStrike">
                          <a:solidFill>
                            <a:srgbClr val="000000"/>
                          </a:solidFill>
                          <a:latin typeface="Calibri"/>
                        </a:rPr>
                        <a:t>T &lt; 0.001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A" sz="1200" b="1" i="1" u="none" strike="noStrike" dirty="0" smtClean="0">
                          <a:solidFill>
                            <a:srgbClr val="000000"/>
                          </a:solidFill>
                          <a:latin typeface="Calibri"/>
                        </a:rPr>
                        <a:t>f</a:t>
                      </a:r>
                      <a:r>
                        <a:rPr lang="es-PA" sz="1200" b="1" i="0" u="none" strike="noStrike" dirty="0" smtClean="0">
                          <a:solidFill>
                            <a:srgbClr val="000000"/>
                          </a:solidFill>
                          <a:latin typeface="Calibri"/>
                        </a:rPr>
                        <a:t> </a:t>
                      </a:r>
                      <a:r>
                        <a:rPr lang="es-PA" sz="1200" b="1" i="0" u="none" strike="noStrike" dirty="0">
                          <a:solidFill>
                            <a:srgbClr val="000000"/>
                          </a:solidFill>
                          <a:latin typeface="Calibri"/>
                        </a:rPr>
                        <a:t>&gt; 1 kHz</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879">
                <a:tc>
                  <a:txBody>
                    <a:bodyPr/>
                    <a:lstStyle/>
                    <a:p>
                      <a:pPr algn="ctr" fontAlgn="b"/>
                      <a:r>
                        <a:rPr lang="es-PA" sz="1200" b="1" i="0" u="none" strike="noStrike">
                          <a:solidFill>
                            <a:srgbClr val="000000"/>
                          </a:solidFill>
                          <a:latin typeface="Calibri"/>
                        </a:rPr>
                        <a:t>0.001 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A" sz="1200" b="1" i="0" u="none" strike="noStrike" dirty="0">
                          <a:solidFill>
                            <a:srgbClr val="000000"/>
                          </a:solidFill>
                          <a:latin typeface="Calibri"/>
                        </a:rPr>
                        <a:t>T &lt; 0.0001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PA" sz="1200" b="1" i="1" u="none" strike="noStrike" dirty="0" smtClean="0">
                          <a:solidFill>
                            <a:srgbClr val="000000"/>
                          </a:solidFill>
                          <a:latin typeface="Calibri"/>
                        </a:rPr>
                        <a:t>f</a:t>
                      </a:r>
                      <a:r>
                        <a:rPr lang="es-PA" sz="1200" b="1" i="0" u="none" strike="noStrike" dirty="0" smtClean="0">
                          <a:solidFill>
                            <a:srgbClr val="000000"/>
                          </a:solidFill>
                          <a:latin typeface="Calibri"/>
                        </a:rPr>
                        <a:t> </a:t>
                      </a:r>
                      <a:r>
                        <a:rPr lang="es-PA" sz="1200" b="1" i="0" u="none" strike="noStrike" dirty="0">
                          <a:solidFill>
                            <a:srgbClr val="000000"/>
                          </a:solidFill>
                          <a:latin typeface="Calibri"/>
                        </a:rPr>
                        <a:t>&gt; 10 kHz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Marcador de fecha"/>
          <p:cNvSpPr>
            <a:spLocks noGrp="1"/>
          </p:cNvSpPr>
          <p:nvPr>
            <p:ph type="dt" sz="half" idx="10"/>
          </p:nvPr>
        </p:nvSpPr>
        <p:spPr/>
        <p:txBody>
          <a:bodyPr/>
          <a:lstStyle/>
          <a:p>
            <a:r>
              <a:rPr lang="es-PA" smtClean="0"/>
              <a:t>January 27, 2015</a:t>
            </a:r>
            <a:endParaRPr lang="es-ES"/>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29</a:t>
            </a:fld>
            <a:endParaRPr lang="es-ES"/>
          </a:p>
        </p:txBody>
      </p:sp>
      <p:sp>
        <p:nvSpPr>
          <p:cNvPr id="13" name="12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000108"/>
            <a:ext cx="8429684" cy="5072098"/>
          </a:xfrm>
        </p:spPr>
        <p:txBody>
          <a:bodyPr anchor="ctr">
            <a:normAutofit fontScale="47500" lnSpcReduction="20000"/>
          </a:bodyPr>
          <a:lstStyle/>
          <a:p>
            <a:pPr indent="-457200">
              <a:lnSpc>
                <a:spcPct val="120000"/>
              </a:lnSpc>
              <a:spcBef>
                <a:spcPts val="100"/>
              </a:spcBef>
              <a:buNone/>
            </a:pPr>
            <a:r>
              <a:rPr lang="es-PA" sz="4000" b="1" u="sng" dirty="0" smtClean="0">
                <a:solidFill>
                  <a:srgbClr val="002060"/>
                </a:solidFill>
              </a:rPr>
              <a:t>REFERENCES:</a:t>
            </a:r>
          </a:p>
          <a:p>
            <a:pPr indent="-457200">
              <a:lnSpc>
                <a:spcPct val="120000"/>
              </a:lnSpc>
              <a:spcBef>
                <a:spcPts val="0"/>
              </a:spcBef>
              <a:buNone/>
            </a:pPr>
            <a:endParaRPr lang="es-PA" dirty="0" smtClean="0">
              <a:solidFill>
                <a:srgbClr val="002060"/>
              </a:solidFill>
            </a:endParaRPr>
          </a:p>
          <a:p>
            <a:pPr marL="658368" indent="-457200">
              <a:lnSpc>
                <a:spcPct val="120000"/>
              </a:lnSpc>
              <a:spcBef>
                <a:spcPts val="0"/>
              </a:spcBef>
              <a:buFont typeface="Wingdings" pitchFamily="2" charset="2"/>
              <a:buChar char="q"/>
            </a:pPr>
            <a:r>
              <a:rPr lang="en-US" sz="3500" u="sng" dirty="0" smtClean="0">
                <a:solidFill>
                  <a:srgbClr val="002060"/>
                </a:solidFill>
                <a:latin typeface="Arial" pitchFamily="34" charset="0"/>
                <a:cs typeface="Arial" pitchFamily="34" charset="0"/>
              </a:rPr>
              <a:t>NIST - Practice Guide Timer Calibrations - 2009 Edition</a:t>
            </a:r>
          </a:p>
          <a:p>
            <a:pPr marL="658368" indent="-457200">
              <a:lnSpc>
                <a:spcPct val="120000"/>
              </a:lnSpc>
              <a:spcBef>
                <a:spcPts val="0"/>
              </a:spcBef>
              <a:buNone/>
            </a:pPr>
            <a:endParaRPr lang="en-US" sz="1700" u="sng" dirty="0" smtClean="0">
              <a:solidFill>
                <a:srgbClr val="002060"/>
              </a:solidFill>
              <a:latin typeface="Arial" pitchFamily="34" charset="0"/>
              <a:cs typeface="Arial" pitchFamily="34" charset="0"/>
            </a:endParaRPr>
          </a:p>
          <a:p>
            <a:pPr marL="658368" indent="-457200">
              <a:lnSpc>
                <a:spcPct val="120000"/>
              </a:lnSpc>
              <a:spcBef>
                <a:spcPts val="0"/>
              </a:spcBef>
              <a:buFont typeface="Wingdings" pitchFamily="2" charset="2"/>
              <a:buChar char="q"/>
            </a:pPr>
            <a:r>
              <a:rPr lang="es-PA" sz="3500" dirty="0" smtClean="0">
                <a:solidFill>
                  <a:srgbClr val="002060"/>
                </a:solidFill>
              </a:rPr>
              <a:t>L. M. Mojica and R. F. Solis, "</a:t>
            </a:r>
            <a:r>
              <a:rPr lang="es-PA" sz="3500" u="sng" dirty="0" smtClean="0">
                <a:solidFill>
                  <a:srgbClr val="002060"/>
                </a:solidFill>
                <a:hlinkClick r:id="rId3"/>
              </a:rPr>
              <a:t>Error de Tiempo en </a:t>
            </a:r>
            <a:r>
              <a:rPr lang="es-PA" sz="3500" u="sng" dirty="0" err="1" smtClean="0">
                <a:solidFill>
                  <a:srgbClr val="002060"/>
                </a:solidFill>
                <a:hlinkClick r:id="rId3"/>
              </a:rPr>
              <a:t>Cronometros</a:t>
            </a:r>
            <a:r>
              <a:rPr lang="es-PA" sz="3500" u="sng" dirty="0" smtClean="0">
                <a:solidFill>
                  <a:srgbClr val="002060"/>
                </a:solidFill>
                <a:hlinkClick r:id="rId3"/>
              </a:rPr>
              <a:t> Digitales en Base a Mediciones de Intervalo de Tiempo y Frecuencia</a:t>
            </a:r>
            <a:r>
              <a:rPr lang="es-PA" sz="3500" dirty="0" smtClean="0">
                <a:solidFill>
                  <a:srgbClr val="002060"/>
                </a:solidFill>
              </a:rPr>
              <a:t>," </a:t>
            </a:r>
            <a:r>
              <a:rPr lang="es-PA" sz="3500" i="1" dirty="0" err="1" smtClean="0">
                <a:solidFill>
                  <a:srgbClr val="002060"/>
                </a:solidFill>
              </a:rPr>
              <a:t>Proceedings</a:t>
            </a:r>
            <a:r>
              <a:rPr lang="es-PA" sz="3500" i="1" dirty="0" smtClean="0">
                <a:solidFill>
                  <a:srgbClr val="002060"/>
                </a:solidFill>
              </a:rPr>
              <a:t> of 2011 SEMETRO </a:t>
            </a:r>
            <a:r>
              <a:rPr lang="es-PA" sz="3500" i="1" dirty="0" err="1" smtClean="0">
                <a:solidFill>
                  <a:srgbClr val="002060"/>
                </a:solidFill>
              </a:rPr>
              <a:t>Conference</a:t>
            </a:r>
            <a:r>
              <a:rPr lang="es-PA" sz="3500" dirty="0" smtClean="0">
                <a:solidFill>
                  <a:srgbClr val="002060"/>
                </a:solidFill>
              </a:rPr>
              <a:t>, Natal, </a:t>
            </a:r>
            <a:r>
              <a:rPr lang="es-PA" sz="3500" dirty="0" err="1" smtClean="0">
                <a:solidFill>
                  <a:srgbClr val="002060"/>
                </a:solidFill>
              </a:rPr>
              <a:t>Brazil</a:t>
            </a:r>
            <a:r>
              <a:rPr lang="es-PA" sz="3500" dirty="0" smtClean="0">
                <a:solidFill>
                  <a:srgbClr val="002060"/>
                </a:solidFill>
              </a:rPr>
              <a:t>, 8 p., </a:t>
            </a:r>
            <a:r>
              <a:rPr lang="es-PA" sz="3500" dirty="0" err="1" smtClean="0">
                <a:solidFill>
                  <a:srgbClr val="002060"/>
                </a:solidFill>
              </a:rPr>
              <a:t>September</a:t>
            </a:r>
            <a:r>
              <a:rPr lang="es-PA" sz="3500" dirty="0" smtClean="0">
                <a:solidFill>
                  <a:srgbClr val="002060"/>
                </a:solidFill>
              </a:rPr>
              <a:t> 2011. </a:t>
            </a:r>
          </a:p>
          <a:p>
            <a:pPr marL="658368" indent="-457200">
              <a:lnSpc>
                <a:spcPct val="120000"/>
              </a:lnSpc>
              <a:spcBef>
                <a:spcPts val="0"/>
              </a:spcBef>
              <a:buNone/>
            </a:pPr>
            <a:endParaRPr lang="es-PA" sz="1700" dirty="0" smtClean="0">
              <a:solidFill>
                <a:srgbClr val="002060"/>
              </a:solidFill>
            </a:endParaRPr>
          </a:p>
          <a:p>
            <a:pPr marL="658368" indent="-457200">
              <a:lnSpc>
                <a:spcPct val="120000"/>
              </a:lnSpc>
              <a:spcBef>
                <a:spcPts val="0"/>
              </a:spcBef>
              <a:buFont typeface="Wingdings" pitchFamily="2" charset="2"/>
              <a:buChar char="q"/>
            </a:pPr>
            <a:r>
              <a:rPr lang="es-PA" sz="3500" dirty="0" smtClean="0">
                <a:solidFill>
                  <a:srgbClr val="002060"/>
                </a:solidFill>
              </a:rPr>
              <a:t>J. Jiménez and H. Sánchez, "</a:t>
            </a:r>
            <a:r>
              <a:rPr lang="es-PA" sz="3500" u="sng" dirty="0" err="1" smtClean="0">
                <a:solidFill>
                  <a:srgbClr val="002060"/>
                </a:solidFill>
                <a:hlinkClick r:id="rId4"/>
              </a:rPr>
              <a:t>Calibracion</a:t>
            </a:r>
            <a:r>
              <a:rPr lang="es-PA" sz="3500" u="sng" dirty="0" smtClean="0">
                <a:solidFill>
                  <a:srgbClr val="002060"/>
                </a:solidFill>
                <a:hlinkClick r:id="rId4"/>
              </a:rPr>
              <a:t> de </a:t>
            </a:r>
            <a:r>
              <a:rPr lang="es-PA" sz="3500" u="sng" dirty="0" err="1" smtClean="0">
                <a:solidFill>
                  <a:srgbClr val="002060"/>
                </a:solidFill>
                <a:hlinkClick r:id="rId4"/>
              </a:rPr>
              <a:t>Cronometros</a:t>
            </a:r>
            <a:r>
              <a:rPr lang="es-PA" sz="3500" u="sng" dirty="0" smtClean="0">
                <a:solidFill>
                  <a:srgbClr val="002060"/>
                </a:solidFill>
                <a:hlinkClick r:id="rId4"/>
              </a:rPr>
              <a:t> Mediante la </a:t>
            </a:r>
            <a:r>
              <a:rPr lang="es-PA" sz="3500" u="sng" dirty="0" err="1" smtClean="0">
                <a:solidFill>
                  <a:srgbClr val="002060"/>
                </a:solidFill>
                <a:hlinkClick r:id="rId4"/>
              </a:rPr>
              <a:t>Medicion</a:t>
            </a:r>
            <a:r>
              <a:rPr lang="es-PA" sz="3500" u="sng" dirty="0" smtClean="0">
                <a:solidFill>
                  <a:srgbClr val="002060"/>
                </a:solidFill>
                <a:hlinkClick r:id="rId4"/>
              </a:rPr>
              <a:t> de la </a:t>
            </a:r>
            <a:r>
              <a:rPr lang="es-PA" sz="3500" u="sng" dirty="0" err="1" smtClean="0">
                <a:solidFill>
                  <a:srgbClr val="002060"/>
                </a:solidFill>
                <a:hlinkClick r:id="rId4"/>
              </a:rPr>
              <a:t>Frequencia</a:t>
            </a:r>
            <a:r>
              <a:rPr lang="es-PA" sz="3500" u="sng" dirty="0" smtClean="0">
                <a:solidFill>
                  <a:srgbClr val="002060"/>
                </a:solidFill>
                <a:hlinkClick r:id="rId4"/>
              </a:rPr>
              <a:t> del Oscilador de Cuarzo</a:t>
            </a:r>
            <a:r>
              <a:rPr lang="es-PA" sz="3500" dirty="0" smtClean="0">
                <a:solidFill>
                  <a:srgbClr val="002060"/>
                </a:solidFill>
              </a:rPr>
              <a:t>," </a:t>
            </a:r>
            <a:r>
              <a:rPr lang="es-PA" sz="3500" i="1" dirty="0" err="1" smtClean="0">
                <a:solidFill>
                  <a:srgbClr val="002060"/>
                </a:solidFill>
              </a:rPr>
              <a:t>Proceedings</a:t>
            </a:r>
            <a:r>
              <a:rPr lang="es-PA" sz="3500" i="1" dirty="0" smtClean="0">
                <a:solidFill>
                  <a:srgbClr val="002060"/>
                </a:solidFill>
              </a:rPr>
              <a:t> of 2009 SEMETRO </a:t>
            </a:r>
            <a:r>
              <a:rPr lang="es-PA" sz="3500" i="1" dirty="0" err="1" smtClean="0">
                <a:solidFill>
                  <a:srgbClr val="002060"/>
                </a:solidFill>
              </a:rPr>
              <a:t>Conference</a:t>
            </a:r>
            <a:r>
              <a:rPr lang="es-PA" sz="3500" dirty="0" smtClean="0">
                <a:solidFill>
                  <a:srgbClr val="002060"/>
                </a:solidFill>
              </a:rPr>
              <a:t>, João Pessoa, Paraíba, </a:t>
            </a:r>
            <a:r>
              <a:rPr lang="es-PA" sz="3500" dirty="0" err="1" smtClean="0">
                <a:solidFill>
                  <a:srgbClr val="002060"/>
                </a:solidFill>
              </a:rPr>
              <a:t>Brazil</a:t>
            </a:r>
            <a:r>
              <a:rPr lang="es-PA" sz="3500" dirty="0" smtClean="0">
                <a:solidFill>
                  <a:srgbClr val="002060"/>
                </a:solidFill>
              </a:rPr>
              <a:t>, 3 p., June 2009.</a:t>
            </a:r>
            <a:endParaRPr lang="en-US" sz="3500" u="sng" dirty="0" smtClean="0">
              <a:solidFill>
                <a:srgbClr val="002060"/>
              </a:solidFill>
              <a:latin typeface="Arial" pitchFamily="34" charset="0"/>
              <a:cs typeface="Arial" pitchFamily="34" charset="0"/>
            </a:endParaRPr>
          </a:p>
          <a:p>
            <a:pPr marL="658368" indent="-457200">
              <a:lnSpc>
                <a:spcPct val="120000"/>
              </a:lnSpc>
              <a:spcBef>
                <a:spcPts val="0"/>
              </a:spcBef>
              <a:buNone/>
            </a:pPr>
            <a:endParaRPr lang="en-US" sz="1700" u="sng" dirty="0" smtClean="0">
              <a:solidFill>
                <a:srgbClr val="002060"/>
              </a:solidFill>
              <a:latin typeface="Arial" pitchFamily="34" charset="0"/>
              <a:cs typeface="Arial" pitchFamily="34" charset="0"/>
            </a:endParaRPr>
          </a:p>
          <a:p>
            <a:pPr marL="658368" indent="-457200">
              <a:lnSpc>
                <a:spcPct val="120000"/>
              </a:lnSpc>
              <a:spcBef>
                <a:spcPts val="0"/>
              </a:spcBef>
              <a:buFont typeface="Wingdings" pitchFamily="2" charset="2"/>
              <a:buChar char="q"/>
            </a:pPr>
            <a:r>
              <a:rPr lang="es-PA" sz="3500" dirty="0" smtClean="0">
                <a:solidFill>
                  <a:srgbClr val="002060"/>
                </a:solidFill>
              </a:rPr>
              <a:t>L. Trigo and D. </a:t>
            </a:r>
            <a:r>
              <a:rPr lang="es-PA" sz="3500" dirty="0" err="1" smtClean="0">
                <a:solidFill>
                  <a:srgbClr val="002060"/>
                </a:solidFill>
              </a:rPr>
              <a:t>Slomovitz</a:t>
            </a:r>
            <a:r>
              <a:rPr lang="es-PA" sz="3500" dirty="0" smtClean="0">
                <a:solidFill>
                  <a:srgbClr val="002060"/>
                </a:solidFill>
              </a:rPr>
              <a:t>, "</a:t>
            </a:r>
            <a:r>
              <a:rPr lang="es-PA" sz="3500" dirty="0" smtClean="0">
                <a:solidFill>
                  <a:srgbClr val="002060"/>
                </a:solidFill>
                <a:hlinkClick r:id="rId5"/>
              </a:rPr>
              <a:t>Calibración de cronómetros digitales por método de inducción</a:t>
            </a:r>
            <a:r>
              <a:rPr lang="es-PA" sz="3500" dirty="0" smtClean="0">
                <a:solidFill>
                  <a:srgbClr val="002060"/>
                </a:solidFill>
              </a:rPr>
              <a:t>," </a:t>
            </a:r>
            <a:r>
              <a:rPr lang="es-PA" sz="3500" i="1" dirty="0" smtClean="0">
                <a:solidFill>
                  <a:srgbClr val="002060"/>
                </a:solidFill>
              </a:rPr>
              <a:t>IEEE Encuentro de Energía, Potencia, Instrumentación y Medidas</a:t>
            </a:r>
            <a:r>
              <a:rPr lang="es-PA" sz="3500" dirty="0" smtClean="0">
                <a:solidFill>
                  <a:srgbClr val="002060"/>
                </a:solidFill>
              </a:rPr>
              <a:t>, Montevideo, Uruguay, pp. 21-23, </a:t>
            </a:r>
            <a:r>
              <a:rPr lang="es-PA" sz="3500" dirty="0" err="1" smtClean="0">
                <a:solidFill>
                  <a:srgbClr val="002060"/>
                </a:solidFill>
              </a:rPr>
              <a:t>October</a:t>
            </a:r>
            <a:r>
              <a:rPr lang="es-PA" sz="3500" dirty="0" smtClean="0">
                <a:solidFill>
                  <a:srgbClr val="002060"/>
                </a:solidFill>
              </a:rPr>
              <a:t> 2008.</a:t>
            </a:r>
          </a:p>
          <a:p>
            <a:pPr marL="658368" indent="-457200">
              <a:lnSpc>
                <a:spcPct val="120000"/>
              </a:lnSpc>
              <a:spcBef>
                <a:spcPts val="0"/>
              </a:spcBef>
              <a:buNone/>
            </a:pPr>
            <a:endParaRPr lang="en-US" sz="1700" dirty="0" smtClean="0">
              <a:solidFill>
                <a:srgbClr val="002060"/>
              </a:solidFill>
              <a:latin typeface="Arial" pitchFamily="34" charset="0"/>
              <a:cs typeface="Arial" pitchFamily="34" charset="0"/>
            </a:endParaRPr>
          </a:p>
          <a:p>
            <a:pPr marL="658368" indent="-457200">
              <a:lnSpc>
                <a:spcPct val="120000"/>
              </a:lnSpc>
              <a:spcBef>
                <a:spcPts val="0"/>
              </a:spcBef>
              <a:buFont typeface="Wingdings" pitchFamily="2" charset="2"/>
              <a:buChar char="q"/>
            </a:pPr>
            <a:r>
              <a:rPr lang="en-US" sz="3500" dirty="0" smtClean="0">
                <a:solidFill>
                  <a:srgbClr val="002060"/>
                </a:solidFill>
                <a:latin typeface="Arial" pitchFamily="34" charset="0"/>
                <a:cs typeface="Arial" pitchFamily="34" charset="0"/>
              </a:rPr>
              <a:t>MSL - Technical Guide 8 - Calibration Stopwatch</a:t>
            </a:r>
          </a:p>
        </p:txBody>
      </p:sp>
      <p:sp>
        <p:nvSpPr>
          <p:cNvPr id="2" name="1 Título"/>
          <p:cNvSpPr>
            <a:spLocks noGrp="1"/>
          </p:cNvSpPr>
          <p:nvPr>
            <p:ph type="title"/>
          </p:nvPr>
        </p:nvSpPr>
        <p:spPr>
          <a:xfrm>
            <a:off x="428596" y="214290"/>
            <a:ext cx="8229600" cy="1143000"/>
          </a:xfrm>
        </p:spPr>
        <p:txBody>
          <a:bodyPr>
            <a:normAutofit/>
          </a:bodyPr>
          <a:lstStyle/>
          <a:p>
            <a:pPr algn="ctr"/>
            <a:r>
              <a:rPr lang="es-PA" sz="2800" dirty="0" err="1" smtClean="0">
                <a:solidFill>
                  <a:schemeClr val="tx1"/>
                </a:solidFill>
                <a:effectLst>
                  <a:outerShdw blurRad="38100" dist="38100" dir="2700000" algn="tl">
                    <a:srgbClr val="000000">
                      <a:alpha val="43137"/>
                    </a:srgbClr>
                  </a:outerShdw>
                </a:effectLst>
              </a:rPr>
              <a:t>Stopwatches</a:t>
            </a:r>
            <a:r>
              <a:rPr lang="es-PA" sz="2800" dirty="0" smtClean="0">
                <a:solidFill>
                  <a:schemeClr val="tx1"/>
                </a:solidFill>
                <a:effectLst>
                  <a:outerShdw blurRad="38100" dist="38100" dir="2700000" algn="tl">
                    <a:srgbClr val="000000">
                      <a:alpha val="43137"/>
                    </a:srgbClr>
                  </a:outerShdw>
                </a:effectLst>
              </a:rPr>
              <a:t> and </a:t>
            </a:r>
            <a:r>
              <a:rPr lang="es-PA" sz="2800" dirty="0" err="1" smtClean="0">
                <a:solidFill>
                  <a:schemeClr val="tx1"/>
                </a:solidFill>
                <a:effectLst>
                  <a:outerShdw blurRad="38100" dist="38100" dir="2700000" algn="tl">
                    <a:srgbClr val="000000">
                      <a:alpha val="43137"/>
                    </a:srgbClr>
                  </a:outerShdw>
                </a:effectLst>
              </a:rPr>
              <a:t>Tachometers</a:t>
            </a:r>
            <a:r>
              <a:rPr lang="es-PA" sz="2800" dirty="0" smtClean="0">
                <a:solidFill>
                  <a:schemeClr val="tx1"/>
                </a:solidFill>
                <a:effectLst>
                  <a:outerShdw blurRad="38100" dist="38100" dir="2700000" algn="tl">
                    <a:srgbClr val="000000">
                      <a:alpha val="43137"/>
                    </a:srgbClr>
                  </a:outerShdw>
                </a:effectLst>
              </a:rPr>
              <a:t> </a:t>
            </a:r>
            <a:r>
              <a:rPr lang="es-PA" sz="2800" dirty="0" err="1" smtClean="0">
                <a:solidFill>
                  <a:schemeClr val="tx1"/>
                </a:solidFill>
                <a:effectLst>
                  <a:outerShdw blurRad="38100" dist="38100" dir="2700000" algn="tl">
                    <a:srgbClr val="000000">
                      <a:alpha val="43137"/>
                    </a:srgbClr>
                  </a:outerShdw>
                </a:effectLst>
              </a:rPr>
              <a:t>Calibrations</a:t>
            </a:r>
            <a:endParaRPr lang="es-PA" sz="2800" dirty="0">
              <a:solidFill>
                <a:schemeClr val="tx1"/>
              </a:solidFill>
              <a:effectLst>
                <a:outerShdw blurRad="38100" dist="38100" dir="2700000" algn="tl">
                  <a:srgbClr val="000000">
                    <a:alpha val="43137"/>
                  </a:srgbClr>
                </a:outerShdw>
              </a:effectLst>
            </a:endParaRPr>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643050"/>
            <a:ext cx="8143932" cy="3929090"/>
          </a:xfrm>
        </p:spPr>
        <p:txBody>
          <a:bodyPr>
            <a:normAutofit/>
          </a:bodyPr>
          <a:lstStyle/>
          <a:p>
            <a:pPr>
              <a:lnSpc>
                <a:spcPct val="160000"/>
              </a:lnSpc>
              <a:buClr>
                <a:schemeClr val="bg2">
                  <a:lumMod val="50000"/>
                </a:schemeClr>
              </a:buClr>
              <a:buSzPct val="100000"/>
              <a:buFont typeface="Wingdings" pitchFamily="2" charset="2"/>
              <a:buChar char="Ø"/>
            </a:pPr>
            <a:r>
              <a:rPr lang="en-US" sz="2400" b="1" dirty="0" smtClean="0">
                <a:latin typeface="Arial" pitchFamily="34" charset="0"/>
                <a:cs typeface="Arial" pitchFamily="34" charset="0"/>
              </a:rPr>
              <a:t>Advantages:</a:t>
            </a:r>
          </a:p>
          <a:p>
            <a:pPr lvl="1">
              <a:buClr>
                <a:schemeClr val="bg2">
                  <a:lumMod val="50000"/>
                </a:schemeClr>
              </a:buClr>
              <a:buSzPct val="100000"/>
              <a:buFont typeface="Wingdings" pitchFamily="2" charset="2"/>
              <a:buChar char="Ø"/>
            </a:pPr>
            <a:r>
              <a:rPr lang="en-US" sz="1900" dirty="0" smtClean="0">
                <a:latin typeface="Arial" pitchFamily="34" charset="0"/>
                <a:cs typeface="Arial" pitchFamily="34" charset="0"/>
              </a:rPr>
              <a:t>Partially eliminates the measurement uncertainty from human reaction time.</a:t>
            </a:r>
          </a:p>
          <a:p>
            <a:pPr lvl="1">
              <a:buClr>
                <a:schemeClr val="bg2">
                  <a:lumMod val="50000"/>
                </a:schemeClr>
              </a:buClr>
              <a:buSzPct val="100000"/>
              <a:buFont typeface="Wingdings" pitchFamily="2" charset="2"/>
              <a:buChar char="Ø"/>
            </a:pPr>
            <a:r>
              <a:rPr lang="en-US" sz="1900" dirty="0" smtClean="0">
                <a:latin typeface="Arial" pitchFamily="34" charset="0"/>
                <a:cs typeface="Arial" pitchFamily="34" charset="0"/>
              </a:rPr>
              <a:t>Therefore has a lower measurement uncertainty than the direct comparison method.</a:t>
            </a:r>
          </a:p>
          <a:p>
            <a:pPr>
              <a:lnSpc>
                <a:spcPct val="160000"/>
              </a:lnSpc>
              <a:buClr>
                <a:schemeClr val="bg2">
                  <a:lumMod val="50000"/>
                </a:schemeClr>
              </a:buClr>
              <a:buSzPct val="100000"/>
              <a:buFont typeface="Wingdings" pitchFamily="2" charset="2"/>
              <a:buChar char="Ø"/>
            </a:pPr>
            <a:r>
              <a:rPr lang="es-PA" sz="2400" b="1" dirty="0" err="1" smtClean="0">
                <a:latin typeface="Arial" pitchFamily="34" charset="0"/>
                <a:cs typeface="Arial" pitchFamily="34" charset="0"/>
              </a:rPr>
              <a:t>Disadvantages</a:t>
            </a:r>
            <a:r>
              <a:rPr lang="es-PA" sz="2400" b="1" dirty="0" smtClean="0">
                <a:latin typeface="Arial" pitchFamily="34" charset="0"/>
                <a:cs typeface="Arial" pitchFamily="34" charset="0"/>
              </a:rPr>
              <a:t>:</a:t>
            </a:r>
          </a:p>
          <a:p>
            <a:pPr lvl="1">
              <a:lnSpc>
                <a:spcPct val="160000"/>
              </a:lnSpc>
              <a:buClr>
                <a:schemeClr val="bg2">
                  <a:lumMod val="50000"/>
                </a:schemeClr>
              </a:buClr>
              <a:buSzPct val="100000"/>
              <a:buFont typeface="Wingdings" pitchFamily="2" charset="2"/>
              <a:buChar char="Ø"/>
            </a:pPr>
            <a:r>
              <a:rPr lang="en-US" sz="1900" dirty="0" smtClean="0">
                <a:latin typeface="Arial" pitchFamily="34" charset="0"/>
                <a:cs typeface="Arial" pitchFamily="34" charset="0"/>
              </a:rPr>
              <a:t>Requires more equipment than the direct comparison method.</a:t>
            </a:r>
            <a:endParaRPr lang="es-PA" sz="1900" dirty="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Totalize method</a:t>
            </a:r>
            <a:endParaRPr lang="es-PA" sz="2700" b="1" dirty="0">
              <a:solidFill>
                <a:schemeClr val="tx1"/>
              </a:solidFill>
              <a:effectLst>
                <a:outerShdw blurRad="38100" dist="38100" dir="2700000" algn="tl">
                  <a:srgbClr val="000000">
                    <a:alpha val="43137"/>
                  </a:srgbClr>
                </a:outerShdw>
              </a:effectLst>
            </a:endParaRPr>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214422"/>
            <a:ext cx="7715304" cy="500066"/>
          </a:xfrm>
        </p:spPr>
        <p:txBody>
          <a:bodyPr>
            <a:normAutofit/>
          </a:bodyPr>
          <a:lstStyle/>
          <a:p>
            <a:pPr>
              <a:buClr>
                <a:schemeClr val="bg2">
                  <a:lumMod val="50000"/>
                </a:schemeClr>
              </a:buClr>
              <a:buSzPct val="100000"/>
              <a:buFont typeface="Wingdings" pitchFamily="2" charset="2"/>
              <a:buChar char="Ø"/>
            </a:pPr>
            <a:r>
              <a:rPr lang="en-US" sz="2000" b="1" dirty="0" smtClean="0">
                <a:latin typeface="Arial" pitchFamily="34" charset="0"/>
                <a:cs typeface="Arial" pitchFamily="34" charset="0"/>
              </a:rPr>
              <a:t>Source of Measurement Uncertainty:</a:t>
            </a:r>
          </a:p>
          <a:p>
            <a:pPr>
              <a:buClr>
                <a:schemeClr val="bg2">
                  <a:lumMod val="50000"/>
                </a:schemeClr>
              </a:buClr>
              <a:buSzPct val="100000"/>
              <a:buFont typeface="Wingdings" pitchFamily="2" charset="2"/>
              <a:buChar char="Ø"/>
            </a:pPr>
            <a:endParaRPr lang="en-US" sz="900" b="1"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Totalize method</a:t>
            </a:r>
            <a:endParaRPr lang="es-PA" sz="2700" b="1" dirty="0">
              <a:solidFill>
                <a:schemeClr val="tx1"/>
              </a:solidFill>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2"/>
          <a:srcRect/>
          <a:stretch>
            <a:fillRect/>
          </a:stretch>
        </p:blipFill>
        <p:spPr bwMode="auto">
          <a:xfrm>
            <a:off x="1571604" y="3071810"/>
            <a:ext cx="6858048" cy="1640504"/>
          </a:xfrm>
          <a:prstGeom prst="rect">
            <a:avLst/>
          </a:prstGeom>
          <a:noFill/>
          <a:ln w="9525">
            <a:noFill/>
            <a:miter lim="800000"/>
            <a:headEnd/>
            <a:tailEnd/>
          </a:ln>
          <a:effectLst/>
        </p:spPr>
      </p:pic>
      <p:sp>
        <p:nvSpPr>
          <p:cNvPr id="8" name="7 Rectángulo"/>
          <p:cNvSpPr/>
          <p:nvPr/>
        </p:nvSpPr>
        <p:spPr>
          <a:xfrm rot="351200">
            <a:off x="150873" y="2548305"/>
            <a:ext cx="2760404" cy="523220"/>
          </a:xfrm>
          <a:prstGeom prst="rect">
            <a:avLst/>
          </a:prstGeom>
        </p:spPr>
        <p:txBody>
          <a:bodyPr wrap="square">
            <a:spAutoFit/>
          </a:bodyPr>
          <a:lstStyle/>
          <a:p>
            <a:pPr lvl="1">
              <a:buClr>
                <a:schemeClr val="accent2"/>
              </a:buClr>
              <a:buSzPct val="100000"/>
              <a:buFont typeface="Wingdings" pitchFamily="2" charset="2"/>
              <a:buChar char="Ø"/>
            </a:pPr>
            <a:r>
              <a:rPr lang="en-US" sz="1400" b="1" dirty="0" smtClean="0">
                <a:latin typeface="Arial" pitchFamily="34" charset="0"/>
                <a:cs typeface="Arial" pitchFamily="34" charset="0"/>
              </a:rPr>
              <a:t>Uncertainty of the Frequency Reference</a:t>
            </a:r>
          </a:p>
        </p:txBody>
      </p:sp>
      <p:sp>
        <p:nvSpPr>
          <p:cNvPr id="9" name="8 Rectángulo"/>
          <p:cNvSpPr/>
          <p:nvPr/>
        </p:nvSpPr>
        <p:spPr>
          <a:xfrm rot="20408631">
            <a:off x="5070323" y="5074082"/>
            <a:ext cx="3047913" cy="523220"/>
          </a:xfrm>
          <a:prstGeom prst="rect">
            <a:avLst/>
          </a:prstGeom>
        </p:spPr>
        <p:txBody>
          <a:bodyPr wrap="square">
            <a:spAutoFit/>
          </a:bodyPr>
          <a:lstStyle/>
          <a:p>
            <a:pPr lvl="1">
              <a:buClr>
                <a:schemeClr val="accent2"/>
              </a:buClr>
              <a:buSzPct val="100000"/>
              <a:buFont typeface="Wingdings" pitchFamily="2" charset="2"/>
              <a:buChar char="Ø"/>
            </a:pPr>
            <a:r>
              <a:rPr lang="en-US" sz="1400" b="1" dirty="0" smtClean="0">
                <a:latin typeface="Arial" pitchFamily="34" charset="0"/>
                <a:cs typeface="Arial" pitchFamily="34" charset="0"/>
              </a:rPr>
              <a:t>Uncertainty Due to Human Reaction Time</a:t>
            </a:r>
          </a:p>
        </p:txBody>
      </p:sp>
      <p:sp>
        <p:nvSpPr>
          <p:cNvPr id="10" name="9 Rectángulo"/>
          <p:cNvSpPr/>
          <p:nvPr/>
        </p:nvSpPr>
        <p:spPr>
          <a:xfrm rot="20272368">
            <a:off x="1051182" y="4911459"/>
            <a:ext cx="3108107" cy="523220"/>
          </a:xfrm>
          <a:prstGeom prst="rect">
            <a:avLst/>
          </a:prstGeom>
        </p:spPr>
        <p:txBody>
          <a:bodyPr wrap="square">
            <a:spAutoFit/>
          </a:bodyPr>
          <a:lstStyle/>
          <a:p>
            <a:pPr lvl="1">
              <a:buClr>
                <a:schemeClr val="accent2"/>
              </a:buClr>
              <a:buSzPct val="100000"/>
              <a:buFont typeface="Wingdings" pitchFamily="2" charset="2"/>
              <a:buChar char="Ø"/>
            </a:pPr>
            <a:r>
              <a:rPr lang="en-US" sz="1400" b="1" dirty="0" smtClean="0">
                <a:latin typeface="Arial" pitchFamily="34" charset="0"/>
                <a:cs typeface="Arial" pitchFamily="34" charset="0"/>
              </a:rPr>
              <a:t>Uncertainty Due to the Counter</a:t>
            </a:r>
          </a:p>
        </p:txBody>
      </p:sp>
      <p:sp>
        <p:nvSpPr>
          <p:cNvPr id="11" name="10 Rectángulo"/>
          <p:cNvSpPr/>
          <p:nvPr/>
        </p:nvSpPr>
        <p:spPr>
          <a:xfrm rot="877451">
            <a:off x="5298760" y="2271374"/>
            <a:ext cx="2780817" cy="523220"/>
          </a:xfrm>
          <a:prstGeom prst="rect">
            <a:avLst/>
          </a:prstGeom>
        </p:spPr>
        <p:txBody>
          <a:bodyPr wrap="square">
            <a:spAutoFit/>
          </a:bodyPr>
          <a:lstStyle/>
          <a:p>
            <a:pPr lvl="1">
              <a:buClr>
                <a:schemeClr val="accent2"/>
              </a:buClr>
              <a:buSzPct val="100000"/>
              <a:buFont typeface="Wingdings" pitchFamily="2" charset="2"/>
              <a:buChar char="Ø"/>
            </a:pPr>
            <a:r>
              <a:rPr lang="en-US" sz="1400" b="1" dirty="0" smtClean="0">
                <a:latin typeface="Arial" pitchFamily="34" charset="0"/>
                <a:cs typeface="Arial" pitchFamily="34" charset="0"/>
              </a:rPr>
              <a:t>Device Under Test Resolution Uncertainty</a:t>
            </a:r>
            <a:endParaRPr lang="es-PA" sz="1400" b="1" dirty="0" smtClean="0">
              <a:latin typeface="Arial" pitchFamily="34" charset="0"/>
              <a:cs typeface="Arial" pitchFamily="34" charset="0"/>
            </a:endParaRPr>
          </a:p>
        </p:txBody>
      </p:sp>
      <p:sp>
        <p:nvSpPr>
          <p:cNvPr id="12" name="11 Rectángulo"/>
          <p:cNvSpPr/>
          <p:nvPr/>
        </p:nvSpPr>
        <p:spPr>
          <a:xfrm rot="243931">
            <a:off x="659555" y="2012444"/>
            <a:ext cx="2379177" cy="553998"/>
          </a:xfrm>
          <a:prstGeom prst="rect">
            <a:avLst/>
          </a:prstGeom>
        </p:spPr>
        <p:txBody>
          <a:bodyPr wrap="square">
            <a:spAutoFit/>
          </a:bodyPr>
          <a:lstStyle/>
          <a:p>
            <a:r>
              <a:rPr lang="en-US" sz="1000" dirty="0" smtClean="0">
                <a:solidFill>
                  <a:schemeClr val="accent4"/>
                </a:solidFill>
                <a:latin typeface="Arial" pitchFamily="34" charset="0"/>
                <a:cs typeface="Arial" pitchFamily="34" charset="0"/>
              </a:rPr>
              <a:t>Ranging from  1×10</a:t>
            </a:r>
            <a:r>
              <a:rPr lang="en-US" sz="1000" baseline="30000" dirty="0" smtClean="0">
                <a:solidFill>
                  <a:schemeClr val="accent4"/>
                </a:solidFill>
                <a:latin typeface="Arial" pitchFamily="34" charset="0"/>
                <a:cs typeface="Arial" pitchFamily="34" charset="0"/>
              </a:rPr>
              <a:t>-6</a:t>
            </a:r>
            <a:r>
              <a:rPr lang="en-US" sz="1000" dirty="0" smtClean="0">
                <a:solidFill>
                  <a:schemeClr val="accent4"/>
                </a:solidFill>
                <a:latin typeface="Arial" pitchFamily="34" charset="0"/>
                <a:cs typeface="Arial" pitchFamily="34" charset="0"/>
              </a:rPr>
              <a:t>  to 1×10</a:t>
            </a:r>
            <a:r>
              <a:rPr lang="en-US" sz="1000" baseline="30000" dirty="0" smtClean="0">
                <a:solidFill>
                  <a:schemeClr val="accent4"/>
                </a:solidFill>
                <a:latin typeface="Arial" pitchFamily="34" charset="0"/>
                <a:cs typeface="Arial" pitchFamily="34" charset="0"/>
              </a:rPr>
              <a:t>-9</a:t>
            </a:r>
            <a:r>
              <a:rPr lang="en-US" sz="1000" dirty="0" smtClean="0">
                <a:solidFill>
                  <a:schemeClr val="accent4"/>
                </a:solidFill>
                <a:latin typeface="Arial" pitchFamily="34" charset="0"/>
                <a:cs typeface="Arial" pitchFamily="34" charset="0"/>
              </a:rPr>
              <a:t>;</a:t>
            </a:r>
          </a:p>
          <a:p>
            <a:r>
              <a:rPr lang="es-PA" sz="1000" dirty="0" err="1" smtClean="0">
                <a:solidFill>
                  <a:schemeClr val="accent4"/>
                </a:solidFill>
                <a:latin typeface="Arial" pitchFamily="34" charset="0"/>
                <a:cs typeface="Arial" pitchFamily="34" charset="0"/>
              </a:rPr>
              <a:t>cesium</a:t>
            </a:r>
            <a:r>
              <a:rPr lang="es-PA" sz="1000" dirty="0" smtClean="0">
                <a:solidFill>
                  <a:schemeClr val="accent4"/>
                </a:solidFill>
                <a:latin typeface="Arial" pitchFamily="34" charset="0"/>
                <a:cs typeface="Arial" pitchFamily="34" charset="0"/>
              </a:rPr>
              <a:t> </a:t>
            </a:r>
            <a:r>
              <a:rPr lang="es-PA" sz="1000" dirty="0" err="1" smtClean="0">
                <a:solidFill>
                  <a:schemeClr val="accent4"/>
                </a:solidFill>
                <a:latin typeface="Arial" pitchFamily="34" charset="0"/>
                <a:cs typeface="Arial" pitchFamily="34" charset="0"/>
              </a:rPr>
              <a:t>oscillator</a:t>
            </a:r>
            <a:r>
              <a:rPr lang="es-PA" sz="1000" dirty="0" smtClean="0">
                <a:solidFill>
                  <a:schemeClr val="accent4"/>
                </a:solidFill>
                <a:latin typeface="Arial" pitchFamily="34" charset="0"/>
                <a:cs typeface="Arial" pitchFamily="34" charset="0"/>
              </a:rPr>
              <a:t> </a:t>
            </a:r>
            <a:r>
              <a:rPr lang="es-PA" sz="1000" dirty="0" err="1" smtClean="0">
                <a:solidFill>
                  <a:schemeClr val="accent4"/>
                </a:solidFill>
                <a:latin typeface="Arial" pitchFamily="34" charset="0"/>
                <a:cs typeface="Arial" pitchFamily="34" charset="0"/>
              </a:rPr>
              <a:t>or</a:t>
            </a:r>
            <a:r>
              <a:rPr lang="es-PA" sz="1000" dirty="0" smtClean="0">
                <a:solidFill>
                  <a:schemeClr val="accent4"/>
                </a:solidFill>
                <a:latin typeface="Arial" pitchFamily="34" charset="0"/>
                <a:cs typeface="Arial" pitchFamily="34" charset="0"/>
              </a:rPr>
              <a:t> a GPS </a:t>
            </a:r>
            <a:r>
              <a:rPr lang="es-PA" sz="1000" dirty="0" err="1" smtClean="0">
                <a:solidFill>
                  <a:schemeClr val="accent4"/>
                </a:solidFill>
                <a:latin typeface="Arial" pitchFamily="34" charset="0"/>
                <a:cs typeface="Arial" pitchFamily="34" charset="0"/>
              </a:rPr>
              <a:t>disciplined</a:t>
            </a:r>
            <a:r>
              <a:rPr lang="es-PA" sz="1000" dirty="0" smtClean="0">
                <a:solidFill>
                  <a:schemeClr val="accent4"/>
                </a:solidFill>
                <a:latin typeface="Arial" pitchFamily="34" charset="0"/>
                <a:cs typeface="Arial" pitchFamily="34" charset="0"/>
              </a:rPr>
              <a:t> </a:t>
            </a:r>
          </a:p>
          <a:p>
            <a:r>
              <a:rPr lang="es-PA" sz="1000" dirty="0" err="1" smtClean="0">
                <a:solidFill>
                  <a:schemeClr val="accent4"/>
                </a:solidFill>
                <a:latin typeface="Arial" pitchFamily="34" charset="0"/>
                <a:cs typeface="Arial" pitchFamily="34" charset="0"/>
              </a:rPr>
              <a:t>Oscillator</a:t>
            </a:r>
            <a:r>
              <a:rPr lang="es-PA" sz="1000" dirty="0" smtClean="0">
                <a:solidFill>
                  <a:schemeClr val="accent4"/>
                </a:solidFill>
                <a:latin typeface="Arial" pitchFamily="34" charset="0"/>
                <a:cs typeface="Arial" pitchFamily="34" charset="0"/>
              </a:rPr>
              <a:t>  1</a:t>
            </a:r>
            <a:r>
              <a:rPr lang="en-US" sz="1000" dirty="0" smtClean="0">
                <a:solidFill>
                  <a:schemeClr val="accent4"/>
                </a:solidFill>
                <a:latin typeface="Arial" pitchFamily="34" charset="0"/>
                <a:cs typeface="Arial" pitchFamily="34" charset="0"/>
              </a:rPr>
              <a:t>×10</a:t>
            </a:r>
            <a:r>
              <a:rPr lang="en-US" sz="1000" baseline="30000" dirty="0" smtClean="0">
                <a:solidFill>
                  <a:schemeClr val="accent4"/>
                </a:solidFill>
                <a:latin typeface="Arial" pitchFamily="34" charset="0"/>
                <a:cs typeface="Arial" pitchFamily="34" charset="0"/>
              </a:rPr>
              <a:t>-12</a:t>
            </a:r>
            <a:r>
              <a:rPr lang="en-US" sz="1000" dirty="0" smtClean="0">
                <a:solidFill>
                  <a:schemeClr val="accent4"/>
                </a:solidFill>
                <a:latin typeface="Arial" pitchFamily="34" charset="0"/>
                <a:cs typeface="Arial" pitchFamily="34" charset="0"/>
              </a:rPr>
              <a:t> or less.</a:t>
            </a:r>
            <a:endParaRPr lang="es-PA" sz="1000" dirty="0" smtClean="0">
              <a:solidFill>
                <a:schemeClr val="accent4"/>
              </a:solidFill>
              <a:latin typeface="Arial" pitchFamily="34" charset="0"/>
              <a:cs typeface="Arial" pitchFamily="34" charset="0"/>
            </a:endParaRPr>
          </a:p>
        </p:txBody>
      </p:sp>
      <p:sp>
        <p:nvSpPr>
          <p:cNvPr id="13" name="12 Rectángulo"/>
          <p:cNvSpPr/>
          <p:nvPr/>
        </p:nvSpPr>
        <p:spPr>
          <a:xfrm rot="20456883">
            <a:off x="6109957" y="5338129"/>
            <a:ext cx="2071702" cy="553998"/>
          </a:xfrm>
          <a:prstGeom prst="rect">
            <a:avLst/>
          </a:prstGeom>
        </p:spPr>
        <p:txBody>
          <a:bodyPr wrap="square">
            <a:spAutoFit/>
          </a:bodyPr>
          <a:lstStyle/>
          <a:p>
            <a:r>
              <a:rPr lang="en-US" sz="1000" dirty="0" smtClean="0">
                <a:solidFill>
                  <a:schemeClr val="accent4"/>
                </a:solidFill>
                <a:latin typeface="Arial" pitchFamily="34" charset="0"/>
                <a:cs typeface="Arial" pitchFamily="34" charset="0"/>
              </a:rPr>
              <a:t>Example: </a:t>
            </a:r>
          </a:p>
          <a:p>
            <a:r>
              <a:rPr lang="en-US" sz="1000" dirty="0" smtClean="0">
                <a:solidFill>
                  <a:schemeClr val="accent4"/>
                </a:solidFill>
                <a:latin typeface="Arial" pitchFamily="34" charset="0"/>
                <a:cs typeface="Arial" pitchFamily="34" charset="0"/>
              </a:rPr>
              <a:t>Mean reaction time  27 ms, </a:t>
            </a:r>
          </a:p>
          <a:p>
            <a:r>
              <a:rPr lang="en-US" sz="1000" dirty="0" smtClean="0">
                <a:solidFill>
                  <a:schemeClr val="accent4"/>
                </a:solidFill>
                <a:latin typeface="Arial" pitchFamily="34" charset="0"/>
                <a:cs typeface="Arial" pitchFamily="34" charset="0"/>
              </a:rPr>
              <a:t>Standard  deviation 10 ms</a:t>
            </a:r>
            <a:endParaRPr lang="es-PA" sz="1000" dirty="0">
              <a:solidFill>
                <a:schemeClr val="accent4"/>
              </a:solidFill>
              <a:latin typeface="Arial" pitchFamily="34" charset="0"/>
              <a:cs typeface="Arial" pitchFamily="34" charset="0"/>
            </a:endParaRPr>
          </a:p>
        </p:txBody>
      </p:sp>
      <p:sp>
        <p:nvSpPr>
          <p:cNvPr id="14" name="13 Rectángulo"/>
          <p:cNvSpPr/>
          <p:nvPr/>
        </p:nvSpPr>
        <p:spPr>
          <a:xfrm rot="20595726">
            <a:off x="1918932" y="4446200"/>
            <a:ext cx="1785950" cy="1323439"/>
          </a:xfrm>
          <a:prstGeom prst="rect">
            <a:avLst/>
          </a:prstGeom>
        </p:spPr>
        <p:txBody>
          <a:bodyPr wrap="square">
            <a:spAutoFit/>
          </a:bodyPr>
          <a:lstStyle/>
          <a:p>
            <a:r>
              <a:rPr lang="en-US" sz="1000" dirty="0" smtClean="0">
                <a:solidFill>
                  <a:schemeClr val="accent4"/>
                </a:solidFill>
                <a:latin typeface="Arial" pitchFamily="34" charset="0"/>
                <a:cs typeface="Arial" pitchFamily="34" charset="0"/>
              </a:rPr>
              <a:t>±1 least significant digit on the display.</a:t>
            </a:r>
          </a:p>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100" dirty="0" smtClean="0">
                <a:solidFill>
                  <a:schemeClr val="accent4"/>
                </a:solidFill>
                <a:latin typeface="Arial" pitchFamily="34" charset="0"/>
                <a:cs typeface="Arial" pitchFamily="34" charset="0"/>
              </a:rPr>
              <a:t>*</a:t>
            </a:r>
            <a:r>
              <a:rPr lang="en-US" sz="1000" dirty="0" smtClean="0">
                <a:solidFill>
                  <a:schemeClr val="accent4"/>
                </a:solidFill>
                <a:latin typeface="Arial" pitchFamily="34" charset="0"/>
                <a:cs typeface="Arial" pitchFamily="34" charset="0"/>
              </a:rPr>
              <a:t> </a:t>
            </a:r>
            <a:r>
              <a:rPr lang="en-US" sz="900" dirty="0" smtClean="0">
                <a:solidFill>
                  <a:schemeClr val="accent4"/>
                </a:solidFill>
                <a:latin typeface="Arial" pitchFamily="34" charset="0"/>
                <a:cs typeface="Arial" pitchFamily="34" charset="0"/>
              </a:rPr>
              <a:t>The counter is simply used as an event counting device</a:t>
            </a:r>
            <a:endParaRPr lang="es-PA" sz="900" dirty="0">
              <a:solidFill>
                <a:schemeClr val="accent4"/>
              </a:solidFill>
              <a:latin typeface="Arial" pitchFamily="34" charset="0"/>
              <a:cs typeface="Arial" pitchFamily="34" charset="0"/>
            </a:endParaRPr>
          </a:p>
        </p:txBody>
      </p:sp>
      <p:sp>
        <p:nvSpPr>
          <p:cNvPr id="15" name="14 Rectángulo"/>
          <p:cNvSpPr/>
          <p:nvPr/>
        </p:nvSpPr>
        <p:spPr>
          <a:xfrm rot="632206">
            <a:off x="5991169" y="1997447"/>
            <a:ext cx="2350277" cy="400110"/>
          </a:xfrm>
          <a:prstGeom prst="rect">
            <a:avLst/>
          </a:prstGeom>
        </p:spPr>
        <p:txBody>
          <a:bodyPr wrap="square">
            <a:spAutoFit/>
          </a:bodyPr>
          <a:lstStyle/>
          <a:p>
            <a:r>
              <a:rPr lang="en-US" sz="1000" dirty="0" smtClean="0">
                <a:solidFill>
                  <a:schemeClr val="accent4"/>
                </a:solidFill>
              </a:rPr>
              <a:t>Half of the least significant digit.</a:t>
            </a:r>
          </a:p>
          <a:p>
            <a:r>
              <a:rPr lang="es-PA" sz="1000" dirty="0" smtClean="0">
                <a:solidFill>
                  <a:schemeClr val="accent4"/>
                </a:solidFill>
              </a:rPr>
              <a:t>*Rectangular </a:t>
            </a:r>
            <a:r>
              <a:rPr lang="es-PA" sz="1000" dirty="0" err="1" smtClean="0">
                <a:solidFill>
                  <a:schemeClr val="accent4"/>
                </a:solidFill>
              </a:rPr>
              <a:t>distribution</a:t>
            </a:r>
            <a:endParaRPr lang="es-PA" sz="1000" dirty="0">
              <a:solidFill>
                <a:schemeClr val="accent4"/>
              </a:solidFill>
            </a:endParaRPr>
          </a:p>
        </p:txBody>
      </p:sp>
      <p:sp>
        <p:nvSpPr>
          <p:cNvPr id="16" name="15 Marcador de fecha"/>
          <p:cNvSpPr>
            <a:spLocks noGrp="1"/>
          </p:cNvSpPr>
          <p:nvPr>
            <p:ph type="dt" sz="half" idx="10"/>
          </p:nvPr>
        </p:nvSpPr>
        <p:spPr/>
        <p:txBody>
          <a:bodyPr/>
          <a:lstStyle/>
          <a:p>
            <a:r>
              <a:rPr lang="es-PA" smtClean="0"/>
              <a:t>January 27, 2015</a:t>
            </a:r>
            <a:endParaRPr lang="es-ES"/>
          </a:p>
        </p:txBody>
      </p:sp>
      <p:sp>
        <p:nvSpPr>
          <p:cNvPr id="17" name="16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sp>
        <p:nvSpPr>
          <p:cNvPr id="18" name="17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357298"/>
            <a:ext cx="2786082" cy="428628"/>
          </a:xfrm>
        </p:spPr>
        <p:txBody>
          <a:bodyPr>
            <a:normAutofit/>
          </a:bodyPr>
          <a:lstStyle/>
          <a:p>
            <a:pPr marL="658368" indent="-514350">
              <a:buNone/>
            </a:pPr>
            <a:r>
              <a:rPr lang="en-US" sz="2000" b="1" u="sng" dirty="0" smtClean="0">
                <a:solidFill>
                  <a:schemeClr val="accent5"/>
                </a:solidFill>
              </a:rPr>
              <a:t>A example:</a:t>
            </a:r>
            <a:endParaRPr lang="es-PA" sz="2000" u="sng" dirty="0"/>
          </a:p>
        </p:txBody>
      </p:sp>
      <p:sp>
        <p:nvSpPr>
          <p:cNvPr id="2" name="1 Título"/>
          <p:cNvSpPr>
            <a:spLocks noGrp="1"/>
          </p:cNvSpPr>
          <p:nvPr>
            <p:ph type="title"/>
          </p:nvPr>
        </p:nvSpPr>
        <p:spPr>
          <a:xfrm>
            <a:off x="285720" y="214290"/>
            <a:ext cx="8401080" cy="1071562"/>
          </a:xfrm>
        </p:spPr>
        <p:txBody>
          <a:bodyPr>
            <a:normAutofit/>
          </a:bodyPr>
          <a:lstStyle/>
          <a:p>
            <a:pPr lvl="1" algn="ctr" rtl="0">
              <a:spcBef>
                <a:spcPct val="0"/>
              </a:spcBef>
            </a:pPr>
            <a:r>
              <a:rPr lang="en-US" sz="2800" b="1" dirty="0">
                <a:solidFill>
                  <a:schemeClr val="tx1"/>
                </a:solidFill>
                <a:effectLst>
                  <a:outerShdw blurRad="38100" dist="38100" dir="2700000" algn="tl">
                    <a:srgbClr val="000000">
                      <a:alpha val="43137"/>
                    </a:srgbClr>
                  </a:outerShdw>
                </a:effectLst>
              </a:rPr>
              <a:t>U</a:t>
            </a:r>
            <a:r>
              <a:rPr lang="en-US" sz="2800" b="1" dirty="0" smtClean="0">
                <a:solidFill>
                  <a:schemeClr val="tx1"/>
                </a:solidFill>
                <a:effectLst>
                  <a:outerShdw blurRad="38100" dist="38100" dir="2700000" algn="tl">
                    <a:srgbClr val="000000">
                      <a:alpha val="43137"/>
                    </a:srgbClr>
                  </a:outerShdw>
                </a:effectLst>
              </a:rPr>
              <a:t>ncertainty analysis for totalize method</a:t>
            </a:r>
            <a:endParaRPr lang="es-PA" sz="2800" b="1" dirty="0">
              <a:solidFill>
                <a:schemeClr val="tx1"/>
              </a:solidFill>
              <a:effectLst>
                <a:outerShdw blurRad="38100" dist="38100" dir="2700000" algn="tl">
                  <a:srgbClr val="000000">
                    <a:alpha val="43137"/>
                  </a:srgbClr>
                </a:outerShdw>
              </a:effectLst>
            </a:endParaRPr>
          </a:p>
        </p:txBody>
      </p:sp>
      <p:graphicFrame>
        <p:nvGraphicFramePr>
          <p:cNvPr id="7" name="6 Tabla"/>
          <p:cNvGraphicFramePr>
            <a:graphicFrameLocks noGrp="1"/>
          </p:cNvGraphicFramePr>
          <p:nvPr/>
        </p:nvGraphicFramePr>
        <p:xfrm>
          <a:off x="642910" y="1785926"/>
          <a:ext cx="7947665" cy="3944018"/>
        </p:xfrm>
        <a:graphic>
          <a:graphicData uri="http://schemas.openxmlformats.org/drawingml/2006/table">
            <a:tbl>
              <a:tblPr/>
              <a:tblGrid>
                <a:gridCol w="3105786"/>
                <a:gridCol w="1329564"/>
                <a:gridCol w="1004317"/>
                <a:gridCol w="1143827"/>
                <a:gridCol w="1364171"/>
              </a:tblGrid>
              <a:tr h="433876">
                <a:tc>
                  <a:txBody>
                    <a:bodyPr/>
                    <a:lstStyle/>
                    <a:p>
                      <a:pPr algn="ctr" fontAlgn="b"/>
                      <a:r>
                        <a:rPr lang="es-PA" sz="1600" b="1" i="0" u="none" strike="noStrike" dirty="0" smtClean="0">
                          <a:solidFill>
                            <a:srgbClr val="000000"/>
                          </a:solidFill>
                          <a:latin typeface="Calibri"/>
                        </a:rPr>
                        <a:t> Source of </a:t>
                      </a:r>
                      <a:r>
                        <a:rPr lang="es-PA" sz="1600" b="1" i="0" u="none" strike="noStrike" dirty="0" err="1" smtClean="0">
                          <a:solidFill>
                            <a:srgbClr val="000000"/>
                          </a:solidFill>
                          <a:latin typeface="Calibri"/>
                        </a:rPr>
                        <a:t>uncertainty</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Magnitude</a:t>
                      </a:r>
                      <a:r>
                        <a:rPr lang="es-PA" sz="1600" b="1" i="0" u="none" strike="noStrike" dirty="0" smtClean="0">
                          <a:solidFill>
                            <a:srgbClr val="000000"/>
                          </a:solidFill>
                          <a:latin typeface="Calibri"/>
                        </a:rPr>
                        <a:t>, ms</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Method</a:t>
                      </a:r>
                      <a:r>
                        <a:rPr lang="es-PA" sz="1600" b="1" i="0" u="none" strike="noStrike" dirty="0" smtClean="0">
                          <a:solidFill>
                            <a:srgbClr val="000000"/>
                          </a:solidFill>
                          <a:latin typeface="Calibri"/>
                        </a:rPr>
                        <a:t> of </a:t>
                      </a:r>
                    </a:p>
                    <a:p>
                      <a:pPr algn="ctr" fontAlgn="b"/>
                      <a:r>
                        <a:rPr lang="es-PA" sz="1600" b="1" i="0" u="none" strike="noStrike" dirty="0" err="1" smtClean="0">
                          <a:solidFill>
                            <a:srgbClr val="000000"/>
                          </a:solidFill>
                          <a:latin typeface="Calibri"/>
                        </a:rPr>
                        <a:t>evaluation</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Distribution</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smtClean="0">
                          <a:solidFill>
                            <a:srgbClr val="000000"/>
                          </a:solidFill>
                          <a:latin typeface="Calibri"/>
                        </a:rPr>
                        <a:t>Standard </a:t>
                      </a:r>
                    </a:p>
                    <a:p>
                      <a:pPr algn="ctr" fontAlgn="b"/>
                      <a:r>
                        <a:rPr lang="es-PA" sz="1600" b="1" i="0" u="none" strike="noStrike" dirty="0" err="1" smtClean="0">
                          <a:solidFill>
                            <a:srgbClr val="000000"/>
                          </a:solidFill>
                          <a:latin typeface="Calibri"/>
                        </a:rPr>
                        <a:t>uncertainty</a:t>
                      </a:r>
                      <a:r>
                        <a:rPr lang="es-PA" sz="1600" b="1" i="0" u="none" strike="noStrike" dirty="0" smtClean="0">
                          <a:solidFill>
                            <a:srgbClr val="000000"/>
                          </a:solidFill>
                          <a:latin typeface="Calibri"/>
                        </a:rPr>
                        <a:t>, ms</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r>
              <a:tr h="220248">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335983">
                <a:tc>
                  <a:txBody>
                    <a:bodyPr/>
                    <a:lstStyle/>
                    <a:p>
                      <a:pPr lvl="0" algn="l" fontAlgn="b">
                        <a:lnSpc>
                          <a:spcPct val="150000"/>
                        </a:lnSpc>
                      </a:pPr>
                      <a:r>
                        <a:rPr lang="es-PA" sz="1700" b="0" i="0" u="none" strike="noStrike" dirty="0" err="1" smtClean="0">
                          <a:solidFill>
                            <a:srgbClr val="000000"/>
                          </a:solidFill>
                          <a:latin typeface="Calibri"/>
                        </a:rPr>
                        <a:t>Reaction</a:t>
                      </a:r>
                      <a:r>
                        <a:rPr lang="es-PA" sz="1700" b="0" i="0" u="none" strike="noStrike" dirty="0" smtClean="0">
                          <a:solidFill>
                            <a:srgbClr val="000000"/>
                          </a:solidFill>
                          <a:latin typeface="Calibri"/>
                        </a:rPr>
                        <a:t>  </a:t>
                      </a:r>
                      <a:r>
                        <a:rPr lang="es-PA" sz="1700" b="0" i="0" u="none" strike="noStrike" dirty="0">
                          <a:solidFill>
                            <a:srgbClr val="000000"/>
                          </a:solidFill>
                          <a:latin typeface="Calibri"/>
                        </a:rPr>
                        <a:t>time </a:t>
                      </a:r>
                      <a:r>
                        <a:rPr lang="es-PA" sz="1700" b="0" i="0" u="none" strike="noStrike" dirty="0" err="1">
                          <a:solidFill>
                            <a:srgbClr val="000000"/>
                          </a:solidFill>
                          <a:latin typeface="Calibri"/>
                        </a:rPr>
                        <a:t>average</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noStrike" dirty="0">
                          <a:solidFill>
                            <a:srgbClr val="000000"/>
                          </a:solidFill>
                          <a:latin typeface="Calibri"/>
                        </a:rPr>
                        <a:t>35</a:t>
                      </a:r>
                    </a:p>
                  </a:txBody>
                  <a:tcPr marL="9525" marR="9525" marT="9525"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Rectangular</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a:solidFill>
                            <a:srgbClr val="000000"/>
                          </a:solidFill>
                          <a:latin typeface="Calibri"/>
                        </a:rPr>
                        <a:t>20</a:t>
                      </a:r>
                    </a:p>
                  </a:txBody>
                  <a:tcPr marL="9525" marR="9525" marT="9525" marB="0" anchor="ctr">
                    <a:lnL>
                      <a:noFill/>
                    </a:lnL>
                    <a:lnR>
                      <a:noFill/>
                    </a:lnR>
                    <a:lnT>
                      <a:noFill/>
                    </a:lnT>
                    <a:lnB>
                      <a:noFill/>
                    </a:lnB>
                  </a:tcPr>
                </a:tc>
              </a:tr>
              <a:tr h="338091">
                <a:tc>
                  <a:txBody>
                    <a:bodyPr/>
                    <a:lstStyle/>
                    <a:p>
                      <a:pPr lvl="0" algn="l" fontAlgn="b"/>
                      <a:r>
                        <a:rPr lang="es-PA" sz="1700" b="0" i="0" u="none" strike="noStrike" dirty="0" err="1" smtClean="0">
                          <a:solidFill>
                            <a:srgbClr val="000000"/>
                          </a:solidFill>
                          <a:latin typeface="Calibri"/>
                        </a:rPr>
                        <a:t>Reaction</a:t>
                      </a:r>
                      <a:r>
                        <a:rPr lang="es-PA" sz="1700" b="0" i="0" u="none" strike="noStrike" dirty="0" smtClean="0">
                          <a:solidFill>
                            <a:srgbClr val="000000"/>
                          </a:solidFill>
                          <a:latin typeface="Calibri"/>
                        </a:rPr>
                        <a:t>  </a:t>
                      </a:r>
                      <a:r>
                        <a:rPr lang="es-PA" sz="1700" b="0" i="0" u="none" strike="noStrike" dirty="0">
                          <a:solidFill>
                            <a:srgbClr val="000000"/>
                          </a:solidFill>
                          <a:latin typeface="Calibri"/>
                        </a:rPr>
                        <a:t>time </a:t>
                      </a:r>
                      <a:r>
                        <a:rPr lang="es-PA" sz="1700" b="0" i="0" u="none" strike="noStrike" dirty="0" err="1" smtClean="0">
                          <a:solidFill>
                            <a:srgbClr val="000000"/>
                          </a:solidFill>
                          <a:latin typeface="Calibri"/>
                        </a:rPr>
                        <a:t>standard</a:t>
                      </a:r>
                      <a:r>
                        <a:rPr lang="es-PA" sz="1700" b="0" i="0" u="none" strike="noStrike" dirty="0" smtClean="0">
                          <a:solidFill>
                            <a:srgbClr val="000000"/>
                          </a:solidFill>
                          <a:latin typeface="Calibri"/>
                        </a:rPr>
                        <a:t> </a:t>
                      </a:r>
                      <a:r>
                        <a:rPr lang="es-PA" sz="1700" b="0" i="0" u="none" strike="noStrike" dirty="0" err="1" smtClean="0">
                          <a:solidFill>
                            <a:srgbClr val="000000"/>
                          </a:solidFill>
                          <a:latin typeface="Calibri"/>
                        </a:rPr>
                        <a:t>deviation</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noStrike" dirty="0">
                          <a:solidFill>
                            <a:srgbClr val="000000"/>
                          </a:solidFill>
                          <a:latin typeface="Calibri"/>
                        </a:rPr>
                        <a:t>12</a:t>
                      </a:r>
                    </a:p>
                  </a:txBody>
                  <a:tcPr marL="9525" marR="9525" marT="9525"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Normal (k=1)</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dirty="0">
                          <a:solidFill>
                            <a:srgbClr val="000000"/>
                          </a:solidFill>
                          <a:latin typeface="Calibri"/>
                        </a:rPr>
                        <a:t>12</a:t>
                      </a:r>
                    </a:p>
                  </a:txBody>
                  <a:tcPr marL="9525" marR="9525" marT="9525" marB="0" anchor="ctr">
                    <a:lnL>
                      <a:noFill/>
                    </a:lnL>
                    <a:lnR>
                      <a:noFill/>
                    </a:lnR>
                    <a:lnT>
                      <a:noFill/>
                    </a:lnT>
                    <a:lnB>
                      <a:noFill/>
                    </a:lnB>
                  </a:tcPr>
                </a:tc>
              </a:tr>
              <a:tr h="460579">
                <a:tc>
                  <a:txBody>
                    <a:bodyPr/>
                    <a:lstStyle/>
                    <a:p>
                      <a:pPr lvl="0" algn="l" fontAlgn="b"/>
                      <a:r>
                        <a:rPr lang="es-PA" sz="1700" b="0" i="0" u="none" strike="noStrike" dirty="0" err="1" smtClean="0">
                          <a:solidFill>
                            <a:srgbClr val="000000"/>
                          </a:solidFill>
                          <a:latin typeface="Calibri"/>
                        </a:rPr>
                        <a:t>Synthesizer</a:t>
                      </a:r>
                      <a:r>
                        <a:rPr lang="es-PA" sz="1700" b="0" i="0" u="none" strike="noStrike" dirty="0" smtClean="0">
                          <a:solidFill>
                            <a:srgbClr val="000000"/>
                          </a:solidFill>
                          <a:latin typeface="Calibri"/>
                        </a:rPr>
                        <a:t> </a:t>
                      </a:r>
                      <a:r>
                        <a:rPr lang="es-PA" sz="1700" b="0" i="0" u="none" strike="noStrike" dirty="0" err="1" smtClean="0">
                          <a:solidFill>
                            <a:srgbClr val="000000"/>
                          </a:solidFill>
                          <a:latin typeface="Calibri"/>
                        </a:rPr>
                        <a:t>accuracy</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noStrike" dirty="0">
                          <a:solidFill>
                            <a:srgbClr val="000000"/>
                          </a:solidFill>
                          <a:latin typeface="Calibri"/>
                        </a:rPr>
                        <a:t>0</a:t>
                      </a:r>
                    </a:p>
                  </a:txBody>
                  <a:tcPr marL="9525" marR="9525" marT="9525"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Rectangular</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dirty="0">
                          <a:solidFill>
                            <a:srgbClr val="000000"/>
                          </a:solidFill>
                          <a:latin typeface="Calibri"/>
                        </a:rPr>
                        <a:t>0</a:t>
                      </a:r>
                    </a:p>
                  </a:txBody>
                  <a:tcPr marL="9525" marR="9525" marT="9525" marB="0" anchor="ctr">
                    <a:lnL>
                      <a:noFill/>
                    </a:lnL>
                    <a:lnR>
                      <a:noFill/>
                    </a:lnR>
                    <a:lnT>
                      <a:noFill/>
                    </a:lnT>
                    <a:lnB>
                      <a:noFill/>
                    </a:lnB>
                  </a:tcPr>
                </a:tc>
              </a:tr>
              <a:tr h="460579">
                <a:tc>
                  <a:txBody>
                    <a:bodyPr/>
                    <a:lstStyle/>
                    <a:p>
                      <a:pPr lvl="0" algn="l" fontAlgn="b"/>
                      <a:r>
                        <a:rPr lang="es-PA" sz="1700" b="0" i="0" u="none" strike="noStrike" dirty="0" err="1" smtClean="0">
                          <a:solidFill>
                            <a:srgbClr val="000000"/>
                          </a:solidFill>
                          <a:latin typeface="Calibri"/>
                        </a:rPr>
                        <a:t>Totalize</a:t>
                      </a:r>
                      <a:r>
                        <a:rPr lang="es-PA" sz="1700" b="0" i="0" u="none" strike="noStrike" dirty="0" smtClean="0">
                          <a:solidFill>
                            <a:srgbClr val="000000"/>
                          </a:solidFill>
                          <a:latin typeface="Calibri"/>
                        </a:rPr>
                        <a:t> </a:t>
                      </a:r>
                      <a:r>
                        <a:rPr lang="es-PA" sz="1700" b="0" i="0" u="none" strike="noStrike" dirty="0" err="1" smtClean="0">
                          <a:solidFill>
                            <a:srgbClr val="000000"/>
                          </a:solidFill>
                          <a:latin typeface="Calibri"/>
                        </a:rPr>
                        <a:t>counter</a:t>
                      </a:r>
                      <a:r>
                        <a:rPr lang="es-PA" sz="1700" b="0" i="0" u="none" strike="noStrike" dirty="0" smtClean="0">
                          <a:solidFill>
                            <a:srgbClr val="000000"/>
                          </a:solidFill>
                          <a:latin typeface="Calibri"/>
                        </a:rPr>
                        <a:t> </a:t>
                      </a:r>
                      <a:r>
                        <a:rPr lang="es-PA" sz="1700" b="0" i="0" u="none" strike="noStrike" dirty="0" err="1" smtClean="0">
                          <a:solidFill>
                            <a:srgbClr val="000000"/>
                          </a:solidFill>
                          <a:latin typeface="Calibri"/>
                        </a:rPr>
                        <a:t>resolution</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Rectangular</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a:solidFill>
                            <a:srgbClr val="000000"/>
                          </a:solidFill>
                          <a:latin typeface="Calibri"/>
                        </a:rPr>
                        <a:t>1</a:t>
                      </a:r>
                    </a:p>
                  </a:txBody>
                  <a:tcPr marL="9525" marR="9525" marT="9525" marB="0" anchor="ctr">
                    <a:lnL>
                      <a:noFill/>
                    </a:lnL>
                    <a:lnR>
                      <a:noFill/>
                    </a:lnR>
                    <a:lnT>
                      <a:noFill/>
                    </a:lnT>
                    <a:lnB>
                      <a:noFill/>
                    </a:lnB>
                  </a:tcPr>
                </a:tc>
              </a:tr>
              <a:tr h="4605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PA" sz="1700" b="0" i="0" u="none" strike="noStrike" dirty="0" smtClean="0">
                          <a:solidFill>
                            <a:srgbClr val="000000"/>
                          </a:solidFill>
                          <a:latin typeface="Calibri"/>
                        </a:rPr>
                        <a:t>½ DUT </a:t>
                      </a:r>
                      <a:r>
                        <a:rPr lang="es-PA" sz="1700" b="0" i="0" u="none" strike="noStrike" dirty="0" err="1" smtClean="0">
                          <a:solidFill>
                            <a:srgbClr val="000000"/>
                          </a:solidFill>
                          <a:latin typeface="Calibri"/>
                        </a:rPr>
                        <a:t>resolution</a:t>
                      </a:r>
                      <a:endParaRPr lang="es-PA" sz="17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noStrike" dirty="0">
                          <a:solidFill>
                            <a:srgbClr val="000000"/>
                          </a:solidFill>
                          <a:latin typeface="Calibri"/>
                        </a:rPr>
                        <a:t>5</a:t>
                      </a:r>
                    </a:p>
                  </a:txBody>
                  <a:tcPr marL="9525" marR="9525" marT="9525" marB="0" anchor="ctr">
                    <a:lnL>
                      <a:noFill/>
                    </a:lnL>
                    <a:lnR>
                      <a:noFill/>
                    </a:lnR>
                    <a:lnT>
                      <a:noFill/>
                    </a:lnT>
                    <a:lnB>
                      <a:noFill/>
                    </a:lnB>
                  </a:tcPr>
                </a:tc>
                <a:tc>
                  <a:txBody>
                    <a:bodyPr/>
                    <a:lstStyle/>
                    <a:p>
                      <a:pPr algn="ctr" fontAlgn="b"/>
                      <a:r>
                        <a:rPr lang="es-PA" sz="1600" b="0" i="0" u="none" strike="noStrike" dirty="0" err="1" smtClean="0">
                          <a:solidFill>
                            <a:srgbClr val="000000"/>
                          </a:solidFill>
                          <a:latin typeface="Calibri"/>
                        </a:rPr>
                        <a:t>Type</a:t>
                      </a:r>
                      <a:r>
                        <a:rPr lang="es-PA" sz="1600" b="0" i="0" u="none" strike="noStrike" dirty="0" smtClean="0">
                          <a:solidFill>
                            <a:srgbClr val="000000"/>
                          </a:solidFill>
                          <a:latin typeface="Calibri"/>
                        </a:rPr>
                        <a:t> B</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0000"/>
                          </a:solidFill>
                          <a:latin typeface="Calibri"/>
                        </a:rPr>
                        <a:t>Rectangular</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a:solidFill>
                            <a:srgbClr val="000000"/>
                          </a:solidFill>
                          <a:latin typeface="Calibri"/>
                        </a:rPr>
                        <a:t>3</a:t>
                      </a:r>
                    </a:p>
                  </a:txBody>
                  <a:tcPr marL="9525" marR="9525" marT="9525" marB="0" anchor="ctr">
                    <a:lnL>
                      <a:noFill/>
                    </a:lnL>
                    <a:lnR>
                      <a:noFill/>
                    </a:lnR>
                    <a:lnT>
                      <a:noFill/>
                    </a:lnT>
                    <a:lnB>
                      <a:noFill/>
                    </a:lnB>
                  </a:tcPr>
                </a:tc>
              </a:tr>
              <a:tr h="43387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PA" sz="1600" b="0" i="0" u="none" strike="noStrike" dirty="0" err="1" smtClean="0">
                          <a:solidFill>
                            <a:srgbClr val="000000"/>
                          </a:solidFill>
                          <a:latin typeface="Calibri"/>
                        </a:rPr>
                        <a:t>Combined</a:t>
                      </a:r>
                      <a:r>
                        <a:rPr lang="es-PA" sz="1600" b="0" i="0" u="none" strike="noStrike" dirty="0" smtClean="0">
                          <a:solidFill>
                            <a:srgbClr val="000000"/>
                          </a:solidFill>
                          <a:latin typeface="Calibri"/>
                        </a:rPr>
                        <a:t> </a:t>
                      </a:r>
                      <a:r>
                        <a:rPr lang="es-PA" sz="1600" b="0" i="0" u="none" strike="noStrike" dirty="0" err="1" smtClean="0">
                          <a:solidFill>
                            <a:srgbClr val="000000"/>
                          </a:solidFill>
                          <a:latin typeface="Calibri"/>
                        </a:rPr>
                        <a:t>uncertainty</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dirty="0">
                          <a:solidFill>
                            <a:srgbClr val="000000"/>
                          </a:solidFill>
                          <a:latin typeface="Calibri"/>
                        </a:rPr>
                        <a:t> </a:t>
                      </a:r>
                    </a:p>
                  </a:txBody>
                  <a:tcPr marL="9525" marR="9525" marT="9525"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400" b="0" i="0" u="none" strike="noStrike" dirty="0">
                          <a:solidFill>
                            <a:srgbClr val="000000"/>
                          </a:solidFill>
                          <a:latin typeface="Calibri"/>
                        </a:rPr>
                        <a:t>24</a:t>
                      </a:r>
                    </a:p>
                  </a:txBody>
                  <a:tcPr marL="9525" marR="9525" marT="9525" marB="0" anchor="ctr">
                    <a:lnL>
                      <a:noFill/>
                    </a:lnL>
                    <a:lnR>
                      <a:noFill/>
                    </a:lnR>
                    <a:lnT>
                      <a:noFill/>
                    </a:lnT>
                    <a:lnB>
                      <a:noFill/>
                    </a:lnB>
                  </a:tcPr>
                </a:tc>
              </a:tr>
              <a:tr h="647503">
                <a:tc>
                  <a:txBody>
                    <a:bodyPr/>
                    <a:lstStyle/>
                    <a:p>
                      <a:pPr lvl="0" algn="l" fontAlgn="b"/>
                      <a:r>
                        <a:rPr lang="en-US" sz="1600" b="0" i="0" u="none" strike="noStrike" dirty="0">
                          <a:solidFill>
                            <a:srgbClr val="000000"/>
                          </a:solidFill>
                          <a:latin typeface="Calibri"/>
                        </a:rPr>
                        <a:t>Expanded </a:t>
                      </a:r>
                      <a:r>
                        <a:rPr lang="en-US" sz="1600" b="0" i="0" u="none" strike="noStrike" dirty="0" smtClean="0">
                          <a:solidFill>
                            <a:srgbClr val="000000"/>
                          </a:solidFill>
                          <a:latin typeface="Calibri"/>
                        </a:rPr>
                        <a:t>uncertainty</a:t>
                      </a:r>
                    </a:p>
                    <a:p>
                      <a:pPr lvl="0" algn="l" fontAlgn="b"/>
                      <a:r>
                        <a:rPr lang="en-US" sz="1200" b="0" i="0" u="none" strike="noStrike" dirty="0" smtClean="0">
                          <a:solidFill>
                            <a:srgbClr val="000000"/>
                          </a:solidFill>
                          <a:latin typeface="Calibri"/>
                        </a:rPr>
                        <a:t> (</a:t>
                      </a:r>
                      <a:r>
                        <a:rPr lang="en-US" sz="1200" b="0" i="0" u="none" strike="noStrike" dirty="0">
                          <a:solidFill>
                            <a:srgbClr val="000000"/>
                          </a:solidFill>
                          <a:latin typeface="Calibri"/>
                        </a:rPr>
                        <a:t>k = 2, </a:t>
                      </a:r>
                      <a:r>
                        <a:rPr lang="en-US" sz="1200" b="0" i="0" u="none" strike="noStrike" dirty="0" smtClean="0">
                          <a:solidFill>
                            <a:srgbClr val="000000"/>
                          </a:solidFill>
                          <a:latin typeface="Calibri"/>
                        </a:rPr>
                        <a:t>approximately </a:t>
                      </a:r>
                      <a:r>
                        <a:rPr lang="en-US" sz="1200" b="0" i="0" u="none" strike="noStrike" dirty="0">
                          <a:solidFill>
                            <a:srgbClr val="000000"/>
                          </a:solidFill>
                          <a:latin typeface="Calibri"/>
                        </a:rPr>
                        <a:t>a 95 %  level of </a:t>
                      </a:r>
                      <a:r>
                        <a:rPr lang="en-US" sz="1200" b="0" i="0" u="none" strike="noStrike" dirty="0" smtClean="0">
                          <a:solidFill>
                            <a:srgbClr val="000000"/>
                          </a:solidFill>
                          <a:latin typeface="Calibri"/>
                        </a:rPr>
                        <a:t>confidence</a:t>
                      </a:r>
                      <a:r>
                        <a:rPr lang="en-US" sz="1200" b="0" i="0" u="none" strike="noStrike" dirty="0">
                          <a:solidFill>
                            <a:srgbClr val="000000"/>
                          </a:solidFill>
                          <a:latin typeface="Calibri"/>
                        </a:rPr>
                        <a:t>)</a:t>
                      </a:r>
                    </a:p>
                  </a:txBody>
                  <a:tcPr marL="7557" marR="7557" marT="7557" marB="0" anchor="ctr">
                    <a:lnL>
                      <a:noFill/>
                    </a:lnL>
                    <a:lnR>
                      <a:noFill/>
                    </a:lnR>
                    <a:lnT>
                      <a:noFill/>
                    </a:lnT>
                    <a:lnB>
                      <a:noFill/>
                    </a:lnB>
                  </a:tcPr>
                </a:tc>
                <a:tc>
                  <a:txBody>
                    <a:bodyPr/>
                    <a:lstStyle/>
                    <a:p>
                      <a:pPr algn="l" fontAlgn="b"/>
                      <a:endParaRPr lang="es-PA" sz="12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400" b="0" i="0" u="none" strike="noStrike" dirty="0">
                          <a:solidFill>
                            <a:srgbClr val="000000"/>
                          </a:solidFill>
                          <a:latin typeface="Calibri"/>
                        </a:rPr>
                        <a:t>47</a:t>
                      </a:r>
                    </a:p>
                  </a:txBody>
                  <a:tcPr marL="9525" marR="9525" marT="9525" marB="0" anchor="ctr">
                    <a:lnL>
                      <a:noFill/>
                    </a:lnL>
                    <a:lnR>
                      <a:noFill/>
                    </a:lnR>
                    <a:lnT>
                      <a:noFill/>
                    </a:lnT>
                    <a:lnB>
                      <a:noFill/>
                    </a:lnB>
                  </a:tcPr>
                </a:tc>
              </a:tr>
            </a:tbl>
          </a:graphicData>
        </a:graphic>
      </p:graphicFrame>
      <p:sp>
        <p:nvSpPr>
          <p:cNvPr id="8" name="7 Rectángulo"/>
          <p:cNvSpPr/>
          <p:nvPr/>
        </p:nvSpPr>
        <p:spPr>
          <a:xfrm>
            <a:off x="3500430" y="5855633"/>
            <a:ext cx="3643338" cy="430887"/>
          </a:xfrm>
          <a:prstGeom prst="rect">
            <a:avLst/>
          </a:prstGeom>
        </p:spPr>
        <p:txBody>
          <a:bodyPr wrap="square">
            <a:spAutoFit/>
          </a:bodyPr>
          <a:lstStyle/>
          <a:p>
            <a:r>
              <a:rPr lang="en-US" sz="1100" dirty="0" smtClean="0">
                <a:solidFill>
                  <a:schemeClr val="accent5"/>
                </a:solidFill>
              </a:rPr>
              <a:t>* Assuming: Resolution 0.01 s  and operators had previous experience calibrating  stopwatches.</a:t>
            </a:r>
            <a:endParaRPr lang="es-PA" sz="1100" dirty="0"/>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32</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1328"/>
            <a:ext cx="8186766" cy="1233291"/>
          </a:xfrm>
        </p:spPr>
        <p:txBody>
          <a:bodyPr>
            <a:normAutofit lnSpcReduction="10000"/>
          </a:bodyPr>
          <a:lstStyle/>
          <a:p>
            <a:pPr marL="914400" lvl="1" indent="-514350">
              <a:buClr>
                <a:schemeClr val="bg1">
                  <a:lumMod val="95000"/>
                </a:schemeClr>
              </a:buClr>
              <a:buFont typeface="+mj-lt"/>
              <a:buAutoNum type="arabicPeriod"/>
            </a:pPr>
            <a:r>
              <a:rPr lang="en-US" sz="2400" b="1" dirty="0" smtClean="0">
                <a:solidFill>
                  <a:schemeClr val="bg1">
                    <a:lumMod val="95000"/>
                  </a:schemeClr>
                </a:solidFill>
                <a:latin typeface="Arial" pitchFamily="34" charset="0"/>
                <a:cs typeface="Arial" pitchFamily="34" charset="0"/>
              </a:rPr>
              <a:t>Direct</a:t>
            </a:r>
            <a:r>
              <a:rPr lang="en-US" sz="2400" dirty="0" smtClean="0">
                <a:solidFill>
                  <a:schemeClr val="bg1">
                    <a:lumMod val="95000"/>
                  </a:schemeClr>
                </a:solidFill>
                <a:latin typeface="Arial" pitchFamily="34" charset="0"/>
                <a:cs typeface="Arial" pitchFamily="34" charset="0"/>
              </a:rPr>
              <a:t> comparison method</a:t>
            </a:r>
          </a:p>
          <a:p>
            <a:pPr marL="914400" lvl="1" indent="-514350">
              <a:buClr>
                <a:schemeClr val="bg1">
                  <a:lumMod val="95000"/>
                </a:schemeClr>
              </a:buClr>
              <a:buFont typeface="+mj-lt"/>
              <a:buAutoNum type="arabicPeriod"/>
            </a:pPr>
            <a:r>
              <a:rPr lang="en-US" sz="2800" b="1" dirty="0" smtClean="0">
                <a:solidFill>
                  <a:schemeClr val="bg1">
                    <a:lumMod val="95000"/>
                  </a:schemeClr>
                </a:solidFill>
                <a:latin typeface="Arial" pitchFamily="34" charset="0"/>
                <a:cs typeface="Arial" pitchFamily="34" charset="0"/>
              </a:rPr>
              <a:t>Totalize</a:t>
            </a:r>
            <a:r>
              <a:rPr lang="en-US" sz="2800" dirty="0" smtClean="0">
                <a:solidFill>
                  <a:schemeClr val="bg1">
                    <a:lumMod val="95000"/>
                  </a:schemeClr>
                </a:solidFill>
                <a:latin typeface="Arial" pitchFamily="34" charset="0"/>
                <a:cs typeface="Arial" pitchFamily="34" charset="0"/>
              </a:rPr>
              <a:t> method</a:t>
            </a:r>
          </a:p>
          <a:p>
            <a:pPr marL="914400" lvl="1" indent="-514350">
              <a:buFont typeface="+mj-lt"/>
              <a:buAutoNum type="arabicPeriod"/>
            </a:pPr>
            <a:r>
              <a:rPr lang="en-US" sz="2400" b="1" dirty="0" smtClean="0">
                <a:latin typeface="Arial" pitchFamily="34" charset="0"/>
                <a:cs typeface="Arial" pitchFamily="34" charset="0"/>
              </a:rPr>
              <a:t>Time base </a:t>
            </a:r>
            <a:r>
              <a:rPr lang="en-US" sz="2400" dirty="0" smtClean="0">
                <a:latin typeface="Arial" pitchFamily="34" charset="0"/>
                <a:cs typeface="Arial" pitchFamily="34" charset="0"/>
              </a:rPr>
              <a:t>method</a:t>
            </a:r>
          </a:p>
          <a:p>
            <a:pPr marL="914400" lvl="1" indent="-514350">
              <a:buFont typeface="Courier New" pitchFamily="49" charset="0"/>
              <a:buChar char="o"/>
            </a:pPr>
            <a:endParaRPr lang="en-US" sz="2400" dirty="0" smtClean="0">
              <a:latin typeface="Arial" pitchFamily="34" charset="0"/>
              <a:cs typeface="Arial" pitchFamily="34" charset="0"/>
            </a:endParaRPr>
          </a:p>
          <a:p>
            <a:pPr>
              <a:buNone/>
            </a:pPr>
            <a:endParaRPr lang="es-PA" dirty="0"/>
          </a:p>
        </p:txBody>
      </p:sp>
      <p:sp>
        <p:nvSpPr>
          <p:cNvPr id="2" name="1 Título"/>
          <p:cNvSpPr>
            <a:spLocks noGrp="1"/>
          </p:cNvSpPr>
          <p:nvPr>
            <p:ph type="title"/>
          </p:nvPr>
        </p:nvSpPr>
        <p:spPr/>
        <p:txBody>
          <a:bodyPr>
            <a:normAutofit fontScale="90000"/>
          </a:bodyPr>
          <a:lstStyle/>
          <a:p>
            <a:pPr lvl="1" algn="ctr" rtl="0">
              <a:spcBef>
                <a:spcPct val="0"/>
              </a:spcBef>
            </a:pPr>
            <a:r>
              <a:rPr lang="en-US" sz="3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Generally accepted methods for calibrating a stopwatch or timer</a:t>
            </a:r>
            <a:r>
              <a:rPr lang="en-US" sz="4100" b="1" dirty="0" smtClean="0">
                <a:latin typeface="Arial" pitchFamily="34" charset="0"/>
                <a:cs typeface="Arial" pitchFamily="34" charset="0"/>
              </a:rPr>
              <a:t/>
            </a:r>
            <a:br>
              <a:rPr lang="en-US" sz="4100" b="1" dirty="0" smtClean="0">
                <a:latin typeface="Arial" pitchFamily="34" charset="0"/>
                <a:cs typeface="Arial" pitchFamily="34" charset="0"/>
              </a:rPr>
            </a:br>
            <a:endParaRPr lang="es-PA" dirty="0"/>
          </a:p>
        </p:txBody>
      </p:sp>
      <p:pic>
        <p:nvPicPr>
          <p:cNvPr id="1026" name="Picture 2"/>
          <p:cNvPicPr>
            <a:picLocks noChangeAspect="1" noChangeArrowheads="1"/>
          </p:cNvPicPr>
          <p:nvPr/>
        </p:nvPicPr>
        <p:blipFill>
          <a:blip r:embed="rId2"/>
          <a:srcRect/>
          <a:stretch>
            <a:fillRect/>
          </a:stretch>
        </p:blipFill>
        <p:spPr bwMode="auto">
          <a:xfrm>
            <a:off x="1500166" y="2857496"/>
            <a:ext cx="6143668" cy="2009694"/>
          </a:xfrm>
          <a:prstGeom prst="rect">
            <a:avLst/>
          </a:prstGeom>
          <a:noFill/>
          <a:ln w="9525">
            <a:noFill/>
            <a:miter lim="800000"/>
            <a:headEnd/>
            <a:tailEnd/>
          </a:ln>
          <a:effectLst/>
        </p:spPr>
      </p:pic>
      <p:cxnSp>
        <p:nvCxnSpPr>
          <p:cNvPr id="11" name="10 Conector recto de flecha"/>
          <p:cNvCxnSpPr/>
          <p:nvPr/>
        </p:nvCxnSpPr>
        <p:spPr>
          <a:xfrm>
            <a:off x="928662" y="5784866"/>
            <a:ext cx="7572428"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537868" y="5536024"/>
            <a:ext cx="9279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572266" y="5571346"/>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3500430" y="5121487"/>
            <a:ext cx="2231701" cy="307777"/>
          </a:xfrm>
          <a:prstGeom prst="rect">
            <a:avLst/>
          </a:prstGeom>
          <a:noFill/>
        </p:spPr>
        <p:txBody>
          <a:bodyPr wrap="none" rtlCol="0">
            <a:spAutoFit/>
          </a:bodyPr>
          <a:lstStyle/>
          <a:p>
            <a:r>
              <a:rPr lang="es-PA" sz="1400" b="1" dirty="0" smtClean="0">
                <a:solidFill>
                  <a:schemeClr val="accent4"/>
                </a:solidFill>
              </a:rPr>
              <a:t>Time </a:t>
            </a:r>
            <a:r>
              <a:rPr lang="es-PA" sz="1400" b="1" dirty="0" err="1" smtClean="0">
                <a:solidFill>
                  <a:schemeClr val="accent4"/>
                </a:solidFill>
              </a:rPr>
              <a:t>Interval</a:t>
            </a:r>
            <a:r>
              <a:rPr lang="es-PA" sz="1400" b="1" dirty="0" smtClean="0">
                <a:solidFill>
                  <a:schemeClr val="accent4"/>
                </a:solidFill>
              </a:rPr>
              <a:t> </a:t>
            </a:r>
            <a:r>
              <a:rPr lang="es-PA" sz="1400" b="1" dirty="0" err="1" smtClean="0">
                <a:solidFill>
                  <a:schemeClr val="accent4"/>
                </a:solidFill>
              </a:rPr>
              <a:t>Reference</a:t>
            </a:r>
            <a:endParaRPr lang="es-PA" sz="1400" b="1" dirty="0">
              <a:solidFill>
                <a:schemeClr val="accent4"/>
              </a:solidFill>
            </a:endParaRPr>
          </a:p>
        </p:txBody>
      </p:sp>
      <p:cxnSp>
        <p:nvCxnSpPr>
          <p:cNvPr id="24" name="23 Conector recto"/>
          <p:cNvCxnSpPr/>
          <p:nvPr/>
        </p:nvCxnSpPr>
        <p:spPr>
          <a:xfrm rot="5400000" flipH="1" flipV="1">
            <a:off x="8037934" y="5536024"/>
            <a:ext cx="9279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3522267" y="5835867"/>
            <a:ext cx="2278188" cy="307777"/>
          </a:xfrm>
          <a:prstGeom prst="rect">
            <a:avLst/>
          </a:prstGeom>
          <a:noFill/>
        </p:spPr>
        <p:txBody>
          <a:bodyPr wrap="none" rtlCol="0">
            <a:spAutoFit/>
          </a:bodyPr>
          <a:lstStyle/>
          <a:p>
            <a:r>
              <a:rPr lang="es-PA" sz="1400" b="1" dirty="0" err="1" smtClean="0">
                <a:solidFill>
                  <a:schemeClr val="accent4"/>
                </a:solidFill>
              </a:rPr>
              <a:t>Measured</a:t>
            </a:r>
            <a:r>
              <a:rPr lang="es-PA" sz="1400" b="1" dirty="0" smtClean="0">
                <a:solidFill>
                  <a:schemeClr val="accent4"/>
                </a:solidFill>
              </a:rPr>
              <a:t> Time </a:t>
            </a:r>
            <a:r>
              <a:rPr lang="es-PA" sz="1400" b="1" dirty="0" err="1" smtClean="0">
                <a:solidFill>
                  <a:schemeClr val="accent4"/>
                </a:solidFill>
              </a:rPr>
              <a:t>Interval</a:t>
            </a:r>
            <a:r>
              <a:rPr lang="es-PA" sz="1400" b="1" dirty="0" smtClean="0">
                <a:solidFill>
                  <a:schemeClr val="accent4"/>
                </a:solidFill>
              </a:rPr>
              <a:t> </a:t>
            </a:r>
            <a:endParaRPr lang="es-PA" sz="1400" b="1" dirty="0">
              <a:solidFill>
                <a:schemeClr val="accent4"/>
              </a:solidFill>
            </a:endParaRPr>
          </a:p>
        </p:txBody>
      </p:sp>
      <p:cxnSp>
        <p:nvCxnSpPr>
          <p:cNvPr id="28" name="27 Conector recto de flecha"/>
          <p:cNvCxnSpPr/>
          <p:nvPr/>
        </p:nvCxnSpPr>
        <p:spPr>
          <a:xfrm>
            <a:off x="8001024" y="5927742"/>
            <a:ext cx="500066" cy="1588"/>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srcRect/>
          <a:stretch>
            <a:fillRect/>
          </a:stretch>
        </p:blipFill>
        <p:spPr bwMode="auto">
          <a:xfrm>
            <a:off x="8072462" y="5996007"/>
            <a:ext cx="295275" cy="219075"/>
          </a:xfrm>
          <a:prstGeom prst="rect">
            <a:avLst/>
          </a:prstGeom>
          <a:noFill/>
          <a:ln w="9525">
            <a:noFill/>
            <a:miter lim="800000"/>
            <a:headEnd/>
            <a:tailEnd/>
          </a:ln>
          <a:effectLst/>
        </p:spPr>
      </p:pic>
      <p:cxnSp>
        <p:nvCxnSpPr>
          <p:cNvPr id="54" name="53 Conector recto de flecha"/>
          <p:cNvCxnSpPr/>
          <p:nvPr/>
        </p:nvCxnSpPr>
        <p:spPr>
          <a:xfrm>
            <a:off x="928662" y="5427676"/>
            <a:ext cx="7072362"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683499" y="4937951"/>
            <a:ext cx="530915" cy="276999"/>
          </a:xfrm>
          <a:prstGeom prst="rect">
            <a:avLst/>
          </a:prstGeom>
          <a:noFill/>
        </p:spPr>
        <p:txBody>
          <a:bodyPr wrap="none" rtlCol="0">
            <a:spAutoFit/>
          </a:bodyPr>
          <a:lstStyle/>
          <a:p>
            <a:r>
              <a:rPr lang="es-PA" sz="1200" dirty="0" err="1" smtClean="0"/>
              <a:t>Start</a:t>
            </a:r>
            <a:endParaRPr lang="es-PA" sz="1200" dirty="0"/>
          </a:p>
        </p:txBody>
      </p:sp>
      <p:sp>
        <p:nvSpPr>
          <p:cNvPr id="58" name="57 CuadroTexto"/>
          <p:cNvSpPr txBox="1"/>
          <p:nvPr/>
        </p:nvSpPr>
        <p:spPr>
          <a:xfrm>
            <a:off x="7715272" y="4866513"/>
            <a:ext cx="642942" cy="276999"/>
          </a:xfrm>
          <a:prstGeom prst="rect">
            <a:avLst/>
          </a:prstGeom>
          <a:noFill/>
        </p:spPr>
        <p:txBody>
          <a:bodyPr wrap="square" rtlCol="0">
            <a:spAutoFit/>
          </a:bodyPr>
          <a:lstStyle/>
          <a:p>
            <a:r>
              <a:rPr lang="es-PA" sz="1200" dirty="0" smtClean="0"/>
              <a:t>Stop</a:t>
            </a:r>
            <a:endParaRPr lang="es-PA" sz="1200" dirty="0"/>
          </a:p>
        </p:txBody>
      </p:sp>
      <p:sp>
        <p:nvSpPr>
          <p:cNvPr id="59" name="58 CuadroTexto"/>
          <p:cNvSpPr txBox="1"/>
          <p:nvPr/>
        </p:nvSpPr>
        <p:spPr>
          <a:xfrm>
            <a:off x="7072330" y="6152397"/>
            <a:ext cx="1785950" cy="276999"/>
          </a:xfrm>
          <a:prstGeom prst="rect">
            <a:avLst/>
          </a:prstGeom>
          <a:noFill/>
        </p:spPr>
        <p:txBody>
          <a:bodyPr wrap="square" rtlCol="0">
            <a:spAutoFit/>
          </a:bodyPr>
          <a:lstStyle/>
          <a:p>
            <a:r>
              <a:rPr lang="es-PA" sz="1200" b="1" dirty="0" err="1" smtClean="0">
                <a:solidFill>
                  <a:schemeClr val="accent1">
                    <a:lumMod val="75000"/>
                  </a:schemeClr>
                </a:solidFill>
              </a:rPr>
              <a:t>Measurement</a:t>
            </a:r>
            <a:r>
              <a:rPr lang="es-PA" sz="1200" b="1" dirty="0" smtClean="0">
                <a:solidFill>
                  <a:schemeClr val="accent1">
                    <a:lumMod val="75000"/>
                  </a:schemeClr>
                </a:solidFill>
              </a:rPr>
              <a:t> Error!!</a:t>
            </a:r>
            <a:endParaRPr lang="es-PA" sz="1200" b="1" dirty="0">
              <a:solidFill>
                <a:schemeClr val="accent1">
                  <a:lumMod val="75000"/>
                </a:schemeClr>
              </a:solidFill>
            </a:endParaRPr>
          </a:p>
        </p:txBody>
      </p:sp>
      <p:cxnSp>
        <p:nvCxnSpPr>
          <p:cNvPr id="22" name="21 Conector recto"/>
          <p:cNvCxnSpPr/>
          <p:nvPr/>
        </p:nvCxnSpPr>
        <p:spPr>
          <a:xfrm rot="5400000">
            <a:off x="5358612" y="4071148"/>
            <a:ext cx="171451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25 Conector recto"/>
          <p:cNvCxnSpPr/>
          <p:nvPr/>
        </p:nvCxnSpPr>
        <p:spPr>
          <a:xfrm rot="5400000">
            <a:off x="6501620" y="4071148"/>
            <a:ext cx="171451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26 Conector recto"/>
          <p:cNvCxnSpPr/>
          <p:nvPr/>
        </p:nvCxnSpPr>
        <p:spPr>
          <a:xfrm>
            <a:off x="6286512" y="3214686"/>
            <a:ext cx="1000132"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30 Conector recto"/>
          <p:cNvCxnSpPr/>
          <p:nvPr/>
        </p:nvCxnSpPr>
        <p:spPr>
          <a:xfrm>
            <a:off x="6286512" y="4929198"/>
            <a:ext cx="1000132" cy="1588"/>
          </a:xfrm>
          <a:prstGeom prst="line">
            <a:avLst/>
          </a:prstGeom>
        </p:spPr>
        <p:style>
          <a:lnRef idx="1">
            <a:schemeClr val="accent2"/>
          </a:lnRef>
          <a:fillRef idx="0">
            <a:schemeClr val="accent2"/>
          </a:fillRef>
          <a:effectRef idx="0">
            <a:schemeClr val="accent2"/>
          </a:effectRef>
          <a:fontRef idx="minor">
            <a:schemeClr val="tx1"/>
          </a:fontRef>
        </p:style>
      </p:cxnSp>
      <p:sp>
        <p:nvSpPr>
          <p:cNvPr id="29" name="28 Marcador de fecha"/>
          <p:cNvSpPr>
            <a:spLocks noGrp="1"/>
          </p:cNvSpPr>
          <p:nvPr>
            <p:ph type="dt" sz="half" idx="10"/>
          </p:nvPr>
        </p:nvSpPr>
        <p:spPr/>
        <p:txBody>
          <a:bodyPr/>
          <a:lstStyle/>
          <a:p>
            <a:r>
              <a:rPr lang="es-PA" smtClean="0"/>
              <a:t>January 27, 2015</a:t>
            </a:r>
            <a:endParaRPr lang="es-ES"/>
          </a:p>
        </p:txBody>
      </p:sp>
      <p:sp>
        <p:nvSpPr>
          <p:cNvPr id="30" name="29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sp>
        <p:nvSpPr>
          <p:cNvPr id="32" name="31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Time base method</a:t>
            </a:r>
            <a:endParaRPr lang="es-PA" sz="2700" b="1" dirty="0">
              <a:solidFill>
                <a:schemeClr val="tx1"/>
              </a:solidFill>
              <a:effectLst>
                <a:outerShdw blurRad="38100" dist="38100" dir="2700000" algn="tl">
                  <a:srgbClr val="000000">
                    <a:alpha val="43137"/>
                  </a:srgbClr>
                </a:outerShdw>
              </a:effectLst>
            </a:endParaRPr>
          </a:p>
        </p:txBody>
      </p:sp>
      <p:sp>
        <p:nvSpPr>
          <p:cNvPr id="8" name="7 Rectángulo"/>
          <p:cNvSpPr/>
          <p:nvPr/>
        </p:nvSpPr>
        <p:spPr>
          <a:xfrm>
            <a:off x="500034" y="3020841"/>
            <a:ext cx="8215370" cy="2908489"/>
          </a:xfrm>
          <a:prstGeom prst="rect">
            <a:avLst/>
          </a:prstGeom>
        </p:spPr>
        <p:txBody>
          <a:bodyPr wrap="square">
            <a:spAutoFit/>
          </a:bodyPr>
          <a:lstStyle/>
          <a:p>
            <a:pPr algn="ctr"/>
            <a:r>
              <a:rPr lang="en-US" sz="2500" b="1" dirty="0" smtClean="0"/>
              <a:t> </a:t>
            </a:r>
            <a:r>
              <a:rPr lang="en-US" sz="2500" b="1" dirty="0" smtClean="0">
                <a:solidFill>
                  <a:srgbClr val="FF0000"/>
                </a:solidFill>
              </a:rPr>
              <a:t>You should never disassemble a stopwatch or timer and attempt to measure the time base frequency by making a direct electrical connection.  </a:t>
            </a:r>
          </a:p>
          <a:p>
            <a:endParaRPr lang="en-US" dirty="0" smtClean="0"/>
          </a:p>
          <a:p>
            <a:endParaRPr lang="en-US" dirty="0" smtClean="0"/>
          </a:p>
          <a:p>
            <a:pPr algn="ctr"/>
            <a:r>
              <a:rPr lang="en-US" dirty="0" smtClean="0"/>
              <a:t>“The crystal oscillators in these units are very small, low-power devices. </a:t>
            </a:r>
          </a:p>
          <a:p>
            <a:pPr algn="ctr"/>
            <a:r>
              <a:rPr lang="en-US" dirty="0" smtClean="0"/>
              <a:t> Their frequency can dramatically  change if they are disturbed or loaded down by the impedance of a frequency counter, and in some cases they can even be destroyed by incorrect electrical connections”</a:t>
            </a:r>
            <a:endParaRPr lang="es-PA" dirty="0"/>
          </a:p>
        </p:txBody>
      </p:sp>
      <p:pic>
        <p:nvPicPr>
          <p:cNvPr id="3074" name="Picture 2" descr="http://f1.pepst.com/c/2DBDD9/912095/ssc3/home/012/ps2-game/warning.gif_480_480_0_64000_0_1_0.gif"/>
          <p:cNvPicPr>
            <a:picLocks noChangeAspect="1" noChangeArrowheads="1"/>
          </p:cNvPicPr>
          <p:nvPr/>
        </p:nvPicPr>
        <p:blipFill>
          <a:blip r:embed="rId2"/>
          <a:srcRect/>
          <a:stretch>
            <a:fillRect/>
          </a:stretch>
        </p:blipFill>
        <p:spPr bwMode="auto">
          <a:xfrm>
            <a:off x="2714612" y="1285860"/>
            <a:ext cx="1500198" cy="1500198"/>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4429124" y="1285860"/>
            <a:ext cx="2041105" cy="1518489"/>
          </a:xfrm>
          <a:prstGeom prst="rect">
            <a:avLst/>
          </a:prstGeom>
          <a:noFill/>
          <a:ln w="9525">
            <a:noFill/>
            <a:miter lim="800000"/>
            <a:headEnd/>
            <a:tailEnd/>
          </a:ln>
          <a:effectLst/>
        </p:spPr>
      </p:pic>
      <p:sp>
        <p:nvSpPr>
          <p:cNvPr id="10" name="9 Marcador de fecha"/>
          <p:cNvSpPr>
            <a:spLocks noGrp="1"/>
          </p:cNvSpPr>
          <p:nvPr>
            <p:ph type="dt" sz="half" idx="10"/>
          </p:nvPr>
        </p:nvSpPr>
        <p:spPr/>
        <p:txBody>
          <a:bodyPr/>
          <a:lstStyle/>
          <a:p>
            <a:r>
              <a:rPr lang="es-PA" smtClean="0"/>
              <a:t>January 27, 2015</a:t>
            </a:r>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sp>
        <p:nvSpPr>
          <p:cNvPr id="12" name="11 Marcador de pie de página"/>
          <p:cNvSpPr>
            <a:spLocks noGrp="1"/>
          </p:cNvSpPr>
          <p:nvPr>
            <p:ph type="ftr" sz="quarter" idx="11"/>
          </p:nvPr>
        </p:nvSpPr>
        <p:spPr/>
        <p:txBody>
          <a:bodyPr/>
          <a:lstStyle/>
          <a:p>
            <a:r>
              <a:rPr lang="es-ES" smtClean="0"/>
              <a:t>lmojica@cenamep.org.pa</a:t>
            </a:r>
            <a:endParaRPr lang="es-ES"/>
          </a:p>
        </p:txBody>
      </p:sp>
      <p:sp>
        <p:nvSpPr>
          <p:cNvPr id="13" name="12 Rectángulo"/>
          <p:cNvSpPr/>
          <p:nvPr/>
        </p:nvSpPr>
        <p:spPr>
          <a:xfrm>
            <a:off x="3286116" y="6215082"/>
            <a:ext cx="4839786" cy="276999"/>
          </a:xfrm>
          <a:prstGeom prst="rect">
            <a:avLst/>
          </a:prstGeom>
        </p:spPr>
        <p:txBody>
          <a:bodyPr wrap="none">
            <a:spAutoFit/>
          </a:bodyPr>
          <a:lstStyle/>
          <a:p>
            <a:r>
              <a:rPr lang="en-US" sz="1200" dirty="0" smtClean="0"/>
              <a:t>from NIST - Practice Guide Timer Calibrations - 2009 Edition .</a:t>
            </a:r>
            <a:endParaRPr lang="es-PA"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14422"/>
            <a:ext cx="8215370" cy="2643206"/>
          </a:xfrm>
        </p:spPr>
        <p:txBody>
          <a:bodyPr>
            <a:noAutofit/>
          </a:bodyPr>
          <a:lstStyle/>
          <a:p>
            <a:pPr marL="180000" indent="0">
              <a:buSzPct val="100000"/>
              <a:buFont typeface="Wingdings" pitchFamily="2" charset="2"/>
              <a:buChar char="Ø"/>
            </a:pPr>
            <a:r>
              <a:rPr lang="en-US" sz="1900" dirty="0" smtClean="0">
                <a:latin typeface="Arial" pitchFamily="34" charset="0"/>
                <a:cs typeface="Arial" pitchFamily="34" charset="0"/>
              </a:rPr>
              <a:t> This method is a </a:t>
            </a:r>
            <a:r>
              <a:rPr lang="en-US" sz="1900" b="1" dirty="0" smtClean="0">
                <a:latin typeface="Arial" pitchFamily="34" charset="0"/>
                <a:cs typeface="Arial" pitchFamily="34" charset="0"/>
              </a:rPr>
              <a:t>frequency measurement</a:t>
            </a:r>
            <a:r>
              <a:rPr lang="en-US" sz="1900" dirty="0" smtClean="0">
                <a:latin typeface="Arial" pitchFamily="34" charset="0"/>
                <a:cs typeface="Arial" pitchFamily="34" charset="0"/>
              </a:rPr>
              <a:t>. </a:t>
            </a:r>
          </a:p>
          <a:p>
            <a:pPr marL="180000" indent="0">
              <a:buSzPct val="100000"/>
              <a:buFont typeface="Wingdings" pitchFamily="2" charset="2"/>
              <a:buChar char="Ø"/>
            </a:pPr>
            <a:endParaRPr lang="en-US" sz="300" dirty="0" smtClean="0">
              <a:latin typeface="Arial" pitchFamily="34" charset="0"/>
              <a:cs typeface="Arial" pitchFamily="34" charset="0"/>
            </a:endParaRPr>
          </a:p>
          <a:p>
            <a:pPr marL="180000" indent="0">
              <a:buSzPct val="100000"/>
              <a:buFont typeface="Wingdings" pitchFamily="2" charset="2"/>
              <a:buChar char="Ø"/>
            </a:pPr>
            <a:r>
              <a:rPr lang="en-US" sz="1900" dirty="0" smtClean="0">
                <a:latin typeface="Arial" pitchFamily="34" charset="0"/>
                <a:cs typeface="Arial" pitchFamily="34" charset="0"/>
              </a:rPr>
              <a:t> It compares the frequency of the DUT’s time base oscillator to a </a:t>
            </a:r>
          </a:p>
          <a:p>
            <a:pPr marL="180000" indent="0">
              <a:buSzPct val="100000"/>
              <a:buNone/>
            </a:pPr>
            <a:r>
              <a:rPr lang="en-US" sz="1900" dirty="0" smtClean="0">
                <a:latin typeface="Arial" pitchFamily="34" charset="0"/>
                <a:cs typeface="Arial" pitchFamily="34" charset="0"/>
              </a:rPr>
              <a:t>    traceable frequency standard</a:t>
            </a:r>
            <a:r>
              <a:rPr lang="en-US" sz="1900" dirty="0" smtClean="0"/>
              <a:t>. </a:t>
            </a:r>
          </a:p>
          <a:p>
            <a:pPr marL="180000" indent="0">
              <a:buSzPct val="100000"/>
              <a:buFont typeface="Wingdings" pitchFamily="2" charset="2"/>
              <a:buChar char="Ø"/>
            </a:pPr>
            <a:endParaRPr lang="en-US" sz="300" dirty="0" smtClean="0"/>
          </a:p>
          <a:p>
            <a:pPr marL="180000" indent="0">
              <a:buSzPct val="100000"/>
              <a:buFont typeface="Wingdings" pitchFamily="2" charset="2"/>
              <a:buChar char="Ø"/>
            </a:pPr>
            <a:r>
              <a:rPr lang="en-US" sz="1900" dirty="0" smtClean="0">
                <a:latin typeface="Arial" pitchFamily="34" charset="0"/>
                <a:cs typeface="Arial" pitchFamily="34" charset="0"/>
              </a:rPr>
              <a:t> Use “</a:t>
            </a:r>
            <a:r>
              <a:rPr lang="en-US" sz="1900" b="1" dirty="0" smtClean="0">
                <a:latin typeface="Arial" pitchFamily="34" charset="0"/>
                <a:cs typeface="Arial" pitchFamily="34" charset="0"/>
              </a:rPr>
              <a:t>Inductive</a:t>
            </a:r>
            <a:r>
              <a:rPr lang="en-US" sz="1900" dirty="0" smtClean="0">
                <a:latin typeface="Arial" pitchFamily="34" charset="0"/>
                <a:cs typeface="Arial" pitchFamily="34" charset="0"/>
              </a:rPr>
              <a:t> or </a:t>
            </a:r>
            <a:r>
              <a:rPr lang="en-US" sz="1900" b="1" dirty="0" smtClean="0">
                <a:latin typeface="Arial" pitchFamily="34" charset="0"/>
                <a:cs typeface="Arial" pitchFamily="34" charset="0"/>
              </a:rPr>
              <a:t>Acoustic</a:t>
            </a:r>
            <a:r>
              <a:rPr lang="en-US" sz="1900" dirty="0" smtClean="0">
                <a:latin typeface="Arial" pitchFamily="34" charset="0"/>
                <a:cs typeface="Arial" pitchFamily="34" charset="0"/>
              </a:rPr>
              <a:t> </a:t>
            </a:r>
            <a:r>
              <a:rPr lang="en-US" sz="1900" b="1" dirty="0" smtClean="0">
                <a:latin typeface="Arial" pitchFamily="34" charset="0"/>
                <a:cs typeface="Arial" pitchFamily="34" charset="0"/>
              </a:rPr>
              <a:t>pickup </a:t>
            </a:r>
            <a:r>
              <a:rPr lang="en-US" sz="1900" dirty="0" smtClean="0">
                <a:latin typeface="Arial" pitchFamily="34" charset="0"/>
                <a:cs typeface="Arial" pitchFamily="34" charset="0"/>
              </a:rPr>
              <a:t>to measure the time base </a:t>
            </a:r>
          </a:p>
          <a:p>
            <a:pPr marL="180000" indent="0">
              <a:buSzPct val="100000"/>
              <a:buNone/>
            </a:pPr>
            <a:r>
              <a:rPr lang="en-US" sz="1900" dirty="0" smtClean="0">
                <a:latin typeface="Arial" pitchFamily="34" charset="0"/>
                <a:cs typeface="Arial" pitchFamily="34" charset="0"/>
              </a:rPr>
              <a:t>    frequency.</a:t>
            </a:r>
          </a:p>
          <a:p>
            <a:pPr marL="180000" indent="0">
              <a:buSzPct val="100000"/>
              <a:buFont typeface="Wingdings" pitchFamily="2" charset="2"/>
              <a:buChar char="Ø"/>
            </a:pPr>
            <a:endParaRPr lang="en-US" sz="300" dirty="0" smtClean="0">
              <a:latin typeface="Arial" pitchFamily="34" charset="0"/>
              <a:cs typeface="Arial" pitchFamily="34" charset="0"/>
            </a:endParaRPr>
          </a:p>
          <a:p>
            <a:pPr marL="180000" indent="0">
              <a:spcBef>
                <a:spcPts val="0"/>
              </a:spcBef>
              <a:buSzPct val="100000"/>
              <a:buFont typeface="Wingdings" pitchFamily="2" charset="2"/>
              <a:buChar char="Ø"/>
            </a:pPr>
            <a:r>
              <a:rPr lang="en-US" sz="1900" dirty="0" smtClean="0">
                <a:latin typeface="Arial" pitchFamily="34" charset="0"/>
                <a:cs typeface="Arial" pitchFamily="34" charset="0"/>
              </a:rPr>
              <a:t> The exact method of measuring the stopwatch’s time base depends   </a:t>
            </a:r>
          </a:p>
          <a:p>
            <a:pPr marL="180000" indent="0">
              <a:spcBef>
                <a:spcPts val="0"/>
              </a:spcBef>
              <a:buSzPct val="100000"/>
              <a:buNone/>
            </a:pPr>
            <a:r>
              <a:rPr lang="en-US" sz="1900" dirty="0" smtClean="0">
                <a:latin typeface="Arial" pitchFamily="34" charset="0"/>
                <a:cs typeface="Arial" pitchFamily="34" charset="0"/>
              </a:rPr>
              <a:t>    upon the type of stopwatch or timer being calibrated.</a:t>
            </a:r>
            <a:endParaRPr lang="es-PA" sz="1900" dirty="0">
              <a:latin typeface="Arial" pitchFamily="34" charset="0"/>
              <a:cs typeface="Arial" pitchFamily="34" charset="0"/>
            </a:endParaRPr>
          </a:p>
        </p:txBody>
      </p:sp>
      <p:sp>
        <p:nvSpPr>
          <p:cNvPr id="2" name="1 Título"/>
          <p:cNvSpPr>
            <a:spLocks noGrp="1"/>
          </p:cNvSpPr>
          <p:nvPr>
            <p:ph type="title"/>
          </p:nvPr>
        </p:nvSpPr>
        <p:spPr>
          <a:xfrm>
            <a:off x="457200" y="142852"/>
            <a:ext cx="8229600" cy="1143000"/>
          </a:xfrm>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Time </a:t>
            </a: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B</a:t>
            </a: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ase Method</a:t>
            </a:r>
            <a:endParaRPr lang="es-PA" sz="2700" b="1" dirty="0">
              <a:solidFill>
                <a:schemeClr val="tx1"/>
              </a:solidFill>
              <a:effectLst>
                <a:outerShdw blurRad="38100" dist="38100" dir="2700000" algn="tl">
                  <a:srgbClr val="000000">
                    <a:alpha val="43137"/>
                  </a:srgbClr>
                </a:outerShdw>
              </a:effectLst>
            </a:endParaRPr>
          </a:p>
        </p:txBody>
      </p:sp>
      <p:grpSp>
        <p:nvGrpSpPr>
          <p:cNvPr id="7" name="6 Grupo"/>
          <p:cNvGrpSpPr/>
          <p:nvPr/>
        </p:nvGrpSpPr>
        <p:grpSpPr>
          <a:xfrm>
            <a:off x="785786" y="3857628"/>
            <a:ext cx="7643866" cy="2428892"/>
            <a:chOff x="642910" y="1734725"/>
            <a:chExt cx="8358246" cy="2551531"/>
          </a:xfrm>
        </p:grpSpPr>
        <p:pic>
          <p:nvPicPr>
            <p:cNvPr id="8" name="Picture 2"/>
            <p:cNvPicPr>
              <a:picLocks noChangeAspect="1" noChangeArrowheads="1"/>
            </p:cNvPicPr>
            <p:nvPr/>
          </p:nvPicPr>
          <p:blipFill>
            <a:blip r:embed="rId2"/>
            <a:srcRect/>
            <a:stretch>
              <a:fillRect/>
            </a:stretch>
          </p:blipFill>
          <p:spPr bwMode="auto">
            <a:xfrm>
              <a:off x="642910" y="1734725"/>
              <a:ext cx="6572296" cy="2551531"/>
            </a:xfrm>
            <a:prstGeom prst="rect">
              <a:avLst/>
            </a:prstGeom>
            <a:noFill/>
            <a:ln w="9525">
              <a:noFill/>
              <a:miter lim="800000"/>
              <a:headEnd/>
              <a:tailEnd/>
            </a:ln>
            <a:effectLst/>
          </p:spPr>
        </p:pic>
        <p:sp>
          <p:nvSpPr>
            <p:cNvPr id="9" name="8 CuadroTexto"/>
            <p:cNvSpPr txBox="1"/>
            <p:nvPr/>
          </p:nvSpPr>
          <p:spPr>
            <a:xfrm>
              <a:off x="7072330" y="3085536"/>
              <a:ext cx="1928826" cy="630467"/>
            </a:xfrm>
            <a:prstGeom prst="rect">
              <a:avLst/>
            </a:prstGeom>
            <a:noFill/>
          </p:spPr>
          <p:txBody>
            <a:bodyPr wrap="square" rtlCol="0">
              <a:spAutoFit/>
            </a:bodyPr>
            <a:lstStyle/>
            <a:p>
              <a:pPr algn="ctr"/>
              <a:r>
                <a:rPr lang="es-PA" sz="1050" dirty="0" smtClean="0"/>
                <a:t>Time base </a:t>
              </a:r>
              <a:r>
                <a:rPr lang="es-PA" sz="1050" dirty="0" err="1" smtClean="0"/>
                <a:t>Calibrated</a:t>
              </a:r>
              <a:r>
                <a:rPr lang="es-PA" sz="1050" dirty="0" smtClean="0"/>
                <a:t>  </a:t>
              </a:r>
              <a:r>
                <a:rPr lang="es-PA" sz="1050" dirty="0" err="1" smtClean="0"/>
                <a:t>or</a:t>
              </a:r>
              <a:r>
                <a:rPr lang="es-PA" sz="1050" dirty="0" smtClean="0"/>
                <a:t> </a:t>
              </a:r>
            </a:p>
            <a:p>
              <a:pPr algn="ctr"/>
              <a:r>
                <a:rPr lang="es-PA" sz="1050" dirty="0" err="1" smtClean="0"/>
                <a:t>Traceable</a:t>
              </a:r>
              <a:r>
                <a:rPr lang="es-PA" sz="1050" dirty="0" smtClean="0"/>
                <a:t> </a:t>
              </a:r>
              <a:r>
                <a:rPr lang="es-PA" sz="1050" dirty="0" err="1" smtClean="0"/>
                <a:t>external</a:t>
              </a:r>
              <a:r>
                <a:rPr lang="es-PA" sz="1050" dirty="0" smtClean="0"/>
                <a:t> Ref</a:t>
              </a:r>
              <a:r>
                <a:rPr lang="es-PA" sz="1200" dirty="0" smtClean="0"/>
                <a:t>.</a:t>
              </a:r>
              <a:endParaRPr lang="es-PA" sz="1200" dirty="0"/>
            </a:p>
          </p:txBody>
        </p:sp>
      </p:grpSp>
      <p:sp>
        <p:nvSpPr>
          <p:cNvPr id="10" name="9 Marcador de fecha"/>
          <p:cNvSpPr>
            <a:spLocks noGrp="1"/>
          </p:cNvSpPr>
          <p:nvPr>
            <p:ph type="dt" sz="half" idx="10"/>
          </p:nvPr>
        </p:nvSpPr>
        <p:spPr/>
        <p:txBody>
          <a:bodyPr/>
          <a:lstStyle/>
          <a:p>
            <a:r>
              <a:rPr lang="es-PA" smtClean="0"/>
              <a:t>January 27, 2015</a:t>
            </a:r>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35</a:t>
            </a:fld>
            <a:endParaRPr lang="es-ES"/>
          </a:p>
        </p:txBody>
      </p:sp>
      <p:sp>
        <p:nvSpPr>
          <p:cNvPr id="12" name="11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Time base method</a:t>
            </a:r>
            <a:endParaRPr lang="es-PA" sz="2700" b="1" dirty="0">
              <a:solidFill>
                <a:schemeClr val="tx1"/>
              </a:solidFill>
              <a:effectLst>
                <a:outerShdw blurRad="38100" dist="38100" dir="2700000" algn="tl">
                  <a:srgbClr val="000000">
                    <a:alpha val="43137"/>
                  </a:srgbClr>
                </a:outerShdw>
              </a:effectLst>
            </a:endParaRPr>
          </a:p>
        </p:txBody>
      </p:sp>
      <p:sp>
        <p:nvSpPr>
          <p:cNvPr id="8" name="7 Rectángulo"/>
          <p:cNvSpPr/>
          <p:nvPr/>
        </p:nvSpPr>
        <p:spPr>
          <a:xfrm>
            <a:off x="428596" y="4226676"/>
            <a:ext cx="8429684" cy="1631216"/>
          </a:xfrm>
          <a:prstGeom prst="rect">
            <a:avLst/>
          </a:prstGeom>
        </p:spPr>
        <p:txBody>
          <a:bodyPr wrap="square">
            <a:spAutoFit/>
          </a:bodyPr>
          <a:lstStyle/>
          <a:p>
            <a:pPr>
              <a:buFont typeface="Wingdings" pitchFamily="2" charset="2"/>
              <a:buChar char="Ø"/>
            </a:pPr>
            <a:r>
              <a:rPr lang="en-US" sz="1900" dirty="0" smtClean="0"/>
              <a:t>The frequency counter time base must have been recently calibrated and certified.  </a:t>
            </a:r>
          </a:p>
          <a:p>
            <a:endParaRPr lang="en-US" sz="800" dirty="0" smtClean="0"/>
          </a:p>
          <a:p>
            <a:r>
              <a:rPr lang="en-US" dirty="0" smtClean="0"/>
              <a:t>   “A better solution is to have a traceable 5 MHz or 10 MHz signal that can be used as an external time base for the frequency counter and all other test equipment”</a:t>
            </a:r>
            <a:endParaRPr lang="es-PA" dirty="0"/>
          </a:p>
        </p:txBody>
      </p:sp>
      <p:grpSp>
        <p:nvGrpSpPr>
          <p:cNvPr id="10" name="9 Grupo"/>
          <p:cNvGrpSpPr/>
          <p:nvPr/>
        </p:nvGrpSpPr>
        <p:grpSpPr>
          <a:xfrm>
            <a:off x="642910" y="1928802"/>
            <a:ext cx="7786742" cy="2143140"/>
            <a:chOff x="642910" y="1734725"/>
            <a:chExt cx="8440189" cy="2551531"/>
          </a:xfrm>
        </p:grpSpPr>
        <p:pic>
          <p:nvPicPr>
            <p:cNvPr id="1026" name="Picture 2"/>
            <p:cNvPicPr>
              <a:picLocks noChangeAspect="1" noChangeArrowheads="1"/>
            </p:cNvPicPr>
            <p:nvPr/>
          </p:nvPicPr>
          <p:blipFill>
            <a:blip r:embed="rId2"/>
            <a:srcRect/>
            <a:stretch>
              <a:fillRect/>
            </a:stretch>
          </p:blipFill>
          <p:spPr bwMode="auto">
            <a:xfrm>
              <a:off x="642910" y="1734725"/>
              <a:ext cx="6572296" cy="2551531"/>
            </a:xfrm>
            <a:prstGeom prst="rect">
              <a:avLst/>
            </a:prstGeom>
            <a:noFill/>
            <a:ln w="9525">
              <a:noFill/>
              <a:miter lim="800000"/>
              <a:headEnd/>
              <a:tailEnd/>
            </a:ln>
            <a:effectLst/>
          </p:spPr>
        </p:pic>
        <p:sp>
          <p:nvSpPr>
            <p:cNvPr id="9" name="8 CuadroTexto"/>
            <p:cNvSpPr txBox="1"/>
            <p:nvPr/>
          </p:nvSpPr>
          <p:spPr>
            <a:xfrm>
              <a:off x="7034509" y="2919364"/>
              <a:ext cx="2048590" cy="765567"/>
            </a:xfrm>
            <a:prstGeom prst="rect">
              <a:avLst/>
            </a:prstGeom>
            <a:noFill/>
          </p:spPr>
          <p:txBody>
            <a:bodyPr wrap="square" rtlCol="0">
              <a:spAutoFit/>
            </a:bodyPr>
            <a:lstStyle/>
            <a:p>
              <a:pPr algn="ctr"/>
              <a:r>
                <a:rPr lang="es-PA" sz="1050" dirty="0" smtClean="0"/>
                <a:t>Time base </a:t>
              </a:r>
              <a:r>
                <a:rPr lang="es-PA" sz="1050" dirty="0" err="1" smtClean="0"/>
                <a:t>Calibrated</a:t>
              </a:r>
              <a:r>
                <a:rPr lang="es-PA" sz="1050" dirty="0" smtClean="0"/>
                <a:t>  </a:t>
              </a:r>
            </a:p>
            <a:p>
              <a:pPr algn="ctr"/>
              <a:r>
                <a:rPr lang="es-PA" sz="1050" dirty="0" err="1" smtClean="0"/>
                <a:t>or</a:t>
              </a:r>
              <a:r>
                <a:rPr lang="es-PA" sz="1050" dirty="0" smtClean="0"/>
                <a:t> </a:t>
              </a:r>
            </a:p>
            <a:p>
              <a:pPr algn="ctr"/>
              <a:r>
                <a:rPr lang="es-PA" sz="1050" dirty="0" err="1" smtClean="0"/>
                <a:t>Traceable</a:t>
              </a:r>
              <a:r>
                <a:rPr lang="es-PA" sz="1050" dirty="0" smtClean="0"/>
                <a:t> </a:t>
              </a:r>
              <a:r>
                <a:rPr lang="es-PA" sz="1050" dirty="0" err="1" smtClean="0"/>
                <a:t>external</a:t>
              </a:r>
              <a:r>
                <a:rPr lang="es-PA" sz="1050" dirty="0" smtClean="0"/>
                <a:t> </a:t>
              </a:r>
              <a:r>
                <a:rPr lang="es-PA" sz="1050" dirty="0" err="1" smtClean="0"/>
                <a:t>Signal</a:t>
              </a:r>
              <a:r>
                <a:rPr lang="es-PA" sz="1200" dirty="0" smtClean="0"/>
                <a:t>.</a:t>
              </a:r>
              <a:endParaRPr lang="es-PA" sz="1200" dirty="0"/>
            </a:p>
          </p:txBody>
        </p:sp>
      </p:grpSp>
      <p:sp>
        <p:nvSpPr>
          <p:cNvPr id="11" name="10 Rectángulo"/>
          <p:cNvSpPr/>
          <p:nvPr/>
        </p:nvSpPr>
        <p:spPr>
          <a:xfrm>
            <a:off x="2907758" y="1285860"/>
            <a:ext cx="3307316" cy="369332"/>
          </a:xfrm>
          <a:prstGeom prst="rect">
            <a:avLst/>
          </a:prstGeom>
        </p:spPr>
        <p:txBody>
          <a:bodyPr wrap="none">
            <a:spAutoFit/>
          </a:bodyPr>
          <a:lstStyle/>
          <a:p>
            <a:r>
              <a:rPr lang="en-US" dirty="0" smtClean="0"/>
              <a:t>About measurement system</a:t>
            </a:r>
            <a:endParaRPr lang="es-PA" dirty="0"/>
          </a:p>
        </p:txBody>
      </p:sp>
      <p:sp>
        <p:nvSpPr>
          <p:cNvPr id="12" name="11 Marcador de fecha"/>
          <p:cNvSpPr>
            <a:spLocks noGrp="1"/>
          </p:cNvSpPr>
          <p:nvPr>
            <p:ph type="dt" sz="half" idx="10"/>
          </p:nvPr>
        </p:nvSpPr>
        <p:spPr/>
        <p:txBody>
          <a:bodyPr/>
          <a:lstStyle/>
          <a:p>
            <a:r>
              <a:rPr lang="es-PA" smtClean="0"/>
              <a:t>January 27, 2015</a:t>
            </a:r>
            <a:endParaRPr lang="es-ES"/>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36</a:t>
            </a:fld>
            <a:endParaRPr lang="es-ES"/>
          </a:p>
        </p:txBody>
      </p:sp>
      <p:sp>
        <p:nvSpPr>
          <p:cNvPr id="14" name="13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643050"/>
            <a:ext cx="8429684" cy="2500330"/>
          </a:xfrm>
        </p:spPr>
        <p:txBody>
          <a:bodyPr>
            <a:normAutofit lnSpcReduction="10000"/>
          </a:bodyPr>
          <a:lstStyle/>
          <a:p>
            <a:pPr marL="658368" indent="-514350">
              <a:buNone/>
            </a:pPr>
            <a:r>
              <a:rPr lang="en-US" sz="2000" dirty="0" smtClean="0">
                <a:latin typeface="Arial" pitchFamily="34" charset="0"/>
                <a:cs typeface="Arial" pitchFamily="34" charset="0"/>
              </a:rPr>
              <a:t>“</a:t>
            </a:r>
            <a:r>
              <a:rPr lang="en-US" sz="2000" b="1" dirty="0" smtClean="0">
                <a:latin typeface="Arial" pitchFamily="34" charset="0"/>
                <a:cs typeface="Arial" pitchFamily="34" charset="0"/>
              </a:rPr>
              <a:t>Inductive</a:t>
            </a:r>
            <a:r>
              <a:rPr lang="en-US" sz="2000" dirty="0" smtClean="0">
                <a:latin typeface="Arial" pitchFamily="34" charset="0"/>
                <a:cs typeface="Arial" pitchFamily="34" charset="0"/>
              </a:rPr>
              <a:t> or </a:t>
            </a:r>
            <a:r>
              <a:rPr lang="en-US" sz="2000" b="1" dirty="0" smtClean="0">
                <a:latin typeface="Arial" pitchFamily="34" charset="0"/>
                <a:cs typeface="Arial" pitchFamily="34" charset="0"/>
              </a:rPr>
              <a:t>Acoustic</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pickup </a:t>
            </a:r>
            <a:r>
              <a:rPr lang="en-US" sz="2000" dirty="0" smtClean="0">
                <a:latin typeface="Arial" pitchFamily="34" charset="0"/>
                <a:cs typeface="Arial" pitchFamily="34" charset="0"/>
              </a:rPr>
              <a:t>to measure the time base frequency”</a:t>
            </a:r>
          </a:p>
          <a:p>
            <a:pPr marL="0" indent="-514350">
              <a:buNone/>
            </a:pPr>
            <a:endParaRPr lang="en-US" sz="800" b="1" dirty="0" smtClean="0">
              <a:latin typeface="Arial" pitchFamily="34" charset="0"/>
              <a:cs typeface="Arial" pitchFamily="34" charset="0"/>
            </a:endParaRPr>
          </a:p>
          <a:p>
            <a:pPr marL="0" indent="0" defTabSz="720000">
              <a:spcBef>
                <a:spcPts val="0"/>
              </a:spcBef>
              <a:buSzPct val="100000"/>
              <a:buFont typeface="Wingdings" pitchFamily="2" charset="2"/>
              <a:buChar char="Ø"/>
            </a:pPr>
            <a:r>
              <a:rPr lang="en-US" sz="1800" dirty="0" smtClean="0">
                <a:latin typeface="Arial" pitchFamily="34" charset="0"/>
                <a:cs typeface="Arial" pitchFamily="34" charset="0"/>
              </a:rPr>
              <a:t> An acoustic pickup can be used to measure the “tick” of a mechanical stopwatch.</a:t>
            </a:r>
          </a:p>
          <a:p>
            <a:pPr marL="0" indent="0" defTabSz="720000">
              <a:spcBef>
                <a:spcPts val="0"/>
              </a:spcBef>
              <a:buFont typeface="Wingdings" pitchFamily="2" charset="2"/>
              <a:buChar char="Ø"/>
            </a:pPr>
            <a:endParaRPr lang="en-US" sz="800" dirty="0" smtClean="0">
              <a:latin typeface="Arial" pitchFamily="34" charset="0"/>
              <a:cs typeface="Arial" pitchFamily="34" charset="0"/>
            </a:endParaRPr>
          </a:p>
          <a:p>
            <a:pPr marL="0" indent="0" defTabSz="720000">
              <a:spcBef>
                <a:spcPts val="0"/>
              </a:spcBef>
              <a:buSzPct val="100000"/>
              <a:buFont typeface="Wingdings" pitchFamily="2" charset="2"/>
              <a:buChar char="Ø"/>
            </a:pPr>
            <a:r>
              <a:rPr lang="en-US" sz="1800" dirty="0" smtClean="0">
                <a:latin typeface="Arial" pitchFamily="34" charset="0"/>
                <a:cs typeface="Arial" pitchFamily="34" charset="0"/>
              </a:rPr>
              <a:t> An inductive pickup can even be used to sense the stepping motor frequency of analog mechanical stopwatches, or the “blink rate” of a digital stopwatch display.</a:t>
            </a:r>
          </a:p>
          <a:p>
            <a:pPr marL="0" indent="0" defTabSz="720000">
              <a:spcBef>
                <a:spcPts val="0"/>
              </a:spcBef>
              <a:buFont typeface="Wingdings" pitchFamily="2" charset="2"/>
              <a:buChar char="Ø"/>
            </a:pPr>
            <a:endParaRPr lang="en-US" sz="800" dirty="0" smtClean="0">
              <a:latin typeface="Arial" pitchFamily="34" charset="0"/>
              <a:cs typeface="Arial" pitchFamily="34" charset="0"/>
            </a:endParaRPr>
          </a:p>
          <a:p>
            <a:pPr marL="0" indent="0" defTabSz="720000">
              <a:spcBef>
                <a:spcPts val="0"/>
              </a:spcBef>
              <a:buSzPct val="100000"/>
              <a:buFont typeface="Wingdings" pitchFamily="2" charset="2"/>
              <a:buChar char="Ø"/>
            </a:pPr>
            <a:r>
              <a:rPr lang="en-US" sz="1800" dirty="0" smtClean="0">
                <a:latin typeface="Arial" pitchFamily="34" charset="0"/>
                <a:cs typeface="Arial" pitchFamily="34" charset="0"/>
              </a:rPr>
              <a:t> An inductive or acoustic pickup can be used to monitor the stopwatch’s  time base frequency. (Digital and LED-type stopwatch).</a:t>
            </a:r>
            <a:endParaRPr lang="es-PA" sz="2000" dirty="0"/>
          </a:p>
        </p:txBody>
      </p:sp>
      <p:sp>
        <p:nvSpPr>
          <p:cNvPr id="2" name="1 Título"/>
          <p:cNvSpPr>
            <a:spLocks noGrp="1"/>
          </p:cNvSpPr>
          <p:nvPr>
            <p:ph type="title"/>
          </p:nvPr>
        </p:nvSpPr>
        <p:spPr>
          <a:xfrm>
            <a:off x="457200" y="274638"/>
            <a:ext cx="8229600" cy="868346"/>
          </a:xfrm>
        </p:spPr>
        <p:txBody>
          <a:bodyPr>
            <a:normAutofit/>
          </a:bodyPr>
          <a:lstStyle/>
          <a:p>
            <a:pPr lvl="1" algn="ctr" rtl="0">
              <a:spcBef>
                <a:spcPct val="0"/>
              </a:spcBef>
            </a:pP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Time base method</a:t>
            </a:r>
            <a:endParaRPr lang="es-PA" sz="2800" b="1" dirty="0">
              <a:solidFill>
                <a:schemeClr val="tx1"/>
              </a:solidFill>
              <a:effectLst>
                <a:outerShdw blurRad="38100" dist="38100" dir="2700000" algn="tl">
                  <a:srgbClr val="000000">
                    <a:alpha val="43137"/>
                  </a:srgbClr>
                </a:outerShdw>
              </a:effectLst>
            </a:endParaRPr>
          </a:p>
        </p:txBody>
      </p:sp>
      <p:sp>
        <p:nvSpPr>
          <p:cNvPr id="7" name="6 Rectángulo"/>
          <p:cNvSpPr/>
          <p:nvPr/>
        </p:nvSpPr>
        <p:spPr>
          <a:xfrm>
            <a:off x="2857488" y="1142984"/>
            <a:ext cx="3316934" cy="369332"/>
          </a:xfrm>
          <a:prstGeom prst="rect">
            <a:avLst/>
          </a:prstGeom>
        </p:spPr>
        <p:txBody>
          <a:bodyPr wrap="none">
            <a:spAutoFit/>
          </a:bodyPr>
          <a:lstStyle/>
          <a:p>
            <a:r>
              <a:rPr lang="en-US" dirty="0" smtClean="0"/>
              <a:t>About measurement system</a:t>
            </a:r>
            <a:endParaRPr lang="es-PA" dirty="0"/>
          </a:p>
        </p:txBody>
      </p:sp>
      <p:grpSp>
        <p:nvGrpSpPr>
          <p:cNvPr id="8" name="7 Grupo"/>
          <p:cNvGrpSpPr/>
          <p:nvPr/>
        </p:nvGrpSpPr>
        <p:grpSpPr>
          <a:xfrm>
            <a:off x="1357290" y="4071942"/>
            <a:ext cx="6458703" cy="1785950"/>
            <a:chOff x="117127" y="1310151"/>
            <a:chExt cx="9140545" cy="2755653"/>
          </a:xfrm>
        </p:grpSpPr>
        <p:pic>
          <p:nvPicPr>
            <p:cNvPr id="9" name="Picture 2"/>
            <p:cNvPicPr>
              <a:picLocks noChangeAspect="1" noChangeArrowheads="1"/>
            </p:cNvPicPr>
            <p:nvPr/>
          </p:nvPicPr>
          <p:blipFill>
            <a:blip r:embed="rId2"/>
            <a:srcRect/>
            <a:stretch>
              <a:fillRect/>
            </a:stretch>
          </p:blipFill>
          <p:spPr bwMode="auto">
            <a:xfrm>
              <a:off x="117127" y="1310151"/>
              <a:ext cx="7054743" cy="2755653"/>
            </a:xfrm>
            <a:prstGeom prst="rect">
              <a:avLst/>
            </a:prstGeom>
            <a:noFill/>
            <a:ln w="9525">
              <a:noFill/>
              <a:miter lim="800000"/>
              <a:headEnd/>
              <a:tailEnd/>
            </a:ln>
            <a:effectLst/>
          </p:spPr>
        </p:pic>
        <p:sp>
          <p:nvSpPr>
            <p:cNvPr id="10" name="9 CuadroTexto"/>
            <p:cNvSpPr txBox="1"/>
            <p:nvPr/>
          </p:nvSpPr>
          <p:spPr>
            <a:xfrm>
              <a:off x="7152187" y="2857399"/>
              <a:ext cx="2105485" cy="857435"/>
            </a:xfrm>
            <a:prstGeom prst="rect">
              <a:avLst/>
            </a:prstGeom>
            <a:noFill/>
          </p:spPr>
          <p:txBody>
            <a:bodyPr wrap="square" rtlCol="0">
              <a:spAutoFit/>
            </a:bodyPr>
            <a:lstStyle/>
            <a:p>
              <a:pPr algn="ctr"/>
              <a:r>
                <a:rPr lang="es-PA" sz="1050" dirty="0" smtClean="0"/>
                <a:t>Time base </a:t>
              </a:r>
              <a:r>
                <a:rPr lang="es-PA" sz="1050" dirty="0" err="1" smtClean="0"/>
                <a:t>Calibrated</a:t>
              </a:r>
              <a:r>
                <a:rPr lang="es-PA" sz="1050" dirty="0" smtClean="0"/>
                <a:t>  </a:t>
              </a:r>
              <a:r>
                <a:rPr lang="es-PA" sz="1050" dirty="0" err="1" smtClean="0"/>
                <a:t>or</a:t>
              </a:r>
              <a:r>
                <a:rPr lang="es-PA" sz="1050" dirty="0" smtClean="0"/>
                <a:t> </a:t>
              </a:r>
            </a:p>
            <a:p>
              <a:pPr algn="ctr"/>
              <a:r>
                <a:rPr lang="es-PA" sz="1050" dirty="0" err="1" smtClean="0"/>
                <a:t>Traceable</a:t>
              </a:r>
              <a:r>
                <a:rPr lang="es-PA" sz="1050" dirty="0" smtClean="0"/>
                <a:t> </a:t>
              </a:r>
              <a:r>
                <a:rPr lang="es-PA" sz="1050" dirty="0" err="1" smtClean="0"/>
                <a:t>external</a:t>
              </a:r>
              <a:r>
                <a:rPr lang="es-PA" sz="1050" dirty="0" smtClean="0"/>
                <a:t> Ref</a:t>
              </a:r>
              <a:r>
                <a:rPr lang="es-PA" sz="1200" dirty="0" smtClean="0"/>
                <a:t>.</a:t>
              </a:r>
              <a:endParaRPr lang="es-PA" sz="1200" dirty="0"/>
            </a:p>
          </p:txBody>
        </p:sp>
      </p:grpSp>
      <p:sp>
        <p:nvSpPr>
          <p:cNvPr id="11" name="10 Marcador de fecha"/>
          <p:cNvSpPr>
            <a:spLocks noGrp="1"/>
          </p:cNvSpPr>
          <p:nvPr>
            <p:ph type="dt" sz="half" idx="10"/>
          </p:nvPr>
        </p:nvSpPr>
        <p:spPr/>
        <p:txBody>
          <a:bodyPr/>
          <a:lstStyle/>
          <a:p>
            <a:r>
              <a:rPr lang="es-PA" smtClean="0"/>
              <a:t>January 27, 2015</a:t>
            </a:r>
            <a:endParaRPr lang="es-ES"/>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37</a:t>
            </a:fld>
            <a:endParaRPr lang="es-ES"/>
          </a:p>
        </p:txBody>
      </p:sp>
      <p:sp>
        <p:nvSpPr>
          <p:cNvPr id="13" name="12 Marcador de pie de página"/>
          <p:cNvSpPr>
            <a:spLocks noGrp="1"/>
          </p:cNvSpPr>
          <p:nvPr>
            <p:ph type="ftr" sz="quarter" idx="11"/>
          </p:nvPr>
        </p:nvSpPr>
        <p:spPr/>
        <p:txBody>
          <a:bodyPr/>
          <a:lstStyle/>
          <a:p>
            <a:r>
              <a:rPr lang="es-ES" dirty="0" smtClean="0"/>
              <a:t>lmojica@cenamep.org.pa</a:t>
            </a:r>
            <a:endParaRPr lang="es-ES" dirty="0"/>
          </a:p>
        </p:txBody>
      </p:sp>
      <p:sp>
        <p:nvSpPr>
          <p:cNvPr id="14" name="13 Rectángulo"/>
          <p:cNvSpPr/>
          <p:nvPr/>
        </p:nvSpPr>
        <p:spPr>
          <a:xfrm>
            <a:off x="2000232" y="6024910"/>
            <a:ext cx="6929486" cy="261610"/>
          </a:xfrm>
          <a:prstGeom prst="rect">
            <a:avLst/>
          </a:prstGeom>
        </p:spPr>
        <p:txBody>
          <a:bodyPr wrap="square">
            <a:spAutoFit/>
          </a:bodyPr>
          <a:lstStyle/>
          <a:p>
            <a:r>
              <a:rPr lang="es-PA" sz="1100" dirty="0" err="1" smtClean="0">
                <a:solidFill>
                  <a:srgbClr val="002060"/>
                </a:solidFill>
              </a:rPr>
              <a:t>Read</a:t>
            </a:r>
            <a:r>
              <a:rPr lang="es-PA" sz="1100" dirty="0" smtClean="0">
                <a:solidFill>
                  <a:srgbClr val="002060"/>
                </a:solidFill>
              </a:rPr>
              <a:t>: L. Trigo and D. </a:t>
            </a:r>
            <a:r>
              <a:rPr lang="es-PA" sz="1100" dirty="0" err="1" smtClean="0">
                <a:solidFill>
                  <a:srgbClr val="002060"/>
                </a:solidFill>
              </a:rPr>
              <a:t>Slomovitz</a:t>
            </a:r>
            <a:r>
              <a:rPr lang="es-PA" sz="1100" dirty="0" smtClean="0">
                <a:solidFill>
                  <a:srgbClr val="002060"/>
                </a:solidFill>
              </a:rPr>
              <a:t>, "</a:t>
            </a:r>
            <a:r>
              <a:rPr lang="es-PA" sz="1100" dirty="0" smtClean="0">
                <a:solidFill>
                  <a:srgbClr val="002060"/>
                </a:solidFill>
                <a:hlinkClick r:id="rId3"/>
              </a:rPr>
              <a:t>Calibración de cronómetros digitales por método de inducción</a:t>
            </a:r>
            <a:r>
              <a:rPr lang="es-PA" sz="1100" dirty="0" smtClean="0">
                <a:solidFill>
                  <a:srgbClr val="002060"/>
                </a:solidFill>
              </a:rPr>
              <a:t>,"</a:t>
            </a:r>
            <a:endParaRPr lang="es-PA" sz="11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Time base method</a:t>
            </a:r>
            <a:endParaRPr lang="es-PA" sz="2800" b="1" dirty="0">
              <a:solidFill>
                <a:schemeClr val="tx1"/>
              </a:solidFill>
              <a:effectLst>
                <a:outerShdw blurRad="38100" dist="38100" dir="2700000" algn="tl">
                  <a:srgbClr val="000000">
                    <a:alpha val="43137"/>
                  </a:srgbClr>
                </a:outerShdw>
              </a:effectLst>
            </a:endParaRPr>
          </a:p>
        </p:txBody>
      </p:sp>
      <p:sp>
        <p:nvSpPr>
          <p:cNvPr id="8" name="7 Rectángulo"/>
          <p:cNvSpPr/>
          <p:nvPr/>
        </p:nvSpPr>
        <p:spPr>
          <a:xfrm>
            <a:off x="428596" y="1355885"/>
            <a:ext cx="8358246" cy="1938992"/>
          </a:xfrm>
          <a:prstGeom prst="rect">
            <a:avLst/>
          </a:prstGeom>
        </p:spPr>
        <p:txBody>
          <a:bodyPr wrap="square">
            <a:spAutoFit/>
          </a:bodyPr>
          <a:lstStyle/>
          <a:p>
            <a:r>
              <a:rPr lang="es-PA" sz="2400" b="1" u="sng" dirty="0" err="1" smtClean="0"/>
              <a:t>Advantages</a:t>
            </a:r>
            <a:r>
              <a:rPr lang="es-PA" sz="2400" b="1" u="sng" dirty="0" smtClean="0"/>
              <a:t>:</a:t>
            </a:r>
          </a:p>
          <a:p>
            <a:endParaRPr lang="es-PA" sz="800" b="1" dirty="0" smtClean="0"/>
          </a:p>
          <a:p>
            <a:pPr>
              <a:buFont typeface="Wingdings" pitchFamily="2" charset="2"/>
              <a:buChar char="Ø"/>
            </a:pPr>
            <a:r>
              <a:rPr lang="en-US" dirty="0" smtClean="0"/>
              <a:t> This method is also much faster.</a:t>
            </a:r>
          </a:p>
          <a:p>
            <a:endParaRPr lang="es-PA" sz="800" dirty="0" smtClean="0"/>
          </a:p>
          <a:p>
            <a:pPr>
              <a:buFont typeface="Wingdings" pitchFamily="2" charset="2"/>
              <a:buChar char="Ø"/>
            </a:pPr>
            <a:r>
              <a:rPr lang="en-US" dirty="0" smtClean="0"/>
              <a:t> Eliminates the uncertainty introduced by human reaction time. </a:t>
            </a:r>
          </a:p>
          <a:p>
            <a:endParaRPr lang="en-US" sz="800" dirty="0" smtClean="0"/>
          </a:p>
          <a:p>
            <a:pPr>
              <a:buFont typeface="Wingdings" pitchFamily="2" charset="2"/>
              <a:buChar char="Ø"/>
            </a:pPr>
            <a:r>
              <a:rPr lang="en-US" dirty="0" smtClean="0"/>
              <a:t> Uncertainty can be reduced by at least two orders of magnitude when  </a:t>
            </a:r>
          </a:p>
          <a:p>
            <a:r>
              <a:rPr lang="en-US" dirty="0" smtClean="0"/>
              <a:t>    compared to the direct comparison method, often to 1×10</a:t>
            </a:r>
            <a:r>
              <a:rPr lang="en-US" baseline="30000" dirty="0" smtClean="0"/>
              <a:t>-6 </a:t>
            </a:r>
            <a:r>
              <a:rPr lang="en-US" dirty="0" smtClean="0"/>
              <a:t>or less. </a:t>
            </a:r>
          </a:p>
        </p:txBody>
      </p:sp>
      <p:sp>
        <p:nvSpPr>
          <p:cNvPr id="9" name="8 Rectángulo"/>
          <p:cNvSpPr/>
          <p:nvPr/>
        </p:nvSpPr>
        <p:spPr>
          <a:xfrm>
            <a:off x="428596" y="3643314"/>
            <a:ext cx="8286808" cy="2215991"/>
          </a:xfrm>
          <a:prstGeom prst="rect">
            <a:avLst/>
          </a:prstGeom>
        </p:spPr>
        <p:txBody>
          <a:bodyPr wrap="square">
            <a:spAutoFit/>
          </a:bodyPr>
          <a:lstStyle/>
          <a:p>
            <a:r>
              <a:rPr lang="es-PA" sz="2400" b="1" u="sng" dirty="0" err="1" smtClean="0"/>
              <a:t>Disadvantages</a:t>
            </a:r>
            <a:r>
              <a:rPr lang="es-PA" sz="2400" b="1" u="sng" dirty="0" smtClean="0"/>
              <a:t>:</a:t>
            </a:r>
          </a:p>
          <a:p>
            <a:endParaRPr lang="es-PA" sz="800" b="1" dirty="0" smtClean="0"/>
          </a:p>
          <a:p>
            <a:pPr>
              <a:buFont typeface="Wingdings" pitchFamily="2" charset="2"/>
              <a:buChar char="Ø"/>
            </a:pPr>
            <a:r>
              <a:rPr lang="en-US" dirty="0" smtClean="0"/>
              <a:t> Requires more equipment.</a:t>
            </a:r>
          </a:p>
          <a:p>
            <a:endParaRPr lang="en-US" sz="800" dirty="0" smtClean="0"/>
          </a:p>
          <a:p>
            <a:pPr>
              <a:buFont typeface="Wingdings" pitchFamily="2" charset="2"/>
              <a:buChar char="Ø"/>
            </a:pPr>
            <a:r>
              <a:rPr lang="en-US" dirty="0" smtClean="0"/>
              <a:t> Does not easily work on some electrical, mechanical, or </a:t>
            </a:r>
          </a:p>
          <a:p>
            <a:r>
              <a:rPr lang="en-US" dirty="0" smtClean="0"/>
              <a:t>   electro-mechanical units. </a:t>
            </a:r>
          </a:p>
          <a:p>
            <a:endParaRPr lang="en-US" sz="800" dirty="0" smtClean="0"/>
          </a:p>
          <a:p>
            <a:pPr>
              <a:buFont typeface="Wingdings" pitchFamily="2" charset="2"/>
              <a:buChar char="Ø"/>
            </a:pPr>
            <a:r>
              <a:rPr lang="en-US" dirty="0" smtClean="0"/>
              <a:t> It also does not test the functionality of the stopwatch or timer, only  </a:t>
            </a:r>
          </a:p>
          <a:p>
            <a:r>
              <a:rPr lang="en-US" dirty="0" smtClean="0"/>
              <a:t>   the time base.</a:t>
            </a:r>
          </a:p>
        </p:txBody>
      </p:sp>
      <p:sp>
        <p:nvSpPr>
          <p:cNvPr id="10" name="9 Marcador de fecha"/>
          <p:cNvSpPr>
            <a:spLocks noGrp="1"/>
          </p:cNvSpPr>
          <p:nvPr>
            <p:ph type="dt" sz="half" idx="10"/>
          </p:nvPr>
        </p:nvSpPr>
        <p:spPr/>
        <p:txBody>
          <a:bodyPr/>
          <a:lstStyle/>
          <a:p>
            <a:r>
              <a:rPr lang="es-PA" smtClean="0"/>
              <a:t>January 27, 2015</a:t>
            </a:r>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38</a:t>
            </a:fld>
            <a:endParaRPr lang="es-ES"/>
          </a:p>
        </p:txBody>
      </p:sp>
      <p:sp>
        <p:nvSpPr>
          <p:cNvPr id="12" name="11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Time base method</a:t>
            </a:r>
            <a:endParaRPr lang="es-PA" sz="2800" b="1" dirty="0">
              <a:solidFill>
                <a:schemeClr val="tx1"/>
              </a:solidFill>
              <a:effectLst>
                <a:outerShdw blurRad="38100" dist="38100" dir="2700000" algn="tl">
                  <a:srgbClr val="000000">
                    <a:alpha val="43137"/>
                  </a:srgbClr>
                </a:outerShdw>
              </a:effectLst>
            </a:endParaRPr>
          </a:p>
        </p:txBody>
      </p:sp>
      <p:sp>
        <p:nvSpPr>
          <p:cNvPr id="8" name="7 Rectángulo"/>
          <p:cNvSpPr/>
          <p:nvPr/>
        </p:nvSpPr>
        <p:spPr>
          <a:xfrm>
            <a:off x="285720" y="1285860"/>
            <a:ext cx="8643998" cy="461665"/>
          </a:xfrm>
          <a:prstGeom prst="rect">
            <a:avLst/>
          </a:prstGeom>
        </p:spPr>
        <p:txBody>
          <a:bodyPr wrap="square">
            <a:spAutoFit/>
          </a:bodyPr>
          <a:lstStyle/>
          <a:p>
            <a:r>
              <a:rPr lang="en-US" sz="2400" b="1" u="sng" dirty="0" smtClean="0">
                <a:solidFill>
                  <a:schemeClr val="accent1"/>
                </a:solidFill>
              </a:rPr>
              <a:t>Uncertainties Source:</a:t>
            </a:r>
            <a:r>
              <a:rPr lang="en-US" dirty="0" smtClean="0">
                <a:solidFill>
                  <a:schemeClr val="accent1"/>
                </a:solidFill>
              </a:rPr>
              <a:t> </a:t>
            </a:r>
          </a:p>
        </p:txBody>
      </p:sp>
      <p:sp>
        <p:nvSpPr>
          <p:cNvPr id="9" name="8 Rectángulo"/>
          <p:cNvSpPr/>
          <p:nvPr/>
        </p:nvSpPr>
        <p:spPr>
          <a:xfrm>
            <a:off x="285720" y="1857364"/>
            <a:ext cx="8572560" cy="2308324"/>
          </a:xfrm>
          <a:prstGeom prst="rect">
            <a:avLst/>
          </a:prstGeom>
        </p:spPr>
        <p:txBody>
          <a:bodyPr wrap="square">
            <a:spAutoFit/>
          </a:bodyPr>
          <a:lstStyle/>
          <a:p>
            <a:r>
              <a:rPr lang="en-US" sz="2000" b="1" dirty="0" smtClean="0">
                <a:solidFill>
                  <a:schemeClr val="accent1">
                    <a:lumMod val="50000"/>
                  </a:schemeClr>
                </a:solidFill>
              </a:rPr>
              <a:t>For example</a:t>
            </a:r>
            <a:r>
              <a:rPr lang="en-US" sz="2000" dirty="0" smtClean="0">
                <a:solidFill>
                  <a:schemeClr val="accent1">
                    <a:lumMod val="50000"/>
                  </a:schemeClr>
                </a:solidFill>
              </a:rPr>
              <a:t>, If we use a time base stopwatch calibrator and take into account its: </a:t>
            </a:r>
          </a:p>
          <a:p>
            <a:endParaRPr lang="en-US" sz="2000" dirty="0" smtClean="0">
              <a:solidFill>
                <a:schemeClr val="accent1">
                  <a:lumMod val="50000"/>
                </a:schemeClr>
              </a:solidFill>
            </a:endParaRPr>
          </a:p>
          <a:p>
            <a:pPr lvl="1">
              <a:buFont typeface="Wingdings" pitchFamily="2" charset="2"/>
              <a:buChar char="Ø"/>
            </a:pPr>
            <a:r>
              <a:rPr lang="en-US" sz="2000" dirty="0" smtClean="0">
                <a:solidFill>
                  <a:schemeClr val="accent1">
                    <a:lumMod val="50000"/>
                  </a:schemeClr>
                </a:solidFill>
              </a:rPr>
              <a:t> </a:t>
            </a:r>
            <a:r>
              <a:rPr lang="en-US" dirty="0" smtClean="0">
                <a:solidFill>
                  <a:schemeClr val="accent1">
                    <a:lumMod val="50000"/>
                  </a:schemeClr>
                </a:solidFill>
              </a:rPr>
              <a:t>Specified accuracy of  ±0.005 s/day</a:t>
            </a:r>
          </a:p>
          <a:p>
            <a:pPr lvl="1"/>
            <a:endParaRPr lang="en-US" sz="800" dirty="0" smtClean="0">
              <a:solidFill>
                <a:schemeClr val="accent1">
                  <a:lumMod val="50000"/>
                </a:schemeClr>
              </a:solidFill>
            </a:endParaRPr>
          </a:p>
          <a:p>
            <a:pPr lvl="1">
              <a:buFont typeface="Wingdings" pitchFamily="2" charset="2"/>
              <a:buChar char="Ø"/>
            </a:pPr>
            <a:r>
              <a:rPr lang="en-US" dirty="0" smtClean="0">
                <a:solidFill>
                  <a:schemeClr val="accent1">
                    <a:lumMod val="50000"/>
                  </a:schemeClr>
                </a:solidFill>
              </a:rPr>
              <a:t> Resolution of 0.001 s</a:t>
            </a:r>
          </a:p>
          <a:p>
            <a:pPr lvl="1"/>
            <a:endParaRPr lang="en-US" dirty="0" smtClean="0"/>
          </a:p>
          <a:p>
            <a:endParaRPr lang="en-US" sz="2000" b="1" dirty="0" smtClean="0"/>
          </a:p>
        </p:txBody>
      </p:sp>
      <p:sp>
        <p:nvSpPr>
          <p:cNvPr id="10" name="9 Rectángulo"/>
          <p:cNvSpPr/>
          <p:nvPr/>
        </p:nvSpPr>
        <p:spPr>
          <a:xfrm>
            <a:off x="1071538" y="3826567"/>
            <a:ext cx="7072362"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700" b="1" dirty="0" smtClean="0">
                <a:solidFill>
                  <a:schemeClr val="accent1"/>
                </a:solidFill>
              </a:rPr>
              <a:t>Important:</a:t>
            </a:r>
          </a:p>
          <a:p>
            <a:endParaRPr lang="en-US" sz="800" b="1" dirty="0" smtClean="0"/>
          </a:p>
          <a:p>
            <a:pPr marL="180000" lvl="1">
              <a:buFont typeface="Wingdings" pitchFamily="2" charset="2"/>
              <a:buChar char="q"/>
            </a:pPr>
            <a:r>
              <a:rPr lang="en-US" sz="1700" dirty="0" smtClean="0"/>
              <a:t>There is no uncertainty contributed by human reaction time.</a:t>
            </a:r>
          </a:p>
          <a:p>
            <a:pPr marL="180000" lvl="1"/>
            <a:endParaRPr lang="en-US" sz="800" dirty="0" smtClean="0"/>
          </a:p>
          <a:p>
            <a:pPr marL="180000" lvl="1">
              <a:buFont typeface="Wingdings" pitchFamily="2" charset="2"/>
              <a:buChar char="q"/>
            </a:pPr>
            <a:r>
              <a:rPr lang="en-US" sz="1700" dirty="0" smtClean="0"/>
              <a:t>The resolution uncertainty of the stopwatch calibrator is      </a:t>
            </a:r>
          </a:p>
          <a:p>
            <a:pPr marL="180000" lvl="1"/>
            <a:r>
              <a:rPr lang="en-US" sz="1700" dirty="0" smtClean="0"/>
              <a:t>    insignificant compared to its accuracy specification. </a:t>
            </a:r>
          </a:p>
          <a:p>
            <a:pPr marL="180000" lvl="1">
              <a:buFont typeface="Wingdings" pitchFamily="2" charset="2"/>
              <a:buChar char="q"/>
            </a:pPr>
            <a:endParaRPr lang="en-US" sz="800" dirty="0" smtClean="0"/>
          </a:p>
          <a:p>
            <a:pPr marL="180000" lvl="1">
              <a:buFont typeface="Wingdings" pitchFamily="2" charset="2"/>
              <a:buChar char="q"/>
            </a:pPr>
            <a:r>
              <a:rPr lang="en-US" sz="1700" dirty="0" smtClean="0"/>
              <a:t> Resolution uncertainty does not need to be considered, since   </a:t>
            </a:r>
          </a:p>
          <a:p>
            <a:pPr marL="180000" lvl="1"/>
            <a:r>
              <a:rPr lang="en-US" sz="1700" dirty="0" smtClean="0"/>
              <a:t>   data are not observed from the DUT’s display. </a:t>
            </a:r>
            <a:endParaRPr lang="es-PA" sz="1700" dirty="0"/>
          </a:p>
        </p:txBody>
      </p:sp>
      <p:sp>
        <p:nvSpPr>
          <p:cNvPr id="11" name="10 Marcador de fecha"/>
          <p:cNvSpPr>
            <a:spLocks noGrp="1"/>
          </p:cNvSpPr>
          <p:nvPr>
            <p:ph type="dt" sz="half" idx="10"/>
          </p:nvPr>
        </p:nvSpPr>
        <p:spPr/>
        <p:txBody>
          <a:bodyPr/>
          <a:lstStyle/>
          <a:p>
            <a:r>
              <a:rPr lang="es-PA" smtClean="0"/>
              <a:t>January 27, 2015</a:t>
            </a:r>
            <a:endParaRPr lang="es-ES"/>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39</a:t>
            </a:fld>
            <a:endParaRPr lang="es-ES"/>
          </a:p>
        </p:txBody>
      </p:sp>
      <p:sp>
        <p:nvSpPr>
          <p:cNvPr id="13" name="12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85918" y="1857364"/>
            <a:ext cx="5357850" cy="2447737"/>
          </a:xfrm>
        </p:spPr>
        <p:txBody>
          <a:bodyPr>
            <a:normAutofit lnSpcReduction="10000"/>
          </a:bodyPr>
          <a:lstStyle/>
          <a:p>
            <a:pPr marL="914400" lvl="1" indent="-514350">
              <a:buNone/>
            </a:pPr>
            <a:endParaRPr lang="en-US" sz="2400" dirty="0" smtClean="0">
              <a:latin typeface="Arial" pitchFamily="34" charset="0"/>
              <a:cs typeface="Arial" pitchFamily="34" charset="0"/>
            </a:endParaRPr>
          </a:p>
          <a:p>
            <a:pPr marL="914400" lvl="1" indent="-514350">
              <a:buNone/>
            </a:pPr>
            <a:r>
              <a:rPr lang="en-US" sz="2400" b="1" dirty="0" smtClean="0">
                <a:solidFill>
                  <a:srgbClr val="0070C0"/>
                </a:solidFill>
                <a:latin typeface="Arial" pitchFamily="34" charset="0"/>
                <a:cs typeface="Arial" pitchFamily="34" charset="0"/>
              </a:rPr>
              <a:t>Why measurement instruments need calibration? </a:t>
            </a:r>
            <a:r>
              <a:rPr lang="en-US" sz="3000" b="1" dirty="0" smtClean="0">
                <a:solidFill>
                  <a:srgbClr val="C00000"/>
                </a:solidFill>
                <a:latin typeface="Arial" pitchFamily="34" charset="0"/>
                <a:cs typeface="Arial" pitchFamily="34" charset="0"/>
              </a:rPr>
              <a:t>??</a:t>
            </a:r>
            <a:endParaRPr lang="en-US" sz="3000" b="1" dirty="0" smtClean="0">
              <a:solidFill>
                <a:srgbClr val="0070C0"/>
              </a:solidFill>
              <a:latin typeface="Arial" pitchFamily="34" charset="0"/>
              <a:cs typeface="Arial" pitchFamily="34" charset="0"/>
            </a:endParaRPr>
          </a:p>
          <a:p>
            <a:pPr marL="914400" lvl="1" indent="-514350">
              <a:buNone/>
            </a:pPr>
            <a:endParaRPr lang="en-US" sz="3000" b="1" dirty="0" smtClean="0">
              <a:solidFill>
                <a:srgbClr val="0070C0"/>
              </a:solidFill>
              <a:latin typeface="Arial" pitchFamily="34" charset="0"/>
              <a:cs typeface="Arial" pitchFamily="34" charset="0"/>
            </a:endParaRPr>
          </a:p>
          <a:p>
            <a:pPr marL="914400" lvl="1" indent="-514350">
              <a:buNone/>
            </a:pPr>
            <a:r>
              <a:rPr lang="en-US" sz="2400" b="1" dirty="0" smtClean="0">
                <a:solidFill>
                  <a:srgbClr val="0070C0"/>
                </a:solidFill>
                <a:latin typeface="Arial" pitchFamily="34" charset="0"/>
                <a:cs typeface="Arial" pitchFamily="34" charset="0"/>
              </a:rPr>
              <a:t>Do </a:t>
            </a:r>
            <a:r>
              <a:rPr lang="en-US" sz="2400" b="1" dirty="0" smtClean="0">
                <a:solidFill>
                  <a:srgbClr val="0070C0"/>
                </a:solidFill>
                <a:latin typeface="Arial" pitchFamily="34" charset="0"/>
                <a:cs typeface="Arial" pitchFamily="34" charset="0"/>
              </a:rPr>
              <a:t>We make measurements without errors?  </a:t>
            </a:r>
            <a:r>
              <a:rPr lang="en-US" sz="3000" b="1" dirty="0" smtClean="0">
                <a:solidFill>
                  <a:srgbClr val="C00000"/>
                </a:solidFill>
                <a:latin typeface="Arial" pitchFamily="34" charset="0"/>
                <a:cs typeface="Arial" pitchFamily="34" charset="0"/>
              </a:rPr>
              <a:t>??</a:t>
            </a:r>
          </a:p>
          <a:p>
            <a:pPr marL="914400" lvl="1" indent="-514350">
              <a:buNone/>
            </a:pPr>
            <a:endParaRPr lang="en-US" sz="2400" dirty="0" smtClean="0">
              <a:latin typeface="Arial" pitchFamily="34" charset="0"/>
              <a:cs typeface="Arial" pitchFamily="34" charset="0"/>
            </a:endParaRPr>
          </a:p>
          <a:p>
            <a:pPr marL="914400" lvl="1" indent="-514350">
              <a:buFont typeface="Courier New" pitchFamily="49" charset="0"/>
              <a:buChar char="o"/>
            </a:pPr>
            <a:endParaRPr lang="en-US" sz="2400" dirty="0" smtClean="0">
              <a:latin typeface="Arial" pitchFamily="34" charset="0"/>
              <a:cs typeface="Arial" pitchFamily="34" charset="0"/>
            </a:endParaRPr>
          </a:p>
          <a:p>
            <a:pPr marL="914400" lvl="1" indent="-514350">
              <a:buFont typeface="Courier New" pitchFamily="49" charset="0"/>
              <a:buChar char="o"/>
            </a:pPr>
            <a:endParaRPr lang="en-US" sz="2400" dirty="0" smtClean="0">
              <a:latin typeface="Arial" pitchFamily="34" charset="0"/>
              <a:cs typeface="Arial" pitchFamily="34" charset="0"/>
            </a:endParaRPr>
          </a:p>
          <a:p>
            <a:endParaRPr lang="es-PA" dirty="0"/>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p:spPr>
        <p:txBody>
          <a:bodyPr>
            <a:normAutofit/>
          </a:bodyPr>
          <a:lstStyle/>
          <a:p>
            <a:pPr lvl="1" algn="ctr" rtl="0">
              <a:spcBef>
                <a:spcPct val="0"/>
              </a:spcBef>
            </a:pP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Time base method</a:t>
            </a:r>
            <a:endParaRPr lang="es-PA" sz="2800" b="1" dirty="0">
              <a:solidFill>
                <a:schemeClr val="tx1"/>
              </a:solidFill>
              <a:effectLst>
                <a:outerShdw blurRad="38100" dist="38100" dir="2700000" algn="tl">
                  <a:srgbClr val="000000">
                    <a:alpha val="43137"/>
                  </a:srgbClr>
                </a:outerShdw>
              </a:effectLst>
            </a:endParaRPr>
          </a:p>
        </p:txBody>
      </p:sp>
      <p:graphicFrame>
        <p:nvGraphicFramePr>
          <p:cNvPr id="8" name="7 Tabla"/>
          <p:cNvGraphicFramePr>
            <a:graphicFrameLocks noGrp="1"/>
          </p:cNvGraphicFramePr>
          <p:nvPr/>
        </p:nvGraphicFramePr>
        <p:xfrm>
          <a:off x="285721" y="1714488"/>
          <a:ext cx="8572558" cy="4099005"/>
        </p:xfrm>
        <a:graphic>
          <a:graphicData uri="http://schemas.openxmlformats.org/drawingml/2006/table">
            <a:tbl>
              <a:tblPr/>
              <a:tblGrid>
                <a:gridCol w="3349981"/>
                <a:gridCol w="1434102"/>
                <a:gridCol w="1083283"/>
                <a:gridCol w="1233762"/>
                <a:gridCol w="1471430"/>
              </a:tblGrid>
              <a:tr h="503240">
                <a:tc>
                  <a:txBody>
                    <a:bodyPr/>
                    <a:lstStyle/>
                    <a:p>
                      <a:pPr algn="ctr" fontAlgn="b"/>
                      <a:r>
                        <a:rPr lang="es-PA" sz="1600" b="1" i="0" u="none" strike="noStrike" dirty="0" smtClean="0">
                          <a:solidFill>
                            <a:srgbClr val="000000"/>
                          </a:solidFill>
                          <a:latin typeface="Calibri"/>
                        </a:rPr>
                        <a:t> Source of </a:t>
                      </a:r>
                      <a:r>
                        <a:rPr lang="es-PA" sz="1600" b="1" i="0" u="none" strike="noStrike" dirty="0" err="1" smtClean="0">
                          <a:solidFill>
                            <a:srgbClr val="000000"/>
                          </a:solidFill>
                          <a:latin typeface="Calibri"/>
                        </a:rPr>
                        <a:t>uncertainty</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Magnitude</a:t>
                      </a:r>
                      <a:r>
                        <a:rPr lang="es-PA" sz="1600" b="1" i="0" u="none" strike="noStrike" dirty="0" smtClean="0">
                          <a:solidFill>
                            <a:srgbClr val="000000"/>
                          </a:solidFill>
                          <a:latin typeface="Calibri"/>
                        </a:rPr>
                        <a:t>, ms</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Method</a:t>
                      </a:r>
                      <a:r>
                        <a:rPr lang="es-PA" sz="1600" b="1" i="0" u="none" strike="noStrike" dirty="0" smtClean="0">
                          <a:solidFill>
                            <a:srgbClr val="000000"/>
                          </a:solidFill>
                          <a:latin typeface="Calibri"/>
                        </a:rPr>
                        <a:t> of </a:t>
                      </a:r>
                    </a:p>
                    <a:p>
                      <a:pPr algn="ctr" fontAlgn="b"/>
                      <a:r>
                        <a:rPr lang="es-PA" sz="1600" b="1" i="0" u="none" strike="noStrike" dirty="0" err="1" smtClean="0">
                          <a:solidFill>
                            <a:srgbClr val="000000"/>
                          </a:solidFill>
                          <a:latin typeface="Calibri"/>
                        </a:rPr>
                        <a:t>evaluation</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err="1" smtClean="0">
                          <a:solidFill>
                            <a:srgbClr val="000000"/>
                          </a:solidFill>
                          <a:latin typeface="Calibri"/>
                        </a:rPr>
                        <a:t>Distribution</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1" i="0" u="none" strike="noStrike" dirty="0" smtClean="0">
                          <a:solidFill>
                            <a:srgbClr val="000000"/>
                          </a:solidFill>
                          <a:latin typeface="Calibri"/>
                        </a:rPr>
                        <a:t>Standard </a:t>
                      </a:r>
                    </a:p>
                    <a:p>
                      <a:pPr algn="ctr" fontAlgn="b"/>
                      <a:r>
                        <a:rPr lang="es-PA" sz="1600" b="1" i="0" u="none" strike="noStrike" dirty="0" err="1" smtClean="0">
                          <a:solidFill>
                            <a:srgbClr val="000000"/>
                          </a:solidFill>
                          <a:latin typeface="Calibri"/>
                        </a:rPr>
                        <a:t>uncertainty</a:t>
                      </a:r>
                      <a:r>
                        <a:rPr lang="es-PA" sz="1600" b="1" i="0" u="none" strike="noStrike" dirty="0" smtClean="0">
                          <a:solidFill>
                            <a:srgbClr val="000000"/>
                          </a:solidFill>
                          <a:latin typeface="Calibri"/>
                        </a:rPr>
                        <a:t>, ms</a:t>
                      </a:r>
                      <a:endParaRPr lang="es-PA" sz="1600" b="1" i="0" u="none" strike="noStrike" dirty="0">
                        <a:solidFill>
                          <a:srgbClr val="000000"/>
                        </a:solidFill>
                        <a:latin typeface="Calibri"/>
                      </a:endParaRPr>
                    </a:p>
                  </a:txBody>
                  <a:tcPr marL="7557" marR="7557" marT="7557" marB="0" anchor="ctr">
                    <a:lnL>
                      <a:noFill/>
                    </a:lnL>
                    <a:lnR>
                      <a:noFill/>
                    </a:lnR>
                    <a:lnT>
                      <a:noFill/>
                    </a:lnT>
                    <a:lnB>
                      <a:noFill/>
                    </a:lnB>
                  </a:tcPr>
                </a:tc>
              </a:tr>
              <a:tr h="255460">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r>
              <a:tr h="363500">
                <a:tc>
                  <a:txBody>
                    <a:bodyPr/>
                    <a:lstStyle/>
                    <a:p>
                      <a:pPr lvl="0" algn="l" fontAlgn="b">
                        <a:lnSpc>
                          <a:spcPct val="150000"/>
                        </a:lnSpc>
                      </a:pPr>
                      <a:r>
                        <a:rPr lang="es-PA" sz="1700" b="0" i="0" u="none" strike="sngStrike" dirty="0" err="1" smtClean="0">
                          <a:solidFill>
                            <a:srgbClr val="000000"/>
                          </a:solidFill>
                          <a:latin typeface="Calibri"/>
                        </a:rPr>
                        <a:t>Reaction</a:t>
                      </a:r>
                      <a:r>
                        <a:rPr lang="es-PA" sz="1700" b="0" i="0" u="none" strike="sngStrike" dirty="0" smtClean="0">
                          <a:solidFill>
                            <a:srgbClr val="000000"/>
                          </a:solidFill>
                          <a:latin typeface="Calibri"/>
                        </a:rPr>
                        <a:t>  </a:t>
                      </a:r>
                      <a:r>
                        <a:rPr lang="es-PA" sz="1700" b="0" i="0" u="none" strike="sngStrike" dirty="0">
                          <a:solidFill>
                            <a:srgbClr val="000000"/>
                          </a:solidFill>
                          <a:latin typeface="Calibri"/>
                        </a:rPr>
                        <a:t>time </a:t>
                      </a:r>
                      <a:r>
                        <a:rPr lang="es-PA" sz="1700" b="0" i="0" u="none" strike="sngStrike" dirty="0" err="1">
                          <a:solidFill>
                            <a:srgbClr val="000000"/>
                          </a:solidFill>
                          <a:latin typeface="Calibri"/>
                        </a:rPr>
                        <a:t>average</a:t>
                      </a:r>
                      <a:endParaRPr lang="es-PA" sz="17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sngStrike" dirty="0" smtClean="0">
                          <a:solidFill>
                            <a:srgbClr val="000000"/>
                          </a:solidFill>
                          <a:latin typeface="Calibri"/>
                        </a:rPr>
                        <a:t>0</a:t>
                      </a:r>
                      <a:endParaRPr lang="es-PA" sz="1600" b="0" i="0" u="none" strike="sng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s-PA" sz="1600" b="0" i="0" u="none" strike="sngStrike" dirty="0" err="1" smtClean="0">
                          <a:solidFill>
                            <a:srgbClr val="000000"/>
                          </a:solidFill>
                          <a:latin typeface="Calibri"/>
                        </a:rPr>
                        <a:t>Type</a:t>
                      </a:r>
                      <a:r>
                        <a:rPr lang="es-PA" sz="1600" b="0" i="0" u="none" strike="sngStrike" dirty="0" smtClean="0">
                          <a:solidFill>
                            <a:srgbClr val="000000"/>
                          </a:solidFill>
                          <a:latin typeface="Calibri"/>
                        </a:rPr>
                        <a:t> B</a:t>
                      </a:r>
                      <a:endParaRPr lang="es-PA" sz="16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sngStrike" dirty="0" smtClean="0">
                          <a:solidFill>
                            <a:srgbClr val="000000"/>
                          </a:solidFill>
                          <a:latin typeface="Calibri"/>
                        </a:rPr>
                        <a:t>Rectangular</a:t>
                      </a:r>
                      <a:endParaRPr lang="es-PA" sz="16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sngStrike" dirty="0" smtClean="0">
                          <a:solidFill>
                            <a:srgbClr val="000000"/>
                          </a:solidFill>
                          <a:latin typeface="Calibri"/>
                        </a:rPr>
                        <a:t>0</a:t>
                      </a:r>
                      <a:endParaRPr lang="es-PA" sz="1600" b="0" i="0" u="none" strike="sngStrike" dirty="0">
                        <a:solidFill>
                          <a:srgbClr val="000000"/>
                        </a:solidFill>
                        <a:latin typeface="Calibri"/>
                      </a:endParaRPr>
                    </a:p>
                  </a:txBody>
                  <a:tcPr marL="9525" marR="9525" marT="9525" marB="0" anchor="ctr">
                    <a:lnL>
                      <a:noFill/>
                    </a:lnL>
                    <a:lnR>
                      <a:noFill/>
                    </a:lnR>
                    <a:lnT>
                      <a:noFill/>
                    </a:lnT>
                    <a:lnB>
                      <a:noFill/>
                    </a:lnB>
                  </a:tcPr>
                </a:tc>
              </a:tr>
              <a:tr h="337325">
                <a:tc>
                  <a:txBody>
                    <a:bodyPr/>
                    <a:lstStyle/>
                    <a:p>
                      <a:pPr lvl="0" algn="l" fontAlgn="b"/>
                      <a:r>
                        <a:rPr lang="es-PA" sz="1700" b="0" i="0" u="none" strike="sngStrike" dirty="0" err="1" smtClean="0">
                          <a:solidFill>
                            <a:srgbClr val="000000"/>
                          </a:solidFill>
                          <a:latin typeface="Calibri"/>
                        </a:rPr>
                        <a:t>Reaction</a:t>
                      </a:r>
                      <a:r>
                        <a:rPr lang="es-PA" sz="1700" b="0" i="0" u="none" strike="sngStrike" dirty="0" smtClean="0">
                          <a:solidFill>
                            <a:srgbClr val="000000"/>
                          </a:solidFill>
                          <a:latin typeface="Calibri"/>
                        </a:rPr>
                        <a:t>  </a:t>
                      </a:r>
                      <a:r>
                        <a:rPr lang="es-PA" sz="1700" b="0" i="0" u="none" strike="sngStrike" dirty="0">
                          <a:solidFill>
                            <a:srgbClr val="000000"/>
                          </a:solidFill>
                          <a:latin typeface="Calibri"/>
                        </a:rPr>
                        <a:t>time </a:t>
                      </a:r>
                      <a:r>
                        <a:rPr lang="es-PA" sz="1700" b="0" i="0" u="none" strike="sngStrike" dirty="0" err="1" smtClean="0">
                          <a:solidFill>
                            <a:srgbClr val="000000"/>
                          </a:solidFill>
                          <a:latin typeface="Calibri"/>
                        </a:rPr>
                        <a:t>standard</a:t>
                      </a:r>
                      <a:r>
                        <a:rPr lang="es-PA" sz="1700" b="0" i="0" u="none" strike="sngStrike" dirty="0" smtClean="0">
                          <a:solidFill>
                            <a:srgbClr val="000000"/>
                          </a:solidFill>
                          <a:latin typeface="Calibri"/>
                        </a:rPr>
                        <a:t> </a:t>
                      </a:r>
                      <a:r>
                        <a:rPr lang="es-PA" sz="1700" b="0" i="0" u="none" strike="sngStrike" dirty="0" err="1" smtClean="0">
                          <a:solidFill>
                            <a:srgbClr val="000000"/>
                          </a:solidFill>
                          <a:latin typeface="Calibri"/>
                        </a:rPr>
                        <a:t>deviation</a:t>
                      </a:r>
                      <a:endParaRPr lang="es-PA" sz="17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sngStrike" dirty="0" smtClean="0">
                          <a:solidFill>
                            <a:srgbClr val="000000"/>
                          </a:solidFill>
                          <a:latin typeface="Calibri"/>
                        </a:rPr>
                        <a:t>0</a:t>
                      </a:r>
                      <a:endParaRPr lang="es-PA" sz="1600" b="0" i="0" u="none" strike="sng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s-PA" sz="1600" b="0" i="0" u="none" strike="sngStrike" dirty="0" err="1" smtClean="0">
                          <a:solidFill>
                            <a:srgbClr val="000000"/>
                          </a:solidFill>
                          <a:latin typeface="Calibri"/>
                        </a:rPr>
                        <a:t>Type</a:t>
                      </a:r>
                      <a:r>
                        <a:rPr lang="es-PA" sz="1600" b="0" i="0" u="none" strike="sngStrike" dirty="0" smtClean="0">
                          <a:solidFill>
                            <a:srgbClr val="000000"/>
                          </a:solidFill>
                          <a:latin typeface="Calibri"/>
                        </a:rPr>
                        <a:t> B</a:t>
                      </a:r>
                      <a:endParaRPr lang="es-PA" sz="16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sngStrike" dirty="0" smtClean="0">
                          <a:solidFill>
                            <a:srgbClr val="000000"/>
                          </a:solidFill>
                          <a:latin typeface="Calibri"/>
                        </a:rPr>
                        <a:t>Normal (k=1)</a:t>
                      </a:r>
                      <a:endParaRPr lang="es-PA" sz="16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sngStrike" dirty="0" smtClean="0">
                          <a:solidFill>
                            <a:srgbClr val="000000"/>
                          </a:solidFill>
                          <a:latin typeface="Calibri"/>
                        </a:rPr>
                        <a:t>0</a:t>
                      </a:r>
                      <a:endParaRPr lang="es-PA" sz="1600" b="0" i="0" u="none" strike="sngStrike" dirty="0">
                        <a:solidFill>
                          <a:srgbClr val="000000"/>
                        </a:solidFill>
                        <a:latin typeface="Calibri"/>
                      </a:endParaRPr>
                    </a:p>
                  </a:txBody>
                  <a:tcPr marL="9525" marR="9525" marT="9525" marB="0" anchor="ctr">
                    <a:lnL>
                      <a:noFill/>
                    </a:lnL>
                    <a:lnR>
                      <a:noFill/>
                    </a:lnR>
                    <a:lnT>
                      <a:noFill/>
                    </a:lnT>
                    <a:lnB>
                      <a:noFill/>
                    </a:lnB>
                  </a:tcPr>
                </a:tc>
              </a:tr>
              <a:tr h="5524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700" b="0" i="0" u="none" strike="noStrike" dirty="0" smtClean="0">
                          <a:solidFill>
                            <a:srgbClr val="0070C0"/>
                          </a:solidFill>
                          <a:latin typeface="Calibri"/>
                        </a:rPr>
                        <a:t>Measurement system accuracy</a:t>
                      </a:r>
                      <a:endParaRPr lang="es-PA" sz="1700" b="0" i="0" u="none" strike="noStrike" dirty="0">
                        <a:solidFill>
                          <a:srgbClr val="0070C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noStrike" dirty="0" smtClean="0">
                          <a:solidFill>
                            <a:srgbClr val="0070C0"/>
                          </a:solidFill>
                          <a:latin typeface="Calibri"/>
                        </a:rPr>
                        <a:t>5</a:t>
                      </a:r>
                      <a:endParaRPr lang="es-PA" sz="1600" b="0" i="0" u="none" strike="noStrike" dirty="0">
                        <a:solidFill>
                          <a:srgbClr val="0070C0"/>
                        </a:solidFill>
                        <a:latin typeface="Calibri"/>
                      </a:endParaRPr>
                    </a:p>
                  </a:txBody>
                  <a:tcPr marL="9525" marR="9525" marT="9525" marB="0" anchor="ctr">
                    <a:lnL>
                      <a:noFill/>
                    </a:lnL>
                    <a:lnR>
                      <a:noFill/>
                    </a:lnR>
                    <a:lnT>
                      <a:noFill/>
                    </a:lnT>
                    <a:lnB>
                      <a:noFill/>
                    </a:lnB>
                  </a:tcPr>
                </a:tc>
                <a:tc>
                  <a:txBody>
                    <a:bodyPr/>
                    <a:lstStyle/>
                    <a:p>
                      <a:pPr algn="ctr" fontAlgn="b"/>
                      <a:r>
                        <a:rPr lang="es-PA" sz="1600" b="0" i="0" u="none" strike="noStrike" dirty="0" err="1" smtClean="0">
                          <a:solidFill>
                            <a:srgbClr val="0070C0"/>
                          </a:solidFill>
                          <a:latin typeface="Calibri"/>
                        </a:rPr>
                        <a:t>Type</a:t>
                      </a:r>
                      <a:r>
                        <a:rPr lang="es-PA" sz="1600" b="0" i="0" u="none" strike="noStrike" dirty="0" smtClean="0">
                          <a:solidFill>
                            <a:srgbClr val="0070C0"/>
                          </a:solidFill>
                          <a:latin typeface="Calibri"/>
                        </a:rPr>
                        <a:t> B</a:t>
                      </a:r>
                      <a:endParaRPr lang="es-PA" sz="1600" b="0" i="0" u="none" strike="noStrike" dirty="0">
                        <a:solidFill>
                          <a:srgbClr val="0070C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70C0"/>
                          </a:solidFill>
                          <a:latin typeface="Calibri"/>
                        </a:rPr>
                        <a:t>Rectangular</a:t>
                      </a:r>
                      <a:endParaRPr lang="es-PA" sz="1600" b="0" i="0" u="none" strike="noStrike" dirty="0">
                        <a:solidFill>
                          <a:srgbClr val="0070C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dirty="0" smtClean="0">
                          <a:solidFill>
                            <a:srgbClr val="0070C0"/>
                          </a:solidFill>
                          <a:latin typeface="Calibri"/>
                        </a:rPr>
                        <a:t>3</a:t>
                      </a:r>
                      <a:endParaRPr lang="es-PA" sz="1600" b="0" i="0" u="none" strike="noStrike" dirty="0">
                        <a:solidFill>
                          <a:srgbClr val="0070C0"/>
                        </a:solidFill>
                        <a:latin typeface="Calibri"/>
                      </a:endParaRPr>
                    </a:p>
                  </a:txBody>
                  <a:tcPr marL="9525" marR="9525" marT="9525" marB="0" anchor="ctr">
                    <a:lnL>
                      <a:noFill/>
                    </a:lnL>
                    <a:lnR>
                      <a:noFill/>
                    </a:lnR>
                    <a:lnT>
                      <a:noFill/>
                    </a:lnT>
                    <a:lnB>
                      <a:noFill/>
                    </a:lnB>
                  </a:tcPr>
                </a:tc>
              </a:tr>
              <a:tr h="459536">
                <a:tc>
                  <a:txBody>
                    <a:bodyPr/>
                    <a:lstStyle/>
                    <a:p>
                      <a:pPr lvl="0" algn="l" fontAlgn="b"/>
                      <a:r>
                        <a:rPr lang="en-US" sz="1700" b="0" i="0" u="none" strike="noStrike" dirty="0" smtClean="0">
                          <a:solidFill>
                            <a:srgbClr val="0070C0"/>
                          </a:solidFill>
                          <a:latin typeface="Calibri"/>
                        </a:rPr>
                        <a:t>Measurement system </a:t>
                      </a:r>
                      <a:r>
                        <a:rPr lang="es-PA" sz="1700" b="0" i="0" u="none" strike="noStrike" dirty="0" err="1" smtClean="0">
                          <a:solidFill>
                            <a:srgbClr val="0070C0"/>
                          </a:solidFill>
                          <a:latin typeface="Calibri"/>
                        </a:rPr>
                        <a:t>resolution</a:t>
                      </a:r>
                      <a:endParaRPr lang="es-PA" sz="1700" b="0" i="0" u="none" strike="noStrike" dirty="0">
                        <a:solidFill>
                          <a:srgbClr val="0070C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noStrike" dirty="0" smtClean="0">
                          <a:solidFill>
                            <a:srgbClr val="0070C0"/>
                          </a:solidFill>
                          <a:latin typeface="Calibri"/>
                        </a:rPr>
                        <a:t>1</a:t>
                      </a:r>
                      <a:endParaRPr lang="es-PA" sz="1600" b="0" i="0" u="none" strike="noStrike" dirty="0">
                        <a:solidFill>
                          <a:srgbClr val="0070C0"/>
                        </a:solidFill>
                        <a:latin typeface="Calibri"/>
                      </a:endParaRPr>
                    </a:p>
                  </a:txBody>
                  <a:tcPr marL="9525" marR="9525" marT="9525" marB="0" anchor="ctr">
                    <a:lnL>
                      <a:noFill/>
                    </a:lnL>
                    <a:lnR>
                      <a:noFill/>
                    </a:lnR>
                    <a:lnT>
                      <a:noFill/>
                    </a:lnT>
                    <a:lnB>
                      <a:noFill/>
                    </a:lnB>
                  </a:tcPr>
                </a:tc>
                <a:tc>
                  <a:txBody>
                    <a:bodyPr/>
                    <a:lstStyle/>
                    <a:p>
                      <a:pPr algn="ctr" fontAlgn="b"/>
                      <a:r>
                        <a:rPr lang="es-PA" sz="1600" b="0" i="0" u="none" strike="noStrike" dirty="0" err="1" smtClean="0">
                          <a:solidFill>
                            <a:srgbClr val="0070C0"/>
                          </a:solidFill>
                          <a:latin typeface="Calibri"/>
                        </a:rPr>
                        <a:t>Type</a:t>
                      </a:r>
                      <a:r>
                        <a:rPr lang="es-PA" sz="1600" b="0" i="0" u="none" strike="noStrike" dirty="0" smtClean="0">
                          <a:solidFill>
                            <a:srgbClr val="0070C0"/>
                          </a:solidFill>
                          <a:latin typeface="Calibri"/>
                        </a:rPr>
                        <a:t> B</a:t>
                      </a:r>
                      <a:endParaRPr lang="es-PA" sz="1600" b="0" i="0" u="none" strike="noStrike" dirty="0">
                        <a:solidFill>
                          <a:srgbClr val="0070C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noStrike" dirty="0" smtClean="0">
                          <a:solidFill>
                            <a:srgbClr val="0070C0"/>
                          </a:solidFill>
                          <a:latin typeface="Calibri"/>
                        </a:rPr>
                        <a:t>Rectangular</a:t>
                      </a:r>
                      <a:endParaRPr lang="es-PA" sz="1600" b="0" i="0" u="none" strike="noStrike" dirty="0">
                        <a:solidFill>
                          <a:srgbClr val="0070C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dirty="0" smtClean="0">
                          <a:solidFill>
                            <a:srgbClr val="0070C0"/>
                          </a:solidFill>
                          <a:latin typeface="Calibri"/>
                        </a:rPr>
                        <a:t>1</a:t>
                      </a:r>
                      <a:endParaRPr lang="es-PA" sz="1600" b="0" i="0" u="none" strike="noStrike" dirty="0">
                        <a:solidFill>
                          <a:srgbClr val="0070C0"/>
                        </a:solidFill>
                        <a:latin typeface="Calibri"/>
                      </a:endParaRPr>
                    </a:p>
                  </a:txBody>
                  <a:tcPr marL="9525" marR="9525" marT="9525" marB="0" anchor="ctr">
                    <a:lnL>
                      <a:noFill/>
                    </a:lnL>
                    <a:lnR>
                      <a:noFill/>
                    </a:lnR>
                    <a:lnT>
                      <a:noFill/>
                    </a:lnT>
                    <a:lnB>
                      <a:noFill/>
                    </a:lnB>
                  </a:tcPr>
                </a:tc>
              </a:tr>
              <a:tr h="4595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PA" sz="1700" b="0" i="0" u="none" strike="sngStrike" dirty="0" smtClean="0">
                          <a:solidFill>
                            <a:srgbClr val="000000"/>
                          </a:solidFill>
                          <a:latin typeface="Calibri"/>
                        </a:rPr>
                        <a:t>½ DUT </a:t>
                      </a:r>
                      <a:r>
                        <a:rPr lang="es-PA" sz="1700" b="0" i="0" u="none" strike="sngStrike" dirty="0" err="1" smtClean="0">
                          <a:solidFill>
                            <a:srgbClr val="000000"/>
                          </a:solidFill>
                          <a:latin typeface="Calibri"/>
                        </a:rPr>
                        <a:t>resolution</a:t>
                      </a:r>
                      <a:endParaRPr lang="es-PA" sz="17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rtl="0" fontAlgn="ctr"/>
                      <a:r>
                        <a:rPr lang="es-PA" sz="1600" b="0" i="0" u="none" strike="sngStrike" dirty="0" smtClean="0">
                          <a:solidFill>
                            <a:srgbClr val="000000"/>
                          </a:solidFill>
                          <a:latin typeface="Calibri"/>
                        </a:rPr>
                        <a:t>0</a:t>
                      </a:r>
                      <a:endParaRPr lang="es-PA" sz="1600" b="0" i="0" u="none" strike="sng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s-PA" sz="1600" b="0" i="0" u="none" strike="sngStrike" dirty="0" err="1" smtClean="0">
                          <a:solidFill>
                            <a:srgbClr val="000000"/>
                          </a:solidFill>
                          <a:latin typeface="Calibri"/>
                        </a:rPr>
                        <a:t>Type</a:t>
                      </a:r>
                      <a:r>
                        <a:rPr lang="es-PA" sz="1600" b="0" i="0" u="none" strike="sngStrike" dirty="0" smtClean="0">
                          <a:solidFill>
                            <a:srgbClr val="000000"/>
                          </a:solidFill>
                          <a:latin typeface="Calibri"/>
                        </a:rPr>
                        <a:t> B</a:t>
                      </a:r>
                      <a:endParaRPr lang="es-PA" sz="16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sngStrike" dirty="0" smtClean="0">
                          <a:solidFill>
                            <a:srgbClr val="000000"/>
                          </a:solidFill>
                          <a:latin typeface="Calibri"/>
                        </a:rPr>
                        <a:t>Rectangular</a:t>
                      </a:r>
                      <a:endParaRPr lang="es-PA" sz="1600" b="0" i="0" u="none" strike="sng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600" b="0" i="0" u="none" strike="sngStrike" dirty="0" smtClean="0">
                          <a:solidFill>
                            <a:srgbClr val="000000"/>
                          </a:solidFill>
                          <a:latin typeface="Calibri"/>
                        </a:rPr>
                        <a:t>0</a:t>
                      </a:r>
                      <a:endParaRPr lang="es-PA" sz="1600" b="0" i="0" u="none" strike="sngStrike" dirty="0">
                        <a:solidFill>
                          <a:srgbClr val="000000"/>
                        </a:solidFill>
                        <a:latin typeface="Calibri"/>
                      </a:endParaRPr>
                    </a:p>
                  </a:txBody>
                  <a:tcPr marL="9525" marR="9525" marT="9525" marB="0" anchor="ctr">
                    <a:lnL>
                      <a:noFill/>
                    </a:lnL>
                    <a:lnR>
                      <a:noFill/>
                    </a:lnR>
                    <a:lnT>
                      <a:noFill/>
                    </a:lnT>
                    <a:lnB>
                      <a:noFill/>
                    </a:lnB>
                  </a:tcPr>
                </a:tc>
              </a:tr>
              <a:tr h="43289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PA" sz="1600" b="0" i="0" u="none" strike="noStrike" dirty="0" err="1" smtClean="0">
                          <a:solidFill>
                            <a:srgbClr val="000000"/>
                          </a:solidFill>
                          <a:latin typeface="Calibri"/>
                        </a:rPr>
                        <a:t>Combined</a:t>
                      </a:r>
                      <a:r>
                        <a:rPr lang="es-PA" sz="1600" b="0" i="0" u="none" strike="noStrike" dirty="0" smtClean="0">
                          <a:solidFill>
                            <a:srgbClr val="000000"/>
                          </a:solidFill>
                          <a:latin typeface="Calibri"/>
                        </a:rPr>
                        <a:t> </a:t>
                      </a:r>
                      <a:r>
                        <a:rPr lang="es-PA" sz="1600" b="0" i="0" u="none" strike="noStrike" dirty="0" err="1" smtClean="0">
                          <a:solidFill>
                            <a:srgbClr val="000000"/>
                          </a:solidFill>
                          <a:latin typeface="Calibri"/>
                        </a:rPr>
                        <a:t>uncertainty</a:t>
                      </a:r>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600" b="0" i="0" u="none" strike="noStrike" dirty="0">
                          <a:solidFill>
                            <a:srgbClr val="000000"/>
                          </a:solidFill>
                          <a:latin typeface="Calibri"/>
                        </a:rPr>
                        <a:t> </a:t>
                      </a:r>
                    </a:p>
                  </a:txBody>
                  <a:tcPr marL="9525" marR="9525" marT="9525"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r>
                        <a:rPr lang="es-PA" sz="1400" b="0" i="0" u="none" strike="noStrike" dirty="0" smtClean="0">
                          <a:solidFill>
                            <a:srgbClr val="000000"/>
                          </a:solidFill>
                          <a:latin typeface="Calibri"/>
                        </a:rPr>
                        <a:t>3</a:t>
                      </a:r>
                      <a:endParaRPr lang="es-PA" sz="1400" b="0" i="0" u="none" strike="noStrike" dirty="0">
                        <a:solidFill>
                          <a:srgbClr val="000000"/>
                        </a:solidFill>
                        <a:latin typeface="Calibri"/>
                      </a:endParaRPr>
                    </a:p>
                  </a:txBody>
                  <a:tcPr marL="9525" marR="9525" marT="9525" marB="0" anchor="ctr">
                    <a:lnL>
                      <a:noFill/>
                    </a:lnL>
                    <a:lnR>
                      <a:noFill/>
                    </a:lnR>
                    <a:lnT>
                      <a:noFill/>
                    </a:lnT>
                    <a:lnB>
                      <a:noFill/>
                    </a:lnB>
                  </a:tcPr>
                </a:tc>
              </a:tr>
              <a:tr h="702419">
                <a:tc>
                  <a:txBody>
                    <a:bodyPr/>
                    <a:lstStyle/>
                    <a:p>
                      <a:pPr lvl="0" algn="l" fontAlgn="b"/>
                      <a:r>
                        <a:rPr lang="en-US" sz="1600" b="0" i="0" u="none" strike="noStrike" dirty="0">
                          <a:solidFill>
                            <a:srgbClr val="000000"/>
                          </a:solidFill>
                          <a:latin typeface="Calibri"/>
                        </a:rPr>
                        <a:t>Expanded </a:t>
                      </a:r>
                      <a:r>
                        <a:rPr lang="en-US" sz="1600" b="0" i="0" u="none" strike="noStrike" dirty="0" smtClean="0">
                          <a:solidFill>
                            <a:srgbClr val="000000"/>
                          </a:solidFill>
                          <a:latin typeface="Calibri"/>
                        </a:rPr>
                        <a:t>uncertainty</a:t>
                      </a:r>
                    </a:p>
                    <a:p>
                      <a:pPr lvl="0" algn="l" fontAlgn="b"/>
                      <a:r>
                        <a:rPr lang="en-US" sz="1200" b="0" i="0" u="none" strike="noStrike" dirty="0" smtClean="0">
                          <a:solidFill>
                            <a:srgbClr val="000000"/>
                          </a:solidFill>
                          <a:latin typeface="Calibri"/>
                        </a:rPr>
                        <a:t> (</a:t>
                      </a:r>
                      <a:r>
                        <a:rPr lang="en-US" sz="1200" b="0" i="0" u="none" strike="noStrike" dirty="0">
                          <a:solidFill>
                            <a:srgbClr val="000000"/>
                          </a:solidFill>
                          <a:latin typeface="Calibri"/>
                        </a:rPr>
                        <a:t>k = 2, </a:t>
                      </a:r>
                      <a:r>
                        <a:rPr lang="en-US" sz="1200" b="0" i="0" u="none" strike="noStrike" dirty="0" smtClean="0">
                          <a:solidFill>
                            <a:srgbClr val="000000"/>
                          </a:solidFill>
                          <a:latin typeface="Calibri"/>
                        </a:rPr>
                        <a:t>approximately </a:t>
                      </a:r>
                      <a:r>
                        <a:rPr lang="en-US" sz="1200" b="0" i="0" u="none" strike="noStrike" dirty="0">
                          <a:solidFill>
                            <a:srgbClr val="000000"/>
                          </a:solidFill>
                          <a:latin typeface="Calibri"/>
                        </a:rPr>
                        <a:t>a 95 %  level of </a:t>
                      </a:r>
                      <a:r>
                        <a:rPr lang="en-US" sz="1200" b="0" i="0" u="none" strike="noStrike" dirty="0" smtClean="0">
                          <a:solidFill>
                            <a:srgbClr val="000000"/>
                          </a:solidFill>
                          <a:latin typeface="Calibri"/>
                        </a:rPr>
                        <a:t>confidence</a:t>
                      </a:r>
                      <a:r>
                        <a:rPr lang="en-US" sz="1200" b="0" i="0" u="none" strike="noStrike" dirty="0">
                          <a:solidFill>
                            <a:srgbClr val="000000"/>
                          </a:solidFill>
                          <a:latin typeface="Calibri"/>
                        </a:rPr>
                        <a:t>)</a:t>
                      </a:r>
                    </a:p>
                  </a:txBody>
                  <a:tcPr marL="7557" marR="7557" marT="7557" marB="0" anchor="ctr">
                    <a:lnL>
                      <a:noFill/>
                    </a:lnL>
                    <a:lnR>
                      <a:noFill/>
                    </a:lnR>
                    <a:lnT>
                      <a:noFill/>
                    </a:lnT>
                    <a:lnB>
                      <a:noFill/>
                    </a:lnB>
                  </a:tcPr>
                </a:tc>
                <a:tc>
                  <a:txBody>
                    <a:bodyPr/>
                    <a:lstStyle/>
                    <a:p>
                      <a:pPr algn="l" fontAlgn="b"/>
                      <a:endParaRPr lang="es-PA" sz="12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l"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b"/>
                      <a:endParaRPr lang="es-PA" sz="1600" b="0" i="0" u="none" strike="noStrike" dirty="0">
                        <a:solidFill>
                          <a:srgbClr val="000000"/>
                        </a:solidFill>
                        <a:latin typeface="Calibri"/>
                      </a:endParaRPr>
                    </a:p>
                  </a:txBody>
                  <a:tcPr marL="7557" marR="7557" marT="7557" marB="0" anchor="ctr">
                    <a:lnL>
                      <a:noFill/>
                    </a:lnL>
                    <a:lnR>
                      <a:noFill/>
                    </a:lnR>
                    <a:lnT>
                      <a:noFill/>
                    </a:lnT>
                    <a:lnB>
                      <a:noFill/>
                    </a:lnB>
                  </a:tcPr>
                </a:tc>
                <a:tc>
                  <a:txBody>
                    <a:bodyPr/>
                    <a:lstStyle/>
                    <a:p>
                      <a:pPr algn="ctr" fontAlgn="ctr"/>
                      <a:r>
                        <a:rPr lang="es-PA" sz="1400" b="0" i="0" u="none" strike="noStrike" dirty="0" smtClean="0">
                          <a:solidFill>
                            <a:srgbClr val="000000"/>
                          </a:solidFill>
                          <a:latin typeface="Calibri"/>
                        </a:rPr>
                        <a:t>6</a:t>
                      </a:r>
                      <a:endParaRPr lang="es-PA" sz="1400" b="0" i="0" u="none" strike="noStrike" dirty="0">
                        <a:solidFill>
                          <a:srgbClr val="000000"/>
                        </a:solidFill>
                        <a:latin typeface="Calibri"/>
                      </a:endParaRPr>
                    </a:p>
                  </a:txBody>
                  <a:tcPr marL="9525" marR="9525" marT="9525" marB="0" anchor="ctr">
                    <a:lnL>
                      <a:noFill/>
                    </a:lnL>
                    <a:lnR>
                      <a:noFill/>
                    </a:lnR>
                    <a:lnT>
                      <a:noFill/>
                    </a:lnT>
                    <a:lnB>
                      <a:noFill/>
                    </a:lnB>
                  </a:tcPr>
                </a:tc>
              </a:tr>
            </a:tbl>
          </a:graphicData>
        </a:graphic>
      </p:graphicFrame>
      <p:sp>
        <p:nvSpPr>
          <p:cNvPr id="7" name="6 Rectángulo"/>
          <p:cNvSpPr/>
          <p:nvPr/>
        </p:nvSpPr>
        <p:spPr>
          <a:xfrm>
            <a:off x="500034" y="1285860"/>
            <a:ext cx="1588897" cy="369332"/>
          </a:xfrm>
          <a:prstGeom prst="rect">
            <a:avLst/>
          </a:prstGeom>
        </p:spPr>
        <p:txBody>
          <a:bodyPr wrap="none">
            <a:spAutoFit/>
          </a:bodyPr>
          <a:lstStyle/>
          <a:p>
            <a:r>
              <a:rPr lang="en-US" b="1" u="sng" dirty="0" smtClean="0"/>
              <a:t>An example</a:t>
            </a:r>
            <a:r>
              <a:rPr lang="en-US" b="1" dirty="0" smtClean="0"/>
              <a:t>:</a:t>
            </a:r>
            <a:endParaRPr lang="es-PA" dirty="0"/>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40</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914400" lvl="1" indent="-514350">
              <a:buFont typeface="Courier New" pitchFamily="49" charset="0"/>
              <a:buChar char="o"/>
            </a:pPr>
            <a:endParaRPr lang="en-US" sz="4100" dirty="0" smtClean="0">
              <a:latin typeface="Arial" pitchFamily="34" charset="0"/>
              <a:cs typeface="Arial" pitchFamily="34" charset="0"/>
            </a:endParaRP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Device Under Test (DUT)</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Traceable Reference </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Method</a:t>
            </a:r>
          </a:p>
          <a:p>
            <a:pPr marL="914400" lvl="1" indent="-514350">
              <a:buFont typeface="Courier New" pitchFamily="49" charset="0"/>
              <a:buChar char="o"/>
            </a:pPr>
            <a:r>
              <a:rPr lang="en-US" sz="4100" dirty="0" smtClean="0">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Stopwatch/Timer </a:t>
            </a:r>
            <a:r>
              <a:rPr lang="es-PA" sz="3700" dirty="0" err="1" smtClean="0">
                <a:solidFill>
                  <a:schemeClr val="tx1"/>
                </a:solidFill>
                <a:latin typeface="Arial" pitchFamily="34" charset="0"/>
                <a:cs typeface="Arial" pitchFamily="34" charset="0"/>
              </a:rPr>
              <a:t>Calibrations</a:t>
            </a:r>
            <a:endParaRPr lang="es-PA" sz="3700" dirty="0">
              <a:solidFill>
                <a:schemeClr val="tx1"/>
              </a:solidFill>
              <a:latin typeface="Arial" pitchFamily="34" charset="0"/>
              <a:cs typeface="Arial" pitchFamily="34" charset="0"/>
            </a:endParaRPr>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41</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normAutofit/>
          </a:bodyPr>
          <a:lstStyle/>
          <a:p>
            <a:pPr lvl="1" algn="ctr" rtl="0">
              <a:spcBef>
                <a:spcPct val="0"/>
              </a:spcBef>
            </a:pP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Calibration Result</a:t>
            </a:r>
            <a:endParaRPr lang="es-PA" sz="2800" dirty="0">
              <a:solidFill>
                <a:schemeClr val="tx1"/>
              </a:solidFill>
            </a:endParaRPr>
          </a:p>
        </p:txBody>
      </p:sp>
      <p:grpSp>
        <p:nvGrpSpPr>
          <p:cNvPr id="35" name="34 Grupo"/>
          <p:cNvGrpSpPr/>
          <p:nvPr/>
        </p:nvGrpSpPr>
        <p:grpSpPr>
          <a:xfrm>
            <a:off x="285720" y="1273718"/>
            <a:ext cx="8358246" cy="1322310"/>
            <a:chOff x="285720" y="3392574"/>
            <a:chExt cx="8358246" cy="1322310"/>
          </a:xfrm>
        </p:grpSpPr>
        <p:sp>
          <p:nvSpPr>
            <p:cNvPr id="51" name="50 Rectángulo"/>
            <p:cNvSpPr/>
            <p:nvPr/>
          </p:nvSpPr>
          <p:spPr>
            <a:xfrm>
              <a:off x="1500166" y="3699221"/>
              <a:ext cx="571504" cy="1015663"/>
            </a:xfrm>
            <a:prstGeom prst="rect">
              <a:avLst/>
            </a:prstGeom>
          </p:spPr>
          <p:txBody>
            <a:bodyPr wrap="square">
              <a:spAutoFit/>
            </a:bodyPr>
            <a:lstStyle/>
            <a:p>
              <a:pPr algn="ctr"/>
              <a:r>
                <a:rPr lang="el-GR" sz="2000" b="1" dirty="0" smtClean="0"/>
                <a:t>Δ</a:t>
              </a:r>
              <a:r>
                <a:rPr lang="es-PA" sz="2000" b="1" dirty="0" smtClean="0"/>
                <a:t>t</a:t>
              </a:r>
            </a:p>
            <a:p>
              <a:pPr algn="ctr"/>
              <a:r>
                <a:rPr lang="es-PA" sz="2000" b="1" dirty="0" smtClean="0"/>
                <a:t>━</a:t>
              </a:r>
            </a:p>
            <a:p>
              <a:pPr algn="ctr"/>
              <a:r>
                <a:rPr lang="el-GR" sz="2000" b="1" dirty="0" smtClean="0">
                  <a:latin typeface="Arial"/>
                  <a:cs typeface="Arial"/>
                </a:rPr>
                <a:t>Τ</a:t>
              </a:r>
              <a:endParaRPr lang="es-PA" sz="2000" b="1" dirty="0"/>
            </a:p>
          </p:txBody>
        </p:sp>
        <p:sp>
          <p:nvSpPr>
            <p:cNvPr id="52" name="51 CuadroTexto"/>
            <p:cNvSpPr txBox="1"/>
            <p:nvPr/>
          </p:nvSpPr>
          <p:spPr>
            <a:xfrm>
              <a:off x="6525460" y="3699221"/>
              <a:ext cx="832622" cy="1015663"/>
            </a:xfrm>
            <a:prstGeom prst="rect">
              <a:avLst/>
            </a:prstGeom>
            <a:noFill/>
          </p:spPr>
          <p:txBody>
            <a:bodyPr wrap="square" rtlCol="0">
              <a:spAutoFit/>
            </a:bodyPr>
            <a:lstStyle/>
            <a:p>
              <a:pPr algn="ctr"/>
              <a:r>
                <a:rPr lang="es-PA" sz="2000" dirty="0" smtClean="0"/>
                <a:t>  </a:t>
              </a:r>
              <a:r>
                <a:rPr lang="el-GR" sz="2000" b="1" dirty="0" smtClean="0"/>
                <a:t>Δ</a:t>
              </a:r>
              <a:r>
                <a:rPr lang="es-PA" sz="2000" b="1" i="1" dirty="0" smtClean="0">
                  <a:latin typeface="Bookman Old Style" pitchFamily="18" charset="0"/>
                </a:rPr>
                <a:t>f</a:t>
              </a:r>
            </a:p>
            <a:p>
              <a:pPr algn="ctr"/>
              <a:r>
                <a:rPr lang="es-PA" sz="2000" b="1" dirty="0" smtClean="0"/>
                <a:t> ━</a:t>
              </a:r>
            </a:p>
            <a:p>
              <a:pPr algn="ctr"/>
              <a:r>
                <a:rPr lang="es-PA" sz="2000" b="1" i="1" dirty="0" smtClean="0">
                  <a:latin typeface="Bookman Old Style" pitchFamily="18" charset="0"/>
                </a:rPr>
                <a:t> f</a:t>
              </a:r>
              <a:endParaRPr lang="es-PA" sz="2000" b="1" dirty="0" smtClean="0"/>
            </a:p>
          </p:txBody>
        </p:sp>
        <p:sp>
          <p:nvSpPr>
            <p:cNvPr id="53" name="52 CuadroTexto"/>
            <p:cNvSpPr txBox="1"/>
            <p:nvPr/>
          </p:nvSpPr>
          <p:spPr>
            <a:xfrm>
              <a:off x="285720" y="3392574"/>
              <a:ext cx="3571900" cy="369332"/>
            </a:xfrm>
            <a:prstGeom prst="rect">
              <a:avLst/>
            </a:prstGeom>
            <a:noFill/>
          </p:spPr>
          <p:txBody>
            <a:bodyPr wrap="square" rtlCol="0">
              <a:spAutoFit/>
            </a:bodyPr>
            <a:lstStyle/>
            <a:p>
              <a:r>
                <a:rPr lang="en-US" b="1" dirty="0" smtClean="0">
                  <a:latin typeface="Arial" pitchFamily="34" charset="0"/>
                  <a:cs typeface="Arial" pitchFamily="34" charset="0"/>
                </a:rPr>
                <a:t>Time interval measurement</a:t>
              </a:r>
              <a:endParaRPr lang="es-PA" b="1" dirty="0">
                <a:solidFill>
                  <a:srgbClr val="0070C0"/>
                </a:solidFill>
              </a:endParaRPr>
            </a:p>
          </p:txBody>
        </p:sp>
        <p:sp>
          <p:nvSpPr>
            <p:cNvPr id="54" name="53 Rectángulo"/>
            <p:cNvSpPr/>
            <p:nvPr/>
          </p:nvSpPr>
          <p:spPr>
            <a:xfrm>
              <a:off x="5663663" y="3392574"/>
              <a:ext cx="2980303" cy="369332"/>
            </a:xfrm>
            <a:prstGeom prst="rect">
              <a:avLst/>
            </a:prstGeom>
          </p:spPr>
          <p:txBody>
            <a:bodyPr wrap="none">
              <a:spAutoFit/>
            </a:bodyPr>
            <a:lstStyle/>
            <a:p>
              <a:r>
                <a:rPr lang="en-US" b="1" dirty="0" smtClean="0">
                  <a:latin typeface="Arial" pitchFamily="34" charset="0"/>
                  <a:cs typeface="Arial" pitchFamily="34" charset="0"/>
                </a:rPr>
                <a:t>Frequency measurement</a:t>
              </a:r>
              <a:endParaRPr lang="es-PA" b="1" dirty="0">
                <a:solidFill>
                  <a:srgbClr val="0070C0"/>
                </a:solidFill>
              </a:endParaRPr>
            </a:p>
          </p:txBody>
        </p:sp>
        <p:cxnSp>
          <p:nvCxnSpPr>
            <p:cNvPr id="55" name="54 Conector recto de flecha"/>
            <p:cNvCxnSpPr/>
            <p:nvPr/>
          </p:nvCxnSpPr>
          <p:spPr>
            <a:xfrm>
              <a:off x="2500298" y="4213230"/>
              <a:ext cx="3786214"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2"/>
          <a:srcRect/>
          <a:stretch>
            <a:fillRect/>
          </a:stretch>
        </p:blipFill>
        <p:spPr bwMode="auto">
          <a:xfrm>
            <a:off x="2428860" y="2344933"/>
            <a:ext cx="3929090" cy="2369951"/>
          </a:xfrm>
          <a:prstGeom prst="rect">
            <a:avLst/>
          </a:prstGeom>
          <a:noFill/>
          <a:ln w="9525">
            <a:noFill/>
            <a:miter lim="800000"/>
            <a:headEnd/>
            <a:tailEnd/>
          </a:ln>
        </p:spPr>
      </p:pic>
      <p:grpSp>
        <p:nvGrpSpPr>
          <p:cNvPr id="37" name="36 Grupo"/>
          <p:cNvGrpSpPr/>
          <p:nvPr/>
        </p:nvGrpSpPr>
        <p:grpSpPr>
          <a:xfrm>
            <a:off x="1714480" y="4786322"/>
            <a:ext cx="6000792" cy="1348569"/>
            <a:chOff x="285720" y="4857759"/>
            <a:chExt cx="8215370" cy="1514159"/>
          </a:xfrm>
        </p:grpSpPr>
        <p:grpSp>
          <p:nvGrpSpPr>
            <p:cNvPr id="3" name="15 Grupo"/>
            <p:cNvGrpSpPr/>
            <p:nvPr/>
          </p:nvGrpSpPr>
          <p:grpSpPr>
            <a:xfrm>
              <a:off x="714348" y="4857759"/>
              <a:ext cx="7786742" cy="1514159"/>
              <a:chOff x="928662" y="4784301"/>
              <a:chExt cx="8741375" cy="1739782"/>
            </a:xfrm>
          </p:grpSpPr>
          <p:sp>
            <p:nvSpPr>
              <p:cNvPr id="17" name="16 CuadroTexto"/>
              <p:cNvSpPr txBox="1"/>
              <p:nvPr/>
            </p:nvSpPr>
            <p:spPr>
              <a:xfrm>
                <a:off x="2199176" y="5060118"/>
                <a:ext cx="3669422" cy="375349"/>
              </a:xfrm>
              <a:prstGeom prst="rect">
                <a:avLst/>
              </a:prstGeom>
              <a:noFill/>
            </p:spPr>
            <p:txBody>
              <a:bodyPr wrap="none" rtlCol="0">
                <a:spAutoFit/>
              </a:bodyPr>
              <a:lstStyle/>
              <a:p>
                <a:r>
                  <a:rPr lang="es-PA" sz="1200" b="1" dirty="0" smtClean="0">
                    <a:solidFill>
                      <a:schemeClr val="accent4"/>
                    </a:solidFill>
                  </a:rPr>
                  <a:t>Time </a:t>
                </a:r>
                <a:r>
                  <a:rPr lang="es-PA" sz="1200" b="1" dirty="0" err="1" smtClean="0">
                    <a:solidFill>
                      <a:schemeClr val="accent4"/>
                    </a:solidFill>
                  </a:rPr>
                  <a:t>Interval</a:t>
                </a:r>
                <a:r>
                  <a:rPr lang="es-PA" sz="1200" b="1" dirty="0" smtClean="0">
                    <a:solidFill>
                      <a:schemeClr val="accent4"/>
                    </a:solidFill>
                  </a:rPr>
                  <a:t> </a:t>
                </a:r>
                <a:r>
                  <a:rPr lang="es-PA" sz="1200" b="1" dirty="0" err="1" smtClean="0">
                    <a:solidFill>
                      <a:schemeClr val="accent4"/>
                    </a:solidFill>
                  </a:rPr>
                  <a:t>Reference</a:t>
                </a:r>
                <a:endParaRPr lang="es-PA" sz="1200" b="1" dirty="0">
                  <a:solidFill>
                    <a:schemeClr val="accent4"/>
                  </a:solidFill>
                </a:endParaRPr>
              </a:p>
            </p:txBody>
          </p:sp>
          <p:sp>
            <p:nvSpPr>
              <p:cNvPr id="18" name="17 CuadroTexto"/>
              <p:cNvSpPr txBox="1"/>
              <p:nvPr/>
            </p:nvSpPr>
            <p:spPr>
              <a:xfrm>
                <a:off x="2058007" y="5737729"/>
                <a:ext cx="3735798" cy="375349"/>
              </a:xfrm>
              <a:prstGeom prst="rect">
                <a:avLst/>
              </a:prstGeom>
              <a:noFill/>
            </p:spPr>
            <p:txBody>
              <a:bodyPr wrap="none" rtlCol="0">
                <a:spAutoFit/>
              </a:bodyPr>
              <a:lstStyle/>
              <a:p>
                <a:r>
                  <a:rPr lang="es-PA" sz="1200" b="1" dirty="0" err="1" smtClean="0">
                    <a:solidFill>
                      <a:schemeClr val="accent4"/>
                    </a:solidFill>
                  </a:rPr>
                  <a:t>Measured</a:t>
                </a:r>
                <a:r>
                  <a:rPr lang="es-PA" sz="1200" b="1" dirty="0" smtClean="0">
                    <a:solidFill>
                      <a:schemeClr val="accent4"/>
                    </a:solidFill>
                  </a:rPr>
                  <a:t> Time </a:t>
                </a:r>
                <a:r>
                  <a:rPr lang="es-PA" sz="1200" b="1" dirty="0" err="1" smtClean="0">
                    <a:solidFill>
                      <a:schemeClr val="accent4"/>
                    </a:solidFill>
                  </a:rPr>
                  <a:t>Interval</a:t>
                </a:r>
                <a:r>
                  <a:rPr lang="es-PA" sz="1200" b="1" dirty="0" smtClean="0">
                    <a:solidFill>
                      <a:schemeClr val="accent4"/>
                    </a:solidFill>
                  </a:rPr>
                  <a:t> </a:t>
                </a:r>
                <a:endParaRPr lang="es-PA" sz="1200" b="1" dirty="0">
                  <a:solidFill>
                    <a:schemeClr val="accent4"/>
                  </a:solidFill>
                </a:endParaRPr>
              </a:p>
            </p:txBody>
          </p:sp>
          <p:grpSp>
            <p:nvGrpSpPr>
              <p:cNvPr id="7" name="26 Grupo"/>
              <p:cNvGrpSpPr/>
              <p:nvPr/>
            </p:nvGrpSpPr>
            <p:grpSpPr>
              <a:xfrm>
                <a:off x="928662" y="4784301"/>
                <a:ext cx="8741375" cy="1408789"/>
                <a:chOff x="928662" y="4784301"/>
                <a:chExt cx="8741375" cy="1408789"/>
              </a:xfrm>
            </p:grpSpPr>
            <p:cxnSp>
              <p:nvCxnSpPr>
                <p:cNvPr id="21" name="20 Conector recto de flecha"/>
                <p:cNvCxnSpPr/>
                <p:nvPr/>
              </p:nvCxnSpPr>
              <p:spPr>
                <a:xfrm flipV="1">
                  <a:off x="928662" y="5737729"/>
                  <a:ext cx="8739786" cy="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8247771" y="5523250"/>
                  <a:ext cx="927895"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572266" y="5571346"/>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flipH="1" flipV="1">
                  <a:off x="9205293" y="5523267"/>
                  <a:ext cx="927899"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3"/>
                <a:srcRect/>
                <a:stretch>
                  <a:fillRect/>
                </a:stretch>
              </p:blipFill>
              <p:spPr bwMode="auto">
                <a:xfrm>
                  <a:off x="8952999" y="5864926"/>
                  <a:ext cx="442307" cy="328164"/>
                </a:xfrm>
                <a:prstGeom prst="rect">
                  <a:avLst/>
                </a:prstGeom>
                <a:noFill/>
                <a:ln w="9525">
                  <a:noFill/>
                  <a:miter lim="800000"/>
                  <a:headEnd/>
                  <a:tailEnd/>
                </a:ln>
                <a:effectLst/>
              </p:spPr>
            </p:pic>
            <p:cxnSp>
              <p:nvCxnSpPr>
                <p:cNvPr id="26" name="25 Conector recto de flecha"/>
                <p:cNvCxnSpPr/>
                <p:nvPr/>
              </p:nvCxnSpPr>
              <p:spPr>
                <a:xfrm>
                  <a:off x="928662" y="5411092"/>
                  <a:ext cx="7783850" cy="201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8317540" y="4784301"/>
                  <a:ext cx="941208" cy="354495"/>
                </a:xfrm>
                <a:prstGeom prst="rect">
                  <a:avLst/>
                </a:prstGeom>
                <a:noFill/>
              </p:spPr>
              <p:txBody>
                <a:bodyPr wrap="square" rtlCol="0">
                  <a:spAutoFit/>
                </a:bodyPr>
                <a:lstStyle/>
                <a:p>
                  <a:pPr algn="ctr"/>
                  <a:r>
                    <a:rPr lang="es-PA" sz="1100" dirty="0" smtClean="0"/>
                    <a:t>Stop</a:t>
                  </a:r>
                  <a:endParaRPr lang="es-PA" sz="1100" dirty="0"/>
                </a:p>
              </p:txBody>
            </p:sp>
          </p:grpSp>
          <p:sp>
            <p:nvSpPr>
              <p:cNvPr id="20" name="19 CuadroTexto"/>
              <p:cNvSpPr txBox="1"/>
              <p:nvPr/>
            </p:nvSpPr>
            <p:spPr>
              <a:xfrm>
                <a:off x="6705645" y="6166728"/>
                <a:ext cx="2962803" cy="357355"/>
              </a:xfrm>
              <a:prstGeom prst="rect">
                <a:avLst/>
              </a:prstGeom>
              <a:noFill/>
            </p:spPr>
            <p:txBody>
              <a:bodyPr wrap="square" rtlCol="0">
                <a:spAutoFit/>
              </a:bodyPr>
              <a:lstStyle/>
              <a:p>
                <a:r>
                  <a:rPr lang="es-PA" sz="1200" b="1" u="sng" dirty="0" err="1" smtClean="0">
                    <a:solidFill>
                      <a:schemeClr val="bg2">
                        <a:lumMod val="50000"/>
                      </a:schemeClr>
                    </a:solidFill>
                  </a:rPr>
                  <a:t>Measurement</a:t>
                </a:r>
                <a:r>
                  <a:rPr lang="es-PA" sz="1200" b="1" u="sng" dirty="0" smtClean="0">
                    <a:solidFill>
                      <a:schemeClr val="bg2">
                        <a:lumMod val="50000"/>
                      </a:schemeClr>
                    </a:solidFill>
                  </a:rPr>
                  <a:t> Error!!</a:t>
                </a:r>
                <a:endParaRPr lang="es-PA" sz="1200" b="1" u="sng" dirty="0">
                  <a:solidFill>
                    <a:schemeClr val="bg2">
                      <a:lumMod val="50000"/>
                    </a:schemeClr>
                  </a:solidFill>
                </a:endParaRPr>
              </a:p>
            </p:txBody>
          </p:sp>
        </p:grpSp>
        <p:sp>
          <p:nvSpPr>
            <p:cNvPr id="36" name="35 CuadroTexto"/>
            <p:cNvSpPr txBox="1"/>
            <p:nvPr/>
          </p:nvSpPr>
          <p:spPr>
            <a:xfrm>
              <a:off x="285720" y="4929198"/>
              <a:ext cx="838420" cy="261610"/>
            </a:xfrm>
            <a:prstGeom prst="rect">
              <a:avLst/>
            </a:prstGeom>
            <a:noFill/>
          </p:spPr>
          <p:txBody>
            <a:bodyPr wrap="square" rtlCol="0">
              <a:spAutoFit/>
            </a:bodyPr>
            <a:lstStyle/>
            <a:p>
              <a:pPr algn="ctr"/>
              <a:r>
                <a:rPr lang="es-PA" sz="1100" dirty="0" err="1" smtClean="0"/>
                <a:t>Start</a:t>
              </a:r>
              <a:endParaRPr lang="es-PA" sz="1100" dirty="0"/>
            </a:p>
          </p:txBody>
        </p:sp>
      </p:grpSp>
      <p:sp>
        <p:nvSpPr>
          <p:cNvPr id="28" name="27 Marcador de fecha"/>
          <p:cNvSpPr>
            <a:spLocks noGrp="1"/>
          </p:cNvSpPr>
          <p:nvPr>
            <p:ph type="dt" sz="half" idx="10"/>
          </p:nvPr>
        </p:nvSpPr>
        <p:spPr/>
        <p:txBody>
          <a:bodyPr/>
          <a:lstStyle/>
          <a:p>
            <a:r>
              <a:rPr lang="es-PA" smtClean="0"/>
              <a:t>January 27, 2015</a:t>
            </a:r>
            <a:endParaRPr lang="es-ES"/>
          </a:p>
        </p:txBody>
      </p:sp>
      <p:sp>
        <p:nvSpPr>
          <p:cNvPr id="29" name="28 Marcador de número de diapositiva"/>
          <p:cNvSpPr>
            <a:spLocks noGrp="1"/>
          </p:cNvSpPr>
          <p:nvPr>
            <p:ph type="sldNum" sz="quarter" idx="12"/>
          </p:nvPr>
        </p:nvSpPr>
        <p:spPr/>
        <p:txBody>
          <a:bodyPr/>
          <a:lstStyle/>
          <a:p>
            <a:fld id="{132FADFE-3B8F-471C-ABF0-DBC7717ECBBC}" type="slidenum">
              <a:rPr lang="es-ES" smtClean="0"/>
              <a:pPr/>
              <a:t>42</a:t>
            </a:fld>
            <a:endParaRPr lang="es-ES"/>
          </a:p>
        </p:txBody>
      </p:sp>
      <p:sp>
        <p:nvSpPr>
          <p:cNvPr id="30" name="2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normAutofit/>
          </a:bodyPr>
          <a:lstStyle/>
          <a:p>
            <a:pPr lvl="1" algn="ctr" rtl="0">
              <a:spcBef>
                <a:spcPct val="0"/>
              </a:spcBef>
            </a:pPr>
            <a:r>
              <a:rPr lang="en-US" sz="2700" b="1" dirty="0" smtClean="0">
                <a:effectLst>
                  <a:outerShdw blurRad="38100" dist="38100" dir="2700000" algn="tl">
                    <a:srgbClr val="000000">
                      <a:alpha val="43137"/>
                    </a:srgbClr>
                  </a:outerShdw>
                </a:effectLst>
                <a:latin typeface="Arial" pitchFamily="34" charset="0"/>
                <a:cs typeface="Arial" pitchFamily="34" charset="0"/>
              </a:rPr>
              <a:t>Calibration Result</a:t>
            </a:r>
            <a:endParaRPr lang="es-PA" sz="2700" dirty="0"/>
          </a:p>
        </p:txBody>
      </p:sp>
      <p:pic>
        <p:nvPicPr>
          <p:cNvPr id="28" name="Picture 4"/>
          <p:cNvPicPr>
            <a:picLocks noChangeAspect="1" noChangeArrowheads="1"/>
          </p:cNvPicPr>
          <p:nvPr/>
        </p:nvPicPr>
        <p:blipFill>
          <a:blip r:embed="rId2"/>
          <a:srcRect/>
          <a:stretch>
            <a:fillRect/>
          </a:stretch>
        </p:blipFill>
        <p:spPr bwMode="auto">
          <a:xfrm>
            <a:off x="214282" y="1471070"/>
            <a:ext cx="3786214" cy="1457864"/>
          </a:xfrm>
          <a:prstGeom prst="rect">
            <a:avLst/>
          </a:prstGeom>
          <a:noFill/>
          <a:ln w="9525">
            <a:noFill/>
            <a:miter lim="800000"/>
            <a:headEnd/>
            <a:tailEnd/>
          </a:ln>
          <a:effectLst/>
        </p:spPr>
      </p:pic>
      <p:grpSp>
        <p:nvGrpSpPr>
          <p:cNvPr id="36" name="35 Grupo"/>
          <p:cNvGrpSpPr/>
          <p:nvPr/>
        </p:nvGrpSpPr>
        <p:grpSpPr>
          <a:xfrm>
            <a:off x="1285852" y="5199420"/>
            <a:ext cx="1714512" cy="923330"/>
            <a:chOff x="3071802" y="3071811"/>
            <a:chExt cx="1884865" cy="1034277"/>
          </a:xfrm>
        </p:grpSpPr>
        <p:sp>
          <p:nvSpPr>
            <p:cNvPr id="30" name="29 CuadroTexto"/>
            <p:cNvSpPr txBox="1"/>
            <p:nvPr/>
          </p:nvSpPr>
          <p:spPr>
            <a:xfrm>
              <a:off x="4027973" y="3071811"/>
              <a:ext cx="928694" cy="1034277"/>
            </a:xfrm>
            <a:prstGeom prst="rect">
              <a:avLst/>
            </a:prstGeom>
            <a:noFill/>
          </p:spPr>
          <p:txBody>
            <a:bodyPr wrap="square" rtlCol="0">
              <a:spAutoFit/>
            </a:bodyPr>
            <a:lstStyle/>
            <a:p>
              <a:pPr algn="ctr"/>
              <a:r>
                <a:rPr lang="es-PA" dirty="0" smtClean="0"/>
                <a:t>   </a:t>
              </a:r>
              <a:r>
                <a:rPr lang="el-GR" dirty="0" smtClean="0"/>
                <a:t>Δ</a:t>
              </a:r>
              <a:r>
                <a:rPr lang="es-PA" i="1" dirty="0" smtClean="0">
                  <a:latin typeface="Bookman Old Style" pitchFamily="18" charset="0"/>
                </a:rPr>
                <a:t>f</a:t>
              </a:r>
            </a:p>
            <a:p>
              <a:pPr algn="ctr"/>
              <a:r>
                <a:rPr lang="es-PA" dirty="0" smtClean="0"/>
                <a:t>- ━</a:t>
              </a:r>
            </a:p>
            <a:p>
              <a:pPr algn="ctr"/>
              <a:r>
                <a:rPr lang="es-PA" i="1" dirty="0" smtClean="0">
                  <a:latin typeface="Bookman Old Style" pitchFamily="18" charset="0"/>
                </a:rPr>
                <a:t>  f</a:t>
              </a:r>
              <a:endParaRPr lang="es-PA" dirty="0" smtClean="0"/>
            </a:p>
          </p:txBody>
        </p:sp>
        <p:sp>
          <p:nvSpPr>
            <p:cNvPr id="31" name="30 Rectángulo"/>
            <p:cNvSpPr/>
            <p:nvPr/>
          </p:nvSpPr>
          <p:spPr>
            <a:xfrm>
              <a:off x="3071802" y="3071811"/>
              <a:ext cx="785818" cy="1034277"/>
            </a:xfrm>
            <a:prstGeom prst="rect">
              <a:avLst/>
            </a:prstGeom>
          </p:spPr>
          <p:txBody>
            <a:bodyPr wrap="square">
              <a:spAutoFit/>
            </a:bodyPr>
            <a:lstStyle/>
            <a:p>
              <a:pPr algn="ctr"/>
              <a:r>
                <a:rPr lang="el-GR" dirty="0" smtClean="0"/>
                <a:t>Δ</a:t>
              </a:r>
              <a:r>
                <a:rPr lang="es-PA" dirty="0" smtClean="0"/>
                <a:t>t</a:t>
              </a:r>
            </a:p>
            <a:p>
              <a:pPr algn="ctr"/>
              <a:r>
                <a:rPr lang="es-PA" dirty="0" smtClean="0"/>
                <a:t>━</a:t>
              </a:r>
            </a:p>
            <a:p>
              <a:pPr algn="ctr"/>
              <a:r>
                <a:rPr lang="es-PA" dirty="0" smtClean="0">
                  <a:latin typeface="Arial"/>
                  <a:cs typeface="Arial"/>
                </a:rPr>
                <a:t> </a:t>
              </a:r>
              <a:r>
                <a:rPr lang="el-GR" dirty="0" smtClean="0">
                  <a:latin typeface="Arial"/>
                  <a:cs typeface="Arial"/>
                </a:rPr>
                <a:t>Τ</a:t>
              </a:r>
              <a:endParaRPr lang="es-PA" dirty="0"/>
            </a:p>
          </p:txBody>
        </p:sp>
        <p:sp>
          <p:nvSpPr>
            <p:cNvPr id="32" name="31 CuadroTexto"/>
            <p:cNvSpPr txBox="1"/>
            <p:nvPr/>
          </p:nvSpPr>
          <p:spPr>
            <a:xfrm>
              <a:off x="3635062" y="3409295"/>
              <a:ext cx="631952" cy="413711"/>
            </a:xfrm>
            <a:prstGeom prst="rect">
              <a:avLst/>
            </a:prstGeom>
            <a:noFill/>
          </p:spPr>
          <p:txBody>
            <a:bodyPr wrap="square" rtlCol="0">
              <a:spAutoFit/>
            </a:bodyPr>
            <a:lstStyle/>
            <a:p>
              <a:pPr algn="ctr"/>
              <a:r>
                <a:rPr lang="es-PA" dirty="0" smtClean="0"/>
                <a:t>=</a:t>
              </a:r>
            </a:p>
          </p:txBody>
        </p:sp>
      </p:grpSp>
      <p:grpSp>
        <p:nvGrpSpPr>
          <p:cNvPr id="37" name="36 Grupo"/>
          <p:cNvGrpSpPr/>
          <p:nvPr/>
        </p:nvGrpSpPr>
        <p:grpSpPr>
          <a:xfrm>
            <a:off x="5572132" y="5214951"/>
            <a:ext cx="1643074" cy="923331"/>
            <a:chOff x="3071802" y="3071809"/>
            <a:chExt cx="1734075" cy="1086144"/>
          </a:xfrm>
        </p:grpSpPr>
        <p:sp>
          <p:nvSpPr>
            <p:cNvPr id="38" name="37 CuadroTexto"/>
            <p:cNvSpPr txBox="1"/>
            <p:nvPr/>
          </p:nvSpPr>
          <p:spPr>
            <a:xfrm>
              <a:off x="4051931" y="3071809"/>
              <a:ext cx="753946" cy="1086143"/>
            </a:xfrm>
            <a:prstGeom prst="rect">
              <a:avLst/>
            </a:prstGeom>
            <a:noFill/>
          </p:spPr>
          <p:txBody>
            <a:bodyPr wrap="square" rtlCol="0">
              <a:spAutoFit/>
            </a:bodyPr>
            <a:lstStyle/>
            <a:p>
              <a:pPr algn="ctr"/>
              <a:r>
                <a:rPr lang="es-PA" dirty="0" smtClean="0"/>
                <a:t> </a:t>
              </a:r>
              <a:r>
                <a:rPr lang="el-GR" dirty="0" smtClean="0"/>
                <a:t>Δ</a:t>
              </a:r>
              <a:r>
                <a:rPr lang="es-PA" i="1" dirty="0" smtClean="0">
                  <a:latin typeface="Bookman Old Style" pitchFamily="18" charset="0"/>
                </a:rPr>
                <a:t>f</a:t>
              </a:r>
            </a:p>
            <a:p>
              <a:pPr algn="ctr"/>
              <a:r>
                <a:rPr lang="es-PA" dirty="0" smtClean="0"/>
                <a:t>━</a:t>
              </a:r>
            </a:p>
            <a:p>
              <a:pPr algn="ctr"/>
              <a:r>
                <a:rPr lang="es-PA" i="1" dirty="0" smtClean="0">
                  <a:latin typeface="Bookman Old Style" pitchFamily="18" charset="0"/>
                </a:rPr>
                <a:t>f</a:t>
              </a:r>
              <a:endParaRPr lang="es-PA" dirty="0" smtClean="0"/>
            </a:p>
          </p:txBody>
        </p:sp>
        <p:sp>
          <p:nvSpPr>
            <p:cNvPr id="39" name="38 Rectángulo"/>
            <p:cNvSpPr/>
            <p:nvPr/>
          </p:nvSpPr>
          <p:spPr>
            <a:xfrm>
              <a:off x="3071802" y="3071810"/>
              <a:ext cx="785818" cy="1086143"/>
            </a:xfrm>
            <a:prstGeom prst="rect">
              <a:avLst/>
            </a:prstGeom>
          </p:spPr>
          <p:txBody>
            <a:bodyPr wrap="square">
              <a:spAutoFit/>
            </a:bodyPr>
            <a:lstStyle/>
            <a:p>
              <a:pPr algn="ctr"/>
              <a:r>
                <a:rPr lang="el-GR" dirty="0" smtClean="0"/>
                <a:t>Δ</a:t>
              </a:r>
              <a:r>
                <a:rPr lang="es-PA" dirty="0" smtClean="0"/>
                <a:t>t</a:t>
              </a:r>
            </a:p>
            <a:p>
              <a:pPr algn="ctr"/>
              <a:r>
                <a:rPr lang="es-PA" dirty="0" smtClean="0"/>
                <a:t>━</a:t>
              </a:r>
            </a:p>
            <a:p>
              <a:pPr algn="ctr"/>
              <a:r>
                <a:rPr lang="es-PA" dirty="0" smtClean="0">
                  <a:latin typeface="Arial"/>
                  <a:cs typeface="Arial"/>
                </a:rPr>
                <a:t> </a:t>
              </a:r>
              <a:r>
                <a:rPr lang="el-GR" dirty="0" smtClean="0">
                  <a:latin typeface="Arial"/>
                  <a:cs typeface="Arial"/>
                </a:rPr>
                <a:t>Τ</a:t>
              </a:r>
              <a:endParaRPr lang="es-PA" dirty="0"/>
            </a:p>
          </p:txBody>
        </p:sp>
        <p:sp>
          <p:nvSpPr>
            <p:cNvPr id="40" name="39 CuadroTexto"/>
            <p:cNvSpPr txBox="1"/>
            <p:nvPr/>
          </p:nvSpPr>
          <p:spPr>
            <a:xfrm>
              <a:off x="3674959" y="3407947"/>
              <a:ext cx="563590" cy="434457"/>
            </a:xfrm>
            <a:prstGeom prst="rect">
              <a:avLst/>
            </a:prstGeom>
            <a:noFill/>
          </p:spPr>
          <p:txBody>
            <a:bodyPr wrap="square" rtlCol="0">
              <a:spAutoFit/>
            </a:bodyPr>
            <a:lstStyle/>
            <a:p>
              <a:pPr algn="ctr"/>
              <a:r>
                <a:rPr lang="es-PA" dirty="0" smtClean="0"/>
                <a:t>=</a:t>
              </a:r>
            </a:p>
          </p:txBody>
        </p:sp>
      </p:grpSp>
      <p:sp>
        <p:nvSpPr>
          <p:cNvPr id="41" name="40 CuadroTexto"/>
          <p:cNvSpPr txBox="1"/>
          <p:nvPr/>
        </p:nvSpPr>
        <p:spPr>
          <a:xfrm>
            <a:off x="3071802" y="4702742"/>
            <a:ext cx="2571768" cy="369332"/>
          </a:xfrm>
          <a:prstGeom prst="rect">
            <a:avLst/>
          </a:prstGeom>
          <a:noFill/>
        </p:spPr>
        <p:txBody>
          <a:bodyPr wrap="square" rtlCol="0">
            <a:spAutoFit/>
          </a:bodyPr>
          <a:lstStyle/>
          <a:p>
            <a:r>
              <a:rPr lang="es-PA" b="1" dirty="0" err="1" smtClean="0">
                <a:solidFill>
                  <a:srgbClr val="0070C0"/>
                </a:solidFill>
              </a:rPr>
              <a:t>What</a:t>
            </a:r>
            <a:r>
              <a:rPr lang="es-PA" b="1" dirty="0" smtClean="0">
                <a:solidFill>
                  <a:srgbClr val="0070C0"/>
                </a:solidFill>
              </a:rPr>
              <a:t> </a:t>
            </a:r>
            <a:r>
              <a:rPr lang="es-PA" b="1" dirty="0" err="1" smtClean="0">
                <a:solidFill>
                  <a:srgbClr val="0070C0"/>
                </a:solidFill>
              </a:rPr>
              <a:t>is</a:t>
            </a:r>
            <a:r>
              <a:rPr lang="es-PA" b="1" dirty="0" smtClean="0">
                <a:solidFill>
                  <a:srgbClr val="0070C0"/>
                </a:solidFill>
              </a:rPr>
              <a:t> </a:t>
            </a:r>
            <a:r>
              <a:rPr lang="es-PA" b="1" dirty="0" err="1" smtClean="0">
                <a:solidFill>
                  <a:srgbClr val="0070C0"/>
                </a:solidFill>
              </a:rPr>
              <a:t>the</a:t>
            </a:r>
            <a:r>
              <a:rPr lang="es-PA" b="1" dirty="0" smtClean="0">
                <a:solidFill>
                  <a:srgbClr val="0070C0"/>
                </a:solidFill>
              </a:rPr>
              <a:t> </a:t>
            </a:r>
            <a:r>
              <a:rPr lang="es-PA" b="1" dirty="0" err="1" smtClean="0">
                <a:solidFill>
                  <a:srgbClr val="0070C0"/>
                </a:solidFill>
              </a:rPr>
              <a:t>ecuation</a:t>
            </a:r>
            <a:r>
              <a:rPr lang="es-PA" b="1" dirty="0" smtClean="0">
                <a:solidFill>
                  <a:srgbClr val="0070C0"/>
                </a:solidFill>
              </a:rPr>
              <a:t>?</a:t>
            </a:r>
            <a:endParaRPr lang="es-PA" b="1" dirty="0">
              <a:solidFill>
                <a:srgbClr val="0070C0"/>
              </a:solidFill>
            </a:endParaRPr>
          </a:p>
        </p:txBody>
      </p:sp>
      <p:sp>
        <p:nvSpPr>
          <p:cNvPr id="51" name="50 Rectángulo"/>
          <p:cNvSpPr/>
          <p:nvPr/>
        </p:nvSpPr>
        <p:spPr>
          <a:xfrm>
            <a:off x="1500166" y="3699221"/>
            <a:ext cx="571504" cy="1015663"/>
          </a:xfrm>
          <a:prstGeom prst="rect">
            <a:avLst/>
          </a:prstGeom>
        </p:spPr>
        <p:txBody>
          <a:bodyPr wrap="square">
            <a:spAutoFit/>
          </a:bodyPr>
          <a:lstStyle/>
          <a:p>
            <a:pPr algn="ctr"/>
            <a:r>
              <a:rPr lang="el-GR" sz="2000" b="1" dirty="0" smtClean="0"/>
              <a:t>Δ</a:t>
            </a:r>
            <a:r>
              <a:rPr lang="es-PA" sz="2000" b="1" dirty="0" smtClean="0"/>
              <a:t>t</a:t>
            </a:r>
          </a:p>
          <a:p>
            <a:pPr algn="ctr"/>
            <a:r>
              <a:rPr lang="es-PA" sz="2000" b="1" dirty="0" smtClean="0"/>
              <a:t>━</a:t>
            </a:r>
          </a:p>
          <a:p>
            <a:pPr algn="ctr"/>
            <a:r>
              <a:rPr lang="el-GR" sz="2000" b="1" dirty="0" smtClean="0">
                <a:latin typeface="Arial"/>
                <a:cs typeface="Arial"/>
              </a:rPr>
              <a:t>Τ</a:t>
            </a:r>
            <a:endParaRPr lang="es-PA" sz="2000" b="1" dirty="0"/>
          </a:p>
        </p:txBody>
      </p:sp>
      <p:sp>
        <p:nvSpPr>
          <p:cNvPr id="52" name="51 CuadroTexto"/>
          <p:cNvSpPr txBox="1"/>
          <p:nvPr/>
        </p:nvSpPr>
        <p:spPr>
          <a:xfrm>
            <a:off x="6525460" y="3699221"/>
            <a:ext cx="832622" cy="1015663"/>
          </a:xfrm>
          <a:prstGeom prst="rect">
            <a:avLst/>
          </a:prstGeom>
          <a:noFill/>
        </p:spPr>
        <p:txBody>
          <a:bodyPr wrap="square" rtlCol="0">
            <a:spAutoFit/>
          </a:bodyPr>
          <a:lstStyle/>
          <a:p>
            <a:pPr algn="ctr"/>
            <a:r>
              <a:rPr lang="es-PA" sz="2000" dirty="0" smtClean="0"/>
              <a:t>  </a:t>
            </a:r>
            <a:r>
              <a:rPr lang="el-GR" sz="2000" b="1" dirty="0" smtClean="0"/>
              <a:t>Δ</a:t>
            </a:r>
            <a:r>
              <a:rPr lang="es-PA" sz="2000" b="1" i="1" dirty="0" smtClean="0">
                <a:latin typeface="Bookman Old Style" pitchFamily="18" charset="0"/>
              </a:rPr>
              <a:t>f</a:t>
            </a:r>
          </a:p>
          <a:p>
            <a:pPr algn="ctr"/>
            <a:r>
              <a:rPr lang="es-PA" sz="2000" b="1" dirty="0" smtClean="0"/>
              <a:t> ━</a:t>
            </a:r>
          </a:p>
          <a:p>
            <a:pPr algn="ctr"/>
            <a:r>
              <a:rPr lang="es-PA" sz="2000" b="1" i="1" dirty="0" smtClean="0">
                <a:latin typeface="Bookman Old Style" pitchFamily="18" charset="0"/>
              </a:rPr>
              <a:t> f</a:t>
            </a:r>
            <a:endParaRPr lang="es-PA" sz="2000" b="1" dirty="0" smtClean="0"/>
          </a:p>
        </p:txBody>
      </p:sp>
      <p:sp>
        <p:nvSpPr>
          <p:cNvPr id="53" name="52 CuadroTexto"/>
          <p:cNvSpPr txBox="1"/>
          <p:nvPr/>
        </p:nvSpPr>
        <p:spPr>
          <a:xfrm>
            <a:off x="285720" y="3416858"/>
            <a:ext cx="3214710" cy="369332"/>
          </a:xfrm>
          <a:prstGeom prst="rect">
            <a:avLst/>
          </a:prstGeom>
          <a:noFill/>
        </p:spPr>
        <p:txBody>
          <a:bodyPr wrap="square" rtlCol="0">
            <a:spAutoFit/>
          </a:bodyPr>
          <a:lstStyle/>
          <a:p>
            <a:r>
              <a:rPr lang="en-US" b="1" dirty="0" smtClean="0">
                <a:latin typeface="Arial" pitchFamily="34" charset="0"/>
                <a:cs typeface="Arial" pitchFamily="34" charset="0"/>
              </a:rPr>
              <a:t>Time interval measurement</a:t>
            </a:r>
            <a:endParaRPr lang="es-PA" b="1" dirty="0">
              <a:solidFill>
                <a:srgbClr val="0070C0"/>
              </a:solidFill>
            </a:endParaRPr>
          </a:p>
        </p:txBody>
      </p:sp>
      <p:sp>
        <p:nvSpPr>
          <p:cNvPr id="54" name="53 Rectángulo"/>
          <p:cNvSpPr/>
          <p:nvPr/>
        </p:nvSpPr>
        <p:spPr>
          <a:xfrm>
            <a:off x="5663663" y="3416858"/>
            <a:ext cx="2980303" cy="369332"/>
          </a:xfrm>
          <a:prstGeom prst="rect">
            <a:avLst/>
          </a:prstGeom>
        </p:spPr>
        <p:txBody>
          <a:bodyPr wrap="none">
            <a:spAutoFit/>
          </a:bodyPr>
          <a:lstStyle/>
          <a:p>
            <a:r>
              <a:rPr lang="en-US" b="1" dirty="0" smtClean="0">
                <a:latin typeface="Arial" pitchFamily="34" charset="0"/>
                <a:cs typeface="Arial" pitchFamily="34" charset="0"/>
              </a:rPr>
              <a:t>Frequency measurement</a:t>
            </a:r>
            <a:endParaRPr lang="es-PA" b="1" dirty="0">
              <a:solidFill>
                <a:srgbClr val="0070C0"/>
              </a:solidFill>
            </a:endParaRPr>
          </a:p>
        </p:txBody>
      </p:sp>
      <p:cxnSp>
        <p:nvCxnSpPr>
          <p:cNvPr id="55" name="54 Conector recto de flecha"/>
          <p:cNvCxnSpPr/>
          <p:nvPr/>
        </p:nvCxnSpPr>
        <p:spPr>
          <a:xfrm>
            <a:off x="2500298" y="4213230"/>
            <a:ext cx="3786214" cy="15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61 CuadroTexto"/>
          <p:cNvSpPr txBox="1"/>
          <p:nvPr/>
        </p:nvSpPr>
        <p:spPr>
          <a:xfrm>
            <a:off x="4143372" y="5500702"/>
            <a:ext cx="420308" cy="369332"/>
          </a:xfrm>
          <a:prstGeom prst="rect">
            <a:avLst/>
          </a:prstGeom>
          <a:noFill/>
        </p:spPr>
        <p:txBody>
          <a:bodyPr wrap="none" rtlCol="0">
            <a:spAutoFit/>
          </a:bodyPr>
          <a:lstStyle/>
          <a:p>
            <a:r>
              <a:rPr lang="es-PA" dirty="0" err="1" smtClean="0"/>
              <a:t>or</a:t>
            </a:r>
            <a:endParaRPr lang="es-PA" dirty="0"/>
          </a:p>
        </p:txBody>
      </p:sp>
      <p:grpSp>
        <p:nvGrpSpPr>
          <p:cNvPr id="42" name="41 Grupo"/>
          <p:cNvGrpSpPr/>
          <p:nvPr/>
        </p:nvGrpSpPr>
        <p:grpSpPr>
          <a:xfrm>
            <a:off x="4000496" y="1506922"/>
            <a:ext cx="4858628" cy="1350574"/>
            <a:chOff x="4071934" y="1357298"/>
            <a:chExt cx="4858628" cy="1350574"/>
          </a:xfrm>
        </p:grpSpPr>
        <p:grpSp>
          <p:nvGrpSpPr>
            <p:cNvPr id="16" name="15 Grupo"/>
            <p:cNvGrpSpPr/>
            <p:nvPr/>
          </p:nvGrpSpPr>
          <p:grpSpPr>
            <a:xfrm>
              <a:off x="4357686" y="1357298"/>
              <a:ext cx="4572876" cy="1350574"/>
              <a:chOff x="928662" y="4784301"/>
              <a:chExt cx="8741375" cy="1715987"/>
            </a:xfrm>
          </p:grpSpPr>
          <p:sp>
            <p:nvSpPr>
              <p:cNvPr id="17" name="16 CuadroTexto"/>
              <p:cNvSpPr txBox="1"/>
              <p:nvPr/>
            </p:nvSpPr>
            <p:spPr>
              <a:xfrm>
                <a:off x="2199176" y="5060118"/>
                <a:ext cx="3669422" cy="375349"/>
              </a:xfrm>
              <a:prstGeom prst="rect">
                <a:avLst/>
              </a:prstGeom>
              <a:noFill/>
            </p:spPr>
            <p:txBody>
              <a:bodyPr wrap="none" rtlCol="0">
                <a:spAutoFit/>
              </a:bodyPr>
              <a:lstStyle/>
              <a:p>
                <a:r>
                  <a:rPr lang="es-PA" sz="1200" b="1" dirty="0" smtClean="0">
                    <a:solidFill>
                      <a:schemeClr val="accent4"/>
                    </a:solidFill>
                  </a:rPr>
                  <a:t>Time </a:t>
                </a:r>
                <a:r>
                  <a:rPr lang="es-PA" sz="1200" b="1" dirty="0" err="1" smtClean="0">
                    <a:solidFill>
                      <a:schemeClr val="accent4"/>
                    </a:solidFill>
                  </a:rPr>
                  <a:t>Interval</a:t>
                </a:r>
                <a:r>
                  <a:rPr lang="es-PA" sz="1200" b="1" dirty="0" smtClean="0">
                    <a:solidFill>
                      <a:schemeClr val="accent4"/>
                    </a:solidFill>
                  </a:rPr>
                  <a:t> </a:t>
                </a:r>
                <a:r>
                  <a:rPr lang="es-PA" sz="1200" b="1" dirty="0" err="1" smtClean="0">
                    <a:solidFill>
                      <a:schemeClr val="accent4"/>
                    </a:solidFill>
                  </a:rPr>
                  <a:t>Reference</a:t>
                </a:r>
                <a:endParaRPr lang="es-PA" sz="1200" b="1" dirty="0">
                  <a:solidFill>
                    <a:schemeClr val="accent4"/>
                  </a:solidFill>
                </a:endParaRPr>
              </a:p>
            </p:txBody>
          </p:sp>
          <p:sp>
            <p:nvSpPr>
              <p:cNvPr id="18" name="17 CuadroTexto"/>
              <p:cNvSpPr txBox="1"/>
              <p:nvPr/>
            </p:nvSpPr>
            <p:spPr>
              <a:xfrm>
                <a:off x="2058007" y="5737729"/>
                <a:ext cx="3735798" cy="375349"/>
              </a:xfrm>
              <a:prstGeom prst="rect">
                <a:avLst/>
              </a:prstGeom>
              <a:noFill/>
            </p:spPr>
            <p:txBody>
              <a:bodyPr wrap="none" rtlCol="0">
                <a:spAutoFit/>
              </a:bodyPr>
              <a:lstStyle/>
              <a:p>
                <a:r>
                  <a:rPr lang="es-PA" sz="1200" b="1" dirty="0" err="1" smtClean="0">
                    <a:solidFill>
                      <a:schemeClr val="accent4"/>
                    </a:solidFill>
                  </a:rPr>
                  <a:t>Measured</a:t>
                </a:r>
                <a:r>
                  <a:rPr lang="es-PA" sz="1200" b="1" dirty="0" smtClean="0">
                    <a:solidFill>
                      <a:schemeClr val="accent4"/>
                    </a:solidFill>
                  </a:rPr>
                  <a:t> Time </a:t>
                </a:r>
                <a:r>
                  <a:rPr lang="es-PA" sz="1200" b="1" dirty="0" err="1" smtClean="0">
                    <a:solidFill>
                      <a:schemeClr val="accent4"/>
                    </a:solidFill>
                  </a:rPr>
                  <a:t>Interval</a:t>
                </a:r>
                <a:r>
                  <a:rPr lang="es-PA" sz="1200" b="1" dirty="0" smtClean="0">
                    <a:solidFill>
                      <a:schemeClr val="accent4"/>
                    </a:solidFill>
                  </a:rPr>
                  <a:t> </a:t>
                </a:r>
                <a:endParaRPr lang="es-PA" sz="1200" b="1" dirty="0">
                  <a:solidFill>
                    <a:schemeClr val="accent4"/>
                  </a:solidFill>
                </a:endParaRPr>
              </a:p>
            </p:txBody>
          </p:sp>
          <p:grpSp>
            <p:nvGrpSpPr>
              <p:cNvPr id="19" name="26 Grupo"/>
              <p:cNvGrpSpPr/>
              <p:nvPr/>
            </p:nvGrpSpPr>
            <p:grpSpPr>
              <a:xfrm>
                <a:off x="928662" y="4784301"/>
                <a:ext cx="8741375" cy="1408789"/>
                <a:chOff x="928662" y="4784301"/>
                <a:chExt cx="8741375" cy="1408789"/>
              </a:xfrm>
            </p:grpSpPr>
            <p:cxnSp>
              <p:nvCxnSpPr>
                <p:cNvPr id="21" name="20 Conector recto de flecha"/>
                <p:cNvCxnSpPr/>
                <p:nvPr/>
              </p:nvCxnSpPr>
              <p:spPr>
                <a:xfrm flipV="1">
                  <a:off x="928662" y="5737729"/>
                  <a:ext cx="8739786" cy="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8247771" y="5523250"/>
                  <a:ext cx="927895"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572266" y="5571346"/>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flipH="1" flipV="1">
                  <a:off x="9205293" y="5523267"/>
                  <a:ext cx="927899"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3"/>
                <a:srcRect/>
                <a:stretch>
                  <a:fillRect/>
                </a:stretch>
              </p:blipFill>
              <p:spPr bwMode="auto">
                <a:xfrm>
                  <a:off x="8952999" y="5864926"/>
                  <a:ext cx="442307" cy="328164"/>
                </a:xfrm>
                <a:prstGeom prst="rect">
                  <a:avLst/>
                </a:prstGeom>
                <a:noFill/>
                <a:ln w="9525">
                  <a:noFill/>
                  <a:miter lim="800000"/>
                  <a:headEnd/>
                  <a:tailEnd/>
                </a:ln>
                <a:effectLst/>
              </p:spPr>
            </p:pic>
            <p:cxnSp>
              <p:nvCxnSpPr>
                <p:cNvPr id="26" name="25 Conector recto de flecha"/>
                <p:cNvCxnSpPr/>
                <p:nvPr/>
              </p:nvCxnSpPr>
              <p:spPr>
                <a:xfrm>
                  <a:off x="928662" y="5411092"/>
                  <a:ext cx="7783850" cy="201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8317540" y="4784301"/>
                  <a:ext cx="941208" cy="354495"/>
                </a:xfrm>
                <a:prstGeom prst="rect">
                  <a:avLst/>
                </a:prstGeom>
                <a:noFill/>
              </p:spPr>
              <p:txBody>
                <a:bodyPr wrap="square" rtlCol="0">
                  <a:spAutoFit/>
                </a:bodyPr>
                <a:lstStyle/>
                <a:p>
                  <a:pPr algn="ctr"/>
                  <a:r>
                    <a:rPr lang="es-PA" sz="1100" dirty="0" smtClean="0"/>
                    <a:t>Stop</a:t>
                  </a:r>
                  <a:endParaRPr lang="es-PA" sz="1100" dirty="0"/>
                </a:p>
              </p:txBody>
            </p:sp>
          </p:grpSp>
          <p:sp>
            <p:nvSpPr>
              <p:cNvPr id="20" name="19 CuadroTexto"/>
              <p:cNvSpPr txBox="1"/>
              <p:nvPr/>
            </p:nvSpPr>
            <p:spPr>
              <a:xfrm>
                <a:off x="6400671" y="6124939"/>
                <a:ext cx="3267777" cy="375349"/>
              </a:xfrm>
              <a:prstGeom prst="rect">
                <a:avLst/>
              </a:prstGeom>
              <a:noFill/>
            </p:spPr>
            <p:txBody>
              <a:bodyPr wrap="square" rtlCol="0">
                <a:spAutoFit/>
              </a:bodyPr>
              <a:lstStyle/>
              <a:p>
                <a:r>
                  <a:rPr lang="es-PA" sz="1200" b="1" u="sng" dirty="0" err="1" smtClean="0">
                    <a:solidFill>
                      <a:schemeClr val="bg2">
                        <a:lumMod val="50000"/>
                      </a:schemeClr>
                    </a:solidFill>
                  </a:rPr>
                  <a:t>Measurement</a:t>
                </a:r>
                <a:r>
                  <a:rPr lang="es-PA" sz="1200" b="1" u="sng" dirty="0" smtClean="0">
                    <a:solidFill>
                      <a:schemeClr val="bg2">
                        <a:lumMod val="50000"/>
                      </a:schemeClr>
                    </a:solidFill>
                  </a:rPr>
                  <a:t> Error!!</a:t>
                </a:r>
                <a:endParaRPr lang="es-PA" sz="1200" b="1" u="sng" dirty="0">
                  <a:solidFill>
                    <a:schemeClr val="bg2">
                      <a:lumMod val="50000"/>
                    </a:schemeClr>
                  </a:solidFill>
                </a:endParaRPr>
              </a:p>
            </p:txBody>
          </p:sp>
        </p:grpSp>
        <p:sp>
          <p:nvSpPr>
            <p:cNvPr id="35" name="34 CuadroTexto"/>
            <p:cNvSpPr txBox="1"/>
            <p:nvPr/>
          </p:nvSpPr>
          <p:spPr>
            <a:xfrm>
              <a:off x="4071934" y="1357298"/>
              <a:ext cx="642942" cy="261610"/>
            </a:xfrm>
            <a:prstGeom prst="rect">
              <a:avLst/>
            </a:prstGeom>
            <a:noFill/>
          </p:spPr>
          <p:txBody>
            <a:bodyPr wrap="square" rtlCol="0">
              <a:spAutoFit/>
            </a:bodyPr>
            <a:lstStyle/>
            <a:p>
              <a:pPr algn="ctr"/>
              <a:r>
                <a:rPr lang="es-PA" sz="1100" dirty="0" err="1" smtClean="0"/>
                <a:t>Start</a:t>
              </a:r>
              <a:endParaRPr lang="es-PA" sz="1100" dirty="0"/>
            </a:p>
          </p:txBody>
        </p:sp>
      </p:grpSp>
      <p:sp>
        <p:nvSpPr>
          <p:cNvPr id="43" name="42 Marcador de fecha"/>
          <p:cNvSpPr>
            <a:spLocks noGrp="1"/>
          </p:cNvSpPr>
          <p:nvPr>
            <p:ph type="dt" sz="half" idx="10"/>
          </p:nvPr>
        </p:nvSpPr>
        <p:spPr/>
        <p:txBody>
          <a:bodyPr/>
          <a:lstStyle/>
          <a:p>
            <a:r>
              <a:rPr lang="es-PA" smtClean="0"/>
              <a:t>January 27, 2015</a:t>
            </a:r>
            <a:endParaRPr lang="es-ES"/>
          </a:p>
        </p:txBody>
      </p:sp>
      <p:sp>
        <p:nvSpPr>
          <p:cNvPr id="44" name="43 Marcador de número de diapositiva"/>
          <p:cNvSpPr>
            <a:spLocks noGrp="1"/>
          </p:cNvSpPr>
          <p:nvPr>
            <p:ph type="sldNum" sz="quarter" idx="12"/>
          </p:nvPr>
        </p:nvSpPr>
        <p:spPr/>
        <p:txBody>
          <a:bodyPr/>
          <a:lstStyle/>
          <a:p>
            <a:fld id="{132FADFE-3B8F-471C-ABF0-DBC7717ECBBC}" type="slidenum">
              <a:rPr lang="es-ES" smtClean="0"/>
              <a:pPr/>
              <a:t>43</a:t>
            </a:fld>
            <a:endParaRPr lang="es-ES"/>
          </a:p>
        </p:txBody>
      </p:sp>
      <p:sp>
        <p:nvSpPr>
          <p:cNvPr id="45" name="44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normAutofit/>
          </a:bodyPr>
          <a:lstStyle/>
          <a:p>
            <a:pPr lvl="1" algn="ctr" rtl="0">
              <a:spcBef>
                <a:spcPct val="0"/>
              </a:spcBef>
            </a:pPr>
            <a:r>
              <a:rPr lang="en-US" sz="2700" b="1" dirty="0" smtClean="0">
                <a:effectLst>
                  <a:outerShdw blurRad="38100" dist="38100" dir="2700000" algn="tl">
                    <a:srgbClr val="000000">
                      <a:alpha val="43137"/>
                    </a:srgbClr>
                  </a:outerShdw>
                </a:effectLst>
                <a:latin typeface="Arial" pitchFamily="34" charset="0"/>
                <a:cs typeface="Arial" pitchFamily="34" charset="0"/>
              </a:rPr>
              <a:t>Calibration Result</a:t>
            </a:r>
            <a:endParaRPr lang="es-PA" sz="2700" dirty="0"/>
          </a:p>
        </p:txBody>
      </p:sp>
      <p:pic>
        <p:nvPicPr>
          <p:cNvPr id="7" name="Picture 59"/>
          <p:cNvPicPr>
            <a:picLocks noChangeAspect="1" noChangeArrowheads="1"/>
          </p:cNvPicPr>
          <p:nvPr/>
        </p:nvPicPr>
        <p:blipFill>
          <a:blip r:embed="rId2"/>
          <a:srcRect/>
          <a:stretch>
            <a:fillRect/>
          </a:stretch>
        </p:blipFill>
        <p:spPr bwMode="auto">
          <a:xfrm rot="10800000" flipH="1" flipV="1">
            <a:off x="4219370" y="1714488"/>
            <a:ext cx="4781786" cy="3167390"/>
          </a:xfrm>
          <a:prstGeom prst="rect">
            <a:avLst/>
          </a:prstGeom>
          <a:noFill/>
          <a:ln w="9525">
            <a:noFill/>
            <a:miter lim="800000"/>
            <a:headEnd/>
            <a:tailEnd/>
          </a:ln>
        </p:spPr>
      </p:pic>
      <p:sp>
        <p:nvSpPr>
          <p:cNvPr id="29" name="28 CuadroTexto"/>
          <p:cNvSpPr txBox="1"/>
          <p:nvPr/>
        </p:nvSpPr>
        <p:spPr>
          <a:xfrm>
            <a:off x="571472" y="1702346"/>
            <a:ext cx="2553904" cy="369332"/>
          </a:xfrm>
          <a:prstGeom prst="rect">
            <a:avLst/>
          </a:prstGeom>
          <a:noFill/>
        </p:spPr>
        <p:txBody>
          <a:bodyPr wrap="none" rtlCol="0">
            <a:spAutoFit/>
          </a:bodyPr>
          <a:lstStyle/>
          <a:p>
            <a:r>
              <a:rPr lang="es-PA" b="1" dirty="0" err="1" smtClean="0"/>
              <a:t>Answer</a:t>
            </a:r>
            <a:r>
              <a:rPr lang="es-PA" b="1" dirty="0" smtClean="0"/>
              <a:t> </a:t>
            </a:r>
            <a:r>
              <a:rPr lang="es-PA" b="1" dirty="0" err="1" smtClean="0"/>
              <a:t>the</a:t>
            </a:r>
            <a:r>
              <a:rPr lang="es-PA" b="1" dirty="0" smtClean="0"/>
              <a:t> </a:t>
            </a:r>
            <a:r>
              <a:rPr lang="es-PA" b="1" dirty="0" err="1" smtClean="0"/>
              <a:t>question</a:t>
            </a:r>
            <a:r>
              <a:rPr lang="es-PA" b="1" dirty="0" smtClean="0"/>
              <a:t>:</a:t>
            </a:r>
            <a:endParaRPr lang="es-PA" b="1" dirty="0"/>
          </a:p>
        </p:txBody>
      </p:sp>
      <p:grpSp>
        <p:nvGrpSpPr>
          <p:cNvPr id="30" name="29 Grupo"/>
          <p:cNvGrpSpPr/>
          <p:nvPr/>
        </p:nvGrpSpPr>
        <p:grpSpPr>
          <a:xfrm>
            <a:off x="2857488" y="5143512"/>
            <a:ext cx="1643074" cy="1107997"/>
            <a:chOff x="3071802" y="3071809"/>
            <a:chExt cx="1533989" cy="1537816"/>
          </a:xfrm>
        </p:grpSpPr>
        <p:sp>
          <p:nvSpPr>
            <p:cNvPr id="31" name="30 CuadroTexto"/>
            <p:cNvSpPr txBox="1"/>
            <p:nvPr/>
          </p:nvSpPr>
          <p:spPr>
            <a:xfrm>
              <a:off x="3851845" y="3071809"/>
              <a:ext cx="753946" cy="1537815"/>
            </a:xfrm>
            <a:prstGeom prst="rect">
              <a:avLst/>
            </a:prstGeom>
            <a:noFill/>
          </p:spPr>
          <p:txBody>
            <a:bodyPr wrap="square" rtlCol="0">
              <a:spAutoFit/>
            </a:bodyPr>
            <a:lstStyle/>
            <a:p>
              <a:pPr algn="ctr"/>
              <a:r>
                <a:rPr lang="es-PA" sz="2200" b="1" dirty="0" smtClean="0"/>
                <a:t> </a:t>
              </a:r>
              <a:r>
                <a:rPr lang="el-GR" sz="2200" b="1" dirty="0" smtClean="0"/>
                <a:t>Δ</a:t>
              </a:r>
              <a:r>
                <a:rPr lang="es-PA" sz="2200" b="1" i="1" dirty="0" smtClean="0">
                  <a:latin typeface="Bookman Old Style" pitchFamily="18" charset="0"/>
                </a:rPr>
                <a:t>f</a:t>
              </a:r>
            </a:p>
            <a:p>
              <a:pPr algn="ctr"/>
              <a:r>
                <a:rPr lang="es-PA" sz="2200" b="1" dirty="0" smtClean="0"/>
                <a:t>━</a:t>
              </a:r>
            </a:p>
            <a:p>
              <a:pPr algn="ctr"/>
              <a:r>
                <a:rPr lang="es-PA" sz="2200" b="1" i="1" dirty="0" smtClean="0">
                  <a:latin typeface="Bookman Old Style" pitchFamily="18" charset="0"/>
                </a:rPr>
                <a:t>f</a:t>
              </a:r>
              <a:endParaRPr lang="es-PA" sz="2200" b="1" dirty="0" smtClean="0"/>
            </a:p>
          </p:txBody>
        </p:sp>
        <p:sp>
          <p:nvSpPr>
            <p:cNvPr id="32" name="31 Rectángulo"/>
            <p:cNvSpPr/>
            <p:nvPr/>
          </p:nvSpPr>
          <p:spPr>
            <a:xfrm>
              <a:off x="3071802" y="3071810"/>
              <a:ext cx="785818" cy="1537815"/>
            </a:xfrm>
            <a:prstGeom prst="rect">
              <a:avLst/>
            </a:prstGeom>
          </p:spPr>
          <p:txBody>
            <a:bodyPr wrap="square">
              <a:spAutoFit/>
            </a:bodyPr>
            <a:lstStyle/>
            <a:p>
              <a:pPr algn="ctr"/>
              <a:r>
                <a:rPr lang="el-GR" sz="2200" b="1" dirty="0" smtClean="0"/>
                <a:t>Δ</a:t>
              </a:r>
              <a:r>
                <a:rPr lang="es-PA" sz="2200" b="1" dirty="0" smtClean="0"/>
                <a:t>t</a:t>
              </a:r>
            </a:p>
            <a:p>
              <a:pPr algn="ctr"/>
              <a:r>
                <a:rPr lang="es-PA" sz="2200" b="1" dirty="0" smtClean="0"/>
                <a:t>━</a:t>
              </a:r>
            </a:p>
            <a:p>
              <a:pPr algn="ctr"/>
              <a:r>
                <a:rPr lang="es-PA" sz="2200" b="1" dirty="0" smtClean="0">
                  <a:latin typeface="Arial"/>
                  <a:cs typeface="Arial"/>
                </a:rPr>
                <a:t> </a:t>
              </a:r>
              <a:r>
                <a:rPr lang="el-GR" sz="2200" b="1" dirty="0" smtClean="0">
                  <a:latin typeface="Arial"/>
                  <a:cs typeface="Arial"/>
                </a:rPr>
                <a:t>Τ</a:t>
              </a:r>
              <a:endParaRPr lang="es-PA" sz="2200" b="1" dirty="0"/>
            </a:p>
          </p:txBody>
        </p:sp>
        <p:sp>
          <p:nvSpPr>
            <p:cNvPr id="33" name="32 CuadroTexto"/>
            <p:cNvSpPr txBox="1"/>
            <p:nvPr/>
          </p:nvSpPr>
          <p:spPr>
            <a:xfrm>
              <a:off x="3674959" y="3468410"/>
              <a:ext cx="397270" cy="598039"/>
            </a:xfrm>
            <a:prstGeom prst="rect">
              <a:avLst/>
            </a:prstGeom>
            <a:noFill/>
          </p:spPr>
          <p:txBody>
            <a:bodyPr wrap="square" rtlCol="0">
              <a:spAutoFit/>
            </a:bodyPr>
            <a:lstStyle/>
            <a:p>
              <a:pPr algn="ctr"/>
              <a:r>
                <a:rPr lang="es-PA" sz="2200" dirty="0" smtClean="0"/>
                <a:t>=</a:t>
              </a:r>
            </a:p>
          </p:txBody>
        </p:sp>
      </p:grpSp>
      <p:sp>
        <p:nvSpPr>
          <p:cNvPr id="34" name="33 CuadroTexto"/>
          <p:cNvSpPr txBox="1"/>
          <p:nvPr/>
        </p:nvSpPr>
        <p:spPr>
          <a:xfrm>
            <a:off x="5024904" y="5929330"/>
            <a:ext cx="2547492" cy="307777"/>
          </a:xfrm>
          <a:prstGeom prst="rect">
            <a:avLst/>
          </a:prstGeom>
          <a:noFill/>
        </p:spPr>
        <p:txBody>
          <a:bodyPr wrap="square" rtlCol="0">
            <a:spAutoFit/>
          </a:bodyPr>
          <a:lstStyle/>
          <a:p>
            <a:r>
              <a:rPr lang="es-PA" sz="1400" dirty="0" smtClean="0"/>
              <a:t>* Do </a:t>
            </a:r>
            <a:r>
              <a:rPr lang="es-PA" sz="1400" dirty="0" err="1" smtClean="0"/>
              <a:t>not</a:t>
            </a:r>
            <a:r>
              <a:rPr lang="es-PA" sz="1400" dirty="0" smtClean="0"/>
              <a:t> use </a:t>
            </a:r>
            <a:r>
              <a:rPr lang="es-PA" sz="1400" dirty="0" err="1" smtClean="0"/>
              <a:t>negative</a:t>
            </a:r>
            <a:r>
              <a:rPr lang="es-PA" sz="1400" dirty="0" smtClean="0"/>
              <a:t> </a:t>
            </a:r>
            <a:r>
              <a:rPr lang="es-PA" sz="1400" dirty="0" err="1" smtClean="0"/>
              <a:t>sign</a:t>
            </a:r>
            <a:r>
              <a:rPr lang="es-PA" sz="1400" dirty="0" smtClean="0"/>
              <a:t>!</a:t>
            </a:r>
            <a:endParaRPr lang="es-PA" sz="1400" dirty="0"/>
          </a:p>
        </p:txBody>
      </p:sp>
      <p:pic>
        <p:nvPicPr>
          <p:cNvPr id="35" name="Picture 4"/>
          <p:cNvPicPr>
            <a:picLocks noChangeAspect="1" noChangeArrowheads="1"/>
          </p:cNvPicPr>
          <p:nvPr/>
        </p:nvPicPr>
        <p:blipFill>
          <a:blip r:embed="rId3"/>
          <a:srcRect/>
          <a:stretch>
            <a:fillRect/>
          </a:stretch>
        </p:blipFill>
        <p:spPr bwMode="auto">
          <a:xfrm>
            <a:off x="142844" y="2786058"/>
            <a:ext cx="3857652" cy="1428760"/>
          </a:xfrm>
          <a:prstGeom prst="rect">
            <a:avLst/>
          </a:prstGeom>
          <a:noFill/>
          <a:ln w="9525">
            <a:noFill/>
            <a:miter lim="800000"/>
            <a:headEnd/>
            <a:tailEnd/>
          </a:ln>
          <a:effectLst/>
        </p:spPr>
      </p:pic>
      <p:sp>
        <p:nvSpPr>
          <p:cNvPr id="14" name="13 Marcador de fecha"/>
          <p:cNvSpPr>
            <a:spLocks noGrp="1"/>
          </p:cNvSpPr>
          <p:nvPr>
            <p:ph type="dt" sz="half" idx="10"/>
          </p:nvPr>
        </p:nvSpPr>
        <p:spPr/>
        <p:txBody>
          <a:bodyPr/>
          <a:lstStyle/>
          <a:p>
            <a:r>
              <a:rPr lang="es-PA" smtClean="0"/>
              <a:t>January 27, 2015</a:t>
            </a:r>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44</a:t>
            </a:fld>
            <a:endParaRPr lang="es-ES"/>
          </a:p>
        </p:txBody>
      </p:sp>
      <p:sp>
        <p:nvSpPr>
          <p:cNvPr id="16" name="15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Calibration Result</a:t>
            </a:r>
            <a:endParaRPr lang="es-PA" sz="2700" dirty="0">
              <a:solidFill>
                <a:schemeClr val="tx1"/>
              </a:solidFill>
            </a:endParaRPr>
          </a:p>
        </p:txBody>
      </p:sp>
      <p:sp>
        <p:nvSpPr>
          <p:cNvPr id="29" name="28 CuadroTexto"/>
          <p:cNvSpPr txBox="1"/>
          <p:nvPr/>
        </p:nvSpPr>
        <p:spPr>
          <a:xfrm>
            <a:off x="500034" y="1345156"/>
            <a:ext cx="7786742" cy="369332"/>
          </a:xfrm>
          <a:prstGeom prst="rect">
            <a:avLst/>
          </a:prstGeom>
          <a:noFill/>
        </p:spPr>
        <p:txBody>
          <a:bodyPr wrap="square" rtlCol="0">
            <a:spAutoFit/>
          </a:bodyPr>
          <a:lstStyle/>
          <a:p>
            <a:r>
              <a:rPr lang="es-PA" b="1" dirty="0" err="1" smtClean="0"/>
              <a:t>Example</a:t>
            </a:r>
            <a:r>
              <a:rPr lang="es-PA" dirty="0" smtClean="0"/>
              <a:t>: </a:t>
            </a:r>
            <a:r>
              <a:rPr lang="es-PA" dirty="0" err="1" smtClean="0"/>
              <a:t>If</a:t>
            </a:r>
            <a:r>
              <a:rPr lang="es-PA" dirty="0" smtClean="0"/>
              <a:t> a time base </a:t>
            </a:r>
            <a:r>
              <a:rPr lang="es-PA" dirty="0" err="1" smtClean="0"/>
              <a:t>measurement</a:t>
            </a:r>
            <a:r>
              <a:rPr lang="es-PA" dirty="0" smtClean="0"/>
              <a:t> </a:t>
            </a:r>
            <a:r>
              <a:rPr lang="es-PA" dirty="0" err="1" smtClean="0"/>
              <a:t>calibration</a:t>
            </a:r>
            <a:r>
              <a:rPr lang="es-PA" dirty="0" smtClean="0"/>
              <a:t> </a:t>
            </a:r>
            <a:r>
              <a:rPr lang="es-PA" dirty="0" err="1" smtClean="0"/>
              <a:t>result</a:t>
            </a:r>
            <a:r>
              <a:rPr lang="es-PA" dirty="0" smtClean="0"/>
              <a:t> </a:t>
            </a:r>
            <a:r>
              <a:rPr lang="es-PA" dirty="0" err="1" smtClean="0"/>
              <a:t>is</a:t>
            </a:r>
            <a:r>
              <a:rPr lang="es-PA" dirty="0" smtClean="0"/>
              <a:t>:</a:t>
            </a:r>
          </a:p>
        </p:txBody>
      </p:sp>
      <p:grpSp>
        <p:nvGrpSpPr>
          <p:cNvPr id="3" name="29 Grupo"/>
          <p:cNvGrpSpPr/>
          <p:nvPr/>
        </p:nvGrpSpPr>
        <p:grpSpPr>
          <a:xfrm>
            <a:off x="1071538" y="2000240"/>
            <a:ext cx="2071702" cy="830998"/>
            <a:chOff x="3071802" y="3071809"/>
            <a:chExt cx="988570" cy="1376043"/>
          </a:xfrm>
        </p:grpSpPr>
        <p:sp>
          <p:nvSpPr>
            <p:cNvPr id="31" name="30 CuadroTexto"/>
            <p:cNvSpPr txBox="1"/>
            <p:nvPr/>
          </p:nvSpPr>
          <p:spPr>
            <a:xfrm>
              <a:off x="3378600" y="3071809"/>
              <a:ext cx="681772" cy="1376041"/>
            </a:xfrm>
            <a:prstGeom prst="rect">
              <a:avLst/>
            </a:prstGeom>
            <a:noFill/>
          </p:spPr>
          <p:txBody>
            <a:bodyPr wrap="square" rtlCol="0">
              <a:spAutoFit/>
            </a:bodyPr>
            <a:lstStyle/>
            <a:p>
              <a:pPr algn="ctr"/>
              <a:r>
                <a:rPr lang="es-PA" sz="1600" dirty="0" smtClean="0"/>
                <a:t> </a:t>
              </a:r>
              <a:endParaRPr lang="es-PA" sz="1600" i="1" dirty="0" smtClean="0">
                <a:latin typeface="Bookman Old Style" pitchFamily="18" charset="0"/>
              </a:endParaRPr>
            </a:p>
            <a:p>
              <a:pPr algn="ctr"/>
              <a:r>
                <a:rPr lang="es-PA" sz="1600" dirty="0" smtClean="0"/>
                <a:t>7E-6 Hz/Hz</a:t>
              </a:r>
            </a:p>
            <a:p>
              <a:pPr algn="ctr"/>
              <a:endParaRPr lang="es-PA" sz="1600" dirty="0" smtClean="0"/>
            </a:p>
          </p:txBody>
        </p:sp>
        <p:sp>
          <p:nvSpPr>
            <p:cNvPr id="32" name="31 Rectángulo"/>
            <p:cNvSpPr/>
            <p:nvPr/>
          </p:nvSpPr>
          <p:spPr>
            <a:xfrm>
              <a:off x="3071802" y="3071811"/>
              <a:ext cx="272709" cy="1376041"/>
            </a:xfrm>
            <a:prstGeom prst="rect">
              <a:avLst/>
            </a:prstGeom>
          </p:spPr>
          <p:txBody>
            <a:bodyPr wrap="square">
              <a:spAutoFit/>
            </a:bodyPr>
            <a:lstStyle/>
            <a:p>
              <a:pPr algn="ctr"/>
              <a:r>
                <a:rPr lang="es-PA" sz="1600" dirty="0" smtClean="0"/>
                <a:t> </a:t>
              </a:r>
              <a:r>
                <a:rPr lang="el-GR" sz="1600" dirty="0" smtClean="0"/>
                <a:t>Δ</a:t>
              </a:r>
              <a:r>
                <a:rPr lang="es-PA" sz="1600" i="1" dirty="0" smtClean="0">
                  <a:latin typeface="Bookman Old Style" pitchFamily="18" charset="0"/>
                </a:rPr>
                <a:t>f</a:t>
              </a:r>
            </a:p>
            <a:p>
              <a:pPr algn="ctr"/>
              <a:r>
                <a:rPr lang="es-PA" sz="1600" dirty="0" smtClean="0"/>
                <a:t>━</a:t>
              </a:r>
            </a:p>
            <a:p>
              <a:pPr algn="ctr"/>
              <a:r>
                <a:rPr lang="es-PA" sz="1600" i="1" dirty="0" smtClean="0">
                  <a:latin typeface="Bookman Old Style" pitchFamily="18" charset="0"/>
                </a:rPr>
                <a:t>f</a:t>
              </a:r>
              <a:endParaRPr lang="es-PA" sz="1600" dirty="0" smtClean="0"/>
            </a:p>
          </p:txBody>
        </p:sp>
        <p:sp>
          <p:nvSpPr>
            <p:cNvPr id="33" name="32 CuadroTexto"/>
            <p:cNvSpPr txBox="1"/>
            <p:nvPr/>
          </p:nvSpPr>
          <p:spPr>
            <a:xfrm>
              <a:off x="3265895" y="3457549"/>
              <a:ext cx="180882" cy="560609"/>
            </a:xfrm>
            <a:prstGeom prst="rect">
              <a:avLst/>
            </a:prstGeom>
            <a:noFill/>
          </p:spPr>
          <p:txBody>
            <a:bodyPr wrap="square" rtlCol="0">
              <a:spAutoFit/>
            </a:bodyPr>
            <a:lstStyle/>
            <a:p>
              <a:pPr algn="ctr"/>
              <a:r>
                <a:rPr lang="es-PA" sz="1600" dirty="0" smtClean="0"/>
                <a:t>=</a:t>
              </a:r>
            </a:p>
          </p:txBody>
        </p:sp>
      </p:grpSp>
      <p:grpSp>
        <p:nvGrpSpPr>
          <p:cNvPr id="14" name="29 Grupo"/>
          <p:cNvGrpSpPr/>
          <p:nvPr/>
        </p:nvGrpSpPr>
        <p:grpSpPr>
          <a:xfrm>
            <a:off x="1000100" y="4786322"/>
            <a:ext cx="2428893" cy="830998"/>
            <a:chOff x="3071802" y="3115823"/>
            <a:chExt cx="825995" cy="1392837"/>
          </a:xfrm>
        </p:grpSpPr>
        <p:sp>
          <p:nvSpPr>
            <p:cNvPr id="15" name="14 CuadroTexto"/>
            <p:cNvSpPr txBox="1"/>
            <p:nvPr/>
          </p:nvSpPr>
          <p:spPr>
            <a:xfrm>
              <a:off x="3189802" y="3115825"/>
              <a:ext cx="707995" cy="1392835"/>
            </a:xfrm>
            <a:prstGeom prst="rect">
              <a:avLst/>
            </a:prstGeom>
            <a:noFill/>
          </p:spPr>
          <p:txBody>
            <a:bodyPr wrap="square" rtlCol="0">
              <a:spAutoFit/>
            </a:bodyPr>
            <a:lstStyle/>
            <a:p>
              <a:pPr algn="ctr"/>
              <a:r>
                <a:rPr lang="es-PA" sz="1600" dirty="0" smtClean="0"/>
                <a:t> </a:t>
              </a:r>
              <a:endParaRPr lang="es-PA" sz="1600" i="1" dirty="0" smtClean="0">
                <a:latin typeface="Bookman Old Style" pitchFamily="18" charset="0"/>
              </a:endParaRPr>
            </a:p>
            <a:p>
              <a:pPr algn="ctr"/>
              <a:r>
                <a:rPr lang="es-PA" sz="1600" dirty="0" smtClean="0"/>
                <a:t>7E-6 *</a:t>
              </a:r>
              <a:r>
                <a:rPr lang="es-PA" sz="1600" dirty="0" smtClean="0">
                  <a:latin typeface="Arial"/>
                  <a:cs typeface="Arial"/>
                </a:rPr>
                <a:t> 86400 s</a:t>
              </a:r>
              <a:endParaRPr lang="es-PA" sz="1600" dirty="0" smtClean="0"/>
            </a:p>
            <a:p>
              <a:pPr algn="ctr"/>
              <a:endParaRPr lang="es-PA" sz="1600" dirty="0" smtClean="0"/>
            </a:p>
          </p:txBody>
        </p:sp>
        <p:sp>
          <p:nvSpPr>
            <p:cNvPr id="16" name="15 Rectángulo"/>
            <p:cNvSpPr/>
            <p:nvPr/>
          </p:nvSpPr>
          <p:spPr>
            <a:xfrm>
              <a:off x="3071802" y="3115823"/>
              <a:ext cx="176998" cy="1392834"/>
            </a:xfrm>
            <a:prstGeom prst="rect">
              <a:avLst/>
            </a:prstGeom>
          </p:spPr>
          <p:txBody>
            <a:bodyPr wrap="square">
              <a:spAutoFit/>
            </a:bodyPr>
            <a:lstStyle/>
            <a:p>
              <a:pPr algn="ctr"/>
              <a:endParaRPr lang="es-PA" sz="1600" dirty="0" smtClean="0"/>
            </a:p>
            <a:p>
              <a:pPr algn="ctr"/>
              <a:r>
                <a:rPr lang="el-GR" sz="1600" dirty="0" smtClean="0"/>
                <a:t>Δ</a:t>
              </a:r>
              <a:r>
                <a:rPr lang="es-PA" sz="1600" dirty="0" smtClean="0"/>
                <a:t>t</a:t>
              </a:r>
            </a:p>
            <a:p>
              <a:pPr algn="ctr"/>
              <a:endParaRPr lang="es-PA" sz="1600" dirty="0"/>
            </a:p>
          </p:txBody>
        </p:sp>
        <p:sp>
          <p:nvSpPr>
            <p:cNvPr id="17" name="16 CuadroTexto"/>
            <p:cNvSpPr txBox="1"/>
            <p:nvPr/>
          </p:nvSpPr>
          <p:spPr>
            <a:xfrm>
              <a:off x="3160302" y="3550762"/>
              <a:ext cx="163838" cy="567451"/>
            </a:xfrm>
            <a:prstGeom prst="rect">
              <a:avLst/>
            </a:prstGeom>
            <a:noFill/>
          </p:spPr>
          <p:txBody>
            <a:bodyPr wrap="square" rtlCol="0">
              <a:spAutoFit/>
            </a:bodyPr>
            <a:lstStyle/>
            <a:p>
              <a:pPr algn="ctr"/>
              <a:r>
                <a:rPr lang="es-PA" sz="1600" dirty="0" smtClean="0"/>
                <a:t>= </a:t>
              </a:r>
            </a:p>
          </p:txBody>
        </p:sp>
      </p:grpSp>
      <p:sp>
        <p:nvSpPr>
          <p:cNvPr id="19" name="18 Rectángulo"/>
          <p:cNvSpPr/>
          <p:nvPr/>
        </p:nvSpPr>
        <p:spPr>
          <a:xfrm>
            <a:off x="500034" y="4429132"/>
            <a:ext cx="3251211" cy="369332"/>
          </a:xfrm>
          <a:prstGeom prst="rect">
            <a:avLst/>
          </a:prstGeom>
        </p:spPr>
        <p:txBody>
          <a:bodyPr wrap="none">
            <a:spAutoFit/>
          </a:bodyPr>
          <a:lstStyle/>
          <a:p>
            <a:r>
              <a:rPr lang="es-PA" dirty="0" err="1" smtClean="0"/>
              <a:t>The</a:t>
            </a:r>
            <a:r>
              <a:rPr lang="es-PA" dirty="0" smtClean="0"/>
              <a:t> Error at T=24 </a:t>
            </a:r>
            <a:r>
              <a:rPr lang="es-PA" dirty="0" err="1" smtClean="0"/>
              <a:t>hours</a:t>
            </a:r>
            <a:r>
              <a:rPr lang="es-PA" dirty="0" smtClean="0"/>
              <a:t> </a:t>
            </a:r>
            <a:r>
              <a:rPr lang="es-PA" dirty="0" err="1" smtClean="0"/>
              <a:t>is</a:t>
            </a:r>
            <a:r>
              <a:rPr lang="es-PA" dirty="0" smtClean="0"/>
              <a:t>:</a:t>
            </a:r>
            <a:endParaRPr lang="es-PA" dirty="0"/>
          </a:p>
        </p:txBody>
      </p:sp>
      <p:grpSp>
        <p:nvGrpSpPr>
          <p:cNvPr id="20" name="19 Grupo"/>
          <p:cNvGrpSpPr/>
          <p:nvPr/>
        </p:nvGrpSpPr>
        <p:grpSpPr>
          <a:xfrm>
            <a:off x="1571604" y="3143248"/>
            <a:ext cx="1643074" cy="830998"/>
            <a:chOff x="3071802" y="3071809"/>
            <a:chExt cx="1533989" cy="1153362"/>
          </a:xfrm>
        </p:grpSpPr>
        <p:sp>
          <p:nvSpPr>
            <p:cNvPr id="21" name="20 CuadroTexto"/>
            <p:cNvSpPr txBox="1"/>
            <p:nvPr/>
          </p:nvSpPr>
          <p:spPr>
            <a:xfrm>
              <a:off x="3851845" y="3071809"/>
              <a:ext cx="753946" cy="1153361"/>
            </a:xfrm>
            <a:prstGeom prst="rect">
              <a:avLst/>
            </a:prstGeom>
            <a:noFill/>
          </p:spPr>
          <p:txBody>
            <a:bodyPr wrap="square" rtlCol="0">
              <a:spAutoFit/>
            </a:bodyPr>
            <a:lstStyle/>
            <a:p>
              <a:pPr algn="ctr"/>
              <a:r>
                <a:rPr lang="es-PA" sz="1600" b="1" dirty="0" smtClean="0"/>
                <a:t> </a:t>
              </a:r>
              <a:r>
                <a:rPr lang="el-GR" sz="1600" b="1" dirty="0" smtClean="0"/>
                <a:t>Δ</a:t>
              </a:r>
              <a:r>
                <a:rPr lang="es-PA" sz="1600" b="1" i="1" dirty="0" smtClean="0">
                  <a:latin typeface="Bookman Old Style" pitchFamily="18" charset="0"/>
                </a:rPr>
                <a:t>f</a:t>
              </a:r>
            </a:p>
            <a:p>
              <a:pPr algn="ctr"/>
              <a:r>
                <a:rPr lang="es-PA" sz="1600" b="1" dirty="0" smtClean="0"/>
                <a:t>━</a:t>
              </a:r>
            </a:p>
            <a:p>
              <a:pPr algn="ctr"/>
              <a:r>
                <a:rPr lang="es-PA" sz="1600" b="1" i="1" dirty="0" smtClean="0">
                  <a:latin typeface="Bookman Old Style" pitchFamily="18" charset="0"/>
                </a:rPr>
                <a:t>f</a:t>
              </a:r>
              <a:endParaRPr lang="es-PA" sz="1600" b="1" dirty="0" smtClean="0"/>
            </a:p>
          </p:txBody>
        </p:sp>
        <p:sp>
          <p:nvSpPr>
            <p:cNvPr id="22" name="21 Rectángulo"/>
            <p:cNvSpPr/>
            <p:nvPr/>
          </p:nvSpPr>
          <p:spPr>
            <a:xfrm>
              <a:off x="3071802" y="3071810"/>
              <a:ext cx="785818" cy="1153361"/>
            </a:xfrm>
            <a:prstGeom prst="rect">
              <a:avLst/>
            </a:prstGeom>
          </p:spPr>
          <p:txBody>
            <a:bodyPr wrap="square">
              <a:spAutoFit/>
            </a:bodyPr>
            <a:lstStyle/>
            <a:p>
              <a:pPr algn="ctr"/>
              <a:r>
                <a:rPr lang="el-GR" sz="1600" b="1" dirty="0" smtClean="0"/>
                <a:t>Δ</a:t>
              </a:r>
              <a:r>
                <a:rPr lang="es-PA" sz="1600" b="1" dirty="0" smtClean="0"/>
                <a:t>t</a:t>
              </a:r>
            </a:p>
            <a:p>
              <a:pPr algn="ctr"/>
              <a:r>
                <a:rPr lang="es-PA" sz="1600" b="1" dirty="0" smtClean="0"/>
                <a:t>━</a:t>
              </a:r>
            </a:p>
            <a:p>
              <a:pPr algn="ctr"/>
              <a:r>
                <a:rPr lang="es-PA" sz="1600" b="1" dirty="0" smtClean="0">
                  <a:latin typeface="Arial"/>
                  <a:cs typeface="Arial"/>
                </a:rPr>
                <a:t> </a:t>
              </a:r>
              <a:r>
                <a:rPr lang="el-GR" sz="1600" b="1" dirty="0" smtClean="0">
                  <a:latin typeface="Arial"/>
                  <a:cs typeface="Arial"/>
                </a:rPr>
                <a:t>Τ</a:t>
              </a:r>
              <a:endParaRPr lang="es-PA" sz="1600" b="1" dirty="0"/>
            </a:p>
          </p:txBody>
        </p:sp>
        <p:sp>
          <p:nvSpPr>
            <p:cNvPr id="23" name="22 CuadroTexto"/>
            <p:cNvSpPr txBox="1"/>
            <p:nvPr/>
          </p:nvSpPr>
          <p:spPr>
            <a:xfrm>
              <a:off x="3674959" y="3468408"/>
              <a:ext cx="397270" cy="469887"/>
            </a:xfrm>
            <a:prstGeom prst="rect">
              <a:avLst/>
            </a:prstGeom>
            <a:noFill/>
          </p:spPr>
          <p:txBody>
            <a:bodyPr wrap="square" rtlCol="0">
              <a:spAutoFit/>
            </a:bodyPr>
            <a:lstStyle/>
            <a:p>
              <a:pPr algn="ctr"/>
              <a:r>
                <a:rPr lang="es-PA" sz="1600" dirty="0" smtClean="0"/>
                <a:t>=</a:t>
              </a:r>
            </a:p>
          </p:txBody>
        </p:sp>
      </p:grpSp>
      <p:grpSp>
        <p:nvGrpSpPr>
          <p:cNvPr id="24" name="29 Grupo"/>
          <p:cNvGrpSpPr/>
          <p:nvPr/>
        </p:nvGrpSpPr>
        <p:grpSpPr>
          <a:xfrm>
            <a:off x="745369" y="5286388"/>
            <a:ext cx="2683623" cy="923330"/>
            <a:chOff x="3006344" y="3071810"/>
            <a:chExt cx="1229519" cy="1281511"/>
          </a:xfrm>
        </p:grpSpPr>
        <p:sp>
          <p:nvSpPr>
            <p:cNvPr id="25" name="24 CuadroTexto"/>
            <p:cNvSpPr txBox="1"/>
            <p:nvPr/>
          </p:nvSpPr>
          <p:spPr>
            <a:xfrm>
              <a:off x="3268181" y="3071810"/>
              <a:ext cx="967682" cy="1281511"/>
            </a:xfrm>
            <a:prstGeom prst="rect">
              <a:avLst/>
            </a:prstGeom>
            <a:noFill/>
          </p:spPr>
          <p:txBody>
            <a:bodyPr wrap="square" rtlCol="0">
              <a:spAutoFit/>
            </a:bodyPr>
            <a:lstStyle/>
            <a:p>
              <a:pPr algn="ctr"/>
              <a:r>
                <a:rPr lang="es-PA" b="1" dirty="0" smtClean="0"/>
                <a:t> </a:t>
              </a:r>
              <a:endParaRPr lang="es-PA" b="1" i="1" dirty="0" smtClean="0">
                <a:latin typeface="Bookman Old Style" pitchFamily="18" charset="0"/>
              </a:endParaRPr>
            </a:p>
            <a:p>
              <a:pPr algn="ctr"/>
              <a:r>
                <a:rPr lang="es-PA" b="1" dirty="0" smtClean="0">
                  <a:latin typeface="Arial"/>
                  <a:cs typeface="Arial"/>
                </a:rPr>
                <a:t>0.604 s   @ 1 </a:t>
              </a:r>
              <a:r>
                <a:rPr lang="es-PA" b="1" dirty="0" err="1" smtClean="0">
                  <a:latin typeface="Arial"/>
                  <a:cs typeface="Arial"/>
                </a:rPr>
                <a:t>day</a:t>
              </a:r>
              <a:endParaRPr lang="es-PA" b="1" dirty="0" smtClean="0"/>
            </a:p>
            <a:p>
              <a:pPr algn="ctr"/>
              <a:endParaRPr lang="es-PA" b="1" dirty="0" smtClean="0"/>
            </a:p>
          </p:txBody>
        </p:sp>
        <p:sp>
          <p:nvSpPr>
            <p:cNvPr id="26" name="25 Rectángulo"/>
            <p:cNvSpPr/>
            <p:nvPr/>
          </p:nvSpPr>
          <p:spPr>
            <a:xfrm>
              <a:off x="3006344" y="3071810"/>
              <a:ext cx="229108" cy="1281511"/>
            </a:xfrm>
            <a:prstGeom prst="rect">
              <a:avLst/>
            </a:prstGeom>
          </p:spPr>
          <p:txBody>
            <a:bodyPr wrap="square">
              <a:spAutoFit/>
            </a:bodyPr>
            <a:lstStyle/>
            <a:p>
              <a:pPr algn="ctr"/>
              <a:endParaRPr lang="es-PA" b="1" dirty="0" smtClean="0"/>
            </a:p>
            <a:p>
              <a:pPr algn="ctr"/>
              <a:r>
                <a:rPr lang="el-GR" b="1" dirty="0" smtClean="0"/>
                <a:t>Δ</a:t>
              </a:r>
              <a:r>
                <a:rPr lang="es-PA" b="1" dirty="0" smtClean="0"/>
                <a:t>t</a:t>
              </a:r>
            </a:p>
            <a:p>
              <a:pPr algn="ctr"/>
              <a:endParaRPr lang="es-PA" b="1" dirty="0"/>
            </a:p>
          </p:txBody>
        </p:sp>
        <p:sp>
          <p:nvSpPr>
            <p:cNvPr id="27" name="26 CuadroTexto"/>
            <p:cNvSpPr txBox="1"/>
            <p:nvPr/>
          </p:nvSpPr>
          <p:spPr>
            <a:xfrm>
              <a:off x="3169992" y="3468412"/>
              <a:ext cx="163838" cy="512604"/>
            </a:xfrm>
            <a:prstGeom prst="rect">
              <a:avLst/>
            </a:prstGeom>
            <a:noFill/>
          </p:spPr>
          <p:txBody>
            <a:bodyPr wrap="square" rtlCol="0">
              <a:spAutoFit/>
            </a:bodyPr>
            <a:lstStyle/>
            <a:p>
              <a:pPr algn="ctr"/>
              <a:r>
                <a:rPr lang="es-PA" b="1" dirty="0" smtClean="0"/>
                <a:t>=</a:t>
              </a:r>
            </a:p>
          </p:txBody>
        </p:sp>
      </p:grpSp>
      <p:sp>
        <p:nvSpPr>
          <p:cNvPr id="28" name="27 Rectángulo"/>
          <p:cNvSpPr/>
          <p:nvPr/>
        </p:nvSpPr>
        <p:spPr>
          <a:xfrm>
            <a:off x="714348" y="3357562"/>
            <a:ext cx="889987" cy="369332"/>
          </a:xfrm>
          <a:prstGeom prst="rect">
            <a:avLst/>
          </a:prstGeom>
        </p:spPr>
        <p:txBody>
          <a:bodyPr wrap="none">
            <a:spAutoFit/>
          </a:bodyPr>
          <a:lstStyle/>
          <a:p>
            <a:r>
              <a:rPr lang="es-PA" dirty="0" err="1" smtClean="0"/>
              <a:t>Using</a:t>
            </a:r>
            <a:r>
              <a:rPr lang="es-PA" dirty="0" smtClean="0"/>
              <a:t>:</a:t>
            </a:r>
            <a:endParaRPr lang="es-PA" dirty="0"/>
          </a:p>
        </p:txBody>
      </p:sp>
      <p:pic>
        <p:nvPicPr>
          <p:cNvPr id="30" name="Picture 59"/>
          <p:cNvPicPr>
            <a:picLocks noChangeAspect="1" noChangeArrowheads="1"/>
          </p:cNvPicPr>
          <p:nvPr/>
        </p:nvPicPr>
        <p:blipFill>
          <a:blip r:embed="rId2"/>
          <a:srcRect/>
          <a:stretch>
            <a:fillRect/>
          </a:stretch>
        </p:blipFill>
        <p:spPr bwMode="auto">
          <a:xfrm rot="10800000" flipH="1" flipV="1">
            <a:off x="4400039" y="2285992"/>
            <a:ext cx="4529679" cy="3000396"/>
          </a:xfrm>
          <a:prstGeom prst="rect">
            <a:avLst/>
          </a:prstGeom>
          <a:noFill/>
          <a:ln w="9525">
            <a:noFill/>
            <a:miter lim="800000"/>
            <a:headEnd/>
            <a:tailEnd/>
          </a:ln>
        </p:spPr>
      </p:pic>
      <p:sp>
        <p:nvSpPr>
          <p:cNvPr id="34" name="33 Marcador de fecha"/>
          <p:cNvSpPr>
            <a:spLocks noGrp="1"/>
          </p:cNvSpPr>
          <p:nvPr>
            <p:ph type="dt" sz="half" idx="10"/>
          </p:nvPr>
        </p:nvSpPr>
        <p:spPr/>
        <p:txBody>
          <a:bodyPr/>
          <a:lstStyle/>
          <a:p>
            <a:r>
              <a:rPr lang="es-PA" smtClean="0"/>
              <a:t>January 27, 2015</a:t>
            </a:r>
            <a:endParaRPr lang="es-ES"/>
          </a:p>
        </p:txBody>
      </p:sp>
      <p:sp>
        <p:nvSpPr>
          <p:cNvPr id="35" name="34 Marcador de número de diapositiva"/>
          <p:cNvSpPr>
            <a:spLocks noGrp="1"/>
          </p:cNvSpPr>
          <p:nvPr>
            <p:ph type="sldNum" sz="quarter" idx="12"/>
          </p:nvPr>
        </p:nvSpPr>
        <p:spPr/>
        <p:txBody>
          <a:bodyPr/>
          <a:lstStyle/>
          <a:p>
            <a:fld id="{132FADFE-3B8F-471C-ABF0-DBC7717ECBBC}" type="slidenum">
              <a:rPr lang="es-ES" smtClean="0"/>
              <a:pPr/>
              <a:t>45</a:t>
            </a:fld>
            <a:endParaRPr lang="es-ES"/>
          </a:p>
        </p:txBody>
      </p:sp>
      <p:sp>
        <p:nvSpPr>
          <p:cNvPr id="36" name="35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Título"/>
          <p:cNvSpPr>
            <a:spLocks noGrp="1"/>
          </p:cNvSpPr>
          <p:nvPr>
            <p:ph type="title"/>
          </p:nvPr>
        </p:nvSpPr>
        <p:spPr>
          <a:xfrm>
            <a:off x="571472" y="285728"/>
            <a:ext cx="8229600" cy="1143000"/>
          </a:xfrm>
        </p:spPr>
        <p:txBody>
          <a:bodyPr>
            <a:normAutofit/>
          </a:bodyPr>
          <a:lstStyle/>
          <a:p>
            <a:pPr algn="ctr"/>
            <a:r>
              <a:rPr lang="en-US" sz="3600" dirty="0" smtClean="0">
                <a:solidFill>
                  <a:schemeClr val="tx1"/>
                </a:solidFill>
                <a:latin typeface="Arial" pitchFamily="34" charset="0"/>
                <a:cs typeface="Arial" pitchFamily="34" charset="0"/>
              </a:rPr>
              <a:t>Conclusion</a:t>
            </a:r>
            <a:endParaRPr lang="es-PA" sz="3600" dirty="0">
              <a:solidFill>
                <a:schemeClr val="tx1"/>
              </a:solidFill>
              <a:latin typeface="Arial" pitchFamily="34" charset="0"/>
              <a:cs typeface="Arial" pitchFamily="34" charset="0"/>
            </a:endParaRPr>
          </a:p>
        </p:txBody>
      </p:sp>
      <p:sp>
        <p:nvSpPr>
          <p:cNvPr id="35" name="34 Rectángulo"/>
          <p:cNvSpPr/>
          <p:nvPr/>
        </p:nvSpPr>
        <p:spPr>
          <a:xfrm>
            <a:off x="785786" y="2218505"/>
            <a:ext cx="7500990" cy="3139321"/>
          </a:xfrm>
          <a:prstGeom prst="rect">
            <a:avLst/>
          </a:prstGeom>
        </p:spPr>
        <p:txBody>
          <a:bodyPr wrap="square">
            <a:spAutoFit/>
          </a:bodyPr>
          <a:lstStyle/>
          <a:p>
            <a:pPr>
              <a:buClr>
                <a:schemeClr val="accent1"/>
              </a:buClr>
              <a:buFont typeface="Wingdings" pitchFamily="2" charset="2"/>
              <a:buChar char="q"/>
            </a:pPr>
            <a:r>
              <a:rPr lang="en-US" sz="2000" b="1" dirty="0" smtClean="0">
                <a:solidFill>
                  <a:schemeClr val="accent1"/>
                </a:solidFill>
              </a:rPr>
              <a:t> </a:t>
            </a:r>
            <a:r>
              <a:rPr lang="en-US" sz="2000" b="1" dirty="0" smtClean="0"/>
              <a:t>Calibration methods should be used carefully.</a:t>
            </a:r>
          </a:p>
          <a:p>
            <a:pPr>
              <a:buClr>
                <a:schemeClr val="accent1"/>
              </a:buClr>
              <a:buFont typeface="Wingdings" pitchFamily="2" charset="2"/>
              <a:buChar char="q"/>
            </a:pPr>
            <a:endParaRPr lang="en-US" sz="2000" b="1" dirty="0" smtClean="0"/>
          </a:p>
          <a:p>
            <a:pPr>
              <a:buClr>
                <a:schemeClr val="accent1"/>
              </a:buClr>
              <a:buFont typeface="Wingdings" pitchFamily="2" charset="2"/>
              <a:buChar char="q"/>
            </a:pPr>
            <a:r>
              <a:rPr lang="en-US" sz="2000" b="1" dirty="0" smtClean="0"/>
              <a:t> All calibration methods are complement of each other.</a:t>
            </a:r>
          </a:p>
          <a:p>
            <a:pPr>
              <a:buClr>
                <a:schemeClr val="accent1"/>
              </a:buClr>
              <a:buFont typeface="Wingdings" pitchFamily="2" charset="2"/>
              <a:buChar char="q"/>
            </a:pPr>
            <a:endParaRPr lang="en-US" sz="2000" b="1" dirty="0" smtClean="0"/>
          </a:p>
          <a:p>
            <a:pPr>
              <a:buClr>
                <a:schemeClr val="accent1"/>
              </a:buClr>
              <a:buFont typeface="Wingdings" pitchFamily="2" charset="2"/>
              <a:buChar char="q"/>
            </a:pPr>
            <a:r>
              <a:rPr lang="en-US" sz="2000" b="1" dirty="0" smtClean="0"/>
              <a:t> Before any calibration check uncertainty ratio </a:t>
            </a:r>
          </a:p>
          <a:p>
            <a:pPr>
              <a:buClr>
                <a:schemeClr val="accent1"/>
              </a:buClr>
            </a:pPr>
            <a:r>
              <a:rPr lang="en-US" dirty="0" smtClean="0"/>
              <a:t>   (TUR 4:1 can be acceptable)</a:t>
            </a:r>
          </a:p>
          <a:p>
            <a:pPr>
              <a:buClr>
                <a:schemeClr val="accent1"/>
              </a:buClr>
              <a:buFont typeface="Wingdings" pitchFamily="2" charset="2"/>
              <a:buChar char="q"/>
            </a:pPr>
            <a:endParaRPr lang="en-US" sz="2000" b="1" dirty="0" smtClean="0"/>
          </a:p>
          <a:p>
            <a:pPr>
              <a:buClr>
                <a:schemeClr val="accent1"/>
              </a:buClr>
              <a:buFont typeface="Wingdings" pitchFamily="2" charset="2"/>
              <a:buChar char="q"/>
            </a:pPr>
            <a:r>
              <a:rPr lang="en-US" sz="2000" b="1" dirty="0" smtClean="0"/>
              <a:t> Never disassemble a stopwatch or timer and attempt to   </a:t>
            </a:r>
          </a:p>
          <a:p>
            <a:pPr>
              <a:buClr>
                <a:schemeClr val="accent1"/>
              </a:buClr>
            </a:pPr>
            <a:r>
              <a:rPr lang="en-US" sz="2000" b="1" dirty="0" smtClean="0"/>
              <a:t>    measure the time base frequency by making a direct    </a:t>
            </a:r>
          </a:p>
          <a:p>
            <a:pPr>
              <a:buClr>
                <a:schemeClr val="accent1"/>
              </a:buClr>
            </a:pPr>
            <a:r>
              <a:rPr lang="en-US" sz="2000" b="1" dirty="0" smtClean="0"/>
              <a:t>    electrical connection.</a:t>
            </a:r>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46</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Título"/>
          <p:cNvSpPr>
            <a:spLocks noGrp="1"/>
          </p:cNvSpPr>
          <p:nvPr>
            <p:ph type="title"/>
          </p:nvPr>
        </p:nvSpPr>
        <p:spPr>
          <a:xfrm>
            <a:off x="428596" y="357166"/>
            <a:ext cx="8358246" cy="5643602"/>
          </a:xfrm>
        </p:spPr>
        <p:txBody>
          <a:bodyPr>
            <a:normAutofit/>
          </a:bodyPr>
          <a:lstStyle/>
          <a:p>
            <a:pPr algn="ctr"/>
            <a:r>
              <a:rPr lang="es-PA" sz="3200" dirty="0" smtClean="0">
                <a:solidFill>
                  <a:schemeClr val="accent1">
                    <a:lumMod val="50000"/>
                  </a:schemeClr>
                </a:solidFill>
              </a:rPr>
              <a:t> ¡Muchas Gracias! </a:t>
            </a:r>
            <a:br>
              <a:rPr lang="es-PA" sz="3200" dirty="0" smtClean="0">
                <a:solidFill>
                  <a:schemeClr val="accent1">
                    <a:lumMod val="50000"/>
                  </a:schemeClr>
                </a:solidFill>
              </a:rPr>
            </a:br>
            <a:r>
              <a:rPr lang="es-PA" sz="3200" dirty="0" smtClean="0">
                <a:solidFill>
                  <a:schemeClr val="accent1">
                    <a:lumMod val="50000"/>
                  </a:schemeClr>
                </a:solidFill>
              </a:rPr>
              <a:t/>
            </a:r>
            <a:br>
              <a:rPr lang="es-PA" sz="3200" dirty="0" smtClean="0">
                <a:solidFill>
                  <a:schemeClr val="accent1">
                    <a:lumMod val="50000"/>
                  </a:schemeClr>
                </a:solidFill>
              </a:rPr>
            </a:br>
            <a:r>
              <a:rPr lang="es-PA" sz="2800" dirty="0" smtClean="0">
                <a:solidFill>
                  <a:schemeClr val="accent1">
                    <a:lumMod val="50000"/>
                  </a:schemeClr>
                </a:solidFill>
              </a:rPr>
              <a:t> “</a:t>
            </a:r>
            <a:r>
              <a:rPr lang="es-PA" sz="2800" dirty="0" err="1" smtClean="0">
                <a:solidFill>
                  <a:schemeClr val="accent1">
                    <a:lumMod val="50000"/>
                  </a:schemeClr>
                </a:solidFill>
              </a:rPr>
              <a:t>Muito</a:t>
            </a:r>
            <a:r>
              <a:rPr lang="es-PA" sz="2800" dirty="0" smtClean="0">
                <a:solidFill>
                  <a:schemeClr val="accent1">
                    <a:lumMod val="50000"/>
                  </a:schemeClr>
                </a:solidFill>
              </a:rPr>
              <a:t> </a:t>
            </a:r>
            <a:r>
              <a:rPr lang="es-PA" sz="2800" dirty="0" err="1" smtClean="0">
                <a:solidFill>
                  <a:schemeClr val="accent1">
                    <a:lumMod val="50000"/>
                  </a:schemeClr>
                </a:solidFill>
              </a:rPr>
              <a:t>obrigado</a:t>
            </a:r>
            <a:r>
              <a:rPr lang="es-PA" sz="2800" dirty="0" smtClean="0">
                <a:solidFill>
                  <a:schemeClr val="accent1">
                    <a:lumMod val="50000"/>
                  </a:schemeClr>
                </a:solidFill>
              </a:rPr>
              <a:t>”</a:t>
            </a:r>
            <a:br>
              <a:rPr lang="es-PA" sz="2800" dirty="0" smtClean="0">
                <a:solidFill>
                  <a:schemeClr val="accent1">
                    <a:lumMod val="50000"/>
                  </a:schemeClr>
                </a:solidFill>
              </a:rPr>
            </a:br>
            <a:r>
              <a:rPr lang="es-PA" sz="2800" dirty="0" smtClean="0">
                <a:solidFill>
                  <a:schemeClr val="accent1">
                    <a:lumMod val="50000"/>
                  </a:schemeClr>
                </a:solidFill>
              </a:rPr>
              <a:t> </a:t>
            </a:r>
            <a:br>
              <a:rPr lang="es-PA" sz="2800" dirty="0" smtClean="0">
                <a:solidFill>
                  <a:schemeClr val="accent1">
                    <a:lumMod val="50000"/>
                  </a:schemeClr>
                </a:solidFill>
              </a:rPr>
            </a:br>
            <a:r>
              <a:rPr lang="es-PA" sz="2800" dirty="0" err="1" smtClean="0">
                <a:solidFill>
                  <a:schemeClr val="accent1">
                    <a:lumMod val="50000"/>
                  </a:schemeClr>
                </a:solidFill>
              </a:rPr>
              <a:t>Thank</a:t>
            </a:r>
            <a:r>
              <a:rPr lang="es-PA" sz="2800" dirty="0" smtClean="0">
                <a:solidFill>
                  <a:schemeClr val="accent1">
                    <a:lumMod val="50000"/>
                  </a:schemeClr>
                </a:solidFill>
              </a:rPr>
              <a:t> </a:t>
            </a:r>
            <a:r>
              <a:rPr lang="es-PA" sz="2800" dirty="0" err="1" smtClean="0">
                <a:solidFill>
                  <a:schemeClr val="accent1">
                    <a:lumMod val="50000"/>
                  </a:schemeClr>
                </a:solidFill>
              </a:rPr>
              <a:t>you</a:t>
            </a:r>
            <a:r>
              <a:rPr lang="es-PA" sz="2800" dirty="0" smtClean="0">
                <a:solidFill>
                  <a:schemeClr val="accent1">
                    <a:lumMod val="50000"/>
                  </a:schemeClr>
                </a:solidFill>
              </a:rPr>
              <a:t> </a:t>
            </a:r>
            <a:r>
              <a:rPr lang="es-PA" sz="2800" dirty="0" err="1" smtClean="0">
                <a:solidFill>
                  <a:schemeClr val="accent1">
                    <a:lumMod val="50000"/>
                  </a:schemeClr>
                </a:solidFill>
              </a:rPr>
              <a:t>very</a:t>
            </a:r>
            <a:r>
              <a:rPr lang="es-PA" sz="2800" dirty="0" smtClean="0">
                <a:solidFill>
                  <a:schemeClr val="accent1">
                    <a:lumMod val="50000"/>
                  </a:schemeClr>
                </a:solidFill>
              </a:rPr>
              <a:t> </a:t>
            </a:r>
            <a:r>
              <a:rPr lang="es-PA" sz="2800" dirty="0" err="1" smtClean="0">
                <a:solidFill>
                  <a:schemeClr val="accent1">
                    <a:lumMod val="50000"/>
                  </a:schemeClr>
                </a:solidFill>
              </a:rPr>
              <a:t>much</a:t>
            </a:r>
            <a:r>
              <a:rPr lang="es-PA" sz="2800" dirty="0" smtClean="0">
                <a:solidFill>
                  <a:schemeClr val="accent1">
                    <a:lumMod val="50000"/>
                  </a:schemeClr>
                </a:solidFill>
              </a:rPr>
              <a:t>!</a:t>
            </a:r>
            <a:r>
              <a:rPr lang="es-PA" sz="3200" dirty="0" smtClean="0">
                <a:solidFill>
                  <a:schemeClr val="accent1">
                    <a:lumMod val="50000"/>
                  </a:schemeClr>
                </a:solidFill>
              </a:rPr>
              <a:t/>
            </a:r>
            <a:br>
              <a:rPr lang="es-PA" sz="3200" dirty="0" smtClean="0">
                <a:solidFill>
                  <a:schemeClr val="accent1">
                    <a:lumMod val="50000"/>
                  </a:schemeClr>
                </a:solidFill>
              </a:rPr>
            </a:br>
            <a:r>
              <a:rPr lang="es-PA" dirty="0" smtClean="0">
                <a:solidFill>
                  <a:schemeClr val="accent1">
                    <a:lumMod val="50000"/>
                  </a:schemeClr>
                </a:solidFill>
              </a:rPr>
              <a:t/>
            </a:r>
            <a:br>
              <a:rPr lang="es-PA" dirty="0" smtClean="0">
                <a:solidFill>
                  <a:schemeClr val="accent1">
                    <a:lumMod val="50000"/>
                  </a:schemeClr>
                </a:solidFill>
              </a:rPr>
            </a:br>
            <a:r>
              <a:rPr lang="es-PA" sz="4400" dirty="0" smtClean="0">
                <a:solidFill>
                  <a:schemeClr val="tx1"/>
                </a:solidFill>
              </a:rPr>
              <a:t>SIM TFWG  </a:t>
            </a:r>
            <a:endParaRPr lang="es-PA" dirty="0">
              <a:solidFill>
                <a:schemeClr val="tx1"/>
              </a:solidFill>
            </a:endParaRPr>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47</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143372" y="2928934"/>
            <a:ext cx="817853" cy="369332"/>
          </a:xfrm>
          <a:prstGeom prst="rect">
            <a:avLst/>
          </a:prstGeom>
          <a:noFill/>
        </p:spPr>
        <p:txBody>
          <a:bodyPr wrap="none" rtlCol="0">
            <a:spAutoFit/>
          </a:bodyPr>
          <a:lstStyle/>
          <a:p>
            <a:r>
              <a:rPr lang="es-PA" dirty="0" smtClean="0"/>
              <a:t>Video</a:t>
            </a:r>
            <a:endParaRPr lang="es-PA" dirty="0"/>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48</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928802"/>
            <a:ext cx="7772400" cy="1829761"/>
          </a:xfrm>
        </p:spPr>
        <p:txBody>
          <a:bodyPr anchor="ctr">
            <a:normAutofit/>
          </a:bodyPr>
          <a:lstStyle/>
          <a:p>
            <a:pPr algn="ctr"/>
            <a:r>
              <a:rPr lang="es-PA" sz="3200" dirty="0" smtClean="0"/>
              <a:t>II PART </a:t>
            </a:r>
            <a:br>
              <a:rPr lang="es-PA" sz="3200" dirty="0" smtClean="0"/>
            </a:br>
            <a:r>
              <a:rPr lang="es-PA" sz="3200" dirty="0" smtClean="0"/>
              <a:t>Tachometer </a:t>
            </a:r>
            <a:r>
              <a:rPr lang="es-PA" sz="3200" dirty="0" err="1" smtClean="0"/>
              <a:t>Calibrations</a:t>
            </a:r>
            <a:r>
              <a:rPr lang="es-PA" sz="3200" dirty="0" smtClean="0"/>
              <a:t> </a:t>
            </a:r>
            <a:endParaRPr lang="es-PA"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928802"/>
            <a:ext cx="7772400" cy="1829761"/>
          </a:xfrm>
        </p:spPr>
        <p:txBody>
          <a:bodyPr anchor="ctr">
            <a:normAutofit/>
          </a:bodyPr>
          <a:lstStyle/>
          <a:p>
            <a:pPr algn="ctr"/>
            <a:r>
              <a:rPr lang="es-PA" sz="3200" dirty="0" smtClean="0"/>
              <a:t>I PART </a:t>
            </a:r>
            <a:br>
              <a:rPr lang="es-PA" sz="3200" dirty="0" smtClean="0"/>
            </a:br>
            <a:r>
              <a:rPr lang="es-PA" sz="3200" dirty="0" err="1" smtClean="0"/>
              <a:t>Stopwatch</a:t>
            </a:r>
            <a:r>
              <a:rPr lang="es-PA" sz="3200" dirty="0" smtClean="0"/>
              <a:t> </a:t>
            </a:r>
            <a:r>
              <a:rPr lang="es-PA" sz="3200" dirty="0" err="1" smtClean="0"/>
              <a:t>Calibrations</a:t>
            </a:r>
            <a:r>
              <a:rPr lang="es-PA" sz="3200" dirty="0" smtClean="0"/>
              <a:t> </a:t>
            </a:r>
            <a:endParaRPr lang="es-PA"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1571612"/>
            <a:ext cx="4286280" cy="642942"/>
          </a:xfrm>
        </p:spPr>
        <p:txBody>
          <a:bodyPr>
            <a:normAutofit/>
          </a:bodyPr>
          <a:lstStyle/>
          <a:p>
            <a:r>
              <a:rPr lang="es-US" sz="2800" dirty="0" smtClean="0">
                <a:solidFill>
                  <a:schemeClr val="tx1"/>
                </a:solidFill>
                <a:effectLst>
                  <a:outerShdw blurRad="38100" dist="38100" dir="2700000" algn="tl">
                    <a:srgbClr val="000000">
                      <a:alpha val="43137"/>
                    </a:srgbClr>
                  </a:outerShdw>
                </a:effectLst>
              </a:rPr>
              <a:t>OBJETIVO</a:t>
            </a:r>
            <a:endParaRPr lang="es-US" sz="2800" dirty="0">
              <a:solidFill>
                <a:schemeClr val="tx1"/>
              </a:solidFill>
              <a:effectLst>
                <a:outerShdw blurRad="38100" dist="38100" dir="2700000" algn="tl">
                  <a:srgbClr val="000000">
                    <a:alpha val="43137"/>
                  </a:srgbClr>
                </a:outerShdw>
              </a:effectLst>
            </a:endParaRPr>
          </a:p>
        </p:txBody>
      </p:sp>
      <p:sp>
        <p:nvSpPr>
          <p:cNvPr id="4" name="3 Marcador de contenido"/>
          <p:cNvSpPr>
            <a:spLocks noGrp="1"/>
          </p:cNvSpPr>
          <p:nvPr>
            <p:ph idx="1"/>
          </p:nvPr>
        </p:nvSpPr>
        <p:spPr>
          <a:xfrm>
            <a:off x="500034" y="2143116"/>
            <a:ext cx="6500858" cy="2000264"/>
          </a:xfrm>
        </p:spPr>
        <p:txBody>
          <a:bodyPr>
            <a:normAutofit/>
          </a:bodyPr>
          <a:lstStyle/>
          <a:p>
            <a:pPr marL="0" algn="just">
              <a:buNone/>
            </a:pPr>
            <a:r>
              <a:rPr lang="es-US" sz="2400" dirty="0" smtClean="0"/>
              <a:t>Presentar un procedimiento y método para la calibración de Medidores de Frecuencia de Acople Óptico (MFAO) </a:t>
            </a:r>
          </a:p>
          <a:p>
            <a:pPr marL="0" algn="just">
              <a:buNone/>
            </a:pPr>
            <a:r>
              <a:rPr lang="es-US" sz="2400" dirty="0" smtClean="0"/>
              <a:t>Ejemplo: </a:t>
            </a:r>
            <a:r>
              <a:rPr lang="es-US" sz="2400" i="1" dirty="0" smtClean="0"/>
              <a:t>Tacómetros.</a:t>
            </a:r>
            <a:endParaRPr lang="es-US" dirty="0"/>
          </a:p>
        </p:txBody>
      </p:sp>
      <p:sp>
        <p:nvSpPr>
          <p:cNvPr id="5" name="2 Marcador de contenido"/>
          <p:cNvSpPr txBox="1">
            <a:spLocks/>
          </p:cNvSpPr>
          <p:nvPr/>
        </p:nvSpPr>
        <p:spPr>
          <a:xfrm>
            <a:off x="500034" y="4714884"/>
            <a:ext cx="6215106" cy="1214446"/>
          </a:xfrm>
          <a:prstGeom prst="rect">
            <a:avLst/>
          </a:prstGeom>
        </p:spPr>
        <p:txBody>
          <a:bodyPr vert="horz">
            <a:normAutofit/>
          </a:bodyPr>
          <a:lstStyle/>
          <a:p>
            <a:pPr marL="0" marR="0" lvl="0" indent="-256032" algn="just" defTabSz="914400" rtl="0" eaLnBrk="1" fontAlgn="auto" latinLnBrk="0" hangingPunct="1">
              <a:lnSpc>
                <a:spcPct val="100000"/>
              </a:lnSpc>
              <a:spcBef>
                <a:spcPts val="0"/>
              </a:spcBef>
              <a:spcAft>
                <a:spcPts val="0"/>
              </a:spcAft>
              <a:buClr>
                <a:schemeClr val="accent1"/>
              </a:buClr>
              <a:buSzPct val="68000"/>
              <a:tabLst/>
              <a:defRPr/>
            </a:pPr>
            <a:r>
              <a:rPr kumimoji="0" lang="es-ES" sz="2400" b="0" i="0" u="none" strike="noStrike" kern="1200" cap="none" spc="0" normalizeH="0" baseline="0" noProof="0" dirty="0" smtClean="0">
                <a:ln>
                  <a:noFill/>
                </a:ln>
                <a:solidFill>
                  <a:schemeClr val="tx1"/>
                </a:solidFill>
                <a:effectLst/>
                <a:uLnTx/>
                <a:uFillTx/>
                <a:latin typeface="+mn-lt"/>
                <a:ea typeface="Times New Roman"/>
                <a:cs typeface="Times New Roman" panose="02020603050405020304" pitchFamily="18" charset="0"/>
              </a:rPr>
              <a:t>Abarca Medidores de Frecuencia de Acople Óptico (MFAO) desde 0,5 Hz hasta 250 kHz. </a:t>
            </a:r>
          </a:p>
          <a:p>
            <a:pPr marL="0" marR="0" lvl="0" indent="-256032" algn="just" defTabSz="914400" rtl="0" eaLnBrk="1" fontAlgn="auto" latinLnBrk="0" hangingPunct="1">
              <a:lnSpc>
                <a:spcPct val="100000"/>
              </a:lnSpc>
              <a:spcBef>
                <a:spcPts val="0"/>
              </a:spcBef>
              <a:spcAft>
                <a:spcPts val="0"/>
              </a:spcAft>
              <a:buClr>
                <a:schemeClr val="accent1"/>
              </a:buClr>
              <a:buSzPct val="68000"/>
              <a:buFont typeface="Wingdings 3"/>
              <a:buChar char=""/>
              <a:tabLst/>
              <a:defRPr/>
            </a:pPr>
            <a:endParaRPr kumimoji="0" lang="es-ES" sz="3100" b="0" i="0" u="none" strike="noStrike" kern="1200" cap="none" spc="0" normalizeH="0" baseline="0" noProof="0" dirty="0" smtClean="0">
              <a:ln>
                <a:noFill/>
              </a:ln>
              <a:solidFill>
                <a:schemeClr val="tx1"/>
              </a:solidFill>
              <a:effectLst/>
              <a:uLnTx/>
              <a:uFillTx/>
              <a:latin typeface="+mn-lt"/>
              <a:ea typeface="Times New Roman"/>
              <a:cs typeface="Times New Roman" panose="02020603050405020304" pitchFamily="18" charset="0"/>
            </a:endParaRPr>
          </a:p>
          <a:p>
            <a:pPr marL="0" marR="0" lvl="0" indent="-256032" algn="just" defTabSz="914400" rtl="0" eaLnBrk="1" fontAlgn="auto" latinLnBrk="0" hangingPunct="1">
              <a:lnSpc>
                <a:spcPct val="100000"/>
              </a:lnSpc>
              <a:spcBef>
                <a:spcPts val="0"/>
              </a:spcBef>
              <a:spcAft>
                <a:spcPts val="0"/>
              </a:spcAft>
              <a:buClr>
                <a:schemeClr val="accent1"/>
              </a:buClr>
              <a:buSzPct val="68000"/>
              <a:buFont typeface="Wingdings 3"/>
              <a:buChar char=""/>
              <a:tabLst/>
              <a:defRPr/>
            </a:pPr>
            <a:endParaRPr kumimoji="0" lang="es-ES" sz="3100" b="0" i="0" u="none" strike="noStrike" kern="1200" cap="none" spc="0" normalizeH="0" baseline="0" noProof="0" dirty="0" smtClean="0">
              <a:ln>
                <a:noFill/>
              </a:ln>
              <a:solidFill>
                <a:schemeClr val="tx1"/>
              </a:solidFill>
              <a:effectLst/>
              <a:uLnTx/>
              <a:uFillTx/>
              <a:latin typeface="+mn-lt"/>
              <a:ea typeface="Times New Roman"/>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chemeClr val="accent1"/>
              </a:buClr>
              <a:buSzPct val="68000"/>
              <a:buFont typeface="Wingdings 3"/>
              <a:buNone/>
              <a:tabLst/>
              <a:defRPr/>
            </a:pPr>
            <a:endParaRPr kumimoji="0" lang="es-ES" sz="3100" b="0" i="0" u="none" strike="noStrike" kern="1200" cap="none" spc="0" normalizeH="0" baseline="0" noProof="0" dirty="0" smtClean="0">
              <a:ln>
                <a:noFill/>
              </a:ln>
              <a:solidFill>
                <a:schemeClr val="tx1"/>
              </a:solidFill>
              <a:effectLst/>
              <a:uLnTx/>
              <a:uFillTx/>
              <a:latin typeface="+mn-lt"/>
              <a:ea typeface="Times New Roman"/>
              <a:cs typeface="Times New Roman" panose="02020603050405020304" pitchFamily="18" charset="0"/>
            </a:endParaRPr>
          </a:p>
        </p:txBody>
      </p:sp>
      <p:sp>
        <p:nvSpPr>
          <p:cNvPr id="6" name="5 Rectángulo"/>
          <p:cNvSpPr/>
          <p:nvPr/>
        </p:nvSpPr>
        <p:spPr>
          <a:xfrm>
            <a:off x="500034" y="4214818"/>
            <a:ext cx="4143404" cy="523220"/>
          </a:xfrm>
          <a:prstGeom prst="rect">
            <a:avLst/>
          </a:prstGeom>
        </p:spPr>
        <p:txBody>
          <a:bodyPr wrap="square">
            <a:spAutoFit/>
          </a:bodyPr>
          <a:lstStyle/>
          <a:p>
            <a:pPr lvl="0" indent="-256032">
              <a:buClr>
                <a:schemeClr val="accent1"/>
              </a:buClr>
              <a:buSzPct val="68000"/>
            </a:pPr>
            <a:r>
              <a:rPr lang="es-US" sz="2800" b="1" dirty="0" smtClean="0">
                <a:effectLst>
                  <a:outerShdw blurRad="38100" dist="38100" dir="2700000" algn="tl">
                    <a:srgbClr val="000000">
                      <a:alpha val="43137"/>
                    </a:srgbClr>
                  </a:outerShdw>
                </a:effectLst>
              </a:rPr>
              <a:t>ALCANCE</a:t>
            </a:r>
            <a:endParaRPr lang="es-ES" sz="2800" b="1" dirty="0" smtClean="0">
              <a:effectLst>
                <a:outerShdw blurRad="38100" dist="38100" dir="2700000" algn="tl">
                  <a:srgbClr val="000000">
                    <a:alpha val="43137"/>
                  </a:srgbClr>
                </a:outerShdw>
              </a:effectLst>
              <a:ea typeface="Times New Roman"/>
              <a:cs typeface="Times New Roman" panose="02020603050405020304"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70713" y="2294622"/>
            <a:ext cx="1816129" cy="3063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1 Título"/>
          <p:cNvSpPr txBox="1">
            <a:spLocks/>
          </p:cNvSpPr>
          <p:nvPr/>
        </p:nvSpPr>
        <p:spPr>
          <a:xfrm>
            <a:off x="500034" y="71414"/>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kumimoji="0" lang="es-PA" sz="36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rPr>
              <a:t>Calibración</a:t>
            </a:r>
            <a:r>
              <a:rPr kumimoji="0" lang="es-PA" sz="3600" b="1" i="0" u="none" strike="noStrike" kern="1200" cap="none" spc="0" normalizeH="0" noProof="0" dirty="0" smtClean="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rPr>
              <a:t> de </a:t>
            </a:r>
            <a:r>
              <a:rPr lang="en-US" sz="3600" b="1" dirty="0" err="1" smtClean="0">
                <a:effectLst>
                  <a:outerShdw blurRad="31750" dist="25400" dir="5400000" algn="tl" rotWithShape="0">
                    <a:srgbClr val="000000">
                      <a:alpha val="25000"/>
                    </a:srgbClr>
                  </a:outerShdw>
                </a:effectLst>
                <a:latin typeface="Arial" pitchFamily="34" charset="0"/>
                <a:cs typeface="Arial" pitchFamily="34" charset="0"/>
              </a:rPr>
              <a:t>Tacómetros</a:t>
            </a:r>
            <a:endParaRPr kumimoji="0" lang="es-PA" sz="36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
        <p:nvSpPr>
          <p:cNvPr id="10" name="9 Marcador de fecha"/>
          <p:cNvSpPr>
            <a:spLocks noGrp="1"/>
          </p:cNvSpPr>
          <p:nvPr>
            <p:ph type="dt" sz="half" idx="10"/>
          </p:nvPr>
        </p:nvSpPr>
        <p:spPr/>
        <p:txBody>
          <a:bodyPr/>
          <a:lstStyle/>
          <a:p>
            <a:r>
              <a:rPr lang="es-PA" smtClean="0"/>
              <a:t>January 27, 2015</a:t>
            </a:r>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50</a:t>
            </a:fld>
            <a:endParaRPr lang="es-ES"/>
          </a:p>
        </p:txBody>
      </p:sp>
      <p:sp>
        <p:nvSpPr>
          <p:cNvPr id="12" name="11 Marcador de pie de página"/>
          <p:cNvSpPr>
            <a:spLocks noGrp="1"/>
          </p:cNvSpPr>
          <p:nvPr>
            <p:ph type="ftr" sz="quarter" idx="11"/>
          </p:nvPr>
        </p:nvSpPr>
        <p:spPr/>
        <p:txBody>
          <a:bodyPr/>
          <a:lstStyle/>
          <a:p>
            <a:r>
              <a:rPr lang="es-ES" smtClean="0"/>
              <a:t>lmojica@cenamep.org.pa</a:t>
            </a:r>
            <a:endParaRPr lang="es-ES"/>
          </a:p>
        </p:txBody>
      </p:sp>
    </p:spTree>
    <p:extLst>
      <p:ext uri="{BB962C8B-B14F-4D97-AF65-F5344CB8AC3E}">
        <p14:creationId xmlns:p14="http://schemas.microsoft.com/office/powerpoint/2010/main" xmlns="" val="883424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8802"/>
            <a:ext cx="8229600" cy="2804928"/>
          </a:xfrm>
        </p:spPr>
        <p:txBody>
          <a:bodyPr>
            <a:normAutofit/>
          </a:bodyPr>
          <a:lstStyle/>
          <a:p>
            <a:pPr marL="914400" lvl="1" indent="-514350">
              <a:buFont typeface="Courier New" pitchFamily="49" charset="0"/>
              <a:buChar char="o"/>
            </a:pPr>
            <a:r>
              <a:rPr lang="en-US" sz="4100" dirty="0" smtClean="0">
                <a:latin typeface="Arial" pitchFamily="34" charset="0"/>
                <a:cs typeface="Arial" pitchFamily="34" charset="0"/>
              </a:rPr>
              <a:t>Device Under Test (DUT)</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Traceable Reference </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Method</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Tachometer </a:t>
            </a:r>
            <a:r>
              <a:rPr lang="es-PA" sz="3700" dirty="0" err="1" smtClean="0">
                <a:solidFill>
                  <a:schemeClr val="tx1"/>
                </a:solidFill>
                <a:latin typeface="Arial" pitchFamily="34" charset="0"/>
                <a:cs typeface="Arial" pitchFamily="34" charset="0"/>
              </a:rPr>
              <a:t>Calibrations</a:t>
            </a:r>
            <a:endParaRPr lang="es-PA" sz="3700" dirty="0">
              <a:solidFill>
                <a:schemeClr val="tx1"/>
              </a:solidFill>
              <a:latin typeface="Arial" pitchFamily="34" charset="0"/>
              <a:cs typeface="Arial" pitchFamily="34" charset="0"/>
            </a:endParaRPr>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51</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428736"/>
            <a:ext cx="8572560" cy="3519308"/>
          </a:xfrm>
        </p:spPr>
        <p:txBody>
          <a:bodyPr>
            <a:noAutofit/>
          </a:bodyPr>
          <a:lstStyle/>
          <a:p>
            <a:pPr>
              <a:buSzPct val="100000"/>
              <a:buFont typeface="Wingdings" pitchFamily="2" charset="2"/>
              <a:buChar char="Ø"/>
            </a:pPr>
            <a:endParaRPr lang="es-PA" sz="800" dirty="0" smtClean="0"/>
          </a:p>
          <a:p>
            <a:pPr>
              <a:buSzPct val="100000"/>
              <a:buFont typeface="Wingdings" pitchFamily="2" charset="2"/>
              <a:buChar char="Ø"/>
            </a:pPr>
            <a:r>
              <a:rPr lang="es-PA" sz="2300" dirty="0" smtClean="0"/>
              <a:t>Es un instrumento utilizado para medir frecuencia de rotación por ejemplo, contar el número de revoluciones de un eje por unidad de tiempo.</a:t>
            </a:r>
          </a:p>
          <a:p>
            <a:pPr>
              <a:buSzPct val="100000"/>
              <a:buNone/>
            </a:pPr>
            <a:endParaRPr lang="es-PA" sz="800" dirty="0" smtClean="0"/>
          </a:p>
          <a:p>
            <a:pPr>
              <a:buSzPct val="100000"/>
              <a:buFont typeface="Wingdings" pitchFamily="2" charset="2"/>
              <a:buChar char="Ø"/>
            </a:pPr>
            <a:r>
              <a:rPr lang="es-PA" sz="2300" dirty="0" smtClean="0"/>
              <a:t>El tacómetro óptico mide la frecuencia de rotación (RPM) en un elemento rotatorio, usando un has de luz visible.</a:t>
            </a:r>
          </a:p>
          <a:p>
            <a:pPr>
              <a:buSzPct val="100000"/>
              <a:buFont typeface="Wingdings" pitchFamily="2" charset="2"/>
              <a:buChar char="Ø"/>
            </a:pPr>
            <a:endParaRPr lang="es-PA" sz="800" dirty="0" smtClean="0"/>
          </a:p>
          <a:p>
            <a:pPr>
              <a:buSzPct val="100000"/>
              <a:buFont typeface="Wingdings" pitchFamily="2" charset="2"/>
              <a:buChar char="Ø"/>
            </a:pPr>
            <a:r>
              <a:rPr lang="es-PA" sz="2300" dirty="0" smtClean="0"/>
              <a:t>Según el tipo de acople, hay tacómetros de acople óptico y de acople mecánico. </a:t>
            </a:r>
          </a:p>
        </p:txBody>
      </p:sp>
      <p:sp>
        <p:nvSpPr>
          <p:cNvPr id="3" name="2 Marcador de fecha"/>
          <p:cNvSpPr>
            <a:spLocks noGrp="1"/>
          </p:cNvSpPr>
          <p:nvPr>
            <p:ph type="dt" sz="half" idx="10"/>
          </p:nvPr>
        </p:nvSpPr>
        <p:spPr/>
        <p:txBody>
          <a:bodyPr/>
          <a:lstStyle/>
          <a:p>
            <a:r>
              <a:rPr lang="es-PA" dirty="0" err="1" smtClean="0"/>
              <a:t>January</a:t>
            </a:r>
            <a:r>
              <a:rPr lang="es-PA" dirty="0" smtClean="0"/>
              <a:t> 27, 2015</a:t>
            </a:r>
            <a:endParaRPr lang="es-ES" dirty="0"/>
          </a:p>
        </p:txBody>
      </p:sp>
      <p:sp>
        <p:nvSpPr>
          <p:cNvPr id="4" name="3 Marcador de pie de página"/>
          <p:cNvSpPr>
            <a:spLocks noGrp="1"/>
          </p:cNvSpPr>
          <p:nvPr>
            <p:ph type="ftr" sz="quarter" idx="11"/>
          </p:nvPr>
        </p:nvSpPr>
        <p:spPr/>
        <p:txBody>
          <a:bodyPr/>
          <a:lstStyle/>
          <a:p>
            <a:r>
              <a:rPr lang="es-ES" dirty="0" smtClean="0"/>
              <a:t>lmojica@cenamep.org.pa</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52</a:t>
            </a:fld>
            <a:endParaRPr lang="es-ES"/>
          </a:p>
        </p:txBody>
      </p:sp>
      <p:sp>
        <p:nvSpPr>
          <p:cNvPr id="6" name="5 Título"/>
          <p:cNvSpPr>
            <a:spLocks noGrp="1"/>
          </p:cNvSpPr>
          <p:nvPr>
            <p:ph type="title"/>
          </p:nvPr>
        </p:nvSpPr>
        <p:spPr/>
        <p:txBody>
          <a:bodyPr>
            <a:normAutofit/>
          </a:bodyPr>
          <a:lstStyle/>
          <a:p>
            <a:pPr algn="ctr"/>
            <a:r>
              <a:rPr lang="es-PA" sz="3200" dirty="0" smtClean="0">
                <a:solidFill>
                  <a:schemeClr val="tx1"/>
                </a:solidFill>
                <a:effectLst>
                  <a:outerShdw blurRad="38100" dist="38100" dir="2700000" algn="tl">
                    <a:srgbClr val="000000">
                      <a:alpha val="43137"/>
                    </a:srgbClr>
                  </a:outerShdw>
                </a:effectLst>
                <a:latin typeface="+mn-lt"/>
                <a:cs typeface="Arial" pitchFamily="34" charset="0"/>
              </a:rPr>
              <a:t>Tacómetros</a:t>
            </a:r>
            <a:endParaRPr lang="es-PA" sz="3200" dirty="0">
              <a:solidFill>
                <a:schemeClr val="tx1"/>
              </a:solidFill>
              <a:effectLst>
                <a:outerShdw blurRad="38100" dist="38100" dir="2700000" algn="tl">
                  <a:srgbClr val="000000">
                    <a:alpha val="43137"/>
                  </a:srgbClr>
                </a:outerShdw>
              </a:effectLst>
              <a:latin typeface="+mn-lt"/>
              <a:cs typeface="Arial" pitchFamily="34" charset="0"/>
            </a:endParaRPr>
          </a:p>
        </p:txBody>
      </p:sp>
      <p:sp>
        <p:nvSpPr>
          <p:cNvPr id="8" name="7 Rectángulo"/>
          <p:cNvSpPr/>
          <p:nvPr/>
        </p:nvSpPr>
        <p:spPr>
          <a:xfrm>
            <a:off x="2857488" y="6193057"/>
            <a:ext cx="6000792" cy="307777"/>
          </a:xfrm>
          <a:prstGeom prst="rect">
            <a:avLst/>
          </a:prstGeom>
        </p:spPr>
        <p:txBody>
          <a:bodyPr wrap="square">
            <a:spAutoFit/>
          </a:bodyPr>
          <a:lstStyle/>
          <a:p>
            <a:r>
              <a:rPr lang="es-PA" sz="1400" dirty="0" smtClean="0"/>
              <a:t>Esta presentación está enfocada a los tacómetros de acople óptico. </a:t>
            </a:r>
          </a:p>
        </p:txBody>
      </p:sp>
      <p:sp>
        <p:nvSpPr>
          <p:cNvPr id="280578" name="AutoShape 2" descr="data:image/png;base64,iVBORw0KGgoAAAANSUhEUgAAAI8AAABzCAMAAACW7aHDAAABC1BMVEX/////ZgD5+fr09PWlqrLp6uyaoKn8/Pygpq7a3N+orbXe4OKkqbHT1dnMz9Pm5+kAAAC2usCUmqTCxcqus7ru7/C6vsTAw8nP0dX19fWNjY3X19f/7un/3NH/XwBOTk7ExMR2dndeXl7FxcVma3JaXmRHR0dwc3m5ubmtra7/qYr/0MCPk5r/wq3/sZbPz8+LkJd2e4P/uaFSVVr/mG8rKin/4tk2NjeEhIRUVFSampthYWJAQECkpKUzNjtvb2//TQD/fT7/cy55SDaNQBoeHh7/iln/on3QjXr/g0nkYB7Vo5aitMDZ5evVgmfD0NjKtLDUelr/bBz/j2LQrKW+joSxlpMXFRLtnIES4mhOAAAOeklEQVR4nO1bbXubyBXFvAzDDDAGZkBCji1ZQkKJYkFkRRhZ0e622W3abrbttnX//y/pzKA323KiONjuh97n2QgBKw53zj333pmxojzOtMx55P/5FNbsgpK8NIitmaPEemkMuzYJtJeGsGP0w/8SdZzhyH1pDDvmTIYvDWHXnGtaHYQvi6MyK0PVgYug97JQhJFkpMoDl2L95QM+nYxlmFsBh4PFUfCCcd+MBxKDggEzoPSOB6FtvhAcbRBLXzQtaOiUIzM1LyQ2exk0PF+l8oBBhKnUH9cPMDTEKfXZ4ZjlKl8ZNl7DoW4IhXcCGj77mI3ipvxkEIco4AeY6sy2xEkvdMAz46F+lSBU27NCKTuW7jEg2O2CkOje8+KhSSA/NeqSQMiy4dgWhhKORy2bc0i1nk+NaLJKnw4IfEEVHuyEQ+NeiihGQHDIA881Zs45BJRWDoqAakoOKbqAiIFmQKwKaoeK9zxBFkw4XxzPQz5ZKTEDVigiTOMDZctBCygl8Hl0aJhnliyTmevqlnSBSyPJIejwwOdwsOthW38WOCTODO6DoBotHFXDhvkQNQMbu1KHLGh5OhZwtOiJcxlJMv6vqjqgAmKqiK7CCAHiCcYwChmSga94FOpPyWmtkbc2X6jtMPH2HnLkyPiu0CHNAJYKGwIqo6HqogoPG5atit1M+FLYuC0u4WH1TSVmuv3tw4zlg11OMBciVn2KlOW6gtEUWlEoS/uAOpbtVhquLefxcao0+e2LuGMoJlGVYineJh4qTY01lXTGFl15g7h2KJw7bDAcmSgUAlZ9YBM5nNrivXnAWYGIMFcMJ+nP2ylrLefD1lXnqq0ur+bNuNNUWNzv4PZy3hnPj8syTefncZNfO2iMtTy9D1yNJCICkbwGGy6URbQFNCJ1KICyLGpd3fRbnfl4OvzYLs6NYfemG3c0ZdjHnU55TM7jeMbOF9OyW5Jh+3h8CJ5ssfd0IIlNPCgAaZ5MZQYIDdvjlHb0UEgl90PLPCuuPi6vhlO8OB9fz4/bwj/xUlmcxzdKUZTX6nx4nJqky68dhCc39p9XPTlmzkZvGI93jDiliYNWOY0tZ8tZOpwt4vQYl1fxdXmcxpw/41k5Gy6Oy1maHg/PF51zPmD98rh9ABynfOiKSiNBYIdWgDiHjDAkihZAgmmjYpbRbY+b6rjdYuMmbrH2uEtwy1TUVnusLG6642azPW5h1m0Tce2BN79l519orpDgCPPlo03bEblLMXnQe8JLX7XFzQE33TV38qWrFYdklIWey/sx0wOO68tXYIF/533fP+L5d0wrXctyuO0vaioOESgAuVxzLC+gDU86x/IjD+7ee/Lu9ffjwRPPDwnGxANBsCdRcg4JQKv+NKDMgVQEHIlsnst2Z6kuX7+pIYWkN74pf8ZUCUBozx1Sh4AgtoWQQaEmbjcg0RDcgfPu6KSOhJbeUmYnROz+rwp/aDZ/NoZEplOVQT5odGde6NWPb2oAw70+uDNEjUpzblnk8VzlyEbDlXC8wGr40faG9+/e1YJGwcm9Kkal98LfDLhvmnTtuMBznYgS+TXgcqT8/K4e5/Cf8/ecpOjuBJ0FTUHl6hhRYlcc4kKJsPPLJ7WuSsgs9laeFNwFJLygUK2CYMBQHPG0GhroT59OagKjiJ6huRdmeBcQsfk/ttBmP/CqEoShhvXrXz7XNVLSuvn+Ili9rXPcdA6QCLVxfEdqcoSs3/7257ev6oSjpOlDV2h0+7sq9FB6TVZDAU+06Kdfaq6gtV77wWs0uv0wvyHyVXXO8T1mff4kdQgE9YHSMlFnGwrec031bi9YBNw3hszzpEGj3z5/fi/UEzgQHFJCHGZqbrtFMe9MioLXObhYljt0suitexkv8KUOEZv89S9/fsPhBMANI8+oq3U2FT2fzmbTAo6ms+vZdQYN2APb69GtXCZ944hpBTg8emeKwOc6tDffPc7SJLv5WK6TA7xaTgtVwZ3tzIUDd8WAIUMQx1ROXl9K7YnISofqMXPxcTq76VbHXdgz1PIm4z8fg43/nVtz4FYg5mDMi4sTRXUoxBi5+3j3WNPy6fQ6q3oZfRLwl9daxxlTWLJtAeDuAy0O9NfPv786EfqNaehXrWFdaz8CT4QB94h7tp6hbB13hQ82DgK7NbIFlFdH/2rKNsjRdalPPHnAmqbKWDLz+DNMKys2w6LGiaoYV5tme1XHV/brv99c/MoV2gHMQrIEqDhU0zommXIYarkYjXbidTzljfpwE2NquH3YyX8+X4ieVGE828re3oHYQm5dy6qw4M8L5j12K0SKPh+/ZPPV2tQ8l7/8U3Rpgc6BSAEMkcM8v76VQ+Aq5qh3O0KYPp9eDxuzLZ4Vl96K2jhUKzzCIhqakcxxpjOpSRDRvXXR5mg2PbMaW/8ogQD86u1bcSzxiLzPHBQZQHJIG+fx/fr2MdZYLO53mDjheIY7Gs2f//7iQtY4htAGnlaYA6hlQcEhM4UDq5a5RBxcb9PT69/XRZXZ+TiJrnYms36DP1+sShxVzNiFpoYshpCsgaIia9SCxrQmo+2316enp+tGzr2eDnY59cs/lDWjBZe4PhgQyX7MdBJ4p0Z6pGmt7KoDWqu4Ml/9fnp0dPqDrIJNOj3fKR/eXLz/6+aLwCPWUkgYiPyVZPXwhuvLhI85LmkF6OTi7U9H3H56d6I4Ub6Y76DhQ7UdVYnHr2JJK/y0rlRq+JXCu2tteXsk7fTT5d8jpqzJfPJJ1sY7eDgWp4pIuwjqK8I2PUWZrc78/I/TCtHP27s+XUq0rr0508AKE7WgGZzd68++x4bd9dFy7fKTyx8rQJdVLJ2cXKxZvPGP4Rs8faosnSxq3T9hok094cXrI/WfPMYEoB8uJJ5NU0U29R/jXRcI0l5n8zo12bbH0aar0I5G2fv3F6eVi241eAGic1sGEg2UoJf3xiqL9gcWfmTasMAmMoD0vEqvaMKRvZY02mqRIrhyhRz3LGmYKrSC6zmPBKOX8aoZITjon0nrz6Cu67DPv9ruI3ofY7TRVIHHiCacI2Qi1iAuP1WDtu7IG0kVbe4og2XakX7JRhRyA1eLlT+MQJq4jZ73xt/ebgw3/uZ4cA9KQpBJyX/o5O3R6UqL+IMWWfVMy13oaHA9FDphQos4Fre9Aa+lg6xwv7FiNCfrcF0ase+vXGwlchb6/dsfhFz/yAk8yLUKzoSSsN+DPigiTfnKTjJGhv51HIXfFIMfqrspKHbmE3BvJb6vfzo9+uOHbKDLr6YzFzWGavPC1C4yeP117dEgohw/PphMXhESA5eT+Hax6fYXVcBdXv5hfc3oFRVKSy5AWVEnSQ/S5mDRh61DuaSORiCL771pI05KiUhPqmvaEGSVBzdrGC4tksNqZuIOFofm3CZje+ZRFRNno/kwWK7mEtSsV60zk3Ddq0aAklY2OuzFGfU7390O4WS2eit9NKiGhsCKS4qDkMFzmIF6IFTVQ0ChLP/evQOF35LO4HWJ/M7IpsdyLN2ujt3FAIDxGBsG+fLoaUHPL/F3dEVs1BiANufPAq7mCcHm1yyw0R2Va1DZS5IcDb4SccQps97CeWxNwGtSRmi/IAqyQ6ZotrPRc48CL9wtZxnOBrkP4q9EnMnvg72rKHzM1iHLl89HRWZgndrrRQGV98mQ92z6av1ibQZdgo+9g8YD0fys39NtP2RMPYx+3PBgtXkDF0lI1j0RgR4IVNQwxBz6nQl815v3xoeWr0HgFkVxBgB4aJX0jnUzy6WNaoFrmC2q0cI2lmU8790d5NzzhtYegPJb6nvC2ZceNn3U8DkvPN+r1nFaWV8sPoegWmbRDH9/z86MYX8Z1VdVbw0PZmIChiHI5LqERc8gr2sOeHtazvKn2H3nTGTVbEV+Nd/S8LK8bXyVIMxQWTnxF3XO4lUWJIWsACwLBYLBgh9Z+RUBMXSAHAvzHFj/DmUD+h3pGs4XXU6fac4omX8JkQctxuTyFZ3W7yGpP6tSzUWeKhOIN8p9Y6+imSasdk3aihqc28lTAFJw7FfVhxJQv5pW4fxArfvaZ0ZyyyLhLS/uzZniH7RL49utUa7qIWY5dkN6gER57968cxiKzIsBVQ2xZdoc1d2jrc0kWVbt8xV7ETyJiKf7LNsNtoYnd2xiwHhXMOKHdNZ+Ijzi8XTpU7MpZMWjCEh94edmtLlSGk4vcQrYWjMX5bgLvPxp/wbATTKebASlSRBRIkfLXea53GdnyXKLwYCpg5zJjcDkC8tqtVgyxGnWqbIo5twViEw88nupyofJVbSGjZV0nko4nENlfcsse+2c/2ek/pzLdRBiE0K5V0pl3dHSa5ge5eGn+AknMfZsxZAcekqjS1OTAjTq2X04y1We02BY0YdeDzBPc+poKZbGbGq2n0QNb9uH0JU7VrWcNhSW54pqIMp5IlKJ6g58gJcx96DFM3D+wIp1rcarXyzaQZaLRMuKsgSgwBgguQfRsBbTVOQvqGl5/hxbW60MeFkfhh6QGqTPANbSXNW0AMmdSeMJE/uSNThL9+4veAqjnLajgSa0DyEPmsowF6c9qoNmNzEgxEp2YONam6n8obz/QpFJTcUYteXYEBdmx3mAzVH89Ey+Y93C5CpEmdwL1DlepjKD4PTMVYLRC/xhlonmHAENdRFZCOMQzEWrP+6pXr+u6fpvM+86aQG0HRjPG2SoPYfnD9VqWtMg46xFCHsaqpvDIoG3GkI3mEzoA3cbTg6TooiLgue77qHbjb/RcFLe/mG8dyoMu2Hsgy6unKni7iDrBE/yhxvaZqnhAcOeF8ZTwBvjXbXWGAXT4kn+vKXxgaoKF8SNNZtN8WFo4wzAfEC57R0c0yumgNYv4m6cDXOwtcGApzEAknAeh67rfokoVtDJU1w3JHOcpnhraZq2xKdySMus4vZo/j/wB5I7xrqTF1KsB62e1df/27PafwG90znY8XOYx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280580" name="Picture 4" descr="http://www.quiminet.com/imagen/tacometro_opt.gif"/>
          <p:cNvPicPr>
            <a:picLocks noChangeAspect="1" noChangeArrowheads="1"/>
          </p:cNvPicPr>
          <p:nvPr/>
        </p:nvPicPr>
        <p:blipFill>
          <a:blip r:embed="rId2"/>
          <a:srcRect/>
          <a:stretch>
            <a:fillRect/>
          </a:stretch>
        </p:blipFill>
        <p:spPr bwMode="auto">
          <a:xfrm>
            <a:off x="5566677" y="4214818"/>
            <a:ext cx="2220033" cy="178595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53</a:t>
            </a:fld>
            <a:endParaRPr lang="es-ES"/>
          </a:p>
        </p:txBody>
      </p:sp>
      <p:sp>
        <p:nvSpPr>
          <p:cNvPr id="6" name="5 Título"/>
          <p:cNvSpPr>
            <a:spLocks noGrp="1"/>
          </p:cNvSpPr>
          <p:nvPr>
            <p:ph type="title"/>
          </p:nvPr>
        </p:nvSpPr>
        <p:spPr/>
        <p:txBody>
          <a:bodyPr>
            <a:normAutofit/>
          </a:bodyPr>
          <a:lstStyle/>
          <a:p>
            <a:pPr algn="ctr"/>
            <a:r>
              <a:rPr lang="es-PA" sz="3200" dirty="0" smtClean="0">
                <a:solidFill>
                  <a:schemeClr val="tx1"/>
                </a:solidFill>
                <a:effectLst>
                  <a:outerShdw blurRad="38100" dist="38100" dir="2700000" algn="tl">
                    <a:srgbClr val="000000">
                      <a:alpha val="43137"/>
                    </a:srgbClr>
                  </a:outerShdw>
                </a:effectLst>
              </a:rPr>
              <a:t>Tacómetros</a:t>
            </a:r>
            <a:endParaRPr lang="es-PA" sz="3200" dirty="0">
              <a:solidFill>
                <a:schemeClr val="tx1"/>
              </a:solidFill>
              <a:effectLst>
                <a:outerShdw blurRad="38100" dist="38100" dir="2700000" algn="tl">
                  <a:srgbClr val="000000">
                    <a:alpha val="43137"/>
                  </a:srgbClr>
                </a:outerShdw>
              </a:effectLst>
            </a:endParaRPr>
          </a:p>
        </p:txBody>
      </p:sp>
      <p:pic>
        <p:nvPicPr>
          <p:cNvPr id="7" name="Picture 4" descr="http://www.quiminet.com/imagen/tacometro_opt.gif"/>
          <p:cNvPicPr>
            <a:picLocks noGrp="1" noChangeAspect="1" noChangeArrowheads="1"/>
          </p:cNvPicPr>
          <p:nvPr>
            <p:ph idx="1"/>
          </p:nvPr>
        </p:nvPicPr>
        <p:blipFill>
          <a:blip r:embed="rId2"/>
          <a:srcRect/>
          <a:stretch>
            <a:fillRect/>
          </a:stretch>
        </p:blipFill>
        <p:spPr bwMode="auto">
          <a:xfrm>
            <a:off x="3714744" y="3000372"/>
            <a:ext cx="1928826" cy="1551682"/>
          </a:xfrm>
          <a:prstGeom prst="rect">
            <a:avLst/>
          </a:prstGeom>
          <a:noFill/>
        </p:spPr>
      </p:pic>
      <p:sp>
        <p:nvSpPr>
          <p:cNvPr id="8" name="7 Rectángulo"/>
          <p:cNvSpPr/>
          <p:nvPr/>
        </p:nvSpPr>
        <p:spPr>
          <a:xfrm>
            <a:off x="6643702" y="2201283"/>
            <a:ext cx="1428760" cy="584775"/>
          </a:xfrm>
          <a:prstGeom prst="rect">
            <a:avLst/>
          </a:prstGeom>
        </p:spPr>
        <p:txBody>
          <a:bodyPr wrap="square">
            <a:spAutoFit/>
          </a:bodyPr>
          <a:lstStyle/>
          <a:p>
            <a:r>
              <a:rPr lang="es-PA" sz="1600" dirty="0" smtClean="0"/>
              <a:t>Frecuencia </a:t>
            </a:r>
          </a:p>
          <a:p>
            <a:r>
              <a:rPr lang="es-PA" sz="1600" dirty="0" smtClean="0"/>
              <a:t>     [Hz]</a:t>
            </a:r>
            <a:endParaRPr lang="es-PA" sz="1600" dirty="0"/>
          </a:p>
        </p:txBody>
      </p:sp>
      <p:sp>
        <p:nvSpPr>
          <p:cNvPr id="9" name="8 Rectángulo"/>
          <p:cNvSpPr/>
          <p:nvPr/>
        </p:nvSpPr>
        <p:spPr>
          <a:xfrm>
            <a:off x="571472" y="2201283"/>
            <a:ext cx="2428892" cy="584775"/>
          </a:xfrm>
          <a:prstGeom prst="rect">
            <a:avLst/>
          </a:prstGeom>
        </p:spPr>
        <p:txBody>
          <a:bodyPr wrap="square">
            <a:spAutoFit/>
          </a:bodyPr>
          <a:lstStyle/>
          <a:p>
            <a:r>
              <a:rPr lang="es-PA" sz="1600" b="1" dirty="0" smtClean="0"/>
              <a:t>Frecuencia de rotación  </a:t>
            </a:r>
          </a:p>
          <a:p>
            <a:pPr algn="ctr"/>
            <a:r>
              <a:rPr lang="es-PA" sz="1600" dirty="0" smtClean="0"/>
              <a:t>[RPM]</a:t>
            </a:r>
            <a:endParaRPr lang="es-PA" sz="1600" dirty="0"/>
          </a:p>
        </p:txBody>
      </p:sp>
      <p:cxnSp>
        <p:nvCxnSpPr>
          <p:cNvPr id="11" name="10 Conector recto de flecha"/>
          <p:cNvCxnSpPr/>
          <p:nvPr/>
        </p:nvCxnSpPr>
        <p:spPr>
          <a:xfrm>
            <a:off x="3286116" y="2428868"/>
            <a:ext cx="285752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4" name="13 Grupo"/>
          <p:cNvGrpSpPr/>
          <p:nvPr/>
        </p:nvGrpSpPr>
        <p:grpSpPr>
          <a:xfrm>
            <a:off x="3786182" y="1857364"/>
            <a:ext cx="1857388" cy="830997"/>
            <a:chOff x="2871717" y="3071812"/>
            <a:chExt cx="1734075" cy="1153362"/>
          </a:xfrm>
        </p:grpSpPr>
        <p:sp>
          <p:nvSpPr>
            <p:cNvPr id="15" name="14 CuadroTexto"/>
            <p:cNvSpPr txBox="1"/>
            <p:nvPr/>
          </p:nvSpPr>
          <p:spPr>
            <a:xfrm>
              <a:off x="3918541" y="3071812"/>
              <a:ext cx="687251" cy="1153362"/>
            </a:xfrm>
            <a:prstGeom prst="rect">
              <a:avLst/>
            </a:prstGeom>
            <a:noFill/>
          </p:spPr>
          <p:txBody>
            <a:bodyPr wrap="square" rtlCol="0">
              <a:spAutoFit/>
            </a:bodyPr>
            <a:lstStyle/>
            <a:p>
              <a:pPr algn="ctr"/>
              <a:r>
                <a:rPr lang="es-PA" sz="1600" b="1" dirty="0" smtClean="0"/>
                <a:t> </a:t>
              </a:r>
            </a:p>
            <a:p>
              <a:pPr algn="ctr"/>
              <a:r>
                <a:rPr lang="es-PA" sz="1600" b="1" dirty="0" smtClean="0"/>
                <a:t>1 Hz</a:t>
              </a:r>
            </a:p>
            <a:p>
              <a:pPr algn="ctr"/>
              <a:endParaRPr lang="es-PA" sz="1600" b="1" dirty="0" smtClean="0"/>
            </a:p>
          </p:txBody>
        </p:sp>
        <p:sp>
          <p:nvSpPr>
            <p:cNvPr id="16" name="15 Rectángulo"/>
            <p:cNvSpPr/>
            <p:nvPr/>
          </p:nvSpPr>
          <p:spPr>
            <a:xfrm>
              <a:off x="2871717" y="3071812"/>
              <a:ext cx="985904" cy="811624"/>
            </a:xfrm>
            <a:prstGeom prst="rect">
              <a:avLst/>
            </a:prstGeom>
          </p:spPr>
          <p:txBody>
            <a:bodyPr wrap="square">
              <a:spAutoFit/>
            </a:bodyPr>
            <a:lstStyle/>
            <a:p>
              <a:pPr algn="ctr"/>
              <a:endParaRPr lang="es-PA" sz="1600" b="1" dirty="0" smtClean="0"/>
            </a:p>
            <a:p>
              <a:pPr algn="ctr"/>
              <a:r>
                <a:rPr lang="es-PA" sz="1600" b="1" dirty="0" smtClean="0"/>
                <a:t>60 RPM</a:t>
              </a:r>
              <a:endParaRPr lang="es-PA" sz="1600" b="1" dirty="0"/>
            </a:p>
          </p:txBody>
        </p:sp>
        <p:sp>
          <p:nvSpPr>
            <p:cNvPr id="17" name="16 CuadroTexto"/>
            <p:cNvSpPr txBox="1"/>
            <p:nvPr/>
          </p:nvSpPr>
          <p:spPr>
            <a:xfrm>
              <a:off x="3674959" y="3431969"/>
              <a:ext cx="397270" cy="469886"/>
            </a:xfrm>
            <a:prstGeom prst="rect">
              <a:avLst/>
            </a:prstGeom>
            <a:noFill/>
          </p:spPr>
          <p:txBody>
            <a:bodyPr wrap="square" rtlCol="0">
              <a:spAutoFit/>
            </a:bodyPr>
            <a:lstStyle/>
            <a:p>
              <a:pPr algn="ctr"/>
              <a:r>
                <a:rPr lang="es-PA" sz="1600" dirty="0" smtClean="0"/>
                <a:t>=</a:t>
              </a:r>
            </a:p>
          </p:txBody>
        </p:sp>
      </p:grpSp>
      <p:sp>
        <p:nvSpPr>
          <p:cNvPr id="27" name="26 Rectángulo"/>
          <p:cNvSpPr/>
          <p:nvPr/>
        </p:nvSpPr>
        <p:spPr>
          <a:xfrm>
            <a:off x="2786050" y="1285860"/>
            <a:ext cx="3898824" cy="400110"/>
          </a:xfrm>
          <a:prstGeom prst="rect">
            <a:avLst/>
          </a:prstGeom>
        </p:spPr>
        <p:txBody>
          <a:bodyPr wrap="none">
            <a:spAutoFit/>
          </a:bodyPr>
          <a:lstStyle/>
          <a:p>
            <a:r>
              <a:rPr lang="es-PA" sz="2000" dirty="0" smtClean="0"/>
              <a:t>Magnitud y unidad de medida</a:t>
            </a:r>
            <a:endParaRPr lang="es-PA" sz="2000" dirty="0"/>
          </a:p>
        </p:txBody>
      </p:sp>
      <p:sp>
        <p:nvSpPr>
          <p:cNvPr id="281601" name="Rectangle 1"/>
          <p:cNvSpPr>
            <a:spLocks noChangeArrowheads="1"/>
          </p:cNvSpPr>
          <p:nvPr/>
        </p:nvSpPr>
        <p:spPr bwMode="auto">
          <a:xfrm>
            <a:off x="357158" y="3071810"/>
            <a:ext cx="3143272"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700" i="0" u="none" strike="noStrike" cap="none" normalizeH="0" baseline="0" dirty="0" smtClean="0">
                <a:ln>
                  <a:noFill/>
                </a:ln>
                <a:solidFill>
                  <a:schemeClr val="tx1"/>
                </a:solidFill>
                <a:effectLst/>
                <a:ea typeface="Times New Roman" pitchFamily="18" charset="0"/>
                <a:cs typeface="Arial" pitchFamily="34" charset="0"/>
              </a:rPr>
              <a:t>Para fenómenos mecánicos repetitivos como la rotación de ejes de motores, por ejemplo, la frecuencia usualmente se mide en revoluciones por minuto y su símbolo se expresa como r/min o también RPM.</a:t>
            </a:r>
            <a:endParaRPr kumimoji="0" lang="es-ES" sz="1700" i="0" u="none" strike="noStrike" cap="none" normalizeH="0" baseline="0" dirty="0" smtClean="0">
              <a:ln>
                <a:noFill/>
              </a:ln>
              <a:solidFill>
                <a:schemeClr val="tx1"/>
              </a:solidFill>
              <a:effectLst/>
              <a:cs typeface="Arial" pitchFamily="34" charset="0"/>
            </a:endParaRPr>
          </a:p>
        </p:txBody>
      </p:sp>
      <p:sp>
        <p:nvSpPr>
          <p:cNvPr id="32" name="31 Rectángulo"/>
          <p:cNvSpPr/>
          <p:nvPr/>
        </p:nvSpPr>
        <p:spPr>
          <a:xfrm>
            <a:off x="5929322" y="3052891"/>
            <a:ext cx="2857520" cy="1661993"/>
          </a:xfrm>
          <a:prstGeom prst="rect">
            <a:avLst/>
          </a:prstGeom>
        </p:spPr>
        <p:txBody>
          <a:bodyPr wrap="square">
            <a:spAutoFit/>
          </a:bodyPr>
          <a:lstStyle/>
          <a:p>
            <a:pPr algn="just"/>
            <a:r>
              <a:rPr lang="en-US" sz="1700" dirty="0" smtClean="0"/>
              <a:t>En </a:t>
            </a:r>
            <a:r>
              <a:rPr lang="en-US" sz="1700" dirty="0" err="1" smtClean="0"/>
              <a:t>señales</a:t>
            </a:r>
            <a:r>
              <a:rPr lang="en-US" sz="1700" dirty="0" smtClean="0"/>
              <a:t> </a:t>
            </a:r>
            <a:r>
              <a:rPr lang="en-US" sz="1700" dirty="0" err="1" smtClean="0"/>
              <a:t>eléctricas</a:t>
            </a:r>
            <a:r>
              <a:rPr lang="en-US" sz="1700" dirty="0" smtClean="0"/>
              <a:t>, la </a:t>
            </a:r>
            <a:r>
              <a:rPr lang="en-US" sz="1700" dirty="0" err="1" smtClean="0"/>
              <a:t>unidad</a:t>
            </a:r>
            <a:r>
              <a:rPr lang="en-US" sz="1700" dirty="0" smtClean="0"/>
              <a:t> </a:t>
            </a:r>
            <a:r>
              <a:rPr lang="en-US" sz="1700" dirty="0" err="1" smtClean="0"/>
              <a:t>estandar</a:t>
            </a:r>
            <a:r>
              <a:rPr lang="en-US" sz="1700" dirty="0" smtClean="0"/>
              <a:t> </a:t>
            </a:r>
            <a:r>
              <a:rPr lang="en-US" sz="1700" dirty="0" err="1" smtClean="0"/>
              <a:t>para</a:t>
            </a:r>
            <a:r>
              <a:rPr lang="en-US" sz="1700" dirty="0" smtClean="0"/>
              <a:t> </a:t>
            </a:r>
            <a:r>
              <a:rPr lang="en-US" sz="1700" dirty="0" err="1" smtClean="0"/>
              <a:t>frecuencia</a:t>
            </a:r>
            <a:r>
              <a:rPr lang="en-US" sz="1700" dirty="0" smtClean="0"/>
              <a:t> </a:t>
            </a:r>
            <a:r>
              <a:rPr lang="en-US" sz="1700" dirty="0" err="1" smtClean="0"/>
              <a:t>es</a:t>
            </a:r>
            <a:r>
              <a:rPr lang="en-US" sz="1700" dirty="0" smtClean="0"/>
              <a:t> el hertz (Hz), </a:t>
            </a:r>
            <a:r>
              <a:rPr lang="en-US" sz="1700" dirty="0" err="1" smtClean="0"/>
              <a:t>definido</a:t>
            </a:r>
            <a:r>
              <a:rPr lang="en-US" sz="1700" dirty="0" smtClean="0"/>
              <a:t> </a:t>
            </a:r>
            <a:r>
              <a:rPr lang="en-US" sz="1700" dirty="0" err="1" smtClean="0"/>
              <a:t>como</a:t>
            </a:r>
            <a:r>
              <a:rPr lang="en-US" sz="1700" dirty="0" smtClean="0"/>
              <a:t> el </a:t>
            </a:r>
            <a:r>
              <a:rPr lang="en-US" sz="1700" dirty="0" err="1" smtClean="0"/>
              <a:t>número</a:t>
            </a:r>
            <a:r>
              <a:rPr lang="en-US" sz="1700" dirty="0" smtClean="0"/>
              <a:t> de </a:t>
            </a:r>
            <a:r>
              <a:rPr lang="en-US" sz="1700" dirty="0" err="1" smtClean="0"/>
              <a:t>eventos</a:t>
            </a:r>
            <a:r>
              <a:rPr lang="en-US" sz="1700" dirty="0" smtClean="0"/>
              <a:t> o </a:t>
            </a:r>
            <a:r>
              <a:rPr lang="en-US" sz="1700" dirty="0" err="1" smtClean="0"/>
              <a:t>ciclos</a:t>
            </a:r>
            <a:r>
              <a:rPr lang="en-US" sz="1700" dirty="0" smtClean="0"/>
              <a:t> </a:t>
            </a:r>
            <a:r>
              <a:rPr lang="en-US" sz="1700" dirty="0" err="1" smtClean="0"/>
              <a:t>por</a:t>
            </a:r>
            <a:r>
              <a:rPr lang="en-US" sz="1700" dirty="0" smtClean="0"/>
              <a:t> </a:t>
            </a:r>
            <a:r>
              <a:rPr lang="en-US" sz="1700" dirty="0" err="1" smtClean="0"/>
              <a:t>segundo</a:t>
            </a:r>
            <a:r>
              <a:rPr lang="en-US" sz="1700" dirty="0" smtClean="0"/>
              <a:t>.</a:t>
            </a:r>
            <a:endParaRPr lang="es-PA" sz="17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66" y="203200"/>
            <a:ext cx="8229600" cy="868346"/>
          </a:xfrm>
        </p:spPr>
        <p:txBody>
          <a:bodyPr>
            <a:normAutofit/>
          </a:bodyPr>
          <a:lstStyle/>
          <a:p>
            <a:pPr lvl="0" algn="ctr">
              <a:defRPr/>
            </a:pPr>
            <a:r>
              <a:rPr lang="en-US" sz="3200" dirty="0" err="1" smtClean="0">
                <a:solidFill>
                  <a:schemeClr val="tx1"/>
                </a:solidFill>
                <a:latin typeface="+mn-lt"/>
                <a:cs typeface="Arial" pitchFamily="34" charset="0"/>
              </a:rPr>
              <a:t>Tacómetros</a:t>
            </a:r>
            <a:endParaRPr lang="es-PA" sz="3200" dirty="0">
              <a:solidFill>
                <a:schemeClr val="tx1"/>
              </a:solidFill>
              <a:latin typeface="+mn-lt"/>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5929" y="3071810"/>
            <a:ext cx="835675" cy="13573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54</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pic>
        <p:nvPicPr>
          <p:cNvPr id="16386" name="Picture 2" descr="http://hackedgadgets.com/wp-content/2/Tachometer%20made%20from%20a%20bicycle%20speedometer.jpg"/>
          <p:cNvPicPr>
            <a:picLocks noChangeAspect="1" noChangeArrowheads="1"/>
          </p:cNvPicPr>
          <p:nvPr/>
        </p:nvPicPr>
        <p:blipFill>
          <a:blip r:embed="rId3"/>
          <a:srcRect/>
          <a:stretch>
            <a:fillRect/>
          </a:stretch>
        </p:blipFill>
        <p:spPr bwMode="auto">
          <a:xfrm>
            <a:off x="3062519" y="4572008"/>
            <a:ext cx="2938241" cy="1857388"/>
          </a:xfrm>
          <a:prstGeom prst="rect">
            <a:avLst/>
          </a:prstGeom>
          <a:noFill/>
        </p:spPr>
      </p:pic>
      <p:pic>
        <p:nvPicPr>
          <p:cNvPr id="16390" name="Picture 6" descr="https://encrypted-tbn2.gstatic.com/images?q=tbn:ANd9GcQS84xOhqBym0-dyYsCZX6NQNDzwu-2-BfE3uGw8hr6Qfvk0hlV"/>
          <p:cNvPicPr>
            <a:picLocks noChangeAspect="1" noChangeArrowheads="1"/>
          </p:cNvPicPr>
          <p:nvPr/>
        </p:nvPicPr>
        <p:blipFill>
          <a:blip r:embed="rId4"/>
          <a:srcRect/>
          <a:stretch>
            <a:fillRect/>
          </a:stretch>
        </p:blipFill>
        <p:spPr bwMode="auto">
          <a:xfrm rot="2369518">
            <a:off x="7029359" y="4749629"/>
            <a:ext cx="1098630" cy="1098630"/>
          </a:xfrm>
          <a:prstGeom prst="rect">
            <a:avLst/>
          </a:prstGeom>
          <a:noFill/>
        </p:spPr>
      </p:pic>
      <p:pic>
        <p:nvPicPr>
          <p:cNvPr id="16392" name="Picture 8" descr="https://encrypted-tbn3.gstatic.com/images?q=tbn:ANd9GcS5eOXOUfNg5tjgQe6yV58U9Euizfc7YBls5KSr9A7rsv_2nBxA8A"/>
          <p:cNvPicPr>
            <a:picLocks noChangeAspect="1" noChangeArrowheads="1"/>
          </p:cNvPicPr>
          <p:nvPr/>
        </p:nvPicPr>
        <p:blipFill>
          <a:blip r:embed="rId5"/>
          <a:srcRect/>
          <a:stretch>
            <a:fillRect/>
          </a:stretch>
        </p:blipFill>
        <p:spPr bwMode="auto">
          <a:xfrm>
            <a:off x="2500298" y="2547314"/>
            <a:ext cx="1285884" cy="1738942"/>
          </a:xfrm>
          <a:prstGeom prst="rect">
            <a:avLst/>
          </a:prstGeom>
          <a:noFill/>
        </p:spPr>
      </p:pic>
      <p:pic>
        <p:nvPicPr>
          <p:cNvPr id="16394" name="Picture 10" descr="f63_tach_on_target.jpg"/>
          <p:cNvPicPr>
            <a:picLocks noChangeAspect="1" noChangeArrowheads="1"/>
          </p:cNvPicPr>
          <p:nvPr/>
        </p:nvPicPr>
        <p:blipFill>
          <a:blip r:embed="rId6"/>
          <a:srcRect/>
          <a:stretch>
            <a:fillRect/>
          </a:stretch>
        </p:blipFill>
        <p:spPr bwMode="auto">
          <a:xfrm>
            <a:off x="4000496" y="2551652"/>
            <a:ext cx="2500330" cy="1734604"/>
          </a:xfrm>
          <a:prstGeom prst="rect">
            <a:avLst/>
          </a:prstGeom>
          <a:noFill/>
        </p:spPr>
      </p:pic>
      <p:sp>
        <p:nvSpPr>
          <p:cNvPr id="14" name="13 Rectángulo"/>
          <p:cNvSpPr/>
          <p:nvPr/>
        </p:nvSpPr>
        <p:spPr>
          <a:xfrm>
            <a:off x="285720" y="1362662"/>
            <a:ext cx="8572560" cy="923330"/>
          </a:xfrm>
          <a:prstGeom prst="rect">
            <a:avLst/>
          </a:prstGeom>
        </p:spPr>
        <p:txBody>
          <a:bodyPr wrap="square">
            <a:spAutoFit/>
          </a:bodyPr>
          <a:lstStyle/>
          <a:p>
            <a:r>
              <a:rPr lang="es-PA" dirty="0" smtClean="0"/>
              <a:t>La construcción robusta, portabilidad y características notables del tacómetro óptico, lo hacen ideal para el departamento de mantenimientos, operadores de máquinas y varias otras aplicaciones en máquinas.</a:t>
            </a:r>
            <a:endParaRPr lang="es-PA" dirty="0"/>
          </a:p>
        </p:txBody>
      </p:sp>
      <p:sp>
        <p:nvSpPr>
          <p:cNvPr id="15" name="14 Rectángulo"/>
          <p:cNvSpPr/>
          <p:nvPr/>
        </p:nvSpPr>
        <p:spPr>
          <a:xfrm>
            <a:off x="5715008" y="5967731"/>
            <a:ext cx="2571768" cy="461665"/>
          </a:xfrm>
          <a:prstGeom prst="rect">
            <a:avLst/>
          </a:prstGeom>
        </p:spPr>
        <p:txBody>
          <a:bodyPr wrap="square">
            <a:spAutoFit/>
          </a:bodyPr>
          <a:lstStyle/>
          <a:p>
            <a:r>
              <a:rPr lang="en-US" sz="1200" b="1" dirty="0" smtClean="0"/>
              <a:t>Use an Optical Tachometer</a:t>
            </a:r>
            <a:r>
              <a:rPr lang="en-US" sz="1200" dirty="0" smtClean="0"/>
              <a:t/>
            </a:r>
            <a:br>
              <a:rPr lang="en-US" sz="1200" dirty="0" smtClean="0"/>
            </a:br>
            <a:r>
              <a:rPr lang="en-US" sz="1200" b="1" dirty="0" smtClean="0"/>
              <a:t>with Reflective Target</a:t>
            </a:r>
            <a:endParaRPr lang="es-PA" sz="1200" dirty="0"/>
          </a:p>
        </p:txBody>
      </p:sp>
      <p:pic>
        <p:nvPicPr>
          <p:cNvPr id="74755" name="Picture 3"/>
          <p:cNvPicPr>
            <a:picLocks noChangeAspect="1" noChangeArrowheads="1"/>
          </p:cNvPicPr>
          <p:nvPr/>
        </p:nvPicPr>
        <p:blipFill>
          <a:blip r:embed="rId7"/>
          <a:srcRect/>
          <a:stretch>
            <a:fillRect/>
          </a:stretch>
        </p:blipFill>
        <p:spPr bwMode="auto">
          <a:xfrm>
            <a:off x="500035" y="4762047"/>
            <a:ext cx="1428759" cy="1095845"/>
          </a:xfrm>
          <a:prstGeom prst="rect">
            <a:avLst/>
          </a:prstGeom>
          <a:noFill/>
          <a:ln w="9525">
            <a:noFill/>
            <a:miter lim="800000"/>
            <a:headEnd/>
            <a:tailEnd/>
          </a:ln>
          <a:effectLst/>
        </p:spPr>
      </p:pic>
      <p:pic>
        <p:nvPicPr>
          <p:cNvPr id="172034" name="Picture 2" descr="https://encrypted-tbn1.gstatic.com/images?q=tbn:ANd9GcT2NRAsK8VKfrn8Agrn-vm2hyP4GvWQDaK91Ryye4xO--876lU"/>
          <p:cNvPicPr>
            <a:picLocks noChangeAspect="1" noChangeArrowheads="1"/>
          </p:cNvPicPr>
          <p:nvPr/>
        </p:nvPicPr>
        <p:blipFill>
          <a:blip r:embed="rId8"/>
          <a:srcRect/>
          <a:stretch>
            <a:fillRect/>
          </a:stretch>
        </p:blipFill>
        <p:spPr bwMode="auto">
          <a:xfrm>
            <a:off x="7215206" y="3112518"/>
            <a:ext cx="928694" cy="124517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55</a:t>
            </a:fld>
            <a:endParaRPr lang="es-ES"/>
          </a:p>
        </p:txBody>
      </p:sp>
      <p:sp>
        <p:nvSpPr>
          <p:cNvPr id="6" name="5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Localización de Características</a:t>
            </a:r>
            <a:endParaRPr lang="es-PA"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79554" name="Picture 2"/>
          <p:cNvPicPr>
            <a:picLocks noGrp="1" noChangeAspect="1" noChangeArrowheads="1"/>
          </p:cNvPicPr>
          <p:nvPr>
            <p:ph idx="1"/>
          </p:nvPr>
        </p:nvPicPr>
        <p:blipFill>
          <a:blip r:embed="rId2"/>
          <a:srcRect/>
          <a:stretch>
            <a:fillRect/>
          </a:stretch>
        </p:blipFill>
        <p:spPr bwMode="auto">
          <a:xfrm>
            <a:off x="5976081" y="1643050"/>
            <a:ext cx="2167819" cy="3222433"/>
          </a:xfrm>
          <a:prstGeom prst="rect">
            <a:avLst/>
          </a:prstGeom>
          <a:noFill/>
          <a:ln w="9525">
            <a:noFill/>
            <a:miter lim="800000"/>
            <a:headEnd/>
            <a:tailEnd/>
          </a:ln>
          <a:effectLst/>
        </p:spPr>
      </p:pic>
      <p:sp>
        <p:nvSpPr>
          <p:cNvPr id="8" name="7 Rectángulo"/>
          <p:cNvSpPr/>
          <p:nvPr/>
        </p:nvSpPr>
        <p:spPr>
          <a:xfrm>
            <a:off x="5214942" y="4957575"/>
            <a:ext cx="3714776" cy="1400383"/>
          </a:xfrm>
          <a:prstGeom prst="rect">
            <a:avLst/>
          </a:prstGeom>
        </p:spPr>
        <p:txBody>
          <a:bodyPr wrap="square">
            <a:spAutoFit/>
          </a:bodyPr>
          <a:lstStyle/>
          <a:p>
            <a:pPr marL="342900" indent="-342900">
              <a:spcBef>
                <a:spcPts val="300"/>
              </a:spcBef>
              <a:buAutoNum type="arabicPeriod"/>
            </a:pPr>
            <a:r>
              <a:rPr lang="es-PA" sz="1500" dirty="0" smtClean="0"/>
              <a:t>Fuente de iluminación </a:t>
            </a:r>
          </a:p>
          <a:p>
            <a:pPr marL="342900" indent="-342900">
              <a:spcBef>
                <a:spcPts val="300"/>
              </a:spcBef>
              <a:buAutoNum type="arabicPeriod"/>
            </a:pPr>
            <a:r>
              <a:rPr lang="es-PA" sz="1500" dirty="0" smtClean="0"/>
              <a:t>Pantalla LCD </a:t>
            </a:r>
          </a:p>
          <a:p>
            <a:pPr marL="342900" indent="-342900">
              <a:spcBef>
                <a:spcPts val="300"/>
              </a:spcBef>
              <a:buAutoNum type="arabicPeriod"/>
            </a:pPr>
            <a:r>
              <a:rPr lang="es-PA" sz="1500" dirty="0" smtClean="0"/>
              <a:t>Botón para registro en memoria </a:t>
            </a:r>
          </a:p>
          <a:p>
            <a:pPr marL="342900" indent="-342900">
              <a:spcBef>
                <a:spcPts val="300"/>
              </a:spcBef>
              <a:buAutoNum type="arabicPeriod"/>
            </a:pPr>
            <a:r>
              <a:rPr lang="es-PA" sz="1500" dirty="0" smtClean="0"/>
              <a:t>Compartimento de la batería atrás</a:t>
            </a:r>
          </a:p>
          <a:p>
            <a:pPr marL="342900" indent="-342900">
              <a:spcBef>
                <a:spcPts val="300"/>
              </a:spcBef>
              <a:buAutoNum type="arabicPeriod"/>
            </a:pPr>
            <a:r>
              <a:rPr lang="es-PA" sz="1500" dirty="0" smtClean="0"/>
              <a:t>Botón de medición</a:t>
            </a:r>
            <a:endParaRPr lang="es-PA" sz="1500" dirty="0"/>
          </a:p>
        </p:txBody>
      </p:sp>
      <p:pic>
        <p:nvPicPr>
          <p:cNvPr id="279555" name="Picture 3"/>
          <p:cNvPicPr>
            <a:picLocks noChangeAspect="1" noChangeArrowheads="1"/>
          </p:cNvPicPr>
          <p:nvPr/>
        </p:nvPicPr>
        <p:blipFill>
          <a:blip r:embed="rId3"/>
          <a:srcRect/>
          <a:stretch>
            <a:fillRect/>
          </a:stretch>
        </p:blipFill>
        <p:spPr bwMode="auto">
          <a:xfrm>
            <a:off x="285720" y="2071678"/>
            <a:ext cx="4637604"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56</a:t>
            </a:fld>
            <a:endParaRPr lang="es-ES"/>
          </a:p>
        </p:txBody>
      </p:sp>
      <p:sp>
        <p:nvSpPr>
          <p:cNvPr id="6" name="5 Título"/>
          <p:cNvSpPr>
            <a:spLocks noGrp="1"/>
          </p:cNvSpPr>
          <p:nvPr>
            <p:ph type="title"/>
          </p:nvPr>
        </p:nvSpPr>
        <p:spPr>
          <a:xfrm>
            <a:off x="457200" y="274638"/>
            <a:ext cx="8229600" cy="868346"/>
          </a:xfrm>
        </p:spPr>
        <p:txBody>
          <a:bodyPr>
            <a:normAutofit/>
          </a:bodyPr>
          <a:lstStyle/>
          <a:p>
            <a:pPr lvl="0" algn="ctr">
              <a:defRPr/>
            </a:pPr>
            <a:r>
              <a:rPr lang="es-PA" sz="2800" dirty="0" smtClean="0">
                <a:solidFill>
                  <a:schemeClr val="tx1"/>
                </a:solidFill>
                <a:effectLst>
                  <a:outerShdw blurRad="38100" dist="38100" dir="2700000" algn="tl">
                    <a:srgbClr val="000000">
                      <a:alpha val="43137"/>
                    </a:srgbClr>
                  </a:outerShdw>
                </a:effectLst>
              </a:rPr>
              <a:t>Acerca de las especificaciones técnicas</a:t>
            </a:r>
            <a:endParaRPr lang="es-PA"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9" name="Picture 5"/>
          <p:cNvPicPr>
            <a:picLocks noChangeAspect="1" noChangeArrowheads="1"/>
          </p:cNvPicPr>
          <p:nvPr/>
        </p:nvPicPr>
        <p:blipFill>
          <a:blip r:embed="rId2"/>
          <a:srcRect/>
          <a:stretch>
            <a:fillRect/>
          </a:stretch>
        </p:blipFill>
        <p:spPr bwMode="auto">
          <a:xfrm>
            <a:off x="142844" y="1428736"/>
            <a:ext cx="5786478" cy="3409691"/>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6000760" y="3857628"/>
            <a:ext cx="3005623" cy="978020"/>
          </a:xfrm>
          <a:prstGeom prst="rect">
            <a:avLst/>
          </a:prstGeom>
          <a:noFill/>
          <a:ln w="9525">
            <a:noFill/>
            <a:miter lim="800000"/>
            <a:headEnd/>
            <a:tailEnd/>
          </a:ln>
          <a:effec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29454" y="1643050"/>
            <a:ext cx="1129737" cy="19054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3"/>
          <p:cNvPicPr>
            <a:picLocks noChangeAspect="1" noChangeArrowheads="1"/>
          </p:cNvPicPr>
          <p:nvPr/>
        </p:nvPicPr>
        <p:blipFill>
          <a:blip r:embed="rId5"/>
          <a:srcRect/>
          <a:stretch>
            <a:fillRect/>
          </a:stretch>
        </p:blipFill>
        <p:spPr bwMode="auto">
          <a:xfrm>
            <a:off x="2285984" y="5214950"/>
            <a:ext cx="1428760" cy="1095845"/>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4786314" y="5033186"/>
            <a:ext cx="4214842" cy="1253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072494" cy="939784"/>
          </a:xfrm>
        </p:spPr>
        <p:txBody>
          <a:bodyPr>
            <a:normAutofit/>
          </a:bodyPr>
          <a:lstStyle/>
          <a:p>
            <a:pPr algn="ctr"/>
            <a:r>
              <a:rPr lang="es-US" sz="2800" dirty="0" smtClean="0">
                <a:solidFill>
                  <a:schemeClr val="tx1"/>
                </a:solidFill>
                <a:latin typeface="Arial" pitchFamily="34" charset="0"/>
                <a:cs typeface="Arial" pitchFamily="34" charset="0"/>
              </a:rPr>
              <a:t>Recepción del equipo</a:t>
            </a:r>
            <a:endParaRPr lang="es-US" sz="28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28596" y="1428736"/>
            <a:ext cx="7429552" cy="1285884"/>
          </a:xfrm>
        </p:spPr>
        <p:txBody>
          <a:bodyPr>
            <a:normAutofit/>
          </a:bodyPr>
          <a:lstStyle/>
          <a:p>
            <a:pPr>
              <a:buFont typeface="Wingdings" pitchFamily="2" charset="2"/>
              <a:buChar char="Ø"/>
            </a:pPr>
            <a:r>
              <a:rPr lang="es-PA" sz="2200" dirty="0" smtClean="0"/>
              <a:t>Entrega del MFAO por parte del cliente.</a:t>
            </a:r>
          </a:p>
          <a:p>
            <a:pPr>
              <a:buFont typeface="Wingdings" pitchFamily="2" charset="2"/>
              <a:buChar char="ü"/>
            </a:pPr>
            <a:r>
              <a:rPr lang="es-PA" sz="2200" dirty="0" smtClean="0"/>
              <a:t>Debe verificarse el funcionamiento del MFAO.</a:t>
            </a:r>
          </a:p>
          <a:p>
            <a:pPr>
              <a:buFont typeface="Wingdings" pitchFamily="2" charset="2"/>
              <a:buChar char="ü"/>
            </a:pPr>
            <a:r>
              <a:rPr lang="es-PA" sz="2200" dirty="0" smtClean="0"/>
              <a:t>Puede ser aceptado ó rechazado el MFAO.</a:t>
            </a:r>
          </a:p>
          <a:p>
            <a:pPr marL="0">
              <a:buNone/>
            </a:pPr>
            <a:endParaRPr lang="es-US" sz="2400" dirty="0"/>
          </a:p>
          <a:p>
            <a:endParaRPr lang="es-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8662" y="4643446"/>
            <a:ext cx="1643074" cy="1374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00364" y="4655090"/>
            <a:ext cx="2357454" cy="14171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57884" y="4645229"/>
            <a:ext cx="1976437" cy="1498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10 Marcador de fecha"/>
          <p:cNvSpPr>
            <a:spLocks noGrp="1"/>
          </p:cNvSpPr>
          <p:nvPr>
            <p:ph type="dt" sz="half" idx="10"/>
          </p:nvPr>
        </p:nvSpPr>
        <p:spPr/>
        <p:txBody>
          <a:bodyPr/>
          <a:lstStyle/>
          <a:p>
            <a:r>
              <a:rPr lang="es-PA" smtClean="0"/>
              <a:t>January 27, 2015</a:t>
            </a:r>
            <a:endParaRPr lang="es-ES"/>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57</a:t>
            </a:fld>
            <a:endParaRPr lang="es-ES"/>
          </a:p>
        </p:txBody>
      </p:sp>
      <p:sp>
        <p:nvSpPr>
          <p:cNvPr id="13" name="12 Marcador de pie de página"/>
          <p:cNvSpPr>
            <a:spLocks noGrp="1"/>
          </p:cNvSpPr>
          <p:nvPr>
            <p:ph type="ftr" sz="quarter" idx="11"/>
          </p:nvPr>
        </p:nvSpPr>
        <p:spPr/>
        <p:txBody>
          <a:bodyPr/>
          <a:lstStyle/>
          <a:p>
            <a:r>
              <a:rPr lang="es-ES" dirty="0" smtClean="0"/>
              <a:t>lmojica@cenamep.org.pa</a:t>
            </a:r>
            <a:endParaRPr lang="es-ES" dirty="0"/>
          </a:p>
        </p:txBody>
      </p:sp>
      <p:sp>
        <p:nvSpPr>
          <p:cNvPr id="14" name="13 Rectángulo"/>
          <p:cNvSpPr/>
          <p:nvPr/>
        </p:nvSpPr>
        <p:spPr>
          <a:xfrm>
            <a:off x="642910" y="2730997"/>
            <a:ext cx="8001056" cy="738664"/>
          </a:xfrm>
          <a:prstGeom prst="rect">
            <a:avLst/>
          </a:prstGeom>
        </p:spPr>
        <p:txBody>
          <a:bodyPr wrap="square" numCol="1">
            <a:spAutoFit/>
          </a:bodyPr>
          <a:lstStyle/>
          <a:p>
            <a:r>
              <a:rPr lang="es-PA" sz="2100" b="1" dirty="0" smtClean="0"/>
              <a:t>Para un MFAO es motivo de rechazo técnico problemas en lo siguiente</a:t>
            </a:r>
            <a:r>
              <a:rPr lang="es-PA" sz="2100" dirty="0" smtClean="0"/>
              <a:t>:</a:t>
            </a:r>
          </a:p>
        </p:txBody>
      </p:sp>
      <p:sp>
        <p:nvSpPr>
          <p:cNvPr id="15" name="14 Rectángulo"/>
          <p:cNvSpPr/>
          <p:nvPr/>
        </p:nvSpPr>
        <p:spPr>
          <a:xfrm>
            <a:off x="928662" y="3506932"/>
            <a:ext cx="7072362" cy="707886"/>
          </a:xfrm>
          <a:prstGeom prst="rect">
            <a:avLst/>
          </a:prstGeom>
        </p:spPr>
        <p:txBody>
          <a:bodyPr wrap="square" numCol="2">
            <a:spAutoFit/>
          </a:bodyPr>
          <a:lstStyle/>
          <a:p>
            <a:pPr>
              <a:buFont typeface="Wingdings" pitchFamily="2" charset="2"/>
              <a:buChar char="Ø"/>
            </a:pPr>
            <a:r>
              <a:rPr lang="es-PA" dirty="0" smtClean="0"/>
              <a:t> </a:t>
            </a:r>
            <a:r>
              <a:rPr lang="es-PA" sz="2000" dirty="0" smtClean="0"/>
              <a:t>Botones en mal estado.</a:t>
            </a:r>
          </a:p>
          <a:p>
            <a:pPr>
              <a:buFont typeface="Wingdings" pitchFamily="2" charset="2"/>
              <a:buChar char="Ø"/>
            </a:pPr>
            <a:r>
              <a:rPr lang="es-PA" sz="2000" dirty="0" smtClean="0"/>
              <a:t> Baterías agotadas.</a:t>
            </a:r>
          </a:p>
          <a:p>
            <a:pPr>
              <a:buFont typeface="Wingdings" pitchFamily="2" charset="2"/>
              <a:buChar char="Ø"/>
            </a:pPr>
            <a:r>
              <a:rPr lang="es-PA" sz="2000" dirty="0" smtClean="0"/>
              <a:t> </a:t>
            </a:r>
            <a:r>
              <a:rPr lang="es-PA" sz="2000" dirty="0" err="1" smtClean="0"/>
              <a:t>Display</a:t>
            </a:r>
            <a:r>
              <a:rPr lang="es-PA" sz="2000" dirty="0" smtClean="0"/>
              <a:t> quebrado.</a:t>
            </a:r>
          </a:p>
          <a:p>
            <a:pPr>
              <a:buFont typeface="Wingdings" pitchFamily="2" charset="2"/>
              <a:buChar char="Ø"/>
            </a:pPr>
            <a:r>
              <a:rPr lang="es-PA" sz="2000" dirty="0" smtClean="0"/>
              <a:t> Sensor óptico dañado.</a:t>
            </a:r>
          </a:p>
        </p:txBody>
      </p:sp>
    </p:spTree>
    <p:extLst>
      <p:ext uri="{BB962C8B-B14F-4D97-AF65-F5344CB8AC3E}">
        <p14:creationId xmlns:p14="http://schemas.microsoft.com/office/powerpoint/2010/main" xmlns="" val="22009651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857256"/>
          </a:xfrm>
        </p:spPr>
        <p:txBody>
          <a:bodyPr>
            <a:normAutofit/>
          </a:bodyPr>
          <a:lstStyle/>
          <a:p>
            <a:pPr algn="ctr"/>
            <a:r>
              <a:rPr lang="es-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Documentos necesarios para la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142844" y="1357298"/>
            <a:ext cx="8786874" cy="1928826"/>
          </a:xfrm>
        </p:spPr>
        <p:txBody>
          <a:bodyPr>
            <a:normAutofit/>
          </a:bodyPr>
          <a:lstStyle/>
          <a:p>
            <a:pPr lvl="0"/>
            <a:r>
              <a:rPr lang="es-PA" sz="2400" dirty="0" smtClean="0"/>
              <a:t>Manual del objeto bajo calibración.</a:t>
            </a:r>
          </a:p>
          <a:p>
            <a:r>
              <a:rPr lang="es-PA" sz="2400" dirty="0" smtClean="0"/>
              <a:t>Las especificaciones técnicas que otorga el  fabricante. </a:t>
            </a:r>
            <a:endParaRPr lang="es-US" sz="2400" dirty="0" smtClean="0"/>
          </a:p>
          <a:p>
            <a:pPr lvl="0"/>
            <a:r>
              <a:rPr lang="es-PA" sz="2400" dirty="0" smtClean="0"/>
              <a:t>Certificados de calibración anteriores, si aplica.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1736" y="3714752"/>
            <a:ext cx="3875210" cy="19288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7158" y="3214686"/>
            <a:ext cx="2073678" cy="2428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srcRect/>
          <a:stretch>
            <a:fillRect/>
          </a:stretch>
        </p:blipFill>
        <p:spPr bwMode="auto">
          <a:xfrm>
            <a:off x="6572264" y="3143248"/>
            <a:ext cx="2149917" cy="2571768"/>
          </a:xfrm>
          <a:prstGeom prst="rect">
            <a:avLst/>
          </a:prstGeom>
          <a:noFill/>
          <a:ln w="9525">
            <a:noFill/>
            <a:miter lim="800000"/>
            <a:headEnd/>
            <a:tailEnd/>
          </a:ln>
          <a:effectLst/>
        </p:spPr>
      </p:pic>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58</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extLst>
      <p:ext uri="{BB962C8B-B14F-4D97-AF65-F5344CB8AC3E}">
        <p14:creationId xmlns:p14="http://schemas.microsoft.com/office/powerpoint/2010/main" xmlns="" val="21547245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Manejo del equipo bajo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285720" y="1571612"/>
            <a:ext cx="8572560" cy="1785950"/>
          </a:xfrm>
        </p:spPr>
        <p:txBody>
          <a:bodyPr>
            <a:noAutofit/>
          </a:bodyPr>
          <a:lstStyle/>
          <a:p>
            <a:pPr marL="0" indent="0">
              <a:spcBef>
                <a:spcPts val="0"/>
              </a:spcBef>
              <a:buFont typeface="Wingdings" pitchFamily="2" charset="2"/>
              <a:buChar char="Ø"/>
            </a:pPr>
            <a:r>
              <a:rPr lang="es-PA" sz="2400" dirty="0" smtClean="0"/>
              <a:t> </a:t>
            </a:r>
            <a:r>
              <a:rPr lang="es-PA" sz="2000" dirty="0" smtClean="0"/>
              <a:t>El manejo, transporte y manipulación de equipos empleados para realizar el proceso de calibración debe darse con mucho cuidado.</a:t>
            </a:r>
          </a:p>
          <a:p>
            <a:pPr marL="0" indent="0">
              <a:spcBef>
                <a:spcPts val="0"/>
              </a:spcBef>
              <a:buFont typeface="Wingdings" pitchFamily="2" charset="2"/>
              <a:buChar char="Ø"/>
            </a:pPr>
            <a:endParaRPr lang="es-PA" sz="800" dirty="0" smtClean="0"/>
          </a:p>
          <a:p>
            <a:pPr marL="0" indent="0">
              <a:spcBef>
                <a:spcPts val="0"/>
              </a:spcBef>
              <a:buFont typeface="Wingdings" pitchFamily="2" charset="2"/>
              <a:buChar char="Ø"/>
            </a:pPr>
            <a:r>
              <a:rPr lang="es-PA" sz="2400" dirty="0" smtClean="0"/>
              <a:t> </a:t>
            </a:r>
            <a:r>
              <a:rPr lang="es-PA" sz="2000" dirty="0" smtClean="0"/>
              <a:t>Golpes, impactos fuertes ó someterlo a condiciones ambientales extremas pueden ocasionar daños irreversibles en el MFAO.</a:t>
            </a:r>
            <a:endParaRPr lang="es-US" sz="20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0166" y="3929066"/>
            <a:ext cx="2000264" cy="1500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Marcador de fecha"/>
          <p:cNvSpPr>
            <a:spLocks noGrp="1"/>
          </p:cNvSpPr>
          <p:nvPr>
            <p:ph type="dt" sz="half" idx="10"/>
          </p:nvPr>
        </p:nvSpPr>
        <p:spPr/>
        <p:txBody>
          <a:bodyPr/>
          <a:lstStyle/>
          <a:p>
            <a:r>
              <a:rPr lang="es-PA" smtClean="0"/>
              <a:t>January 27, 2015</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59</a:t>
            </a:fld>
            <a:endParaRPr lang="es-ES"/>
          </a:p>
        </p:txBody>
      </p:sp>
      <p:sp>
        <p:nvSpPr>
          <p:cNvPr id="7" name="6 Marcador de pie de página"/>
          <p:cNvSpPr>
            <a:spLocks noGrp="1"/>
          </p:cNvSpPr>
          <p:nvPr>
            <p:ph type="ftr" sz="quarter" idx="11"/>
          </p:nvPr>
        </p:nvSpPr>
        <p:spPr/>
        <p:txBody>
          <a:bodyPr/>
          <a:lstStyle/>
          <a:p>
            <a:r>
              <a:rPr lang="es-ES" smtClean="0"/>
              <a:t>lmojica@cenamep.org.pa</a:t>
            </a:r>
            <a:endParaRPr lang="es-ES"/>
          </a:p>
        </p:txBody>
      </p:sp>
      <p:pic>
        <p:nvPicPr>
          <p:cNvPr id="8" name="Picture 3"/>
          <p:cNvPicPr>
            <a:picLocks noChangeAspect="1" noChangeArrowheads="1"/>
          </p:cNvPicPr>
          <p:nvPr/>
        </p:nvPicPr>
        <p:blipFill>
          <a:blip r:embed="rId3"/>
          <a:srcRect/>
          <a:stretch>
            <a:fillRect/>
          </a:stretch>
        </p:blipFill>
        <p:spPr bwMode="auto">
          <a:xfrm>
            <a:off x="4572000" y="3343624"/>
            <a:ext cx="3714776" cy="2585706"/>
          </a:xfrm>
          <a:prstGeom prst="rect">
            <a:avLst/>
          </a:prstGeom>
          <a:noFill/>
          <a:ln w="9525">
            <a:noFill/>
            <a:miter lim="800000"/>
            <a:headEnd/>
            <a:tailEnd/>
          </a:ln>
          <a:effectLst/>
        </p:spPr>
      </p:pic>
      <p:sp>
        <p:nvSpPr>
          <p:cNvPr id="9" name="8 Rectángulo"/>
          <p:cNvSpPr/>
          <p:nvPr/>
        </p:nvSpPr>
        <p:spPr>
          <a:xfrm>
            <a:off x="4357686" y="5929330"/>
            <a:ext cx="4071966" cy="523220"/>
          </a:xfrm>
          <a:prstGeom prst="rect">
            <a:avLst/>
          </a:prstGeom>
        </p:spPr>
        <p:txBody>
          <a:bodyPr wrap="square">
            <a:spAutoFit/>
          </a:bodyPr>
          <a:lstStyle/>
          <a:p>
            <a:pPr algn="ctr"/>
            <a:r>
              <a:rPr lang="en-US" sz="1400" dirty="0" err="1" smtClean="0"/>
              <a:t>Muchos</a:t>
            </a:r>
            <a:r>
              <a:rPr lang="en-US" sz="1400" dirty="0" smtClean="0"/>
              <a:t> </a:t>
            </a:r>
            <a:r>
              <a:rPr lang="en-US" sz="1400" dirty="0" err="1" smtClean="0"/>
              <a:t>factores</a:t>
            </a:r>
            <a:r>
              <a:rPr lang="en-US" sz="1400" dirty="0" smtClean="0"/>
              <a:t> </a:t>
            </a:r>
            <a:r>
              <a:rPr lang="en-US" sz="1400" dirty="0" err="1" smtClean="0"/>
              <a:t>pueden</a:t>
            </a:r>
            <a:r>
              <a:rPr lang="en-US" sz="1400" dirty="0" smtClean="0"/>
              <a:t> </a:t>
            </a:r>
            <a:r>
              <a:rPr lang="en-US" sz="1400" dirty="0" err="1" smtClean="0"/>
              <a:t>causar</a:t>
            </a:r>
            <a:r>
              <a:rPr lang="en-US" sz="1400" dirty="0" smtClean="0"/>
              <a:t> </a:t>
            </a:r>
            <a:r>
              <a:rPr lang="en-US" sz="1400" dirty="0" err="1" smtClean="0"/>
              <a:t>cambios</a:t>
            </a:r>
            <a:r>
              <a:rPr lang="en-US" sz="1400" dirty="0" smtClean="0"/>
              <a:t> en la </a:t>
            </a:r>
            <a:r>
              <a:rPr lang="en-US" sz="1400" dirty="0" err="1" smtClean="0"/>
              <a:t>frecuencia</a:t>
            </a:r>
            <a:r>
              <a:rPr lang="en-US" sz="1400" dirty="0" smtClean="0"/>
              <a:t> de un </a:t>
            </a:r>
            <a:r>
              <a:rPr lang="en-US" sz="1400" dirty="0" err="1" smtClean="0"/>
              <a:t>oscilador</a:t>
            </a:r>
            <a:r>
              <a:rPr lang="en-US" sz="1400" dirty="0" smtClean="0"/>
              <a:t> de </a:t>
            </a:r>
            <a:r>
              <a:rPr lang="en-US" sz="1400" dirty="0" err="1" smtClean="0"/>
              <a:t>cuarzo</a:t>
            </a:r>
            <a:r>
              <a:rPr lang="en-US" sz="1400" dirty="0" smtClean="0"/>
              <a:t>.</a:t>
            </a:r>
            <a:endParaRPr lang="es-PA" sz="1400" dirty="0"/>
          </a:p>
        </p:txBody>
      </p:sp>
    </p:spTree>
    <p:extLst>
      <p:ext uri="{BB962C8B-B14F-4D97-AF65-F5344CB8AC3E}">
        <p14:creationId xmlns:p14="http://schemas.microsoft.com/office/powerpoint/2010/main" xmlns="" val="8977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914400" lvl="1" indent="-514350">
              <a:buFont typeface="Courier New" pitchFamily="49" charset="0"/>
              <a:buChar char="o"/>
            </a:pPr>
            <a:endParaRPr lang="en-US" sz="4100" dirty="0" smtClean="0">
              <a:latin typeface="Arial" pitchFamily="34" charset="0"/>
              <a:cs typeface="Arial" pitchFamily="34" charset="0"/>
            </a:endParaRPr>
          </a:p>
          <a:p>
            <a:pPr marL="914400" lvl="1" indent="-514350">
              <a:buFont typeface="Courier New" pitchFamily="49" charset="0"/>
              <a:buChar char="o"/>
            </a:pPr>
            <a:r>
              <a:rPr lang="en-US" sz="4100" dirty="0" smtClean="0">
                <a:latin typeface="Arial" pitchFamily="34" charset="0"/>
                <a:cs typeface="Arial" pitchFamily="34" charset="0"/>
              </a:rPr>
              <a:t>Device Under Test (DUT)</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Traceable Reference </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Method</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Stopwatch/Timer </a:t>
            </a:r>
            <a:r>
              <a:rPr lang="es-PA" sz="3700" dirty="0" err="1" smtClean="0">
                <a:solidFill>
                  <a:schemeClr val="tx1"/>
                </a:solidFill>
                <a:latin typeface="Arial" pitchFamily="34" charset="0"/>
                <a:cs typeface="Arial" pitchFamily="34" charset="0"/>
              </a:rPr>
              <a:t>Calibrations</a:t>
            </a:r>
            <a:endParaRPr lang="es-PA" sz="3700" dirty="0">
              <a:solidFill>
                <a:schemeClr val="tx1"/>
              </a:solidFill>
              <a:latin typeface="Arial" pitchFamily="34" charset="0"/>
              <a:cs typeface="Arial" pitchFamily="34" charset="0"/>
            </a:endParaRPr>
          </a:p>
        </p:txBody>
      </p:sp>
      <p:sp>
        <p:nvSpPr>
          <p:cNvPr id="8" name="7 Marcador de fecha"/>
          <p:cNvSpPr>
            <a:spLocks noGrp="1"/>
          </p:cNvSpPr>
          <p:nvPr>
            <p:ph type="dt" sz="half" idx="10"/>
          </p:nvPr>
        </p:nvSpPr>
        <p:spPr/>
        <p:txBody>
          <a:bodyPr/>
          <a:lstStyle/>
          <a:p>
            <a:r>
              <a:rPr lang="es-PA" smtClean="0"/>
              <a:t>January 27, 2015</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sp>
        <p:nvSpPr>
          <p:cNvPr id="10" name="9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Manejo del equipo bajo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28596" y="2285992"/>
            <a:ext cx="8215370" cy="1928826"/>
          </a:xfrm>
        </p:spPr>
        <p:txBody>
          <a:bodyPr>
            <a:normAutofit/>
          </a:bodyPr>
          <a:lstStyle/>
          <a:p>
            <a:pPr marL="0" algn="just">
              <a:spcBef>
                <a:spcPts val="0"/>
              </a:spcBef>
              <a:buNone/>
            </a:pPr>
            <a:r>
              <a:rPr lang="es-PA" sz="2400" dirty="0" smtClean="0"/>
              <a:t>El </a:t>
            </a:r>
            <a:r>
              <a:rPr lang="es-PA" sz="2400" dirty="0"/>
              <a:t>equipo bajo calibración debe ser almacenado en un lugar seguro que evite que sus propiedades de trabajo sean afectadas y que no se confundan con otros equipos bajo calibración dentro del laboratorio</a:t>
            </a:r>
            <a:r>
              <a:rPr lang="es-PA" sz="2400" dirty="0" smtClean="0"/>
              <a:t>.</a:t>
            </a:r>
            <a:endParaRPr lang="es-US" sz="24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60</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
        <p:nvSpPr>
          <p:cNvPr id="7" name="6 Rectángulo"/>
          <p:cNvSpPr/>
          <p:nvPr/>
        </p:nvSpPr>
        <p:spPr>
          <a:xfrm>
            <a:off x="285720" y="1571612"/>
            <a:ext cx="5012911" cy="461665"/>
          </a:xfrm>
          <a:prstGeom prst="rect">
            <a:avLst/>
          </a:prstGeom>
        </p:spPr>
        <p:txBody>
          <a:bodyPr wrap="none">
            <a:spAutoFit/>
          </a:bodyPr>
          <a:lstStyle/>
          <a:p>
            <a:r>
              <a:rPr lang="es-PA" sz="2400" b="1" dirty="0" smtClean="0"/>
              <a:t>Marcado y almacenaje del MFAO</a:t>
            </a:r>
            <a:endParaRPr lang="es-PA" sz="2400" b="1" dirty="0"/>
          </a:p>
        </p:txBody>
      </p:sp>
      <p:pic>
        <p:nvPicPr>
          <p:cNvPr id="49153" name="Picture 1" descr="C:\METROLOGIA\MEM\TEC\SIM TyF WG\Imagenes\CAM02924.jpg"/>
          <p:cNvPicPr>
            <a:picLocks noChangeAspect="1" noChangeArrowheads="1"/>
          </p:cNvPicPr>
          <p:nvPr/>
        </p:nvPicPr>
        <p:blipFill>
          <a:blip r:embed="rId2" cstate="print"/>
          <a:srcRect/>
          <a:stretch>
            <a:fillRect/>
          </a:stretch>
        </p:blipFill>
        <p:spPr bwMode="auto">
          <a:xfrm>
            <a:off x="714348" y="4143380"/>
            <a:ext cx="1643074" cy="1232306"/>
          </a:xfrm>
          <a:prstGeom prst="rect">
            <a:avLst/>
          </a:prstGeom>
          <a:noFill/>
        </p:spPr>
      </p:pic>
      <p:pic>
        <p:nvPicPr>
          <p:cNvPr id="49154" name="Picture 2" descr="C:\METROLOGIA\MEM\TEC\SIM TyF WG\Imagenes\CAM02921.jpg"/>
          <p:cNvPicPr>
            <a:picLocks noChangeAspect="1" noChangeArrowheads="1"/>
          </p:cNvPicPr>
          <p:nvPr/>
        </p:nvPicPr>
        <p:blipFill>
          <a:blip r:embed="rId3" cstate="print"/>
          <a:srcRect/>
          <a:stretch>
            <a:fillRect/>
          </a:stretch>
        </p:blipFill>
        <p:spPr bwMode="auto">
          <a:xfrm>
            <a:off x="4595813" y="4714884"/>
            <a:ext cx="1619261" cy="1214446"/>
          </a:xfrm>
          <a:prstGeom prst="rect">
            <a:avLst/>
          </a:prstGeom>
          <a:noFill/>
        </p:spPr>
      </p:pic>
      <p:pic>
        <p:nvPicPr>
          <p:cNvPr id="49155" name="Picture 3" descr="C:\METROLOGIA\MEM\TEC\SIM TyF WG\Imagenes\CAM02922.jpg"/>
          <p:cNvPicPr>
            <a:picLocks noChangeAspect="1" noChangeArrowheads="1"/>
          </p:cNvPicPr>
          <p:nvPr/>
        </p:nvPicPr>
        <p:blipFill>
          <a:blip r:embed="rId4" cstate="print"/>
          <a:srcRect/>
          <a:stretch>
            <a:fillRect/>
          </a:stretch>
        </p:blipFill>
        <p:spPr bwMode="auto">
          <a:xfrm>
            <a:off x="6715140" y="4214818"/>
            <a:ext cx="1643074" cy="1232306"/>
          </a:xfrm>
          <a:prstGeom prst="rect">
            <a:avLst/>
          </a:prstGeom>
          <a:noFill/>
        </p:spPr>
      </p:pic>
      <p:pic>
        <p:nvPicPr>
          <p:cNvPr id="49156" name="Picture 4" descr="C:\METROLOGIA\MEM\TEC\SIM TyF WG\Imagenes\CAM02923.jpg"/>
          <p:cNvPicPr>
            <a:picLocks noChangeAspect="1" noChangeArrowheads="1"/>
          </p:cNvPicPr>
          <p:nvPr/>
        </p:nvPicPr>
        <p:blipFill>
          <a:blip r:embed="rId5" cstate="print"/>
          <a:srcRect/>
          <a:stretch>
            <a:fillRect/>
          </a:stretch>
        </p:blipFill>
        <p:spPr bwMode="auto">
          <a:xfrm>
            <a:off x="2809864" y="4714884"/>
            <a:ext cx="1619260" cy="1214446"/>
          </a:xfrm>
          <a:prstGeom prst="rect">
            <a:avLst/>
          </a:prstGeom>
          <a:noFill/>
        </p:spPr>
      </p:pic>
    </p:spTree>
    <p:extLst>
      <p:ext uri="{BB962C8B-B14F-4D97-AF65-F5344CB8AC3E}">
        <p14:creationId xmlns:p14="http://schemas.microsoft.com/office/powerpoint/2010/main" xmlns="" val="3173210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8802"/>
            <a:ext cx="7901014" cy="2804928"/>
          </a:xfrm>
        </p:spPr>
        <p:txBody>
          <a:bodyPr>
            <a:normAutofit/>
          </a:bodyPr>
          <a:lstStyle/>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Device Under Test (DUT)</a:t>
            </a:r>
          </a:p>
          <a:p>
            <a:pPr marL="914400" lvl="1" indent="-514350">
              <a:buFont typeface="Courier New" pitchFamily="49" charset="0"/>
              <a:buChar char="o"/>
            </a:pPr>
            <a:r>
              <a:rPr lang="en-US" sz="4100" dirty="0" smtClean="0">
                <a:latin typeface="Arial" pitchFamily="34" charset="0"/>
                <a:cs typeface="Arial" pitchFamily="34" charset="0"/>
              </a:rPr>
              <a:t>Traceable Reference </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Method</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Tachometer </a:t>
            </a:r>
            <a:r>
              <a:rPr lang="es-PA" sz="3700" dirty="0" err="1" smtClean="0">
                <a:solidFill>
                  <a:schemeClr val="tx1"/>
                </a:solidFill>
                <a:latin typeface="Arial" pitchFamily="34" charset="0"/>
                <a:cs typeface="Arial" pitchFamily="34" charset="0"/>
              </a:rPr>
              <a:t>Calibrations</a:t>
            </a:r>
            <a:endParaRPr lang="es-PA" sz="3700" dirty="0">
              <a:solidFill>
                <a:schemeClr val="tx1"/>
              </a:solidFill>
              <a:latin typeface="Arial" pitchFamily="34" charset="0"/>
              <a:cs typeface="Arial" pitchFamily="34" charset="0"/>
            </a:endParaRPr>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61</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Sistema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62</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
        <p:nvSpPr>
          <p:cNvPr id="11" name="10 Rectángulo"/>
          <p:cNvSpPr/>
          <p:nvPr/>
        </p:nvSpPr>
        <p:spPr>
          <a:xfrm>
            <a:off x="285720" y="1214422"/>
            <a:ext cx="4143404" cy="2959785"/>
          </a:xfrm>
          <a:prstGeom prst="rect">
            <a:avLst/>
          </a:prstGeom>
        </p:spPr>
        <p:txBody>
          <a:bodyPr wrap="square">
            <a:spAutoFit/>
          </a:bodyPr>
          <a:lstStyle/>
          <a:p>
            <a:pPr>
              <a:lnSpc>
                <a:spcPct val="150000"/>
              </a:lnSpc>
              <a:spcBef>
                <a:spcPts val="500"/>
              </a:spcBef>
              <a:buSzPct val="100000"/>
            </a:pPr>
            <a:r>
              <a:rPr lang="es-US" sz="2000" b="1" dirty="0" smtClean="0"/>
              <a:t>Equipos de medición</a:t>
            </a:r>
          </a:p>
          <a:p>
            <a:pPr>
              <a:spcBef>
                <a:spcPts val="100"/>
              </a:spcBef>
              <a:buClr>
                <a:schemeClr val="accent1"/>
              </a:buClr>
              <a:buSzPct val="100000"/>
              <a:buFont typeface="Wingdings" pitchFamily="2" charset="2"/>
              <a:buChar char="Ø"/>
            </a:pPr>
            <a:r>
              <a:rPr lang="es-PA" dirty="0" smtClean="0"/>
              <a:t> </a:t>
            </a:r>
            <a:r>
              <a:rPr lang="es-PA" sz="1600" dirty="0" smtClean="0"/>
              <a:t>Sistema de generación de señales</a:t>
            </a:r>
          </a:p>
          <a:p>
            <a:pPr marL="180000" lvl="1">
              <a:spcBef>
                <a:spcPts val="100"/>
              </a:spcBef>
              <a:buFontTx/>
              <a:buChar char="-"/>
            </a:pPr>
            <a:r>
              <a:rPr lang="es-PA" sz="1600" dirty="0" smtClean="0"/>
              <a:t> </a:t>
            </a:r>
            <a:r>
              <a:rPr lang="es-PA" sz="1400" dirty="0" smtClean="0"/>
              <a:t>Disciplinado a una señal patrón </a:t>
            </a:r>
          </a:p>
          <a:p>
            <a:pPr marL="180000" lvl="1">
              <a:spcBef>
                <a:spcPts val="100"/>
              </a:spcBef>
            </a:pPr>
            <a:r>
              <a:rPr lang="es-PA" sz="1400" dirty="0" smtClean="0"/>
              <a:t>   trazable al SI.</a:t>
            </a:r>
          </a:p>
          <a:p>
            <a:pPr marL="180000" lvl="1">
              <a:spcBef>
                <a:spcPts val="100"/>
              </a:spcBef>
              <a:buFontTx/>
              <a:buChar char="-"/>
            </a:pPr>
            <a:r>
              <a:rPr lang="es-PA" sz="1600" dirty="0" smtClean="0"/>
              <a:t> </a:t>
            </a:r>
            <a:r>
              <a:rPr lang="es-PA" sz="1400" dirty="0" smtClean="0"/>
              <a:t>Adaptador para generar pulsos ópticos.</a:t>
            </a:r>
          </a:p>
          <a:p>
            <a:pPr lvl="0" indent="457200">
              <a:spcBef>
                <a:spcPts val="100"/>
              </a:spcBef>
            </a:pPr>
            <a:endParaRPr lang="es-PA" sz="800" dirty="0" smtClean="0"/>
          </a:p>
          <a:p>
            <a:pPr>
              <a:spcBef>
                <a:spcPts val="100"/>
              </a:spcBef>
              <a:buClr>
                <a:schemeClr val="accent1"/>
              </a:buClr>
              <a:buSzPct val="100000"/>
              <a:buFont typeface="Wingdings" pitchFamily="2" charset="2"/>
              <a:buChar char="Ø"/>
            </a:pPr>
            <a:r>
              <a:rPr lang="es-PA" dirty="0" smtClean="0"/>
              <a:t> </a:t>
            </a:r>
            <a:r>
              <a:rPr lang="es-PA" sz="1600" dirty="0" smtClean="0"/>
              <a:t>Contador de señales</a:t>
            </a:r>
          </a:p>
          <a:p>
            <a:pPr marL="180000" lvl="1">
              <a:spcBef>
                <a:spcPts val="100"/>
              </a:spcBef>
              <a:buClr>
                <a:schemeClr val="accent1"/>
              </a:buClr>
              <a:buFontTx/>
              <a:buChar char="-"/>
            </a:pPr>
            <a:r>
              <a:rPr lang="es-PA" sz="1600" dirty="0" smtClean="0"/>
              <a:t> </a:t>
            </a:r>
            <a:r>
              <a:rPr lang="es-PA" sz="1400" dirty="0" smtClean="0"/>
              <a:t>Disciplinado a una señal patrón   </a:t>
            </a:r>
          </a:p>
          <a:p>
            <a:pPr marL="180000" lvl="1">
              <a:spcBef>
                <a:spcPts val="100"/>
              </a:spcBef>
              <a:buClr>
                <a:schemeClr val="accent1"/>
              </a:buClr>
            </a:pPr>
            <a:r>
              <a:rPr lang="es-PA" sz="1400" dirty="0" smtClean="0"/>
              <a:t>   trazable al SI.</a:t>
            </a:r>
          </a:p>
          <a:p>
            <a:pPr marL="180000" lvl="1">
              <a:spcBef>
                <a:spcPts val="100"/>
              </a:spcBef>
              <a:buClr>
                <a:schemeClr val="accent1"/>
              </a:buClr>
              <a:buFontTx/>
              <a:buChar char="-"/>
            </a:pPr>
            <a:r>
              <a:rPr lang="es-PA" sz="1400" dirty="0" smtClean="0"/>
              <a:t> Utilizado para medir la frecuencia de la </a:t>
            </a:r>
          </a:p>
          <a:p>
            <a:pPr marL="180000" lvl="1">
              <a:spcBef>
                <a:spcPts val="100"/>
              </a:spcBef>
              <a:buClr>
                <a:schemeClr val="accent1"/>
              </a:buClr>
            </a:pPr>
            <a:r>
              <a:rPr lang="es-PA" sz="1400" dirty="0" smtClean="0"/>
              <a:t>   señal generada .</a:t>
            </a:r>
            <a:endParaRPr lang="es-US" sz="1400" dirty="0"/>
          </a:p>
        </p:txBody>
      </p:sp>
      <p:sp>
        <p:nvSpPr>
          <p:cNvPr id="12" name="11 Rectángulo"/>
          <p:cNvSpPr/>
          <p:nvPr/>
        </p:nvSpPr>
        <p:spPr>
          <a:xfrm>
            <a:off x="4643438" y="1214422"/>
            <a:ext cx="4214842" cy="2639184"/>
          </a:xfrm>
          <a:prstGeom prst="rect">
            <a:avLst/>
          </a:prstGeom>
        </p:spPr>
        <p:txBody>
          <a:bodyPr wrap="square">
            <a:spAutoFit/>
          </a:bodyPr>
          <a:lstStyle/>
          <a:p>
            <a:pPr>
              <a:lnSpc>
                <a:spcPct val="150000"/>
              </a:lnSpc>
              <a:spcBef>
                <a:spcPts val="100"/>
              </a:spcBef>
            </a:pPr>
            <a:r>
              <a:rPr lang="es-PA" sz="2000" b="1" dirty="0" smtClean="0"/>
              <a:t>Equipos auxiliares</a:t>
            </a:r>
          </a:p>
          <a:p>
            <a:pPr>
              <a:spcBef>
                <a:spcPts val="100"/>
              </a:spcBef>
              <a:buClr>
                <a:schemeClr val="accent1"/>
              </a:buClr>
              <a:buFont typeface="Wingdings" pitchFamily="2" charset="2"/>
              <a:buChar char="Ø"/>
            </a:pPr>
            <a:r>
              <a:rPr lang="es-PA" dirty="0" smtClean="0"/>
              <a:t>  </a:t>
            </a:r>
            <a:r>
              <a:rPr lang="es-PA" sz="1600" dirty="0" smtClean="0"/>
              <a:t>Medidor de condiciones ambientales: </a:t>
            </a:r>
          </a:p>
          <a:p>
            <a:pPr marL="180000" lvl="1">
              <a:spcBef>
                <a:spcPts val="100"/>
              </a:spcBef>
              <a:buFont typeface="Wingdings" pitchFamily="2" charset="2"/>
              <a:buChar char="ü"/>
            </a:pPr>
            <a:r>
              <a:rPr lang="es-PA" sz="1400" dirty="0" smtClean="0"/>
              <a:t> Resolución en temperatura </a:t>
            </a:r>
          </a:p>
          <a:p>
            <a:pPr marL="180000" lvl="1">
              <a:spcBef>
                <a:spcPts val="100"/>
              </a:spcBef>
            </a:pPr>
            <a:r>
              <a:rPr lang="es-PA" sz="1400" dirty="0" smtClean="0"/>
              <a:t>   &lt; 0,1 ºC</a:t>
            </a:r>
          </a:p>
          <a:p>
            <a:pPr marL="180000" lvl="1">
              <a:spcBef>
                <a:spcPts val="100"/>
              </a:spcBef>
              <a:buFont typeface="Wingdings" pitchFamily="2" charset="2"/>
              <a:buChar char="ü"/>
            </a:pPr>
            <a:r>
              <a:rPr lang="es-PA" sz="1400" dirty="0" smtClean="0"/>
              <a:t> Resolución en humedad relativa </a:t>
            </a:r>
          </a:p>
          <a:p>
            <a:pPr marL="180000" lvl="1">
              <a:spcBef>
                <a:spcPts val="100"/>
              </a:spcBef>
            </a:pPr>
            <a:r>
              <a:rPr lang="es-PA" sz="1400" dirty="0" smtClean="0"/>
              <a:t>   &lt; 1 % RH.</a:t>
            </a:r>
          </a:p>
          <a:p>
            <a:pPr marL="180000" lvl="1">
              <a:spcBef>
                <a:spcPts val="100"/>
              </a:spcBef>
            </a:pPr>
            <a:endParaRPr lang="es-PA" sz="800" dirty="0" smtClean="0"/>
          </a:p>
          <a:p>
            <a:pPr lvl="0">
              <a:spcBef>
                <a:spcPts val="100"/>
              </a:spcBef>
              <a:buClr>
                <a:schemeClr val="accent1"/>
              </a:buClr>
              <a:buFont typeface="Wingdings" pitchFamily="2" charset="2"/>
              <a:buChar char="Ø"/>
            </a:pPr>
            <a:r>
              <a:rPr lang="es-PA" dirty="0" smtClean="0"/>
              <a:t>  </a:t>
            </a:r>
            <a:r>
              <a:rPr lang="es-PA" sz="1600" dirty="0" smtClean="0"/>
              <a:t>Cables en buenas condiciones:</a:t>
            </a:r>
          </a:p>
          <a:p>
            <a:pPr marL="180000" lvl="1">
              <a:spcBef>
                <a:spcPts val="100"/>
              </a:spcBef>
              <a:buFont typeface="Wingdings" pitchFamily="2" charset="2"/>
              <a:buChar char="ü"/>
            </a:pPr>
            <a:r>
              <a:rPr lang="es-PA" sz="1400" dirty="0" smtClean="0"/>
              <a:t> Coaxiales con conectores BNC.</a:t>
            </a:r>
          </a:p>
          <a:p>
            <a:pPr marL="180000" lvl="1">
              <a:spcBef>
                <a:spcPts val="100"/>
              </a:spcBef>
            </a:pPr>
            <a:endParaRPr lang="es-US" sz="1400" dirty="0"/>
          </a:p>
        </p:txBody>
      </p:sp>
      <p:pic>
        <p:nvPicPr>
          <p:cNvPr id="13" name="Picture 2" descr="POMONA2249-K-60"/>
          <p:cNvPicPr>
            <a:picLocks noChangeAspect="1" noChangeArrowheads="1"/>
          </p:cNvPicPr>
          <p:nvPr/>
        </p:nvPicPr>
        <p:blipFill>
          <a:blip r:embed="rId3"/>
          <a:srcRect/>
          <a:stretch>
            <a:fillRect/>
          </a:stretch>
        </p:blipFill>
        <p:spPr bwMode="auto">
          <a:xfrm>
            <a:off x="5643570" y="4572008"/>
            <a:ext cx="1383754" cy="928694"/>
          </a:xfrm>
          <a:prstGeom prst="rect">
            <a:avLst/>
          </a:prstGeom>
          <a:noFill/>
        </p:spPr>
      </p:pic>
      <p:pic>
        <p:nvPicPr>
          <p:cNvPr id="14" name="Picture 4" descr="https://encrypted-tbn0.gstatic.com/images?q=tbn:ANd9GcQOMphXzwEgQ6NB7A9snMjNqMcbucEABdQNTvYUvxeCJRzJW9FxSQ"/>
          <p:cNvPicPr>
            <a:picLocks noChangeAspect="1" noChangeArrowheads="1"/>
          </p:cNvPicPr>
          <p:nvPr/>
        </p:nvPicPr>
        <p:blipFill>
          <a:blip r:embed="rId4"/>
          <a:srcRect/>
          <a:stretch>
            <a:fillRect/>
          </a:stretch>
        </p:blipFill>
        <p:spPr bwMode="auto">
          <a:xfrm>
            <a:off x="7429520" y="4572008"/>
            <a:ext cx="1000132" cy="1000132"/>
          </a:xfrm>
          <a:prstGeom prst="rect">
            <a:avLst/>
          </a:prstGeom>
          <a:noFill/>
        </p:spPr>
      </p:pic>
      <p:pic>
        <p:nvPicPr>
          <p:cNvPr id="15" name="Picture 5"/>
          <p:cNvPicPr>
            <a:picLocks noChangeAspect="1" noChangeArrowheads="1"/>
          </p:cNvPicPr>
          <p:nvPr/>
        </p:nvPicPr>
        <p:blipFill>
          <a:blip r:embed="rId5"/>
          <a:srcRect/>
          <a:stretch>
            <a:fillRect/>
          </a:stretch>
        </p:blipFill>
        <p:spPr bwMode="auto">
          <a:xfrm>
            <a:off x="220539" y="4357694"/>
            <a:ext cx="4708651" cy="1407407"/>
          </a:xfrm>
          <a:prstGeom prst="rect">
            <a:avLst/>
          </a:prstGeom>
          <a:noFill/>
          <a:ln w="9525">
            <a:noFill/>
            <a:miter lim="800000"/>
            <a:headEnd/>
            <a:tailEnd/>
          </a:ln>
          <a:effectLst/>
        </p:spPr>
      </p:pic>
    </p:spTree>
    <p:extLst>
      <p:ext uri="{BB962C8B-B14F-4D97-AF65-F5344CB8AC3E}">
        <p14:creationId xmlns:p14="http://schemas.microsoft.com/office/powerpoint/2010/main" xmlns="" val="18846101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Configuración del sistema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63</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pic>
        <p:nvPicPr>
          <p:cNvPr id="7" name="Imagen 2"/>
          <p:cNvPicPr>
            <a:picLocks noChangeAspect="1" noChangeArrowheads="1"/>
          </p:cNvPicPr>
          <p:nvPr/>
        </p:nvPicPr>
        <p:blipFill>
          <a:blip r:embed="rId3"/>
          <a:srcRect/>
          <a:stretch>
            <a:fillRect/>
          </a:stretch>
        </p:blipFill>
        <p:spPr bwMode="auto">
          <a:xfrm>
            <a:off x="4557116" y="2428868"/>
            <a:ext cx="4301164" cy="3214710"/>
          </a:xfrm>
          <a:prstGeom prst="rect">
            <a:avLst/>
          </a:prstGeom>
          <a:noFill/>
          <a:ln w="9525">
            <a:noFill/>
            <a:miter lim="800000"/>
            <a:headEnd/>
            <a:tailEnd/>
          </a:ln>
        </p:spPr>
      </p:pic>
      <p:pic>
        <p:nvPicPr>
          <p:cNvPr id="8" name="Imagen 1"/>
          <p:cNvPicPr>
            <a:picLocks noChangeAspect="1" noChangeArrowheads="1"/>
          </p:cNvPicPr>
          <p:nvPr/>
        </p:nvPicPr>
        <p:blipFill>
          <a:blip r:embed="rId4"/>
          <a:srcRect/>
          <a:stretch>
            <a:fillRect/>
          </a:stretch>
        </p:blipFill>
        <p:spPr bwMode="auto">
          <a:xfrm>
            <a:off x="357158" y="2571744"/>
            <a:ext cx="3689451" cy="3071834"/>
          </a:xfrm>
          <a:prstGeom prst="rect">
            <a:avLst/>
          </a:prstGeom>
          <a:noFill/>
          <a:ln w="9525">
            <a:noFill/>
            <a:miter lim="800000"/>
            <a:headEnd/>
            <a:tailEnd/>
          </a:ln>
        </p:spPr>
      </p:pic>
      <p:sp>
        <p:nvSpPr>
          <p:cNvPr id="9" name="8 Rectángulo"/>
          <p:cNvSpPr/>
          <p:nvPr/>
        </p:nvSpPr>
        <p:spPr>
          <a:xfrm>
            <a:off x="214282" y="1505538"/>
            <a:ext cx="3857652" cy="923330"/>
          </a:xfrm>
          <a:prstGeom prst="rect">
            <a:avLst/>
          </a:prstGeom>
        </p:spPr>
        <p:txBody>
          <a:bodyPr wrap="square">
            <a:spAutoFit/>
          </a:bodyPr>
          <a:lstStyle/>
          <a:p>
            <a:r>
              <a:rPr lang="es-PA" dirty="0" smtClean="0"/>
              <a:t>Sistema de calibración de MFAO utilizando la tarjeta procesadora de tiempo y frecuencia.</a:t>
            </a:r>
            <a:endParaRPr lang="es-PA" dirty="0"/>
          </a:p>
        </p:txBody>
      </p:sp>
      <p:sp>
        <p:nvSpPr>
          <p:cNvPr id="10" name="9 Rectángulo"/>
          <p:cNvSpPr/>
          <p:nvPr/>
        </p:nvSpPr>
        <p:spPr>
          <a:xfrm>
            <a:off x="4643438" y="1571612"/>
            <a:ext cx="4214842" cy="646331"/>
          </a:xfrm>
          <a:prstGeom prst="rect">
            <a:avLst/>
          </a:prstGeom>
        </p:spPr>
        <p:txBody>
          <a:bodyPr wrap="square">
            <a:spAutoFit/>
          </a:bodyPr>
          <a:lstStyle/>
          <a:p>
            <a:r>
              <a:rPr lang="es-PA" dirty="0" smtClean="0"/>
              <a:t>Sistema de calibración de MFAO utilizando un generador de señales</a:t>
            </a:r>
            <a:endParaRPr lang="es-PA" dirty="0"/>
          </a:p>
        </p:txBody>
      </p:sp>
    </p:spTree>
    <p:extLst>
      <p:ext uri="{BB962C8B-B14F-4D97-AF65-F5344CB8AC3E}">
        <p14:creationId xmlns:p14="http://schemas.microsoft.com/office/powerpoint/2010/main" xmlns="" val="15806140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Configuración del sistema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642910" y="2857496"/>
            <a:ext cx="7786742" cy="3214710"/>
          </a:xfrm>
        </p:spPr>
        <p:txBody>
          <a:bodyPr>
            <a:normAutofit/>
          </a:bodyPr>
          <a:lstStyle/>
          <a:p>
            <a:pPr algn="just">
              <a:buSzPct val="100000"/>
              <a:buFont typeface="Wingdings" pitchFamily="2" charset="2"/>
              <a:buChar char="Ø"/>
            </a:pPr>
            <a:r>
              <a:rPr lang="es-PA" sz="2400" dirty="0" smtClean="0"/>
              <a:t> </a:t>
            </a:r>
            <a:r>
              <a:rPr lang="es-PA" sz="2000" b="1" dirty="0" smtClean="0"/>
              <a:t>Configuración para el contador </a:t>
            </a:r>
            <a:r>
              <a:rPr lang="es-PA" sz="2000" b="1" dirty="0"/>
              <a:t>de </a:t>
            </a:r>
            <a:r>
              <a:rPr lang="es-PA" sz="2000" b="1" dirty="0" smtClean="0"/>
              <a:t>señales:</a:t>
            </a:r>
          </a:p>
          <a:p>
            <a:pPr marL="82296" lvl="0" indent="0" algn="just">
              <a:buNone/>
            </a:pPr>
            <a:r>
              <a:rPr lang="es-PA" sz="2000" dirty="0" smtClean="0"/>
              <a:t>    </a:t>
            </a:r>
            <a:r>
              <a:rPr lang="es-PA" sz="1800" dirty="0" smtClean="0">
                <a:solidFill>
                  <a:srgbClr val="FF0000"/>
                </a:solidFill>
              </a:rPr>
              <a:t>- </a:t>
            </a:r>
            <a:r>
              <a:rPr lang="es-PA" sz="1800" dirty="0" smtClean="0"/>
              <a:t>Medición </a:t>
            </a:r>
            <a:r>
              <a:rPr lang="es-PA" sz="1800" dirty="0"/>
              <a:t>de frecuencia.</a:t>
            </a:r>
            <a:endParaRPr lang="es-US" sz="1800" dirty="0"/>
          </a:p>
          <a:p>
            <a:pPr marL="82296" lvl="0" indent="0" algn="just">
              <a:buNone/>
            </a:pPr>
            <a:r>
              <a:rPr lang="es-PA" sz="1800" dirty="0" smtClean="0"/>
              <a:t>    </a:t>
            </a:r>
            <a:r>
              <a:rPr lang="es-PA" sz="1800" dirty="0" smtClean="0">
                <a:solidFill>
                  <a:srgbClr val="FF0000"/>
                </a:solidFill>
              </a:rPr>
              <a:t>- </a:t>
            </a:r>
            <a:r>
              <a:rPr lang="es-PA" sz="1800" dirty="0" smtClean="0"/>
              <a:t>Impedancia </a:t>
            </a:r>
            <a:r>
              <a:rPr lang="es-PA" sz="1800" dirty="0"/>
              <a:t>de entrada de 1 M</a:t>
            </a:r>
            <a:r>
              <a:rPr lang="es-PA" sz="1800" dirty="0">
                <a:sym typeface="Symbol"/>
              </a:rPr>
              <a:t></a:t>
            </a:r>
            <a:r>
              <a:rPr lang="es-PA" sz="1800" dirty="0"/>
              <a:t>.</a:t>
            </a:r>
            <a:endParaRPr lang="es-US" sz="1800" dirty="0"/>
          </a:p>
          <a:p>
            <a:pPr marL="82296" lvl="0" indent="0" algn="just">
              <a:buNone/>
            </a:pPr>
            <a:r>
              <a:rPr lang="es-PA" sz="1800" dirty="0" smtClean="0"/>
              <a:t>    </a:t>
            </a:r>
            <a:r>
              <a:rPr lang="es-PA" sz="1800" dirty="0" smtClean="0">
                <a:solidFill>
                  <a:srgbClr val="FF0000"/>
                </a:solidFill>
              </a:rPr>
              <a:t>- </a:t>
            </a:r>
            <a:r>
              <a:rPr lang="es-PA" sz="1800" dirty="0" smtClean="0"/>
              <a:t>Acople </a:t>
            </a:r>
            <a:r>
              <a:rPr lang="es-PA" sz="1800" dirty="0"/>
              <a:t>de entrada en DC.</a:t>
            </a:r>
            <a:endParaRPr lang="es-US" sz="1800" dirty="0"/>
          </a:p>
          <a:p>
            <a:pPr marL="82296" lvl="0" indent="0" algn="just">
              <a:buNone/>
            </a:pPr>
            <a:r>
              <a:rPr lang="es-PA" sz="1800" dirty="0" smtClean="0"/>
              <a:t>    </a:t>
            </a:r>
            <a:r>
              <a:rPr lang="es-PA" sz="1800" dirty="0" smtClean="0">
                <a:solidFill>
                  <a:srgbClr val="FF0000"/>
                </a:solidFill>
              </a:rPr>
              <a:t>- </a:t>
            </a:r>
            <a:r>
              <a:rPr lang="es-PA" sz="1800" dirty="0" smtClean="0"/>
              <a:t>Nivel </a:t>
            </a:r>
            <a:r>
              <a:rPr lang="es-PA" sz="1800" dirty="0"/>
              <a:t>de disparo manual (dependiendo del nivel </a:t>
            </a:r>
            <a:r>
              <a:rPr lang="es-PA" sz="1800" dirty="0" smtClean="0"/>
              <a:t> </a:t>
            </a:r>
          </a:p>
          <a:p>
            <a:pPr marL="82296" lvl="0" indent="0" algn="just">
              <a:buNone/>
            </a:pPr>
            <a:r>
              <a:rPr lang="es-PA" sz="1800" dirty="0" smtClean="0"/>
              <a:t>       de </a:t>
            </a:r>
            <a:r>
              <a:rPr lang="es-PA" sz="1800" dirty="0"/>
              <a:t>salida del generador de frecuencia).</a:t>
            </a:r>
            <a:endParaRPr lang="es-US" sz="1800" dirty="0"/>
          </a:p>
          <a:p>
            <a:pPr marL="82296" lvl="0" indent="0" algn="just">
              <a:buNone/>
            </a:pPr>
            <a:r>
              <a:rPr lang="es-PA" sz="1800" dirty="0" smtClean="0"/>
              <a:t>    </a:t>
            </a:r>
            <a:r>
              <a:rPr lang="es-PA" sz="1800" dirty="0" smtClean="0">
                <a:solidFill>
                  <a:srgbClr val="FF0000"/>
                </a:solidFill>
              </a:rPr>
              <a:t>- </a:t>
            </a:r>
            <a:r>
              <a:rPr lang="es-PA" sz="1800" dirty="0" smtClean="0"/>
              <a:t>Ventana </a:t>
            </a:r>
            <a:r>
              <a:rPr lang="es-PA" sz="1800" dirty="0"/>
              <a:t>de observación de 10 s.</a:t>
            </a:r>
            <a:endParaRPr lang="es-US" sz="1800" dirty="0"/>
          </a:p>
          <a:p>
            <a:pPr marL="82296" lvl="0" indent="0" algn="just">
              <a:buNone/>
            </a:pPr>
            <a:r>
              <a:rPr lang="es-PA" sz="1800" dirty="0" smtClean="0"/>
              <a:t>    </a:t>
            </a:r>
            <a:r>
              <a:rPr lang="es-PA" sz="1800" dirty="0" smtClean="0">
                <a:solidFill>
                  <a:srgbClr val="FF0000"/>
                </a:solidFill>
              </a:rPr>
              <a:t>- </a:t>
            </a:r>
            <a:r>
              <a:rPr lang="es-PA" sz="1800" dirty="0" smtClean="0"/>
              <a:t>Si </a:t>
            </a:r>
            <a:r>
              <a:rPr lang="es-PA" sz="1800" dirty="0"/>
              <a:t>el MFAO es un tacómetro, cambiar el factor de </a:t>
            </a:r>
            <a:r>
              <a:rPr lang="es-PA" sz="1800" dirty="0" smtClean="0"/>
              <a:t> </a:t>
            </a:r>
          </a:p>
          <a:p>
            <a:pPr marL="82296" lvl="0" indent="0" algn="just">
              <a:buNone/>
            </a:pPr>
            <a:r>
              <a:rPr lang="es-PA" sz="1800" dirty="0" smtClean="0"/>
              <a:t>       multiplicación </a:t>
            </a:r>
            <a:r>
              <a:rPr lang="es-PA" sz="1800" dirty="0"/>
              <a:t>de 1 a 60 (1 Hz = 60 </a:t>
            </a:r>
            <a:r>
              <a:rPr lang="es-PA" sz="1800" dirty="0" smtClean="0"/>
              <a:t>RPM).</a:t>
            </a:r>
            <a:endParaRPr lang="es-US" sz="18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64</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
        <p:nvSpPr>
          <p:cNvPr id="7" name="6 Rectángulo"/>
          <p:cNvSpPr/>
          <p:nvPr/>
        </p:nvSpPr>
        <p:spPr>
          <a:xfrm>
            <a:off x="785786" y="1632272"/>
            <a:ext cx="7500990" cy="1082348"/>
          </a:xfrm>
          <a:prstGeom prst="rect">
            <a:avLst/>
          </a:prstGeom>
        </p:spPr>
        <p:txBody>
          <a:bodyPr wrap="square">
            <a:spAutoFit/>
          </a:bodyPr>
          <a:lstStyle/>
          <a:p>
            <a:pPr algn="just">
              <a:spcBef>
                <a:spcPts val="500"/>
              </a:spcBef>
              <a:buClr>
                <a:schemeClr val="accent1"/>
              </a:buClr>
              <a:buSzPct val="100000"/>
              <a:buFont typeface="Wingdings" pitchFamily="2" charset="2"/>
              <a:buChar char="Ø"/>
            </a:pPr>
            <a:r>
              <a:rPr lang="es-PA" sz="2000" dirty="0" smtClean="0"/>
              <a:t> </a:t>
            </a:r>
            <a:r>
              <a:rPr lang="es-PA" sz="2000" b="1" dirty="0" smtClean="0"/>
              <a:t>Configuración para el generador de señales:</a:t>
            </a:r>
          </a:p>
          <a:p>
            <a:pPr lvl="0">
              <a:spcBef>
                <a:spcPts val="500"/>
              </a:spcBef>
            </a:pPr>
            <a:r>
              <a:rPr lang="es-PA" dirty="0" smtClean="0">
                <a:solidFill>
                  <a:srgbClr val="FF0000"/>
                </a:solidFill>
              </a:rPr>
              <a:t>   - </a:t>
            </a:r>
            <a:r>
              <a:rPr lang="es-PA" dirty="0" smtClean="0"/>
              <a:t>Generar señales cuadradas con amplitudes de 0,5 V a 5 V.</a:t>
            </a:r>
          </a:p>
          <a:p>
            <a:pPr lvl="0">
              <a:spcBef>
                <a:spcPts val="500"/>
              </a:spcBef>
            </a:pPr>
            <a:r>
              <a:rPr lang="es-PA" dirty="0" smtClean="0">
                <a:solidFill>
                  <a:srgbClr val="FF0000"/>
                </a:solidFill>
              </a:rPr>
              <a:t>   - </a:t>
            </a:r>
            <a:r>
              <a:rPr lang="es-PA" dirty="0" smtClean="0"/>
              <a:t>Frecuencia de la señal según cada punto de calibración.</a:t>
            </a:r>
            <a:endParaRPr lang="es-PA" dirty="0"/>
          </a:p>
        </p:txBody>
      </p:sp>
    </p:spTree>
    <p:extLst>
      <p:ext uri="{BB962C8B-B14F-4D97-AF65-F5344CB8AC3E}">
        <p14:creationId xmlns:p14="http://schemas.microsoft.com/office/powerpoint/2010/main" xmlns="" val="3309846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Trazabilidad del sistema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285720" y="1304924"/>
            <a:ext cx="8572560" cy="3409960"/>
          </a:xfrm>
        </p:spPr>
        <p:txBody>
          <a:bodyPr>
            <a:noAutofit/>
          </a:bodyPr>
          <a:lstStyle/>
          <a:p>
            <a:pPr marL="0" indent="0" algn="just">
              <a:spcBef>
                <a:spcPts val="0"/>
              </a:spcBef>
              <a:buSzPct val="100000"/>
              <a:buFont typeface="Wingdings" pitchFamily="2" charset="2"/>
              <a:buChar char="Ø"/>
            </a:pPr>
            <a:r>
              <a:rPr lang="es-PA" sz="2400" dirty="0" smtClean="0"/>
              <a:t> </a:t>
            </a:r>
            <a:r>
              <a:rPr lang="es-PA" sz="2200" dirty="0" smtClean="0"/>
              <a:t>Antes de iniciar la calibración debemos primero    </a:t>
            </a:r>
          </a:p>
          <a:p>
            <a:pPr marL="0" indent="0" algn="just">
              <a:spcBef>
                <a:spcPts val="0"/>
              </a:spcBef>
              <a:buSzPct val="100000"/>
              <a:buNone/>
            </a:pPr>
            <a:r>
              <a:rPr lang="es-PA" sz="2200" dirty="0" smtClean="0"/>
              <a:t>    validar la trazabilidad documentada de los equipos </a:t>
            </a:r>
          </a:p>
          <a:p>
            <a:pPr marL="0" indent="0" algn="just">
              <a:spcBef>
                <a:spcPts val="0"/>
              </a:spcBef>
              <a:buSzPct val="100000"/>
              <a:buNone/>
            </a:pPr>
            <a:r>
              <a:rPr lang="es-PA" sz="2200" dirty="0" smtClean="0"/>
              <a:t>    involucrados.</a:t>
            </a:r>
          </a:p>
          <a:p>
            <a:pPr marL="82296" indent="0">
              <a:spcBef>
                <a:spcPts val="0"/>
              </a:spcBef>
              <a:buNone/>
            </a:pPr>
            <a:endParaRPr lang="es-PA" sz="800" dirty="0" smtClean="0"/>
          </a:p>
          <a:p>
            <a:pPr marL="0" indent="0" algn="just">
              <a:spcBef>
                <a:spcPts val="0"/>
              </a:spcBef>
              <a:buSzPct val="100000"/>
              <a:buFont typeface="Wingdings" pitchFamily="2" charset="2"/>
              <a:buChar char="Ø"/>
            </a:pPr>
            <a:r>
              <a:rPr lang="es-PA" sz="2400" dirty="0" smtClean="0"/>
              <a:t> </a:t>
            </a:r>
            <a:r>
              <a:rPr lang="es-PA" sz="2200" dirty="0" smtClean="0"/>
              <a:t>La evidencia de trazabilidad puede ser localizada </a:t>
            </a:r>
          </a:p>
          <a:p>
            <a:pPr marL="0" indent="0" algn="just">
              <a:spcBef>
                <a:spcPts val="0"/>
              </a:spcBef>
              <a:buSzPct val="100000"/>
              <a:buNone/>
            </a:pPr>
            <a:r>
              <a:rPr lang="es-PA" sz="2200" dirty="0" smtClean="0"/>
              <a:t>    por ejemplo en:</a:t>
            </a:r>
          </a:p>
          <a:p>
            <a:pPr lvl="1" algn="just">
              <a:spcBef>
                <a:spcPts val="0"/>
              </a:spcBef>
              <a:buFont typeface="Wingdings" pitchFamily="2" charset="2"/>
              <a:buChar char="ü"/>
            </a:pPr>
            <a:endParaRPr lang="es-PA" sz="800" dirty="0" smtClean="0"/>
          </a:p>
          <a:p>
            <a:pPr lvl="1" algn="just">
              <a:spcBef>
                <a:spcPts val="0"/>
              </a:spcBef>
              <a:buFont typeface="Wingdings" pitchFamily="2" charset="2"/>
              <a:buChar char="ü"/>
            </a:pPr>
            <a:r>
              <a:rPr lang="es-PA" sz="2000" dirty="0" smtClean="0"/>
              <a:t>Base </a:t>
            </a:r>
            <a:r>
              <a:rPr lang="es-PA" sz="2000" dirty="0"/>
              <a:t>de datos del </a:t>
            </a:r>
            <a:r>
              <a:rPr lang="es-PA" sz="2000" b="1" dirty="0"/>
              <a:t>SIM (SIMT) </a:t>
            </a:r>
            <a:r>
              <a:rPr lang="es-PA" sz="2000" dirty="0"/>
              <a:t>o del </a:t>
            </a:r>
            <a:r>
              <a:rPr lang="es-PA" sz="2000" b="1" dirty="0"/>
              <a:t>BIPM (Circular T)</a:t>
            </a:r>
            <a:r>
              <a:rPr lang="es-PA" sz="2000" dirty="0"/>
              <a:t>,</a:t>
            </a:r>
            <a:r>
              <a:rPr lang="es-PA" sz="2000" b="1" dirty="0"/>
              <a:t> </a:t>
            </a:r>
            <a:r>
              <a:rPr lang="es-PA" sz="2000" b="1" dirty="0" smtClean="0"/>
              <a:t>   </a:t>
            </a:r>
          </a:p>
          <a:p>
            <a:pPr lvl="1" algn="just">
              <a:spcBef>
                <a:spcPts val="0"/>
              </a:spcBef>
              <a:buNone/>
            </a:pPr>
            <a:r>
              <a:rPr lang="es-PA" sz="2000" dirty="0" smtClean="0"/>
              <a:t>   ingresando en </a:t>
            </a:r>
            <a:r>
              <a:rPr lang="es-PA" sz="2000" dirty="0"/>
              <a:t>sus respectivas páginas web</a:t>
            </a:r>
            <a:r>
              <a:rPr lang="es-PA" sz="2000" dirty="0" smtClean="0"/>
              <a:t>.</a:t>
            </a:r>
          </a:p>
          <a:p>
            <a:pPr lvl="1" algn="just">
              <a:spcBef>
                <a:spcPts val="0"/>
              </a:spcBef>
              <a:buFont typeface="Wingdings" pitchFamily="2" charset="2"/>
              <a:buChar char="ü"/>
            </a:pPr>
            <a:r>
              <a:rPr lang="es-PA" sz="2000" dirty="0" smtClean="0"/>
              <a:t> Certificados de calibración de los equipos del sistema de referencia.</a:t>
            </a:r>
            <a:endParaRPr lang="es-US" sz="24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65</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pic>
        <p:nvPicPr>
          <p:cNvPr id="7" name="Picture 5"/>
          <p:cNvPicPr>
            <a:picLocks noChangeAspect="1" noChangeArrowheads="1"/>
          </p:cNvPicPr>
          <p:nvPr/>
        </p:nvPicPr>
        <p:blipFill>
          <a:blip r:embed="rId2"/>
          <a:srcRect/>
          <a:stretch>
            <a:fillRect/>
          </a:stretch>
        </p:blipFill>
        <p:spPr bwMode="auto">
          <a:xfrm>
            <a:off x="2857488" y="4513460"/>
            <a:ext cx="5286412" cy="1580099"/>
          </a:xfrm>
          <a:prstGeom prst="rect">
            <a:avLst/>
          </a:prstGeom>
          <a:noFill/>
          <a:ln w="9525">
            <a:noFill/>
            <a:miter lim="800000"/>
            <a:headEnd/>
            <a:tailEnd/>
          </a:ln>
          <a:effectLst/>
        </p:spPr>
      </p:pic>
    </p:spTree>
    <p:extLst>
      <p:ext uri="{BB962C8B-B14F-4D97-AF65-F5344CB8AC3E}">
        <p14:creationId xmlns:p14="http://schemas.microsoft.com/office/powerpoint/2010/main" xmlns="" val="3136593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8802"/>
            <a:ext cx="8229600" cy="2804928"/>
          </a:xfrm>
        </p:spPr>
        <p:txBody>
          <a:bodyPr>
            <a:normAutofit/>
          </a:bodyPr>
          <a:lstStyle/>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Device Under Test (DUT)</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Traceable Reference </a:t>
            </a:r>
          </a:p>
          <a:p>
            <a:pPr marL="914400" lvl="1" indent="-514350">
              <a:buFont typeface="Courier New" pitchFamily="49" charset="0"/>
              <a:buChar char="o"/>
            </a:pPr>
            <a:r>
              <a:rPr lang="en-US" sz="4100" dirty="0" smtClean="0">
                <a:latin typeface="Arial" pitchFamily="34" charset="0"/>
                <a:cs typeface="Arial" pitchFamily="34" charset="0"/>
              </a:rPr>
              <a:t>Calibration Method</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Tachometer </a:t>
            </a:r>
            <a:r>
              <a:rPr lang="es-PA" sz="3700" dirty="0" err="1" smtClean="0">
                <a:solidFill>
                  <a:schemeClr val="tx1"/>
                </a:solidFill>
                <a:latin typeface="Arial" pitchFamily="34" charset="0"/>
                <a:cs typeface="Arial" pitchFamily="34" charset="0"/>
              </a:rPr>
              <a:t>Calibrations</a:t>
            </a:r>
            <a:endParaRPr lang="es-PA" sz="3700" dirty="0">
              <a:solidFill>
                <a:schemeClr val="tx1"/>
              </a:solidFill>
              <a:latin typeface="Arial" pitchFamily="34" charset="0"/>
              <a:cs typeface="Arial" pitchFamily="34" charset="0"/>
            </a:endParaRPr>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66</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normAutofit/>
          </a:bodyPr>
          <a:lstStyle/>
          <a:p>
            <a:pPr lvl="0"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Método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28596" y="1571612"/>
            <a:ext cx="8286808" cy="2286016"/>
          </a:xfrm>
        </p:spPr>
        <p:txBody>
          <a:bodyPr>
            <a:noAutofit/>
          </a:bodyPr>
          <a:lstStyle/>
          <a:p>
            <a:pPr marL="0" indent="0" algn="just">
              <a:spcBef>
                <a:spcPts val="0"/>
              </a:spcBef>
              <a:buSzPct val="100000"/>
              <a:buFont typeface="Wingdings" pitchFamily="2" charset="2"/>
              <a:buChar char="Ø"/>
            </a:pPr>
            <a:r>
              <a:rPr lang="es-PA" sz="1800" dirty="0" smtClean="0"/>
              <a:t> Calibración por </a:t>
            </a:r>
            <a:r>
              <a:rPr lang="es-PA" sz="1800" b="1" dirty="0"/>
              <a:t>C</a:t>
            </a:r>
            <a:r>
              <a:rPr lang="es-PA" sz="1800" b="1" dirty="0" smtClean="0"/>
              <a:t>omparación </a:t>
            </a:r>
            <a:r>
              <a:rPr lang="es-PA" sz="1800" b="1" dirty="0"/>
              <a:t>D</a:t>
            </a:r>
            <a:r>
              <a:rPr lang="es-PA" sz="1800" b="1" dirty="0" smtClean="0"/>
              <a:t>irecta </a:t>
            </a:r>
            <a:r>
              <a:rPr lang="es-PA" sz="1800" dirty="0"/>
              <a:t>contra la medida de frecuencia </a:t>
            </a:r>
            <a:endParaRPr lang="es-PA" sz="1800" dirty="0" smtClean="0"/>
          </a:p>
          <a:p>
            <a:pPr marL="0" indent="0" algn="just">
              <a:spcBef>
                <a:spcPts val="0"/>
              </a:spcBef>
              <a:buSzPct val="100000"/>
              <a:buNone/>
            </a:pPr>
            <a:r>
              <a:rPr lang="es-PA" sz="1800" dirty="0" smtClean="0"/>
              <a:t>    de un </a:t>
            </a:r>
            <a:r>
              <a:rPr lang="es-PA" sz="1800" dirty="0"/>
              <a:t>contador de </a:t>
            </a:r>
            <a:r>
              <a:rPr lang="es-PA" sz="1800" dirty="0" smtClean="0"/>
              <a:t>frecuencias trazable al SI.</a:t>
            </a:r>
          </a:p>
          <a:p>
            <a:pPr marL="0" indent="0" algn="just">
              <a:spcBef>
                <a:spcPts val="0"/>
              </a:spcBef>
              <a:buSzPct val="100000"/>
              <a:buFont typeface="Wingdings" pitchFamily="2" charset="2"/>
              <a:buChar char="Ø"/>
            </a:pPr>
            <a:endParaRPr lang="es-PA" sz="800" dirty="0" smtClean="0"/>
          </a:p>
          <a:p>
            <a:pPr marL="0" indent="0" algn="just">
              <a:spcBef>
                <a:spcPts val="0"/>
              </a:spcBef>
              <a:buSzPct val="100000"/>
              <a:buFont typeface="Wingdings" pitchFamily="2" charset="2"/>
              <a:buChar char="Ø"/>
            </a:pPr>
            <a:r>
              <a:rPr lang="es-PA" sz="1800" dirty="0" smtClean="0"/>
              <a:t> Un sintetizador de señales hace encender y apagar un diodo emisor </a:t>
            </a:r>
          </a:p>
          <a:p>
            <a:pPr marL="0" indent="0" algn="just">
              <a:spcBef>
                <a:spcPts val="0"/>
              </a:spcBef>
              <a:buSzPct val="100000"/>
              <a:buNone/>
            </a:pPr>
            <a:r>
              <a:rPr lang="es-PA" sz="1800" dirty="0" smtClean="0"/>
              <a:t>    de luz (LED) para generar pulsos ópticos de una frecuencia conocida y </a:t>
            </a:r>
          </a:p>
          <a:p>
            <a:pPr marL="0" indent="0" algn="just">
              <a:spcBef>
                <a:spcPts val="0"/>
              </a:spcBef>
              <a:buSzPct val="100000"/>
              <a:buNone/>
            </a:pPr>
            <a:r>
              <a:rPr lang="es-PA" sz="1800" dirty="0" smtClean="0"/>
              <a:t>    trazable al SI.</a:t>
            </a:r>
          </a:p>
          <a:p>
            <a:pPr marL="0" indent="0" algn="just">
              <a:spcBef>
                <a:spcPts val="0"/>
              </a:spcBef>
              <a:buSzPct val="100000"/>
              <a:buFont typeface="Wingdings" pitchFamily="2" charset="2"/>
              <a:buChar char="Ø"/>
            </a:pPr>
            <a:endParaRPr lang="es-PA" sz="800" dirty="0" smtClean="0"/>
          </a:p>
          <a:p>
            <a:pPr marL="0" indent="0" algn="just">
              <a:spcBef>
                <a:spcPts val="0"/>
              </a:spcBef>
              <a:buSzPct val="100000"/>
              <a:buFont typeface="Wingdings" pitchFamily="2" charset="2"/>
              <a:buChar char="Ø"/>
            </a:pPr>
            <a:r>
              <a:rPr lang="es-PA" sz="1800" dirty="0" smtClean="0"/>
              <a:t> El intervalo de tiempo entre cada pulso óptico corresponde a un </a:t>
            </a:r>
          </a:p>
          <a:p>
            <a:pPr marL="0" indent="0" algn="just">
              <a:spcBef>
                <a:spcPts val="0"/>
              </a:spcBef>
              <a:buSzPct val="100000"/>
              <a:buNone/>
            </a:pPr>
            <a:r>
              <a:rPr lang="es-PA" sz="1800" dirty="0" smtClean="0"/>
              <a:t>   periodo de la frecuencia de señal.</a:t>
            </a:r>
            <a:endParaRPr lang="es-PA" sz="800" dirty="0" smtClean="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67</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pic>
        <p:nvPicPr>
          <p:cNvPr id="1029" name="Picture 5"/>
          <p:cNvPicPr>
            <a:picLocks noChangeAspect="1" noChangeArrowheads="1"/>
          </p:cNvPicPr>
          <p:nvPr/>
        </p:nvPicPr>
        <p:blipFill>
          <a:blip r:embed="rId2"/>
          <a:srcRect/>
          <a:stretch>
            <a:fillRect/>
          </a:stretch>
        </p:blipFill>
        <p:spPr bwMode="auto">
          <a:xfrm>
            <a:off x="1761227" y="3714752"/>
            <a:ext cx="6382673" cy="1907768"/>
          </a:xfrm>
          <a:prstGeom prst="rect">
            <a:avLst/>
          </a:prstGeom>
          <a:noFill/>
          <a:ln w="9525">
            <a:noFill/>
            <a:miter lim="800000"/>
            <a:headEnd/>
            <a:tailEnd/>
          </a:ln>
          <a:effectLst/>
        </p:spPr>
      </p:pic>
      <p:sp>
        <p:nvSpPr>
          <p:cNvPr id="8" name="7 Rectángulo"/>
          <p:cNvSpPr/>
          <p:nvPr/>
        </p:nvSpPr>
        <p:spPr>
          <a:xfrm>
            <a:off x="4286248" y="5691862"/>
            <a:ext cx="4643470" cy="461665"/>
          </a:xfrm>
          <a:prstGeom prst="rect">
            <a:avLst/>
          </a:prstGeom>
        </p:spPr>
        <p:txBody>
          <a:bodyPr wrap="square">
            <a:spAutoFit/>
          </a:bodyPr>
          <a:lstStyle/>
          <a:p>
            <a:pPr algn="just">
              <a:buSzPct val="100000"/>
            </a:pPr>
            <a:r>
              <a:rPr lang="es-PA" sz="1200" dirty="0" smtClean="0"/>
              <a:t>“La frecuencia de los pulso ópticos se miden tanto con el   MFAO como el contador de frecuencia”</a:t>
            </a:r>
          </a:p>
        </p:txBody>
      </p:sp>
    </p:spTree>
    <p:extLst>
      <p:ext uri="{BB962C8B-B14F-4D97-AF65-F5344CB8AC3E}">
        <p14:creationId xmlns:p14="http://schemas.microsoft.com/office/powerpoint/2010/main" xmlns="" val="37812173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Condiciones ambientales para la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28596" y="1857364"/>
            <a:ext cx="8001056" cy="1643074"/>
          </a:xfrm>
        </p:spPr>
        <p:txBody>
          <a:bodyPr>
            <a:noAutofit/>
          </a:bodyPr>
          <a:lstStyle/>
          <a:p>
            <a:pPr lvl="0" algn="just">
              <a:buClr>
                <a:srgbClr val="2DA2BF"/>
              </a:buClr>
              <a:buSzPct val="100000"/>
              <a:buFont typeface="Wingdings" pitchFamily="2" charset="2"/>
              <a:buChar char="Ø"/>
            </a:pPr>
            <a:r>
              <a:rPr lang="es-PA" sz="2400" dirty="0" smtClean="0">
                <a:solidFill>
                  <a:prstClr val="black"/>
                </a:solidFill>
              </a:rPr>
              <a:t> Las condiciones  ambientales deben estar dentro del siguientes valores:</a:t>
            </a:r>
            <a:endParaRPr lang="es-US" sz="2400" dirty="0" smtClean="0">
              <a:solidFill>
                <a:prstClr val="black"/>
              </a:solidFill>
            </a:endParaRPr>
          </a:p>
          <a:p>
            <a:pPr marL="338328" lvl="1" indent="0" algn="just">
              <a:buFont typeface="Wingdings" pitchFamily="2" charset="2"/>
              <a:buChar char="ü"/>
            </a:pPr>
            <a:r>
              <a:rPr lang="es-PA" sz="2000" dirty="0" smtClean="0"/>
              <a:t>   </a:t>
            </a:r>
            <a:r>
              <a:rPr lang="es-PA" dirty="0" smtClean="0"/>
              <a:t>Temperatura: </a:t>
            </a:r>
            <a:r>
              <a:rPr lang="es-PA" dirty="0"/>
              <a:t>23 ºC ± 3 </a:t>
            </a:r>
            <a:r>
              <a:rPr lang="es-PA" dirty="0" smtClean="0"/>
              <a:t>ºC.</a:t>
            </a:r>
          </a:p>
          <a:p>
            <a:pPr marL="338328" lvl="1" indent="0" algn="just">
              <a:buFont typeface="Wingdings" pitchFamily="2" charset="2"/>
              <a:buChar char="ü"/>
            </a:pPr>
            <a:r>
              <a:rPr lang="es-PA" dirty="0" smtClean="0"/>
              <a:t>   Humedad relativa: 55 </a:t>
            </a:r>
            <a:r>
              <a:rPr lang="es-PA" dirty="0"/>
              <a:t>%RH ± 20 %</a:t>
            </a:r>
            <a:r>
              <a:rPr lang="es-PA" dirty="0" smtClean="0"/>
              <a:t>RH.</a:t>
            </a:r>
            <a:endParaRPr lang="es-US" dirty="0"/>
          </a:p>
          <a:p>
            <a:pPr marL="82296" indent="0">
              <a:buNone/>
            </a:pPr>
            <a:endParaRPr lang="es-US" sz="24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68</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
        <p:nvSpPr>
          <p:cNvPr id="8" name="7 Rectángulo"/>
          <p:cNvSpPr/>
          <p:nvPr/>
        </p:nvSpPr>
        <p:spPr>
          <a:xfrm>
            <a:off x="428596" y="3871745"/>
            <a:ext cx="8072494" cy="1200329"/>
          </a:xfrm>
          <a:prstGeom prst="rect">
            <a:avLst/>
          </a:prstGeom>
        </p:spPr>
        <p:txBody>
          <a:bodyPr wrap="square">
            <a:spAutoFit/>
          </a:bodyPr>
          <a:lstStyle/>
          <a:p>
            <a:pPr marL="365760" lvl="0" indent="-256032" algn="just">
              <a:spcBef>
                <a:spcPts val="400"/>
              </a:spcBef>
              <a:buClr>
                <a:srgbClr val="2DA2BF"/>
              </a:buClr>
              <a:buSzPct val="100000"/>
              <a:buFont typeface="Wingdings" pitchFamily="2" charset="2"/>
              <a:buChar char="Ø"/>
            </a:pPr>
            <a:r>
              <a:rPr lang="es-PA" sz="2400" dirty="0" smtClean="0">
                <a:solidFill>
                  <a:prstClr val="black"/>
                </a:solidFill>
              </a:rPr>
              <a:t> El objeto deberá permanecer en el laboratorio por lo menos 24 horas antes de realizar la calibración para asegurar una completa estabilidad térmica. </a:t>
            </a:r>
          </a:p>
        </p:txBody>
      </p:sp>
    </p:spTree>
    <p:extLst>
      <p:ext uri="{BB962C8B-B14F-4D97-AF65-F5344CB8AC3E}">
        <p14:creationId xmlns:p14="http://schemas.microsoft.com/office/powerpoint/2010/main" xmlns="" val="14560324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Precauciones para la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214282" y="1785926"/>
            <a:ext cx="8286808" cy="2071702"/>
          </a:xfrm>
        </p:spPr>
        <p:txBody>
          <a:bodyPr>
            <a:normAutofit/>
          </a:bodyPr>
          <a:lstStyle/>
          <a:p>
            <a:pPr algn="just">
              <a:buSzPct val="100000"/>
              <a:buFont typeface="Wingdings" pitchFamily="2" charset="2"/>
              <a:buChar char="Ø"/>
            </a:pPr>
            <a:r>
              <a:rPr lang="es-PA" sz="2200" b="1" dirty="0" smtClean="0"/>
              <a:t>Alineación: </a:t>
            </a:r>
            <a:r>
              <a:rPr lang="es-PA" sz="2200" dirty="0" smtClean="0"/>
              <a:t>es recomendable </a:t>
            </a:r>
            <a:r>
              <a:rPr lang="es-PA" sz="2200" dirty="0"/>
              <a:t>fijar </a:t>
            </a:r>
            <a:r>
              <a:rPr lang="es-PA" sz="2200" dirty="0" smtClean="0"/>
              <a:t>adecuadamente tanto </a:t>
            </a:r>
            <a:r>
              <a:rPr lang="es-PA" sz="2200" dirty="0"/>
              <a:t>el sensor óptico del MFAO como el generador de pulsos </a:t>
            </a:r>
            <a:r>
              <a:rPr lang="es-PA" sz="2200" dirty="0" smtClean="0"/>
              <a:t>ópticos. </a:t>
            </a:r>
          </a:p>
          <a:p>
            <a:pPr marL="82296" indent="0" algn="just">
              <a:buSzPct val="100000"/>
              <a:buFont typeface="Wingdings" pitchFamily="2" charset="2"/>
              <a:buChar char="Ø"/>
            </a:pPr>
            <a:endParaRPr lang="es-PA" sz="800" dirty="0" smtClean="0"/>
          </a:p>
          <a:p>
            <a:pPr algn="just">
              <a:buSzPct val="100000"/>
              <a:buFont typeface="Wingdings" pitchFamily="2" charset="2"/>
              <a:buChar char="Ø"/>
            </a:pPr>
            <a:r>
              <a:rPr lang="es-US" sz="2200" dirty="0" smtClean="0"/>
              <a:t>Realizar una medición de prueba para verificar que no hay interferencias lumínicas alrededor.</a:t>
            </a:r>
            <a:endParaRPr lang="es-US" sz="22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69</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pic>
        <p:nvPicPr>
          <p:cNvPr id="1027" name="Picture 3"/>
          <p:cNvPicPr>
            <a:picLocks noChangeAspect="1" noChangeArrowheads="1"/>
          </p:cNvPicPr>
          <p:nvPr/>
        </p:nvPicPr>
        <p:blipFill>
          <a:blip r:embed="rId3"/>
          <a:srcRect/>
          <a:stretch>
            <a:fillRect/>
          </a:stretch>
        </p:blipFill>
        <p:spPr bwMode="auto">
          <a:xfrm>
            <a:off x="714349" y="4429132"/>
            <a:ext cx="4929222" cy="1041229"/>
          </a:xfrm>
          <a:prstGeom prst="rect">
            <a:avLst/>
          </a:prstGeom>
          <a:noFill/>
          <a:ln w="9525">
            <a:noFill/>
            <a:miter lim="800000"/>
            <a:headEnd/>
            <a:tailEnd/>
          </a:ln>
          <a:effectLst/>
        </p:spPr>
      </p:pic>
      <p:grpSp>
        <p:nvGrpSpPr>
          <p:cNvPr id="14" name="13 Grupo"/>
          <p:cNvGrpSpPr/>
          <p:nvPr/>
        </p:nvGrpSpPr>
        <p:grpSpPr>
          <a:xfrm>
            <a:off x="5929322" y="3929066"/>
            <a:ext cx="2214578" cy="2143141"/>
            <a:chOff x="6072198" y="3643314"/>
            <a:chExt cx="2214578" cy="2143141"/>
          </a:xfrm>
        </p:grpSpPr>
        <p:pic>
          <p:nvPicPr>
            <p:cNvPr id="1026" name="Picture 2"/>
            <p:cNvPicPr>
              <a:picLocks noChangeAspect="1" noChangeArrowheads="1"/>
            </p:cNvPicPr>
            <p:nvPr/>
          </p:nvPicPr>
          <p:blipFill>
            <a:blip r:embed="rId4"/>
            <a:srcRect/>
            <a:stretch>
              <a:fillRect/>
            </a:stretch>
          </p:blipFill>
          <p:spPr bwMode="auto">
            <a:xfrm>
              <a:off x="6072198" y="3786190"/>
              <a:ext cx="2162175" cy="1885950"/>
            </a:xfrm>
            <a:prstGeom prst="rect">
              <a:avLst/>
            </a:prstGeom>
            <a:noFill/>
            <a:ln w="9525">
              <a:noFill/>
              <a:miter lim="800000"/>
              <a:headEnd/>
              <a:tailEnd/>
            </a:ln>
            <a:effectLst/>
          </p:spPr>
        </p:pic>
        <p:cxnSp>
          <p:nvCxnSpPr>
            <p:cNvPr id="11" name="10 Conector recto"/>
            <p:cNvCxnSpPr/>
            <p:nvPr/>
          </p:nvCxnSpPr>
          <p:spPr>
            <a:xfrm rot="16200000" flipV="1">
              <a:off x="6179355" y="3679034"/>
              <a:ext cx="2143140" cy="2071702"/>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3" name="12 Conector recto"/>
            <p:cNvCxnSpPr/>
            <p:nvPr/>
          </p:nvCxnSpPr>
          <p:spPr>
            <a:xfrm rot="5400000" flipH="1" flipV="1">
              <a:off x="6107917" y="3679033"/>
              <a:ext cx="2143140" cy="2071702"/>
            </a:xfrm>
            <a:prstGeom prst="line">
              <a:avLst/>
            </a:prstGeom>
            <a:ln w="1905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1549565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43174" y="5786454"/>
            <a:ext cx="4429156" cy="571504"/>
          </a:xfrm>
        </p:spPr>
        <p:txBody>
          <a:bodyPr>
            <a:noAutofit/>
          </a:bodyPr>
          <a:lstStyle/>
          <a:p>
            <a:pPr lvl="1" algn="ctr">
              <a:buNone/>
            </a:pPr>
            <a:r>
              <a:rPr lang="en-US" sz="2800" dirty="0" smtClean="0">
                <a:solidFill>
                  <a:srgbClr val="002060"/>
                </a:solidFill>
              </a:rPr>
              <a:t>“Time Interval Meters”</a:t>
            </a:r>
            <a:endParaRPr lang="es-PA" sz="2800" dirty="0" smtClean="0">
              <a:solidFill>
                <a:srgbClr val="002060"/>
              </a:solidFill>
            </a:endParaRPr>
          </a:p>
        </p:txBody>
      </p:sp>
      <p:sp>
        <p:nvSpPr>
          <p:cNvPr id="2" name="1 Título"/>
          <p:cNvSpPr>
            <a:spLocks noGrp="1"/>
          </p:cNvSpPr>
          <p:nvPr>
            <p:ph type="title"/>
          </p:nvPr>
        </p:nvSpPr>
        <p:spPr/>
        <p:txBody>
          <a:bodyPr>
            <a:normAutofit/>
          </a:bodyPr>
          <a:lstStyle/>
          <a:p>
            <a:pPr algn="ctr"/>
            <a:r>
              <a:rPr lang="en-US" sz="3700" dirty="0" smtClean="0">
                <a:solidFill>
                  <a:schemeClr val="tx1"/>
                </a:solidFill>
                <a:latin typeface="Arial" pitchFamily="34" charset="0"/>
                <a:cs typeface="Arial" pitchFamily="34" charset="0"/>
              </a:rPr>
              <a:t>Stopwatches/Timers</a:t>
            </a:r>
            <a:endParaRPr lang="es-PA" sz="3700"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6500826" y="2000240"/>
            <a:ext cx="1928826" cy="20227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143240" y="1357298"/>
            <a:ext cx="2973890" cy="2286016"/>
          </a:xfrm>
          <a:prstGeom prst="rect">
            <a:avLst/>
          </a:prstGeom>
          <a:noFill/>
          <a:ln w="9525">
            <a:noFill/>
            <a:miter lim="800000"/>
            <a:headEnd/>
            <a:tailEnd/>
          </a:ln>
          <a:effectLst/>
        </p:spPr>
      </p:pic>
      <p:sp>
        <p:nvSpPr>
          <p:cNvPr id="11" name="10 Rectángulo"/>
          <p:cNvSpPr/>
          <p:nvPr/>
        </p:nvSpPr>
        <p:spPr>
          <a:xfrm>
            <a:off x="1047727" y="1345156"/>
            <a:ext cx="952505" cy="369332"/>
          </a:xfrm>
          <a:prstGeom prst="rect">
            <a:avLst/>
          </a:prstGeom>
        </p:spPr>
        <p:txBody>
          <a:bodyPr wrap="none">
            <a:spAutoFit/>
          </a:bodyPr>
          <a:lstStyle/>
          <a:p>
            <a:r>
              <a:rPr lang="en-US" u="sng" dirty="0" smtClean="0">
                <a:solidFill>
                  <a:srgbClr val="002060"/>
                </a:solidFill>
              </a:rPr>
              <a:t>Timers</a:t>
            </a:r>
            <a:endParaRPr lang="es-PA" u="sng" dirty="0">
              <a:solidFill>
                <a:srgbClr val="002060"/>
              </a:solidFill>
            </a:endParaRPr>
          </a:p>
        </p:txBody>
      </p:sp>
      <p:sp>
        <p:nvSpPr>
          <p:cNvPr id="12" name="11 Rectángulo"/>
          <p:cNvSpPr/>
          <p:nvPr/>
        </p:nvSpPr>
        <p:spPr>
          <a:xfrm>
            <a:off x="3324610" y="3559734"/>
            <a:ext cx="2390398" cy="369332"/>
          </a:xfrm>
          <a:prstGeom prst="rect">
            <a:avLst/>
          </a:prstGeom>
        </p:spPr>
        <p:txBody>
          <a:bodyPr wrap="none">
            <a:spAutoFit/>
          </a:bodyPr>
          <a:lstStyle/>
          <a:p>
            <a:r>
              <a:rPr lang="es-PA" u="sng" dirty="0" smtClean="0">
                <a:solidFill>
                  <a:srgbClr val="002060"/>
                </a:solidFill>
              </a:rPr>
              <a:t>Digital </a:t>
            </a:r>
            <a:r>
              <a:rPr lang="es-PA" u="sng" dirty="0" err="1" smtClean="0">
                <a:solidFill>
                  <a:srgbClr val="002060"/>
                </a:solidFill>
              </a:rPr>
              <a:t>Stopwatches</a:t>
            </a:r>
            <a:endParaRPr lang="es-PA" u="sng" dirty="0">
              <a:solidFill>
                <a:srgbClr val="002060"/>
              </a:solidFill>
            </a:endParaRPr>
          </a:p>
        </p:txBody>
      </p:sp>
      <p:sp>
        <p:nvSpPr>
          <p:cNvPr id="13" name="12 Rectángulo"/>
          <p:cNvSpPr/>
          <p:nvPr/>
        </p:nvSpPr>
        <p:spPr>
          <a:xfrm>
            <a:off x="5961333" y="1571612"/>
            <a:ext cx="2896947" cy="369332"/>
          </a:xfrm>
          <a:prstGeom prst="rect">
            <a:avLst/>
          </a:prstGeom>
        </p:spPr>
        <p:txBody>
          <a:bodyPr wrap="none">
            <a:spAutoFit/>
          </a:bodyPr>
          <a:lstStyle/>
          <a:p>
            <a:r>
              <a:rPr lang="es-PA" u="sng" dirty="0" err="1" smtClean="0">
                <a:solidFill>
                  <a:srgbClr val="002060"/>
                </a:solidFill>
              </a:rPr>
              <a:t>Mechanical</a:t>
            </a:r>
            <a:r>
              <a:rPr lang="es-PA" u="sng" dirty="0" smtClean="0">
                <a:solidFill>
                  <a:srgbClr val="002060"/>
                </a:solidFill>
              </a:rPr>
              <a:t> </a:t>
            </a:r>
            <a:r>
              <a:rPr lang="es-PA" u="sng" dirty="0" err="1" smtClean="0">
                <a:solidFill>
                  <a:srgbClr val="002060"/>
                </a:solidFill>
              </a:rPr>
              <a:t>Stopwatches</a:t>
            </a:r>
            <a:endParaRPr lang="es-PA" u="sng" dirty="0">
              <a:solidFill>
                <a:srgbClr val="002060"/>
              </a:solidFill>
            </a:endParaRPr>
          </a:p>
        </p:txBody>
      </p:sp>
      <p:pic>
        <p:nvPicPr>
          <p:cNvPr id="1029" name="Picture 5"/>
          <p:cNvPicPr>
            <a:picLocks noChangeAspect="1" noChangeArrowheads="1"/>
          </p:cNvPicPr>
          <p:nvPr/>
        </p:nvPicPr>
        <p:blipFill>
          <a:blip r:embed="rId5"/>
          <a:srcRect/>
          <a:stretch>
            <a:fillRect/>
          </a:stretch>
        </p:blipFill>
        <p:spPr bwMode="auto">
          <a:xfrm>
            <a:off x="428596" y="2428868"/>
            <a:ext cx="2140705" cy="1928826"/>
          </a:xfrm>
          <a:prstGeom prst="rect">
            <a:avLst/>
          </a:prstGeom>
          <a:noFill/>
          <a:ln w="9525">
            <a:noFill/>
            <a:miter lim="800000"/>
            <a:headEnd/>
            <a:tailEnd/>
          </a:ln>
          <a:effectLst/>
        </p:spPr>
      </p:pic>
      <p:sp>
        <p:nvSpPr>
          <p:cNvPr id="14" name="13 Rectángulo"/>
          <p:cNvSpPr/>
          <p:nvPr/>
        </p:nvSpPr>
        <p:spPr>
          <a:xfrm>
            <a:off x="214314" y="1785926"/>
            <a:ext cx="2643174" cy="523220"/>
          </a:xfrm>
          <a:prstGeom prst="rect">
            <a:avLst/>
          </a:prstGeom>
        </p:spPr>
        <p:txBody>
          <a:bodyPr wrap="square">
            <a:spAutoFit/>
          </a:bodyPr>
          <a:lstStyle/>
          <a:p>
            <a:r>
              <a:rPr lang="en-US" sz="1400" dirty="0" smtClean="0"/>
              <a:t>Used extensively in industry is the process control timer.</a:t>
            </a:r>
            <a:endParaRPr lang="es-PA" sz="1400" dirty="0"/>
          </a:p>
        </p:txBody>
      </p:sp>
      <p:sp>
        <p:nvSpPr>
          <p:cNvPr id="15" name="14 Rectángulo"/>
          <p:cNvSpPr/>
          <p:nvPr/>
        </p:nvSpPr>
        <p:spPr>
          <a:xfrm>
            <a:off x="357190" y="4515817"/>
            <a:ext cx="2643174" cy="984885"/>
          </a:xfrm>
          <a:prstGeom prst="rect">
            <a:avLst/>
          </a:prstGeom>
        </p:spPr>
        <p:txBody>
          <a:bodyPr wrap="square">
            <a:spAutoFit/>
          </a:bodyPr>
          <a:lstStyle/>
          <a:p>
            <a:r>
              <a:rPr lang="en-US" sz="1400" dirty="0" smtClean="0"/>
              <a:t>Timers, unlike stopwatches, count down from a preset time period instead of </a:t>
            </a:r>
          </a:p>
          <a:p>
            <a:r>
              <a:rPr lang="en-US" sz="1400" dirty="0" smtClean="0"/>
              <a:t>counting up from zero</a:t>
            </a:r>
            <a:r>
              <a:rPr lang="en-US" sz="1600" dirty="0" smtClean="0"/>
              <a:t>.</a:t>
            </a:r>
            <a:endParaRPr lang="es-PA" sz="1600" dirty="0"/>
          </a:p>
        </p:txBody>
      </p:sp>
      <p:sp>
        <p:nvSpPr>
          <p:cNvPr id="16" name="15 Rectángulo"/>
          <p:cNvSpPr/>
          <p:nvPr/>
        </p:nvSpPr>
        <p:spPr>
          <a:xfrm>
            <a:off x="3500430" y="4286256"/>
            <a:ext cx="5215006" cy="1169551"/>
          </a:xfrm>
          <a:prstGeom prst="rect">
            <a:avLst/>
          </a:prstGeom>
        </p:spPr>
        <p:txBody>
          <a:bodyPr wrap="square">
            <a:spAutoFit/>
          </a:bodyPr>
          <a:lstStyle/>
          <a:p>
            <a:r>
              <a:rPr lang="en-US" sz="1400" u="sng" dirty="0" smtClean="0">
                <a:solidFill>
                  <a:srgbClr val="002060"/>
                </a:solidFill>
              </a:rPr>
              <a:t>Digital</a:t>
            </a:r>
            <a:r>
              <a:rPr lang="en-US" sz="1400" u="sng" dirty="0" smtClean="0">
                <a:solidFill>
                  <a:schemeClr val="accent4"/>
                </a:solidFill>
              </a:rPr>
              <a:t> </a:t>
            </a:r>
            <a:r>
              <a:rPr lang="en-US" sz="1400" u="sng" dirty="0" smtClean="0"/>
              <a:t>stopwatch </a:t>
            </a:r>
            <a:r>
              <a:rPr lang="en-US" sz="1400" dirty="0" smtClean="0"/>
              <a:t>have a digital design employing quartz oscillators and electronic circuitry.</a:t>
            </a:r>
          </a:p>
          <a:p>
            <a:endParaRPr lang="en-US" sz="1400" dirty="0" smtClean="0"/>
          </a:p>
          <a:p>
            <a:r>
              <a:rPr lang="en-US" sz="1400" dirty="0" smtClean="0"/>
              <a:t> </a:t>
            </a:r>
            <a:r>
              <a:rPr lang="es-PA" sz="1400" u="sng" dirty="0" err="1" smtClean="0">
                <a:solidFill>
                  <a:srgbClr val="002060"/>
                </a:solidFill>
              </a:rPr>
              <a:t>Mechanical</a:t>
            </a:r>
            <a:r>
              <a:rPr lang="es-PA" sz="1400" u="sng" dirty="0" smtClean="0">
                <a:solidFill>
                  <a:srgbClr val="002060"/>
                </a:solidFill>
              </a:rPr>
              <a:t> </a:t>
            </a:r>
            <a:r>
              <a:rPr lang="en-US" sz="1400" u="sng" dirty="0" smtClean="0"/>
              <a:t>stopwatches </a:t>
            </a:r>
            <a:r>
              <a:rPr lang="en-US" sz="1400" dirty="0" smtClean="0"/>
              <a:t>have an analog design and use mechanical mechanisms.</a:t>
            </a:r>
            <a:endParaRPr lang="es-PA" sz="1400" dirty="0"/>
          </a:p>
        </p:txBody>
      </p:sp>
      <p:sp>
        <p:nvSpPr>
          <p:cNvPr id="17" name="16 Marcador de fecha"/>
          <p:cNvSpPr>
            <a:spLocks noGrp="1"/>
          </p:cNvSpPr>
          <p:nvPr>
            <p:ph type="dt" sz="half" idx="10"/>
          </p:nvPr>
        </p:nvSpPr>
        <p:spPr/>
        <p:txBody>
          <a:bodyPr/>
          <a:lstStyle/>
          <a:p>
            <a:r>
              <a:rPr lang="es-PA" smtClean="0"/>
              <a:t>January 27, 2015</a:t>
            </a:r>
            <a:endParaRPr lang="es-ES"/>
          </a:p>
        </p:txBody>
      </p:sp>
      <p:sp>
        <p:nvSpPr>
          <p:cNvPr id="18" name="17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
        <p:nvSpPr>
          <p:cNvPr id="19" name="1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p:spPr>
        <p:txBody>
          <a:bodyPr>
            <a:normAutofit/>
          </a:bodyPr>
          <a:lstStyle/>
          <a:p>
            <a:pPr lvl="0"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Precauciones para la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3 Marcador de contenido"/>
          <p:cNvSpPr>
            <a:spLocks noGrp="1"/>
          </p:cNvSpPr>
          <p:nvPr>
            <p:ph idx="1"/>
          </p:nvPr>
        </p:nvSpPr>
        <p:spPr>
          <a:xfrm>
            <a:off x="428596" y="1662114"/>
            <a:ext cx="8286808" cy="1624010"/>
          </a:xfrm>
        </p:spPr>
        <p:txBody>
          <a:bodyPr>
            <a:normAutofit/>
          </a:bodyPr>
          <a:lstStyle/>
          <a:p>
            <a:pPr marL="0" indent="0">
              <a:spcBef>
                <a:spcPts val="0"/>
              </a:spcBef>
              <a:buNone/>
            </a:pPr>
            <a:r>
              <a:rPr lang="es-PA" sz="2400" dirty="0"/>
              <a:t>Se debe verificar que la frecuencia luminosa generada por el LED corresponda a la frecuencia generada por la fuente utilizada (tarjeta procesadora o generador de ondas).  </a:t>
            </a:r>
            <a:endParaRPr lang="es-US" sz="2400" dirty="0"/>
          </a:p>
        </p:txBody>
      </p:sp>
      <p:sp>
        <p:nvSpPr>
          <p:cNvPr id="3" name="2 CuadroTexto"/>
          <p:cNvSpPr txBox="1"/>
          <p:nvPr/>
        </p:nvSpPr>
        <p:spPr>
          <a:xfrm>
            <a:off x="928662" y="3416858"/>
            <a:ext cx="7643866" cy="369332"/>
          </a:xfrm>
          <a:prstGeom prst="rect">
            <a:avLst/>
          </a:prstGeom>
          <a:noFill/>
        </p:spPr>
        <p:txBody>
          <a:bodyPr wrap="square" rtlCol="0">
            <a:spAutoFit/>
          </a:bodyPr>
          <a:lstStyle/>
          <a:p>
            <a:r>
              <a:rPr lang="es-US" dirty="0" smtClean="0"/>
              <a:t>Circuito </a:t>
            </a:r>
            <a:r>
              <a:rPr lang="es-PA" dirty="0"/>
              <a:t>de verificación </a:t>
            </a:r>
            <a:r>
              <a:rPr lang="es-PA" dirty="0" smtClean="0"/>
              <a:t>de </a:t>
            </a:r>
            <a:r>
              <a:rPr lang="es-PA" dirty="0"/>
              <a:t>la conversión de la señal eléctrica a luz.</a:t>
            </a:r>
            <a:endParaRPr lang="es-US" dirty="0"/>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70</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pic>
        <p:nvPicPr>
          <p:cNvPr id="2051" name="Picture 3"/>
          <p:cNvPicPr>
            <a:picLocks noChangeAspect="1" noChangeArrowheads="1"/>
          </p:cNvPicPr>
          <p:nvPr/>
        </p:nvPicPr>
        <p:blipFill>
          <a:blip r:embed="rId3"/>
          <a:srcRect/>
          <a:stretch>
            <a:fillRect/>
          </a:stretch>
        </p:blipFill>
        <p:spPr bwMode="auto">
          <a:xfrm>
            <a:off x="1071538" y="3871931"/>
            <a:ext cx="7115175" cy="2200275"/>
          </a:xfrm>
          <a:prstGeom prst="rect">
            <a:avLst/>
          </a:prstGeom>
          <a:noFill/>
          <a:ln w="9525">
            <a:noFill/>
            <a:miter lim="800000"/>
            <a:headEnd/>
            <a:tailEnd/>
          </a:ln>
          <a:effectLst/>
        </p:spPr>
      </p:pic>
    </p:spTree>
    <p:extLst>
      <p:ext uri="{BB962C8B-B14F-4D97-AF65-F5344CB8AC3E}">
        <p14:creationId xmlns:p14="http://schemas.microsoft.com/office/powerpoint/2010/main" xmlns="" val="11998310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74638"/>
            <a:ext cx="8019288" cy="1143000"/>
          </a:xfrm>
        </p:spPr>
        <p:txBody>
          <a:bodyPr>
            <a:normAutofit/>
          </a:bodyPr>
          <a:lstStyle/>
          <a:p>
            <a:pPr lvl="0"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Escogencia de los puntos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500034" y="1500174"/>
            <a:ext cx="8001056" cy="1214446"/>
          </a:xfrm>
        </p:spPr>
        <p:txBody>
          <a:bodyPr>
            <a:noAutofit/>
          </a:bodyPr>
          <a:lstStyle/>
          <a:p>
            <a:pPr algn="just">
              <a:spcBef>
                <a:spcPts val="300"/>
              </a:spcBef>
              <a:buFont typeface="Wingdings" pitchFamily="2" charset="2"/>
              <a:buChar char="Ø"/>
            </a:pPr>
            <a:r>
              <a:rPr lang="es-PA" sz="2300" dirty="0"/>
              <a:t>El objeto deberá ser calibrado en diez </a:t>
            </a:r>
            <a:r>
              <a:rPr lang="es-PA" sz="2300" dirty="0" smtClean="0"/>
              <a:t>puntos. </a:t>
            </a:r>
          </a:p>
          <a:p>
            <a:pPr algn="just">
              <a:spcBef>
                <a:spcPts val="300"/>
              </a:spcBef>
              <a:buFont typeface="Wingdings" pitchFamily="2" charset="2"/>
              <a:buChar char="Ø"/>
            </a:pPr>
            <a:r>
              <a:rPr lang="es-PA" sz="2300" dirty="0" smtClean="0"/>
              <a:t>Se deben medir </a:t>
            </a:r>
            <a:r>
              <a:rPr lang="es-PA" sz="2300" dirty="0"/>
              <a:t>al menos dos puntos por escala de </a:t>
            </a:r>
            <a:r>
              <a:rPr lang="es-PA" sz="2300" dirty="0" smtClean="0"/>
              <a:t>medición del MFAO.</a:t>
            </a:r>
          </a:p>
        </p:txBody>
      </p:sp>
      <p:sp>
        <p:nvSpPr>
          <p:cNvPr id="5" name="4 Marcador de fecha"/>
          <p:cNvSpPr>
            <a:spLocks noGrp="1"/>
          </p:cNvSpPr>
          <p:nvPr>
            <p:ph type="dt" sz="half" idx="10"/>
          </p:nvPr>
        </p:nvSpPr>
        <p:spPr/>
        <p:txBody>
          <a:bodyPr/>
          <a:lstStyle/>
          <a:p>
            <a:r>
              <a:rPr lang="es-PA" smtClean="0"/>
              <a:t>January 27, 2015</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71</a:t>
            </a:fld>
            <a:endParaRPr lang="es-ES"/>
          </a:p>
        </p:txBody>
      </p:sp>
      <p:sp>
        <p:nvSpPr>
          <p:cNvPr id="7" name="6 Marcador de pie de página"/>
          <p:cNvSpPr>
            <a:spLocks noGrp="1"/>
          </p:cNvSpPr>
          <p:nvPr>
            <p:ph type="ftr" sz="quarter" idx="11"/>
          </p:nvPr>
        </p:nvSpPr>
        <p:spPr/>
        <p:txBody>
          <a:bodyPr/>
          <a:lstStyle/>
          <a:p>
            <a:r>
              <a:rPr lang="es-ES" dirty="0" smtClean="0"/>
              <a:t>lmojica@cenamep.org.pa</a:t>
            </a:r>
            <a:endParaRPr lang="es-ES" dirty="0"/>
          </a:p>
        </p:txBody>
      </p:sp>
      <p:graphicFrame>
        <p:nvGraphicFramePr>
          <p:cNvPr id="8" name="7 Tabla"/>
          <p:cNvGraphicFramePr>
            <a:graphicFrameLocks noGrp="1"/>
          </p:cNvGraphicFramePr>
          <p:nvPr/>
        </p:nvGraphicFramePr>
        <p:xfrm>
          <a:off x="4643438" y="2517478"/>
          <a:ext cx="3500462" cy="3840480"/>
        </p:xfrm>
        <a:graphic>
          <a:graphicData uri="http://schemas.openxmlformats.org/drawingml/2006/table">
            <a:tbl>
              <a:tblPr/>
              <a:tblGrid>
                <a:gridCol w="3500462"/>
              </a:tblGrid>
              <a:tr h="544856">
                <a:tc>
                  <a:txBody>
                    <a:bodyPr/>
                    <a:lstStyle/>
                    <a:p>
                      <a:pPr algn="ctr">
                        <a:spcAft>
                          <a:spcPts val="0"/>
                        </a:spcAft>
                      </a:pPr>
                      <a:r>
                        <a:rPr lang="es-PA" sz="1800" b="1" dirty="0" smtClean="0">
                          <a:latin typeface="Arial"/>
                          <a:ea typeface="Times New Roman"/>
                          <a:cs typeface="Arial"/>
                        </a:rPr>
                        <a:t>Típicos</a:t>
                      </a:r>
                      <a:r>
                        <a:rPr lang="es-PA" sz="1800" b="1" baseline="0" dirty="0" smtClean="0">
                          <a:latin typeface="Arial"/>
                          <a:ea typeface="Times New Roman"/>
                          <a:cs typeface="Arial"/>
                        </a:rPr>
                        <a:t> p</a:t>
                      </a:r>
                      <a:r>
                        <a:rPr lang="es-PA" sz="1800" b="1" dirty="0" smtClean="0">
                          <a:latin typeface="Arial"/>
                          <a:ea typeface="Times New Roman"/>
                          <a:cs typeface="Arial"/>
                        </a:rPr>
                        <a:t>untos de Calibración</a:t>
                      </a:r>
                      <a:endParaRPr lang="es-PA" sz="1800" dirty="0">
                        <a:latin typeface="Arial"/>
                        <a:ea typeface="Times New Roman"/>
                        <a:cs typeface="Times New Roman"/>
                      </a:endParaRPr>
                    </a:p>
                    <a:p>
                      <a:pPr algn="ctr">
                        <a:spcAft>
                          <a:spcPts val="0"/>
                        </a:spcAft>
                      </a:pPr>
                      <a:r>
                        <a:rPr lang="es-ES" sz="1800" b="1" dirty="0">
                          <a:latin typeface="Arial"/>
                          <a:ea typeface="Times New Roman"/>
                          <a:cs typeface="Arial"/>
                        </a:rPr>
                        <a:t>(RPM)</a:t>
                      </a:r>
                      <a:endParaRPr lang="es-PA" sz="1800" dirty="0">
                        <a:latin typeface="Arial"/>
                        <a:ea typeface="Times New Roman"/>
                        <a:cs typeface="Times New Roman"/>
                      </a:endParaRPr>
                    </a:p>
                  </a:txBody>
                  <a:tcPr marL="44381" marR="443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64160">
                <a:tc>
                  <a:txBody>
                    <a:bodyPr/>
                    <a:lstStyle/>
                    <a:p>
                      <a:pPr algn="ctr">
                        <a:spcAft>
                          <a:spcPts val="0"/>
                        </a:spcAft>
                      </a:pPr>
                      <a:r>
                        <a:rPr lang="es-ES" sz="1800" dirty="0" smtClean="0">
                          <a:latin typeface="Arial"/>
                          <a:ea typeface="Times New Roman"/>
                          <a:cs typeface="Arial"/>
                        </a:rPr>
                        <a:t>50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smtClean="0">
                          <a:latin typeface="Arial"/>
                          <a:ea typeface="Times New Roman"/>
                          <a:cs typeface="Arial"/>
                        </a:rPr>
                        <a:t>100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4160">
                <a:tc>
                  <a:txBody>
                    <a:bodyPr/>
                    <a:lstStyle/>
                    <a:p>
                      <a:pPr algn="ctr">
                        <a:spcAft>
                          <a:spcPts val="0"/>
                        </a:spcAft>
                      </a:pPr>
                      <a:r>
                        <a:rPr lang="es-ES" sz="1800" dirty="0" smtClean="0">
                          <a:latin typeface="Arial"/>
                          <a:ea typeface="Times New Roman"/>
                          <a:cs typeface="Arial"/>
                        </a:rPr>
                        <a:t>500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smtClean="0">
                          <a:latin typeface="Arial"/>
                          <a:ea typeface="Times New Roman"/>
                          <a:cs typeface="Arial"/>
                        </a:rPr>
                        <a:t>750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a:latin typeface="Arial"/>
                          <a:ea typeface="Times New Roman"/>
                          <a:cs typeface="Arial"/>
                        </a:rPr>
                        <a:t>1 </a:t>
                      </a:r>
                      <a:r>
                        <a:rPr lang="es-ES" sz="1800" dirty="0" smtClean="0">
                          <a:latin typeface="Arial"/>
                          <a:ea typeface="Times New Roman"/>
                          <a:cs typeface="Arial"/>
                        </a:rPr>
                        <a:t>000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4160">
                <a:tc>
                  <a:txBody>
                    <a:bodyPr/>
                    <a:lstStyle/>
                    <a:p>
                      <a:pPr algn="ctr">
                        <a:spcAft>
                          <a:spcPts val="0"/>
                        </a:spcAft>
                      </a:pPr>
                      <a:r>
                        <a:rPr lang="es-ES" sz="1800" dirty="0">
                          <a:latin typeface="Arial"/>
                          <a:ea typeface="Times New Roman"/>
                          <a:cs typeface="Arial"/>
                        </a:rPr>
                        <a:t>2 </a:t>
                      </a:r>
                      <a:r>
                        <a:rPr lang="es-ES" sz="1800" dirty="0" smtClean="0">
                          <a:latin typeface="Arial"/>
                          <a:ea typeface="Times New Roman"/>
                          <a:cs typeface="Arial"/>
                        </a:rPr>
                        <a:t>500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a:latin typeface="Arial"/>
                          <a:ea typeface="Times New Roman"/>
                          <a:cs typeface="Arial"/>
                        </a:rPr>
                        <a:t>5 </a:t>
                      </a:r>
                      <a:r>
                        <a:rPr lang="es-ES" sz="1800" dirty="0" smtClean="0">
                          <a:latin typeface="Arial"/>
                          <a:ea typeface="Times New Roman"/>
                          <a:cs typeface="Arial"/>
                        </a:rPr>
                        <a:t>000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a:latin typeface="Arial"/>
                          <a:ea typeface="Times New Roman"/>
                          <a:cs typeface="Arial"/>
                        </a:rPr>
                        <a:t>7 </a:t>
                      </a:r>
                      <a:r>
                        <a:rPr lang="es-ES" sz="1800" dirty="0" smtClean="0">
                          <a:latin typeface="Arial"/>
                          <a:ea typeface="Times New Roman"/>
                          <a:cs typeface="Arial"/>
                        </a:rPr>
                        <a:t>500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a:latin typeface="Arial"/>
                          <a:ea typeface="Times New Roman"/>
                          <a:cs typeface="Arial"/>
                        </a:rPr>
                        <a:t>10 </a:t>
                      </a:r>
                      <a:r>
                        <a:rPr lang="es-ES" sz="1800" dirty="0" smtClean="0">
                          <a:latin typeface="Arial"/>
                          <a:ea typeface="Times New Roman"/>
                          <a:cs typeface="Arial"/>
                        </a:rPr>
                        <a:t>000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4160">
                <a:tc>
                  <a:txBody>
                    <a:bodyPr/>
                    <a:lstStyle/>
                    <a:p>
                      <a:pPr algn="ctr">
                        <a:spcAft>
                          <a:spcPts val="0"/>
                        </a:spcAft>
                      </a:pPr>
                      <a:r>
                        <a:rPr lang="es-ES" sz="1800" dirty="0">
                          <a:latin typeface="Arial"/>
                          <a:ea typeface="Times New Roman"/>
                          <a:cs typeface="Arial"/>
                        </a:rPr>
                        <a:t>15 </a:t>
                      </a:r>
                      <a:r>
                        <a:rPr lang="es-ES" sz="1800" dirty="0" smtClean="0">
                          <a:latin typeface="Arial"/>
                          <a:ea typeface="Times New Roman"/>
                          <a:cs typeface="Arial"/>
                        </a:rPr>
                        <a:t>000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a:latin typeface="Arial"/>
                          <a:ea typeface="Times New Roman"/>
                          <a:cs typeface="Arial"/>
                        </a:rPr>
                        <a:t>50 </a:t>
                      </a:r>
                      <a:r>
                        <a:rPr lang="es-ES" sz="1800" dirty="0" smtClean="0">
                          <a:latin typeface="Arial"/>
                          <a:ea typeface="Times New Roman"/>
                          <a:cs typeface="Arial"/>
                        </a:rPr>
                        <a:t>000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spcAft>
                          <a:spcPts val="0"/>
                        </a:spcAft>
                      </a:pPr>
                      <a:r>
                        <a:rPr lang="es-ES" sz="1800" dirty="0">
                          <a:latin typeface="Arial"/>
                          <a:ea typeface="Times New Roman"/>
                          <a:cs typeface="Arial"/>
                        </a:rPr>
                        <a:t>93 </a:t>
                      </a:r>
                      <a:r>
                        <a:rPr lang="es-ES" sz="1800" dirty="0" smtClean="0">
                          <a:latin typeface="Arial"/>
                          <a:ea typeface="Times New Roman"/>
                          <a:cs typeface="Arial"/>
                        </a:rPr>
                        <a:t>750</a:t>
                      </a:r>
                      <a:endParaRPr lang="es-PA" sz="1800" dirty="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9" name="8 Rectángulo"/>
          <p:cNvSpPr/>
          <p:nvPr/>
        </p:nvSpPr>
        <p:spPr>
          <a:xfrm>
            <a:off x="928662" y="2976088"/>
            <a:ext cx="3071834" cy="738664"/>
          </a:xfrm>
          <a:prstGeom prst="rect">
            <a:avLst/>
          </a:prstGeom>
        </p:spPr>
        <p:txBody>
          <a:bodyPr wrap="square">
            <a:spAutoFit/>
          </a:bodyPr>
          <a:lstStyle/>
          <a:p>
            <a:pPr algn="ctr"/>
            <a:r>
              <a:rPr lang="es-PA" sz="1400" dirty="0" smtClean="0"/>
              <a:t>*</a:t>
            </a:r>
            <a:r>
              <a:rPr lang="es-PA" sz="1400" i="1" dirty="0" smtClean="0"/>
              <a:t>El cliente puede solicitar puntos de calibración diferentes a los presentados en la tabla.</a:t>
            </a:r>
            <a:endParaRPr lang="es-PA" sz="1400" i="1" dirty="0"/>
          </a:p>
        </p:txBody>
      </p:sp>
      <p:sp>
        <p:nvSpPr>
          <p:cNvPr id="10" name="9 Rectángulo"/>
          <p:cNvSpPr/>
          <p:nvPr/>
        </p:nvSpPr>
        <p:spPr>
          <a:xfrm>
            <a:off x="857224" y="4259713"/>
            <a:ext cx="3357586" cy="1169551"/>
          </a:xfrm>
          <a:prstGeom prst="rect">
            <a:avLst/>
          </a:prstGeom>
        </p:spPr>
        <p:txBody>
          <a:bodyPr wrap="square">
            <a:spAutoFit/>
          </a:bodyPr>
          <a:lstStyle/>
          <a:p>
            <a:pPr algn="ctr"/>
            <a:r>
              <a:rPr lang="es-PA" sz="1400" dirty="0" smtClean="0"/>
              <a:t>Valores típicos de cambio de escala en los tacómetros</a:t>
            </a:r>
          </a:p>
          <a:p>
            <a:pPr algn="ctr"/>
            <a:r>
              <a:rPr lang="es-PA" sz="1400" dirty="0" smtClean="0"/>
              <a:t>100 RPM </a:t>
            </a:r>
          </a:p>
          <a:p>
            <a:pPr algn="ctr"/>
            <a:r>
              <a:rPr lang="es-PA" sz="1400" dirty="0" smtClean="0"/>
              <a:t>1 000 RPM</a:t>
            </a:r>
          </a:p>
          <a:p>
            <a:pPr algn="ctr"/>
            <a:r>
              <a:rPr lang="es-PA" sz="1400" dirty="0" smtClean="0"/>
              <a:t>10 000 RPM</a:t>
            </a:r>
            <a:endParaRPr lang="es-PA" sz="1400" dirty="0"/>
          </a:p>
        </p:txBody>
      </p:sp>
    </p:spTree>
    <p:extLst>
      <p:ext uri="{BB962C8B-B14F-4D97-AF65-F5344CB8AC3E}">
        <p14:creationId xmlns:p14="http://schemas.microsoft.com/office/powerpoint/2010/main" xmlns="" val="24825346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Toma de datos durante la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28596" y="1500174"/>
            <a:ext cx="8286808" cy="3929090"/>
          </a:xfrm>
        </p:spPr>
        <p:txBody>
          <a:bodyPr>
            <a:noAutofit/>
          </a:bodyPr>
          <a:lstStyle/>
          <a:p>
            <a:pPr marL="180000" indent="-180000" algn="just">
              <a:spcBef>
                <a:spcPts val="100"/>
              </a:spcBef>
              <a:buSzPct val="100000"/>
              <a:buFont typeface="Wingdings" pitchFamily="2" charset="2"/>
              <a:buChar char="Ø"/>
            </a:pPr>
            <a:r>
              <a:rPr lang="es-PA" sz="2400" dirty="0" smtClean="0"/>
              <a:t>Se ajusta </a:t>
            </a:r>
            <a:r>
              <a:rPr lang="es-PA" sz="2400" dirty="0"/>
              <a:t>la salida del generador de </a:t>
            </a:r>
            <a:r>
              <a:rPr lang="es-PA" sz="2400" dirty="0" smtClean="0"/>
              <a:t>señales a </a:t>
            </a:r>
            <a:r>
              <a:rPr lang="es-PA" sz="2400" dirty="0"/>
              <a:t>la </a:t>
            </a:r>
            <a:endParaRPr lang="es-PA" sz="2400" dirty="0" smtClean="0"/>
          </a:p>
          <a:p>
            <a:pPr marL="180000" indent="-180000" algn="just">
              <a:spcBef>
                <a:spcPts val="100"/>
              </a:spcBef>
              <a:buSzPct val="100000"/>
              <a:buNone/>
            </a:pPr>
            <a:r>
              <a:rPr lang="es-PA" sz="2400" dirty="0" smtClean="0"/>
              <a:t>  frecuencia </a:t>
            </a:r>
            <a:r>
              <a:rPr lang="es-PA" sz="2400" dirty="0"/>
              <a:t>de los puntos escogidos. </a:t>
            </a:r>
            <a:endParaRPr lang="es-PA" sz="2400" dirty="0" smtClean="0"/>
          </a:p>
          <a:p>
            <a:pPr marL="180000" indent="-180000" algn="just">
              <a:spcBef>
                <a:spcPts val="100"/>
              </a:spcBef>
              <a:buSzPct val="100000"/>
              <a:buNone/>
            </a:pPr>
            <a:endParaRPr lang="es-PA" sz="800" dirty="0" smtClean="0"/>
          </a:p>
          <a:p>
            <a:pPr marL="180000" indent="-180000" algn="just">
              <a:spcBef>
                <a:spcPts val="100"/>
              </a:spcBef>
              <a:buSzPct val="100000"/>
              <a:buFont typeface="Wingdings" pitchFamily="2" charset="2"/>
              <a:buChar char="Ø"/>
            </a:pPr>
            <a:r>
              <a:rPr lang="es-PA" sz="2400" dirty="0" smtClean="0"/>
              <a:t>Para los tacómetro</a:t>
            </a:r>
            <a:r>
              <a:rPr lang="es-PA" sz="2400" dirty="0"/>
              <a:t>, se activará la </a:t>
            </a:r>
            <a:r>
              <a:rPr lang="es-PA" sz="2400" dirty="0" smtClean="0"/>
              <a:t>medición por </a:t>
            </a:r>
            <a:r>
              <a:rPr lang="es-PA" sz="2400" dirty="0"/>
              <a:t>un </a:t>
            </a:r>
            <a:r>
              <a:rPr lang="es-PA" sz="2400" dirty="0" smtClean="0"/>
              <a:t> </a:t>
            </a:r>
          </a:p>
          <a:p>
            <a:pPr marL="180000" indent="-180000" algn="just">
              <a:spcBef>
                <a:spcPts val="100"/>
              </a:spcBef>
              <a:buSzPct val="100000"/>
              <a:buNone/>
            </a:pPr>
            <a:r>
              <a:rPr lang="es-PA" sz="2400" dirty="0" smtClean="0"/>
              <a:t>   intervalo </a:t>
            </a:r>
            <a:r>
              <a:rPr lang="es-PA" sz="2400" dirty="0"/>
              <a:t>de tiempo mayor o igual a 10 </a:t>
            </a:r>
            <a:r>
              <a:rPr lang="es-PA" sz="2400" dirty="0" smtClean="0"/>
              <a:t>segundos.</a:t>
            </a:r>
          </a:p>
          <a:p>
            <a:pPr marL="180000" indent="-180000" algn="just">
              <a:spcBef>
                <a:spcPts val="100"/>
              </a:spcBef>
              <a:buSzPct val="100000"/>
              <a:buNone/>
            </a:pPr>
            <a:endParaRPr lang="es-PA" sz="800" dirty="0" smtClean="0"/>
          </a:p>
          <a:p>
            <a:pPr marL="180000" indent="-180000" algn="just">
              <a:spcBef>
                <a:spcPts val="100"/>
              </a:spcBef>
              <a:buSzPct val="100000"/>
              <a:buFont typeface="Wingdings" pitchFamily="2" charset="2"/>
              <a:buChar char="Ø"/>
            </a:pPr>
            <a:r>
              <a:rPr lang="es-PA" sz="2400" dirty="0" smtClean="0"/>
              <a:t>Se realizan cinco mediciones por cada punto de </a:t>
            </a:r>
          </a:p>
          <a:p>
            <a:pPr marL="180000" indent="-180000" algn="just">
              <a:spcBef>
                <a:spcPts val="100"/>
              </a:spcBef>
              <a:buSzPct val="100000"/>
              <a:buNone/>
            </a:pPr>
            <a:r>
              <a:rPr lang="es-PA" sz="2400" dirty="0" smtClean="0"/>
              <a:t>  calibración.</a:t>
            </a:r>
          </a:p>
          <a:p>
            <a:pPr marL="180000" indent="-180000" algn="just">
              <a:spcBef>
                <a:spcPts val="100"/>
              </a:spcBef>
              <a:buSzPct val="100000"/>
              <a:buNone/>
            </a:pPr>
            <a:endParaRPr lang="es-PA" sz="800" dirty="0" smtClean="0"/>
          </a:p>
          <a:p>
            <a:pPr marL="180000" indent="-180000" algn="just">
              <a:spcBef>
                <a:spcPts val="100"/>
              </a:spcBef>
              <a:buSzPct val="100000"/>
              <a:buFont typeface="Wingdings" pitchFamily="2" charset="2"/>
              <a:buChar char="Ø"/>
            </a:pPr>
            <a:r>
              <a:rPr lang="es-PA" sz="2400" dirty="0" smtClean="0"/>
              <a:t>Los valores medidos se registran en el protocolo de </a:t>
            </a:r>
          </a:p>
          <a:p>
            <a:pPr marL="180000" indent="-180000" algn="just">
              <a:spcBef>
                <a:spcPts val="100"/>
              </a:spcBef>
              <a:buSzPct val="100000"/>
              <a:buNone/>
            </a:pPr>
            <a:r>
              <a:rPr lang="es-PA" sz="2400" dirty="0" smtClean="0"/>
              <a:t>   calibración tan pronto se estabilicen las lecturas en</a:t>
            </a:r>
          </a:p>
          <a:p>
            <a:pPr marL="180000" indent="-180000" algn="just">
              <a:spcBef>
                <a:spcPts val="100"/>
              </a:spcBef>
              <a:buSzPct val="100000"/>
              <a:buNone/>
            </a:pPr>
            <a:r>
              <a:rPr lang="es-PA" sz="2400" dirty="0" smtClean="0"/>
              <a:t>   el tacómetro.</a:t>
            </a:r>
            <a:endParaRPr lang="es-US" sz="24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72</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Tree>
    <p:extLst>
      <p:ext uri="{BB962C8B-B14F-4D97-AF65-F5344CB8AC3E}">
        <p14:creationId xmlns:p14="http://schemas.microsoft.com/office/powerpoint/2010/main" xmlns="" val="6960602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73</a:t>
            </a:fld>
            <a:endParaRPr lang="es-ES"/>
          </a:p>
        </p:txBody>
      </p:sp>
      <p:sp>
        <p:nvSpPr>
          <p:cNvPr id="6" name="5 Título"/>
          <p:cNvSpPr>
            <a:spLocks noGrp="1"/>
          </p:cNvSpPr>
          <p:nvPr>
            <p:ph type="title"/>
          </p:nvPr>
        </p:nvSpPr>
        <p:spPr>
          <a:xfrm>
            <a:off x="357158" y="274638"/>
            <a:ext cx="8429684"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Ejemplo de datos registrados en la calibración</a:t>
            </a:r>
            <a:endParaRPr lang="es-PA" sz="2800" dirty="0">
              <a:latin typeface="Arial" pitchFamily="34" charset="0"/>
              <a:cs typeface="Arial" pitchFamily="34" charset="0"/>
            </a:endParaRPr>
          </a:p>
        </p:txBody>
      </p:sp>
      <p:graphicFrame>
        <p:nvGraphicFramePr>
          <p:cNvPr id="12" name="11 Marcador de contenido"/>
          <p:cNvGraphicFramePr>
            <a:graphicFrameLocks noGrp="1"/>
          </p:cNvGraphicFramePr>
          <p:nvPr>
            <p:ph idx="1"/>
          </p:nvPr>
        </p:nvGraphicFramePr>
        <p:xfrm>
          <a:off x="428596" y="1362140"/>
          <a:ext cx="3643338" cy="4424314"/>
        </p:xfrm>
        <a:graphic>
          <a:graphicData uri="http://schemas.openxmlformats.org/drawingml/2006/table">
            <a:tbl>
              <a:tblPr firstRow="1" bandRow="1">
                <a:tableStyleId>{5C22544A-7EE6-4342-B048-85BDC9FD1C3A}</a:tableStyleId>
              </a:tblPr>
              <a:tblGrid>
                <a:gridCol w="2053842"/>
                <a:gridCol w="1589496"/>
              </a:tblGrid>
              <a:tr h="621146">
                <a:tc>
                  <a:txBody>
                    <a:bodyPr/>
                    <a:lstStyle/>
                    <a:p>
                      <a:pPr algn="ctr" fontAlgn="ctr"/>
                      <a:r>
                        <a:rPr lang="es-PA" sz="1800" b="1" i="0" u="none" strike="noStrike" dirty="0" smtClean="0">
                          <a:latin typeface="Arial"/>
                        </a:rPr>
                        <a:t>Referencia </a:t>
                      </a:r>
                    </a:p>
                    <a:p>
                      <a:pPr algn="ctr" fontAlgn="ctr"/>
                      <a:r>
                        <a:rPr lang="es-PA" sz="1800" b="1" i="0" u="none" strike="noStrike" dirty="0" smtClean="0">
                          <a:latin typeface="Arial"/>
                        </a:rPr>
                        <a:t>(RPM</a:t>
                      </a:r>
                      <a:r>
                        <a:rPr lang="es-PA" sz="1800" b="1" i="0" u="none" strike="noStrike" dirty="0">
                          <a:latin typeface="Arial"/>
                        </a:rPr>
                        <a:t>)</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s-PA" sz="1800" b="1" i="0" u="none" strike="noStrike" dirty="0" smtClean="0">
                          <a:latin typeface="Arial"/>
                        </a:rPr>
                        <a:t>Objeto </a:t>
                      </a:r>
                    </a:p>
                    <a:p>
                      <a:pPr algn="ctr" fontAlgn="ctr"/>
                      <a:r>
                        <a:rPr lang="es-PA" sz="1800" b="1" i="0" u="none" strike="noStrike" dirty="0" smtClean="0">
                          <a:latin typeface="Arial"/>
                        </a:rPr>
                        <a:t>(</a:t>
                      </a:r>
                      <a:r>
                        <a:rPr lang="es-PA" sz="1800" b="1" i="0" u="none" strike="noStrike" dirty="0">
                          <a:latin typeface="Arial"/>
                        </a:rPr>
                        <a:t>RPM)</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69482">
                <a:tc rowSpan="5">
                  <a:txBody>
                    <a:bodyPr/>
                    <a:lstStyle/>
                    <a:p>
                      <a:pPr algn="ctr" fontAlgn="ctr"/>
                      <a:r>
                        <a:rPr lang="es-PA" sz="1600" b="0" i="0" u="none" strike="noStrike" dirty="0">
                          <a:latin typeface="Arial"/>
                        </a:rPr>
                        <a:t>50.00</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a:t>
                      </a:r>
                    </a:p>
                  </a:txBody>
                  <a:tcPr marL="9525" marR="9525" marT="9525" marB="0" anchor="ctr">
                    <a:lnR w="12700" cap="flat" cmpd="sng" algn="ctr">
                      <a:solidFill>
                        <a:schemeClr val="tx1"/>
                      </a:solidFill>
                      <a:prstDash val="solid"/>
                      <a:round/>
                      <a:headEnd type="none" w="med" len="med"/>
                      <a:tailEnd type="none" w="med" len="med"/>
                    </a:lnR>
                  </a:tcPr>
                </a:tc>
              </a:tr>
              <a:tr h="29990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49.9</a:t>
                      </a:r>
                    </a:p>
                  </a:txBody>
                  <a:tcPr marL="9525" marR="9525" marT="9525" marB="0" anchor="ctr">
                    <a:lnR w="12700" cap="flat" cmpd="sng" algn="ctr">
                      <a:solidFill>
                        <a:schemeClr val="tx1"/>
                      </a:solidFill>
                      <a:prstDash val="solid"/>
                      <a:round/>
                      <a:headEnd type="none" w="med" len="med"/>
                      <a:tailEnd type="none" w="med" len="med"/>
                    </a:lnR>
                  </a:tcPr>
                </a:tc>
              </a:tr>
              <a:tr h="269482">
                <a:tc rowSpan="5">
                  <a:txBody>
                    <a:bodyPr/>
                    <a:lstStyle/>
                    <a:p>
                      <a:pPr algn="ctr" fontAlgn="ctr"/>
                      <a:r>
                        <a:rPr lang="es-PA" sz="1600" b="0" i="0" u="none" strike="noStrike" dirty="0" smtClean="0">
                          <a:latin typeface="Arial"/>
                        </a:rPr>
                        <a:t>100.00 *</a:t>
                      </a:r>
                      <a:endParaRPr lang="es-PA"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100.0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smtClean="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100.9</a:t>
                      </a:r>
                      <a:endPar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endParaRP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100.0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smtClean="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999.9</a:t>
                      </a:r>
                      <a:endPar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endParaRP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100.0</a:t>
                      </a:r>
                    </a:p>
                  </a:txBody>
                  <a:tcPr marL="9525" marR="9525" marT="9525" marB="0" anchor="ctr">
                    <a:lnR w="12700" cap="flat" cmpd="sng" algn="ctr">
                      <a:solidFill>
                        <a:schemeClr val="tx1"/>
                      </a:solidFill>
                      <a:prstDash val="solid"/>
                      <a:round/>
                      <a:headEnd type="none" w="med" len="med"/>
                      <a:tailEnd type="none" w="med" len="med"/>
                    </a:lnR>
                  </a:tcPr>
                </a:tc>
              </a:tr>
              <a:tr h="269482">
                <a:tc rowSpan="4">
                  <a:txBody>
                    <a:bodyPr/>
                    <a:lstStyle/>
                    <a:p>
                      <a:pPr algn="ctr" fontAlgn="ctr"/>
                      <a:r>
                        <a:rPr lang="es-PA" sz="1600" b="0" i="0" u="none" strike="noStrike" dirty="0">
                          <a:latin typeface="Arial"/>
                        </a:rPr>
                        <a:t>500.00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500.0</a:t>
                      </a:r>
                    </a:p>
                  </a:txBody>
                  <a:tcPr marL="9525" marR="9525" marT="9525" marB="0" anchor="ctr">
                    <a:lnR w="12700" cap="flat" cmpd="sng" algn="ctr">
                      <a:solidFill>
                        <a:schemeClr val="tx1"/>
                      </a:solidFill>
                      <a:prstDash val="solid"/>
                      <a:round/>
                      <a:headEnd type="none" w="med" len="med"/>
                      <a:tailEnd type="none" w="med" len="med"/>
                    </a:lnR>
                  </a:tcPr>
                </a:tc>
              </a:tr>
              <a:tr h="269482">
                <a:tc vMerge="1">
                  <a:txBody>
                    <a:bodyPr/>
                    <a:lstStyle/>
                    <a:p>
                      <a:endParaRPr lang="es-PA"/>
                    </a:p>
                  </a:txBody>
                  <a:tcPr/>
                </a:tc>
                <a:tc>
                  <a:txBody>
                    <a:bodyPr/>
                    <a:lstStyle/>
                    <a:p>
                      <a:pPr algn="ctr" fontAlgn="ctr"/>
                      <a:r>
                        <a:rPr lang="es-PA" sz="1600" b="0" i="0" u="none" strike="noStrike" dirty="0">
                          <a:solidFill>
                            <a:schemeClr val="accent4">
                              <a:lumMod val="50000"/>
                            </a:schemeClr>
                          </a:solidFill>
                          <a:effectLst>
                            <a:outerShdw blurRad="38100" dist="38100" dir="2700000" algn="tl">
                              <a:srgbClr val="000000">
                                <a:alpha val="43137"/>
                              </a:srgbClr>
                            </a:outerShdw>
                          </a:effectLst>
                          <a:latin typeface="Segoe Script" pitchFamily="34" charset="0"/>
                          <a:ea typeface="Verdana" pitchFamily="34" charset="0"/>
                          <a:cs typeface="AngsanaUPC" pitchFamily="18" charset="-34"/>
                        </a:rPr>
                        <a:t>500.0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3" name="12 Rectángulo"/>
          <p:cNvSpPr/>
          <p:nvPr/>
        </p:nvSpPr>
        <p:spPr>
          <a:xfrm>
            <a:off x="2000232" y="5835867"/>
            <a:ext cx="4572032" cy="307777"/>
          </a:xfrm>
          <a:prstGeom prst="rect">
            <a:avLst/>
          </a:prstGeom>
        </p:spPr>
        <p:txBody>
          <a:bodyPr wrap="square">
            <a:spAutoFit/>
          </a:bodyPr>
          <a:lstStyle/>
          <a:p>
            <a:r>
              <a:rPr lang="es-PA" sz="1400" dirty="0" smtClean="0"/>
              <a:t>* </a:t>
            </a:r>
            <a:r>
              <a:rPr lang="es-PA" sz="1400" i="1" dirty="0" smtClean="0"/>
              <a:t>No hubo cambio en la resolución del tacómetro </a:t>
            </a:r>
            <a:endParaRPr lang="es-PA" sz="1400" i="1" dirty="0"/>
          </a:p>
        </p:txBody>
      </p:sp>
      <p:sp>
        <p:nvSpPr>
          <p:cNvPr id="8" name="7 Rectángulo"/>
          <p:cNvSpPr/>
          <p:nvPr/>
        </p:nvSpPr>
        <p:spPr>
          <a:xfrm>
            <a:off x="4714876" y="1357298"/>
            <a:ext cx="3857652" cy="4257199"/>
          </a:xfrm>
          <a:prstGeom prst="rect">
            <a:avLst/>
          </a:prstGeom>
        </p:spPr>
        <p:txBody>
          <a:bodyPr wrap="square">
            <a:spAutoFit/>
          </a:bodyPr>
          <a:lstStyle/>
          <a:p>
            <a:r>
              <a:rPr lang="es-PA" sz="2000" b="1" dirty="0" smtClean="0"/>
              <a:t>Protocolo de calibración:</a:t>
            </a:r>
          </a:p>
          <a:p>
            <a:pPr marL="288000" indent="-288000"/>
            <a:endParaRPr lang="es-PA" sz="2000" dirty="0" smtClean="0"/>
          </a:p>
          <a:p>
            <a:pPr marL="288000" indent="-288000">
              <a:spcBef>
                <a:spcPts val="200"/>
              </a:spcBef>
              <a:buFont typeface="Wingdings" pitchFamily="2" charset="2"/>
              <a:buChar char="Ø"/>
            </a:pPr>
            <a:r>
              <a:rPr lang="es-PA" sz="1600" dirty="0" smtClean="0"/>
              <a:t>Información del MFAO.</a:t>
            </a:r>
          </a:p>
          <a:p>
            <a:pPr marL="288000" indent="-288000">
              <a:spcBef>
                <a:spcPts val="200"/>
              </a:spcBef>
              <a:buFont typeface="Wingdings" pitchFamily="2" charset="2"/>
              <a:buChar char="Ø"/>
            </a:pPr>
            <a:r>
              <a:rPr lang="es-PA" sz="1600" dirty="0" smtClean="0"/>
              <a:t>Información de los instrumentos. del sistema de calibración.</a:t>
            </a:r>
          </a:p>
          <a:p>
            <a:pPr marL="288000" indent="-288000">
              <a:spcBef>
                <a:spcPts val="200"/>
              </a:spcBef>
              <a:buFont typeface="Wingdings" pitchFamily="2" charset="2"/>
              <a:buChar char="Ø"/>
            </a:pPr>
            <a:r>
              <a:rPr lang="es-PA" sz="1600" dirty="0" smtClean="0"/>
              <a:t>Información de las condiciones ambientales del laboratorio.</a:t>
            </a:r>
          </a:p>
          <a:p>
            <a:pPr marL="288000" indent="-288000">
              <a:spcBef>
                <a:spcPts val="200"/>
              </a:spcBef>
              <a:buFont typeface="Wingdings" pitchFamily="2" charset="2"/>
              <a:buChar char="Ø"/>
            </a:pPr>
            <a:r>
              <a:rPr lang="es-PA" sz="1600" dirty="0" smtClean="0"/>
              <a:t>Fechas de inicio y fin de la calibración.</a:t>
            </a:r>
          </a:p>
          <a:p>
            <a:pPr marL="288000" indent="-288000">
              <a:spcBef>
                <a:spcPts val="200"/>
              </a:spcBef>
              <a:buFont typeface="Wingdings" pitchFamily="2" charset="2"/>
              <a:buChar char="Ø"/>
            </a:pPr>
            <a:r>
              <a:rPr lang="es-PA" sz="1600" dirty="0" smtClean="0"/>
              <a:t>Número de certificado de calibración</a:t>
            </a:r>
          </a:p>
          <a:p>
            <a:pPr marL="288000" indent="-288000">
              <a:spcBef>
                <a:spcPts val="200"/>
              </a:spcBef>
            </a:pPr>
            <a:endParaRPr lang="es-PA" sz="1600" dirty="0" smtClean="0"/>
          </a:p>
          <a:p>
            <a:pPr>
              <a:buFont typeface="Wingdings" pitchFamily="2" charset="2"/>
              <a:buChar char="Ø"/>
            </a:pPr>
            <a:endParaRPr lang="es-PA" sz="1600" dirty="0" smtClean="0"/>
          </a:p>
          <a:p>
            <a:endParaRPr lang="es-PA" sz="2000" dirty="0" smtClean="0"/>
          </a:p>
          <a:p>
            <a:endParaRPr lang="es-PA"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Tratamiento de los datos</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28596" y="1643050"/>
            <a:ext cx="8215370" cy="3000396"/>
          </a:xfrm>
        </p:spPr>
        <p:txBody>
          <a:bodyPr>
            <a:normAutofit/>
          </a:bodyPr>
          <a:lstStyle/>
          <a:p>
            <a:pPr algn="just">
              <a:spcBef>
                <a:spcPts val="100"/>
              </a:spcBef>
              <a:buFont typeface="Wingdings" pitchFamily="2" charset="2"/>
              <a:buChar char="Ø"/>
            </a:pPr>
            <a:r>
              <a:rPr lang="es-PA" sz="2400" dirty="0" smtClean="0"/>
              <a:t>La estimación </a:t>
            </a:r>
            <a:r>
              <a:rPr lang="es-PA" sz="2400" dirty="0"/>
              <a:t>de la </a:t>
            </a:r>
            <a:r>
              <a:rPr lang="es-PA" sz="2400" dirty="0" smtClean="0"/>
              <a:t>incertidumbre y la expresión de </a:t>
            </a:r>
            <a:r>
              <a:rPr lang="es-PA" sz="2400" dirty="0"/>
              <a:t>los resultados de la calibración, se </a:t>
            </a:r>
            <a:r>
              <a:rPr lang="es-PA" sz="2400" dirty="0" smtClean="0"/>
              <a:t>hacen </a:t>
            </a:r>
            <a:r>
              <a:rPr lang="es-PA" sz="2400" dirty="0"/>
              <a:t>conforme a lo expresado </a:t>
            </a:r>
            <a:r>
              <a:rPr lang="es-PA" sz="2400" dirty="0" smtClean="0"/>
              <a:t>en la Guía de Estimación de Incertidumbre de Medición (GUM).</a:t>
            </a:r>
          </a:p>
          <a:p>
            <a:pPr marL="82296" indent="0">
              <a:spcBef>
                <a:spcPts val="100"/>
              </a:spcBef>
              <a:buFont typeface="Wingdings" pitchFamily="2" charset="2"/>
              <a:buChar char="Ø"/>
            </a:pPr>
            <a:endParaRPr lang="es-PA" sz="2400" dirty="0" smtClean="0"/>
          </a:p>
          <a:p>
            <a:pPr algn="just">
              <a:spcBef>
                <a:spcPts val="100"/>
              </a:spcBef>
              <a:buFont typeface="Wingdings" pitchFamily="2" charset="2"/>
              <a:buChar char="Ø"/>
            </a:pPr>
            <a:r>
              <a:rPr lang="es-PA" sz="2400" dirty="0" smtClean="0"/>
              <a:t>El </a:t>
            </a:r>
            <a:r>
              <a:rPr lang="es-PA" sz="2400" dirty="0"/>
              <a:t>procesamiento de los datos se </a:t>
            </a:r>
            <a:r>
              <a:rPr lang="es-PA" sz="2400" dirty="0" smtClean="0"/>
              <a:t>realiza </a:t>
            </a:r>
            <a:r>
              <a:rPr lang="es-PA" sz="2400" dirty="0"/>
              <a:t>mediante la </a:t>
            </a:r>
            <a:r>
              <a:rPr lang="es-PA" sz="2400" dirty="0" smtClean="0"/>
              <a:t>hoja d e cálculo, creada en Excel.</a:t>
            </a:r>
            <a:endParaRPr lang="es-US" sz="24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74</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Tree>
    <p:extLst>
      <p:ext uri="{BB962C8B-B14F-4D97-AF65-F5344CB8AC3E}">
        <p14:creationId xmlns:p14="http://schemas.microsoft.com/office/powerpoint/2010/main" xmlns="" val="40170363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590482"/>
          </a:xfrm>
        </p:spPr>
        <p:txBody>
          <a:bodyPr/>
          <a:lstStyle/>
          <a:p>
            <a:r>
              <a:rPr lang="es-PA" dirty="0" smtClean="0"/>
              <a:t>Para cada punto de medición, debe establecerse  el error mediante la siguiente ecuación:</a:t>
            </a:r>
          </a:p>
          <a:p>
            <a:endParaRPr lang="es-PA" dirty="0"/>
          </a:p>
        </p:txBody>
      </p:sp>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75</a:t>
            </a:fld>
            <a:endParaRPr lang="es-ES"/>
          </a:p>
        </p:txBody>
      </p:sp>
      <p:sp>
        <p:nvSpPr>
          <p:cNvPr id="6" name="5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Estimación de incertidumbre</a:t>
            </a:r>
            <a:endParaRPr lang="es-PA"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A"/>
          </a:p>
        </p:txBody>
      </p:sp>
      <p:graphicFrame>
        <p:nvGraphicFramePr>
          <p:cNvPr id="139265" name="Object 1"/>
          <p:cNvGraphicFramePr>
            <a:graphicFrameLocks noChangeAspect="1"/>
          </p:cNvGraphicFramePr>
          <p:nvPr/>
        </p:nvGraphicFramePr>
        <p:xfrm>
          <a:off x="2857488" y="2786058"/>
          <a:ext cx="2871808" cy="642942"/>
        </p:xfrm>
        <a:graphic>
          <a:graphicData uri="http://schemas.openxmlformats.org/presentationml/2006/ole">
            <p:oleObj spid="_x0000_s139265" name="Ecuación" r:id="rId3" imgW="1066680" imgH="241200" progId="Equation.3">
              <p:embed/>
            </p:oleObj>
          </a:graphicData>
        </a:graphic>
      </p:graphicFrame>
      <p:graphicFrame>
        <p:nvGraphicFramePr>
          <p:cNvPr id="139276" name="Object 12"/>
          <p:cNvGraphicFramePr>
            <a:graphicFrameLocks noChangeAspect="1"/>
          </p:cNvGraphicFramePr>
          <p:nvPr/>
        </p:nvGraphicFramePr>
        <p:xfrm>
          <a:off x="1785918" y="4214818"/>
          <a:ext cx="261261" cy="285757"/>
        </p:xfrm>
        <a:graphic>
          <a:graphicData uri="http://schemas.openxmlformats.org/presentationml/2006/ole">
            <p:oleObj spid="_x0000_s139276" name="Ecuación" r:id="rId4" imgW="126835" imgH="139518" progId="Equation.3">
              <p:embed/>
            </p:oleObj>
          </a:graphicData>
        </a:graphic>
      </p:graphicFrame>
      <p:graphicFrame>
        <p:nvGraphicFramePr>
          <p:cNvPr id="139275" name="Object 11"/>
          <p:cNvGraphicFramePr>
            <a:graphicFrameLocks noChangeAspect="1"/>
          </p:cNvGraphicFramePr>
          <p:nvPr/>
        </p:nvGraphicFramePr>
        <p:xfrm>
          <a:off x="1714480" y="4500570"/>
          <a:ext cx="642942" cy="434420"/>
        </p:xfrm>
        <a:graphic>
          <a:graphicData uri="http://schemas.openxmlformats.org/presentationml/2006/ole">
            <p:oleObj spid="_x0000_s139275" name="Ecuación" r:id="rId5" imgW="355446" imgH="241195" progId="Equation.3">
              <p:embed/>
            </p:oleObj>
          </a:graphicData>
        </a:graphic>
      </p:graphicFrame>
      <p:graphicFrame>
        <p:nvGraphicFramePr>
          <p:cNvPr id="139274" name="Object 10"/>
          <p:cNvGraphicFramePr>
            <a:graphicFrameLocks noChangeAspect="1"/>
          </p:cNvGraphicFramePr>
          <p:nvPr/>
        </p:nvGraphicFramePr>
        <p:xfrm>
          <a:off x="1714480" y="4929198"/>
          <a:ext cx="685805" cy="428628"/>
        </p:xfrm>
        <a:graphic>
          <a:graphicData uri="http://schemas.openxmlformats.org/presentationml/2006/ole">
            <p:oleObj spid="_x0000_s139274" name="Ecuación" r:id="rId6" imgW="380835" imgH="241195" progId="Equation.3">
              <p:embed/>
            </p:oleObj>
          </a:graphicData>
        </a:graphic>
      </p:graphicFrame>
      <p:sp>
        <p:nvSpPr>
          <p:cNvPr id="139277" name="Rectangle 13"/>
          <p:cNvSpPr>
            <a:spLocks noChangeArrowheads="1"/>
          </p:cNvSpPr>
          <p:nvPr/>
        </p:nvSpPr>
        <p:spPr bwMode="auto">
          <a:xfrm>
            <a:off x="1214414" y="3571876"/>
            <a:ext cx="292895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A"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En donde:</a:t>
            </a:r>
            <a:endParaRPr kumimoji="0" lang="es-PA" b="0" i="0" u="none" strike="noStrike" cap="none" normalizeH="0" baseline="0" dirty="0" smtClean="0">
              <a:ln>
                <a:noFill/>
              </a:ln>
              <a:solidFill>
                <a:schemeClr val="tx1"/>
              </a:solidFill>
              <a:effectLst/>
              <a:latin typeface="Arial" pitchFamily="34" charset="0"/>
              <a:cs typeface="Arial" pitchFamily="34" charset="0"/>
            </a:endParaRPr>
          </a:p>
        </p:txBody>
      </p:sp>
      <p:sp>
        <p:nvSpPr>
          <p:cNvPr id="139278" name="Rectangle 14"/>
          <p:cNvSpPr>
            <a:spLocks noChangeArrowheads="1"/>
          </p:cNvSpPr>
          <p:nvPr/>
        </p:nvSpPr>
        <p:spPr bwMode="auto">
          <a:xfrm>
            <a:off x="2428860" y="4143380"/>
            <a:ext cx="326563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 pos="447675" algn="l"/>
              </a:tabLst>
            </a:pPr>
            <a:r>
              <a:rPr kumimoji="0" lang="es-PA"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Error de medición de frecuencia.</a:t>
            </a: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280" name="Rectangle 16"/>
          <p:cNvSpPr>
            <a:spLocks noChangeArrowheads="1"/>
          </p:cNvSpPr>
          <p:nvPr/>
        </p:nvSpPr>
        <p:spPr bwMode="auto">
          <a:xfrm>
            <a:off x="2428860" y="5000636"/>
            <a:ext cx="59843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447675" algn="l"/>
              </a:tabLst>
            </a:pPr>
            <a:r>
              <a:rPr kumimoji="0" lang="es-PA"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frecuencia medida por el contador de frecuencia de referencia</a:t>
            </a:r>
            <a:r>
              <a:rPr kumimoji="0" lang="es-PA" sz="11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22 Rectángulo"/>
          <p:cNvSpPr/>
          <p:nvPr/>
        </p:nvSpPr>
        <p:spPr>
          <a:xfrm>
            <a:off x="2428860" y="4590644"/>
            <a:ext cx="3507692" cy="338554"/>
          </a:xfrm>
          <a:prstGeom prst="rect">
            <a:avLst/>
          </a:prstGeom>
        </p:spPr>
        <p:txBody>
          <a:bodyPr wrap="none">
            <a:spAutoFit/>
          </a:bodyPr>
          <a:lstStyle/>
          <a:p>
            <a:r>
              <a:rPr lang="es-PA" sz="1600" dirty="0" smtClean="0"/>
              <a:t>: frecuencia medida por el MFAO.</a:t>
            </a:r>
            <a:endParaRPr lang="es-PA" sz="1600" dirty="0"/>
          </a:p>
        </p:txBody>
      </p:sp>
      <p:pic>
        <p:nvPicPr>
          <p:cNvPr id="139281" name="Picture 17"/>
          <p:cNvPicPr>
            <a:picLocks noChangeAspect="1" noChangeArrowheads="1"/>
          </p:cNvPicPr>
          <p:nvPr/>
        </p:nvPicPr>
        <p:blipFill>
          <a:blip r:embed="rId7"/>
          <a:srcRect/>
          <a:stretch>
            <a:fillRect/>
          </a:stretch>
        </p:blipFill>
        <p:spPr bwMode="auto">
          <a:xfrm>
            <a:off x="6858016" y="2857496"/>
            <a:ext cx="1428760" cy="1531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3929066"/>
            <a:ext cx="8429684" cy="2143140"/>
          </a:xfrm>
        </p:spPr>
        <p:txBody>
          <a:bodyPr>
            <a:normAutofit/>
          </a:bodyPr>
          <a:lstStyle/>
          <a:p>
            <a:pPr marL="288000" indent="-288000">
              <a:spcBef>
                <a:spcPts val="100"/>
              </a:spcBef>
              <a:buSzPct val="100000"/>
              <a:buFont typeface="Wingdings" pitchFamily="2" charset="2"/>
              <a:buChar char="Ø"/>
            </a:pPr>
            <a:r>
              <a:rPr lang="es-ES" sz="1800" dirty="0" smtClean="0"/>
              <a:t>Se considera como única fuente de incertidumbre la resolución de éste (</a:t>
            </a:r>
            <a:r>
              <a:rPr lang="es-ES" sz="1800" b="1" dirty="0" err="1" smtClean="0"/>
              <a:t>u</a:t>
            </a:r>
            <a:r>
              <a:rPr lang="es-ES" sz="1800" b="1" baseline="-25000" dirty="0" err="1" smtClean="0"/>
              <a:t>Ores</a:t>
            </a:r>
            <a:r>
              <a:rPr lang="es-ES" sz="1800" dirty="0" smtClean="0"/>
              <a:t>).   </a:t>
            </a:r>
          </a:p>
          <a:p>
            <a:pPr marL="288000" indent="-288000">
              <a:spcBef>
                <a:spcPts val="200"/>
              </a:spcBef>
              <a:buSzPct val="100000"/>
              <a:buNone/>
            </a:pPr>
            <a:endParaRPr lang="es-ES" sz="800" dirty="0" smtClean="0"/>
          </a:p>
          <a:p>
            <a:pPr marL="288000" indent="-288000">
              <a:spcBef>
                <a:spcPts val="100"/>
              </a:spcBef>
              <a:buSzPct val="100000"/>
              <a:buFont typeface="Wingdings" pitchFamily="2" charset="2"/>
              <a:buChar char="Ø"/>
            </a:pPr>
            <a:r>
              <a:rPr lang="es-ES" sz="1800" dirty="0" smtClean="0"/>
              <a:t>La incertidumbre del conjunto patrón (</a:t>
            </a:r>
            <a:r>
              <a:rPr lang="es-ES" sz="1800" b="1" dirty="0" err="1" smtClean="0"/>
              <a:t>u</a:t>
            </a:r>
            <a:r>
              <a:rPr lang="es-ES" sz="1800" b="1" baseline="-25000" dirty="0" err="1" smtClean="0"/>
              <a:t>Pat</a:t>
            </a:r>
            <a:r>
              <a:rPr lang="es-ES" sz="1800" dirty="0" smtClean="0"/>
              <a:t>) incluye la estabilidad de la base de tiempo de referencia.</a:t>
            </a:r>
          </a:p>
          <a:p>
            <a:pPr marL="288000" indent="-288000">
              <a:spcBef>
                <a:spcPts val="200"/>
              </a:spcBef>
              <a:buSzPct val="100000"/>
              <a:buNone/>
            </a:pPr>
            <a:endParaRPr lang="es-ES" sz="800" dirty="0" smtClean="0"/>
          </a:p>
          <a:p>
            <a:pPr marL="288000" indent="-288000">
              <a:spcBef>
                <a:spcPts val="100"/>
              </a:spcBef>
              <a:buSzPct val="100000"/>
              <a:buFont typeface="Wingdings" pitchFamily="2" charset="2"/>
              <a:buChar char="Ø"/>
            </a:pPr>
            <a:r>
              <a:rPr lang="es-ES" sz="1800" dirty="0" smtClean="0"/>
              <a:t>La componente de repetitividad de las mediciones para los intervalos calibrados (</a:t>
            </a:r>
            <a:r>
              <a:rPr lang="es-ES" sz="1800" b="1" dirty="0" err="1" smtClean="0"/>
              <a:t>u</a:t>
            </a:r>
            <a:r>
              <a:rPr lang="es-ES" sz="1800" b="1" baseline="-25000" dirty="0" err="1" smtClean="0"/>
              <a:t>Rep</a:t>
            </a:r>
            <a:r>
              <a:rPr lang="es-ES" sz="1800" dirty="0" smtClean="0"/>
              <a:t>). </a:t>
            </a:r>
            <a:endParaRPr lang="es-PA" sz="1800" dirty="0"/>
          </a:p>
        </p:txBody>
      </p:sp>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76</a:t>
            </a:fld>
            <a:endParaRPr lang="es-ES"/>
          </a:p>
        </p:txBody>
      </p:sp>
      <p:sp>
        <p:nvSpPr>
          <p:cNvPr id="6" name="5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Fuentes de Incertidumbre</a:t>
            </a:r>
            <a:endParaRPr lang="es-PA"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40291" name="Group 3"/>
          <p:cNvGrpSpPr>
            <a:grpSpLocks noChangeAspect="1"/>
          </p:cNvGrpSpPr>
          <p:nvPr/>
        </p:nvGrpSpPr>
        <p:grpSpPr bwMode="auto">
          <a:xfrm>
            <a:off x="1500166" y="1500174"/>
            <a:ext cx="6429420" cy="2143139"/>
            <a:chOff x="3699" y="5070"/>
            <a:chExt cx="4849" cy="2261"/>
          </a:xfrm>
        </p:grpSpPr>
        <p:sp>
          <p:nvSpPr>
            <p:cNvPr id="140301" name="AutoShape 13"/>
            <p:cNvSpPr>
              <a:spLocks noChangeAspect="1" noChangeArrowheads="1" noTextEdit="1"/>
            </p:cNvSpPr>
            <p:nvPr/>
          </p:nvSpPr>
          <p:spPr bwMode="auto">
            <a:xfrm>
              <a:off x="3699" y="5070"/>
              <a:ext cx="4849" cy="2261"/>
            </a:xfrm>
            <a:prstGeom prst="rect">
              <a:avLst/>
            </a:prstGeom>
            <a:noFill/>
          </p:spPr>
          <p:txBody>
            <a:bodyPr vert="horz" wrap="square" lIns="91440" tIns="45720" rIns="91440" bIns="45720" numCol="1" anchor="t" anchorCtr="0" compatLnSpc="1">
              <a:prstTxWarp prst="textNoShape">
                <a:avLst/>
              </a:prstTxWarp>
            </a:bodyPr>
            <a:lstStyle/>
            <a:p>
              <a:pPr algn="ctr"/>
              <a:endParaRPr lang="es-PA" sz="1600"/>
            </a:p>
          </p:txBody>
        </p:sp>
        <p:sp>
          <p:nvSpPr>
            <p:cNvPr id="140300" name="AutoShape 12"/>
            <p:cNvSpPr>
              <a:spLocks noChangeAspect="1" noChangeArrowheads="1"/>
            </p:cNvSpPr>
            <p:nvPr/>
          </p:nvSpPr>
          <p:spPr bwMode="auto">
            <a:xfrm>
              <a:off x="3807" y="5081"/>
              <a:ext cx="4640" cy="2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PA" sz="1600" dirty="0"/>
            </a:p>
          </p:txBody>
        </p:sp>
        <p:sp>
          <p:nvSpPr>
            <p:cNvPr id="140299" name="Text Box 11"/>
            <p:cNvSpPr txBox="1">
              <a:spLocks noChangeArrowheads="1"/>
            </p:cNvSpPr>
            <p:nvPr/>
          </p:nvSpPr>
          <p:spPr bwMode="auto">
            <a:xfrm>
              <a:off x="3915" y="6201"/>
              <a:ext cx="1743" cy="904"/>
            </a:xfrm>
            <a:prstGeom prst="rect">
              <a:avLst/>
            </a:prstGeom>
            <a:noFill/>
            <a:ln w="9525">
              <a:solidFill>
                <a:srgbClr val="000000"/>
              </a:solidFill>
              <a:miter lim="800000"/>
              <a:headEnd/>
              <a:tailEnd/>
            </a:ln>
          </p:spPr>
          <p:txBody>
            <a:bodyPr vert="horz" wrap="square" lIns="62215" tIns="31108" rIns="62215" bIns="3110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Resolución del MFAO (</a:t>
              </a:r>
              <a:r>
                <a:rPr kumimoji="0" lang="es-E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U</a:t>
              </a:r>
              <a:r>
                <a:rPr kumimoji="0" lang="es-ES" sz="1600" b="1"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ores</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98" name="Line 10"/>
            <p:cNvSpPr>
              <a:spLocks noChangeShapeType="1"/>
            </p:cNvSpPr>
            <p:nvPr/>
          </p:nvSpPr>
          <p:spPr bwMode="auto">
            <a:xfrm flipV="1">
              <a:off x="5423" y="5748"/>
              <a:ext cx="219" cy="37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es-PA" sz="1600"/>
            </a:p>
          </p:txBody>
        </p:sp>
        <p:sp>
          <p:nvSpPr>
            <p:cNvPr id="140297" name="Text Box 9"/>
            <p:cNvSpPr txBox="1">
              <a:spLocks noChangeArrowheads="1"/>
            </p:cNvSpPr>
            <p:nvPr/>
          </p:nvSpPr>
          <p:spPr bwMode="auto">
            <a:xfrm>
              <a:off x="6578" y="6201"/>
              <a:ext cx="1754" cy="904"/>
            </a:xfrm>
            <a:prstGeom prst="rect">
              <a:avLst/>
            </a:prstGeom>
            <a:noFill/>
            <a:ln w="9525">
              <a:solidFill>
                <a:srgbClr val="000000"/>
              </a:solidFill>
              <a:miter lim="800000"/>
              <a:headEnd/>
              <a:tailEnd/>
            </a:ln>
          </p:spPr>
          <p:txBody>
            <a:bodyPr vert="horz" wrap="square" lIns="62215" tIns="31108" rIns="62215" bIns="3110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Incertidumbre del conjunto patrón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U</a:t>
              </a:r>
              <a:r>
                <a:rPr kumimoji="0" lang="es-ES" sz="1600" b="1"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Pat</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96" name="Line 8"/>
            <p:cNvSpPr>
              <a:spLocks noChangeShapeType="1"/>
            </p:cNvSpPr>
            <p:nvPr/>
          </p:nvSpPr>
          <p:spPr bwMode="auto">
            <a:xfrm rot="18000000" flipV="1">
              <a:off x="6722" y="5795"/>
              <a:ext cx="196" cy="28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es-PA" sz="1600"/>
            </a:p>
          </p:txBody>
        </p:sp>
        <p:sp>
          <p:nvSpPr>
            <p:cNvPr id="140295" name="Text Box 7"/>
            <p:cNvSpPr txBox="1">
              <a:spLocks noChangeArrowheads="1"/>
            </p:cNvSpPr>
            <p:nvPr/>
          </p:nvSpPr>
          <p:spPr bwMode="auto">
            <a:xfrm>
              <a:off x="4884" y="5202"/>
              <a:ext cx="2492" cy="395"/>
            </a:xfrm>
            <a:prstGeom prst="rect">
              <a:avLst/>
            </a:prstGeom>
            <a:noFill/>
            <a:ln w="9525">
              <a:solidFill>
                <a:srgbClr val="000000"/>
              </a:solidFill>
              <a:miter lim="800000"/>
              <a:headEnd/>
              <a:tailEnd/>
            </a:ln>
          </p:spPr>
          <p:txBody>
            <a:bodyPr vert="horz" wrap="square" lIns="62215" tIns="31108" rIns="62215" bIns="3110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Repetibilidad de la medición (</a:t>
              </a:r>
              <a:r>
                <a:rPr kumimoji="0" lang="es-E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U</a:t>
              </a:r>
              <a:r>
                <a:rPr kumimoji="0" lang="es-ES" sz="1600" b="1"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rep</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94" name="AutoShape 6"/>
            <p:cNvSpPr>
              <a:spLocks/>
            </p:cNvSpPr>
            <p:nvPr/>
          </p:nvSpPr>
          <p:spPr bwMode="auto">
            <a:xfrm rot="5400000">
              <a:off x="6106" y="4510"/>
              <a:ext cx="124" cy="2352"/>
            </a:xfrm>
            <a:prstGeom prst="leftBrace">
              <a:avLst>
                <a:gd name="adj1" fmla="val 158065"/>
                <a:gd name="adj2" fmla="val 491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s-PA" sz="1600"/>
            </a:p>
          </p:txBody>
        </p:sp>
        <p:sp>
          <p:nvSpPr>
            <p:cNvPr id="140292" name="Text Box 4"/>
            <p:cNvSpPr txBox="1">
              <a:spLocks noChangeArrowheads="1"/>
            </p:cNvSpPr>
            <p:nvPr/>
          </p:nvSpPr>
          <p:spPr bwMode="auto">
            <a:xfrm>
              <a:off x="4884" y="5430"/>
              <a:ext cx="2401" cy="54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algn="ctr"/>
              <a:endParaRPr lang="es-PA" sz="1600"/>
            </a:p>
          </p:txBody>
        </p:sp>
      </p:grpSp>
      <p:sp>
        <p:nvSpPr>
          <p:cNvPr id="140306" name="Rectangle 18"/>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PA"/>
          </a:p>
        </p:txBody>
      </p:sp>
      <p:sp>
        <p:nvSpPr>
          <p:cNvPr id="140307" name="Rectangle 19"/>
          <p:cNvSpPr>
            <a:spLocks noChangeArrowheads="1"/>
          </p:cNvSpPr>
          <p:nvPr/>
        </p:nvSpPr>
        <p:spPr bwMode="auto">
          <a:xfrm>
            <a:off x="0" y="2235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77</a:t>
            </a:fld>
            <a:endParaRPr lang="es-ES"/>
          </a:p>
        </p:txBody>
      </p:sp>
      <p:sp>
        <p:nvSpPr>
          <p:cNvPr id="6" name="5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Fuentes de Incertidumbre</a:t>
            </a:r>
            <a:endParaRPr lang="es-PA"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40306" name="Rectangle 18"/>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PA"/>
          </a:p>
        </p:txBody>
      </p:sp>
      <p:sp>
        <p:nvSpPr>
          <p:cNvPr id="140307" name="Rectangle 19"/>
          <p:cNvSpPr>
            <a:spLocks noChangeArrowheads="1"/>
          </p:cNvSpPr>
          <p:nvPr/>
        </p:nvSpPr>
        <p:spPr bwMode="auto">
          <a:xfrm>
            <a:off x="0" y="2235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0" i="0" u="none" strike="noStrike" cap="none" normalizeH="0" baseline="0" smtClean="0">
              <a:ln>
                <a:noFill/>
              </a:ln>
              <a:solidFill>
                <a:schemeClr val="tx1"/>
              </a:solidFill>
              <a:effectLst/>
              <a:latin typeface="Arial" pitchFamily="34" charset="0"/>
              <a:cs typeface="Arial" pitchFamily="34" charset="0"/>
            </a:endParaRPr>
          </a:p>
        </p:txBody>
      </p:sp>
      <p:pic>
        <p:nvPicPr>
          <p:cNvPr id="144386" name="Picture 2"/>
          <p:cNvPicPr>
            <a:picLocks noChangeAspect="1" noChangeArrowheads="1"/>
          </p:cNvPicPr>
          <p:nvPr/>
        </p:nvPicPr>
        <p:blipFill>
          <a:blip r:embed="rId3"/>
          <a:srcRect/>
          <a:stretch>
            <a:fillRect/>
          </a:stretch>
        </p:blipFill>
        <p:spPr bwMode="auto">
          <a:xfrm>
            <a:off x="2786050" y="2190990"/>
            <a:ext cx="1071570" cy="595068"/>
          </a:xfrm>
          <a:prstGeom prst="rect">
            <a:avLst/>
          </a:prstGeom>
          <a:noFill/>
          <a:ln w="9525">
            <a:noFill/>
            <a:miter lim="800000"/>
            <a:headEnd/>
            <a:tailEnd/>
          </a:ln>
        </p:spPr>
      </p:pic>
      <p:pic>
        <p:nvPicPr>
          <p:cNvPr id="144387" name="Picture 3"/>
          <p:cNvPicPr>
            <a:picLocks noChangeAspect="1" noChangeArrowheads="1"/>
          </p:cNvPicPr>
          <p:nvPr/>
        </p:nvPicPr>
        <p:blipFill>
          <a:blip r:embed="rId4"/>
          <a:srcRect/>
          <a:stretch>
            <a:fillRect/>
          </a:stretch>
        </p:blipFill>
        <p:spPr bwMode="auto">
          <a:xfrm>
            <a:off x="6357950" y="2160461"/>
            <a:ext cx="1143008" cy="625597"/>
          </a:xfrm>
          <a:prstGeom prst="rect">
            <a:avLst/>
          </a:prstGeom>
          <a:noFill/>
          <a:ln w="9525">
            <a:noFill/>
            <a:miter lim="800000"/>
            <a:headEnd/>
            <a:tailEnd/>
          </a:ln>
        </p:spPr>
      </p:pic>
      <p:pic>
        <p:nvPicPr>
          <p:cNvPr id="144388" name="Picture 4"/>
          <p:cNvPicPr>
            <a:picLocks noChangeAspect="1" noChangeArrowheads="1"/>
          </p:cNvPicPr>
          <p:nvPr/>
        </p:nvPicPr>
        <p:blipFill>
          <a:blip r:embed="rId5"/>
          <a:srcRect/>
          <a:stretch>
            <a:fillRect/>
          </a:stretch>
        </p:blipFill>
        <p:spPr bwMode="auto">
          <a:xfrm>
            <a:off x="4286248" y="5433604"/>
            <a:ext cx="1857388" cy="924354"/>
          </a:xfrm>
          <a:prstGeom prst="rect">
            <a:avLst/>
          </a:prstGeom>
          <a:noFill/>
          <a:ln w="9525">
            <a:noFill/>
            <a:miter lim="800000"/>
            <a:headEnd/>
            <a:tailEnd/>
          </a:ln>
        </p:spPr>
      </p:pic>
      <p:sp>
        <p:nvSpPr>
          <p:cNvPr id="144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A"/>
          </a:p>
        </p:txBody>
      </p:sp>
      <p:graphicFrame>
        <p:nvGraphicFramePr>
          <p:cNvPr id="144389" name="Object 5"/>
          <p:cNvGraphicFramePr>
            <a:graphicFrameLocks noChangeAspect="1"/>
          </p:cNvGraphicFramePr>
          <p:nvPr/>
        </p:nvGraphicFramePr>
        <p:xfrm>
          <a:off x="4044950" y="4000504"/>
          <a:ext cx="2156031" cy="428628"/>
        </p:xfrm>
        <a:graphic>
          <a:graphicData uri="http://schemas.openxmlformats.org/presentationml/2006/ole">
            <p:oleObj spid="_x0000_s144389" name="Ecuación" r:id="rId6" imgW="1193760" imgH="241200" progId="Equation.3">
              <p:embed/>
            </p:oleObj>
          </a:graphicData>
        </a:graphic>
      </p:graphicFrame>
      <p:sp>
        <p:nvSpPr>
          <p:cNvPr id="24" name="23 Rectángulo"/>
          <p:cNvSpPr/>
          <p:nvPr/>
        </p:nvSpPr>
        <p:spPr>
          <a:xfrm>
            <a:off x="659745" y="2273850"/>
            <a:ext cx="1411925" cy="369332"/>
          </a:xfrm>
          <a:prstGeom prst="rect">
            <a:avLst/>
          </a:prstGeom>
        </p:spPr>
        <p:txBody>
          <a:bodyPr wrap="none">
            <a:spAutoFit/>
          </a:bodyPr>
          <a:lstStyle/>
          <a:p>
            <a:pPr marL="288000" indent="-288000">
              <a:spcBef>
                <a:spcPts val="100"/>
              </a:spcBef>
              <a:buSzPct val="100000"/>
              <a:buFont typeface="Wingdings" pitchFamily="2" charset="2"/>
              <a:buChar char="Ø"/>
            </a:pPr>
            <a:r>
              <a:rPr lang="es-ES" dirty="0" smtClean="0"/>
              <a:t>(</a:t>
            </a:r>
            <a:r>
              <a:rPr lang="es-ES" b="1" dirty="0" err="1" smtClean="0"/>
              <a:t>u</a:t>
            </a:r>
            <a:r>
              <a:rPr lang="es-ES" b="1" baseline="-25000" dirty="0" err="1" smtClean="0"/>
              <a:t>Ores</a:t>
            </a:r>
            <a:r>
              <a:rPr lang="es-ES" dirty="0" smtClean="0"/>
              <a:t>).   </a:t>
            </a:r>
          </a:p>
        </p:txBody>
      </p:sp>
      <p:sp>
        <p:nvSpPr>
          <p:cNvPr id="25" name="24 Rectángulo"/>
          <p:cNvSpPr/>
          <p:nvPr/>
        </p:nvSpPr>
        <p:spPr>
          <a:xfrm>
            <a:off x="659745" y="3857628"/>
            <a:ext cx="1070486" cy="369332"/>
          </a:xfrm>
          <a:prstGeom prst="rect">
            <a:avLst/>
          </a:prstGeom>
        </p:spPr>
        <p:txBody>
          <a:bodyPr wrap="none">
            <a:spAutoFit/>
          </a:bodyPr>
          <a:lstStyle/>
          <a:p>
            <a:pPr marL="288000" indent="-288000">
              <a:spcBef>
                <a:spcPts val="100"/>
              </a:spcBef>
              <a:buSzPct val="100000"/>
              <a:buFont typeface="Wingdings" pitchFamily="2" charset="2"/>
              <a:buChar char="Ø"/>
            </a:pPr>
            <a:r>
              <a:rPr lang="es-ES" dirty="0" smtClean="0"/>
              <a:t>(</a:t>
            </a:r>
            <a:r>
              <a:rPr lang="es-ES" b="1" dirty="0" err="1" smtClean="0"/>
              <a:t>u</a:t>
            </a:r>
            <a:r>
              <a:rPr lang="es-ES" b="1" baseline="-25000" dirty="0" err="1" smtClean="0"/>
              <a:t>Pat</a:t>
            </a:r>
            <a:r>
              <a:rPr lang="es-ES" dirty="0" smtClean="0"/>
              <a:t>).</a:t>
            </a:r>
          </a:p>
        </p:txBody>
      </p:sp>
      <p:sp>
        <p:nvSpPr>
          <p:cNvPr id="26" name="25 Rectángulo"/>
          <p:cNvSpPr/>
          <p:nvPr/>
        </p:nvSpPr>
        <p:spPr>
          <a:xfrm>
            <a:off x="659745" y="5131370"/>
            <a:ext cx="1197123" cy="369332"/>
          </a:xfrm>
          <a:prstGeom prst="rect">
            <a:avLst/>
          </a:prstGeom>
        </p:spPr>
        <p:txBody>
          <a:bodyPr wrap="none">
            <a:spAutoFit/>
          </a:bodyPr>
          <a:lstStyle/>
          <a:p>
            <a:pPr marL="288000" indent="-288000">
              <a:spcBef>
                <a:spcPts val="100"/>
              </a:spcBef>
              <a:buSzPct val="100000"/>
              <a:buFont typeface="Wingdings" pitchFamily="2" charset="2"/>
              <a:buChar char="Ø"/>
            </a:pPr>
            <a:r>
              <a:rPr lang="es-ES" dirty="0" smtClean="0"/>
              <a:t>(</a:t>
            </a:r>
            <a:r>
              <a:rPr lang="es-ES" b="1" dirty="0" err="1" smtClean="0"/>
              <a:t>u</a:t>
            </a:r>
            <a:r>
              <a:rPr lang="es-ES" b="1" baseline="-25000" dirty="0" err="1" smtClean="0"/>
              <a:t>Rep</a:t>
            </a:r>
            <a:r>
              <a:rPr lang="es-ES" dirty="0" smtClean="0"/>
              <a:t>). </a:t>
            </a:r>
            <a:endParaRPr lang="es-PA" dirty="0"/>
          </a:p>
        </p:txBody>
      </p:sp>
      <p:sp>
        <p:nvSpPr>
          <p:cNvPr id="27" name="26 Rectángulo"/>
          <p:cNvSpPr/>
          <p:nvPr/>
        </p:nvSpPr>
        <p:spPr>
          <a:xfrm>
            <a:off x="2143108" y="1660556"/>
            <a:ext cx="2428892" cy="553998"/>
          </a:xfrm>
          <a:prstGeom prst="rect">
            <a:avLst/>
          </a:prstGeom>
        </p:spPr>
        <p:txBody>
          <a:bodyPr wrap="square">
            <a:spAutoFit/>
          </a:bodyPr>
          <a:lstStyle/>
          <a:p>
            <a:pPr algn="ctr"/>
            <a:r>
              <a:rPr lang="es-ES" sz="1600" b="1" dirty="0" smtClean="0"/>
              <a:t>MFAO digital</a:t>
            </a:r>
          </a:p>
          <a:p>
            <a:pPr algn="ctr"/>
            <a:r>
              <a:rPr lang="es-ES" sz="1400" dirty="0" smtClean="0"/>
              <a:t>(distribución rectangular)</a:t>
            </a:r>
            <a:endParaRPr lang="es-PA" sz="1400" dirty="0"/>
          </a:p>
        </p:txBody>
      </p:sp>
      <p:sp>
        <p:nvSpPr>
          <p:cNvPr id="28" name="27 Rectángulo"/>
          <p:cNvSpPr/>
          <p:nvPr/>
        </p:nvSpPr>
        <p:spPr>
          <a:xfrm>
            <a:off x="5786446" y="1660556"/>
            <a:ext cx="2357454" cy="553998"/>
          </a:xfrm>
          <a:prstGeom prst="rect">
            <a:avLst/>
          </a:prstGeom>
        </p:spPr>
        <p:txBody>
          <a:bodyPr wrap="square">
            <a:spAutoFit/>
          </a:bodyPr>
          <a:lstStyle/>
          <a:p>
            <a:pPr algn="ctr"/>
            <a:r>
              <a:rPr lang="es-ES" sz="1600" b="1" dirty="0" smtClean="0"/>
              <a:t>MFAO analógico</a:t>
            </a:r>
          </a:p>
          <a:p>
            <a:pPr algn="ctr"/>
            <a:r>
              <a:rPr lang="es-ES" sz="1400" dirty="0" smtClean="0"/>
              <a:t>(distribución triangular)</a:t>
            </a:r>
            <a:endParaRPr lang="es-PA" sz="1400" dirty="0"/>
          </a:p>
        </p:txBody>
      </p:sp>
      <p:sp>
        <p:nvSpPr>
          <p:cNvPr id="30" name="29 Rectángulo"/>
          <p:cNvSpPr/>
          <p:nvPr/>
        </p:nvSpPr>
        <p:spPr>
          <a:xfrm>
            <a:off x="2071670" y="3487167"/>
            <a:ext cx="6215106" cy="584775"/>
          </a:xfrm>
          <a:prstGeom prst="rect">
            <a:avLst/>
          </a:prstGeom>
        </p:spPr>
        <p:txBody>
          <a:bodyPr wrap="square">
            <a:spAutoFit/>
          </a:bodyPr>
          <a:lstStyle/>
          <a:p>
            <a:pPr algn="ctr"/>
            <a:r>
              <a:rPr lang="es-ES" sz="1600" dirty="0" smtClean="0"/>
              <a:t>Un valor de 1.4×10</a:t>
            </a:r>
            <a:r>
              <a:rPr lang="es-ES" sz="1600" baseline="30000" dirty="0" smtClean="0"/>
              <a:t>-8</a:t>
            </a:r>
            <a:r>
              <a:rPr lang="es-ES" sz="1600" dirty="0" smtClean="0"/>
              <a:t> Hz/Hz, basado en la validación del método de calibración de este procedimiento.</a:t>
            </a:r>
            <a:endParaRPr lang="es-PA" sz="1600" dirty="0"/>
          </a:p>
        </p:txBody>
      </p:sp>
      <p:sp>
        <p:nvSpPr>
          <p:cNvPr id="31" name="30 Rectángulo"/>
          <p:cNvSpPr/>
          <p:nvPr/>
        </p:nvSpPr>
        <p:spPr>
          <a:xfrm>
            <a:off x="2357422" y="5090710"/>
            <a:ext cx="5929354" cy="338554"/>
          </a:xfrm>
          <a:prstGeom prst="rect">
            <a:avLst/>
          </a:prstGeom>
        </p:spPr>
        <p:txBody>
          <a:bodyPr wrap="square">
            <a:spAutoFit/>
          </a:bodyPr>
          <a:lstStyle/>
          <a:p>
            <a:r>
              <a:rPr lang="es-ES" sz="1600" dirty="0" smtClean="0"/>
              <a:t>Repetitividad de la medición se obtiene para cada punto.</a:t>
            </a:r>
            <a:endParaRPr lang="es-PA" sz="1600" dirty="0"/>
          </a:p>
        </p:txBody>
      </p:sp>
      <p:sp>
        <p:nvSpPr>
          <p:cNvPr id="32" name="31 Rectángulo"/>
          <p:cNvSpPr/>
          <p:nvPr/>
        </p:nvSpPr>
        <p:spPr>
          <a:xfrm>
            <a:off x="2571736" y="2835471"/>
            <a:ext cx="5618846" cy="307777"/>
          </a:xfrm>
          <a:prstGeom prst="rect">
            <a:avLst/>
          </a:prstGeom>
        </p:spPr>
        <p:txBody>
          <a:bodyPr wrap="none">
            <a:spAutoFit/>
          </a:bodyPr>
          <a:lstStyle/>
          <a:p>
            <a:r>
              <a:rPr lang="es-ES" sz="1400" i="1" dirty="0" smtClean="0">
                <a:latin typeface="Times New Roman" pitchFamily="18" charset="0"/>
                <a:cs typeface="Times New Roman" pitchFamily="18" charset="0"/>
              </a:rPr>
              <a:t>I: </a:t>
            </a:r>
            <a:r>
              <a:rPr lang="es-ES" sz="1400" dirty="0" smtClean="0"/>
              <a:t>es el intervalo de la mínima división de la escala en el objeto</a:t>
            </a:r>
            <a:endParaRPr lang="es-PA" sz="1400" dirty="0"/>
          </a:p>
        </p:txBody>
      </p:sp>
      <p:sp>
        <p:nvSpPr>
          <p:cNvPr id="33" name="32 Rectángulo"/>
          <p:cNvSpPr/>
          <p:nvPr/>
        </p:nvSpPr>
        <p:spPr>
          <a:xfrm>
            <a:off x="2357422" y="4478545"/>
            <a:ext cx="5929354" cy="307777"/>
          </a:xfrm>
          <a:prstGeom prst="rect">
            <a:avLst/>
          </a:prstGeom>
        </p:spPr>
        <p:txBody>
          <a:bodyPr wrap="square">
            <a:spAutoFit/>
          </a:bodyPr>
          <a:lstStyle/>
          <a:p>
            <a:r>
              <a:rPr lang="es-PA" sz="1400" i="1" dirty="0" smtClean="0">
                <a:solidFill>
                  <a:srgbClr val="000000"/>
                </a:solidFill>
                <a:latin typeface="Bookman Old Style" pitchFamily="18" charset="0"/>
                <a:ea typeface="Times New Roman" pitchFamily="18" charset="0"/>
                <a:cs typeface="Times New Roman" pitchFamily="18" charset="0"/>
              </a:rPr>
              <a:t>f</a:t>
            </a:r>
            <a:r>
              <a:rPr lang="es-PA" sz="1400" dirty="0" smtClean="0">
                <a:solidFill>
                  <a:srgbClr val="000000"/>
                </a:solidFill>
                <a:latin typeface="Arial" pitchFamily="34" charset="0"/>
                <a:ea typeface="Times New Roman" pitchFamily="18" charset="0"/>
                <a:cs typeface="Times New Roman" pitchFamily="18" charset="0"/>
              </a:rPr>
              <a:t> : frecuencia medida por el contador de frecuencia de referencia</a:t>
            </a:r>
            <a:endParaRPr lang="es-PA" sz="1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78</a:t>
            </a:fld>
            <a:endParaRPr lang="es-ES"/>
          </a:p>
        </p:txBody>
      </p:sp>
      <p:sp>
        <p:nvSpPr>
          <p:cNvPr id="6" name="5 Título"/>
          <p:cNvSpPr>
            <a:spLocks noGrp="1"/>
          </p:cNvSpPr>
          <p:nvPr>
            <p:ph type="title"/>
          </p:nvPr>
        </p:nvSpPr>
        <p:spPr>
          <a:xfrm>
            <a:off x="385762" y="274638"/>
            <a:ext cx="8401080"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Datos transferidos a la hoja de cálculo de Excel</a:t>
            </a:r>
            <a:endParaRPr lang="es-PA"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 name="8 Tabla"/>
          <p:cNvGraphicFramePr>
            <a:graphicFrameLocks noGrp="1"/>
          </p:cNvGraphicFramePr>
          <p:nvPr/>
        </p:nvGraphicFramePr>
        <p:xfrm>
          <a:off x="1500166" y="1497195"/>
          <a:ext cx="6096000" cy="788797"/>
        </p:xfrm>
        <a:graphic>
          <a:graphicData uri="http://schemas.openxmlformats.org/drawingml/2006/table">
            <a:tbl>
              <a:tblPr/>
              <a:tblGrid>
                <a:gridCol w="1194966"/>
                <a:gridCol w="1804985"/>
                <a:gridCol w="908760"/>
                <a:gridCol w="470048"/>
                <a:gridCol w="1134382"/>
                <a:gridCol w="582859"/>
              </a:tblGrid>
              <a:tr h="166689">
                <a:tc>
                  <a:txBody>
                    <a:bodyPr/>
                    <a:lstStyle/>
                    <a:p>
                      <a:pPr algn="ctr" fontAlgn="b"/>
                      <a:r>
                        <a:rPr lang="es-PA" sz="1000" b="1" i="0" u="none" strike="noStrike" dirty="0">
                          <a:latin typeface="Arial"/>
                        </a:rPr>
                        <a:t>Número de Certificado</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PA" sz="1000" b="0" i="0" u="none" strike="noStrike" dirty="0" smtClean="0">
                          <a:latin typeface="Arial"/>
                        </a:rPr>
                        <a:t>00357</a:t>
                      </a:r>
                      <a:endParaRPr lang="es-PA" sz="1000" b="0" i="0" u="none" strike="noStrike" dirty="0">
                        <a:latin typeface="Arial"/>
                      </a:endParaRP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A" sz="1000" b="1" i="0" u="none" strike="noStrike" dirty="0">
                          <a:latin typeface="Arial"/>
                        </a:rPr>
                        <a:t>Identificación</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ctr" fontAlgn="b"/>
                      <a:r>
                        <a:rPr lang="es-PA" sz="1000" b="0" i="0" u="none" strike="noStrike">
                          <a:latin typeface="Arial"/>
                        </a:rPr>
                        <a:t>CMP-S1-001</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A"/>
                    </a:p>
                  </a:txBody>
                  <a:tcPr/>
                </a:tc>
                <a:tc hMerge="1">
                  <a:txBody>
                    <a:bodyPr/>
                    <a:lstStyle/>
                    <a:p>
                      <a:endParaRPr lang="es-PA"/>
                    </a:p>
                  </a:txBody>
                  <a:tcPr/>
                </a:tc>
              </a:tr>
              <a:tr h="166689">
                <a:tc>
                  <a:txBody>
                    <a:bodyPr/>
                    <a:lstStyle/>
                    <a:p>
                      <a:pPr algn="ctr" fontAlgn="b"/>
                      <a:r>
                        <a:rPr lang="es-PA" sz="1000" b="1" i="0" u="none" strike="noStrike" dirty="0">
                          <a:latin typeface="Arial"/>
                        </a:rPr>
                        <a:t>Objeto </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PA" sz="1000" b="0" i="0" u="none" strike="noStrike" dirty="0">
                          <a:latin typeface="Arial"/>
                        </a:rPr>
                        <a:t>Tacómetro de acople óptico</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A" sz="1000" b="1" i="0" u="none" strike="noStrike" dirty="0">
                          <a:latin typeface="Arial"/>
                        </a:rPr>
                        <a:t>Modelo </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3">
                  <a:txBody>
                    <a:bodyPr/>
                    <a:lstStyle/>
                    <a:p>
                      <a:pPr algn="ctr" fontAlgn="b"/>
                      <a:r>
                        <a:rPr lang="es-PA" sz="1000" b="0" i="0" u="none" strike="noStrike" dirty="0" err="1">
                          <a:latin typeface="Arial"/>
                        </a:rPr>
                        <a:t>Photo</a:t>
                      </a:r>
                      <a:r>
                        <a:rPr lang="es-PA" sz="1000" b="0" i="0" u="none" strike="noStrike" dirty="0">
                          <a:latin typeface="Arial"/>
                        </a:rPr>
                        <a:t>/</a:t>
                      </a:r>
                      <a:r>
                        <a:rPr lang="es-PA" sz="1000" b="0" i="0" u="none" strike="noStrike" dirty="0" err="1">
                          <a:latin typeface="Arial"/>
                        </a:rPr>
                        <a:t>Contact</a:t>
                      </a:r>
                      <a:r>
                        <a:rPr lang="es-PA" sz="1000" b="0" i="0" u="none" strike="noStrike" dirty="0">
                          <a:latin typeface="Arial"/>
                        </a:rPr>
                        <a:t> Tachometer</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A"/>
                    </a:p>
                  </a:txBody>
                  <a:tcPr/>
                </a:tc>
                <a:tc hMerge="1">
                  <a:txBody>
                    <a:bodyPr/>
                    <a:lstStyle/>
                    <a:p>
                      <a:endParaRPr lang="es-PA"/>
                    </a:p>
                  </a:txBody>
                  <a:tcPr/>
                </a:tc>
              </a:tr>
              <a:tr h="166689">
                <a:tc>
                  <a:txBody>
                    <a:bodyPr/>
                    <a:lstStyle/>
                    <a:p>
                      <a:pPr algn="ctr" fontAlgn="b"/>
                      <a:r>
                        <a:rPr lang="es-PA" sz="1000" b="1" i="0" u="none" strike="noStrike" dirty="0">
                          <a:latin typeface="Arial"/>
                        </a:rPr>
                        <a:t>Fabricante</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s-PA" sz="1000" b="0" i="0" u="none" strike="noStrike" dirty="0" err="1">
                          <a:latin typeface="Arial"/>
                        </a:rPr>
                        <a:t>Traceable</a:t>
                      </a:r>
                      <a:endParaRPr lang="es-PA" sz="1000" b="0" i="0" u="none" strike="noStrike" dirty="0">
                        <a:latin typeface="Arial"/>
                      </a:endParaRP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A" sz="1000" b="1" i="0" u="none" strike="noStrike">
                          <a:latin typeface="Arial"/>
                        </a:rPr>
                        <a:t>Unidades</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s-PA" sz="1000" b="1" i="0" u="none" strike="noStrike" dirty="0">
                          <a:latin typeface="Arial"/>
                        </a:rPr>
                        <a:t>RPM</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s-PA" sz="1000" b="1" i="0" u="none" strike="noStrike">
                          <a:latin typeface="Arial"/>
                        </a:rPr>
                        <a:t>Tipo de visualización</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s-PA" sz="1000" b="1" i="0" u="none" strike="noStrike" dirty="0">
                          <a:latin typeface="Arial"/>
                        </a:rPr>
                        <a:t>Digital</a:t>
                      </a:r>
                    </a:p>
                  </a:txBody>
                  <a:tcPr marL="6254" marR="6254" marT="6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graphicFrame>
        <p:nvGraphicFramePr>
          <p:cNvPr id="11" name="10 Marcador de contenido"/>
          <p:cNvGraphicFramePr>
            <a:graphicFrameLocks noGrp="1"/>
          </p:cNvGraphicFramePr>
          <p:nvPr>
            <p:ph idx="1"/>
          </p:nvPr>
        </p:nvGraphicFramePr>
        <p:xfrm>
          <a:off x="2071670" y="2428870"/>
          <a:ext cx="5000661" cy="3786212"/>
        </p:xfrm>
        <a:graphic>
          <a:graphicData uri="http://schemas.openxmlformats.org/drawingml/2006/table">
            <a:tbl>
              <a:tblPr/>
              <a:tblGrid>
                <a:gridCol w="696304"/>
                <a:gridCol w="1464282"/>
                <a:gridCol w="696304"/>
                <a:gridCol w="757743"/>
                <a:gridCol w="792125"/>
                <a:gridCol w="593903"/>
              </a:tblGrid>
              <a:tr h="491272">
                <a:tc>
                  <a:txBody>
                    <a:bodyPr/>
                    <a:lstStyle/>
                    <a:p>
                      <a:pPr algn="ctr" fontAlgn="ctr"/>
                      <a:r>
                        <a:rPr lang="es-PA" sz="1000" b="0" i="0" u="none" strike="noStrike" dirty="0">
                          <a:latin typeface="Arial"/>
                        </a:rPr>
                        <a:t> </a:t>
                      </a:r>
                    </a:p>
                  </a:txBody>
                  <a:tcPr marL="1386" marR="1386" marT="1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A" sz="1000" b="1" i="0" u="none" strike="noStrike">
                          <a:latin typeface="Arial"/>
                        </a:rPr>
                        <a:t>Referencia </a:t>
                      </a:r>
                      <a:br>
                        <a:rPr lang="es-PA" sz="1000" b="1" i="0" u="none" strike="noStrike">
                          <a:latin typeface="Arial"/>
                        </a:rPr>
                      </a:br>
                      <a:r>
                        <a:rPr lang="es-PA" sz="1000" b="1" i="0" u="none" strike="noStrike">
                          <a:latin typeface="Arial"/>
                        </a:rPr>
                        <a:t>(RPM)</a:t>
                      </a:r>
                    </a:p>
                  </a:txBody>
                  <a:tcPr marL="1386" marR="1386" marT="1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1000" b="1" i="0" u="none" strike="noStrike" dirty="0">
                          <a:latin typeface="Arial"/>
                        </a:rPr>
                        <a:t>Objeto</a:t>
                      </a:r>
                      <a:br>
                        <a:rPr lang="es-PA" sz="1000" b="1" i="0" u="none" strike="noStrike" dirty="0">
                          <a:latin typeface="Arial"/>
                        </a:rPr>
                      </a:br>
                      <a:r>
                        <a:rPr lang="es-PA" sz="1000" b="1" i="0" u="none" strike="noStrike" dirty="0">
                          <a:latin typeface="Arial"/>
                        </a:rPr>
                        <a:t>(RPM)</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1000" b="1" i="0" u="none" strike="noStrike">
                          <a:latin typeface="Arial"/>
                        </a:rPr>
                        <a:t>Promedio del Objeto</a:t>
                      </a:r>
                      <a:br>
                        <a:rPr lang="es-PA" sz="1000" b="1" i="0" u="none" strike="noStrike">
                          <a:latin typeface="Arial"/>
                        </a:rPr>
                      </a:br>
                      <a:r>
                        <a:rPr lang="es-PA" sz="1000" b="1" i="0" u="none" strike="noStrike">
                          <a:latin typeface="Arial"/>
                        </a:rPr>
                        <a:t>(RPM)</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1000" b="1" i="0" u="none" strike="noStrike">
                          <a:latin typeface="Arial"/>
                        </a:rPr>
                        <a:t>Error (RPM)</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1000" b="1" i="0" u="none" strike="noStrike">
                          <a:latin typeface="Arial"/>
                        </a:rPr>
                        <a:t>Desvío</a:t>
                      </a:r>
                      <a:br>
                        <a:rPr lang="es-PA" sz="1000" b="1" i="0" u="none" strike="noStrike">
                          <a:latin typeface="Arial"/>
                        </a:rPr>
                      </a:br>
                      <a:r>
                        <a:rPr lang="es-PA" sz="1000" b="1" i="0" u="none" strike="noStrike">
                          <a:latin typeface="Arial"/>
                        </a:rPr>
                        <a:t>Estándar</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64747">
                <a:tc rowSpan="5">
                  <a:txBody>
                    <a:bodyPr/>
                    <a:lstStyle/>
                    <a:p>
                      <a:pPr algn="ctr" fontAlgn="ctr"/>
                      <a:r>
                        <a:rPr lang="es-PA" sz="1000" b="1" i="0" u="none" strike="noStrike">
                          <a:latin typeface="Arial"/>
                        </a:rPr>
                        <a:t>1</a:t>
                      </a:r>
                    </a:p>
                  </a:txBody>
                  <a:tcPr marL="1386" marR="1386" marT="1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rowSpan="5">
                  <a:txBody>
                    <a:bodyPr/>
                    <a:lstStyle/>
                    <a:p>
                      <a:pPr algn="ctr" fontAlgn="ctr"/>
                      <a:r>
                        <a:rPr lang="es-PA" sz="1000" b="0" i="0" u="none" strike="noStrike">
                          <a:latin typeface="Arial"/>
                        </a:rPr>
                        <a:t>50.00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A" sz="1000" b="0" i="0" u="none" strike="noStrike" dirty="0">
                          <a:latin typeface="Arial"/>
                        </a:rPr>
                        <a:t>50.0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PA" sz="1000" b="0" i="0" u="none" strike="noStrike" dirty="0">
                          <a:latin typeface="Arial"/>
                        </a:rPr>
                        <a:t>49.98</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a:latin typeface="Arial"/>
                        </a:rPr>
                        <a:t>-0.02</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dirty="0">
                          <a:latin typeface="Arial"/>
                        </a:rPr>
                        <a:t>0.04</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50.0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dirty="0">
                          <a:latin typeface="Arial"/>
                        </a:rPr>
                        <a:t>50.0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dirty="0">
                          <a:latin typeface="Arial"/>
                        </a:rPr>
                        <a:t>50.0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49.9</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rowSpan="5">
                  <a:txBody>
                    <a:bodyPr/>
                    <a:lstStyle/>
                    <a:p>
                      <a:pPr algn="ctr" fontAlgn="ctr"/>
                      <a:r>
                        <a:rPr lang="es-PA" sz="1000" b="1" i="0" u="none" strike="noStrike">
                          <a:latin typeface="Arial"/>
                        </a:rPr>
                        <a:t>2</a:t>
                      </a:r>
                    </a:p>
                  </a:txBody>
                  <a:tcPr marL="1386" marR="1386" marT="1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rowSpan="5">
                  <a:txBody>
                    <a:bodyPr/>
                    <a:lstStyle/>
                    <a:p>
                      <a:pPr algn="ctr" fontAlgn="ctr"/>
                      <a:r>
                        <a:rPr lang="es-PA" sz="1000" b="0" i="0" u="none" strike="noStrike">
                          <a:latin typeface="Arial"/>
                        </a:rPr>
                        <a:t>100.00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A" sz="1000" b="0" i="0" u="none" strike="noStrike">
                          <a:latin typeface="Arial"/>
                        </a:rPr>
                        <a:t>100.0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PA" sz="1000" b="0" i="0" u="none" strike="noStrike">
                          <a:latin typeface="Arial"/>
                        </a:rPr>
                        <a:t>100.00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dirty="0">
                          <a:latin typeface="Arial"/>
                        </a:rPr>
                        <a:t>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dirty="0">
                          <a:latin typeface="Arial"/>
                        </a:rPr>
                        <a:t>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100.0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100.0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100.0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100.0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rowSpan="5">
                  <a:txBody>
                    <a:bodyPr/>
                    <a:lstStyle/>
                    <a:p>
                      <a:pPr algn="ctr" fontAlgn="ctr"/>
                      <a:r>
                        <a:rPr lang="es-PA" sz="1000" b="1" i="0" u="none" strike="noStrike">
                          <a:latin typeface="Arial"/>
                        </a:rPr>
                        <a:t>3</a:t>
                      </a:r>
                    </a:p>
                  </a:txBody>
                  <a:tcPr marL="1386" marR="1386" marT="1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rowSpan="5">
                  <a:txBody>
                    <a:bodyPr/>
                    <a:lstStyle/>
                    <a:p>
                      <a:pPr algn="ctr" fontAlgn="ctr"/>
                      <a:r>
                        <a:rPr lang="es-PA" sz="1000" b="0" i="0" u="none" strike="noStrike">
                          <a:latin typeface="Arial"/>
                        </a:rPr>
                        <a:t>500.00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A" sz="1000" b="0" i="0" u="none" strike="noStrike">
                          <a:latin typeface="Arial"/>
                        </a:rPr>
                        <a:t>500.0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PA" sz="1000" b="0" i="0" u="none" strike="noStrike">
                          <a:latin typeface="Arial"/>
                        </a:rPr>
                        <a:t>500.00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a:latin typeface="Arial"/>
                        </a:rPr>
                        <a:t>0.000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dirty="0">
                          <a:latin typeface="Arial"/>
                        </a:rPr>
                        <a:t>0.000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500.0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500.0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500.0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500.0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rowSpan="5">
                  <a:txBody>
                    <a:bodyPr/>
                    <a:lstStyle/>
                    <a:p>
                      <a:pPr algn="ctr" fontAlgn="ctr"/>
                      <a:r>
                        <a:rPr lang="es-PA" sz="1000" b="1" i="0" u="none" strike="noStrike">
                          <a:latin typeface="Arial"/>
                        </a:rPr>
                        <a:t>4</a:t>
                      </a:r>
                    </a:p>
                  </a:txBody>
                  <a:tcPr marL="1386" marR="1386" marT="1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rowSpan="5">
                  <a:txBody>
                    <a:bodyPr/>
                    <a:lstStyle/>
                    <a:p>
                      <a:pPr algn="ctr" fontAlgn="ctr"/>
                      <a:r>
                        <a:rPr lang="es-PA" sz="1000" b="0" i="0" u="none" strike="noStrike" dirty="0">
                          <a:latin typeface="Arial"/>
                        </a:rPr>
                        <a:t>750.00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PA" sz="1000" b="0" i="0" u="none" strike="noStrike">
                          <a:latin typeface="Arial"/>
                        </a:rPr>
                        <a:t>750.1</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PA" sz="1000" b="0" i="0" u="none" strike="noStrike">
                          <a:latin typeface="Arial"/>
                        </a:rPr>
                        <a:t>750.10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a:latin typeface="Arial"/>
                        </a:rPr>
                        <a:t>0.100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es-PA" sz="1000" b="0" i="0" u="none" strike="noStrike" dirty="0">
                          <a:latin typeface="Arial"/>
                        </a:rPr>
                        <a:t>0.000</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750.1</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750.1</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a:latin typeface="Arial"/>
                        </a:rPr>
                        <a:t>750.1</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r h="164747">
                <a:tc vMerge="1">
                  <a:txBody>
                    <a:bodyPr/>
                    <a:lstStyle/>
                    <a:p>
                      <a:endParaRPr lang="es-PA"/>
                    </a:p>
                  </a:txBody>
                  <a:tcPr/>
                </a:tc>
                <a:tc vMerge="1">
                  <a:txBody>
                    <a:bodyPr/>
                    <a:lstStyle/>
                    <a:p>
                      <a:endParaRPr lang="es-PA"/>
                    </a:p>
                  </a:txBody>
                  <a:tcPr/>
                </a:tc>
                <a:tc>
                  <a:txBody>
                    <a:bodyPr/>
                    <a:lstStyle/>
                    <a:p>
                      <a:pPr algn="ctr" fontAlgn="ctr"/>
                      <a:r>
                        <a:rPr lang="es-PA" sz="1000" b="0" i="0" u="none" strike="noStrike" dirty="0">
                          <a:latin typeface="Arial"/>
                        </a:rPr>
                        <a:t>750.1</a:t>
                      </a:r>
                    </a:p>
                  </a:txBody>
                  <a:tcPr marL="1386" marR="1386" marT="1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tc vMerge="1">
                  <a:txBody>
                    <a:bodyPr/>
                    <a:lstStyle/>
                    <a:p>
                      <a:endParaRPr lang="es-PA"/>
                    </a:p>
                  </a:txBody>
                  <a:tcPr/>
                </a:tc>
                <a:tc vMerge="1">
                  <a:txBody>
                    <a:bodyPr/>
                    <a:lstStyle/>
                    <a:p>
                      <a:endParaRPr lang="es-PA"/>
                    </a:p>
                  </a:txBody>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14282" y="1643054"/>
          <a:ext cx="8715436" cy="2714640"/>
        </p:xfrm>
        <a:graphic>
          <a:graphicData uri="http://schemas.openxmlformats.org/drawingml/2006/table">
            <a:tbl>
              <a:tblPr/>
              <a:tblGrid>
                <a:gridCol w="478973"/>
                <a:gridCol w="1056559"/>
                <a:gridCol w="751331"/>
                <a:gridCol w="657414"/>
                <a:gridCol w="657414"/>
                <a:gridCol w="810028"/>
                <a:gridCol w="584629"/>
                <a:gridCol w="582283"/>
                <a:gridCol w="563499"/>
                <a:gridCol w="873421"/>
                <a:gridCol w="873421"/>
                <a:gridCol w="826464"/>
              </a:tblGrid>
              <a:tr h="440745">
                <a:tc>
                  <a:txBody>
                    <a:bodyPr/>
                    <a:lstStyle/>
                    <a:p>
                      <a:pPr algn="ctr" fontAlgn="ctr"/>
                      <a:r>
                        <a:rPr lang="es-PA" sz="900" b="1" i="0" u="none" strike="noStrike" dirty="0">
                          <a:latin typeface="Arial"/>
                        </a:rPr>
                        <a:t>Fuente</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dirty="0">
                          <a:latin typeface="Arial"/>
                        </a:rPr>
                        <a:t>Incertidumbre </a:t>
                      </a:r>
                      <a:br>
                        <a:rPr lang="es-PA" sz="900" b="1" i="0" u="none" strike="noStrike" dirty="0">
                          <a:latin typeface="Arial"/>
                        </a:rPr>
                      </a:br>
                      <a:r>
                        <a:rPr lang="es-PA" sz="900" b="1" i="0" u="none" strike="noStrike" dirty="0">
                          <a:latin typeface="Arial"/>
                        </a:rPr>
                        <a:t>(RPM)</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a:latin typeface="Arial"/>
                        </a:rPr>
                        <a:t>Distribución</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a:latin typeface="Arial"/>
                        </a:rPr>
                        <a:t>ui*ci (RPM)</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a:latin typeface="Arial"/>
                        </a:rPr>
                        <a:t>Peso (%)</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800" b="1" i="0" u="none" strike="noStrike" dirty="0">
                          <a:latin typeface="Arial"/>
                        </a:rPr>
                        <a:t>Incertidumbre combinada (RPM)</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dirty="0">
                          <a:latin typeface="Arial"/>
                        </a:rPr>
                        <a:t>[</a:t>
                      </a:r>
                      <a:r>
                        <a:rPr lang="es-PA" sz="900" b="1" i="0" u="none" strike="noStrike" dirty="0" err="1">
                          <a:latin typeface="Arial"/>
                        </a:rPr>
                        <a:t>Ui</a:t>
                      </a:r>
                      <a:r>
                        <a:rPr lang="es-PA" sz="900" b="1" i="0" u="none" strike="noStrike" dirty="0">
                          <a:latin typeface="Arial"/>
                        </a:rPr>
                        <a:t>/</a:t>
                      </a:r>
                      <a:r>
                        <a:rPr lang="es-PA" sz="900" b="1" i="0" u="none" strike="noStrike" dirty="0" err="1">
                          <a:latin typeface="Arial"/>
                        </a:rPr>
                        <a:t>Uc</a:t>
                      </a:r>
                      <a:r>
                        <a:rPr lang="es-PA" sz="900" b="1" i="0" u="none" strike="noStrike" dirty="0">
                          <a:latin typeface="Arial"/>
                        </a:rPr>
                        <a:t>]</a:t>
                      </a:r>
                      <a:r>
                        <a:rPr lang="es-PA" sz="900" b="1" i="0" u="none" strike="noStrike" baseline="30000" dirty="0">
                          <a:latin typeface="Arial"/>
                        </a:rPr>
                        <a:t>4</a:t>
                      </a:r>
                      <a:r>
                        <a:rPr lang="es-PA" sz="900" b="1" i="0" u="none" strike="noStrike" dirty="0">
                          <a:latin typeface="Arial"/>
                        </a:rPr>
                        <a:t>/v</a:t>
                      </a:r>
                      <a:r>
                        <a:rPr lang="es-PA" sz="900" b="1" i="0" u="none" strike="noStrike" baseline="-25000" dirty="0">
                          <a:latin typeface="Arial"/>
                        </a:rPr>
                        <a:t>i</a:t>
                      </a:r>
                      <a:endParaRPr lang="es-PA" sz="900" b="1" i="0" u="none" strike="noStrike" dirty="0">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a:latin typeface="Arial"/>
                        </a:rPr>
                        <a:t>Veff</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900" b="1" i="0" u="none" strike="noStrike">
                          <a:latin typeface="Arial"/>
                        </a:rPr>
                        <a:t>Factor de cobertura k (95,45)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a:latin typeface="Arial"/>
                        </a:rPr>
                        <a:t>Incertidumbre Expandida (RPM)</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a:latin typeface="Arial"/>
                        </a:rPr>
                        <a:t>Incertidumbre Expandida (RPM)</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PA" sz="900" b="1" i="0" u="none" strike="noStrike">
                          <a:latin typeface="Arial"/>
                        </a:rPr>
                        <a:t>Incertidumbre Relativa (RPM/RPM)</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1593">
                <a:tc>
                  <a:txBody>
                    <a:bodyPr/>
                    <a:lstStyle/>
                    <a:p>
                      <a:pPr algn="ctr" fontAlgn="ctr"/>
                      <a:r>
                        <a:rPr lang="es-PA" sz="900" b="1" i="0" u="none" strike="noStrike">
                          <a:latin typeface="Arial"/>
                        </a:rPr>
                        <a:t>u</a:t>
                      </a:r>
                      <a:r>
                        <a:rPr lang="es-PA" sz="900" b="1" i="0" u="none" strike="noStrike" baseline="-25000">
                          <a:latin typeface="Arial"/>
                        </a:rPr>
                        <a:t>ORES</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dirty="0">
                          <a:latin typeface="Arial"/>
                        </a:rPr>
                        <a:t>0.1</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A" sz="900" b="1" i="0" u="none" strike="noStrike">
                          <a:latin typeface="Arial"/>
                        </a:rPr>
                        <a:t>Rectangular</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dirty="0">
                          <a:latin typeface="Arial"/>
                        </a:rPr>
                        <a:t>2.89E-02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39.22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dirty="0">
                          <a:latin typeface="Arial"/>
                        </a:rPr>
                        <a:t>0.053</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1.73E-05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8.03</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2.37</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0.1260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0.20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PA" sz="900" b="0" i="0" u="none" strike="noStrike">
                          <a:latin typeface="Arial"/>
                        </a:rPr>
                        <a:t>4.0E-03</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1593">
                <a:tc>
                  <a:txBody>
                    <a:bodyPr/>
                    <a:lstStyle/>
                    <a:p>
                      <a:pPr algn="ctr" fontAlgn="ctr"/>
                      <a:r>
                        <a:rPr lang="es-PA" sz="900" b="1" i="0" u="none" strike="noStrike">
                          <a:latin typeface="Arial"/>
                        </a:rPr>
                        <a:t>u</a:t>
                      </a:r>
                      <a:r>
                        <a:rPr lang="es-PA" sz="900" b="1" i="0" u="none" strike="noStrike" baseline="-25000">
                          <a:latin typeface="Arial"/>
                        </a:rPr>
                        <a:t>PAT</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4.20E-05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dirty="0">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2.10E-05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0.03</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a:latin typeface="Arial"/>
                        </a:rPr>
                        <a:t>4.85E-17</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51593">
                <a:tc>
                  <a:txBody>
                    <a:bodyPr/>
                    <a:lstStyle/>
                    <a:p>
                      <a:pPr algn="ctr" fontAlgn="ctr"/>
                      <a:r>
                        <a:rPr lang="es-PA" sz="900" b="1" i="0" u="none" strike="noStrike">
                          <a:latin typeface="Arial"/>
                        </a:rPr>
                        <a:t>u</a:t>
                      </a:r>
                      <a:r>
                        <a:rPr lang="es-PA" sz="900" b="1" i="0" u="none" strike="noStrike" baseline="-25000">
                          <a:latin typeface="Arial"/>
                        </a:rPr>
                        <a:t>REP</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0.0447</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dirty="0">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4.47E-02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60.75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a:latin typeface="Arial"/>
                        </a:rPr>
                        <a:t>1.25E-01</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51593">
                <a:tc gridSpan="12">
                  <a:txBody>
                    <a:bodyPr/>
                    <a:lstStyle/>
                    <a:p>
                      <a:pPr algn="ctr" fontAlgn="ctr"/>
                      <a:r>
                        <a:rPr lang="es-PA" sz="900" b="0" i="0" u="none" strike="noStrike" dirty="0">
                          <a:latin typeface="Arial"/>
                        </a:rPr>
                        <a:t> </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151593">
                <a:tc>
                  <a:txBody>
                    <a:bodyPr/>
                    <a:lstStyle/>
                    <a:p>
                      <a:pPr algn="ctr" fontAlgn="ctr"/>
                      <a:r>
                        <a:rPr lang="es-PA" sz="900" b="1" i="0" u="none" strike="noStrike">
                          <a:latin typeface="Arial"/>
                        </a:rPr>
                        <a:t>u</a:t>
                      </a:r>
                      <a:r>
                        <a:rPr lang="es-PA" sz="900" b="1" i="0" u="none" strike="noStrike" baseline="-25000">
                          <a:latin typeface="Arial"/>
                        </a:rPr>
                        <a:t>ORES</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0.1</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A" sz="900" b="1" i="0" u="none" strike="noStrike" dirty="0">
                          <a:latin typeface="Arial"/>
                        </a:rPr>
                        <a:t>Rectangular</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2.89E-02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99.85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0.029</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2.00E-04</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5000.02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2.00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0.06</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0.10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PA" sz="900" b="0" i="0" u="none" strike="noStrike">
                          <a:latin typeface="Arial"/>
                        </a:rPr>
                        <a:t>1.0E-03</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1593">
                <a:tc>
                  <a:txBody>
                    <a:bodyPr/>
                    <a:lstStyle/>
                    <a:p>
                      <a:pPr algn="ctr" fontAlgn="ctr"/>
                      <a:r>
                        <a:rPr lang="es-PA" sz="900" b="1" i="0" u="none" strike="noStrike">
                          <a:latin typeface="Arial"/>
                        </a:rPr>
                        <a:t>u</a:t>
                      </a:r>
                      <a:r>
                        <a:rPr lang="es-PA" sz="900" b="1" i="0" u="none" strike="noStrike" baseline="-25000">
                          <a:latin typeface="Arial"/>
                        </a:rPr>
                        <a:t>PAT</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8.40E-05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dirty="0">
                          <a:latin typeface="Arial"/>
                        </a:rPr>
                        <a:t>4.20E-05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0.15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a:latin typeface="Arial"/>
                        </a:rPr>
                        <a:t>8.96E-15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51593">
                <a:tc>
                  <a:txBody>
                    <a:bodyPr/>
                    <a:lstStyle/>
                    <a:p>
                      <a:pPr algn="ctr" fontAlgn="ctr"/>
                      <a:r>
                        <a:rPr lang="es-PA" sz="900" b="1" i="0" u="none" strike="noStrike">
                          <a:latin typeface="Arial"/>
                        </a:rPr>
                        <a:t>u</a:t>
                      </a:r>
                      <a:r>
                        <a:rPr lang="es-PA" sz="900" b="1" i="0" u="none" strike="noStrike" baseline="-25000">
                          <a:latin typeface="Arial"/>
                        </a:rPr>
                        <a:t>REP</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dirty="0">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dirty="0">
                          <a:latin typeface="Arial"/>
                        </a:rPr>
                        <a:t>0.00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51593">
                <a:tc gridSpan="12">
                  <a:txBody>
                    <a:bodyPr/>
                    <a:lstStyle/>
                    <a:p>
                      <a:pPr algn="ctr" fontAlgn="ctr"/>
                      <a:r>
                        <a:rPr lang="es-PA" sz="900" b="0" i="0" u="none" strike="noStrike" dirty="0">
                          <a:latin typeface="Arial"/>
                        </a:rPr>
                        <a:t> </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151593">
                <a:tc>
                  <a:txBody>
                    <a:bodyPr/>
                    <a:lstStyle/>
                    <a:p>
                      <a:pPr algn="ctr" fontAlgn="ctr"/>
                      <a:r>
                        <a:rPr lang="es-PA" sz="900" b="1" i="0" u="none" strike="noStrike">
                          <a:latin typeface="Arial"/>
                        </a:rPr>
                        <a:t>u</a:t>
                      </a:r>
                      <a:r>
                        <a:rPr lang="es-PA" sz="900" b="1" i="0" u="none" strike="noStrike" baseline="-25000">
                          <a:latin typeface="Arial"/>
                        </a:rPr>
                        <a:t>ORES</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0.1</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A" sz="900" b="1" i="0" u="none" strike="noStrike">
                          <a:latin typeface="Arial"/>
                        </a:rPr>
                        <a:t>Rectangular</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2.89E-02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99.28</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dirty="0">
                          <a:latin typeface="Arial"/>
                        </a:rPr>
                        <a:t>0.029</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dirty="0">
                          <a:latin typeface="Arial"/>
                        </a:rPr>
                        <a:t>1.73E-05</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57800.02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2.00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0.06</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0.10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PA" sz="900" b="0" i="0" u="none" strike="noStrike">
                          <a:latin typeface="Arial"/>
                        </a:rPr>
                        <a:t>2.0E-04</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1593">
                <a:tc>
                  <a:txBody>
                    <a:bodyPr/>
                    <a:lstStyle/>
                    <a:p>
                      <a:pPr algn="ctr" fontAlgn="ctr"/>
                      <a:r>
                        <a:rPr lang="es-PA" sz="900" b="1" i="0" u="none" strike="noStrike">
                          <a:latin typeface="Arial"/>
                        </a:rPr>
                        <a:t>u</a:t>
                      </a:r>
                      <a:r>
                        <a:rPr lang="es-PA" sz="900" b="1" i="0" u="none" strike="noStrike" baseline="-25000">
                          <a:latin typeface="Arial"/>
                        </a:rPr>
                        <a:t>PAT</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4.20E-04</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2.10E-04</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0.72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dirty="0">
                          <a:latin typeface="Arial"/>
                        </a:rPr>
                        <a:t>4.85E-13</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51593">
                <a:tc>
                  <a:txBody>
                    <a:bodyPr/>
                    <a:lstStyle/>
                    <a:p>
                      <a:pPr algn="ctr" fontAlgn="ctr"/>
                      <a:r>
                        <a:rPr lang="es-PA" sz="900" b="1" i="0" u="none" strike="noStrike">
                          <a:latin typeface="Arial"/>
                        </a:rPr>
                        <a:t>u</a:t>
                      </a:r>
                      <a:r>
                        <a:rPr lang="es-PA" sz="900" b="1" i="0" u="none" strike="noStrike" baseline="-25000">
                          <a:latin typeface="Arial"/>
                        </a:rPr>
                        <a:t>REP</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0.00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dirty="0">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51593">
                <a:tc gridSpan="12">
                  <a:txBody>
                    <a:bodyPr/>
                    <a:lstStyle/>
                    <a:p>
                      <a:pPr algn="ctr" fontAlgn="ctr"/>
                      <a:r>
                        <a:rPr lang="es-PA" sz="900" b="0" i="0" u="none" strike="noStrike" dirty="0">
                          <a:latin typeface="Arial"/>
                        </a:rPr>
                        <a:t> </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151593">
                <a:tc>
                  <a:txBody>
                    <a:bodyPr/>
                    <a:lstStyle/>
                    <a:p>
                      <a:pPr algn="ctr" fontAlgn="ctr"/>
                      <a:r>
                        <a:rPr lang="es-PA" sz="900" b="1" i="0" u="none" strike="noStrike">
                          <a:latin typeface="Arial"/>
                        </a:rPr>
                        <a:t>u</a:t>
                      </a:r>
                      <a:r>
                        <a:rPr lang="es-PA" sz="900" b="1" i="0" u="none" strike="noStrike" baseline="-25000">
                          <a:latin typeface="Arial"/>
                        </a:rPr>
                        <a:t>ORES</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0.1</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A" sz="900" b="1" i="0" u="none" strike="noStrike">
                          <a:latin typeface="Arial"/>
                        </a:rPr>
                        <a:t>Rectangular</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2.89E-02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98.92</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0.029</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2.00E-04</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5001.19</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a:latin typeface="Arial"/>
                        </a:rPr>
                        <a:t>2.00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dirty="0">
                          <a:latin typeface="Arial"/>
                        </a:rPr>
                        <a:t>0.06</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3">
                  <a:txBody>
                    <a:bodyPr/>
                    <a:lstStyle/>
                    <a:p>
                      <a:pPr algn="ctr" fontAlgn="ctr"/>
                      <a:r>
                        <a:rPr lang="es-PA" sz="900" b="0" i="0" u="none" strike="noStrike" dirty="0">
                          <a:latin typeface="Arial"/>
                        </a:rPr>
                        <a:t>0.10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PA" sz="900" b="0" i="0" u="none" strike="noStrike">
                          <a:latin typeface="Arial"/>
                        </a:rPr>
                        <a:t>1.3E-04</a:t>
                      </a:r>
                    </a:p>
                  </a:txBody>
                  <a:tcPr marL="6658" marR="6658" marT="66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51593">
                <a:tc>
                  <a:txBody>
                    <a:bodyPr/>
                    <a:lstStyle/>
                    <a:p>
                      <a:pPr algn="ctr" fontAlgn="ctr"/>
                      <a:r>
                        <a:rPr lang="es-PA" sz="900" b="1" i="0" u="none" strike="noStrike">
                          <a:latin typeface="Arial"/>
                        </a:rPr>
                        <a:t>u</a:t>
                      </a:r>
                      <a:r>
                        <a:rPr lang="es-PA" sz="900" b="1" i="0" u="none" strike="noStrike" baseline="-25000">
                          <a:latin typeface="Arial"/>
                        </a:rPr>
                        <a:t>PAT</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6.30E-04</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3.15E-04</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a:latin typeface="Arial"/>
                        </a:rPr>
                        <a:t>1.08</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dirty="0">
                          <a:latin typeface="Arial"/>
                        </a:rPr>
                        <a:t>2.83E-11</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r h="151593">
                <a:tc>
                  <a:txBody>
                    <a:bodyPr/>
                    <a:lstStyle/>
                    <a:p>
                      <a:pPr algn="ctr" fontAlgn="ctr"/>
                      <a:r>
                        <a:rPr lang="es-PA" sz="900" b="1" i="0" u="none" strike="noStrike">
                          <a:latin typeface="Arial"/>
                        </a:rPr>
                        <a:t>u</a:t>
                      </a:r>
                      <a:r>
                        <a:rPr lang="es-PA" sz="900" b="1" i="0" u="none" strike="noStrike" baseline="-25000">
                          <a:latin typeface="Arial"/>
                        </a:rPr>
                        <a:t>REP</a:t>
                      </a:r>
                      <a:endParaRPr lang="es-PA" sz="900" b="1" i="0" u="none" strike="noStrike">
                        <a:latin typeface="Arial"/>
                      </a:endParaRP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1" i="0" u="none" strike="noStrike">
                          <a:latin typeface="Arial"/>
                        </a:rPr>
                        <a:t>Normal</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PA" sz="900" b="0" i="0" u="none" strike="noStrike">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PA" sz="900" b="0" i="0" u="none" strike="noStrike" dirty="0">
                          <a:latin typeface="Arial"/>
                        </a:rPr>
                        <a:t>0.00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a:txBody>
                    <a:bodyPr/>
                    <a:lstStyle/>
                    <a:p>
                      <a:pPr algn="ctr" fontAlgn="ctr"/>
                      <a:r>
                        <a:rPr lang="es-PA" sz="900" b="0" i="0" u="none" strike="noStrike" dirty="0">
                          <a:latin typeface="Arial"/>
                        </a:rPr>
                        <a:t>0.00E+00</a:t>
                      </a:r>
                    </a:p>
                  </a:txBody>
                  <a:tcPr marL="6658" marR="6658" marT="6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c vMerge="1">
                  <a:txBody>
                    <a:bodyPr/>
                    <a:lstStyle/>
                    <a:p>
                      <a:endParaRPr lang="es-PA"/>
                    </a:p>
                  </a:txBody>
                  <a:tcPr/>
                </a:tc>
              </a:tr>
            </a:tbl>
          </a:graphicData>
        </a:graphic>
      </p:graphicFrame>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79</a:t>
            </a:fld>
            <a:endParaRPr lang="es-ES"/>
          </a:p>
        </p:txBody>
      </p:sp>
      <p:sp>
        <p:nvSpPr>
          <p:cNvPr id="6" name="5 Título"/>
          <p:cNvSpPr>
            <a:spLocks noGrp="1"/>
          </p:cNvSpPr>
          <p:nvPr>
            <p:ph type="title"/>
          </p:nvPr>
        </p:nvSpPr>
        <p:spPr>
          <a:xfrm>
            <a:off x="357158" y="274638"/>
            <a:ext cx="8472518" cy="1011222"/>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Estimación de incertidumbre y hoja de cálculo</a:t>
            </a:r>
            <a:endParaRPr lang="es-PA" sz="28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7242" y="4071942"/>
            <a:ext cx="8229600" cy="1785950"/>
          </a:xfrm>
        </p:spPr>
        <p:txBody>
          <a:bodyPr>
            <a:normAutofit/>
          </a:bodyPr>
          <a:lstStyle/>
          <a:p>
            <a:r>
              <a:rPr lang="en-US" sz="2000" dirty="0" smtClean="0">
                <a:solidFill>
                  <a:srgbClr val="002060"/>
                </a:solidFill>
              </a:rPr>
              <a:t>Instruments used to measure </a:t>
            </a:r>
            <a:r>
              <a:rPr lang="en-US" sz="2000" b="1" dirty="0" smtClean="0">
                <a:solidFill>
                  <a:srgbClr val="002060"/>
                </a:solidFill>
              </a:rPr>
              <a:t>time interval</a:t>
            </a:r>
            <a:r>
              <a:rPr lang="en-US" sz="2000" dirty="0" smtClean="0">
                <a:solidFill>
                  <a:srgbClr val="002060"/>
                </a:solidFill>
              </a:rPr>
              <a:t>.</a:t>
            </a:r>
          </a:p>
          <a:p>
            <a:pPr>
              <a:buNone/>
            </a:pPr>
            <a:endParaRPr lang="en-US" sz="500" dirty="0" smtClean="0">
              <a:solidFill>
                <a:srgbClr val="002060"/>
              </a:solidFill>
            </a:endParaRPr>
          </a:p>
          <a:p>
            <a:r>
              <a:rPr lang="en-US" sz="2000" b="1" dirty="0" smtClean="0">
                <a:solidFill>
                  <a:srgbClr val="002060"/>
                </a:solidFill>
              </a:rPr>
              <a:t>Time interval </a:t>
            </a:r>
            <a:r>
              <a:rPr lang="en-US" sz="2000" dirty="0" smtClean="0">
                <a:solidFill>
                  <a:srgbClr val="002060"/>
                </a:solidFill>
              </a:rPr>
              <a:t>is defined as the elapsed time between two events.</a:t>
            </a:r>
          </a:p>
          <a:p>
            <a:pPr>
              <a:buNone/>
            </a:pPr>
            <a:endParaRPr lang="en-US" sz="500" dirty="0" smtClean="0">
              <a:solidFill>
                <a:srgbClr val="002060"/>
              </a:solidFill>
            </a:endParaRPr>
          </a:p>
          <a:p>
            <a:r>
              <a:rPr lang="en-US" sz="2000" dirty="0" smtClean="0">
                <a:solidFill>
                  <a:srgbClr val="002060"/>
                </a:solidFill>
              </a:rPr>
              <a:t>The standard </a:t>
            </a:r>
            <a:r>
              <a:rPr lang="en-US" sz="2000" b="1" dirty="0" smtClean="0">
                <a:solidFill>
                  <a:srgbClr val="002060"/>
                </a:solidFill>
              </a:rPr>
              <a:t>unit </a:t>
            </a:r>
            <a:r>
              <a:rPr lang="en-US" sz="2000" dirty="0" smtClean="0">
                <a:solidFill>
                  <a:srgbClr val="002060"/>
                </a:solidFill>
              </a:rPr>
              <a:t>of time interval is the </a:t>
            </a:r>
            <a:r>
              <a:rPr lang="en-US" sz="2000" b="1" dirty="0" smtClean="0">
                <a:solidFill>
                  <a:srgbClr val="002060"/>
                </a:solidFill>
              </a:rPr>
              <a:t>second (s)</a:t>
            </a:r>
            <a:endParaRPr lang="en-US" sz="500" b="1" dirty="0" smtClean="0">
              <a:solidFill>
                <a:srgbClr val="002060"/>
              </a:solidFill>
            </a:endParaRPr>
          </a:p>
        </p:txBody>
      </p:sp>
      <p:sp>
        <p:nvSpPr>
          <p:cNvPr id="2" name="1 Título"/>
          <p:cNvSpPr>
            <a:spLocks noGrp="1"/>
          </p:cNvSpPr>
          <p:nvPr>
            <p:ph type="title"/>
          </p:nvPr>
        </p:nvSpPr>
        <p:spPr>
          <a:xfrm>
            <a:off x="671514" y="214290"/>
            <a:ext cx="7758138" cy="1143000"/>
          </a:xfrm>
        </p:spPr>
        <p:txBody>
          <a:bodyPr>
            <a:normAutofit/>
          </a:bodyPr>
          <a:lstStyle/>
          <a:p>
            <a:pPr lvl="1" algn="l" rtl="0">
              <a:spcBef>
                <a:spcPct val="0"/>
              </a:spcBef>
            </a:pPr>
            <a:r>
              <a:rPr lang="en-US" sz="2700" b="1" dirty="0" smtClean="0">
                <a:solidFill>
                  <a:schemeClr val="tx1"/>
                </a:solidFill>
                <a:effectLst>
                  <a:outerShdw blurRad="38100" dist="38100" dir="2700000" algn="tl">
                    <a:srgbClr val="000000">
                      <a:alpha val="43137"/>
                    </a:srgbClr>
                  </a:outerShdw>
                </a:effectLst>
              </a:rPr>
              <a:t>WHAT ABOUT STOPWATCHES AND TIMERS?</a:t>
            </a:r>
            <a:endParaRPr lang="es-PA" dirty="0">
              <a:solidFill>
                <a:schemeClr val="tx1"/>
              </a:solidFill>
            </a:endParaRPr>
          </a:p>
        </p:txBody>
      </p:sp>
      <p:pic>
        <p:nvPicPr>
          <p:cNvPr id="2051" name="Picture 3"/>
          <p:cNvPicPr>
            <a:picLocks noChangeAspect="1" noChangeArrowheads="1"/>
          </p:cNvPicPr>
          <p:nvPr/>
        </p:nvPicPr>
        <p:blipFill>
          <a:blip r:embed="rId2"/>
          <a:srcRect/>
          <a:stretch>
            <a:fillRect/>
          </a:stretch>
        </p:blipFill>
        <p:spPr bwMode="auto">
          <a:xfrm>
            <a:off x="1919455" y="1785926"/>
            <a:ext cx="5182757" cy="2143140"/>
          </a:xfrm>
          <a:prstGeom prst="rect">
            <a:avLst/>
          </a:prstGeom>
          <a:noFill/>
          <a:ln w="9525">
            <a:noFill/>
            <a:miter lim="800000"/>
            <a:headEnd/>
            <a:tailEnd/>
          </a:ln>
          <a:effectLst/>
        </p:spPr>
      </p:pic>
      <p:sp>
        <p:nvSpPr>
          <p:cNvPr id="9" name="8 Rectángulo"/>
          <p:cNvSpPr/>
          <p:nvPr/>
        </p:nvSpPr>
        <p:spPr>
          <a:xfrm>
            <a:off x="3286116" y="6215082"/>
            <a:ext cx="4887877" cy="276999"/>
          </a:xfrm>
          <a:prstGeom prst="rect">
            <a:avLst/>
          </a:prstGeom>
        </p:spPr>
        <p:txBody>
          <a:bodyPr wrap="none">
            <a:spAutoFit/>
          </a:bodyPr>
          <a:lstStyle/>
          <a:p>
            <a:r>
              <a:rPr lang="en-US" sz="1200" dirty="0" smtClean="0"/>
              <a:t> from NIST - Practice Guide Timer Calibrations - 2009 Edition .</a:t>
            </a:r>
            <a:endParaRPr lang="es-PA" sz="1200" dirty="0"/>
          </a:p>
        </p:txBody>
      </p:sp>
      <p:sp>
        <p:nvSpPr>
          <p:cNvPr id="10" name="9 Marcador de fecha"/>
          <p:cNvSpPr>
            <a:spLocks noGrp="1"/>
          </p:cNvSpPr>
          <p:nvPr>
            <p:ph type="dt" sz="half" idx="10"/>
          </p:nvPr>
        </p:nvSpPr>
        <p:spPr/>
        <p:txBody>
          <a:bodyPr/>
          <a:lstStyle/>
          <a:p>
            <a:r>
              <a:rPr lang="es-PA" smtClean="0"/>
              <a:t>January 27, 2015</a:t>
            </a:r>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
        <p:nvSpPr>
          <p:cNvPr id="12" name="11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28802"/>
            <a:ext cx="8229600" cy="2804928"/>
          </a:xfrm>
        </p:spPr>
        <p:txBody>
          <a:bodyPr>
            <a:normAutofit/>
          </a:bodyPr>
          <a:lstStyle/>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Device Under Test (DUT)</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Traceable Reference </a:t>
            </a:r>
          </a:p>
          <a:p>
            <a:pPr marL="914400" lvl="1" indent="-514350">
              <a:buFont typeface="Courier New" pitchFamily="49" charset="0"/>
              <a:buChar char="o"/>
            </a:pPr>
            <a:r>
              <a:rPr lang="en-US" sz="4100" dirty="0" smtClean="0">
                <a:solidFill>
                  <a:schemeClr val="bg1">
                    <a:lumMod val="95000"/>
                  </a:schemeClr>
                </a:solidFill>
                <a:latin typeface="Arial" pitchFamily="34" charset="0"/>
                <a:cs typeface="Arial" pitchFamily="34" charset="0"/>
              </a:rPr>
              <a:t>Calibration Method</a:t>
            </a:r>
          </a:p>
          <a:p>
            <a:pPr marL="914400" lvl="1" indent="-514350">
              <a:buFont typeface="Courier New" pitchFamily="49" charset="0"/>
              <a:buChar char="o"/>
            </a:pPr>
            <a:r>
              <a:rPr lang="en-US" sz="4100" dirty="0" smtClean="0">
                <a:latin typeface="Arial" pitchFamily="34" charset="0"/>
                <a:cs typeface="Arial" pitchFamily="34" charset="0"/>
              </a:rPr>
              <a:t>Calibration Result</a:t>
            </a:r>
          </a:p>
          <a:p>
            <a:pPr marL="914400" lvl="1" indent="-514350">
              <a:buNone/>
            </a:pPr>
            <a:endParaRPr lang="en-US" sz="4100"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pPr algn="ctr"/>
            <a:r>
              <a:rPr lang="en-US" sz="3700" dirty="0" smtClean="0">
                <a:latin typeface="Arial" pitchFamily="34" charset="0"/>
                <a:cs typeface="Arial" pitchFamily="34" charset="0"/>
              </a:rPr>
              <a:t>Tachometer </a:t>
            </a:r>
            <a:r>
              <a:rPr lang="es-PA" sz="3700" dirty="0" err="1" smtClean="0">
                <a:latin typeface="Arial" pitchFamily="34" charset="0"/>
                <a:cs typeface="Arial" pitchFamily="34" charset="0"/>
              </a:rPr>
              <a:t>Calibrations</a:t>
            </a:r>
            <a:endParaRPr lang="es-PA" sz="3700" dirty="0">
              <a:latin typeface="Arial" pitchFamily="34" charset="0"/>
              <a:cs typeface="Arial" pitchFamily="34" charset="0"/>
            </a:endParaRPr>
          </a:p>
        </p:txBody>
      </p:sp>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80</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81</a:t>
            </a:fld>
            <a:endParaRPr lang="es-ES"/>
          </a:p>
        </p:txBody>
      </p:sp>
      <p:sp>
        <p:nvSpPr>
          <p:cNvPr id="6" name="5 Título"/>
          <p:cNvSpPr>
            <a:spLocks noGrp="1"/>
          </p:cNvSpPr>
          <p:nvPr>
            <p:ph type="title"/>
          </p:nvPr>
        </p:nvSpPr>
        <p:spPr>
          <a:xfrm>
            <a:off x="357158" y="274638"/>
            <a:ext cx="8358246"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a:rPr>
              <a:t>Resultados de la hoja de cálculo</a:t>
            </a:r>
            <a:endParaRPr lang="es-PA" sz="2800" dirty="0">
              <a:solidFill>
                <a:schemeClr val="tx1"/>
              </a:solidFill>
              <a:effectLst>
                <a:outerShdw blurRad="38100" dist="38100" dir="2700000" algn="tl">
                  <a:srgbClr val="000000">
                    <a:alpha val="43137"/>
                  </a:srgbClr>
                </a:outerShdw>
              </a:effectLst>
            </a:endParaRPr>
          </a:p>
        </p:txBody>
      </p:sp>
      <p:graphicFrame>
        <p:nvGraphicFramePr>
          <p:cNvPr id="7" name="6 Tabla"/>
          <p:cNvGraphicFramePr>
            <a:graphicFrameLocks noGrp="1"/>
          </p:cNvGraphicFramePr>
          <p:nvPr/>
        </p:nvGraphicFramePr>
        <p:xfrm>
          <a:off x="1571604" y="1643050"/>
          <a:ext cx="6072230" cy="3517408"/>
        </p:xfrm>
        <a:graphic>
          <a:graphicData uri="http://schemas.openxmlformats.org/drawingml/2006/table">
            <a:tbl>
              <a:tblPr>
                <a:tableStyleId>{3C2FFA5D-87B4-456A-9821-1D502468CF0F}</a:tableStyleId>
              </a:tblPr>
              <a:tblGrid>
                <a:gridCol w="642942"/>
                <a:gridCol w="928693"/>
                <a:gridCol w="1714513"/>
                <a:gridCol w="642942"/>
                <a:gridCol w="2143140"/>
              </a:tblGrid>
              <a:tr h="314241">
                <a:tc gridSpan="5">
                  <a:txBody>
                    <a:bodyPr/>
                    <a:lstStyle/>
                    <a:p>
                      <a:pPr algn="ctr" fontAlgn="b"/>
                      <a:r>
                        <a:rPr lang="es-PA" sz="1400" b="1" dirty="0" smtClean="0">
                          <a:latin typeface="Arial"/>
                        </a:rPr>
                        <a:t>Datos</a:t>
                      </a:r>
                      <a:r>
                        <a:rPr lang="es-PA" sz="1400" b="1" baseline="0" dirty="0" smtClean="0">
                          <a:latin typeface="Arial"/>
                        </a:rPr>
                        <a:t> p</a:t>
                      </a:r>
                      <a:r>
                        <a:rPr lang="es-PA" sz="1400" b="1" dirty="0" smtClean="0">
                          <a:latin typeface="Arial"/>
                        </a:rPr>
                        <a:t>ara el certificado de calibración</a:t>
                      </a:r>
                      <a:endParaRPr lang="es-PA" sz="1400" b="1" i="0" u="none" strike="noStrike" dirty="0">
                        <a:latin typeface="Arial"/>
                      </a:endParaRPr>
                    </a:p>
                  </a:txBody>
                  <a:tcPr marL="9525" marR="9525" marT="9525" marB="0" anchor="ct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543011">
                <a:tc>
                  <a:txBody>
                    <a:bodyPr/>
                    <a:lstStyle/>
                    <a:p>
                      <a:pPr algn="ctr" fontAlgn="ctr"/>
                      <a:r>
                        <a:rPr lang="es-PA" sz="1200" b="1" u="none" strike="noStrike" dirty="0"/>
                        <a:t>Punto</a:t>
                      </a:r>
                      <a:endParaRPr lang="es-PA" sz="1200" b="1" i="0" u="none" strike="noStrike" dirty="0">
                        <a:latin typeface="Arial"/>
                      </a:endParaRPr>
                    </a:p>
                  </a:txBody>
                  <a:tcPr marL="9525" marR="9525" marT="9525" marB="0" anchor="ctr"/>
                </a:tc>
                <a:tc>
                  <a:txBody>
                    <a:bodyPr/>
                    <a:lstStyle/>
                    <a:p>
                      <a:pPr algn="ctr" fontAlgn="ctr"/>
                      <a:r>
                        <a:rPr lang="es-PA" sz="1200" b="1" u="none" strike="noStrike" dirty="0"/>
                        <a:t>Referencia </a:t>
                      </a:r>
                      <a:br>
                        <a:rPr lang="es-PA" sz="1200" b="1" u="none" strike="noStrike" dirty="0"/>
                      </a:br>
                      <a:r>
                        <a:rPr lang="es-PA" sz="1200" b="1" u="none" strike="noStrike" dirty="0"/>
                        <a:t>(RPM)</a:t>
                      </a:r>
                      <a:endParaRPr lang="es-PA" sz="1200" b="1" i="0" u="none" strike="noStrike" dirty="0">
                        <a:latin typeface="Arial"/>
                      </a:endParaRPr>
                    </a:p>
                  </a:txBody>
                  <a:tcPr marL="9525" marR="9525" marT="9525" marB="0" anchor="ctr"/>
                </a:tc>
                <a:tc>
                  <a:txBody>
                    <a:bodyPr/>
                    <a:lstStyle/>
                    <a:p>
                      <a:pPr algn="ctr" fontAlgn="ctr"/>
                      <a:r>
                        <a:rPr lang="es-PA" sz="1200" b="1" u="none" strike="noStrike" dirty="0"/>
                        <a:t>Promedio del Objeto</a:t>
                      </a:r>
                      <a:br>
                        <a:rPr lang="es-PA" sz="1200" b="1" u="none" strike="noStrike" dirty="0"/>
                      </a:br>
                      <a:r>
                        <a:rPr lang="es-PA" sz="1200" b="1" u="none" strike="noStrike" dirty="0"/>
                        <a:t>(RPM)</a:t>
                      </a:r>
                      <a:endParaRPr lang="es-PA" sz="1200" b="1" i="0" u="none" strike="noStrike" dirty="0">
                        <a:latin typeface="Arial"/>
                      </a:endParaRPr>
                    </a:p>
                  </a:txBody>
                  <a:tcPr marL="9525" marR="9525" marT="9525" marB="0" anchor="ctr"/>
                </a:tc>
                <a:tc>
                  <a:txBody>
                    <a:bodyPr/>
                    <a:lstStyle/>
                    <a:p>
                      <a:pPr algn="ctr" fontAlgn="ctr"/>
                      <a:r>
                        <a:rPr lang="es-PA" sz="1200" b="1" u="none" strike="noStrike" dirty="0"/>
                        <a:t>Error (RPM)</a:t>
                      </a:r>
                      <a:endParaRPr lang="es-PA" sz="1200" b="1" i="0" u="none" strike="noStrike" dirty="0">
                        <a:latin typeface="Arial"/>
                      </a:endParaRPr>
                    </a:p>
                  </a:txBody>
                  <a:tcPr marL="9525" marR="9525" marT="9525" marB="0" anchor="ctr"/>
                </a:tc>
                <a:tc>
                  <a:txBody>
                    <a:bodyPr/>
                    <a:lstStyle/>
                    <a:p>
                      <a:pPr algn="ctr" fontAlgn="ctr"/>
                      <a:r>
                        <a:rPr lang="es-PA" sz="1200" b="1" u="none" strike="noStrike" dirty="0"/>
                        <a:t>Incertidumbre Expandida (RPM)</a:t>
                      </a:r>
                      <a:endParaRPr lang="es-PA" sz="1200" b="1" i="0" u="none" strike="noStrike" dirty="0">
                        <a:latin typeface="Arial"/>
                      </a:endParaRPr>
                    </a:p>
                  </a:txBody>
                  <a:tcPr marL="9525" marR="9525" marT="9525" marB="0" anchor="ctr"/>
                </a:tc>
              </a:tr>
              <a:tr h="264460">
                <a:tc>
                  <a:txBody>
                    <a:bodyPr/>
                    <a:lstStyle/>
                    <a:p>
                      <a:pPr algn="ctr" fontAlgn="ctr"/>
                      <a:r>
                        <a:rPr lang="es-PA" sz="1400" u="none" strike="noStrike" dirty="0" smtClean="0"/>
                        <a:t>1</a:t>
                      </a:r>
                      <a:endParaRPr lang="es-PA" sz="1400" b="0" i="0" u="none" strike="noStrike" dirty="0">
                        <a:latin typeface="Arial"/>
                      </a:endParaRPr>
                    </a:p>
                  </a:txBody>
                  <a:tcPr marL="9525" marR="9525" marT="9525" marB="0" anchor="ctr"/>
                </a:tc>
                <a:tc>
                  <a:txBody>
                    <a:bodyPr/>
                    <a:lstStyle/>
                    <a:p>
                      <a:pPr algn="ctr" fontAlgn="ctr"/>
                      <a:r>
                        <a:rPr lang="es-PA" sz="1400" u="none" strike="noStrike"/>
                        <a:t>50.00</a:t>
                      </a:r>
                      <a:endParaRPr lang="es-PA" sz="1400" b="0" i="0" u="none" strike="noStrike">
                        <a:latin typeface="Arial"/>
                      </a:endParaRPr>
                    </a:p>
                  </a:txBody>
                  <a:tcPr marL="9525" marR="9525" marT="9525" marB="0" anchor="ctr"/>
                </a:tc>
                <a:tc>
                  <a:txBody>
                    <a:bodyPr/>
                    <a:lstStyle/>
                    <a:p>
                      <a:pPr algn="ctr" fontAlgn="b"/>
                      <a:r>
                        <a:rPr lang="es-PA" sz="1400" u="none" strike="noStrike"/>
                        <a:t>50.0</a:t>
                      </a:r>
                      <a:endParaRPr lang="es-PA" sz="1400" b="0" i="0" u="none" strike="noStrike">
                        <a:latin typeface="Arial"/>
                      </a:endParaRPr>
                    </a:p>
                  </a:txBody>
                  <a:tcPr marL="9525" marR="9525" marT="9525" marB="0" anchor="b"/>
                </a:tc>
                <a:tc>
                  <a:txBody>
                    <a:bodyPr/>
                    <a:lstStyle/>
                    <a:p>
                      <a:pPr algn="ctr" fontAlgn="b"/>
                      <a:r>
                        <a:rPr lang="es-PA" sz="1400" u="none" strike="noStrike"/>
                        <a:t>0.0</a:t>
                      </a:r>
                      <a:endParaRPr lang="es-PA" sz="1400" b="0" i="0" u="none" strike="noStrike">
                        <a:latin typeface="Arial"/>
                      </a:endParaRPr>
                    </a:p>
                  </a:txBody>
                  <a:tcPr marL="9525" marR="9525" marT="9525" marB="0" anchor="b"/>
                </a:tc>
                <a:tc>
                  <a:txBody>
                    <a:bodyPr/>
                    <a:lstStyle/>
                    <a:p>
                      <a:pPr algn="ctr" fontAlgn="b"/>
                      <a:r>
                        <a:rPr lang="es-PA" sz="1400" u="none" strike="noStrike"/>
                        <a:t>0.2</a:t>
                      </a:r>
                      <a:endParaRPr lang="es-PA" sz="1400" b="0" i="0" u="none" strike="noStrike">
                        <a:latin typeface="Arial"/>
                      </a:endParaRPr>
                    </a:p>
                  </a:txBody>
                  <a:tcPr marL="9525" marR="9525" marT="9525" marB="0" anchor="b"/>
                </a:tc>
              </a:tr>
              <a:tr h="264460">
                <a:tc>
                  <a:txBody>
                    <a:bodyPr/>
                    <a:lstStyle/>
                    <a:p>
                      <a:pPr algn="ctr" fontAlgn="ctr"/>
                      <a:r>
                        <a:rPr lang="es-PA" sz="1400" u="none" strike="noStrike" dirty="0" smtClean="0"/>
                        <a:t>2</a:t>
                      </a:r>
                      <a:endParaRPr lang="es-PA" sz="1400" b="0" i="0" u="none" strike="noStrike" dirty="0">
                        <a:latin typeface="Arial"/>
                      </a:endParaRPr>
                    </a:p>
                  </a:txBody>
                  <a:tcPr marL="9525" marR="9525" marT="9525" marB="0" anchor="ctr"/>
                </a:tc>
                <a:tc>
                  <a:txBody>
                    <a:bodyPr/>
                    <a:lstStyle/>
                    <a:p>
                      <a:pPr algn="ctr" fontAlgn="ctr"/>
                      <a:r>
                        <a:rPr lang="es-PA" sz="1400" u="none" strike="noStrike"/>
                        <a:t>100.00</a:t>
                      </a:r>
                      <a:endParaRPr lang="es-PA" sz="1400" b="0" i="0" u="none" strike="noStrike">
                        <a:latin typeface="Arial"/>
                      </a:endParaRPr>
                    </a:p>
                  </a:txBody>
                  <a:tcPr marL="9525" marR="9525" marT="9525" marB="0" anchor="ctr"/>
                </a:tc>
                <a:tc>
                  <a:txBody>
                    <a:bodyPr/>
                    <a:lstStyle/>
                    <a:p>
                      <a:pPr algn="ctr" fontAlgn="b"/>
                      <a:r>
                        <a:rPr lang="es-PA" sz="1400" u="none" strike="noStrike"/>
                        <a:t>100.0</a:t>
                      </a:r>
                      <a:endParaRPr lang="es-PA" sz="1400" b="0" i="0" u="none" strike="noStrike">
                        <a:latin typeface="Arial"/>
                      </a:endParaRPr>
                    </a:p>
                  </a:txBody>
                  <a:tcPr marL="9525" marR="9525" marT="9525" marB="0" anchor="b"/>
                </a:tc>
                <a:tc>
                  <a:txBody>
                    <a:bodyPr/>
                    <a:lstStyle/>
                    <a:p>
                      <a:pPr algn="ctr" fontAlgn="b"/>
                      <a:r>
                        <a:rPr lang="es-PA" sz="1400" u="none" strike="noStrike"/>
                        <a:t>0.0</a:t>
                      </a:r>
                      <a:endParaRPr lang="es-PA" sz="1400" b="0" i="0" u="none" strike="noStrike">
                        <a:latin typeface="Arial"/>
                      </a:endParaRPr>
                    </a:p>
                  </a:txBody>
                  <a:tcPr marL="9525" marR="9525" marT="9525" marB="0" anchor="b"/>
                </a:tc>
                <a:tc>
                  <a:txBody>
                    <a:bodyPr/>
                    <a:lstStyle/>
                    <a:p>
                      <a:pPr algn="ctr" fontAlgn="b"/>
                      <a:r>
                        <a:rPr lang="es-PA" sz="1400" u="none" strike="noStrike"/>
                        <a:t>0.1</a:t>
                      </a:r>
                      <a:endParaRPr lang="es-PA" sz="1400" b="0" i="0" u="none" strike="noStrike">
                        <a:latin typeface="Arial"/>
                      </a:endParaRPr>
                    </a:p>
                  </a:txBody>
                  <a:tcPr marL="9525" marR="9525" marT="9525" marB="0" anchor="b"/>
                </a:tc>
              </a:tr>
              <a:tr h="264460">
                <a:tc>
                  <a:txBody>
                    <a:bodyPr/>
                    <a:lstStyle/>
                    <a:p>
                      <a:pPr algn="ctr" fontAlgn="ctr"/>
                      <a:r>
                        <a:rPr lang="es-PA" sz="1400" u="none" strike="noStrike" dirty="0" smtClean="0"/>
                        <a:t>3</a:t>
                      </a:r>
                      <a:endParaRPr lang="es-PA" sz="1400" b="0" i="0" u="none" strike="noStrike" dirty="0">
                        <a:latin typeface="Arial"/>
                      </a:endParaRPr>
                    </a:p>
                  </a:txBody>
                  <a:tcPr marL="9525" marR="9525" marT="9525" marB="0" anchor="ctr"/>
                </a:tc>
                <a:tc>
                  <a:txBody>
                    <a:bodyPr/>
                    <a:lstStyle/>
                    <a:p>
                      <a:pPr algn="ctr" fontAlgn="ctr"/>
                      <a:r>
                        <a:rPr lang="es-PA" sz="1400" u="none" strike="noStrike"/>
                        <a:t>500.00</a:t>
                      </a:r>
                      <a:endParaRPr lang="es-PA" sz="1400" b="0" i="0" u="none" strike="noStrike">
                        <a:latin typeface="Arial"/>
                      </a:endParaRPr>
                    </a:p>
                  </a:txBody>
                  <a:tcPr marL="9525" marR="9525" marT="9525" marB="0" anchor="ctr"/>
                </a:tc>
                <a:tc>
                  <a:txBody>
                    <a:bodyPr/>
                    <a:lstStyle/>
                    <a:p>
                      <a:pPr algn="ctr" fontAlgn="b"/>
                      <a:r>
                        <a:rPr lang="es-PA" sz="1400" u="none" strike="noStrike" dirty="0"/>
                        <a:t>500.0</a:t>
                      </a:r>
                      <a:endParaRPr lang="es-PA" sz="1400" b="0" i="0" u="none" strike="noStrike" dirty="0">
                        <a:latin typeface="Arial"/>
                      </a:endParaRPr>
                    </a:p>
                  </a:txBody>
                  <a:tcPr marL="9525" marR="9525" marT="9525" marB="0" anchor="b"/>
                </a:tc>
                <a:tc>
                  <a:txBody>
                    <a:bodyPr/>
                    <a:lstStyle/>
                    <a:p>
                      <a:pPr algn="ctr" fontAlgn="b"/>
                      <a:r>
                        <a:rPr lang="es-PA" sz="1400" u="none" strike="noStrike"/>
                        <a:t>0.0</a:t>
                      </a:r>
                      <a:endParaRPr lang="es-PA" sz="1400" b="0" i="0" u="none" strike="noStrike">
                        <a:latin typeface="Arial"/>
                      </a:endParaRPr>
                    </a:p>
                  </a:txBody>
                  <a:tcPr marL="9525" marR="9525" marT="9525" marB="0" anchor="b"/>
                </a:tc>
                <a:tc>
                  <a:txBody>
                    <a:bodyPr/>
                    <a:lstStyle/>
                    <a:p>
                      <a:pPr algn="ctr" fontAlgn="b"/>
                      <a:r>
                        <a:rPr lang="es-PA" sz="1400" u="none" strike="noStrike" dirty="0"/>
                        <a:t>0.1</a:t>
                      </a:r>
                      <a:endParaRPr lang="es-PA" sz="1400" b="0" i="0" u="none" strike="noStrike" dirty="0">
                        <a:latin typeface="Arial"/>
                      </a:endParaRPr>
                    </a:p>
                  </a:txBody>
                  <a:tcPr marL="9525" marR="9525" marT="9525" marB="0" anchor="b"/>
                </a:tc>
              </a:tr>
              <a:tr h="264460">
                <a:tc>
                  <a:txBody>
                    <a:bodyPr/>
                    <a:lstStyle/>
                    <a:p>
                      <a:pPr algn="ctr" fontAlgn="ctr"/>
                      <a:r>
                        <a:rPr lang="es-PA" sz="1400" u="none" strike="noStrike" dirty="0" smtClean="0"/>
                        <a:t>4</a:t>
                      </a:r>
                      <a:endParaRPr lang="es-PA" sz="1400" b="0" i="0" u="none" strike="noStrike" dirty="0">
                        <a:latin typeface="Arial"/>
                      </a:endParaRPr>
                    </a:p>
                  </a:txBody>
                  <a:tcPr marL="9525" marR="9525" marT="9525" marB="0" anchor="ctr"/>
                </a:tc>
                <a:tc>
                  <a:txBody>
                    <a:bodyPr/>
                    <a:lstStyle/>
                    <a:p>
                      <a:pPr algn="ctr" fontAlgn="ctr"/>
                      <a:r>
                        <a:rPr lang="es-PA" sz="1400" u="none" strike="noStrike"/>
                        <a:t>750.00</a:t>
                      </a:r>
                      <a:endParaRPr lang="es-PA" sz="1400" b="0" i="0" u="none" strike="noStrike">
                        <a:latin typeface="Arial"/>
                      </a:endParaRPr>
                    </a:p>
                  </a:txBody>
                  <a:tcPr marL="9525" marR="9525" marT="9525" marB="0" anchor="ctr"/>
                </a:tc>
                <a:tc>
                  <a:txBody>
                    <a:bodyPr/>
                    <a:lstStyle/>
                    <a:p>
                      <a:pPr algn="ctr" fontAlgn="b"/>
                      <a:r>
                        <a:rPr lang="es-PA" sz="1400" u="none" strike="noStrike" dirty="0"/>
                        <a:t>750.1</a:t>
                      </a:r>
                      <a:endParaRPr lang="es-PA" sz="1400" b="0" i="0" u="none" strike="noStrike" dirty="0">
                        <a:latin typeface="Arial"/>
                      </a:endParaRPr>
                    </a:p>
                  </a:txBody>
                  <a:tcPr marL="9525" marR="9525" marT="9525" marB="0" anchor="b"/>
                </a:tc>
                <a:tc>
                  <a:txBody>
                    <a:bodyPr/>
                    <a:lstStyle/>
                    <a:p>
                      <a:pPr algn="ctr" fontAlgn="b"/>
                      <a:r>
                        <a:rPr lang="es-PA" sz="1400" u="none" strike="noStrike"/>
                        <a:t>0.1</a:t>
                      </a:r>
                      <a:endParaRPr lang="es-PA" sz="1400" b="0" i="0" u="none" strike="noStrike">
                        <a:latin typeface="Arial"/>
                      </a:endParaRPr>
                    </a:p>
                  </a:txBody>
                  <a:tcPr marL="9525" marR="9525" marT="9525" marB="0" anchor="b"/>
                </a:tc>
                <a:tc>
                  <a:txBody>
                    <a:bodyPr/>
                    <a:lstStyle/>
                    <a:p>
                      <a:pPr algn="ctr" fontAlgn="b"/>
                      <a:r>
                        <a:rPr lang="es-PA" sz="1400" u="none" strike="noStrike"/>
                        <a:t>0.1</a:t>
                      </a:r>
                      <a:endParaRPr lang="es-PA" sz="1400" b="0" i="0" u="none" strike="noStrike">
                        <a:latin typeface="Arial"/>
                      </a:endParaRPr>
                    </a:p>
                  </a:txBody>
                  <a:tcPr marL="9525" marR="9525" marT="9525" marB="0" anchor="b"/>
                </a:tc>
              </a:tr>
              <a:tr h="264460">
                <a:tc>
                  <a:txBody>
                    <a:bodyPr/>
                    <a:lstStyle/>
                    <a:p>
                      <a:pPr algn="ctr" fontAlgn="ctr"/>
                      <a:r>
                        <a:rPr lang="es-PA" sz="1400" u="none" strike="noStrike" dirty="0" smtClean="0"/>
                        <a:t>5</a:t>
                      </a:r>
                      <a:endParaRPr lang="es-PA" sz="1400" b="0" i="0" u="none" strike="noStrike" dirty="0">
                        <a:latin typeface="Arial"/>
                      </a:endParaRPr>
                    </a:p>
                  </a:txBody>
                  <a:tcPr marL="9525" marR="9525" marT="9525" marB="0" anchor="ctr"/>
                </a:tc>
                <a:tc>
                  <a:txBody>
                    <a:bodyPr/>
                    <a:lstStyle/>
                    <a:p>
                      <a:pPr algn="ctr" fontAlgn="ctr"/>
                      <a:r>
                        <a:rPr lang="es-PA" sz="1400" u="none" strike="noStrike"/>
                        <a:t>1000.00</a:t>
                      </a:r>
                      <a:endParaRPr lang="es-PA" sz="1400" b="0" i="0" u="none" strike="noStrike">
                        <a:latin typeface="Arial"/>
                      </a:endParaRPr>
                    </a:p>
                  </a:txBody>
                  <a:tcPr marL="9525" marR="9525" marT="9525" marB="0" anchor="ctr"/>
                </a:tc>
                <a:tc>
                  <a:txBody>
                    <a:bodyPr/>
                    <a:lstStyle/>
                    <a:p>
                      <a:pPr algn="ctr" fontAlgn="b"/>
                      <a:r>
                        <a:rPr lang="es-PA" sz="1400" u="none" strike="noStrike" dirty="0"/>
                        <a:t>999.9</a:t>
                      </a:r>
                      <a:endParaRPr lang="es-PA" sz="1400" b="0" i="0" u="none" strike="noStrike" dirty="0">
                        <a:latin typeface="Arial"/>
                      </a:endParaRPr>
                    </a:p>
                  </a:txBody>
                  <a:tcPr marL="9525" marR="9525" marT="9525" marB="0" anchor="b"/>
                </a:tc>
                <a:tc>
                  <a:txBody>
                    <a:bodyPr/>
                    <a:lstStyle/>
                    <a:p>
                      <a:pPr algn="ctr" fontAlgn="b"/>
                      <a:r>
                        <a:rPr lang="es-PA" sz="1400" u="none" strike="noStrike"/>
                        <a:t>-0.1</a:t>
                      </a:r>
                      <a:endParaRPr lang="es-PA" sz="1400" b="0" i="0" u="none" strike="noStrike">
                        <a:latin typeface="Arial"/>
                      </a:endParaRPr>
                    </a:p>
                  </a:txBody>
                  <a:tcPr marL="9525" marR="9525" marT="9525" marB="0" anchor="b"/>
                </a:tc>
                <a:tc>
                  <a:txBody>
                    <a:bodyPr/>
                    <a:lstStyle/>
                    <a:p>
                      <a:pPr algn="ctr" fontAlgn="b"/>
                      <a:r>
                        <a:rPr lang="es-PA" sz="1400" u="none" strike="noStrike" dirty="0"/>
                        <a:t>0.1</a:t>
                      </a:r>
                      <a:endParaRPr lang="es-PA" sz="1400" b="0" i="0" u="none" strike="noStrike" dirty="0">
                        <a:latin typeface="Arial"/>
                      </a:endParaRPr>
                    </a:p>
                  </a:txBody>
                  <a:tcPr marL="9525" marR="9525" marT="9525" marB="0" anchor="b"/>
                </a:tc>
              </a:tr>
              <a:tr h="264460">
                <a:tc>
                  <a:txBody>
                    <a:bodyPr/>
                    <a:lstStyle/>
                    <a:p>
                      <a:pPr algn="ctr" fontAlgn="ctr"/>
                      <a:r>
                        <a:rPr lang="es-PA" sz="1400" u="none" strike="noStrike" dirty="0" smtClean="0"/>
                        <a:t>6</a:t>
                      </a:r>
                      <a:endParaRPr lang="es-PA" sz="1400" b="0" i="0" u="none" strike="noStrike" dirty="0">
                        <a:latin typeface="Arial"/>
                      </a:endParaRPr>
                    </a:p>
                  </a:txBody>
                  <a:tcPr marL="9525" marR="9525" marT="9525" marB="0" anchor="ctr"/>
                </a:tc>
                <a:tc>
                  <a:txBody>
                    <a:bodyPr/>
                    <a:lstStyle/>
                    <a:p>
                      <a:pPr algn="ctr" fontAlgn="ctr"/>
                      <a:r>
                        <a:rPr lang="es-PA" sz="1400" u="none" strike="noStrike"/>
                        <a:t>2500.00</a:t>
                      </a:r>
                      <a:endParaRPr lang="es-PA" sz="1400" b="0" i="0" u="none" strike="noStrike">
                        <a:latin typeface="Arial"/>
                      </a:endParaRPr>
                    </a:p>
                  </a:txBody>
                  <a:tcPr marL="9525" marR="9525" marT="9525" marB="0" anchor="ctr"/>
                </a:tc>
                <a:tc>
                  <a:txBody>
                    <a:bodyPr/>
                    <a:lstStyle/>
                    <a:p>
                      <a:pPr algn="ctr" fontAlgn="b"/>
                      <a:r>
                        <a:rPr lang="es-PA" sz="1400" u="none" strike="noStrike"/>
                        <a:t>2500</a:t>
                      </a:r>
                      <a:endParaRPr lang="es-PA" sz="1400" b="0" i="0" u="none" strike="noStrike">
                        <a:latin typeface="Arial"/>
                      </a:endParaRPr>
                    </a:p>
                  </a:txBody>
                  <a:tcPr marL="9525" marR="9525" marT="9525" marB="0" anchor="b"/>
                </a:tc>
                <a:tc>
                  <a:txBody>
                    <a:bodyPr/>
                    <a:lstStyle/>
                    <a:p>
                      <a:pPr algn="ctr" fontAlgn="b"/>
                      <a:r>
                        <a:rPr lang="es-PA" sz="1400" u="none" strike="noStrike"/>
                        <a:t>0</a:t>
                      </a:r>
                      <a:endParaRPr lang="es-PA" sz="1400" b="0" i="0" u="none" strike="noStrike">
                        <a:latin typeface="Arial"/>
                      </a:endParaRPr>
                    </a:p>
                  </a:txBody>
                  <a:tcPr marL="9525" marR="9525" marT="9525" marB="0" anchor="b"/>
                </a:tc>
                <a:tc>
                  <a:txBody>
                    <a:bodyPr/>
                    <a:lstStyle/>
                    <a:p>
                      <a:pPr algn="ctr" fontAlgn="b"/>
                      <a:r>
                        <a:rPr lang="es-PA" sz="1400" u="none" strike="noStrike"/>
                        <a:t>1</a:t>
                      </a:r>
                      <a:endParaRPr lang="es-PA" sz="1400" b="0" i="0" u="none" strike="noStrike">
                        <a:latin typeface="Arial"/>
                      </a:endParaRPr>
                    </a:p>
                  </a:txBody>
                  <a:tcPr marL="9525" marR="9525" marT="9525" marB="0" anchor="b"/>
                </a:tc>
              </a:tr>
              <a:tr h="280016">
                <a:tc>
                  <a:txBody>
                    <a:bodyPr/>
                    <a:lstStyle/>
                    <a:p>
                      <a:pPr algn="ctr" fontAlgn="ctr"/>
                      <a:r>
                        <a:rPr lang="es-PA" sz="1400" u="none" strike="noStrike" dirty="0" smtClean="0"/>
                        <a:t>7</a:t>
                      </a:r>
                      <a:endParaRPr lang="es-PA" sz="1400" b="0" i="0" u="none" strike="noStrike" dirty="0">
                        <a:latin typeface="Arial"/>
                      </a:endParaRPr>
                    </a:p>
                  </a:txBody>
                  <a:tcPr marL="9525" marR="9525" marT="9525" marB="0" anchor="ctr"/>
                </a:tc>
                <a:tc>
                  <a:txBody>
                    <a:bodyPr/>
                    <a:lstStyle/>
                    <a:p>
                      <a:pPr algn="ctr" fontAlgn="ctr"/>
                      <a:r>
                        <a:rPr lang="es-PA" sz="1400" u="none" strike="noStrike"/>
                        <a:t>5000.00</a:t>
                      </a:r>
                      <a:endParaRPr lang="es-PA" sz="1400" b="0" i="0" u="none" strike="noStrike">
                        <a:latin typeface="Arial"/>
                      </a:endParaRPr>
                    </a:p>
                  </a:txBody>
                  <a:tcPr marL="9525" marR="9525" marT="9525" marB="0" anchor="ctr"/>
                </a:tc>
                <a:tc>
                  <a:txBody>
                    <a:bodyPr/>
                    <a:lstStyle/>
                    <a:p>
                      <a:pPr algn="ctr" fontAlgn="b"/>
                      <a:r>
                        <a:rPr lang="es-PA" sz="1400" u="none" strike="noStrike"/>
                        <a:t>5000</a:t>
                      </a:r>
                      <a:endParaRPr lang="es-PA" sz="1400" b="0" i="0" u="none" strike="noStrike">
                        <a:latin typeface="Arial"/>
                      </a:endParaRPr>
                    </a:p>
                  </a:txBody>
                  <a:tcPr marL="9525" marR="9525" marT="9525" marB="0" anchor="b"/>
                </a:tc>
                <a:tc>
                  <a:txBody>
                    <a:bodyPr/>
                    <a:lstStyle/>
                    <a:p>
                      <a:pPr algn="ctr" fontAlgn="b"/>
                      <a:r>
                        <a:rPr lang="es-PA" sz="1400" u="none" strike="noStrike"/>
                        <a:t>0</a:t>
                      </a:r>
                      <a:endParaRPr lang="es-PA" sz="1400" b="0" i="0" u="none" strike="noStrike">
                        <a:latin typeface="Arial"/>
                      </a:endParaRPr>
                    </a:p>
                  </a:txBody>
                  <a:tcPr marL="9525" marR="9525" marT="9525" marB="0" anchor="b"/>
                </a:tc>
                <a:tc>
                  <a:txBody>
                    <a:bodyPr/>
                    <a:lstStyle/>
                    <a:p>
                      <a:pPr algn="ctr" fontAlgn="b"/>
                      <a:r>
                        <a:rPr lang="es-PA" sz="1400" u="none" strike="noStrike"/>
                        <a:t>2</a:t>
                      </a:r>
                      <a:endParaRPr lang="es-PA" sz="1400" b="0" i="0" u="none" strike="noStrike">
                        <a:latin typeface="Arial"/>
                      </a:endParaRPr>
                    </a:p>
                  </a:txBody>
                  <a:tcPr marL="9525" marR="9525" marT="9525" marB="0" anchor="b"/>
                </a:tc>
              </a:tr>
              <a:tr h="264460">
                <a:tc>
                  <a:txBody>
                    <a:bodyPr/>
                    <a:lstStyle/>
                    <a:p>
                      <a:pPr algn="ctr" fontAlgn="ctr"/>
                      <a:r>
                        <a:rPr lang="es-PA" sz="1400" u="none" strike="noStrike" dirty="0" smtClean="0"/>
                        <a:t>8</a:t>
                      </a:r>
                      <a:endParaRPr lang="es-PA" sz="1400" b="0" i="0" u="none" strike="noStrike" dirty="0">
                        <a:latin typeface="Arial"/>
                      </a:endParaRPr>
                    </a:p>
                  </a:txBody>
                  <a:tcPr marL="9525" marR="9525" marT="9525" marB="0" anchor="ctr"/>
                </a:tc>
                <a:tc>
                  <a:txBody>
                    <a:bodyPr/>
                    <a:lstStyle/>
                    <a:p>
                      <a:pPr algn="ctr" fontAlgn="ctr"/>
                      <a:r>
                        <a:rPr lang="es-PA" sz="1400" u="none" strike="noStrike" dirty="0"/>
                        <a:t>7500.00</a:t>
                      </a:r>
                      <a:endParaRPr lang="es-PA" sz="1400" b="0" i="0" u="none" strike="noStrike" dirty="0">
                        <a:latin typeface="Arial"/>
                      </a:endParaRPr>
                    </a:p>
                  </a:txBody>
                  <a:tcPr marL="9525" marR="9525" marT="9525" marB="0" anchor="ctr"/>
                </a:tc>
                <a:tc>
                  <a:txBody>
                    <a:bodyPr/>
                    <a:lstStyle/>
                    <a:p>
                      <a:pPr algn="ctr" fontAlgn="b"/>
                      <a:r>
                        <a:rPr lang="es-PA" sz="1400" u="none" strike="noStrike"/>
                        <a:t>7500</a:t>
                      </a:r>
                      <a:endParaRPr lang="es-PA" sz="1400" b="0" i="0" u="none" strike="noStrike">
                        <a:latin typeface="Arial"/>
                      </a:endParaRPr>
                    </a:p>
                  </a:txBody>
                  <a:tcPr marL="9525" marR="9525" marT="9525" marB="0" anchor="b"/>
                </a:tc>
                <a:tc>
                  <a:txBody>
                    <a:bodyPr/>
                    <a:lstStyle/>
                    <a:p>
                      <a:pPr algn="ctr" fontAlgn="b"/>
                      <a:r>
                        <a:rPr lang="es-PA" sz="1400" u="none" strike="noStrike"/>
                        <a:t>0</a:t>
                      </a:r>
                      <a:endParaRPr lang="es-PA" sz="1400" b="0" i="0" u="none" strike="noStrike">
                        <a:latin typeface="Arial"/>
                      </a:endParaRPr>
                    </a:p>
                  </a:txBody>
                  <a:tcPr marL="9525" marR="9525" marT="9525" marB="0" anchor="b"/>
                </a:tc>
                <a:tc>
                  <a:txBody>
                    <a:bodyPr/>
                    <a:lstStyle/>
                    <a:p>
                      <a:pPr algn="ctr" fontAlgn="b"/>
                      <a:r>
                        <a:rPr lang="es-PA" sz="1400" u="none" strike="noStrike" dirty="0"/>
                        <a:t>2</a:t>
                      </a:r>
                      <a:endParaRPr lang="es-PA" sz="1400" b="0" i="0" u="none" strike="noStrike" dirty="0">
                        <a:latin typeface="Arial"/>
                      </a:endParaRPr>
                    </a:p>
                  </a:txBody>
                  <a:tcPr marL="9525" marR="9525" marT="9525" marB="0" anchor="b"/>
                </a:tc>
              </a:tr>
              <a:tr h="264460">
                <a:tc>
                  <a:txBody>
                    <a:bodyPr/>
                    <a:lstStyle/>
                    <a:p>
                      <a:pPr algn="ctr" fontAlgn="ctr"/>
                      <a:r>
                        <a:rPr lang="es-PA" sz="1400" u="none" strike="noStrike" dirty="0" smtClean="0"/>
                        <a:t>9</a:t>
                      </a:r>
                      <a:endParaRPr lang="es-PA" sz="1400" b="0" i="0" u="none" strike="noStrike" dirty="0">
                        <a:latin typeface="Arial"/>
                      </a:endParaRPr>
                    </a:p>
                  </a:txBody>
                  <a:tcPr marL="9525" marR="9525" marT="9525" marB="0" anchor="ctr"/>
                </a:tc>
                <a:tc>
                  <a:txBody>
                    <a:bodyPr/>
                    <a:lstStyle/>
                    <a:p>
                      <a:pPr algn="ctr" fontAlgn="ctr"/>
                      <a:r>
                        <a:rPr lang="es-PA" sz="1400" u="none" strike="noStrike"/>
                        <a:t>10000.00</a:t>
                      </a:r>
                      <a:endParaRPr lang="es-PA" sz="1400" b="0" i="0" u="none" strike="noStrike">
                        <a:latin typeface="Arial"/>
                      </a:endParaRPr>
                    </a:p>
                  </a:txBody>
                  <a:tcPr marL="9525" marR="9525" marT="9525" marB="0" anchor="ctr"/>
                </a:tc>
                <a:tc>
                  <a:txBody>
                    <a:bodyPr/>
                    <a:lstStyle/>
                    <a:p>
                      <a:pPr algn="ctr" fontAlgn="b"/>
                      <a:r>
                        <a:rPr lang="es-PA" sz="1400" u="none" strike="noStrike" dirty="0"/>
                        <a:t>10001</a:t>
                      </a:r>
                      <a:endParaRPr lang="es-PA" sz="1400" b="0" i="0" u="none" strike="noStrike" dirty="0">
                        <a:latin typeface="Arial"/>
                      </a:endParaRPr>
                    </a:p>
                  </a:txBody>
                  <a:tcPr marL="9525" marR="9525" marT="9525" marB="0" anchor="b"/>
                </a:tc>
                <a:tc>
                  <a:txBody>
                    <a:bodyPr/>
                    <a:lstStyle/>
                    <a:p>
                      <a:pPr algn="ctr" fontAlgn="b"/>
                      <a:r>
                        <a:rPr lang="es-PA" sz="1400" u="none" strike="noStrike"/>
                        <a:t>1</a:t>
                      </a:r>
                      <a:endParaRPr lang="es-PA" sz="1400" b="0" i="0" u="none" strike="noStrike">
                        <a:latin typeface="Arial"/>
                      </a:endParaRPr>
                    </a:p>
                  </a:txBody>
                  <a:tcPr marL="9525" marR="9525" marT="9525" marB="0" anchor="b"/>
                </a:tc>
                <a:tc>
                  <a:txBody>
                    <a:bodyPr/>
                    <a:lstStyle/>
                    <a:p>
                      <a:pPr algn="ctr" fontAlgn="b"/>
                      <a:r>
                        <a:rPr lang="es-PA" sz="1400" u="none" strike="noStrike" dirty="0"/>
                        <a:t>3</a:t>
                      </a:r>
                      <a:endParaRPr lang="es-PA" sz="1400" b="0" i="0" u="none" strike="noStrike" dirty="0">
                        <a:latin typeface="Arial"/>
                      </a:endParaRPr>
                    </a:p>
                  </a:txBody>
                  <a:tcPr marL="9525" marR="9525" marT="9525" marB="0" anchor="b"/>
                </a:tc>
              </a:tr>
              <a:tr h="264460">
                <a:tc>
                  <a:txBody>
                    <a:bodyPr/>
                    <a:lstStyle/>
                    <a:p>
                      <a:pPr algn="ctr" fontAlgn="ctr"/>
                      <a:r>
                        <a:rPr lang="es-PA" sz="1400" u="none" strike="noStrike" dirty="0" smtClean="0"/>
                        <a:t>10</a:t>
                      </a:r>
                      <a:endParaRPr lang="es-PA" sz="1400" b="0" i="0" u="none" strike="noStrike" dirty="0">
                        <a:latin typeface="Arial"/>
                      </a:endParaRPr>
                    </a:p>
                  </a:txBody>
                  <a:tcPr marL="9525" marR="9525" marT="9525" marB="0" anchor="ctr"/>
                </a:tc>
                <a:tc>
                  <a:txBody>
                    <a:bodyPr/>
                    <a:lstStyle/>
                    <a:p>
                      <a:pPr algn="ctr" fontAlgn="ctr"/>
                      <a:r>
                        <a:rPr lang="es-PA" sz="1400" u="none" strike="noStrike"/>
                        <a:t>15000.00</a:t>
                      </a:r>
                      <a:endParaRPr lang="es-PA" sz="1400" b="0" i="0" u="none" strike="noStrike">
                        <a:latin typeface="Arial"/>
                      </a:endParaRPr>
                    </a:p>
                  </a:txBody>
                  <a:tcPr marL="9525" marR="9525" marT="9525" marB="0" anchor="ctr"/>
                </a:tc>
                <a:tc>
                  <a:txBody>
                    <a:bodyPr/>
                    <a:lstStyle/>
                    <a:p>
                      <a:pPr algn="ctr" fontAlgn="b"/>
                      <a:r>
                        <a:rPr lang="es-PA" sz="1400" u="none" strike="noStrike" dirty="0"/>
                        <a:t>15001</a:t>
                      </a:r>
                      <a:endParaRPr lang="es-PA" sz="1400" b="0" i="0" u="none" strike="noStrike" dirty="0">
                        <a:latin typeface="Arial"/>
                      </a:endParaRPr>
                    </a:p>
                  </a:txBody>
                  <a:tcPr marL="9525" marR="9525" marT="9525" marB="0" anchor="b"/>
                </a:tc>
                <a:tc>
                  <a:txBody>
                    <a:bodyPr/>
                    <a:lstStyle/>
                    <a:p>
                      <a:pPr algn="ctr" fontAlgn="b"/>
                      <a:r>
                        <a:rPr lang="es-PA" sz="1400" u="none" strike="noStrike"/>
                        <a:t>1</a:t>
                      </a:r>
                      <a:endParaRPr lang="es-PA" sz="1400" b="0" i="0" u="none" strike="noStrike">
                        <a:latin typeface="Arial"/>
                      </a:endParaRPr>
                    </a:p>
                  </a:txBody>
                  <a:tcPr marL="9525" marR="9525" marT="9525" marB="0" anchor="b"/>
                </a:tc>
                <a:tc>
                  <a:txBody>
                    <a:bodyPr/>
                    <a:lstStyle/>
                    <a:p>
                      <a:pPr algn="ctr" fontAlgn="b"/>
                      <a:r>
                        <a:rPr lang="es-PA" sz="1400" u="none" strike="noStrike" dirty="0"/>
                        <a:t>1</a:t>
                      </a:r>
                      <a:endParaRPr lang="es-PA" sz="1400" b="0" i="0" u="none" strike="noStrike" dirty="0">
                        <a:latin typeface="Arial"/>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82</a:t>
            </a:fld>
            <a:endParaRPr lang="es-ES"/>
          </a:p>
        </p:txBody>
      </p:sp>
      <p:sp>
        <p:nvSpPr>
          <p:cNvPr id="6" name="5 Título"/>
          <p:cNvSpPr>
            <a:spLocks noGrp="1"/>
          </p:cNvSpPr>
          <p:nvPr>
            <p:ph type="title"/>
          </p:nvPr>
        </p:nvSpPr>
        <p:spPr>
          <a:xfrm>
            <a:off x="285720" y="274638"/>
            <a:ext cx="8643998" cy="796908"/>
          </a:xfrm>
        </p:spPr>
        <p:txBody>
          <a:bodyPr>
            <a:no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Elaboración del certificado de calibración</a:t>
            </a:r>
            <a:endParaRPr lang="es-PA" sz="2800" dirty="0">
              <a:effectLst>
                <a:outerShdw blurRad="38100" dist="38100" dir="2700000" algn="tl">
                  <a:srgbClr val="000000">
                    <a:alpha val="43137"/>
                  </a:srgbClr>
                </a:outerShdw>
              </a:effectLst>
              <a:latin typeface="Arial" pitchFamily="34" charset="0"/>
              <a:cs typeface="Arial" pitchFamily="34" charset="0"/>
            </a:endParaRPr>
          </a:p>
        </p:txBody>
      </p:sp>
      <p:pic>
        <p:nvPicPr>
          <p:cNvPr id="135171" name="Picture 3"/>
          <p:cNvPicPr>
            <a:picLocks noChangeAspect="1" noChangeArrowheads="1"/>
          </p:cNvPicPr>
          <p:nvPr/>
        </p:nvPicPr>
        <p:blipFill>
          <a:blip r:embed="rId2"/>
          <a:srcRect/>
          <a:stretch>
            <a:fillRect/>
          </a:stretch>
        </p:blipFill>
        <p:spPr bwMode="auto">
          <a:xfrm>
            <a:off x="928662" y="1000108"/>
            <a:ext cx="7181022"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095488"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Elaboración del certificado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28596" y="2000240"/>
            <a:ext cx="6500858" cy="500066"/>
          </a:xfrm>
        </p:spPr>
        <p:txBody>
          <a:bodyPr>
            <a:normAutofit/>
          </a:bodyPr>
          <a:lstStyle/>
          <a:p>
            <a:pPr algn="just">
              <a:buNone/>
            </a:pPr>
            <a:r>
              <a:rPr lang="es-PA" sz="2000" dirty="0" smtClean="0">
                <a:solidFill>
                  <a:srgbClr val="FF0000"/>
                </a:solidFill>
              </a:rPr>
              <a:t>-</a:t>
            </a:r>
            <a:r>
              <a:rPr lang="es-PA" sz="2000" dirty="0" smtClean="0"/>
              <a:t> </a:t>
            </a:r>
            <a:r>
              <a:rPr lang="es-PA" sz="2000" b="1" dirty="0" smtClean="0"/>
              <a:t>Datos del objeto bajo calibración</a:t>
            </a:r>
            <a:r>
              <a:rPr lang="es-PA" sz="2000" dirty="0" smtClean="0"/>
              <a:t>.</a:t>
            </a:r>
            <a:endParaRPr lang="es-US" dirty="0"/>
          </a:p>
        </p:txBody>
      </p:sp>
      <p:sp>
        <p:nvSpPr>
          <p:cNvPr id="5" name="4 Marcador de fecha"/>
          <p:cNvSpPr>
            <a:spLocks noGrp="1"/>
          </p:cNvSpPr>
          <p:nvPr>
            <p:ph type="dt" sz="half" idx="10"/>
          </p:nvPr>
        </p:nvSpPr>
        <p:spPr/>
        <p:txBody>
          <a:bodyPr/>
          <a:lstStyle/>
          <a:p>
            <a:r>
              <a:rPr lang="es-PA" smtClean="0"/>
              <a:t>January 27, 2015</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83</a:t>
            </a:fld>
            <a:endParaRPr lang="es-ES"/>
          </a:p>
        </p:txBody>
      </p:sp>
      <p:sp>
        <p:nvSpPr>
          <p:cNvPr id="7" name="6 Marcador de pie de página"/>
          <p:cNvSpPr>
            <a:spLocks noGrp="1"/>
          </p:cNvSpPr>
          <p:nvPr>
            <p:ph type="ftr" sz="quarter" idx="11"/>
          </p:nvPr>
        </p:nvSpPr>
        <p:spPr/>
        <p:txBody>
          <a:bodyPr/>
          <a:lstStyle/>
          <a:p>
            <a:r>
              <a:rPr lang="es-ES" smtClean="0"/>
              <a:t>lmojica@cenamep.org.pa</a:t>
            </a:r>
            <a:endParaRPr lang="es-ES"/>
          </a:p>
        </p:txBody>
      </p:sp>
      <p:graphicFrame>
        <p:nvGraphicFramePr>
          <p:cNvPr id="8" name="7 Tabla"/>
          <p:cNvGraphicFramePr>
            <a:graphicFrameLocks noGrp="1"/>
          </p:cNvGraphicFramePr>
          <p:nvPr/>
        </p:nvGraphicFramePr>
        <p:xfrm>
          <a:off x="1214414" y="2857496"/>
          <a:ext cx="6858048" cy="1464836"/>
        </p:xfrm>
        <a:graphic>
          <a:graphicData uri="http://schemas.openxmlformats.org/drawingml/2006/table">
            <a:tbl>
              <a:tblPr/>
              <a:tblGrid>
                <a:gridCol w="2571768"/>
                <a:gridCol w="2570152"/>
                <a:gridCol w="1716128"/>
              </a:tblGrid>
              <a:tr h="32632">
                <a:tc>
                  <a:txBody>
                    <a:bodyPr/>
                    <a:lstStyle/>
                    <a:p>
                      <a:pPr>
                        <a:spcAft>
                          <a:spcPts val="0"/>
                        </a:spcAft>
                      </a:pPr>
                      <a:r>
                        <a:rPr lang="es-ES" sz="1600" b="1" dirty="0">
                          <a:latin typeface="Arial"/>
                          <a:ea typeface="Times New Roman"/>
                          <a:cs typeface="Arial"/>
                        </a:rPr>
                        <a:t>Descripción:</a:t>
                      </a:r>
                      <a:endParaRPr lang="es-PA" sz="1600" dirty="0">
                        <a:latin typeface="Arial"/>
                        <a:ea typeface="Times New Roman"/>
                        <a:cs typeface="Times New Roman"/>
                      </a:endParaRPr>
                    </a:p>
                  </a:txBody>
                  <a:tcPr marL="50800" marR="5080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spcAft>
                          <a:spcPts val="0"/>
                        </a:spcAft>
                      </a:pPr>
                      <a:r>
                        <a:rPr lang="es-ES" sz="1600">
                          <a:latin typeface="Arial"/>
                          <a:ea typeface="Times New Roman"/>
                          <a:cs typeface="Arial"/>
                        </a:rPr>
                        <a:t>Tacómetro de acople óptico.</a:t>
                      </a:r>
                      <a:endParaRPr lang="es-PA" sz="1600">
                        <a:latin typeface="Arial"/>
                        <a:ea typeface="Times New Roman"/>
                        <a:cs typeface="Times New Roman"/>
                      </a:endParaRPr>
                    </a:p>
                  </a:txBody>
                  <a:tcPr marL="50800" marR="5080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A"/>
                    </a:p>
                  </a:txBody>
                  <a:tcPr/>
                </a:tc>
              </a:tr>
              <a:tr h="32632">
                <a:tc>
                  <a:txBody>
                    <a:bodyPr/>
                    <a:lstStyle/>
                    <a:p>
                      <a:pPr>
                        <a:spcAft>
                          <a:spcPts val="0"/>
                        </a:spcAft>
                      </a:pPr>
                      <a:r>
                        <a:rPr lang="es-ES" sz="1600" b="1" dirty="0">
                          <a:latin typeface="Arial"/>
                          <a:ea typeface="Times New Roman"/>
                          <a:cs typeface="Arial"/>
                        </a:rPr>
                        <a:t>Máxima capacidad:</a:t>
                      </a:r>
                      <a:endParaRPr lang="es-PA" sz="1600" dirty="0">
                        <a:latin typeface="Arial"/>
                        <a:ea typeface="Times New Roman"/>
                        <a:cs typeface="Times New Roman"/>
                      </a:endParaRPr>
                    </a:p>
                  </a:txBody>
                  <a:tcPr marL="50800" marR="5080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spcAft>
                          <a:spcPts val="0"/>
                        </a:spcAft>
                      </a:pPr>
                      <a:r>
                        <a:rPr lang="es-ES" sz="1600" dirty="0">
                          <a:latin typeface="Arial"/>
                          <a:ea typeface="Times New Roman"/>
                          <a:cs typeface="Arial"/>
                        </a:rPr>
                        <a:t>100 000 RPM</a:t>
                      </a:r>
                      <a:endParaRPr lang="es-PA" sz="1600" dirty="0">
                        <a:latin typeface="Arial"/>
                        <a:ea typeface="Times New Roman"/>
                        <a:cs typeface="Times New Roman"/>
                      </a:endParaRPr>
                    </a:p>
                  </a:txBody>
                  <a:tcPr marL="50800" marR="508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A"/>
                    </a:p>
                  </a:txBody>
                  <a:tcPr/>
                </a:tc>
              </a:tr>
              <a:tr h="489476">
                <a:tc>
                  <a:txBody>
                    <a:bodyPr/>
                    <a:lstStyle/>
                    <a:p>
                      <a:pPr algn="ctr">
                        <a:spcAft>
                          <a:spcPts val="0"/>
                        </a:spcAft>
                      </a:pPr>
                      <a:r>
                        <a:rPr lang="es-ES" sz="1600" b="1" dirty="0">
                          <a:latin typeface="Arial"/>
                          <a:ea typeface="Times New Roman"/>
                          <a:cs typeface="Arial"/>
                        </a:rPr>
                        <a:t>Escala bajo calibración </a:t>
                      </a:r>
                      <a:endParaRPr lang="es-ES" sz="1600" b="1" dirty="0" smtClean="0">
                        <a:latin typeface="Arial"/>
                        <a:ea typeface="Times New Roman"/>
                        <a:cs typeface="Arial"/>
                      </a:endParaRPr>
                    </a:p>
                    <a:p>
                      <a:pPr algn="ctr">
                        <a:spcAft>
                          <a:spcPts val="0"/>
                        </a:spcAft>
                      </a:pPr>
                      <a:r>
                        <a:rPr lang="es-ES" sz="1600" b="1" dirty="0" smtClean="0">
                          <a:latin typeface="Arial"/>
                          <a:ea typeface="Times New Roman"/>
                          <a:cs typeface="Arial"/>
                        </a:rPr>
                        <a:t>(</a:t>
                      </a:r>
                      <a:r>
                        <a:rPr lang="es-ES" sz="1600" b="1" dirty="0">
                          <a:latin typeface="Arial"/>
                          <a:ea typeface="Times New Roman"/>
                          <a:cs typeface="Arial"/>
                        </a:rPr>
                        <a:t>RPM)</a:t>
                      </a:r>
                      <a:endParaRPr lang="es-PA" sz="1600" dirty="0">
                        <a:latin typeface="Arial"/>
                        <a:ea typeface="Times New Roman"/>
                        <a:cs typeface="Times New Roman"/>
                      </a:endParaRPr>
                    </a:p>
                  </a:txBody>
                  <a:tcPr marL="50800" marR="5080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600" b="1" dirty="0">
                          <a:latin typeface="Arial"/>
                          <a:ea typeface="Times New Roman"/>
                          <a:cs typeface="Arial"/>
                        </a:rPr>
                        <a:t>Alcance de la </a:t>
                      </a:r>
                      <a:r>
                        <a:rPr lang="es-ES" sz="1600" b="1" dirty="0" smtClean="0">
                          <a:latin typeface="Arial"/>
                          <a:ea typeface="Times New Roman"/>
                          <a:cs typeface="Arial"/>
                        </a:rPr>
                        <a:t>calibración</a:t>
                      </a:r>
                    </a:p>
                    <a:p>
                      <a:pPr algn="ctr">
                        <a:spcAft>
                          <a:spcPts val="0"/>
                        </a:spcAft>
                      </a:pPr>
                      <a:r>
                        <a:rPr lang="es-ES" sz="1600" b="1" dirty="0" smtClean="0">
                          <a:latin typeface="Arial"/>
                          <a:ea typeface="Times New Roman"/>
                          <a:cs typeface="Arial"/>
                        </a:rPr>
                        <a:t> </a:t>
                      </a:r>
                      <a:r>
                        <a:rPr lang="es-ES" sz="1600" b="1" dirty="0">
                          <a:latin typeface="Arial"/>
                          <a:ea typeface="Times New Roman"/>
                          <a:cs typeface="Arial"/>
                        </a:rPr>
                        <a:t>(RPM)</a:t>
                      </a:r>
                      <a:endParaRPr lang="es-PA" sz="1600" dirty="0">
                        <a:latin typeface="Arial"/>
                        <a:ea typeface="Times New Roman"/>
                        <a:cs typeface="Times New Roman"/>
                      </a:endParaRPr>
                    </a:p>
                  </a:txBody>
                  <a:tcPr marL="50800" marR="508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600" b="1" dirty="0">
                          <a:latin typeface="Arial"/>
                          <a:ea typeface="Times New Roman"/>
                          <a:cs typeface="Arial"/>
                        </a:rPr>
                        <a:t>Mínima </a:t>
                      </a:r>
                      <a:r>
                        <a:rPr lang="es-ES" sz="1600" b="1" dirty="0" smtClean="0">
                          <a:latin typeface="Arial"/>
                          <a:ea typeface="Times New Roman"/>
                          <a:cs typeface="Arial"/>
                        </a:rPr>
                        <a:t>división</a:t>
                      </a:r>
                    </a:p>
                    <a:p>
                      <a:pPr algn="ctr">
                        <a:spcAft>
                          <a:spcPts val="0"/>
                        </a:spcAft>
                      </a:pPr>
                      <a:r>
                        <a:rPr lang="es-ES" sz="1600" b="1" dirty="0" smtClean="0">
                          <a:latin typeface="Arial"/>
                          <a:ea typeface="Times New Roman"/>
                          <a:cs typeface="Arial"/>
                        </a:rPr>
                        <a:t> </a:t>
                      </a:r>
                      <a:r>
                        <a:rPr lang="es-ES" sz="1600" b="1" dirty="0">
                          <a:latin typeface="Arial"/>
                          <a:ea typeface="Times New Roman"/>
                          <a:cs typeface="Arial"/>
                        </a:rPr>
                        <a:t>(RPM))</a:t>
                      </a:r>
                      <a:endParaRPr lang="es-PA" sz="1600" dirty="0">
                        <a:latin typeface="Arial"/>
                        <a:ea typeface="Times New Roman"/>
                        <a:cs typeface="Times New Roman"/>
                      </a:endParaRPr>
                    </a:p>
                  </a:txBody>
                  <a:tcPr marL="50800" marR="5080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63159">
                <a:tc>
                  <a:txBody>
                    <a:bodyPr/>
                    <a:lstStyle/>
                    <a:p>
                      <a:pPr algn="ctr">
                        <a:spcAft>
                          <a:spcPts val="0"/>
                        </a:spcAft>
                      </a:pPr>
                      <a:r>
                        <a:rPr lang="es-ES" sz="1600" dirty="0">
                          <a:latin typeface="Arial"/>
                          <a:ea typeface="Times New Roman"/>
                          <a:cs typeface="Arial"/>
                        </a:rPr>
                        <a:t>0 – 1 000</a:t>
                      </a:r>
                      <a:endParaRPr lang="es-PA" sz="1600" dirty="0">
                        <a:latin typeface="Arial"/>
                        <a:ea typeface="Times New Roman"/>
                        <a:cs typeface="Times New Roman"/>
                      </a:endParaRPr>
                    </a:p>
                  </a:txBody>
                  <a:tcPr marL="50800" marR="5080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Arial"/>
                        </a:rPr>
                        <a:t>50 – 999,9</a:t>
                      </a:r>
                      <a:endParaRPr lang="es-PA" sz="1600" dirty="0">
                        <a:latin typeface="Arial"/>
                        <a:ea typeface="Times New Roman"/>
                        <a:cs typeface="Times New Roman"/>
                      </a:endParaRPr>
                    </a:p>
                  </a:txBody>
                  <a:tcPr marL="50800" marR="508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Arial"/>
                        </a:rPr>
                        <a:t>0,1</a:t>
                      </a:r>
                      <a:endParaRPr lang="es-PA" sz="1600" dirty="0">
                        <a:latin typeface="Arial"/>
                        <a:ea typeface="Times New Roman"/>
                        <a:cs typeface="Times New Roman"/>
                      </a:endParaRPr>
                    </a:p>
                  </a:txBody>
                  <a:tcPr marL="50800" marR="5080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22">
                <a:tc>
                  <a:txBody>
                    <a:bodyPr/>
                    <a:lstStyle/>
                    <a:p>
                      <a:pPr algn="ctr">
                        <a:spcAft>
                          <a:spcPts val="0"/>
                        </a:spcAft>
                      </a:pPr>
                      <a:r>
                        <a:rPr lang="es-ES" sz="1600" dirty="0">
                          <a:latin typeface="Arial"/>
                          <a:ea typeface="Times New Roman"/>
                          <a:cs typeface="Arial"/>
                        </a:rPr>
                        <a:t>1 000 – 100 000</a:t>
                      </a:r>
                      <a:endParaRPr lang="es-PA" sz="1600" dirty="0">
                        <a:latin typeface="Arial"/>
                        <a:ea typeface="Times New Roman"/>
                        <a:cs typeface="Times New Roman"/>
                      </a:endParaRPr>
                    </a:p>
                  </a:txBody>
                  <a:tcPr marL="50800" marR="5080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Arial"/>
                        </a:rPr>
                        <a:t>1 000 – </a:t>
                      </a:r>
                      <a:r>
                        <a:rPr lang="es-ES" sz="1600" dirty="0" smtClean="0">
                          <a:latin typeface="Arial"/>
                          <a:ea typeface="Times New Roman"/>
                          <a:cs typeface="Arial"/>
                        </a:rPr>
                        <a:t>93 750</a:t>
                      </a:r>
                      <a:endParaRPr lang="es-PA" sz="1600" dirty="0">
                        <a:latin typeface="Arial"/>
                        <a:ea typeface="Times New Roman"/>
                        <a:cs typeface="Times New Roman"/>
                      </a:endParaRPr>
                    </a:p>
                  </a:txBody>
                  <a:tcPr marL="50800" marR="508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Arial"/>
                        </a:rPr>
                        <a:t>1</a:t>
                      </a:r>
                      <a:endParaRPr lang="es-PA" sz="1600" dirty="0">
                        <a:latin typeface="Arial"/>
                        <a:ea typeface="Times New Roman"/>
                        <a:cs typeface="Times New Roman"/>
                      </a:endParaRPr>
                    </a:p>
                  </a:txBody>
                  <a:tcPr marL="50800" marR="5080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357158" y="1345156"/>
            <a:ext cx="7500990" cy="369332"/>
          </a:xfrm>
          <a:prstGeom prst="rect">
            <a:avLst/>
          </a:prstGeom>
        </p:spPr>
        <p:txBody>
          <a:bodyPr wrap="square">
            <a:spAutoFit/>
          </a:bodyPr>
          <a:lstStyle/>
          <a:p>
            <a:pPr algn="just"/>
            <a:r>
              <a:rPr lang="es-PA" dirty="0" smtClean="0"/>
              <a:t>El certificado debe contener la siguiente información:</a:t>
            </a:r>
          </a:p>
        </p:txBody>
      </p:sp>
    </p:spTree>
    <p:extLst>
      <p:ext uri="{BB962C8B-B14F-4D97-AF65-F5344CB8AC3E}">
        <p14:creationId xmlns:p14="http://schemas.microsoft.com/office/powerpoint/2010/main" xmlns="" val="280880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805766"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Elaboración del certificado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357158" y="1643050"/>
            <a:ext cx="8215370" cy="428628"/>
          </a:xfrm>
        </p:spPr>
        <p:txBody>
          <a:bodyPr/>
          <a:lstStyle/>
          <a:p>
            <a:pPr marL="82296" indent="0">
              <a:buNone/>
            </a:pPr>
            <a:r>
              <a:rPr lang="es-PA" sz="2000" dirty="0" smtClean="0"/>
              <a:t>   </a:t>
            </a:r>
            <a:r>
              <a:rPr lang="es-PA" sz="2000" dirty="0" smtClean="0">
                <a:solidFill>
                  <a:srgbClr val="FF0000"/>
                </a:solidFill>
              </a:rPr>
              <a:t>-</a:t>
            </a:r>
            <a:r>
              <a:rPr lang="es-PA" sz="2000" dirty="0" smtClean="0"/>
              <a:t> </a:t>
            </a:r>
            <a:r>
              <a:rPr lang="es-PA" sz="2000" b="1" dirty="0" smtClean="0"/>
              <a:t>Resultados de la calibración del objeto.</a:t>
            </a:r>
          </a:p>
          <a:p>
            <a:pPr marL="82296" indent="0">
              <a:buNone/>
            </a:pPr>
            <a:endParaRPr lang="es-US" sz="2400" dirty="0"/>
          </a:p>
          <a:p>
            <a:pPr marL="82296" indent="0">
              <a:buNone/>
            </a:pPr>
            <a:endParaRPr lang="es-PA" dirty="0" smtClean="0"/>
          </a:p>
          <a:p>
            <a:pPr marL="82296" indent="0">
              <a:buNone/>
            </a:pPr>
            <a:endParaRPr lang="es-US" dirty="0"/>
          </a:p>
        </p:txBody>
      </p:sp>
      <p:sp>
        <p:nvSpPr>
          <p:cNvPr id="5" name="4 Marcador de fecha"/>
          <p:cNvSpPr>
            <a:spLocks noGrp="1"/>
          </p:cNvSpPr>
          <p:nvPr>
            <p:ph type="dt" sz="half" idx="10"/>
          </p:nvPr>
        </p:nvSpPr>
        <p:spPr/>
        <p:txBody>
          <a:bodyPr/>
          <a:lstStyle/>
          <a:p>
            <a:r>
              <a:rPr lang="es-PA" smtClean="0"/>
              <a:t>January 27, 2015</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84</a:t>
            </a:fld>
            <a:endParaRPr lang="es-ES"/>
          </a:p>
        </p:txBody>
      </p:sp>
      <p:sp>
        <p:nvSpPr>
          <p:cNvPr id="7" name="6 Marcador de pie de página"/>
          <p:cNvSpPr>
            <a:spLocks noGrp="1"/>
          </p:cNvSpPr>
          <p:nvPr>
            <p:ph type="ftr" sz="quarter" idx="11"/>
          </p:nvPr>
        </p:nvSpPr>
        <p:spPr/>
        <p:txBody>
          <a:bodyPr/>
          <a:lstStyle/>
          <a:p>
            <a:r>
              <a:rPr lang="es-ES" smtClean="0"/>
              <a:t>lmojica@cenamep.org.pa</a:t>
            </a:r>
            <a:endParaRPr lang="es-ES"/>
          </a:p>
        </p:txBody>
      </p:sp>
      <p:graphicFrame>
        <p:nvGraphicFramePr>
          <p:cNvPr id="8" name="7 Tabla"/>
          <p:cNvGraphicFramePr>
            <a:graphicFrameLocks noGrp="1"/>
          </p:cNvGraphicFramePr>
          <p:nvPr/>
        </p:nvGraphicFramePr>
        <p:xfrm>
          <a:off x="1500166" y="2015504"/>
          <a:ext cx="6096000" cy="3413760"/>
        </p:xfrm>
        <a:graphic>
          <a:graphicData uri="http://schemas.openxmlformats.org/drawingml/2006/table">
            <a:tbl>
              <a:tblPr/>
              <a:tblGrid>
                <a:gridCol w="1467732"/>
                <a:gridCol w="1704217"/>
                <a:gridCol w="1274359"/>
                <a:gridCol w="1649692"/>
              </a:tblGrid>
              <a:tr h="456487">
                <a:tc>
                  <a:txBody>
                    <a:bodyPr/>
                    <a:lstStyle/>
                    <a:p>
                      <a:pPr algn="ctr">
                        <a:spcAft>
                          <a:spcPts val="0"/>
                        </a:spcAft>
                      </a:pPr>
                      <a:r>
                        <a:rPr lang="es-ES" sz="1400" b="1" dirty="0">
                          <a:latin typeface="Arial"/>
                          <a:ea typeface="Times New Roman"/>
                          <a:cs typeface="Arial"/>
                        </a:rPr>
                        <a:t>Lectura de referencia</a:t>
                      </a:r>
                      <a:endParaRPr lang="es-PA" sz="1400" dirty="0">
                        <a:latin typeface="Arial"/>
                        <a:ea typeface="Times New Roman"/>
                        <a:cs typeface="Times New Roman"/>
                      </a:endParaRPr>
                    </a:p>
                    <a:p>
                      <a:pPr algn="ctr">
                        <a:spcAft>
                          <a:spcPts val="0"/>
                        </a:spcAft>
                      </a:pPr>
                      <a:r>
                        <a:rPr lang="es-ES" sz="1400" b="1" dirty="0">
                          <a:latin typeface="Arial"/>
                          <a:ea typeface="Times New Roman"/>
                          <a:cs typeface="Arial"/>
                        </a:rPr>
                        <a:t>(RPM)</a:t>
                      </a:r>
                      <a:endParaRPr lang="es-PA" sz="1400" dirty="0">
                        <a:latin typeface="Arial"/>
                        <a:ea typeface="Times New Roman"/>
                        <a:cs typeface="Times New Roman"/>
                      </a:endParaRPr>
                    </a:p>
                  </a:txBody>
                  <a:tcPr marL="44381" marR="443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400" b="1" dirty="0">
                          <a:latin typeface="Arial"/>
                          <a:ea typeface="Times New Roman"/>
                          <a:cs typeface="Arial"/>
                        </a:rPr>
                        <a:t>Lectura promedio del objeto </a:t>
                      </a:r>
                      <a:endParaRPr lang="es-PA" sz="1400" dirty="0">
                        <a:latin typeface="Arial"/>
                        <a:ea typeface="Times New Roman"/>
                        <a:cs typeface="Times New Roman"/>
                      </a:endParaRPr>
                    </a:p>
                    <a:p>
                      <a:pPr algn="ctr">
                        <a:spcAft>
                          <a:spcPts val="0"/>
                        </a:spcAft>
                      </a:pPr>
                      <a:r>
                        <a:rPr lang="es-ES" sz="1400" b="1" dirty="0">
                          <a:latin typeface="Arial"/>
                          <a:ea typeface="Times New Roman"/>
                          <a:cs typeface="Arial"/>
                        </a:rPr>
                        <a:t>(RPM)</a:t>
                      </a:r>
                      <a:endParaRPr lang="es-PA" sz="1400" dirty="0">
                        <a:latin typeface="Arial"/>
                        <a:ea typeface="Times New Roman"/>
                        <a:cs typeface="Times New Roman"/>
                      </a:endParaRPr>
                    </a:p>
                  </a:txBody>
                  <a:tcPr marL="44381" marR="44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400" b="1" dirty="0">
                          <a:latin typeface="Arial"/>
                          <a:ea typeface="Times New Roman"/>
                          <a:cs typeface="Arial"/>
                        </a:rPr>
                        <a:t>Error promedio del objeto</a:t>
                      </a:r>
                      <a:endParaRPr lang="es-PA" sz="1400" dirty="0">
                        <a:latin typeface="Arial"/>
                        <a:ea typeface="Times New Roman"/>
                        <a:cs typeface="Times New Roman"/>
                      </a:endParaRPr>
                    </a:p>
                    <a:p>
                      <a:pPr algn="ctr">
                        <a:spcAft>
                          <a:spcPts val="0"/>
                        </a:spcAft>
                      </a:pPr>
                      <a:r>
                        <a:rPr lang="es-ES" sz="1400" b="1" dirty="0">
                          <a:latin typeface="Arial"/>
                          <a:ea typeface="Times New Roman"/>
                          <a:cs typeface="Arial"/>
                        </a:rPr>
                        <a:t>(RPM)</a:t>
                      </a:r>
                      <a:endParaRPr lang="es-PA" sz="1400" dirty="0">
                        <a:latin typeface="Arial"/>
                        <a:ea typeface="Times New Roman"/>
                        <a:cs typeface="Times New Roman"/>
                      </a:endParaRPr>
                    </a:p>
                  </a:txBody>
                  <a:tcPr marL="44381" marR="44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400" b="1" dirty="0">
                          <a:latin typeface="Arial"/>
                          <a:ea typeface="Times New Roman"/>
                          <a:cs typeface="Arial"/>
                        </a:rPr>
                        <a:t>Incertidumbre expandida de calibración </a:t>
                      </a:r>
                      <a:endParaRPr lang="es-PA" sz="1400" dirty="0">
                        <a:latin typeface="Arial"/>
                        <a:ea typeface="Times New Roman"/>
                        <a:cs typeface="Times New Roman"/>
                      </a:endParaRPr>
                    </a:p>
                    <a:p>
                      <a:pPr algn="ctr">
                        <a:spcAft>
                          <a:spcPts val="0"/>
                        </a:spcAft>
                      </a:pPr>
                      <a:r>
                        <a:rPr lang="es-ES" sz="1400" b="1" dirty="0">
                          <a:latin typeface="Arial"/>
                          <a:ea typeface="Times New Roman"/>
                          <a:cs typeface="Arial"/>
                        </a:rPr>
                        <a:t>(RPM)</a:t>
                      </a:r>
                      <a:endParaRPr lang="es-PA" sz="1400" dirty="0">
                        <a:latin typeface="Arial"/>
                        <a:ea typeface="Times New Roman"/>
                        <a:cs typeface="Times New Roman"/>
                      </a:endParaRPr>
                    </a:p>
                  </a:txBody>
                  <a:tcPr marL="44381" marR="443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73719">
                <a:tc>
                  <a:txBody>
                    <a:bodyPr/>
                    <a:lstStyle/>
                    <a:p>
                      <a:pPr algn="ctr">
                        <a:spcAft>
                          <a:spcPts val="0"/>
                        </a:spcAft>
                      </a:pPr>
                      <a:r>
                        <a:rPr lang="es-ES" sz="1400">
                          <a:latin typeface="Arial"/>
                          <a:ea typeface="Times New Roman"/>
                          <a:cs typeface="Arial"/>
                        </a:rPr>
                        <a:t>50,00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50,0</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0,2</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100,00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100,0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500,00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500,0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750,00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750,1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1 000,00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999,9</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0,1</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2 500,00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2 500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162">
                <a:tc>
                  <a:txBody>
                    <a:bodyPr/>
                    <a:lstStyle/>
                    <a:p>
                      <a:pPr algn="ctr">
                        <a:spcAft>
                          <a:spcPts val="0"/>
                        </a:spcAft>
                      </a:pPr>
                      <a:r>
                        <a:rPr lang="es-ES" sz="1400">
                          <a:latin typeface="Arial"/>
                          <a:ea typeface="Times New Roman"/>
                          <a:cs typeface="Arial"/>
                        </a:rPr>
                        <a:t>5 000,00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5 000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2</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7 500,00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7 500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0</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2</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10 000,00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10 001</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1</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3</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15 000,00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15 001</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1</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1</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50 000,00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50 002</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2</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16</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9">
                <a:tc>
                  <a:txBody>
                    <a:bodyPr/>
                    <a:lstStyle/>
                    <a:p>
                      <a:pPr algn="ctr">
                        <a:spcAft>
                          <a:spcPts val="0"/>
                        </a:spcAft>
                      </a:pPr>
                      <a:r>
                        <a:rPr lang="es-ES" sz="1400">
                          <a:latin typeface="Arial"/>
                          <a:ea typeface="Times New Roman"/>
                          <a:cs typeface="Arial"/>
                        </a:rPr>
                        <a:t>93 750,00</a:t>
                      </a:r>
                      <a:endParaRPr lang="es-PA" sz="1400">
                        <a:latin typeface="Arial"/>
                        <a:ea typeface="Times New Roman"/>
                        <a:cs typeface="Times New Roman"/>
                      </a:endParaRPr>
                    </a:p>
                  </a:txBody>
                  <a:tcPr marL="44381" marR="4438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93 743</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Arial"/>
                        </a:rPr>
                        <a:t>-7</a:t>
                      </a:r>
                      <a:endParaRPr lang="es-PA" sz="140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Arial"/>
                        </a:rPr>
                        <a:t>62</a:t>
                      </a:r>
                      <a:endParaRPr lang="es-PA" sz="1400" dirty="0">
                        <a:latin typeface="Arial"/>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714348" y="5455523"/>
            <a:ext cx="77867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Nota 1: </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El error promedio del objeto representa la diferencia entre el valor del patrón de referencia (medida convencionalmente verdadera) y la medida promedio indicada por el tacómetro, por lo tanto:</a:t>
            </a:r>
          </a:p>
          <a:p>
            <a:pPr marL="0" marR="0" lvl="0" indent="0" algn="l" defTabSz="914400" rtl="0" eaLnBrk="1" fontAlgn="base" latinLnBrk="0" hangingPunct="1">
              <a:lnSpc>
                <a:spcPct val="100000"/>
              </a:lnSpc>
              <a:spcBef>
                <a:spcPct val="0"/>
              </a:spcBef>
              <a:spcAft>
                <a:spcPct val="0"/>
              </a:spcAft>
              <a:buClrTx/>
              <a:buSzTx/>
              <a:buFontTx/>
              <a:buNone/>
              <a:tabLst>
                <a:tab pos="685800" algn="l"/>
              </a:tabLst>
            </a:pPr>
            <a:endParaRPr kumimoji="0" lang="es-P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Error promedio del objeto</a:t>
            </a:r>
            <a:r>
              <a:rPr kumimoji="0" lang="es-E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Lectura promedio del objeto – Lectura de referencia</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357158" y="1345156"/>
            <a:ext cx="7500990" cy="369332"/>
          </a:xfrm>
          <a:prstGeom prst="rect">
            <a:avLst/>
          </a:prstGeom>
        </p:spPr>
        <p:txBody>
          <a:bodyPr wrap="square">
            <a:spAutoFit/>
          </a:bodyPr>
          <a:lstStyle/>
          <a:p>
            <a:pPr algn="just"/>
            <a:r>
              <a:rPr lang="es-PA" dirty="0" smtClean="0"/>
              <a:t>El certificado debe contener la siguiente información:</a:t>
            </a:r>
          </a:p>
        </p:txBody>
      </p:sp>
    </p:spTree>
    <p:extLst>
      <p:ext uri="{BB962C8B-B14F-4D97-AF65-F5344CB8AC3E}">
        <p14:creationId xmlns:p14="http://schemas.microsoft.com/office/powerpoint/2010/main" xmlns="" val="18151277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7858180"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Elaboración del certificado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571473" y="1890714"/>
            <a:ext cx="7929617" cy="3609988"/>
          </a:xfrm>
        </p:spPr>
        <p:txBody>
          <a:bodyPr>
            <a:normAutofit/>
          </a:bodyPr>
          <a:lstStyle/>
          <a:p>
            <a:pPr marL="82296" indent="0">
              <a:spcBef>
                <a:spcPts val="200"/>
              </a:spcBef>
              <a:buNone/>
            </a:pPr>
            <a:r>
              <a:rPr lang="es-PA" sz="2000" dirty="0" smtClean="0">
                <a:solidFill>
                  <a:srgbClr val="FF0000"/>
                </a:solidFill>
              </a:rPr>
              <a:t>- </a:t>
            </a:r>
            <a:r>
              <a:rPr lang="es-PA" sz="2000" b="1" dirty="0" smtClean="0"/>
              <a:t>Condiciones </a:t>
            </a:r>
            <a:r>
              <a:rPr lang="es-PA" sz="2000" b="1" dirty="0"/>
              <a:t>Ambientales:</a:t>
            </a:r>
            <a:endParaRPr lang="es-US" sz="2000" b="1" dirty="0"/>
          </a:p>
          <a:p>
            <a:pPr marL="82296" indent="0" algn="just">
              <a:spcBef>
                <a:spcPts val="200"/>
              </a:spcBef>
              <a:buNone/>
            </a:pPr>
            <a:r>
              <a:rPr lang="es-PA" sz="2000" i="1" dirty="0" smtClean="0"/>
              <a:t>   </a:t>
            </a:r>
          </a:p>
          <a:p>
            <a:pPr marL="82296" indent="0" algn="just">
              <a:spcBef>
                <a:spcPts val="200"/>
              </a:spcBef>
              <a:buNone/>
            </a:pPr>
            <a:r>
              <a:rPr lang="es-PA" sz="2000" dirty="0" smtClean="0"/>
              <a:t>Las </a:t>
            </a:r>
            <a:r>
              <a:rPr lang="es-PA" sz="2000" dirty="0"/>
              <a:t>condiciones ambientales se mantuvieron dentro del rango permitido para realizar la calibración dentro del laboratorio</a:t>
            </a:r>
            <a:r>
              <a:rPr lang="es-PA" sz="2000" dirty="0" smtClean="0"/>
              <a:t>:</a:t>
            </a:r>
          </a:p>
          <a:p>
            <a:pPr marL="82296" indent="0">
              <a:spcBef>
                <a:spcPts val="200"/>
              </a:spcBef>
              <a:buNone/>
            </a:pPr>
            <a:endParaRPr lang="es-US" sz="2000" dirty="0"/>
          </a:p>
          <a:p>
            <a:pPr marL="82296" lvl="0" indent="0">
              <a:spcBef>
                <a:spcPts val="200"/>
              </a:spcBef>
              <a:buNone/>
            </a:pPr>
            <a:r>
              <a:rPr lang="es-PA" sz="2000" i="1" dirty="0"/>
              <a:t> </a:t>
            </a:r>
            <a:r>
              <a:rPr lang="es-PA" sz="2000" i="1" dirty="0" smtClean="0"/>
              <a:t>     </a:t>
            </a:r>
            <a:r>
              <a:rPr lang="es-PA" sz="1800" dirty="0" smtClean="0"/>
              <a:t>* Rango </a:t>
            </a:r>
            <a:r>
              <a:rPr lang="es-PA" sz="1800" dirty="0"/>
              <a:t>de la temperatura: 20 ºC a 26 ºC</a:t>
            </a:r>
            <a:r>
              <a:rPr lang="es-PA" sz="1800" dirty="0" smtClean="0"/>
              <a:t>.</a:t>
            </a:r>
          </a:p>
          <a:p>
            <a:pPr marL="82296" lvl="0" indent="0">
              <a:spcBef>
                <a:spcPts val="200"/>
              </a:spcBef>
              <a:buNone/>
            </a:pPr>
            <a:r>
              <a:rPr lang="es-PA" sz="1800" dirty="0" smtClean="0"/>
              <a:t>      *Rango </a:t>
            </a:r>
            <a:r>
              <a:rPr lang="es-PA" sz="1800" dirty="0"/>
              <a:t>de la humedad: 35 % HR  a 75 % HR</a:t>
            </a:r>
            <a:r>
              <a:rPr lang="es-PA" sz="1800" dirty="0" smtClean="0"/>
              <a:t>.</a:t>
            </a:r>
          </a:p>
          <a:p>
            <a:pPr marL="82296" indent="0">
              <a:buNone/>
            </a:pPr>
            <a:endParaRPr lang="es-US"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85</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
        <p:nvSpPr>
          <p:cNvPr id="7" name="6 Rectángulo"/>
          <p:cNvSpPr/>
          <p:nvPr/>
        </p:nvSpPr>
        <p:spPr>
          <a:xfrm>
            <a:off x="357158" y="1345156"/>
            <a:ext cx="7500990" cy="369332"/>
          </a:xfrm>
          <a:prstGeom prst="rect">
            <a:avLst/>
          </a:prstGeom>
        </p:spPr>
        <p:txBody>
          <a:bodyPr wrap="square">
            <a:spAutoFit/>
          </a:bodyPr>
          <a:lstStyle/>
          <a:p>
            <a:pPr algn="just"/>
            <a:r>
              <a:rPr lang="es-PA" dirty="0" smtClean="0"/>
              <a:t>El certificado debe contener la siguiente información:</a:t>
            </a:r>
          </a:p>
        </p:txBody>
      </p:sp>
    </p:spTree>
    <p:extLst>
      <p:ext uri="{BB962C8B-B14F-4D97-AF65-F5344CB8AC3E}">
        <p14:creationId xmlns:p14="http://schemas.microsoft.com/office/powerpoint/2010/main" xmlns="" val="37413386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290"/>
            <a:ext cx="8095488"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Elaboración del certificado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285720" y="2143116"/>
            <a:ext cx="4572032" cy="3000396"/>
          </a:xfrm>
        </p:spPr>
        <p:txBody>
          <a:bodyPr>
            <a:normAutofit/>
          </a:bodyPr>
          <a:lstStyle/>
          <a:p>
            <a:pPr marL="0" indent="0">
              <a:spcBef>
                <a:spcPts val="100"/>
              </a:spcBef>
              <a:buNone/>
            </a:pPr>
            <a:r>
              <a:rPr lang="es-PA" sz="2000" dirty="0" smtClean="0">
                <a:solidFill>
                  <a:srgbClr val="FF0000"/>
                </a:solidFill>
              </a:rPr>
              <a:t>-</a:t>
            </a:r>
            <a:r>
              <a:rPr lang="es-PA" sz="2000" b="1" dirty="0" smtClean="0"/>
              <a:t>Método </a:t>
            </a:r>
            <a:r>
              <a:rPr lang="es-PA" sz="2000" b="1" dirty="0"/>
              <a:t>de Calibración</a:t>
            </a:r>
            <a:r>
              <a:rPr lang="es-PA" sz="2000" b="1" dirty="0" smtClean="0"/>
              <a:t>:</a:t>
            </a:r>
          </a:p>
          <a:p>
            <a:pPr marL="0" indent="0">
              <a:spcBef>
                <a:spcPts val="100"/>
              </a:spcBef>
              <a:buNone/>
            </a:pPr>
            <a:endParaRPr lang="es-US" sz="2000" dirty="0"/>
          </a:p>
          <a:p>
            <a:pPr marL="0" indent="0" algn="just">
              <a:spcBef>
                <a:spcPts val="100"/>
              </a:spcBef>
              <a:buNone/>
            </a:pPr>
            <a:r>
              <a:rPr lang="es-ES" sz="1800" dirty="0" smtClean="0"/>
              <a:t>La </a:t>
            </a:r>
            <a:r>
              <a:rPr lang="es-ES" sz="1800" dirty="0"/>
              <a:t>calibración del objeto fue realizada de acuerdo al procedimiento interno de calibración PE-S1-001.</a:t>
            </a:r>
            <a:endParaRPr lang="es-US" sz="1800" dirty="0"/>
          </a:p>
          <a:p>
            <a:pPr marL="0" indent="0">
              <a:spcBef>
                <a:spcPts val="100"/>
              </a:spcBef>
              <a:buNone/>
            </a:pPr>
            <a:r>
              <a:rPr lang="es-ES" sz="1800" dirty="0"/>
              <a:t> </a:t>
            </a:r>
            <a:endParaRPr lang="es-US" sz="1800" dirty="0" smtClean="0"/>
          </a:p>
          <a:p>
            <a:pPr marL="0" indent="0">
              <a:spcBef>
                <a:spcPts val="100"/>
              </a:spcBef>
              <a:buNone/>
            </a:pPr>
            <a:r>
              <a:rPr lang="es-ES" sz="1800" dirty="0" smtClean="0"/>
              <a:t>El </a:t>
            </a:r>
            <a:r>
              <a:rPr lang="es-ES" sz="1800" dirty="0"/>
              <a:t>periodo empleado para realizar la adquisición de cada uno de los datos en la calibración, fue de 10 segundos</a:t>
            </a:r>
            <a:r>
              <a:rPr lang="es-ES" sz="1800" dirty="0" smtClean="0"/>
              <a:t>.</a:t>
            </a:r>
            <a:endParaRPr lang="es-US" sz="18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86</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grpSp>
        <p:nvGrpSpPr>
          <p:cNvPr id="14337" name="Group 1"/>
          <p:cNvGrpSpPr>
            <a:grpSpLocks/>
          </p:cNvGrpSpPr>
          <p:nvPr/>
        </p:nvGrpSpPr>
        <p:grpSpPr bwMode="auto">
          <a:xfrm>
            <a:off x="4857752" y="2000240"/>
            <a:ext cx="3857652" cy="3214710"/>
            <a:chOff x="6117" y="2325"/>
            <a:chExt cx="5040" cy="4071"/>
          </a:xfrm>
        </p:grpSpPr>
        <p:pic>
          <p:nvPicPr>
            <p:cNvPr id="14338" name="Picture 2"/>
            <p:cNvPicPr>
              <a:picLocks noChangeAspect="1" noChangeArrowheads="1"/>
            </p:cNvPicPr>
            <p:nvPr/>
          </p:nvPicPr>
          <p:blipFill>
            <a:blip r:embed="rId3"/>
            <a:srcRect/>
            <a:stretch>
              <a:fillRect/>
            </a:stretch>
          </p:blipFill>
          <p:spPr bwMode="auto">
            <a:xfrm>
              <a:off x="6117" y="2325"/>
              <a:ext cx="4320" cy="4071"/>
            </a:xfrm>
            <a:prstGeom prst="rect">
              <a:avLst/>
            </a:prstGeom>
            <a:noFill/>
            <a:ln w="9525">
              <a:noFill/>
              <a:miter lim="800000"/>
              <a:headEnd/>
              <a:tailEnd/>
            </a:ln>
          </p:spPr>
        </p:pic>
        <p:sp>
          <p:nvSpPr>
            <p:cNvPr id="14339" name="Text Box 3"/>
            <p:cNvSpPr txBox="1">
              <a:spLocks noChangeArrowheads="1"/>
            </p:cNvSpPr>
            <p:nvPr/>
          </p:nvSpPr>
          <p:spPr bwMode="auto">
            <a:xfrm>
              <a:off x="8457" y="5565"/>
              <a:ext cx="2700" cy="7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PA" sz="800" b="1" i="1" u="none" strike="noStrike" cap="none" normalizeH="0" baseline="0" smtClean="0">
                  <a:ln>
                    <a:noFill/>
                  </a:ln>
                  <a:solidFill>
                    <a:schemeClr val="tx1"/>
                  </a:solidFill>
                  <a:effectLst/>
                  <a:latin typeface="Calibri" pitchFamily="34" charset="0"/>
                  <a:cs typeface="Arial" pitchFamily="34" charset="0"/>
                </a:rPr>
                <a:t>Esquema de conexión de equipos para realizar la calibración.</a:t>
              </a:r>
              <a:endParaRPr kumimoji="0" lang="es-P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9 Rectángulo"/>
          <p:cNvSpPr/>
          <p:nvPr/>
        </p:nvSpPr>
        <p:spPr>
          <a:xfrm>
            <a:off x="357158" y="1345156"/>
            <a:ext cx="7500990" cy="369332"/>
          </a:xfrm>
          <a:prstGeom prst="rect">
            <a:avLst/>
          </a:prstGeom>
        </p:spPr>
        <p:txBody>
          <a:bodyPr wrap="square">
            <a:spAutoFit/>
          </a:bodyPr>
          <a:lstStyle/>
          <a:p>
            <a:pPr algn="just"/>
            <a:r>
              <a:rPr lang="es-PA" dirty="0" smtClean="0"/>
              <a:t>El certificado debe contener la siguiente información:</a:t>
            </a:r>
          </a:p>
        </p:txBody>
      </p:sp>
    </p:spTree>
    <p:extLst>
      <p:ext uri="{BB962C8B-B14F-4D97-AF65-F5344CB8AC3E}">
        <p14:creationId xmlns:p14="http://schemas.microsoft.com/office/powerpoint/2010/main" xmlns="" val="1534598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095488"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Elaboración del certificado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28596" y="1857364"/>
            <a:ext cx="8286808" cy="500066"/>
          </a:xfrm>
        </p:spPr>
        <p:txBody>
          <a:bodyPr/>
          <a:lstStyle/>
          <a:p>
            <a:pPr marL="82296" indent="0">
              <a:buNone/>
            </a:pPr>
            <a:r>
              <a:rPr lang="es-PA" sz="2400" dirty="0" smtClean="0">
                <a:solidFill>
                  <a:srgbClr val="FF0000"/>
                </a:solidFill>
              </a:rPr>
              <a:t>-</a:t>
            </a:r>
            <a:r>
              <a:rPr lang="es-PA" sz="2400" dirty="0" smtClean="0"/>
              <a:t>Patrones </a:t>
            </a:r>
            <a:r>
              <a:rPr lang="es-PA" sz="2400" dirty="0"/>
              <a:t>e Instrumentos </a:t>
            </a:r>
            <a:r>
              <a:rPr lang="es-PA" sz="2400" dirty="0" smtClean="0"/>
              <a:t>utilizados:</a:t>
            </a:r>
            <a:endParaRPr lang="es-US" dirty="0"/>
          </a:p>
        </p:txBody>
      </p:sp>
      <p:sp>
        <p:nvSpPr>
          <p:cNvPr id="5" name="4 Marcador de fecha"/>
          <p:cNvSpPr>
            <a:spLocks noGrp="1"/>
          </p:cNvSpPr>
          <p:nvPr>
            <p:ph type="dt" sz="half" idx="10"/>
          </p:nvPr>
        </p:nvSpPr>
        <p:spPr/>
        <p:txBody>
          <a:bodyPr/>
          <a:lstStyle/>
          <a:p>
            <a:r>
              <a:rPr lang="es-PA" smtClean="0"/>
              <a:t>January 27, 2015</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87</a:t>
            </a:fld>
            <a:endParaRPr lang="es-ES"/>
          </a:p>
        </p:txBody>
      </p:sp>
      <p:sp>
        <p:nvSpPr>
          <p:cNvPr id="7" name="6 Marcador de pie de página"/>
          <p:cNvSpPr>
            <a:spLocks noGrp="1"/>
          </p:cNvSpPr>
          <p:nvPr>
            <p:ph type="ftr" sz="quarter" idx="11"/>
          </p:nvPr>
        </p:nvSpPr>
        <p:spPr/>
        <p:txBody>
          <a:bodyPr/>
          <a:lstStyle/>
          <a:p>
            <a:r>
              <a:rPr lang="es-ES" smtClean="0"/>
              <a:t>lmojica@cenamep.org.pa</a:t>
            </a:r>
            <a:endParaRPr lang="es-ES"/>
          </a:p>
        </p:txBody>
      </p:sp>
      <p:graphicFrame>
        <p:nvGraphicFramePr>
          <p:cNvPr id="10" name="9 Tabla"/>
          <p:cNvGraphicFramePr>
            <a:graphicFrameLocks noGrp="1"/>
          </p:cNvGraphicFramePr>
          <p:nvPr/>
        </p:nvGraphicFramePr>
        <p:xfrm>
          <a:off x="500034" y="2714620"/>
          <a:ext cx="7887745" cy="647065"/>
        </p:xfrm>
        <a:graphic>
          <a:graphicData uri="http://schemas.openxmlformats.org/drawingml/2006/table">
            <a:tbl>
              <a:tblPr/>
              <a:tblGrid>
                <a:gridCol w="1350446"/>
                <a:gridCol w="2721520"/>
                <a:gridCol w="1326198"/>
                <a:gridCol w="2489581"/>
              </a:tblGrid>
              <a:tr h="220345">
                <a:tc>
                  <a:txBody>
                    <a:bodyPr/>
                    <a:lstStyle/>
                    <a:p>
                      <a:pPr algn="ctr">
                        <a:spcAft>
                          <a:spcPts val="0"/>
                        </a:spcAft>
                      </a:pPr>
                      <a:r>
                        <a:rPr lang="es-ES" sz="1400" b="1" dirty="0">
                          <a:latin typeface="Arial"/>
                          <a:ea typeface="Times New Roman"/>
                          <a:cs typeface="Times New Roman"/>
                        </a:rPr>
                        <a:t>Instrumentos</a:t>
                      </a:r>
                      <a:endParaRPr lang="es-PA" sz="1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400" b="1">
                          <a:latin typeface="Arial"/>
                          <a:ea typeface="Times New Roman"/>
                          <a:cs typeface="Times New Roman"/>
                        </a:rPr>
                        <a:t>Marca/Modelo/Descripción</a:t>
                      </a:r>
                      <a:endParaRPr lang="es-PA"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400" b="1">
                          <a:latin typeface="Arial"/>
                          <a:ea typeface="Times New Roman"/>
                          <a:cs typeface="Times New Roman"/>
                        </a:rPr>
                        <a:t>Identificación</a:t>
                      </a:r>
                      <a:endParaRPr lang="es-PA"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400" b="1">
                          <a:latin typeface="Arial"/>
                          <a:ea typeface="Times New Roman"/>
                          <a:cs typeface="Times New Roman"/>
                        </a:rPr>
                        <a:t>Documento de Trazabilidad</a:t>
                      </a:r>
                      <a:endParaRPr lang="es-PA"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0">
                <a:tc>
                  <a:txBody>
                    <a:bodyPr/>
                    <a:lstStyle/>
                    <a:p>
                      <a:pPr algn="ctr">
                        <a:spcAft>
                          <a:spcPts val="0"/>
                        </a:spcAft>
                      </a:pPr>
                      <a:r>
                        <a:rPr lang="es-ES" sz="1400" b="1">
                          <a:latin typeface="Arial"/>
                          <a:ea typeface="Times New Roman"/>
                          <a:cs typeface="Times New Roman"/>
                        </a:rPr>
                        <a:t>Patrón de Referencia</a:t>
                      </a:r>
                      <a:endParaRPr lang="es-PA"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400" dirty="0" err="1">
                          <a:latin typeface="Arial"/>
                          <a:ea typeface="Times New Roman"/>
                          <a:cs typeface="Times New Roman"/>
                        </a:rPr>
                        <a:t>Agilent</a:t>
                      </a:r>
                      <a:r>
                        <a:rPr lang="es-ES" sz="1400" dirty="0">
                          <a:latin typeface="Arial"/>
                          <a:ea typeface="Times New Roman"/>
                          <a:cs typeface="Times New Roman"/>
                        </a:rPr>
                        <a:t> / 5071A / </a:t>
                      </a:r>
                      <a:endParaRPr lang="es-ES" sz="1400" dirty="0" smtClean="0">
                        <a:latin typeface="Arial"/>
                        <a:ea typeface="Times New Roman"/>
                        <a:cs typeface="Times New Roman"/>
                      </a:endParaRPr>
                    </a:p>
                    <a:p>
                      <a:pPr algn="ctr">
                        <a:spcAft>
                          <a:spcPts val="0"/>
                        </a:spcAft>
                      </a:pPr>
                      <a:r>
                        <a:rPr lang="es-ES" sz="1400" dirty="0" smtClean="0">
                          <a:latin typeface="Arial"/>
                          <a:ea typeface="Times New Roman"/>
                          <a:cs typeface="Times New Roman"/>
                        </a:rPr>
                        <a:t>Patrón </a:t>
                      </a:r>
                      <a:r>
                        <a:rPr lang="es-ES" sz="1400" dirty="0">
                          <a:latin typeface="Arial"/>
                          <a:ea typeface="Times New Roman"/>
                          <a:cs typeface="Times New Roman"/>
                        </a:rPr>
                        <a:t>Atómico de Tiempo</a:t>
                      </a:r>
                      <a:endParaRPr lang="es-PA" sz="1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Arial"/>
                          <a:ea typeface="Times New Roman"/>
                          <a:cs typeface="Times New Roman"/>
                        </a:rPr>
                        <a:t>CMP-S0-003</a:t>
                      </a:r>
                      <a:endParaRPr lang="es-PA"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Arial"/>
                          <a:ea typeface="Times New Roman"/>
                          <a:cs typeface="Times New Roman"/>
                        </a:rPr>
                        <a:t>Circular T*</a:t>
                      </a:r>
                      <a:endParaRPr lang="es-PA" sz="14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292" name="Rectangle 4"/>
          <p:cNvSpPr>
            <a:spLocks noChangeArrowheads="1"/>
          </p:cNvSpPr>
          <p:nvPr/>
        </p:nvSpPr>
        <p:spPr bwMode="auto">
          <a:xfrm>
            <a:off x="500034" y="3571876"/>
            <a:ext cx="785818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3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La Circular T es un registro mensual que sustenta la trazabilidad del Patrón Nacional de Tiempo y Frecuencia por medio de la comparación clave CCTF-K001.UTC, la cual calcula la escala de tiempo de referencia UTC (Tiempo Universal Coordinado) en conjunto con los otros patrones primarios de tiempo y frecuencia alrededor del mundo.  La misma se encuentra publicada en la página del BIPM http://www.bipm.org</a:t>
            </a:r>
            <a:endParaRPr kumimoji="0" lang="es-ES"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Rectángulo"/>
          <p:cNvSpPr/>
          <p:nvPr/>
        </p:nvSpPr>
        <p:spPr>
          <a:xfrm>
            <a:off x="357158" y="1345156"/>
            <a:ext cx="7500990" cy="369332"/>
          </a:xfrm>
          <a:prstGeom prst="rect">
            <a:avLst/>
          </a:prstGeom>
        </p:spPr>
        <p:txBody>
          <a:bodyPr wrap="square">
            <a:spAutoFit/>
          </a:bodyPr>
          <a:lstStyle/>
          <a:p>
            <a:pPr algn="just"/>
            <a:r>
              <a:rPr lang="es-PA" dirty="0" smtClean="0"/>
              <a:t>El certificado debe contener la siguiente información:</a:t>
            </a:r>
          </a:p>
        </p:txBody>
      </p:sp>
    </p:spTree>
    <p:extLst>
      <p:ext uri="{BB962C8B-B14F-4D97-AF65-F5344CB8AC3E}">
        <p14:creationId xmlns:p14="http://schemas.microsoft.com/office/powerpoint/2010/main" xmlns="" val="20088132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095488" cy="1143000"/>
          </a:xfrm>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Elaboración del certificado de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285720" y="1643050"/>
            <a:ext cx="8643998" cy="4572032"/>
          </a:xfrm>
        </p:spPr>
        <p:txBody>
          <a:bodyPr anchor="ctr">
            <a:noAutofit/>
          </a:bodyPr>
          <a:lstStyle/>
          <a:p>
            <a:pPr marL="82296" indent="0">
              <a:lnSpc>
                <a:spcPct val="110000"/>
              </a:lnSpc>
              <a:spcBef>
                <a:spcPts val="100"/>
              </a:spcBef>
              <a:buSzPct val="100000"/>
              <a:buNone/>
            </a:pPr>
            <a:r>
              <a:rPr lang="es-PA" sz="2000" b="1" dirty="0" smtClean="0">
                <a:solidFill>
                  <a:srgbClr val="FF0000"/>
                </a:solidFill>
              </a:rPr>
              <a:t>- </a:t>
            </a:r>
            <a:r>
              <a:rPr lang="es-PA" sz="2000" b="1" dirty="0" smtClean="0"/>
              <a:t>Observaciones:</a:t>
            </a:r>
            <a:endParaRPr lang="es-US" sz="2000" b="1" dirty="0" smtClean="0"/>
          </a:p>
          <a:p>
            <a:pPr marL="180000" indent="-180000">
              <a:lnSpc>
                <a:spcPct val="120000"/>
              </a:lnSpc>
              <a:spcBef>
                <a:spcPts val="100"/>
              </a:spcBef>
              <a:buSzPct val="100000"/>
              <a:buNone/>
            </a:pPr>
            <a:endParaRPr lang="es-PA" sz="100" dirty="0" smtClean="0"/>
          </a:p>
          <a:p>
            <a:pPr marL="216000" lvl="1" indent="-216000">
              <a:spcBef>
                <a:spcPts val="200"/>
              </a:spcBef>
              <a:buSzPct val="90000"/>
              <a:buFont typeface="Wingdings" pitchFamily="2" charset="2"/>
              <a:buChar char="q"/>
            </a:pPr>
            <a:r>
              <a:rPr lang="es-ES" sz="1700" dirty="0" smtClean="0"/>
              <a:t>La incertidumbre expandida, informada en este certificado, fue calculada para un nivel de confianza de aproximadamente  95 %</a:t>
            </a:r>
            <a:r>
              <a:rPr lang="es-PA" sz="1700" dirty="0" smtClean="0"/>
              <a:t>, con un factor de cobertura de k = 2.</a:t>
            </a:r>
          </a:p>
          <a:p>
            <a:pPr marL="216000" indent="-216000">
              <a:buSzPct val="90000"/>
              <a:buFont typeface="Wingdings" pitchFamily="2" charset="2"/>
              <a:buChar char="q"/>
            </a:pPr>
            <a:endParaRPr lang="es-PA" sz="200" dirty="0" smtClean="0"/>
          </a:p>
          <a:p>
            <a:pPr marL="216000" lvl="1" indent="-216000">
              <a:buSzPct val="90000"/>
              <a:buFont typeface="Wingdings" pitchFamily="2" charset="2"/>
              <a:buChar char="q"/>
            </a:pPr>
            <a:r>
              <a:rPr lang="es-PA" sz="1700" dirty="0" smtClean="0"/>
              <a:t>El usuario es responsable de la calibración del objeto a intervalos adecuados.</a:t>
            </a:r>
          </a:p>
          <a:p>
            <a:pPr marL="216000" indent="-216000">
              <a:buSzPct val="90000"/>
              <a:buFont typeface="Wingdings" pitchFamily="2" charset="2"/>
              <a:buChar char="q"/>
            </a:pPr>
            <a:endParaRPr lang="es-PA" sz="200" dirty="0" smtClean="0"/>
          </a:p>
          <a:p>
            <a:pPr marL="216000" lvl="1" indent="-216000">
              <a:spcBef>
                <a:spcPts val="200"/>
              </a:spcBef>
              <a:buSzPct val="90000"/>
              <a:buFont typeface="Wingdings" pitchFamily="2" charset="2"/>
              <a:buChar char="q"/>
            </a:pPr>
            <a:r>
              <a:rPr lang="es-PA" sz="1700" dirty="0" smtClean="0"/>
              <a:t>Según numeral 5.10.4.4 de la norma ISO/IEC 17025:2005: “un certificado de calibración (o etiqueta de calibración) no debe contener ninguna recomendación sobre el intervalo de calibración, excepto que esto haya sido acordado con el cliente. Este requisito puede ser reemplazado por disposiciones legales.”</a:t>
            </a:r>
          </a:p>
          <a:p>
            <a:pPr marL="216000" lvl="1" indent="-216000">
              <a:buSzPct val="90000"/>
              <a:buFont typeface="Wingdings" pitchFamily="2" charset="2"/>
              <a:buChar char="q"/>
            </a:pPr>
            <a:endParaRPr lang="es-PA" sz="200" dirty="0" smtClean="0"/>
          </a:p>
          <a:p>
            <a:pPr marL="216000" lvl="1" indent="-216000">
              <a:spcBef>
                <a:spcPts val="200"/>
              </a:spcBef>
              <a:buSzPct val="90000"/>
              <a:buFont typeface="Wingdings" pitchFamily="2" charset="2"/>
              <a:buChar char="q"/>
            </a:pPr>
            <a:r>
              <a:rPr lang="es-PA" sz="1700" b="1" i="1" dirty="0" smtClean="0"/>
              <a:t>La conversión empleada para realizar la trasformación de frecuencia a frecuencia de rotación es 1 Hz = 60 RPM (o r/min).</a:t>
            </a:r>
            <a:endParaRPr lang="es-PA" sz="1700" b="1" dirty="0" smtClean="0"/>
          </a:p>
          <a:p>
            <a:pPr marL="216000" lvl="1" indent="-216000">
              <a:buSzPct val="90000"/>
              <a:buFont typeface="Wingdings" pitchFamily="2" charset="2"/>
              <a:buChar char="q"/>
            </a:pPr>
            <a:endParaRPr lang="es-PA" sz="200" dirty="0" smtClean="0"/>
          </a:p>
          <a:p>
            <a:pPr marL="216000" lvl="1" indent="-216000">
              <a:spcBef>
                <a:spcPts val="200"/>
              </a:spcBef>
              <a:buSzPct val="90000"/>
              <a:buFont typeface="Wingdings" pitchFamily="2" charset="2"/>
              <a:buChar char="q"/>
            </a:pPr>
            <a:r>
              <a:rPr lang="es-ES" sz="1700" dirty="0" smtClean="0"/>
              <a:t>Este servicio cuenta con sus </a:t>
            </a:r>
            <a:r>
              <a:rPr lang="es-ES" sz="1700" b="1" dirty="0" smtClean="0"/>
              <a:t>Capacidades de Medición y Calibración </a:t>
            </a:r>
            <a:r>
              <a:rPr lang="es-ES" sz="1700" dirty="0" smtClean="0"/>
              <a:t>registradas en el Apéndice C de la base de datos del BIPM mostradas en el siguiente enlace: http://kcdb.bipm.org/appendixC/TF/PA/TF_PA.pdf</a:t>
            </a:r>
            <a:endParaRPr lang="es-PA" sz="1700" dirty="0" smtClean="0"/>
          </a:p>
        </p:txBody>
      </p:sp>
      <p:sp>
        <p:nvSpPr>
          <p:cNvPr id="4" name="3 Marcador de fecha"/>
          <p:cNvSpPr>
            <a:spLocks noGrp="1"/>
          </p:cNvSpPr>
          <p:nvPr>
            <p:ph type="dt" sz="half" idx="10"/>
          </p:nvPr>
        </p:nvSpPr>
        <p:spPr/>
        <p:txBody>
          <a:bodyPr/>
          <a:lstStyle/>
          <a:p>
            <a:r>
              <a:rPr lang="es-PA" dirty="0" err="1" smtClean="0"/>
              <a:t>January</a:t>
            </a:r>
            <a:r>
              <a:rPr lang="es-PA" dirty="0" smtClean="0"/>
              <a:t> 27, 2015</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88</a:t>
            </a:fld>
            <a:endParaRPr lang="es-ES"/>
          </a:p>
        </p:txBody>
      </p:sp>
      <p:sp>
        <p:nvSpPr>
          <p:cNvPr id="6" name="5 Marcador de pie de página"/>
          <p:cNvSpPr>
            <a:spLocks noGrp="1"/>
          </p:cNvSpPr>
          <p:nvPr>
            <p:ph type="ftr" sz="quarter" idx="11"/>
          </p:nvPr>
        </p:nvSpPr>
        <p:spPr/>
        <p:txBody>
          <a:bodyPr/>
          <a:lstStyle/>
          <a:p>
            <a:r>
              <a:rPr lang="es-ES" dirty="0" smtClean="0"/>
              <a:t>lmojica@cenamep.org.pa</a:t>
            </a:r>
            <a:endParaRPr lang="es-ES" dirty="0"/>
          </a:p>
        </p:txBody>
      </p:sp>
      <p:sp>
        <p:nvSpPr>
          <p:cNvPr id="7" name="6 Rectángulo"/>
          <p:cNvSpPr/>
          <p:nvPr/>
        </p:nvSpPr>
        <p:spPr>
          <a:xfrm>
            <a:off x="357158" y="1273718"/>
            <a:ext cx="7500990" cy="369332"/>
          </a:xfrm>
          <a:prstGeom prst="rect">
            <a:avLst/>
          </a:prstGeom>
        </p:spPr>
        <p:txBody>
          <a:bodyPr wrap="square">
            <a:spAutoFit/>
          </a:bodyPr>
          <a:lstStyle/>
          <a:p>
            <a:pPr algn="just"/>
            <a:r>
              <a:rPr lang="es-PA" dirty="0" smtClean="0"/>
              <a:t>El certificado debe contener la siguiente información:</a:t>
            </a:r>
          </a:p>
        </p:txBody>
      </p:sp>
    </p:spTree>
    <p:extLst>
      <p:ext uri="{BB962C8B-B14F-4D97-AF65-F5344CB8AC3E}">
        <p14:creationId xmlns:p14="http://schemas.microsoft.com/office/powerpoint/2010/main" xmlns="" val="28694531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89</a:t>
            </a:fld>
            <a:endParaRPr lang="es-ES"/>
          </a:p>
        </p:txBody>
      </p:sp>
      <p:sp>
        <p:nvSpPr>
          <p:cNvPr id="6" name="5 Título"/>
          <p:cNvSpPr>
            <a:spLocks noGrp="1"/>
          </p:cNvSpPr>
          <p:nvPr>
            <p:ph type="title"/>
          </p:nvPr>
        </p:nvSpPr>
        <p:spPr>
          <a:xfrm>
            <a:off x="457200" y="274638"/>
            <a:ext cx="8229600" cy="582594"/>
          </a:xfrm>
        </p:spPr>
        <p:txBody>
          <a:bodyPr>
            <a:normAutofit fontScale="90000"/>
          </a:bodyPr>
          <a:lstStyle/>
          <a:p>
            <a:pPr algn="ctr"/>
            <a:r>
              <a:rPr lang="es-PA" sz="2800" dirty="0" smtClean="0">
                <a:solidFill>
                  <a:schemeClr val="tx1"/>
                </a:solidFill>
                <a:latin typeface="Arial" pitchFamily="34" charset="0"/>
                <a:cs typeface="Arial" pitchFamily="34" charset="0"/>
              </a:rPr>
              <a:t>Muestra de un certificado de calibración completo</a:t>
            </a:r>
            <a:endParaRPr lang="es-PA" sz="2800" dirty="0">
              <a:solidFill>
                <a:schemeClr val="tx1"/>
              </a:solidFill>
              <a:latin typeface="Arial" pitchFamily="34" charset="0"/>
              <a:cs typeface="Arial" pitchFamily="34" charset="0"/>
            </a:endParaRPr>
          </a:p>
        </p:txBody>
      </p:sp>
      <p:pic>
        <p:nvPicPr>
          <p:cNvPr id="10" name="Picture 3"/>
          <p:cNvPicPr>
            <a:picLocks noGrp="1" noChangeAspect="1" noChangeArrowheads="1"/>
          </p:cNvPicPr>
          <p:nvPr>
            <p:ph idx="1"/>
          </p:nvPr>
        </p:nvPicPr>
        <p:blipFill>
          <a:blip r:embed="rId2"/>
          <a:srcRect/>
          <a:stretch>
            <a:fillRect/>
          </a:stretch>
        </p:blipFill>
        <p:spPr bwMode="auto">
          <a:xfrm>
            <a:off x="2071670" y="733909"/>
            <a:ext cx="5143536" cy="58383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14488"/>
            <a:ext cx="8229600" cy="642941"/>
          </a:xfrm>
        </p:spPr>
        <p:txBody>
          <a:bodyPr>
            <a:normAutofit lnSpcReduction="10000"/>
          </a:bodyPr>
          <a:lstStyle/>
          <a:p>
            <a:r>
              <a:rPr lang="en-US" sz="2000" dirty="0" smtClean="0"/>
              <a:t>Many factors can cause a quartz crystal oscillator to change frequency.</a:t>
            </a:r>
            <a:endParaRPr lang="es-PA" sz="2000" dirty="0"/>
          </a:p>
        </p:txBody>
      </p:sp>
      <p:sp>
        <p:nvSpPr>
          <p:cNvPr id="2" name="1 Título"/>
          <p:cNvSpPr>
            <a:spLocks noGrp="1"/>
          </p:cNvSpPr>
          <p:nvPr>
            <p:ph type="title"/>
          </p:nvPr>
        </p:nvSpPr>
        <p:spPr/>
        <p:txBody>
          <a:bodyPr>
            <a:normAutofit/>
          </a:bodyPr>
          <a:lstStyle/>
          <a:p>
            <a:pPr lvl="1" algn="ctr" rtl="0">
              <a:spcBef>
                <a:spcPct val="0"/>
              </a:spcBef>
            </a:pPr>
            <a:r>
              <a:rPr lang="en-US" sz="2700" b="1" dirty="0" smtClean="0">
                <a:solidFill>
                  <a:schemeClr val="tx1"/>
                </a:solidFill>
                <a:effectLst>
                  <a:outerShdw blurRad="38100" dist="38100" dir="2700000" algn="tl">
                    <a:srgbClr val="000000">
                      <a:alpha val="43137"/>
                    </a:srgbClr>
                  </a:outerShdw>
                </a:effectLst>
              </a:rPr>
              <a:t>WHY WE NEED TO CALIBRATE A STOPWATCH OR LABORATORY TIMER?</a:t>
            </a:r>
            <a:endParaRPr lang="es-PA" sz="2700" dirty="0">
              <a:solidFill>
                <a:schemeClr val="tx1"/>
              </a:solidFill>
              <a:effectLst>
                <a:outerShdw blurRad="38100" dist="38100" dir="2700000" algn="tl">
                  <a:srgbClr val="000000">
                    <a:alpha val="43137"/>
                  </a:srgbClr>
                </a:outerShdw>
              </a:effectLst>
            </a:endParaRPr>
          </a:p>
        </p:txBody>
      </p:sp>
      <p:sp>
        <p:nvSpPr>
          <p:cNvPr id="7" name="6 Rectángulo"/>
          <p:cNvSpPr/>
          <p:nvPr/>
        </p:nvSpPr>
        <p:spPr>
          <a:xfrm>
            <a:off x="3286116" y="6215082"/>
            <a:ext cx="4839786" cy="276999"/>
          </a:xfrm>
          <a:prstGeom prst="rect">
            <a:avLst/>
          </a:prstGeom>
        </p:spPr>
        <p:txBody>
          <a:bodyPr wrap="none">
            <a:spAutoFit/>
          </a:bodyPr>
          <a:lstStyle/>
          <a:p>
            <a:r>
              <a:rPr lang="en-US" sz="1200" dirty="0" smtClean="0"/>
              <a:t> from NIST - Practice Guide Timer Calibrations - 2009 Edition.</a:t>
            </a:r>
            <a:endParaRPr lang="es-PA" sz="1200" dirty="0"/>
          </a:p>
        </p:txBody>
      </p:sp>
      <p:pic>
        <p:nvPicPr>
          <p:cNvPr id="1027" name="Picture 3"/>
          <p:cNvPicPr>
            <a:picLocks noChangeAspect="1" noChangeArrowheads="1"/>
          </p:cNvPicPr>
          <p:nvPr/>
        </p:nvPicPr>
        <p:blipFill>
          <a:blip r:embed="rId2"/>
          <a:srcRect/>
          <a:stretch>
            <a:fillRect/>
          </a:stretch>
        </p:blipFill>
        <p:spPr bwMode="auto">
          <a:xfrm>
            <a:off x="1857356" y="2428868"/>
            <a:ext cx="5234230" cy="3643338"/>
          </a:xfrm>
          <a:prstGeom prst="rect">
            <a:avLst/>
          </a:prstGeom>
          <a:noFill/>
          <a:ln w="9525">
            <a:noFill/>
            <a:miter lim="800000"/>
            <a:headEnd/>
            <a:tailEnd/>
          </a:ln>
          <a:effectLst/>
        </p:spPr>
      </p:pic>
      <p:sp>
        <p:nvSpPr>
          <p:cNvPr id="9" name="8 Marcador de fecha"/>
          <p:cNvSpPr>
            <a:spLocks noGrp="1"/>
          </p:cNvSpPr>
          <p:nvPr>
            <p:ph type="dt" sz="half" idx="10"/>
          </p:nvPr>
        </p:nvSpPr>
        <p:spPr/>
        <p:txBody>
          <a:bodyPr/>
          <a:lstStyle/>
          <a:p>
            <a:r>
              <a:rPr lang="es-PA" smtClean="0"/>
              <a:t>January 27, 2015</a:t>
            </a:r>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sp>
        <p:nvSpPr>
          <p:cNvPr id="11" name="10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90</a:t>
            </a:fld>
            <a:endParaRPr lang="es-ES"/>
          </a:p>
        </p:txBody>
      </p:sp>
      <p:pic>
        <p:nvPicPr>
          <p:cNvPr id="137218" name="Picture 2"/>
          <p:cNvPicPr>
            <a:picLocks noGrp="1" noChangeAspect="1" noChangeArrowheads="1"/>
          </p:cNvPicPr>
          <p:nvPr>
            <p:ph idx="1"/>
          </p:nvPr>
        </p:nvPicPr>
        <p:blipFill>
          <a:blip r:embed="rId2"/>
          <a:srcRect/>
          <a:stretch>
            <a:fillRect/>
          </a:stretch>
        </p:blipFill>
        <p:spPr bwMode="auto">
          <a:xfrm>
            <a:off x="2000232" y="732214"/>
            <a:ext cx="5143537" cy="5768620"/>
          </a:xfrm>
          <a:prstGeom prst="rect">
            <a:avLst/>
          </a:prstGeom>
          <a:noFill/>
          <a:ln w="9525">
            <a:noFill/>
            <a:miter lim="800000"/>
            <a:headEnd/>
            <a:tailEnd/>
          </a:ln>
          <a:effectLst/>
        </p:spPr>
      </p:pic>
      <p:sp>
        <p:nvSpPr>
          <p:cNvPr id="8" name="5 Título"/>
          <p:cNvSpPr txBox="1">
            <a:spLocks/>
          </p:cNvSpPr>
          <p:nvPr/>
        </p:nvSpPr>
        <p:spPr>
          <a:xfrm>
            <a:off x="457200" y="274638"/>
            <a:ext cx="8229600" cy="58259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A" sz="28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rPr>
              <a:t>Certificado de calibración completo</a:t>
            </a:r>
            <a:endParaRPr kumimoji="0" lang="es-P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91</a:t>
            </a:fld>
            <a:endParaRPr lang="es-ES"/>
          </a:p>
        </p:txBody>
      </p:sp>
      <p:pic>
        <p:nvPicPr>
          <p:cNvPr id="138243" name="Picture 3"/>
          <p:cNvPicPr>
            <a:picLocks noGrp="1" noChangeAspect="1" noChangeArrowheads="1"/>
          </p:cNvPicPr>
          <p:nvPr>
            <p:ph idx="1"/>
          </p:nvPr>
        </p:nvPicPr>
        <p:blipFill>
          <a:blip r:embed="rId2"/>
          <a:srcRect/>
          <a:stretch>
            <a:fillRect/>
          </a:stretch>
        </p:blipFill>
        <p:spPr bwMode="auto">
          <a:xfrm>
            <a:off x="2000232" y="714356"/>
            <a:ext cx="5072098" cy="5817202"/>
          </a:xfrm>
          <a:prstGeom prst="rect">
            <a:avLst/>
          </a:prstGeom>
          <a:noFill/>
          <a:ln w="9525">
            <a:noFill/>
            <a:miter lim="800000"/>
            <a:headEnd/>
            <a:tailEnd/>
          </a:ln>
          <a:effectLst/>
        </p:spPr>
      </p:pic>
      <p:sp>
        <p:nvSpPr>
          <p:cNvPr id="9" name="5 Título"/>
          <p:cNvSpPr txBox="1">
            <a:spLocks/>
          </p:cNvSpPr>
          <p:nvPr/>
        </p:nvSpPr>
        <p:spPr>
          <a:xfrm>
            <a:off x="457200" y="214290"/>
            <a:ext cx="8229600" cy="58259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A" sz="28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rPr>
              <a:t>Certificado de calibración completo</a:t>
            </a:r>
            <a:endParaRPr kumimoji="0" lang="es-P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Registros generados durante la calibración</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1000100" y="2714620"/>
            <a:ext cx="5786478" cy="1785950"/>
          </a:xfrm>
        </p:spPr>
        <p:txBody>
          <a:bodyPr>
            <a:noAutofit/>
          </a:bodyPr>
          <a:lstStyle/>
          <a:p>
            <a:pPr lvl="0" algn="just">
              <a:buSzPct val="120000"/>
              <a:buFont typeface="Wingdings" pitchFamily="2" charset="2"/>
              <a:buChar char="Ø"/>
            </a:pPr>
            <a:r>
              <a:rPr lang="es-PA" sz="2500" dirty="0"/>
              <a:t>Protocolo de </a:t>
            </a:r>
            <a:r>
              <a:rPr lang="es-PA" sz="2500" dirty="0" smtClean="0"/>
              <a:t>calibración</a:t>
            </a:r>
          </a:p>
          <a:p>
            <a:pPr lvl="0" algn="just">
              <a:buSzPct val="120000"/>
              <a:buNone/>
            </a:pPr>
            <a:endParaRPr lang="es-US" sz="800" dirty="0"/>
          </a:p>
          <a:p>
            <a:pPr lvl="0" algn="just">
              <a:buSzPct val="120000"/>
              <a:buFont typeface="Wingdings" pitchFamily="2" charset="2"/>
              <a:buChar char="Ø"/>
            </a:pPr>
            <a:r>
              <a:rPr lang="es-PA" sz="2500" dirty="0"/>
              <a:t>Hoja de </a:t>
            </a:r>
            <a:r>
              <a:rPr lang="es-PA" sz="2500" dirty="0" smtClean="0"/>
              <a:t>cálculo</a:t>
            </a:r>
          </a:p>
          <a:p>
            <a:pPr lvl="0" algn="just">
              <a:buSzPct val="120000"/>
              <a:buNone/>
            </a:pPr>
            <a:endParaRPr lang="es-US" sz="800" dirty="0"/>
          </a:p>
          <a:p>
            <a:pPr lvl="0" algn="just">
              <a:buSzPct val="120000"/>
              <a:buFont typeface="Wingdings" pitchFamily="2" charset="2"/>
              <a:buChar char="Ø"/>
            </a:pPr>
            <a:r>
              <a:rPr lang="es-PA" sz="2500" dirty="0"/>
              <a:t>Certificado de </a:t>
            </a:r>
            <a:r>
              <a:rPr lang="es-PA" sz="2500" dirty="0">
                <a:solidFill>
                  <a:schemeClr val="tx2"/>
                </a:solidFill>
              </a:rPr>
              <a:t>calibración</a:t>
            </a:r>
            <a:r>
              <a:rPr lang="es-PA" sz="2500" dirty="0" smtClean="0"/>
              <a:t>.</a:t>
            </a:r>
            <a:endParaRPr lang="es-US" sz="25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92</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
        <p:nvSpPr>
          <p:cNvPr id="7" name="6 Rectángulo"/>
          <p:cNvSpPr/>
          <p:nvPr/>
        </p:nvSpPr>
        <p:spPr>
          <a:xfrm>
            <a:off x="571472" y="1714488"/>
            <a:ext cx="7215238" cy="830997"/>
          </a:xfrm>
          <a:prstGeom prst="rect">
            <a:avLst/>
          </a:prstGeom>
        </p:spPr>
        <p:txBody>
          <a:bodyPr wrap="square">
            <a:spAutoFit/>
          </a:bodyPr>
          <a:lstStyle/>
          <a:p>
            <a:r>
              <a:rPr lang="es-PA" sz="2400" dirty="0" smtClean="0"/>
              <a:t>Para calibración de medidores de frecuencia de acople óptico.</a:t>
            </a:r>
            <a:endParaRPr lang="es-PA" sz="2400" dirty="0"/>
          </a:p>
        </p:txBody>
      </p:sp>
      <p:pic>
        <p:nvPicPr>
          <p:cNvPr id="8" name="Picture 2" descr="C:\METROLOGIA\MEM\TEC\SIM TyF WG\Imagenes\CAM02921.jpg"/>
          <p:cNvPicPr>
            <a:picLocks noChangeAspect="1" noChangeArrowheads="1"/>
          </p:cNvPicPr>
          <p:nvPr/>
        </p:nvPicPr>
        <p:blipFill>
          <a:blip r:embed="rId2" cstate="print"/>
          <a:srcRect/>
          <a:stretch>
            <a:fillRect/>
          </a:stretch>
        </p:blipFill>
        <p:spPr bwMode="auto">
          <a:xfrm>
            <a:off x="6858016" y="4857760"/>
            <a:ext cx="1524011" cy="1143009"/>
          </a:xfrm>
          <a:prstGeom prst="rect">
            <a:avLst/>
          </a:prstGeom>
          <a:noFill/>
        </p:spPr>
      </p:pic>
      <p:pic>
        <p:nvPicPr>
          <p:cNvPr id="9" name="Picture 10" descr="f63_tach_on_target.jpg"/>
          <p:cNvPicPr>
            <a:picLocks noChangeAspect="1" noChangeArrowheads="1"/>
          </p:cNvPicPr>
          <p:nvPr/>
        </p:nvPicPr>
        <p:blipFill>
          <a:blip r:embed="rId3"/>
          <a:srcRect/>
          <a:stretch>
            <a:fillRect/>
          </a:stretch>
        </p:blipFill>
        <p:spPr bwMode="auto">
          <a:xfrm>
            <a:off x="4857752" y="4857760"/>
            <a:ext cx="1714512" cy="1189442"/>
          </a:xfrm>
          <a:prstGeom prst="rect">
            <a:avLst/>
          </a:prstGeom>
          <a:noFill/>
        </p:spPr>
      </p:pic>
    </p:spTree>
    <p:extLst>
      <p:ext uri="{BB962C8B-B14F-4D97-AF65-F5344CB8AC3E}">
        <p14:creationId xmlns:p14="http://schemas.microsoft.com/office/powerpoint/2010/main" xmlns="" val="25178512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A"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Registros “Memorias técnicas”</a:t>
            </a:r>
            <a:endParaRPr lang="es-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642910" y="1714488"/>
            <a:ext cx="7500990" cy="3143272"/>
          </a:xfrm>
        </p:spPr>
        <p:txBody>
          <a:bodyPr>
            <a:normAutofit/>
          </a:bodyPr>
          <a:lstStyle/>
          <a:p>
            <a:pPr marL="180000" indent="-180000" algn="just">
              <a:buSzPct val="100000"/>
              <a:buFont typeface="Wingdings" pitchFamily="2" charset="2"/>
              <a:buChar char="Ø"/>
            </a:pPr>
            <a:r>
              <a:rPr lang="es-PA" sz="2400" dirty="0" smtClean="0"/>
              <a:t> Se conservan </a:t>
            </a:r>
            <a:r>
              <a:rPr lang="es-PA" sz="2400" dirty="0"/>
              <a:t>registros de las mediciones originales y copia de los certificados </a:t>
            </a:r>
            <a:r>
              <a:rPr lang="es-PA" sz="2400" dirty="0" smtClean="0"/>
              <a:t>emitidos.</a:t>
            </a:r>
          </a:p>
          <a:p>
            <a:pPr marL="180000" indent="-180000" algn="just">
              <a:buSzPct val="100000"/>
              <a:buNone/>
            </a:pPr>
            <a:endParaRPr lang="es-PA" sz="2400" dirty="0" smtClean="0"/>
          </a:p>
          <a:p>
            <a:pPr marL="180000" indent="-180000" algn="just">
              <a:buSzPct val="100000"/>
              <a:buFont typeface="Wingdings" pitchFamily="2" charset="2"/>
              <a:buChar char="Ø"/>
            </a:pPr>
            <a:r>
              <a:rPr lang="es-PA" sz="2400" dirty="0" smtClean="0"/>
              <a:t>También </a:t>
            </a:r>
            <a:r>
              <a:rPr lang="es-PA" sz="2400" dirty="0"/>
              <a:t>toda la </a:t>
            </a:r>
            <a:r>
              <a:rPr lang="es-PA" sz="2400" dirty="0" smtClean="0"/>
              <a:t>documentación relacionada y  </a:t>
            </a:r>
            <a:r>
              <a:rPr lang="es-PA" sz="2400" dirty="0"/>
              <a:t>generada en el transcurso </a:t>
            </a:r>
            <a:r>
              <a:rPr lang="es-PA" sz="2400" dirty="0" smtClean="0"/>
              <a:t>del proceso del servicio de calibración </a:t>
            </a:r>
            <a:r>
              <a:rPr lang="es-PA" sz="2400" dirty="0"/>
              <a:t>de acuerdo con los procedimientos indicados por el Sistema de Gestión de Calidad</a:t>
            </a:r>
            <a:r>
              <a:rPr lang="es-PA" sz="2400" dirty="0" smtClean="0"/>
              <a:t>.</a:t>
            </a:r>
            <a:endParaRPr lang="es-US" sz="2400" dirty="0"/>
          </a:p>
        </p:txBody>
      </p:sp>
      <p:sp>
        <p:nvSpPr>
          <p:cNvPr id="4" name="3 Marcador de fecha"/>
          <p:cNvSpPr>
            <a:spLocks noGrp="1"/>
          </p:cNvSpPr>
          <p:nvPr>
            <p:ph type="dt" sz="half" idx="10"/>
          </p:nvPr>
        </p:nvSpPr>
        <p:spPr/>
        <p:txBody>
          <a:bodyPr/>
          <a:lstStyle/>
          <a:p>
            <a:r>
              <a:rPr lang="es-PA" smtClean="0"/>
              <a:t>January 27, 2015</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93</a:t>
            </a:fld>
            <a:endParaRPr lang="es-ES"/>
          </a:p>
        </p:txBody>
      </p:sp>
      <p:sp>
        <p:nvSpPr>
          <p:cNvPr id="6" name="5 Marcador de pie de página"/>
          <p:cNvSpPr>
            <a:spLocks noGrp="1"/>
          </p:cNvSpPr>
          <p:nvPr>
            <p:ph type="ftr" sz="quarter" idx="11"/>
          </p:nvPr>
        </p:nvSpPr>
        <p:spPr/>
        <p:txBody>
          <a:bodyPr/>
          <a:lstStyle/>
          <a:p>
            <a:r>
              <a:rPr lang="es-ES" smtClean="0"/>
              <a:t>lmojica@cenamep.org.pa</a:t>
            </a:r>
            <a:endParaRPr lang="es-ES"/>
          </a:p>
        </p:txBody>
      </p:sp>
    </p:spTree>
    <p:extLst>
      <p:ext uri="{BB962C8B-B14F-4D97-AF65-F5344CB8AC3E}">
        <p14:creationId xmlns:p14="http://schemas.microsoft.com/office/powerpoint/2010/main" xmlns="" val="22823296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267014"/>
            <a:ext cx="8501122" cy="4448002"/>
          </a:xfrm>
        </p:spPr>
        <p:txBody>
          <a:bodyPr anchor="ctr">
            <a:normAutofit/>
          </a:bodyPr>
          <a:lstStyle/>
          <a:p>
            <a:pPr marL="324000" indent="-324000">
              <a:spcBef>
                <a:spcPts val="300"/>
              </a:spcBef>
              <a:buSzPct val="120000"/>
              <a:buFont typeface="Wingdings" pitchFamily="2" charset="2"/>
              <a:buChar char="Ø"/>
            </a:pPr>
            <a:r>
              <a:rPr lang="es-PA" sz="2400" dirty="0" smtClean="0"/>
              <a:t>Realice verificaciones periódicas a los instrumentos de medición utilizados como referencia.</a:t>
            </a:r>
          </a:p>
          <a:p>
            <a:pPr marL="324000" indent="-324000">
              <a:spcBef>
                <a:spcPts val="300"/>
              </a:spcBef>
              <a:buSzPct val="120000"/>
              <a:buFont typeface="Wingdings" pitchFamily="2" charset="2"/>
              <a:buChar char="Ø"/>
            </a:pPr>
            <a:endParaRPr lang="es-PA" sz="800" dirty="0" smtClean="0"/>
          </a:p>
          <a:p>
            <a:pPr marL="324000" indent="-324000">
              <a:spcBef>
                <a:spcPts val="300"/>
              </a:spcBef>
              <a:buSzPct val="120000"/>
              <a:buFont typeface="Wingdings" pitchFamily="2" charset="2"/>
              <a:buChar char="Ø"/>
            </a:pPr>
            <a:r>
              <a:rPr lang="es-PA" sz="2400" dirty="0" smtClean="0"/>
              <a:t>Asegúrese de que el método de calibración es lo más parecido a la forma de uso del MFAO.</a:t>
            </a:r>
          </a:p>
          <a:p>
            <a:pPr marL="324000" indent="-324000">
              <a:spcBef>
                <a:spcPts val="300"/>
              </a:spcBef>
              <a:buSzPct val="120000"/>
              <a:buFont typeface="Wingdings" pitchFamily="2" charset="2"/>
              <a:buChar char="Ø"/>
            </a:pPr>
            <a:endParaRPr lang="es-PA" sz="800" dirty="0" smtClean="0"/>
          </a:p>
          <a:p>
            <a:pPr marL="324000" indent="-324000">
              <a:spcBef>
                <a:spcPts val="300"/>
              </a:spcBef>
              <a:buSzPct val="120000"/>
              <a:buFont typeface="Wingdings" pitchFamily="2" charset="2"/>
              <a:buChar char="Ø"/>
            </a:pPr>
            <a:r>
              <a:rPr lang="es-PA" sz="2400" dirty="0" smtClean="0"/>
              <a:t>Tome el tiempo suficiente para verificar que no hay interferencias lumínicas que afecten los resultados de calibración.</a:t>
            </a:r>
          </a:p>
          <a:p>
            <a:pPr marL="324000" indent="-324000">
              <a:spcBef>
                <a:spcPts val="300"/>
              </a:spcBef>
              <a:buSzPct val="120000"/>
              <a:buFont typeface="Wingdings" pitchFamily="2" charset="2"/>
              <a:buChar char="Ø"/>
            </a:pPr>
            <a:endParaRPr lang="es-PA" sz="800" dirty="0" smtClean="0"/>
          </a:p>
          <a:p>
            <a:pPr marL="324000" indent="-324000">
              <a:spcBef>
                <a:spcPts val="300"/>
              </a:spcBef>
              <a:buSzPct val="120000"/>
              <a:buFont typeface="Wingdings" pitchFamily="2" charset="2"/>
              <a:buChar char="Ø"/>
            </a:pPr>
            <a:r>
              <a:rPr lang="es-PA" sz="2400" dirty="0" smtClean="0"/>
              <a:t>Nunca apunte a los ojos con el laser del MFAO, puede causar daños irreversibles a su visión.</a:t>
            </a:r>
          </a:p>
        </p:txBody>
      </p:sp>
      <p:sp>
        <p:nvSpPr>
          <p:cNvPr id="3" name="2 Marcador de fecha"/>
          <p:cNvSpPr>
            <a:spLocks noGrp="1"/>
          </p:cNvSpPr>
          <p:nvPr>
            <p:ph type="dt" sz="half" idx="10"/>
          </p:nvPr>
        </p:nvSpPr>
        <p:spPr/>
        <p:txBody>
          <a:bodyPr/>
          <a:lstStyle/>
          <a:p>
            <a:r>
              <a:rPr lang="es-PA" smtClean="0"/>
              <a:t>January 27, 2015</a:t>
            </a:r>
            <a:endParaRPr lang="es-ES"/>
          </a:p>
        </p:txBody>
      </p:sp>
      <p:sp>
        <p:nvSpPr>
          <p:cNvPr id="4" name="3 Marcador de pie de página"/>
          <p:cNvSpPr>
            <a:spLocks noGrp="1"/>
          </p:cNvSpPr>
          <p:nvPr>
            <p:ph type="ftr" sz="quarter" idx="11"/>
          </p:nvPr>
        </p:nvSpPr>
        <p:spPr/>
        <p:txBody>
          <a:bodyPr/>
          <a:lstStyle/>
          <a:p>
            <a:r>
              <a:rPr lang="es-ES" smtClean="0"/>
              <a:t>lmojica@cenamep.org.pa</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94</a:t>
            </a:fld>
            <a:endParaRPr lang="es-ES"/>
          </a:p>
        </p:txBody>
      </p:sp>
      <p:sp>
        <p:nvSpPr>
          <p:cNvPr id="6" name="5 Título"/>
          <p:cNvSpPr>
            <a:spLocks noGrp="1"/>
          </p:cNvSpPr>
          <p:nvPr>
            <p:ph type="title"/>
          </p:nvPr>
        </p:nvSpPr>
        <p:spPr/>
        <p:txBody>
          <a:bodyPr>
            <a:normAutofit/>
          </a:bodyPr>
          <a:lstStyle/>
          <a:p>
            <a:pPr algn="ctr"/>
            <a:r>
              <a:rPr lang="es-PA" sz="3200" dirty="0" smtClean="0">
                <a:solidFill>
                  <a:schemeClr val="tx1"/>
                </a:solidFill>
                <a:effectLst>
                  <a:outerShdw blurRad="38100" dist="38100" dir="2700000" algn="tl">
                    <a:srgbClr val="000000">
                      <a:alpha val="43137"/>
                    </a:srgbClr>
                  </a:outerShdw>
                </a:effectLst>
              </a:rPr>
              <a:t>Conclusiones</a:t>
            </a:r>
            <a:endParaRPr lang="es-PA" sz="32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Título"/>
          <p:cNvSpPr>
            <a:spLocks noGrp="1"/>
          </p:cNvSpPr>
          <p:nvPr>
            <p:ph type="title"/>
          </p:nvPr>
        </p:nvSpPr>
        <p:spPr>
          <a:xfrm>
            <a:off x="357158" y="357166"/>
            <a:ext cx="8429684" cy="5572164"/>
          </a:xfrm>
        </p:spPr>
        <p:txBody>
          <a:bodyPr>
            <a:normAutofit/>
          </a:bodyPr>
          <a:lstStyle/>
          <a:p>
            <a:pPr algn="ctr"/>
            <a:r>
              <a:rPr lang="es-PA" sz="3200" dirty="0" smtClean="0">
                <a:solidFill>
                  <a:schemeClr val="accent1">
                    <a:lumMod val="50000"/>
                  </a:schemeClr>
                </a:solidFill>
              </a:rPr>
              <a:t> ¡Muchas Gracias! </a:t>
            </a:r>
            <a:br>
              <a:rPr lang="es-PA" sz="3200" dirty="0" smtClean="0">
                <a:solidFill>
                  <a:schemeClr val="accent1">
                    <a:lumMod val="50000"/>
                  </a:schemeClr>
                </a:solidFill>
              </a:rPr>
            </a:br>
            <a:r>
              <a:rPr lang="es-PA" sz="3200" dirty="0" smtClean="0">
                <a:solidFill>
                  <a:schemeClr val="accent1">
                    <a:lumMod val="50000"/>
                  </a:schemeClr>
                </a:solidFill>
              </a:rPr>
              <a:t/>
            </a:r>
            <a:br>
              <a:rPr lang="es-PA" sz="3200" dirty="0" smtClean="0">
                <a:solidFill>
                  <a:schemeClr val="accent1">
                    <a:lumMod val="50000"/>
                  </a:schemeClr>
                </a:solidFill>
              </a:rPr>
            </a:br>
            <a:r>
              <a:rPr lang="es-PA" sz="2800" dirty="0" smtClean="0">
                <a:solidFill>
                  <a:schemeClr val="accent1">
                    <a:lumMod val="50000"/>
                  </a:schemeClr>
                </a:solidFill>
              </a:rPr>
              <a:t> “</a:t>
            </a:r>
            <a:r>
              <a:rPr lang="es-PA" sz="2800" dirty="0" err="1" smtClean="0">
                <a:solidFill>
                  <a:schemeClr val="accent1">
                    <a:lumMod val="50000"/>
                  </a:schemeClr>
                </a:solidFill>
              </a:rPr>
              <a:t>Muito</a:t>
            </a:r>
            <a:r>
              <a:rPr lang="es-PA" sz="2800" dirty="0" smtClean="0">
                <a:solidFill>
                  <a:schemeClr val="accent1">
                    <a:lumMod val="50000"/>
                  </a:schemeClr>
                </a:solidFill>
              </a:rPr>
              <a:t> </a:t>
            </a:r>
            <a:r>
              <a:rPr lang="es-PA" sz="2800" dirty="0" err="1" smtClean="0">
                <a:solidFill>
                  <a:schemeClr val="accent1">
                    <a:lumMod val="50000"/>
                  </a:schemeClr>
                </a:solidFill>
              </a:rPr>
              <a:t>obrigado</a:t>
            </a:r>
            <a:r>
              <a:rPr lang="es-PA" sz="2800" dirty="0" smtClean="0">
                <a:solidFill>
                  <a:schemeClr val="accent1">
                    <a:lumMod val="50000"/>
                  </a:schemeClr>
                </a:solidFill>
              </a:rPr>
              <a:t>”</a:t>
            </a:r>
            <a:br>
              <a:rPr lang="es-PA" sz="2800" dirty="0" smtClean="0">
                <a:solidFill>
                  <a:schemeClr val="accent1">
                    <a:lumMod val="50000"/>
                  </a:schemeClr>
                </a:solidFill>
              </a:rPr>
            </a:br>
            <a:r>
              <a:rPr lang="es-PA" sz="2800" dirty="0" smtClean="0">
                <a:solidFill>
                  <a:schemeClr val="accent1">
                    <a:lumMod val="50000"/>
                  </a:schemeClr>
                </a:solidFill>
              </a:rPr>
              <a:t> </a:t>
            </a:r>
            <a:br>
              <a:rPr lang="es-PA" sz="2800" dirty="0" smtClean="0">
                <a:solidFill>
                  <a:schemeClr val="accent1">
                    <a:lumMod val="50000"/>
                  </a:schemeClr>
                </a:solidFill>
              </a:rPr>
            </a:br>
            <a:r>
              <a:rPr lang="es-PA" sz="2800" dirty="0" err="1" smtClean="0">
                <a:solidFill>
                  <a:schemeClr val="accent1">
                    <a:lumMod val="50000"/>
                  </a:schemeClr>
                </a:solidFill>
              </a:rPr>
              <a:t>Thank</a:t>
            </a:r>
            <a:r>
              <a:rPr lang="es-PA" sz="2800" dirty="0" smtClean="0">
                <a:solidFill>
                  <a:schemeClr val="accent1">
                    <a:lumMod val="50000"/>
                  </a:schemeClr>
                </a:solidFill>
              </a:rPr>
              <a:t> </a:t>
            </a:r>
            <a:r>
              <a:rPr lang="es-PA" sz="2800" dirty="0" err="1" smtClean="0">
                <a:solidFill>
                  <a:schemeClr val="accent1">
                    <a:lumMod val="50000"/>
                  </a:schemeClr>
                </a:solidFill>
              </a:rPr>
              <a:t>you</a:t>
            </a:r>
            <a:r>
              <a:rPr lang="es-PA" sz="2800" dirty="0" smtClean="0">
                <a:solidFill>
                  <a:schemeClr val="accent1">
                    <a:lumMod val="50000"/>
                  </a:schemeClr>
                </a:solidFill>
              </a:rPr>
              <a:t> </a:t>
            </a:r>
            <a:r>
              <a:rPr lang="es-PA" sz="2800" dirty="0" err="1" smtClean="0">
                <a:solidFill>
                  <a:schemeClr val="accent1">
                    <a:lumMod val="50000"/>
                  </a:schemeClr>
                </a:solidFill>
              </a:rPr>
              <a:t>very</a:t>
            </a:r>
            <a:r>
              <a:rPr lang="es-PA" sz="2800" dirty="0" smtClean="0">
                <a:solidFill>
                  <a:schemeClr val="accent1">
                    <a:lumMod val="50000"/>
                  </a:schemeClr>
                </a:solidFill>
              </a:rPr>
              <a:t> </a:t>
            </a:r>
            <a:r>
              <a:rPr lang="es-PA" sz="2800" dirty="0" err="1" smtClean="0">
                <a:solidFill>
                  <a:schemeClr val="accent1">
                    <a:lumMod val="50000"/>
                  </a:schemeClr>
                </a:solidFill>
              </a:rPr>
              <a:t>much</a:t>
            </a:r>
            <a:r>
              <a:rPr lang="es-PA" sz="2800" dirty="0" smtClean="0">
                <a:solidFill>
                  <a:schemeClr val="accent1">
                    <a:lumMod val="50000"/>
                  </a:schemeClr>
                </a:solidFill>
              </a:rPr>
              <a:t>!</a:t>
            </a:r>
            <a:r>
              <a:rPr lang="es-PA" sz="3200" dirty="0" smtClean="0">
                <a:solidFill>
                  <a:schemeClr val="accent1">
                    <a:lumMod val="50000"/>
                  </a:schemeClr>
                </a:solidFill>
              </a:rPr>
              <a:t/>
            </a:r>
            <a:br>
              <a:rPr lang="es-PA" sz="3200" dirty="0" smtClean="0">
                <a:solidFill>
                  <a:schemeClr val="accent1">
                    <a:lumMod val="50000"/>
                  </a:schemeClr>
                </a:solidFill>
              </a:rPr>
            </a:br>
            <a:r>
              <a:rPr lang="es-PA" dirty="0" smtClean="0">
                <a:solidFill>
                  <a:schemeClr val="accent1">
                    <a:lumMod val="50000"/>
                  </a:schemeClr>
                </a:solidFill>
              </a:rPr>
              <a:t/>
            </a:r>
            <a:br>
              <a:rPr lang="es-PA" dirty="0" smtClean="0">
                <a:solidFill>
                  <a:schemeClr val="accent1">
                    <a:lumMod val="50000"/>
                  </a:schemeClr>
                </a:solidFill>
              </a:rPr>
            </a:br>
            <a:r>
              <a:rPr lang="es-PA" dirty="0" smtClean="0">
                <a:solidFill>
                  <a:schemeClr val="tx1"/>
                </a:solidFill>
              </a:rPr>
              <a:t>2015 </a:t>
            </a:r>
            <a:r>
              <a:rPr lang="es-PA" sz="4400" dirty="0" smtClean="0">
                <a:solidFill>
                  <a:schemeClr val="tx1"/>
                </a:solidFill>
              </a:rPr>
              <a:t>SIM TFWG</a:t>
            </a:r>
            <a:endParaRPr lang="es-PA" dirty="0">
              <a:solidFill>
                <a:schemeClr val="tx1"/>
              </a:solidFill>
            </a:endParaRPr>
          </a:p>
        </p:txBody>
      </p:sp>
      <p:sp>
        <p:nvSpPr>
          <p:cNvPr id="7" name="6 Marcador de fecha"/>
          <p:cNvSpPr>
            <a:spLocks noGrp="1"/>
          </p:cNvSpPr>
          <p:nvPr>
            <p:ph type="dt" sz="half" idx="10"/>
          </p:nvPr>
        </p:nvSpPr>
        <p:spPr/>
        <p:txBody>
          <a:bodyPr/>
          <a:lstStyle/>
          <a:p>
            <a:r>
              <a:rPr lang="es-PA" smtClean="0"/>
              <a:t>January 27, 2015</a:t>
            </a:r>
            <a:endParaRPr lang="es-ES"/>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95</a:t>
            </a:fld>
            <a:endParaRPr lang="es-ES"/>
          </a:p>
        </p:txBody>
      </p:sp>
      <p:sp>
        <p:nvSpPr>
          <p:cNvPr id="9" name="8 Marcador de pie de página"/>
          <p:cNvSpPr>
            <a:spLocks noGrp="1"/>
          </p:cNvSpPr>
          <p:nvPr>
            <p:ph type="ftr" sz="quarter" idx="11"/>
          </p:nvPr>
        </p:nvSpPr>
        <p:spPr/>
        <p:txBody>
          <a:bodyPr/>
          <a:lstStyle/>
          <a:p>
            <a:r>
              <a:rPr lang="es-ES" smtClean="0"/>
              <a:t>lmojica@cenamep.org.pa</a:t>
            </a: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6998</TotalTime>
  <Words>6464</Words>
  <PresentationFormat>Presentación en pantalla (4:3)</PresentationFormat>
  <Paragraphs>1556</Paragraphs>
  <Slides>95</Slides>
  <Notes>32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95</vt:i4>
      </vt:variant>
    </vt:vector>
  </HeadingPairs>
  <TitlesOfParts>
    <vt:vector size="97" baseType="lpstr">
      <vt:lpstr>Concurrencia</vt:lpstr>
      <vt:lpstr>Ecuación</vt:lpstr>
      <vt:lpstr>Basic Laboratory Calibrations (Stopwatches and Tachometers)</vt:lpstr>
      <vt:lpstr>Stopwatch and Tachometer Calibrations</vt:lpstr>
      <vt:lpstr>Stopwatches and Tachometers Calibrations</vt:lpstr>
      <vt:lpstr>Diapositiva 4</vt:lpstr>
      <vt:lpstr>I PART  Stopwatch Calibrations </vt:lpstr>
      <vt:lpstr>Stopwatch/Timer Calibrations</vt:lpstr>
      <vt:lpstr>Stopwatches/Timers</vt:lpstr>
      <vt:lpstr>WHAT ABOUT STOPWATCHES AND TIMERS?</vt:lpstr>
      <vt:lpstr>WHY WE NEED TO CALIBRATE A STOPWATCH OR LABORATORY TIMER?</vt:lpstr>
      <vt:lpstr>WHY WE NEED TO CALIBRATE A STOPWATCH OR LABORATORY TIMER?</vt:lpstr>
      <vt:lpstr>Uses of Stopwatches and Timers in Panamá</vt:lpstr>
      <vt:lpstr>Some Stopwatch/Timer physical features</vt:lpstr>
      <vt:lpstr>Some Stopwatch/Timer physical Features</vt:lpstr>
      <vt:lpstr>About of Stopwatch/Timer Especification</vt:lpstr>
      <vt:lpstr>Stopwatch/Timer Calibrations</vt:lpstr>
      <vt:lpstr>Like all calibrations, stopwatch and timer calibrations are simply comparisons</vt:lpstr>
      <vt:lpstr>Examples of Traceable Reference </vt:lpstr>
      <vt:lpstr>Stopwatch/Timer Calibrations</vt:lpstr>
      <vt:lpstr>Generally accepted methods for calibrating a stopwatch or timer </vt:lpstr>
      <vt:lpstr>Direct comparison method</vt:lpstr>
      <vt:lpstr>Direct comparison method</vt:lpstr>
      <vt:lpstr>Direct comparison method </vt:lpstr>
      <vt:lpstr>Direct comparison method </vt:lpstr>
      <vt:lpstr>Direct comparison method</vt:lpstr>
      <vt:lpstr>Direct comparison method</vt:lpstr>
      <vt:lpstr>Direct comparison method</vt:lpstr>
      <vt:lpstr>Uncertainty analysis for direct comparison method</vt:lpstr>
      <vt:lpstr>Generally accepted methods for calibrating a stopwatch or timer </vt:lpstr>
      <vt:lpstr>Totalize method</vt:lpstr>
      <vt:lpstr>Totalize method</vt:lpstr>
      <vt:lpstr>Totalize method</vt:lpstr>
      <vt:lpstr>Uncertainty analysis for totalize method</vt:lpstr>
      <vt:lpstr>Generally accepted methods for calibrating a stopwatch or timer </vt:lpstr>
      <vt:lpstr>Time base method</vt:lpstr>
      <vt:lpstr>Time Base Method</vt:lpstr>
      <vt:lpstr>Time base method</vt:lpstr>
      <vt:lpstr>Time base method</vt:lpstr>
      <vt:lpstr>Time base method</vt:lpstr>
      <vt:lpstr>Time base method</vt:lpstr>
      <vt:lpstr>Time base method</vt:lpstr>
      <vt:lpstr>Stopwatch/Timer Calibrations</vt:lpstr>
      <vt:lpstr>Calibration Result</vt:lpstr>
      <vt:lpstr>Calibration Result</vt:lpstr>
      <vt:lpstr>Calibration Result</vt:lpstr>
      <vt:lpstr>Calibration Result</vt:lpstr>
      <vt:lpstr>Conclusion</vt:lpstr>
      <vt:lpstr> ¡Muchas Gracias!    “Muito obrigado”   Thank you very much!  SIM TFWG  </vt:lpstr>
      <vt:lpstr>Diapositiva 48</vt:lpstr>
      <vt:lpstr>II PART  Tachometer Calibrations </vt:lpstr>
      <vt:lpstr>OBJETIVO</vt:lpstr>
      <vt:lpstr>Tachometer Calibrations</vt:lpstr>
      <vt:lpstr>Tacómetros</vt:lpstr>
      <vt:lpstr>Tacómetros</vt:lpstr>
      <vt:lpstr>Tacómetros</vt:lpstr>
      <vt:lpstr>Localización de Características</vt:lpstr>
      <vt:lpstr>Acerca de las especificaciones técnicas</vt:lpstr>
      <vt:lpstr>Recepción del equipo</vt:lpstr>
      <vt:lpstr>Documentos necesarios para la calibración</vt:lpstr>
      <vt:lpstr>Manejo del equipo bajo calibración</vt:lpstr>
      <vt:lpstr>Manejo del equipo bajo calibración</vt:lpstr>
      <vt:lpstr>Tachometer Calibrations</vt:lpstr>
      <vt:lpstr>Sistema de calibración</vt:lpstr>
      <vt:lpstr>Configuración del sistema de calibración</vt:lpstr>
      <vt:lpstr>Configuración del sistema de calibración</vt:lpstr>
      <vt:lpstr>Trazabilidad del sistema de calibración</vt:lpstr>
      <vt:lpstr>Tachometer Calibrations</vt:lpstr>
      <vt:lpstr>Método de calibración</vt:lpstr>
      <vt:lpstr>Condiciones ambientales para la calibración</vt:lpstr>
      <vt:lpstr>Precauciones para la calibración</vt:lpstr>
      <vt:lpstr>Precauciones para la calibración</vt:lpstr>
      <vt:lpstr>Escogencia de los puntos de calibración</vt:lpstr>
      <vt:lpstr>Toma de datos durante la calibración</vt:lpstr>
      <vt:lpstr>Ejemplo de datos registrados en la calibración</vt:lpstr>
      <vt:lpstr>Tratamiento de los datos</vt:lpstr>
      <vt:lpstr>Estimación de incertidumbre</vt:lpstr>
      <vt:lpstr>Fuentes de Incertidumbre</vt:lpstr>
      <vt:lpstr>Fuentes de Incertidumbre</vt:lpstr>
      <vt:lpstr>Datos transferidos a la hoja de cálculo de Excel</vt:lpstr>
      <vt:lpstr>Estimación de incertidumbre y hoja de cálculo</vt:lpstr>
      <vt:lpstr>Tachometer Calibrations</vt:lpstr>
      <vt:lpstr>Resultados de la hoja de cálculo</vt:lpstr>
      <vt:lpstr>Elaboración del certificado de calibración</vt:lpstr>
      <vt:lpstr>Elaboración del certificado de calibración</vt:lpstr>
      <vt:lpstr>Elaboración del certificado de calibración</vt:lpstr>
      <vt:lpstr>Elaboración del certificado de calibración</vt:lpstr>
      <vt:lpstr>Elaboración del certificado de calibración</vt:lpstr>
      <vt:lpstr>Elaboración del certificado de calibración</vt:lpstr>
      <vt:lpstr>Elaboración del certificado de calibración</vt:lpstr>
      <vt:lpstr>Muestra de un certificado de calibración completo</vt:lpstr>
      <vt:lpstr>Diapositiva 90</vt:lpstr>
      <vt:lpstr>Diapositiva 91</vt:lpstr>
      <vt:lpstr>Registros generados durante la calibración</vt:lpstr>
      <vt:lpstr>Registros “Memorias técnicas”</vt:lpstr>
      <vt:lpstr>Conclusiones</vt:lpstr>
      <vt:lpstr> ¡Muchas Gracias!    “Muito obrigado”   Thank you very much!  2015 SIM TFWG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Laboratory Calibrations</dc:title>
  <dc:creator>Luis Mojica</dc:creator>
  <cp:lastModifiedBy>lmojica</cp:lastModifiedBy>
  <cp:revision>1263</cp:revision>
  <dcterms:created xsi:type="dcterms:W3CDTF">2014-12-03T20:35:55Z</dcterms:created>
  <dcterms:modified xsi:type="dcterms:W3CDTF">2015-01-26T22:08:41Z</dcterms:modified>
</cp:coreProperties>
</file>