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6" r:id="rId3"/>
    <p:sldId id="287" r:id="rId4"/>
    <p:sldId id="288" r:id="rId5"/>
    <p:sldId id="262" r:id="rId6"/>
    <p:sldId id="275" r:id="rId7"/>
    <p:sldId id="276" r:id="rId8"/>
    <p:sldId id="269" r:id="rId9"/>
    <p:sldId id="267" r:id="rId10"/>
    <p:sldId id="268" r:id="rId11"/>
    <p:sldId id="270" r:id="rId12"/>
    <p:sldId id="271" r:id="rId13"/>
    <p:sldId id="263" r:id="rId14"/>
    <p:sldId id="264" r:id="rId15"/>
    <p:sldId id="266" r:id="rId16"/>
    <p:sldId id="265" r:id="rId17"/>
    <p:sldId id="272" r:id="rId18"/>
    <p:sldId id="285" r:id="rId19"/>
    <p:sldId id="277" r:id="rId20"/>
    <p:sldId id="283" r:id="rId21"/>
    <p:sldId id="284" r:id="rId22"/>
    <p:sldId id="282" r:id="rId23"/>
    <p:sldId id="261" r:id="rId24"/>
    <p:sldId id="274" r:id="rId25"/>
    <p:sldId id="279" r:id="rId26"/>
    <p:sldId id="280" r:id="rId27"/>
    <p:sldId id="278" r:id="rId28"/>
    <p:sldId id="273" r:id="rId29"/>
    <p:sldId id="281" r:id="rId30"/>
    <p:sldId id="260" r:id="rId31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904" autoAdjust="0"/>
  </p:normalViewPr>
  <p:slideViewPr>
    <p:cSldViewPr>
      <p:cViewPr>
        <p:scale>
          <a:sx n="132" d="100"/>
          <a:sy n="132" d="100"/>
        </p:scale>
        <p:origin x="-101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C3E9B-EEF7-4F8F-857B-772F0C37335F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F3ADA-C072-43D3-BB69-2412B0D9B95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34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500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65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09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3764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406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8052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488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166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983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971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706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899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252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115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428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95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823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921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88147-2B9D-4495-82D9-5D0CEB96BEC0}" type="datetimeFigureOut">
              <a:rPr lang="es-CO" smtClean="0"/>
              <a:t>04/02/2015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8CA1-65B4-4D1C-AEE3-8818999EA14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04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hernandez@inm.gov.co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bahamon@inm.gov.c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40.emf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3.png"/><Relationship Id="rId5" Type="http://schemas.openxmlformats.org/officeDocument/2006/relationships/image" Target="../media/image41.jpe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42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43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CuadroTexto"/>
          <p:cNvSpPr txBox="1">
            <a:spLocks noChangeArrowheads="1"/>
          </p:cNvSpPr>
          <p:nvPr/>
        </p:nvSpPr>
        <p:spPr bwMode="auto">
          <a:xfrm>
            <a:off x="3851920" y="2693238"/>
            <a:ext cx="519918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700" b="1" dirty="0" smtClean="0">
                <a:solidFill>
                  <a:schemeClr val="bg1"/>
                </a:solidFill>
                <a:latin typeface="Futura Md BT" pitchFamily="34" charset="0"/>
              </a:rPr>
              <a:t>Laboratorio de Tiempo y Frecuencia</a:t>
            </a:r>
          </a:p>
          <a:p>
            <a:pPr eaLnBrk="1" hangingPunct="1"/>
            <a:r>
              <a:rPr lang="es-CO" sz="2700" b="1" i="1" dirty="0" smtClean="0">
                <a:solidFill>
                  <a:schemeClr val="bg1"/>
                </a:solidFill>
                <a:latin typeface="Futura Md BT" pitchFamily="34" charset="0"/>
              </a:rPr>
              <a:t>/ Time and </a:t>
            </a:r>
            <a:r>
              <a:rPr lang="es-CO" sz="2700" b="1" i="1" dirty="0" err="1" smtClean="0">
                <a:solidFill>
                  <a:schemeClr val="bg1"/>
                </a:solidFill>
                <a:latin typeface="Futura Md BT" pitchFamily="34" charset="0"/>
              </a:rPr>
              <a:t>Frequency</a:t>
            </a:r>
            <a:r>
              <a:rPr lang="es-CO" sz="2700" b="1" i="1" dirty="0" smtClean="0">
                <a:solidFill>
                  <a:schemeClr val="bg1"/>
                </a:solidFill>
                <a:latin typeface="Futura Md BT" pitchFamily="34" charset="0"/>
              </a:rPr>
              <a:t>  </a:t>
            </a:r>
          </a:p>
          <a:p>
            <a:pPr eaLnBrk="1" hangingPunct="1"/>
            <a:r>
              <a:rPr lang="es-CO" sz="2700" b="1" i="1" dirty="0" smtClean="0">
                <a:solidFill>
                  <a:schemeClr val="bg1"/>
                </a:solidFill>
                <a:latin typeface="Futura Md BT" pitchFamily="34" charset="0"/>
              </a:rPr>
              <a:t>  </a:t>
            </a:r>
            <a:r>
              <a:rPr lang="es-CO" sz="2700" b="1" i="1" dirty="0" err="1" smtClean="0">
                <a:solidFill>
                  <a:schemeClr val="bg1"/>
                </a:solidFill>
                <a:latin typeface="Futura Md BT" pitchFamily="34" charset="0"/>
              </a:rPr>
              <a:t>Laboratory</a:t>
            </a:r>
            <a:endParaRPr lang="es-CO" sz="2700" b="1" i="1" dirty="0">
              <a:solidFill>
                <a:schemeClr val="bg1"/>
              </a:solidFill>
              <a:latin typeface="Futura Md BT" pitchFamily="34" charset="0"/>
            </a:endParaRPr>
          </a:p>
        </p:txBody>
      </p:sp>
      <p:sp>
        <p:nvSpPr>
          <p:cNvPr id="5" name="14 CuadroTexto"/>
          <p:cNvSpPr txBox="1">
            <a:spLocks noChangeArrowheads="1"/>
          </p:cNvSpPr>
          <p:nvPr/>
        </p:nvSpPr>
        <p:spPr bwMode="auto">
          <a:xfrm>
            <a:off x="3851920" y="4294145"/>
            <a:ext cx="52149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1400" dirty="0" err="1">
                <a:solidFill>
                  <a:schemeClr val="bg1"/>
                </a:solidFill>
                <a:latin typeface="Futura Std Medium" pitchFamily="34" charset="0"/>
              </a:rPr>
              <a:t>E</a:t>
            </a:r>
            <a:r>
              <a:rPr lang="es-CO" sz="1400" dirty="0" err="1" smtClean="0">
                <a:solidFill>
                  <a:schemeClr val="bg1"/>
                </a:solidFill>
                <a:latin typeface="Futura Std Medium" pitchFamily="34" charset="0"/>
              </a:rPr>
              <a:t>ng</a:t>
            </a:r>
            <a:r>
              <a:rPr lang="es-CO" sz="1400" dirty="0" smtClean="0">
                <a:solidFill>
                  <a:schemeClr val="bg1"/>
                </a:solidFill>
                <a:latin typeface="Futura Std Medium" pitchFamily="34" charset="0"/>
              </a:rPr>
              <a:t>. Liz Catherine Hernández Forero</a:t>
            </a:r>
          </a:p>
          <a:p>
            <a:pPr eaLnBrk="1" hangingPunct="1"/>
            <a:r>
              <a:rPr lang="es-CO" sz="1400" dirty="0" smtClean="0">
                <a:solidFill>
                  <a:schemeClr val="bg1"/>
                </a:solidFill>
                <a:latin typeface="Futura Std Medium" pitchFamily="34" charset="0"/>
                <a:hlinkClick r:id="rId3"/>
              </a:rPr>
              <a:t>lhernandez@inm.gov.co</a:t>
            </a:r>
            <a:endParaRPr lang="es-CO" sz="1400" dirty="0" smtClean="0">
              <a:solidFill>
                <a:schemeClr val="bg1"/>
              </a:solidFill>
              <a:latin typeface="Futura Std Medium" pitchFamily="34" charset="0"/>
            </a:endParaRPr>
          </a:p>
          <a:p>
            <a:pPr eaLnBrk="1" hangingPunct="1"/>
            <a:r>
              <a:rPr lang="es-CO" sz="1400" dirty="0" err="1" smtClean="0">
                <a:solidFill>
                  <a:schemeClr val="bg1"/>
                </a:solidFill>
                <a:latin typeface="Futura Std Medium" pitchFamily="34" charset="0"/>
              </a:rPr>
              <a:t>Physicist</a:t>
            </a:r>
            <a:r>
              <a:rPr lang="es-CO" sz="1400" dirty="0">
                <a:solidFill>
                  <a:schemeClr val="bg1"/>
                </a:solidFill>
                <a:latin typeface="Futura Std Medium" pitchFamily="34" charset="0"/>
              </a:rPr>
              <a:t>. </a:t>
            </a:r>
            <a:r>
              <a:rPr lang="es-CO" sz="1400" dirty="0" smtClean="0">
                <a:solidFill>
                  <a:schemeClr val="bg1"/>
                </a:solidFill>
                <a:latin typeface="Futura Std Medium" pitchFamily="34" charset="0"/>
              </a:rPr>
              <a:t>Nelson </a:t>
            </a:r>
            <a:r>
              <a:rPr lang="es-CO" sz="1400" dirty="0" err="1" smtClean="0">
                <a:solidFill>
                  <a:schemeClr val="bg1"/>
                </a:solidFill>
                <a:latin typeface="Futura Std Medium" pitchFamily="34" charset="0"/>
              </a:rPr>
              <a:t>Bahamón</a:t>
            </a:r>
            <a:r>
              <a:rPr lang="es-CO" sz="1400" dirty="0" smtClean="0">
                <a:solidFill>
                  <a:schemeClr val="bg1"/>
                </a:solidFill>
                <a:latin typeface="Futura Std Medium" pitchFamily="34" charset="0"/>
              </a:rPr>
              <a:t> Cortés</a:t>
            </a:r>
          </a:p>
          <a:p>
            <a:pPr eaLnBrk="1" hangingPunct="1"/>
            <a:r>
              <a:rPr lang="es-CO" sz="1400" dirty="0" smtClean="0">
                <a:solidFill>
                  <a:schemeClr val="bg1"/>
                </a:solidFill>
                <a:latin typeface="Futura Std Medium" pitchFamily="34" charset="0"/>
                <a:hlinkClick r:id="rId4"/>
              </a:rPr>
              <a:t>nbahamon@inm.gov.co</a:t>
            </a:r>
            <a:endParaRPr lang="es-CO" sz="1400" dirty="0" smtClean="0">
              <a:solidFill>
                <a:schemeClr val="bg1"/>
              </a:solidFill>
              <a:latin typeface="Futura Std Medium" pitchFamily="34" charset="0"/>
            </a:endParaRPr>
          </a:p>
          <a:p>
            <a:pPr eaLnBrk="1" hangingPunct="1"/>
            <a:endParaRPr lang="es-CO" sz="1400" dirty="0">
              <a:solidFill>
                <a:schemeClr val="bg1"/>
              </a:solidFill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340768"/>
            <a:ext cx="5400000" cy="4998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dirty="0" err="1" smtClean="0">
                <a:latin typeface="Futura Std Medium" pitchFamily="34" charset="0"/>
              </a:rPr>
              <a:t>Accreditation</a:t>
            </a:r>
            <a:r>
              <a:rPr lang="es-CO" dirty="0" smtClean="0">
                <a:latin typeface="Futura Std Medium" pitchFamily="34" charset="0"/>
              </a:rPr>
              <a:t> </a:t>
            </a:r>
            <a:r>
              <a:rPr lang="es-CO" dirty="0" err="1" smtClean="0">
                <a:latin typeface="Futura Std Medium" pitchFamily="34" charset="0"/>
              </a:rPr>
              <a:t>Process</a:t>
            </a:r>
            <a:endParaRPr lang="es-CO" dirty="0"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39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dirty="0" err="1" smtClean="0">
                <a:latin typeface="Futura Std Medium" pitchFamily="34" charset="0"/>
              </a:rPr>
              <a:t>Accreditation</a:t>
            </a:r>
            <a:r>
              <a:rPr lang="es-CO" dirty="0" smtClean="0">
                <a:latin typeface="Futura Std Medium" pitchFamily="34" charset="0"/>
              </a:rPr>
              <a:t> </a:t>
            </a:r>
            <a:r>
              <a:rPr lang="es-CO" dirty="0" err="1" smtClean="0">
                <a:latin typeface="Futura Std Medium" pitchFamily="34" charset="0"/>
              </a:rPr>
              <a:t>Process</a:t>
            </a:r>
            <a:endParaRPr lang="es-CO" dirty="0">
              <a:latin typeface="Futura Std Medium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34" t="3449" r="3990" b="1711"/>
          <a:stretch/>
        </p:blipFill>
        <p:spPr>
          <a:xfrm>
            <a:off x="1467324" y="1772816"/>
            <a:ext cx="5400000" cy="4183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10 CuadroTexto"/>
          <p:cNvSpPr txBox="1">
            <a:spLocks noChangeArrowheads="1"/>
          </p:cNvSpPr>
          <p:nvPr/>
        </p:nvSpPr>
        <p:spPr bwMode="auto">
          <a:xfrm>
            <a:off x="455712" y="1268760"/>
            <a:ext cx="74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 smtClean="0">
                <a:latin typeface="Futura Md BT" pitchFamily="34" charset="0"/>
              </a:rPr>
              <a:t>Accreditation</a:t>
            </a:r>
            <a:r>
              <a:rPr lang="es-CO" sz="2400" b="1" dirty="0" smtClean="0">
                <a:latin typeface="Futura Md BT" pitchFamily="34" charset="0"/>
              </a:rPr>
              <a:t> </a:t>
            </a:r>
            <a:r>
              <a:rPr lang="es-CO" sz="2400" b="1" dirty="0" err="1" smtClean="0">
                <a:latin typeface="Futura Md BT" pitchFamily="34" charset="0"/>
              </a:rPr>
              <a:t>Process</a:t>
            </a:r>
            <a:endParaRPr lang="es-CO" sz="2400" b="1" dirty="0" smtClean="0">
              <a:latin typeface="Futura Md BT" pitchFamily="34" charset="0"/>
            </a:endParaRPr>
          </a:p>
          <a:p>
            <a:pPr eaLnBrk="1" hangingPunct="1"/>
            <a:endParaRPr lang="es-CO" sz="2400" b="1" dirty="0">
              <a:latin typeface="Futura Md BT" pitchFamily="34" charset="0"/>
            </a:endParaRPr>
          </a:p>
          <a:p>
            <a:pPr eaLnBrk="1" hangingPunct="1"/>
            <a:r>
              <a:rPr lang="es-CO" sz="2400" b="1" dirty="0">
                <a:latin typeface="Futura Md BT" pitchFamily="34" charset="0"/>
              </a:rPr>
              <a:t>2</a:t>
            </a:r>
            <a:r>
              <a:rPr lang="es-CO" sz="2400" b="1" dirty="0" smtClean="0">
                <a:latin typeface="Futura Md B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96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340768"/>
            <a:ext cx="5400000" cy="4998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dirty="0" err="1" smtClean="0">
                <a:latin typeface="Futura Std Medium" pitchFamily="34" charset="0"/>
              </a:rPr>
              <a:t>Accreditation</a:t>
            </a:r>
            <a:r>
              <a:rPr lang="es-CO" dirty="0" smtClean="0">
                <a:latin typeface="Futura Std Medium" pitchFamily="34" charset="0"/>
              </a:rPr>
              <a:t> </a:t>
            </a:r>
            <a:r>
              <a:rPr lang="es-CO" dirty="0" err="1" smtClean="0">
                <a:latin typeface="Futura Std Medium" pitchFamily="34" charset="0"/>
              </a:rPr>
              <a:t>Process</a:t>
            </a:r>
            <a:endParaRPr lang="es-CO" dirty="0">
              <a:latin typeface="Futura Std Medium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2132856"/>
            <a:ext cx="5400000" cy="443283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59802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455712" y="1268760"/>
            <a:ext cx="7423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smtClean="0">
                <a:latin typeface="Futura Md BT" pitchFamily="34" charset="0"/>
              </a:rPr>
              <a:t>CIPM MRA (</a:t>
            </a:r>
            <a:r>
              <a:rPr lang="es-CO" sz="2400" b="1" dirty="0" smtClean="0">
                <a:solidFill>
                  <a:srgbClr val="FF0000"/>
                </a:solidFill>
                <a:latin typeface="Futura Md BT" pitchFamily="34" charset="0"/>
              </a:rPr>
              <a:t>2013-05-15</a:t>
            </a:r>
            <a:r>
              <a:rPr lang="es-CO" sz="2400" b="1" dirty="0" smtClean="0">
                <a:latin typeface="Futura Md BT" pitchFamily="34" charset="0"/>
              </a:rPr>
              <a:t>)</a:t>
            </a:r>
          </a:p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b="1506"/>
          <a:stretch/>
        </p:blipFill>
        <p:spPr>
          <a:xfrm>
            <a:off x="1467324" y="1700808"/>
            <a:ext cx="5400000" cy="42484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4427984" y="3591488"/>
            <a:ext cx="1224136" cy="504056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637" y="392460"/>
            <a:ext cx="17526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35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455712" y="1268760"/>
            <a:ext cx="74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 smtClean="0">
                <a:latin typeface="Futura Md BT" pitchFamily="34" charset="0"/>
              </a:rPr>
              <a:t>Submission</a:t>
            </a:r>
            <a:r>
              <a:rPr lang="es-CO" sz="2400" b="1" dirty="0" smtClean="0">
                <a:latin typeface="Futura Md BT" pitchFamily="34" charset="0"/>
              </a:rPr>
              <a:t> of </a:t>
            </a:r>
            <a:r>
              <a:rPr lang="es-CO" sz="2400" b="1" dirty="0" err="1" smtClean="0">
                <a:latin typeface="Futura Md BT" pitchFamily="34" charset="0"/>
              </a:rPr>
              <a:t>the</a:t>
            </a:r>
            <a:r>
              <a:rPr lang="es-CO" sz="2400" b="1" dirty="0" smtClean="0">
                <a:latin typeface="Futura Md BT" pitchFamily="34" charset="0"/>
              </a:rPr>
              <a:t> SIM.TF.10.2014 CMC</a:t>
            </a:r>
          </a:p>
          <a:p>
            <a:pPr eaLnBrk="1" hangingPunct="1"/>
            <a:endParaRPr lang="es-CO" sz="2400" b="1" dirty="0">
              <a:latin typeface="Futura Md BT" pitchFamily="34" charset="0"/>
            </a:endParaRPr>
          </a:p>
          <a:p>
            <a:pPr eaLnBrk="1" hangingPunct="1"/>
            <a:r>
              <a:rPr lang="es-CO" sz="2400" b="1" dirty="0" smtClean="0">
                <a:latin typeface="Futura Md BT" pitchFamily="34" charset="0"/>
              </a:rPr>
              <a:t>1.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72816"/>
            <a:ext cx="6124863" cy="465090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87624" y="5445224"/>
            <a:ext cx="1440160" cy="360040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627784" y="3825190"/>
            <a:ext cx="2448272" cy="2639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2612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455712" y="1268760"/>
            <a:ext cx="74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 smtClean="0">
                <a:latin typeface="Futura Md BT" pitchFamily="34" charset="0"/>
              </a:rPr>
              <a:t>Submission</a:t>
            </a:r>
            <a:r>
              <a:rPr lang="es-CO" sz="2400" b="1" dirty="0" smtClean="0">
                <a:latin typeface="Futura Md BT" pitchFamily="34" charset="0"/>
              </a:rPr>
              <a:t> of </a:t>
            </a:r>
            <a:r>
              <a:rPr lang="es-CO" sz="2400" b="1" dirty="0" err="1" smtClean="0">
                <a:latin typeface="Futura Md BT" pitchFamily="34" charset="0"/>
              </a:rPr>
              <a:t>the</a:t>
            </a:r>
            <a:r>
              <a:rPr lang="es-CO" sz="2400" b="1" dirty="0" smtClean="0">
                <a:latin typeface="Futura Md BT" pitchFamily="34" charset="0"/>
              </a:rPr>
              <a:t> </a:t>
            </a:r>
            <a:r>
              <a:rPr lang="es-CO" sz="2400" b="1" dirty="0" smtClean="0">
                <a:solidFill>
                  <a:srgbClr val="FF0000"/>
                </a:solidFill>
                <a:latin typeface="Futura Md BT" pitchFamily="34" charset="0"/>
              </a:rPr>
              <a:t>SIM.TF.10.2014 </a:t>
            </a:r>
            <a:r>
              <a:rPr lang="es-CO" sz="2400" b="1" dirty="0" smtClean="0">
                <a:latin typeface="Futura Md BT" pitchFamily="34" charset="0"/>
              </a:rPr>
              <a:t>CMC</a:t>
            </a:r>
          </a:p>
          <a:p>
            <a:pPr eaLnBrk="1" hangingPunct="1"/>
            <a:endParaRPr lang="es-CO" sz="2400" b="1" dirty="0">
              <a:latin typeface="Futura Md BT" pitchFamily="34" charset="0"/>
            </a:endParaRPr>
          </a:p>
          <a:p>
            <a:pPr eaLnBrk="1" hangingPunct="1"/>
            <a:r>
              <a:rPr lang="es-CO" sz="2400" b="1" dirty="0" smtClean="0">
                <a:latin typeface="Futura Md BT" pitchFamily="34" charset="0"/>
              </a:rPr>
              <a:t>2.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916832"/>
            <a:ext cx="7996263" cy="372031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8322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455712" y="1268760"/>
            <a:ext cx="74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 smtClean="0">
                <a:latin typeface="Futura Md BT" pitchFamily="34" charset="0"/>
              </a:rPr>
              <a:t>Submission</a:t>
            </a:r>
            <a:r>
              <a:rPr lang="es-CO" sz="2400" b="1" dirty="0" smtClean="0">
                <a:latin typeface="Futura Md BT" pitchFamily="34" charset="0"/>
              </a:rPr>
              <a:t> of </a:t>
            </a:r>
            <a:r>
              <a:rPr lang="es-CO" sz="2400" b="1" dirty="0" err="1" smtClean="0">
                <a:latin typeface="Futura Md BT" pitchFamily="34" charset="0"/>
              </a:rPr>
              <a:t>the</a:t>
            </a:r>
            <a:r>
              <a:rPr lang="es-CO" sz="2400" b="1" dirty="0" smtClean="0">
                <a:latin typeface="Futura Md BT" pitchFamily="34" charset="0"/>
              </a:rPr>
              <a:t> SIM.TF.10.2014 CMC</a:t>
            </a:r>
          </a:p>
          <a:p>
            <a:pPr eaLnBrk="1" hangingPunct="1"/>
            <a:endParaRPr lang="es-CO" sz="2400" b="1" dirty="0">
              <a:latin typeface="Futura Md BT" pitchFamily="34" charset="0"/>
            </a:endParaRPr>
          </a:p>
          <a:p>
            <a:pPr eaLnBrk="1" hangingPunct="1"/>
            <a:r>
              <a:rPr lang="es-CO" sz="2400" b="1" dirty="0">
                <a:latin typeface="Futura Md BT" pitchFamily="34" charset="0"/>
              </a:rPr>
              <a:t>3</a:t>
            </a:r>
            <a:r>
              <a:rPr lang="es-CO" sz="2400" b="1" dirty="0" smtClean="0">
                <a:latin typeface="Futura Md BT" pitchFamily="34" charset="0"/>
              </a:rPr>
              <a:t>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964122"/>
              </p:ext>
            </p:extLst>
          </p:nvPr>
        </p:nvGraphicFramePr>
        <p:xfrm>
          <a:off x="899592" y="1772816"/>
          <a:ext cx="7980651" cy="472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454"/>
                <a:gridCol w="3185639"/>
                <a:gridCol w="1512943"/>
                <a:gridCol w="1508615"/>
              </a:tblGrid>
              <a:tr h="1073129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Date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RMO 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 smtClean="0"/>
                        <a:t>Version</a:t>
                      </a:r>
                      <a:r>
                        <a:rPr lang="es-CO" dirty="0" smtClean="0"/>
                        <a:t> </a:t>
                      </a:r>
                      <a:r>
                        <a:rPr lang="es-CO" dirty="0" err="1" smtClean="0"/>
                        <a:t>number</a:t>
                      </a:r>
                      <a:r>
                        <a:rPr lang="es-CO" dirty="0" smtClean="0"/>
                        <a:t> of </a:t>
                      </a:r>
                      <a:r>
                        <a:rPr lang="es-CO" dirty="0" err="1" smtClean="0"/>
                        <a:t>the</a:t>
                      </a:r>
                      <a:r>
                        <a:rPr lang="es-CO" dirty="0" smtClean="0"/>
                        <a:t> CMC file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 smtClean="0"/>
                        <a:t>Quantity</a:t>
                      </a:r>
                      <a:r>
                        <a:rPr lang="es-CO" dirty="0" smtClean="0"/>
                        <a:t> of </a:t>
                      </a:r>
                      <a:r>
                        <a:rPr lang="es-CO" dirty="0" err="1" smtClean="0"/>
                        <a:t>comments</a:t>
                      </a:r>
                      <a:endParaRPr lang="es-CO" dirty="0"/>
                    </a:p>
                  </a:txBody>
                  <a:tcPr anchor="ctr"/>
                </a:tc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2014-05-30</a:t>
                      </a:r>
                    </a:p>
                    <a:p>
                      <a:pPr algn="ctr"/>
                      <a:r>
                        <a:rPr lang="es-CO" dirty="0" err="1" smtClean="0"/>
                        <a:t>to</a:t>
                      </a:r>
                      <a:endParaRPr lang="es-CO" baseline="0" dirty="0" smtClean="0"/>
                    </a:p>
                    <a:p>
                      <a:pPr algn="ctr"/>
                      <a:r>
                        <a:rPr lang="es-CO" baseline="0" dirty="0" smtClean="0"/>
                        <a:t>2014-08-08</a:t>
                      </a:r>
                      <a:endParaRPr lang="es-CO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01 and 02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</a:t>
                      </a:r>
                      <a:endParaRPr lang="es-CO" dirty="0"/>
                    </a:p>
                  </a:txBody>
                  <a:tcPr anchor="ctr"/>
                </a:tc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2014-08-08</a:t>
                      </a:r>
                    </a:p>
                    <a:p>
                      <a:pPr algn="ctr"/>
                      <a:r>
                        <a:rPr lang="es-CO" dirty="0" err="1" smtClean="0"/>
                        <a:t>to</a:t>
                      </a:r>
                      <a:endParaRPr lang="es-CO" dirty="0" smtClean="0"/>
                    </a:p>
                    <a:p>
                      <a:pPr algn="ctr"/>
                      <a:r>
                        <a:rPr lang="es-CO" baseline="0" dirty="0" smtClean="0"/>
                        <a:t>2015-01-21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03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24</a:t>
                      </a:r>
                      <a:endParaRPr lang="es-CO" dirty="0"/>
                    </a:p>
                  </a:txBody>
                  <a:tcPr anchor="ctr"/>
                </a:tc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 smtClean="0"/>
                        <a:t>2015-01-21 </a:t>
                      </a:r>
                    </a:p>
                    <a:p>
                      <a:pPr algn="ctr"/>
                      <a:r>
                        <a:rPr lang="es-CO" baseline="0" dirty="0" err="1" smtClean="0"/>
                        <a:t>to</a:t>
                      </a:r>
                      <a:endParaRPr lang="es-CO" baseline="0" dirty="0" smtClean="0"/>
                    </a:p>
                    <a:p>
                      <a:pPr algn="ctr"/>
                      <a:r>
                        <a:rPr lang="es-CO" baseline="0" dirty="0" smtClean="0"/>
                        <a:t>2015-02-12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04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</a:t>
                      </a:r>
                      <a:endParaRPr lang="es-CO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158" y="2917953"/>
            <a:ext cx="1195060" cy="95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889" y="4089469"/>
            <a:ext cx="1339033" cy="640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19" y="4168739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889" y="4852392"/>
            <a:ext cx="2981325" cy="3429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19" y="5338780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889" y="6022433"/>
            <a:ext cx="29813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3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b="1" u="sng" dirty="0" err="1" smtClean="0">
                <a:solidFill>
                  <a:srgbClr val="0070C0"/>
                </a:solidFill>
                <a:latin typeface="Futura Std Medium" pitchFamily="34" charset="0"/>
              </a:rPr>
              <a:t>Simposium</a:t>
            </a:r>
            <a:r>
              <a:rPr lang="en-US" b="1" u="sng" dirty="0" smtClean="0">
                <a:solidFill>
                  <a:srgbClr val="0070C0"/>
                </a:solidFill>
                <a:latin typeface="Futura Std Medium" pitchFamily="34" charset="0"/>
              </a:rPr>
              <a:t> at CENAM </a:t>
            </a:r>
            <a:r>
              <a:rPr lang="en-US" b="1" u="sng" dirty="0">
                <a:solidFill>
                  <a:srgbClr val="0070C0"/>
                </a:solidFill>
                <a:latin typeface="Futura Std Medium" pitchFamily="34" charset="0"/>
              </a:rPr>
              <a:t>on 2014</a:t>
            </a:r>
            <a:endParaRPr lang="en-US" b="1" u="sng" dirty="0" smtClean="0">
              <a:solidFill>
                <a:srgbClr val="0070C0"/>
              </a:solidFill>
              <a:latin typeface="Futura Std Medium" pitchFamily="34" charset="0"/>
            </a:endParaRPr>
          </a:p>
          <a:p>
            <a:pPr algn="r" eaLnBrk="1" hangingPunct="1"/>
            <a:endParaRPr lang="en-US" b="1" dirty="0">
              <a:solidFill>
                <a:srgbClr val="0070C0"/>
              </a:solidFill>
              <a:latin typeface="Futura Std Medium" pitchFamily="34" charset="0"/>
            </a:endParaRPr>
          </a:p>
          <a:p>
            <a:pPr algn="r" eaLnBrk="1" hangingPunct="1"/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Traceability </a:t>
            </a:r>
            <a:r>
              <a:rPr lang="en-US" b="1" dirty="0">
                <a:solidFill>
                  <a:srgbClr val="0070C0"/>
                </a:solidFill>
                <a:latin typeface="Futura Std Medium" pitchFamily="34" charset="0"/>
              </a:rPr>
              <a:t>in time and frequency using the phase difference </a:t>
            </a: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calibration method</a:t>
            </a:r>
          </a:p>
          <a:p>
            <a:pPr algn="r" eaLnBrk="1" hangingPunct="1"/>
            <a:endParaRPr lang="en-US" b="1" dirty="0">
              <a:solidFill>
                <a:srgbClr val="0070C0"/>
              </a:solidFill>
              <a:latin typeface="Futura Std Medium" pitchFamily="34" charset="0"/>
            </a:endParaRPr>
          </a:p>
          <a:p>
            <a:pPr algn="r" eaLnBrk="1" hangingPunct="1"/>
            <a:endParaRPr lang="en-US" b="1" dirty="0" smtClean="0">
              <a:solidFill>
                <a:srgbClr val="C00000"/>
              </a:solidFill>
              <a:latin typeface="Futura Std Medium" pitchFamily="34" charset="0"/>
            </a:endParaRPr>
          </a:p>
          <a:p>
            <a:pPr algn="r" eaLnBrk="1" hangingPunct="1"/>
            <a:r>
              <a:rPr lang="en-US" b="1" dirty="0" smtClean="0">
                <a:solidFill>
                  <a:srgbClr val="C00000"/>
                </a:solidFill>
                <a:latin typeface="Futura Std Medium" pitchFamily="34" charset="0"/>
                <a:sym typeface="Wingdings" panose="05000000000000000000" pitchFamily="2" charset="2"/>
              </a:rPr>
              <a:t> </a:t>
            </a:r>
            <a:r>
              <a:rPr lang="en-US" b="1" dirty="0" smtClean="0">
                <a:solidFill>
                  <a:srgbClr val="C00000"/>
                </a:solidFill>
                <a:latin typeface="Futura Std Medium" pitchFamily="34" charset="0"/>
              </a:rPr>
              <a:t>Analysis of reported uncertainty since 2008 to 2014</a:t>
            </a:r>
            <a:endParaRPr lang="es-CO" b="1" dirty="0">
              <a:solidFill>
                <a:srgbClr val="C00000"/>
              </a:solidFill>
              <a:latin typeface="Futura Std Medium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60648"/>
            <a:ext cx="54197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3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b="1" dirty="0" smtClean="0">
                <a:solidFill>
                  <a:srgbClr val="0070C0"/>
                </a:solidFill>
                <a:latin typeface="Futura Std Medium" pitchFamily="34" charset="0"/>
              </a:rPr>
              <a:t>TRACEABILITY SCHEME</a:t>
            </a:r>
            <a:endParaRPr lang="es-CO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  <p:sp>
        <p:nvSpPr>
          <p:cNvPr id="60" name="Rectangle 43"/>
          <p:cNvSpPr>
            <a:spLocks noChangeArrowheads="1"/>
          </p:cNvSpPr>
          <p:nvPr/>
        </p:nvSpPr>
        <p:spPr bwMode="auto">
          <a:xfrm>
            <a:off x="728563" y="5311529"/>
            <a:ext cx="2576026" cy="830997"/>
          </a:xfrm>
          <a:prstGeom prst="rect">
            <a:avLst/>
          </a:prstGeom>
          <a:ln w="28575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b="1" dirty="0" err="1" smtClean="0">
                <a:solidFill>
                  <a:srgbClr val="000080"/>
                </a:solidFill>
                <a:latin typeface="Arial Narrow" panose="020B0606020202030204" pitchFamily="34" charset="0"/>
              </a:rPr>
              <a:t>Colombian</a:t>
            </a:r>
            <a:r>
              <a:rPr lang="es-CO" b="1" dirty="0" smtClean="0">
                <a:solidFill>
                  <a:srgbClr val="000080"/>
                </a:solidFill>
                <a:latin typeface="Arial Narrow" panose="020B0606020202030204" pitchFamily="34" charset="0"/>
              </a:rPr>
              <a:t> Legal Time</a:t>
            </a:r>
          </a:p>
          <a:p>
            <a:pPr eaLnBrk="1" hangingPunct="1"/>
            <a:r>
              <a:rPr lang="es-CO" dirty="0">
                <a:solidFill>
                  <a:srgbClr val="000080"/>
                </a:solidFill>
                <a:latin typeface="Arial Narrow" panose="020B0606020202030204" pitchFamily="34" charset="0"/>
              </a:rPr>
              <a:t>a</a:t>
            </a:r>
            <a:r>
              <a:rPr lang="es-CO" dirty="0" smtClean="0">
                <a:solidFill>
                  <a:srgbClr val="000080"/>
                </a:solidFill>
                <a:latin typeface="Arial Narrow" panose="020B0606020202030204" pitchFamily="34" charset="0"/>
              </a:rPr>
              <a:t>s a </a:t>
            </a:r>
            <a:r>
              <a:rPr lang="es-CO" dirty="0" err="1" smtClean="0">
                <a:solidFill>
                  <a:srgbClr val="000080"/>
                </a:solidFill>
                <a:latin typeface="Arial Narrow" panose="020B0606020202030204" pitchFamily="34" charset="0"/>
              </a:rPr>
              <a:t>function</a:t>
            </a:r>
            <a:r>
              <a:rPr lang="es-CO" dirty="0" smtClean="0">
                <a:solidFill>
                  <a:srgbClr val="000080"/>
                </a:solidFill>
                <a:latin typeface="Arial Narrow" panose="020B0606020202030204" pitchFamily="34" charset="0"/>
              </a:rPr>
              <a:t> of </a:t>
            </a:r>
            <a:r>
              <a:rPr lang="es-CO" dirty="0" err="1" smtClean="0">
                <a:solidFill>
                  <a:srgbClr val="000080"/>
                </a:solidFill>
                <a:latin typeface="Arial Narrow" panose="020B0606020202030204" pitchFamily="34" charset="0"/>
              </a:rPr>
              <a:t>the</a:t>
            </a:r>
            <a:r>
              <a:rPr lang="es-CO" dirty="0" smtClean="0">
                <a:solidFill>
                  <a:srgbClr val="000080"/>
                </a:solidFill>
                <a:latin typeface="Arial Narrow" panose="020B0606020202030204" pitchFamily="34" charset="0"/>
              </a:rPr>
              <a:t> INM </a:t>
            </a:r>
            <a:r>
              <a:rPr lang="es-CO" dirty="0" err="1" smtClean="0">
                <a:solidFill>
                  <a:srgbClr val="000080"/>
                </a:solidFill>
                <a:latin typeface="Arial Narrow" panose="020B0606020202030204" pitchFamily="34" charset="0"/>
              </a:rPr>
              <a:t>by</a:t>
            </a:r>
            <a:r>
              <a:rPr lang="es-CO" dirty="0" smtClean="0">
                <a:solidFill>
                  <a:srgbClr val="000080"/>
                </a:solidFill>
                <a:latin typeface="Arial Narrow" panose="020B0606020202030204" pitchFamily="34" charset="0"/>
              </a:rPr>
              <a:t> </a:t>
            </a:r>
            <a:r>
              <a:rPr lang="es-CO" dirty="0" err="1" smtClean="0">
                <a:solidFill>
                  <a:srgbClr val="000080"/>
                </a:solidFill>
                <a:latin typeface="Arial Narrow" panose="020B0606020202030204" pitchFamily="34" charset="0"/>
              </a:rPr>
              <a:t>the</a:t>
            </a:r>
            <a:endParaRPr lang="es-CO" dirty="0" smtClean="0">
              <a:solidFill>
                <a:srgbClr val="00008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s-CO" dirty="0" err="1" smtClean="0">
                <a:solidFill>
                  <a:srgbClr val="000080"/>
                </a:solidFill>
                <a:latin typeface="Arial Narrow" panose="020B0606020202030204" pitchFamily="34" charset="0"/>
              </a:rPr>
              <a:t>Decree</a:t>
            </a:r>
            <a:r>
              <a:rPr lang="es-CO" dirty="0" smtClean="0">
                <a:solidFill>
                  <a:srgbClr val="000080"/>
                </a:solidFill>
                <a:latin typeface="Arial Narrow" panose="020B0606020202030204" pitchFamily="34" charset="0"/>
              </a:rPr>
              <a:t> 4175 of 2011</a:t>
            </a:r>
            <a:endParaRPr lang="es-CO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80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 noChangeAspect="1"/>
          </p:cNvGrpSpPr>
          <p:nvPr/>
        </p:nvGrpSpPr>
        <p:grpSpPr bwMode="auto">
          <a:xfrm>
            <a:off x="466900" y="1124867"/>
            <a:ext cx="8569316" cy="4430710"/>
            <a:chOff x="462" y="719"/>
            <a:chExt cx="5398" cy="2791"/>
          </a:xfrm>
        </p:grpSpPr>
        <p:sp>
          <p:nvSpPr>
            <p:cNvPr id="5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215" y="855"/>
              <a:ext cx="3711" cy="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O"/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" y="1335"/>
              <a:ext cx="720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" y="1997"/>
              <a:ext cx="6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17"/>
            <p:cNvSpPr>
              <a:spLocks noEditPoints="1"/>
            </p:cNvSpPr>
            <p:nvPr/>
          </p:nvSpPr>
          <p:spPr bwMode="auto">
            <a:xfrm>
              <a:off x="1834" y="1525"/>
              <a:ext cx="670" cy="472"/>
            </a:xfrm>
            <a:custGeom>
              <a:avLst/>
              <a:gdLst>
                <a:gd name="T0" fmla="*/ 97 w 670"/>
                <a:gd name="T1" fmla="*/ 3 h 472"/>
                <a:gd name="T2" fmla="*/ 4 w 670"/>
                <a:gd name="T3" fmla="*/ 3 h 472"/>
                <a:gd name="T4" fmla="*/ 4 w 670"/>
                <a:gd name="T5" fmla="*/ 3 h 472"/>
                <a:gd name="T6" fmla="*/ 4 w 670"/>
                <a:gd name="T7" fmla="*/ 332 h 472"/>
                <a:gd name="T8" fmla="*/ 4 w 670"/>
                <a:gd name="T9" fmla="*/ 329 h 472"/>
                <a:gd name="T10" fmla="*/ 654 w 670"/>
                <a:gd name="T11" fmla="*/ 329 h 472"/>
                <a:gd name="T12" fmla="*/ 654 w 670"/>
                <a:gd name="T13" fmla="*/ 332 h 472"/>
                <a:gd name="T14" fmla="*/ 654 w 670"/>
                <a:gd name="T15" fmla="*/ 452 h 472"/>
                <a:gd name="T16" fmla="*/ 654 w 670"/>
                <a:gd name="T17" fmla="*/ 456 h 472"/>
                <a:gd name="T18" fmla="*/ 650 w 670"/>
                <a:gd name="T19" fmla="*/ 452 h 472"/>
                <a:gd name="T20" fmla="*/ 650 w 670"/>
                <a:gd name="T21" fmla="*/ 332 h 472"/>
                <a:gd name="T22" fmla="*/ 654 w 670"/>
                <a:gd name="T23" fmla="*/ 332 h 472"/>
                <a:gd name="T24" fmla="*/ 4 w 670"/>
                <a:gd name="T25" fmla="*/ 332 h 472"/>
                <a:gd name="T26" fmla="*/ 0 w 670"/>
                <a:gd name="T27" fmla="*/ 332 h 472"/>
                <a:gd name="T28" fmla="*/ 0 w 670"/>
                <a:gd name="T29" fmla="*/ 3 h 472"/>
                <a:gd name="T30" fmla="*/ 4 w 670"/>
                <a:gd name="T31" fmla="*/ 0 h 472"/>
                <a:gd name="T32" fmla="*/ 97 w 670"/>
                <a:gd name="T33" fmla="*/ 0 h 472"/>
                <a:gd name="T34" fmla="*/ 97 w 670"/>
                <a:gd name="T35" fmla="*/ 3 h 472"/>
                <a:gd name="T36" fmla="*/ 97 w 670"/>
                <a:gd name="T37" fmla="*/ 3 h 472"/>
                <a:gd name="T38" fmla="*/ 97 w 670"/>
                <a:gd name="T39" fmla="*/ 3 h 472"/>
                <a:gd name="T40" fmla="*/ 670 w 670"/>
                <a:gd name="T41" fmla="*/ 441 h 472"/>
                <a:gd name="T42" fmla="*/ 654 w 670"/>
                <a:gd name="T43" fmla="*/ 472 h 472"/>
                <a:gd name="T44" fmla="*/ 639 w 670"/>
                <a:gd name="T45" fmla="*/ 441 h 472"/>
                <a:gd name="T46" fmla="*/ 670 w 670"/>
                <a:gd name="T47" fmla="*/ 441 h 4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0"/>
                <a:gd name="T73" fmla="*/ 0 h 472"/>
                <a:gd name="T74" fmla="*/ 670 w 670"/>
                <a:gd name="T75" fmla="*/ 472 h 4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0" h="472">
                  <a:moveTo>
                    <a:pt x="97" y="3"/>
                  </a:moveTo>
                  <a:lnTo>
                    <a:pt x="4" y="3"/>
                  </a:lnTo>
                  <a:lnTo>
                    <a:pt x="4" y="332"/>
                  </a:lnTo>
                  <a:lnTo>
                    <a:pt x="4" y="329"/>
                  </a:lnTo>
                  <a:lnTo>
                    <a:pt x="654" y="329"/>
                  </a:lnTo>
                  <a:lnTo>
                    <a:pt x="654" y="332"/>
                  </a:lnTo>
                  <a:lnTo>
                    <a:pt x="654" y="452"/>
                  </a:lnTo>
                  <a:lnTo>
                    <a:pt x="654" y="456"/>
                  </a:lnTo>
                  <a:lnTo>
                    <a:pt x="650" y="452"/>
                  </a:lnTo>
                  <a:lnTo>
                    <a:pt x="650" y="332"/>
                  </a:lnTo>
                  <a:lnTo>
                    <a:pt x="654" y="332"/>
                  </a:lnTo>
                  <a:lnTo>
                    <a:pt x="4" y="332"/>
                  </a:lnTo>
                  <a:lnTo>
                    <a:pt x="0" y="332"/>
                  </a:lnTo>
                  <a:lnTo>
                    <a:pt x="0" y="3"/>
                  </a:lnTo>
                  <a:lnTo>
                    <a:pt x="4" y="0"/>
                  </a:lnTo>
                  <a:lnTo>
                    <a:pt x="97" y="0"/>
                  </a:lnTo>
                  <a:lnTo>
                    <a:pt x="97" y="3"/>
                  </a:lnTo>
                  <a:close/>
                  <a:moveTo>
                    <a:pt x="670" y="441"/>
                  </a:moveTo>
                  <a:lnTo>
                    <a:pt x="654" y="472"/>
                  </a:lnTo>
                  <a:lnTo>
                    <a:pt x="639" y="441"/>
                  </a:lnTo>
                  <a:lnTo>
                    <a:pt x="670" y="441"/>
                  </a:lnTo>
                  <a:close/>
                </a:path>
              </a:pathLst>
            </a:custGeom>
            <a:solidFill>
              <a:srgbClr val="0000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/>
            </a:p>
          </p:txBody>
        </p:sp>
        <p:pic>
          <p:nvPicPr>
            <p:cNvPr id="10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" y="1030"/>
              <a:ext cx="701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" y="2065"/>
              <a:ext cx="635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20"/>
            <p:cNvSpPr>
              <a:spLocks noEditPoints="1"/>
            </p:cNvSpPr>
            <p:nvPr/>
          </p:nvSpPr>
          <p:spPr bwMode="auto">
            <a:xfrm>
              <a:off x="2721" y="2419"/>
              <a:ext cx="658" cy="29"/>
            </a:xfrm>
            <a:custGeom>
              <a:avLst/>
              <a:gdLst>
                <a:gd name="T0" fmla="*/ 4 w 607"/>
                <a:gd name="T1" fmla="*/ 11 h 31"/>
                <a:gd name="T2" fmla="*/ 588 w 607"/>
                <a:gd name="T3" fmla="*/ 11 h 31"/>
                <a:gd name="T4" fmla="*/ 592 w 607"/>
                <a:gd name="T5" fmla="*/ 15 h 31"/>
                <a:gd name="T6" fmla="*/ 588 w 607"/>
                <a:gd name="T7" fmla="*/ 15 h 31"/>
                <a:gd name="T8" fmla="*/ 4 w 607"/>
                <a:gd name="T9" fmla="*/ 15 h 31"/>
                <a:gd name="T10" fmla="*/ 0 w 607"/>
                <a:gd name="T11" fmla="*/ 15 h 31"/>
                <a:gd name="T12" fmla="*/ 4 w 607"/>
                <a:gd name="T13" fmla="*/ 11 h 31"/>
                <a:gd name="T14" fmla="*/ 4 w 607"/>
                <a:gd name="T15" fmla="*/ 11 h 31"/>
                <a:gd name="T16" fmla="*/ 577 w 607"/>
                <a:gd name="T17" fmla="*/ 0 h 31"/>
                <a:gd name="T18" fmla="*/ 607 w 607"/>
                <a:gd name="T19" fmla="*/ 15 h 31"/>
                <a:gd name="T20" fmla="*/ 577 w 607"/>
                <a:gd name="T21" fmla="*/ 31 h 31"/>
                <a:gd name="T22" fmla="*/ 577 w 607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7"/>
                <a:gd name="T37" fmla="*/ 0 h 31"/>
                <a:gd name="T38" fmla="*/ 607 w 607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7" h="31">
                  <a:moveTo>
                    <a:pt x="4" y="11"/>
                  </a:moveTo>
                  <a:lnTo>
                    <a:pt x="588" y="11"/>
                  </a:lnTo>
                  <a:lnTo>
                    <a:pt x="592" y="15"/>
                  </a:lnTo>
                  <a:lnTo>
                    <a:pt x="588" y="15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4" y="11"/>
                  </a:lnTo>
                  <a:close/>
                  <a:moveTo>
                    <a:pt x="577" y="0"/>
                  </a:moveTo>
                  <a:lnTo>
                    <a:pt x="607" y="15"/>
                  </a:lnTo>
                  <a:lnTo>
                    <a:pt x="577" y="31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0000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/>
            </a:p>
          </p:txBody>
        </p:sp>
        <p:sp>
          <p:nvSpPr>
            <p:cNvPr id="13" name="Freeform 21"/>
            <p:cNvSpPr>
              <a:spLocks noEditPoints="1"/>
            </p:cNvSpPr>
            <p:nvPr/>
          </p:nvSpPr>
          <p:spPr bwMode="auto">
            <a:xfrm>
              <a:off x="2086" y="2101"/>
              <a:ext cx="429" cy="387"/>
            </a:xfrm>
            <a:custGeom>
              <a:avLst/>
              <a:gdLst>
                <a:gd name="T0" fmla="*/ 96 w 429"/>
                <a:gd name="T1" fmla="*/ 4 h 387"/>
                <a:gd name="T2" fmla="*/ 4 w 429"/>
                <a:gd name="T3" fmla="*/ 4 h 387"/>
                <a:gd name="T4" fmla="*/ 4 w 429"/>
                <a:gd name="T5" fmla="*/ 4 h 387"/>
                <a:gd name="T6" fmla="*/ 4 w 429"/>
                <a:gd name="T7" fmla="*/ 248 h 387"/>
                <a:gd name="T8" fmla="*/ 4 w 429"/>
                <a:gd name="T9" fmla="*/ 244 h 387"/>
                <a:gd name="T10" fmla="*/ 414 w 429"/>
                <a:gd name="T11" fmla="*/ 244 h 387"/>
                <a:gd name="T12" fmla="*/ 414 w 429"/>
                <a:gd name="T13" fmla="*/ 248 h 387"/>
                <a:gd name="T14" fmla="*/ 414 w 429"/>
                <a:gd name="T15" fmla="*/ 368 h 387"/>
                <a:gd name="T16" fmla="*/ 414 w 429"/>
                <a:gd name="T17" fmla="*/ 372 h 387"/>
                <a:gd name="T18" fmla="*/ 410 w 429"/>
                <a:gd name="T19" fmla="*/ 368 h 387"/>
                <a:gd name="T20" fmla="*/ 410 w 429"/>
                <a:gd name="T21" fmla="*/ 248 h 387"/>
                <a:gd name="T22" fmla="*/ 414 w 429"/>
                <a:gd name="T23" fmla="*/ 248 h 387"/>
                <a:gd name="T24" fmla="*/ 4 w 429"/>
                <a:gd name="T25" fmla="*/ 248 h 387"/>
                <a:gd name="T26" fmla="*/ 0 w 429"/>
                <a:gd name="T27" fmla="*/ 248 h 387"/>
                <a:gd name="T28" fmla="*/ 0 w 429"/>
                <a:gd name="T29" fmla="*/ 4 h 387"/>
                <a:gd name="T30" fmla="*/ 4 w 429"/>
                <a:gd name="T31" fmla="*/ 0 h 387"/>
                <a:gd name="T32" fmla="*/ 96 w 429"/>
                <a:gd name="T33" fmla="*/ 0 h 387"/>
                <a:gd name="T34" fmla="*/ 96 w 429"/>
                <a:gd name="T35" fmla="*/ 4 h 387"/>
                <a:gd name="T36" fmla="*/ 96 w 429"/>
                <a:gd name="T37" fmla="*/ 4 h 387"/>
                <a:gd name="T38" fmla="*/ 96 w 429"/>
                <a:gd name="T39" fmla="*/ 4 h 387"/>
                <a:gd name="T40" fmla="*/ 429 w 429"/>
                <a:gd name="T41" fmla="*/ 356 h 387"/>
                <a:gd name="T42" fmla="*/ 414 w 429"/>
                <a:gd name="T43" fmla="*/ 387 h 387"/>
                <a:gd name="T44" fmla="*/ 398 w 429"/>
                <a:gd name="T45" fmla="*/ 356 h 387"/>
                <a:gd name="T46" fmla="*/ 429 w 429"/>
                <a:gd name="T47" fmla="*/ 356 h 38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29"/>
                <a:gd name="T73" fmla="*/ 0 h 387"/>
                <a:gd name="T74" fmla="*/ 429 w 429"/>
                <a:gd name="T75" fmla="*/ 387 h 38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29" h="387">
                  <a:moveTo>
                    <a:pt x="96" y="4"/>
                  </a:moveTo>
                  <a:lnTo>
                    <a:pt x="4" y="4"/>
                  </a:lnTo>
                  <a:lnTo>
                    <a:pt x="4" y="248"/>
                  </a:lnTo>
                  <a:lnTo>
                    <a:pt x="4" y="244"/>
                  </a:lnTo>
                  <a:lnTo>
                    <a:pt x="414" y="244"/>
                  </a:lnTo>
                  <a:lnTo>
                    <a:pt x="414" y="248"/>
                  </a:lnTo>
                  <a:lnTo>
                    <a:pt x="414" y="368"/>
                  </a:lnTo>
                  <a:lnTo>
                    <a:pt x="414" y="372"/>
                  </a:lnTo>
                  <a:lnTo>
                    <a:pt x="410" y="368"/>
                  </a:lnTo>
                  <a:lnTo>
                    <a:pt x="410" y="248"/>
                  </a:lnTo>
                  <a:lnTo>
                    <a:pt x="414" y="248"/>
                  </a:lnTo>
                  <a:lnTo>
                    <a:pt x="4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4" y="0"/>
                  </a:lnTo>
                  <a:lnTo>
                    <a:pt x="96" y="0"/>
                  </a:lnTo>
                  <a:lnTo>
                    <a:pt x="96" y="4"/>
                  </a:lnTo>
                  <a:close/>
                  <a:moveTo>
                    <a:pt x="429" y="356"/>
                  </a:moveTo>
                  <a:lnTo>
                    <a:pt x="414" y="387"/>
                  </a:lnTo>
                  <a:lnTo>
                    <a:pt x="398" y="356"/>
                  </a:lnTo>
                  <a:lnTo>
                    <a:pt x="429" y="356"/>
                  </a:lnTo>
                  <a:close/>
                </a:path>
              </a:pathLst>
            </a:custGeom>
            <a:solidFill>
              <a:srgbClr val="0000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/>
            </a:p>
          </p:txBody>
        </p:sp>
        <p:sp>
          <p:nvSpPr>
            <p:cNvPr id="14" name="Freeform 23"/>
            <p:cNvSpPr>
              <a:spLocks noEditPoints="1"/>
            </p:cNvSpPr>
            <p:nvPr/>
          </p:nvSpPr>
          <p:spPr bwMode="auto">
            <a:xfrm>
              <a:off x="2728" y="2474"/>
              <a:ext cx="649" cy="921"/>
            </a:xfrm>
            <a:custGeom>
              <a:avLst/>
              <a:gdLst>
                <a:gd name="T0" fmla="*/ 4 w 584"/>
                <a:gd name="T1" fmla="*/ 0 h 403"/>
                <a:gd name="T2" fmla="*/ 43 w 584"/>
                <a:gd name="T3" fmla="*/ 0 h 403"/>
                <a:gd name="T4" fmla="*/ 43 w 584"/>
                <a:gd name="T5" fmla="*/ 4 h 403"/>
                <a:gd name="T6" fmla="*/ 43 w 584"/>
                <a:gd name="T7" fmla="*/ 387 h 403"/>
                <a:gd name="T8" fmla="*/ 43 w 584"/>
                <a:gd name="T9" fmla="*/ 383 h 403"/>
                <a:gd name="T10" fmla="*/ 565 w 584"/>
                <a:gd name="T11" fmla="*/ 383 h 403"/>
                <a:gd name="T12" fmla="*/ 569 w 584"/>
                <a:gd name="T13" fmla="*/ 387 h 403"/>
                <a:gd name="T14" fmla="*/ 565 w 584"/>
                <a:gd name="T15" fmla="*/ 387 h 403"/>
                <a:gd name="T16" fmla="*/ 43 w 584"/>
                <a:gd name="T17" fmla="*/ 387 h 403"/>
                <a:gd name="T18" fmla="*/ 39 w 584"/>
                <a:gd name="T19" fmla="*/ 387 h 403"/>
                <a:gd name="T20" fmla="*/ 39 w 584"/>
                <a:gd name="T21" fmla="*/ 4 h 403"/>
                <a:gd name="T22" fmla="*/ 43 w 584"/>
                <a:gd name="T23" fmla="*/ 4 h 403"/>
                <a:gd name="T24" fmla="*/ 4 w 584"/>
                <a:gd name="T25" fmla="*/ 4 h 403"/>
                <a:gd name="T26" fmla="*/ 0 w 584"/>
                <a:gd name="T27" fmla="*/ 4 h 403"/>
                <a:gd name="T28" fmla="*/ 4 w 584"/>
                <a:gd name="T29" fmla="*/ 0 h 403"/>
                <a:gd name="T30" fmla="*/ 4 w 584"/>
                <a:gd name="T31" fmla="*/ 0 h 403"/>
                <a:gd name="T32" fmla="*/ 553 w 584"/>
                <a:gd name="T33" fmla="*/ 372 h 403"/>
                <a:gd name="T34" fmla="*/ 584 w 584"/>
                <a:gd name="T35" fmla="*/ 387 h 403"/>
                <a:gd name="T36" fmla="*/ 553 w 584"/>
                <a:gd name="T37" fmla="*/ 403 h 403"/>
                <a:gd name="T38" fmla="*/ 553 w 584"/>
                <a:gd name="T39" fmla="*/ 372 h 4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4"/>
                <a:gd name="T61" fmla="*/ 0 h 403"/>
                <a:gd name="T62" fmla="*/ 584 w 584"/>
                <a:gd name="T63" fmla="*/ 403 h 4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4" h="403">
                  <a:moveTo>
                    <a:pt x="4" y="0"/>
                  </a:moveTo>
                  <a:lnTo>
                    <a:pt x="43" y="0"/>
                  </a:lnTo>
                  <a:lnTo>
                    <a:pt x="43" y="4"/>
                  </a:lnTo>
                  <a:lnTo>
                    <a:pt x="43" y="387"/>
                  </a:lnTo>
                  <a:lnTo>
                    <a:pt x="43" y="383"/>
                  </a:lnTo>
                  <a:lnTo>
                    <a:pt x="565" y="383"/>
                  </a:lnTo>
                  <a:lnTo>
                    <a:pt x="569" y="387"/>
                  </a:lnTo>
                  <a:lnTo>
                    <a:pt x="565" y="387"/>
                  </a:lnTo>
                  <a:lnTo>
                    <a:pt x="43" y="387"/>
                  </a:lnTo>
                  <a:lnTo>
                    <a:pt x="39" y="387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4" y="0"/>
                  </a:lnTo>
                  <a:close/>
                  <a:moveTo>
                    <a:pt x="553" y="372"/>
                  </a:moveTo>
                  <a:lnTo>
                    <a:pt x="584" y="387"/>
                  </a:lnTo>
                  <a:lnTo>
                    <a:pt x="553" y="403"/>
                  </a:lnTo>
                  <a:lnTo>
                    <a:pt x="553" y="372"/>
                  </a:lnTo>
                  <a:close/>
                </a:path>
              </a:pathLst>
            </a:custGeom>
            <a:solidFill>
              <a:srgbClr val="0000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2767" y="1118"/>
              <a:ext cx="26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>
                  <a:solidFill>
                    <a:srgbClr val="000080"/>
                  </a:solidFill>
                  <a:latin typeface="Arial Narrow" panose="020B0606020202030204" pitchFamily="34" charset="0"/>
                </a:rPr>
                <a:t>5 MHz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2248" y="17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2582" y="1684"/>
              <a:ext cx="82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b="1" dirty="0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1 PPS</a:t>
              </a:r>
              <a:endParaRPr lang="es-CO" sz="1400" dirty="0" smtClean="0">
                <a:latin typeface="Arial Narrow" panose="020B0606020202030204" pitchFamily="34" charset="0"/>
              </a:endParaRPr>
            </a:p>
            <a:p>
              <a:pPr eaLnBrk="1" hangingPunct="1"/>
              <a:r>
                <a:rPr lang="es-CO" sz="1400" dirty="0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 </a:t>
              </a:r>
              <a:r>
                <a:rPr lang="es-CO" sz="1400" dirty="0">
                  <a:solidFill>
                    <a:srgbClr val="000080"/>
                  </a:solidFill>
                  <a:latin typeface="Arial Narrow" panose="020B0606020202030204" pitchFamily="34" charset="0"/>
                </a:rPr>
                <a:t>(</a:t>
              </a:r>
              <a:r>
                <a:rPr lang="es-CO" sz="1400" dirty="0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pulse per </a:t>
              </a:r>
              <a:r>
                <a:rPr lang="es-CO" sz="1400" dirty="0" err="1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second</a:t>
              </a:r>
              <a:r>
                <a:rPr lang="es-CO" sz="1400" dirty="0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) 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2248" y="176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653" y="873"/>
              <a:ext cx="116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b="1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Cesium</a:t>
              </a:r>
              <a:r>
                <a:rPr lang="es-CO" sz="14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lang="es-CO" sz="1400" b="1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Primary</a:t>
              </a:r>
              <a:r>
                <a:rPr lang="es-CO" sz="14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Standard</a:t>
              </a:r>
            </a:p>
            <a:p>
              <a:pPr eaLnBrk="1" hangingPunct="1"/>
              <a:r>
                <a:rPr lang="es-CO" sz="1400" b="1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Symmetricom</a:t>
              </a:r>
              <a:r>
                <a:rPr lang="es-CO" sz="14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5071A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462" y="1348"/>
              <a:ext cx="1397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AOG (</a:t>
              </a:r>
              <a:r>
                <a:rPr lang="es-CO" sz="1400" dirty="0" err="1">
                  <a:solidFill>
                    <a:srgbClr val="FF0000"/>
                  </a:solidFill>
                  <a:latin typeface="Arial Narrow" panose="020B0606020202030204" pitchFamily="34" charset="0"/>
                </a:rPr>
                <a:t>Auxiliary</a:t>
              </a:r>
              <a:r>
                <a:rPr lang="es-CO" sz="1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 Output </a:t>
              </a:r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Generator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)</a:t>
              </a:r>
              <a:endParaRPr lang="es-CO" sz="1400" dirty="0" smtClean="0">
                <a:latin typeface="Arial Narrow" panose="020B0606020202030204" pitchFamily="34" charset="0"/>
              </a:endParaRPr>
            </a:p>
            <a:p>
              <a:pPr eaLnBrk="1" hangingPunct="1"/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Microphase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Stepper</a:t>
              </a:r>
              <a:endParaRPr lang="es-CO" sz="1400" dirty="0" smtClean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eaLnBrk="1" hangingPunct="1"/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Symmetricom</a:t>
              </a:r>
              <a:endParaRPr lang="es-CO" sz="1400" dirty="0" smtClean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eaLnBrk="1" hangingPunct="1"/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AOG-110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Rectangle 37"/>
            <p:cNvSpPr>
              <a:spLocks noChangeArrowheads="1"/>
            </p:cNvSpPr>
            <p:nvPr/>
          </p:nvSpPr>
          <p:spPr bwMode="auto">
            <a:xfrm>
              <a:off x="1381" y="143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22" name="Rectangle 38"/>
            <p:cNvSpPr>
              <a:spLocks noChangeArrowheads="1"/>
            </p:cNvSpPr>
            <p:nvPr/>
          </p:nvSpPr>
          <p:spPr bwMode="auto">
            <a:xfrm>
              <a:off x="1265" y="150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750" y="1998"/>
              <a:ext cx="114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Distribution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Switch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of 1 PPS</a:t>
              </a:r>
            </a:p>
            <a:p>
              <a:pPr eaLnBrk="1" hangingPunct="1"/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Symmetricom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4033A</a:t>
              </a:r>
              <a:endParaRPr lang="es-CO" sz="1400" dirty="0" smtClean="0">
                <a:latin typeface="Arial Narrow" panose="020B0606020202030204" pitchFamily="34" charset="0"/>
              </a:endParaRPr>
            </a:p>
            <a:p>
              <a:pPr eaLnBrk="1" hangingPunct="1"/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1718" y="210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795" y="2459"/>
              <a:ext cx="114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Time server NTP</a:t>
              </a:r>
            </a:p>
            <a:p>
              <a:pPr eaLnBrk="1" hangingPunct="1"/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Symmetricom</a:t>
              </a:r>
              <a:r>
                <a:rPr lang="es-CO" sz="1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 1520R-S350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Rectangle 43"/>
            <p:cNvSpPr>
              <a:spLocks noChangeArrowheads="1"/>
            </p:cNvSpPr>
            <p:nvPr/>
          </p:nvSpPr>
          <p:spPr bwMode="auto">
            <a:xfrm>
              <a:off x="2796" y="2687"/>
              <a:ext cx="121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b="1" dirty="0">
                  <a:solidFill>
                    <a:srgbClr val="000080"/>
                  </a:solidFill>
                  <a:latin typeface="Arial Narrow" panose="020B0606020202030204" pitchFamily="34" charset="0"/>
                </a:rPr>
                <a:t>UTC - 5 </a:t>
              </a:r>
              <a:r>
                <a:rPr lang="es-CO" b="1" dirty="0" err="1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hours</a:t>
              </a:r>
              <a:endParaRPr lang="es-CO" b="1" dirty="0" smtClean="0">
                <a:solidFill>
                  <a:srgbClr val="000080"/>
                </a:solidFill>
                <a:latin typeface="Arial Narrow" panose="020B0606020202030204" pitchFamily="34" charset="0"/>
              </a:endParaRPr>
            </a:p>
            <a:p>
              <a:pPr eaLnBrk="1" hangingPunct="1"/>
              <a:r>
                <a:rPr lang="es-CO" dirty="0" err="1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Colombian</a:t>
              </a:r>
              <a:r>
                <a:rPr lang="es-CO" dirty="0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 Legal Time</a:t>
              </a:r>
            </a:p>
            <a:p>
              <a:pPr eaLnBrk="1" hangingPunct="1"/>
              <a:r>
                <a:rPr lang="es-CO" dirty="0" err="1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Decree</a:t>
              </a:r>
              <a:r>
                <a:rPr lang="es-CO" dirty="0" smtClean="0">
                  <a:solidFill>
                    <a:srgbClr val="000080"/>
                  </a:solidFill>
                  <a:latin typeface="Arial Narrow" panose="020B0606020202030204" pitchFamily="34" charset="0"/>
                </a:rPr>
                <a:t> 2707    of 1982</a:t>
              </a:r>
              <a:endParaRPr lang="es-CO" dirty="0">
                <a:latin typeface="Arial Narrow" panose="020B0606020202030204" pitchFamily="34" charset="0"/>
              </a:endParaRPr>
            </a:p>
          </p:txBody>
        </p:sp>
        <p:sp>
          <p:nvSpPr>
            <p:cNvPr id="27" name="Rectangle 44"/>
            <p:cNvSpPr>
              <a:spLocks noChangeArrowheads="1"/>
            </p:cNvSpPr>
            <p:nvPr/>
          </p:nvSpPr>
          <p:spPr bwMode="auto">
            <a:xfrm>
              <a:off x="2833" y="312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28" name="Rectangle 45"/>
            <p:cNvSpPr>
              <a:spLocks noChangeArrowheads="1"/>
            </p:cNvSpPr>
            <p:nvPr/>
          </p:nvSpPr>
          <p:spPr bwMode="auto">
            <a:xfrm>
              <a:off x="2906" y="318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29" name="Rectangle 46"/>
            <p:cNvSpPr>
              <a:spLocks noChangeArrowheads="1"/>
            </p:cNvSpPr>
            <p:nvPr/>
          </p:nvSpPr>
          <p:spPr bwMode="auto">
            <a:xfrm>
              <a:off x="2929" y="2112"/>
              <a:ext cx="45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Legal Time</a:t>
              </a:r>
            </a:p>
            <a:p>
              <a:pPr eaLnBrk="1" hangingPunct="1"/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Servers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3821" y="719"/>
              <a:ext cx="117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Common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View </a:t>
              </a:r>
              <a:r>
                <a:rPr lang="es-CO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System</a:t>
              </a:r>
              <a:r>
                <a:rPr lang="es-CO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eaLnBrk="1" hangingPunct="1"/>
              <a:r>
                <a:rPr lang="es-CO" sz="14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SIM Time Network (SIMTN)</a:t>
              </a:r>
              <a:endParaRPr lang="es-CO" sz="1400" dirty="0" smtClean="0">
                <a:latin typeface="Arial Narrow" panose="020B0606020202030204" pitchFamily="34" charset="0"/>
              </a:endParaRPr>
            </a:p>
            <a:p>
              <a:pPr eaLnBrk="1" hangingPunct="1"/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31" name="Rectangle 49"/>
            <p:cNvSpPr>
              <a:spLocks noChangeArrowheads="1"/>
            </p:cNvSpPr>
            <p:nvPr/>
          </p:nvSpPr>
          <p:spPr bwMode="auto">
            <a:xfrm>
              <a:off x="3096" y="17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32" name="Freeform 50"/>
            <p:cNvSpPr>
              <a:spLocks/>
            </p:cNvSpPr>
            <p:nvPr/>
          </p:nvSpPr>
          <p:spPr bwMode="auto">
            <a:xfrm>
              <a:off x="4514" y="2032"/>
              <a:ext cx="1255" cy="381"/>
            </a:xfrm>
            <a:custGeom>
              <a:avLst/>
              <a:gdLst>
                <a:gd name="T0" fmla="*/ 31 w 550"/>
                <a:gd name="T1" fmla="*/ 0 h 205"/>
                <a:gd name="T2" fmla="*/ 20 w 550"/>
                <a:gd name="T3" fmla="*/ 0 h 205"/>
                <a:gd name="T4" fmla="*/ 8 w 550"/>
                <a:gd name="T5" fmla="*/ 8 h 205"/>
                <a:gd name="T6" fmla="*/ 0 w 550"/>
                <a:gd name="T7" fmla="*/ 19 h 205"/>
                <a:gd name="T8" fmla="*/ 0 w 550"/>
                <a:gd name="T9" fmla="*/ 31 h 205"/>
                <a:gd name="T10" fmla="*/ 0 w 550"/>
                <a:gd name="T11" fmla="*/ 170 h 205"/>
                <a:gd name="T12" fmla="*/ 0 w 550"/>
                <a:gd name="T13" fmla="*/ 182 h 205"/>
                <a:gd name="T14" fmla="*/ 8 w 550"/>
                <a:gd name="T15" fmla="*/ 194 h 205"/>
                <a:gd name="T16" fmla="*/ 20 w 550"/>
                <a:gd name="T17" fmla="*/ 201 h 205"/>
                <a:gd name="T18" fmla="*/ 31 w 550"/>
                <a:gd name="T19" fmla="*/ 205 h 205"/>
                <a:gd name="T20" fmla="*/ 515 w 550"/>
                <a:gd name="T21" fmla="*/ 205 h 205"/>
                <a:gd name="T22" fmla="*/ 527 w 550"/>
                <a:gd name="T23" fmla="*/ 201 h 205"/>
                <a:gd name="T24" fmla="*/ 538 w 550"/>
                <a:gd name="T25" fmla="*/ 194 h 205"/>
                <a:gd name="T26" fmla="*/ 546 w 550"/>
                <a:gd name="T27" fmla="*/ 182 h 205"/>
                <a:gd name="T28" fmla="*/ 550 w 550"/>
                <a:gd name="T29" fmla="*/ 170 h 205"/>
                <a:gd name="T30" fmla="*/ 550 w 550"/>
                <a:gd name="T31" fmla="*/ 31 h 205"/>
                <a:gd name="T32" fmla="*/ 546 w 550"/>
                <a:gd name="T33" fmla="*/ 19 h 205"/>
                <a:gd name="T34" fmla="*/ 538 w 550"/>
                <a:gd name="T35" fmla="*/ 8 h 205"/>
                <a:gd name="T36" fmla="*/ 527 w 550"/>
                <a:gd name="T37" fmla="*/ 0 h 205"/>
                <a:gd name="T38" fmla="*/ 515 w 550"/>
                <a:gd name="T39" fmla="*/ 0 h 205"/>
                <a:gd name="T40" fmla="*/ 31 w 550"/>
                <a:gd name="T41" fmla="*/ 0 h 20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0"/>
                <a:gd name="T64" fmla="*/ 0 h 205"/>
                <a:gd name="T65" fmla="*/ 550 w 550"/>
                <a:gd name="T66" fmla="*/ 205 h 20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0" h="205">
                  <a:moveTo>
                    <a:pt x="31" y="0"/>
                  </a:moveTo>
                  <a:lnTo>
                    <a:pt x="20" y="0"/>
                  </a:lnTo>
                  <a:lnTo>
                    <a:pt x="8" y="8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0" y="170"/>
                  </a:lnTo>
                  <a:lnTo>
                    <a:pt x="0" y="182"/>
                  </a:lnTo>
                  <a:lnTo>
                    <a:pt x="8" y="194"/>
                  </a:lnTo>
                  <a:lnTo>
                    <a:pt x="20" y="201"/>
                  </a:lnTo>
                  <a:lnTo>
                    <a:pt x="31" y="205"/>
                  </a:lnTo>
                  <a:lnTo>
                    <a:pt x="515" y="205"/>
                  </a:lnTo>
                  <a:lnTo>
                    <a:pt x="527" y="201"/>
                  </a:lnTo>
                  <a:lnTo>
                    <a:pt x="538" y="194"/>
                  </a:lnTo>
                  <a:lnTo>
                    <a:pt x="546" y="182"/>
                  </a:lnTo>
                  <a:lnTo>
                    <a:pt x="550" y="170"/>
                  </a:lnTo>
                  <a:lnTo>
                    <a:pt x="550" y="31"/>
                  </a:lnTo>
                  <a:lnTo>
                    <a:pt x="546" y="19"/>
                  </a:lnTo>
                  <a:lnTo>
                    <a:pt x="538" y="8"/>
                  </a:lnTo>
                  <a:lnTo>
                    <a:pt x="527" y="0"/>
                  </a:lnTo>
                  <a:lnTo>
                    <a:pt x="515" y="0"/>
                  </a:lnTo>
                  <a:lnTo>
                    <a:pt x="31" y="0"/>
                  </a:lnTo>
                </a:path>
              </a:pathLst>
            </a:custGeom>
            <a:noFill/>
            <a:ln w="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sz="2800"/>
            </a:p>
          </p:txBody>
        </p:sp>
        <p:sp>
          <p:nvSpPr>
            <p:cNvPr id="33" name="Rectangle 53"/>
            <p:cNvSpPr>
              <a:spLocks noChangeArrowheads="1"/>
            </p:cNvSpPr>
            <p:nvPr/>
          </p:nvSpPr>
          <p:spPr bwMode="auto">
            <a:xfrm>
              <a:off x="4562" y="2040"/>
              <a:ext cx="111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LEGAL TIME</a:t>
              </a:r>
            </a:p>
            <a:p>
              <a:pPr eaLnBrk="1" hangingPunct="1"/>
              <a:r>
                <a:rPr lang="es-CO" sz="140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http</a:t>
              </a:r>
              <a:r>
                <a:rPr lang="es-CO" sz="1400" dirty="0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://</a:t>
              </a:r>
              <a:r>
                <a:rPr lang="es-CO" sz="140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horalegal.inm.gov.co </a:t>
              </a:r>
              <a:endParaRPr lang="es-CO" sz="54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54"/>
            <p:cNvSpPr>
              <a:spLocks/>
            </p:cNvSpPr>
            <p:nvPr/>
          </p:nvSpPr>
          <p:spPr bwMode="auto">
            <a:xfrm>
              <a:off x="4508" y="2463"/>
              <a:ext cx="1254" cy="460"/>
            </a:xfrm>
            <a:custGeom>
              <a:avLst/>
              <a:gdLst>
                <a:gd name="T0" fmla="*/ 34 w 696"/>
                <a:gd name="T1" fmla="*/ 0 h 212"/>
                <a:gd name="T2" fmla="*/ 19 w 696"/>
                <a:gd name="T3" fmla="*/ 0 h 212"/>
                <a:gd name="T4" fmla="*/ 7 w 696"/>
                <a:gd name="T5" fmla="*/ 7 h 212"/>
                <a:gd name="T6" fmla="*/ 0 w 696"/>
                <a:gd name="T7" fmla="*/ 19 h 212"/>
                <a:gd name="T8" fmla="*/ 0 w 696"/>
                <a:gd name="T9" fmla="*/ 34 h 212"/>
                <a:gd name="T10" fmla="*/ 0 w 696"/>
                <a:gd name="T11" fmla="*/ 174 h 212"/>
                <a:gd name="T12" fmla="*/ 0 w 696"/>
                <a:gd name="T13" fmla="*/ 189 h 212"/>
                <a:gd name="T14" fmla="*/ 7 w 696"/>
                <a:gd name="T15" fmla="*/ 201 h 212"/>
                <a:gd name="T16" fmla="*/ 19 w 696"/>
                <a:gd name="T17" fmla="*/ 209 h 212"/>
                <a:gd name="T18" fmla="*/ 34 w 696"/>
                <a:gd name="T19" fmla="*/ 212 h 212"/>
                <a:gd name="T20" fmla="*/ 657 w 696"/>
                <a:gd name="T21" fmla="*/ 212 h 212"/>
                <a:gd name="T22" fmla="*/ 673 w 696"/>
                <a:gd name="T23" fmla="*/ 209 h 212"/>
                <a:gd name="T24" fmla="*/ 685 w 696"/>
                <a:gd name="T25" fmla="*/ 201 h 212"/>
                <a:gd name="T26" fmla="*/ 692 w 696"/>
                <a:gd name="T27" fmla="*/ 189 h 212"/>
                <a:gd name="T28" fmla="*/ 696 w 696"/>
                <a:gd name="T29" fmla="*/ 174 h 212"/>
                <a:gd name="T30" fmla="*/ 696 w 696"/>
                <a:gd name="T31" fmla="*/ 34 h 212"/>
                <a:gd name="T32" fmla="*/ 692 w 696"/>
                <a:gd name="T33" fmla="*/ 19 h 212"/>
                <a:gd name="T34" fmla="*/ 685 w 696"/>
                <a:gd name="T35" fmla="*/ 7 h 212"/>
                <a:gd name="T36" fmla="*/ 673 w 696"/>
                <a:gd name="T37" fmla="*/ 0 h 212"/>
                <a:gd name="T38" fmla="*/ 657 w 696"/>
                <a:gd name="T39" fmla="*/ 0 h 212"/>
                <a:gd name="T40" fmla="*/ 34 w 696"/>
                <a:gd name="T41" fmla="*/ 0 h 2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6"/>
                <a:gd name="T64" fmla="*/ 0 h 212"/>
                <a:gd name="T65" fmla="*/ 696 w 696"/>
                <a:gd name="T66" fmla="*/ 212 h 2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6" h="212">
                  <a:moveTo>
                    <a:pt x="34" y="0"/>
                  </a:moveTo>
                  <a:lnTo>
                    <a:pt x="19" y="0"/>
                  </a:lnTo>
                  <a:lnTo>
                    <a:pt x="7" y="7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0" y="174"/>
                  </a:lnTo>
                  <a:lnTo>
                    <a:pt x="0" y="189"/>
                  </a:lnTo>
                  <a:lnTo>
                    <a:pt x="7" y="201"/>
                  </a:lnTo>
                  <a:lnTo>
                    <a:pt x="19" y="209"/>
                  </a:lnTo>
                  <a:lnTo>
                    <a:pt x="34" y="212"/>
                  </a:lnTo>
                  <a:lnTo>
                    <a:pt x="657" y="212"/>
                  </a:lnTo>
                  <a:lnTo>
                    <a:pt x="673" y="209"/>
                  </a:lnTo>
                  <a:lnTo>
                    <a:pt x="685" y="201"/>
                  </a:lnTo>
                  <a:lnTo>
                    <a:pt x="692" y="189"/>
                  </a:lnTo>
                  <a:lnTo>
                    <a:pt x="696" y="174"/>
                  </a:lnTo>
                  <a:lnTo>
                    <a:pt x="696" y="34"/>
                  </a:lnTo>
                  <a:lnTo>
                    <a:pt x="692" y="19"/>
                  </a:lnTo>
                  <a:lnTo>
                    <a:pt x="685" y="7"/>
                  </a:lnTo>
                  <a:lnTo>
                    <a:pt x="673" y="0"/>
                  </a:lnTo>
                  <a:lnTo>
                    <a:pt x="657" y="0"/>
                  </a:lnTo>
                  <a:lnTo>
                    <a:pt x="34" y="0"/>
                  </a:lnTo>
                </a:path>
              </a:pathLst>
            </a:custGeom>
            <a:noFill/>
            <a:ln w="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/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574" y="2485"/>
              <a:ext cx="128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 err="1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Syncronization</a:t>
              </a:r>
              <a:r>
                <a:rPr lang="es-CO" sz="140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s-CO" sz="1400" dirty="0" err="1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through</a:t>
              </a:r>
              <a:endParaRPr lang="es-CO" sz="140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eaLnBrk="1" hangingPunct="1"/>
              <a:r>
                <a:rPr lang="es-CO" sz="140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free software </a:t>
              </a:r>
            </a:p>
            <a:p>
              <a:pPr eaLnBrk="1" hangingPunct="1"/>
              <a:r>
                <a:rPr lang="es-CO" sz="1400" dirty="0" err="1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from</a:t>
              </a:r>
              <a:r>
                <a:rPr lang="es-CO" sz="140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s-CO" sz="1400" dirty="0" err="1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Symmetricom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4647" y="1232"/>
              <a:ext cx="956" cy="205"/>
            </a:xfrm>
            <a:custGeom>
              <a:avLst/>
              <a:gdLst>
                <a:gd name="T0" fmla="*/ 46 w 511"/>
                <a:gd name="T1" fmla="*/ 0 h 298"/>
                <a:gd name="T2" fmla="*/ 27 w 511"/>
                <a:gd name="T3" fmla="*/ 4 h 298"/>
                <a:gd name="T4" fmla="*/ 12 w 511"/>
                <a:gd name="T5" fmla="*/ 12 h 298"/>
                <a:gd name="T6" fmla="*/ 4 w 511"/>
                <a:gd name="T7" fmla="*/ 27 h 298"/>
                <a:gd name="T8" fmla="*/ 0 w 511"/>
                <a:gd name="T9" fmla="*/ 47 h 298"/>
                <a:gd name="T10" fmla="*/ 0 w 511"/>
                <a:gd name="T11" fmla="*/ 248 h 298"/>
                <a:gd name="T12" fmla="*/ 4 w 511"/>
                <a:gd name="T13" fmla="*/ 267 h 298"/>
                <a:gd name="T14" fmla="*/ 12 w 511"/>
                <a:gd name="T15" fmla="*/ 283 h 298"/>
                <a:gd name="T16" fmla="*/ 27 w 511"/>
                <a:gd name="T17" fmla="*/ 294 h 298"/>
                <a:gd name="T18" fmla="*/ 46 w 511"/>
                <a:gd name="T19" fmla="*/ 298 h 298"/>
                <a:gd name="T20" fmla="*/ 460 w 511"/>
                <a:gd name="T21" fmla="*/ 298 h 298"/>
                <a:gd name="T22" fmla="*/ 480 w 511"/>
                <a:gd name="T23" fmla="*/ 294 h 298"/>
                <a:gd name="T24" fmla="*/ 495 w 511"/>
                <a:gd name="T25" fmla="*/ 283 h 298"/>
                <a:gd name="T26" fmla="*/ 507 w 511"/>
                <a:gd name="T27" fmla="*/ 267 h 298"/>
                <a:gd name="T28" fmla="*/ 511 w 511"/>
                <a:gd name="T29" fmla="*/ 248 h 298"/>
                <a:gd name="T30" fmla="*/ 511 w 511"/>
                <a:gd name="T31" fmla="*/ 47 h 298"/>
                <a:gd name="T32" fmla="*/ 507 w 511"/>
                <a:gd name="T33" fmla="*/ 27 h 298"/>
                <a:gd name="T34" fmla="*/ 495 w 511"/>
                <a:gd name="T35" fmla="*/ 12 h 298"/>
                <a:gd name="T36" fmla="*/ 480 w 511"/>
                <a:gd name="T37" fmla="*/ 4 h 298"/>
                <a:gd name="T38" fmla="*/ 460 w 511"/>
                <a:gd name="T39" fmla="*/ 0 h 298"/>
                <a:gd name="T40" fmla="*/ 46 w 511"/>
                <a:gd name="T41" fmla="*/ 0 h 2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11"/>
                <a:gd name="T64" fmla="*/ 0 h 298"/>
                <a:gd name="T65" fmla="*/ 511 w 511"/>
                <a:gd name="T66" fmla="*/ 298 h 2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11" h="298">
                  <a:moveTo>
                    <a:pt x="46" y="0"/>
                  </a:moveTo>
                  <a:lnTo>
                    <a:pt x="27" y="4"/>
                  </a:lnTo>
                  <a:lnTo>
                    <a:pt x="12" y="12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0" y="248"/>
                  </a:lnTo>
                  <a:lnTo>
                    <a:pt x="4" y="267"/>
                  </a:lnTo>
                  <a:lnTo>
                    <a:pt x="12" y="283"/>
                  </a:lnTo>
                  <a:lnTo>
                    <a:pt x="27" y="294"/>
                  </a:lnTo>
                  <a:lnTo>
                    <a:pt x="46" y="298"/>
                  </a:lnTo>
                  <a:lnTo>
                    <a:pt x="460" y="298"/>
                  </a:lnTo>
                  <a:lnTo>
                    <a:pt x="480" y="294"/>
                  </a:lnTo>
                  <a:lnTo>
                    <a:pt x="495" y="283"/>
                  </a:lnTo>
                  <a:lnTo>
                    <a:pt x="507" y="267"/>
                  </a:lnTo>
                  <a:lnTo>
                    <a:pt x="511" y="248"/>
                  </a:lnTo>
                  <a:lnTo>
                    <a:pt x="511" y="47"/>
                  </a:lnTo>
                  <a:lnTo>
                    <a:pt x="507" y="27"/>
                  </a:lnTo>
                  <a:lnTo>
                    <a:pt x="495" y="12"/>
                  </a:lnTo>
                  <a:lnTo>
                    <a:pt x="480" y="4"/>
                  </a:lnTo>
                  <a:lnTo>
                    <a:pt x="460" y="0"/>
                  </a:lnTo>
                  <a:lnTo>
                    <a:pt x="46" y="0"/>
                  </a:lnTo>
                </a:path>
              </a:pathLst>
            </a:custGeom>
            <a:noFill/>
            <a:ln w="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/>
            </a:p>
          </p:txBody>
        </p:sp>
        <p:sp>
          <p:nvSpPr>
            <p:cNvPr id="40" name="Rectangle 62"/>
            <p:cNvSpPr>
              <a:spLocks noChangeArrowheads="1"/>
            </p:cNvSpPr>
            <p:nvPr/>
          </p:nvSpPr>
          <p:spPr bwMode="auto">
            <a:xfrm>
              <a:off x="4681" y="1257"/>
              <a:ext cx="8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sz="140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http://tf.nist.gov/sim/</a:t>
              </a:r>
              <a:endParaRPr lang="es-CO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41" name="Rectangle 63"/>
            <p:cNvSpPr>
              <a:spLocks noChangeArrowheads="1"/>
            </p:cNvSpPr>
            <p:nvPr/>
          </p:nvSpPr>
          <p:spPr bwMode="auto">
            <a:xfrm>
              <a:off x="4272" y="202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42" name="Rectangle 64"/>
            <p:cNvSpPr>
              <a:spLocks noChangeArrowheads="1"/>
            </p:cNvSpPr>
            <p:nvPr/>
          </p:nvSpPr>
          <p:spPr bwMode="auto">
            <a:xfrm>
              <a:off x="4272" y="214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/>
            </a:p>
          </p:txBody>
        </p:sp>
        <p:sp>
          <p:nvSpPr>
            <p:cNvPr id="43" name="Freeform 65"/>
            <p:cNvSpPr>
              <a:spLocks noEditPoints="1"/>
            </p:cNvSpPr>
            <p:nvPr/>
          </p:nvSpPr>
          <p:spPr bwMode="auto">
            <a:xfrm>
              <a:off x="4496" y="1325"/>
              <a:ext cx="151" cy="31"/>
            </a:xfrm>
            <a:custGeom>
              <a:avLst/>
              <a:gdLst>
                <a:gd name="T0" fmla="*/ 4 w 151"/>
                <a:gd name="T1" fmla="*/ 11 h 31"/>
                <a:gd name="T2" fmla="*/ 132 w 151"/>
                <a:gd name="T3" fmla="*/ 11 h 31"/>
                <a:gd name="T4" fmla="*/ 135 w 151"/>
                <a:gd name="T5" fmla="*/ 15 h 31"/>
                <a:gd name="T6" fmla="*/ 132 w 151"/>
                <a:gd name="T7" fmla="*/ 15 h 31"/>
                <a:gd name="T8" fmla="*/ 4 w 151"/>
                <a:gd name="T9" fmla="*/ 15 h 31"/>
                <a:gd name="T10" fmla="*/ 0 w 151"/>
                <a:gd name="T11" fmla="*/ 15 h 31"/>
                <a:gd name="T12" fmla="*/ 4 w 151"/>
                <a:gd name="T13" fmla="*/ 11 h 31"/>
                <a:gd name="T14" fmla="*/ 4 w 151"/>
                <a:gd name="T15" fmla="*/ 11 h 31"/>
                <a:gd name="T16" fmla="*/ 120 w 151"/>
                <a:gd name="T17" fmla="*/ 0 h 31"/>
                <a:gd name="T18" fmla="*/ 151 w 151"/>
                <a:gd name="T19" fmla="*/ 15 h 31"/>
                <a:gd name="T20" fmla="*/ 120 w 151"/>
                <a:gd name="T21" fmla="*/ 31 h 31"/>
                <a:gd name="T22" fmla="*/ 120 w 151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1"/>
                <a:gd name="T37" fmla="*/ 0 h 31"/>
                <a:gd name="T38" fmla="*/ 151 w 15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1" h="31">
                  <a:moveTo>
                    <a:pt x="4" y="11"/>
                  </a:moveTo>
                  <a:lnTo>
                    <a:pt x="132" y="11"/>
                  </a:lnTo>
                  <a:lnTo>
                    <a:pt x="135" y="15"/>
                  </a:lnTo>
                  <a:lnTo>
                    <a:pt x="132" y="15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4" y="11"/>
                  </a:lnTo>
                  <a:close/>
                  <a:moveTo>
                    <a:pt x="120" y="0"/>
                  </a:moveTo>
                  <a:lnTo>
                    <a:pt x="151" y="15"/>
                  </a:lnTo>
                  <a:lnTo>
                    <a:pt x="120" y="3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/>
            </a:p>
          </p:txBody>
        </p:sp>
      </p:grpSp>
      <p:pic>
        <p:nvPicPr>
          <p:cNvPr id="44" name="Imagen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786" y="3669191"/>
            <a:ext cx="1215232" cy="384721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4839" y="1139328"/>
            <a:ext cx="1196881" cy="726902"/>
          </a:xfrm>
          <a:prstGeom prst="rect">
            <a:avLst/>
          </a:prstGeom>
        </p:spPr>
      </p:pic>
      <p:sp>
        <p:nvSpPr>
          <p:cNvPr id="46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b="1" dirty="0" smtClean="0">
                <a:solidFill>
                  <a:srgbClr val="0070C0"/>
                </a:solidFill>
                <a:latin typeface="Futura Std Medium" pitchFamily="34" charset="0"/>
              </a:rPr>
              <a:t>TRACEABILITY SCHEME</a:t>
            </a:r>
            <a:endParaRPr lang="es-CO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921682" y="5135895"/>
            <a:ext cx="20428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Interactive Voice Response</a:t>
            </a:r>
          </a:p>
          <a:p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(IVR-DELL).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0660" y="5229200"/>
            <a:ext cx="1286779" cy="10212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7" name="Freeform 23"/>
          <p:cNvSpPr>
            <a:spLocks noEditPoints="1"/>
          </p:cNvSpPr>
          <p:nvPr/>
        </p:nvSpPr>
        <p:spPr bwMode="auto">
          <a:xfrm flipV="1">
            <a:off x="4173763" y="2102765"/>
            <a:ext cx="1603319" cy="1242887"/>
          </a:xfrm>
          <a:custGeom>
            <a:avLst/>
            <a:gdLst>
              <a:gd name="T0" fmla="*/ 4 w 584"/>
              <a:gd name="T1" fmla="*/ 0 h 403"/>
              <a:gd name="T2" fmla="*/ 43 w 584"/>
              <a:gd name="T3" fmla="*/ 0 h 403"/>
              <a:gd name="T4" fmla="*/ 43 w 584"/>
              <a:gd name="T5" fmla="*/ 4 h 403"/>
              <a:gd name="T6" fmla="*/ 43 w 584"/>
              <a:gd name="T7" fmla="*/ 387 h 403"/>
              <a:gd name="T8" fmla="*/ 43 w 584"/>
              <a:gd name="T9" fmla="*/ 383 h 403"/>
              <a:gd name="T10" fmla="*/ 565 w 584"/>
              <a:gd name="T11" fmla="*/ 383 h 403"/>
              <a:gd name="T12" fmla="*/ 569 w 584"/>
              <a:gd name="T13" fmla="*/ 387 h 403"/>
              <a:gd name="T14" fmla="*/ 565 w 584"/>
              <a:gd name="T15" fmla="*/ 387 h 403"/>
              <a:gd name="T16" fmla="*/ 43 w 584"/>
              <a:gd name="T17" fmla="*/ 387 h 403"/>
              <a:gd name="T18" fmla="*/ 39 w 584"/>
              <a:gd name="T19" fmla="*/ 387 h 403"/>
              <a:gd name="T20" fmla="*/ 39 w 584"/>
              <a:gd name="T21" fmla="*/ 4 h 403"/>
              <a:gd name="T22" fmla="*/ 43 w 584"/>
              <a:gd name="T23" fmla="*/ 4 h 403"/>
              <a:gd name="T24" fmla="*/ 4 w 584"/>
              <a:gd name="T25" fmla="*/ 4 h 403"/>
              <a:gd name="T26" fmla="*/ 0 w 584"/>
              <a:gd name="T27" fmla="*/ 4 h 403"/>
              <a:gd name="T28" fmla="*/ 4 w 584"/>
              <a:gd name="T29" fmla="*/ 0 h 403"/>
              <a:gd name="T30" fmla="*/ 4 w 584"/>
              <a:gd name="T31" fmla="*/ 0 h 403"/>
              <a:gd name="T32" fmla="*/ 553 w 584"/>
              <a:gd name="T33" fmla="*/ 372 h 403"/>
              <a:gd name="T34" fmla="*/ 584 w 584"/>
              <a:gd name="T35" fmla="*/ 387 h 403"/>
              <a:gd name="T36" fmla="*/ 553 w 584"/>
              <a:gd name="T37" fmla="*/ 403 h 403"/>
              <a:gd name="T38" fmla="*/ 553 w 584"/>
              <a:gd name="T39" fmla="*/ 372 h 4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84"/>
              <a:gd name="T61" fmla="*/ 0 h 403"/>
              <a:gd name="T62" fmla="*/ 584 w 584"/>
              <a:gd name="T63" fmla="*/ 403 h 40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84" h="403">
                <a:moveTo>
                  <a:pt x="4" y="0"/>
                </a:moveTo>
                <a:lnTo>
                  <a:pt x="43" y="0"/>
                </a:lnTo>
                <a:lnTo>
                  <a:pt x="43" y="4"/>
                </a:lnTo>
                <a:lnTo>
                  <a:pt x="43" y="387"/>
                </a:lnTo>
                <a:lnTo>
                  <a:pt x="43" y="383"/>
                </a:lnTo>
                <a:lnTo>
                  <a:pt x="565" y="383"/>
                </a:lnTo>
                <a:lnTo>
                  <a:pt x="569" y="387"/>
                </a:lnTo>
                <a:lnTo>
                  <a:pt x="565" y="387"/>
                </a:lnTo>
                <a:lnTo>
                  <a:pt x="43" y="387"/>
                </a:lnTo>
                <a:lnTo>
                  <a:pt x="39" y="387"/>
                </a:lnTo>
                <a:lnTo>
                  <a:pt x="39" y="4"/>
                </a:lnTo>
                <a:lnTo>
                  <a:pt x="43" y="4"/>
                </a:lnTo>
                <a:lnTo>
                  <a:pt x="4" y="4"/>
                </a:lnTo>
                <a:lnTo>
                  <a:pt x="0" y="4"/>
                </a:lnTo>
                <a:lnTo>
                  <a:pt x="4" y="0"/>
                </a:lnTo>
                <a:close/>
                <a:moveTo>
                  <a:pt x="553" y="372"/>
                </a:moveTo>
                <a:lnTo>
                  <a:pt x="584" y="387"/>
                </a:lnTo>
                <a:lnTo>
                  <a:pt x="553" y="403"/>
                </a:lnTo>
                <a:lnTo>
                  <a:pt x="553" y="372"/>
                </a:lnTo>
                <a:close/>
              </a:path>
            </a:pathLst>
          </a:custGeom>
          <a:solidFill>
            <a:srgbClr val="000000"/>
          </a:solidFill>
          <a:ln w="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O"/>
          </a:p>
        </p:txBody>
      </p:sp>
      <p:sp>
        <p:nvSpPr>
          <p:cNvPr id="49" name="Freeform 50"/>
          <p:cNvSpPr>
            <a:spLocks/>
          </p:cNvSpPr>
          <p:nvPr/>
        </p:nvSpPr>
        <p:spPr bwMode="auto">
          <a:xfrm>
            <a:off x="6859009" y="5039654"/>
            <a:ext cx="1992311" cy="604837"/>
          </a:xfrm>
          <a:custGeom>
            <a:avLst/>
            <a:gdLst>
              <a:gd name="T0" fmla="*/ 31 w 550"/>
              <a:gd name="T1" fmla="*/ 0 h 205"/>
              <a:gd name="T2" fmla="*/ 20 w 550"/>
              <a:gd name="T3" fmla="*/ 0 h 205"/>
              <a:gd name="T4" fmla="*/ 8 w 550"/>
              <a:gd name="T5" fmla="*/ 8 h 205"/>
              <a:gd name="T6" fmla="*/ 0 w 550"/>
              <a:gd name="T7" fmla="*/ 19 h 205"/>
              <a:gd name="T8" fmla="*/ 0 w 550"/>
              <a:gd name="T9" fmla="*/ 31 h 205"/>
              <a:gd name="T10" fmla="*/ 0 w 550"/>
              <a:gd name="T11" fmla="*/ 170 h 205"/>
              <a:gd name="T12" fmla="*/ 0 w 550"/>
              <a:gd name="T13" fmla="*/ 182 h 205"/>
              <a:gd name="T14" fmla="*/ 8 w 550"/>
              <a:gd name="T15" fmla="*/ 194 h 205"/>
              <a:gd name="T16" fmla="*/ 20 w 550"/>
              <a:gd name="T17" fmla="*/ 201 h 205"/>
              <a:gd name="T18" fmla="*/ 31 w 550"/>
              <a:gd name="T19" fmla="*/ 205 h 205"/>
              <a:gd name="T20" fmla="*/ 515 w 550"/>
              <a:gd name="T21" fmla="*/ 205 h 205"/>
              <a:gd name="T22" fmla="*/ 527 w 550"/>
              <a:gd name="T23" fmla="*/ 201 h 205"/>
              <a:gd name="T24" fmla="*/ 538 w 550"/>
              <a:gd name="T25" fmla="*/ 194 h 205"/>
              <a:gd name="T26" fmla="*/ 546 w 550"/>
              <a:gd name="T27" fmla="*/ 182 h 205"/>
              <a:gd name="T28" fmla="*/ 550 w 550"/>
              <a:gd name="T29" fmla="*/ 170 h 205"/>
              <a:gd name="T30" fmla="*/ 550 w 550"/>
              <a:gd name="T31" fmla="*/ 31 h 205"/>
              <a:gd name="T32" fmla="*/ 546 w 550"/>
              <a:gd name="T33" fmla="*/ 19 h 205"/>
              <a:gd name="T34" fmla="*/ 538 w 550"/>
              <a:gd name="T35" fmla="*/ 8 h 205"/>
              <a:gd name="T36" fmla="*/ 527 w 550"/>
              <a:gd name="T37" fmla="*/ 0 h 205"/>
              <a:gd name="T38" fmla="*/ 515 w 550"/>
              <a:gd name="T39" fmla="*/ 0 h 205"/>
              <a:gd name="T40" fmla="*/ 31 w 550"/>
              <a:gd name="T41" fmla="*/ 0 h 20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0"/>
              <a:gd name="T64" fmla="*/ 0 h 205"/>
              <a:gd name="T65" fmla="*/ 550 w 550"/>
              <a:gd name="T66" fmla="*/ 205 h 20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0" h="205">
                <a:moveTo>
                  <a:pt x="31" y="0"/>
                </a:moveTo>
                <a:lnTo>
                  <a:pt x="20" y="0"/>
                </a:lnTo>
                <a:lnTo>
                  <a:pt x="8" y="8"/>
                </a:lnTo>
                <a:lnTo>
                  <a:pt x="0" y="19"/>
                </a:lnTo>
                <a:lnTo>
                  <a:pt x="0" y="31"/>
                </a:lnTo>
                <a:lnTo>
                  <a:pt x="0" y="170"/>
                </a:lnTo>
                <a:lnTo>
                  <a:pt x="0" y="182"/>
                </a:lnTo>
                <a:lnTo>
                  <a:pt x="8" y="194"/>
                </a:lnTo>
                <a:lnTo>
                  <a:pt x="20" y="201"/>
                </a:lnTo>
                <a:lnTo>
                  <a:pt x="31" y="205"/>
                </a:lnTo>
                <a:lnTo>
                  <a:pt x="515" y="205"/>
                </a:lnTo>
                <a:lnTo>
                  <a:pt x="527" y="201"/>
                </a:lnTo>
                <a:lnTo>
                  <a:pt x="538" y="194"/>
                </a:lnTo>
                <a:lnTo>
                  <a:pt x="546" y="182"/>
                </a:lnTo>
                <a:lnTo>
                  <a:pt x="550" y="170"/>
                </a:lnTo>
                <a:lnTo>
                  <a:pt x="550" y="31"/>
                </a:lnTo>
                <a:lnTo>
                  <a:pt x="546" y="19"/>
                </a:lnTo>
                <a:lnTo>
                  <a:pt x="538" y="8"/>
                </a:lnTo>
                <a:lnTo>
                  <a:pt x="527" y="0"/>
                </a:lnTo>
                <a:lnTo>
                  <a:pt x="515" y="0"/>
                </a:lnTo>
                <a:lnTo>
                  <a:pt x="31" y="0"/>
                </a:lnTo>
              </a:path>
            </a:pathLst>
          </a:custGeom>
          <a:noFill/>
          <a:ln w="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O" sz="2800"/>
          </a:p>
        </p:txBody>
      </p:sp>
      <p:cxnSp>
        <p:nvCxnSpPr>
          <p:cNvPr id="52" name="Conector recto de flecha 51"/>
          <p:cNvCxnSpPr/>
          <p:nvPr/>
        </p:nvCxnSpPr>
        <p:spPr>
          <a:xfrm>
            <a:off x="6411338" y="5322217"/>
            <a:ext cx="4160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V="1">
            <a:off x="6105694" y="4149080"/>
            <a:ext cx="7842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/>
          <p:nvPr/>
        </p:nvCxnSpPr>
        <p:spPr>
          <a:xfrm flipV="1">
            <a:off x="6119436" y="3455484"/>
            <a:ext cx="7842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/>
          <p:cNvCxnSpPr/>
          <p:nvPr/>
        </p:nvCxnSpPr>
        <p:spPr>
          <a:xfrm rot="5400000">
            <a:off x="3067839" y="1924839"/>
            <a:ext cx="4160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11"/>
          <a:srcRect t="26480" b="26480"/>
          <a:stretch/>
        </p:blipFill>
        <p:spPr>
          <a:xfrm>
            <a:off x="4045923" y="5515759"/>
            <a:ext cx="1006257" cy="473337"/>
          </a:xfrm>
          <a:prstGeom prst="rect">
            <a:avLst/>
          </a:prstGeom>
        </p:spPr>
      </p:pic>
      <p:sp>
        <p:nvSpPr>
          <p:cNvPr id="60" name="Rectangle 43"/>
          <p:cNvSpPr>
            <a:spLocks noChangeArrowheads="1"/>
          </p:cNvSpPr>
          <p:nvPr/>
        </p:nvSpPr>
        <p:spPr bwMode="auto">
          <a:xfrm>
            <a:off x="728563" y="5311529"/>
            <a:ext cx="2576026" cy="830997"/>
          </a:xfrm>
          <a:prstGeom prst="rect">
            <a:avLst/>
          </a:prstGeom>
          <a:ln w="28575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b="1" dirty="0" err="1">
                <a:solidFill>
                  <a:srgbClr val="000080"/>
                </a:solidFill>
                <a:latin typeface="Arial Narrow" panose="020B0606020202030204" pitchFamily="34" charset="0"/>
              </a:rPr>
              <a:t>Colombian</a:t>
            </a:r>
            <a:r>
              <a:rPr lang="es-CO" b="1" dirty="0">
                <a:solidFill>
                  <a:srgbClr val="000080"/>
                </a:solidFill>
                <a:latin typeface="Arial Narrow" panose="020B0606020202030204" pitchFamily="34" charset="0"/>
              </a:rPr>
              <a:t> Legal Time</a:t>
            </a:r>
          </a:p>
          <a:p>
            <a:pPr eaLnBrk="1" hangingPunct="1"/>
            <a:r>
              <a:rPr lang="es-CO" dirty="0">
                <a:solidFill>
                  <a:srgbClr val="000080"/>
                </a:solidFill>
                <a:latin typeface="Arial Narrow" panose="020B0606020202030204" pitchFamily="34" charset="0"/>
              </a:rPr>
              <a:t>as a </a:t>
            </a:r>
            <a:r>
              <a:rPr lang="es-CO" dirty="0" err="1">
                <a:solidFill>
                  <a:srgbClr val="000080"/>
                </a:solidFill>
                <a:latin typeface="Arial Narrow" panose="020B0606020202030204" pitchFamily="34" charset="0"/>
              </a:rPr>
              <a:t>function</a:t>
            </a:r>
            <a:r>
              <a:rPr lang="es-CO" dirty="0">
                <a:solidFill>
                  <a:srgbClr val="000080"/>
                </a:solidFill>
                <a:latin typeface="Arial Narrow" panose="020B0606020202030204" pitchFamily="34" charset="0"/>
              </a:rPr>
              <a:t> of </a:t>
            </a:r>
            <a:r>
              <a:rPr lang="es-CO" dirty="0" err="1">
                <a:solidFill>
                  <a:srgbClr val="000080"/>
                </a:solidFill>
                <a:latin typeface="Arial Narrow" panose="020B0606020202030204" pitchFamily="34" charset="0"/>
              </a:rPr>
              <a:t>the</a:t>
            </a:r>
            <a:r>
              <a:rPr lang="es-CO" dirty="0">
                <a:solidFill>
                  <a:srgbClr val="000080"/>
                </a:solidFill>
                <a:latin typeface="Arial Narrow" panose="020B0606020202030204" pitchFamily="34" charset="0"/>
              </a:rPr>
              <a:t> INM </a:t>
            </a:r>
            <a:r>
              <a:rPr lang="es-CO" dirty="0" err="1">
                <a:solidFill>
                  <a:srgbClr val="000080"/>
                </a:solidFill>
                <a:latin typeface="Arial Narrow" panose="020B0606020202030204" pitchFamily="34" charset="0"/>
              </a:rPr>
              <a:t>by</a:t>
            </a:r>
            <a:r>
              <a:rPr lang="es-CO" dirty="0">
                <a:solidFill>
                  <a:srgbClr val="000080"/>
                </a:solidFill>
                <a:latin typeface="Arial Narrow" panose="020B0606020202030204" pitchFamily="34" charset="0"/>
              </a:rPr>
              <a:t> </a:t>
            </a:r>
            <a:r>
              <a:rPr lang="es-CO" dirty="0" err="1">
                <a:solidFill>
                  <a:srgbClr val="000080"/>
                </a:solidFill>
                <a:latin typeface="Arial Narrow" panose="020B0606020202030204" pitchFamily="34" charset="0"/>
              </a:rPr>
              <a:t>the</a:t>
            </a:r>
            <a:endParaRPr lang="es-CO" dirty="0">
              <a:solidFill>
                <a:srgbClr val="00008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s-CO" dirty="0" err="1">
                <a:solidFill>
                  <a:srgbClr val="000080"/>
                </a:solidFill>
                <a:latin typeface="Arial Narrow" panose="020B0606020202030204" pitchFamily="34" charset="0"/>
              </a:rPr>
              <a:t>Decree</a:t>
            </a:r>
            <a:r>
              <a:rPr lang="es-CO" dirty="0">
                <a:solidFill>
                  <a:srgbClr val="000080"/>
                </a:solidFill>
                <a:latin typeface="Arial Narrow" panose="020B0606020202030204" pitchFamily="34" charset="0"/>
              </a:rPr>
              <a:t> 4175 of 2011</a:t>
            </a:r>
            <a:endParaRPr lang="es-CO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24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340768"/>
            <a:ext cx="3600000" cy="46962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844824"/>
            <a:ext cx="4324146" cy="35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18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b="1" dirty="0" smtClean="0">
                <a:solidFill>
                  <a:srgbClr val="0070C0"/>
                </a:solidFill>
                <a:latin typeface="Futura Std Medium" pitchFamily="34" charset="0"/>
              </a:rPr>
              <a:t>TRACEABILITY SCHEME</a:t>
            </a:r>
            <a:endParaRPr lang="es-CO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  <p:sp>
        <p:nvSpPr>
          <p:cNvPr id="50" name="Freeform 54"/>
          <p:cNvSpPr>
            <a:spLocks/>
          </p:cNvSpPr>
          <p:nvPr/>
        </p:nvSpPr>
        <p:spPr bwMode="auto">
          <a:xfrm>
            <a:off x="6948264" y="1484784"/>
            <a:ext cx="2016415" cy="1142921"/>
          </a:xfrm>
          <a:custGeom>
            <a:avLst/>
            <a:gdLst>
              <a:gd name="T0" fmla="*/ 34 w 696"/>
              <a:gd name="T1" fmla="*/ 0 h 212"/>
              <a:gd name="T2" fmla="*/ 19 w 696"/>
              <a:gd name="T3" fmla="*/ 0 h 212"/>
              <a:gd name="T4" fmla="*/ 7 w 696"/>
              <a:gd name="T5" fmla="*/ 7 h 212"/>
              <a:gd name="T6" fmla="*/ 0 w 696"/>
              <a:gd name="T7" fmla="*/ 19 h 212"/>
              <a:gd name="T8" fmla="*/ 0 w 696"/>
              <a:gd name="T9" fmla="*/ 34 h 212"/>
              <a:gd name="T10" fmla="*/ 0 w 696"/>
              <a:gd name="T11" fmla="*/ 174 h 212"/>
              <a:gd name="T12" fmla="*/ 0 w 696"/>
              <a:gd name="T13" fmla="*/ 189 h 212"/>
              <a:gd name="T14" fmla="*/ 7 w 696"/>
              <a:gd name="T15" fmla="*/ 201 h 212"/>
              <a:gd name="T16" fmla="*/ 19 w 696"/>
              <a:gd name="T17" fmla="*/ 209 h 212"/>
              <a:gd name="T18" fmla="*/ 34 w 696"/>
              <a:gd name="T19" fmla="*/ 212 h 212"/>
              <a:gd name="T20" fmla="*/ 657 w 696"/>
              <a:gd name="T21" fmla="*/ 212 h 212"/>
              <a:gd name="T22" fmla="*/ 673 w 696"/>
              <a:gd name="T23" fmla="*/ 209 h 212"/>
              <a:gd name="T24" fmla="*/ 685 w 696"/>
              <a:gd name="T25" fmla="*/ 201 h 212"/>
              <a:gd name="T26" fmla="*/ 692 w 696"/>
              <a:gd name="T27" fmla="*/ 189 h 212"/>
              <a:gd name="T28" fmla="*/ 696 w 696"/>
              <a:gd name="T29" fmla="*/ 174 h 212"/>
              <a:gd name="T30" fmla="*/ 696 w 696"/>
              <a:gd name="T31" fmla="*/ 34 h 212"/>
              <a:gd name="T32" fmla="*/ 692 w 696"/>
              <a:gd name="T33" fmla="*/ 19 h 212"/>
              <a:gd name="T34" fmla="*/ 685 w 696"/>
              <a:gd name="T35" fmla="*/ 7 h 212"/>
              <a:gd name="T36" fmla="*/ 673 w 696"/>
              <a:gd name="T37" fmla="*/ 0 h 212"/>
              <a:gd name="T38" fmla="*/ 657 w 696"/>
              <a:gd name="T39" fmla="*/ 0 h 212"/>
              <a:gd name="T40" fmla="*/ 34 w 696"/>
              <a:gd name="T41" fmla="*/ 0 h 2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96"/>
              <a:gd name="T64" fmla="*/ 0 h 212"/>
              <a:gd name="T65" fmla="*/ 696 w 696"/>
              <a:gd name="T66" fmla="*/ 212 h 2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96" h="212">
                <a:moveTo>
                  <a:pt x="34" y="0"/>
                </a:moveTo>
                <a:lnTo>
                  <a:pt x="19" y="0"/>
                </a:lnTo>
                <a:lnTo>
                  <a:pt x="7" y="7"/>
                </a:lnTo>
                <a:lnTo>
                  <a:pt x="0" y="19"/>
                </a:lnTo>
                <a:lnTo>
                  <a:pt x="0" y="34"/>
                </a:lnTo>
                <a:lnTo>
                  <a:pt x="0" y="174"/>
                </a:lnTo>
                <a:lnTo>
                  <a:pt x="0" y="189"/>
                </a:lnTo>
                <a:lnTo>
                  <a:pt x="7" y="201"/>
                </a:lnTo>
                <a:lnTo>
                  <a:pt x="19" y="209"/>
                </a:lnTo>
                <a:lnTo>
                  <a:pt x="34" y="212"/>
                </a:lnTo>
                <a:lnTo>
                  <a:pt x="657" y="212"/>
                </a:lnTo>
                <a:lnTo>
                  <a:pt x="673" y="209"/>
                </a:lnTo>
                <a:lnTo>
                  <a:pt x="685" y="201"/>
                </a:lnTo>
                <a:lnTo>
                  <a:pt x="692" y="189"/>
                </a:lnTo>
                <a:lnTo>
                  <a:pt x="696" y="174"/>
                </a:lnTo>
                <a:lnTo>
                  <a:pt x="696" y="34"/>
                </a:lnTo>
                <a:lnTo>
                  <a:pt x="692" y="19"/>
                </a:lnTo>
                <a:lnTo>
                  <a:pt x="685" y="7"/>
                </a:lnTo>
                <a:lnTo>
                  <a:pt x="673" y="0"/>
                </a:lnTo>
                <a:lnTo>
                  <a:pt x="657" y="0"/>
                </a:lnTo>
                <a:lnTo>
                  <a:pt x="34" y="0"/>
                </a:lnTo>
              </a:path>
            </a:pathLst>
          </a:custGeom>
          <a:noFill/>
          <a:ln w="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O"/>
          </a:p>
        </p:txBody>
      </p:sp>
      <p:sp>
        <p:nvSpPr>
          <p:cNvPr id="51" name="Rectangle 57"/>
          <p:cNvSpPr>
            <a:spLocks noChangeArrowheads="1"/>
          </p:cNvSpPr>
          <p:nvPr/>
        </p:nvSpPr>
        <p:spPr bwMode="auto">
          <a:xfrm>
            <a:off x="7078731" y="1519709"/>
            <a:ext cx="20415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24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LEGAL TIME</a:t>
            </a:r>
          </a:p>
          <a:p>
            <a:pPr eaLnBrk="1" hangingPunct="1"/>
            <a:r>
              <a:rPr lang="es-CO" sz="2400" u="sng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http://horalegal</a:t>
            </a:r>
            <a:r>
              <a:rPr lang="es-CO" sz="2400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s-CO" sz="2400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inm.gov.co </a:t>
            </a:r>
            <a:endParaRPr lang="es-CO" sz="8000" u="sng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4"/>
          <a:srcRect t="17186"/>
          <a:stretch/>
        </p:blipFill>
        <p:spPr>
          <a:xfrm>
            <a:off x="243163" y="1340768"/>
            <a:ext cx="6549526" cy="45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6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b="1" dirty="0" smtClean="0">
                <a:solidFill>
                  <a:srgbClr val="0070C0"/>
                </a:solidFill>
                <a:latin typeface="Futura Std Medium" pitchFamily="34" charset="0"/>
              </a:rPr>
              <a:t>TRACEABILITY SCHEME</a:t>
            </a:r>
            <a:endParaRPr lang="es-CO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  <p:sp>
        <p:nvSpPr>
          <p:cNvPr id="50" name="Freeform 54"/>
          <p:cNvSpPr>
            <a:spLocks/>
          </p:cNvSpPr>
          <p:nvPr/>
        </p:nvSpPr>
        <p:spPr bwMode="auto">
          <a:xfrm>
            <a:off x="6948264" y="1484784"/>
            <a:ext cx="2016415" cy="1142921"/>
          </a:xfrm>
          <a:custGeom>
            <a:avLst/>
            <a:gdLst>
              <a:gd name="T0" fmla="*/ 34 w 696"/>
              <a:gd name="T1" fmla="*/ 0 h 212"/>
              <a:gd name="T2" fmla="*/ 19 w 696"/>
              <a:gd name="T3" fmla="*/ 0 h 212"/>
              <a:gd name="T4" fmla="*/ 7 w 696"/>
              <a:gd name="T5" fmla="*/ 7 h 212"/>
              <a:gd name="T6" fmla="*/ 0 w 696"/>
              <a:gd name="T7" fmla="*/ 19 h 212"/>
              <a:gd name="T8" fmla="*/ 0 w 696"/>
              <a:gd name="T9" fmla="*/ 34 h 212"/>
              <a:gd name="T10" fmla="*/ 0 w 696"/>
              <a:gd name="T11" fmla="*/ 174 h 212"/>
              <a:gd name="T12" fmla="*/ 0 w 696"/>
              <a:gd name="T13" fmla="*/ 189 h 212"/>
              <a:gd name="T14" fmla="*/ 7 w 696"/>
              <a:gd name="T15" fmla="*/ 201 h 212"/>
              <a:gd name="T16" fmla="*/ 19 w 696"/>
              <a:gd name="T17" fmla="*/ 209 h 212"/>
              <a:gd name="T18" fmla="*/ 34 w 696"/>
              <a:gd name="T19" fmla="*/ 212 h 212"/>
              <a:gd name="T20" fmla="*/ 657 w 696"/>
              <a:gd name="T21" fmla="*/ 212 h 212"/>
              <a:gd name="T22" fmla="*/ 673 w 696"/>
              <a:gd name="T23" fmla="*/ 209 h 212"/>
              <a:gd name="T24" fmla="*/ 685 w 696"/>
              <a:gd name="T25" fmla="*/ 201 h 212"/>
              <a:gd name="T26" fmla="*/ 692 w 696"/>
              <a:gd name="T27" fmla="*/ 189 h 212"/>
              <a:gd name="T28" fmla="*/ 696 w 696"/>
              <a:gd name="T29" fmla="*/ 174 h 212"/>
              <a:gd name="T30" fmla="*/ 696 w 696"/>
              <a:gd name="T31" fmla="*/ 34 h 212"/>
              <a:gd name="T32" fmla="*/ 692 w 696"/>
              <a:gd name="T33" fmla="*/ 19 h 212"/>
              <a:gd name="T34" fmla="*/ 685 w 696"/>
              <a:gd name="T35" fmla="*/ 7 h 212"/>
              <a:gd name="T36" fmla="*/ 673 w 696"/>
              <a:gd name="T37" fmla="*/ 0 h 212"/>
              <a:gd name="T38" fmla="*/ 657 w 696"/>
              <a:gd name="T39" fmla="*/ 0 h 212"/>
              <a:gd name="T40" fmla="*/ 34 w 696"/>
              <a:gd name="T41" fmla="*/ 0 h 2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96"/>
              <a:gd name="T64" fmla="*/ 0 h 212"/>
              <a:gd name="T65" fmla="*/ 696 w 696"/>
              <a:gd name="T66" fmla="*/ 212 h 2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96" h="212">
                <a:moveTo>
                  <a:pt x="34" y="0"/>
                </a:moveTo>
                <a:lnTo>
                  <a:pt x="19" y="0"/>
                </a:lnTo>
                <a:lnTo>
                  <a:pt x="7" y="7"/>
                </a:lnTo>
                <a:lnTo>
                  <a:pt x="0" y="19"/>
                </a:lnTo>
                <a:lnTo>
                  <a:pt x="0" y="34"/>
                </a:lnTo>
                <a:lnTo>
                  <a:pt x="0" y="174"/>
                </a:lnTo>
                <a:lnTo>
                  <a:pt x="0" y="189"/>
                </a:lnTo>
                <a:lnTo>
                  <a:pt x="7" y="201"/>
                </a:lnTo>
                <a:lnTo>
                  <a:pt x="19" y="209"/>
                </a:lnTo>
                <a:lnTo>
                  <a:pt x="34" y="212"/>
                </a:lnTo>
                <a:lnTo>
                  <a:pt x="657" y="212"/>
                </a:lnTo>
                <a:lnTo>
                  <a:pt x="673" y="209"/>
                </a:lnTo>
                <a:lnTo>
                  <a:pt x="685" y="201"/>
                </a:lnTo>
                <a:lnTo>
                  <a:pt x="692" y="189"/>
                </a:lnTo>
                <a:lnTo>
                  <a:pt x="696" y="174"/>
                </a:lnTo>
                <a:lnTo>
                  <a:pt x="696" y="34"/>
                </a:lnTo>
                <a:lnTo>
                  <a:pt x="692" y="19"/>
                </a:lnTo>
                <a:lnTo>
                  <a:pt x="685" y="7"/>
                </a:lnTo>
                <a:lnTo>
                  <a:pt x="673" y="0"/>
                </a:lnTo>
                <a:lnTo>
                  <a:pt x="657" y="0"/>
                </a:lnTo>
                <a:lnTo>
                  <a:pt x="34" y="0"/>
                </a:lnTo>
              </a:path>
            </a:pathLst>
          </a:custGeom>
          <a:noFill/>
          <a:ln w="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O"/>
          </a:p>
        </p:txBody>
      </p:sp>
      <p:sp>
        <p:nvSpPr>
          <p:cNvPr id="51" name="Rectangle 57"/>
          <p:cNvSpPr>
            <a:spLocks noChangeArrowheads="1"/>
          </p:cNvSpPr>
          <p:nvPr/>
        </p:nvSpPr>
        <p:spPr bwMode="auto">
          <a:xfrm>
            <a:off x="7078731" y="1519709"/>
            <a:ext cx="20415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24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LEGAL TIME</a:t>
            </a:r>
          </a:p>
          <a:p>
            <a:pPr eaLnBrk="1" hangingPunct="1"/>
            <a:r>
              <a:rPr lang="es-CO" sz="2400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http://www.inm.</a:t>
            </a:r>
          </a:p>
          <a:p>
            <a:pPr eaLnBrk="1" hangingPunct="1"/>
            <a:r>
              <a:rPr lang="es-CO" sz="2400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gov.co </a:t>
            </a:r>
            <a:endParaRPr lang="es-CO" sz="8000" u="sng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6100"/>
          <a:stretch/>
        </p:blipFill>
        <p:spPr>
          <a:xfrm>
            <a:off x="227855" y="1268760"/>
            <a:ext cx="6680142" cy="35283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7693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b="1" dirty="0" smtClean="0">
                <a:solidFill>
                  <a:srgbClr val="0070C0"/>
                </a:solidFill>
                <a:latin typeface="Futura Std Medium" pitchFamily="34" charset="0"/>
              </a:rPr>
              <a:t>TRACEABILITY SCHEME</a:t>
            </a:r>
            <a:endParaRPr lang="es-CO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  <p:sp>
        <p:nvSpPr>
          <p:cNvPr id="50" name="Freeform 54"/>
          <p:cNvSpPr>
            <a:spLocks/>
          </p:cNvSpPr>
          <p:nvPr/>
        </p:nvSpPr>
        <p:spPr bwMode="auto">
          <a:xfrm>
            <a:off x="6948264" y="1484784"/>
            <a:ext cx="2016415" cy="2016224"/>
          </a:xfrm>
          <a:custGeom>
            <a:avLst/>
            <a:gdLst>
              <a:gd name="T0" fmla="*/ 34 w 696"/>
              <a:gd name="T1" fmla="*/ 0 h 212"/>
              <a:gd name="T2" fmla="*/ 19 w 696"/>
              <a:gd name="T3" fmla="*/ 0 h 212"/>
              <a:gd name="T4" fmla="*/ 7 w 696"/>
              <a:gd name="T5" fmla="*/ 7 h 212"/>
              <a:gd name="T6" fmla="*/ 0 w 696"/>
              <a:gd name="T7" fmla="*/ 19 h 212"/>
              <a:gd name="T8" fmla="*/ 0 w 696"/>
              <a:gd name="T9" fmla="*/ 34 h 212"/>
              <a:gd name="T10" fmla="*/ 0 w 696"/>
              <a:gd name="T11" fmla="*/ 174 h 212"/>
              <a:gd name="T12" fmla="*/ 0 w 696"/>
              <a:gd name="T13" fmla="*/ 189 h 212"/>
              <a:gd name="T14" fmla="*/ 7 w 696"/>
              <a:gd name="T15" fmla="*/ 201 h 212"/>
              <a:gd name="T16" fmla="*/ 19 w 696"/>
              <a:gd name="T17" fmla="*/ 209 h 212"/>
              <a:gd name="T18" fmla="*/ 34 w 696"/>
              <a:gd name="T19" fmla="*/ 212 h 212"/>
              <a:gd name="T20" fmla="*/ 657 w 696"/>
              <a:gd name="T21" fmla="*/ 212 h 212"/>
              <a:gd name="T22" fmla="*/ 673 w 696"/>
              <a:gd name="T23" fmla="*/ 209 h 212"/>
              <a:gd name="T24" fmla="*/ 685 w 696"/>
              <a:gd name="T25" fmla="*/ 201 h 212"/>
              <a:gd name="T26" fmla="*/ 692 w 696"/>
              <a:gd name="T27" fmla="*/ 189 h 212"/>
              <a:gd name="T28" fmla="*/ 696 w 696"/>
              <a:gd name="T29" fmla="*/ 174 h 212"/>
              <a:gd name="T30" fmla="*/ 696 w 696"/>
              <a:gd name="T31" fmla="*/ 34 h 212"/>
              <a:gd name="T32" fmla="*/ 692 w 696"/>
              <a:gd name="T33" fmla="*/ 19 h 212"/>
              <a:gd name="T34" fmla="*/ 685 w 696"/>
              <a:gd name="T35" fmla="*/ 7 h 212"/>
              <a:gd name="T36" fmla="*/ 673 w 696"/>
              <a:gd name="T37" fmla="*/ 0 h 212"/>
              <a:gd name="T38" fmla="*/ 657 w 696"/>
              <a:gd name="T39" fmla="*/ 0 h 212"/>
              <a:gd name="T40" fmla="*/ 34 w 696"/>
              <a:gd name="T41" fmla="*/ 0 h 2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96"/>
              <a:gd name="T64" fmla="*/ 0 h 212"/>
              <a:gd name="T65" fmla="*/ 696 w 696"/>
              <a:gd name="T66" fmla="*/ 212 h 2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96" h="212">
                <a:moveTo>
                  <a:pt x="34" y="0"/>
                </a:moveTo>
                <a:lnTo>
                  <a:pt x="19" y="0"/>
                </a:lnTo>
                <a:lnTo>
                  <a:pt x="7" y="7"/>
                </a:lnTo>
                <a:lnTo>
                  <a:pt x="0" y="19"/>
                </a:lnTo>
                <a:lnTo>
                  <a:pt x="0" y="34"/>
                </a:lnTo>
                <a:lnTo>
                  <a:pt x="0" y="174"/>
                </a:lnTo>
                <a:lnTo>
                  <a:pt x="0" y="189"/>
                </a:lnTo>
                <a:lnTo>
                  <a:pt x="7" y="201"/>
                </a:lnTo>
                <a:lnTo>
                  <a:pt x="19" y="209"/>
                </a:lnTo>
                <a:lnTo>
                  <a:pt x="34" y="212"/>
                </a:lnTo>
                <a:lnTo>
                  <a:pt x="657" y="212"/>
                </a:lnTo>
                <a:lnTo>
                  <a:pt x="673" y="209"/>
                </a:lnTo>
                <a:lnTo>
                  <a:pt x="685" y="201"/>
                </a:lnTo>
                <a:lnTo>
                  <a:pt x="692" y="189"/>
                </a:lnTo>
                <a:lnTo>
                  <a:pt x="696" y="174"/>
                </a:lnTo>
                <a:lnTo>
                  <a:pt x="696" y="34"/>
                </a:lnTo>
                <a:lnTo>
                  <a:pt x="692" y="19"/>
                </a:lnTo>
                <a:lnTo>
                  <a:pt x="685" y="7"/>
                </a:lnTo>
                <a:lnTo>
                  <a:pt x="673" y="0"/>
                </a:lnTo>
                <a:lnTo>
                  <a:pt x="657" y="0"/>
                </a:lnTo>
                <a:lnTo>
                  <a:pt x="34" y="0"/>
                </a:lnTo>
              </a:path>
            </a:pathLst>
          </a:custGeom>
          <a:noFill/>
          <a:ln w="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O"/>
          </a:p>
        </p:txBody>
      </p:sp>
      <p:sp>
        <p:nvSpPr>
          <p:cNvPr id="51" name="Rectangle 57"/>
          <p:cNvSpPr>
            <a:spLocks noChangeArrowheads="1"/>
          </p:cNvSpPr>
          <p:nvPr/>
        </p:nvSpPr>
        <p:spPr bwMode="auto">
          <a:xfrm>
            <a:off x="7078731" y="1519709"/>
            <a:ext cx="204152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24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Syncronization</a:t>
            </a:r>
            <a:r>
              <a:rPr lang="es-CO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s-CO" sz="24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through</a:t>
            </a:r>
            <a:endParaRPr lang="es-CO" sz="24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s-CO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free software </a:t>
            </a:r>
          </a:p>
          <a:p>
            <a:pPr eaLnBrk="1" hangingPunct="1"/>
            <a:r>
              <a:rPr lang="es-CO" sz="24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from</a:t>
            </a:r>
            <a:r>
              <a:rPr lang="es-CO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s-CO" sz="24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Symmetricom</a:t>
            </a:r>
            <a:endParaRPr lang="es-CO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57300"/>
            <a:ext cx="6339616" cy="5340536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152" y="3620149"/>
            <a:ext cx="23241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761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31965"/>
              </p:ext>
            </p:extLst>
          </p:nvPr>
        </p:nvGraphicFramePr>
        <p:xfrm>
          <a:off x="323528" y="1385006"/>
          <a:ext cx="8792612" cy="164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7064420"/>
              </a:tblGrid>
              <a:tr h="328174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OBJECTIVE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ACTIVITIES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</a:tr>
              <a:tr h="1283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dirty="0" err="1" smtClean="0">
                          <a:latin typeface="Futura Std Medium"/>
                        </a:rPr>
                        <a:t>What</a:t>
                      </a:r>
                      <a:r>
                        <a:rPr lang="es-CO" sz="1800" b="1" dirty="0" smtClean="0">
                          <a:latin typeface="Futura Std Medium"/>
                        </a:rPr>
                        <a:t> </a:t>
                      </a:r>
                      <a:r>
                        <a:rPr lang="es-CO" sz="1800" b="1" dirty="0" err="1" smtClean="0">
                          <a:latin typeface="Futura Std Medium"/>
                        </a:rPr>
                        <a:t>is</a:t>
                      </a:r>
                      <a:r>
                        <a:rPr lang="es-CO" sz="1800" b="1" dirty="0" smtClean="0">
                          <a:latin typeface="Futura Std Medium"/>
                        </a:rPr>
                        <a:t> done </a:t>
                      </a:r>
                      <a:r>
                        <a:rPr lang="es-CO" sz="1800" b="1" dirty="0" err="1" smtClean="0">
                          <a:latin typeface="Futura Std Medium"/>
                        </a:rPr>
                        <a:t>right</a:t>
                      </a:r>
                      <a:r>
                        <a:rPr lang="es-CO" sz="1800" b="1" dirty="0" smtClean="0">
                          <a:latin typeface="Futura Std Medium"/>
                        </a:rPr>
                        <a:t> </a:t>
                      </a:r>
                      <a:r>
                        <a:rPr lang="es-CO" sz="1800" b="1" dirty="0" err="1" smtClean="0">
                          <a:latin typeface="Futura Std Medium"/>
                        </a:rPr>
                        <a:t>now</a:t>
                      </a:r>
                      <a:r>
                        <a:rPr lang="es-CO" sz="1800" b="1" dirty="0" smtClean="0">
                          <a:latin typeface="Futura Std Medium"/>
                        </a:rPr>
                        <a:t>?</a:t>
                      </a:r>
                    </a:p>
                    <a:p>
                      <a:endParaRPr lang="es-CO" dirty="0">
                        <a:latin typeface="Futura St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Futura Std Medium"/>
                        </a:rPr>
                        <a:t>Proposing a method for adjusting the output signal of the Cesium standard using the AOG-110.</a:t>
                      </a:r>
                    </a:p>
                    <a:p>
                      <a:endParaRPr lang="en-US" dirty="0" smtClean="0">
                        <a:latin typeface="Futura Std Medium"/>
                      </a:endParaRPr>
                    </a:p>
                    <a:p>
                      <a:r>
                        <a:rPr lang="en-US" dirty="0" smtClean="0">
                          <a:latin typeface="Futura Std Medium"/>
                        </a:rPr>
                        <a:t>To</a:t>
                      </a:r>
                      <a:r>
                        <a:rPr lang="en-US" baseline="0" dirty="0" smtClean="0">
                          <a:latin typeface="Futura Std Medium"/>
                        </a:rPr>
                        <a:t> increase the SIMT(INM) contribution.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068960"/>
            <a:ext cx="5537529" cy="328117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77352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6572250" y="35718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dirty="0" smtClean="0">
                <a:latin typeface="Futura Std Medium" pitchFamily="34" charset="0"/>
              </a:rPr>
              <a:t>SIM TFWG 2015 CENAMEP AIP</a:t>
            </a:r>
            <a:endParaRPr lang="es-CO" dirty="0">
              <a:latin typeface="Futura Std Medium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9201" b="3800"/>
          <a:stretch/>
        </p:blipFill>
        <p:spPr>
          <a:xfrm rot="10800000">
            <a:off x="2051720" y="3674294"/>
            <a:ext cx="4752528" cy="21874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1196752"/>
            <a:ext cx="3150144" cy="1913176"/>
          </a:xfrm>
          <a:prstGeom prst="rect">
            <a:avLst/>
          </a:prstGeom>
        </p:spPr>
      </p:pic>
      <p:sp>
        <p:nvSpPr>
          <p:cNvPr id="8" name="Flecha abajo 7"/>
          <p:cNvSpPr/>
          <p:nvPr/>
        </p:nvSpPr>
        <p:spPr>
          <a:xfrm>
            <a:off x="4526892" y="3095920"/>
            <a:ext cx="216024" cy="544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9231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30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9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196752"/>
            <a:ext cx="7488832" cy="44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4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35" y="1206822"/>
            <a:ext cx="8653855" cy="23661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67" y="3716090"/>
            <a:ext cx="860973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1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106843"/>
              </p:ext>
            </p:extLst>
          </p:nvPr>
        </p:nvGraphicFramePr>
        <p:xfrm>
          <a:off x="611560" y="1197872"/>
          <a:ext cx="6696744" cy="900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627"/>
                <a:gridCol w="4051117"/>
              </a:tblGrid>
              <a:tr h="450497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OBJECTIVE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ACTIVITIES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</a:tr>
              <a:tr h="450497">
                <a:tc>
                  <a:txBody>
                    <a:bodyPr/>
                    <a:lstStyle/>
                    <a:p>
                      <a:r>
                        <a:rPr lang="es-CO" b="1" dirty="0" err="1" smtClean="0">
                          <a:latin typeface="Futura Std Medium"/>
                        </a:rPr>
                        <a:t>What</a:t>
                      </a:r>
                      <a:r>
                        <a:rPr lang="es-CO" b="1" dirty="0" smtClean="0">
                          <a:latin typeface="Futura Std Medium"/>
                        </a:rPr>
                        <a:t> </a:t>
                      </a:r>
                      <a:r>
                        <a:rPr lang="es-CO" b="1" dirty="0" err="1" smtClean="0">
                          <a:latin typeface="Futura Std Medium"/>
                        </a:rPr>
                        <a:t>is</a:t>
                      </a:r>
                      <a:r>
                        <a:rPr lang="es-CO" b="1" baseline="0" dirty="0" smtClean="0">
                          <a:latin typeface="Futura Std Medium"/>
                        </a:rPr>
                        <a:t> </a:t>
                      </a:r>
                      <a:r>
                        <a:rPr lang="es-CO" b="1" baseline="0" dirty="0" err="1" smtClean="0">
                          <a:latin typeface="Futura Std Medium"/>
                        </a:rPr>
                        <a:t>used</a:t>
                      </a:r>
                      <a:r>
                        <a:rPr lang="es-CO" b="1" baseline="0" dirty="0" smtClean="0">
                          <a:latin typeface="Futura Std Medium"/>
                        </a:rPr>
                        <a:t>?</a:t>
                      </a:r>
                      <a:endParaRPr lang="es-CO" b="1" dirty="0">
                        <a:latin typeface="Futura St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err="1" smtClean="0">
                          <a:latin typeface="Futura Std Medium"/>
                        </a:rPr>
                        <a:t>Automated</a:t>
                      </a:r>
                      <a:r>
                        <a:rPr lang="es-CO" baseline="0" dirty="0" smtClean="0">
                          <a:latin typeface="Futura Std Medium"/>
                        </a:rPr>
                        <a:t> and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validated</a:t>
                      </a:r>
                      <a:r>
                        <a:rPr lang="es-CO" baseline="0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programs</a:t>
                      </a:r>
                      <a:r>
                        <a:rPr lang="es-CO" dirty="0" smtClean="0">
                          <a:latin typeface="Futura Std Medium"/>
                        </a:rPr>
                        <a:t>.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 r="1859" b="4382"/>
          <a:stretch>
            <a:fillRect/>
          </a:stretch>
        </p:blipFill>
        <p:spPr bwMode="auto">
          <a:xfrm>
            <a:off x="611561" y="2286000"/>
            <a:ext cx="4248472" cy="25176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9 Rectángulo"/>
          <p:cNvSpPr/>
          <p:nvPr/>
        </p:nvSpPr>
        <p:spPr>
          <a:xfrm>
            <a:off x="2409955" y="4047785"/>
            <a:ext cx="2244859" cy="378841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5513"/>
            <a:ext cx="3836670" cy="256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722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latin typeface="Futura Md BT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93149"/>
              </p:ext>
            </p:extLst>
          </p:nvPr>
        </p:nvGraphicFramePr>
        <p:xfrm>
          <a:off x="214766" y="260648"/>
          <a:ext cx="8792612" cy="1232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986"/>
                <a:gridCol w="6667626"/>
              </a:tblGrid>
              <a:tr h="592054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OBJECTIVE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ACTIVITIES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</a:tr>
              <a:tr h="592054">
                <a:tc>
                  <a:txBody>
                    <a:bodyPr/>
                    <a:lstStyle/>
                    <a:p>
                      <a:r>
                        <a:rPr lang="es-CO" b="1" dirty="0" err="1" smtClean="0">
                          <a:latin typeface="Futura Std Medium"/>
                        </a:rPr>
                        <a:t>What</a:t>
                      </a:r>
                      <a:r>
                        <a:rPr lang="es-CO" b="1" dirty="0" smtClean="0">
                          <a:latin typeface="Futura Std Medium"/>
                        </a:rPr>
                        <a:t> </a:t>
                      </a:r>
                      <a:r>
                        <a:rPr lang="es-CO" b="1" dirty="0" err="1" smtClean="0">
                          <a:latin typeface="Futura Std Medium"/>
                        </a:rPr>
                        <a:t>is</a:t>
                      </a:r>
                      <a:r>
                        <a:rPr lang="es-CO" b="1" baseline="0" dirty="0" smtClean="0">
                          <a:latin typeface="Futura Std Medium"/>
                        </a:rPr>
                        <a:t> </a:t>
                      </a:r>
                      <a:r>
                        <a:rPr lang="es-CO" b="1" baseline="0" dirty="0" err="1" smtClean="0">
                          <a:latin typeface="Futura Std Medium"/>
                        </a:rPr>
                        <a:t>proposed</a:t>
                      </a:r>
                      <a:r>
                        <a:rPr lang="es-CO" b="1" baseline="0" dirty="0" smtClean="0">
                          <a:latin typeface="Futura Std Medium"/>
                        </a:rPr>
                        <a:t> </a:t>
                      </a:r>
                      <a:r>
                        <a:rPr lang="es-CO" b="1" baseline="0" dirty="0" err="1" smtClean="0">
                          <a:latin typeface="Futura Std Medium"/>
                        </a:rPr>
                        <a:t>to</a:t>
                      </a:r>
                      <a:r>
                        <a:rPr lang="es-CO" b="1" baseline="0" dirty="0" smtClean="0">
                          <a:latin typeface="Futura Std Medium"/>
                        </a:rPr>
                        <a:t> do?</a:t>
                      </a:r>
                      <a:endParaRPr lang="es-CO" b="1" dirty="0">
                        <a:latin typeface="Futura St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err="1" smtClean="0">
                          <a:latin typeface="Futura Std Medium"/>
                        </a:rPr>
                        <a:t>Improve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the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automatization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method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with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an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additional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validation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process</a:t>
                      </a:r>
                      <a:r>
                        <a:rPr lang="es-CO" dirty="0" smtClean="0">
                          <a:latin typeface="Futura Std Medium"/>
                        </a:rPr>
                        <a:t>,</a:t>
                      </a:r>
                      <a:r>
                        <a:rPr lang="es-CO" baseline="0" dirty="0" smtClean="0">
                          <a:latin typeface="Futura Std Medium"/>
                        </a:rPr>
                        <a:t>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related</a:t>
                      </a:r>
                      <a:r>
                        <a:rPr lang="es-CO" baseline="0" dirty="0" smtClean="0">
                          <a:latin typeface="Futura Std Medium"/>
                        </a:rPr>
                        <a:t>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to</a:t>
                      </a:r>
                      <a:r>
                        <a:rPr lang="es-CO" baseline="0" dirty="0" smtClean="0">
                          <a:latin typeface="Futura Std Medium"/>
                        </a:rPr>
                        <a:t>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acquisition</a:t>
                      </a:r>
                      <a:r>
                        <a:rPr lang="es-CO" baseline="0" dirty="0" smtClean="0">
                          <a:latin typeface="Futura Std Medium"/>
                        </a:rPr>
                        <a:t> in real time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with</a:t>
                      </a:r>
                      <a:r>
                        <a:rPr lang="es-CO" baseline="0" dirty="0" smtClean="0">
                          <a:latin typeface="Futura Std Medium"/>
                        </a:rPr>
                        <a:t> a PXI.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n 8"/>
          <p:cNvPicPr/>
          <p:nvPr/>
        </p:nvPicPr>
        <p:blipFill>
          <a:blip r:embed="rId5" cstate="print"/>
          <a:srcRect l="28057" t="24311" r="36016" b="39332"/>
          <a:stretch>
            <a:fillRect/>
          </a:stretch>
        </p:blipFill>
        <p:spPr bwMode="auto">
          <a:xfrm>
            <a:off x="179512" y="1477563"/>
            <a:ext cx="4549140" cy="287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/>
          <p:nvPr/>
        </p:nvPicPr>
        <p:blipFill>
          <a:blip r:embed="rId6" cstate="print"/>
          <a:srcRect l="21798" t="28405" r="32216" b="25486"/>
          <a:stretch>
            <a:fillRect/>
          </a:stretch>
        </p:blipFill>
        <p:spPr bwMode="auto">
          <a:xfrm>
            <a:off x="4231202" y="3629025"/>
            <a:ext cx="4888865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14091" t="13629" r="12201" b="11032"/>
          <a:stretch/>
        </p:blipFill>
        <p:spPr>
          <a:xfrm>
            <a:off x="5364088" y="1506050"/>
            <a:ext cx="2808312" cy="20882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135" y="4797152"/>
            <a:ext cx="3390777" cy="8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8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12776"/>
            <a:ext cx="3600000" cy="4627249"/>
          </a:xfrm>
          <a:prstGeom prst="rect">
            <a:avLst/>
          </a:prstGeom>
        </p:spPr>
      </p:pic>
      <p:pic>
        <p:nvPicPr>
          <p:cNvPr id="6" name="Imagen 5" descr="http://wallpaperswiki.org/wp-content/uploads/2012/10/Bogota-Colombi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382129" cy="26084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908720"/>
            <a:ext cx="3382129" cy="21535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2538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695" y="1175322"/>
            <a:ext cx="5726350" cy="4585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8 Marcador de contenido"/>
          <p:cNvSpPr>
            <a:spLocks noGrp="1"/>
          </p:cNvSpPr>
          <p:nvPr>
            <p:ph idx="4294967295"/>
          </p:nvPr>
        </p:nvSpPr>
        <p:spPr>
          <a:xfrm>
            <a:off x="971600" y="4437112"/>
            <a:ext cx="3549080" cy="1208162"/>
          </a:xfrm>
        </p:spPr>
        <p:txBody>
          <a:bodyPr>
            <a:normAutofit fontScale="62500" lnSpcReduction="20000"/>
          </a:bodyPr>
          <a:lstStyle/>
          <a:p>
            <a:pPr marL="0" indent="0" algn="ctr" eaLnBrk="1" hangingPunct="1">
              <a:buNone/>
            </a:pPr>
            <a:r>
              <a:rPr lang="es-CO" sz="6000" dirty="0" smtClean="0">
                <a:solidFill>
                  <a:schemeClr val="accent1"/>
                </a:solidFill>
                <a:latin typeface="Futura Md BT"/>
              </a:rPr>
              <a:t>Gracias!</a:t>
            </a:r>
          </a:p>
          <a:p>
            <a:pPr marL="0" indent="0" algn="ctr" eaLnBrk="1" hangingPunct="1">
              <a:buNone/>
            </a:pPr>
            <a:r>
              <a:rPr lang="es-CO" sz="6000" i="1" dirty="0" err="1" smtClean="0">
                <a:solidFill>
                  <a:schemeClr val="accent1"/>
                </a:solidFill>
                <a:latin typeface="Futura Md BT"/>
              </a:rPr>
              <a:t>Thank</a:t>
            </a:r>
            <a:r>
              <a:rPr lang="es-CO" sz="6000" i="1" dirty="0" smtClean="0">
                <a:solidFill>
                  <a:schemeClr val="accent1"/>
                </a:solidFill>
                <a:latin typeface="Futura Md BT"/>
              </a:rPr>
              <a:t> </a:t>
            </a:r>
            <a:r>
              <a:rPr lang="es-CO" sz="6000" i="1" dirty="0" err="1" smtClean="0">
                <a:solidFill>
                  <a:schemeClr val="accent1"/>
                </a:solidFill>
                <a:latin typeface="Futura Md BT"/>
              </a:rPr>
              <a:t>you</a:t>
            </a:r>
            <a:r>
              <a:rPr lang="es-CO" sz="6000" i="1" dirty="0" smtClean="0">
                <a:solidFill>
                  <a:schemeClr val="accent1"/>
                </a:solidFill>
                <a:latin typeface="Futura Md BT"/>
              </a:rPr>
              <a:t>!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532" y="404664"/>
            <a:ext cx="3629025" cy="742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97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ttp://metrologia.com.ve/2014/wp-content/uploads/2014/04/IMG_39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1324610"/>
            <a:ext cx="5612130" cy="42087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572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4 CuadroTexto"/>
          <p:cNvSpPr txBox="1">
            <a:spLocks noChangeArrowheads="1"/>
          </p:cNvSpPr>
          <p:nvPr/>
        </p:nvSpPr>
        <p:spPr bwMode="auto">
          <a:xfrm>
            <a:off x="2038315" y="1062496"/>
            <a:ext cx="655272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1600" b="1" dirty="0" smtClean="0">
                <a:solidFill>
                  <a:srgbClr val="0070C0"/>
                </a:solidFill>
                <a:latin typeface="Futura Std Medium" pitchFamily="34" charset="0"/>
              </a:rPr>
              <a:t>&lt; 2008 </a:t>
            </a:r>
            <a:r>
              <a:rPr lang="es-CO" sz="1600" b="1" dirty="0" err="1" smtClean="0">
                <a:solidFill>
                  <a:srgbClr val="0070C0"/>
                </a:solidFill>
                <a:latin typeface="Futura Std Medium" pitchFamily="34" charset="0"/>
              </a:rPr>
              <a:t>year</a:t>
            </a:r>
            <a:r>
              <a:rPr lang="es-CO" sz="1600" b="1" dirty="0" smtClean="0">
                <a:solidFill>
                  <a:srgbClr val="0070C0"/>
                </a:solidFill>
                <a:latin typeface="Futura Std Medium" pitchFamily="34" charset="0"/>
              </a:rPr>
              <a:t>			     2010 </a:t>
            </a:r>
            <a:r>
              <a:rPr lang="es-CO" sz="1600" b="1" dirty="0" err="1" smtClean="0">
                <a:solidFill>
                  <a:srgbClr val="0070C0"/>
                </a:solidFill>
                <a:latin typeface="Futura Std Medium" pitchFamily="34" charset="0"/>
              </a:rPr>
              <a:t>year</a:t>
            </a:r>
            <a:endParaRPr lang="es-CO" sz="1600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  <p:pic>
        <p:nvPicPr>
          <p:cNvPr id="8" name="Picture 2" descr="C:\Users\MHECANF\Desktop\T&amp;F Lima\Laboratorio de Tiempo y Frecuencia Relojes de Rubi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95" y="1396648"/>
            <a:ext cx="3422618" cy="4572000"/>
          </a:xfrm>
          <a:prstGeom prst="rect">
            <a:avLst/>
          </a:prstGeom>
          <a:noFill/>
          <a:ln w="76200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1 Imagen" descr="201003054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95" y="1400633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cto 2"/>
          <p:cNvCxnSpPr/>
          <p:nvPr/>
        </p:nvCxnSpPr>
        <p:spPr>
          <a:xfrm>
            <a:off x="4478726" y="1062496"/>
            <a:ext cx="0" cy="5102808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89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718" y="1602119"/>
            <a:ext cx="8042564" cy="4522124"/>
          </a:xfrm>
        </p:spPr>
      </p:pic>
      <p:sp>
        <p:nvSpPr>
          <p:cNvPr id="6" name="14 CuadroTexto"/>
          <p:cNvSpPr txBox="1">
            <a:spLocks noChangeArrowheads="1"/>
          </p:cNvSpPr>
          <p:nvPr/>
        </p:nvSpPr>
        <p:spPr bwMode="auto">
          <a:xfrm>
            <a:off x="3773209" y="1218655"/>
            <a:ext cx="159758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1600" b="1" dirty="0" smtClean="0">
                <a:solidFill>
                  <a:srgbClr val="0070C0"/>
                </a:solidFill>
                <a:latin typeface="Futura Std Medium" pitchFamily="34" charset="0"/>
              </a:rPr>
              <a:t>2015 </a:t>
            </a:r>
            <a:r>
              <a:rPr lang="es-CO" sz="1600" b="1" dirty="0" err="1" smtClean="0">
                <a:solidFill>
                  <a:srgbClr val="0070C0"/>
                </a:solidFill>
                <a:latin typeface="Futura Std Medium" pitchFamily="34" charset="0"/>
              </a:rPr>
              <a:t>year</a:t>
            </a:r>
            <a:endParaRPr lang="es-CO" sz="1600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1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67544" y="1586307"/>
            <a:ext cx="6220195" cy="4847166"/>
          </a:xfrm>
        </p:spPr>
      </p:pic>
      <p:sp>
        <p:nvSpPr>
          <p:cNvPr id="6" name="14 CuadroTexto"/>
          <p:cNvSpPr txBox="1">
            <a:spLocks noChangeArrowheads="1"/>
          </p:cNvSpPr>
          <p:nvPr/>
        </p:nvSpPr>
        <p:spPr bwMode="auto">
          <a:xfrm>
            <a:off x="3773209" y="1218655"/>
            <a:ext cx="159758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1600" b="1" dirty="0" smtClean="0">
                <a:solidFill>
                  <a:srgbClr val="0070C0"/>
                </a:solidFill>
                <a:latin typeface="Futura Std Medium" pitchFamily="34" charset="0"/>
              </a:rPr>
              <a:t>2015 </a:t>
            </a:r>
            <a:r>
              <a:rPr lang="es-CO" sz="1600" b="1" dirty="0" err="1" smtClean="0">
                <a:solidFill>
                  <a:srgbClr val="0070C0"/>
                </a:solidFill>
                <a:latin typeface="Futura Std Medium" pitchFamily="34" charset="0"/>
              </a:rPr>
              <a:t>year</a:t>
            </a:r>
            <a:endParaRPr lang="es-CO" sz="1600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6761716" y="341492"/>
            <a:ext cx="233975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dirty="0" err="1" smtClean="0">
                <a:solidFill>
                  <a:srgbClr val="0070C0"/>
                </a:solidFill>
                <a:latin typeface="Futura Std Medium" pitchFamily="34" charset="0"/>
              </a:rPr>
              <a:t>Symmetricom</a:t>
            </a:r>
            <a:r>
              <a:rPr lang="en-US" b="1" u="sng" dirty="0" smtClean="0">
                <a:solidFill>
                  <a:srgbClr val="0070C0"/>
                </a:solidFill>
                <a:latin typeface="Futura Std Medium" pitchFamily="34" charset="0"/>
              </a:rPr>
              <a:t> Atomic clocks</a:t>
            </a: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Futura Std Medium" pitchFamily="34" charset="0"/>
              </a:rPr>
              <a:t>CsIII</a:t>
            </a: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 4310B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5071A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Futura Std Medium" pitchFamily="34" charset="0"/>
              </a:rPr>
              <a:t>Rb</a:t>
            </a: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 8040C</a:t>
            </a:r>
          </a:p>
          <a:p>
            <a:pPr eaLnBrk="1" hangingPunct="1"/>
            <a:endParaRPr lang="en-US" b="1" dirty="0" smtClean="0">
              <a:solidFill>
                <a:srgbClr val="0070C0"/>
              </a:solidFill>
              <a:latin typeface="Futura Std Medium" pitchFamily="34" charset="0"/>
            </a:endParaRPr>
          </a:p>
          <a:p>
            <a:pPr eaLnBrk="1" hangingPunct="1"/>
            <a:r>
              <a:rPr lang="en-US" b="1" u="sng" dirty="0" smtClean="0">
                <a:solidFill>
                  <a:srgbClr val="0070C0"/>
                </a:solidFill>
                <a:latin typeface="Futura Std Medium" pitchFamily="34" charset="0"/>
              </a:rPr>
              <a:t>Rohde &amp; Schwarz</a:t>
            </a: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Futura Std Medium" pitchFamily="34" charset="0"/>
              </a:rPr>
              <a:t>Rb</a:t>
            </a: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 XSRM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Quartz XSD 2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Generator SMS 2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Futura Std Medium" pitchFamily="34" charset="0"/>
            </a:endParaRPr>
          </a:p>
          <a:p>
            <a:pPr eaLnBrk="1" hangingPunct="1"/>
            <a:r>
              <a:rPr lang="en-US" b="1" u="sng" dirty="0" smtClean="0">
                <a:solidFill>
                  <a:srgbClr val="0070C0"/>
                </a:solidFill>
                <a:latin typeface="Futura Std Medium" pitchFamily="34" charset="0"/>
              </a:rPr>
              <a:t>Network Time Server NTP: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Futura Std Medium" pitchFamily="34" charset="0"/>
              </a:rPr>
              <a:t>Symmetricom</a:t>
            </a:r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 1520R-S350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Futura Std Medium" pitchFamily="34" charset="0"/>
            </a:endParaRPr>
          </a:p>
          <a:p>
            <a:pPr eaLnBrk="1" hangingPunct="1"/>
            <a:r>
              <a:rPr lang="en-US" b="1" dirty="0" smtClean="0">
                <a:solidFill>
                  <a:srgbClr val="0070C0"/>
                </a:solidFill>
                <a:latin typeface="Futura Std Medium" pitchFamily="34" charset="0"/>
              </a:rPr>
              <a:t>I</a:t>
            </a:r>
            <a:r>
              <a:rPr lang="en-US" b="1" u="sng" dirty="0" smtClean="0">
                <a:solidFill>
                  <a:srgbClr val="0070C0"/>
                </a:solidFill>
                <a:latin typeface="Futura Std Medium" pitchFamily="34" charset="0"/>
              </a:rPr>
              <a:t>nteractive Voice Response</a:t>
            </a:r>
          </a:p>
          <a:p>
            <a:pPr eaLnBrk="1" hangingPunct="1"/>
            <a:r>
              <a:rPr lang="en-US" b="1" u="sng" dirty="0" smtClean="0">
                <a:solidFill>
                  <a:srgbClr val="0070C0"/>
                </a:solidFill>
                <a:latin typeface="Futura Std Medium" pitchFamily="34" charset="0"/>
              </a:rPr>
              <a:t>(IVR-DELL).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70C0"/>
              </a:solidFill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063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225468"/>
              </p:ext>
            </p:extLst>
          </p:nvPr>
        </p:nvGraphicFramePr>
        <p:xfrm>
          <a:off x="827584" y="1248767"/>
          <a:ext cx="7704856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852428"/>
              </a:tblGrid>
              <a:tr h="1116124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DATE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OBJECTIVE PROPOSED</a:t>
                      </a:r>
                      <a:endParaRPr lang="es-CO" dirty="0"/>
                    </a:p>
                  </a:txBody>
                  <a:tcPr anchor="ctr"/>
                </a:tc>
              </a:tr>
              <a:tr h="1116124">
                <a:tc>
                  <a:txBody>
                    <a:bodyPr/>
                    <a:lstStyle/>
                    <a:p>
                      <a:r>
                        <a:rPr lang="es-CO" dirty="0" smtClean="0"/>
                        <a:t>2011</a:t>
                      </a:r>
                      <a:r>
                        <a:rPr lang="es-CO" baseline="0" dirty="0" smtClean="0"/>
                        <a:t> (SIC) </a:t>
                      </a:r>
                      <a:r>
                        <a:rPr lang="es-CO" baseline="0" dirty="0" err="1" smtClean="0"/>
                        <a:t>to</a:t>
                      </a:r>
                      <a:r>
                        <a:rPr lang="es-CO" baseline="0" dirty="0" smtClean="0"/>
                        <a:t> 2013 (INM)</a:t>
                      </a:r>
                    </a:p>
                    <a:p>
                      <a:endParaRPr lang="es-CO" baseline="0" dirty="0" smtClean="0"/>
                    </a:p>
                    <a:p>
                      <a:r>
                        <a:rPr lang="es-CO" baseline="0" dirty="0" smtClean="0"/>
                        <a:t>2014 (</a:t>
                      </a:r>
                      <a:r>
                        <a:rPr lang="es-CO" baseline="0" dirty="0" err="1" smtClean="0"/>
                        <a:t>Accreditation</a:t>
                      </a:r>
                      <a:r>
                        <a:rPr lang="es-CO" baseline="0" dirty="0" smtClean="0"/>
                        <a:t> </a:t>
                      </a:r>
                      <a:r>
                        <a:rPr lang="es-CO" baseline="0" dirty="0" err="1" smtClean="0"/>
                        <a:t>monitoring</a:t>
                      </a:r>
                      <a:r>
                        <a:rPr lang="es-CO" baseline="0" dirty="0" smtClean="0"/>
                        <a:t> </a:t>
                      </a:r>
                      <a:r>
                        <a:rPr lang="es-CO" baseline="0" dirty="0" err="1" smtClean="0"/>
                        <a:t>audit</a:t>
                      </a:r>
                      <a:r>
                        <a:rPr lang="es-CO" baseline="0" dirty="0" smtClean="0"/>
                        <a:t>)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err="1" smtClean="0"/>
                        <a:t>Accreditation</a:t>
                      </a:r>
                      <a:endParaRPr lang="es-CO" dirty="0"/>
                    </a:p>
                  </a:txBody>
                  <a:tcPr/>
                </a:tc>
              </a:tr>
              <a:tr h="1116124">
                <a:tc>
                  <a:txBody>
                    <a:bodyPr/>
                    <a:lstStyle/>
                    <a:p>
                      <a:r>
                        <a:rPr lang="es-CO" dirty="0" smtClean="0"/>
                        <a:t>2013 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err="1" smtClean="0"/>
                        <a:t>The</a:t>
                      </a:r>
                      <a:endParaRPr lang="es-CO" dirty="0" smtClean="0"/>
                    </a:p>
                    <a:p>
                      <a:r>
                        <a:rPr lang="es-CO" dirty="0" err="1" smtClean="0"/>
                        <a:t>Arrangement</a:t>
                      </a:r>
                      <a:endParaRPr lang="es-CO" dirty="0" smtClean="0"/>
                    </a:p>
                    <a:p>
                      <a:r>
                        <a:rPr lang="es-CO" dirty="0" err="1" smtClean="0"/>
                        <a:t>was</a:t>
                      </a:r>
                      <a:r>
                        <a:rPr lang="es-CO" dirty="0" smtClean="0"/>
                        <a:t> </a:t>
                      </a:r>
                      <a:r>
                        <a:rPr lang="es-CO" dirty="0" err="1" smtClean="0"/>
                        <a:t>signed</a:t>
                      </a:r>
                      <a:endParaRPr lang="es-CO" dirty="0"/>
                    </a:p>
                  </a:txBody>
                  <a:tcPr/>
                </a:tc>
              </a:tr>
              <a:tr h="1116124">
                <a:tc>
                  <a:txBody>
                    <a:bodyPr/>
                    <a:lstStyle/>
                    <a:p>
                      <a:r>
                        <a:rPr lang="es-CO" dirty="0" smtClean="0"/>
                        <a:t>2014 </a:t>
                      </a:r>
                      <a:r>
                        <a:rPr lang="es-CO" dirty="0" err="1" smtClean="0"/>
                        <a:t>to</a:t>
                      </a:r>
                      <a:r>
                        <a:rPr lang="es-CO" baseline="0" dirty="0" smtClean="0"/>
                        <a:t> 2015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492896"/>
            <a:ext cx="1993577" cy="8543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73016"/>
            <a:ext cx="1752600" cy="8763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4797152"/>
            <a:ext cx="3742732" cy="6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4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455712" y="1268760"/>
            <a:ext cx="74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 smtClean="0">
                <a:latin typeface="Futura Md BT" pitchFamily="34" charset="0"/>
              </a:rPr>
              <a:t>Accreditation</a:t>
            </a:r>
            <a:r>
              <a:rPr lang="es-CO" sz="2400" b="1" dirty="0" smtClean="0">
                <a:latin typeface="Futura Md BT" pitchFamily="34" charset="0"/>
              </a:rPr>
              <a:t> </a:t>
            </a:r>
            <a:r>
              <a:rPr lang="es-CO" sz="2400" b="1" dirty="0" err="1" smtClean="0">
                <a:latin typeface="Futura Md BT" pitchFamily="34" charset="0"/>
              </a:rPr>
              <a:t>Process</a:t>
            </a:r>
            <a:endParaRPr lang="es-CO" sz="2400" b="1" dirty="0" smtClean="0">
              <a:latin typeface="Futura Md BT" pitchFamily="34" charset="0"/>
            </a:endParaRPr>
          </a:p>
          <a:p>
            <a:pPr eaLnBrk="1" hangingPunct="1"/>
            <a:endParaRPr lang="es-CO" sz="2400" b="1" dirty="0">
              <a:latin typeface="Futura Md BT" pitchFamily="34" charset="0"/>
            </a:endParaRPr>
          </a:p>
          <a:p>
            <a:pPr eaLnBrk="1" hangingPunct="1"/>
            <a:r>
              <a:rPr lang="es-CO" sz="2400" b="1" dirty="0" smtClean="0">
                <a:latin typeface="Futura Md BT" pitchFamily="34" charset="0"/>
              </a:rPr>
              <a:t>1.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324" y="1700808"/>
            <a:ext cx="5400000" cy="42529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1763687" y="5301208"/>
            <a:ext cx="1800201" cy="360040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4948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7219</TotalTime>
  <Words>413</Words>
  <Application>Microsoft Office PowerPoint</Application>
  <PresentationFormat>On-screen Show (4:3)</PresentationFormat>
  <Paragraphs>152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RONDON</dc:creator>
  <cp:lastModifiedBy>Lombardi, Michael A.</cp:lastModifiedBy>
  <cp:revision>67</cp:revision>
  <dcterms:created xsi:type="dcterms:W3CDTF">2012-12-19T19:52:55Z</dcterms:created>
  <dcterms:modified xsi:type="dcterms:W3CDTF">2015-02-04T21:42:05Z</dcterms:modified>
</cp:coreProperties>
</file>