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handoutMasterIdLst>
    <p:handoutMasterId r:id="rId66"/>
  </p:handoutMasterIdLst>
  <p:sldIdLst>
    <p:sldId id="535" r:id="rId2"/>
    <p:sldId id="622" r:id="rId3"/>
    <p:sldId id="939" r:id="rId4"/>
    <p:sldId id="1096" r:id="rId5"/>
    <p:sldId id="1097" r:id="rId6"/>
    <p:sldId id="1098" r:id="rId7"/>
    <p:sldId id="1099" r:id="rId8"/>
    <p:sldId id="1100" r:id="rId9"/>
    <p:sldId id="1101" r:id="rId10"/>
    <p:sldId id="1102" r:id="rId11"/>
    <p:sldId id="1104" r:id="rId12"/>
    <p:sldId id="1105" r:id="rId13"/>
    <p:sldId id="1106" r:id="rId14"/>
    <p:sldId id="941" r:id="rId15"/>
    <p:sldId id="1108" r:id="rId16"/>
    <p:sldId id="1109" r:id="rId17"/>
    <p:sldId id="1110" r:id="rId18"/>
    <p:sldId id="1111" r:id="rId19"/>
    <p:sldId id="1112" r:id="rId20"/>
    <p:sldId id="1022" r:id="rId21"/>
    <p:sldId id="1113" r:id="rId22"/>
    <p:sldId id="1114" r:id="rId23"/>
    <p:sldId id="1115" r:id="rId24"/>
    <p:sldId id="1116" r:id="rId25"/>
    <p:sldId id="1173" r:id="rId26"/>
    <p:sldId id="983" r:id="rId27"/>
    <p:sldId id="1117" r:id="rId28"/>
    <p:sldId id="1123" r:id="rId29"/>
    <p:sldId id="1124" r:id="rId30"/>
    <p:sldId id="1119" r:id="rId31"/>
    <p:sldId id="1120" r:id="rId32"/>
    <p:sldId id="1121" r:id="rId33"/>
    <p:sldId id="707" r:id="rId34"/>
    <p:sldId id="1128" r:id="rId35"/>
    <p:sldId id="1129" r:id="rId36"/>
    <p:sldId id="1130" r:id="rId37"/>
    <p:sldId id="1131" r:id="rId38"/>
    <p:sldId id="1132" r:id="rId39"/>
    <p:sldId id="1133" r:id="rId40"/>
    <p:sldId id="1134" r:id="rId41"/>
    <p:sldId id="731" r:id="rId42"/>
    <p:sldId id="1136" r:id="rId43"/>
    <p:sldId id="1140" r:id="rId44"/>
    <p:sldId id="1143" r:id="rId45"/>
    <p:sldId id="1144" r:id="rId46"/>
    <p:sldId id="1152" r:id="rId47"/>
    <p:sldId id="1153" r:id="rId48"/>
    <p:sldId id="1151" r:id="rId49"/>
    <p:sldId id="1157" r:id="rId50"/>
    <p:sldId id="1174" r:id="rId51"/>
    <p:sldId id="1159" r:id="rId52"/>
    <p:sldId id="1172" r:id="rId53"/>
    <p:sldId id="1175" r:id="rId54"/>
    <p:sldId id="1162" r:id="rId55"/>
    <p:sldId id="1163" r:id="rId56"/>
    <p:sldId id="1164" r:id="rId57"/>
    <p:sldId id="1165" r:id="rId58"/>
    <p:sldId id="1166" r:id="rId59"/>
    <p:sldId id="1167" r:id="rId60"/>
    <p:sldId id="1169" r:id="rId61"/>
    <p:sldId id="1170" r:id="rId62"/>
    <p:sldId id="1171" r:id="rId63"/>
    <p:sldId id="1176" r:id="rId6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AC"/>
    <a:srgbClr val="C0C0C0"/>
    <a:srgbClr val="DDDDDD"/>
    <a:srgbClr val="00CCFF"/>
    <a:srgbClr val="0000CC"/>
    <a:srgbClr val="FF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10" autoAdjust="0"/>
    <p:restoredTop sz="93728" autoAdjust="0"/>
  </p:normalViewPr>
  <p:slideViewPr>
    <p:cSldViewPr snapToGrid="0">
      <p:cViewPr>
        <p:scale>
          <a:sx n="100" d="100"/>
          <a:sy n="100" d="100"/>
        </p:scale>
        <p:origin x="-2814" y="-82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6578"/>
    </p:cViewPr>
  </p:sorterViewPr>
  <p:notesViewPr>
    <p:cSldViewPr snapToGrid="0">
      <p:cViewPr varScale="1">
        <p:scale>
          <a:sx n="90" d="100"/>
          <a:sy n="90" d="100"/>
        </p:scale>
        <p:origin x="-292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53E3BD-9D19-41F7-894D-613B5C266566}">
      <dgm:prSet custT="1"/>
      <dgm:spPr>
        <a:solidFill>
          <a:srgbClr val="3366FF"/>
        </a:solidFill>
      </dgm:spPr>
      <dgm:t>
        <a:bodyPr/>
        <a:lstStyle/>
        <a:p>
          <a:pPr algn="ctr" rtl="0"/>
          <a:r>
            <a:rPr lang="en-US" sz="3200" b="1" baseline="0" dirty="0" smtClean="0"/>
            <a:t>General Concepts of Time and Frequency Metrology</a:t>
          </a:r>
          <a:endParaRPr lang="en-US" sz="3200" baseline="0" dirty="0"/>
        </a:p>
      </dgm:t>
    </dgm:pt>
    <dgm:pt modelId="{D80411E3-6BFA-450B-A6A6-DE58B8132A12}" type="parTrans" cxnId="{F63F14F3-CB9F-435C-A0A9-DE79718AA807}">
      <dgm:prSet/>
      <dgm:spPr/>
      <dgm:t>
        <a:bodyPr/>
        <a:lstStyle/>
        <a:p>
          <a:endParaRPr lang="en-US"/>
        </a:p>
      </dgm:t>
    </dgm:pt>
    <dgm:pt modelId="{C1F0DBF7-9753-4DE2-9DF7-655EB9B315EC}" type="sibTrans" cxnId="{F63F14F3-CB9F-435C-A0A9-DE79718AA807}">
      <dgm:prSet/>
      <dgm:spPr/>
      <dgm:t>
        <a:bodyPr/>
        <a:lstStyle/>
        <a:p>
          <a:endParaRPr lang="en-US"/>
        </a:p>
      </dgm:t>
    </dgm:pt>
    <dgm:pt modelId="{338A7893-4E7F-49DF-97FB-46503D069358}">
      <dgm:prSet custT="1"/>
      <dgm:spPr>
        <a:solidFill>
          <a:srgbClr val="3366FF"/>
        </a:solidFill>
      </dgm:spPr>
      <dgm:t>
        <a:bodyPr/>
        <a:lstStyle/>
        <a:p>
          <a:pPr algn="ctr" rtl="0"/>
          <a:r>
            <a:rPr lang="en-US" sz="2400" baseline="0" dirty="0" smtClean="0"/>
            <a:t>Michael Lombardi</a:t>
          </a:r>
          <a:br>
            <a:rPr lang="en-US" sz="2400" baseline="0" dirty="0" smtClean="0"/>
          </a:br>
          <a:r>
            <a:rPr lang="en-US" sz="2400" baseline="0" dirty="0" smtClean="0"/>
            <a:t>NIST Time and Frequency Division</a:t>
          </a:r>
          <a:endParaRPr lang="en-US" sz="24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1142BB27-06BB-4836-A1FC-8D36F21A7AB3}">
      <dgm:prSet custT="1"/>
      <dgm:spPr>
        <a:solidFill>
          <a:srgbClr val="3366FF"/>
        </a:solidFill>
      </dgm:spPr>
      <dgm:t>
        <a:bodyPr/>
        <a:lstStyle/>
        <a:p>
          <a:pPr algn="ctr" rtl="0"/>
          <a:r>
            <a:rPr lang="en-US" sz="1400" baseline="0" dirty="0" smtClean="0"/>
            <a:t>SIM Time and Frequency Metrology Working Group Workshop and Planning Meeting </a:t>
          </a:r>
        </a:p>
        <a:p>
          <a:pPr algn="ctr" rtl="0"/>
          <a:r>
            <a:rPr lang="en-US" sz="1400" baseline="0" dirty="0" smtClean="0"/>
            <a:t>Panama City, Panama</a:t>
          </a:r>
        </a:p>
        <a:p>
          <a:pPr algn="ctr" rtl="0"/>
          <a:r>
            <a:rPr lang="en-US" sz="1400" baseline="0" dirty="0" smtClean="0"/>
            <a:t>January 27-29, 2015</a:t>
          </a:r>
          <a:endParaRPr lang="en-US" sz="1400" baseline="0" dirty="0"/>
        </a:p>
      </dgm:t>
    </dgm:pt>
    <dgm:pt modelId="{9091D0AD-25BA-47EC-B33F-D41DC0907472}" type="parTrans" cxnId="{98666057-4012-45E3-8C5A-8372881F32D9}">
      <dgm:prSet/>
      <dgm:spPr/>
      <dgm:t>
        <a:bodyPr/>
        <a:lstStyle/>
        <a:p>
          <a:endParaRPr lang="en-US"/>
        </a:p>
      </dgm:t>
    </dgm:pt>
    <dgm:pt modelId="{0B0B04DA-7A40-44CD-AF23-97CF40AD3278}" type="sibTrans" cxnId="{98666057-4012-45E3-8C5A-8372881F32D9}">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01F3C020-0257-4A1B-A9B8-869D5B4EE827}" type="pres">
      <dgm:prSet presAssocID="{6D53E3BD-9D19-41F7-894D-613B5C266566}" presName="parentText" presStyleLbl="node1" presStyleIdx="0" presStyleCnt="3" custScaleY="175760">
        <dgm:presLayoutVars>
          <dgm:chMax val="0"/>
          <dgm:bulletEnabled val="1"/>
        </dgm:presLayoutVars>
      </dgm:prSet>
      <dgm:spPr/>
      <dgm:t>
        <a:bodyPr/>
        <a:lstStyle/>
        <a:p>
          <a:endParaRPr lang="en-US"/>
        </a:p>
      </dgm:t>
    </dgm:pt>
    <dgm:pt modelId="{B03F9CC2-E71B-4BFD-AA17-E3E09125E736}" type="pres">
      <dgm:prSet presAssocID="{C1F0DBF7-9753-4DE2-9DF7-655EB9B315EC}" presName="spacer" presStyleCnt="0"/>
      <dgm:spPr/>
    </dgm:pt>
    <dgm:pt modelId="{503DF80C-7B91-4258-9BFF-526524895CEC}" type="pres">
      <dgm:prSet presAssocID="{338A7893-4E7F-49DF-97FB-46503D069358}" presName="parentText" presStyleLbl="node1" presStyleIdx="1" presStyleCnt="3">
        <dgm:presLayoutVars>
          <dgm:chMax val="0"/>
          <dgm:bulletEnabled val="1"/>
        </dgm:presLayoutVars>
      </dgm:prSet>
      <dgm:spPr/>
      <dgm:t>
        <a:bodyPr/>
        <a:lstStyle/>
        <a:p>
          <a:endParaRPr lang="en-US"/>
        </a:p>
      </dgm:t>
    </dgm:pt>
    <dgm:pt modelId="{87BE0E14-9836-4EE4-A092-C2C1AA6E905C}" type="pres">
      <dgm:prSet presAssocID="{153F37FC-87D8-46D2-86C8-48BD66F434DA}" presName="spacer" presStyleCnt="0"/>
      <dgm:spPr/>
    </dgm:pt>
    <dgm:pt modelId="{F3DB8356-2B6C-4409-9977-0819DED7D1A8}" type="pres">
      <dgm:prSet presAssocID="{1142BB27-06BB-4836-A1FC-8D36F21A7AB3}" presName="parentText" presStyleLbl="node1" presStyleIdx="2" presStyleCnt="3" custLinFactNeighborX="490" custLinFactNeighborY="-66145">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1" destOrd="0" parTransId="{47391C6C-DEAB-4CE0-8770-67C72DC4A5C3}" sibTransId="{153F37FC-87D8-46D2-86C8-48BD66F434DA}"/>
    <dgm:cxn modelId="{98666057-4012-45E3-8C5A-8372881F32D9}" srcId="{AEFF910D-8BD8-4D14-961C-F9AAE0D13D98}" destId="{1142BB27-06BB-4836-A1FC-8D36F21A7AB3}" srcOrd="2" destOrd="0" parTransId="{9091D0AD-25BA-47EC-B33F-D41DC0907472}" sibTransId="{0B0B04DA-7A40-44CD-AF23-97CF40AD3278}"/>
    <dgm:cxn modelId="{B3D9EF72-EA01-47BD-9244-2F60BA3614C5}" type="presOf" srcId="{AEFF910D-8BD8-4D14-961C-F9AAE0D13D98}" destId="{ADBE7455-9857-46C5-81A2-DE61B4A7FCF6}" srcOrd="0" destOrd="0" presId="urn:microsoft.com/office/officeart/2005/8/layout/vList2"/>
    <dgm:cxn modelId="{B367ED00-9A97-4EC6-865C-7C9B9F3CB29C}" type="presOf" srcId="{1142BB27-06BB-4836-A1FC-8D36F21A7AB3}" destId="{F3DB8356-2B6C-4409-9977-0819DED7D1A8}" srcOrd="0" destOrd="0" presId="urn:microsoft.com/office/officeart/2005/8/layout/vList2"/>
    <dgm:cxn modelId="{F87841F0-9BE5-4B08-AEE2-F6AF38BDE2CB}" type="presOf" srcId="{338A7893-4E7F-49DF-97FB-46503D069358}" destId="{503DF80C-7B91-4258-9BFF-526524895CEC}" srcOrd="0" destOrd="0" presId="urn:microsoft.com/office/officeart/2005/8/layout/vList2"/>
    <dgm:cxn modelId="{5613CFDF-3F21-42C2-8FF6-EBCE09A52056}" type="presOf" srcId="{6D53E3BD-9D19-41F7-894D-613B5C266566}" destId="{01F3C020-0257-4A1B-A9B8-869D5B4EE827}" srcOrd="0" destOrd="0" presId="urn:microsoft.com/office/officeart/2005/8/layout/vList2"/>
    <dgm:cxn modelId="{F63F14F3-CB9F-435C-A0A9-DE79718AA807}" srcId="{AEFF910D-8BD8-4D14-961C-F9AAE0D13D98}" destId="{6D53E3BD-9D19-41F7-894D-613B5C266566}" srcOrd="0" destOrd="0" parTransId="{D80411E3-6BFA-450B-A6A6-DE58B8132A12}" sibTransId="{C1F0DBF7-9753-4DE2-9DF7-655EB9B315EC}"/>
    <dgm:cxn modelId="{20B19D60-B1BA-4A3D-8DC8-7AFDF56EAABE}" type="presParOf" srcId="{ADBE7455-9857-46C5-81A2-DE61B4A7FCF6}" destId="{01F3C020-0257-4A1B-A9B8-869D5B4EE827}" srcOrd="0" destOrd="0" presId="urn:microsoft.com/office/officeart/2005/8/layout/vList2"/>
    <dgm:cxn modelId="{2B35974E-D2D8-4A52-A81F-2695920DC52E}" type="presParOf" srcId="{ADBE7455-9857-46C5-81A2-DE61B4A7FCF6}" destId="{B03F9CC2-E71B-4BFD-AA17-E3E09125E736}" srcOrd="1" destOrd="0" presId="urn:microsoft.com/office/officeart/2005/8/layout/vList2"/>
    <dgm:cxn modelId="{3A05A77B-2724-4FCC-9DFC-75B959249E5C}" type="presParOf" srcId="{ADBE7455-9857-46C5-81A2-DE61B4A7FCF6}" destId="{503DF80C-7B91-4258-9BFF-526524895CEC}" srcOrd="2" destOrd="0" presId="urn:microsoft.com/office/officeart/2005/8/layout/vList2"/>
    <dgm:cxn modelId="{D99231D1-F363-4F12-A01B-EBDC3598B868}" type="presParOf" srcId="{ADBE7455-9857-46C5-81A2-DE61B4A7FCF6}" destId="{87BE0E14-9836-4EE4-A092-C2C1AA6E905C}" srcOrd="3" destOrd="0" presId="urn:microsoft.com/office/officeart/2005/8/layout/vList2"/>
    <dgm:cxn modelId="{70ABD618-05C5-496C-8073-4F99E5F6B2F6}" type="presParOf" srcId="{ADBE7455-9857-46C5-81A2-DE61B4A7FCF6}" destId="{F3DB8356-2B6C-4409-9977-0819DED7D1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Basic Concepts and Terminology</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1CC93D08-91CB-440F-BEAE-CA6EF317E6E0}" type="presOf" srcId="{338A7893-4E7F-49DF-97FB-46503D069358}" destId="{503DF80C-7B91-4258-9BFF-526524895CEC}" srcOrd="0" destOrd="0" presId="urn:microsoft.com/office/officeart/2005/8/layout/vList2"/>
    <dgm:cxn modelId="{AE96E656-9DD1-4A27-B426-262E3C10F46E}" type="presOf" srcId="{AEFF910D-8BD8-4D14-961C-F9AAE0D13D98}" destId="{ADBE7455-9857-46C5-81A2-DE61B4A7FCF6}" srcOrd="0" destOrd="0" presId="urn:microsoft.com/office/officeart/2005/8/layout/vList2"/>
    <dgm:cxn modelId="{8C7B07AB-C32F-476D-BBEB-FF85CFB68BDE}"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Clocks and Oscillators</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F474E118-CC88-4D0A-8203-9E0D71C4CE96}" type="presOf" srcId="{AEFF910D-8BD8-4D14-961C-F9AAE0D13D98}" destId="{ADBE7455-9857-46C5-81A2-DE61B4A7FCF6}" srcOrd="0" destOrd="0" presId="urn:microsoft.com/office/officeart/2005/8/layout/vList2"/>
    <dgm:cxn modelId="{20797A4F-2CC9-45F2-B7FB-AD9D02166BCF}" srcId="{AEFF910D-8BD8-4D14-961C-F9AAE0D13D98}" destId="{338A7893-4E7F-49DF-97FB-46503D069358}" srcOrd="0" destOrd="0" parTransId="{47391C6C-DEAB-4CE0-8770-67C72DC4A5C3}" sibTransId="{153F37FC-87D8-46D2-86C8-48BD66F434DA}"/>
    <dgm:cxn modelId="{20BBCD15-ED95-4CE7-A153-8C105B95407C}" type="presOf" srcId="{338A7893-4E7F-49DF-97FB-46503D069358}" destId="{503DF80C-7B91-4258-9BFF-526524895CEC}" srcOrd="0" destOrd="0" presId="urn:microsoft.com/office/officeart/2005/8/layout/vList2"/>
    <dgm:cxn modelId="{176C4E94-771B-4A17-A9BE-2AEA8AB37F11}"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Mechanical Clocks</a:t>
          </a:r>
          <a:endParaRPr lang="en-US" sz="36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19F91CC1-1823-4D11-BB82-27287BD6418F}" type="presOf" srcId="{AEFF910D-8BD8-4D14-961C-F9AAE0D13D98}" destId="{ADBE7455-9857-46C5-81A2-DE61B4A7FCF6}" srcOrd="0" destOrd="0" presId="urn:microsoft.com/office/officeart/2005/8/layout/vList2"/>
    <dgm:cxn modelId="{CF2DB01F-5ABC-4C0B-9FCC-9216AB6057AB}" type="presOf" srcId="{338A7893-4E7F-49DF-97FB-46503D069358}" destId="{503DF80C-7B91-4258-9BFF-526524895CEC}" srcOrd="0" destOrd="0" presId="urn:microsoft.com/office/officeart/2005/8/layout/vList2"/>
    <dgm:cxn modelId="{39061117-C6F5-42B0-8723-F767FB0B7BEC}"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Atomic Clocks </a:t>
          </a:r>
        </a:p>
        <a:p>
          <a:pPr algn="ctr" rtl="0"/>
          <a:r>
            <a:rPr lang="en-US" sz="2800" baseline="0" dirty="0" smtClean="0"/>
            <a:t>(to be covered in detail by Mauricio Lopez)</a:t>
          </a:r>
          <a:endParaRPr lang="en-US" sz="28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93C1C805-65CA-411F-9D8C-1867A39DDD43}" type="presOf" srcId="{AEFF910D-8BD8-4D14-961C-F9AAE0D13D98}" destId="{ADBE7455-9857-46C5-81A2-DE61B4A7FCF6}" srcOrd="0" destOrd="0" presId="urn:microsoft.com/office/officeart/2005/8/layout/vList2"/>
    <dgm:cxn modelId="{40D02EFC-DF7F-4310-BE55-BD24ECFE7210}" type="presOf" srcId="{338A7893-4E7F-49DF-97FB-46503D069358}" destId="{503DF80C-7B91-4258-9BFF-526524895CEC}" srcOrd="0" destOrd="0" presId="urn:microsoft.com/office/officeart/2005/8/layout/vList2"/>
    <dgm:cxn modelId="{2738A8F1-D11F-4798-8A9D-73C78D6C5779}"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Time Scales and</a:t>
          </a:r>
        </a:p>
        <a:p>
          <a:pPr algn="ctr" rtl="0"/>
          <a:r>
            <a:rPr lang="en-US" sz="3600" baseline="0" dirty="0" smtClean="0"/>
            <a:t>Coordinated Universal Time (UTC)</a:t>
          </a:r>
        </a:p>
        <a:p>
          <a:pPr algn="ctr" rtl="0"/>
          <a:endParaRPr lang="en-US" sz="3600" baseline="0" dirty="0" smtClean="0"/>
        </a:p>
        <a:p>
          <a:pPr algn="ctr" rtl="0"/>
          <a:r>
            <a:rPr lang="en-US" sz="2400" baseline="0" dirty="0" smtClean="0"/>
            <a:t>Time Scales to be covered by Ricardo de Carvalho and Mauricio Lopez</a:t>
          </a:r>
          <a:endParaRPr lang="en-US" sz="2400" baseline="0" dirty="0" smtClean="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368" custLinFactNeighborY="-1409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8DC5C827-1E7B-40B0-9988-781CF6365C33}" type="presOf" srcId="{338A7893-4E7F-49DF-97FB-46503D069358}" destId="{503DF80C-7B91-4258-9BFF-526524895CEC}" srcOrd="0" destOrd="0" presId="urn:microsoft.com/office/officeart/2005/8/layout/vList2"/>
    <dgm:cxn modelId="{69050EC4-07A7-46A6-BD05-C6C5AD7E20F0}" type="presOf" srcId="{AEFF910D-8BD8-4D14-961C-F9AAE0D13D98}" destId="{ADBE7455-9857-46C5-81A2-DE61B4A7FCF6}" srcOrd="0" destOrd="0" presId="urn:microsoft.com/office/officeart/2005/8/layout/vList2"/>
    <dgm:cxn modelId="{A70F6AE7-3C01-430C-89C9-26F08BFE46F8}"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Frequency and Time Calibrations</a:t>
          </a:r>
        </a:p>
        <a:p>
          <a:pPr algn="ctr" rtl="0"/>
          <a:endParaRPr lang="en-US" sz="3600" baseline="0" dirty="0" smtClean="0"/>
        </a:p>
        <a:p>
          <a:pPr algn="ctr" rtl="0"/>
          <a:r>
            <a:rPr lang="en-US" sz="2800" baseline="0" dirty="0" smtClean="0"/>
            <a:t>(to be covered in detail by Raul Solis, Luis Mojica, and </a:t>
          </a:r>
          <a:r>
            <a:rPr lang="en-US" sz="2800" baseline="0" dirty="0" err="1" smtClean="0"/>
            <a:t>Franciso</a:t>
          </a:r>
          <a:r>
            <a:rPr lang="en-US" sz="2800" baseline="0" dirty="0" smtClean="0"/>
            <a:t> Jimenez)</a:t>
          </a:r>
          <a:endParaRPr lang="en-US" sz="28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332"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DE3AD3AC-9B79-4AC5-AD05-2D1A69C75733}" type="presOf" srcId="{338A7893-4E7F-49DF-97FB-46503D069358}" destId="{503DF80C-7B91-4258-9BFF-526524895CEC}" srcOrd="0" destOrd="0" presId="urn:microsoft.com/office/officeart/2005/8/layout/vList2"/>
    <dgm:cxn modelId="{9C187AF3-17A4-445C-8C3A-AE05346869C0}" type="presOf" srcId="{AEFF910D-8BD8-4D14-961C-F9AAE0D13D98}" destId="{ADBE7455-9857-46C5-81A2-DE61B4A7FCF6}" srcOrd="0" destOrd="0" presId="urn:microsoft.com/office/officeart/2005/8/layout/vList2"/>
    <dgm:cxn modelId="{234A7999-FC03-4118-9119-287AC8BDB1F4}"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The Difference Between</a:t>
          </a:r>
        </a:p>
        <a:p>
          <a:pPr algn="ctr" rtl="0"/>
          <a:r>
            <a:rPr lang="en-US" sz="3600" baseline="0" dirty="0" smtClean="0"/>
            <a:t> Accuracy and Stability</a:t>
          </a:r>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332"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8BD344DA-EC72-4DA1-BAC9-FE5998E70FBD}" type="presOf" srcId="{338A7893-4E7F-49DF-97FB-46503D069358}" destId="{503DF80C-7B91-4258-9BFF-526524895CEC}" srcOrd="0" destOrd="0" presId="urn:microsoft.com/office/officeart/2005/8/layout/vList2"/>
    <dgm:cxn modelId="{32038E05-B4A4-4EE8-B910-B471167E9D95}" type="presOf" srcId="{AEFF910D-8BD8-4D14-961C-F9AAE0D13D98}" destId="{ADBE7455-9857-46C5-81A2-DE61B4A7FCF6}" srcOrd="0" destOrd="0" presId="urn:microsoft.com/office/officeart/2005/8/layout/vList2"/>
    <dgm:cxn modelId="{A3A624FC-1AB0-4BC6-8E07-F74B936B5EAD}"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F910D-8BD8-4D14-961C-F9AAE0D13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A7893-4E7F-49DF-97FB-46503D069358}">
      <dgm:prSet custT="1"/>
      <dgm:spPr>
        <a:solidFill>
          <a:srgbClr val="3366FF"/>
        </a:solidFill>
      </dgm:spPr>
      <dgm:t>
        <a:bodyPr/>
        <a:lstStyle/>
        <a:p>
          <a:pPr algn="ctr" rtl="0"/>
          <a:r>
            <a:rPr lang="en-US" sz="3600" baseline="0" dirty="0" smtClean="0"/>
            <a:t>Statistical Tools Used to Estimate Stability</a:t>
          </a:r>
        </a:p>
        <a:p>
          <a:pPr algn="ctr" rtl="0"/>
          <a:endParaRPr lang="en-US" sz="2800" baseline="0" dirty="0" smtClean="0"/>
        </a:p>
        <a:p>
          <a:pPr algn="ctr" rtl="0"/>
          <a:r>
            <a:rPr lang="en-US" sz="2800" baseline="0" dirty="0" smtClean="0"/>
            <a:t>(to be covered in detail by Mauricio Lopez)</a:t>
          </a:r>
          <a:endParaRPr lang="en-US" sz="2800" baseline="0" dirty="0"/>
        </a:p>
      </dgm:t>
    </dgm:pt>
    <dgm:pt modelId="{47391C6C-DEAB-4CE0-8770-67C72DC4A5C3}" type="parTrans" cxnId="{20797A4F-2CC9-45F2-B7FB-AD9D02166BCF}">
      <dgm:prSet/>
      <dgm:spPr/>
      <dgm:t>
        <a:bodyPr/>
        <a:lstStyle/>
        <a:p>
          <a:endParaRPr lang="en-US"/>
        </a:p>
      </dgm:t>
    </dgm:pt>
    <dgm:pt modelId="{153F37FC-87D8-46D2-86C8-48BD66F434DA}" type="sibTrans" cxnId="{20797A4F-2CC9-45F2-B7FB-AD9D02166BCF}">
      <dgm:prSet/>
      <dgm:spPr/>
      <dgm:t>
        <a:bodyPr/>
        <a:lstStyle/>
        <a:p>
          <a:endParaRPr lang="en-US"/>
        </a:p>
      </dgm:t>
    </dgm:pt>
    <dgm:pt modelId="{ADBE7455-9857-46C5-81A2-DE61B4A7FCF6}" type="pres">
      <dgm:prSet presAssocID="{AEFF910D-8BD8-4D14-961C-F9AAE0D13D98}" presName="linear" presStyleCnt="0">
        <dgm:presLayoutVars>
          <dgm:animLvl val="lvl"/>
          <dgm:resizeHandles val="exact"/>
        </dgm:presLayoutVars>
      </dgm:prSet>
      <dgm:spPr/>
      <dgm:t>
        <a:bodyPr/>
        <a:lstStyle/>
        <a:p>
          <a:endParaRPr lang="en-US"/>
        </a:p>
      </dgm:t>
    </dgm:pt>
    <dgm:pt modelId="{503DF80C-7B91-4258-9BFF-526524895CEC}" type="pres">
      <dgm:prSet presAssocID="{338A7893-4E7F-49DF-97FB-46503D069358}" presName="parentText" presStyleLbl="node1" presStyleIdx="0" presStyleCnt="1" custLinFactNeighborX="1332" custLinFactNeighborY="-27560">
        <dgm:presLayoutVars>
          <dgm:chMax val="0"/>
          <dgm:bulletEnabled val="1"/>
        </dgm:presLayoutVars>
      </dgm:prSet>
      <dgm:spPr/>
      <dgm:t>
        <a:bodyPr/>
        <a:lstStyle/>
        <a:p>
          <a:endParaRPr lang="en-US"/>
        </a:p>
      </dgm:t>
    </dgm:pt>
  </dgm:ptLst>
  <dgm:cxnLst>
    <dgm:cxn modelId="{20797A4F-2CC9-45F2-B7FB-AD9D02166BCF}" srcId="{AEFF910D-8BD8-4D14-961C-F9AAE0D13D98}" destId="{338A7893-4E7F-49DF-97FB-46503D069358}" srcOrd="0" destOrd="0" parTransId="{47391C6C-DEAB-4CE0-8770-67C72DC4A5C3}" sibTransId="{153F37FC-87D8-46D2-86C8-48BD66F434DA}"/>
    <dgm:cxn modelId="{B5E9B011-7B52-4C12-8C5F-EF5895A4053C}" type="presOf" srcId="{AEFF910D-8BD8-4D14-961C-F9AAE0D13D98}" destId="{ADBE7455-9857-46C5-81A2-DE61B4A7FCF6}" srcOrd="0" destOrd="0" presId="urn:microsoft.com/office/officeart/2005/8/layout/vList2"/>
    <dgm:cxn modelId="{46796CDA-ECA5-430C-A485-7C7A62F2EB4C}" type="presOf" srcId="{338A7893-4E7F-49DF-97FB-46503D069358}" destId="{503DF80C-7B91-4258-9BFF-526524895CEC}" srcOrd="0" destOrd="0" presId="urn:microsoft.com/office/officeart/2005/8/layout/vList2"/>
    <dgm:cxn modelId="{B9F45C98-857B-48E8-A1A8-332503C5D3BB}" type="presParOf" srcId="{ADBE7455-9857-46C5-81A2-DE61B4A7FCF6}" destId="{503DF80C-7B91-4258-9BFF-526524895C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3C020-0257-4A1B-A9B8-869D5B4EE827}">
      <dsp:nvSpPr>
        <dsp:cNvPr id="0" name=""/>
        <dsp:cNvSpPr/>
      </dsp:nvSpPr>
      <dsp:spPr>
        <a:xfrm>
          <a:off x="0" y="295276"/>
          <a:ext cx="7772400" cy="2138647"/>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baseline="0" dirty="0" smtClean="0"/>
            <a:t>General Concepts of Time and Frequency Metrology</a:t>
          </a:r>
          <a:endParaRPr lang="en-US" sz="3200" kern="1200" baseline="0" dirty="0"/>
        </a:p>
      </dsp:txBody>
      <dsp:txXfrm>
        <a:off x="104400" y="399676"/>
        <a:ext cx="7563600" cy="1929847"/>
      </dsp:txXfrm>
    </dsp:sp>
    <dsp:sp modelId="{503DF80C-7B91-4258-9BFF-526524895CEC}">
      <dsp:nvSpPr>
        <dsp:cNvPr id="0" name=""/>
        <dsp:cNvSpPr/>
      </dsp:nvSpPr>
      <dsp:spPr>
        <a:xfrm>
          <a:off x="0" y="2621123"/>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smtClean="0"/>
            <a:t>Michael Lombardi</a:t>
          </a:r>
          <a:br>
            <a:rPr lang="en-US" sz="2400" kern="1200" baseline="0" dirty="0" smtClean="0"/>
          </a:br>
          <a:r>
            <a:rPr lang="en-US" sz="2400" kern="1200" baseline="0" dirty="0" smtClean="0"/>
            <a:t>NIST Time and Frequency Division</a:t>
          </a:r>
          <a:endParaRPr lang="en-US" sz="2400" kern="1200" baseline="0" dirty="0"/>
        </a:p>
      </dsp:txBody>
      <dsp:txXfrm>
        <a:off x="59399" y="2680522"/>
        <a:ext cx="7653602" cy="1098002"/>
      </dsp:txXfrm>
    </dsp:sp>
    <dsp:sp modelId="{F3DB8356-2B6C-4409-9977-0819DED7D1A8}">
      <dsp:nvSpPr>
        <dsp:cNvPr id="0" name=""/>
        <dsp:cNvSpPr/>
      </dsp:nvSpPr>
      <dsp:spPr>
        <a:xfrm>
          <a:off x="0" y="3901300"/>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baseline="0" dirty="0" smtClean="0"/>
            <a:t>SIM Time and Frequency Metrology Working Group Workshop and Planning Meeting </a:t>
          </a:r>
        </a:p>
        <a:p>
          <a:pPr lvl="0" algn="ctr" defTabSz="622300" rtl="0">
            <a:lnSpc>
              <a:spcPct val="90000"/>
            </a:lnSpc>
            <a:spcBef>
              <a:spcPct val="0"/>
            </a:spcBef>
            <a:spcAft>
              <a:spcPct val="35000"/>
            </a:spcAft>
          </a:pPr>
          <a:r>
            <a:rPr lang="en-US" sz="1400" kern="1200" baseline="0" dirty="0" smtClean="0"/>
            <a:t>Panama City, Panama</a:t>
          </a:r>
        </a:p>
        <a:p>
          <a:pPr lvl="0" algn="ctr" defTabSz="622300" rtl="0">
            <a:lnSpc>
              <a:spcPct val="90000"/>
            </a:lnSpc>
            <a:spcBef>
              <a:spcPct val="0"/>
            </a:spcBef>
            <a:spcAft>
              <a:spcPct val="35000"/>
            </a:spcAft>
          </a:pPr>
          <a:r>
            <a:rPr lang="en-US" sz="1400" kern="1200" baseline="0" dirty="0" smtClean="0"/>
            <a:t>January 27-29, 2015</a:t>
          </a:r>
          <a:endParaRPr lang="en-US" sz="1400" kern="1200" baseline="0" dirty="0"/>
        </a:p>
      </dsp:txBody>
      <dsp:txXfrm>
        <a:off x="59399" y="3960699"/>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Basic Concepts and Terminology</a:t>
          </a:r>
          <a:endParaRPr lang="en-US" sz="3600" kern="1200" baseline="0" dirty="0" smtClean="0"/>
        </a:p>
      </dsp:txBody>
      <dsp:txXfrm>
        <a:off x="59399" y="2048151"/>
        <a:ext cx="76536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Clocks and Oscillators</a:t>
          </a:r>
          <a:endParaRPr lang="en-US" sz="3600" kern="1200" baseline="0" dirty="0" smtClean="0"/>
        </a:p>
      </dsp:txBody>
      <dsp:txXfrm>
        <a:off x="59399" y="2048151"/>
        <a:ext cx="76536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988752"/>
          <a:ext cx="7772400" cy="12168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Mechanical Clocks</a:t>
          </a:r>
          <a:endParaRPr lang="en-US" sz="3600" kern="1200" baseline="0" dirty="0" smtClean="0"/>
        </a:p>
      </dsp:txBody>
      <dsp:txXfrm>
        <a:off x="59399" y="2048151"/>
        <a:ext cx="76536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842531"/>
          <a:ext cx="7772400" cy="1444949"/>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Atomic Clocks </a:t>
          </a:r>
        </a:p>
        <a:p>
          <a:pPr lvl="0" algn="ctr" defTabSz="1600200" rtl="0">
            <a:lnSpc>
              <a:spcPct val="90000"/>
            </a:lnSpc>
            <a:spcBef>
              <a:spcPct val="0"/>
            </a:spcBef>
            <a:spcAft>
              <a:spcPct val="35000"/>
            </a:spcAft>
          </a:pPr>
          <a:r>
            <a:rPr lang="en-US" sz="2800" kern="1200" baseline="0" dirty="0" smtClean="0"/>
            <a:t>(to be covered in detail by Mauricio Lopez)</a:t>
          </a:r>
          <a:endParaRPr lang="en-US" sz="2800" kern="1200" baseline="0" dirty="0" smtClean="0"/>
        </a:p>
      </dsp:txBody>
      <dsp:txXfrm>
        <a:off x="70537" y="1913068"/>
        <a:ext cx="7631326" cy="1303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721501"/>
          <a:ext cx="7772400" cy="31941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Time Scales and</a:t>
          </a:r>
        </a:p>
        <a:p>
          <a:pPr lvl="0" algn="ctr" defTabSz="1600200" rtl="0">
            <a:lnSpc>
              <a:spcPct val="90000"/>
            </a:lnSpc>
            <a:spcBef>
              <a:spcPct val="0"/>
            </a:spcBef>
            <a:spcAft>
              <a:spcPct val="35000"/>
            </a:spcAft>
          </a:pPr>
          <a:r>
            <a:rPr lang="en-US" sz="3600" kern="1200" baseline="0" dirty="0" smtClean="0"/>
            <a:t>Coordinated Universal Time (UTC)</a:t>
          </a:r>
        </a:p>
        <a:p>
          <a:pPr lvl="0" algn="ctr" defTabSz="1600200" rtl="0">
            <a:lnSpc>
              <a:spcPct val="90000"/>
            </a:lnSpc>
            <a:spcBef>
              <a:spcPct val="0"/>
            </a:spcBef>
            <a:spcAft>
              <a:spcPct val="35000"/>
            </a:spcAft>
          </a:pPr>
          <a:endParaRPr lang="en-US" sz="3600" kern="1200" baseline="0" dirty="0" smtClean="0"/>
        </a:p>
        <a:p>
          <a:pPr lvl="0" algn="ctr" defTabSz="1600200" rtl="0">
            <a:lnSpc>
              <a:spcPct val="90000"/>
            </a:lnSpc>
            <a:spcBef>
              <a:spcPct val="0"/>
            </a:spcBef>
            <a:spcAft>
              <a:spcPct val="35000"/>
            </a:spcAft>
          </a:pPr>
          <a:r>
            <a:rPr lang="en-US" sz="2400" kern="1200" baseline="0" dirty="0" smtClean="0"/>
            <a:t>Time Scales to be covered by Ricardo de Carvalho and Mauricio Lopez</a:t>
          </a:r>
          <a:endParaRPr lang="en-US" sz="2400" kern="1200" baseline="0" dirty="0" smtClean="0"/>
        </a:p>
      </dsp:txBody>
      <dsp:txXfrm>
        <a:off x="155923" y="877424"/>
        <a:ext cx="7460554" cy="2882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763131"/>
          <a:ext cx="7772400" cy="25857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Frequency and Time Calibrations</a:t>
          </a:r>
        </a:p>
        <a:p>
          <a:pPr lvl="0" algn="ctr" defTabSz="1600200" rtl="0">
            <a:lnSpc>
              <a:spcPct val="90000"/>
            </a:lnSpc>
            <a:spcBef>
              <a:spcPct val="0"/>
            </a:spcBef>
            <a:spcAft>
              <a:spcPct val="35000"/>
            </a:spcAft>
          </a:pPr>
          <a:endParaRPr lang="en-US" sz="3600" kern="1200" baseline="0" dirty="0" smtClean="0"/>
        </a:p>
        <a:p>
          <a:pPr lvl="0" algn="ctr" defTabSz="1600200" rtl="0">
            <a:lnSpc>
              <a:spcPct val="90000"/>
            </a:lnSpc>
            <a:spcBef>
              <a:spcPct val="0"/>
            </a:spcBef>
            <a:spcAft>
              <a:spcPct val="35000"/>
            </a:spcAft>
          </a:pPr>
          <a:r>
            <a:rPr lang="en-US" sz="2800" kern="1200" baseline="0" dirty="0" smtClean="0"/>
            <a:t>(to be covered in detail by Raul Solis, Luis Mojica, and </a:t>
          </a:r>
          <a:r>
            <a:rPr lang="en-US" sz="2800" kern="1200" baseline="0" dirty="0" err="1" smtClean="0"/>
            <a:t>Franciso</a:t>
          </a:r>
          <a:r>
            <a:rPr lang="en-US" sz="2800" kern="1200" baseline="0" dirty="0" smtClean="0"/>
            <a:t> Jimenez)</a:t>
          </a:r>
          <a:endParaRPr lang="en-US" sz="2800" kern="1200" baseline="0" dirty="0"/>
        </a:p>
      </dsp:txBody>
      <dsp:txXfrm>
        <a:off x="126223" y="889354"/>
        <a:ext cx="7519954" cy="2333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1559420"/>
          <a:ext cx="7772400" cy="1559025"/>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The Difference Between</a:t>
          </a:r>
        </a:p>
        <a:p>
          <a:pPr lvl="0" algn="ctr" defTabSz="1600200" rtl="0">
            <a:lnSpc>
              <a:spcPct val="90000"/>
            </a:lnSpc>
            <a:spcBef>
              <a:spcPct val="0"/>
            </a:spcBef>
            <a:spcAft>
              <a:spcPct val="35000"/>
            </a:spcAft>
          </a:pPr>
          <a:r>
            <a:rPr lang="en-US" sz="3600" kern="1200" baseline="0" dirty="0" smtClean="0"/>
            <a:t> Accuracy and Stability</a:t>
          </a:r>
        </a:p>
      </dsp:txBody>
      <dsp:txXfrm>
        <a:off x="76105" y="1635525"/>
        <a:ext cx="7620190"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F80C-7B91-4258-9BFF-526524895CEC}">
      <dsp:nvSpPr>
        <dsp:cNvPr id="0" name=""/>
        <dsp:cNvSpPr/>
      </dsp:nvSpPr>
      <dsp:spPr>
        <a:xfrm>
          <a:off x="0" y="763131"/>
          <a:ext cx="7772400" cy="25857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baseline="0" dirty="0" smtClean="0"/>
            <a:t>Statistical Tools Used to Estimate Stability</a:t>
          </a:r>
        </a:p>
        <a:p>
          <a:pPr lvl="0" algn="ctr" defTabSz="1600200" rtl="0">
            <a:lnSpc>
              <a:spcPct val="90000"/>
            </a:lnSpc>
            <a:spcBef>
              <a:spcPct val="0"/>
            </a:spcBef>
            <a:spcAft>
              <a:spcPct val="35000"/>
            </a:spcAft>
          </a:pPr>
          <a:endParaRPr lang="en-US" sz="2800" kern="1200" baseline="0" dirty="0" smtClean="0"/>
        </a:p>
        <a:p>
          <a:pPr lvl="0" algn="ctr" defTabSz="1600200" rtl="0">
            <a:lnSpc>
              <a:spcPct val="90000"/>
            </a:lnSpc>
            <a:spcBef>
              <a:spcPct val="0"/>
            </a:spcBef>
            <a:spcAft>
              <a:spcPct val="35000"/>
            </a:spcAft>
          </a:pPr>
          <a:r>
            <a:rPr lang="en-US" sz="2800" kern="1200" baseline="0" dirty="0" smtClean="0"/>
            <a:t>(to be covered in detail by Mauricio Lopez)</a:t>
          </a:r>
          <a:endParaRPr lang="en-US" sz="2800" kern="1200" baseline="0" dirty="0"/>
        </a:p>
      </dsp:txBody>
      <dsp:txXfrm>
        <a:off x="126223" y="889354"/>
        <a:ext cx="7519954"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775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775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775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EC26DEF3-F9E7-4D5E-B9B9-E55C80A32E79}" type="slidenum">
              <a:rPr lang="en-US"/>
              <a:pPr>
                <a:defRPr/>
              </a:pPr>
              <a:t>‹#›</a:t>
            </a:fld>
            <a:endParaRPr lang="en-US"/>
          </a:p>
        </p:txBody>
      </p:sp>
    </p:spTree>
    <p:extLst>
      <p:ext uri="{BB962C8B-B14F-4D97-AF65-F5344CB8AC3E}">
        <p14:creationId xmlns:p14="http://schemas.microsoft.com/office/powerpoint/2010/main" val="183657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2AF7AE1C-A28C-45D6-AFCB-D1236BB8579E}" type="slidenum">
              <a:rPr lang="en-US"/>
              <a:pPr>
                <a:defRPr/>
              </a:pPr>
              <a:t>‹#›</a:t>
            </a:fld>
            <a:endParaRPr lang="en-US"/>
          </a:p>
        </p:txBody>
      </p:sp>
    </p:spTree>
    <p:extLst>
      <p:ext uri="{BB962C8B-B14F-4D97-AF65-F5344CB8AC3E}">
        <p14:creationId xmlns:p14="http://schemas.microsoft.com/office/powerpoint/2010/main" val="1422683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Rot="1" noChangeAspect="1" noChangeArrowheads="1" noTextEdit="1"/>
          </p:cNvSpPr>
          <p:nvPr>
            <p:ph type="sldImg"/>
          </p:nvPr>
        </p:nvSpPr>
        <p:spPr>
          <a:xfrm>
            <a:off x="1258888" y="720725"/>
            <a:ext cx="4800600" cy="3600450"/>
          </a:xfrm>
          <a:ln/>
        </p:spPr>
      </p:sp>
      <p:sp>
        <p:nvSpPr>
          <p:cNvPr id="1627139" name="Rectangle 3"/>
          <p:cNvSpPr>
            <a:spLocks noGrp="1" noChangeArrowheads="1"/>
          </p:cNvSpPr>
          <p:nvPr>
            <p:ph type="body" idx="1"/>
          </p:nvPr>
        </p:nvSpPr>
        <p:spPr>
          <a:xfrm>
            <a:off x="731520" y="4560570"/>
            <a:ext cx="5852160" cy="432054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Rot="1" noChangeAspect="1" noChangeArrowheads="1" noTextEdit="1"/>
          </p:cNvSpPr>
          <p:nvPr>
            <p:ph type="sldImg"/>
          </p:nvPr>
        </p:nvSpPr>
        <p:spPr>
          <a:xfrm>
            <a:off x="1258888" y="720725"/>
            <a:ext cx="4800600" cy="3600450"/>
          </a:xfrm>
          <a:ln/>
        </p:spPr>
      </p:sp>
      <p:sp>
        <p:nvSpPr>
          <p:cNvPr id="1629187" name="Rectangle 3"/>
          <p:cNvSpPr>
            <a:spLocks noGrp="1" noChangeArrowheads="1"/>
          </p:cNvSpPr>
          <p:nvPr>
            <p:ph type="body" idx="1"/>
          </p:nvPr>
        </p:nvSpPr>
        <p:spPr>
          <a:xfrm>
            <a:off x="731520" y="4560570"/>
            <a:ext cx="5852160" cy="432054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Rot="1" noChangeAspect="1" noChangeArrowheads="1" noTextEdit="1"/>
          </p:cNvSpPr>
          <p:nvPr>
            <p:ph type="sldImg"/>
          </p:nvPr>
        </p:nvSpPr>
        <p:spPr>
          <a:xfrm>
            <a:off x="1258888" y="720725"/>
            <a:ext cx="4800600" cy="3600450"/>
          </a:xfrm>
          <a:ln/>
        </p:spPr>
      </p:sp>
      <p:sp>
        <p:nvSpPr>
          <p:cNvPr id="1683459" name="Rectangle 3"/>
          <p:cNvSpPr>
            <a:spLocks noGrp="1" noChangeArrowheads="1"/>
          </p:cNvSpPr>
          <p:nvPr>
            <p:ph type="body" idx="1"/>
          </p:nvPr>
        </p:nvSpPr>
        <p:spPr>
          <a:xfrm>
            <a:off x="731520" y="4560570"/>
            <a:ext cx="585216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noFill/>
          <a:ln/>
        </p:spPr>
        <p:txBody>
          <a:bodyPr lIns="92479" tIns="45428" rIns="92479" bIns="45428"/>
          <a:lstStyle/>
          <a:p>
            <a:endParaRPr lang="en-US"/>
          </a:p>
        </p:txBody>
      </p:sp>
      <p:sp>
        <p:nvSpPr>
          <p:cNvPr id="56323" name="Rectangle 3"/>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1387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6746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0139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SIM">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2125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078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28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45211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22503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0094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4094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2083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7584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00577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6675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n-US" sz="1400">
              <a:latin typeface="Arial" charset="0"/>
            </a:endParaRPr>
          </a:p>
        </p:txBody>
      </p:sp>
      <p:sp>
        <p:nvSpPr>
          <p:cNvPr id="1043" name="Rectangle 19"/>
          <p:cNvSpPr>
            <a:spLocks noChangeArrowheads="1"/>
          </p:cNvSpPr>
          <p:nvPr/>
        </p:nvSpPr>
        <p:spPr bwMode="auto">
          <a:xfrm>
            <a:off x="628650" y="6057900"/>
            <a:ext cx="2771775" cy="242888"/>
          </a:xfrm>
          <a:prstGeom prst="rect">
            <a:avLst/>
          </a:prstGeom>
          <a:solidFill>
            <a:schemeClr val="bg1"/>
          </a:solidFill>
          <a:ln w="9525">
            <a:noFill/>
            <a:miter lim="800000"/>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85" r:id="rId13"/>
    <p:sldLayoutId id="2147483686" r:id="rId14"/>
  </p:sldLayoutIdLst>
  <p:transition/>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6.bin"/><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9.bin"/><Relationship Id="rId4" Type="http://schemas.openxmlformats.org/officeDocument/2006/relationships/image" Target="../media/image36.wmf"/></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3.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10741114"/>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idx="1"/>
          </p:nvPr>
        </p:nvSpPr>
        <p:spPr bwMode="auto">
          <a:xfrm>
            <a:off x="704850" y="1769176"/>
            <a:ext cx="79438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a:bodyPr>
          <a:lstStyle/>
          <a:p>
            <a:pPr>
              <a:buClr>
                <a:schemeClr val="bg1"/>
              </a:buClr>
              <a:buFont typeface="Monotype Sorts" pitchFamily="2" charset="2"/>
              <a:buNone/>
            </a:pPr>
            <a:r>
              <a:rPr lang="en-US" dirty="0">
                <a:solidFill>
                  <a:schemeClr val="bg2"/>
                </a:solidFill>
                <a:effectLst/>
              </a:rPr>
              <a:t>   </a:t>
            </a:r>
            <a:r>
              <a:rPr lang="en-US" dirty="0" smtClean="0">
                <a:solidFill>
                  <a:schemeClr val="bg2"/>
                </a:solidFill>
                <a:effectLst/>
              </a:rPr>
              <a:t> </a:t>
            </a:r>
            <a:r>
              <a:rPr lang="en-US" sz="2400" dirty="0" smtClean="0">
                <a:solidFill>
                  <a:schemeClr val="tx1"/>
                </a:solidFill>
                <a:effectLst/>
                <a:latin typeface="Arial" pitchFamily="34" charset="0"/>
                <a:cs typeface="Arial" pitchFamily="34" charset="0"/>
              </a:rPr>
              <a:t>Period </a:t>
            </a:r>
            <a:r>
              <a:rPr lang="en-US" sz="2400" dirty="0">
                <a:solidFill>
                  <a:schemeClr val="tx1"/>
                </a:solidFill>
                <a:effectLst/>
                <a:latin typeface="Arial" pitchFamily="34" charset="0"/>
                <a:cs typeface="Arial" pitchFamily="34" charset="0"/>
              </a:rPr>
              <a:t>is the reciprocal of </a:t>
            </a:r>
            <a:r>
              <a:rPr lang="en-US" sz="2400" dirty="0" smtClean="0">
                <a:solidFill>
                  <a:schemeClr val="tx1"/>
                </a:solidFill>
                <a:effectLst/>
                <a:latin typeface="Arial" pitchFamily="34" charset="0"/>
                <a:cs typeface="Arial" pitchFamily="34" charset="0"/>
              </a:rPr>
              <a:t>frequency, expressed </a:t>
            </a:r>
            <a:r>
              <a:rPr lang="en-US" sz="2400" dirty="0" smtClean="0">
                <a:solidFill>
                  <a:schemeClr val="tx1"/>
                </a:solidFill>
                <a:effectLst/>
                <a:latin typeface="Arial" pitchFamily="34" charset="0"/>
                <a:cs typeface="Arial" pitchFamily="34" charset="0"/>
              </a:rPr>
              <a:t>in units </a:t>
            </a:r>
            <a:r>
              <a:rPr lang="en-US" sz="2400" dirty="0">
                <a:solidFill>
                  <a:schemeClr val="tx1"/>
                </a:solidFill>
                <a:effectLst/>
                <a:latin typeface="Arial" pitchFamily="34" charset="0"/>
                <a:cs typeface="Arial" pitchFamily="34" charset="0"/>
              </a:rPr>
              <a:t>of time.</a:t>
            </a:r>
          </a:p>
          <a:p>
            <a:pPr>
              <a:buFont typeface="Monotype Sorts" pitchFamily="2" charset="2"/>
              <a:buNone/>
            </a:pPr>
            <a:endParaRPr lang="en-US" sz="2400" dirty="0">
              <a:solidFill>
                <a:schemeClr val="bg2"/>
              </a:solidFill>
              <a:effectLst/>
            </a:endParaRPr>
          </a:p>
        </p:txBody>
      </p:sp>
      <p:sp>
        <p:nvSpPr>
          <p:cNvPr id="1539074" name="Rectangle 2"/>
          <p:cNvSpPr>
            <a:spLocks noGrp="1" noChangeArrowheads="1"/>
          </p:cNvSpPr>
          <p:nvPr>
            <p:ph type="title"/>
          </p:nvPr>
        </p:nvSpPr>
        <p:spPr bwMode="auto">
          <a:xfrm>
            <a:off x="685800" y="533400"/>
            <a:ext cx="7715250" cy="952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Period</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1311295785"/>
              </p:ext>
            </p:extLst>
          </p:nvPr>
        </p:nvGraphicFramePr>
        <p:xfrm>
          <a:off x="3730625" y="3009900"/>
          <a:ext cx="1336675" cy="1296988"/>
        </p:xfrm>
        <a:graphic>
          <a:graphicData uri="http://schemas.openxmlformats.org/presentationml/2006/ole">
            <mc:AlternateContent xmlns:mc="http://schemas.openxmlformats.org/markup-compatibility/2006">
              <mc:Choice xmlns:v="urn:schemas-microsoft-com:vml" Requires="v">
                <p:oleObj spid="_x0000_s36890" name="Equation" r:id="rId3" imgW="431640" imgH="419040" progId="Equation.3">
                  <p:embed/>
                </p:oleObj>
              </mc:Choice>
              <mc:Fallback>
                <p:oleObj name="Equation" r:id="rId3" imgW="431640" imgH="419040" progId="Equation.3">
                  <p:embed/>
                  <p:pic>
                    <p:nvPicPr>
                      <p:cNvPr id="0" name="Object 3"/>
                      <p:cNvPicPr>
                        <a:picLocks noGrp="1" noChangeAspect="1" noChangeArrowheads="1"/>
                      </p:cNvPicPr>
                      <p:nvPr/>
                    </p:nvPicPr>
                    <p:blipFill>
                      <a:blip r:embed="rId4"/>
                      <a:srcRect/>
                      <a:stretch>
                        <a:fillRect/>
                      </a:stretch>
                    </p:blipFill>
                    <p:spPr bwMode="auto">
                      <a:xfrm>
                        <a:off x="3730625" y="3009900"/>
                        <a:ext cx="13366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08082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idx="1"/>
          </p:nvPr>
        </p:nvSpPr>
        <p:spPr bwMode="auto">
          <a:xfrm>
            <a:off x="849704" y="1135083"/>
            <a:ext cx="779145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25000" lnSpcReduction="20000"/>
          </a:bodyPr>
          <a:lstStyle/>
          <a:p>
            <a:pPr>
              <a:buClr>
                <a:schemeClr val="bg1"/>
              </a:buClr>
              <a:buFont typeface="Monotype Sorts" pitchFamily="2" charset="2"/>
              <a:buNone/>
            </a:pPr>
            <a:r>
              <a:rPr lang="en-US" sz="8000" dirty="0">
                <a:solidFill>
                  <a:schemeClr val="bg2"/>
                </a:solidFill>
                <a:effectLst/>
              </a:rPr>
              <a:t>   </a:t>
            </a:r>
            <a:r>
              <a:rPr lang="en-US" sz="8000" dirty="0" smtClean="0">
                <a:solidFill>
                  <a:schemeClr val="bg2"/>
                </a:solidFill>
                <a:effectLst/>
              </a:rPr>
              <a:t>	</a:t>
            </a:r>
            <a:r>
              <a:rPr lang="en-US" sz="8000" dirty="0" smtClean="0">
                <a:solidFill>
                  <a:schemeClr val="tx1"/>
                </a:solidFill>
                <a:effectLst/>
                <a:latin typeface="Arial" pitchFamily="34" charset="0"/>
                <a:cs typeface="Arial" pitchFamily="34" charset="0"/>
              </a:rPr>
              <a:t>The </a:t>
            </a:r>
            <a:r>
              <a:rPr lang="en-US" sz="8000" dirty="0">
                <a:solidFill>
                  <a:schemeClr val="tx1"/>
                </a:solidFill>
                <a:effectLst/>
                <a:latin typeface="Arial" pitchFamily="34" charset="0"/>
                <a:cs typeface="Arial" pitchFamily="34" charset="0"/>
              </a:rPr>
              <a:t>wavelength is the length of one complete wave </a:t>
            </a:r>
            <a:r>
              <a:rPr lang="en-US" sz="8000" dirty="0" smtClean="0">
                <a:solidFill>
                  <a:schemeClr val="tx1"/>
                </a:solidFill>
                <a:effectLst/>
                <a:latin typeface="Arial" pitchFamily="34" charset="0"/>
                <a:cs typeface="Arial" pitchFamily="34" charset="0"/>
              </a:rPr>
              <a:t>cycle, expressed </a:t>
            </a:r>
            <a:r>
              <a:rPr lang="en-US" sz="8000" dirty="0">
                <a:solidFill>
                  <a:schemeClr val="tx1"/>
                </a:solidFill>
                <a:effectLst/>
                <a:latin typeface="Arial" pitchFamily="34" charset="0"/>
                <a:cs typeface="Arial" pitchFamily="34" charset="0"/>
              </a:rPr>
              <a:t>in units of length.</a:t>
            </a:r>
          </a:p>
          <a:p>
            <a:pPr algn="ctr">
              <a:buFont typeface="Monotype Sorts" pitchFamily="2" charset="2"/>
              <a:buNone/>
            </a:pPr>
            <a:r>
              <a:rPr lang="en-US" sz="2400" b="1" dirty="0">
                <a:solidFill>
                  <a:schemeClr val="bg1"/>
                </a:solidFill>
                <a:effectLst/>
              </a:rPr>
              <a:t>wavelength in meters = 300 / frequency in MHz</a:t>
            </a:r>
            <a:endParaRPr lang="en-US" sz="2400" dirty="0">
              <a:solidFill>
                <a:schemeClr val="bg1"/>
              </a:solidFill>
              <a:effectLst/>
            </a:endParaRPr>
          </a:p>
          <a:p>
            <a:pPr lvl="1"/>
            <a:endParaRPr lang="en-US" sz="2400" dirty="0">
              <a:solidFill>
                <a:schemeClr val="bg1"/>
              </a:solidFill>
            </a:endParaRPr>
          </a:p>
        </p:txBody>
      </p:sp>
      <p:sp>
        <p:nvSpPr>
          <p:cNvPr id="375810" name="Rectangle 2"/>
          <p:cNvSpPr>
            <a:spLocks noGrp="1" noChangeArrowheads="1"/>
          </p:cNvSpPr>
          <p:nvPr>
            <p:ph type="title"/>
          </p:nvPr>
        </p:nvSpPr>
        <p:spPr bwMode="auto">
          <a:xfrm>
            <a:off x="640154" y="180975"/>
            <a:ext cx="771525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Wavelength</a:t>
            </a:r>
          </a:p>
        </p:txBody>
      </p:sp>
      <p:pic>
        <p:nvPicPr>
          <p:cNvPr id="375816" name="Picture 8" descr="waves_wave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379" y="3495675"/>
            <a:ext cx="6400800" cy="2905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Grp="1" noChangeAspect="1"/>
          </p:cNvGraphicFramePr>
          <p:nvPr>
            <p:extLst>
              <p:ext uri="{D42A27DB-BD31-4B8C-83A1-F6EECF244321}">
                <p14:modId xmlns:p14="http://schemas.microsoft.com/office/powerpoint/2010/main" val="2195576689"/>
              </p:ext>
            </p:extLst>
          </p:nvPr>
        </p:nvGraphicFramePr>
        <p:xfrm>
          <a:off x="1297379" y="1922463"/>
          <a:ext cx="1296988" cy="1439862"/>
        </p:xfrm>
        <a:graphic>
          <a:graphicData uri="http://schemas.openxmlformats.org/presentationml/2006/ole">
            <mc:AlternateContent xmlns:mc="http://schemas.openxmlformats.org/markup-compatibility/2006">
              <mc:Choice xmlns:v="urn:schemas-microsoft-com:vml" Requires="v">
                <p:oleObj spid="_x0000_s37914" name="Equation" r:id="rId4" imgW="419040" imgH="660240" progId="Equation.3">
                  <p:embed/>
                </p:oleObj>
              </mc:Choice>
              <mc:Fallback>
                <p:oleObj name="Equation" r:id="rId4" imgW="419040" imgH="660240" progId="Equation.3">
                  <p:embed/>
                  <p:pic>
                    <p:nvPicPr>
                      <p:cNvPr id="0" name="Object 1"/>
                      <p:cNvPicPr>
                        <a:picLocks noGrp="1" noChangeAspect="1" noChangeArrowheads="1"/>
                      </p:cNvPicPr>
                      <p:nvPr/>
                    </p:nvPicPr>
                    <p:blipFill>
                      <a:blip r:embed="rId5"/>
                      <a:srcRect/>
                      <a:stretch>
                        <a:fillRect/>
                      </a:stretch>
                    </p:blipFill>
                    <p:spPr bwMode="auto">
                      <a:xfrm>
                        <a:off x="1297379" y="1922463"/>
                        <a:ext cx="1296988" cy="1439862"/>
                      </a:xfrm>
                      <a:prstGeom prst="rect">
                        <a:avLst/>
                      </a:prstGeom>
                      <a:noFill/>
                      <a:ln>
                        <a:noFill/>
                      </a:ln>
                    </p:spPr>
                  </p:pic>
                </p:oleObj>
              </mc:Fallback>
            </mc:AlternateContent>
          </a:graphicData>
        </a:graphic>
      </p:graphicFrame>
      <mc:AlternateContent xmlns:mc="http://schemas.openxmlformats.org/markup-compatibility/2006">
        <mc:Choice xmlns:a14="http://schemas.microsoft.com/office/drawing/2010/main" Requires="a14">
          <p:sp>
            <p:nvSpPr>
              <p:cNvPr id="3" name="TextBox 2"/>
              <p:cNvSpPr txBox="1"/>
              <p:nvPr/>
            </p:nvSpPr>
            <p:spPr>
              <a:xfrm>
                <a:off x="3257550" y="1885950"/>
                <a:ext cx="5057775" cy="1070806"/>
              </a:xfrm>
              <a:prstGeom prst="rect">
                <a:avLst/>
              </a:prstGeom>
              <a:noFill/>
            </p:spPr>
            <p:txBody>
              <a:bodyPr wrap="square" rtlCol="0">
                <a:spAutoFit/>
              </a:bodyPr>
              <a:lstStyle/>
              <a:p>
                <a:r>
                  <a:rPr lang="en-US" dirty="0" smtClean="0">
                    <a:latin typeface="+mn-lt"/>
                    <a:cs typeface="Times New Roman" panose="02020603050405020304" pitchFamily="18" charset="0"/>
                  </a:rPr>
                  <a:t>Where </a:t>
                </a:r>
                <a:r>
                  <a:rPr lang="en-US" i="1" dirty="0" smtClean="0">
                    <a:latin typeface="+mn-lt"/>
                    <a:cs typeface="Times New Roman" panose="02020603050405020304" pitchFamily="18" charset="0"/>
                  </a:rPr>
                  <a:t>c</a:t>
                </a:r>
                <a:r>
                  <a:rPr lang="en-US" dirty="0" smtClean="0">
                    <a:latin typeface="+mn-lt"/>
                    <a:cs typeface="Times New Roman" panose="02020603050405020304" pitchFamily="18" charset="0"/>
                  </a:rPr>
                  <a:t> is the speed of light constant of 299,727,738 meters/second. To get </a:t>
                </a:r>
                <a:r>
                  <a:rPr lang="el-GR" dirty="0" smtClean="0">
                    <a:latin typeface="Times New Roman" panose="02020603050405020304" pitchFamily="18" charset="0"/>
                    <a:cs typeface="Times New Roman" panose="02020603050405020304" pitchFamily="18" charset="0"/>
                  </a:rPr>
                  <a:t>λ</a:t>
                </a:r>
                <a:r>
                  <a:rPr lang="en-US" dirty="0" smtClean="0">
                    <a:latin typeface="+mn-lt"/>
                    <a:cs typeface="Times New Roman" panose="02020603050405020304" pitchFamily="18" charset="0"/>
                  </a:rPr>
                  <a:t> in meters, it is common to use </a:t>
                </a:r>
                <a14:m>
                  <m:oMath xmlns:m="http://schemas.openxmlformats.org/officeDocument/2006/math">
                    <m:f>
                      <m:fPr>
                        <m:ctrlPr>
                          <a:rPr lang="en-US" i="1" smtClean="0">
                            <a:latin typeface="Cambria Math"/>
                            <a:cs typeface="Times New Roman" panose="02020603050405020304" pitchFamily="18" charset="0"/>
                          </a:rPr>
                        </m:ctrlPr>
                      </m:fPr>
                      <m:num>
                        <m:r>
                          <a:rPr lang="en-US" b="0" i="1" smtClean="0">
                            <a:latin typeface="Cambria Math"/>
                            <a:cs typeface="Times New Roman" panose="02020603050405020304" pitchFamily="18" charset="0"/>
                          </a:rPr>
                          <m:t>300</m:t>
                        </m:r>
                      </m:num>
                      <m:den>
                        <m:r>
                          <a:rPr lang="en-US" b="0" i="1" smtClean="0">
                            <a:latin typeface="Cambria Math"/>
                            <a:cs typeface="Times New Roman" panose="02020603050405020304" pitchFamily="18" charset="0"/>
                          </a:rPr>
                          <m:t>𝑓</m:t>
                        </m:r>
                      </m:den>
                    </m:f>
                  </m:oMath>
                </a14:m>
                <a:r>
                  <a:rPr lang="en-US" dirty="0" smtClean="0">
                    <a:latin typeface="+mn-lt"/>
                    <a:cs typeface="Times New Roman" panose="02020603050405020304" pitchFamily="18" charset="0"/>
                  </a:rPr>
                  <a:t>, where </a:t>
                </a:r>
                <a:r>
                  <a:rPr lang="en-US" i="1" dirty="0" smtClean="0">
                    <a:latin typeface="Times New Roman" panose="02020603050405020304" pitchFamily="18" charset="0"/>
                    <a:cs typeface="Times New Roman" panose="02020603050405020304" pitchFamily="18" charset="0"/>
                  </a:rPr>
                  <a:t>f</a:t>
                </a:r>
                <a:r>
                  <a:rPr lang="en-US" dirty="0" smtClean="0">
                    <a:latin typeface="+mn-lt"/>
                    <a:cs typeface="Times New Roman" panose="02020603050405020304" pitchFamily="18" charset="0"/>
                  </a:rPr>
                  <a:t>  is in </a:t>
                </a:r>
                <a:r>
                  <a:rPr lang="en-US" dirty="0" err="1" smtClean="0">
                    <a:latin typeface="+mn-lt"/>
                    <a:cs typeface="Times New Roman" panose="02020603050405020304" pitchFamily="18" charset="0"/>
                  </a:rPr>
                  <a:t>MHz.</a:t>
                </a:r>
                <a:endParaRPr lang="en-US" dirty="0">
                  <a:latin typeface="+mn-lt"/>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257550" y="1885950"/>
                <a:ext cx="5057775" cy="1070806"/>
              </a:xfrm>
              <a:prstGeom prst="rect">
                <a:avLst/>
              </a:prstGeom>
              <a:blipFill rotWithShape="1">
                <a:blip r:embed="rId6"/>
                <a:stretch>
                  <a:fillRect l="-964" t="-2841" r="-1205" b="-2273"/>
                </a:stretch>
              </a:blipFill>
            </p:spPr>
            <p:txBody>
              <a:bodyPr/>
              <a:lstStyle/>
              <a:p>
                <a:r>
                  <a:rPr lang="en-US">
                    <a:noFill/>
                  </a:rPr>
                  <a:t> </a:t>
                </a:r>
              </a:p>
            </p:txBody>
          </p:sp>
        </mc:Fallback>
      </mc:AlternateContent>
    </p:spTree>
    <p:extLst>
      <p:ext uri="{BB962C8B-B14F-4D97-AF65-F5344CB8AC3E}">
        <p14:creationId xmlns:p14="http://schemas.microsoft.com/office/powerpoint/2010/main" val="40579430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6096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200" dirty="0">
                <a:solidFill>
                  <a:srgbClr val="3366FF"/>
                </a:solidFill>
                <a:latin typeface="Tahoma" pitchFamily="34" charset="0"/>
                <a:cs typeface="Tahoma" pitchFamily="34" charset="0"/>
              </a:rPr>
              <a:t>Frequency Bands</a:t>
            </a:r>
            <a:r>
              <a:rPr lang="en-US" sz="2800" dirty="0">
                <a:solidFill>
                  <a:srgbClr val="3366FF"/>
                </a:solidFill>
                <a:latin typeface="Tahoma" pitchFamily="34" charset="0"/>
                <a:cs typeface="Tahoma" pitchFamily="34" charset="0"/>
              </a:rPr>
              <a:t/>
            </a:r>
            <a:br>
              <a:rPr lang="en-US" sz="2800" dirty="0">
                <a:solidFill>
                  <a:srgbClr val="3366FF"/>
                </a:solidFill>
                <a:latin typeface="Tahoma" pitchFamily="34" charset="0"/>
                <a:cs typeface="Tahoma" pitchFamily="34" charset="0"/>
              </a:rPr>
            </a:br>
            <a:r>
              <a:rPr lang="en-US" sz="2400" dirty="0">
                <a:solidFill>
                  <a:srgbClr val="3366FF"/>
                </a:solidFill>
                <a:latin typeface="Tahoma" pitchFamily="34" charset="0"/>
                <a:cs typeface="Tahoma" pitchFamily="34" charset="0"/>
              </a:rPr>
              <a:t>Higher frequencies means shorter wavelengths</a:t>
            </a:r>
          </a:p>
        </p:txBody>
      </p:sp>
      <p:graphicFrame>
        <p:nvGraphicFramePr>
          <p:cNvPr id="376839" name="Object 7"/>
          <p:cNvGraphicFramePr>
            <a:graphicFrameLocks noChangeAspect="1"/>
          </p:cNvGraphicFramePr>
          <p:nvPr>
            <p:extLst>
              <p:ext uri="{D42A27DB-BD31-4B8C-83A1-F6EECF244321}">
                <p14:modId xmlns:p14="http://schemas.microsoft.com/office/powerpoint/2010/main" val="2722495588"/>
              </p:ext>
            </p:extLst>
          </p:nvPr>
        </p:nvGraphicFramePr>
        <p:xfrm>
          <a:off x="523874" y="2028826"/>
          <a:ext cx="8267701" cy="3461673"/>
        </p:xfrm>
        <a:graphic>
          <a:graphicData uri="http://schemas.openxmlformats.org/presentationml/2006/ole">
            <mc:AlternateContent xmlns:mc="http://schemas.openxmlformats.org/markup-compatibility/2006">
              <mc:Choice xmlns:v="urn:schemas-microsoft-com:vml" Requires="v">
                <p:oleObj spid="_x0000_s21532" name="Document" r:id="rId3" imgW="5648199" imgH="2353821" progId="Word.Document.8">
                  <p:embed/>
                </p:oleObj>
              </mc:Choice>
              <mc:Fallback>
                <p:oleObj name="Document" r:id="rId3" imgW="5648199" imgH="2353821" progId="Word.Document.8">
                  <p:embed/>
                  <p:pic>
                    <p:nvPicPr>
                      <p:cNvPr id="0" name=""/>
                      <p:cNvPicPr>
                        <a:picLocks noChangeAspect="1" noChangeArrowheads="1"/>
                      </p:cNvPicPr>
                      <p:nvPr/>
                    </p:nvPicPr>
                    <p:blipFill>
                      <a:blip r:embed="rId4"/>
                      <a:srcRect/>
                      <a:stretch>
                        <a:fillRect/>
                      </a:stretch>
                    </p:blipFill>
                    <p:spPr bwMode="auto">
                      <a:xfrm>
                        <a:off x="523874" y="2028826"/>
                        <a:ext cx="8267701" cy="346167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892481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285750" y="314325"/>
            <a:ext cx="8610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dirty="0" smtClean="0">
                <a:solidFill>
                  <a:srgbClr val="3366FF"/>
                </a:solidFill>
                <a:latin typeface="Tahoma" pitchFamily="34" charset="0"/>
                <a:cs typeface="Tahoma" pitchFamily="34" charset="0"/>
              </a:rPr>
              <a:t>“</a:t>
            </a:r>
            <a:r>
              <a:rPr lang="en-US" dirty="0">
                <a:solidFill>
                  <a:srgbClr val="3366FF"/>
                </a:solidFill>
                <a:latin typeface="Tahoma" pitchFamily="34" charset="0"/>
                <a:cs typeface="Tahoma" pitchFamily="34" charset="0"/>
              </a:rPr>
              <a:t>Everyday” frequencies in </a:t>
            </a:r>
            <a:r>
              <a:rPr lang="en-US" dirty="0" smtClean="0">
                <a:solidFill>
                  <a:srgbClr val="3366FF"/>
                </a:solidFill>
                <a:latin typeface="Tahoma" pitchFamily="34" charset="0"/>
                <a:cs typeface="Tahoma" pitchFamily="34" charset="0"/>
              </a:rPr>
              <a:t/>
            </a:r>
            <a:br>
              <a:rPr lang="en-US" dirty="0" smtClean="0">
                <a:solidFill>
                  <a:srgbClr val="3366FF"/>
                </a:solidFill>
                <a:latin typeface="Tahoma" pitchFamily="34" charset="0"/>
                <a:cs typeface="Tahoma" pitchFamily="34" charset="0"/>
              </a:rPr>
            </a:br>
            <a:r>
              <a:rPr lang="en-US" dirty="0" smtClean="0">
                <a:solidFill>
                  <a:srgbClr val="3366FF"/>
                </a:solidFill>
                <a:latin typeface="Tahoma" pitchFamily="34" charset="0"/>
                <a:cs typeface="Tahoma" pitchFamily="34" charset="0"/>
              </a:rPr>
              <a:t>time </a:t>
            </a:r>
            <a:r>
              <a:rPr lang="en-US" dirty="0">
                <a:solidFill>
                  <a:srgbClr val="3366FF"/>
                </a:solidFill>
                <a:latin typeface="Tahoma" pitchFamily="34" charset="0"/>
                <a:cs typeface="Tahoma" pitchFamily="34" charset="0"/>
              </a:rPr>
              <a:t>and frequency metrology</a:t>
            </a:r>
          </a:p>
        </p:txBody>
      </p:sp>
      <p:sp>
        <p:nvSpPr>
          <p:cNvPr id="379203" name="Text Box 323"/>
          <p:cNvSpPr txBox="1">
            <a:spLocks noChangeArrowheads="1"/>
          </p:cNvSpPr>
          <p:nvPr/>
        </p:nvSpPr>
        <p:spPr bwMode="auto">
          <a:xfrm>
            <a:off x="838200" y="1981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379204" name="Text Box 324"/>
          <p:cNvSpPr txBox="1">
            <a:spLocks noChangeArrowheads="1"/>
          </p:cNvSpPr>
          <p:nvPr/>
        </p:nvSpPr>
        <p:spPr bwMode="auto">
          <a:xfrm>
            <a:off x="9906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379205" name="Text Box 325"/>
          <p:cNvSpPr txBox="1">
            <a:spLocks noChangeArrowheads="1"/>
          </p:cNvSpPr>
          <p:nvPr/>
        </p:nvSpPr>
        <p:spPr bwMode="auto">
          <a:xfrm>
            <a:off x="9906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graphicFrame>
        <p:nvGraphicFramePr>
          <p:cNvPr id="400912" name="Object 528"/>
          <p:cNvGraphicFramePr>
            <a:graphicFrameLocks noChangeAspect="1"/>
          </p:cNvGraphicFramePr>
          <p:nvPr>
            <p:extLst>
              <p:ext uri="{D42A27DB-BD31-4B8C-83A1-F6EECF244321}">
                <p14:modId xmlns:p14="http://schemas.microsoft.com/office/powerpoint/2010/main" val="1180209852"/>
              </p:ext>
            </p:extLst>
          </p:nvPr>
        </p:nvGraphicFramePr>
        <p:xfrm>
          <a:off x="200025" y="1933575"/>
          <a:ext cx="8801100" cy="4657725"/>
        </p:xfrm>
        <a:graphic>
          <a:graphicData uri="http://schemas.openxmlformats.org/presentationml/2006/ole">
            <mc:AlternateContent xmlns:mc="http://schemas.openxmlformats.org/markup-compatibility/2006">
              <mc:Choice xmlns:v="urn:schemas-microsoft-com:vml" Requires="v">
                <p:oleObj spid="_x0000_s22557" name="Document" r:id="rId3" imgW="6265847" imgH="3302187" progId="Word.Document.8">
                  <p:embed/>
                </p:oleObj>
              </mc:Choice>
              <mc:Fallback>
                <p:oleObj name="Document" r:id="rId3" imgW="6265847" imgH="3302187" progId="Word.Document.8">
                  <p:embed/>
                  <p:pic>
                    <p:nvPicPr>
                      <p:cNvPr id="0" name=""/>
                      <p:cNvPicPr>
                        <a:picLocks noChangeAspect="1" noChangeArrowheads="1"/>
                      </p:cNvPicPr>
                      <p:nvPr/>
                    </p:nvPicPr>
                    <p:blipFill>
                      <a:blip r:embed="rId4"/>
                      <a:srcRect/>
                      <a:stretch>
                        <a:fillRect/>
                      </a:stretch>
                    </p:blipFill>
                    <p:spPr bwMode="auto">
                      <a:xfrm>
                        <a:off x="200025" y="1933575"/>
                        <a:ext cx="8801100" cy="46577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69328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3454421"/>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41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5" name="Rectangle 3"/>
          <p:cNvSpPr>
            <a:spLocks noGrp="1" noChangeArrowheads="1"/>
          </p:cNvSpPr>
          <p:nvPr>
            <p:ph idx="1"/>
          </p:nvPr>
        </p:nvSpPr>
        <p:spPr bwMode="auto">
          <a:xfrm>
            <a:off x="600075" y="1619250"/>
            <a:ext cx="7791450" cy="451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Autofit/>
          </a:bodyPr>
          <a:lstStyle/>
          <a:p>
            <a:pPr>
              <a:lnSpc>
                <a:spcPct val="120000"/>
              </a:lnSpc>
              <a:spcBef>
                <a:spcPts val="0"/>
              </a:spcBef>
              <a:buClr>
                <a:schemeClr val="bg1"/>
              </a:buClr>
            </a:pPr>
            <a:r>
              <a:rPr lang="en-US" sz="1800" dirty="0">
                <a:solidFill>
                  <a:schemeClr val="tx1"/>
                </a:solidFill>
                <a:effectLst/>
                <a:latin typeface="Arial" pitchFamily="34" charset="0"/>
                <a:cs typeface="Arial" pitchFamily="34" charset="0"/>
              </a:rPr>
              <a:t>A </a:t>
            </a:r>
            <a:r>
              <a:rPr lang="en-US" sz="1800" i="1" dirty="0">
                <a:solidFill>
                  <a:schemeClr val="tx1"/>
                </a:solidFill>
                <a:effectLst/>
                <a:latin typeface="Arial" pitchFamily="34" charset="0"/>
                <a:cs typeface="Arial" pitchFamily="34" charset="0"/>
              </a:rPr>
              <a:t>clock</a:t>
            </a:r>
            <a:r>
              <a:rPr lang="en-US" sz="1800" dirty="0">
                <a:solidFill>
                  <a:schemeClr val="tx1"/>
                </a:solidFill>
                <a:effectLst/>
                <a:latin typeface="Arial" pitchFamily="34" charset="0"/>
                <a:cs typeface="Arial" pitchFamily="34" charset="0"/>
              </a:rPr>
              <a:t> counts cycles of a frequency and records units of time interval, such as seconds, minutes, hours, and days.   A clock consists of </a:t>
            </a:r>
            <a:r>
              <a:rPr lang="en-US" sz="1800" dirty="0" smtClean="0">
                <a:solidFill>
                  <a:schemeClr val="tx1"/>
                </a:solidFill>
                <a:effectLst/>
                <a:latin typeface="Arial" pitchFamily="34" charset="0"/>
                <a:cs typeface="Arial" pitchFamily="34" charset="0"/>
              </a:rPr>
              <a:t>an oscillator, </a:t>
            </a:r>
            <a:r>
              <a:rPr lang="en-US" sz="1800" dirty="0">
                <a:solidFill>
                  <a:schemeClr val="tx1"/>
                </a:solidFill>
                <a:effectLst/>
                <a:latin typeface="Arial" pitchFamily="34" charset="0"/>
                <a:cs typeface="Arial" pitchFamily="34" charset="0"/>
              </a:rPr>
              <a:t>a counter, and a display. </a:t>
            </a:r>
          </a:p>
          <a:p>
            <a:pPr marL="457200" lvl="1" indent="0">
              <a:lnSpc>
                <a:spcPct val="120000"/>
              </a:lnSpc>
              <a:spcBef>
                <a:spcPts val="0"/>
              </a:spcBef>
              <a:buClr>
                <a:schemeClr val="tx1"/>
              </a:buClr>
              <a:buNone/>
            </a:pPr>
            <a:endParaRPr lang="en-US" sz="1800" dirty="0">
              <a:latin typeface="Arial" pitchFamily="34" charset="0"/>
              <a:cs typeface="Arial" pitchFamily="34" charset="0"/>
            </a:endParaRPr>
          </a:p>
          <a:p>
            <a:pPr marL="457200" lvl="1" indent="0">
              <a:lnSpc>
                <a:spcPct val="120000"/>
              </a:lnSpc>
              <a:spcBef>
                <a:spcPts val="0"/>
              </a:spcBef>
              <a:buClr>
                <a:schemeClr val="tx1"/>
              </a:buClr>
              <a:buNone/>
            </a:pPr>
            <a:r>
              <a:rPr lang="en-US" sz="1800" b="1" i="1" dirty="0" smtClean="0">
                <a:solidFill>
                  <a:schemeClr val="tx1"/>
                </a:solidFill>
                <a:effectLst/>
                <a:latin typeface="Arial" pitchFamily="34" charset="0"/>
                <a:cs typeface="Arial" pitchFamily="34" charset="0"/>
              </a:rPr>
              <a:t>A wristwatch is a good example of a typical clock.  </a:t>
            </a:r>
            <a:r>
              <a:rPr lang="en-US" sz="1800" b="1" i="1" dirty="0">
                <a:solidFill>
                  <a:schemeClr val="tx1"/>
                </a:solidFill>
                <a:effectLst/>
                <a:latin typeface="Arial" pitchFamily="34" charset="0"/>
                <a:cs typeface="Arial" pitchFamily="34" charset="0"/>
              </a:rPr>
              <a:t>Most wristwatches contain </a:t>
            </a:r>
            <a:r>
              <a:rPr lang="en-US" sz="1800" b="1" i="1" dirty="0" smtClean="0">
                <a:solidFill>
                  <a:schemeClr val="tx1"/>
                </a:solidFill>
                <a:effectLst/>
                <a:latin typeface="Arial" pitchFamily="34" charset="0"/>
                <a:cs typeface="Arial" pitchFamily="34" charset="0"/>
              </a:rPr>
              <a:t>a quartz </a:t>
            </a:r>
            <a:r>
              <a:rPr lang="en-US" sz="1800" b="1" i="1" dirty="0">
                <a:solidFill>
                  <a:schemeClr val="tx1"/>
                </a:solidFill>
                <a:effectLst/>
                <a:latin typeface="Arial" pitchFamily="34" charset="0"/>
                <a:cs typeface="Arial" pitchFamily="34" charset="0"/>
              </a:rPr>
              <a:t>oscillator that generates </a:t>
            </a:r>
            <a:r>
              <a:rPr lang="en-US" sz="1800" b="1" i="1" dirty="0" smtClean="0">
                <a:solidFill>
                  <a:schemeClr val="tx1"/>
                </a:solidFill>
                <a:effectLst/>
                <a:latin typeface="Arial" pitchFamily="34" charset="0"/>
                <a:cs typeface="Arial" pitchFamily="34" charset="0"/>
              </a:rPr>
              <a:t>32 768 </a:t>
            </a:r>
            <a:r>
              <a:rPr lang="en-US" sz="1800" b="1" i="1" dirty="0">
                <a:solidFill>
                  <a:schemeClr val="tx1"/>
                </a:solidFill>
                <a:effectLst/>
                <a:latin typeface="Arial" pitchFamily="34" charset="0"/>
                <a:cs typeface="Arial" pitchFamily="34" charset="0"/>
              </a:rPr>
              <a:t>cycles per second.  After a watch counts </a:t>
            </a:r>
            <a:r>
              <a:rPr lang="en-US" sz="1800" b="1" i="1" dirty="0" smtClean="0">
                <a:solidFill>
                  <a:schemeClr val="tx1"/>
                </a:solidFill>
                <a:effectLst/>
                <a:latin typeface="Arial" pitchFamily="34" charset="0"/>
                <a:cs typeface="Arial" pitchFamily="34" charset="0"/>
              </a:rPr>
              <a:t>32 768 </a:t>
            </a:r>
            <a:r>
              <a:rPr lang="en-US" sz="1800" b="1" i="1" dirty="0">
                <a:solidFill>
                  <a:schemeClr val="tx1"/>
                </a:solidFill>
                <a:effectLst/>
                <a:latin typeface="Arial" pitchFamily="34" charset="0"/>
                <a:cs typeface="Arial" pitchFamily="34" charset="0"/>
              </a:rPr>
              <a:t>cycles, it records that one second has </a:t>
            </a:r>
            <a:r>
              <a:rPr lang="en-US" sz="1800" b="1" i="1" dirty="0" smtClean="0">
                <a:solidFill>
                  <a:schemeClr val="tx1"/>
                </a:solidFill>
                <a:effectLst/>
                <a:latin typeface="Arial" pitchFamily="34" charset="0"/>
                <a:cs typeface="Arial" pitchFamily="34" charset="0"/>
              </a:rPr>
              <a:t>elapsed by updating its display.</a:t>
            </a:r>
            <a:endParaRPr lang="en-US" sz="1800" b="1" i="1" dirty="0">
              <a:solidFill>
                <a:schemeClr val="tx1"/>
              </a:solidFill>
              <a:effectLst/>
              <a:latin typeface="Arial" pitchFamily="34" charset="0"/>
              <a:cs typeface="Arial" pitchFamily="34" charset="0"/>
            </a:endParaRPr>
          </a:p>
          <a:p>
            <a:pPr lvl="1">
              <a:lnSpc>
                <a:spcPct val="120000"/>
              </a:lnSpc>
              <a:spcBef>
                <a:spcPts val="0"/>
              </a:spcBef>
              <a:buClr>
                <a:schemeClr val="tx1"/>
              </a:buClr>
              <a:buFont typeface="Monotype Sorts" pitchFamily="2" charset="2"/>
              <a:buNone/>
            </a:pPr>
            <a:endParaRPr lang="en-US" sz="1800" i="1" dirty="0">
              <a:solidFill>
                <a:schemeClr val="tx1"/>
              </a:solidFill>
              <a:effectLst/>
              <a:latin typeface="Arial" pitchFamily="34" charset="0"/>
              <a:cs typeface="Arial" pitchFamily="34" charset="0"/>
            </a:endParaRPr>
          </a:p>
          <a:p>
            <a:pPr>
              <a:lnSpc>
                <a:spcPct val="120000"/>
              </a:lnSpc>
              <a:spcBef>
                <a:spcPts val="0"/>
              </a:spcBef>
              <a:buClr>
                <a:schemeClr val="bg1"/>
              </a:buClr>
            </a:pPr>
            <a:r>
              <a:rPr lang="en-US" sz="1800" dirty="0" smtClean="0">
                <a:solidFill>
                  <a:schemeClr val="tx1"/>
                </a:solidFill>
                <a:effectLst/>
                <a:latin typeface="Arial" pitchFamily="34" charset="0"/>
                <a:cs typeface="Arial" pitchFamily="34" charset="0"/>
              </a:rPr>
              <a:t>Oscillators are the heart of all clocks.  They produce </a:t>
            </a:r>
            <a:r>
              <a:rPr lang="en-US" sz="1800" dirty="0">
                <a:solidFill>
                  <a:schemeClr val="tx1"/>
                </a:solidFill>
                <a:effectLst/>
                <a:latin typeface="Arial" pitchFamily="34" charset="0"/>
                <a:cs typeface="Arial" pitchFamily="34" charset="0"/>
              </a:rPr>
              <a:t>a periodic event that repeats at a nearly constant rate.  This rate is called the resonance frequency</a:t>
            </a:r>
            <a:r>
              <a:rPr lang="en-US" sz="1800" dirty="0" smtClean="0">
                <a:solidFill>
                  <a:schemeClr val="tx1"/>
                </a:solidFill>
                <a:effectLst/>
                <a:latin typeface="Arial" pitchFamily="34" charset="0"/>
                <a:cs typeface="Arial" pitchFamily="34" charset="0"/>
              </a:rPr>
              <a:t>.  The best clocks contain the best oscillators.</a:t>
            </a:r>
            <a:endParaRPr lang="en-US" sz="1800" dirty="0">
              <a:solidFill>
                <a:schemeClr val="tx1"/>
              </a:solidFill>
              <a:effectLst/>
              <a:latin typeface="Arial" pitchFamily="34" charset="0"/>
              <a:cs typeface="Arial" pitchFamily="34" charset="0"/>
            </a:endParaRPr>
          </a:p>
          <a:p>
            <a:pPr lvl="1">
              <a:lnSpc>
                <a:spcPct val="120000"/>
              </a:lnSpc>
              <a:spcBef>
                <a:spcPts val="0"/>
              </a:spcBef>
              <a:buClr>
                <a:schemeClr val="bg1"/>
              </a:buClr>
            </a:pPr>
            <a:endParaRPr lang="en-US" sz="1800" dirty="0">
              <a:solidFill>
                <a:schemeClr val="tx1"/>
              </a:solidFill>
              <a:effectLst/>
              <a:latin typeface="Arial" pitchFamily="34" charset="0"/>
              <a:cs typeface="Arial" pitchFamily="34" charset="0"/>
            </a:endParaRPr>
          </a:p>
          <a:p>
            <a:pPr>
              <a:lnSpc>
                <a:spcPct val="80000"/>
              </a:lnSpc>
              <a:buClr>
                <a:schemeClr val="bg1"/>
              </a:buClr>
              <a:buFont typeface="Monotype Sorts" pitchFamily="2" charset="2"/>
              <a:buNone/>
            </a:pPr>
            <a:endParaRPr lang="en-US" sz="1800" dirty="0">
              <a:solidFill>
                <a:schemeClr val="bg2"/>
              </a:solidFill>
              <a:effectLst/>
              <a:latin typeface="Arial" pitchFamily="34" charset="0"/>
              <a:cs typeface="Arial" pitchFamily="34" charset="0"/>
            </a:endParaRPr>
          </a:p>
        </p:txBody>
      </p:sp>
      <p:sp>
        <p:nvSpPr>
          <p:cNvPr id="1564674" name="Rectangle 2"/>
          <p:cNvSpPr>
            <a:spLocks noGrp="1" noChangeArrowheads="1"/>
          </p:cNvSpPr>
          <p:nvPr>
            <p:ph type="title"/>
          </p:nvPr>
        </p:nvSpPr>
        <p:spPr bwMode="auto">
          <a:xfrm>
            <a:off x="838200"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Clocks and Oscillators</a:t>
            </a:r>
          </a:p>
        </p:txBody>
      </p:sp>
    </p:spTree>
    <p:extLst>
      <p:ext uri="{BB962C8B-B14F-4D97-AF65-F5344CB8AC3E}">
        <p14:creationId xmlns:p14="http://schemas.microsoft.com/office/powerpoint/2010/main" val="4718795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225425"/>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600" dirty="0">
                <a:solidFill>
                  <a:srgbClr val="3366FF"/>
                </a:solidFill>
                <a:latin typeface="Tahoma" pitchFamily="34" charset="0"/>
              </a:rPr>
              <a:t>The parts of a clock</a:t>
            </a:r>
          </a:p>
        </p:txBody>
      </p:sp>
      <p:pic>
        <p:nvPicPr>
          <p:cNvPr id="16261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337" y="2700207"/>
            <a:ext cx="1795463" cy="1795462"/>
          </a:xfrm>
          <a:prstGeom prst="rect">
            <a:avLst/>
          </a:prstGeom>
          <a:solidFill>
            <a:srgbClr val="3333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6116" name="Text Box 4"/>
          <p:cNvSpPr txBox="1">
            <a:spLocks noChangeArrowheads="1"/>
          </p:cNvSpPr>
          <p:nvPr/>
        </p:nvSpPr>
        <p:spPr bwMode="auto">
          <a:xfrm>
            <a:off x="809625" y="4641686"/>
            <a:ext cx="31305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Aft>
                <a:spcPct val="50000"/>
              </a:spcAft>
            </a:pPr>
            <a:r>
              <a:rPr lang="en-US" sz="2000" dirty="0">
                <a:solidFill>
                  <a:srgbClr val="1C1C1C"/>
                </a:solidFill>
              </a:rPr>
              <a:t>Earth Rotation</a:t>
            </a:r>
          </a:p>
          <a:p>
            <a:pPr algn="l" eaLnBrk="1" hangingPunct="1">
              <a:spcAft>
                <a:spcPct val="50000"/>
              </a:spcAft>
            </a:pPr>
            <a:r>
              <a:rPr lang="en-US" sz="2000" dirty="0">
                <a:solidFill>
                  <a:srgbClr val="1C1C1C"/>
                </a:solidFill>
              </a:rPr>
              <a:t>Pendulum Swing</a:t>
            </a:r>
          </a:p>
          <a:p>
            <a:pPr algn="l" eaLnBrk="1" hangingPunct="1">
              <a:spcAft>
                <a:spcPct val="50000"/>
              </a:spcAft>
            </a:pPr>
            <a:r>
              <a:rPr lang="en-US" sz="2000" dirty="0">
                <a:solidFill>
                  <a:srgbClr val="1C1C1C"/>
                </a:solidFill>
              </a:rPr>
              <a:t>Quartz Crystal Vibration</a:t>
            </a:r>
          </a:p>
          <a:p>
            <a:pPr algn="l" eaLnBrk="1" hangingPunct="1">
              <a:spcAft>
                <a:spcPct val="50000"/>
              </a:spcAft>
            </a:pPr>
            <a:r>
              <a:rPr lang="en-US" sz="2000" dirty="0">
                <a:solidFill>
                  <a:srgbClr val="1C1C1C"/>
                </a:solidFill>
              </a:rPr>
              <a:t>Cesium Atomic Vibration</a:t>
            </a:r>
          </a:p>
        </p:txBody>
      </p:sp>
      <p:sp>
        <p:nvSpPr>
          <p:cNvPr id="1626117" name="Text Box 5"/>
          <p:cNvSpPr txBox="1">
            <a:spLocks noChangeArrowheads="1"/>
          </p:cNvSpPr>
          <p:nvPr/>
        </p:nvSpPr>
        <p:spPr bwMode="auto">
          <a:xfrm>
            <a:off x="685800" y="1265237"/>
            <a:ext cx="7951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584200">
              <a:defRPr sz="2400">
                <a:solidFill>
                  <a:schemeClr val="tx1"/>
                </a:solidFill>
                <a:latin typeface="Arial" charset="0"/>
              </a:defRPr>
            </a:lvl1pPr>
            <a:lvl2pPr algn="l" defTabSz="584200">
              <a:defRPr sz="2400">
                <a:solidFill>
                  <a:schemeClr val="tx1"/>
                </a:solidFill>
                <a:latin typeface="Arial" charset="0"/>
              </a:defRPr>
            </a:lvl2pPr>
            <a:lvl3pPr algn="l" defTabSz="584200">
              <a:defRPr sz="2400">
                <a:solidFill>
                  <a:schemeClr val="tx1"/>
                </a:solidFill>
                <a:latin typeface="Arial" charset="0"/>
              </a:defRPr>
            </a:lvl3pPr>
            <a:lvl4pPr algn="l" defTabSz="584200">
              <a:defRPr sz="2400">
                <a:solidFill>
                  <a:schemeClr val="tx1"/>
                </a:solidFill>
                <a:latin typeface="Arial" charset="0"/>
              </a:defRPr>
            </a:lvl4pPr>
            <a:lvl5pPr algn="l" defTabSz="584200">
              <a:defRPr sz="2400">
                <a:solidFill>
                  <a:schemeClr val="tx1"/>
                </a:solidFill>
                <a:latin typeface="Arial" charset="0"/>
              </a:defRPr>
            </a:lvl5pPr>
            <a:lvl6pPr defTabSz="584200" eaLnBrk="0" fontAlgn="base" hangingPunct="0">
              <a:spcBef>
                <a:spcPct val="0"/>
              </a:spcBef>
              <a:spcAft>
                <a:spcPct val="0"/>
              </a:spcAft>
              <a:defRPr sz="2400">
                <a:solidFill>
                  <a:schemeClr val="tx1"/>
                </a:solidFill>
                <a:latin typeface="Arial" charset="0"/>
              </a:defRPr>
            </a:lvl6pPr>
            <a:lvl7pPr defTabSz="584200" eaLnBrk="0" fontAlgn="base" hangingPunct="0">
              <a:spcBef>
                <a:spcPct val="0"/>
              </a:spcBef>
              <a:spcAft>
                <a:spcPct val="0"/>
              </a:spcAft>
              <a:defRPr sz="2400">
                <a:solidFill>
                  <a:schemeClr val="tx1"/>
                </a:solidFill>
                <a:latin typeface="Arial" charset="0"/>
              </a:defRPr>
            </a:lvl7pPr>
            <a:lvl8pPr defTabSz="584200" eaLnBrk="0" fontAlgn="base" hangingPunct="0">
              <a:spcBef>
                <a:spcPct val="0"/>
              </a:spcBef>
              <a:spcAft>
                <a:spcPct val="0"/>
              </a:spcAft>
              <a:defRPr sz="2400">
                <a:solidFill>
                  <a:schemeClr val="tx1"/>
                </a:solidFill>
                <a:latin typeface="Arial" charset="0"/>
              </a:defRPr>
            </a:lvl8pPr>
            <a:lvl9pPr defTabSz="584200" eaLnBrk="0" fontAlgn="base" hangingPunct="0">
              <a:spcBef>
                <a:spcPct val="0"/>
              </a:spcBef>
              <a:spcAft>
                <a:spcPct val="0"/>
              </a:spcAft>
              <a:defRPr sz="2400">
                <a:solidFill>
                  <a:schemeClr val="tx1"/>
                </a:solidFill>
                <a:latin typeface="Arial" charset="0"/>
              </a:defRPr>
            </a:lvl9pPr>
          </a:lstStyle>
          <a:p>
            <a:pPr eaLnBrk="1" hangingPunct="1"/>
            <a:r>
              <a:rPr lang="en-US" b="1" dirty="0">
                <a:solidFill>
                  <a:srgbClr val="1C1C1C"/>
                </a:solidFill>
              </a:rPr>
              <a:t>Repeating Motion</a:t>
            </a:r>
            <a:r>
              <a:rPr lang="en-US" dirty="0">
                <a:solidFill>
                  <a:srgbClr val="1C1C1C"/>
                </a:solidFill>
              </a:rPr>
              <a:t>	</a:t>
            </a:r>
            <a:r>
              <a:rPr lang="en-US" b="1" dirty="0">
                <a:solidFill>
                  <a:srgbClr val="1C1C1C"/>
                </a:solidFill>
              </a:rPr>
              <a:t>+</a:t>
            </a:r>
            <a:r>
              <a:rPr lang="en-US" dirty="0">
                <a:solidFill>
                  <a:srgbClr val="1C1C1C"/>
                </a:solidFill>
              </a:rPr>
              <a:t>     </a:t>
            </a:r>
            <a:r>
              <a:rPr lang="en-US" b="1" dirty="0">
                <a:solidFill>
                  <a:srgbClr val="1C1C1C"/>
                </a:solidFill>
              </a:rPr>
              <a:t>Counting Mechanism/Display</a:t>
            </a:r>
          </a:p>
          <a:p>
            <a:pPr eaLnBrk="1" hangingPunct="1"/>
            <a:r>
              <a:rPr lang="en-US" b="1" dirty="0">
                <a:solidFill>
                  <a:srgbClr val="1C1C1C"/>
                </a:solidFill>
              </a:rPr>
              <a:t>(from oscillator)</a:t>
            </a:r>
          </a:p>
        </p:txBody>
      </p:sp>
      <p:grpSp>
        <p:nvGrpSpPr>
          <p:cNvPr id="1626118" name="Group 6"/>
          <p:cNvGrpSpPr>
            <a:grpSpLocks/>
          </p:cNvGrpSpPr>
          <p:nvPr/>
        </p:nvGrpSpPr>
        <p:grpSpPr bwMode="auto">
          <a:xfrm>
            <a:off x="1396652" y="3010694"/>
            <a:ext cx="1250950" cy="1470025"/>
            <a:chOff x="983" y="1518"/>
            <a:chExt cx="788" cy="926"/>
          </a:xfrm>
        </p:grpSpPr>
        <p:sp>
          <p:nvSpPr>
            <p:cNvPr id="1626119" name="Line 7"/>
            <p:cNvSpPr>
              <a:spLocks noChangeShapeType="1"/>
            </p:cNvSpPr>
            <p:nvPr/>
          </p:nvSpPr>
          <p:spPr bwMode="auto">
            <a:xfrm flipH="1">
              <a:off x="1237" y="1518"/>
              <a:ext cx="277" cy="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6120" name="Oval 8"/>
            <p:cNvSpPr>
              <a:spLocks noChangeArrowheads="1"/>
            </p:cNvSpPr>
            <p:nvPr/>
          </p:nvSpPr>
          <p:spPr bwMode="auto">
            <a:xfrm>
              <a:off x="1116" y="2226"/>
              <a:ext cx="178" cy="17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6121" name="Line 9"/>
            <p:cNvSpPr>
              <a:spLocks noChangeShapeType="1"/>
            </p:cNvSpPr>
            <p:nvPr/>
          </p:nvSpPr>
          <p:spPr bwMode="auto">
            <a:xfrm>
              <a:off x="1221" y="1519"/>
              <a:ext cx="5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6122" name="Line 10"/>
            <p:cNvSpPr>
              <a:spLocks noChangeShapeType="1"/>
            </p:cNvSpPr>
            <p:nvPr/>
          </p:nvSpPr>
          <p:spPr bwMode="auto">
            <a:xfrm>
              <a:off x="1298" y="2383"/>
              <a:ext cx="149" cy="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6123" name="Line 11"/>
            <p:cNvSpPr>
              <a:spLocks noChangeShapeType="1"/>
            </p:cNvSpPr>
            <p:nvPr/>
          </p:nvSpPr>
          <p:spPr bwMode="auto">
            <a:xfrm flipH="1" flipV="1">
              <a:off x="983" y="2139"/>
              <a:ext cx="114" cy="1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6124" name="Text Box 12"/>
          <p:cNvSpPr txBox="1">
            <a:spLocks noChangeArrowheads="1"/>
          </p:cNvSpPr>
          <p:nvPr/>
        </p:nvSpPr>
        <p:spPr bwMode="auto">
          <a:xfrm>
            <a:off x="5181600" y="4648200"/>
            <a:ext cx="31305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Aft>
                <a:spcPct val="50000"/>
              </a:spcAft>
            </a:pPr>
            <a:r>
              <a:rPr lang="en-US" sz="2000" dirty="0">
                <a:solidFill>
                  <a:srgbClr val="1C1C1C"/>
                </a:solidFill>
              </a:rPr>
              <a:t>Sundial</a:t>
            </a:r>
          </a:p>
          <a:p>
            <a:pPr algn="l" eaLnBrk="1" hangingPunct="1">
              <a:spcAft>
                <a:spcPct val="50000"/>
              </a:spcAft>
            </a:pPr>
            <a:r>
              <a:rPr lang="en-US" sz="2000" dirty="0">
                <a:solidFill>
                  <a:srgbClr val="1C1C1C"/>
                </a:solidFill>
              </a:rPr>
              <a:t>Clock Gears and Hands</a:t>
            </a:r>
          </a:p>
          <a:p>
            <a:pPr algn="l" eaLnBrk="1" hangingPunct="1">
              <a:spcAft>
                <a:spcPct val="50000"/>
              </a:spcAft>
            </a:pPr>
            <a:r>
              <a:rPr lang="en-US" sz="2000" dirty="0">
                <a:solidFill>
                  <a:srgbClr val="1C1C1C"/>
                </a:solidFill>
              </a:rPr>
              <a:t>Electronic Counter</a:t>
            </a:r>
          </a:p>
          <a:p>
            <a:pPr algn="l" eaLnBrk="1" hangingPunct="1">
              <a:spcAft>
                <a:spcPct val="50000"/>
              </a:spcAft>
            </a:pPr>
            <a:r>
              <a:rPr lang="en-US" sz="2000" dirty="0">
                <a:solidFill>
                  <a:srgbClr val="1C1C1C"/>
                </a:solidFill>
              </a:rPr>
              <a:t>Microwave Counter</a:t>
            </a:r>
          </a:p>
        </p:txBody>
      </p:sp>
    </p:spTree>
    <p:extLst>
      <p:ext uri="{BB962C8B-B14F-4D97-AF65-F5344CB8AC3E}">
        <p14:creationId xmlns:p14="http://schemas.microsoft.com/office/powerpoint/2010/main" val="28662772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0" y="22542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dirty="0" smtClean="0">
                <a:solidFill>
                  <a:srgbClr val="3366FF"/>
                </a:solidFill>
                <a:latin typeface="Tahoma" pitchFamily="34" charset="0"/>
              </a:rPr>
              <a:t>The words “clock” and “oscillator” are often used incorrectly by </a:t>
            </a:r>
            <a:r>
              <a:rPr lang="en-US" sz="2800" dirty="0" err="1" smtClean="0">
                <a:solidFill>
                  <a:srgbClr val="3366FF"/>
                </a:solidFill>
                <a:latin typeface="Tahoma" pitchFamily="34" charset="0"/>
              </a:rPr>
              <a:t>metrologists</a:t>
            </a:r>
            <a:endParaRPr lang="en-US" sz="2800" dirty="0">
              <a:solidFill>
                <a:srgbClr val="3366FF"/>
              </a:solidFill>
              <a:latin typeface="Tahoma" pitchFamily="34" charset="0"/>
            </a:endParaRPr>
          </a:p>
        </p:txBody>
      </p:sp>
      <p:sp>
        <p:nvSpPr>
          <p:cNvPr id="1628163" name="Text Box 3"/>
          <p:cNvSpPr txBox="1">
            <a:spLocks noChangeArrowheads="1"/>
          </p:cNvSpPr>
          <p:nvPr/>
        </p:nvSpPr>
        <p:spPr bwMode="auto">
          <a:xfrm>
            <a:off x="370681" y="1752600"/>
            <a:ext cx="490616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2000" dirty="0">
                <a:solidFill>
                  <a:srgbClr val="1C1C1C"/>
                </a:solidFill>
              </a:rPr>
              <a:t>To most people, a clock is a device that displays the time of day.  It answers perhaps the world’s most common question:  What time is it now?</a:t>
            </a:r>
          </a:p>
        </p:txBody>
      </p:sp>
      <p:pic>
        <p:nvPicPr>
          <p:cNvPr id="1628164" name="Picture 4" descr="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075" y="1579582"/>
            <a:ext cx="2990850" cy="4028290"/>
          </a:xfrm>
          <a:prstGeom prst="rect">
            <a:avLst/>
          </a:prstGeom>
          <a:noFill/>
          <a:extLst>
            <a:ext uri="{909E8E84-426E-40DD-AFC4-6F175D3DCCD1}">
              <a14:hiddenFill xmlns:a14="http://schemas.microsoft.com/office/drawing/2010/main">
                <a:solidFill>
                  <a:srgbClr val="FFFFFF"/>
                </a:solidFill>
              </a14:hiddenFill>
            </a:ext>
          </a:extLst>
        </p:spPr>
      </p:pic>
      <p:sp>
        <p:nvSpPr>
          <p:cNvPr id="1628165" name="Text Box 5"/>
          <p:cNvSpPr txBox="1">
            <a:spLocks noChangeArrowheads="1"/>
          </p:cNvSpPr>
          <p:nvPr/>
        </p:nvSpPr>
        <p:spPr bwMode="auto">
          <a:xfrm>
            <a:off x="332977" y="3408500"/>
            <a:ext cx="4981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2000" dirty="0" smtClean="0">
                <a:solidFill>
                  <a:srgbClr val="1C1C1C"/>
                </a:solidFill>
              </a:rPr>
              <a:t>Technically, an oscillator is the reference </a:t>
            </a:r>
            <a:r>
              <a:rPr lang="en-US" sz="2000" dirty="0" smtClean="0">
                <a:solidFill>
                  <a:srgbClr val="1C1C1C"/>
                </a:solidFill>
              </a:rPr>
              <a:t>or “time base” for the ticks of a clock.</a:t>
            </a:r>
            <a:endParaRPr lang="en-US" sz="2000" dirty="0">
              <a:solidFill>
                <a:srgbClr val="1C1C1C"/>
              </a:solidFill>
            </a:endParaRPr>
          </a:p>
        </p:txBody>
      </p:sp>
      <p:sp>
        <p:nvSpPr>
          <p:cNvPr id="1628166" name="Text Box 6"/>
          <p:cNvSpPr txBox="1">
            <a:spLocks noChangeArrowheads="1"/>
          </p:cNvSpPr>
          <p:nvPr/>
        </p:nvSpPr>
        <p:spPr bwMode="auto">
          <a:xfrm>
            <a:off x="370681" y="4679949"/>
            <a:ext cx="56483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2000" dirty="0">
                <a:solidFill>
                  <a:srgbClr val="1C1C1C"/>
                </a:solidFill>
              </a:rPr>
              <a:t>However, metrologists often refer to </a:t>
            </a:r>
            <a:r>
              <a:rPr lang="en-US" sz="2000" dirty="0" smtClean="0">
                <a:solidFill>
                  <a:srgbClr val="1C1C1C"/>
                </a:solidFill>
              </a:rPr>
              <a:t>oscillators as clocks.  Thus, you </a:t>
            </a:r>
            <a:r>
              <a:rPr lang="en-US" sz="2000" dirty="0">
                <a:solidFill>
                  <a:srgbClr val="1C1C1C"/>
                </a:solidFill>
              </a:rPr>
              <a:t>will probably hear the term </a:t>
            </a:r>
            <a:r>
              <a:rPr lang="en-US" sz="2000" dirty="0" smtClean="0">
                <a:solidFill>
                  <a:srgbClr val="1C1C1C"/>
                </a:solidFill>
              </a:rPr>
              <a:t>“clock</a:t>
            </a:r>
            <a:r>
              <a:rPr lang="en-US" sz="2000" dirty="0">
                <a:solidFill>
                  <a:srgbClr val="1C1C1C"/>
                </a:solidFill>
              </a:rPr>
              <a:t>” </a:t>
            </a:r>
            <a:r>
              <a:rPr lang="en-US" sz="2000" dirty="0" smtClean="0">
                <a:solidFill>
                  <a:srgbClr val="1C1C1C"/>
                </a:solidFill>
              </a:rPr>
              <a:t>in </a:t>
            </a:r>
            <a:r>
              <a:rPr lang="en-US" sz="2000" dirty="0">
                <a:solidFill>
                  <a:srgbClr val="1C1C1C"/>
                </a:solidFill>
              </a:rPr>
              <a:t>this </a:t>
            </a:r>
            <a:r>
              <a:rPr lang="en-US" sz="2000" dirty="0" smtClean="0">
                <a:solidFill>
                  <a:srgbClr val="1C1C1C"/>
                </a:solidFill>
              </a:rPr>
              <a:t>meeting when we are referring to devices that produce frequency, but that do not always keep </a:t>
            </a:r>
            <a:r>
              <a:rPr lang="en-US" sz="2000" dirty="0" smtClean="0">
                <a:solidFill>
                  <a:srgbClr val="1C1C1C"/>
                </a:solidFill>
              </a:rPr>
              <a:t>time or </a:t>
            </a:r>
            <a:r>
              <a:rPr lang="en-US" sz="2000" dirty="0" smtClean="0">
                <a:solidFill>
                  <a:srgbClr val="1C1C1C"/>
                </a:solidFill>
              </a:rPr>
              <a:t>have a display.</a:t>
            </a:r>
            <a:endParaRPr lang="en-US" sz="2000" dirty="0">
              <a:solidFill>
                <a:srgbClr val="1C1C1C"/>
              </a:solidFill>
            </a:endParaRPr>
          </a:p>
        </p:txBody>
      </p:sp>
    </p:spTree>
    <p:extLst>
      <p:ext uri="{BB962C8B-B14F-4D97-AF65-F5344CB8AC3E}">
        <p14:creationId xmlns:p14="http://schemas.microsoft.com/office/powerpoint/2010/main" val="1186147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65" grpId="0"/>
      <p:bldP spid="16281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idx="1"/>
          </p:nvPr>
        </p:nvSpPr>
        <p:spPr bwMode="auto">
          <a:xfrm>
            <a:off x="704850" y="2143125"/>
            <a:ext cx="779145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bodyPr>
          <a:lstStyle/>
          <a:p>
            <a:pPr>
              <a:buClr>
                <a:schemeClr val="bg1"/>
              </a:buClr>
            </a:pPr>
            <a:r>
              <a:rPr lang="en-US" sz="2400" i="1" dirty="0">
                <a:solidFill>
                  <a:schemeClr val="tx1"/>
                </a:solidFill>
                <a:effectLst/>
                <a:latin typeface="Arial" pitchFamily="34" charset="0"/>
                <a:cs typeface="Arial" pitchFamily="34" charset="0"/>
              </a:rPr>
              <a:t>Synchronization</a:t>
            </a:r>
            <a:r>
              <a:rPr lang="en-US" sz="2400" dirty="0">
                <a:solidFill>
                  <a:schemeClr val="tx1"/>
                </a:solidFill>
                <a:effectLst/>
                <a:latin typeface="Arial" pitchFamily="34" charset="0"/>
                <a:cs typeface="Arial" pitchFamily="34" charset="0"/>
              </a:rPr>
              <a:t> is the process of setting two or more </a:t>
            </a:r>
            <a:r>
              <a:rPr lang="en-US" sz="2400" i="1" dirty="0">
                <a:solidFill>
                  <a:schemeClr val="tx1"/>
                </a:solidFill>
                <a:effectLst/>
                <a:latin typeface="Arial" pitchFamily="34" charset="0"/>
                <a:cs typeface="Arial" pitchFamily="34" charset="0"/>
              </a:rPr>
              <a:t>clocks</a:t>
            </a:r>
            <a:r>
              <a:rPr lang="en-US" sz="2400" dirty="0">
                <a:solidFill>
                  <a:schemeClr val="tx1"/>
                </a:solidFill>
                <a:effectLst/>
                <a:latin typeface="Arial" pitchFamily="34" charset="0"/>
                <a:cs typeface="Arial" pitchFamily="34" charset="0"/>
              </a:rPr>
              <a:t> to the same time.</a:t>
            </a:r>
          </a:p>
          <a:p>
            <a:pPr>
              <a:buClr>
                <a:schemeClr val="bg1"/>
              </a:buClr>
              <a:buFont typeface="Monotype Sorts" pitchFamily="2" charset="2"/>
              <a:buNone/>
            </a:pPr>
            <a:endParaRPr lang="en-US" sz="2400" dirty="0">
              <a:solidFill>
                <a:schemeClr val="tx1"/>
              </a:solidFill>
              <a:effectLst/>
              <a:latin typeface="Arial" pitchFamily="34" charset="0"/>
              <a:cs typeface="Arial" pitchFamily="34" charset="0"/>
            </a:endParaRPr>
          </a:p>
          <a:p>
            <a:pPr>
              <a:buClr>
                <a:schemeClr val="bg1"/>
              </a:buClr>
            </a:pPr>
            <a:r>
              <a:rPr lang="en-US" sz="2400" i="1" dirty="0">
                <a:solidFill>
                  <a:schemeClr val="tx1"/>
                </a:solidFill>
                <a:effectLst/>
                <a:latin typeface="Arial" pitchFamily="34" charset="0"/>
                <a:cs typeface="Arial" pitchFamily="34" charset="0"/>
              </a:rPr>
              <a:t>Syntonization</a:t>
            </a:r>
            <a:r>
              <a:rPr lang="en-US" sz="2400" dirty="0">
                <a:solidFill>
                  <a:schemeClr val="tx1"/>
                </a:solidFill>
                <a:effectLst/>
                <a:latin typeface="Arial" pitchFamily="34" charset="0"/>
                <a:cs typeface="Arial" pitchFamily="34" charset="0"/>
              </a:rPr>
              <a:t> is the process of setting two or more </a:t>
            </a:r>
            <a:r>
              <a:rPr lang="en-US" sz="2400" i="1" dirty="0">
                <a:solidFill>
                  <a:schemeClr val="tx1"/>
                </a:solidFill>
                <a:effectLst/>
                <a:latin typeface="Arial" pitchFamily="34" charset="0"/>
                <a:cs typeface="Arial" pitchFamily="34" charset="0"/>
              </a:rPr>
              <a:t>oscillators</a:t>
            </a:r>
            <a:r>
              <a:rPr lang="en-US" sz="2400" dirty="0">
                <a:solidFill>
                  <a:schemeClr val="tx1"/>
                </a:solidFill>
                <a:effectLst/>
                <a:latin typeface="Arial" pitchFamily="34" charset="0"/>
                <a:cs typeface="Arial" pitchFamily="34" charset="0"/>
              </a:rPr>
              <a:t> to the same frequency.</a:t>
            </a:r>
          </a:p>
        </p:txBody>
      </p:sp>
      <p:sp>
        <p:nvSpPr>
          <p:cNvPr id="273410" name="Rectangle 2"/>
          <p:cNvSpPr>
            <a:spLocks noGrp="1" noChangeArrowheads="1"/>
          </p:cNvSpPr>
          <p:nvPr>
            <p:ph type="title"/>
          </p:nvPr>
        </p:nvSpPr>
        <p:spPr bwMode="auto">
          <a:xfrm>
            <a:off x="685800" y="3810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Synchronization and Syntonization</a:t>
            </a:r>
          </a:p>
        </p:txBody>
      </p:sp>
    </p:spTree>
    <p:extLst>
      <p:ext uri="{BB962C8B-B14F-4D97-AF65-F5344CB8AC3E}">
        <p14:creationId xmlns:p14="http://schemas.microsoft.com/office/powerpoint/2010/main" val="17469225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bwMode="auto">
          <a:xfrm>
            <a:off x="485775" y="304800"/>
            <a:ext cx="84010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3600" dirty="0">
                <a:solidFill>
                  <a:srgbClr val="3366FF"/>
                </a:solidFill>
                <a:latin typeface="Tahoma" pitchFamily="34" charset="0"/>
              </a:rPr>
              <a:t>Relationship of</a:t>
            </a:r>
            <a:br>
              <a:rPr lang="en-US" sz="3600" dirty="0">
                <a:solidFill>
                  <a:srgbClr val="3366FF"/>
                </a:solidFill>
                <a:latin typeface="Tahoma" pitchFamily="34" charset="0"/>
              </a:rPr>
            </a:br>
            <a:r>
              <a:rPr lang="en-US" sz="3600" dirty="0">
                <a:solidFill>
                  <a:srgbClr val="3366FF"/>
                </a:solidFill>
                <a:latin typeface="Tahoma" pitchFamily="34" charset="0"/>
              </a:rPr>
              <a:t> Frequency Accuracy to Time Accuracy</a:t>
            </a:r>
          </a:p>
        </p:txBody>
      </p:sp>
      <p:graphicFrame>
        <p:nvGraphicFramePr>
          <p:cNvPr id="1305604" name="Object 4"/>
          <p:cNvGraphicFramePr>
            <a:graphicFrameLocks noChangeAspect="1"/>
          </p:cNvGraphicFramePr>
          <p:nvPr>
            <p:extLst>
              <p:ext uri="{D42A27DB-BD31-4B8C-83A1-F6EECF244321}">
                <p14:modId xmlns:p14="http://schemas.microsoft.com/office/powerpoint/2010/main" val="18981812"/>
              </p:ext>
            </p:extLst>
          </p:nvPr>
        </p:nvGraphicFramePr>
        <p:xfrm>
          <a:off x="1066800" y="2133600"/>
          <a:ext cx="7277100" cy="4191000"/>
        </p:xfrm>
        <a:graphic>
          <a:graphicData uri="http://schemas.openxmlformats.org/presentationml/2006/ole">
            <mc:AlternateContent xmlns:mc="http://schemas.openxmlformats.org/markup-compatibility/2006">
              <mc:Choice xmlns:v="urn:schemas-microsoft-com:vml" Requires="v">
                <p:oleObj spid="_x0000_s23580" name="Document" r:id="rId3" imgW="5667298" imgH="3267996" progId="Word.Document.8">
                  <p:embed/>
                </p:oleObj>
              </mc:Choice>
              <mc:Fallback>
                <p:oleObj name="Document" r:id="rId3" imgW="5667298" imgH="3267996" progId="Word.Document.8">
                  <p:embed/>
                  <p:pic>
                    <p:nvPicPr>
                      <p:cNvPr id="0" name=""/>
                      <p:cNvPicPr>
                        <a:picLocks noChangeAspect="1" noChangeArrowheads="1"/>
                      </p:cNvPicPr>
                      <p:nvPr/>
                    </p:nvPicPr>
                    <p:blipFill>
                      <a:blip r:embed="rId4"/>
                      <a:srcRect/>
                      <a:stretch>
                        <a:fillRect/>
                      </a:stretch>
                    </p:blipFill>
                    <p:spPr bwMode="auto">
                      <a:xfrm>
                        <a:off x="1066800" y="2133600"/>
                        <a:ext cx="72771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51158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76275" y="1200150"/>
            <a:ext cx="8229600" cy="4525963"/>
          </a:xfrm>
          <a:noFill/>
        </p:spPr>
        <p:txBody>
          <a:bodyPr/>
          <a:lstStyle/>
          <a:p>
            <a:pPr>
              <a:lnSpc>
                <a:spcPct val="80000"/>
              </a:lnSpc>
              <a:buClr>
                <a:schemeClr val="bg1"/>
              </a:buClr>
            </a:pPr>
            <a:r>
              <a:rPr lang="en-US" sz="2000" dirty="0" smtClean="0"/>
              <a:t>Basic Concepts and Terminology</a:t>
            </a:r>
            <a:endParaRPr lang="en-US" sz="2000" dirty="0" smtClean="0"/>
          </a:p>
          <a:p>
            <a:pPr>
              <a:lnSpc>
                <a:spcPct val="80000"/>
              </a:lnSpc>
              <a:buClr>
                <a:schemeClr val="bg1"/>
              </a:buClr>
            </a:pPr>
            <a:endParaRPr lang="en-US" sz="2000" dirty="0"/>
          </a:p>
          <a:p>
            <a:pPr>
              <a:lnSpc>
                <a:spcPct val="80000"/>
              </a:lnSpc>
              <a:buClr>
                <a:schemeClr val="bg1"/>
              </a:buClr>
            </a:pPr>
            <a:r>
              <a:rPr lang="en-US" sz="2000" dirty="0" smtClean="0"/>
              <a:t>Clocks and Oscillators</a:t>
            </a:r>
            <a:endParaRPr lang="en-US" sz="2000" dirty="0" smtClean="0"/>
          </a:p>
          <a:p>
            <a:pPr>
              <a:lnSpc>
                <a:spcPct val="80000"/>
              </a:lnSpc>
              <a:buClr>
                <a:schemeClr val="bg1"/>
              </a:buClr>
              <a:buFont typeface="Monotype Sorts"/>
              <a:buNone/>
            </a:pPr>
            <a:endParaRPr lang="en-US" sz="2000" dirty="0" smtClean="0"/>
          </a:p>
          <a:p>
            <a:pPr>
              <a:lnSpc>
                <a:spcPct val="80000"/>
              </a:lnSpc>
              <a:buClr>
                <a:schemeClr val="bg1"/>
              </a:buClr>
            </a:pPr>
            <a:r>
              <a:rPr lang="en-US" sz="2000" dirty="0" smtClean="0"/>
              <a:t>Mechanical Clocks</a:t>
            </a:r>
          </a:p>
          <a:p>
            <a:pPr>
              <a:lnSpc>
                <a:spcPct val="80000"/>
              </a:lnSpc>
              <a:buClr>
                <a:schemeClr val="bg1"/>
              </a:buClr>
            </a:pPr>
            <a:endParaRPr lang="en-US" sz="2000" dirty="0"/>
          </a:p>
          <a:p>
            <a:pPr>
              <a:lnSpc>
                <a:spcPct val="80000"/>
              </a:lnSpc>
              <a:buClr>
                <a:schemeClr val="bg1"/>
              </a:buClr>
            </a:pPr>
            <a:r>
              <a:rPr lang="en-US" sz="2000" dirty="0" smtClean="0"/>
              <a:t>Atomic Clocks</a:t>
            </a:r>
            <a:endParaRPr lang="en-US" sz="2000" dirty="0" smtClean="0"/>
          </a:p>
          <a:p>
            <a:pPr>
              <a:lnSpc>
                <a:spcPct val="80000"/>
              </a:lnSpc>
              <a:buClr>
                <a:schemeClr val="bg1"/>
              </a:buClr>
            </a:pPr>
            <a:endParaRPr lang="en-US" sz="2000" dirty="0"/>
          </a:p>
          <a:p>
            <a:pPr>
              <a:lnSpc>
                <a:spcPct val="80000"/>
              </a:lnSpc>
              <a:buClr>
                <a:schemeClr val="bg1"/>
              </a:buClr>
            </a:pPr>
            <a:r>
              <a:rPr lang="en-US" sz="2000" dirty="0" smtClean="0"/>
              <a:t>Time Scales and Coordinated Universal Time (UTC)</a:t>
            </a:r>
          </a:p>
          <a:p>
            <a:pPr>
              <a:lnSpc>
                <a:spcPct val="80000"/>
              </a:lnSpc>
              <a:buClr>
                <a:schemeClr val="bg1"/>
              </a:buClr>
            </a:pPr>
            <a:endParaRPr lang="en-US" sz="2000" dirty="0"/>
          </a:p>
          <a:p>
            <a:pPr>
              <a:lnSpc>
                <a:spcPct val="80000"/>
              </a:lnSpc>
              <a:buClr>
                <a:schemeClr val="bg1"/>
              </a:buClr>
            </a:pPr>
            <a:r>
              <a:rPr lang="en-US" sz="2000" dirty="0" smtClean="0"/>
              <a:t>Frequency and Time Calibrations</a:t>
            </a:r>
          </a:p>
          <a:p>
            <a:pPr>
              <a:lnSpc>
                <a:spcPct val="80000"/>
              </a:lnSpc>
              <a:buClr>
                <a:schemeClr val="bg1"/>
              </a:buClr>
            </a:pPr>
            <a:endParaRPr lang="en-US" sz="2000" dirty="0"/>
          </a:p>
          <a:p>
            <a:pPr>
              <a:lnSpc>
                <a:spcPct val="80000"/>
              </a:lnSpc>
              <a:buClr>
                <a:schemeClr val="bg1"/>
              </a:buClr>
            </a:pPr>
            <a:r>
              <a:rPr lang="en-US" sz="2000" dirty="0" smtClean="0"/>
              <a:t>The Difference Between Accuracy and Stability</a:t>
            </a:r>
          </a:p>
          <a:p>
            <a:pPr>
              <a:lnSpc>
                <a:spcPct val="80000"/>
              </a:lnSpc>
              <a:buClr>
                <a:schemeClr val="bg1"/>
              </a:buClr>
            </a:pPr>
            <a:endParaRPr lang="en-US" sz="2000" dirty="0"/>
          </a:p>
          <a:p>
            <a:pPr>
              <a:lnSpc>
                <a:spcPct val="80000"/>
              </a:lnSpc>
              <a:buClr>
                <a:schemeClr val="bg1"/>
              </a:buClr>
            </a:pPr>
            <a:r>
              <a:rPr lang="en-US" sz="2000" dirty="0" smtClean="0"/>
              <a:t>Statistical Tools Used to Estimate Stability</a:t>
            </a:r>
          </a:p>
        </p:txBody>
      </p:sp>
      <p:sp>
        <p:nvSpPr>
          <p:cNvPr id="1722373" name="Rectangle 5"/>
          <p:cNvSpPr>
            <a:spLocks noChangeArrowheads="1"/>
          </p:cNvSpPr>
          <p:nvPr/>
        </p:nvSpPr>
        <p:spPr bwMode="auto">
          <a:xfrm>
            <a:off x="457200" y="381000"/>
            <a:ext cx="8229600" cy="411163"/>
          </a:xfrm>
          <a:prstGeom prst="rect">
            <a:avLst/>
          </a:prstGeom>
          <a:noFill/>
          <a:ln w="12700">
            <a:noFill/>
            <a:miter lim="800000"/>
            <a:headEnd/>
            <a:tailEnd/>
          </a:ln>
          <a:effectLst/>
        </p:spPr>
        <p:txBody>
          <a:bodyPr lIns="90488" tIns="44450" rIns="90488" bIns="44450" anchor="ctr"/>
          <a:lstStyle/>
          <a:p>
            <a:pPr>
              <a:defRPr/>
            </a:pPr>
            <a:r>
              <a:rPr lang="en-US" sz="3600" dirty="0">
                <a:solidFill>
                  <a:srgbClr val="3366FF"/>
                </a:solidFill>
                <a:latin typeface="Tahoma" charset="0"/>
              </a:rPr>
              <a:t>Outline</a:t>
            </a:r>
            <a:endParaRPr lang="en-US" sz="3600" dirty="0">
              <a:solidFill>
                <a:srgbClr val="3366FF"/>
              </a:solidFill>
              <a:effectLst>
                <a:outerShdw blurRad="38100" dist="38100" dir="2700000" algn="tl">
                  <a:srgbClr val="C0C0C0"/>
                </a:outerShdw>
              </a:effectLst>
              <a:latin typeface="Tahom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52670670"/>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44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bwMode="auto">
          <a:xfrm>
            <a:off x="628650" y="180975"/>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smtClean="0">
                <a:solidFill>
                  <a:srgbClr val="3366FF"/>
                </a:solidFill>
                <a:latin typeface="Tahoma" pitchFamily="34" charset="0"/>
              </a:rPr>
              <a:t>History of Mechanical Clock Performance</a:t>
            </a:r>
            <a:endParaRPr lang="en-US" sz="3200" dirty="0">
              <a:solidFill>
                <a:srgbClr val="3366FF"/>
              </a:solidFill>
              <a:latin typeface="Tahoma" pitchFamily="34" charset="0"/>
            </a:endParaRPr>
          </a:p>
        </p:txBody>
      </p:sp>
      <p:graphicFrame>
        <p:nvGraphicFramePr>
          <p:cNvPr id="1306628" name="Object 4"/>
          <p:cNvGraphicFramePr>
            <a:graphicFrameLocks noChangeAspect="1"/>
          </p:cNvGraphicFramePr>
          <p:nvPr>
            <p:extLst>
              <p:ext uri="{D42A27DB-BD31-4B8C-83A1-F6EECF244321}">
                <p14:modId xmlns:p14="http://schemas.microsoft.com/office/powerpoint/2010/main" val="2377783478"/>
              </p:ext>
            </p:extLst>
          </p:nvPr>
        </p:nvGraphicFramePr>
        <p:xfrm>
          <a:off x="619125" y="1619250"/>
          <a:ext cx="8239125" cy="5057775"/>
        </p:xfrm>
        <a:graphic>
          <a:graphicData uri="http://schemas.openxmlformats.org/presentationml/2006/ole">
            <mc:AlternateContent xmlns:mc="http://schemas.openxmlformats.org/markup-compatibility/2006">
              <mc:Choice xmlns:v="urn:schemas-microsoft-com:vml" Requires="v">
                <p:oleObj spid="_x0000_s24604" name="Document" r:id="rId3" imgW="5891439" imgH="3618190" progId="Word.Document.8">
                  <p:embed/>
                </p:oleObj>
              </mc:Choice>
              <mc:Fallback>
                <p:oleObj name="Document" r:id="rId3" imgW="5891439" imgH="3618190" progId="Word.Document.8">
                  <p:embed/>
                  <p:pic>
                    <p:nvPicPr>
                      <p:cNvPr id="0" name=""/>
                      <p:cNvPicPr>
                        <a:picLocks noChangeAspect="1" noChangeArrowheads="1"/>
                      </p:cNvPicPr>
                      <p:nvPr/>
                    </p:nvPicPr>
                    <p:blipFill>
                      <a:blip r:embed="rId4"/>
                      <a:srcRect/>
                      <a:stretch>
                        <a:fillRect/>
                      </a:stretch>
                    </p:blipFill>
                    <p:spPr bwMode="auto">
                      <a:xfrm>
                        <a:off x="619125" y="1619250"/>
                        <a:ext cx="8239125" cy="50577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588691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7650" name="Picture 2" descr="H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81914" y="1371600"/>
            <a:ext cx="3866300" cy="4670425"/>
          </a:xfrm>
          <a:noFill/>
          <a:extLst>
            <a:ext uri="{909E8E84-426E-40DD-AFC4-6F175D3DCCD1}">
              <a14:hiddenFill xmlns:a14="http://schemas.microsoft.com/office/drawing/2010/main">
                <a:solidFill>
                  <a:srgbClr val="FFFFFF"/>
                </a:solidFill>
              </a14:hiddenFill>
            </a:ext>
          </a:extLst>
        </p:spPr>
      </p:pic>
      <p:pic>
        <p:nvPicPr>
          <p:cNvPr id="1307651" name="Picture 3" descr="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6899"/>
            <a:ext cx="38671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8129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8674" name="Picture 2" descr="Barbodo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5634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32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9698" name="Picture 2" descr="prototy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0"/>
            <a:ext cx="4181475"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9699" name="Picture 3" descr="Figure_02_1928_shortt_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0"/>
            <a:ext cx="409733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16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85" y="3794861"/>
            <a:ext cx="4455747" cy="28916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73992"/>
            <a:ext cx="5124450" cy="28350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3100438"/>
            <a:ext cx="3943349" cy="31546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4654" y="114300"/>
            <a:ext cx="2907375" cy="2476500"/>
          </a:xfrm>
          <a:prstGeom prst="rect">
            <a:avLst/>
          </a:prstGeom>
        </p:spPr>
      </p:pic>
    </p:spTree>
    <p:extLst>
      <p:ext uri="{BB962C8B-B14F-4D97-AF65-F5344CB8AC3E}">
        <p14:creationId xmlns:p14="http://schemas.microsoft.com/office/powerpoint/2010/main" val="2541136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28189618"/>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44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bwMode="auto">
          <a:xfrm>
            <a:off x="781050" y="24765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smtClean="0">
                <a:solidFill>
                  <a:srgbClr val="3366FF"/>
                </a:solidFill>
                <a:latin typeface="Tahoma" pitchFamily="34" charset="0"/>
              </a:rPr>
              <a:t>Atomic Clock Performance</a:t>
            </a:r>
            <a:endParaRPr lang="en-US" sz="3200" dirty="0">
              <a:solidFill>
                <a:srgbClr val="3366FF"/>
              </a:solidFill>
              <a:latin typeface="Tahoma" pitchFamily="34" charset="0"/>
            </a:endParaRPr>
          </a:p>
        </p:txBody>
      </p:sp>
      <p:graphicFrame>
        <p:nvGraphicFramePr>
          <p:cNvPr id="1310724" name="Object 4"/>
          <p:cNvGraphicFramePr>
            <a:graphicFrameLocks noChangeAspect="1"/>
          </p:cNvGraphicFramePr>
          <p:nvPr>
            <p:extLst>
              <p:ext uri="{D42A27DB-BD31-4B8C-83A1-F6EECF244321}">
                <p14:modId xmlns:p14="http://schemas.microsoft.com/office/powerpoint/2010/main" val="646370178"/>
              </p:ext>
            </p:extLst>
          </p:nvPr>
        </p:nvGraphicFramePr>
        <p:xfrm>
          <a:off x="571500" y="1647825"/>
          <a:ext cx="8134350" cy="4772025"/>
        </p:xfrm>
        <a:graphic>
          <a:graphicData uri="http://schemas.openxmlformats.org/presentationml/2006/ole">
            <mc:AlternateContent xmlns:mc="http://schemas.openxmlformats.org/markup-compatibility/2006">
              <mc:Choice xmlns:v="urn:schemas-microsoft-com:vml" Requires="v">
                <p:oleObj spid="_x0000_s25628" name="Document" r:id="rId3" imgW="5695766" imgH="3337819" progId="Word.Document.8">
                  <p:embed/>
                </p:oleObj>
              </mc:Choice>
              <mc:Fallback>
                <p:oleObj name="Document" r:id="rId3" imgW="5695766" imgH="3337819" progId="Word.Document.8">
                  <p:embed/>
                  <p:pic>
                    <p:nvPicPr>
                      <p:cNvPr id="0" name=""/>
                      <p:cNvPicPr>
                        <a:picLocks noChangeAspect="1" noChangeArrowheads="1"/>
                      </p:cNvPicPr>
                      <p:nvPr/>
                    </p:nvPicPr>
                    <p:blipFill>
                      <a:blip r:embed="rId4"/>
                      <a:srcRect/>
                      <a:stretch>
                        <a:fillRect/>
                      </a:stretch>
                    </p:blipFill>
                    <p:spPr bwMode="auto">
                      <a:xfrm>
                        <a:off x="571500" y="1647825"/>
                        <a:ext cx="8134350" cy="47720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810474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bwMode="auto">
          <a:xfrm>
            <a:off x="-14844" y="304800"/>
            <a:ext cx="9144000" cy="83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Rubidium Oscillators </a:t>
            </a:r>
            <a:endParaRPr lang="en-US" sz="3600" dirty="0">
              <a:solidFill>
                <a:srgbClr val="3366FF"/>
              </a:solidFill>
            </a:endParaRPr>
          </a:p>
        </p:txBody>
      </p:sp>
      <p:sp>
        <p:nvSpPr>
          <p:cNvPr id="1566723" name="Rectangle 3"/>
          <p:cNvSpPr>
            <a:spLocks noGrp="1" noChangeArrowheads="1"/>
          </p:cNvSpPr>
          <p:nvPr>
            <p:ph type="body" sz="half" idx="1"/>
          </p:nvPr>
        </p:nvSpPr>
        <p:spPr bwMode="auto">
          <a:xfrm>
            <a:off x="209550" y="1371600"/>
            <a:ext cx="3981450" cy="472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marL="457200" lvl="1" indent="0">
              <a:lnSpc>
                <a:spcPct val="80000"/>
              </a:lnSpc>
              <a:buClr>
                <a:schemeClr val="tx1"/>
              </a:buClr>
              <a:buNone/>
            </a:pPr>
            <a:r>
              <a:rPr lang="en-US" sz="1800" dirty="0">
                <a:solidFill>
                  <a:schemeClr val="tx1"/>
                </a:solidFill>
                <a:effectLst/>
                <a:latin typeface="Arial" pitchFamily="34" charset="0"/>
                <a:cs typeface="Arial" pitchFamily="34" charset="0"/>
              </a:rPr>
              <a:t>The lowest priced atomic </a:t>
            </a:r>
            <a:r>
              <a:rPr lang="en-US" sz="1800" dirty="0" smtClean="0">
                <a:solidFill>
                  <a:schemeClr val="tx1"/>
                </a:solidFill>
                <a:effectLst/>
                <a:latin typeface="Arial" pitchFamily="34" charset="0"/>
                <a:cs typeface="Arial" pitchFamily="34" charset="0"/>
              </a:rPr>
              <a:t>oscillators, used by many labs in the SIM Time Network.</a:t>
            </a:r>
            <a:endParaRPr lang="en-US" sz="1800" dirty="0">
              <a:solidFill>
                <a:schemeClr val="tx1"/>
              </a:solidFill>
              <a:effectLst/>
              <a:latin typeface="Arial" pitchFamily="34" charset="0"/>
              <a:cs typeface="Arial" pitchFamily="34" charset="0"/>
            </a:endParaRPr>
          </a:p>
          <a:p>
            <a:pPr marL="457200" lvl="1" indent="0">
              <a:lnSpc>
                <a:spcPct val="80000"/>
              </a:lnSpc>
              <a:buClr>
                <a:schemeClr val="tx1"/>
              </a:buClr>
              <a:buNone/>
            </a:pPr>
            <a:endParaRPr lang="en-US" sz="1800" dirty="0">
              <a:latin typeface="Arial" pitchFamily="34" charset="0"/>
              <a:cs typeface="Arial" pitchFamily="34" charset="0"/>
            </a:endParaRPr>
          </a:p>
          <a:p>
            <a:pPr marL="457200" lvl="1" indent="0">
              <a:lnSpc>
                <a:spcPct val="80000"/>
              </a:lnSpc>
              <a:buClr>
                <a:schemeClr val="tx1"/>
              </a:buClr>
              <a:buNone/>
            </a:pPr>
            <a:r>
              <a:rPr lang="en-US" sz="1800" dirty="0" smtClean="0">
                <a:solidFill>
                  <a:schemeClr val="tx1"/>
                </a:solidFill>
                <a:effectLst/>
                <a:latin typeface="Arial" pitchFamily="34" charset="0"/>
                <a:cs typeface="Arial" pitchFamily="34" charset="0"/>
              </a:rPr>
              <a:t>They are good laboratory standards.  </a:t>
            </a:r>
            <a:r>
              <a:rPr lang="en-US" sz="1800" dirty="0">
                <a:solidFill>
                  <a:schemeClr val="tx1"/>
                </a:solidFill>
                <a:effectLst/>
                <a:latin typeface="Arial" pitchFamily="34" charset="0"/>
                <a:cs typeface="Arial" pitchFamily="34" charset="0"/>
              </a:rPr>
              <a:t>Their long-term accuracy and stability is much better than </a:t>
            </a:r>
            <a:r>
              <a:rPr lang="en-US" sz="1800" dirty="0" smtClean="0">
                <a:solidFill>
                  <a:schemeClr val="tx1"/>
                </a:solidFill>
                <a:effectLst/>
                <a:latin typeface="Arial" pitchFamily="34" charset="0"/>
                <a:cs typeface="Arial" pitchFamily="34" charset="0"/>
              </a:rPr>
              <a:t>a quartz oscillator, </a:t>
            </a:r>
            <a:r>
              <a:rPr lang="en-US" sz="1800" dirty="0">
                <a:solidFill>
                  <a:schemeClr val="tx1"/>
                </a:solidFill>
                <a:effectLst/>
                <a:latin typeface="Arial" pitchFamily="34" charset="0"/>
                <a:cs typeface="Arial" pitchFamily="34" charset="0"/>
              </a:rPr>
              <a:t>and they cost much less than a cesium oscillator.</a:t>
            </a:r>
          </a:p>
          <a:p>
            <a:pPr lvl="1">
              <a:lnSpc>
                <a:spcPct val="80000"/>
              </a:lnSpc>
              <a:buClr>
                <a:schemeClr val="tx1"/>
              </a:buClr>
              <a:buFont typeface="Monotype Sorts" pitchFamily="2" charset="2"/>
              <a:buNone/>
            </a:pPr>
            <a:endParaRPr lang="en-US" sz="1800" dirty="0">
              <a:solidFill>
                <a:schemeClr val="tx1"/>
              </a:solidFill>
              <a:effectLst/>
              <a:latin typeface="Arial" pitchFamily="34" charset="0"/>
              <a:cs typeface="Arial" pitchFamily="34" charset="0"/>
            </a:endParaRPr>
          </a:p>
          <a:p>
            <a:pPr marL="457200" lvl="1" indent="0">
              <a:lnSpc>
                <a:spcPct val="80000"/>
              </a:lnSpc>
              <a:buClr>
                <a:schemeClr val="tx1"/>
              </a:buClr>
              <a:buNone/>
            </a:pPr>
            <a:r>
              <a:rPr lang="en-US" sz="1800" dirty="0">
                <a:solidFill>
                  <a:schemeClr val="tx1"/>
                </a:solidFill>
                <a:effectLst/>
                <a:latin typeface="Arial" pitchFamily="34" charset="0"/>
                <a:cs typeface="Arial" pitchFamily="34" charset="0"/>
              </a:rPr>
              <a:t>Rubidium oscillators do not always have a guaranteed accuracy specification, but most are accurate to about 5 </a:t>
            </a:r>
            <a:r>
              <a:rPr lang="en-US" sz="1800" dirty="0">
                <a:solidFill>
                  <a:schemeClr val="tx1"/>
                </a:solidFill>
                <a:effectLst/>
                <a:latin typeface="Arial" pitchFamily="34" charset="0"/>
                <a:cs typeface="Arial" pitchFamily="34" charset="0"/>
                <a:sym typeface="Symbol" pitchFamily="18" charset="2"/>
              </a:rPr>
              <a:t></a:t>
            </a:r>
            <a:r>
              <a:rPr lang="en-US" sz="1800" dirty="0">
                <a:solidFill>
                  <a:schemeClr val="tx1"/>
                </a:solidFill>
                <a:effectLst/>
                <a:latin typeface="Arial" pitchFamily="34" charset="0"/>
                <a:cs typeface="Arial" pitchFamily="34" charset="0"/>
              </a:rPr>
              <a:t> 10</a:t>
            </a:r>
            <a:r>
              <a:rPr lang="en-US" sz="1800" baseline="30000" dirty="0">
                <a:solidFill>
                  <a:schemeClr val="tx1"/>
                </a:solidFill>
                <a:effectLst/>
                <a:latin typeface="Arial" pitchFamily="34" charset="0"/>
                <a:cs typeface="Arial" pitchFamily="34" charset="0"/>
              </a:rPr>
              <a:t>-10</a:t>
            </a:r>
            <a:r>
              <a:rPr lang="en-US" sz="1800" dirty="0">
                <a:solidFill>
                  <a:schemeClr val="tx1"/>
                </a:solidFill>
                <a:effectLst/>
                <a:latin typeface="Arial" pitchFamily="34" charset="0"/>
                <a:cs typeface="Arial" pitchFamily="34" charset="0"/>
              </a:rPr>
              <a:t> after a short warm up.  However, their frequency often changes due to aging by parts in 10</a:t>
            </a:r>
            <a:r>
              <a:rPr lang="en-US" sz="1800" baseline="30000" dirty="0">
                <a:solidFill>
                  <a:schemeClr val="tx1"/>
                </a:solidFill>
                <a:effectLst/>
                <a:latin typeface="Arial" pitchFamily="34" charset="0"/>
                <a:cs typeface="Arial" pitchFamily="34" charset="0"/>
              </a:rPr>
              <a:t>11</a:t>
            </a:r>
            <a:r>
              <a:rPr lang="en-US" sz="1800" dirty="0">
                <a:solidFill>
                  <a:schemeClr val="tx1"/>
                </a:solidFill>
                <a:effectLst/>
                <a:latin typeface="Arial" pitchFamily="34" charset="0"/>
                <a:cs typeface="Arial" pitchFamily="34" charset="0"/>
              </a:rPr>
              <a:t> per month, so they require </a:t>
            </a:r>
            <a:r>
              <a:rPr lang="en-US" sz="1800" dirty="0" smtClean="0">
                <a:solidFill>
                  <a:schemeClr val="tx1"/>
                </a:solidFill>
                <a:effectLst/>
                <a:latin typeface="Arial" pitchFamily="34" charset="0"/>
                <a:cs typeface="Arial" pitchFamily="34" charset="0"/>
              </a:rPr>
              <a:t>regular adjustments.</a:t>
            </a:r>
            <a:endParaRPr lang="en-US" sz="1800" dirty="0">
              <a:solidFill>
                <a:schemeClr val="tx1"/>
              </a:solidFill>
              <a:effectLst/>
              <a:latin typeface="Arial" pitchFamily="34" charset="0"/>
              <a:cs typeface="Arial" pitchFamily="34" charset="0"/>
            </a:endParaRPr>
          </a:p>
        </p:txBody>
      </p:sp>
      <p:pic>
        <p:nvPicPr>
          <p:cNvPr id="15667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53318" y="1885949"/>
            <a:ext cx="4196582"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462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200" dirty="0">
                <a:solidFill>
                  <a:srgbClr val="3366FF"/>
                </a:solidFill>
                <a:latin typeface="Tahoma" pitchFamily="34" charset="0"/>
              </a:rPr>
              <a:t>Cesium Oscillators </a:t>
            </a:r>
            <a:r>
              <a:rPr lang="en-US" sz="3200" dirty="0">
                <a:effectLst>
                  <a:outerShdw blurRad="38100" dist="38100" dir="2700000" algn="tl">
                    <a:srgbClr val="C0C0C0"/>
                  </a:outerShdw>
                </a:effectLst>
                <a:latin typeface="Tahoma" pitchFamily="34" charset="0"/>
              </a:rPr>
              <a:t/>
            </a:r>
            <a:br>
              <a:rPr lang="en-US" sz="3200" dirty="0">
                <a:effectLst>
                  <a:outerShdw blurRad="38100" dist="38100" dir="2700000" algn="tl">
                    <a:srgbClr val="C0C0C0"/>
                  </a:outerShdw>
                </a:effectLst>
                <a:latin typeface="Tahoma" pitchFamily="34" charset="0"/>
              </a:rPr>
            </a:br>
            <a:endParaRPr lang="en-US" sz="3200" dirty="0">
              <a:latin typeface="Tahoma" pitchFamily="34" charset="0"/>
            </a:endParaRPr>
          </a:p>
        </p:txBody>
      </p:sp>
      <p:sp>
        <p:nvSpPr>
          <p:cNvPr id="1567747" name="Rectangle 3"/>
          <p:cNvSpPr>
            <a:spLocks noGrp="1" noChangeArrowheads="1"/>
          </p:cNvSpPr>
          <p:nvPr>
            <p:ph type="body" sz="half" idx="1"/>
          </p:nvPr>
        </p:nvSpPr>
        <p:spPr bwMode="auto">
          <a:xfrm>
            <a:off x="0" y="1143000"/>
            <a:ext cx="3905250" cy="5181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Autofit/>
          </a:bodyPr>
          <a:lstStyle/>
          <a:p>
            <a:pPr lvl="1">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Cesium oscillators are </a:t>
            </a:r>
            <a:r>
              <a:rPr lang="en-US" sz="1800" dirty="0" smtClean="0">
                <a:solidFill>
                  <a:schemeClr val="tx1"/>
                </a:solidFill>
                <a:effectLst/>
                <a:latin typeface="Arial" pitchFamily="34" charset="0"/>
                <a:cs typeface="Arial" pitchFamily="34" charset="0"/>
              </a:rPr>
              <a:t>primary standards.  They are the </a:t>
            </a:r>
            <a:r>
              <a:rPr lang="en-US" sz="1800" dirty="0">
                <a:solidFill>
                  <a:schemeClr val="tx1"/>
                </a:solidFill>
                <a:effectLst/>
                <a:latin typeface="Arial" pitchFamily="34" charset="0"/>
                <a:cs typeface="Arial" pitchFamily="34" charset="0"/>
              </a:rPr>
              <a:t>basis for atomic </a:t>
            </a:r>
            <a:r>
              <a:rPr lang="en-US" sz="1800" dirty="0" smtClean="0">
                <a:solidFill>
                  <a:schemeClr val="tx1"/>
                </a:solidFill>
                <a:effectLst/>
                <a:latin typeface="Arial" pitchFamily="34" charset="0"/>
                <a:cs typeface="Arial" pitchFamily="34" charset="0"/>
              </a:rPr>
              <a:t>time around the world, </a:t>
            </a:r>
            <a:r>
              <a:rPr lang="en-US" sz="1800" dirty="0">
                <a:solidFill>
                  <a:schemeClr val="tx1"/>
                </a:solidFill>
                <a:effectLst/>
                <a:latin typeface="Arial" pitchFamily="34" charset="0"/>
                <a:cs typeface="Arial" pitchFamily="34" charset="0"/>
              </a:rPr>
              <a:t>because the </a:t>
            </a:r>
            <a:r>
              <a:rPr lang="en-US" sz="1800" dirty="0" smtClean="0">
                <a:solidFill>
                  <a:schemeClr val="tx1"/>
                </a:solidFill>
                <a:effectLst/>
                <a:latin typeface="Arial" pitchFamily="34" charset="0"/>
                <a:cs typeface="Arial" pitchFamily="34" charset="0"/>
              </a:rPr>
              <a:t>SI second </a:t>
            </a:r>
            <a:r>
              <a:rPr lang="en-US" sz="1800" dirty="0">
                <a:solidFill>
                  <a:schemeClr val="tx1"/>
                </a:solidFill>
                <a:effectLst/>
                <a:latin typeface="Arial" pitchFamily="34" charset="0"/>
                <a:cs typeface="Arial" pitchFamily="34" charset="0"/>
              </a:rPr>
              <a:t>is defined </a:t>
            </a:r>
            <a:r>
              <a:rPr lang="en-US" sz="1800" dirty="0" smtClean="0">
                <a:solidFill>
                  <a:schemeClr val="tx1"/>
                </a:solidFill>
                <a:effectLst/>
                <a:latin typeface="Arial" pitchFamily="34" charset="0"/>
                <a:cs typeface="Arial" pitchFamily="34" charset="0"/>
              </a:rPr>
              <a:t>by counting energy </a:t>
            </a:r>
            <a:r>
              <a:rPr lang="en-US" sz="1800" dirty="0">
                <a:solidFill>
                  <a:schemeClr val="tx1"/>
                </a:solidFill>
                <a:effectLst/>
                <a:latin typeface="Arial" pitchFamily="34" charset="0"/>
                <a:cs typeface="Arial" pitchFamily="34" charset="0"/>
              </a:rPr>
              <a:t>transitions of the cesium atom.</a:t>
            </a:r>
          </a:p>
          <a:p>
            <a:pPr lvl="1">
              <a:lnSpc>
                <a:spcPct val="80000"/>
              </a:lnSpc>
              <a:buClr>
                <a:srgbClr val="3366FF"/>
              </a:buClr>
              <a:buFont typeface="Wingdings" panose="05000000000000000000" pitchFamily="2" charset="2"/>
              <a:buChar char="ü"/>
            </a:pPr>
            <a:endParaRPr lang="en-US" sz="1800" dirty="0">
              <a:solidFill>
                <a:schemeClr val="tx1"/>
              </a:solidFill>
              <a:effectLst/>
              <a:latin typeface="Arial" pitchFamily="34" charset="0"/>
              <a:cs typeface="Arial" pitchFamily="34" charset="0"/>
            </a:endParaRPr>
          </a:p>
          <a:p>
            <a:pPr lvl="1">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Cesium oscillators are accurate to </a:t>
            </a:r>
            <a:r>
              <a:rPr lang="en-US" sz="1800" dirty="0" smtClean="0">
                <a:solidFill>
                  <a:schemeClr val="tx1"/>
                </a:solidFill>
                <a:effectLst/>
                <a:latin typeface="Arial" pitchFamily="34" charset="0"/>
                <a:cs typeface="Arial" pitchFamily="34" charset="0"/>
              </a:rPr>
              <a:t>about 1 </a:t>
            </a:r>
            <a:r>
              <a:rPr lang="en-US" sz="1800" dirty="0">
                <a:solidFill>
                  <a:schemeClr val="tx1"/>
                </a:solidFill>
                <a:effectLst/>
                <a:latin typeface="Arial" pitchFamily="34" charset="0"/>
                <a:cs typeface="Arial" pitchFamily="34" charset="0"/>
                <a:sym typeface="Symbol" pitchFamily="18" charset="2"/>
              </a:rPr>
              <a:t></a:t>
            </a:r>
            <a:r>
              <a:rPr lang="en-US" sz="1800" dirty="0">
                <a:solidFill>
                  <a:schemeClr val="tx1"/>
                </a:solidFill>
                <a:effectLst/>
                <a:latin typeface="Arial" pitchFamily="34" charset="0"/>
                <a:cs typeface="Arial" pitchFamily="34" charset="0"/>
              </a:rPr>
              <a:t> </a:t>
            </a:r>
            <a:r>
              <a:rPr lang="en-US" sz="1800" dirty="0" smtClean="0">
                <a:solidFill>
                  <a:schemeClr val="tx1"/>
                </a:solidFill>
                <a:effectLst/>
                <a:latin typeface="Arial" pitchFamily="34" charset="0"/>
                <a:cs typeface="Arial" pitchFamily="34" charset="0"/>
              </a:rPr>
              <a:t>10</a:t>
            </a:r>
            <a:r>
              <a:rPr lang="en-US" sz="1800" baseline="30000" dirty="0" smtClean="0">
                <a:solidFill>
                  <a:schemeClr val="tx1"/>
                </a:solidFill>
                <a:effectLst/>
                <a:latin typeface="Arial" pitchFamily="34" charset="0"/>
                <a:cs typeface="Arial" pitchFamily="34" charset="0"/>
              </a:rPr>
              <a:t>-13</a:t>
            </a:r>
            <a:r>
              <a:rPr lang="en-US" sz="1800" dirty="0" smtClean="0">
                <a:solidFill>
                  <a:schemeClr val="tx1"/>
                </a:solidFill>
                <a:effectLst/>
                <a:latin typeface="Arial" pitchFamily="34" charset="0"/>
                <a:cs typeface="Arial" pitchFamily="34" charset="0"/>
              </a:rPr>
              <a:t> and </a:t>
            </a:r>
            <a:r>
              <a:rPr lang="en-US" sz="1800" dirty="0">
                <a:solidFill>
                  <a:schemeClr val="tx1"/>
                </a:solidFill>
                <a:effectLst/>
                <a:latin typeface="Arial" pitchFamily="34" charset="0"/>
                <a:cs typeface="Arial" pitchFamily="34" charset="0"/>
              </a:rPr>
              <a:t>have excellent long-term stability. </a:t>
            </a:r>
          </a:p>
          <a:p>
            <a:pPr lvl="1">
              <a:lnSpc>
                <a:spcPct val="80000"/>
              </a:lnSpc>
              <a:buClr>
                <a:srgbClr val="3366FF"/>
              </a:buClr>
              <a:buFont typeface="Wingdings" panose="05000000000000000000" pitchFamily="2" charset="2"/>
              <a:buChar char="ü"/>
            </a:pPr>
            <a:endParaRPr lang="en-US" sz="1800" dirty="0">
              <a:latin typeface="Arial" pitchFamily="34" charset="0"/>
              <a:cs typeface="Arial" pitchFamily="34" charset="0"/>
            </a:endParaRPr>
          </a:p>
          <a:p>
            <a:pPr lvl="1">
              <a:lnSpc>
                <a:spcPct val="80000"/>
              </a:lnSpc>
              <a:buClr>
                <a:srgbClr val="3366FF"/>
              </a:buClr>
              <a:buFont typeface="Wingdings" panose="05000000000000000000" pitchFamily="2" charset="2"/>
              <a:buChar char="ü"/>
            </a:pPr>
            <a:r>
              <a:rPr lang="en-US" sz="1800" dirty="0" smtClean="0">
                <a:solidFill>
                  <a:schemeClr val="tx1"/>
                </a:solidFill>
                <a:effectLst/>
                <a:latin typeface="Arial" pitchFamily="34" charset="0"/>
                <a:cs typeface="Arial" pitchFamily="34" charset="0"/>
              </a:rPr>
              <a:t>Cesium </a:t>
            </a:r>
            <a:r>
              <a:rPr lang="en-US" sz="1800" dirty="0">
                <a:solidFill>
                  <a:schemeClr val="tx1"/>
                </a:solidFill>
                <a:effectLst/>
                <a:latin typeface="Arial" pitchFamily="34" charset="0"/>
                <a:cs typeface="Arial" pitchFamily="34" charset="0"/>
              </a:rPr>
              <a:t>oscillators are expensive (usually </a:t>
            </a:r>
            <a:r>
              <a:rPr lang="en-US" sz="1800" dirty="0" smtClean="0">
                <a:solidFill>
                  <a:schemeClr val="tx1"/>
                </a:solidFill>
                <a:effectLst/>
                <a:latin typeface="Arial" pitchFamily="34" charset="0"/>
                <a:cs typeface="Arial" pitchFamily="34" charset="0"/>
              </a:rPr>
              <a:t>$50,000 </a:t>
            </a:r>
            <a:r>
              <a:rPr lang="en-US" sz="1800" dirty="0">
                <a:solidFill>
                  <a:schemeClr val="tx1"/>
                </a:solidFill>
                <a:effectLst/>
                <a:latin typeface="Arial" pitchFamily="34" charset="0"/>
                <a:cs typeface="Arial" pitchFamily="34" charset="0"/>
              </a:rPr>
              <a:t>or more </a:t>
            </a:r>
            <a:r>
              <a:rPr lang="en-US" sz="1800" dirty="0" smtClean="0">
                <a:solidFill>
                  <a:schemeClr val="tx1"/>
                </a:solidFill>
                <a:effectLst/>
                <a:latin typeface="Arial" pitchFamily="34" charset="0"/>
                <a:cs typeface="Arial" pitchFamily="34" charset="0"/>
              </a:rPr>
              <a:t>USD) </a:t>
            </a:r>
            <a:r>
              <a:rPr lang="en-US" sz="1800" dirty="0">
                <a:solidFill>
                  <a:schemeClr val="tx1"/>
                </a:solidFill>
                <a:effectLst/>
                <a:latin typeface="Arial" pitchFamily="34" charset="0"/>
                <a:cs typeface="Arial" pitchFamily="34" charset="0"/>
              </a:rPr>
              <a:t>to buy and </a:t>
            </a:r>
            <a:r>
              <a:rPr lang="en-US" sz="1800" dirty="0" smtClean="0">
                <a:solidFill>
                  <a:schemeClr val="tx1"/>
                </a:solidFill>
                <a:effectLst/>
                <a:latin typeface="Arial" pitchFamily="34" charset="0"/>
                <a:cs typeface="Arial" pitchFamily="34" charset="0"/>
              </a:rPr>
              <a:t>can be expensive to maintain</a:t>
            </a:r>
            <a:r>
              <a:rPr lang="en-US" sz="1800" dirty="0">
                <a:solidFill>
                  <a:schemeClr val="tx1"/>
                </a:solidFill>
                <a:effectLst/>
                <a:latin typeface="Arial" pitchFamily="34" charset="0"/>
                <a:cs typeface="Arial" pitchFamily="34" charset="0"/>
              </a:rPr>
              <a:t>. The cesium beam tube </a:t>
            </a:r>
            <a:r>
              <a:rPr lang="en-US" sz="1800" dirty="0" smtClean="0">
                <a:solidFill>
                  <a:schemeClr val="tx1"/>
                </a:solidFill>
                <a:effectLst/>
                <a:latin typeface="Arial" pitchFamily="34" charset="0"/>
                <a:cs typeface="Arial" pitchFamily="34" charset="0"/>
              </a:rPr>
              <a:t>usually wears out (runs out of cesium) after about 7 to 15 years.  </a:t>
            </a:r>
            <a:endParaRPr lang="en-US" sz="1800" dirty="0">
              <a:solidFill>
                <a:schemeClr val="tx1"/>
              </a:solidFill>
              <a:effectLst/>
              <a:latin typeface="Arial" pitchFamily="34" charset="0"/>
              <a:cs typeface="Arial" pitchFamily="34" charset="0"/>
            </a:endParaRPr>
          </a:p>
        </p:txBody>
      </p:sp>
      <p:pic>
        <p:nvPicPr>
          <p:cNvPr id="1567748" name="Picture 4" descr="5071A-l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104341" y="1647825"/>
            <a:ext cx="4728833" cy="3505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4308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07406855"/>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31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304800" y="1828800"/>
            <a:ext cx="7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9863" indent="-169863" algn="l">
              <a:buFontTx/>
              <a:buChar char="•"/>
            </a:pPr>
            <a:endParaRPr lang="en-US" sz="1600" b="1">
              <a:solidFill>
                <a:srgbClr val="000000"/>
              </a:solidFill>
            </a:endParaRPr>
          </a:p>
        </p:txBody>
      </p:sp>
      <p:sp>
        <p:nvSpPr>
          <p:cNvPr id="1682435" name="Rectangle 3"/>
          <p:cNvSpPr>
            <a:spLocks noChangeArrowheads="1"/>
          </p:cNvSpPr>
          <p:nvPr/>
        </p:nvSpPr>
        <p:spPr bwMode="auto">
          <a:xfrm>
            <a:off x="3171825" y="4432300"/>
            <a:ext cx="104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4625" indent="-174625" algn="l">
              <a:buFontTx/>
              <a:buChar char="•"/>
            </a:pPr>
            <a:endParaRPr lang="en-US" sz="1600">
              <a:solidFill>
                <a:srgbClr val="000066"/>
              </a:solidFill>
            </a:endParaRPr>
          </a:p>
        </p:txBody>
      </p:sp>
      <p:pic>
        <p:nvPicPr>
          <p:cNvPr id="1682436" name="Picture 4" descr="F1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325" y="1047750"/>
            <a:ext cx="1714500" cy="3057525"/>
          </a:xfrm>
          <a:prstGeom prst="rect">
            <a:avLst/>
          </a:prstGeom>
          <a:noFill/>
          <a:extLst>
            <a:ext uri="{909E8E84-426E-40DD-AFC4-6F175D3DCCD1}">
              <a14:hiddenFill xmlns:a14="http://schemas.microsoft.com/office/drawing/2010/main">
                <a:solidFill>
                  <a:srgbClr val="FFFFFF"/>
                </a:solidFill>
              </a14:hiddenFill>
            </a:ext>
          </a:extLst>
        </p:spPr>
      </p:pic>
      <p:sp>
        <p:nvSpPr>
          <p:cNvPr id="1682439" name="Text Box 7"/>
          <p:cNvSpPr txBox="1">
            <a:spLocks noChangeArrowheads="1"/>
          </p:cNvSpPr>
          <p:nvPr/>
        </p:nvSpPr>
        <p:spPr bwMode="auto">
          <a:xfrm>
            <a:off x="3276600" y="4258776"/>
            <a:ext cx="537088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algn="l">
              <a:defRPr sz="2400">
                <a:solidFill>
                  <a:schemeClr val="tx1"/>
                </a:solidFill>
                <a:latin typeface="Arial" charset="0"/>
              </a:defRPr>
            </a:lvl1pPr>
            <a:lvl2pPr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marL="0" indent="0" eaLnBrk="1" hangingPunct="1">
              <a:spcAft>
                <a:spcPct val="50000"/>
              </a:spcAft>
            </a:pPr>
            <a:r>
              <a:rPr lang="en-US" sz="1800" b="1" dirty="0" smtClean="0">
                <a:solidFill>
                  <a:srgbClr val="1C1C1C"/>
                </a:solidFill>
              </a:rPr>
              <a:t>Several NMIs now operate fountain clocks, including two at NIST (NIST-F1 and NIST-</a:t>
            </a:r>
            <a:r>
              <a:rPr lang="en-US" sz="1800" b="1" dirty="0" smtClean="0">
                <a:solidFill>
                  <a:srgbClr val="1C1C1C"/>
                </a:solidFill>
              </a:rPr>
              <a:t>F2).  The c</a:t>
            </a:r>
            <a:r>
              <a:rPr lang="en-US" sz="1800" b="1" dirty="0" smtClean="0">
                <a:solidFill>
                  <a:srgbClr val="1C1C1C"/>
                </a:solidFill>
              </a:rPr>
              <a:t>urrent accuracy (</a:t>
            </a:r>
            <a:r>
              <a:rPr lang="en-US" sz="1800" b="1" dirty="0">
                <a:solidFill>
                  <a:srgbClr val="1C1C1C"/>
                </a:solidFill>
              </a:rPr>
              <a:t>uncertainty</a:t>
            </a:r>
            <a:r>
              <a:rPr lang="en-US" sz="1800" b="1" dirty="0" smtClean="0">
                <a:solidFill>
                  <a:srgbClr val="1C1C1C"/>
                </a:solidFill>
              </a:rPr>
              <a:t>) of NIST-F2 is 1 </a:t>
            </a:r>
            <a:r>
              <a:rPr lang="en-US" sz="1800" b="1" dirty="0">
                <a:solidFill>
                  <a:srgbClr val="1C1C1C"/>
                </a:solidFill>
              </a:rPr>
              <a:t>x </a:t>
            </a:r>
            <a:r>
              <a:rPr lang="en-US" sz="1800" b="1" dirty="0" smtClean="0">
                <a:solidFill>
                  <a:srgbClr val="1C1C1C"/>
                </a:solidFill>
              </a:rPr>
              <a:t>10</a:t>
            </a:r>
            <a:r>
              <a:rPr lang="en-US" sz="1800" b="1" baseline="30000" dirty="0" smtClean="0">
                <a:solidFill>
                  <a:srgbClr val="1C1C1C"/>
                </a:solidFill>
              </a:rPr>
              <a:t>-16.  </a:t>
            </a:r>
            <a:r>
              <a:rPr lang="en-US" sz="1800" b="1" dirty="0" smtClean="0">
                <a:solidFill>
                  <a:srgbClr val="1C1C1C"/>
                </a:solidFill>
              </a:rPr>
              <a:t>This is equivalent to about:</a:t>
            </a:r>
            <a:endParaRPr lang="en-US" sz="1800" b="1" dirty="0">
              <a:solidFill>
                <a:srgbClr val="1C1C1C"/>
              </a:solidFill>
            </a:endParaRPr>
          </a:p>
          <a:p>
            <a:pPr eaLnBrk="1" hangingPunct="1">
              <a:spcAft>
                <a:spcPct val="50000"/>
              </a:spcAft>
              <a:buFontTx/>
              <a:buChar char="•"/>
            </a:pPr>
            <a:r>
              <a:rPr lang="en-US" sz="1800" b="1" dirty="0" smtClean="0">
                <a:solidFill>
                  <a:srgbClr val="1C1C1C"/>
                </a:solidFill>
              </a:rPr>
              <a:t>10 picoseconds per day</a:t>
            </a:r>
            <a:endParaRPr lang="en-US" sz="1800" b="1" dirty="0">
              <a:solidFill>
                <a:srgbClr val="1C1C1C"/>
              </a:solidFill>
            </a:endParaRPr>
          </a:p>
          <a:p>
            <a:pPr eaLnBrk="1" hangingPunct="1">
              <a:spcAft>
                <a:spcPct val="50000"/>
              </a:spcAft>
              <a:buFontTx/>
              <a:buChar char="•"/>
            </a:pPr>
            <a:r>
              <a:rPr lang="en-US" sz="1800" b="1" dirty="0">
                <a:solidFill>
                  <a:srgbClr val="1C1C1C"/>
                </a:solidFill>
              </a:rPr>
              <a:t>1 second in </a:t>
            </a:r>
            <a:r>
              <a:rPr lang="en-US" sz="1800" b="1" dirty="0" smtClean="0">
                <a:solidFill>
                  <a:srgbClr val="1C1C1C"/>
                </a:solidFill>
              </a:rPr>
              <a:t>300 </a:t>
            </a:r>
            <a:r>
              <a:rPr lang="en-US" sz="1800" b="1" dirty="0">
                <a:solidFill>
                  <a:srgbClr val="1C1C1C"/>
                </a:solidFill>
              </a:rPr>
              <a:t>million </a:t>
            </a:r>
            <a:r>
              <a:rPr lang="en-US" sz="1800" b="1" dirty="0" smtClean="0">
                <a:solidFill>
                  <a:srgbClr val="1C1C1C"/>
                </a:solidFill>
              </a:rPr>
              <a:t>years</a:t>
            </a:r>
            <a:endParaRPr lang="en-US" sz="1800" b="1" dirty="0">
              <a:solidFill>
                <a:srgbClr val="1C1C1C"/>
              </a:solidFill>
            </a:endParaRPr>
          </a:p>
        </p:txBody>
      </p:sp>
      <p:sp>
        <p:nvSpPr>
          <p:cNvPr id="1682442" name="Text Box 10"/>
          <p:cNvSpPr txBox="1">
            <a:spLocks noChangeArrowheads="1"/>
          </p:cNvSpPr>
          <p:nvPr/>
        </p:nvSpPr>
        <p:spPr bwMode="auto">
          <a:xfrm>
            <a:off x="0" y="228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dirty="0" smtClean="0">
                <a:solidFill>
                  <a:srgbClr val="3366FF"/>
                </a:solidFill>
                <a:latin typeface="Tahoma" pitchFamily="34" charset="0"/>
              </a:rPr>
              <a:t>Cesium Fountain Clocks</a:t>
            </a:r>
            <a:endParaRPr lang="en-US" sz="3200" dirty="0">
              <a:solidFill>
                <a:srgbClr val="3366FF"/>
              </a:solidFill>
              <a:latin typeface="Tahoma" pitchFamily="34" charset="0"/>
            </a:endParaRPr>
          </a:p>
        </p:txBody>
      </p:sp>
      <p:pic>
        <p:nvPicPr>
          <p:cNvPr id="1682444" name="Picture 12" descr="Figure_17_NIST_F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75" y="1047750"/>
            <a:ext cx="22479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238" y="1047750"/>
            <a:ext cx="3657600" cy="2612136"/>
          </a:xfrm>
          <a:prstGeom prst="rect">
            <a:avLst/>
          </a:prstGeom>
        </p:spPr>
      </p:pic>
    </p:spTree>
    <p:extLst>
      <p:ext uri="{BB962C8B-B14F-4D97-AF65-F5344CB8AC3E}">
        <p14:creationId xmlns:p14="http://schemas.microsoft.com/office/powerpoint/2010/main" val="15345216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Text Box 2"/>
          <p:cNvSpPr txBox="1">
            <a:spLocks noChangeArrowheads="1"/>
          </p:cNvSpPr>
          <p:nvPr/>
        </p:nvSpPr>
        <p:spPr bwMode="auto">
          <a:xfrm>
            <a:off x="0" y="11747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smtClean="0">
                <a:solidFill>
                  <a:srgbClr val="3366FF"/>
                </a:solidFill>
                <a:latin typeface="Tahoma" pitchFamily="34" charset="0"/>
              </a:rPr>
              <a:t>Optical Clocks will provide further improvements in uncertainty</a:t>
            </a:r>
            <a:endParaRPr lang="en-US" sz="2400" dirty="0">
              <a:solidFill>
                <a:srgbClr val="3366FF"/>
              </a:solidFill>
              <a:latin typeface="Tahoma" pitchFamily="34" charset="0"/>
            </a:endParaRPr>
          </a:p>
        </p:txBody>
      </p:sp>
      <p:graphicFrame>
        <p:nvGraphicFramePr>
          <p:cNvPr id="658435" name="Object 3"/>
          <p:cNvGraphicFramePr>
            <a:graphicFrameLocks noChangeAspect="1"/>
          </p:cNvGraphicFramePr>
          <p:nvPr/>
        </p:nvGraphicFramePr>
        <p:xfrm>
          <a:off x="428625" y="609600"/>
          <a:ext cx="8593138" cy="5870575"/>
        </p:xfrm>
        <a:graphic>
          <a:graphicData uri="http://schemas.openxmlformats.org/presentationml/2006/ole">
            <mc:AlternateContent xmlns:mc="http://schemas.openxmlformats.org/markup-compatibility/2006">
              <mc:Choice xmlns:v="urn:schemas-microsoft-com:vml" Requires="v">
                <p:oleObj spid="_x0000_s26651" name="Chart" r:id="rId3" imgW="7096001" imgH="4848326" progId="Excel.Chart.8">
                  <p:embed/>
                </p:oleObj>
              </mc:Choice>
              <mc:Fallback>
                <p:oleObj name="Chart" r:id="rId3" imgW="7096001" imgH="484832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09600"/>
                        <a:ext cx="8593138"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8436" name="Text Box 4"/>
          <p:cNvSpPr txBox="1">
            <a:spLocks noChangeArrowheads="1"/>
          </p:cNvSpPr>
          <p:nvPr/>
        </p:nvSpPr>
        <p:spPr bwMode="auto">
          <a:xfrm rot="-5400000">
            <a:off x="-942181" y="3151981"/>
            <a:ext cx="273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Frequency Uncertainty</a:t>
            </a:r>
          </a:p>
        </p:txBody>
      </p:sp>
      <p:sp>
        <p:nvSpPr>
          <p:cNvPr id="658437" name="Text Box 5"/>
          <p:cNvSpPr txBox="1">
            <a:spLocks noChangeArrowheads="1"/>
          </p:cNvSpPr>
          <p:nvPr/>
        </p:nvSpPr>
        <p:spPr bwMode="auto">
          <a:xfrm>
            <a:off x="4419600" y="6172200"/>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Year</a:t>
            </a:r>
          </a:p>
        </p:txBody>
      </p:sp>
      <p:sp>
        <p:nvSpPr>
          <p:cNvPr id="658438" name="Text Box 6"/>
          <p:cNvSpPr txBox="1">
            <a:spLocks noChangeArrowheads="1"/>
          </p:cNvSpPr>
          <p:nvPr/>
        </p:nvSpPr>
        <p:spPr bwMode="auto">
          <a:xfrm>
            <a:off x="6384925" y="476091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33"/>
                </a:solidFill>
              </a:rPr>
              <a:t>NIST-F2</a:t>
            </a:r>
          </a:p>
        </p:txBody>
      </p:sp>
      <p:sp>
        <p:nvSpPr>
          <p:cNvPr id="658439" name="Text Box 7"/>
          <p:cNvSpPr txBox="1">
            <a:spLocks noChangeArrowheads="1"/>
          </p:cNvSpPr>
          <p:nvPr/>
        </p:nvSpPr>
        <p:spPr bwMode="auto">
          <a:xfrm>
            <a:off x="6781800" y="5226050"/>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FF9933"/>
                </a:solidFill>
              </a:rPr>
              <a:t>Optical</a:t>
            </a:r>
          </a:p>
          <a:p>
            <a:pPr algn="ctr"/>
            <a:r>
              <a:rPr lang="en-US" b="1">
                <a:solidFill>
                  <a:srgbClr val="FF9933"/>
                </a:solidFill>
              </a:rPr>
              <a:t>Standards</a:t>
            </a:r>
          </a:p>
        </p:txBody>
      </p:sp>
      <p:sp>
        <p:nvSpPr>
          <p:cNvPr id="658440" name="Text Box 8"/>
          <p:cNvSpPr txBox="1">
            <a:spLocks noChangeArrowheads="1"/>
          </p:cNvSpPr>
          <p:nvPr/>
        </p:nvSpPr>
        <p:spPr bwMode="auto">
          <a:xfrm>
            <a:off x="2362200" y="990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rPr>
              <a:t>NBS-1</a:t>
            </a:r>
          </a:p>
        </p:txBody>
      </p:sp>
      <p:sp>
        <p:nvSpPr>
          <p:cNvPr id="658441" name="Text Box 9"/>
          <p:cNvSpPr txBox="1">
            <a:spLocks noChangeArrowheads="1"/>
          </p:cNvSpPr>
          <p:nvPr/>
        </p:nvSpPr>
        <p:spPr bwMode="auto">
          <a:xfrm>
            <a:off x="7010400" y="37338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FF"/>
                </a:solidFill>
              </a:rPr>
              <a:t>NIST-F1</a:t>
            </a:r>
          </a:p>
        </p:txBody>
      </p:sp>
    </p:spTree>
    <p:extLst>
      <p:ext uri="{BB962C8B-B14F-4D97-AF65-F5344CB8AC3E}">
        <p14:creationId xmlns:p14="http://schemas.microsoft.com/office/powerpoint/2010/main" val="186812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idx="1"/>
          </p:nvPr>
        </p:nvSpPr>
        <p:spPr bwMode="auto">
          <a:xfrm>
            <a:off x="676275" y="2171700"/>
            <a:ext cx="78486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lnSpcReduction="10000"/>
          </a:bodyPr>
          <a:lstStyle/>
          <a:p>
            <a:pPr>
              <a:buFont typeface="Monotype Sorts" pitchFamily="2" charset="2"/>
              <a:buNone/>
            </a:pPr>
            <a:r>
              <a:rPr lang="en-US" dirty="0">
                <a:solidFill>
                  <a:schemeClr val="bg2"/>
                </a:solidFill>
              </a:rPr>
              <a:t>   </a:t>
            </a:r>
            <a:r>
              <a:rPr lang="en-US" dirty="0" smtClean="0">
                <a:solidFill>
                  <a:schemeClr val="bg2"/>
                </a:solidFill>
              </a:rPr>
              <a:t> </a:t>
            </a:r>
            <a:r>
              <a:rPr lang="en-US" sz="2400" dirty="0" smtClean="0">
                <a:solidFill>
                  <a:schemeClr val="tx1"/>
                </a:solidFill>
                <a:effectLst/>
                <a:latin typeface="Arial" pitchFamily="34" charset="0"/>
                <a:cs typeface="Arial" pitchFamily="34" charset="0"/>
              </a:rPr>
              <a:t>The </a:t>
            </a:r>
            <a:r>
              <a:rPr lang="en-US" sz="2400" dirty="0">
                <a:solidFill>
                  <a:schemeClr val="tx1"/>
                </a:solidFill>
                <a:effectLst/>
                <a:latin typeface="Arial" pitchFamily="34" charset="0"/>
                <a:cs typeface="Arial" pitchFamily="34" charset="0"/>
              </a:rPr>
              <a:t>performance </a:t>
            </a:r>
            <a:r>
              <a:rPr lang="en-US" sz="2400" dirty="0" smtClean="0">
                <a:solidFill>
                  <a:schemeClr val="tx1"/>
                </a:solidFill>
                <a:effectLst/>
                <a:latin typeface="Arial" pitchFamily="34" charset="0"/>
                <a:cs typeface="Arial" pitchFamily="34" charset="0"/>
              </a:rPr>
              <a:t>of the best clocks has </a:t>
            </a:r>
            <a:r>
              <a:rPr lang="en-US" sz="2400" dirty="0">
                <a:solidFill>
                  <a:schemeClr val="tx1"/>
                </a:solidFill>
                <a:effectLst/>
                <a:latin typeface="Arial" pitchFamily="34" charset="0"/>
                <a:cs typeface="Arial" pitchFamily="34" charset="0"/>
              </a:rPr>
              <a:t>improved by about </a:t>
            </a:r>
            <a:r>
              <a:rPr lang="en-US" sz="2400" dirty="0" smtClean="0">
                <a:solidFill>
                  <a:schemeClr val="tx1"/>
                </a:solidFill>
                <a:effectLst/>
                <a:latin typeface="Arial" pitchFamily="34" charset="0"/>
                <a:cs typeface="Arial" pitchFamily="34" charset="0"/>
              </a:rPr>
              <a:t>14 </a:t>
            </a:r>
            <a:r>
              <a:rPr lang="en-US" sz="2400" dirty="0">
                <a:solidFill>
                  <a:schemeClr val="tx1"/>
                </a:solidFill>
                <a:effectLst/>
                <a:latin typeface="Arial" pitchFamily="34" charset="0"/>
                <a:cs typeface="Arial" pitchFamily="34" charset="0"/>
              </a:rPr>
              <a:t>orders of magnitude in the past 700 years, and by about </a:t>
            </a:r>
            <a:r>
              <a:rPr lang="en-US" sz="2400" dirty="0" smtClean="0">
                <a:solidFill>
                  <a:schemeClr val="tx1"/>
                </a:solidFill>
                <a:effectLst/>
                <a:latin typeface="Arial" pitchFamily="34" charset="0"/>
                <a:cs typeface="Arial" pitchFamily="34" charset="0"/>
              </a:rPr>
              <a:t>10 </a:t>
            </a:r>
            <a:r>
              <a:rPr lang="en-US" sz="2400" dirty="0">
                <a:solidFill>
                  <a:schemeClr val="tx1"/>
                </a:solidFill>
                <a:effectLst/>
                <a:latin typeface="Arial" pitchFamily="34" charset="0"/>
                <a:cs typeface="Arial" pitchFamily="34" charset="0"/>
              </a:rPr>
              <a:t>orders of magnitude (a factor of </a:t>
            </a:r>
            <a:r>
              <a:rPr lang="en-US" sz="2400" dirty="0" smtClean="0">
                <a:solidFill>
                  <a:schemeClr val="tx1"/>
                </a:solidFill>
                <a:effectLst/>
                <a:latin typeface="Arial" pitchFamily="34" charset="0"/>
                <a:cs typeface="Arial" pitchFamily="34" charset="0"/>
              </a:rPr>
              <a:t>ten </a:t>
            </a:r>
            <a:r>
              <a:rPr lang="en-US" sz="2400" dirty="0">
                <a:solidFill>
                  <a:schemeClr val="tx1"/>
                </a:solidFill>
                <a:effectLst/>
                <a:latin typeface="Arial" pitchFamily="34" charset="0"/>
                <a:cs typeface="Arial" pitchFamily="34" charset="0"/>
              </a:rPr>
              <a:t>billion) in the past </a:t>
            </a:r>
            <a:r>
              <a:rPr lang="en-US" sz="2400" dirty="0" smtClean="0">
                <a:solidFill>
                  <a:schemeClr val="tx1"/>
                </a:solidFill>
                <a:effectLst/>
                <a:latin typeface="Arial" pitchFamily="34" charset="0"/>
                <a:cs typeface="Arial" pitchFamily="34" charset="0"/>
              </a:rPr>
              <a:t>century.  </a:t>
            </a:r>
            <a:r>
              <a:rPr lang="en-US" sz="2400" dirty="0" smtClean="0">
                <a:solidFill>
                  <a:schemeClr val="tx1"/>
                </a:solidFill>
                <a:effectLst/>
                <a:latin typeface="Arial" pitchFamily="34" charset="0"/>
                <a:cs typeface="Arial" pitchFamily="34" charset="0"/>
              </a:rPr>
              <a:t>Further gains will occur when optical clocks are used as standards.</a:t>
            </a:r>
            <a:endParaRPr lang="en-US" sz="2400" dirty="0">
              <a:solidFill>
                <a:schemeClr val="tx1"/>
              </a:solidFill>
              <a:effectLst/>
              <a:latin typeface="Arial" pitchFamily="34" charset="0"/>
              <a:cs typeface="Arial" pitchFamily="34" charset="0"/>
            </a:endParaRPr>
          </a:p>
          <a:p>
            <a:pPr>
              <a:buFont typeface="Monotype Sorts" pitchFamily="2" charset="2"/>
              <a:buNone/>
            </a:pPr>
            <a:endParaRPr lang="en-US" sz="2400" dirty="0">
              <a:solidFill>
                <a:schemeClr val="tx1"/>
              </a:solidFill>
              <a:effectLst/>
              <a:latin typeface="Arial" pitchFamily="34" charset="0"/>
              <a:cs typeface="Arial" pitchFamily="34" charset="0"/>
            </a:endParaRPr>
          </a:p>
          <a:p>
            <a:pPr>
              <a:buFont typeface="Monotype Sorts" pitchFamily="2" charset="2"/>
              <a:buNone/>
            </a:pPr>
            <a:r>
              <a:rPr lang="en-US" sz="2400" dirty="0">
                <a:solidFill>
                  <a:schemeClr val="tx1"/>
                </a:solidFill>
                <a:effectLst/>
                <a:latin typeface="Arial" pitchFamily="34" charset="0"/>
                <a:cs typeface="Arial" pitchFamily="34" charset="0"/>
              </a:rPr>
              <a:t>    </a:t>
            </a:r>
            <a:endParaRPr lang="en-US" sz="2400" i="1" dirty="0">
              <a:solidFill>
                <a:schemeClr val="tx1"/>
              </a:solidFill>
              <a:effectLst/>
              <a:latin typeface="Arial" pitchFamily="34" charset="0"/>
              <a:cs typeface="Arial" pitchFamily="34" charset="0"/>
            </a:endParaRPr>
          </a:p>
        </p:txBody>
      </p:sp>
      <p:sp>
        <p:nvSpPr>
          <p:cNvPr id="1311746" name="Rectangle 2"/>
          <p:cNvSpPr>
            <a:spLocks noGrp="1" noChangeArrowheads="1"/>
          </p:cNvSpPr>
          <p:nvPr>
            <p:ph type="title"/>
          </p:nvPr>
        </p:nvSpPr>
        <p:spPr bwMode="auto">
          <a:xfrm>
            <a:off x="476250" y="304800"/>
            <a:ext cx="82486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Clocks keep getting </a:t>
            </a:r>
            <a:r>
              <a:rPr lang="en-US" sz="3600" dirty="0" smtClean="0">
                <a:solidFill>
                  <a:srgbClr val="3366FF"/>
                </a:solidFill>
                <a:latin typeface="Tahoma" pitchFamily="34" charset="0"/>
              </a:rPr>
              <a:t>better!</a:t>
            </a:r>
            <a:endParaRPr lang="en-US" sz="3600" dirty="0">
              <a:solidFill>
                <a:srgbClr val="3366FF"/>
              </a:solidFill>
              <a:latin typeface="Tahoma" pitchFamily="34" charset="0"/>
            </a:endParaRPr>
          </a:p>
        </p:txBody>
      </p:sp>
    </p:spTree>
    <p:extLst>
      <p:ext uri="{BB962C8B-B14F-4D97-AF65-F5344CB8AC3E}">
        <p14:creationId xmlns:p14="http://schemas.microsoft.com/office/powerpoint/2010/main" val="1565796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79747999"/>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01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1028"/>
          <p:cNvSpPr>
            <a:spLocks noGrp="1" noChangeArrowheads="1"/>
          </p:cNvSpPr>
          <p:nvPr>
            <p:ph idx="1"/>
          </p:nvPr>
        </p:nvSpPr>
        <p:spPr bwMode="auto">
          <a:xfrm>
            <a:off x="762000" y="1781175"/>
            <a:ext cx="779145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a:buFont typeface="Monotype Sorts" pitchFamily="2" charset="2"/>
              <a:buNone/>
            </a:pPr>
            <a:endParaRPr lang="en-US" dirty="0">
              <a:solidFill>
                <a:schemeClr val="bg2"/>
              </a:solidFill>
              <a:latin typeface="Arial" pitchFamily="34" charset="0"/>
              <a:cs typeface="Arial" pitchFamily="34" charset="0"/>
            </a:endParaRPr>
          </a:p>
          <a:p>
            <a:pPr>
              <a:buClr>
                <a:schemeClr val="bg1"/>
              </a:buClr>
            </a:pPr>
            <a:r>
              <a:rPr lang="en-US" sz="2800" dirty="0">
                <a:solidFill>
                  <a:schemeClr val="tx1"/>
                </a:solidFill>
                <a:effectLst/>
                <a:latin typeface="Arial" pitchFamily="34" charset="0"/>
                <a:cs typeface="Arial" pitchFamily="34" charset="0"/>
              </a:rPr>
              <a:t>An agreed upon system for keeping time, based on a common definition of the second.  Seconds are then counted to form longer time intervals like minutes, hours, days, and years.</a:t>
            </a:r>
          </a:p>
          <a:p>
            <a:pPr>
              <a:buClr>
                <a:schemeClr val="bg1"/>
              </a:buClr>
              <a:buFont typeface="Monotype Sorts" pitchFamily="2" charset="2"/>
              <a:buNone/>
            </a:pPr>
            <a:endParaRPr lang="en-US" sz="2800" dirty="0">
              <a:solidFill>
                <a:schemeClr val="tx1"/>
              </a:solidFill>
              <a:effectLst/>
              <a:latin typeface="Arial" pitchFamily="34" charset="0"/>
              <a:cs typeface="Arial" pitchFamily="34" charset="0"/>
            </a:endParaRPr>
          </a:p>
          <a:p>
            <a:pPr>
              <a:buClr>
                <a:schemeClr val="bg1"/>
              </a:buClr>
            </a:pPr>
            <a:r>
              <a:rPr lang="en-US" sz="2800" dirty="0">
                <a:solidFill>
                  <a:schemeClr val="tx1"/>
                </a:solidFill>
                <a:effectLst/>
                <a:latin typeface="Arial" pitchFamily="34" charset="0"/>
                <a:cs typeface="Arial" pitchFamily="34" charset="0"/>
              </a:rPr>
              <a:t>Time scales serve as a reference for time-of-day, time interval, and frequency.</a:t>
            </a:r>
          </a:p>
        </p:txBody>
      </p:sp>
      <p:sp>
        <p:nvSpPr>
          <p:cNvPr id="327682" name="Rectangle 1026"/>
          <p:cNvSpPr>
            <a:spLocks noGrp="1" noChangeArrowheads="1"/>
          </p:cNvSpPr>
          <p:nvPr>
            <p:ph type="title"/>
          </p:nvPr>
        </p:nvSpPr>
        <p:spPr bwMode="auto">
          <a:xfrm>
            <a:off x="7620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What is a Time Scale?</a:t>
            </a:r>
          </a:p>
        </p:txBody>
      </p:sp>
    </p:spTree>
    <p:extLst>
      <p:ext uri="{BB962C8B-B14F-4D97-AF65-F5344CB8AC3E}">
        <p14:creationId xmlns:p14="http://schemas.microsoft.com/office/powerpoint/2010/main" val="3874415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5" name="Rectangle 3"/>
          <p:cNvSpPr>
            <a:spLocks noGrp="1" noChangeArrowheads="1"/>
          </p:cNvSpPr>
          <p:nvPr>
            <p:ph idx="1"/>
          </p:nvPr>
        </p:nvSpPr>
        <p:spPr bwMode="auto">
          <a:xfrm>
            <a:off x="685800" y="1752600"/>
            <a:ext cx="7791450" cy="42672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normAutofit/>
          </a:bodyPr>
          <a:lstStyle/>
          <a:p>
            <a:pPr>
              <a:lnSpc>
                <a:spcPct val="80000"/>
              </a:lnSpc>
              <a:buClr>
                <a:schemeClr val="bg1"/>
              </a:buClr>
            </a:pPr>
            <a:r>
              <a:rPr lang="en-US" sz="2000" dirty="0">
                <a:solidFill>
                  <a:schemeClr val="tx1"/>
                </a:solidFill>
                <a:effectLst/>
                <a:latin typeface="Arial" pitchFamily="34" charset="0"/>
                <a:cs typeface="Arial" pitchFamily="34" charset="0"/>
              </a:rPr>
              <a:t>Pendulums or quartz oscillators were once used as national standards at NIST and elsewhere, but they were never used to define the second.  The </a:t>
            </a:r>
            <a:r>
              <a:rPr lang="en-US" sz="2000" dirty="0" smtClean="0">
                <a:solidFill>
                  <a:schemeClr val="tx1"/>
                </a:solidFill>
                <a:effectLst/>
                <a:latin typeface="Arial" pitchFamily="34" charset="0"/>
                <a:cs typeface="Arial" pitchFamily="34" charset="0"/>
              </a:rPr>
              <a:t>definition of the second went </a:t>
            </a:r>
            <a:r>
              <a:rPr lang="en-US" sz="2000" dirty="0">
                <a:solidFill>
                  <a:schemeClr val="tx1"/>
                </a:solidFill>
                <a:effectLst/>
                <a:latin typeface="Arial" pitchFamily="34" charset="0"/>
                <a:cs typeface="Arial" pitchFamily="34" charset="0"/>
              </a:rPr>
              <a:t>directly from astronomical to atomic time.</a:t>
            </a:r>
          </a:p>
          <a:p>
            <a:pPr>
              <a:lnSpc>
                <a:spcPct val="80000"/>
              </a:lnSpc>
              <a:buClr>
                <a:schemeClr val="bg1"/>
              </a:buClr>
              <a:buFont typeface="Monotype Sorts" pitchFamily="2" charset="2"/>
              <a:buNone/>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Before 1956, the second was defined based on the length of the mean solar day and was called the </a:t>
            </a:r>
            <a:r>
              <a:rPr lang="en-US" sz="2000" i="1" dirty="0">
                <a:solidFill>
                  <a:schemeClr val="tx1"/>
                </a:solidFill>
                <a:effectLst/>
                <a:latin typeface="Arial" pitchFamily="34" charset="0"/>
                <a:cs typeface="Arial" pitchFamily="34" charset="0"/>
              </a:rPr>
              <a:t>mean solar second</a:t>
            </a:r>
            <a:r>
              <a:rPr lang="en-US" sz="2000" dirty="0">
                <a:solidFill>
                  <a:schemeClr val="tx1"/>
                </a:solidFill>
                <a:effectLst/>
                <a:latin typeface="Arial" pitchFamily="34" charset="0"/>
                <a:cs typeface="Arial" pitchFamily="34" charset="0"/>
              </a:rPr>
              <a:t>.</a:t>
            </a:r>
          </a:p>
          <a:p>
            <a:pPr>
              <a:lnSpc>
                <a:spcPct val="80000"/>
              </a:lnSpc>
              <a:buClr>
                <a:schemeClr val="bg1"/>
              </a:buClr>
              <a:buFont typeface="Monotype Sorts" pitchFamily="2" charset="2"/>
              <a:buNone/>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From 1956 to 1967, the second was defined based on a fraction of the tropical year and was called the </a:t>
            </a:r>
            <a:r>
              <a:rPr lang="en-US" sz="2000" i="1" dirty="0">
                <a:solidFill>
                  <a:schemeClr val="tx1"/>
                </a:solidFill>
                <a:effectLst/>
                <a:latin typeface="Arial" pitchFamily="34" charset="0"/>
                <a:cs typeface="Arial" pitchFamily="34" charset="0"/>
              </a:rPr>
              <a:t>ephemeris second</a:t>
            </a:r>
            <a:r>
              <a:rPr lang="en-US" sz="2000" dirty="0">
                <a:solidFill>
                  <a:schemeClr val="tx1"/>
                </a:solidFill>
                <a:effectLst/>
                <a:latin typeface="Arial" pitchFamily="34" charset="0"/>
                <a:cs typeface="Arial" pitchFamily="34" charset="0"/>
              </a:rPr>
              <a:t>.</a:t>
            </a:r>
          </a:p>
          <a:p>
            <a:pPr>
              <a:lnSpc>
                <a:spcPct val="80000"/>
              </a:lnSpc>
              <a:buClr>
                <a:schemeClr val="bg1"/>
              </a:buClr>
            </a:pPr>
            <a:endParaRPr lang="en-US" sz="2000" dirty="0">
              <a:solidFill>
                <a:schemeClr val="tx1"/>
              </a:solidFill>
              <a:effectLst/>
              <a:latin typeface="Arial" pitchFamily="34" charset="0"/>
              <a:cs typeface="Arial" pitchFamily="34" charset="0"/>
            </a:endParaRPr>
          </a:p>
          <a:p>
            <a:pPr>
              <a:lnSpc>
                <a:spcPct val="80000"/>
              </a:lnSpc>
              <a:buClr>
                <a:schemeClr val="bg1"/>
              </a:buClr>
            </a:pPr>
            <a:r>
              <a:rPr lang="en-US" sz="2000" dirty="0">
                <a:solidFill>
                  <a:schemeClr val="tx1"/>
                </a:solidFill>
                <a:effectLst/>
                <a:latin typeface="Arial" pitchFamily="34" charset="0"/>
                <a:cs typeface="Arial" pitchFamily="34" charset="0"/>
              </a:rPr>
              <a:t>Since 1967, the second has been defined based on oscillations of the cesium atom and is called the </a:t>
            </a:r>
            <a:r>
              <a:rPr lang="en-US" sz="2000" i="1" dirty="0">
                <a:solidFill>
                  <a:schemeClr val="tx1"/>
                </a:solidFill>
                <a:effectLst/>
                <a:latin typeface="Arial" pitchFamily="34" charset="0"/>
                <a:cs typeface="Arial" pitchFamily="34" charset="0"/>
              </a:rPr>
              <a:t>atomic second</a:t>
            </a:r>
            <a:r>
              <a:rPr lang="en-US" sz="2000" dirty="0">
                <a:solidFill>
                  <a:schemeClr val="tx1"/>
                </a:solidFill>
                <a:effectLst/>
                <a:latin typeface="Arial" pitchFamily="34" charset="0"/>
                <a:cs typeface="Arial" pitchFamily="34" charset="0"/>
              </a:rPr>
              <a:t>, or </a:t>
            </a:r>
            <a:r>
              <a:rPr lang="en-US" sz="2000" i="1" dirty="0">
                <a:solidFill>
                  <a:schemeClr val="tx1"/>
                </a:solidFill>
                <a:effectLst/>
                <a:latin typeface="Arial" pitchFamily="34" charset="0"/>
                <a:cs typeface="Arial" pitchFamily="34" charset="0"/>
              </a:rPr>
              <a:t>cesium second</a:t>
            </a:r>
            <a:r>
              <a:rPr lang="en-US" sz="2000" dirty="0">
                <a:solidFill>
                  <a:schemeClr val="tx1"/>
                </a:solidFill>
                <a:effectLst/>
                <a:latin typeface="Arial" pitchFamily="34" charset="0"/>
                <a:cs typeface="Arial" pitchFamily="34" charset="0"/>
              </a:rPr>
              <a:t>.</a:t>
            </a:r>
          </a:p>
          <a:p>
            <a:pPr>
              <a:lnSpc>
                <a:spcPct val="80000"/>
              </a:lnSpc>
              <a:buClr>
                <a:schemeClr val="bg1"/>
              </a:buClr>
              <a:buFont typeface="Monotype Sorts" pitchFamily="2" charset="2"/>
              <a:buNone/>
            </a:pPr>
            <a:endParaRPr lang="en-US" sz="1600" dirty="0">
              <a:solidFill>
                <a:schemeClr val="tx1"/>
              </a:solidFill>
              <a:effectLst/>
              <a:latin typeface="Arial" pitchFamily="34" charset="0"/>
              <a:cs typeface="Arial" pitchFamily="34" charset="0"/>
            </a:endParaRPr>
          </a:p>
        </p:txBody>
      </p:sp>
      <p:sp>
        <p:nvSpPr>
          <p:cNvPr id="1554434" name="Rectangle 2"/>
          <p:cNvSpPr>
            <a:spLocks noGrp="1" noChangeArrowheads="1"/>
          </p:cNvSpPr>
          <p:nvPr>
            <p:ph type="title"/>
          </p:nvPr>
        </p:nvSpPr>
        <p:spPr bwMode="auto">
          <a:xfrm>
            <a:off x="914400"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600" dirty="0">
                <a:solidFill>
                  <a:srgbClr val="3366FF"/>
                </a:solidFill>
                <a:latin typeface="Tahoma" pitchFamily="34" charset="0"/>
              </a:rPr>
              <a:t>How is the SI second defined?</a:t>
            </a:r>
            <a:r>
              <a:rPr lang="en-US" sz="3600" dirty="0">
                <a:solidFill>
                  <a:srgbClr val="3366FF"/>
                </a:solidFill>
              </a:rPr>
              <a:t> 	</a:t>
            </a:r>
          </a:p>
        </p:txBody>
      </p:sp>
    </p:spTree>
    <p:extLst>
      <p:ext uri="{BB962C8B-B14F-4D97-AF65-F5344CB8AC3E}">
        <p14:creationId xmlns:p14="http://schemas.microsoft.com/office/powerpoint/2010/main" val="24420823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9" name="Rectangle 3"/>
          <p:cNvSpPr>
            <a:spLocks noGrp="1" noChangeArrowheads="1"/>
          </p:cNvSpPr>
          <p:nvPr>
            <p:ph idx="1"/>
          </p:nvPr>
        </p:nvSpPr>
        <p:spPr bwMode="auto">
          <a:xfrm>
            <a:off x="704850" y="2238375"/>
            <a:ext cx="779145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32500" lnSpcReduction="20000"/>
          </a:bodyPr>
          <a:lstStyle/>
          <a:p>
            <a:pPr>
              <a:lnSpc>
                <a:spcPct val="120000"/>
              </a:lnSpc>
              <a:spcBef>
                <a:spcPts val="0"/>
              </a:spcBef>
              <a:buFont typeface="Monotype Sorts" pitchFamily="2" charset="2"/>
              <a:buNone/>
            </a:pPr>
            <a:r>
              <a:rPr lang="en-US" dirty="0">
                <a:solidFill>
                  <a:srgbClr val="000000"/>
                </a:solidFill>
              </a:rPr>
              <a:t>   </a:t>
            </a:r>
            <a:r>
              <a:rPr lang="en-US" dirty="0" smtClean="0">
                <a:solidFill>
                  <a:srgbClr val="000000"/>
                </a:solidFill>
              </a:rPr>
              <a:t>	</a:t>
            </a:r>
            <a:r>
              <a:rPr lang="en-US" sz="8000" i="1" dirty="0" smtClean="0">
                <a:solidFill>
                  <a:srgbClr val="000000"/>
                </a:solidFill>
                <a:effectLst/>
                <a:latin typeface="Arial" pitchFamily="34" charset="0"/>
                <a:cs typeface="Arial" pitchFamily="34" charset="0"/>
              </a:rPr>
              <a:t>The </a:t>
            </a:r>
            <a:r>
              <a:rPr lang="en-US" sz="8000" i="1" dirty="0">
                <a:solidFill>
                  <a:srgbClr val="000000"/>
                </a:solidFill>
                <a:effectLst/>
                <a:latin typeface="Arial" pitchFamily="34" charset="0"/>
                <a:cs typeface="Arial" pitchFamily="34" charset="0"/>
              </a:rPr>
              <a:t>duration of 9,192,631,770 periods of the </a:t>
            </a:r>
            <a:r>
              <a:rPr lang="en-US" sz="8000" i="1" dirty="0" smtClean="0">
                <a:solidFill>
                  <a:srgbClr val="000000"/>
                </a:solidFill>
                <a:effectLst/>
                <a:latin typeface="Arial" pitchFamily="34" charset="0"/>
                <a:cs typeface="Arial" pitchFamily="34" charset="0"/>
              </a:rPr>
              <a:t>radiation corresponding </a:t>
            </a:r>
            <a:r>
              <a:rPr lang="en-US" sz="8000" i="1" dirty="0">
                <a:solidFill>
                  <a:srgbClr val="000000"/>
                </a:solidFill>
                <a:effectLst/>
                <a:latin typeface="Arial" pitchFamily="34" charset="0"/>
                <a:cs typeface="Arial" pitchFamily="34" charset="0"/>
              </a:rPr>
              <a:t>to the transition between two hyperfine levels of the ground state of the cesium-133 atom.</a:t>
            </a:r>
          </a:p>
          <a:p>
            <a:pPr>
              <a:lnSpc>
                <a:spcPct val="120000"/>
              </a:lnSpc>
              <a:spcBef>
                <a:spcPts val="0"/>
              </a:spcBef>
              <a:buFont typeface="Wingdings" pitchFamily="2" charset="2"/>
              <a:buNone/>
            </a:pPr>
            <a:endParaRPr lang="en-US" sz="8000" i="1" dirty="0">
              <a:solidFill>
                <a:srgbClr val="000000"/>
              </a:solidFill>
              <a:effectLst/>
              <a:latin typeface="Arial" pitchFamily="34" charset="0"/>
              <a:cs typeface="Arial" pitchFamily="34" charset="0"/>
            </a:endParaRPr>
          </a:p>
          <a:p>
            <a:pPr>
              <a:buFont typeface="Wingdings" pitchFamily="2" charset="2"/>
              <a:buNone/>
            </a:pPr>
            <a:r>
              <a:rPr lang="en-US" sz="3600" dirty="0">
                <a:solidFill>
                  <a:schemeClr val="bg1"/>
                </a:solidFill>
                <a:latin typeface="Arial" pitchFamily="34" charset="0"/>
                <a:cs typeface="Arial" pitchFamily="34" charset="0"/>
              </a:rPr>
              <a:t>=&gt;  </a:t>
            </a:r>
            <a:r>
              <a:rPr lang="en-US" sz="3600" dirty="0">
                <a:solidFill>
                  <a:schemeClr val="bg1"/>
                </a:solidFill>
                <a:effectLst/>
                <a:latin typeface="Arial" pitchFamily="34" charset="0"/>
                <a:cs typeface="Arial" pitchFamily="34" charset="0"/>
              </a:rPr>
              <a:t>Defined by Markowitz/Hall (USNO) &amp; Essen/Pa</a:t>
            </a:r>
            <a:r>
              <a:rPr lang="en-US" sz="2000" dirty="0">
                <a:solidFill>
                  <a:schemeClr val="bg1"/>
                </a:solidFill>
                <a:effectLst/>
              </a:rPr>
              <a:t>rry (NPL), 1958.</a:t>
            </a:r>
          </a:p>
          <a:p>
            <a:pPr>
              <a:buFont typeface="Wingdings" pitchFamily="2" charset="2"/>
              <a:buNone/>
            </a:pPr>
            <a:r>
              <a:rPr lang="en-US" sz="2000" dirty="0">
                <a:solidFill>
                  <a:schemeClr val="bg1"/>
                </a:solidFill>
                <a:effectLst/>
              </a:rPr>
              <a:t>=&gt;  Ratified by the SI in 1967.</a:t>
            </a:r>
          </a:p>
        </p:txBody>
      </p:sp>
      <p:sp>
        <p:nvSpPr>
          <p:cNvPr id="1555458" name="Rectangle 2"/>
          <p:cNvSpPr>
            <a:spLocks noGrp="1" noChangeArrowheads="1"/>
          </p:cNvSpPr>
          <p:nvPr>
            <p:ph type="title"/>
          </p:nvPr>
        </p:nvSpPr>
        <p:spPr bwMode="auto">
          <a:xfrm>
            <a:off x="647700" y="55245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SI Definition of the Second</a:t>
            </a:r>
            <a:r>
              <a:rPr lang="en-US" dirty="0">
                <a:solidFill>
                  <a:srgbClr val="FAFD00"/>
                </a:solidFill>
              </a:rPr>
              <a:t>	</a:t>
            </a:r>
          </a:p>
        </p:txBody>
      </p:sp>
    </p:spTree>
    <p:extLst>
      <p:ext uri="{BB962C8B-B14F-4D97-AF65-F5344CB8AC3E}">
        <p14:creationId xmlns:p14="http://schemas.microsoft.com/office/powerpoint/2010/main" val="17942346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3" name="Rectangle 3"/>
          <p:cNvSpPr>
            <a:spLocks noGrp="1" noChangeArrowheads="1"/>
          </p:cNvSpPr>
          <p:nvPr>
            <p:ph idx="1"/>
          </p:nvPr>
        </p:nvSpPr>
        <p:spPr bwMode="auto">
          <a:xfrm>
            <a:off x="733425" y="1247775"/>
            <a:ext cx="7924800" cy="49149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fontScale="47500" lnSpcReduction="20000"/>
          </a:bodyPr>
          <a:lstStyle/>
          <a:p>
            <a:pPr>
              <a:lnSpc>
                <a:spcPct val="110000"/>
              </a:lnSpc>
              <a:spcBef>
                <a:spcPts val="0"/>
              </a:spcBef>
              <a:buClr>
                <a:schemeClr val="tx2"/>
              </a:buClr>
            </a:pPr>
            <a:endParaRPr lang="en-US" sz="1600" dirty="0" smtClean="0">
              <a:solidFill>
                <a:schemeClr val="tx1"/>
              </a:solidFill>
              <a:effectLst/>
              <a:latin typeface="Arial" pitchFamily="34" charset="0"/>
              <a:cs typeface="Arial" pitchFamily="34" charset="0"/>
            </a:endParaRPr>
          </a:p>
          <a:p>
            <a:pPr>
              <a:lnSpc>
                <a:spcPct val="110000"/>
              </a:lnSpc>
              <a:spcBef>
                <a:spcPts val="0"/>
              </a:spcBef>
              <a:buClr>
                <a:schemeClr val="tx2"/>
              </a:buClr>
            </a:pPr>
            <a:endParaRPr lang="en-US" sz="1600" dirty="0">
              <a:solidFill>
                <a:schemeClr val="tx1"/>
              </a:solidFill>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r>
              <a:rPr lang="en-US" sz="3600" dirty="0" smtClean="0">
                <a:solidFill>
                  <a:schemeClr val="tx1"/>
                </a:solidFill>
                <a:effectLst/>
                <a:latin typeface="Arial" pitchFamily="34" charset="0"/>
                <a:cs typeface="Arial" pitchFamily="34" charset="0"/>
              </a:rPr>
              <a:t>UTC </a:t>
            </a:r>
            <a:r>
              <a:rPr lang="en-US" sz="3600" dirty="0">
                <a:solidFill>
                  <a:schemeClr val="tx1"/>
                </a:solidFill>
                <a:effectLst/>
                <a:latin typeface="Arial" pitchFamily="34" charset="0"/>
                <a:cs typeface="Arial" pitchFamily="34" charset="0"/>
              </a:rPr>
              <a:t>is an atomic time scale based on the SI definition of the second.</a:t>
            </a:r>
          </a:p>
          <a:p>
            <a:pPr>
              <a:lnSpc>
                <a:spcPct val="110000"/>
              </a:lnSpc>
              <a:spcBef>
                <a:spcPts val="0"/>
              </a:spcBef>
              <a:buClr>
                <a:srgbClr val="3366FF"/>
              </a:buClr>
              <a:buFont typeface="Wingdings" panose="05000000000000000000" pitchFamily="2" charset="2"/>
              <a:buChar char="ü"/>
            </a:pPr>
            <a:endParaRPr lang="en-US" sz="3600" dirty="0">
              <a:solidFill>
                <a:schemeClr val="tx1"/>
              </a:solidFill>
              <a:effectLst/>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r>
              <a:rPr lang="en-US" sz="3600" dirty="0" smtClean="0">
                <a:solidFill>
                  <a:schemeClr val="tx1"/>
                </a:solidFill>
                <a:effectLst/>
                <a:latin typeface="Arial" pitchFamily="34" charset="0"/>
                <a:cs typeface="Arial" pitchFamily="34" charset="0"/>
              </a:rPr>
              <a:t>UTC </a:t>
            </a:r>
            <a:r>
              <a:rPr lang="en-US" sz="3600" dirty="0">
                <a:solidFill>
                  <a:schemeClr val="tx1"/>
                </a:solidFill>
                <a:effectLst/>
                <a:latin typeface="Arial" pitchFamily="34" charset="0"/>
                <a:cs typeface="Arial" pitchFamily="34" charset="0"/>
              </a:rPr>
              <a:t>is computed by the International Bureau of Weights and Measures (BIPM) in France.  They collect data from </a:t>
            </a:r>
            <a:r>
              <a:rPr lang="en-US" sz="3600" dirty="0" smtClean="0">
                <a:solidFill>
                  <a:schemeClr val="tx1"/>
                </a:solidFill>
                <a:effectLst/>
                <a:latin typeface="Arial" pitchFamily="34" charset="0"/>
                <a:cs typeface="Arial" pitchFamily="34" charset="0"/>
              </a:rPr>
              <a:t>about 400 </a:t>
            </a:r>
            <a:r>
              <a:rPr lang="en-US" sz="3600" dirty="0">
                <a:solidFill>
                  <a:schemeClr val="tx1"/>
                </a:solidFill>
                <a:effectLst/>
                <a:latin typeface="Arial" pitchFamily="34" charset="0"/>
                <a:cs typeface="Arial" pitchFamily="34" charset="0"/>
              </a:rPr>
              <a:t>atomic oscillators located at </a:t>
            </a:r>
            <a:r>
              <a:rPr lang="en-US" sz="3600" dirty="0" smtClean="0">
                <a:solidFill>
                  <a:schemeClr val="tx1"/>
                </a:solidFill>
                <a:effectLst/>
                <a:latin typeface="Arial" pitchFamily="34" charset="0"/>
                <a:cs typeface="Arial" pitchFamily="34" charset="0"/>
              </a:rPr>
              <a:t>about 70 laboratories</a:t>
            </a:r>
            <a:r>
              <a:rPr lang="en-US" sz="3600" dirty="0">
                <a:solidFill>
                  <a:schemeClr val="tx1"/>
                </a:solidFill>
                <a:effectLst/>
                <a:latin typeface="Arial" pitchFamily="34" charset="0"/>
                <a:cs typeface="Arial" pitchFamily="34" charset="0"/>
              </a:rPr>
              <a:t>.</a:t>
            </a:r>
          </a:p>
          <a:p>
            <a:pPr>
              <a:lnSpc>
                <a:spcPct val="110000"/>
              </a:lnSpc>
              <a:spcBef>
                <a:spcPts val="0"/>
              </a:spcBef>
              <a:buClr>
                <a:srgbClr val="3366FF"/>
              </a:buClr>
              <a:buFont typeface="Wingdings" panose="05000000000000000000" pitchFamily="2" charset="2"/>
              <a:buChar char="ü"/>
            </a:pPr>
            <a:endParaRPr lang="en-US" sz="3600" dirty="0">
              <a:solidFill>
                <a:schemeClr val="tx1"/>
              </a:solidFill>
              <a:effectLst/>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r>
              <a:rPr lang="en-US" sz="3600" dirty="0">
                <a:solidFill>
                  <a:schemeClr val="tx1"/>
                </a:solidFill>
                <a:effectLst/>
                <a:latin typeface="Arial" pitchFamily="34" charset="0"/>
                <a:cs typeface="Arial" pitchFamily="34" charset="0"/>
              </a:rPr>
              <a:t>Six SIM labs currently contribute to </a:t>
            </a:r>
            <a:r>
              <a:rPr lang="en-US" sz="3600" dirty="0" smtClean="0">
                <a:solidFill>
                  <a:schemeClr val="tx1"/>
                </a:solidFill>
                <a:effectLst/>
                <a:latin typeface="Arial" pitchFamily="34" charset="0"/>
                <a:cs typeface="Arial" pitchFamily="34" charset="0"/>
              </a:rPr>
              <a:t>UTC (with several more on the way):</a:t>
            </a:r>
            <a:endParaRPr lang="en-US" sz="3600" dirty="0">
              <a:solidFill>
                <a:schemeClr val="tx1"/>
              </a:solidFill>
              <a:effectLst/>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endParaRPr lang="en-US" sz="3600" dirty="0">
              <a:solidFill>
                <a:schemeClr val="tx1"/>
              </a:solidFill>
              <a:effectLst/>
              <a:latin typeface="Arial" pitchFamily="34" charset="0"/>
              <a:cs typeface="Arial" pitchFamily="34" charset="0"/>
            </a:endParaRPr>
          </a:p>
          <a:p>
            <a:pPr lvl="1">
              <a:lnSpc>
                <a:spcPct val="110000"/>
              </a:lnSpc>
              <a:spcBef>
                <a:spcPts val="0"/>
              </a:spcBef>
              <a:buClr>
                <a:srgbClr val="3366FF"/>
              </a:buClr>
              <a:buFont typeface="Wingdings" panose="05000000000000000000" pitchFamily="2" charset="2"/>
              <a:buChar char="ü"/>
            </a:pPr>
            <a:r>
              <a:rPr lang="en-US" sz="3600" dirty="0" smtClean="0">
                <a:solidFill>
                  <a:schemeClr val="tx1"/>
                </a:solidFill>
                <a:effectLst/>
                <a:latin typeface="Arial" pitchFamily="34" charset="0"/>
                <a:cs typeface="Arial" pitchFamily="34" charset="0"/>
              </a:rPr>
              <a:t>CENAM, CENAMEP, INTI, NIST, NRC, ONRJ</a:t>
            </a:r>
            <a:endParaRPr lang="en-US" sz="3600" dirty="0">
              <a:solidFill>
                <a:schemeClr val="tx1"/>
              </a:solidFill>
              <a:effectLst/>
              <a:latin typeface="Arial" pitchFamily="34" charset="0"/>
              <a:cs typeface="Arial" pitchFamily="34" charset="0"/>
            </a:endParaRPr>
          </a:p>
          <a:p>
            <a:pPr lvl="1">
              <a:lnSpc>
                <a:spcPct val="110000"/>
              </a:lnSpc>
              <a:spcBef>
                <a:spcPts val="0"/>
              </a:spcBef>
              <a:buClr>
                <a:srgbClr val="3366FF"/>
              </a:buClr>
              <a:buFont typeface="Wingdings" panose="05000000000000000000" pitchFamily="2" charset="2"/>
              <a:buChar char="ü"/>
            </a:pPr>
            <a:endParaRPr lang="en-US" sz="3600" dirty="0">
              <a:solidFill>
                <a:schemeClr val="tx1"/>
              </a:solidFill>
              <a:effectLst/>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r>
              <a:rPr lang="en-US" sz="3600" dirty="0">
                <a:solidFill>
                  <a:schemeClr val="tx1"/>
                </a:solidFill>
                <a:effectLst/>
                <a:latin typeface="Arial" pitchFamily="34" charset="0"/>
                <a:cs typeface="Arial" pitchFamily="34" charset="0"/>
              </a:rPr>
              <a:t>UTC is a </a:t>
            </a:r>
            <a:r>
              <a:rPr lang="en-US" sz="3600" dirty="0" smtClean="0">
                <a:solidFill>
                  <a:schemeClr val="tx1"/>
                </a:solidFill>
                <a:effectLst/>
                <a:latin typeface="Arial" pitchFamily="34" charset="0"/>
                <a:cs typeface="Arial" pitchFamily="34" charset="0"/>
              </a:rPr>
              <a:t>virtual </a:t>
            </a:r>
            <a:r>
              <a:rPr lang="en-US" sz="3600" dirty="0">
                <a:solidFill>
                  <a:schemeClr val="tx1"/>
                </a:solidFill>
                <a:effectLst/>
                <a:latin typeface="Arial" pitchFamily="34" charset="0"/>
                <a:cs typeface="Arial" pitchFamily="34" charset="0"/>
              </a:rPr>
              <a:t>time scale, computed by the BIPM after the data is collected.  Therefore, no lab can distribute or broadcast </a:t>
            </a:r>
            <a:r>
              <a:rPr lang="en-US" sz="3600" dirty="0" smtClean="0">
                <a:solidFill>
                  <a:schemeClr val="tx1"/>
                </a:solidFill>
                <a:effectLst/>
                <a:latin typeface="Arial" pitchFamily="34" charset="0"/>
                <a:cs typeface="Arial" pitchFamily="34" charset="0"/>
              </a:rPr>
              <a:t>UTC</a:t>
            </a:r>
            <a:r>
              <a:rPr lang="en-US" sz="3600" dirty="0">
                <a:solidFill>
                  <a:schemeClr val="tx1"/>
                </a:solidFill>
                <a:effectLst/>
                <a:latin typeface="Arial" pitchFamily="34" charset="0"/>
                <a:cs typeface="Arial" pitchFamily="34" charset="0"/>
              </a:rPr>
              <a:t>.  </a:t>
            </a:r>
            <a:endParaRPr lang="en-US" sz="3600" dirty="0" smtClean="0">
              <a:solidFill>
                <a:schemeClr val="tx1"/>
              </a:solidFill>
              <a:effectLst/>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endParaRPr lang="en-US" sz="3600" dirty="0">
              <a:solidFill>
                <a:schemeClr val="tx1"/>
              </a:solidFill>
              <a:latin typeface="Arial" pitchFamily="34" charset="0"/>
              <a:cs typeface="Arial" pitchFamily="34" charset="0"/>
            </a:endParaRPr>
          </a:p>
          <a:p>
            <a:pPr>
              <a:lnSpc>
                <a:spcPct val="110000"/>
              </a:lnSpc>
              <a:spcBef>
                <a:spcPts val="0"/>
              </a:spcBef>
              <a:buClr>
                <a:srgbClr val="3366FF"/>
              </a:buClr>
              <a:buFont typeface="Wingdings" panose="05000000000000000000" pitchFamily="2" charset="2"/>
              <a:buChar char="ü"/>
            </a:pPr>
            <a:r>
              <a:rPr lang="en-US" sz="3600" dirty="0" smtClean="0">
                <a:solidFill>
                  <a:schemeClr val="tx1"/>
                </a:solidFill>
                <a:effectLst/>
                <a:latin typeface="Arial" pitchFamily="34" charset="0"/>
                <a:cs typeface="Arial" pitchFamily="34" charset="0"/>
              </a:rPr>
              <a:t>Many laboratories maintain local, real-time </a:t>
            </a:r>
            <a:r>
              <a:rPr lang="en-US" sz="3600" dirty="0">
                <a:solidFill>
                  <a:schemeClr val="tx1"/>
                </a:solidFill>
                <a:effectLst/>
                <a:latin typeface="Arial" pitchFamily="34" charset="0"/>
                <a:cs typeface="Arial" pitchFamily="34" charset="0"/>
              </a:rPr>
              <a:t>versions of </a:t>
            </a:r>
            <a:r>
              <a:rPr lang="en-US" sz="3600" dirty="0" smtClean="0">
                <a:solidFill>
                  <a:schemeClr val="tx1"/>
                </a:solidFill>
                <a:effectLst/>
                <a:latin typeface="Arial" pitchFamily="34" charset="0"/>
                <a:cs typeface="Arial" pitchFamily="34" charset="0"/>
              </a:rPr>
              <a:t>UTC that </a:t>
            </a:r>
            <a:r>
              <a:rPr lang="en-US" sz="3600" dirty="0">
                <a:solidFill>
                  <a:schemeClr val="tx1"/>
                </a:solidFill>
                <a:effectLst/>
                <a:latin typeface="Arial" pitchFamily="34" charset="0"/>
                <a:cs typeface="Arial" pitchFamily="34" charset="0"/>
              </a:rPr>
              <a:t>they </a:t>
            </a:r>
            <a:r>
              <a:rPr lang="en-US" sz="3600" dirty="0" smtClean="0">
                <a:solidFill>
                  <a:schemeClr val="tx1"/>
                </a:solidFill>
                <a:effectLst/>
                <a:latin typeface="Arial" pitchFamily="34" charset="0"/>
                <a:cs typeface="Arial" pitchFamily="34" charset="0"/>
              </a:rPr>
              <a:t>distribute as </a:t>
            </a:r>
            <a:r>
              <a:rPr lang="en-US" sz="3600" dirty="0">
                <a:solidFill>
                  <a:schemeClr val="tx1"/>
                </a:solidFill>
                <a:effectLst/>
                <a:latin typeface="Arial" pitchFamily="34" charset="0"/>
                <a:cs typeface="Arial" pitchFamily="34" charset="0"/>
              </a:rPr>
              <a:t>a measurement reference.  Most of the real-time versions of UTC are within 100 nanoseconds of the </a:t>
            </a:r>
            <a:r>
              <a:rPr lang="en-US" sz="3600" dirty="0" smtClean="0">
                <a:solidFill>
                  <a:schemeClr val="tx1"/>
                </a:solidFill>
                <a:latin typeface="Arial" pitchFamily="34" charset="0"/>
                <a:cs typeface="Arial" pitchFamily="34" charset="0"/>
              </a:rPr>
              <a:t>official </a:t>
            </a:r>
            <a:r>
              <a:rPr lang="en-US" sz="3600" dirty="0" smtClean="0">
                <a:solidFill>
                  <a:schemeClr val="tx1"/>
                </a:solidFill>
                <a:effectLst/>
                <a:latin typeface="Arial" pitchFamily="34" charset="0"/>
                <a:cs typeface="Arial" pitchFamily="34" charset="0"/>
              </a:rPr>
              <a:t>UTC </a:t>
            </a:r>
            <a:r>
              <a:rPr lang="en-US" sz="3600" dirty="0">
                <a:solidFill>
                  <a:schemeClr val="tx1"/>
                </a:solidFill>
                <a:effectLst/>
                <a:latin typeface="Arial" pitchFamily="34" charset="0"/>
                <a:cs typeface="Arial" pitchFamily="34" charset="0"/>
              </a:rPr>
              <a:t>time scale.</a:t>
            </a:r>
          </a:p>
          <a:p>
            <a:pPr>
              <a:lnSpc>
                <a:spcPct val="80000"/>
              </a:lnSpc>
              <a:buClr>
                <a:srgbClr val="3366FF"/>
              </a:buClr>
              <a:buFont typeface="Wingdings" panose="05000000000000000000" pitchFamily="2" charset="2"/>
              <a:buChar char="ü"/>
            </a:pPr>
            <a:endParaRPr lang="en-US" sz="3600" dirty="0">
              <a:solidFill>
                <a:schemeClr val="bg2"/>
              </a:solidFill>
              <a:effectLst/>
            </a:endParaRPr>
          </a:p>
        </p:txBody>
      </p:sp>
      <p:sp>
        <p:nvSpPr>
          <p:cNvPr id="1556482" name="Rectangle 2"/>
          <p:cNvSpPr>
            <a:spLocks noGrp="1" noChangeArrowheads="1"/>
          </p:cNvSpPr>
          <p:nvPr>
            <p:ph type="title"/>
          </p:nvPr>
        </p:nvSpPr>
        <p:spPr bwMode="auto">
          <a:xfrm>
            <a:off x="762000" y="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Coordinated Universal Time (UTC)</a:t>
            </a:r>
          </a:p>
        </p:txBody>
      </p:sp>
    </p:spTree>
    <p:extLst>
      <p:ext uri="{BB962C8B-B14F-4D97-AF65-F5344CB8AC3E}">
        <p14:creationId xmlns:p14="http://schemas.microsoft.com/office/powerpoint/2010/main" val="29129571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bwMode="auto">
          <a:xfrm>
            <a:off x="533400" y="304800"/>
            <a:ext cx="82296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2800" dirty="0">
                <a:solidFill>
                  <a:srgbClr val="3366FF"/>
                </a:solidFill>
                <a:latin typeface="Tahoma" panose="020B0604030504040204" pitchFamily="34" charset="0"/>
                <a:ea typeface="Tahoma" panose="020B0604030504040204" pitchFamily="34" charset="0"/>
                <a:cs typeface="Tahoma" panose="020B0604030504040204" pitchFamily="34" charset="0"/>
              </a:rPr>
              <a:t>UTC is the Official Reference for Time-Of-Day</a:t>
            </a:r>
            <a:r>
              <a:rPr lang="en-US" sz="2800" dirty="0">
                <a:solidFill>
                  <a:srgbClr val="3366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r>
            <a:br>
              <a:rPr lang="en-US" sz="2800" dirty="0">
                <a:solidFill>
                  <a:srgbClr val="3366FF"/>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endParaRPr lang="en-US" sz="2800" dirty="0">
              <a:solidFill>
                <a:srgbClr val="3366FF"/>
              </a:solidFill>
              <a:latin typeface="Tahoma" panose="020B0604030504040204" pitchFamily="34" charset="0"/>
              <a:ea typeface="Tahoma" panose="020B0604030504040204" pitchFamily="34" charset="0"/>
              <a:cs typeface="Tahoma" panose="020B0604030504040204" pitchFamily="34" charset="0"/>
            </a:endParaRPr>
          </a:p>
        </p:txBody>
      </p:sp>
      <p:sp>
        <p:nvSpPr>
          <p:cNvPr id="1557507" name="Rectangle 3"/>
          <p:cNvSpPr>
            <a:spLocks noGrp="1" noChangeArrowheads="1"/>
          </p:cNvSpPr>
          <p:nvPr>
            <p:ph type="body" sz="half" idx="1"/>
          </p:nvPr>
        </p:nvSpPr>
        <p:spPr bwMode="auto">
          <a:xfrm>
            <a:off x="533400" y="609600"/>
            <a:ext cx="7848600" cy="1447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lnSpcReduction="10000"/>
          </a:bodyPr>
          <a:lstStyle/>
          <a:p>
            <a:pPr lvl="1">
              <a:buClr>
                <a:schemeClr val="tx1"/>
              </a:buClr>
              <a:buFont typeface="Monotype Sorts" pitchFamily="2" charset="2"/>
              <a:buNone/>
            </a:pPr>
            <a:r>
              <a:rPr lang="en-US" sz="2000" dirty="0">
                <a:solidFill>
                  <a:schemeClr val="tx1"/>
                </a:solidFill>
              </a:rPr>
              <a:t>	</a:t>
            </a:r>
            <a:r>
              <a:rPr lang="en-US" sz="1800" dirty="0">
                <a:solidFill>
                  <a:schemeClr val="tx1"/>
                </a:solidFill>
                <a:effectLst/>
                <a:latin typeface="Arial" pitchFamily="34" charset="0"/>
                <a:cs typeface="Arial" pitchFamily="34" charset="0"/>
              </a:rPr>
              <a:t>Clocks synchronized to UTC display the same second (and normally the same minute) all over the world.  However, since UTC is used internationally, it ignores local conventions like time zones and daylight saving time (DST).  The UTC hour refers to the hour at the Prime Meridian which passes through Greenwich, England.  </a:t>
            </a:r>
          </a:p>
        </p:txBody>
      </p:sp>
      <p:pic>
        <p:nvPicPr>
          <p:cNvPr id="1557508" name="Picture 4" descr="Figure1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0"/>
            <a:ext cx="6934200" cy="4445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9278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solidFill>
                  <a:srgbClr val="3366FF"/>
                </a:solidFill>
                <a:latin typeface="Tahoma" pitchFamily="34" charset="0"/>
              </a:rPr>
              <a:t>UTC is the Official Reference for Time Interval</a:t>
            </a:r>
            <a:r>
              <a:rPr lang="en-US" sz="2800" dirty="0">
                <a:effectLst>
                  <a:outerShdw blurRad="38100" dist="38100" dir="2700000" algn="tl">
                    <a:srgbClr val="C0C0C0"/>
                  </a:outerShdw>
                </a:effectLst>
                <a:latin typeface="Tahoma" pitchFamily="34" charset="0"/>
              </a:rPr>
              <a:t/>
            </a:r>
            <a:br>
              <a:rPr lang="en-US" sz="2800" dirty="0">
                <a:effectLst>
                  <a:outerShdw blurRad="38100" dist="38100" dir="2700000" algn="tl">
                    <a:srgbClr val="C0C0C0"/>
                  </a:outerShdw>
                </a:effectLst>
                <a:latin typeface="Tahoma" pitchFamily="34" charset="0"/>
              </a:rPr>
            </a:br>
            <a:endParaRPr lang="en-US" sz="2800" dirty="0">
              <a:latin typeface="Tahoma" pitchFamily="34" charset="0"/>
            </a:endParaRPr>
          </a:p>
        </p:txBody>
      </p:sp>
      <p:sp>
        <p:nvSpPr>
          <p:cNvPr id="1318915" name="Rectangle 3"/>
          <p:cNvSpPr>
            <a:spLocks noGrp="1" noChangeArrowheads="1"/>
          </p:cNvSpPr>
          <p:nvPr>
            <p:ph type="body" sz="half" idx="1"/>
          </p:nvPr>
        </p:nvSpPr>
        <p:spPr bwMode="auto">
          <a:xfrm>
            <a:off x="114300" y="1238250"/>
            <a:ext cx="4267200" cy="3581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1">
              <a:lnSpc>
                <a:spcPct val="80000"/>
              </a:lnSpc>
              <a:buClr>
                <a:srgbClr val="3366FF"/>
              </a:buClr>
              <a:buFont typeface="Wingdings" panose="05000000000000000000" pitchFamily="2" charset="2"/>
              <a:buChar char="ü"/>
            </a:pPr>
            <a:r>
              <a:rPr lang="en-US" dirty="0">
                <a:solidFill>
                  <a:schemeClr val="tx1"/>
                </a:solidFill>
                <a:effectLst/>
              </a:rPr>
              <a:t>Time interval is the duration between two events measured in seconds or sub-seconds (milliseconds, microseconds, nanoseconds, picoseconds).</a:t>
            </a:r>
          </a:p>
          <a:p>
            <a:pPr marL="457200" lvl="1" indent="0">
              <a:lnSpc>
                <a:spcPct val="80000"/>
              </a:lnSpc>
              <a:buClr>
                <a:srgbClr val="3366FF"/>
              </a:buClr>
              <a:buNone/>
            </a:pPr>
            <a:endParaRPr lang="en-US" dirty="0">
              <a:solidFill>
                <a:schemeClr val="tx1"/>
              </a:solidFill>
              <a:effectLst/>
            </a:endParaRPr>
          </a:p>
          <a:p>
            <a:pPr lvl="1">
              <a:lnSpc>
                <a:spcPct val="80000"/>
              </a:lnSpc>
              <a:buClr>
                <a:srgbClr val="3366FF"/>
              </a:buClr>
              <a:buFont typeface="Wingdings" panose="05000000000000000000" pitchFamily="2" charset="2"/>
              <a:buChar char="ü"/>
            </a:pPr>
            <a:r>
              <a:rPr lang="en-US" dirty="0">
                <a:solidFill>
                  <a:schemeClr val="tx1"/>
                </a:solidFill>
                <a:effectLst/>
              </a:rPr>
              <a:t>All time interval measurements are referenced to the best realization of the SI second as computed by the BIPM when they derive UTC.</a:t>
            </a:r>
          </a:p>
          <a:p>
            <a:pPr lvl="1">
              <a:lnSpc>
                <a:spcPct val="80000"/>
              </a:lnSpc>
              <a:buClr>
                <a:srgbClr val="3366FF"/>
              </a:buClr>
              <a:buFont typeface="Wingdings" panose="05000000000000000000" pitchFamily="2" charset="2"/>
              <a:buChar char="ü"/>
            </a:pPr>
            <a:endParaRPr lang="en-US" dirty="0">
              <a:solidFill>
                <a:schemeClr val="tx1"/>
              </a:solidFill>
              <a:effectLst/>
            </a:endParaRPr>
          </a:p>
          <a:p>
            <a:pPr lvl="1">
              <a:lnSpc>
                <a:spcPct val="80000"/>
              </a:lnSpc>
              <a:buClr>
                <a:srgbClr val="3366FF"/>
              </a:buClr>
              <a:buFont typeface="Wingdings" panose="05000000000000000000" pitchFamily="2" charset="2"/>
              <a:buChar char="ü"/>
            </a:pPr>
            <a:r>
              <a:rPr lang="en-US" dirty="0">
                <a:solidFill>
                  <a:schemeClr val="tx1"/>
                </a:solidFill>
                <a:effectLst/>
              </a:rPr>
              <a:t>Clocks can be synchronized to UTC by using an On-Time Marker (OTM) that coincides as closely as possible with the arrival of the </a:t>
            </a:r>
            <a:r>
              <a:rPr lang="en-US" dirty="0" smtClean="0">
                <a:solidFill>
                  <a:schemeClr val="tx1"/>
                </a:solidFill>
                <a:effectLst/>
              </a:rPr>
              <a:t>UTC </a:t>
            </a:r>
            <a:r>
              <a:rPr lang="en-US" dirty="0">
                <a:solidFill>
                  <a:schemeClr val="tx1"/>
                </a:solidFill>
                <a:effectLst/>
              </a:rPr>
              <a:t>second</a:t>
            </a:r>
            <a:r>
              <a:rPr lang="en-US" sz="1600" dirty="0">
                <a:solidFill>
                  <a:schemeClr val="tx1"/>
                </a:solidFill>
                <a:effectLst/>
              </a:rPr>
              <a:t>.  </a:t>
            </a:r>
          </a:p>
        </p:txBody>
      </p:sp>
      <p:pic>
        <p:nvPicPr>
          <p:cNvPr id="1318916" name="Picture 4" descr="mm_315_fig_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62960" y="1619251"/>
            <a:ext cx="4249253" cy="40592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646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idx="1"/>
          </p:nvPr>
        </p:nvSpPr>
        <p:spPr bwMode="auto">
          <a:xfrm>
            <a:off x="600075" y="1714499"/>
            <a:ext cx="8115300" cy="43910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85000" lnSpcReduction="20000"/>
          </a:bodyPr>
          <a:lstStyle/>
          <a:p>
            <a:pPr marL="0" indent="0">
              <a:lnSpc>
                <a:spcPct val="90000"/>
              </a:lnSpc>
              <a:buClr>
                <a:schemeClr val="bg1"/>
              </a:buClr>
              <a:buNone/>
            </a:pPr>
            <a:r>
              <a:rPr lang="en-US" sz="2800" dirty="0">
                <a:solidFill>
                  <a:srgbClr val="FAFD00"/>
                </a:solidFill>
              </a:rPr>
              <a:t> </a:t>
            </a:r>
            <a:r>
              <a:rPr lang="en-US" sz="2400" b="1" dirty="0">
                <a:solidFill>
                  <a:schemeClr val="tx1"/>
                </a:solidFill>
                <a:effectLst/>
                <a:latin typeface="Arial" pitchFamily="34" charset="0"/>
                <a:cs typeface="Arial" pitchFamily="34" charset="0"/>
              </a:rPr>
              <a:t>Date and </a:t>
            </a:r>
            <a:r>
              <a:rPr lang="en-US" sz="2400" b="1" dirty="0" smtClean="0">
                <a:solidFill>
                  <a:schemeClr val="tx1"/>
                </a:solidFill>
                <a:effectLst/>
                <a:latin typeface="Arial" pitchFamily="34" charset="0"/>
                <a:cs typeface="Arial" pitchFamily="34" charset="0"/>
              </a:rPr>
              <a:t>Time-of-Day</a:t>
            </a:r>
          </a:p>
          <a:p>
            <a:pPr marL="0" indent="0">
              <a:lnSpc>
                <a:spcPct val="90000"/>
              </a:lnSpc>
              <a:buClr>
                <a:schemeClr val="bg1"/>
              </a:buClr>
              <a:buNone/>
            </a:pPr>
            <a:endParaRPr lang="en-US" sz="2400" b="1" dirty="0">
              <a:solidFill>
                <a:schemeClr val="tx1"/>
              </a:solidFill>
              <a:effectLst/>
              <a:latin typeface="Arial" pitchFamily="34" charset="0"/>
              <a:cs typeface="Arial" pitchFamily="34" charset="0"/>
            </a:endParaRPr>
          </a:p>
          <a:p>
            <a:pPr lvl="1">
              <a:lnSpc>
                <a:spcPct val="90000"/>
              </a:lnSpc>
              <a:buClr>
                <a:srgbClr val="3366FF"/>
              </a:buClr>
              <a:buFont typeface="Wingdings" panose="05000000000000000000" pitchFamily="2" charset="2"/>
              <a:buChar char="ü"/>
            </a:pPr>
            <a:r>
              <a:rPr lang="en-US" dirty="0" smtClean="0">
                <a:solidFill>
                  <a:schemeClr val="tx1"/>
                </a:solidFill>
                <a:effectLst/>
                <a:latin typeface="Arial" pitchFamily="34" charset="0"/>
                <a:cs typeface="Arial" pitchFamily="34" charset="0"/>
              </a:rPr>
              <a:t>The notation used to described when an event occurred.</a:t>
            </a:r>
          </a:p>
          <a:p>
            <a:pPr lvl="1">
              <a:lnSpc>
                <a:spcPct val="90000"/>
              </a:lnSpc>
              <a:buClr>
                <a:srgbClr val="3366FF"/>
              </a:buClr>
              <a:buFont typeface="Wingdings" panose="05000000000000000000" pitchFamily="2" charset="2"/>
              <a:buChar char="ü"/>
            </a:pPr>
            <a:endParaRPr lang="en-US" i="1" dirty="0">
              <a:latin typeface="Arial" pitchFamily="34" charset="0"/>
              <a:cs typeface="Arial" pitchFamily="34" charset="0"/>
            </a:endParaRPr>
          </a:p>
          <a:p>
            <a:pPr marL="914400" lvl="2" indent="0">
              <a:lnSpc>
                <a:spcPct val="90000"/>
              </a:lnSpc>
              <a:buClr>
                <a:srgbClr val="3366FF"/>
              </a:buClr>
              <a:buNone/>
            </a:pPr>
            <a:r>
              <a:rPr lang="en-US" i="1" dirty="0" smtClean="0">
                <a:solidFill>
                  <a:schemeClr val="tx1"/>
                </a:solidFill>
                <a:effectLst/>
                <a:latin typeface="Arial" pitchFamily="34" charset="0"/>
                <a:cs typeface="Arial" pitchFamily="34" charset="0"/>
              </a:rPr>
              <a:t>I was born on March 5, 1960 at 0300 UTC</a:t>
            </a:r>
            <a:r>
              <a:rPr lang="en-US" dirty="0" smtClean="0">
                <a:solidFill>
                  <a:schemeClr val="tx1"/>
                </a:solidFill>
                <a:effectLst/>
                <a:latin typeface="Arial" pitchFamily="34" charset="0"/>
                <a:cs typeface="Arial" pitchFamily="34" charset="0"/>
              </a:rPr>
              <a:t>.</a:t>
            </a:r>
            <a:endParaRPr lang="en-US" dirty="0">
              <a:solidFill>
                <a:schemeClr val="tx1"/>
              </a:solidFill>
              <a:effectLst/>
              <a:latin typeface="Arial" pitchFamily="34" charset="0"/>
              <a:cs typeface="Arial" pitchFamily="34" charset="0"/>
            </a:endParaRPr>
          </a:p>
          <a:p>
            <a:pPr marL="0" indent="0">
              <a:lnSpc>
                <a:spcPct val="90000"/>
              </a:lnSpc>
              <a:buClr>
                <a:schemeClr val="bg1"/>
              </a:buClr>
              <a:buNone/>
            </a:pPr>
            <a:endParaRPr lang="en-US" b="1" dirty="0">
              <a:latin typeface="Arial" pitchFamily="34" charset="0"/>
              <a:cs typeface="Arial" pitchFamily="34" charset="0"/>
            </a:endParaRPr>
          </a:p>
          <a:p>
            <a:pPr marL="0" indent="0">
              <a:lnSpc>
                <a:spcPct val="90000"/>
              </a:lnSpc>
              <a:buClr>
                <a:schemeClr val="bg1"/>
              </a:buClr>
              <a:buNone/>
            </a:pPr>
            <a:r>
              <a:rPr lang="en-US" sz="2400" b="1" dirty="0" smtClean="0">
                <a:solidFill>
                  <a:schemeClr val="tx1"/>
                </a:solidFill>
                <a:effectLst/>
                <a:latin typeface="Arial" pitchFamily="34" charset="0"/>
                <a:cs typeface="Arial" pitchFamily="34" charset="0"/>
              </a:rPr>
              <a:t>Time Interval</a:t>
            </a:r>
          </a:p>
          <a:p>
            <a:pPr marL="0" indent="0">
              <a:lnSpc>
                <a:spcPct val="90000"/>
              </a:lnSpc>
              <a:buClr>
                <a:schemeClr val="bg1"/>
              </a:buClr>
              <a:buNone/>
            </a:pPr>
            <a:endParaRPr lang="en-US" sz="2400" b="1" dirty="0">
              <a:solidFill>
                <a:schemeClr val="tx1"/>
              </a:solidFill>
              <a:effectLst/>
              <a:latin typeface="Arial" pitchFamily="34" charset="0"/>
              <a:cs typeface="Arial" pitchFamily="34" charset="0"/>
            </a:endParaRPr>
          </a:p>
          <a:p>
            <a:pPr lvl="1">
              <a:lnSpc>
                <a:spcPct val="90000"/>
              </a:lnSpc>
              <a:buClr>
                <a:srgbClr val="3366FF"/>
              </a:buClr>
              <a:buFont typeface="Wingdings" panose="05000000000000000000" pitchFamily="2" charset="2"/>
              <a:buChar char="ü"/>
            </a:pPr>
            <a:r>
              <a:rPr lang="en-US" dirty="0" smtClean="0">
                <a:solidFill>
                  <a:schemeClr val="tx1"/>
                </a:solidFill>
                <a:effectLst/>
                <a:latin typeface="Arial" pitchFamily="34" charset="0"/>
                <a:cs typeface="Arial" pitchFamily="34" charset="0"/>
              </a:rPr>
              <a:t>The duration </a:t>
            </a:r>
            <a:r>
              <a:rPr lang="en-US" dirty="0">
                <a:solidFill>
                  <a:schemeClr val="tx1"/>
                </a:solidFill>
                <a:effectLst/>
                <a:latin typeface="Arial" pitchFamily="34" charset="0"/>
                <a:cs typeface="Arial" pitchFamily="34" charset="0"/>
              </a:rPr>
              <a:t>between two </a:t>
            </a:r>
            <a:r>
              <a:rPr lang="en-US" dirty="0" smtClean="0">
                <a:solidFill>
                  <a:schemeClr val="tx1"/>
                </a:solidFill>
                <a:effectLst/>
                <a:latin typeface="Arial" pitchFamily="34" charset="0"/>
                <a:cs typeface="Arial" pitchFamily="34" charset="0"/>
              </a:rPr>
              <a:t>events.</a:t>
            </a:r>
          </a:p>
          <a:p>
            <a:pPr lvl="1">
              <a:lnSpc>
                <a:spcPct val="90000"/>
              </a:lnSpc>
              <a:buClr>
                <a:srgbClr val="3366FF"/>
              </a:buClr>
              <a:buFont typeface="Wingdings" panose="05000000000000000000" pitchFamily="2" charset="2"/>
              <a:buChar char="ü"/>
            </a:pPr>
            <a:endParaRPr lang="en-US" i="1" dirty="0">
              <a:latin typeface="Arial" pitchFamily="34" charset="0"/>
              <a:cs typeface="Arial" pitchFamily="34" charset="0"/>
            </a:endParaRPr>
          </a:p>
          <a:p>
            <a:pPr marL="457200" lvl="1" indent="0">
              <a:lnSpc>
                <a:spcPct val="90000"/>
              </a:lnSpc>
              <a:buClr>
                <a:srgbClr val="3366FF"/>
              </a:buClr>
              <a:buNone/>
            </a:pPr>
            <a:r>
              <a:rPr lang="en-US" i="1" dirty="0" smtClean="0">
                <a:solidFill>
                  <a:schemeClr val="tx1"/>
                </a:solidFill>
                <a:effectLst/>
                <a:latin typeface="Arial" pitchFamily="34" charset="0"/>
                <a:cs typeface="Arial" pitchFamily="34" charset="0"/>
              </a:rPr>
              <a:t>	I am almost 55 years old.</a:t>
            </a:r>
            <a:endParaRPr lang="en-US" i="1" dirty="0">
              <a:solidFill>
                <a:schemeClr val="tx1"/>
              </a:solidFill>
              <a:effectLst/>
              <a:latin typeface="Arial" pitchFamily="34" charset="0"/>
              <a:cs typeface="Arial" pitchFamily="34" charset="0"/>
            </a:endParaRPr>
          </a:p>
          <a:p>
            <a:pPr lvl="1">
              <a:lnSpc>
                <a:spcPct val="90000"/>
              </a:lnSpc>
              <a:buClr>
                <a:schemeClr val="tx1"/>
              </a:buClr>
              <a:buFont typeface="Monotype Sorts" pitchFamily="2" charset="2"/>
              <a:buNone/>
            </a:pPr>
            <a:endParaRPr lang="en-US" sz="2400" b="1" dirty="0">
              <a:solidFill>
                <a:schemeClr val="tx1"/>
              </a:solidFill>
              <a:effectLst/>
              <a:latin typeface="Arial" pitchFamily="34" charset="0"/>
              <a:cs typeface="Arial" pitchFamily="34" charset="0"/>
            </a:endParaRPr>
          </a:p>
          <a:p>
            <a:pPr marL="0" indent="0">
              <a:lnSpc>
                <a:spcPct val="90000"/>
              </a:lnSpc>
              <a:buClr>
                <a:schemeClr val="bg1"/>
              </a:buClr>
              <a:buNone/>
            </a:pPr>
            <a:r>
              <a:rPr lang="en-US" sz="2400" b="1" dirty="0" smtClean="0">
                <a:solidFill>
                  <a:schemeClr val="tx1"/>
                </a:solidFill>
                <a:effectLst/>
                <a:latin typeface="Arial" pitchFamily="34" charset="0"/>
                <a:cs typeface="Arial" pitchFamily="34" charset="0"/>
              </a:rPr>
              <a:t>Frequency</a:t>
            </a:r>
          </a:p>
          <a:p>
            <a:pPr marL="0" indent="0">
              <a:lnSpc>
                <a:spcPct val="90000"/>
              </a:lnSpc>
              <a:buClr>
                <a:schemeClr val="bg1"/>
              </a:buClr>
              <a:buNone/>
            </a:pPr>
            <a:endParaRPr lang="en-US" b="1" dirty="0">
              <a:latin typeface="Arial" pitchFamily="34" charset="0"/>
              <a:cs typeface="Arial" pitchFamily="34" charset="0"/>
            </a:endParaRPr>
          </a:p>
          <a:p>
            <a:pPr lvl="1">
              <a:lnSpc>
                <a:spcPct val="90000"/>
              </a:lnSpc>
              <a:buClr>
                <a:srgbClr val="3366FF"/>
              </a:buClr>
              <a:buFont typeface="Wingdings" panose="05000000000000000000" pitchFamily="2" charset="2"/>
              <a:buChar char="ü"/>
            </a:pPr>
            <a:r>
              <a:rPr lang="en-US" sz="2000" dirty="0" smtClean="0">
                <a:effectLst/>
                <a:latin typeface="Arial" pitchFamily="34" charset="0"/>
                <a:cs typeface="Arial" pitchFamily="34" charset="0"/>
              </a:rPr>
              <a:t>The rate </a:t>
            </a:r>
            <a:r>
              <a:rPr lang="en-US" sz="2000" dirty="0">
                <a:effectLst/>
                <a:latin typeface="Arial" pitchFamily="34" charset="0"/>
                <a:cs typeface="Arial" pitchFamily="34" charset="0"/>
              </a:rPr>
              <a:t>of a repetitive </a:t>
            </a:r>
            <a:r>
              <a:rPr lang="en-US" sz="2000" dirty="0" smtClean="0">
                <a:effectLst/>
                <a:latin typeface="Arial" pitchFamily="34" charset="0"/>
                <a:cs typeface="Arial" pitchFamily="34" charset="0"/>
              </a:rPr>
              <a:t>event.</a:t>
            </a:r>
          </a:p>
          <a:p>
            <a:pPr lvl="1">
              <a:lnSpc>
                <a:spcPct val="90000"/>
              </a:lnSpc>
              <a:buClr>
                <a:srgbClr val="3366FF"/>
              </a:buClr>
              <a:buFont typeface="Wingdings" panose="05000000000000000000" pitchFamily="2" charset="2"/>
              <a:buChar char="ü"/>
            </a:pPr>
            <a:endParaRPr lang="en-US" dirty="0">
              <a:latin typeface="Arial" pitchFamily="34" charset="0"/>
              <a:cs typeface="Arial" pitchFamily="34" charset="0"/>
            </a:endParaRPr>
          </a:p>
          <a:p>
            <a:pPr marL="457200" lvl="1" indent="0">
              <a:lnSpc>
                <a:spcPct val="90000"/>
              </a:lnSpc>
              <a:buClr>
                <a:srgbClr val="3366FF"/>
              </a:buClr>
              <a:buNone/>
            </a:pPr>
            <a:r>
              <a:rPr lang="en-US" sz="2000" dirty="0" smtClean="0">
                <a:effectLst/>
                <a:latin typeface="Arial" pitchFamily="34" charset="0"/>
                <a:cs typeface="Arial" pitchFamily="34" charset="0"/>
              </a:rPr>
              <a:t>	</a:t>
            </a:r>
            <a:r>
              <a:rPr lang="en-US" sz="2000" i="1" dirty="0" smtClean="0">
                <a:effectLst/>
                <a:latin typeface="Arial" pitchFamily="34" charset="0"/>
                <a:cs typeface="Arial" pitchFamily="34" charset="0"/>
              </a:rPr>
              <a:t>I have one birthday per year.</a:t>
            </a:r>
            <a:endParaRPr lang="en-US" sz="2000" i="1" dirty="0">
              <a:effectLst/>
              <a:latin typeface="Arial" pitchFamily="34" charset="0"/>
              <a:cs typeface="Arial" pitchFamily="34" charset="0"/>
            </a:endParaRPr>
          </a:p>
        </p:txBody>
      </p:sp>
      <p:sp>
        <p:nvSpPr>
          <p:cNvPr id="1536002" name="Rectangle 2"/>
          <p:cNvSpPr>
            <a:spLocks noGrp="1" noChangeArrowheads="1"/>
          </p:cNvSpPr>
          <p:nvPr>
            <p:ph type="title"/>
          </p:nvPr>
        </p:nvSpPr>
        <p:spPr bwMode="auto">
          <a:xfrm>
            <a:off x="695325" y="323850"/>
            <a:ext cx="7715250" cy="11334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r>
              <a:rPr lang="en-US" sz="3200" dirty="0" smtClean="0">
                <a:solidFill>
                  <a:srgbClr val="3366FF"/>
                </a:solidFill>
                <a:latin typeface="Tahoma" pitchFamily="34" charset="0"/>
              </a:rPr>
              <a:t>There </a:t>
            </a:r>
            <a:r>
              <a:rPr lang="en-US" sz="3200" dirty="0">
                <a:solidFill>
                  <a:srgbClr val="3366FF"/>
                </a:solidFill>
                <a:latin typeface="Tahoma" pitchFamily="34" charset="0"/>
              </a:rPr>
              <a:t>are three basic types of time </a:t>
            </a:r>
            <a:r>
              <a:rPr lang="en-US" dirty="0">
                <a:solidFill>
                  <a:srgbClr val="3366FF"/>
                </a:solidFill>
                <a:latin typeface="Tahoma" pitchFamily="34" charset="0"/>
              </a:rPr>
              <a:t/>
            </a:r>
            <a:br>
              <a:rPr lang="en-US" dirty="0">
                <a:solidFill>
                  <a:srgbClr val="3366FF"/>
                </a:solidFill>
                <a:latin typeface="Tahoma" pitchFamily="34" charset="0"/>
              </a:rPr>
            </a:br>
            <a:r>
              <a:rPr lang="en-US" sz="3200" dirty="0" smtClean="0">
                <a:solidFill>
                  <a:srgbClr val="3366FF"/>
                </a:solidFill>
                <a:latin typeface="Tahoma" pitchFamily="34" charset="0"/>
              </a:rPr>
              <a:t>and frequency information</a:t>
            </a:r>
            <a:endParaRPr lang="en-US" sz="3200" dirty="0">
              <a:solidFill>
                <a:schemeClr val="bg1"/>
              </a:solidFill>
              <a:latin typeface="Tahoma" pitchFamily="34" charset="0"/>
            </a:endParaRPr>
          </a:p>
        </p:txBody>
      </p:sp>
    </p:spTree>
    <p:extLst>
      <p:ext uri="{BB962C8B-B14F-4D97-AF65-F5344CB8AC3E}">
        <p14:creationId xmlns:p14="http://schemas.microsoft.com/office/powerpoint/2010/main" val="13677247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bwMode="auto">
          <a:xfrm>
            <a:off x="457200" y="15240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dirty="0">
                <a:solidFill>
                  <a:srgbClr val="3366FF"/>
                </a:solidFill>
                <a:latin typeface="Tahoma" pitchFamily="34" charset="0"/>
              </a:rPr>
              <a:t>UTC is the Official Reference for Frequency</a:t>
            </a:r>
            <a:r>
              <a:rPr lang="en-US" dirty="0">
                <a:solidFill>
                  <a:srgbClr val="3366FF"/>
                </a:solidFill>
                <a:effectLst>
                  <a:outerShdw blurRad="38100" dist="38100" dir="2700000" algn="tl">
                    <a:srgbClr val="C0C0C0"/>
                  </a:outerShdw>
                </a:effectLst>
                <a:latin typeface="Tahoma" pitchFamily="34" charset="0"/>
              </a:rPr>
              <a:t/>
            </a:r>
            <a:br>
              <a:rPr lang="en-US" dirty="0">
                <a:solidFill>
                  <a:srgbClr val="3366FF"/>
                </a:solidFill>
                <a:effectLst>
                  <a:outerShdw blurRad="38100" dist="38100" dir="2700000" algn="tl">
                    <a:srgbClr val="C0C0C0"/>
                  </a:outerShdw>
                </a:effectLst>
                <a:latin typeface="Tahoma" pitchFamily="34" charset="0"/>
              </a:rPr>
            </a:br>
            <a:endParaRPr lang="en-US" dirty="0">
              <a:solidFill>
                <a:srgbClr val="3366FF"/>
              </a:solidFill>
              <a:latin typeface="Tahoma" pitchFamily="34" charset="0"/>
            </a:endParaRPr>
          </a:p>
        </p:txBody>
      </p:sp>
      <p:sp>
        <p:nvSpPr>
          <p:cNvPr id="1559555" name="Rectangle 3"/>
          <p:cNvSpPr>
            <a:spLocks noGrp="1" noChangeArrowheads="1"/>
          </p:cNvSpPr>
          <p:nvPr>
            <p:ph type="body" sz="half" idx="1"/>
          </p:nvPr>
        </p:nvSpPr>
        <p:spPr bwMode="auto">
          <a:xfrm>
            <a:off x="752475" y="5553075"/>
            <a:ext cx="79248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1">
              <a:lnSpc>
                <a:spcPct val="80000"/>
              </a:lnSpc>
              <a:buClr>
                <a:schemeClr val="tx1"/>
              </a:buClr>
              <a:buFont typeface="Monotype Sorts" pitchFamily="2" charset="2"/>
              <a:buNone/>
            </a:pPr>
            <a:r>
              <a:rPr lang="en-US" sz="1600" dirty="0">
                <a:solidFill>
                  <a:schemeClr val="tx1"/>
                </a:solidFill>
                <a:effectLst/>
              </a:rPr>
              <a:t>     </a:t>
            </a:r>
            <a:r>
              <a:rPr lang="en-US" sz="2000" dirty="0" smtClean="0">
                <a:solidFill>
                  <a:schemeClr val="tx1"/>
                </a:solidFill>
                <a:effectLst/>
                <a:latin typeface="Arial" pitchFamily="34" charset="0"/>
                <a:cs typeface="Arial" pitchFamily="34" charset="0"/>
              </a:rPr>
              <a:t>UTC is </a:t>
            </a:r>
            <a:r>
              <a:rPr lang="en-US" dirty="0" smtClean="0">
                <a:latin typeface="Arial" pitchFamily="34" charset="0"/>
                <a:cs typeface="Arial" pitchFamily="34" charset="0"/>
              </a:rPr>
              <a:t>an extremely accurate and stable frequency source.  Its </a:t>
            </a:r>
            <a:r>
              <a:rPr lang="en-US" sz="2000" dirty="0" smtClean="0">
                <a:solidFill>
                  <a:schemeClr val="tx1"/>
                </a:solidFill>
                <a:effectLst/>
                <a:latin typeface="Arial" pitchFamily="34" charset="0"/>
                <a:cs typeface="Arial" pitchFamily="34" charset="0"/>
              </a:rPr>
              <a:t>uncertainty is typically parts </a:t>
            </a:r>
            <a:r>
              <a:rPr lang="en-US" sz="2000" dirty="0">
                <a:solidFill>
                  <a:schemeClr val="tx1"/>
                </a:solidFill>
                <a:effectLst/>
                <a:latin typeface="Arial" pitchFamily="34" charset="0"/>
                <a:cs typeface="Arial" pitchFamily="34" charset="0"/>
              </a:rPr>
              <a:t>in 10</a:t>
            </a:r>
            <a:r>
              <a:rPr lang="en-US" sz="2000" baseline="30000" dirty="0">
                <a:solidFill>
                  <a:schemeClr val="tx1"/>
                </a:solidFill>
                <a:effectLst/>
                <a:latin typeface="Arial" pitchFamily="34" charset="0"/>
                <a:cs typeface="Arial" pitchFamily="34" charset="0"/>
              </a:rPr>
              <a:t>15</a:t>
            </a:r>
            <a:r>
              <a:rPr lang="en-US" sz="2000" dirty="0">
                <a:solidFill>
                  <a:schemeClr val="tx1"/>
                </a:solidFill>
                <a:effectLst/>
                <a:latin typeface="Arial" pitchFamily="34" charset="0"/>
                <a:cs typeface="Arial" pitchFamily="34" charset="0"/>
              </a:rPr>
              <a:t> or less.  Therefore, it serves as the international reference for all frequency measurements.</a:t>
            </a:r>
          </a:p>
          <a:p>
            <a:pPr lvl="1">
              <a:lnSpc>
                <a:spcPct val="80000"/>
              </a:lnSpc>
              <a:buClr>
                <a:schemeClr val="tx1"/>
              </a:buClr>
              <a:buFont typeface="Monotype Sorts" pitchFamily="2" charset="2"/>
              <a:buNone/>
            </a:pPr>
            <a:endParaRPr lang="en-US" sz="2000" dirty="0">
              <a:solidFill>
                <a:schemeClr val="bg2"/>
              </a:solidFill>
              <a:effectLst/>
              <a:latin typeface="Arial" pitchFamily="34" charset="0"/>
              <a:cs typeface="Arial" pitchFamily="34" charset="0"/>
            </a:endParaRPr>
          </a:p>
        </p:txBody>
      </p:sp>
      <p:pic>
        <p:nvPicPr>
          <p:cNvPr id="1559556" name="Picture 4" descr="us_frequency_allocations_char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781800" cy="43386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1893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95716520"/>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8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bwMode="auto">
          <a:xfrm>
            <a:off x="566736" y="2266950"/>
            <a:ext cx="8229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bodyPr>
          <a:lstStyle/>
          <a:p>
            <a:pPr>
              <a:spcBef>
                <a:spcPct val="0"/>
              </a:spcBef>
              <a:buClr>
                <a:srgbClr val="3366FF"/>
              </a:buClr>
              <a:buFont typeface="Wingdings" panose="05000000000000000000" pitchFamily="2" charset="2"/>
              <a:buChar char="ü"/>
            </a:pPr>
            <a:r>
              <a:rPr lang="en-US" sz="2000" b="1" dirty="0">
                <a:solidFill>
                  <a:schemeClr val="tx1"/>
                </a:solidFill>
                <a:effectLst/>
                <a:latin typeface="Arial" pitchFamily="34" charset="0"/>
                <a:cs typeface="Arial" pitchFamily="34" charset="0"/>
              </a:rPr>
              <a:t>Device Under Test (DUT)</a:t>
            </a:r>
          </a:p>
          <a:p>
            <a:pPr lvl="1">
              <a:spcBef>
                <a:spcPct val="0"/>
              </a:spcBef>
              <a:buClr>
                <a:srgbClr val="3366FF"/>
              </a:buClr>
              <a:buFont typeface="Wingdings" panose="05000000000000000000" pitchFamily="2" charset="2"/>
              <a:buChar char="ü"/>
            </a:pPr>
            <a:r>
              <a:rPr lang="en-US" sz="2000" dirty="0">
                <a:solidFill>
                  <a:schemeClr val="tx1"/>
                </a:solidFill>
                <a:effectLst/>
                <a:latin typeface="Arial" pitchFamily="34" charset="0"/>
                <a:cs typeface="Arial" pitchFamily="34" charset="0"/>
              </a:rPr>
              <a:t>Can be a tuning fork or a stopwatch or timer</a:t>
            </a:r>
          </a:p>
          <a:p>
            <a:pPr lvl="1">
              <a:spcBef>
                <a:spcPct val="0"/>
              </a:spcBef>
              <a:buClr>
                <a:srgbClr val="3366FF"/>
              </a:buClr>
              <a:buFont typeface="Wingdings" panose="05000000000000000000" pitchFamily="2" charset="2"/>
              <a:buChar char="ü"/>
            </a:pPr>
            <a:r>
              <a:rPr lang="en-US" sz="2000" dirty="0">
                <a:solidFill>
                  <a:schemeClr val="tx1"/>
                </a:solidFill>
                <a:effectLst/>
                <a:latin typeface="Arial" pitchFamily="34" charset="0"/>
                <a:cs typeface="Arial" pitchFamily="34" charset="0"/>
              </a:rPr>
              <a:t>Can be a quartz, rubidium, or cesium oscillator</a:t>
            </a:r>
          </a:p>
          <a:p>
            <a:pPr lvl="1">
              <a:spcBef>
                <a:spcPct val="0"/>
              </a:spcBef>
              <a:buClr>
                <a:srgbClr val="3366FF"/>
              </a:buClr>
              <a:buFont typeface="Wingdings" panose="05000000000000000000" pitchFamily="2" charset="2"/>
              <a:buChar char="ü"/>
            </a:pPr>
            <a:endParaRPr lang="en-US" sz="2000" dirty="0">
              <a:solidFill>
                <a:schemeClr val="tx1"/>
              </a:solidFill>
              <a:effectLst/>
              <a:latin typeface="Arial" pitchFamily="34" charset="0"/>
              <a:cs typeface="Arial" pitchFamily="34" charset="0"/>
            </a:endParaRPr>
          </a:p>
          <a:p>
            <a:pPr>
              <a:spcBef>
                <a:spcPct val="0"/>
              </a:spcBef>
              <a:buClr>
                <a:srgbClr val="3366FF"/>
              </a:buClr>
              <a:buFont typeface="Wingdings" panose="05000000000000000000" pitchFamily="2" charset="2"/>
              <a:buChar char="ü"/>
            </a:pPr>
            <a:r>
              <a:rPr lang="en-US" sz="2000" b="1" dirty="0" smtClean="0">
                <a:solidFill>
                  <a:schemeClr val="tx1"/>
                </a:solidFill>
                <a:effectLst/>
                <a:latin typeface="Arial" pitchFamily="34" charset="0"/>
                <a:cs typeface="Arial" pitchFamily="34" charset="0"/>
              </a:rPr>
              <a:t>Reference</a:t>
            </a:r>
            <a:r>
              <a:rPr lang="en-US" sz="2000" dirty="0" smtClean="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lvl="1">
              <a:spcBef>
                <a:spcPct val="0"/>
              </a:spcBef>
              <a:buClr>
                <a:srgbClr val="3366FF"/>
              </a:buClr>
              <a:buFont typeface="Wingdings" panose="05000000000000000000" pitchFamily="2" charset="2"/>
              <a:buChar char="ü"/>
            </a:pPr>
            <a:r>
              <a:rPr lang="en-US" dirty="0" smtClean="0">
                <a:latin typeface="Arial" pitchFamily="34" charset="0"/>
                <a:cs typeface="Arial" pitchFamily="34" charset="0"/>
              </a:rPr>
              <a:t>Must be more accurate than the DUT</a:t>
            </a:r>
          </a:p>
          <a:p>
            <a:pPr lvl="1">
              <a:spcBef>
                <a:spcPct val="0"/>
              </a:spcBef>
              <a:buClr>
                <a:srgbClr val="3366FF"/>
              </a:buClr>
              <a:buFont typeface="Wingdings" panose="05000000000000000000" pitchFamily="2" charset="2"/>
              <a:buChar char="ü"/>
            </a:pPr>
            <a:r>
              <a:rPr lang="en-US" sz="2000" dirty="0" smtClean="0">
                <a:solidFill>
                  <a:schemeClr val="tx1"/>
                </a:solidFill>
                <a:effectLst/>
                <a:latin typeface="Arial" pitchFamily="34" charset="0"/>
                <a:cs typeface="Arial" pitchFamily="34" charset="0"/>
              </a:rPr>
              <a:t>Must be </a:t>
            </a:r>
            <a:r>
              <a:rPr lang="en-US" sz="2000" dirty="0" err="1" smtClean="0">
                <a:solidFill>
                  <a:schemeClr val="tx1"/>
                </a:solidFill>
                <a:effectLst/>
                <a:latin typeface="Arial" pitchFamily="34" charset="0"/>
                <a:cs typeface="Arial" pitchFamily="34" charset="0"/>
              </a:rPr>
              <a:t>metrologically</a:t>
            </a:r>
            <a:r>
              <a:rPr lang="en-US" sz="2000" dirty="0" smtClean="0">
                <a:solidFill>
                  <a:schemeClr val="tx1"/>
                </a:solidFill>
                <a:effectLst/>
                <a:latin typeface="Arial" pitchFamily="34" charset="0"/>
                <a:cs typeface="Arial" pitchFamily="34" charset="0"/>
              </a:rPr>
              <a:t> traceable to the SI </a:t>
            </a:r>
            <a:endParaRPr lang="en-US" sz="2000" dirty="0">
              <a:solidFill>
                <a:schemeClr val="tx1"/>
              </a:solidFill>
              <a:effectLst/>
              <a:latin typeface="Arial" pitchFamily="34" charset="0"/>
              <a:cs typeface="Arial" pitchFamily="34" charset="0"/>
            </a:endParaRPr>
          </a:p>
          <a:p>
            <a:pPr lvl="1">
              <a:spcBef>
                <a:spcPct val="0"/>
              </a:spcBef>
              <a:buClr>
                <a:srgbClr val="3366FF"/>
              </a:buClr>
              <a:buFont typeface="Wingdings" panose="05000000000000000000" pitchFamily="2" charset="2"/>
              <a:buChar char="ü"/>
            </a:pPr>
            <a:endParaRPr lang="en-US" sz="2000" dirty="0">
              <a:solidFill>
                <a:schemeClr val="tx1"/>
              </a:solidFill>
              <a:effectLst/>
              <a:latin typeface="Arial" pitchFamily="34" charset="0"/>
              <a:cs typeface="Arial" pitchFamily="34" charset="0"/>
            </a:endParaRPr>
          </a:p>
          <a:p>
            <a:pPr>
              <a:spcBef>
                <a:spcPct val="0"/>
              </a:spcBef>
              <a:buClr>
                <a:srgbClr val="3366FF"/>
              </a:buClr>
              <a:buFont typeface="Wingdings" panose="05000000000000000000" pitchFamily="2" charset="2"/>
              <a:buChar char="ü"/>
            </a:pPr>
            <a:r>
              <a:rPr lang="en-US" sz="2000" b="1" dirty="0">
                <a:solidFill>
                  <a:schemeClr val="tx1"/>
                </a:solidFill>
                <a:effectLst/>
                <a:latin typeface="Arial" pitchFamily="34" charset="0"/>
                <a:cs typeface="Arial" pitchFamily="34" charset="0"/>
              </a:rPr>
              <a:t>Calibration Method</a:t>
            </a:r>
          </a:p>
          <a:p>
            <a:pPr lvl="1">
              <a:spcBef>
                <a:spcPct val="0"/>
              </a:spcBef>
              <a:buClr>
                <a:srgbClr val="3366FF"/>
              </a:buClr>
              <a:buFont typeface="Wingdings" panose="05000000000000000000" pitchFamily="2" charset="2"/>
              <a:buChar char="ü"/>
            </a:pPr>
            <a:r>
              <a:rPr lang="en-US" sz="2000" dirty="0">
                <a:solidFill>
                  <a:schemeClr val="tx1"/>
                </a:solidFill>
                <a:effectLst/>
                <a:latin typeface="Arial" pitchFamily="34" charset="0"/>
                <a:cs typeface="Arial" pitchFamily="34" charset="0"/>
              </a:rPr>
              <a:t>The measurement system and procedure used to collect data</a:t>
            </a:r>
          </a:p>
          <a:p>
            <a:pPr lvl="1">
              <a:spcBef>
                <a:spcPct val="0"/>
              </a:spcBef>
              <a:buClr>
                <a:srgbClr val="3366FF"/>
              </a:buClr>
              <a:buFont typeface="Wingdings" panose="05000000000000000000" pitchFamily="2" charset="2"/>
              <a:buChar char="ü"/>
            </a:pPr>
            <a:endParaRPr lang="en-US" sz="2000" dirty="0">
              <a:solidFill>
                <a:schemeClr val="tx1"/>
              </a:solidFill>
              <a:effectLst/>
              <a:latin typeface="Arial" pitchFamily="34" charset="0"/>
              <a:cs typeface="Arial" pitchFamily="34" charset="0"/>
            </a:endParaRPr>
          </a:p>
          <a:p>
            <a:pPr>
              <a:spcBef>
                <a:spcPct val="0"/>
              </a:spcBef>
              <a:buClr>
                <a:srgbClr val="3366FF"/>
              </a:buClr>
              <a:buFont typeface="Wingdings" panose="05000000000000000000" pitchFamily="2" charset="2"/>
              <a:buChar char="ü"/>
            </a:pPr>
            <a:r>
              <a:rPr lang="en-US" sz="2000" b="1" dirty="0">
                <a:solidFill>
                  <a:schemeClr val="tx1"/>
                </a:solidFill>
                <a:effectLst/>
                <a:latin typeface="Arial" pitchFamily="34" charset="0"/>
                <a:cs typeface="Arial" pitchFamily="34" charset="0"/>
              </a:rPr>
              <a:t>Calibration Result</a:t>
            </a:r>
          </a:p>
          <a:p>
            <a:pPr lvl="1">
              <a:spcBef>
                <a:spcPct val="0"/>
              </a:spcBef>
              <a:buClr>
                <a:srgbClr val="3366FF"/>
              </a:buClr>
              <a:buFont typeface="Wingdings" panose="05000000000000000000" pitchFamily="2" charset="2"/>
              <a:buChar char="ü"/>
            </a:pPr>
            <a:r>
              <a:rPr lang="en-US" sz="2000" dirty="0">
                <a:solidFill>
                  <a:schemeClr val="tx1"/>
                </a:solidFill>
                <a:effectLst/>
                <a:latin typeface="Arial" pitchFamily="34" charset="0"/>
                <a:cs typeface="Arial" pitchFamily="34" charset="0"/>
              </a:rPr>
              <a:t>The result must be accompanied by an uncertainty analysis </a:t>
            </a:r>
          </a:p>
        </p:txBody>
      </p:sp>
      <p:sp>
        <p:nvSpPr>
          <p:cNvPr id="74754" name="Rectangle 2"/>
          <p:cNvSpPr>
            <a:spLocks noGrp="1" noChangeArrowheads="1"/>
          </p:cNvSpPr>
          <p:nvPr>
            <p:ph type="title"/>
          </p:nvPr>
        </p:nvSpPr>
        <p:spPr bwMode="auto">
          <a:xfrm>
            <a:off x="723899" y="90785"/>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Four Parts of a Calibration</a:t>
            </a:r>
            <a:endParaRPr lang="en-US" sz="3600" u="sng" dirty="0">
              <a:solidFill>
                <a:srgbClr val="3366FF"/>
              </a:solidFill>
              <a:latin typeface="Tahoma" pitchFamily="34" charset="0"/>
            </a:endParaRPr>
          </a:p>
        </p:txBody>
      </p:sp>
      <p:sp>
        <p:nvSpPr>
          <p:cNvPr id="2" name="Rectangle 1"/>
          <p:cNvSpPr/>
          <p:nvPr/>
        </p:nvSpPr>
        <p:spPr>
          <a:xfrm>
            <a:off x="723899" y="1329035"/>
            <a:ext cx="7915275" cy="707886"/>
          </a:xfrm>
          <a:prstGeom prst="rect">
            <a:avLst/>
          </a:prstGeom>
        </p:spPr>
        <p:txBody>
          <a:bodyPr wrap="square">
            <a:spAutoFit/>
          </a:bodyPr>
          <a:lstStyle/>
          <a:p>
            <a:r>
              <a:rPr lang="en-US" sz="2000" dirty="0" smtClean="0"/>
              <a:t>A calibration is a comparison </a:t>
            </a:r>
            <a:r>
              <a:rPr lang="en-US" sz="2000" dirty="0"/>
              <a:t>between a reference and a device under test (DUT) that is conducted by collecting measurement data. </a:t>
            </a:r>
          </a:p>
        </p:txBody>
      </p:sp>
    </p:spTree>
    <p:extLst>
      <p:ext uri="{BB962C8B-B14F-4D97-AF65-F5344CB8AC3E}">
        <p14:creationId xmlns:p14="http://schemas.microsoft.com/office/powerpoint/2010/main" val="362529875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704850" y="161925"/>
            <a:ext cx="7772400" cy="904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Frequency Accuracy </a:t>
            </a:r>
            <a:endParaRPr lang="en-US" sz="3600" u="sng" dirty="0">
              <a:solidFill>
                <a:srgbClr val="3366FF"/>
              </a:solidFill>
              <a:latin typeface="Tahoma" pitchFamily="34" charset="0"/>
            </a:endParaRPr>
          </a:p>
        </p:txBody>
      </p:sp>
      <p:sp>
        <p:nvSpPr>
          <p:cNvPr id="55299" name="Rectangle 3"/>
          <p:cNvSpPr>
            <a:spLocks noChangeArrowheads="1"/>
          </p:cNvSpPr>
          <p:nvPr/>
        </p:nvSpPr>
        <p:spPr bwMode="auto">
          <a:xfrm>
            <a:off x="1276350" y="1295400"/>
            <a:ext cx="6629400" cy="54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r>
              <a:rPr lang="en-US" dirty="0" smtClean="0">
                <a:solidFill>
                  <a:schemeClr val="tx1"/>
                </a:solidFill>
              </a:rPr>
              <a:t>Accuracy is the </a:t>
            </a:r>
            <a:r>
              <a:rPr lang="en-US" dirty="0">
                <a:solidFill>
                  <a:schemeClr val="tx1"/>
                </a:solidFill>
              </a:rPr>
              <a:t>degree of conformity of a measured value to its definition at a given point in time.  Accuracy tells us how closely an oscillator produces its nominal or nameplate frequency</a:t>
            </a:r>
            <a:r>
              <a:rPr lang="en-US" dirty="0" smtClean="0">
                <a:solidFill>
                  <a:schemeClr val="tx1"/>
                </a:solidFill>
              </a:rPr>
              <a:t>.  For example, if an oscillator is supposed to produce 5 MHz, its frequency accuracy tells us how close it actually is to 5 </a:t>
            </a:r>
            <a:r>
              <a:rPr lang="en-US" dirty="0" err="1" smtClean="0">
                <a:solidFill>
                  <a:schemeClr val="tx1"/>
                </a:solidFill>
              </a:rPr>
              <a:t>MHz.</a:t>
            </a:r>
            <a:endParaRPr lang="en-US" dirty="0" smtClean="0">
              <a:solidFill>
                <a:schemeClr val="tx1"/>
              </a:solidFill>
            </a:endParaRPr>
          </a:p>
          <a:p>
            <a:pPr algn="l"/>
            <a:endParaRPr lang="en-US" dirty="0"/>
          </a:p>
          <a:p>
            <a:pPr algn="l"/>
            <a:r>
              <a:rPr lang="en-US" dirty="0" smtClean="0">
                <a:solidFill>
                  <a:schemeClr val="tx1"/>
                </a:solidFill>
              </a:rPr>
              <a:t>In the time and frequency literature, it sometimes is called other things, including:</a:t>
            </a:r>
          </a:p>
          <a:p>
            <a:pPr algn="l"/>
            <a:endParaRPr lang="en-US" dirty="0" smtClean="0"/>
          </a:p>
          <a:p>
            <a:pPr marL="342900" indent="-342900">
              <a:spcBef>
                <a:spcPct val="20000"/>
              </a:spcBef>
              <a:buClr>
                <a:schemeClr val="bg1"/>
              </a:buClr>
              <a:buSzPct val="75000"/>
              <a:buFont typeface="Monotype Sorts" pitchFamily="2" charset="2"/>
              <a:buChar char="n"/>
            </a:pPr>
            <a:r>
              <a:rPr lang="en-US" dirty="0"/>
              <a:t>Frequency Offset</a:t>
            </a:r>
          </a:p>
          <a:p>
            <a:pPr marL="342900" indent="-342900">
              <a:spcBef>
                <a:spcPct val="20000"/>
              </a:spcBef>
              <a:buClr>
                <a:schemeClr val="bg1"/>
              </a:buClr>
              <a:buSzPct val="75000"/>
              <a:buFont typeface="Monotype Sorts" pitchFamily="2" charset="2"/>
              <a:buChar char="n"/>
            </a:pPr>
            <a:r>
              <a:rPr lang="en-US" dirty="0"/>
              <a:t>Frequency Error</a:t>
            </a:r>
          </a:p>
          <a:p>
            <a:pPr marL="342900" indent="-342900">
              <a:spcBef>
                <a:spcPct val="20000"/>
              </a:spcBef>
              <a:buClr>
                <a:schemeClr val="bg1"/>
              </a:buClr>
              <a:buSzPct val="75000"/>
              <a:buFont typeface="Monotype Sorts" pitchFamily="2" charset="2"/>
              <a:buChar char="n"/>
            </a:pPr>
            <a:r>
              <a:rPr lang="en-US" dirty="0"/>
              <a:t>Frequency Bias</a:t>
            </a:r>
          </a:p>
          <a:p>
            <a:pPr marL="342900" indent="-342900">
              <a:spcBef>
                <a:spcPct val="20000"/>
              </a:spcBef>
              <a:buClr>
                <a:schemeClr val="bg1"/>
              </a:buClr>
              <a:buSzPct val="75000"/>
              <a:buFont typeface="Monotype Sorts" pitchFamily="2" charset="2"/>
              <a:buChar char="n"/>
            </a:pPr>
            <a:r>
              <a:rPr lang="en-US" dirty="0"/>
              <a:t>Frequency Difference</a:t>
            </a:r>
          </a:p>
          <a:p>
            <a:pPr marL="342900" indent="-342900">
              <a:spcBef>
                <a:spcPct val="20000"/>
              </a:spcBef>
              <a:buClr>
                <a:schemeClr val="bg1"/>
              </a:buClr>
              <a:buSzPct val="75000"/>
              <a:buFont typeface="Monotype Sorts" pitchFamily="2" charset="2"/>
              <a:buChar char="n"/>
            </a:pPr>
            <a:r>
              <a:rPr lang="en-US" dirty="0"/>
              <a:t>Relative Frequency</a:t>
            </a:r>
          </a:p>
          <a:p>
            <a:pPr marL="342900" indent="-342900">
              <a:spcBef>
                <a:spcPct val="20000"/>
              </a:spcBef>
              <a:buClr>
                <a:schemeClr val="bg1"/>
              </a:buClr>
              <a:buSzPct val="75000"/>
              <a:buFont typeface="Monotype Sorts" pitchFamily="2" charset="2"/>
              <a:buChar char="n"/>
            </a:pPr>
            <a:r>
              <a:rPr lang="en-US" dirty="0"/>
              <a:t>Fractional Frequency</a:t>
            </a:r>
          </a:p>
          <a:p>
            <a:pPr algn="l"/>
            <a:endParaRPr lang="en-US" dirty="0"/>
          </a:p>
          <a:p>
            <a:pPr algn="l"/>
            <a:endParaRPr lang="en-US" dirty="0" smtClean="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76832436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bwMode="auto">
          <a:xfrm>
            <a:off x="914400" y="304800"/>
            <a:ext cx="771525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3600" dirty="0">
                <a:solidFill>
                  <a:srgbClr val="3366FF"/>
                </a:solidFill>
                <a:latin typeface="Tahoma" pitchFamily="34" charset="0"/>
              </a:rPr>
              <a:t>Using a Frequency Counter</a:t>
            </a:r>
            <a:endParaRPr lang="en-US" sz="3600" u="sng" dirty="0">
              <a:solidFill>
                <a:srgbClr val="3366FF"/>
              </a:solidFill>
              <a:latin typeface="Tahoma" pitchFamily="34" charset="0"/>
            </a:endParaRPr>
          </a:p>
        </p:txBody>
      </p:sp>
      <p:pic>
        <p:nvPicPr>
          <p:cNvPr id="1575939" name="Picture 3"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7" y="1132226"/>
            <a:ext cx="8865543" cy="514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52277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5" name="Object 3"/>
          <p:cNvGraphicFramePr>
            <a:graphicFrameLocks noChangeAspect="1"/>
          </p:cNvGraphicFramePr>
          <p:nvPr>
            <p:extLst>
              <p:ext uri="{D42A27DB-BD31-4B8C-83A1-F6EECF244321}">
                <p14:modId xmlns:p14="http://schemas.microsoft.com/office/powerpoint/2010/main" val="2443825220"/>
              </p:ext>
            </p:extLst>
          </p:nvPr>
        </p:nvGraphicFramePr>
        <p:xfrm>
          <a:off x="1590675" y="1695450"/>
          <a:ext cx="4554538" cy="1117600"/>
        </p:xfrm>
        <a:graphic>
          <a:graphicData uri="http://schemas.openxmlformats.org/presentationml/2006/ole">
            <mc:AlternateContent xmlns:mc="http://schemas.openxmlformats.org/markup-compatibility/2006">
              <mc:Choice xmlns:v="urn:schemas-microsoft-com:vml" Requires="v">
                <p:oleObj spid="_x0000_s27728" name="Equation" r:id="rId3" imgW="2070000" imgH="507960" progId="Equation.3">
                  <p:embed/>
                </p:oleObj>
              </mc:Choice>
              <mc:Fallback>
                <p:oleObj name="Equation" r:id="rId3" imgW="207000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1695450"/>
                        <a:ext cx="4554538" cy="11176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6756" name="Rectangle 4"/>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2400" dirty="0">
                <a:solidFill>
                  <a:srgbClr val="3366FF"/>
                </a:solidFill>
                <a:latin typeface="Tahoma" pitchFamily="34" charset="0"/>
              </a:rPr>
              <a:t>Estimating Frequency Offset (accuracy) in the Frequency Domain (a measurement made with respect to frequency)</a:t>
            </a:r>
            <a:endParaRPr lang="en-US" sz="2400" u="sng" dirty="0">
              <a:solidFill>
                <a:srgbClr val="3366FF"/>
              </a:solidFill>
              <a:latin typeface="Tahoma" pitchFamily="34" charset="0"/>
            </a:endParaRPr>
          </a:p>
        </p:txBody>
      </p:sp>
      <p:graphicFrame>
        <p:nvGraphicFramePr>
          <p:cNvPr id="1226757" name="Object 5"/>
          <p:cNvGraphicFramePr>
            <a:graphicFrameLocks noGrp="1" noChangeAspect="1"/>
          </p:cNvGraphicFramePr>
          <p:nvPr>
            <p:ph sz="quarter" idx="4294967295"/>
            <p:extLst>
              <p:ext uri="{D42A27DB-BD31-4B8C-83A1-F6EECF244321}">
                <p14:modId xmlns:p14="http://schemas.microsoft.com/office/powerpoint/2010/main" val="3035323215"/>
              </p:ext>
            </p:extLst>
          </p:nvPr>
        </p:nvGraphicFramePr>
        <p:xfrm>
          <a:off x="6286500" y="1590675"/>
          <a:ext cx="1004888" cy="1219200"/>
        </p:xfrm>
        <a:graphic>
          <a:graphicData uri="http://schemas.openxmlformats.org/presentationml/2006/ole">
            <mc:AlternateContent xmlns:mc="http://schemas.openxmlformats.org/markup-compatibility/2006">
              <mc:Choice xmlns:v="urn:schemas-microsoft-com:vml" Requires="v">
                <p:oleObj spid="_x0000_s27729" name="Equation" r:id="rId5" imgW="368280" imgH="419040" progId="Equation.3">
                  <p:embed/>
                </p:oleObj>
              </mc:Choice>
              <mc:Fallback>
                <p:oleObj name="Equation" r:id="rId5" imgW="3682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590675"/>
                        <a:ext cx="1004888" cy="1219200"/>
                      </a:xfrm>
                      <a:prstGeom prst="rect">
                        <a:avLst/>
                      </a:prstGeom>
                      <a:noFill/>
                      <a:extLst/>
                    </p:spPr>
                  </p:pic>
                </p:oleObj>
              </mc:Fallback>
            </mc:AlternateContent>
          </a:graphicData>
        </a:graphic>
      </p:graphicFrame>
      <p:graphicFrame>
        <p:nvGraphicFramePr>
          <p:cNvPr id="1226760" name="Object 8"/>
          <p:cNvGraphicFramePr>
            <a:graphicFrameLocks noGrp="1" noChangeAspect="1"/>
          </p:cNvGraphicFramePr>
          <p:nvPr>
            <p:ph sz="quarter" idx="4294967295"/>
            <p:extLst>
              <p:ext uri="{D42A27DB-BD31-4B8C-83A1-F6EECF244321}">
                <p14:modId xmlns:p14="http://schemas.microsoft.com/office/powerpoint/2010/main" val="948713488"/>
              </p:ext>
            </p:extLst>
          </p:nvPr>
        </p:nvGraphicFramePr>
        <p:xfrm>
          <a:off x="2611437" y="3238500"/>
          <a:ext cx="4168775" cy="854075"/>
        </p:xfrm>
        <a:graphic>
          <a:graphicData uri="http://schemas.openxmlformats.org/presentationml/2006/ole">
            <mc:AlternateContent xmlns:mc="http://schemas.openxmlformats.org/markup-compatibility/2006">
              <mc:Choice xmlns:v="urn:schemas-microsoft-com:vml" Requires="v">
                <p:oleObj spid="_x0000_s27730" name="Equation" r:id="rId7" imgW="2044440" imgH="419040" progId="Equation.3">
                  <p:embed/>
                </p:oleObj>
              </mc:Choice>
              <mc:Fallback>
                <p:oleObj name="Equation" r:id="rId7" imgW="2044440" imgH="419040" progId="Equation.3">
                  <p:embed/>
                  <p:pic>
                    <p:nvPicPr>
                      <p:cNvPr id="0" name=""/>
                      <p:cNvPicPr>
                        <a:picLocks noGrp="1" noChangeAspect="1" noChangeArrowheads="1"/>
                      </p:cNvPicPr>
                      <p:nvPr/>
                    </p:nvPicPr>
                    <p:blipFill>
                      <a:blip r:embed="rId8"/>
                      <a:srcRect/>
                      <a:stretch>
                        <a:fillRect/>
                      </a:stretch>
                    </p:blipFill>
                    <p:spPr bwMode="auto">
                      <a:xfrm>
                        <a:off x="2611437" y="3238500"/>
                        <a:ext cx="41687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6758" name="Text Box 6"/>
          <p:cNvSpPr txBox="1">
            <a:spLocks noChangeArrowheads="1"/>
          </p:cNvSpPr>
          <p:nvPr/>
        </p:nvSpPr>
        <p:spPr bwMode="auto">
          <a:xfrm>
            <a:off x="1076325" y="32385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226759" name="Text Box 7"/>
          <p:cNvSpPr txBox="1">
            <a:spLocks noChangeArrowheads="1"/>
          </p:cNvSpPr>
          <p:nvPr/>
        </p:nvSpPr>
        <p:spPr bwMode="auto">
          <a:xfrm>
            <a:off x="457200" y="4438650"/>
            <a:ext cx="8401050" cy="132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p>
            <a:pPr algn="l">
              <a:spcBef>
                <a:spcPct val="50000"/>
              </a:spcBef>
              <a:buClr>
                <a:schemeClr val="bg1"/>
              </a:buClr>
              <a:buSzPct val="75000"/>
              <a:buFont typeface="Monotype Sorts" pitchFamily="2" charset="2"/>
              <a:buChar char="n"/>
            </a:pPr>
            <a:r>
              <a:rPr lang="en-US" b="1" dirty="0">
                <a:solidFill>
                  <a:schemeClr val="bg2"/>
                </a:solidFill>
              </a:rPr>
              <a:t>  </a:t>
            </a:r>
            <a:r>
              <a:rPr lang="en-US" sz="2000" i="1" dirty="0" err="1">
                <a:solidFill>
                  <a:schemeClr val="tx1"/>
                </a:solidFill>
              </a:rPr>
              <a:t>f</a:t>
            </a:r>
            <a:r>
              <a:rPr lang="en-US" sz="2000" i="1" baseline="-25000" dirty="0" err="1">
                <a:solidFill>
                  <a:schemeClr val="tx1"/>
                </a:solidFill>
              </a:rPr>
              <a:t>measured</a:t>
            </a:r>
            <a:r>
              <a:rPr lang="en-US" sz="2000" dirty="0">
                <a:solidFill>
                  <a:schemeClr val="tx1"/>
                </a:solidFill>
              </a:rPr>
              <a:t> is the </a:t>
            </a:r>
            <a:r>
              <a:rPr lang="en-US" sz="2000" dirty="0"/>
              <a:t>r</a:t>
            </a:r>
            <a:r>
              <a:rPr lang="en-US" sz="2000" dirty="0" smtClean="0">
                <a:solidFill>
                  <a:schemeClr val="tx1"/>
                </a:solidFill>
              </a:rPr>
              <a:t>eading </a:t>
            </a:r>
            <a:r>
              <a:rPr lang="en-US" sz="2000" dirty="0">
                <a:solidFill>
                  <a:schemeClr val="tx1"/>
                </a:solidFill>
              </a:rPr>
              <a:t>from </a:t>
            </a:r>
            <a:r>
              <a:rPr lang="en-US" sz="2000" dirty="0" smtClean="0">
                <a:solidFill>
                  <a:schemeClr val="tx1"/>
                </a:solidFill>
              </a:rPr>
              <a:t>a frequency counter or similar instrument</a:t>
            </a:r>
            <a:endParaRPr lang="en-US" sz="2000" dirty="0">
              <a:solidFill>
                <a:schemeClr val="tx1"/>
              </a:solidFill>
            </a:endParaRPr>
          </a:p>
          <a:p>
            <a:pPr algn="l">
              <a:spcBef>
                <a:spcPct val="50000"/>
              </a:spcBef>
              <a:buClr>
                <a:schemeClr val="bg1"/>
              </a:buClr>
              <a:buSzPct val="75000"/>
              <a:buFont typeface="Monotype Sorts" pitchFamily="2" charset="2"/>
              <a:buChar char="n"/>
            </a:pPr>
            <a:r>
              <a:rPr lang="en-US" sz="2000" i="1" dirty="0">
                <a:solidFill>
                  <a:schemeClr val="tx1"/>
                </a:solidFill>
              </a:rPr>
              <a:t>  </a:t>
            </a:r>
            <a:r>
              <a:rPr lang="en-US" sz="2000" i="1" dirty="0" err="1">
                <a:solidFill>
                  <a:schemeClr val="tx1"/>
                </a:solidFill>
              </a:rPr>
              <a:t>f</a:t>
            </a:r>
            <a:r>
              <a:rPr lang="en-US" sz="2000" i="1" baseline="-25000" dirty="0" err="1">
                <a:solidFill>
                  <a:schemeClr val="tx1"/>
                </a:solidFill>
              </a:rPr>
              <a:t>nominal</a:t>
            </a:r>
            <a:r>
              <a:rPr lang="en-US" sz="2000" i="1" dirty="0">
                <a:solidFill>
                  <a:schemeClr val="tx1"/>
                </a:solidFill>
              </a:rPr>
              <a:t> </a:t>
            </a:r>
            <a:r>
              <a:rPr lang="en-US" sz="2000" dirty="0">
                <a:solidFill>
                  <a:schemeClr val="tx1"/>
                </a:solidFill>
              </a:rPr>
              <a:t>is the </a:t>
            </a:r>
            <a:r>
              <a:rPr lang="en-US" sz="2000" dirty="0" smtClean="0">
                <a:solidFill>
                  <a:schemeClr val="tx1"/>
                </a:solidFill>
              </a:rPr>
              <a:t>nominal frequency of the oscillator</a:t>
            </a:r>
            <a:endParaRPr lang="en-US" sz="2000" dirty="0">
              <a:solidFill>
                <a:schemeClr val="tx1"/>
              </a:solidFill>
            </a:endParaRPr>
          </a:p>
          <a:p>
            <a:pPr algn="l">
              <a:spcBef>
                <a:spcPct val="50000"/>
              </a:spcBef>
              <a:buClr>
                <a:schemeClr val="bg1"/>
              </a:buClr>
              <a:buSzPct val="75000"/>
            </a:pPr>
            <a:endParaRPr lang="en-US" sz="2000" b="1" dirty="0">
              <a:solidFill>
                <a:schemeClr val="tx1"/>
              </a:solidFill>
            </a:endParaRPr>
          </a:p>
        </p:txBody>
      </p:sp>
    </p:spTree>
    <p:extLst>
      <p:ext uri="{BB962C8B-B14F-4D97-AF65-F5344CB8AC3E}">
        <p14:creationId xmlns:p14="http://schemas.microsoft.com/office/powerpoint/2010/main" val="4197292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bwMode="auto">
          <a:xfrm>
            <a:off x="9144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Using a Time Interval Counter</a:t>
            </a:r>
            <a:endParaRPr lang="en-US" sz="3600" u="sng" dirty="0">
              <a:solidFill>
                <a:srgbClr val="3366FF"/>
              </a:solidFill>
              <a:latin typeface="Tahoma" pitchFamily="34" charset="0"/>
            </a:endParaRPr>
          </a:p>
        </p:txBody>
      </p:sp>
      <p:pic>
        <p:nvPicPr>
          <p:cNvPr id="301061"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45" y="2314574"/>
            <a:ext cx="8597900" cy="28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3918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3110" name="Object 6"/>
          <p:cNvGraphicFramePr>
            <a:graphicFrameLocks noGrp="1" noChangeAspect="1"/>
          </p:cNvGraphicFramePr>
          <p:nvPr>
            <p:ph idx="1"/>
            <p:extLst>
              <p:ext uri="{D42A27DB-BD31-4B8C-83A1-F6EECF244321}">
                <p14:modId xmlns:p14="http://schemas.microsoft.com/office/powerpoint/2010/main" val="3364182103"/>
              </p:ext>
            </p:extLst>
          </p:nvPr>
        </p:nvGraphicFramePr>
        <p:xfrm>
          <a:off x="2352675" y="1647825"/>
          <a:ext cx="4584700" cy="1101725"/>
        </p:xfrm>
        <a:graphic>
          <a:graphicData uri="http://schemas.openxmlformats.org/presentationml/2006/ole">
            <mc:AlternateContent xmlns:mc="http://schemas.openxmlformats.org/markup-compatibility/2006">
              <mc:Choice xmlns:v="urn:schemas-microsoft-com:vml" Requires="v">
                <p:oleObj spid="_x0000_s31798" name="Equation" r:id="rId3" imgW="1638000" imgH="393480" progId="Equation.3">
                  <p:embed/>
                </p:oleObj>
              </mc:Choice>
              <mc:Fallback>
                <p:oleObj name="Equation" r:id="rId3" imgW="16380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1647825"/>
                        <a:ext cx="4584700" cy="1101725"/>
                      </a:xfrm>
                      <a:prstGeom prst="rect">
                        <a:avLst/>
                      </a:prstGeom>
                      <a:noFill/>
                      <a:extLst/>
                    </p:spPr>
                  </p:pic>
                </p:oleObj>
              </mc:Fallback>
            </mc:AlternateContent>
          </a:graphicData>
        </a:graphic>
      </p:graphicFrame>
      <p:sp>
        <p:nvSpPr>
          <p:cNvPr id="1583106" name="Rectangle 2"/>
          <p:cNvSpPr>
            <a:spLocks noGrp="1" noChangeArrowheads="1"/>
          </p:cNvSpPr>
          <p:nvPr>
            <p:ph type="title"/>
          </p:nvPr>
        </p:nvSpPr>
        <p:spPr bwMode="auto">
          <a:xfrm>
            <a:off x="666750" y="276225"/>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Autofit/>
          </a:bodyPr>
          <a:lstStyle/>
          <a:p>
            <a:pPr algn="ctr"/>
            <a:r>
              <a:rPr lang="en-US" sz="2400" dirty="0">
                <a:solidFill>
                  <a:srgbClr val="3366FF"/>
                </a:solidFill>
                <a:latin typeface="Tahoma" pitchFamily="34" charset="0"/>
              </a:rPr>
              <a:t>Estimating Frequency Offset (accuracy) in the Time Domain (a measurement made with respect to time)</a:t>
            </a:r>
            <a:endParaRPr lang="en-US" sz="2400" u="sng" dirty="0">
              <a:solidFill>
                <a:srgbClr val="3366FF"/>
              </a:solidFill>
              <a:latin typeface="Tahoma" pitchFamily="34" charset="0"/>
            </a:endParaRPr>
          </a:p>
        </p:txBody>
      </p:sp>
      <p:sp>
        <p:nvSpPr>
          <p:cNvPr id="1583107"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chemeClr val="bg2"/>
              </a:solidFill>
            </a:endParaRPr>
          </a:p>
        </p:txBody>
      </p:sp>
      <p:sp>
        <p:nvSpPr>
          <p:cNvPr id="1583108" name="Text Box 4"/>
          <p:cNvSpPr txBox="1">
            <a:spLocks noChangeArrowheads="1"/>
          </p:cNvSpPr>
          <p:nvPr/>
        </p:nvSpPr>
        <p:spPr bwMode="auto">
          <a:xfrm>
            <a:off x="1066800" y="4476750"/>
            <a:ext cx="7315200" cy="132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buClr>
                <a:schemeClr val="bg1"/>
              </a:buClr>
              <a:buSzPct val="75000"/>
            </a:pPr>
            <a:r>
              <a:rPr lang="en-US" sz="2000" dirty="0" smtClean="0">
                <a:solidFill>
                  <a:schemeClr val="tx1"/>
                </a:solidFill>
              </a:rPr>
              <a:t>The </a:t>
            </a:r>
            <a:r>
              <a:rPr lang="en-US" sz="2000" dirty="0">
                <a:solidFill>
                  <a:schemeClr val="tx1"/>
                </a:solidFill>
              </a:rPr>
              <a:t>quantity </a:t>
            </a:r>
            <a:r>
              <a:rPr lang="en-US" sz="2000" dirty="0">
                <a:solidFill>
                  <a:schemeClr val="tx1"/>
                </a:solidFill>
                <a:sym typeface="Symbol" pitchFamily="18" charset="2"/>
              </a:rPr>
              <a:t></a:t>
            </a:r>
            <a:r>
              <a:rPr lang="en-US" sz="2000" i="1" dirty="0">
                <a:solidFill>
                  <a:schemeClr val="tx1"/>
                </a:solidFill>
                <a:sym typeface="Symbol" pitchFamily="18" charset="2"/>
              </a:rPr>
              <a:t>t</a:t>
            </a:r>
            <a:r>
              <a:rPr lang="en-US" sz="2000" dirty="0">
                <a:solidFill>
                  <a:schemeClr val="tx1"/>
                </a:solidFill>
                <a:sym typeface="Symbol" pitchFamily="18" charset="2"/>
              </a:rPr>
              <a:t> </a:t>
            </a:r>
            <a:r>
              <a:rPr lang="en-US" sz="2000" dirty="0">
                <a:solidFill>
                  <a:schemeClr val="tx1"/>
                </a:solidFill>
              </a:rPr>
              <a:t>is the phase change expressed in time units, estimated by the difference of two readings from a time interval counter or </a:t>
            </a:r>
            <a:r>
              <a:rPr lang="en-US" sz="2000" dirty="0" smtClean="0">
                <a:solidFill>
                  <a:schemeClr val="tx1"/>
                </a:solidFill>
              </a:rPr>
              <a:t>oscilloscope.  </a:t>
            </a:r>
            <a:r>
              <a:rPr lang="en-US" sz="2000" i="1" dirty="0" smtClean="0">
                <a:solidFill>
                  <a:schemeClr val="tx1"/>
                </a:solidFill>
              </a:rPr>
              <a:t>T</a:t>
            </a:r>
            <a:r>
              <a:rPr lang="en-US" sz="2000" dirty="0" smtClean="0">
                <a:solidFill>
                  <a:schemeClr val="tx1"/>
                </a:solidFill>
              </a:rPr>
              <a:t> </a:t>
            </a:r>
            <a:r>
              <a:rPr lang="en-US" sz="2000" dirty="0">
                <a:solidFill>
                  <a:schemeClr val="tx1"/>
                </a:solidFill>
              </a:rPr>
              <a:t>is the duration of the measurement, also expressed in time </a:t>
            </a:r>
            <a:r>
              <a:rPr lang="en-US" sz="2000" dirty="0" smtClean="0">
                <a:solidFill>
                  <a:schemeClr val="tx1"/>
                </a:solidFill>
              </a:rPr>
              <a:t>units.</a:t>
            </a:r>
            <a:endParaRPr lang="en-US" sz="2000" dirty="0">
              <a:solidFill>
                <a:schemeClr val="tx1"/>
              </a:solidFill>
            </a:endParaRPr>
          </a:p>
        </p:txBody>
      </p:sp>
      <p:graphicFrame>
        <p:nvGraphicFramePr>
          <p:cNvPr id="1583109" name="Object 5"/>
          <p:cNvGraphicFramePr>
            <a:graphicFrameLocks noChangeAspect="1"/>
          </p:cNvGraphicFramePr>
          <p:nvPr>
            <p:extLst>
              <p:ext uri="{D42A27DB-BD31-4B8C-83A1-F6EECF244321}">
                <p14:modId xmlns:p14="http://schemas.microsoft.com/office/powerpoint/2010/main" val="784785589"/>
              </p:ext>
            </p:extLst>
          </p:nvPr>
        </p:nvGraphicFramePr>
        <p:xfrm>
          <a:off x="1320800" y="3077290"/>
          <a:ext cx="7061200" cy="966788"/>
        </p:xfrm>
        <a:graphic>
          <a:graphicData uri="http://schemas.openxmlformats.org/presentationml/2006/ole">
            <mc:AlternateContent xmlns:mc="http://schemas.openxmlformats.org/markup-compatibility/2006">
              <mc:Choice xmlns:v="urn:schemas-microsoft-com:vml" Requires="v">
                <p:oleObj spid="_x0000_s31799" name="Equation" r:id="rId5" imgW="3060360" imgH="419040" progId="Equation.3">
                  <p:embed/>
                </p:oleObj>
              </mc:Choice>
              <mc:Fallback>
                <p:oleObj name="Equation" r:id="rId5" imgW="306036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3077290"/>
                        <a:ext cx="7061200" cy="9667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810076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bwMode="auto">
          <a:xfrm>
            <a:off x="838200" y="2286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solidFill>
                  <a:srgbClr val="3366FF"/>
                </a:solidFill>
                <a:latin typeface="Tahoma" pitchFamily="34" charset="0"/>
              </a:rPr>
              <a:t>Frequency accuracy is computed from the slope of the phase</a:t>
            </a:r>
            <a:endParaRPr lang="en-US" sz="2800" u="sng" dirty="0">
              <a:solidFill>
                <a:srgbClr val="3366FF"/>
              </a:solidFill>
              <a:latin typeface="Tahoma" pitchFamily="34" charset="0"/>
            </a:endParaRPr>
          </a:p>
        </p:txBody>
      </p:sp>
      <p:pic>
        <p:nvPicPr>
          <p:cNvPr id="1132548" name="Picture 4" descr="MHFig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5425"/>
            <a:ext cx="7162800" cy="490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113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bwMode="auto">
          <a:xfrm>
            <a:off x="914400" y="381000"/>
            <a:ext cx="771525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fontScale="90000"/>
          </a:bodyPr>
          <a:lstStyle/>
          <a:p>
            <a:pPr algn="ctr"/>
            <a:r>
              <a:rPr lang="en-US" sz="3600" dirty="0">
                <a:solidFill>
                  <a:srgbClr val="3366FF"/>
                </a:solidFill>
                <a:latin typeface="Tahoma" pitchFamily="34" charset="0"/>
              </a:rPr>
              <a:t>Two important things to remember</a:t>
            </a:r>
            <a:endParaRPr lang="en-US" sz="3600" u="sng" dirty="0">
              <a:solidFill>
                <a:srgbClr val="3366FF"/>
              </a:solidFill>
              <a:latin typeface="Tahoma" pitchFamily="34" charset="0"/>
            </a:endParaRPr>
          </a:p>
        </p:txBody>
      </p:sp>
      <p:sp>
        <p:nvSpPr>
          <p:cNvPr id="1433603"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
        <p:nvSpPr>
          <p:cNvPr id="1433604" name="Text Box 4"/>
          <p:cNvSpPr txBox="1">
            <a:spLocks noChangeArrowheads="1"/>
          </p:cNvSpPr>
          <p:nvPr/>
        </p:nvSpPr>
        <p:spPr bwMode="auto">
          <a:xfrm>
            <a:off x="608239" y="1695450"/>
            <a:ext cx="8305800" cy="216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p>
            <a:pPr algn="l">
              <a:spcBef>
                <a:spcPct val="50000"/>
              </a:spcBef>
              <a:buClr>
                <a:schemeClr val="bg1"/>
              </a:buClr>
            </a:pPr>
            <a:r>
              <a:rPr lang="en-US" sz="1800" dirty="0" smtClean="0">
                <a:solidFill>
                  <a:schemeClr val="tx1"/>
                </a:solidFill>
              </a:rPr>
              <a:t>Frequency </a:t>
            </a:r>
            <a:r>
              <a:rPr lang="en-US" sz="1800" dirty="0">
                <a:solidFill>
                  <a:schemeClr val="tx1"/>
                </a:solidFill>
              </a:rPr>
              <a:t>accuracy is normally expressed as a dimensionless </a:t>
            </a:r>
            <a:r>
              <a:rPr lang="en-US" sz="1800" dirty="0" smtClean="0">
                <a:solidFill>
                  <a:schemeClr val="tx1"/>
                </a:solidFill>
              </a:rPr>
              <a:t>number (</a:t>
            </a:r>
            <a:r>
              <a:rPr lang="en-US" sz="1800" dirty="0" err="1" smtClean="0">
                <a:solidFill>
                  <a:schemeClr val="tx1"/>
                </a:solidFill>
              </a:rPr>
              <a:t>unitless</a:t>
            </a:r>
            <a:r>
              <a:rPr lang="en-US" sz="1800" dirty="0" smtClean="0">
                <a:solidFill>
                  <a:schemeClr val="tx1"/>
                </a:solidFill>
              </a:rPr>
              <a:t>).  </a:t>
            </a:r>
            <a:r>
              <a:rPr lang="en-US" sz="1800" dirty="0">
                <a:solidFill>
                  <a:schemeClr val="tx1"/>
                </a:solidFill>
              </a:rPr>
              <a:t>You can convert the offset to units of frequency by multiplying the nominal frequency by the offset.  For example, a 10 MHz oscillator with a frequency offset of </a:t>
            </a:r>
            <a:r>
              <a:rPr lang="en-US" sz="1800" dirty="0" smtClean="0">
                <a:solidFill>
                  <a:schemeClr val="tx1"/>
                </a:solidFill>
              </a:rPr>
              <a:t>1 </a:t>
            </a:r>
            <a:r>
              <a:rPr lang="en-US" sz="1800" dirty="0">
                <a:solidFill>
                  <a:schemeClr val="tx1"/>
                </a:solidFill>
              </a:rPr>
              <a:t>x 10</a:t>
            </a:r>
            <a:r>
              <a:rPr lang="en-US" sz="1800" baseline="30000" dirty="0">
                <a:solidFill>
                  <a:schemeClr val="tx1"/>
                </a:solidFill>
              </a:rPr>
              <a:t>-11</a:t>
            </a:r>
            <a:r>
              <a:rPr lang="en-US" sz="1800" dirty="0">
                <a:solidFill>
                  <a:schemeClr val="tx1"/>
                </a:solidFill>
              </a:rPr>
              <a:t> has a offset of 0.0001 Hz.</a:t>
            </a:r>
          </a:p>
          <a:p>
            <a:pPr algn="l">
              <a:buClr>
                <a:schemeClr val="bg1"/>
              </a:buClr>
            </a:pPr>
            <a:endParaRPr lang="en-US" sz="1800" dirty="0">
              <a:solidFill>
                <a:schemeClr val="tx1"/>
              </a:solidFill>
            </a:endParaRPr>
          </a:p>
          <a:p>
            <a:pPr algn="ctr">
              <a:buClr>
                <a:schemeClr val="bg1"/>
              </a:buClr>
            </a:pPr>
            <a:r>
              <a:rPr lang="en-US" sz="1800" dirty="0">
                <a:solidFill>
                  <a:schemeClr val="tx1"/>
                </a:solidFill>
              </a:rPr>
              <a:t>(1 x 10</a:t>
            </a:r>
            <a:r>
              <a:rPr lang="en-US" sz="1800" baseline="30000" dirty="0">
                <a:solidFill>
                  <a:schemeClr val="tx1"/>
                </a:solidFill>
              </a:rPr>
              <a:t>7</a:t>
            </a:r>
            <a:r>
              <a:rPr lang="en-US" sz="1800" dirty="0">
                <a:solidFill>
                  <a:schemeClr val="tx1"/>
                </a:solidFill>
              </a:rPr>
              <a:t>) (1 x 10</a:t>
            </a:r>
            <a:r>
              <a:rPr lang="en-US" sz="1800" baseline="30000" dirty="0">
                <a:solidFill>
                  <a:schemeClr val="tx1"/>
                </a:solidFill>
              </a:rPr>
              <a:t>-11</a:t>
            </a:r>
            <a:r>
              <a:rPr lang="en-US" sz="1800" dirty="0">
                <a:solidFill>
                  <a:schemeClr val="tx1"/>
                </a:solidFill>
              </a:rPr>
              <a:t>) = 1 x 10</a:t>
            </a:r>
            <a:r>
              <a:rPr lang="en-US" sz="1800" baseline="30000" dirty="0">
                <a:solidFill>
                  <a:schemeClr val="tx1"/>
                </a:solidFill>
              </a:rPr>
              <a:t>-4</a:t>
            </a:r>
            <a:r>
              <a:rPr lang="en-US" sz="1800" dirty="0">
                <a:solidFill>
                  <a:schemeClr val="tx1"/>
                </a:solidFill>
              </a:rPr>
              <a:t> = 0.0001 Hz</a:t>
            </a:r>
          </a:p>
          <a:p>
            <a:pPr algn="l">
              <a:spcBef>
                <a:spcPct val="50000"/>
              </a:spcBef>
              <a:buClr>
                <a:schemeClr val="bg1"/>
              </a:buClr>
            </a:pPr>
            <a:r>
              <a:rPr lang="en-US" sz="1800" dirty="0" smtClean="0">
                <a:solidFill>
                  <a:schemeClr val="tx1"/>
                </a:solidFill>
              </a:rPr>
              <a:t>We </a:t>
            </a:r>
            <a:r>
              <a:rPr lang="en-US" sz="1800" dirty="0">
                <a:solidFill>
                  <a:schemeClr val="tx1"/>
                </a:solidFill>
              </a:rPr>
              <a:t>get the same answer in </a:t>
            </a:r>
            <a:r>
              <a:rPr lang="en-US" sz="1800" dirty="0" smtClean="0">
                <a:solidFill>
                  <a:schemeClr val="tx1"/>
                </a:solidFill>
              </a:rPr>
              <a:t>either the </a:t>
            </a:r>
            <a:r>
              <a:rPr lang="en-US" sz="1800" dirty="0">
                <a:solidFill>
                  <a:schemeClr val="tx1"/>
                </a:solidFill>
              </a:rPr>
              <a:t>frequency domain or the time </a:t>
            </a:r>
            <a:r>
              <a:rPr lang="en-US" sz="1800" dirty="0" smtClean="0">
                <a:solidFill>
                  <a:schemeClr val="tx1"/>
                </a:solidFill>
              </a:rPr>
              <a:t>domain:</a:t>
            </a:r>
            <a:endParaRPr lang="en-US" sz="1800" dirty="0">
              <a:solidFill>
                <a:schemeClr val="tx1"/>
              </a:solidFill>
            </a:endParaRPr>
          </a:p>
        </p:txBody>
      </p:sp>
      <p:pic>
        <p:nvPicPr>
          <p:cNvPr id="14336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0" y="4256087"/>
            <a:ext cx="28194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6875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7" name="Rectangle 3"/>
          <p:cNvSpPr>
            <a:spLocks noGrp="1" noChangeArrowheads="1"/>
          </p:cNvSpPr>
          <p:nvPr>
            <p:ph idx="1"/>
          </p:nvPr>
        </p:nvSpPr>
        <p:spPr bwMode="auto">
          <a:xfrm>
            <a:off x="819150" y="2228850"/>
            <a:ext cx="7791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buClr>
                <a:schemeClr val="bg1"/>
              </a:buClr>
              <a:buSzPct val="55000"/>
            </a:pPr>
            <a:r>
              <a:rPr lang="en-US" dirty="0" smtClean="0">
                <a:solidFill>
                  <a:srgbClr val="000000"/>
                </a:solidFill>
                <a:effectLst/>
                <a:latin typeface="Arial" pitchFamily="34" charset="0"/>
                <a:cs typeface="Arial" pitchFamily="34" charset="0"/>
              </a:rPr>
              <a:t>Second </a:t>
            </a:r>
            <a:r>
              <a:rPr lang="en-US" dirty="0">
                <a:solidFill>
                  <a:srgbClr val="000000"/>
                </a:solidFill>
                <a:effectLst/>
                <a:latin typeface="Arial" pitchFamily="34" charset="0"/>
                <a:cs typeface="Arial" pitchFamily="34" charset="0"/>
              </a:rPr>
              <a:t>(</a:t>
            </a:r>
            <a:r>
              <a:rPr lang="en-US" dirty="0" smtClean="0">
                <a:solidFill>
                  <a:srgbClr val="000000"/>
                </a:solidFill>
                <a:effectLst/>
                <a:latin typeface="Arial" pitchFamily="34" charset="0"/>
                <a:cs typeface="Arial" pitchFamily="34" charset="0"/>
              </a:rPr>
              <a:t>s)</a:t>
            </a:r>
          </a:p>
          <a:p>
            <a:pPr>
              <a:buClr>
                <a:schemeClr val="bg1"/>
              </a:buClr>
              <a:buSzPct val="55000"/>
            </a:pPr>
            <a:endParaRPr lang="en-US" dirty="0" smtClean="0">
              <a:solidFill>
                <a:srgbClr val="000000"/>
              </a:solidFill>
              <a:effectLst/>
              <a:latin typeface="Arial" pitchFamily="34" charset="0"/>
              <a:cs typeface="Arial" pitchFamily="34" charset="0"/>
            </a:endParaRPr>
          </a:p>
          <a:p>
            <a:pPr lvl="2">
              <a:buClr>
                <a:srgbClr val="3366FF"/>
              </a:buClr>
              <a:buSzPct val="100000"/>
              <a:buFont typeface="Wingdings" panose="05000000000000000000" pitchFamily="2" charset="2"/>
              <a:buChar char="ü"/>
            </a:pPr>
            <a:r>
              <a:rPr lang="en-US" sz="2000" dirty="0" smtClean="0">
                <a:solidFill>
                  <a:srgbClr val="000000"/>
                </a:solidFill>
                <a:latin typeface="Arial" pitchFamily="34" charset="0"/>
                <a:cs typeface="Arial" pitchFamily="34" charset="0"/>
              </a:rPr>
              <a:t>The </a:t>
            </a:r>
            <a:r>
              <a:rPr lang="en-US" sz="2000" dirty="0" smtClean="0">
                <a:solidFill>
                  <a:srgbClr val="000000"/>
                </a:solidFill>
                <a:effectLst/>
                <a:latin typeface="Arial" pitchFamily="34" charset="0"/>
                <a:cs typeface="Arial" pitchFamily="34" charset="0"/>
              </a:rPr>
              <a:t>standard </a:t>
            </a:r>
            <a:r>
              <a:rPr lang="en-US" sz="2000" dirty="0">
                <a:solidFill>
                  <a:srgbClr val="000000"/>
                </a:solidFill>
                <a:effectLst/>
                <a:latin typeface="Arial" pitchFamily="34" charset="0"/>
                <a:cs typeface="Arial" pitchFamily="34" charset="0"/>
              </a:rPr>
              <a:t>unit for time </a:t>
            </a:r>
            <a:r>
              <a:rPr lang="en-US" sz="2000" dirty="0" smtClean="0">
                <a:solidFill>
                  <a:srgbClr val="000000"/>
                </a:solidFill>
                <a:effectLst/>
                <a:latin typeface="Arial" pitchFamily="34" charset="0"/>
                <a:cs typeface="Arial" pitchFamily="34" charset="0"/>
              </a:rPr>
              <a:t>interval</a:t>
            </a:r>
          </a:p>
          <a:p>
            <a:pPr lvl="2">
              <a:buClr>
                <a:srgbClr val="3366FF"/>
              </a:buClr>
              <a:buSzPct val="100000"/>
              <a:buFont typeface="Wingdings" panose="05000000000000000000" pitchFamily="2" charset="2"/>
              <a:buChar char="ü"/>
            </a:pPr>
            <a:r>
              <a:rPr lang="en-US" sz="2000" dirty="0" smtClean="0">
                <a:solidFill>
                  <a:srgbClr val="000000"/>
                </a:solidFill>
                <a:effectLst/>
                <a:latin typeface="Arial" pitchFamily="34" charset="0"/>
                <a:cs typeface="Arial" pitchFamily="34" charset="0"/>
              </a:rPr>
              <a:t>One </a:t>
            </a:r>
            <a:r>
              <a:rPr lang="en-US" sz="2000" dirty="0">
                <a:solidFill>
                  <a:srgbClr val="000000"/>
                </a:solidFill>
                <a:effectLst/>
                <a:latin typeface="Arial" pitchFamily="34" charset="0"/>
                <a:cs typeface="Arial" pitchFamily="34" charset="0"/>
              </a:rPr>
              <a:t>of 7 base SI units</a:t>
            </a:r>
          </a:p>
          <a:p>
            <a:pPr lvl="1">
              <a:buClr>
                <a:schemeClr val="tx1"/>
              </a:buClr>
              <a:buSzPct val="45000"/>
              <a:buFont typeface="Wingdings" pitchFamily="2" charset="2"/>
              <a:buChar char="v"/>
            </a:pPr>
            <a:endParaRPr lang="en-US" sz="2400" dirty="0">
              <a:solidFill>
                <a:srgbClr val="000000"/>
              </a:solidFill>
              <a:effectLst/>
              <a:latin typeface="Arial" pitchFamily="34" charset="0"/>
              <a:cs typeface="Arial" pitchFamily="34" charset="0"/>
            </a:endParaRPr>
          </a:p>
          <a:p>
            <a:pPr>
              <a:buClr>
                <a:schemeClr val="bg1"/>
              </a:buClr>
              <a:buFont typeface="Wingdings" pitchFamily="2" charset="2"/>
              <a:buChar char="v"/>
            </a:pPr>
            <a:r>
              <a:rPr lang="en-US" dirty="0">
                <a:solidFill>
                  <a:srgbClr val="000000"/>
                </a:solidFill>
                <a:effectLst/>
                <a:latin typeface="Arial" pitchFamily="34" charset="0"/>
                <a:cs typeface="Arial" pitchFamily="34" charset="0"/>
              </a:rPr>
              <a:t> </a:t>
            </a:r>
            <a:r>
              <a:rPr lang="en-US" dirty="0" smtClean="0">
                <a:solidFill>
                  <a:srgbClr val="000000"/>
                </a:solidFill>
                <a:effectLst/>
                <a:latin typeface="Arial" pitchFamily="34" charset="0"/>
                <a:cs typeface="Arial" pitchFamily="34" charset="0"/>
              </a:rPr>
              <a:t>Hertz </a:t>
            </a:r>
            <a:r>
              <a:rPr lang="en-US" dirty="0">
                <a:solidFill>
                  <a:srgbClr val="000000"/>
                </a:solidFill>
                <a:effectLst/>
                <a:latin typeface="Arial" pitchFamily="34" charset="0"/>
                <a:cs typeface="Arial" pitchFamily="34" charset="0"/>
              </a:rPr>
              <a:t>(Hz</a:t>
            </a:r>
            <a:r>
              <a:rPr lang="en-US" dirty="0" smtClean="0">
                <a:solidFill>
                  <a:srgbClr val="000000"/>
                </a:solidFill>
                <a:effectLst/>
                <a:latin typeface="Arial" pitchFamily="34" charset="0"/>
                <a:cs typeface="Arial" pitchFamily="34" charset="0"/>
              </a:rPr>
              <a:t>)</a:t>
            </a:r>
          </a:p>
          <a:p>
            <a:pPr>
              <a:buClr>
                <a:schemeClr val="bg1"/>
              </a:buClr>
              <a:buFont typeface="Wingdings" pitchFamily="2" charset="2"/>
              <a:buChar char="v"/>
            </a:pPr>
            <a:endParaRPr lang="en-US" dirty="0">
              <a:solidFill>
                <a:srgbClr val="000000"/>
              </a:solidFill>
              <a:effectLst/>
              <a:latin typeface="Arial" pitchFamily="34" charset="0"/>
              <a:cs typeface="Arial" pitchFamily="34" charset="0"/>
            </a:endParaRPr>
          </a:p>
          <a:p>
            <a:pPr lvl="2">
              <a:buClr>
                <a:srgbClr val="3366FF"/>
              </a:buClr>
              <a:buFont typeface="Wingdings" panose="05000000000000000000" pitchFamily="2" charset="2"/>
              <a:buChar char="ü"/>
            </a:pPr>
            <a:r>
              <a:rPr lang="en-US" dirty="0" smtClean="0">
                <a:solidFill>
                  <a:srgbClr val="000000"/>
                </a:solidFill>
                <a:effectLst/>
                <a:latin typeface="Arial" pitchFamily="34" charset="0"/>
                <a:cs typeface="Arial" pitchFamily="34" charset="0"/>
              </a:rPr>
              <a:t>The standard </a:t>
            </a:r>
            <a:r>
              <a:rPr lang="en-US" dirty="0">
                <a:solidFill>
                  <a:srgbClr val="000000"/>
                </a:solidFill>
                <a:effectLst/>
                <a:latin typeface="Arial" pitchFamily="34" charset="0"/>
                <a:cs typeface="Arial" pitchFamily="34" charset="0"/>
              </a:rPr>
              <a:t>unit for frequency (s</a:t>
            </a:r>
            <a:r>
              <a:rPr lang="en-US" baseline="30000" dirty="0">
                <a:solidFill>
                  <a:srgbClr val="000000"/>
                </a:solidFill>
                <a:effectLst/>
                <a:latin typeface="Arial" pitchFamily="34" charset="0"/>
                <a:cs typeface="Arial" pitchFamily="34" charset="0"/>
              </a:rPr>
              <a:t>-1</a:t>
            </a:r>
            <a:r>
              <a:rPr lang="en-US" dirty="0">
                <a:solidFill>
                  <a:srgbClr val="000000"/>
                </a:solidFill>
                <a:effectLst/>
                <a:latin typeface="Arial" pitchFamily="34" charset="0"/>
                <a:cs typeface="Arial" pitchFamily="34" charset="0"/>
              </a:rPr>
              <a:t>)</a:t>
            </a:r>
          </a:p>
          <a:p>
            <a:pPr lvl="2">
              <a:buClr>
                <a:srgbClr val="3366FF"/>
              </a:buClr>
              <a:buFont typeface="Wingdings" panose="05000000000000000000" pitchFamily="2" charset="2"/>
              <a:buChar char="ü"/>
            </a:pPr>
            <a:r>
              <a:rPr lang="en-US" dirty="0" smtClean="0">
                <a:solidFill>
                  <a:srgbClr val="000000"/>
                </a:solidFill>
                <a:effectLst/>
                <a:latin typeface="Arial" pitchFamily="34" charset="0"/>
                <a:cs typeface="Arial" pitchFamily="34" charset="0"/>
              </a:rPr>
              <a:t>Defined as events </a:t>
            </a:r>
            <a:r>
              <a:rPr lang="en-US" dirty="0">
                <a:solidFill>
                  <a:srgbClr val="000000"/>
                </a:solidFill>
                <a:effectLst/>
                <a:latin typeface="Arial" pitchFamily="34" charset="0"/>
                <a:cs typeface="Arial" pitchFamily="34" charset="0"/>
              </a:rPr>
              <a:t>per second</a:t>
            </a:r>
          </a:p>
          <a:p>
            <a:pPr lvl="2">
              <a:buClr>
                <a:srgbClr val="3366FF"/>
              </a:buClr>
              <a:buFont typeface="Wingdings" panose="05000000000000000000" pitchFamily="2" charset="2"/>
              <a:buChar char="ü"/>
            </a:pPr>
            <a:r>
              <a:rPr lang="en-US" dirty="0" smtClean="0">
                <a:solidFill>
                  <a:srgbClr val="000000"/>
                </a:solidFill>
                <a:effectLst/>
                <a:latin typeface="Arial" pitchFamily="34" charset="0"/>
                <a:cs typeface="Arial" pitchFamily="34" charset="0"/>
              </a:rPr>
              <a:t>One </a:t>
            </a:r>
            <a:r>
              <a:rPr lang="en-US" dirty="0">
                <a:solidFill>
                  <a:srgbClr val="000000"/>
                </a:solidFill>
                <a:effectLst/>
                <a:latin typeface="Arial" pitchFamily="34" charset="0"/>
                <a:cs typeface="Arial" pitchFamily="34" charset="0"/>
              </a:rPr>
              <a:t>of 21 SI units derived from base units</a:t>
            </a:r>
          </a:p>
        </p:txBody>
      </p:sp>
      <p:sp>
        <p:nvSpPr>
          <p:cNvPr id="1537026" name="Rectangle 2"/>
          <p:cNvSpPr>
            <a:spLocks noGrp="1" noChangeArrowheads="1"/>
          </p:cNvSpPr>
          <p:nvPr>
            <p:ph type="title"/>
          </p:nvPr>
        </p:nvSpPr>
        <p:spPr bwMode="auto">
          <a:xfrm>
            <a:off x="819150" y="219075"/>
            <a:ext cx="7715250" cy="179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Autofit/>
          </a:bodyPr>
          <a:lstStyle/>
          <a:p>
            <a:pPr algn="ctr"/>
            <a:r>
              <a:rPr lang="en-US" dirty="0">
                <a:solidFill>
                  <a:srgbClr val="3366FF"/>
                </a:solidFill>
                <a:latin typeface="Tahoma" pitchFamily="34" charset="0"/>
              </a:rPr>
              <a:t>Two units of measurement in the International System (SI) apply to time and frequency metrology</a:t>
            </a:r>
          </a:p>
        </p:txBody>
      </p:sp>
    </p:spTree>
    <p:extLst>
      <p:ext uri="{BB962C8B-B14F-4D97-AF65-F5344CB8AC3E}">
        <p14:creationId xmlns:p14="http://schemas.microsoft.com/office/powerpoint/2010/main" val="1623190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57687780"/>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72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600075" y="1143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Stability</a:t>
            </a:r>
          </a:p>
        </p:txBody>
      </p:sp>
      <p:sp>
        <p:nvSpPr>
          <p:cNvPr id="308227" name="Rectangle 3"/>
          <p:cNvSpPr>
            <a:spLocks noChangeArrowheads="1"/>
          </p:cNvSpPr>
          <p:nvPr/>
        </p:nvSpPr>
        <p:spPr bwMode="auto">
          <a:xfrm>
            <a:off x="838200" y="1395164"/>
            <a:ext cx="7581900" cy="304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algn="l">
              <a:buClr>
                <a:schemeClr val="tx2"/>
              </a:buClr>
              <a:buSzPct val="75000"/>
              <a:buFont typeface="Monotype Sorts" pitchFamily="2" charset="2"/>
              <a:buNone/>
            </a:pPr>
            <a:r>
              <a:rPr lang="en-US" dirty="0">
                <a:solidFill>
                  <a:schemeClr val="tx1"/>
                </a:solidFill>
              </a:rPr>
              <a:t>Stability indicates how well an oscillator can produce the same time and frequency offset over a given period of time.  </a:t>
            </a:r>
            <a:r>
              <a:rPr lang="en-US" b="1" dirty="0">
                <a:solidFill>
                  <a:srgbClr val="FF0000"/>
                </a:solidFill>
              </a:rPr>
              <a:t>Stability doesn’t indicate whether the time or frequency is “right” or “wrong”, but only whether it stays the same.</a:t>
            </a:r>
            <a:r>
              <a:rPr lang="en-US" dirty="0">
                <a:solidFill>
                  <a:srgbClr val="FF0000"/>
                </a:solidFill>
              </a:rPr>
              <a:t>  </a:t>
            </a:r>
          </a:p>
          <a:p>
            <a:pPr algn="l">
              <a:buClr>
                <a:schemeClr val="tx2"/>
              </a:buClr>
              <a:buSzPct val="75000"/>
              <a:buFont typeface="Monotype Sorts" pitchFamily="2" charset="2"/>
              <a:buNone/>
            </a:pPr>
            <a:endParaRPr lang="en-US" dirty="0">
              <a:solidFill>
                <a:srgbClr val="FF0000"/>
              </a:solidFill>
            </a:endParaRPr>
          </a:p>
          <a:p>
            <a:pPr algn="l">
              <a:buClr>
                <a:schemeClr val="tx2"/>
              </a:buClr>
              <a:buSzPct val="75000"/>
              <a:buFont typeface="Monotype Sorts" pitchFamily="2" charset="2"/>
              <a:buNone/>
            </a:pPr>
            <a:r>
              <a:rPr lang="en-US" dirty="0">
                <a:solidFill>
                  <a:schemeClr val="tx1"/>
                </a:solidFill>
              </a:rPr>
              <a:t>In contrast, accuracy indicates how well an oscillator has been set on time or set on frequency.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3566527"/>
            <a:ext cx="8610600" cy="2639511"/>
          </a:xfrm>
          <a:prstGeom prst="rect">
            <a:avLst/>
          </a:prstGeom>
        </p:spPr>
      </p:pic>
    </p:spTree>
    <p:extLst>
      <p:ext uri="{BB962C8B-B14F-4D97-AF65-F5344CB8AC3E}">
        <p14:creationId xmlns:p14="http://schemas.microsoft.com/office/powerpoint/2010/main" val="31707694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xfrm>
            <a:off x="466724" y="304800"/>
            <a:ext cx="8391525"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2800" dirty="0">
                <a:solidFill>
                  <a:srgbClr val="3366FF"/>
                </a:solidFill>
                <a:latin typeface="Tahoma" pitchFamily="34" charset="0"/>
              </a:rPr>
              <a:t>A few things to remember </a:t>
            </a:r>
            <a:r>
              <a:rPr lang="en-US" sz="2800" dirty="0" smtClean="0">
                <a:solidFill>
                  <a:srgbClr val="3366FF"/>
                </a:solidFill>
                <a:latin typeface="Tahoma" pitchFamily="34" charset="0"/>
              </a:rPr>
              <a:t/>
            </a:r>
            <a:br>
              <a:rPr lang="en-US" sz="2800" dirty="0" smtClean="0">
                <a:solidFill>
                  <a:srgbClr val="3366FF"/>
                </a:solidFill>
                <a:latin typeface="Tahoma" pitchFamily="34" charset="0"/>
              </a:rPr>
            </a:br>
            <a:r>
              <a:rPr lang="en-US" sz="2800" dirty="0" smtClean="0">
                <a:solidFill>
                  <a:srgbClr val="3366FF"/>
                </a:solidFill>
                <a:latin typeface="Tahoma" pitchFamily="34" charset="0"/>
              </a:rPr>
              <a:t>about accuracy and stability</a:t>
            </a:r>
            <a:endParaRPr lang="en-US" sz="2800" dirty="0">
              <a:solidFill>
                <a:srgbClr val="3366FF"/>
              </a:solidFill>
              <a:latin typeface="Tahoma" pitchFamily="34" charset="0"/>
            </a:endParaRPr>
          </a:p>
        </p:txBody>
      </p:sp>
      <p:sp>
        <p:nvSpPr>
          <p:cNvPr id="1441795" name="Rectangle 3"/>
          <p:cNvSpPr>
            <a:spLocks noChangeArrowheads="1"/>
          </p:cNvSpPr>
          <p:nvPr/>
        </p:nvSpPr>
        <p:spPr bwMode="auto">
          <a:xfrm>
            <a:off x="597725" y="1943100"/>
            <a:ext cx="8077200" cy="316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marL="342900" indent="-342900" algn="l">
              <a:buClr>
                <a:srgbClr val="3366FF"/>
              </a:buClr>
              <a:buSzPct val="100000"/>
              <a:buFont typeface="Wingdings" pitchFamily="2" charset="2"/>
              <a:buChar char="ü"/>
            </a:pPr>
            <a:r>
              <a:rPr lang="en-US" sz="2000" dirty="0" smtClean="0">
                <a:solidFill>
                  <a:schemeClr val="tx1"/>
                </a:solidFill>
              </a:rPr>
              <a:t>It </a:t>
            </a:r>
            <a:r>
              <a:rPr lang="en-US" sz="2000" dirty="0">
                <a:solidFill>
                  <a:schemeClr val="tx1"/>
                </a:solidFill>
              </a:rPr>
              <a:t>is important to </a:t>
            </a:r>
            <a:r>
              <a:rPr lang="en-US" sz="2000" dirty="0" smtClean="0">
                <a:solidFill>
                  <a:schemeClr val="tx1"/>
                </a:solidFill>
              </a:rPr>
              <a:t>not </a:t>
            </a:r>
            <a:r>
              <a:rPr lang="en-US" sz="2000" dirty="0">
                <a:solidFill>
                  <a:schemeClr val="tx1"/>
                </a:solidFill>
              </a:rPr>
              <a:t>confuse accuracy with stability. This is a mistake that is commonly made by people when they talk about </a:t>
            </a:r>
            <a:r>
              <a:rPr lang="en-US" sz="2000" dirty="0" smtClean="0">
                <a:solidFill>
                  <a:schemeClr val="tx1"/>
                </a:solidFill>
              </a:rPr>
              <a:t>clocks. </a:t>
            </a:r>
            <a:endParaRPr lang="en-US" sz="2000" dirty="0">
              <a:solidFill>
                <a:schemeClr val="tx1"/>
              </a:solidFill>
            </a:endParaRPr>
          </a:p>
          <a:p>
            <a:pPr marL="342900" indent="-342900" algn="l">
              <a:buClr>
                <a:srgbClr val="3366FF"/>
              </a:buClr>
              <a:buSzPct val="100000"/>
              <a:buFont typeface="Wingdings" pitchFamily="2" charset="2"/>
              <a:buChar char="ü"/>
            </a:pPr>
            <a:endParaRPr lang="en-US" sz="2000" dirty="0">
              <a:solidFill>
                <a:schemeClr val="tx1"/>
              </a:solidFill>
            </a:endParaRPr>
          </a:p>
          <a:p>
            <a:pPr marL="342900" indent="-342900" algn="l">
              <a:buClr>
                <a:srgbClr val="3366FF"/>
              </a:buClr>
              <a:buSzPct val="100000"/>
              <a:buFont typeface="Wingdings" pitchFamily="2" charset="2"/>
              <a:buChar char="ü"/>
            </a:pPr>
            <a:r>
              <a:rPr lang="en-US" sz="2000" dirty="0" smtClean="0">
                <a:solidFill>
                  <a:schemeClr val="tx1"/>
                </a:solidFill>
              </a:rPr>
              <a:t>The </a:t>
            </a:r>
            <a:r>
              <a:rPr lang="en-US" sz="2000" dirty="0">
                <a:solidFill>
                  <a:schemeClr val="tx1"/>
                </a:solidFill>
              </a:rPr>
              <a:t>accuracy over a given averaging time can never be better than the stability over that same averaging time.  </a:t>
            </a:r>
            <a:endParaRPr lang="en-US" sz="2000" dirty="0" smtClean="0">
              <a:solidFill>
                <a:schemeClr val="tx1"/>
              </a:solidFill>
            </a:endParaRPr>
          </a:p>
          <a:p>
            <a:pPr marL="342900" indent="-342900" algn="l">
              <a:buClr>
                <a:srgbClr val="3366FF"/>
              </a:buClr>
              <a:buSzPct val="100000"/>
              <a:buFont typeface="Wingdings" pitchFamily="2" charset="2"/>
              <a:buChar char="ü"/>
            </a:pPr>
            <a:endParaRPr lang="en-US" sz="2000" dirty="0"/>
          </a:p>
          <a:p>
            <a:pPr marL="342900" indent="-342900" algn="l">
              <a:buClr>
                <a:srgbClr val="3366FF"/>
              </a:buClr>
              <a:buSzPct val="100000"/>
              <a:buFont typeface="Wingdings" pitchFamily="2" charset="2"/>
              <a:buChar char="ü"/>
            </a:pPr>
            <a:r>
              <a:rPr lang="en-US" sz="2000" dirty="0" smtClean="0">
                <a:solidFill>
                  <a:schemeClr val="tx1"/>
                </a:solidFill>
              </a:rPr>
              <a:t>In </a:t>
            </a:r>
            <a:r>
              <a:rPr lang="en-US" sz="2000" dirty="0" smtClean="0">
                <a:solidFill>
                  <a:schemeClr val="tx1"/>
                </a:solidFill>
              </a:rPr>
              <a:t>most cases, the stability will be a smaller, more impressive number than the accuracy.</a:t>
            </a:r>
            <a:endParaRPr lang="en-US" sz="2000" dirty="0">
              <a:solidFill>
                <a:schemeClr val="tx1"/>
              </a:solidFill>
            </a:endParaRPr>
          </a:p>
          <a:p>
            <a:pPr marL="342900" indent="-342900" algn="l">
              <a:buClr>
                <a:schemeClr val="tx2">
                  <a:lumMod val="60000"/>
                  <a:lumOff val="40000"/>
                </a:schemeClr>
              </a:buClr>
              <a:buSzPct val="100000"/>
              <a:buFont typeface="Wingdings" pitchFamily="2" charset="2"/>
              <a:buChar char="ü"/>
            </a:pPr>
            <a:endParaRPr lang="en-US" sz="2000" dirty="0">
              <a:solidFill>
                <a:schemeClr val="tx1"/>
              </a:solidFill>
            </a:endParaRPr>
          </a:p>
        </p:txBody>
      </p:sp>
    </p:spTree>
    <p:extLst>
      <p:ext uri="{BB962C8B-B14F-4D97-AF65-F5344CB8AC3E}">
        <p14:creationId xmlns:p14="http://schemas.microsoft.com/office/powerpoint/2010/main" val="371296362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65749311"/>
              </p:ext>
            </p:extLst>
          </p:nvPr>
        </p:nvGraphicFramePr>
        <p:xfrm>
          <a:off x="609600" y="666750"/>
          <a:ext cx="77724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72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675" name="Object 3"/>
          <p:cNvGraphicFramePr>
            <a:graphicFrameLocks noGrp="1" noChangeAspect="1"/>
          </p:cNvGraphicFramePr>
          <p:nvPr>
            <p:ph idx="1"/>
            <p:extLst>
              <p:ext uri="{D42A27DB-BD31-4B8C-83A1-F6EECF244321}">
                <p14:modId xmlns:p14="http://schemas.microsoft.com/office/powerpoint/2010/main" val="959676195"/>
              </p:ext>
            </p:extLst>
          </p:nvPr>
        </p:nvGraphicFramePr>
        <p:xfrm>
          <a:off x="171450" y="1134095"/>
          <a:ext cx="5507109" cy="4695206"/>
        </p:xfrm>
        <a:graphic>
          <a:graphicData uri="http://schemas.openxmlformats.org/presentationml/2006/ole">
            <mc:AlternateContent xmlns:mc="http://schemas.openxmlformats.org/markup-compatibility/2006">
              <mc:Choice xmlns:v="urn:schemas-microsoft-com:vml" Requires="v">
                <p:oleObj spid="_x0000_s32796" name="Chart" r:id="rId3" imgW="8915400" imgH="7600899" progId="Excel.Chart.8">
                  <p:embed/>
                </p:oleObj>
              </mc:Choice>
              <mc:Fallback>
                <p:oleObj name="Chart" r:id="rId3" imgW="8915400" imgH="7600899"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134095"/>
                        <a:ext cx="5507109" cy="4695206"/>
                      </a:xfrm>
                      <a:prstGeom prst="rect">
                        <a:avLst/>
                      </a:prstGeom>
                      <a:noFill/>
                      <a:ln>
                        <a:noFill/>
                      </a:ln>
                      <a:effectLst/>
                      <a:extLst/>
                    </p:spPr>
                  </p:pic>
                </p:oleObj>
              </mc:Fallback>
            </mc:AlternateContent>
          </a:graphicData>
        </a:graphic>
      </p:graphicFrame>
      <p:sp>
        <p:nvSpPr>
          <p:cNvPr id="1436674" name="Rectangle 2"/>
          <p:cNvSpPr>
            <a:spLocks noGrp="1" noChangeArrowheads="1"/>
          </p:cNvSpPr>
          <p:nvPr>
            <p:ph type="title"/>
          </p:nvPr>
        </p:nvSpPr>
        <p:spPr bwMode="auto">
          <a:xfrm>
            <a:off x="457200" y="274638"/>
            <a:ext cx="8229600" cy="4873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pPr algn="ctr"/>
            <a:r>
              <a:rPr lang="en-US" sz="2400" dirty="0">
                <a:solidFill>
                  <a:srgbClr val="3366FF"/>
                </a:solidFill>
                <a:latin typeface="Tahoma" pitchFamily="34" charset="0"/>
              </a:rPr>
              <a:t>Why standard deviation doesn’t work with </a:t>
            </a:r>
            <a:r>
              <a:rPr lang="en-US" sz="2400" dirty="0" smtClean="0">
                <a:solidFill>
                  <a:srgbClr val="3366FF"/>
                </a:solidFill>
                <a:latin typeface="Tahoma" pitchFamily="34" charset="0"/>
              </a:rPr>
              <a:t>clocks and oscillators</a:t>
            </a:r>
            <a:endParaRPr lang="en-US" sz="2400" dirty="0">
              <a:solidFill>
                <a:srgbClr val="3366FF"/>
              </a:solidFill>
              <a:latin typeface="Tahoma" pitchFamily="34" charset="0"/>
            </a:endParaRPr>
          </a:p>
        </p:txBody>
      </p:sp>
      <p:sp>
        <p:nvSpPr>
          <p:cNvPr id="1436676" name="Rectangle 4"/>
          <p:cNvSpPr>
            <a:spLocks noChangeArrowheads="1"/>
          </p:cNvSpPr>
          <p:nvPr/>
        </p:nvSpPr>
        <p:spPr bwMode="auto">
          <a:xfrm>
            <a:off x="5657850" y="1048369"/>
            <a:ext cx="3333750" cy="5105400"/>
          </a:xfrm>
          <a:prstGeom prst="rect">
            <a:avLst/>
          </a:prstGeom>
          <a:solidFill>
            <a:schemeClr val="bg1"/>
          </a:solidFill>
          <a:ln>
            <a:noFill/>
          </a:ln>
          <a:effectLst/>
          <a:extLst/>
        </p:spPr>
        <p:txBody>
          <a:bodyPr lIns="90488" tIns="44450" rIns="90488" bIns="44450"/>
          <a:lstStyle/>
          <a:p>
            <a:pPr marL="342900" indent="-342900" algn="l">
              <a:spcBef>
                <a:spcPct val="20000"/>
              </a:spcBef>
              <a:buClr>
                <a:schemeClr val="bg1"/>
              </a:buClr>
              <a:buSzPct val="75000"/>
              <a:buFont typeface="Monotype Sorts" pitchFamily="2" charset="2"/>
              <a:buChar char="n"/>
            </a:pPr>
            <a:r>
              <a:rPr lang="en-US" sz="1400" dirty="0">
                <a:solidFill>
                  <a:schemeClr val="tx1"/>
                </a:solidFill>
              </a:rPr>
              <a:t>Consider this graph of the growth of a child who was 20 inches tall at birth, and 67 inches tall at age 16. </a:t>
            </a:r>
          </a:p>
          <a:p>
            <a:pPr marL="342900" indent="-342900" algn="l">
              <a:spcBef>
                <a:spcPct val="20000"/>
              </a:spcBef>
              <a:buClr>
                <a:schemeClr val="bg1"/>
              </a:buClr>
              <a:buSzPct val="75000"/>
              <a:buFont typeface="Monotype Sorts" pitchFamily="2" charset="2"/>
              <a:buNone/>
            </a:pPr>
            <a:endParaRPr lang="en-US" sz="1400" dirty="0">
              <a:solidFill>
                <a:schemeClr val="tx1"/>
              </a:solidFill>
            </a:endParaRPr>
          </a:p>
          <a:p>
            <a:pPr marL="342900" indent="-342900" algn="l">
              <a:spcBef>
                <a:spcPct val="20000"/>
              </a:spcBef>
              <a:buClr>
                <a:schemeClr val="bg1"/>
              </a:buClr>
              <a:buSzPct val="75000"/>
              <a:buFont typeface="Monotype Sorts" pitchFamily="2" charset="2"/>
              <a:buChar char="n"/>
            </a:pPr>
            <a:r>
              <a:rPr lang="en-US" sz="1400" dirty="0">
                <a:solidFill>
                  <a:schemeClr val="tx1"/>
                </a:solidFill>
              </a:rPr>
              <a:t>At age 8, the child’s average height was about 36 inches, and the </a:t>
            </a:r>
            <a:r>
              <a:rPr lang="en-US" sz="1400" dirty="0" smtClean="0">
                <a:solidFill>
                  <a:schemeClr val="tx1"/>
                </a:solidFill>
              </a:rPr>
              <a:t>standard deviation </a:t>
            </a:r>
            <a:r>
              <a:rPr lang="en-US" sz="1400" dirty="0">
                <a:solidFill>
                  <a:schemeClr val="tx1"/>
                </a:solidFill>
              </a:rPr>
              <a:t>was about 8 inches.  By age 16, the average height had increased to 46 inches, and the standard deviation was about 14 inches.</a:t>
            </a:r>
          </a:p>
          <a:p>
            <a:pPr marL="342900" indent="-342900" algn="l">
              <a:spcBef>
                <a:spcPct val="20000"/>
              </a:spcBef>
              <a:buClr>
                <a:schemeClr val="bg1"/>
              </a:buClr>
              <a:buSzPct val="75000"/>
              <a:buFont typeface="Monotype Sorts" pitchFamily="2" charset="2"/>
              <a:buNone/>
            </a:pPr>
            <a:endParaRPr lang="en-US" sz="1400" dirty="0">
              <a:solidFill>
                <a:schemeClr val="tx1"/>
              </a:solidFill>
            </a:endParaRPr>
          </a:p>
          <a:p>
            <a:pPr marL="342900" indent="-342900" algn="l">
              <a:spcBef>
                <a:spcPct val="20000"/>
              </a:spcBef>
              <a:buClr>
                <a:schemeClr val="bg1"/>
              </a:buClr>
              <a:buSzPct val="75000"/>
              <a:buFont typeface="Monotype Sorts" pitchFamily="2" charset="2"/>
              <a:buChar char="n"/>
            </a:pPr>
            <a:r>
              <a:rPr lang="en-US" sz="1400" dirty="0">
                <a:solidFill>
                  <a:schemeClr val="tx1"/>
                </a:solidFill>
              </a:rPr>
              <a:t>These numbers are meaningless!  Taking the mean and the standard deviation from the mean is pointless if the data has a trend, or is “non-stationary”.  </a:t>
            </a:r>
            <a:endParaRPr lang="en-US" sz="1400" dirty="0" smtClean="0">
              <a:solidFill>
                <a:schemeClr val="tx1"/>
              </a:solidFill>
            </a:endParaRPr>
          </a:p>
          <a:p>
            <a:pPr marL="342900" indent="-342900" algn="l">
              <a:spcBef>
                <a:spcPct val="20000"/>
              </a:spcBef>
              <a:buClr>
                <a:schemeClr val="bg1"/>
              </a:buClr>
              <a:buSzPct val="75000"/>
              <a:buFont typeface="Monotype Sorts" pitchFamily="2" charset="2"/>
              <a:buChar char="n"/>
            </a:pPr>
            <a:endParaRPr lang="en-US" sz="1400" dirty="0" smtClean="0"/>
          </a:p>
          <a:p>
            <a:pPr marL="342900" indent="-342900" algn="l">
              <a:spcBef>
                <a:spcPct val="20000"/>
              </a:spcBef>
              <a:buClr>
                <a:schemeClr val="bg1"/>
              </a:buClr>
              <a:buSzPct val="75000"/>
              <a:buFont typeface="Monotype Sorts" pitchFamily="2" charset="2"/>
              <a:buChar char="n"/>
            </a:pPr>
            <a:r>
              <a:rPr lang="en-US" sz="1400" dirty="0" smtClean="0"/>
              <a:t>Clocks accumulate time errors and oscillators drift, so </a:t>
            </a:r>
            <a:r>
              <a:rPr lang="en-US" sz="1400" dirty="0" smtClean="0">
                <a:solidFill>
                  <a:schemeClr val="tx1"/>
                </a:solidFill>
              </a:rPr>
              <a:t> </a:t>
            </a:r>
            <a:r>
              <a:rPr lang="en-US" sz="1400" dirty="0">
                <a:solidFill>
                  <a:schemeClr val="tx1"/>
                </a:solidFill>
              </a:rPr>
              <a:t>standard deviation is seldom used in time and frequency.</a:t>
            </a:r>
            <a:endParaRPr lang="en-US" sz="1400" dirty="0">
              <a:solidFill>
                <a:schemeClr val="tx1"/>
              </a:solidFill>
              <a:cs typeface="Arial" charset="0"/>
            </a:endParaRPr>
          </a:p>
        </p:txBody>
      </p:sp>
    </p:spTree>
    <p:extLst>
      <p:ext uri="{BB962C8B-B14F-4D97-AF65-F5344CB8AC3E}">
        <p14:creationId xmlns:p14="http://schemas.microsoft.com/office/powerpoint/2010/main" val="192448838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701" name="Rectangle 5"/>
          <p:cNvSpPr>
            <a:spLocks noGrp="1" noChangeArrowheads="1"/>
          </p:cNvSpPr>
          <p:nvPr>
            <p:ph idx="1"/>
          </p:nvPr>
        </p:nvSpPr>
        <p:spPr bwMode="auto">
          <a:xfrm>
            <a:off x="371475" y="1724025"/>
            <a:ext cx="8229600" cy="44005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It’s a statistic used to estimate frequency stability.  It was named after Dave Allan, a physicist who retired from NIST in 1993.  He first published the statistic in 1966.</a:t>
            </a:r>
          </a:p>
          <a:p>
            <a:pPr>
              <a:lnSpc>
                <a:spcPct val="80000"/>
              </a:lnSpc>
              <a:buClr>
                <a:srgbClr val="3366FF"/>
              </a:buClr>
              <a:buFont typeface="Wingdings" panose="05000000000000000000" pitchFamily="2" charset="2"/>
              <a:buChar char="ü"/>
            </a:pPr>
            <a:endParaRPr lang="en-US" sz="1800" dirty="0">
              <a:solidFill>
                <a:schemeClr val="tx1"/>
              </a:solidFill>
              <a:effectLst/>
              <a:latin typeface="Arial" pitchFamily="34" charset="0"/>
              <a:cs typeface="Arial" pitchFamily="34" charset="0"/>
            </a:endParaRPr>
          </a:p>
          <a:p>
            <a:pPr>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The mathematical notation is </a:t>
            </a:r>
            <a:r>
              <a:rPr lang="el-GR" sz="1800" dirty="0">
                <a:solidFill>
                  <a:schemeClr val="tx1"/>
                </a:solidFill>
                <a:effectLst/>
                <a:latin typeface="Arial" pitchFamily="34" charset="0"/>
                <a:cs typeface="Arial" pitchFamily="34" charset="0"/>
              </a:rPr>
              <a:t>σ</a:t>
            </a:r>
            <a:r>
              <a:rPr lang="en-US" sz="1800" i="1" baseline="-25000" dirty="0" smtClean="0">
                <a:solidFill>
                  <a:schemeClr val="tx1"/>
                </a:solidFill>
                <a:effectLst/>
                <a:latin typeface="Arial" pitchFamily="34" charset="0"/>
                <a:cs typeface="Arial" pitchFamily="34" charset="0"/>
              </a:rPr>
              <a:t>y</a:t>
            </a:r>
            <a:r>
              <a:rPr lang="en-US" sz="1800" dirty="0" smtClean="0">
                <a:solidFill>
                  <a:schemeClr val="tx1"/>
                </a:solidFill>
                <a:effectLst/>
                <a:latin typeface="Arial" pitchFamily="34" charset="0"/>
                <a:cs typeface="Arial" pitchFamily="34" charset="0"/>
              </a:rPr>
              <a:t>(</a:t>
            </a:r>
            <a:r>
              <a:rPr lang="el-GR" sz="1800" dirty="0" smtClean="0">
                <a:solidFill>
                  <a:schemeClr val="tx1"/>
                </a:solidFill>
                <a:effectLst/>
                <a:latin typeface="Times New Roman"/>
                <a:cs typeface="Times New Roman"/>
              </a:rPr>
              <a:t>τ</a:t>
            </a:r>
            <a:r>
              <a:rPr lang="en-US" sz="1800" dirty="0" smtClean="0">
                <a:solidFill>
                  <a:schemeClr val="tx1"/>
                </a:solidFill>
                <a:effectLst/>
                <a:latin typeface="Arial" pitchFamily="34" charset="0"/>
                <a:cs typeface="Arial" pitchFamily="34" charset="0"/>
              </a:rPr>
              <a:t>).  </a:t>
            </a:r>
            <a:r>
              <a:rPr lang="en-US" sz="1800" dirty="0">
                <a:solidFill>
                  <a:schemeClr val="tx1"/>
                </a:solidFill>
                <a:effectLst/>
                <a:latin typeface="Arial" pitchFamily="34" charset="0"/>
                <a:cs typeface="Arial" pitchFamily="34" charset="0"/>
              </a:rPr>
              <a:t>The </a:t>
            </a:r>
            <a:r>
              <a:rPr lang="en-US" sz="1800" i="1" dirty="0">
                <a:solidFill>
                  <a:schemeClr val="tx1"/>
                </a:solidFill>
                <a:effectLst/>
                <a:latin typeface="Arial" pitchFamily="34" charset="0"/>
                <a:cs typeface="Arial" pitchFamily="34" charset="0"/>
              </a:rPr>
              <a:t>y</a:t>
            </a:r>
            <a:r>
              <a:rPr lang="en-US" sz="1800" dirty="0">
                <a:solidFill>
                  <a:schemeClr val="tx1"/>
                </a:solidFill>
                <a:effectLst/>
                <a:latin typeface="Arial" pitchFamily="34" charset="0"/>
                <a:cs typeface="Arial" pitchFamily="34" charset="0"/>
              </a:rPr>
              <a:t> </a:t>
            </a:r>
            <a:r>
              <a:rPr lang="en-US" sz="1800" dirty="0" smtClean="0">
                <a:solidFill>
                  <a:schemeClr val="tx1"/>
                </a:solidFill>
                <a:effectLst/>
                <a:latin typeface="Arial" pitchFamily="34" charset="0"/>
                <a:cs typeface="Arial" pitchFamily="34" charset="0"/>
              </a:rPr>
              <a:t>is frequency </a:t>
            </a:r>
            <a:r>
              <a:rPr lang="en-US" sz="1800" dirty="0">
                <a:solidFill>
                  <a:schemeClr val="tx1"/>
                </a:solidFill>
                <a:effectLst/>
                <a:latin typeface="Arial" pitchFamily="34" charset="0"/>
                <a:cs typeface="Arial" pitchFamily="34" charset="0"/>
              </a:rPr>
              <a:t>and </a:t>
            </a:r>
            <a:r>
              <a:rPr lang="el-GR" sz="1800" dirty="0" smtClean="0">
                <a:solidFill>
                  <a:schemeClr val="tx1"/>
                </a:solidFill>
                <a:effectLst/>
                <a:latin typeface="Times New Roman"/>
                <a:cs typeface="Times New Roman"/>
              </a:rPr>
              <a:t>τ</a:t>
            </a:r>
            <a:r>
              <a:rPr lang="el-GR" sz="1800" dirty="0" smtClean="0">
                <a:solidFill>
                  <a:schemeClr val="tx1"/>
                </a:solidFill>
                <a:effectLst/>
                <a:latin typeface="Arial" pitchFamily="34" charset="0"/>
                <a:cs typeface="Arial" pitchFamily="34" charset="0"/>
              </a:rPr>
              <a:t>τ</a:t>
            </a:r>
            <a:r>
              <a:rPr lang="en-US" sz="1800" dirty="0" smtClean="0">
                <a:solidFill>
                  <a:schemeClr val="tx1"/>
                </a:solidFill>
                <a:effectLst/>
                <a:latin typeface="Arial" pitchFamily="34" charset="0"/>
                <a:cs typeface="Arial" pitchFamily="34" charset="0"/>
              </a:rPr>
              <a:t> </a:t>
            </a:r>
            <a:r>
              <a:rPr lang="en-US" sz="1800" dirty="0">
                <a:solidFill>
                  <a:schemeClr val="tx1"/>
                </a:solidFill>
                <a:effectLst/>
                <a:latin typeface="Arial" pitchFamily="34" charset="0"/>
                <a:cs typeface="Arial" pitchFamily="34" charset="0"/>
              </a:rPr>
              <a:t>refers to the averaging </a:t>
            </a:r>
            <a:r>
              <a:rPr lang="en-US" sz="1800" dirty="0" smtClean="0">
                <a:latin typeface="Arial" pitchFamily="34" charset="0"/>
                <a:cs typeface="Arial" pitchFamily="34" charset="0"/>
              </a:rPr>
              <a:t>period</a:t>
            </a:r>
            <a:r>
              <a:rPr lang="en-US" sz="1800" dirty="0" smtClean="0">
                <a:solidFill>
                  <a:schemeClr val="tx1"/>
                </a:solidFill>
                <a:effectLst/>
                <a:latin typeface="Arial" pitchFamily="34" charset="0"/>
                <a:cs typeface="Arial" pitchFamily="34" charset="0"/>
              </a:rPr>
              <a:t>.  </a:t>
            </a:r>
            <a:r>
              <a:rPr lang="en-US" sz="1800" dirty="0">
                <a:solidFill>
                  <a:schemeClr val="tx1"/>
                </a:solidFill>
                <a:effectLst/>
                <a:latin typeface="Arial" pitchFamily="34" charset="0"/>
                <a:cs typeface="Arial" pitchFamily="34" charset="0"/>
              </a:rPr>
              <a:t>The </a:t>
            </a:r>
            <a:r>
              <a:rPr lang="el-GR" sz="1800" dirty="0">
                <a:solidFill>
                  <a:schemeClr val="tx1"/>
                </a:solidFill>
                <a:effectLst/>
                <a:latin typeface="Arial" pitchFamily="34" charset="0"/>
                <a:cs typeface="Arial" pitchFamily="34" charset="0"/>
              </a:rPr>
              <a:t>σ</a:t>
            </a:r>
            <a:r>
              <a:rPr lang="en-US" sz="1800" dirty="0">
                <a:solidFill>
                  <a:schemeClr val="tx1"/>
                </a:solidFill>
                <a:effectLst/>
                <a:latin typeface="Arial" pitchFamily="34" charset="0"/>
                <a:cs typeface="Arial" pitchFamily="34" charset="0"/>
              </a:rPr>
              <a:t> is the same notation we use for standard </a:t>
            </a:r>
            <a:r>
              <a:rPr lang="en-US" sz="1800" dirty="0" smtClean="0">
                <a:solidFill>
                  <a:schemeClr val="tx1"/>
                </a:solidFill>
                <a:effectLst/>
                <a:latin typeface="Arial" pitchFamily="34" charset="0"/>
                <a:cs typeface="Arial" pitchFamily="34" charset="0"/>
              </a:rPr>
              <a:t>deviation.  Thus, ADEV is the </a:t>
            </a:r>
            <a:r>
              <a:rPr lang="en-US" sz="1800" dirty="0">
                <a:solidFill>
                  <a:schemeClr val="tx1"/>
                </a:solidFill>
                <a:effectLst/>
                <a:latin typeface="Arial" pitchFamily="34" charset="0"/>
                <a:cs typeface="Arial" pitchFamily="34" charset="0"/>
              </a:rPr>
              <a:t>deviation of the frequency over a given averaging </a:t>
            </a:r>
            <a:r>
              <a:rPr lang="en-US" sz="1800" dirty="0" smtClean="0">
                <a:latin typeface="Arial" pitchFamily="34" charset="0"/>
                <a:cs typeface="Arial" pitchFamily="34" charset="0"/>
              </a:rPr>
              <a:t>period.</a:t>
            </a:r>
            <a:r>
              <a:rPr lang="en-US" sz="1800" dirty="0" smtClean="0">
                <a:solidFill>
                  <a:schemeClr val="tx1"/>
                </a:solidFill>
                <a:effectLst/>
                <a:latin typeface="Arial" pitchFamily="34" charset="0"/>
                <a:cs typeface="Arial" pitchFamily="34" charset="0"/>
              </a:rPr>
              <a:t> </a:t>
            </a:r>
            <a:endParaRPr lang="en-US" sz="1800" dirty="0">
              <a:solidFill>
                <a:schemeClr val="tx1"/>
              </a:solidFill>
              <a:effectLst/>
              <a:latin typeface="Arial" pitchFamily="34" charset="0"/>
              <a:cs typeface="Arial" pitchFamily="34" charset="0"/>
            </a:endParaRPr>
          </a:p>
          <a:p>
            <a:pPr>
              <a:lnSpc>
                <a:spcPct val="80000"/>
              </a:lnSpc>
              <a:buClr>
                <a:srgbClr val="3366FF"/>
              </a:buClr>
              <a:buFont typeface="Wingdings" panose="05000000000000000000" pitchFamily="2" charset="2"/>
              <a:buChar char="ü"/>
            </a:pPr>
            <a:endParaRPr lang="en-US" sz="1800" dirty="0">
              <a:solidFill>
                <a:schemeClr val="tx1"/>
              </a:solidFill>
              <a:effectLst/>
              <a:latin typeface="Arial" pitchFamily="34" charset="0"/>
              <a:cs typeface="Arial" pitchFamily="34" charset="0"/>
            </a:endParaRPr>
          </a:p>
          <a:p>
            <a:pPr>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ADEV is computed by taking the differences between successive pairs of data points.  This differencing removes the trend or slope contributed by the frequency offset.  This is necessary because data with a trend is non-stationary, and never converges to a particular mean.  By removing the trend, we can make the data converge to a mean.</a:t>
            </a:r>
          </a:p>
          <a:p>
            <a:pPr>
              <a:lnSpc>
                <a:spcPct val="80000"/>
              </a:lnSpc>
              <a:buClr>
                <a:srgbClr val="3366FF"/>
              </a:buClr>
              <a:buFont typeface="Wingdings" panose="05000000000000000000" pitchFamily="2" charset="2"/>
              <a:buChar char="ü"/>
            </a:pPr>
            <a:endParaRPr lang="el-GR" sz="1800" i="1" dirty="0">
              <a:solidFill>
                <a:schemeClr val="tx1"/>
              </a:solidFill>
              <a:effectLst/>
              <a:latin typeface="Arial" pitchFamily="34" charset="0"/>
              <a:cs typeface="Arial" pitchFamily="34" charset="0"/>
            </a:endParaRPr>
          </a:p>
          <a:p>
            <a:pPr>
              <a:lnSpc>
                <a:spcPct val="80000"/>
              </a:lnSpc>
              <a:buClr>
                <a:srgbClr val="3366FF"/>
              </a:buClr>
              <a:buFont typeface="Wingdings" panose="05000000000000000000" pitchFamily="2" charset="2"/>
              <a:buChar char="ü"/>
            </a:pPr>
            <a:r>
              <a:rPr lang="en-US" sz="1800" dirty="0">
                <a:solidFill>
                  <a:schemeClr val="tx1"/>
                </a:solidFill>
                <a:effectLst/>
                <a:latin typeface="Arial" pitchFamily="34" charset="0"/>
                <a:cs typeface="Arial" pitchFamily="34" charset="0"/>
              </a:rPr>
              <a:t>Because the slope contributed by the frequency offset is gone, ADEV is only useful for computing stability, and not accuracy. Keep in mind that ADEV has EVERYTHING to do with stability, and NOTHING to do with accuracy.</a:t>
            </a:r>
          </a:p>
        </p:txBody>
      </p:sp>
      <p:sp>
        <p:nvSpPr>
          <p:cNvPr id="1437698" name="Rectangle 2"/>
          <p:cNvSpPr>
            <a:spLocks noGrp="1" noChangeArrowheads="1"/>
          </p:cNvSpPr>
          <p:nvPr>
            <p:ph type="title"/>
          </p:nvPr>
        </p:nvSpPr>
        <p:spPr bwMode="auto">
          <a:xfrm>
            <a:off x="762000" y="533400"/>
            <a:ext cx="771525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600" dirty="0">
                <a:solidFill>
                  <a:srgbClr val="3366FF"/>
                </a:solidFill>
                <a:latin typeface="Tahoma" pitchFamily="34" charset="0"/>
              </a:rPr>
              <a:t>What is the Allan Deviation (ADEV)?</a:t>
            </a:r>
            <a:endParaRPr lang="en-US" sz="3600" u="sng" dirty="0">
              <a:solidFill>
                <a:srgbClr val="3366FF"/>
              </a:solidFill>
              <a:latin typeface="Tahoma" pitchFamily="34" charset="0"/>
            </a:endParaRPr>
          </a:p>
        </p:txBody>
      </p:sp>
      <p:sp>
        <p:nvSpPr>
          <p:cNvPr id="1437699"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b="1">
              <a:solidFill>
                <a:srgbClr val="FAFD00"/>
              </a:solidFill>
            </a:endParaRPr>
          </a:p>
        </p:txBody>
      </p:sp>
    </p:spTree>
    <p:extLst>
      <p:ext uri="{BB962C8B-B14F-4D97-AF65-F5344CB8AC3E}">
        <p14:creationId xmlns:p14="http://schemas.microsoft.com/office/powerpoint/2010/main" val="304924726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bwMode="auto">
          <a:xfrm>
            <a:off x="609600" y="228600"/>
            <a:ext cx="8077200" cy="60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a:bodyPr>
          <a:lstStyle/>
          <a:p>
            <a:pPr algn="ctr"/>
            <a:r>
              <a:rPr lang="en-US" sz="2800" dirty="0">
                <a:solidFill>
                  <a:srgbClr val="3366FF"/>
                </a:solidFill>
              </a:rPr>
              <a:t>Using the Allan Deviation with time domain data</a:t>
            </a:r>
            <a:endParaRPr lang="en-US" sz="2800" u="sng" dirty="0">
              <a:solidFill>
                <a:srgbClr val="3366FF"/>
              </a:solidFill>
              <a:latin typeface="Arial Rounded MT Bold" pitchFamily="34" charset="0"/>
            </a:endParaRPr>
          </a:p>
        </p:txBody>
      </p:sp>
      <p:sp>
        <p:nvSpPr>
          <p:cNvPr id="1438723" name="Text Box 3"/>
          <p:cNvSpPr txBox="1">
            <a:spLocks noChangeArrowheads="1"/>
          </p:cNvSpPr>
          <p:nvPr/>
        </p:nvSpPr>
        <p:spPr bwMode="auto">
          <a:xfrm>
            <a:off x="1447800" y="4114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b="1">
              <a:solidFill>
                <a:srgbClr val="FAFD00"/>
              </a:solidFill>
            </a:endParaRPr>
          </a:p>
        </p:txBody>
      </p:sp>
      <p:graphicFrame>
        <p:nvGraphicFramePr>
          <p:cNvPr id="1438724" name="Object 4"/>
          <p:cNvGraphicFramePr>
            <a:graphicFrameLocks noChangeAspect="1"/>
          </p:cNvGraphicFramePr>
          <p:nvPr>
            <p:extLst>
              <p:ext uri="{D42A27DB-BD31-4B8C-83A1-F6EECF244321}">
                <p14:modId xmlns:p14="http://schemas.microsoft.com/office/powerpoint/2010/main" val="3199408621"/>
              </p:ext>
            </p:extLst>
          </p:nvPr>
        </p:nvGraphicFramePr>
        <p:xfrm>
          <a:off x="224920" y="1295400"/>
          <a:ext cx="8770360" cy="1546225"/>
        </p:xfrm>
        <a:graphic>
          <a:graphicData uri="http://schemas.openxmlformats.org/presentationml/2006/ole">
            <mc:AlternateContent xmlns:mc="http://schemas.openxmlformats.org/markup-compatibility/2006">
              <mc:Choice xmlns:v="urn:schemas-microsoft-com:vml" Requires="v">
                <p:oleObj spid="_x0000_s33820" name="Equation" r:id="rId3" imgW="2869920" imgH="507960" progId="Equation.3">
                  <p:embed/>
                </p:oleObj>
              </mc:Choice>
              <mc:Fallback>
                <p:oleObj name="Equation" r:id="rId3" imgW="286992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20" y="1295400"/>
                        <a:ext cx="8770360" cy="1546225"/>
                      </a:xfrm>
                      <a:prstGeom prst="rect">
                        <a:avLst/>
                      </a:prstGeom>
                      <a:solidFill>
                        <a:srgbClr val="FFFFFF"/>
                      </a:solidFill>
                      <a:ln>
                        <a:noFill/>
                      </a:ln>
                      <a:effectLst/>
                      <a:extLst/>
                    </p:spPr>
                  </p:pic>
                </p:oleObj>
              </mc:Fallback>
            </mc:AlternateContent>
          </a:graphicData>
        </a:graphic>
      </p:graphicFrame>
      <p:sp>
        <p:nvSpPr>
          <p:cNvPr id="1438725" name="Text Box 5"/>
          <p:cNvSpPr txBox="1">
            <a:spLocks noChangeArrowheads="1"/>
          </p:cNvSpPr>
          <p:nvPr/>
        </p:nvSpPr>
        <p:spPr bwMode="auto">
          <a:xfrm>
            <a:off x="533400" y="2514600"/>
            <a:ext cx="81534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chemeClr val="bg1"/>
              </a:buClr>
              <a:buSzPct val="75000"/>
              <a:buFont typeface="Monotype Sorts" pitchFamily="2" charset="2"/>
              <a:buNone/>
            </a:pPr>
            <a:r>
              <a:rPr lang="en-US" sz="2800" dirty="0">
                <a:solidFill>
                  <a:schemeClr val="bg1"/>
                </a:solidFill>
              </a:rPr>
              <a:t>where: </a:t>
            </a:r>
          </a:p>
          <a:p>
            <a:pPr marL="342900" indent="-342900" algn="l">
              <a:spcBef>
                <a:spcPct val="50000"/>
              </a:spcBef>
              <a:buClr>
                <a:srgbClr val="3366FF"/>
              </a:buClr>
              <a:buSzPct val="100000"/>
              <a:buFont typeface="Wingdings" panose="05000000000000000000" pitchFamily="2" charset="2"/>
              <a:buChar char="ü"/>
            </a:pPr>
            <a:r>
              <a:rPr lang="en-US" sz="1600" i="1" dirty="0" smtClean="0">
                <a:solidFill>
                  <a:srgbClr val="000000"/>
                </a:solidFill>
              </a:rPr>
              <a:t>x</a:t>
            </a:r>
            <a:r>
              <a:rPr lang="en-US" sz="1600" i="1" baseline="-25000" dirty="0" smtClean="0">
                <a:solidFill>
                  <a:srgbClr val="000000"/>
                </a:solidFill>
              </a:rPr>
              <a:t>i</a:t>
            </a:r>
            <a:r>
              <a:rPr lang="en-US" sz="1600" dirty="0" smtClean="0">
                <a:solidFill>
                  <a:srgbClr val="000000"/>
                </a:solidFill>
              </a:rPr>
              <a:t> </a:t>
            </a:r>
            <a:r>
              <a:rPr lang="en-US" sz="1600" dirty="0">
                <a:solidFill>
                  <a:srgbClr val="000000"/>
                </a:solidFill>
              </a:rPr>
              <a:t>is a set of equally spaced phase measurements in time units, such as data from a time interval counter</a:t>
            </a:r>
          </a:p>
          <a:p>
            <a:pPr marL="285750" indent="-285750" algn="l">
              <a:spcBef>
                <a:spcPct val="50000"/>
              </a:spcBef>
              <a:buClr>
                <a:srgbClr val="3366FF"/>
              </a:buClr>
              <a:buSzPct val="100000"/>
              <a:buFont typeface="Wingdings" panose="05000000000000000000" pitchFamily="2" charset="2"/>
              <a:buChar char="ü"/>
            </a:pPr>
            <a:r>
              <a:rPr lang="en-US" sz="1600" i="1" dirty="0">
                <a:solidFill>
                  <a:srgbClr val="000000"/>
                </a:solidFill>
              </a:rPr>
              <a:t> N </a:t>
            </a:r>
            <a:r>
              <a:rPr lang="en-US" sz="1600" dirty="0">
                <a:solidFill>
                  <a:srgbClr val="000000"/>
                </a:solidFill>
              </a:rPr>
              <a:t>is the number of values in the x</a:t>
            </a:r>
            <a:r>
              <a:rPr lang="en-US" sz="1600" baseline="-25000" dirty="0">
                <a:solidFill>
                  <a:srgbClr val="000000"/>
                </a:solidFill>
              </a:rPr>
              <a:t>i</a:t>
            </a:r>
            <a:r>
              <a:rPr lang="en-US" sz="1600" dirty="0">
                <a:solidFill>
                  <a:srgbClr val="000000"/>
                </a:solidFill>
              </a:rPr>
              <a:t> series</a:t>
            </a:r>
          </a:p>
          <a:p>
            <a:pPr marL="285750" indent="-285750" algn="l">
              <a:spcBef>
                <a:spcPct val="50000"/>
              </a:spcBef>
              <a:buClr>
                <a:srgbClr val="3366FF"/>
              </a:buClr>
              <a:buSzPct val="100000"/>
              <a:buFont typeface="Wingdings" panose="05000000000000000000" pitchFamily="2" charset="2"/>
              <a:buChar char="ü"/>
            </a:pPr>
            <a:r>
              <a:rPr lang="en-US" sz="1600" dirty="0">
                <a:solidFill>
                  <a:srgbClr val="000000"/>
                </a:solidFill>
              </a:rPr>
              <a:t> </a:t>
            </a:r>
            <a:r>
              <a:rPr lang="en-US" sz="1600" dirty="0">
                <a:solidFill>
                  <a:srgbClr val="000000"/>
                </a:solidFill>
                <a:sym typeface="Symbol" pitchFamily="18" charset="2"/>
              </a:rPr>
              <a:t></a:t>
            </a:r>
            <a:r>
              <a:rPr lang="en-US" sz="1600" dirty="0">
                <a:solidFill>
                  <a:srgbClr val="000000"/>
                </a:solidFill>
              </a:rPr>
              <a:t> (tau) is the measurement or sampling interval</a:t>
            </a:r>
          </a:p>
          <a:p>
            <a:pPr marL="285750" indent="-285750" algn="l">
              <a:spcBef>
                <a:spcPct val="50000"/>
              </a:spcBef>
              <a:buClr>
                <a:srgbClr val="3366FF"/>
              </a:buClr>
              <a:buSzPct val="100000"/>
              <a:buFont typeface="Wingdings" panose="05000000000000000000" pitchFamily="2" charset="2"/>
              <a:buChar char="ü"/>
            </a:pPr>
            <a:r>
              <a:rPr lang="en-US" sz="1600" i="1" dirty="0">
                <a:solidFill>
                  <a:srgbClr val="000000"/>
                </a:solidFill>
              </a:rPr>
              <a:t> m </a:t>
            </a:r>
            <a:r>
              <a:rPr lang="en-US" sz="1600" dirty="0">
                <a:solidFill>
                  <a:srgbClr val="000000"/>
                </a:solidFill>
              </a:rPr>
              <a:t>is the averaging factor</a:t>
            </a:r>
          </a:p>
          <a:p>
            <a:pPr algn="l">
              <a:spcBef>
                <a:spcPct val="50000"/>
              </a:spcBef>
              <a:buClr>
                <a:schemeClr val="bg1"/>
              </a:buClr>
              <a:buSzPct val="75000"/>
              <a:buFont typeface="Monotype Sorts" pitchFamily="2" charset="2"/>
              <a:buNone/>
            </a:pPr>
            <a:r>
              <a:rPr lang="en-US" sz="1600" dirty="0">
                <a:solidFill>
                  <a:srgbClr val="000000"/>
                </a:solidFill>
              </a:rPr>
              <a:t>ADEV is computed using an iterative method (multiple passes through a loop).  Normally, ADEV is computed using the octave method, so m is doubled on each pass.  For example, stability would be estimated at 1, 2, 4, 8, 16, 32 s, etc.  But it is possible to increment </a:t>
            </a:r>
            <a:r>
              <a:rPr lang="en-US" sz="1600" i="1" dirty="0">
                <a:solidFill>
                  <a:srgbClr val="000000"/>
                </a:solidFill>
              </a:rPr>
              <a:t>m</a:t>
            </a:r>
            <a:r>
              <a:rPr lang="en-US" sz="1600" dirty="0">
                <a:solidFill>
                  <a:srgbClr val="000000"/>
                </a:solidFill>
              </a:rPr>
              <a:t> by 1 each time, and calculate stability for every possible averaging </a:t>
            </a:r>
            <a:r>
              <a:rPr lang="en-US" sz="1600" dirty="0" smtClean="0">
                <a:solidFill>
                  <a:srgbClr val="000000"/>
                </a:solidFill>
              </a:rPr>
              <a:t>period.  </a:t>
            </a:r>
            <a:r>
              <a:rPr lang="en-US" sz="1600" dirty="0">
                <a:solidFill>
                  <a:srgbClr val="000000"/>
                </a:solidFill>
              </a:rPr>
              <a:t>That takes longer, but reveals more information.</a:t>
            </a:r>
          </a:p>
        </p:txBody>
      </p:sp>
    </p:spTree>
    <p:extLst>
      <p:ext uri="{BB962C8B-B14F-4D97-AF65-F5344CB8AC3E}">
        <p14:creationId xmlns:p14="http://schemas.microsoft.com/office/powerpoint/2010/main" val="133552089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bwMode="auto">
          <a:xfrm>
            <a:off x="542925" y="200025"/>
            <a:ext cx="83058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ctr"/>
            <a:r>
              <a:rPr lang="en-US" sz="2800" dirty="0" smtClean="0">
                <a:solidFill>
                  <a:srgbClr val="3366FF"/>
                </a:solidFill>
                <a:latin typeface="Tahoma" pitchFamily="34" charset="0"/>
              </a:rPr>
              <a:t>Computing ADEV from time </a:t>
            </a:r>
            <a:r>
              <a:rPr lang="en-US" sz="2800" dirty="0">
                <a:solidFill>
                  <a:srgbClr val="3366FF"/>
                </a:solidFill>
                <a:latin typeface="Tahoma" pitchFamily="34" charset="0"/>
              </a:rPr>
              <a:t>interval measurements </a:t>
            </a:r>
          </a:p>
        </p:txBody>
      </p:sp>
      <p:graphicFrame>
        <p:nvGraphicFramePr>
          <p:cNvPr id="1234948" name="Object 4"/>
          <p:cNvGraphicFramePr>
            <a:graphicFrameLocks noChangeAspect="1"/>
          </p:cNvGraphicFramePr>
          <p:nvPr>
            <p:extLst>
              <p:ext uri="{D42A27DB-BD31-4B8C-83A1-F6EECF244321}">
                <p14:modId xmlns:p14="http://schemas.microsoft.com/office/powerpoint/2010/main" val="3109211848"/>
              </p:ext>
            </p:extLst>
          </p:nvPr>
        </p:nvGraphicFramePr>
        <p:xfrm>
          <a:off x="228600" y="1447800"/>
          <a:ext cx="8772525" cy="5238750"/>
        </p:xfrm>
        <a:graphic>
          <a:graphicData uri="http://schemas.openxmlformats.org/presentationml/2006/ole">
            <mc:AlternateContent xmlns:mc="http://schemas.openxmlformats.org/markup-compatibility/2006">
              <mc:Choice xmlns:v="urn:schemas-microsoft-com:vml" Requires="v">
                <p:oleObj spid="_x0000_s34844" name="Document" r:id="rId3" imgW="5667298" imgH="3380648" progId="Word.Document.8">
                  <p:embed/>
                </p:oleObj>
              </mc:Choice>
              <mc:Fallback>
                <p:oleObj name="Document" r:id="rId3" imgW="5667298" imgH="3380648" progId="Word.Document.8">
                  <p:embed/>
                  <p:pic>
                    <p:nvPicPr>
                      <p:cNvPr id="0" name=""/>
                      <p:cNvPicPr>
                        <a:picLocks noChangeAspect="1" noChangeArrowheads="1"/>
                      </p:cNvPicPr>
                      <p:nvPr/>
                    </p:nvPicPr>
                    <p:blipFill>
                      <a:blip r:embed="rId4"/>
                      <a:srcRect/>
                      <a:stretch>
                        <a:fillRect/>
                      </a:stretch>
                    </p:blipFill>
                    <p:spPr bwMode="auto">
                      <a:xfrm>
                        <a:off x="228600" y="1447800"/>
                        <a:ext cx="8772525" cy="52387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0116784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bwMode="auto">
          <a:xfrm>
            <a:off x="457200" y="617538"/>
            <a:ext cx="8229600" cy="71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Autofit/>
          </a:bodyPr>
          <a:lstStyle/>
          <a:p>
            <a:pPr algn="ctr"/>
            <a:r>
              <a:rPr lang="en-US" dirty="0">
                <a:solidFill>
                  <a:srgbClr val="3366FF"/>
                </a:solidFill>
                <a:latin typeface="Tahoma" pitchFamily="34" charset="0"/>
              </a:rPr>
              <a:t>Using time measurements to estimate stability (cont.)</a:t>
            </a:r>
          </a:p>
        </p:txBody>
      </p:sp>
      <p:graphicFrame>
        <p:nvGraphicFramePr>
          <p:cNvPr id="1235972" name="Object 4"/>
          <p:cNvGraphicFramePr>
            <a:graphicFrameLocks noChangeAspect="1"/>
          </p:cNvGraphicFramePr>
          <p:nvPr>
            <p:extLst>
              <p:ext uri="{D42A27DB-BD31-4B8C-83A1-F6EECF244321}">
                <p14:modId xmlns:p14="http://schemas.microsoft.com/office/powerpoint/2010/main" val="622057957"/>
              </p:ext>
            </p:extLst>
          </p:nvPr>
        </p:nvGraphicFramePr>
        <p:xfrm>
          <a:off x="2012950" y="2324100"/>
          <a:ext cx="5237163" cy="1209675"/>
        </p:xfrm>
        <a:graphic>
          <a:graphicData uri="http://schemas.openxmlformats.org/presentationml/2006/ole">
            <mc:AlternateContent xmlns:mc="http://schemas.openxmlformats.org/markup-compatibility/2006">
              <mc:Choice xmlns:v="urn:schemas-microsoft-com:vml" Requires="v">
                <p:oleObj spid="_x0000_s35868" name="Equation" r:id="rId3" imgW="2082600" imgH="482400" progId="Equation.3">
                  <p:embed/>
                </p:oleObj>
              </mc:Choice>
              <mc:Fallback>
                <p:oleObj name="Equation" r:id="rId3" imgW="2082600" imgH="482400" progId="Equation.3">
                  <p:embed/>
                  <p:pic>
                    <p:nvPicPr>
                      <p:cNvPr id="0" name=""/>
                      <p:cNvPicPr>
                        <a:picLocks noChangeAspect="1" noChangeArrowheads="1"/>
                      </p:cNvPicPr>
                      <p:nvPr/>
                    </p:nvPicPr>
                    <p:blipFill>
                      <a:blip r:embed="rId4"/>
                      <a:srcRect/>
                      <a:stretch>
                        <a:fillRect/>
                      </a:stretch>
                    </p:blipFill>
                    <p:spPr bwMode="auto">
                      <a:xfrm>
                        <a:off x="2012950" y="2324100"/>
                        <a:ext cx="5237163" cy="120967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973" name="Text Box 5"/>
          <p:cNvSpPr txBox="1">
            <a:spLocks noChangeArrowheads="1"/>
          </p:cNvSpPr>
          <p:nvPr/>
        </p:nvSpPr>
        <p:spPr bwMode="auto">
          <a:xfrm>
            <a:off x="1066800" y="4419600"/>
            <a:ext cx="7315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spcBef>
                <a:spcPct val="50000"/>
              </a:spcBef>
              <a:buClr>
                <a:srgbClr val="3366FF"/>
              </a:buClr>
              <a:buSzPct val="100000"/>
              <a:buFont typeface="Wingdings" pitchFamily="2" charset="2"/>
              <a:buChar char="ü"/>
            </a:pPr>
            <a:r>
              <a:rPr lang="en-US" sz="2000" dirty="0" smtClean="0">
                <a:solidFill>
                  <a:schemeClr val="tx1"/>
                </a:solidFill>
              </a:rPr>
              <a:t>2.2 </a:t>
            </a:r>
            <a:r>
              <a:rPr lang="en-US" sz="2000" dirty="0">
                <a:solidFill>
                  <a:schemeClr val="tx1"/>
                </a:solidFill>
              </a:rPr>
              <a:t>x 10</a:t>
            </a:r>
            <a:r>
              <a:rPr lang="en-US" sz="2000" baseline="30000" dirty="0">
                <a:solidFill>
                  <a:schemeClr val="tx1"/>
                </a:solidFill>
              </a:rPr>
              <a:t>-21</a:t>
            </a:r>
            <a:r>
              <a:rPr lang="en-US" sz="2000" dirty="0">
                <a:solidFill>
                  <a:schemeClr val="tx1"/>
                </a:solidFill>
              </a:rPr>
              <a:t> is the sum of the first differences squared</a:t>
            </a:r>
          </a:p>
          <a:p>
            <a:pPr marL="342900" indent="-342900" algn="l">
              <a:spcBef>
                <a:spcPct val="50000"/>
              </a:spcBef>
              <a:buClr>
                <a:srgbClr val="3366FF"/>
              </a:buClr>
              <a:buSzPct val="100000"/>
              <a:buFont typeface="Wingdings" pitchFamily="2" charset="2"/>
              <a:buChar char="ü"/>
            </a:pPr>
            <a:r>
              <a:rPr lang="en-US" sz="2000" dirty="0" smtClean="0">
                <a:solidFill>
                  <a:schemeClr val="tx1"/>
                </a:solidFill>
              </a:rPr>
              <a:t>1 </a:t>
            </a:r>
            <a:r>
              <a:rPr lang="en-US" sz="2000" dirty="0">
                <a:solidFill>
                  <a:schemeClr val="tx1"/>
                </a:solidFill>
              </a:rPr>
              <a:t>second data is combined to estimate stability over longer periods</a:t>
            </a:r>
          </a:p>
        </p:txBody>
      </p:sp>
    </p:spTree>
    <p:extLst>
      <p:ext uri="{BB962C8B-B14F-4D97-AF65-F5344CB8AC3E}">
        <p14:creationId xmlns:p14="http://schemas.microsoft.com/office/powerpoint/2010/main" val="25076012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bwMode="auto">
          <a:xfrm>
            <a:off x="561975" y="95250"/>
            <a:ext cx="7715250" cy="84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bodyPr>
          <a:lstStyle/>
          <a:p>
            <a:pPr algn="ctr"/>
            <a:r>
              <a:rPr lang="en-US" sz="3600" dirty="0">
                <a:solidFill>
                  <a:srgbClr val="3366FF"/>
                </a:solidFill>
                <a:latin typeface="Tahoma" pitchFamily="34" charset="0"/>
              </a:rPr>
              <a:t>Noise Floor</a:t>
            </a:r>
          </a:p>
        </p:txBody>
      </p:sp>
      <p:sp>
        <p:nvSpPr>
          <p:cNvPr id="1238020" name="Rectangle 4"/>
          <p:cNvSpPr>
            <a:spLocks noChangeArrowheads="1"/>
          </p:cNvSpPr>
          <p:nvPr/>
        </p:nvSpPr>
        <p:spPr bwMode="auto">
          <a:xfrm>
            <a:off x="276225" y="942975"/>
            <a:ext cx="8534400" cy="587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78" tIns="44445" rIns="90478" bIns="44445">
            <a:spAutoFit/>
          </a:bodyPr>
          <a:lstStyle/>
          <a:p>
            <a:pPr algn="l"/>
            <a:r>
              <a:rPr lang="en-US" dirty="0" smtClean="0">
                <a:solidFill>
                  <a:schemeClr val="tx1"/>
                </a:solidFill>
              </a:rPr>
              <a:t>ADEV graphs </a:t>
            </a:r>
            <a:r>
              <a:rPr lang="en-US" dirty="0">
                <a:solidFill>
                  <a:schemeClr val="tx1"/>
                </a:solidFill>
              </a:rPr>
              <a:t>show stability estimates at </a:t>
            </a:r>
            <a:r>
              <a:rPr lang="en-US" dirty="0" smtClean="0">
                <a:solidFill>
                  <a:schemeClr val="tx1"/>
                </a:solidFill>
              </a:rPr>
              <a:t>averaging periods that are increasing in </a:t>
            </a:r>
            <a:r>
              <a:rPr lang="en-US" dirty="0" smtClean="0"/>
              <a:t>duration</a:t>
            </a:r>
            <a:r>
              <a:rPr lang="en-US" dirty="0" smtClean="0">
                <a:solidFill>
                  <a:schemeClr val="tx1"/>
                </a:solidFill>
              </a:rPr>
              <a:t>.  </a:t>
            </a:r>
            <a:r>
              <a:rPr lang="en-US" dirty="0">
                <a:solidFill>
                  <a:schemeClr val="tx1"/>
                </a:solidFill>
              </a:rPr>
              <a:t>These estimates improve </a:t>
            </a:r>
            <a:r>
              <a:rPr lang="en-US" dirty="0" smtClean="0">
                <a:solidFill>
                  <a:schemeClr val="tx1"/>
                </a:solidFill>
              </a:rPr>
              <a:t>until </a:t>
            </a:r>
            <a:r>
              <a:rPr lang="en-US" dirty="0">
                <a:solidFill>
                  <a:schemeClr val="tx1"/>
                </a:solidFill>
              </a:rPr>
              <a:t>the devices reaches its noise floor.  The noise floor is the point </a:t>
            </a:r>
            <a:r>
              <a:rPr lang="en-US" dirty="0" smtClean="0">
                <a:solidFill>
                  <a:schemeClr val="tx1"/>
                </a:solidFill>
              </a:rPr>
              <a:t>when </a:t>
            </a:r>
            <a:r>
              <a:rPr lang="en-US" dirty="0">
                <a:solidFill>
                  <a:schemeClr val="tx1"/>
                </a:solidFill>
              </a:rPr>
              <a:t>more averaging doesn’t </a:t>
            </a:r>
            <a:r>
              <a:rPr lang="en-US" dirty="0" smtClean="0">
                <a:solidFill>
                  <a:schemeClr val="tx1"/>
                </a:solidFill>
              </a:rPr>
              <a:t>help, you’ll </a:t>
            </a:r>
            <a:r>
              <a:rPr lang="en-US" dirty="0">
                <a:solidFill>
                  <a:schemeClr val="tx1"/>
                </a:solidFill>
              </a:rPr>
              <a:t>get the same answer or a worse answer if you continue to average.  </a:t>
            </a:r>
            <a:r>
              <a:rPr lang="en-US" dirty="0" smtClean="0">
                <a:solidFill>
                  <a:schemeClr val="tx1"/>
                </a:solidFill>
              </a:rPr>
              <a:t>This is because the frequency is starting to change.</a:t>
            </a:r>
            <a:endParaRPr lang="en-US" dirty="0">
              <a:solidFill>
                <a:schemeClr val="tx1"/>
              </a:solidFill>
            </a:endParaRPr>
          </a:p>
          <a:p>
            <a:pPr algn="l"/>
            <a:endParaRPr lang="en-US" dirty="0">
              <a:solidFill>
                <a:schemeClr val="tx1"/>
              </a:solidFill>
            </a:endParaRPr>
          </a:p>
          <a:p>
            <a:pPr algn="l"/>
            <a:r>
              <a:rPr lang="en-US" dirty="0" smtClean="0">
                <a:solidFill>
                  <a:schemeClr val="tx1"/>
                </a:solidFill>
              </a:rPr>
              <a:t>Specification </a:t>
            </a:r>
            <a:r>
              <a:rPr lang="en-US" dirty="0">
                <a:solidFill>
                  <a:schemeClr val="tx1"/>
                </a:solidFill>
              </a:rPr>
              <a:t>sheets usually only provide stability estimates out to the point where the noise floor is reached.  For example, if an oscillator’s specification sheet only shows stability estimates out to an </a:t>
            </a:r>
            <a:r>
              <a:rPr lang="en-US" dirty="0" smtClean="0">
                <a:solidFill>
                  <a:schemeClr val="tx1"/>
                </a:solidFill>
              </a:rPr>
              <a:t>averaging period of 10 </a:t>
            </a:r>
            <a:r>
              <a:rPr lang="en-US" dirty="0">
                <a:solidFill>
                  <a:schemeClr val="tx1"/>
                </a:solidFill>
              </a:rPr>
              <a:t>seconds, you’ll know that the stability at longer intervals (like 1 hour or 1 day) is worse than the stability at 10 seconds.  </a:t>
            </a:r>
            <a:r>
              <a:rPr lang="en-US" dirty="0" smtClean="0">
                <a:solidFill>
                  <a:schemeClr val="tx1"/>
                </a:solidFill>
              </a:rPr>
              <a:t>Atomic oscillators have much better long-term stability than quartz oscillators.</a:t>
            </a:r>
          </a:p>
          <a:p>
            <a:pPr algn="l"/>
            <a:endParaRPr lang="en-US" dirty="0"/>
          </a:p>
          <a:p>
            <a:pPr marL="285750" indent="-285750" algn="l">
              <a:buClr>
                <a:srgbClr val="3366FF"/>
              </a:buClr>
              <a:buFont typeface="Wingdings" panose="05000000000000000000" pitchFamily="2" charset="2"/>
              <a:buChar char="ü"/>
            </a:pPr>
            <a:r>
              <a:rPr lang="en-US" dirty="0" smtClean="0">
                <a:solidFill>
                  <a:schemeClr val="tx1"/>
                </a:solidFill>
              </a:rPr>
              <a:t>Quartz oscillators usually reach their noise floor in 10 s or less, sometimes in less than 1 s.</a:t>
            </a:r>
          </a:p>
          <a:p>
            <a:pPr marL="285750" indent="-285750" algn="l">
              <a:buClr>
                <a:srgbClr val="3366FF"/>
              </a:buClr>
              <a:buFont typeface="Wingdings" panose="05000000000000000000" pitchFamily="2" charset="2"/>
              <a:buChar char="ü"/>
            </a:pPr>
            <a:endParaRPr lang="en-US" dirty="0"/>
          </a:p>
          <a:p>
            <a:pPr marL="285750" indent="-285750" algn="l">
              <a:buClr>
                <a:srgbClr val="3366FF"/>
              </a:buClr>
              <a:buFont typeface="Wingdings" panose="05000000000000000000" pitchFamily="2" charset="2"/>
              <a:buChar char="ü"/>
            </a:pPr>
            <a:r>
              <a:rPr lang="en-US" dirty="0" smtClean="0">
                <a:solidFill>
                  <a:schemeClr val="tx1"/>
                </a:solidFill>
              </a:rPr>
              <a:t>Rubidium oscillators usually reach their noise floor in less than 30 minutes.</a:t>
            </a:r>
          </a:p>
          <a:p>
            <a:pPr marL="285750" indent="-285750" algn="l">
              <a:buClr>
                <a:srgbClr val="3366FF"/>
              </a:buClr>
              <a:buFont typeface="Wingdings" panose="05000000000000000000" pitchFamily="2" charset="2"/>
              <a:buChar char="ü"/>
            </a:pPr>
            <a:endParaRPr lang="en-US" dirty="0"/>
          </a:p>
          <a:p>
            <a:pPr marL="285750" indent="-285750" algn="l">
              <a:buClr>
                <a:srgbClr val="3366FF"/>
              </a:buClr>
              <a:buFont typeface="Wingdings" panose="05000000000000000000" pitchFamily="2" charset="2"/>
              <a:buChar char="ü"/>
            </a:pPr>
            <a:r>
              <a:rPr lang="en-US" dirty="0" smtClean="0">
                <a:solidFill>
                  <a:schemeClr val="tx1"/>
                </a:solidFill>
              </a:rPr>
              <a:t>Cesium oscillators take at least several days, and sometimes many weeks, to reach their noise floor.</a:t>
            </a:r>
          </a:p>
          <a:p>
            <a:pPr algn="l"/>
            <a:endParaRPr lang="en-US" sz="1600" dirty="0"/>
          </a:p>
        </p:txBody>
      </p:sp>
    </p:spTree>
    <p:extLst>
      <p:ext uri="{BB962C8B-B14F-4D97-AF65-F5344CB8AC3E}">
        <p14:creationId xmlns:p14="http://schemas.microsoft.com/office/powerpoint/2010/main" val="10540719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7" name="Rectangle 3"/>
          <p:cNvSpPr>
            <a:spLocks noGrp="1" noChangeArrowheads="1"/>
          </p:cNvSpPr>
          <p:nvPr>
            <p:ph idx="1"/>
          </p:nvPr>
        </p:nvSpPr>
        <p:spPr bwMode="auto">
          <a:xfrm>
            <a:off x="762000" y="2133600"/>
            <a:ext cx="7791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normAutofit/>
          </a:bodyPr>
          <a:lstStyle/>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minute = 60 second</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hour = 60 minutes or 3600 seconds</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day = 24 hours or 1440 minutes or 86400 seconds</a:t>
            </a:r>
          </a:p>
          <a:p>
            <a:pPr>
              <a:buClr>
                <a:schemeClr val="bg1"/>
              </a:buClr>
              <a:buSzPct val="140000"/>
              <a:buFont typeface="Wingdings" pitchFamily="2" charset="2"/>
              <a:buNone/>
            </a:pPr>
            <a:endParaRPr lang="en-US" sz="2000" dirty="0">
              <a:solidFill>
                <a:srgbClr val="000000"/>
              </a:solidFill>
              <a:effectLst/>
              <a:latin typeface="Tahoma" pitchFamily="34" charset="0"/>
              <a:cs typeface="Tahoma" pitchFamily="34" charset="0"/>
            </a:endParaRPr>
          </a:p>
          <a:p>
            <a:pPr>
              <a:buClr>
                <a:schemeClr val="bg1"/>
              </a:buClr>
              <a:buSzPct val="140000"/>
              <a:buFont typeface="Wingdings" pitchFamily="2" charset="2"/>
              <a:buChar char="§"/>
            </a:pPr>
            <a:r>
              <a:rPr lang="en-US" sz="2000" dirty="0">
                <a:solidFill>
                  <a:srgbClr val="000000"/>
                </a:solidFill>
                <a:effectLst/>
                <a:latin typeface="Tahoma" pitchFamily="34" charset="0"/>
                <a:cs typeface="Tahoma" pitchFamily="34" charset="0"/>
              </a:rPr>
              <a:t>1 year = 365.2422 days</a:t>
            </a:r>
          </a:p>
          <a:p>
            <a:pPr>
              <a:buClr>
                <a:schemeClr val="bg1"/>
              </a:buClr>
              <a:buSzPct val="140000"/>
              <a:buFont typeface="Wingdings" pitchFamily="2" charset="2"/>
              <a:buChar char="§"/>
            </a:pPr>
            <a:endParaRPr lang="en-US" sz="2000" dirty="0">
              <a:solidFill>
                <a:srgbClr val="000000"/>
              </a:solidFill>
              <a:effectLst/>
            </a:endParaRPr>
          </a:p>
          <a:p>
            <a:pPr algn="ctr">
              <a:buClr>
                <a:schemeClr val="bg1"/>
              </a:buClr>
              <a:buSzPct val="140000"/>
              <a:buFont typeface="Wingdings" pitchFamily="2" charset="2"/>
              <a:buNone/>
            </a:pPr>
            <a:r>
              <a:rPr lang="en-US" sz="2000" i="1" dirty="0">
                <a:solidFill>
                  <a:srgbClr val="1C1C1C"/>
                </a:solidFill>
                <a:effectLst/>
                <a:latin typeface="Times New Roman" pitchFamily="18" charset="0"/>
              </a:rPr>
              <a:t>Hour and minutes are based on the </a:t>
            </a:r>
            <a:r>
              <a:rPr lang="en-US" sz="2000" i="1" dirty="0" err="1">
                <a:solidFill>
                  <a:srgbClr val="1C1C1C"/>
                </a:solidFill>
                <a:effectLst/>
                <a:latin typeface="Times New Roman" pitchFamily="18" charset="0"/>
              </a:rPr>
              <a:t>sexagesimal</a:t>
            </a:r>
            <a:r>
              <a:rPr lang="en-US" sz="2000" i="1" dirty="0">
                <a:solidFill>
                  <a:srgbClr val="1C1C1C"/>
                </a:solidFill>
                <a:effectLst/>
                <a:latin typeface="Times New Roman" pitchFamily="18" charset="0"/>
              </a:rPr>
              <a:t> (base 60) system that is around 4000 years old.   Days are based on the duodecimal (base 12) system that is at least 3500 years old.</a:t>
            </a:r>
          </a:p>
          <a:p>
            <a:pPr lvl="1">
              <a:buClr>
                <a:schemeClr val="bg1"/>
              </a:buClr>
              <a:buSzPct val="140000"/>
              <a:buFont typeface="Wingdings" pitchFamily="2" charset="2"/>
              <a:buChar char="§"/>
            </a:pPr>
            <a:endParaRPr lang="en-US" sz="2000" i="1" dirty="0">
              <a:solidFill>
                <a:srgbClr val="1C1C1C"/>
              </a:solidFill>
              <a:effectLst/>
              <a:latin typeface="Times New Roman" pitchFamily="18" charset="0"/>
            </a:endParaRPr>
          </a:p>
        </p:txBody>
      </p:sp>
      <p:sp>
        <p:nvSpPr>
          <p:cNvPr id="1603586" name="Rectangle 2"/>
          <p:cNvSpPr>
            <a:spLocks noGrp="1" noChangeArrowheads="1"/>
          </p:cNvSpPr>
          <p:nvPr>
            <p:ph type="title"/>
          </p:nvPr>
        </p:nvSpPr>
        <p:spPr bwMode="auto">
          <a:xfrm>
            <a:off x="685800" y="4572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normAutofit/>
          </a:bodyPr>
          <a:lstStyle/>
          <a:p>
            <a:pPr algn="ctr"/>
            <a:r>
              <a:rPr lang="en-US" dirty="0">
                <a:solidFill>
                  <a:srgbClr val="3366FF"/>
                </a:solidFill>
                <a:latin typeface="Tahoma" pitchFamily="34" charset="0"/>
              </a:rPr>
              <a:t>The units of time of day are defined as multiples of the </a:t>
            </a:r>
            <a:r>
              <a:rPr lang="en-US" dirty="0" smtClean="0">
                <a:solidFill>
                  <a:srgbClr val="3366FF"/>
                </a:solidFill>
                <a:latin typeface="Tahoma" pitchFamily="34" charset="0"/>
              </a:rPr>
              <a:t>SI second</a:t>
            </a:r>
            <a:endParaRPr lang="en-US" dirty="0">
              <a:solidFill>
                <a:srgbClr val="3366FF"/>
              </a:solidFill>
              <a:latin typeface="Tahoma" pitchFamily="34" charset="0"/>
            </a:endParaRPr>
          </a:p>
        </p:txBody>
      </p:sp>
    </p:spTree>
    <p:extLst>
      <p:ext uri="{BB962C8B-B14F-4D97-AF65-F5344CB8AC3E}">
        <p14:creationId xmlns:p14="http://schemas.microsoft.com/office/powerpoint/2010/main" val="294481837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1666" name="Picture 2" descr="quartz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901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68314"/>
      </p:ext>
    </p:extLst>
  </p:cSld>
  <p:clrMapOvr>
    <a:masterClrMapping/>
  </p:clrMapOvr>
  <p:transition>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4738" name="Picture 2" descr="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2242"/>
            <a:ext cx="8873307" cy="659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9526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8834" name="Picture 2" descr="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4860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4618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xfrm>
            <a:off x="597725" y="1524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sz="3600" dirty="0" smtClean="0">
                <a:solidFill>
                  <a:srgbClr val="3366FF"/>
                </a:solidFill>
                <a:latin typeface="Tahoma" pitchFamily="34" charset="0"/>
              </a:rPr>
              <a:t>Summary</a:t>
            </a:r>
            <a:endParaRPr lang="en-US" sz="3600" dirty="0">
              <a:solidFill>
                <a:srgbClr val="3366FF"/>
              </a:solidFill>
              <a:latin typeface="Tahoma" pitchFamily="34" charset="0"/>
            </a:endParaRPr>
          </a:p>
        </p:txBody>
      </p:sp>
      <p:sp>
        <p:nvSpPr>
          <p:cNvPr id="1441795" name="Rectangle 3"/>
          <p:cNvSpPr>
            <a:spLocks noChangeArrowheads="1"/>
          </p:cNvSpPr>
          <p:nvPr/>
        </p:nvSpPr>
        <p:spPr bwMode="auto">
          <a:xfrm>
            <a:off x="597725" y="1289819"/>
            <a:ext cx="8077200" cy="55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p>
            <a:pPr marL="342900" indent="-342900" algn="l">
              <a:buClr>
                <a:srgbClr val="3366FF"/>
              </a:buClr>
              <a:buSzPct val="100000"/>
              <a:buFont typeface="Wingdings" pitchFamily="2" charset="2"/>
              <a:buChar char="ü"/>
            </a:pPr>
            <a:r>
              <a:rPr lang="en-US" sz="2000" dirty="0" smtClean="0">
                <a:solidFill>
                  <a:schemeClr val="tx1"/>
                </a:solidFill>
              </a:rPr>
              <a:t>This introductory talk has been an overview of the topics to be covered in more detail later in </a:t>
            </a:r>
            <a:r>
              <a:rPr lang="en-US" sz="2000" dirty="0" smtClean="0"/>
              <a:t>this meeting.  We have touched upon some key aspects of time and frequency metrology, including:</a:t>
            </a:r>
          </a:p>
          <a:p>
            <a:pPr marL="342900" indent="-342900" algn="l">
              <a:buClr>
                <a:schemeClr val="tx2">
                  <a:lumMod val="60000"/>
                  <a:lumOff val="40000"/>
                </a:schemeClr>
              </a:buClr>
              <a:buSzPct val="100000"/>
              <a:buFont typeface="Wingdings" pitchFamily="2" charset="2"/>
              <a:buChar char="ü"/>
            </a:pPr>
            <a:endParaRPr lang="en-US" sz="2000" dirty="0"/>
          </a:p>
          <a:p>
            <a:pPr marL="1200150" lvl="2" indent="-285750">
              <a:lnSpc>
                <a:spcPct val="80000"/>
              </a:lnSpc>
              <a:buClr>
                <a:srgbClr val="3366FF"/>
              </a:buClr>
              <a:buFont typeface="Wingdings" panose="05000000000000000000" pitchFamily="2" charset="2"/>
              <a:buChar char="ü"/>
            </a:pPr>
            <a:r>
              <a:rPr lang="en-US" dirty="0"/>
              <a:t>Basic Concepts and Terminology</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Clocks and Oscillators</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Mechanical Clocks</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Atomic Clocks</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Time Scales and Coordinated Universal Time (UTC)</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Frequency and Time Calibrations</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The Difference Between Accuracy and Stability</a:t>
            </a:r>
          </a:p>
          <a:p>
            <a:pPr marL="1200150" lvl="2" indent="-285750">
              <a:lnSpc>
                <a:spcPct val="80000"/>
              </a:lnSpc>
              <a:buClr>
                <a:srgbClr val="3366FF"/>
              </a:buClr>
              <a:buFont typeface="Wingdings" panose="05000000000000000000" pitchFamily="2" charset="2"/>
              <a:buChar char="ü"/>
            </a:pPr>
            <a:endParaRPr lang="en-US" dirty="0"/>
          </a:p>
          <a:p>
            <a:pPr marL="1200150" lvl="2" indent="-285750">
              <a:lnSpc>
                <a:spcPct val="80000"/>
              </a:lnSpc>
              <a:buClr>
                <a:srgbClr val="3366FF"/>
              </a:buClr>
              <a:buFont typeface="Wingdings" panose="05000000000000000000" pitchFamily="2" charset="2"/>
              <a:buChar char="ü"/>
            </a:pPr>
            <a:r>
              <a:rPr lang="en-US" dirty="0"/>
              <a:t>Statistical Tools Used to Estimate Stability</a:t>
            </a:r>
          </a:p>
          <a:p>
            <a:pPr algn="l">
              <a:buClr>
                <a:schemeClr val="tx2">
                  <a:lumMod val="60000"/>
                  <a:lumOff val="40000"/>
                </a:schemeClr>
              </a:buClr>
              <a:buSzPct val="100000"/>
            </a:pPr>
            <a:endParaRPr lang="en-US" sz="2000" dirty="0" smtClean="0"/>
          </a:p>
          <a:p>
            <a:pPr marL="342900" indent="-342900" algn="l">
              <a:buClr>
                <a:schemeClr val="tx2">
                  <a:lumMod val="60000"/>
                  <a:lumOff val="40000"/>
                </a:schemeClr>
              </a:buClr>
              <a:buSzPct val="100000"/>
              <a:buFont typeface="Wingdings" pitchFamily="2" charset="2"/>
              <a:buChar char="ü"/>
            </a:pPr>
            <a:endParaRPr lang="en-US" sz="2000" dirty="0">
              <a:solidFill>
                <a:schemeClr val="tx1"/>
              </a:solidFill>
            </a:endParaRPr>
          </a:p>
        </p:txBody>
      </p:sp>
    </p:spTree>
    <p:extLst>
      <p:ext uri="{BB962C8B-B14F-4D97-AF65-F5344CB8AC3E}">
        <p14:creationId xmlns:p14="http://schemas.microsoft.com/office/powerpoint/2010/main" val="30396344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bwMode="auto">
          <a:xfrm>
            <a:off x="876300" y="1965737"/>
            <a:ext cx="73914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p>
            <a:pPr>
              <a:lnSpc>
                <a:spcPct val="80000"/>
              </a:lnSpc>
              <a:buClr>
                <a:schemeClr val="bg1"/>
              </a:buClr>
              <a:buFont typeface="Monotype Sorts" pitchFamily="2" charset="2"/>
              <a:buNone/>
            </a:pPr>
            <a:endParaRPr lang="en-US" sz="2000" dirty="0">
              <a:solidFill>
                <a:schemeClr val="bg2"/>
              </a:solidFill>
              <a:effectLst/>
            </a:endParaRPr>
          </a:p>
          <a:p>
            <a:pPr marL="0" indent="0">
              <a:lnSpc>
                <a:spcPct val="80000"/>
              </a:lnSpc>
              <a:buClr>
                <a:schemeClr val="bg1"/>
              </a:buClr>
              <a:buNone/>
            </a:pPr>
            <a:r>
              <a:rPr lang="en-US" sz="2000" dirty="0">
                <a:solidFill>
                  <a:schemeClr val="tx1"/>
                </a:solidFill>
                <a:effectLst/>
                <a:latin typeface="Tahoma" pitchFamily="34" charset="0"/>
                <a:cs typeface="Tahoma" pitchFamily="34" charset="0"/>
              </a:rPr>
              <a:t> </a:t>
            </a:r>
            <a:r>
              <a:rPr lang="en-US" sz="2400" dirty="0">
                <a:solidFill>
                  <a:schemeClr val="tx1"/>
                </a:solidFill>
                <a:effectLst/>
                <a:latin typeface="Tahoma" pitchFamily="34" charset="0"/>
                <a:cs typeface="Tahoma" pitchFamily="34" charset="0"/>
              </a:rPr>
              <a:t>millisecond (</a:t>
            </a:r>
            <a:r>
              <a:rPr lang="en-US" sz="2400" dirty="0" err="1">
                <a:solidFill>
                  <a:schemeClr val="tx1"/>
                </a:solidFill>
                <a:effectLst/>
                <a:latin typeface="Tahoma" pitchFamily="34" charset="0"/>
                <a:cs typeface="Tahoma" pitchFamily="34" charset="0"/>
              </a:rPr>
              <a:t>ms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-3</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microsecond (</a:t>
            </a:r>
            <a:r>
              <a:rPr lang="en-US" sz="2400" dirty="0">
                <a:solidFill>
                  <a:schemeClr val="tx1"/>
                </a:solidFill>
                <a:effectLst/>
                <a:latin typeface="Tahoma" pitchFamily="34" charset="0"/>
                <a:cs typeface="Tahoma" pitchFamily="34" charset="0"/>
                <a:sym typeface="Symbol" pitchFamily="18" charset="2"/>
              </a:rPr>
              <a:t></a:t>
            </a:r>
            <a:r>
              <a:rPr lang="en-US" sz="2400" dirty="0">
                <a:solidFill>
                  <a:schemeClr val="tx1"/>
                </a:solidFill>
                <a:effectLst/>
                <a:latin typeface="Tahoma" pitchFamily="34" charset="0"/>
                <a:cs typeface="Tahoma" pitchFamily="34" charset="0"/>
              </a:rPr>
              <a:t>s), 10</a:t>
            </a:r>
            <a:r>
              <a:rPr lang="en-US" sz="2400" baseline="30000" dirty="0">
                <a:solidFill>
                  <a:schemeClr val="tx1"/>
                </a:solidFill>
                <a:effectLst/>
                <a:latin typeface="Tahoma" pitchFamily="34" charset="0"/>
                <a:cs typeface="Tahoma" pitchFamily="34" charset="0"/>
              </a:rPr>
              <a:t>-6</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nanosecond (ns), 10</a:t>
            </a:r>
            <a:r>
              <a:rPr lang="en-US" sz="2400" baseline="30000" dirty="0">
                <a:solidFill>
                  <a:schemeClr val="tx1"/>
                </a:solidFill>
                <a:effectLst/>
                <a:latin typeface="Tahoma" pitchFamily="34" charset="0"/>
                <a:cs typeface="Tahoma" pitchFamily="34" charset="0"/>
              </a:rPr>
              <a:t>-9</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picosecond (</a:t>
            </a:r>
            <a:r>
              <a:rPr lang="en-US" sz="2400" dirty="0" err="1">
                <a:solidFill>
                  <a:schemeClr val="tx1"/>
                </a:solidFill>
                <a:effectLst/>
                <a:latin typeface="Tahoma" pitchFamily="34" charset="0"/>
                <a:cs typeface="Tahoma" pitchFamily="34" charset="0"/>
              </a:rPr>
              <a:t>ps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-12</a:t>
            </a:r>
            <a:r>
              <a:rPr lang="en-US" sz="2400" dirty="0">
                <a:solidFill>
                  <a:schemeClr val="tx1"/>
                </a:solidFill>
                <a:effectLst/>
                <a:latin typeface="Tahoma" pitchFamily="34" charset="0"/>
                <a:cs typeface="Tahoma" pitchFamily="34" charset="0"/>
              </a:rPr>
              <a:t> s</a:t>
            </a:r>
          </a:p>
          <a:p>
            <a:pPr marL="0" indent="0">
              <a:lnSpc>
                <a:spcPct val="80000"/>
              </a:lnSpc>
              <a:buClr>
                <a:schemeClr val="bg1"/>
              </a:buClr>
              <a:buNone/>
            </a:pPr>
            <a:endParaRPr lang="en-US" sz="2400" dirty="0">
              <a:solidFill>
                <a:schemeClr val="tx1"/>
              </a:solidFill>
              <a:effectLst/>
              <a:latin typeface="Tahoma" pitchFamily="34" charset="0"/>
              <a:cs typeface="Tahoma" pitchFamily="34" charset="0"/>
            </a:endParaRPr>
          </a:p>
          <a:p>
            <a:pPr marL="0" indent="0">
              <a:lnSpc>
                <a:spcPct val="80000"/>
              </a:lnSpc>
              <a:buClr>
                <a:schemeClr val="bg1"/>
              </a:buClr>
              <a:buNone/>
            </a:pPr>
            <a:r>
              <a:rPr lang="en-US" sz="2400" dirty="0">
                <a:solidFill>
                  <a:schemeClr val="tx1"/>
                </a:solidFill>
                <a:effectLst/>
                <a:latin typeface="Tahoma" pitchFamily="34" charset="0"/>
                <a:cs typeface="Tahoma" pitchFamily="34" charset="0"/>
              </a:rPr>
              <a:t> femtosecond (</a:t>
            </a:r>
            <a:r>
              <a:rPr lang="en-US" sz="2400" dirty="0" err="1">
                <a:solidFill>
                  <a:schemeClr val="tx1"/>
                </a:solidFill>
                <a:effectLst/>
                <a:latin typeface="Tahoma" pitchFamily="34" charset="0"/>
                <a:cs typeface="Tahoma" pitchFamily="34" charset="0"/>
              </a:rPr>
              <a:t>fs</a:t>
            </a:r>
            <a:r>
              <a:rPr lang="en-US" sz="2400" dirty="0">
                <a:solidFill>
                  <a:schemeClr val="tx1"/>
                </a:solidFill>
                <a:effectLst/>
                <a:latin typeface="Tahoma" pitchFamily="34" charset="0"/>
                <a:cs typeface="Tahoma" pitchFamily="34" charset="0"/>
              </a:rPr>
              <a:t>), 10</a:t>
            </a:r>
            <a:r>
              <a:rPr lang="en-US" sz="2400" baseline="30000" dirty="0">
                <a:solidFill>
                  <a:schemeClr val="tx1"/>
                </a:solidFill>
                <a:effectLst/>
                <a:latin typeface="Tahoma" pitchFamily="34" charset="0"/>
                <a:cs typeface="Tahoma" pitchFamily="34" charset="0"/>
              </a:rPr>
              <a:t>-15</a:t>
            </a:r>
            <a:r>
              <a:rPr lang="en-US" sz="2400" dirty="0">
                <a:solidFill>
                  <a:schemeClr val="tx1"/>
                </a:solidFill>
                <a:effectLst/>
                <a:latin typeface="Tahoma" pitchFamily="34" charset="0"/>
                <a:cs typeface="Tahoma" pitchFamily="34" charset="0"/>
              </a:rPr>
              <a:t> s</a:t>
            </a:r>
          </a:p>
        </p:txBody>
      </p:sp>
      <p:sp>
        <p:nvSpPr>
          <p:cNvPr id="268290" name="Rectangle 2"/>
          <p:cNvSpPr>
            <a:spLocks noGrp="1" noChangeArrowheads="1"/>
          </p:cNvSpPr>
          <p:nvPr>
            <p:ph type="title"/>
          </p:nvPr>
        </p:nvSpPr>
        <p:spPr bwMode="auto">
          <a:xfrm>
            <a:off x="609600" y="2286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dirty="0" smtClean="0">
                <a:solidFill>
                  <a:srgbClr val="3366FF"/>
                </a:solidFill>
                <a:latin typeface="Tahoma" pitchFamily="34" charset="0"/>
              </a:rPr>
              <a:t>The units </a:t>
            </a:r>
            <a:r>
              <a:rPr lang="en-US" dirty="0">
                <a:solidFill>
                  <a:srgbClr val="3366FF"/>
                </a:solidFill>
                <a:latin typeface="Tahoma" pitchFamily="34" charset="0"/>
              </a:rPr>
              <a:t>of </a:t>
            </a:r>
            <a:r>
              <a:rPr lang="en-US" dirty="0" smtClean="0">
                <a:solidFill>
                  <a:srgbClr val="3366FF"/>
                </a:solidFill>
                <a:latin typeface="Tahoma" pitchFamily="34" charset="0"/>
              </a:rPr>
              <a:t>time interval </a:t>
            </a:r>
            <a:r>
              <a:rPr lang="en-US" dirty="0">
                <a:solidFill>
                  <a:srgbClr val="3366FF"/>
                </a:solidFill>
                <a:latin typeface="Tahoma" pitchFamily="34" charset="0"/>
              </a:rPr>
              <a:t>are defined as fractional parts of </a:t>
            </a:r>
            <a:r>
              <a:rPr lang="en-US" dirty="0" smtClean="0">
                <a:solidFill>
                  <a:srgbClr val="3366FF"/>
                </a:solidFill>
                <a:latin typeface="Tahoma" pitchFamily="34" charset="0"/>
              </a:rPr>
              <a:t>the SI </a:t>
            </a:r>
            <a:r>
              <a:rPr lang="en-US" dirty="0">
                <a:solidFill>
                  <a:srgbClr val="3366FF"/>
                </a:solidFill>
                <a:latin typeface="Tahoma" pitchFamily="34" charset="0"/>
              </a:rPr>
              <a:t>second</a:t>
            </a:r>
          </a:p>
        </p:txBody>
      </p:sp>
      <p:sp>
        <p:nvSpPr>
          <p:cNvPr id="268294" name="Text Box 6"/>
          <p:cNvSpPr txBox="1">
            <a:spLocks noChangeArrowheads="1"/>
          </p:cNvSpPr>
          <p:nvPr/>
        </p:nvSpPr>
        <p:spPr bwMode="auto">
          <a:xfrm>
            <a:off x="685800" y="5334000"/>
            <a:ext cx="77724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pPr algn="l">
              <a:spcBef>
                <a:spcPct val="50000"/>
              </a:spcBef>
            </a:pPr>
            <a:r>
              <a:rPr lang="en-US" sz="1800" i="1">
                <a:latin typeface="Times New Roman" pitchFamily="18" charset="0"/>
              </a:rPr>
              <a:t>The sub-second units are all relatively new (within the last few hundred years) and all use the decimal (base 10) system.</a:t>
            </a:r>
          </a:p>
        </p:txBody>
      </p:sp>
    </p:spTree>
    <p:extLst>
      <p:ext uri="{BB962C8B-B14F-4D97-AF65-F5344CB8AC3E}">
        <p14:creationId xmlns:p14="http://schemas.microsoft.com/office/powerpoint/2010/main" val="34725208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7" name="Rectangle 3"/>
          <p:cNvSpPr>
            <a:spLocks noGrp="1" noChangeArrowheads="1"/>
          </p:cNvSpPr>
          <p:nvPr>
            <p:ph idx="1"/>
          </p:nvPr>
        </p:nvSpPr>
        <p:spPr bwMode="auto">
          <a:xfrm>
            <a:off x="723900" y="2286000"/>
            <a:ext cx="779145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78" tIns="44445" rIns="90478" bIns="44445" numCol="1" anchor="t" anchorCtr="0" compatLnSpc="1">
            <a:prstTxWarp prst="textNoShape">
              <a:avLst/>
            </a:prstTxWarp>
            <a:normAutofit/>
          </a:bodyPr>
          <a:lstStyle/>
          <a:p>
            <a:pPr>
              <a:buClr>
                <a:schemeClr val="bg1"/>
              </a:buClr>
            </a:pPr>
            <a:r>
              <a:rPr lang="en-US" sz="2400" dirty="0">
                <a:solidFill>
                  <a:schemeClr val="tx1"/>
                </a:solidFill>
                <a:effectLst/>
                <a:latin typeface="Tahoma" pitchFamily="34" charset="0"/>
                <a:cs typeface="Tahoma" pitchFamily="34" charset="0"/>
              </a:rPr>
              <a:t> hertz (Hz), 1 event or cycle per second</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kilohertz (kHz), 10</a:t>
            </a:r>
            <a:r>
              <a:rPr lang="en-US" sz="2400" baseline="30000" dirty="0">
                <a:solidFill>
                  <a:schemeClr val="tx1"/>
                </a:solidFill>
                <a:effectLst/>
                <a:latin typeface="Tahoma" pitchFamily="34" charset="0"/>
                <a:cs typeface="Tahoma" pitchFamily="34" charset="0"/>
              </a:rPr>
              <a:t>3</a:t>
            </a:r>
            <a:r>
              <a:rPr lang="en-US" sz="2400" dirty="0">
                <a:solidFill>
                  <a:schemeClr val="tx1"/>
                </a:solidFill>
                <a:effectLst/>
                <a:latin typeface="Tahoma" pitchFamily="34" charset="0"/>
                <a:cs typeface="Tahoma" pitchFamily="34" charset="0"/>
              </a:rPr>
              <a:t> Hz</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megahertz (MHz), 10</a:t>
            </a:r>
            <a:r>
              <a:rPr lang="en-US" sz="2400" baseline="30000" dirty="0">
                <a:solidFill>
                  <a:schemeClr val="tx1"/>
                </a:solidFill>
                <a:effectLst/>
                <a:latin typeface="Tahoma" pitchFamily="34" charset="0"/>
                <a:cs typeface="Tahoma" pitchFamily="34" charset="0"/>
              </a:rPr>
              <a:t>6</a:t>
            </a:r>
            <a:r>
              <a:rPr lang="en-US" sz="2400" dirty="0">
                <a:solidFill>
                  <a:schemeClr val="tx1"/>
                </a:solidFill>
                <a:effectLst/>
                <a:latin typeface="Tahoma" pitchFamily="34" charset="0"/>
                <a:cs typeface="Tahoma" pitchFamily="34" charset="0"/>
              </a:rPr>
              <a:t> Hz</a:t>
            </a:r>
          </a:p>
          <a:p>
            <a:pPr>
              <a:buClr>
                <a:schemeClr val="bg1"/>
              </a:buClr>
              <a:buFont typeface="Monotype Sorts" pitchFamily="2" charset="2"/>
              <a:buNone/>
            </a:pPr>
            <a:endParaRPr lang="en-US" sz="2400" dirty="0">
              <a:solidFill>
                <a:schemeClr val="tx1"/>
              </a:solidFill>
              <a:effectLst/>
              <a:latin typeface="Tahoma" pitchFamily="34" charset="0"/>
              <a:cs typeface="Tahoma" pitchFamily="34" charset="0"/>
            </a:endParaRPr>
          </a:p>
          <a:p>
            <a:pPr>
              <a:buClr>
                <a:schemeClr val="bg1"/>
              </a:buClr>
            </a:pPr>
            <a:r>
              <a:rPr lang="en-US" sz="2400" dirty="0">
                <a:solidFill>
                  <a:schemeClr val="tx1"/>
                </a:solidFill>
                <a:effectLst/>
                <a:latin typeface="Tahoma" pitchFamily="34" charset="0"/>
                <a:cs typeface="Tahoma" pitchFamily="34" charset="0"/>
              </a:rPr>
              <a:t> gigahertz (GHz), 10</a:t>
            </a:r>
            <a:r>
              <a:rPr lang="en-US" sz="2400" baseline="30000" dirty="0">
                <a:solidFill>
                  <a:schemeClr val="tx1"/>
                </a:solidFill>
                <a:effectLst/>
                <a:latin typeface="Tahoma" pitchFamily="34" charset="0"/>
                <a:cs typeface="Tahoma" pitchFamily="34" charset="0"/>
              </a:rPr>
              <a:t>9</a:t>
            </a:r>
            <a:r>
              <a:rPr lang="en-US" sz="2400" dirty="0">
                <a:solidFill>
                  <a:schemeClr val="tx1"/>
                </a:solidFill>
                <a:effectLst/>
                <a:latin typeface="Tahoma" pitchFamily="34" charset="0"/>
                <a:cs typeface="Tahoma" pitchFamily="34" charset="0"/>
              </a:rPr>
              <a:t> Hz</a:t>
            </a:r>
          </a:p>
        </p:txBody>
      </p:sp>
      <p:sp>
        <p:nvSpPr>
          <p:cNvPr id="1542146"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dirty="0">
                <a:solidFill>
                  <a:srgbClr val="3366FF"/>
                </a:solidFill>
                <a:latin typeface="Tahoma" pitchFamily="34" charset="0"/>
              </a:rPr>
              <a:t>The units of frequency are expressed in hertz, or in multiples of the hertz</a:t>
            </a:r>
          </a:p>
        </p:txBody>
      </p:sp>
    </p:spTree>
    <p:extLst>
      <p:ext uri="{BB962C8B-B14F-4D97-AF65-F5344CB8AC3E}">
        <p14:creationId xmlns:p14="http://schemas.microsoft.com/office/powerpoint/2010/main" val="40501764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bwMode="auto">
          <a:xfrm>
            <a:off x="609600" y="304800"/>
            <a:ext cx="771525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78" tIns="44445" rIns="90478" bIns="44445" numCol="1" anchor="ctr" anchorCtr="0" compatLnSpc="1">
            <a:prstTxWarp prst="textNoShape">
              <a:avLst/>
            </a:prstTxWarp>
            <a:normAutofit/>
          </a:bodyPr>
          <a:lstStyle/>
          <a:p>
            <a:pPr algn="ctr"/>
            <a:r>
              <a:rPr lang="en-US" dirty="0">
                <a:solidFill>
                  <a:srgbClr val="3366FF"/>
                </a:solidFill>
                <a:latin typeface="Tahoma" pitchFamily="34" charset="0"/>
                <a:cs typeface="Tahoma" pitchFamily="34" charset="0"/>
              </a:rPr>
              <a:t>The relationship </a:t>
            </a:r>
            <a:r>
              <a:rPr lang="en-US" dirty="0" smtClean="0">
                <a:solidFill>
                  <a:srgbClr val="3366FF"/>
                </a:solidFill>
                <a:latin typeface="Tahoma" pitchFamily="34" charset="0"/>
                <a:cs typeface="Tahoma" pitchFamily="34" charset="0"/>
              </a:rPr>
              <a:t>between frequency </a:t>
            </a:r>
            <a:br>
              <a:rPr lang="en-US" dirty="0" smtClean="0">
                <a:solidFill>
                  <a:srgbClr val="3366FF"/>
                </a:solidFill>
                <a:latin typeface="Tahoma" pitchFamily="34" charset="0"/>
                <a:cs typeface="Tahoma" pitchFamily="34" charset="0"/>
              </a:rPr>
            </a:br>
            <a:r>
              <a:rPr lang="en-US" dirty="0" smtClean="0">
                <a:solidFill>
                  <a:srgbClr val="3366FF"/>
                </a:solidFill>
                <a:latin typeface="Tahoma" pitchFamily="34" charset="0"/>
                <a:cs typeface="Tahoma" pitchFamily="34" charset="0"/>
              </a:rPr>
              <a:t>and </a:t>
            </a:r>
            <a:r>
              <a:rPr lang="en-US" dirty="0">
                <a:solidFill>
                  <a:srgbClr val="3366FF"/>
                </a:solidFill>
                <a:latin typeface="Tahoma" pitchFamily="34" charset="0"/>
                <a:cs typeface="Tahoma" pitchFamily="34" charset="0"/>
              </a:rPr>
              <a:t>time </a:t>
            </a:r>
            <a:r>
              <a:rPr lang="en-US" dirty="0" smtClean="0">
                <a:solidFill>
                  <a:srgbClr val="3366FF"/>
                </a:solidFill>
                <a:latin typeface="Tahoma" pitchFamily="34" charset="0"/>
                <a:cs typeface="Tahoma" pitchFamily="34" charset="0"/>
              </a:rPr>
              <a:t>interval</a:t>
            </a:r>
            <a:endParaRPr lang="en-US" u="sng" dirty="0">
              <a:solidFill>
                <a:srgbClr val="3366FF"/>
              </a:solidFill>
              <a:latin typeface="Tahoma" pitchFamily="34" charset="0"/>
              <a:cs typeface="Tahoma" pitchFamily="34" charset="0"/>
            </a:endParaRPr>
          </a:p>
        </p:txBody>
      </p:sp>
      <p:graphicFrame>
        <p:nvGraphicFramePr>
          <p:cNvPr id="1538051" name="Object 3"/>
          <p:cNvGraphicFramePr>
            <a:graphicFrameLocks noGrp="1" noChangeAspect="1"/>
          </p:cNvGraphicFramePr>
          <p:nvPr>
            <p:ph sz="quarter" idx="4294967295"/>
            <p:extLst>
              <p:ext uri="{D42A27DB-BD31-4B8C-83A1-F6EECF244321}">
                <p14:modId xmlns:p14="http://schemas.microsoft.com/office/powerpoint/2010/main" val="1069364271"/>
              </p:ext>
            </p:extLst>
          </p:nvPr>
        </p:nvGraphicFramePr>
        <p:xfrm>
          <a:off x="3730113" y="3048000"/>
          <a:ext cx="1337187" cy="1219200"/>
        </p:xfrm>
        <a:graphic>
          <a:graphicData uri="http://schemas.openxmlformats.org/presentationml/2006/ole">
            <mc:AlternateContent xmlns:mc="http://schemas.openxmlformats.org/markup-compatibility/2006">
              <mc:Choice xmlns:v="urn:schemas-microsoft-com:vml" Requires="v">
                <p:oleObj spid="_x0000_s20509" name="Equation" r:id="rId3" imgW="431640" imgH="393480" progId="Equation.3">
                  <p:embed/>
                </p:oleObj>
              </mc:Choice>
              <mc:Fallback>
                <p:oleObj name="Equation" r:id="rId3" imgW="431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113" y="3048000"/>
                        <a:ext cx="1337187" cy="1219200"/>
                      </a:xfrm>
                      <a:prstGeom prst="rect">
                        <a:avLst/>
                      </a:prstGeom>
                      <a:noFill/>
                    </p:spPr>
                  </p:pic>
                </p:oleObj>
              </mc:Fallback>
            </mc:AlternateContent>
          </a:graphicData>
        </a:graphic>
      </p:graphicFrame>
      <p:sp>
        <p:nvSpPr>
          <p:cNvPr id="1538052" name="Text Box 4"/>
          <p:cNvSpPr txBox="1">
            <a:spLocks noChangeArrowheads="1"/>
          </p:cNvSpPr>
          <p:nvPr/>
        </p:nvSpPr>
        <p:spPr bwMode="auto">
          <a:xfrm>
            <a:off x="1447800" y="5425827"/>
            <a:ext cx="7239000"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lgn="l">
              <a:spcBef>
                <a:spcPct val="50000"/>
              </a:spcBef>
            </a:pPr>
            <a:endParaRPr lang="en-US" sz="4800" b="1" dirty="0">
              <a:solidFill>
                <a:schemeClr val="bg2"/>
              </a:solidFill>
            </a:endParaRPr>
          </a:p>
        </p:txBody>
      </p:sp>
      <p:sp>
        <p:nvSpPr>
          <p:cNvPr id="1538053" name="Rectangle 5"/>
          <p:cNvSpPr>
            <a:spLocks noChangeArrowheads="1"/>
          </p:cNvSpPr>
          <p:nvPr/>
        </p:nvSpPr>
        <p:spPr bwMode="auto">
          <a:xfrm>
            <a:off x="647700" y="1581150"/>
            <a:ext cx="80962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78" tIns="44445" rIns="90478" bIns="44445" anchor="ctr"/>
          <a:lstStyle/>
          <a:p>
            <a:pPr algn="l"/>
            <a:r>
              <a:rPr lang="en-US" sz="2000" dirty="0">
                <a:solidFill>
                  <a:schemeClr val="tx1"/>
                </a:solidFill>
              </a:rPr>
              <a:t>We can measure frequency to get time interval, or we can measure time interval to get frequency</a:t>
            </a:r>
            <a:r>
              <a:rPr lang="en-US" sz="2000" dirty="0" smtClean="0">
                <a:solidFill>
                  <a:schemeClr val="tx1"/>
                </a:solidFill>
              </a:rPr>
              <a:t>.  This </a:t>
            </a:r>
            <a:r>
              <a:rPr lang="en-US" sz="2000" dirty="0">
                <a:solidFill>
                  <a:schemeClr val="tx1"/>
                </a:solidFill>
              </a:rPr>
              <a:t>is because frequency is the reciprocal of time interval:</a:t>
            </a:r>
            <a:endParaRPr lang="en-US" sz="2000" u="sng" dirty="0">
              <a:solidFill>
                <a:schemeClr val="tx1"/>
              </a:solidFill>
            </a:endParaRPr>
          </a:p>
        </p:txBody>
      </p:sp>
      <p:sp>
        <p:nvSpPr>
          <p:cNvPr id="1538054" name="Rectangle 6"/>
          <p:cNvSpPr>
            <a:spLocks noChangeArrowheads="1"/>
          </p:cNvSpPr>
          <p:nvPr/>
        </p:nvSpPr>
        <p:spPr bwMode="auto">
          <a:xfrm>
            <a:off x="685800" y="4927104"/>
            <a:ext cx="8096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78" tIns="44445" rIns="90478" bIns="44445" anchor="ctr"/>
          <a:lstStyle/>
          <a:p>
            <a:pPr algn="l"/>
            <a:r>
              <a:rPr lang="en-US" sz="2000" dirty="0" smtClean="0">
                <a:solidFill>
                  <a:schemeClr val="tx1"/>
                </a:solidFill>
              </a:rPr>
              <a:t>Where </a:t>
            </a:r>
            <a:r>
              <a:rPr lang="en-US" sz="2000" dirty="0">
                <a:solidFill>
                  <a:schemeClr val="bg2"/>
                </a:solidFill>
              </a:rPr>
              <a:t>	</a:t>
            </a:r>
            <a:r>
              <a:rPr lang="en-US" sz="2000" i="1" dirty="0">
                <a:solidFill>
                  <a:schemeClr val="tx1"/>
                </a:solidFill>
              </a:rPr>
              <a:t>T</a:t>
            </a:r>
            <a:r>
              <a:rPr lang="en-US" sz="2000" dirty="0">
                <a:solidFill>
                  <a:schemeClr val="tx1"/>
                </a:solidFill>
              </a:rPr>
              <a:t> is the period of the signal in seconds</a:t>
            </a:r>
            <a:br>
              <a:rPr lang="en-US" sz="2000" dirty="0">
                <a:solidFill>
                  <a:schemeClr val="tx1"/>
                </a:solidFill>
              </a:rPr>
            </a:br>
            <a:r>
              <a:rPr lang="en-US" sz="2000" dirty="0">
                <a:solidFill>
                  <a:schemeClr val="tx1"/>
                </a:solidFill>
              </a:rPr>
              <a:t>	</a:t>
            </a:r>
            <a:r>
              <a:rPr lang="en-US" sz="2000" i="1" dirty="0">
                <a:solidFill>
                  <a:schemeClr val="tx1"/>
                </a:solidFill>
              </a:rPr>
              <a:t>f</a:t>
            </a:r>
            <a:r>
              <a:rPr lang="en-US" sz="2000" dirty="0">
                <a:solidFill>
                  <a:schemeClr val="tx1"/>
                </a:solidFill>
              </a:rPr>
              <a:t> is the frequency in hertz</a:t>
            </a:r>
            <a:br>
              <a:rPr lang="en-US" sz="2000" dirty="0">
                <a:solidFill>
                  <a:schemeClr val="tx1"/>
                </a:solidFill>
              </a:rPr>
            </a:br>
            <a:endParaRPr lang="en-US" sz="2000" dirty="0" smtClean="0">
              <a:solidFill>
                <a:schemeClr val="tx1"/>
              </a:solidFill>
            </a:endParaRPr>
          </a:p>
          <a:p>
            <a:pPr algn="l"/>
            <a:r>
              <a:rPr lang="en-US" sz="2000" dirty="0" smtClean="0">
                <a:solidFill>
                  <a:schemeClr val="tx1"/>
                </a:solidFill>
              </a:rPr>
              <a:t>We </a:t>
            </a:r>
            <a:r>
              <a:rPr lang="en-US" sz="2000" dirty="0">
                <a:solidFill>
                  <a:schemeClr val="tx1"/>
                </a:solidFill>
              </a:rPr>
              <a:t>can also express this as </a:t>
            </a:r>
            <a:r>
              <a:rPr lang="en-US" sz="2000" i="1" dirty="0">
                <a:solidFill>
                  <a:schemeClr val="tx1"/>
                </a:solidFill>
              </a:rPr>
              <a:t>f = s</a:t>
            </a:r>
            <a:r>
              <a:rPr lang="en-US" sz="2000" i="1" baseline="30000" dirty="0">
                <a:solidFill>
                  <a:schemeClr val="tx1"/>
                </a:solidFill>
              </a:rPr>
              <a:t>-1</a:t>
            </a:r>
            <a:r>
              <a:rPr lang="en-US" sz="2000" baseline="30000" dirty="0">
                <a:solidFill>
                  <a:schemeClr val="tx1"/>
                </a:solidFill>
              </a:rPr>
              <a:t> </a:t>
            </a:r>
            <a:r>
              <a:rPr lang="en-US" sz="2000" dirty="0">
                <a:solidFill>
                  <a:schemeClr val="tx1"/>
                </a:solidFill>
              </a:rPr>
              <a:t>(the notation used to define the hertz in the SI).</a:t>
            </a:r>
            <a:endParaRPr lang="en-US" sz="2000" u="sng" dirty="0">
              <a:solidFill>
                <a:schemeClr val="tx1"/>
              </a:solidFill>
            </a:endParaRPr>
          </a:p>
        </p:txBody>
      </p:sp>
    </p:spTree>
    <p:extLst>
      <p:ext uri="{BB962C8B-B14F-4D97-AF65-F5344CB8AC3E}">
        <p14:creationId xmlns:p14="http://schemas.microsoft.com/office/powerpoint/2010/main" val="40792496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On-screen Show (4:3)</PresentationFormat>
  <Paragraphs>312</Paragraphs>
  <Slides>63</Slides>
  <Notes>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63</vt:i4>
      </vt:variant>
    </vt:vector>
  </HeadingPairs>
  <TitlesOfParts>
    <vt:vector size="68" baseType="lpstr">
      <vt:lpstr>Default Design</vt:lpstr>
      <vt:lpstr>Equation</vt:lpstr>
      <vt:lpstr>Microsoft Word 97 - 2003 Document</vt:lpstr>
      <vt:lpstr>Chart</vt:lpstr>
      <vt:lpstr>Microsoft Equation 3.0</vt:lpstr>
      <vt:lpstr>PowerPoint Presentation</vt:lpstr>
      <vt:lpstr>PowerPoint Presentation</vt:lpstr>
      <vt:lpstr>PowerPoint Presentation</vt:lpstr>
      <vt:lpstr>There are three basic types of time  and frequency information</vt:lpstr>
      <vt:lpstr>Two units of measurement in the International System (SI) apply to time and frequency metrology</vt:lpstr>
      <vt:lpstr>The units of time of day are defined as multiples of the SI second</vt:lpstr>
      <vt:lpstr>The units of time interval are defined as fractional parts of the SI second</vt:lpstr>
      <vt:lpstr>The units of frequency are expressed in hertz, or in multiples of the hertz</vt:lpstr>
      <vt:lpstr>The relationship between frequency  and time interval</vt:lpstr>
      <vt:lpstr>Period</vt:lpstr>
      <vt:lpstr>Wavelength</vt:lpstr>
      <vt:lpstr>Frequency Bands Higher frequencies means shorter wavelengths</vt:lpstr>
      <vt:lpstr>“Everyday” frequencies in  time and frequency metrology</vt:lpstr>
      <vt:lpstr>PowerPoint Presentation</vt:lpstr>
      <vt:lpstr>Clocks and Oscillators</vt:lpstr>
      <vt:lpstr>PowerPoint Presentation</vt:lpstr>
      <vt:lpstr>PowerPoint Presentation</vt:lpstr>
      <vt:lpstr>Synchronization and Syntonization</vt:lpstr>
      <vt:lpstr>Relationship of  Frequency Accuracy to Time Accuracy</vt:lpstr>
      <vt:lpstr>PowerPoint Presentation</vt:lpstr>
      <vt:lpstr>History of Mechanical Clock Performance</vt:lpstr>
      <vt:lpstr>PowerPoint Presentation</vt:lpstr>
      <vt:lpstr>PowerPoint Presentation</vt:lpstr>
      <vt:lpstr>PowerPoint Presentation</vt:lpstr>
      <vt:lpstr>PowerPoint Presentation</vt:lpstr>
      <vt:lpstr>PowerPoint Presentation</vt:lpstr>
      <vt:lpstr>Atomic Clock Performance</vt:lpstr>
      <vt:lpstr>Rubidium Oscillators </vt:lpstr>
      <vt:lpstr>Cesium Oscillators  </vt:lpstr>
      <vt:lpstr>PowerPoint Presentation</vt:lpstr>
      <vt:lpstr>PowerPoint Presentation</vt:lpstr>
      <vt:lpstr>Clocks keep getting better!</vt:lpstr>
      <vt:lpstr>PowerPoint Presentation</vt:lpstr>
      <vt:lpstr>What is a Time Scale?</vt:lpstr>
      <vt:lpstr>How is the SI second defined?  </vt:lpstr>
      <vt:lpstr>SI Definition of the Second </vt:lpstr>
      <vt:lpstr>Coordinated Universal Time (UTC)</vt:lpstr>
      <vt:lpstr>UTC is the Official Reference for Time-Of-Day </vt:lpstr>
      <vt:lpstr>UTC is the Official Reference for Time Interval </vt:lpstr>
      <vt:lpstr>UTC is the Official Reference for Frequency </vt:lpstr>
      <vt:lpstr>PowerPoint Presentation</vt:lpstr>
      <vt:lpstr>Four Parts of a Calibration</vt:lpstr>
      <vt:lpstr>Frequency Accuracy </vt:lpstr>
      <vt:lpstr>Using a Frequency Counter</vt:lpstr>
      <vt:lpstr>Estimating Frequency Offset (accuracy) in the Frequency Domain (a measurement made with respect to frequency)</vt:lpstr>
      <vt:lpstr>Using a Time Interval Counter</vt:lpstr>
      <vt:lpstr>Estimating Frequency Offset (accuracy) in the Time Domain (a measurement made with respect to time)</vt:lpstr>
      <vt:lpstr>Frequency accuracy is computed from the slope of the phase</vt:lpstr>
      <vt:lpstr>Two important things to remember</vt:lpstr>
      <vt:lpstr>PowerPoint Presentation</vt:lpstr>
      <vt:lpstr>Stability</vt:lpstr>
      <vt:lpstr>A few things to remember  about accuracy and stability</vt:lpstr>
      <vt:lpstr>PowerPoint Presentation</vt:lpstr>
      <vt:lpstr>Why standard deviation doesn’t work with clocks and oscillators</vt:lpstr>
      <vt:lpstr>What is the Allan Deviation (ADEV)?</vt:lpstr>
      <vt:lpstr>Using the Allan Deviation with time domain data</vt:lpstr>
      <vt:lpstr>Computing ADEV from time interval measurements </vt:lpstr>
      <vt:lpstr>Using time measurements to estimate stability (cont.)</vt:lpstr>
      <vt:lpstr>Noise Floor</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2015-01-22T00:45:45Z</dcterms:created>
  <dcterms:modified xsi:type="dcterms:W3CDTF">2015-01-23T21:13:19Z</dcterms:modified>
</cp:coreProperties>
</file>