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7"/>
  </p:notesMasterIdLst>
  <p:handoutMasterIdLst>
    <p:handoutMasterId r:id="rId78"/>
  </p:handoutMasterIdLst>
  <p:sldIdLst>
    <p:sldId id="535" r:id="rId2"/>
    <p:sldId id="622" r:id="rId3"/>
    <p:sldId id="939" r:id="rId4"/>
    <p:sldId id="940" r:id="rId5"/>
    <p:sldId id="963" r:id="rId6"/>
    <p:sldId id="981" r:id="rId7"/>
    <p:sldId id="941" r:id="rId8"/>
    <p:sldId id="965" r:id="rId9"/>
    <p:sldId id="966" r:id="rId10"/>
    <p:sldId id="969" r:id="rId11"/>
    <p:sldId id="970" r:id="rId12"/>
    <p:sldId id="971" r:id="rId13"/>
    <p:sldId id="972" r:id="rId14"/>
    <p:sldId id="973" r:id="rId15"/>
    <p:sldId id="974" r:id="rId16"/>
    <p:sldId id="975" r:id="rId17"/>
    <p:sldId id="976" r:id="rId18"/>
    <p:sldId id="977" r:id="rId19"/>
    <p:sldId id="978" r:id="rId20"/>
    <p:sldId id="980" r:id="rId21"/>
    <p:sldId id="707" r:id="rId22"/>
    <p:sldId id="1002" r:id="rId23"/>
    <p:sldId id="1004" r:id="rId24"/>
    <p:sldId id="1021" r:id="rId25"/>
    <p:sldId id="1006" r:id="rId26"/>
    <p:sldId id="1022" r:id="rId27"/>
    <p:sldId id="944" r:id="rId28"/>
    <p:sldId id="1023" r:id="rId29"/>
    <p:sldId id="1029" r:id="rId30"/>
    <p:sldId id="1030" r:id="rId31"/>
    <p:sldId id="1031" r:id="rId32"/>
    <p:sldId id="1032" r:id="rId33"/>
    <p:sldId id="983" r:id="rId34"/>
    <p:sldId id="1068" r:id="rId35"/>
    <p:sldId id="1069" r:id="rId36"/>
    <p:sldId id="1092" r:id="rId37"/>
    <p:sldId id="1071" r:id="rId38"/>
    <p:sldId id="731" r:id="rId39"/>
    <p:sldId id="1047" r:id="rId40"/>
    <p:sldId id="1070" r:id="rId41"/>
    <p:sldId id="1052" r:id="rId42"/>
    <p:sldId id="1049" r:id="rId43"/>
    <p:sldId id="1053" r:id="rId44"/>
    <p:sldId id="1054" r:id="rId45"/>
    <p:sldId id="1056" r:id="rId46"/>
    <p:sldId id="1055" r:id="rId47"/>
    <p:sldId id="1057" r:id="rId48"/>
    <p:sldId id="1045" r:id="rId49"/>
    <p:sldId id="1082" r:id="rId50"/>
    <p:sldId id="1074" r:id="rId51"/>
    <p:sldId id="1075" r:id="rId52"/>
    <p:sldId id="1076" r:id="rId53"/>
    <p:sldId id="1077" r:id="rId54"/>
    <p:sldId id="1078" r:id="rId55"/>
    <p:sldId id="1079" r:id="rId56"/>
    <p:sldId id="988" r:id="rId57"/>
    <p:sldId id="1080" r:id="rId58"/>
    <p:sldId id="1083" r:id="rId59"/>
    <p:sldId id="1081" r:id="rId60"/>
    <p:sldId id="1033" r:id="rId61"/>
    <p:sldId id="1039" r:id="rId62"/>
    <p:sldId id="1066" r:id="rId63"/>
    <p:sldId id="1035" r:id="rId64"/>
    <p:sldId id="1037" r:id="rId65"/>
    <p:sldId id="934" r:id="rId66"/>
    <p:sldId id="1041" r:id="rId67"/>
    <p:sldId id="1042" r:id="rId68"/>
    <p:sldId id="1085" r:id="rId69"/>
    <p:sldId id="1086" r:id="rId70"/>
    <p:sldId id="1087" r:id="rId71"/>
    <p:sldId id="1040" r:id="rId72"/>
    <p:sldId id="1091" r:id="rId73"/>
    <p:sldId id="1088" r:id="rId74"/>
    <p:sldId id="1089" r:id="rId75"/>
    <p:sldId id="1093" r:id="rId7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0000AC"/>
    <a:srgbClr val="C0C0C0"/>
    <a:srgbClr val="DDDDDD"/>
    <a:srgbClr val="00CCFF"/>
    <a:srgbClr val="0000CC"/>
    <a:srgbClr val="FFFF66"/>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210" autoAdjust="0"/>
    <p:restoredTop sz="93728" autoAdjust="0"/>
  </p:normalViewPr>
  <p:slideViewPr>
    <p:cSldViewPr snapToGrid="0">
      <p:cViewPr>
        <p:scale>
          <a:sx n="100" d="100"/>
          <a:sy n="100" d="100"/>
        </p:scale>
        <p:origin x="-2814" y="-822"/>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21780"/>
    </p:cViewPr>
  </p:sorterViewPr>
  <p:notesViewPr>
    <p:cSldViewPr snapToGrid="0">
      <p:cViewPr varScale="1">
        <p:scale>
          <a:sx n="90" d="100"/>
          <a:sy n="90" d="100"/>
        </p:scale>
        <p:origin x="-2928" y="-12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FF910D-8BD8-4D14-961C-F9AAE0D13D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D53E3BD-9D19-41F7-894D-613B5C266566}">
      <dgm:prSet custT="1"/>
      <dgm:spPr>
        <a:solidFill>
          <a:srgbClr val="3366FF"/>
        </a:solidFill>
      </dgm:spPr>
      <dgm:t>
        <a:bodyPr/>
        <a:lstStyle/>
        <a:p>
          <a:pPr algn="ctr" rtl="0"/>
          <a:r>
            <a:rPr lang="en-US" sz="3200" b="1" baseline="0" dirty="0" smtClean="0"/>
            <a:t>The Global Positioning System (GPS) and Common-View Time Transfer</a:t>
          </a:r>
          <a:endParaRPr lang="en-US" sz="3200" baseline="0" dirty="0"/>
        </a:p>
      </dgm:t>
    </dgm:pt>
    <dgm:pt modelId="{D80411E3-6BFA-450B-A6A6-DE58B8132A12}" type="parTrans" cxnId="{F63F14F3-CB9F-435C-A0A9-DE79718AA807}">
      <dgm:prSet/>
      <dgm:spPr/>
      <dgm:t>
        <a:bodyPr/>
        <a:lstStyle/>
        <a:p>
          <a:endParaRPr lang="en-US"/>
        </a:p>
      </dgm:t>
    </dgm:pt>
    <dgm:pt modelId="{C1F0DBF7-9753-4DE2-9DF7-655EB9B315EC}" type="sibTrans" cxnId="{F63F14F3-CB9F-435C-A0A9-DE79718AA807}">
      <dgm:prSet/>
      <dgm:spPr/>
      <dgm:t>
        <a:bodyPr/>
        <a:lstStyle/>
        <a:p>
          <a:endParaRPr lang="en-US"/>
        </a:p>
      </dgm:t>
    </dgm:pt>
    <dgm:pt modelId="{338A7893-4E7F-49DF-97FB-46503D069358}">
      <dgm:prSet custT="1"/>
      <dgm:spPr>
        <a:solidFill>
          <a:srgbClr val="3366FF"/>
        </a:solidFill>
      </dgm:spPr>
      <dgm:t>
        <a:bodyPr/>
        <a:lstStyle/>
        <a:p>
          <a:pPr algn="ctr" rtl="0"/>
          <a:r>
            <a:rPr lang="en-US" sz="2400" baseline="0" dirty="0" smtClean="0"/>
            <a:t>Michael Lombardi</a:t>
          </a:r>
          <a:br>
            <a:rPr lang="en-US" sz="2400" baseline="0" dirty="0" smtClean="0"/>
          </a:br>
          <a:r>
            <a:rPr lang="en-US" sz="2400" baseline="0" dirty="0" smtClean="0"/>
            <a:t>NIST Time and Frequency Division</a:t>
          </a:r>
          <a:endParaRPr lang="en-US" sz="2400" baseline="0" dirty="0"/>
        </a:p>
      </dgm:t>
    </dgm:pt>
    <dgm:pt modelId="{47391C6C-DEAB-4CE0-8770-67C72DC4A5C3}" type="parTrans" cxnId="{20797A4F-2CC9-45F2-B7FB-AD9D02166BCF}">
      <dgm:prSet/>
      <dgm:spPr/>
      <dgm:t>
        <a:bodyPr/>
        <a:lstStyle/>
        <a:p>
          <a:endParaRPr lang="en-US"/>
        </a:p>
      </dgm:t>
    </dgm:pt>
    <dgm:pt modelId="{153F37FC-87D8-46D2-86C8-48BD66F434DA}" type="sibTrans" cxnId="{20797A4F-2CC9-45F2-B7FB-AD9D02166BCF}">
      <dgm:prSet/>
      <dgm:spPr/>
      <dgm:t>
        <a:bodyPr/>
        <a:lstStyle/>
        <a:p>
          <a:endParaRPr lang="en-US"/>
        </a:p>
      </dgm:t>
    </dgm:pt>
    <dgm:pt modelId="{1142BB27-06BB-4836-A1FC-8D36F21A7AB3}">
      <dgm:prSet custT="1"/>
      <dgm:spPr>
        <a:solidFill>
          <a:srgbClr val="3366FF"/>
        </a:solidFill>
      </dgm:spPr>
      <dgm:t>
        <a:bodyPr/>
        <a:lstStyle/>
        <a:p>
          <a:pPr algn="ctr" rtl="0"/>
          <a:r>
            <a:rPr lang="en-US" sz="1400" baseline="0" dirty="0" smtClean="0"/>
            <a:t>SIM Time and Frequency Metrology Working Group Workshop and Planning Meeting </a:t>
          </a:r>
          <a:endParaRPr lang="en-US" sz="1400" baseline="0" dirty="0" smtClean="0"/>
        </a:p>
        <a:p>
          <a:pPr algn="ctr" rtl="0"/>
          <a:r>
            <a:rPr lang="en-US" sz="1400" baseline="0" dirty="0" smtClean="0"/>
            <a:t>Panama City, Panama</a:t>
          </a:r>
          <a:endParaRPr lang="en-US" sz="1400" baseline="0" dirty="0" smtClean="0"/>
        </a:p>
        <a:p>
          <a:pPr algn="ctr" rtl="0"/>
          <a:r>
            <a:rPr lang="en-US" sz="1400" baseline="0" dirty="0" smtClean="0"/>
            <a:t>January 27-29, 2015</a:t>
          </a:r>
          <a:endParaRPr lang="en-US" sz="1400" baseline="0" dirty="0"/>
        </a:p>
      </dgm:t>
    </dgm:pt>
    <dgm:pt modelId="{9091D0AD-25BA-47EC-B33F-D41DC0907472}" type="parTrans" cxnId="{98666057-4012-45E3-8C5A-8372881F32D9}">
      <dgm:prSet/>
      <dgm:spPr/>
      <dgm:t>
        <a:bodyPr/>
        <a:lstStyle/>
        <a:p>
          <a:endParaRPr lang="en-US"/>
        </a:p>
      </dgm:t>
    </dgm:pt>
    <dgm:pt modelId="{0B0B04DA-7A40-44CD-AF23-97CF40AD3278}" type="sibTrans" cxnId="{98666057-4012-45E3-8C5A-8372881F32D9}">
      <dgm:prSet/>
      <dgm:spPr/>
      <dgm:t>
        <a:bodyPr/>
        <a:lstStyle/>
        <a:p>
          <a:endParaRPr lang="en-US"/>
        </a:p>
      </dgm:t>
    </dgm:pt>
    <dgm:pt modelId="{ADBE7455-9857-46C5-81A2-DE61B4A7FCF6}" type="pres">
      <dgm:prSet presAssocID="{AEFF910D-8BD8-4D14-961C-F9AAE0D13D98}" presName="linear" presStyleCnt="0">
        <dgm:presLayoutVars>
          <dgm:animLvl val="lvl"/>
          <dgm:resizeHandles val="exact"/>
        </dgm:presLayoutVars>
      </dgm:prSet>
      <dgm:spPr/>
      <dgm:t>
        <a:bodyPr/>
        <a:lstStyle/>
        <a:p>
          <a:endParaRPr lang="en-US"/>
        </a:p>
      </dgm:t>
    </dgm:pt>
    <dgm:pt modelId="{01F3C020-0257-4A1B-A9B8-869D5B4EE827}" type="pres">
      <dgm:prSet presAssocID="{6D53E3BD-9D19-41F7-894D-613B5C266566}" presName="parentText" presStyleLbl="node1" presStyleIdx="0" presStyleCnt="3" custScaleY="175760">
        <dgm:presLayoutVars>
          <dgm:chMax val="0"/>
          <dgm:bulletEnabled val="1"/>
        </dgm:presLayoutVars>
      </dgm:prSet>
      <dgm:spPr/>
      <dgm:t>
        <a:bodyPr/>
        <a:lstStyle/>
        <a:p>
          <a:endParaRPr lang="en-US"/>
        </a:p>
      </dgm:t>
    </dgm:pt>
    <dgm:pt modelId="{B03F9CC2-E71B-4BFD-AA17-E3E09125E736}" type="pres">
      <dgm:prSet presAssocID="{C1F0DBF7-9753-4DE2-9DF7-655EB9B315EC}" presName="spacer" presStyleCnt="0"/>
      <dgm:spPr/>
    </dgm:pt>
    <dgm:pt modelId="{503DF80C-7B91-4258-9BFF-526524895CEC}" type="pres">
      <dgm:prSet presAssocID="{338A7893-4E7F-49DF-97FB-46503D069358}" presName="parentText" presStyleLbl="node1" presStyleIdx="1" presStyleCnt="3">
        <dgm:presLayoutVars>
          <dgm:chMax val="0"/>
          <dgm:bulletEnabled val="1"/>
        </dgm:presLayoutVars>
      </dgm:prSet>
      <dgm:spPr/>
      <dgm:t>
        <a:bodyPr/>
        <a:lstStyle/>
        <a:p>
          <a:endParaRPr lang="en-US"/>
        </a:p>
      </dgm:t>
    </dgm:pt>
    <dgm:pt modelId="{87BE0E14-9836-4EE4-A092-C2C1AA6E905C}" type="pres">
      <dgm:prSet presAssocID="{153F37FC-87D8-46D2-86C8-48BD66F434DA}" presName="spacer" presStyleCnt="0"/>
      <dgm:spPr/>
    </dgm:pt>
    <dgm:pt modelId="{F3DB8356-2B6C-4409-9977-0819DED7D1A8}" type="pres">
      <dgm:prSet presAssocID="{1142BB27-06BB-4836-A1FC-8D36F21A7AB3}" presName="parentText" presStyleLbl="node1" presStyleIdx="2" presStyleCnt="3" custLinFactNeighborX="490" custLinFactNeighborY="-66145">
        <dgm:presLayoutVars>
          <dgm:chMax val="0"/>
          <dgm:bulletEnabled val="1"/>
        </dgm:presLayoutVars>
      </dgm:prSet>
      <dgm:spPr/>
      <dgm:t>
        <a:bodyPr/>
        <a:lstStyle/>
        <a:p>
          <a:endParaRPr lang="en-US"/>
        </a:p>
      </dgm:t>
    </dgm:pt>
  </dgm:ptLst>
  <dgm:cxnLst>
    <dgm:cxn modelId="{20797A4F-2CC9-45F2-B7FB-AD9D02166BCF}" srcId="{AEFF910D-8BD8-4D14-961C-F9AAE0D13D98}" destId="{338A7893-4E7F-49DF-97FB-46503D069358}" srcOrd="1" destOrd="0" parTransId="{47391C6C-DEAB-4CE0-8770-67C72DC4A5C3}" sibTransId="{153F37FC-87D8-46D2-86C8-48BD66F434DA}"/>
    <dgm:cxn modelId="{98666057-4012-45E3-8C5A-8372881F32D9}" srcId="{AEFF910D-8BD8-4D14-961C-F9AAE0D13D98}" destId="{1142BB27-06BB-4836-A1FC-8D36F21A7AB3}" srcOrd="2" destOrd="0" parTransId="{9091D0AD-25BA-47EC-B33F-D41DC0907472}" sibTransId="{0B0B04DA-7A40-44CD-AF23-97CF40AD3278}"/>
    <dgm:cxn modelId="{B3D9EF72-EA01-47BD-9244-2F60BA3614C5}" type="presOf" srcId="{AEFF910D-8BD8-4D14-961C-F9AAE0D13D98}" destId="{ADBE7455-9857-46C5-81A2-DE61B4A7FCF6}" srcOrd="0" destOrd="0" presId="urn:microsoft.com/office/officeart/2005/8/layout/vList2"/>
    <dgm:cxn modelId="{B367ED00-9A97-4EC6-865C-7C9B9F3CB29C}" type="presOf" srcId="{1142BB27-06BB-4836-A1FC-8D36F21A7AB3}" destId="{F3DB8356-2B6C-4409-9977-0819DED7D1A8}" srcOrd="0" destOrd="0" presId="urn:microsoft.com/office/officeart/2005/8/layout/vList2"/>
    <dgm:cxn modelId="{F87841F0-9BE5-4B08-AEE2-F6AF38BDE2CB}" type="presOf" srcId="{338A7893-4E7F-49DF-97FB-46503D069358}" destId="{503DF80C-7B91-4258-9BFF-526524895CEC}" srcOrd="0" destOrd="0" presId="urn:microsoft.com/office/officeart/2005/8/layout/vList2"/>
    <dgm:cxn modelId="{5613CFDF-3F21-42C2-8FF6-EBCE09A52056}" type="presOf" srcId="{6D53E3BD-9D19-41F7-894D-613B5C266566}" destId="{01F3C020-0257-4A1B-A9B8-869D5B4EE827}" srcOrd="0" destOrd="0" presId="urn:microsoft.com/office/officeart/2005/8/layout/vList2"/>
    <dgm:cxn modelId="{F63F14F3-CB9F-435C-A0A9-DE79718AA807}" srcId="{AEFF910D-8BD8-4D14-961C-F9AAE0D13D98}" destId="{6D53E3BD-9D19-41F7-894D-613B5C266566}" srcOrd="0" destOrd="0" parTransId="{D80411E3-6BFA-450B-A6A6-DE58B8132A12}" sibTransId="{C1F0DBF7-9753-4DE2-9DF7-655EB9B315EC}"/>
    <dgm:cxn modelId="{20B19D60-B1BA-4A3D-8DC8-7AFDF56EAABE}" type="presParOf" srcId="{ADBE7455-9857-46C5-81A2-DE61B4A7FCF6}" destId="{01F3C020-0257-4A1B-A9B8-869D5B4EE827}" srcOrd="0" destOrd="0" presId="urn:microsoft.com/office/officeart/2005/8/layout/vList2"/>
    <dgm:cxn modelId="{2B35974E-D2D8-4A52-A81F-2695920DC52E}" type="presParOf" srcId="{ADBE7455-9857-46C5-81A2-DE61B4A7FCF6}" destId="{B03F9CC2-E71B-4BFD-AA17-E3E09125E736}" srcOrd="1" destOrd="0" presId="urn:microsoft.com/office/officeart/2005/8/layout/vList2"/>
    <dgm:cxn modelId="{3A05A77B-2724-4FCC-9DFC-75B959249E5C}" type="presParOf" srcId="{ADBE7455-9857-46C5-81A2-DE61B4A7FCF6}" destId="{503DF80C-7B91-4258-9BFF-526524895CEC}" srcOrd="2" destOrd="0" presId="urn:microsoft.com/office/officeart/2005/8/layout/vList2"/>
    <dgm:cxn modelId="{D99231D1-F363-4F12-A01B-EBDC3598B868}" type="presParOf" srcId="{ADBE7455-9857-46C5-81A2-DE61B4A7FCF6}" destId="{87BE0E14-9836-4EE4-A092-C2C1AA6E905C}" srcOrd="3" destOrd="0" presId="urn:microsoft.com/office/officeart/2005/8/layout/vList2"/>
    <dgm:cxn modelId="{70ABD618-05C5-496C-8073-4F99E5F6B2F6}" type="presParOf" srcId="{ADBE7455-9857-46C5-81A2-DE61B4A7FCF6}" destId="{F3DB8356-2B6C-4409-9977-0819DED7D1A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FF910D-8BD8-4D14-961C-F9AAE0D13D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38A7893-4E7F-49DF-97FB-46503D069358}">
      <dgm:prSet custT="1"/>
      <dgm:spPr>
        <a:solidFill>
          <a:srgbClr val="3366FF"/>
        </a:solidFill>
      </dgm:spPr>
      <dgm:t>
        <a:bodyPr/>
        <a:lstStyle/>
        <a:p>
          <a:pPr algn="ctr" rtl="0"/>
          <a:r>
            <a:rPr lang="en-US" sz="3600" baseline="0" dirty="0" smtClean="0"/>
            <a:t>What is GPS?</a:t>
          </a:r>
          <a:endParaRPr lang="en-US" sz="3600" baseline="0" dirty="0" smtClean="0"/>
        </a:p>
      </dgm:t>
    </dgm:pt>
    <dgm:pt modelId="{47391C6C-DEAB-4CE0-8770-67C72DC4A5C3}" type="parTrans" cxnId="{20797A4F-2CC9-45F2-B7FB-AD9D02166BCF}">
      <dgm:prSet/>
      <dgm:spPr/>
      <dgm:t>
        <a:bodyPr/>
        <a:lstStyle/>
        <a:p>
          <a:endParaRPr lang="en-US"/>
        </a:p>
      </dgm:t>
    </dgm:pt>
    <dgm:pt modelId="{153F37FC-87D8-46D2-86C8-48BD66F434DA}" type="sibTrans" cxnId="{20797A4F-2CC9-45F2-B7FB-AD9D02166BCF}">
      <dgm:prSet/>
      <dgm:spPr/>
      <dgm:t>
        <a:bodyPr/>
        <a:lstStyle/>
        <a:p>
          <a:endParaRPr lang="en-US"/>
        </a:p>
      </dgm:t>
    </dgm:pt>
    <dgm:pt modelId="{ADBE7455-9857-46C5-81A2-DE61B4A7FCF6}" type="pres">
      <dgm:prSet presAssocID="{AEFF910D-8BD8-4D14-961C-F9AAE0D13D98}" presName="linear" presStyleCnt="0">
        <dgm:presLayoutVars>
          <dgm:animLvl val="lvl"/>
          <dgm:resizeHandles val="exact"/>
        </dgm:presLayoutVars>
      </dgm:prSet>
      <dgm:spPr/>
      <dgm:t>
        <a:bodyPr/>
        <a:lstStyle/>
        <a:p>
          <a:endParaRPr lang="en-US"/>
        </a:p>
      </dgm:t>
    </dgm:pt>
    <dgm:pt modelId="{503DF80C-7B91-4258-9BFF-526524895CEC}" type="pres">
      <dgm:prSet presAssocID="{338A7893-4E7F-49DF-97FB-46503D069358}" presName="parentText" presStyleLbl="node1" presStyleIdx="0" presStyleCnt="1" custLinFactNeighborX="-368" custLinFactNeighborY="-14090">
        <dgm:presLayoutVars>
          <dgm:chMax val="0"/>
          <dgm:bulletEnabled val="1"/>
        </dgm:presLayoutVars>
      </dgm:prSet>
      <dgm:spPr/>
      <dgm:t>
        <a:bodyPr/>
        <a:lstStyle/>
        <a:p>
          <a:endParaRPr lang="en-US"/>
        </a:p>
      </dgm:t>
    </dgm:pt>
  </dgm:ptLst>
  <dgm:cxnLst>
    <dgm:cxn modelId="{20797A4F-2CC9-45F2-B7FB-AD9D02166BCF}" srcId="{AEFF910D-8BD8-4D14-961C-F9AAE0D13D98}" destId="{338A7893-4E7F-49DF-97FB-46503D069358}" srcOrd="0" destOrd="0" parTransId="{47391C6C-DEAB-4CE0-8770-67C72DC4A5C3}" sibTransId="{153F37FC-87D8-46D2-86C8-48BD66F434DA}"/>
    <dgm:cxn modelId="{1CC93D08-91CB-440F-BEAE-CA6EF317E6E0}" type="presOf" srcId="{338A7893-4E7F-49DF-97FB-46503D069358}" destId="{503DF80C-7B91-4258-9BFF-526524895CEC}" srcOrd="0" destOrd="0" presId="urn:microsoft.com/office/officeart/2005/8/layout/vList2"/>
    <dgm:cxn modelId="{AE96E656-9DD1-4A27-B426-262E3C10F46E}" type="presOf" srcId="{AEFF910D-8BD8-4D14-961C-F9AAE0D13D98}" destId="{ADBE7455-9857-46C5-81A2-DE61B4A7FCF6}" srcOrd="0" destOrd="0" presId="urn:microsoft.com/office/officeart/2005/8/layout/vList2"/>
    <dgm:cxn modelId="{8C7B07AB-C32F-476D-BBEB-FF85CFB68BDE}" type="presParOf" srcId="{ADBE7455-9857-46C5-81A2-DE61B4A7FCF6}" destId="{503DF80C-7B91-4258-9BFF-526524895CE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FF910D-8BD8-4D14-961C-F9AAE0D13D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38A7893-4E7F-49DF-97FB-46503D069358}">
      <dgm:prSet custT="1"/>
      <dgm:spPr>
        <a:solidFill>
          <a:srgbClr val="3366FF"/>
        </a:solidFill>
      </dgm:spPr>
      <dgm:t>
        <a:bodyPr/>
        <a:lstStyle/>
        <a:p>
          <a:pPr algn="ctr" rtl="0"/>
          <a:r>
            <a:rPr lang="en-US" sz="3600" baseline="0" dirty="0" smtClean="0"/>
            <a:t>How Does GPS Work?</a:t>
          </a:r>
          <a:endParaRPr lang="en-US" sz="3600" baseline="0" dirty="0" smtClean="0"/>
        </a:p>
      </dgm:t>
    </dgm:pt>
    <dgm:pt modelId="{47391C6C-DEAB-4CE0-8770-67C72DC4A5C3}" type="parTrans" cxnId="{20797A4F-2CC9-45F2-B7FB-AD9D02166BCF}">
      <dgm:prSet/>
      <dgm:spPr/>
      <dgm:t>
        <a:bodyPr/>
        <a:lstStyle/>
        <a:p>
          <a:endParaRPr lang="en-US"/>
        </a:p>
      </dgm:t>
    </dgm:pt>
    <dgm:pt modelId="{153F37FC-87D8-46D2-86C8-48BD66F434DA}" type="sibTrans" cxnId="{20797A4F-2CC9-45F2-B7FB-AD9D02166BCF}">
      <dgm:prSet/>
      <dgm:spPr/>
      <dgm:t>
        <a:bodyPr/>
        <a:lstStyle/>
        <a:p>
          <a:endParaRPr lang="en-US"/>
        </a:p>
      </dgm:t>
    </dgm:pt>
    <dgm:pt modelId="{ADBE7455-9857-46C5-81A2-DE61B4A7FCF6}" type="pres">
      <dgm:prSet presAssocID="{AEFF910D-8BD8-4D14-961C-F9AAE0D13D98}" presName="linear" presStyleCnt="0">
        <dgm:presLayoutVars>
          <dgm:animLvl val="lvl"/>
          <dgm:resizeHandles val="exact"/>
        </dgm:presLayoutVars>
      </dgm:prSet>
      <dgm:spPr/>
      <dgm:t>
        <a:bodyPr/>
        <a:lstStyle/>
        <a:p>
          <a:endParaRPr lang="en-US"/>
        </a:p>
      </dgm:t>
    </dgm:pt>
    <dgm:pt modelId="{503DF80C-7B91-4258-9BFF-526524895CEC}" type="pres">
      <dgm:prSet presAssocID="{338A7893-4E7F-49DF-97FB-46503D069358}" presName="parentText" presStyleLbl="node1" presStyleIdx="0" presStyleCnt="1" custLinFactNeighborX="-368" custLinFactNeighborY="-14090">
        <dgm:presLayoutVars>
          <dgm:chMax val="0"/>
          <dgm:bulletEnabled val="1"/>
        </dgm:presLayoutVars>
      </dgm:prSet>
      <dgm:spPr/>
      <dgm:t>
        <a:bodyPr/>
        <a:lstStyle/>
        <a:p>
          <a:endParaRPr lang="en-US"/>
        </a:p>
      </dgm:t>
    </dgm:pt>
  </dgm:ptLst>
  <dgm:cxnLst>
    <dgm:cxn modelId="{F474E118-CC88-4D0A-8203-9E0D71C4CE96}" type="presOf" srcId="{AEFF910D-8BD8-4D14-961C-F9AAE0D13D98}" destId="{ADBE7455-9857-46C5-81A2-DE61B4A7FCF6}" srcOrd="0" destOrd="0" presId="urn:microsoft.com/office/officeart/2005/8/layout/vList2"/>
    <dgm:cxn modelId="{20797A4F-2CC9-45F2-B7FB-AD9D02166BCF}" srcId="{AEFF910D-8BD8-4D14-961C-F9AAE0D13D98}" destId="{338A7893-4E7F-49DF-97FB-46503D069358}" srcOrd="0" destOrd="0" parTransId="{47391C6C-DEAB-4CE0-8770-67C72DC4A5C3}" sibTransId="{153F37FC-87D8-46D2-86C8-48BD66F434DA}"/>
    <dgm:cxn modelId="{20BBCD15-ED95-4CE7-A153-8C105B95407C}" type="presOf" srcId="{338A7893-4E7F-49DF-97FB-46503D069358}" destId="{503DF80C-7B91-4258-9BFF-526524895CEC}" srcOrd="0" destOrd="0" presId="urn:microsoft.com/office/officeart/2005/8/layout/vList2"/>
    <dgm:cxn modelId="{176C4E94-771B-4A17-A9BE-2AEA8AB37F11}" type="presParOf" srcId="{ADBE7455-9857-46C5-81A2-DE61B4A7FCF6}" destId="{503DF80C-7B91-4258-9BFF-526524895CE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FF910D-8BD8-4D14-961C-F9AAE0D13D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38A7893-4E7F-49DF-97FB-46503D069358}">
      <dgm:prSet custT="1"/>
      <dgm:spPr>
        <a:solidFill>
          <a:srgbClr val="3366FF"/>
        </a:solidFill>
      </dgm:spPr>
      <dgm:t>
        <a:bodyPr/>
        <a:lstStyle/>
        <a:p>
          <a:pPr algn="ctr" rtl="0"/>
          <a:r>
            <a:rPr lang="en-US" sz="3600" baseline="0" dirty="0" smtClean="0"/>
            <a:t>What is the uncertainty of GPS positioning?</a:t>
          </a:r>
          <a:endParaRPr lang="en-US" sz="3600" baseline="0" dirty="0" smtClean="0"/>
        </a:p>
      </dgm:t>
    </dgm:pt>
    <dgm:pt modelId="{47391C6C-DEAB-4CE0-8770-67C72DC4A5C3}" type="parTrans" cxnId="{20797A4F-2CC9-45F2-B7FB-AD9D02166BCF}">
      <dgm:prSet/>
      <dgm:spPr/>
      <dgm:t>
        <a:bodyPr/>
        <a:lstStyle/>
        <a:p>
          <a:endParaRPr lang="en-US"/>
        </a:p>
      </dgm:t>
    </dgm:pt>
    <dgm:pt modelId="{153F37FC-87D8-46D2-86C8-48BD66F434DA}" type="sibTrans" cxnId="{20797A4F-2CC9-45F2-B7FB-AD9D02166BCF}">
      <dgm:prSet/>
      <dgm:spPr/>
      <dgm:t>
        <a:bodyPr/>
        <a:lstStyle/>
        <a:p>
          <a:endParaRPr lang="en-US"/>
        </a:p>
      </dgm:t>
    </dgm:pt>
    <dgm:pt modelId="{ADBE7455-9857-46C5-81A2-DE61B4A7FCF6}" type="pres">
      <dgm:prSet presAssocID="{AEFF910D-8BD8-4D14-961C-F9AAE0D13D98}" presName="linear" presStyleCnt="0">
        <dgm:presLayoutVars>
          <dgm:animLvl val="lvl"/>
          <dgm:resizeHandles val="exact"/>
        </dgm:presLayoutVars>
      </dgm:prSet>
      <dgm:spPr/>
      <dgm:t>
        <a:bodyPr/>
        <a:lstStyle/>
        <a:p>
          <a:endParaRPr lang="en-US"/>
        </a:p>
      </dgm:t>
    </dgm:pt>
    <dgm:pt modelId="{503DF80C-7B91-4258-9BFF-526524895CEC}" type="pres">
      <dgm:prSet presAssocID="{338A7893-4E7F-49DF-97FB-46503D069358}" presName="parentText" presStyleLbl="node1" presStyleIdx="0" presStyleCnt="1" custLinFactNeighborX="-368" custLinFactNeighborY="-14090">
        <dgm:presLayoutVars>
          <dgm:chMax val="0"/>
          <dgm:bulletEnabled val="1"/>
        </dgm:presLayoutVars>
      </dgm:prSet>
      <dgm:spPr/>
      <dgm:t>
        <a:bodyPr/>
        <a:lstStyle/>
        <a:p>
          <a:endParaRPr lang="en-US"/>
        </a:p>
      </dgm:t>
    </dgm:pt>
  </dgm:ptLst>
  <dgm:cxnLst>
    <dgm:cxn modelId="{20797A4F-2CC9-45F2-B7FB-AD9D02166BCF}" srcId="{AEFF910D-8BD8-4D14-961C-F9AAE0D13D98}" destId="{338A7893-4E7F-49DF-97FB-46503D069358}" srcOrd="0" destOrd="0" parTransId="{47391C6C-DEAB-4CE0-8770-67C72DC4A5C3}" sibTransId="{153F37FC-87D8-46D2-86C8-48BD66F434DA}"/>
    <dgm:cxn modelId="{8DC5C827-1E7B-40B0-9988-781CF6365C33}" type="presOf" srcId="{338A7893-4E7F-49DF-97FB-46503D069358}" destId="{503DF80C-7B91-4258-9BFF-526524895CEC}" srcOrd="0" destOrd="0" presId="urn:microsoft.com/office/officeart/2005/8/layout/vList2"/>
    <dgm:cxn modelId="{69050EC4-07A7-46A6-BD05-C6C5AD7E20F0}" type="presOf" srcId="{AEFF910D-8BD8-4D14-961C-F9AAE0D13D98}" destId="{ADBE7455-9857-46C5-81A2-DE61B4A7FCF6}" srcOrd="0" destOrd="0" presId="urn:microsoft.com/office/officeart/2005/8/layout/vList2"/>
    <dgm:cxn modelId="{A70F6AE7-3C01-430C-89C9-26F08BFE46F8}" type="presParOf" srcId="{ADBE7455-9857-46C5-81A2-DE61B4A7FCF6}" destId="{503DF80C-7B91-4258-9BFF-526524895CE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FF910D-8BD8-4D14-961C-F9AAE0D13D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38A7893-4E7F-49DF-97FB-46503D069358}">
      <dgm:prSet custT="1"/>
      <dgm:spPr>
        <a:solidFill>
          <a:srgbClr val="3366FF"/>
        </a:solidFill>
      </dgm:spPr>
      <dgm:t>
        <a:bodyPr/>
        <a:lstStyle/>
        <a:p>
          <a:pPr algn="ctr" rtl="0"/>
          <a:r>
            <a:rPr lang="en-US" sz="3600" baseline="0" dirty="0" smtClean="0"/>
            <a:t>What is the uncertainty of GPS time?</a:t>
          </a:r>
          <a:endParaRPr lang="en-US" sz="3600" baseline="0" dirty="0" smtClean="0"/>
        </a:p>
      </dgm:t>
    </dgm:pt>
    <dgm:pt modelId="{47391C6C-DEAB-4CE0-8770-67C72DC4A5C3}" type="parTrans" cxnId="{20797A4F-2CC9-45F2-B7FB-AD9D02166BCF}">
      <dgm:prSet/>
      <dgm:spPr/>
      <dgm:t>
        <a:bodyPr/>
        <a:lstStyle/>
        <a:p>
          <a:endParaRPr lang="en-US"/>
        </a:p>
      </dgm:t>
    </dgm:pt>
    <dgm:pt modelId="{153F37FC-87D8-46D2-86C8-48BD66F434DA}" type="sibTrans" cxnId="{20797A4F-2CC9-45F2-B7FB-AD9D02166BCF}">
      <dgm:prSet/>
      <dgm:spPr/>
      <dgm:t>
        <a:bodyPr/>
        <a:lstStyle/>
        <a:p>
          <a:endParaRPr lang="en-US"/>
        </a:p>
      </dgm:t>
    </dgm:pt>
    <dgm:pt modelId="{ADBE7455-9857-46C5-81A2-DE61B4A7FCF6}" type="pres">
      <dgm:prSet presAssocID="{AEFF910D-8BD8-4D14-961C-F9AAE0D13D98}" presName="linear" presStyleCnt="0">
        <dgm:presLayoutVars>
          <dgm:animLvl val="lvl"/>
          <dgm:resizeHandles val="exact"/>
        </dgm:presLayoutVars>
      </dgm:prSet>
      <dgm:spPr/>
      <dgm:t>
        <a:bodyPr/>
        <a:lstStyle/>
        <a:p>
          <a:endParaRPr lang="en-US"/>
        </a:p>
      </dgm:t>
    </dgm:pt>
    <dgm:pt modelId="{503DF80C-7B91-4258-9BFF-526524895CEC}" type="pres">
      <dgm:prSet presAssocID="{338A7893-4E7F-49DF-97FB-46503D069358}" presName="parentText" presStyleLbl="node1" presStyleIdx="0" presStyleCnt="1" custLinFactNeighborX="-368" custLinFactNeighborY="-14090">
        <dgm:presLayoutVars>
          <dgm:chMax val="0"/>
          <dgm:bulletEnabled val="1"/>
        </dgm:presLayoutVars>
      </dgm:prSet>
      <dgm:spPr/>
      <dgm:t>
        <a:bodyPr/>
        <a:lstStyle/>
        <a:p>
          <a:endParaRPr lang="en-US"/>
        </a:p>
      </dgm:t>
    </dgm:pt>
  </dgm:ptLst>
  <dgm:cxnLst>
    <dgm:cxn modelId="{20797A4F-2CC9-45F2-B7FB-AD9D02166BCF}" srcId="{AEFF910D-8BD8-4D14-961C-F9AAE0D13D98}" destId="{338A7893-4E7F-49DF-97FB-46503D069358}" srcOrd="0" destOrd="0" parTransId="{47391C6C-DEAB-4CE0-8770-67C72DC4A5C3}" sibTransId="{153F37FC-87D8-46D2-86C8-48BD66F434DA}"/>
    <dgm:cxn modelId="{19F91CC1-1823-4D11-BB82-27287BD6418F}" type="presOf" srcId="{AEFF910D-8BD8-4D14-961C-F9AAE0D13D98}" destId="{ADBE7455-9857-46C5-81A2-DE61B4A7FCF6}" srcOrd="0" destOrd="0" presId="urn:microsoft.com/office/officeart/2005/8/layout/vList2"/>
    <dgm:cxn modelId="{CF2DB01F-5ABC-4C0B-9FCC-9216AB6057AB}" type="presOf" srcId="{338A7893-4E7F-49DF-97FB-46503D069358}" destId="{503DF80C-7B91-4258-9BFF-526524895CEC}" srcOrd="0" destOrd="0" presId="urn:microsoft.com/office/officeart/2005/8/layout/vList2"/>
    <dgm:cxn modelId="{39061117-C6F5-42B0-8723-F767FB0B7BEC}" type="presParOf" srcId="{ADBE7455-9857-46C5-81A2-DE61B4A7FCF6}" destId="{503DF80C-7B91-4258-9BFF-526524895CE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FF910D-8BD8-4D14-961C-F9AAE0D13D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38A7893-4E7F-49DF-97FB-46503D069358}">
      <dgm:prSet custT="1"/>
      <dgm:spPr>
        <a:solidFill>
          <a:srgbClr val="3366FF"/>
        </a:solidFill>
      </dgm:spPr>
      <dgm:t>
        <a:bodyPr/>
        <a:lstStyle/>
        <a:p>
          <a:pPr algn="ctr" rtl="0"/>
          <a:r>
            <a:rPr lang="en-US" sz="3600" baseline="0" dirty="0" smtClean="0"/>
            <a:t>Common-View GPS Time Transfer</a:t>
          </a:r>
          <a:endParaRPr lang="en-US" sz="3600" baseline="0" dirty="0" smtClean="0"/>
        </a:p>
      </dgm:t>
    </dgm:pt>
    <dgm:pt modelId="{47391C6C-DEAB-4CE0-8770-67C72DC4A5C3}" type="parTrans" cxnId="{20797A4F-2CC9-45F2-B7FB-AD9D02166BCF}">
      <dgm:prSet/>
      <dgm:spPr/>
      <dgm:t>
        <a:bodyPr/>
        <a:lstStyle/>
        <a:p>
          <a:endParaRPr lang="en-US"/>
        </a:p>
      </dgm:t>
    </dgm:pt>
    <dgm:pt modelId="{153F37FC-87D8-46D2-86C8-48BD66F434DA}" type="sibTrans" cxnId="{20797A4F-2CC9-45F2-B7FB-AD9D02166BCF}">
      <dgm:prSet/>
      <dgm:spPr/>
      <dgm:t>
        <a:bodyPr/>
        <a:lstStyle/>
        <a:p>
          <a:endParaRPr lang="en-US"/>
        </a:p>
      </dgm:t>
    </dgm:pt>
    <dgm:pt modelId="{ADBE7455-9857-46C5-81A2-DE61B4A7FCF6}" type="pres">
      <dgm:prSet presAssocID="{AEFF910D-8BD8-4D14-961C-F9AAE0D13D98}" presName="linear" presStyleCnt="0">
        <dgm:presLayoutVars>
          <dgm:animLvl val="lvl"/>
          <dgm:resizeHandles val="exact"/>
        </dgm:presLayoutVars>
      </dgm:prSet>
      <dgm:spPr/>
      <dgm:t>
        <a:bodyPr/>
        <a:lstStyle/>
        <a:p>
          <a:endParaRPr lang="en-US"/>
        </a:p>
      </dgm:t>
    </dgm:pt>
    <dgm:pt modelId="{503DF80C-7B91-4258-9BFF-526524895CEC}" type="pres">
      <dgm:prSet presAssocID="{338A7893-4E7F-49DF-97FB-46503D069358}" presName="parentText" presStyleLbl="node1" presStyleIdx="0" presStyleCnt="1" custLinFactNeighborX="-368" custLinFactNeighborY="-14090">
        <dgm:presLayoutVars>
          <dgm:chMax val="0"/>
          <dgm:bulletEnabled val="1"/>
        </dgm:presLayoutVars>
      </dgm:prSet>
      <dgm:spPr/>
      <dgm:t>
        <a:bodyPr/>
        <a:lstStyle/>
        <a:p>
          <a:endParaRPr lang="en-US"/>
        </a:p>
      </dgm:t>
    </dgm:pt>
  </dgm:ptLst>
  <dgm:cxnLst>
    <dgm:cxn modelId="{20797A4F-2CC9-45F2-B7FB-AD9D02166BCF}" srcId="{AEFF910D-8BD8-4D14-961C-F9AAE0D13D98}" destId="{338A7893-4E7F-49DF-97FB-46503D069358}" srcOrd="0" destOrd="0" parTransId="{47391C6C-DEAB-4CE0-8770-67C72DC4A5C3}" sibTransId="{153F37FC-87D8-46D2-86C8-48BD66F434DA}"/>
    <dgm:cxn modelId="{93C1C805-65CA-411F-9D8C-1867A39DDD43}" type="presOf" srcId="{AEFF910D-8BD8-4D14-961C-F9AAE0D13D98}" destId="{ADBE7455-9857-46C5-81A2-DE61B4A7FCF6}" srcOrd="0" destOrd="0" presId="urn:microsoft.com/office/officeart/2005/8/layout/vList2"/>
    <dgm:cxn modelId="{40D02EFC-DF7F-4310-BE55-BD24ECFE7210}" type="presOf" srcId="{338A7893-4E7F-49DF-97FB-46503D069358}" destId="{503DF80C-7B91-4258-9BFF-526524895CEC}" srcOrd="0" destOrd="0" presId="urn:microsoft.com/office/officeart/2005/8/layout/vList2"/>
    <dgm:cxn modelId="{2738A8F1-D11F-4798-8A9D-73C78D6C5779}" type="presParOf" srcId="{ADBE7455-9857-46C5-81A2-DE61B4A7FCF6}" destId="{503DF80C-7B91-4258-9BFF-526524895CE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FF910D-8BD8-4D14-961C-F9AAE0D13D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38A7893-4E7F-49DF-97FB-46503D069358}">
      <dgm:prSet custT="1"/>
      <dgm:spPr>
        <a:solidFill>
          <a:srgbClr val="3366FF"/>
        </a:solidFill>
      </dgm:spPr>
      <dgm:t>
        <a:bodyPr/>
        <a:lstStyle/>
        <a:p>
          <a:pPr algn="ctr" rtl="0"/>
          <a:r>
            <a:rPr lang="en-US" sz="3600" baseline="0" dirty="0" smtClean="0"/>
            <a:t>The SIM Time Network</a:t>
          </a:r>
          <a:endParaRPr lang="en-US" sz="3600" baseline="0" dirty="0"/>
        </a:p>
      </dgm:t>
    </dgm:pt>
    <dgm:pt modelId="{47391C6C-DEAB-4CE0-8770-67C72DC4A5C3}" type="parTrans" cxnId="{20797A4F-2CC9-45F2-B7FB-AD9D02166BCF}">
      <dgm:prSet/>
      <dgm:spPr/>
      <dgm:t>
        <a:bodyPr/>
        <a:lstStyle/>
        <a:p>
          <a:endParaRPr lang="en-US"/>
        </a:p>
      </dgm:t>
    </dgm:pt>
    <dgm:pt modelId="{153F37FC-87D8-46D2-86C8-48BD66F434DA}" type="sibTrans" cxnId="{20797A4F-2CC9-45F2-B7FB-AD9D02166BCF}">
      <dgm:prSet/>
      <dgm:spPr/>
      <dgm:t>
        <a:bodyPr/>
        <a:lstStyle/>
        <a:p>
          <a:endParaRPr lang="en-US"/>
        </a:p>
      </dgm:t>
    </dgm:pt>
    <dgm:pt modelId="{ADBE7455-9857-46C5-81A2-DE61B4A7FCF6}" type="pres">
      <dgm:prSet presAssocID="{AEFF910D-8BD8-4D14-961C-F9AAE0D13D98}" presName="linear" presStyleCnt="0">
        <dgm:presLayoutVars>
          <dgm:animLvl val="lvl"/>
          <dgm:resizeHandles val="exact"/>
        </dgm:presLayoutVars>
      </dgm:prSet>
      <dgm:spPr/>
      <dgm:t>
        <a:bodyPr/>
        <a:lstStyle/>
        <a:p>
          <a:endParaRPr lang="en-US"/>
        </a:p>
      </dgm:t>
    </dgm:pt>
    <dgm:pt modelId="{503DF80C-7B91-4258-9BFF-526524895CEC}" type="pres">
      <dgm:prSet presAssocID="{338A7893-4E7F-49DF-97FB-46503D069358}" presName="parentText" presStyleLbl="node1" presStyleIdx="0" presStyleCnt="1" custLinFactNeighborX="1332" custLinFactNeighborY="-27560">
        <dgm:presLayoutVars>
          <dgm:chMax val="0"/>
          <dgm:bulletEnabled val="1"/>
        </dgm:presLayoutVars>
      </dgm:prSet>
      <dgm:spPr/>
      <dgm:t>
        <a:bodyPr/>
        <a:lstStyle/>
        <a:p>
          <a:endParaRPr lang="en-US"/>
        </a:p>
      </dgm:t>
    </dgm:pt>
  </dgm:ptLst>
  <dgm:cxnLst>
    <dgm:cxn modelId="{20797A4F-2CC9-45F2-B7FB-AD9D02166BCF}" srcId="{AEFF910D-8BD8-4D14-961C-F9AAE0D13D98}" destId="{338A7893-4E7F-49DF-97FB-46503D069358}" srcOrd="0" destOrd="0" parTransId="{47391C6C-DEAB-4CE0-8770-67C72DC4A5C3}" sibTransId="{153F37FC-87D8-46D2-86C8-48BD66F434DA}"/>
    <dgm:cxn modelId="{DE3AD3AC-9B79-4AC5-AD05-2D1A69C75733}" type="presOf" srcId="{338A7893-4E7F-49DF-97FB-46503D069358}" destId="{503DF80C-7B91-4258-9BFF-526524895CEC}" srcOrd="0" destOrd="0" presId="urn:microsoft.com/office/officeart/2005/8/layout/vList2"/>
    <dgm:cxn modelId="{9C187AF3-17A4-445C-8C3A-AE05346869C0}" type="presOf" srcId="{AEFF910D-8BD8-4D14-961C-F9AAE0D13D98}" destId="{ADBE7455-9857-46C5-81A2-DE61B4A7FCF6}" srcOrd="0" destOrd="0" presId="urn:microsoft.com/office/officeart/2005/8/layout/vList2"/>
    <dgm:cxn modelId="{234A7999-FC03-4118-9119-287AC8BDB1F4}" type="presParOf" srcId="{ADBE7455-9857-46C5-81A2-DE61B4A7FCF6}" destId="{503DF80C-7B91-4258-9BFF-526524895CE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EFF910D-8BD8-4D14-961C-F9AAE0D13D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38A7893-4E7F-49DF-97FB-46503D069358}">
      <dgm:prSet custT="1"/>
      <dgm:spPr>
        <a:solidFill>
          <a:srgbClr val="3366FF"/>
        </a:solidFill>
      </dgm:spPr>
      <dgm:t>
        <a:bodyPr/>
        <a:lstStyle/>
        <a:p>
          <a:pPr algn="ctr" rtl="0"/>
          <a:r>
            <a:rPr lang="en-US" sz="3600" baseline="0" dirty="0" smtClean="0"/>
            <a:t>Uncertainty of SIMTN Comparisons</a:t>
          </a:r>
          <a:endParaRPr lang="en-US" sz="3600" baseline="0" dirty="0"/>
        </a:p>
      </dgm:t>
    </dgm:pt>
    <dgm:pt modelId="{47391C6C-DEAB-4CE0-8770-67C72DC4A5C3}" type="parTrans" cxnId="{20797A4F-2CC9-45F2-B7FB-AD9D02166BCF}">
      <dgm:prSet/>
      <dgm:spPr/>
      <dgm:t>
        <a:bodyPr/>
        <a:lstStyle/>
        <a:p>
          <a:endParaRPr lang="en-US"/>
        </a:p>
      </dgm:t>
    </dgm:pt>
    <dgm:pt modelId="{153F37FC-87D8-46D2-86C8-48BD66F434DA}" type="sibTrans" cxnId="{20797A4F-2CC9-45F2-B7FB-AD9D02166BCF}">
      <dgm:prSet/>
      <dgm:spPr/>
      <dgm:t>
        <a:bodyPr/>
        <a:lstStyle/>
        <a:p>
          <a:endParaRPr lang="en-US"/>
        </a:p>
      </dgm:t>
    </dgm:pt>
    <dgm:pt modelId="{ADBE7455-9857-46C5-81A2-DE61B4A7FCF6}" type="pres">
      <dgm:prSet presAssocID="{AEFF910D-8BD8-4D14-961C-F9AAE0D13D98}" presName="linear" presStyleCnt="0">
        <dgm:presLayoutVars>
          <dgm:animLvl val="lvl"/>
          <dgm:resizeHandles val="exact"/>
        </dgm:presLayoutVars>
      </dgm:prSet>
      <dgm:spPr/>
      <dgm:t>
        <a:bodyPr/>
        <a:lstStyle/>
        <a:p>
          <a:endParaRPr lang="en-US"/>
        </a:p>
      </dgm:t>
    </dgm:pt>
    <dgm:pt modelId="{503DF80C-7B91-4258-9BFF-526524895CEC}" type="pres">
      <dgm:prSet presAssocID="{338A7893-4E7F-49DF-97FB-46503D069358}" presName="parentText" presStyleLbl="node1" presStyleIdx="0" presStyleCnt="1" custLinFactNeighborX="1332" custLinFactNeighborY="-27560">
        <dgm:presLayoutVars>
          <dgm:chMax val="0"/>
          <dgm:bulletEnabled val="1"/>
        </dgm:presLayoutVars>
      </dgm:prSet>
      <dgm:spPr/>
      <dgm:t>
        <a:bodyPr/>
        <a:lstStyle/>
        <a:p>
          <a:endParaRPr lang="en-US"/>
        </a:p>
      </dgm:t>
    </dgm:pt>
  </dgm:ptLst>
  <dgm:cxnLst>
    <dgm:cxn modelId="{20797A4F-2CC9-45F2-B7FB-AD9D02166BCF}" srcId="{AEFF910D-8BD8-4D14-961C-F9AAE0D13D98}" destId="{338A7893-4E7F-49DF-97FB-46503D069358}" srcOrd="0" destOrd="0" parTransId="{47391C6C-DEAB-4CE0-8770-67C72DC4A5C3}" sibTransId="{153F37FC-87D8-46D2-86C8-48BD66F434DA}"/>
    <dgm:cxn modelId="{FDCD0D54-592A-412B-B7AA-7D78B2478C73}" type="presOf" srcId="{338A7893-4E7F-49DF-97FB-46503D069358}" destId="{503DF80C-7B91-4258-9BFF-526524895CEC}" srcOrd="0" destOrd="0" presId="urn:microsoft.com/office/officeart/2005/8/layout/vList2"/>
    <dgm:cxn modelId="{1CBE95E6-EA33-4215-A268-DF67238DE089}" type="presOf" srcId="{AEFF910D-8BD8-4D14-961C-F9AAE0D13D98}" destId="{ADBE7455-9857-46C5-81A2-DE61B4A7FCF6}" srcOrd="0" destOrd="0" presId="urn:microsoft.com/office/officeart/2005/8/layout/vList2"/>
    <dgm:cxn modelId="{FAA10246-3F8C-4527-8E07-1E42146CC111}" type="presParOf" srcId="{ADBE7455-9857-46C5-81A2-DE61B4A7FCF6}" destId="{503DF80C-7B91-4258-9BFF-526524895CE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EFF910D-8BD8-4D14-961C-F9AAE0D13D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38A7893-4E7F-49DF-97FB-46503D069358}">
      <dgm:prSet custT="1"/>
      <dgm:spPr>
        <a:solidFill>
          <a:srgbClr val="3366FF"/>
        </a:solidFill>
      </dgm:spPr>
      <dgm:t>
        <a:bodyPr/>
        <a:lstStyle/>
        <a:p>
          <a:pPr algn="ctr" rtl="0"/>
          <a:r>
            <a:rPr lang="en-US" sz="3600" baseline="0" dirty="0" smtClean="0"/>
            <a:t>Contributing to </a:t>
          </a:r>
        </a:p>
        <a:p>
          <a:pPr algn="ctr" rtl="0"/>
          <a:r>
            <a:rPr lang="en-US" sz="3600" baseline="0" dirty="0" smtClean="0"/>
            <a:t>Coordinated Universal Time (UTC) by participating in the </a:t>
          </a:r>
        </a:p>
        <a:p>
          <a:pPr algn="ctr" rtl="0"/>
          <a:r>
            <a:rPr lang="en-US" sz="3600" baseline="0" dirty="0" smtClean="0"/>
            <a:t>BIPM Key Comparisons</a:t>
          </a:r>
          <a:endParaRPr lang="en-US" sz="3600" baseline="0" dirty="0"/>
        </a:p>
      </dgm:t>
    </dgm:pt>
    <dgm:pt modelId="{47391C6C-DEAB-4CE0-8770-67C72DC4A5C3}" type="parTrans" cxnId="{20797A4F-2CC9-45F2-B7FB-AD9D02166BCF}">
      <dgm:prSet/>
      <dgm:spPr/>
      <dgm:t>
        <a:bodyPr/>
        <a:lstStyle/>
        <a:p>
          <a:endParaRPr lang="en-US"/>
        </a:p>
      </dgm:t>
    </dgm:pt>
    <dgm:pt modelId="{153F37FC-87D8-46D2-86C8-48BD66F434DA}" type="sibTrans" cxnId="{20797A4F-2CC9-45F2-B7FB-AD9D02166BCF}">
      <dgm:prSet/>
      <dgm:spPr/>
      <dgm:t>
        <a:bodyPr/>
        <a:lstStyle/>
        <a:p>
          <a:endParaRPr lang="en-US"/>
        </a:p>
      </dgm:t>
    </dgm:pt>
    <dgm:pt modelId="{ADBE7455-9857-46C5-81A2-DE61B4A7FCF6}" type="pres">
      <dgm:prSet presAssocID="{AEFF910D-8BD8-4D14-961C-F9AAE0D13D98}" presName="linear" presStyleCnt="0">
        <dgm:presLayoutVars>
          <dgm:animLvl val="lvl"/>
          <dgm:resizeHandles val="exact"/>
        </dgm:presLayoutVars>
      </dgm:prSet>
      <dgm:spPr/>
      <dgm:t>
        <a:bodyPr/>
        <a:lstStyle/>
        <a:p>
          <a:endParaRPr lang="en-US"/>
        </a:p>
      </dgm:t>
    </dgm:pt>
    <dgm:pt modelId="{503DF80C-7B91-4258-9BFF-526524895CEC}" type="pres">
      <dgm:prSet presAssocID="{338A7893-4E7F-49DF-97FB-46503D069358}" presName="parentText" presStyleLbl="node1" presStyleIdx="0" presStyleCnt="1" custLinFactNeighborX="1961" custLinFactNeighborY="-27560">
        <dgm:presLayoutVars>
          <dgm:chMax val="0"/>
          <dgm:bulletEnabled val="1"/>
        </dgm:presLayoutVars>
      </dgm:prSet>
      <dgm:spPr/>
      <dgm:t>
        <a:bodyPr/>
        <a:lstStyle/>
        <a:p>
          <a:endParaRPr lang="en-US"/>
        </a:p>
      </dgm:t>
    </dgm:pt>
  </dgm:ptLst>
  <dgm:cxnLst>
    <dgm:cxn modelId="{20797A4F-2CC9-45F2-B7FB-AD9D02166BCF}" srcId="{AEFF910D-8BD8-4D14-961C-F9AAE0D13D98}" destId="{338A7893-4E7F-49DF-97FB-46503D069358}" srcOrd="0" destOrd="0" parTransId="{47391C6C-DEAB-4CE0-8770-67C72DC4A5C3}" sibTransId="{153F37FC-87D8-46D2-86C8-48BD66F434DA}"/>
    <dgm:cxn modelId="{739994D5-570B-4981-B71E-79C80D6EBBA4}" type="presOf" srcId="{AEFF910D-8BD8-4D14-961C-F9AAE0D13D98}" destId="{ADBE7455-9857-46C5-81A2-DE61B4A7FCF6}" srcOrd="0" destOrd="0" presId="urn:microsoft.com/office/officeart/2005/8/layout/vList2"/>
    <dgm:cxn modelId="{8DE496C6-2E0F-4F72-8AAD-49E95539AF0D}" type="presOf" srcId="{338A7893-4E7F-49DF-97FB-46503D069358}" destId="{503DF80C-7B91-4258-9BFF-526524895CEC}" srcOrd="0" destOrd="0" presId="urn:microsoft.com/office/officeart/2005/8/layout/vList2"/>
    <dgm:cxn modelId="{7E62B0F3-8283-43F7-8FF1-8BE2D12F8D1C}" type="presParOf" srcId="{ADBE7455-9857-46C5-81A2-DE61B4A7FCF6}" destId="{503DF80C-7B91-4258-9BFF-526524895CE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3C020-0257-4A1B-A9B8-869D5B4EE827}">
      <dsp:nvSpPr>
        <dsp:cNvPr id="0" name=""/>
        <dsp:cNvSpPr/>
      </dsp:nvSpPr>
      <dsp:spPr>
        <a:xfrm>
          <a:off x="0" y="295276"/>
          <a:ext cx="7772400" cy="2138647"/>
        </a:xfrm>
        <a:prstGeom prst="roundRect">
          <a:avLst/>
        </a:prstGeom>
        <a:solidFill>
          <a:srgbClr val="33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baseline="0" dirty="0" smtClean="0"/>
            <a:t>The Global Positioning System (GPS) and Common-View Time Transfer</a:t>
          </a:r>
          <a:endParaRPr lang="en-US" sz="3200" kern="1200" baseline="0" dirty="0"/>
        </a:p>
      </dsp:txBody>
      <dsp:txXfrm>
        <a:off x="104400" y="399676"/>
        <a:ext cx="7563600" cy="1929847"/>
      </dsp:txXfrm>
    </dsp:sp>
    <dsp:sp modelId="{503DF80C-7B91-4258-9BFF-526524895CEC}">
      <dsp:nvSpPr>
        <dsp:cNvPr id="0" name=""/>
        <dsp:cNvSpPr/>
      </dsp:nvSpPr>
      <dsp:spPr>
        <a:xfrm>
          <a:off x="0" y="2621123"/>
          <a:ext cx="7772400" cy="1216800"/>
        </a:xfrm>
        <a:prstGeom prst="roundRect">
          <a:avLst/>
        </a:prstGeom>
        <a:solidFill>
          <a:srgbClr val="33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baseline="0" dirty="0" smtClean="0"/>
            <a:t>Michael Lombardi</a:t>
          </a:r>
          <a:br>
            <a:rPr lang="en-US" sz="2400" kern="1200" baseline="0" dirty="0" smtClean="0"/>
          </a:br>
          <a:r>
            <a:rPr lang="en-US" sz="2400" kern="1200" baseline="0" dirty="0" smtClean="0"/>
            <a:t>NIST Time and Frequency Division</a:t>
          </a:r>
          <a:endParaRPr lang="en-US" sz="2400" kern="1200" baseline="0" dirty="0"/>
        </a:p>
      </dsp:txBody>
      <dsp:txXfrm>
        <a:off x="59399" y="2680522"/>
        <a:ext cx="7653602" cy="1098002"/>
      </dsp:txXfrm>
    </dsp:sp>
    <dsp:sp modelId="{F3DB8356-2B6C-4409-9977-0819DED7D1A8}">
      <dsp:nvSpPr>
        <dsp:cNvPr id="0" name=""/>
        <dsp:cNvSpPr/>
      </dsp:nvSpPr>
      <dsp:spPr>
        <a:xfrm>
          <a:off x="0" y="3901300"/>
          <a:ext cx="7772400" cy="1216800"/>
        </a:xfrm>
        <a:prstGeom prst="roundRect">
          <a:avLst/>
        </a:prstGeom>
        <a:solidFill>
          <a:srgbClr val="33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baseline="0" dirty="0" smtClean="0"/>
            <a:t>SIM Time and Frequency Metrology Working Group Workshop and Planning Meeting </a:t>
          </a:r>
          <a:endParaRPr lang="en-US" sz="1400" kern="1200" baseline="0" dirty="0" smtClean="0"/>
        </a:p>
        <a:p>
          <a:pPr lvl="0" algn="ctr" defTabSz="622300" rtl="0">
            <a:lnSpc>
              <a:spcPct val="90000"/>
            </a:lnSpc>
            <a:spcBef>
              <a:spcPct val="0"/>
            </a:spcBef>
            <a:spcAft>
              <a:spcPct val="35000"/>
            </a:spcAft>
          </a:pPr>
          <a:r>
            <a:rPr lang="en-US" sz="1400" kern="1200" baseline="0" dirty="0" smtClean="0"/>
            <a:t>Panama City, Panama</a:t>
          </a:r>
          <a:endParaRPr lang="en-US" sz="1400" kern="1200" baseline="0" dirty="0" smtClean="0"/>
        </a:p>
        <a:p>
          <a:pPr lvl="0" algn="ctr" defTabSz="622300" rtl="0">
            <a:lnSpc>
              <a:spcPct val="90000"/>
            </a:lnSpc>
            <a:spcBef>
              <a:spcPct val="0"/>
            </a:spcBef>
            <a:spcAft>
              <a:spcPct val="35000"/>
            </a:spcAft>
          </a:pPr>
          <a:r>
            <a:rPr lang="en-US" sz="1400" kern="1200" baseline="0" dirty="0" smtClean="0"/>
            <a:t>January 27-29, 2015</a:t>
          </a:r>
          <a:endParaRPr lang="en-US" sz="1400" kern="1200" baseline="0" dirty="0"/>
        </a:p>
      </dsp:txBody>
      <dsp:txXfrm>
        <a:off x="59399" y="3960699"/>
        <a:ext cx="7653602"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DF80C-7B91-4258-9BFF-526524895CEC}">
      <dsp:nvSpPr>
        <dsp:cNvPr id="0" name=""/>
        <dsp:cNvSpPr/>
      </dsp:nvSpPr>
      <dsp:spPr>
        <a:xfrm>
          <a:off x="0" y="1988752"/>
          <a:ext cx="7772400" cy="1216800"/>
        </a:xfrm>
        <a:prstGeom prst="roundRect">
          <a:avLst/>
        </a:prstGeom>
        <a:solidFill>
          <a:srgbClr val="33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baseline="0" dirty="0" smtClean="0"/>
            <a:t>What is GPS?</a:t>
          </a:r>
          <a:endParaRPr lang="en-US" sz="3600" kern="1200" baseline="0" dirty="0" smtClean="0"/>
        </a:p>
      </dsp:txBody>
      <dsp:txXfrm>
        <a:off x="59399" y="2048151"/>
        <a:ext cx="7653602" cy="1098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DF80C-7B91-4258-9BFF-526524895CEC}">
      <dsp:nvSpPr>
        <dsp:cNvPr id="0" name=""/>
        <dsp:cNvSpPr/>
      </dsp:nvSpPr>
      <dsp:spPr>
        <a:xfrm>
          <a:off x="0" y="1988752"/>
          <a:ext cx="7772400" cy="1216800"/>
        </a:xfrm>
        <a:prstGeom prst="roundRect">
          <a:avLst/>
        </a:prstGeom>
        <a:solidFill>
          <a:srgbClr val="33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baseline="0" dirty="0" smtClean="0"/>
            <a:t>How Does GPS Work?</a:t>
          </a:r>
          <a:endParaRPr lang="en-US" sz="3600" kern="1200" baseline="0" dirty="0" smtClean="0"/>
        </a:p>
      </dsp:txBody>
      <dsp:txXfrm>
        <a:off x="59399" y="2048151"/>
        <a:ext cx="7653602" cy="1098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DF80C-7B91-4258-9BFF-526524895CEC}">
      <dsp:nvSpPr>
        <dsp:cNvPr id="0" name=""/>
        <dsp:cNvSpPr/>
      </dsp:nvSpPr>
      <dsp:spPr>
        <a:xfrm>
          <a:off x="0" y="1891271"/>
          <a:ext cx="7772400" cy="1368900"/>
        </a:xfrm>
        <a:prstGeom prst="roundRect">
          <a:avLst/>
        </a:prstGeom>
        <a:solidFill>
          <a:srgbClr val="33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baseline="0" dirty="0" smtClean="0"/>
            <a:t>What is the uncertainty of GPS positioning?</a:t>
          </a:r>
          <a:endParaRPr lang="en-US" sz="3600" kern="1200" baseline="0" dirty="0" smtClean="0"/>
        </a:p>
      </dsp:txBody>
      <dsp:txXfrm>
        <a:off x="66824" y="1958095"/>
        <a:ext cx="7638752" cy="12352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DF80C-7B91-4258-9BFF-526524895CEC}">
      <dsp:nvSpPr>
        <dsp:cNvPr id="0" name=""/>
        <dsp:cNvSpPr/>
      </dsp:nvSpPr>
      <dsp:spPr>
        <a:xfrm>
          <a:off x="0" y="1891271"/>
          <a:ext cx="7772400" cy="1368900"/>
        </a:xfrm>
        <a:prstGeom prst="roundRect">
          <a:avLst/>
        </a:prstGeom>
        <a:solidFill>
          <a:srgbClr val="33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baseline="0" dirty="0" smtClean="0"/>
            <a:t>What is the uncertainty of GPS time?</a:t>
          </a:r>
          <a:endParaRPr lang="en-US" sz="3600" kern="1200" baseline="0" dirty="0" smtClean="0"/>
        </a:p>
      </dsp:txBody>
      <dsp:txXfrm>
        <a:off x="66824" y="1958095"/>
        <a:ext cx="7638752" cy="12352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DF80C-7B91-4258-9BFF-526524895CEC}">
      <dsp:nvSpPr>
        <dsp:cNvPr id="0" name=""/>
        <dsp:cNvSpPr/>
      </dsp:nvSpPr>
      <dsp:spPr>
        <a:xfrm>
          <a:off x="0" y="1988752"/>
          <a:ext cx="7772400" cy="1216800"/>
        </a:xfrm>
        <a:prstGeom prst="roundRect">
          <a:avLst/>
        </a:prstGeom>
        <a:solidFill>
          <a:srgbClr val="33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baseline="0" dirty="0" smtClean="0"/>
            <a:t>Common-View GPS Time Transfer</a:t>
          </a:r>
          <a:endParaRPr lang="en-US" sz="3600" kern="1200" baseline="0" dirty="0" smtClean="0"/>
        </a:p>
      </dsp:txBody>
      <dsp:txXfrm>
        <a:off x="59399" y="2048151"/>
        <a:ext cx="7653602" cy="10980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DF80C-7B91-4258-9BFF-526524895CEC}">
      <dsp:nvSpPr>
        <dsp:cNvPr id="0" name=""/>
        <dsp:cNvSpPr/>
      </dsp:nvSpPr>
      <dsp:spPr>
        <a:xfrm>
          <a:off x="0" y="1824849"/>
          <a:ext cx="7772400" cy="1216800"/>
        </a:xfrm>
        <a:prstGeom prst="roundRect">
          <a:avLst/>
        </a:prstGeom>
        <a:solidFill>
          <a:srgbClr val="33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baseline="0" dirty="0" smtClean="0"/>
            <a:t>The SIM Time Network</a:t>
          </a:r>
          <a:endParaRPr lang="en-US" sz="3600" kern="1200" baseline="0" dirty="0"/>
        </a:p>
      </dsp:txBody>
      <dsp:txXfrm>
        <a:off x="59399" y="1884248"/>
        <a:ext cx="7653602" cy="10980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DF80C-7B91-4258-9BFF-526524895CEC}">
      <dsp:nvSpPr>
        <dsp:cNvPr id="0" name=""/>
        <dsp:cNvSpPr/>
      </dsp:nvSpPr>
      <dsp:spPr>
        <a:xfrm>
          <a:off x="0" y="1824849"/>
          <a:ext cx="7772400" cy="1216800"/>
        </a:xfrm>
        <a:prstGeom prst="roundRect">
          <a:avLst/>
        </a:prstGeom>
        <a:solidFill>
          <a:srgbClr val="33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baseline="0" dirty="0" smtClean="0"/>
            <a:t>Uncertainty of SIMTN Comparisons</a:t>
          </a:r>
          <a:endParaRPr lang="en-US" sz="3600" kern="1200" baseline="0" dirty="0"/>
        </a:p>
      </dsp:txBody>
      <dsp:txXfrm>
        <a:off x="59399" y="1884248"/>
        <a:ext cx="7653602" cy="10980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DF80C-7B91-4258-9BFF-526524895CEC}">
      <dsp:nvSpPr>
        <dsp:cNvPr id="0" name=""/>
        <dsp:cNvSpPr/>
      </dsp:nvSpPr>
      <dsp:spPr>
        <a:xfrm>
          <a:off x="0" y="586177"/>
          <a:ext cx="7772400" cy="2813849"/>
        </a:xfrm>
        <a:prstGeom prst="roundRect">
          <a:avLst/>
        </a:prstGeom>
        <a:solidFill>
          <a:srgbClr val="33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baseline="0" dirty="0" smtClean="0"/>
            <a:t>Contributing to </a:t>
          </a:r>
        </a:p>
        <a:p>
          <a:pPr lvl="0" algn="ctr" defTabSz="1600200" rtl="0">
            <a:lnSpc>
              <a:spcPct val="90000"/>
            </a:lnSpc>
            <a:spcBef>
              <a:spcPct val="0"/>
            </a:spcBef>
            <a:spcAft>
              <a:spcPct val="35000"/>
            </a:spcAft>
          </a:pPr>
          <a:r>
            <a:rPr lang="en-US" sz="3600" kern="1200" baseline="0" dirty="0" smtClean="0"/>
            <a:t>Coordinated Universal Time (UTC) by participating in the </a:t>
          </a:r>
        </a:p>
        <a:p>
          <a:pPr lvl="0" algn="ctr" defTabSz="1600200" rtl="0">
            <a:lnSpc>
              <a:spcPct val="90000"/>
            </a:lnSpc>
            <a:spcBef>
              <a:spcPct val="0"/>
            </a:spcBef>
            <a:spcAft>
              <a:spcPct val="35000"/>
            </a:spcAft>
          </a:pPr>
          <a:r>
            <a:rPr lang="en-US" sz="3600" kern="1200" baseline="0" dirty="0" smtClean="0"/>
            <a:t>BIPM Key Comparisons</a:t>
          </a:r>
          <a:endParaRPr lang="en-US" sz="3600" kern="1200" baseline="0" dirty="0"/>
        </a:p>
      </dsp:txBody>
      <dsp:txXfrm>
        <a:off x="137361" y="723538"/>
        <a:ext cx="7497678" cy="253912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5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defRPr>
            </a:lvl1pPr>
          </a:lstStyle>
          <a:p>
            <a:pPr>
              <a:defRPr/>
            </a:pPr>
            <a:endParaRPr lang="en-US"/>
          </a:p>
        </p:txBody>
      </p:sp>
      <p:sp>
        <p:nvSpPr>
          <p:cNvPr id="77517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defRPr>
            </a:lvl1pPr>
          </a:lstStyle>
          <a:p>
            <a:pPr>
              <a:defRPr/>
            </a:pPr>
            <a:endParaRPr lang="en-US"/>
          </a:p>
        </p:txBody>
      </p:sp>
      <p:sp>
        <p:nvSpPr>
          <p:cNvPr id="77517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defRPr>
            </a:lvl1pPr>
          </a:lstStyle>
          <a:p>
            <a:pPr>
              <a:defRPr/>
            </a:pPr>
            <a:endParaRPr lang="en-US"/>
          </a:p>
        </p:txBody>
      </p:sp>
      <p:sp>
        <p:nvSpPr>
          <p:cNvPr id="77517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charset="0"/>
              </a:defRPr>
            </a:lvl1pPr>
          </a:lstStyle>
          <a:p>
            <a:pPr>
              <a:defRPr/>
            </a:pPr>
            <a:fld id="{EC26DEF3-F9E7-4D5E-B9B9-E55C80A32E79}" type="slidenum">
              <a:rPr lang="en-US"/>
              <a:pPr>
                <a:defRPr/>
              </a:pPr>
              <a:t>‹#›</a:t>
            </a:fld>
            <a:endParaRPr lang="en-US"/>
          </a:p>
        </p:txBody>
      </p:sp>
    </p:spTree>
    <p:extLst>
      <p:ext uri="{BB962C8B-B14F-4D97-AF65-F5344CB8AC3E}">
        <p14:creationId xmlns:p14="http://schemas.microsoft.com/office/powerpoint/2010/main" val="1836576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defRPr>
            </a:lvl1pPr>
          </a:lstStyle>
          <a:p>
            <a:pPr>
              <a:defRPr/>
            </a:pPr>
            <a:endParaRPr lang="en-US"/>
          </a:p>
        </p:txBody>
      </p:sp>
      <p:sp>
        <p:nvSpPr>
          <p:cNvPr id="409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charset="0"/>
              </a:defRPr>
            </a:lvl1pPr>
          </a:lstStyle>
          <a:p>
            <a:pPr>
              <a:defRPr/>
            </a:pPr>
            <a:fld id="{2AF7AE1C-A28C-45D6-AFCB-D1236BB8579E}" type="slidenum">
              <a:rPr lang="en-US"/>
              <a:pPr>
                <a:defRPr/>
              </a:pPr>
              <a:t>‹#›</a:t>
            </a:fld>
            <a:endParaRPr lang="en-US"/>
          </a:p>
        </p:txBody>
      </p:sp>
    </p:spTree>
    <p:extLst>
      <p:ext uri="{BB962C8B-B14F-4D97-AF65-F5344CB8AC3E}">
        <p14:creationId xmlns:p14="http://schemas.microsoft.com/office/powerpoint/2010/main" val="14226832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02" name="Rectangle 2"/>
          <p:cNvSpPr>
            <a:spLocks noGrp="1" noRot="1" noChangeAspect="1" noChangeArrowheads="1" noTextEdit="1"/>
          </p:cNvSpPr>
          <p:nvPr>
            <p:ph type="sldImg"/>
          </p:nvPr>
        </p:nvSpPr>
        <p:spPr>
          <a:xfrm>
            <a:off x="1266825" y="727075"/>
            <a:ext cx="4778375" cy="3584575"/>
          </a:xfrm>
          <a:ln/>
        </p:spPr>
      </p:sp>
      <p:sp>
        <p:nvSpPr>
          <p:cNvPr id="1996803" name="Rectangle 3"/>
          <p:cNvSpPr>
            <a:spLocks noGrp="1" noChangeArrowheads="1"/>
          </p:cNvSpPr>
          <p:nvPr>
            <p:ph type="body" idx="1"/>
          </p:nvPr>
        </p:nvSpPr>
        <p:spPr>
          <a:xfrm>
            <a:off x="975360" y="4558904"/>
            <a:ext cx="5364480" cy="4322206"/>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1506" name="Rectangle 2"/>
          <p:cNvSpPr>
            <a:spLocks noGrp="1" noChangeArrowheads="1"/>
          </p:cNvSpPr>
          <p:nvPr>
            <p:ph type="body" idx="1"/>
          </p:nvPr>
        </p:nvSpPr>
        <p:spPr>
          <a:xfrm>
            <a:off x="977055" y="4558904"/>
            <a:ext cx="5361093" cy="4322206"/>
          </a:xfrm>
          <a:noFill/>
          <a:ln/>
        </p:spPr>
        <p:txBody>
          <a:bodyPr lIns="95454" tIns="46890" rIns="95454" bIns="46890"/>
          <a:lstStyle/>
          <a:p>
            <a:endParaRPr lang="en-US"/>
          </a:p>
        </p:txBody>
      </p:sp>
      <p:sp>
        <p:nvSpPr>
          <p:cNvPr id="1941507" name="Rectangle 3"/>
          <p:cNvSpPr>
            <a:spLocks noGrp="1" noRot="1" noChangeAspect="1" noChangeArrowheads="1" noTextEdit="1"/>
          </p:cNvSpPr>
          <p:nvPr>
            <p:ph type="sldImg"/>
          </p:nvPr>
        </p:nvSpPr>
        <p:spPr>
          <a:xfrm>
            <a:off x="1268413" y="727075"/>
            <a:ext cx="4783137" cy="3586163"/>
          </a:xfrm>
          <a:ln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266825" y="727075"/>
            <a:ext cx="4781550" cy="3586163"/>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7412" name="Slide Number Placeholder 3"/>
          <p:cNvSpPr>
            <a:spLocks noGrp="1"/>
          </p:cNvSpPr>
          <p:nvPr>
            <p:ph type="sldNum" sz="quarter" idx="5"/>
          </p:nvPr>
        </p:nvSpPr>
        <p:spPr>
          <a:xfrm>
            <a:off x="4142963" y="9119173"/>
            <a:ext cx="3170582" cy="480389"/>
          </a:xfrm>
          <a:prstGeom prst="rect">
            <a:avLst/>
          </a:prstGeom>
        </p:spPr>
        <p:txBody>
          <a:bodyPr lIns="94854" tIns="47427" rIns="94854" bIns="47427"/>
          <a:lstStyle/>
          <a:p>
            <a:pPr>
              <a:defRPr/>
            </a:pPr>
            <a:fld id="{6CC36F72-8FAB-45FB-AC64-011041A0E4C7}" type="slidenum">
              <a:rPr lang="en-US" smtClean="0">
                <a:latin typeface="Arial" charset="0"/>
              </a:rPr>
              <a:pPr>
                <a:defRPr/>
              </a:pPr>
              <a:t>23</a:t>
            </a:fld>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1714" name="Rectangle 2"/>
          <p:cNvSpPr>
            <a:spLocks noGrp="1" noChangeArrowheads="1"/>
          </p:cNvSpPr>
          <p:nvPr>
            <p:ph type="body" idx="1"/>
          </p:nvPr>
        </p:nvSpPr>
        <p:spPr>
          <a:xfrm>
            <a:off x="977055" y="4558904"/>
            <a:ext cx="5361093" cy="4322206"/>
          </a:xfrm>
          <a:noFill/>
          <a:ln/>
        </p:spPr>
        <p:txBody>
          <a:bodyPr lIns="95454" tIns="46890" rIns="95454" bIns="46890"/>
          <a:lstStyle/>
          <a:p>
            <a:endParaRPr lang="en-US"/>
          </a:p>
        </p:txBody>
      </p:sp>
      <p:sp>
        <p:nvSpPr>
          <p:cNvPr id="2291715" name="Rectangle 3"/>
          <p:cNvSpPr>
            <a:spLocks noGrp="1" noRot="1" noChangeAspect="1" noChangeArrowheads="1" noTextEdit="1"/>
          </p:cNvSpPr>
          <p:nvPr>
            <p:ph type="sldImg"/>
          </p:nvPr>
        </p:nvSpPr>
        <p:spPr>
          <a:xfrm>
            <a:off x="1268413" y="727075"/>
            <a:ext cx="4783137" cy="3586163"/>
          </a:xfrm>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xfrm>
            <a:off x="4143375" y="9120189"/>
            <a:ext cx="3170238" cy="479425"/>
          </a:xfrm>
          <a:prstGeom prst="rect">
            <a:avLst/>
          </a:prstGeom>
          <a:noFill/>
        </p:spPr>
        <p:txBody>
          <a:bodyPr lIns="91432" tIns="45716" rIns="91432" bIns="45716"/>
          <a:lstStyle>
            <a:lvl1pPr defTabSz="963528" eaLnBrk="0" hangingPunct="0">
              <a:defRPr sz="1200">
                <a:solidFill>
                  <a:schemeClr val="tx1"/>
                </a:solidFill>
                <a:latin typeface="Georgia" pitchFamily="18" charset="0"/>
              </a:defRPr>
            </a:lvl1pPr>
            <a:lvl2pPr marL="742883" indent="-285725" defTabSz="963528" eaLnBrk="0" hangingPunct="0">
              <a:defRPr sz="1200">
                <a:solidFill>
                  <a:schemeClr val="tx1"/>
                </a:solidFill>
                <a:latin typeface="Georgia" pitchFamily="18" charset="0"/>
              </a:defRPr>
            </a:lvl2pPr>
            <a:lvl3pPr marL="1142898" indent="-228580" defTabSz="963528" eaLnBrk="0" hangingPunct="0">
              <a:defRPr sz="1200">
                <a:solidFill>
                  <a:schemeClr val="tx1"/>
                </a:solidFill>
                <a:latin typeface="Georgia" pitchFamily="18" charset="0"/>
              </a:defRPr>
            </a:lvl3pPr>
            <a:lvl4pPr marL="1600057" indent="-228580" defTabSz="963528" eaLnBrk="0" hangingPunct="0">
              <a:defRPr sz="1200">
                <a:solidFill>
                  <a:schemeClr val="tx1"/>
                </a:solidFill>
                <a:latin typeface="Georgia" pitchFamily="18" charset="0"/>
              </a:defRPr>
            </a:lvl4pPr>
            <a:lvl5pPr marL="2057217" indent="-228580" defTabSz="963528" eaLnBrk="0" hangingPunct="0">
              <a:defRPr sz="1200">
                <a:solidFill>
                  <a:schemeClr val="tx1"/>
                </a:solidFill>
                <a:latin typeface="Georgia" pitchFamily="18" charset="0"/>
              </a:defRPr>
            </a:lvl5pPr>
            <a:lvl6pPr marL="2514376" indent="-228580" defTabSz="963528" eaLnBrk="0" fontAlgn="base" hangingPunct="0">
              <a:spcBef>
                <a:spcPct val="0"/>
              </a:spcBef>
              <a:spcAft>
                <a:spcPct val="0"/>
              </a:spcAft>
              <a:defRPr sz="1200">
                <a:solidFill>
                  <a:schemeClr val="tx1"/>
                </a:solidFill>
                <a:latin typeface="Georgia" pitchFamily="18" charset="0"/>
              </a:defRPr>
            </a:lvl6pPr>
            <a:lvl7pPr marL="2971536" indent="-228580" defTabSz="963528" eaLnBrk="0" fontAlgn="base" hangingPunct="0">
              <a:spcBef>
                <a:spcPct val="0"/>
              </a:spcBef>
              <a:spcAft>
                <a:spcPct val="0"/>
              </a:spcAft>
              <a:defRPr sz="1200">
                <a:solidFill>
                  <a:schemeClr val="tx1"/>
                </a:solidFill>
                <a:latin typeface="Georgia" pitchFamily="18" charset="0"/>
              </a:defRPr>
            </a:lvl7pPr>
            <a:lvl8pPr marL="3428694" indent="-228580" defTabSz="963528" eaLnBrk="0" fontAlgn="base" hangingPunct="0">
              <a:spcBef>
                <a:spcPct val="0"/>
              </a:spcBef>
              <a:spcAft>
                <a:spcPct val="0"/>
              </a:spcAft>
              <a:defRPr sz="1200">
                <a:solidFill>
                  <a:schemeClr val="tx1"/>
                </a:solidFill>
                <a:latin typeface="Georgia" pitchFamily="18" charset="0"/>
              </a:defRPr>
            </a:lvl8pPr>
            <a:lvl9pPr marL="3885854" indent="-228580" defTabSz="963528" eaLnBrk="0" fontAlgn="base" hangingPunct="0">
              <a:spcBef>
                <a:spcPct val="0"/>
              </a:spcBef>
              <a:spcAft>
                <a:spcPct val="0"/>
              </a:spcAft>
              <a:defRPr sz="1200">
                <a:solidFill>
                  <a:schemeClr val="tx1"/>
                </a:solidFill>
                <a:latin typeface="Georgia" pitchFamily="18" charset="0"/>
              </a:defRPr>
            </a:lvl9pPr>
          </a:lstStyle>
          <a:p>
            <a:pPr eaLnBrk="1" hangingPunct="1"/>
            <a:fld id="{EC29A0F8-19E7-4479-97A9-BF42618ED204}" type="slidenum">
              <a:rPr lang="en-US">
                <a:latin typeface="Arial" pitchFamily="34" charset="0"/>
              </a:rPr>
              <a:pPr eaLnBrk="1" hangingPunct="1"/>
              <a:t>25</a:t>
            </a:fld>
            <a:endParaRPr lang="en-US">
              <a:latin typeface="Arial" pitchFamily="34" charset="0"/>
            </a:endParaRPr>
          </a:p>
        </p:txBody>
      </p:sp>
      <p:sp>
        <p:nvSpPr>
          <p:cNvPr id="50179" name="Rectangle 2"/>
          <p:cNvSpPr>
            <a:spLocks noGrp="1" noRot="1" noChangeAspect="1" noChangeArrowheads="1" noTextEdit="1"/>
          </p:cNvSpPr>
          <p:nvPr>
            <p:ph type="sldImg"/>
          </p:nvPr>
        </p:nvSpPr>
        <p:spPr>
          <a:xfrm>
            <a:off x="1257300" y="720725"/>
            <a:ext cx="4802188" cy="3600450"/>
          </a:xfrm>
          <a:ln/>
        </p:spPr>
      </p:sp>
      <p:sp>
        <p:nvSpPr>
          <p:cNvPr id="50180" name="Rectangle 3"/>
          <p:cNvSpPr>
            <a:spLocks noGrp="1" noChangeArrowheads="1"/>
          </p:cNvSpPr>
          <p:nvPr>
            <p:ph type="body" idx="1"/>
          </p:nvPr>
        </p:nvSpPr>
        <p:spPr>
          <a:xfrm>
            <a:off x="976314" y="4560889"/>
            <a:ext cx="5362575" cy="4319587"/>
          </a:xfrm>
          <a:noFill/>
        </p:spPr>
        <p:txBody>
          <a:bodyPr/>
          <a:lstStyle/>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9010" name="Rectangle 2"/>
          <p:cNvSpPr>
            <a:spLocks noGrp="1" noRot="1" noChangeAspect="1" noChangeArrowheads="1" noTextEdit="1"/>
          </p:cNvSpPr>
          <p:nvPr>
            <p:ph type="sldImg"/>
          </p:nvPr>
        </p:nvSpPr>
        <p:spPr>
          <a:xfrm>
            <a:off x="1268413" y="728663"/>
            <a:ext cx="4776787" cy="3582987"/>
          </a:xfrm>
          <a:ln/>
        </p:spPr>
      </p:sp>
      <p:sp>
        <p:nvSpPr>
          <p:cNvPr id="2219011" name="Rectangle 3"/>
          <p:cNvSpPr>
            <a:spLocks noGrp="1" noChangeArrowheads="1"/>
          </p:cNvSpPr>
          <p:nvPr>
            <p:ph type="body" idx="1"/>
          </p:nvPr>
        </p:nvSpPr>
        <p:spPr>
          <a:xfrm>
            <a:off x="975360" y="4558904"/>
            <a:ext cx="5364480" cy="4322206"/>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1218" name="Rectangle 2"/>
          <p:cNvSpPr>
            <a:spLocks noGrp="1" noChangeArrowheads="1"/>
          </p:cNvSpPr>
          <p:nvPr>
            <p:ph type="body" idx="1"/>
          </p:nvPr>
        </p:nvSpPr>
        <p:spPr>
          <a:xfrm>
            <a:off x="731520" y="4560570"/>
            <a:ext cx="5852160" cy="4320540"/>
          </a:xfrm>
        </p:spPr>
        <p:txBody>
          <a:bodyPr lIns="96653" tIns="48326" rIns="96653" bIns="48326"/>
          <a:lstStyle/>
          <a:p>
            <a:endParaRPr lang="en-US"/>
          </a:p>
        </p:txBody>
      </p:sp>
      <p:sp>
        <p:nvSpPr>
          <p:cNvPr id="2441219" name="Rectangle 3"/>
          <p:cNvSpPr>
            <a:spLocks noGrp="1" noRot="1" noChangeAspect="1" noChangeArrowheads="1" noTextEdit="1"/>
          </p:cNvSpPr>
          <p:nvPr>
            <p:ph type="sldImg"/>
          </p:nvPr>
        </p:nvSpPr>
        <p:spPr>
          <a:xfrm>
            <a:off x="1258888" y="720725"/>
            <a:ext cx="4800600" cy="3600450"/>
          </a:xfrm>
          <a:ln cap="flat"/>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42" name="Rectangle 2"/>
          <p:cNvSpPr>
            <a:spLocks noGrp="1" noRot="1" noChangeAspect="1" noChangeArrowheads="1" noTextEdit="1"/>
          </p:cNvSpPr>
          <p:nvPr>
            <p:ph type="sldImg"/>
          </p:nvPr>
        </p:nvSpPr>
        <p:spPr>
          <a:xfrm>
            <a:off x="1258888" y="722313"/>
            <a:ext cx="4799012" cy="3598862"/>
          </a:xfrm>
          <a:ln/>
        </p:spPr>
      </p:sp>
      <p:sp>
        <p:nvSpPr>
          <p:cNvPr id="1904643" name="Rectangle 3"/>
          <p:cNvSpPr>
            <a:spLocks noGrp="1" noChangeArrowheads="1"/>
          </p:cNvSpPr>
          <p:nvPr>
            <p:ph type="body" idx="1"/>
          </p:nvPr>
        </p:nvSpPr>
        <p:spPr>
          <a:xfrm>
            <a:off x="731520" y="4560570"/>
            <a:ext cx="5852160" cy="4318874"/>
          </a:xfrm>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71EAE9-BEB4-4C07-A275-E94ADDB6C6F4}" type="slidenum">
              <a:rPr lang="en-US"/>
              <a:pPr/>
              <a:t>36</a:t>
            </a:fld>
            <a:endParaRPr 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xfrm>
            <a:off x="243840" y="4407108"/>
            <a:ext cx="6827520" cy="4957997"/>
          </a:xfrm>
        </p:spPr>
        <p:txBody>
          <a:bodyPr/>
          <a:lstStyle/>
          <a:p>
            <a:pPr>
              <a:spcBef>
                <a:spcPct val="0"/>
              </a:spcBef>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Rectangle 2"/>
          <p:cNvSpPr>
            <a:spLocks noGrp="1" noRot="1" noChangeAspect="1" noChangeArrowheads="1"/>
          </p:cNvSpPr>
          <p:nvPr>
            <p:ph type="sldImg"/>
          </p:nvPr>
        </p:nvSpPr>
        <p:spPr bwMode="auto">
          <a:xfrm>
            <a:off x="1266825" y="727075"/>
            <a:ext cx="4781550" cy="3586163"/>
          </a:xfrm>
          <a:prstGeom prst="rect">
            <a:avLst/>
          </a:prstGeom>
          <a:solidFill>
            <a:srgbClr val="FFFFFF"/>
          </a:solidFill>
          <a:ln>
            <a:solidFill>
              <a:srgbClr val="000000"/>
            </a:solidFill>
            <a:miter lim="800000"/>
            <a:headEnd/>
            <a:tailEnd/>
          </a:ln>
        </p:spPr>
      </p:sp>
      <p:sp>
        <p:nvSpPr>
          <p:cNvPr id="822275"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4594" name="Rectangle 2"/>
          <p:cNvSpPr>
            <a:spLocks noGrp="1" noRot="1" noChangeAspect="1" noChangeArrowheads="1" noTextEdit="1"/>
          </p:cNvSpPr>
          <p:nvPr>
            <p:ph type="sldImg"/>
          </p:nvPr>
        </p:nvSpPr>
        <p:spPr>
          <a:xfrm>
            <a:off x="1266825" y="727075"/>
            <a:ext cx="4781550" cy="3586163"/>
          </a:xfrm>
          <a:ln/>
        </p:spPr>
      </p:sp>
      <p:sp>
        <p:nvSpPr>
          <p:cNvPr id="2414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82" name="Rectangle 2"/>
          <p:cNvSpPr>
            <a:spLocks noGrp="1" noRot="1" noChangeAspect="1" noChangeArrowheads="1" noTextEdit="1"/>
          </p:cNvSpPr>
          <p:nvPr>
            <p:ph type="sldImg"/>
          </p:nvPr>
        </p:nvSpPr>
        <p:spPr>
          <a:xfrm>
            <a:off x="1266825" y="727075"/>
            <a:ext cx="4778375" cy="3584575"/>
          </a:xfrm>
          <a:ln/>
        </p:spPr>
      </p:sp>
      <p:sp>
        <p:nvSpPr>
          <p:cNvPr id="2222083" name="Rectangle 3"/>
          <p:cNvSpPr>
            <a:spLocks noGrp="1" noChangeArrowheads="1"/>
          </p:cNvSpPr>
          <p:nvPr>
            <p:ph type="body" idx="1"/>
          </p:nvPr>
        </p:nvSpPr>
        <p:spPr>
          <a:xfrm>
            <a:off x="975360" y="4558904"/>
            <a:ext cx="5364480" cy="4322206"/>
          </a:xfrm>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1762" name="Rectangle 2"/>
          <p:cNvSpPr>
            <a:spLocks noGrp="1" noRot="1" noChangeAspect="1" noChangeArrowheads="1" noTextEdit="1"/>
          </p:cNvSpPr>
          <p:nvPr>
            <p:ph type="sldImg"/>
          </p:nvPr>
        </p:nvSpPr>
        <p:spPr>
          <a:xfrm>
            <a:off x="1266825" y="727075"/>
            <a:ext cx="4781550" cy="3586163"/>
          </a:xfrm>
          <a:ln/>
        </p:spPr>
      </p:sp>
      <p:sp>
        <p:nvSpPr>
          <p:cNvPr id="2421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9714" name="Rectangle 2"/>
          <p:cNvSpPr>
            <a:spLocks noGrp="1" noRot="1" noChangeAspect="1" noChangeArrowheads="1" noTextEdit="1"/>
          </p:cNvSpPr>
          <p:nvPr>
            <p:ph type="sldImg"/>
          </p:nvPr>
        </p:nvSpPr>
        <p:spPr>
          <a:xfrm>
            <a:off x="1266825" y="727075"/>
            <a:ext cx="4781550" cy="3586163"/>
          </a:xfrm>
          <a:ln/>
        </p:spPr>
      </p:sp>
      <p:sp>
        <p:nvSpPr>
          <p:cNvPr id="2419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22" name="Rectangle 2"/>
          <p:cNvSpPr>
            <a:spLocks noGrp="1" noRot="1" noChangeAspect="1" noChangeArrowheads="1" noTextEdit="1"/>
          </p:cNvSpPr>
          <p:nvPr>
            <p:ph type="sldImg"/>
          </p:nvPr>
        </p:nvSpPr>
        <p:spPr>
          <a:xfrm>
            <a:off x="1266825" y="727075"/>
            <a:ext cx="4783138" cy="3586163"/>
          </a:xfrm>
          <a:ln/>
        </p:spPr>
      </p:sp>
      <p:sp>
        <p:nvSpPr>
          <p:cNvPr id="2437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8754" name="Rectangle 2"/>
          <p:cNvSpPr>
            <a:spLocks noGrp="1" noRot="1" noChangeAspect="1" noChangeArrowheads="1" noTextEdit="1"/>
          </p:cNvSpPr>
          <p:nvPr>
            <p:ph type="sldImg"/>
          </p:nvPr>
        </p:nvSpPr>
        <p:spPr>
          <a:xfrm>
            <a:off x="1258888" y="722313"/>
            <a:ext cx="4799012" cy="3598862"/>
          </a:xfrm>
          <a:ln/>
        </p:spPr>
      </p:sp>
      <p:sp>
        <p:nvSpPr>
          <p:cNvPr id="1738755" name="Rectangle 3"/>
          <p:cNvSpPr>
            <a:spLocks noGrp="1" noChangeArrowheads="1"/>
          </p:cNvSpPr>
          <p:nvPr>
            <p:ph type="body" idx="1"/>
          </p:nvPr>
        </p:nvSpPr>
        <p:spPr>
          <a:xfrm>
            <a:off x="731520" y="4560570"/>
            <a:ext cx="5852160" cy="4318874"/>
          </a:xfrm>
        </p:spPr>
        <p:txBody>
          <a:bodyPr/>
          <a:lstStyle/>
          <a:p>
            <a:endParaRPr lang="en-US" sz="1100">
              <a:solidFill>
                <a:schemeClr val="accent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3794" name="Rectangle 2"/>
          <p:cNvSpPr>
            <a:spLocks noGrp="1" noRot="1" noChangeAspect="1" noChangeArrowheads="1" noTextEdit="1"/>
          </p:cNvSpPr>
          <p:nvPr>
            <p:ph type="sldImg"/>
          </p:nvPr>
        </p:nvSpPr>
        <p:spPr>
          <a:xfrm>
            <a:off x="1258888" y="722313"/>
            <a:ext cx="4799012" cy="3598862"/>
          </a:xfrm>
          <a:ln/>
        </p:spPr>
      </p:sp>
      <p:sp>
        <p:nvSpPr>
          <p:cNvPr id="1953795" name="Rectangle 3"/>
          <p:cNvSpPr>
            <a:spLocks noGrp="1" noChangeArrowheads="1"/>
          </p:cNvSpPr>
          <p:nvPr>
            <p:ph type="body" idx="1"/>
          </p:nvPr>
        </p:nvSpPr>
        <p:spPr>
          <a:xfrm>
            <a:off x="731853" y="4560570"/>
            <a:ext cx="5851497" cy="4318897"/>
          </a:xfrm>
        </p:spPr>
        <p:txBody>
          <a:bodyPr/>
          <a:lstStyle/>
          <a:p>
            <a:endParaRPr lang="en-US" sz="1100">
              <a:solidFill>
                <a:schemeClr val="accent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42" name="Rectangle 2"/>
          <p:cNvSpPr>
            <a:spLocks noGrp="1" noRot="1" noChangeAspect="1" noChangeArrowheads="1" noTextEdit="1"/>
          </p:cNvSpPr>
          <p:nvPr>
            <p:ph type="sldImg"/>
          </p:nvPr>
        </p:nvSpPr>
        <p:spPr>
          <a:xfrm>
            <a:off x="1258888" y="722313"/>
            <a:ext cx="4799012" cy="3598862"/>
          </a:xfrm>
          <a:ln/>
        </p:spPr>
      </p:sp>
      <p:sp>
        <p:nvSpPr>
          <p:cNvPr id="1955843" name="Rectangle 3"/>
          <p:cNvSpPr>
            <a:spLocks noGrp="1" noChangeArrowheads="1"/>
          </p:cNvSpPr>
          <p:nvPr>
            <p:ph type="body" idx="1"/>
          </p:nvPr>
        </p:nvSpPr>
        <p:spPr>
          <a:xfrm>
            <a:off x="731853" y="4560570"/>
            <a:ext cx="5851497" cy="4318897"/>
          </a:xfrm>
        </p:spPr>
        <p:txBody>
          <a:bodyPr/>
          <a:lstStyle/>
          <a:p>
            <a:endParaRPr lang="en-US" sz="1100">
              <a:solidFill>
                <a:schemeClr val="accent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6" name="Rectangle 2"/>
          <p:cNvSpPr>
            <a:spLocks noGrp="1" noRot="1" noChangeAspect="1" noChangeArrowheads="1" noTextEdit="1"/>
          </p:cNvSpPr>
          <p:nvPr>
            <p:ph type="sldImg"/>
          </p:nvPr>
        </p:nvSpPr>
        <p:spPr>
          <a:xfrm>
            <a:off x="1266825" y="727075"/>
            <a:ext cx="4778375" cy="3584575"/>
          </a:xfrm>
          <a:ln/>
        </p:spPr>
      </p:sp>
      <p:sp>
        <p:nvSpPr>
          <p:cNvPr id="1045507" name="Rectangle 3"/>
          <p:cNvSpPr>
            <a:spLocks noGrp="1" noChangeArrowheads="1"/>
          </p:cNvSpPr>
          <p:nvPr>
            <p:ph type="body" idx="1"/>
          </p:nvPr>
        </p:nvSpPr>
        <p:spPr>
          <a:xfrm>
            <a:off x="975360" y="4558904"/>
            <a:ext cx="5364480" cy="4322206"/>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22" name="Rectangle 2"/>
          <p:cNvSpPr>
            <a:spLocks noGrp="1" noRot="1" noChangeAspect="1" noChangeArrowheads="1" noTextEdit="1"/>
          </p:cNvSpPr>
          <p:nvPr>
            <p:ph type="sldImg"/>
          </p:nvPr>
        </p:nvSpPr>
        <p:spPr>
          <a:xfrm>
            <a:off x="1266825" y="727075"/>
            <a:ext cx="4781550" cy="3586163"/>
          </a:xfrm>
          <a:ln/>
        </p:spPr>
      </p:sp>
      <p:sp>
        <p:nvSpPr>
          <p:cNvPr id="2232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0514" name="Rectangle 2"/>
          <p:cNvSpPr>
            <a:spLocks noGrp="1" noChangeArrowheads="1"/>
          </p:cNvSpPr>
          <p:nvPr>
            <p:ph type="body" idx="1"/>
          </p:nvPr>
        </p:nvSpPr>
        <p:spPr>
          <a:xfrm>
            <a:off x="977055" y="4558904"/>
            <a:ext cx="5361093" cy="4322206"/>
          </a:xfrm>
          <a:noFill/>
          <a:ln/>
        </p:spPr>
        <p:txBody>
          <a:bodyPr lIns="95600" tIns="46961" rIns="95600" bIns="46961"/>
          <a:lstStyle/>
          <a:p>
            <a:endParaRPr lang="en-US"/>
          </a:p>
        </p:txBody>
      </p:sp>
      <p:sp>
        <p:nvSpPr>
          <p:cNvPr id="2240515" name="Rectangle 3"/>
          <p:cNvSpPr>
            <a:spLocks noGrp="1" noRot="1" noChangeAspect="1" noChangeArrowheads="1" noTextEdit="1"/>
          </p:cNvSpPr>
          <p:nvPr>
            <p:ph type="sldImg"/>
          </p:nvPr>
        </p:nvSpPr>
        <p:spPr>
          <a:xfrm>
            <a:off x="1266825" y="727075"/>
            <a:ext cx="4783138" cy="3586163"/>
          </a:xfrm>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a:xfrm>
            <a:off x="1266825" y="727075"/>
            <a:ext cx="4778375" cy="3584575"/>
          </a:xfrm>
          <a:ln/>
        </p:spPr>
      </p:sp>
      <p:sp>
        <p:nvSpPr>
          <p:cNvPr id="2250755" name="Rectangle 3"/>
          <p:cNvSpPr>
            <a:spLocks noGrp="1" noChangeArrowheads="1"/>
          </p:cNvSpPr>
          <p:nvPr>
            <p:ph type="body" idx="1"/>
          </p:nvPr>
        </p:nvSpPr>
        <p:spPr>
          <a:xfrm>
            <a:off x="975360" y="4558904"/>
            <a:ext cx="5364480" cy="4322206"/>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02" name="Rectangle 2"/>
          <p:cNvSpPr>
            <a:spLocks noGrp="1" noChangeArrowheads="1"/>
          </p:cNvSpPr>
          <p:nvPr>
            <p:ph type="body" idx="1"/>
          </p:nvPr>
        </p:nvSpPr>
        <p:spPr>
          <a:xfrm>
            <a:off x="977055" y="4558904"/>
            <a:ext cx="5361093" cy="4322206"/>
          </a:xfrm>
          <a:noFill/>
          <a:ln/>
        </p:spPr>
        <p:txBody>
          <a:bodyPr lIns="95600" tIns="46961" rIns="95600" bIns="46961"/>
          <a:lstStyle/>
          <a:p>
            <a:endParaRPr lang="en-US"/>
          </a:p>
        </p:txBody>
      </p:sp>
      <p:sp>
        <p:nvSpPr>
          <p:cNvPr id="2252803" name="Rectangle 3"/>
          <p:cNvSpPr>
            <a:spLocks noGrp="1" noRot="1" noChangeAspect="1" noChangeArrowheads="1" noTextEdit="1"/>
          </p:cNvSpPr>
          <p:nvPr>
            <p:ph type="sldImg"/>
          </p:nvPr>
        </p:nvSpPr>
        <p:spPr>
          <a:xfrm>
            <a:off x="1266825" y="727075"/>
            <a:ext cx="4783138" cy="3586163"/>
          </a:xfrm>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62" name="Rectangle 2"/>
          <p:cNvSpPr>
            <a:spLocks noGrp="1" noRot="1" noChangeAspect="1" noChangeArrowheads="1" noTextEdit="1"/>
          </p:cNvSpPr>
          <p:nvPr>
            <p:ph type="sldImg"/>
          </p:nvPr>
        </p:nvSpPr>
        <p:spPr>
          <a:xfrm>
            <a:off x="1268413" y="728663"/>
            <a:ext cx="4776787" cy="3582987"/>
          </a:xfrm>
          <a:ln/>
        </p:spPr>
      </p:sp>
      <p:sp>
        <p:nvSpPr>
          <p:cNvPr id="1935363" name="Rectangle 3"/>
          <p:cNvSpPr>
            <a:spLocks noGrp="1" noChangeArrowheads="1"/>
          </p:cNvSpPr>
          <p:nvPr>
            <p:ph type="body" idx="1"/>
          </p:nvPr>
        </p:nvSpPr>
        <p:spPr>
          <a:xfrm>
            <a:off x="975360" y="4558904"/>
            <a:ext cx="5364480" cy="4322206"/>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22" name="Rectangle 2"/>
          <p:cNvSpPr>
            <a:spLocks noGrp="1" noRot="1" noChangeAspect="1" noChangeArrowheads="1" noTextEdit="1"/>
          </p:cNvSpPr>
          <p:nvPr>
            <p:ph type="sldImg"/>
          </p:nvPr>
        </p:nvSpPr>
        <p:spPr>
          <a:xfrm>
            <a:off x="1258888" y="722313"/>
            <a:ext cx="4799012" cy="3598862"/>
          </a:xfrm>
          <a:ln/>
        </p:spPr>
      </p:sp>
      <p:sp>
        <p:nvSpPr>
          <p:cNvPr id="1976323" name="Rectangle 3"/>
          <p:cNvSpPr>
            <a:spLocks noGrp="1" noChangeArrowheads="1"/>
          </p:cNvSpPr>
          <p:nvPr>
            <p:ph type="body" idx="1"/>
          </p:nvPr>
        </p:nvSpPr>
        <p:spPr>
          <a:xfrm>
            <a:off x="731520" y="4560570"/>
            <a:ext cx="5852160" cy="4318874"/>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613874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067462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701392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SIM">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221259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Clip Art and Text">
    <p:spTree>
      <p:nvGrpSpPr>
        <p:cNvPr id="1" name=""/>
        <p:cNvGrpSpPr/>
        <p:nvPr/>
      </p:nvGrpSpPr>
      <p:grpSpPr>
        <a:xfrm>
          <a:off x="0" y="0"/>
          <a:ext cx="0" cy="0"/>
          <a:chOff x="0" y="0"/>
          <a:chExt cx="0" cy="0"/>
        </a:xfrm>
      </p:grpSpPr>
      <p:sp>
        <p:nvSpPr>
          <p:cNvPr id="3" name="ClipArt Placeholder 2"/>
          <p:cNvSpPr>
            <a:spLocks noGrp="1"/>
          </p:cNvSpPr>
          <p:nvPr>
            <p:ph type="clipArt" sz="half" idx="1"/>
          </p:nvPr>
        </p:nvSpPr>
        <p:spPr>
          <a:xfrm>
            <a:off x="1157288" y="1981200"/>
            <a:ext cx="3819525" cy="4114800"/>
          </a:xfrm>
        </p:spPr>
        <p:txBody>
          <a:bodyPr/>
          <a:lstStyle/>
          <a:p>
            <a:endParaRPr lang="en-US"/>
          </a:p>
        </p:txBody>
      </p:sp>
      <p:sp>
        <p:nvSpPr>
          <p:cNvPr id="4" name="Text Placeholder 3"/>
          <p:cNvSpPr>
            <a:spLocks noGrp="1"/>
          </p:cNvSpPr>
          <p:nvPr>
            <p:ph type="body" sz="half" idx="2"/>
          </p:nvPr>
        </p:nvSpPr>
        <p:spPr>
          <a:xfrm>
            <a:off x="5129213" y="1981200"/>
            <a:ext cx="381952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1630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a:prstGeom prst="rect">
            <a:avLst/>
          </a:prstGeom>
        </p:spPr>
        <p:txBody>
          <a:bodyPr/>
          <a:lstStyle/>
          <a:p>
            <a:endParaRPr lang="en-US"/>
          </a:p>
        </p:txBody>
      </p:sp>
    </p:spTree>
    <p:extLst>
      <p:ext uri="{BB962C8B-B14F-4D97-AF65-F5344CB8AC3E}">
        <p14:creationId xmlns:p14="http://schemas.microsoft.com/office/powerpoint/2010/main" val="856695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81100" y="609600"/>
            <a:ext cx="77152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157288" y="1981200"/>
            <a:ext cx="381952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29213" y="1981200"/>
            <a:ext cx="381952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157288" y="4114800"/>
            <a:ext cx="381952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129213" y="4114800"/>
            <a:ext cx="381952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5883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81100" y="609600"/>
            <a:ext cx="77152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57288" y="1981200"/>
            <a:ext cx="381952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29213" y="1981200"/>
            <a:ext cx="381952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29213" y="4114800"/>
            <a:ext cx="381952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7540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452119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5225034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800948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940943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5620835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075841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4005776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2766755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143000"/>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pPr>
              <a:defRPr/>
            </a:pPr>
            <a:endParaRPr lang="en-US" sz="1400">
              <a:latin typeface="Arial" charset="0"/>
            </a:endParaRPr>
          </a:p>
        </p:txBody>
      </p:sp>
      <p:sp>
        <p:nvSpPr>
          <p:cNvPr id="1043" name="Rectangle 19"/>
          <p:cNvSpPr>
            <a:spLocks noChangeArrowheads="1"/>
          </p:cNvSpPr>
          <p:nvPr/>
        </p:nvSpPr>
        <p:spPr bwMode="auto">
          <a:xfrm>
            <a:off x="628650" y="6057900"/>
            <a:ext cx="2771775" cy="242888"/>
          </a:xfrm>
          <a:prstGeom prst="rect">
            <a:avLst/>
          </a:prstGeom>
          <a:solidFill>
            <a:schemeClr val="bg1"/>
          </a:solidFill>
          <a:ln w="9525">
            <a:noFill/>
            <a:miter lim="800000"/>
            <a:headEnd/>
            <a:tailEnd/>
          </a:ln>
          <a:effectLst/>
        </p:spPr>
        <p:txBody>
          <a:bodyPr wrap="none" anchor="ctr"/>
          <a:lstStyle/>
          <a:p>
            <a:pPr>
              <a:defRPr/>
            </a:pPr>
            <a:endParaRPr lang="en-US">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7" r:id="rId12"/>
    <p:sldLayoutId id="2147483680" r:id="rId13"/>
    <p:sldLayoutId id="2147483681" r:id="rId14"/>
    <p:sldLayoutId id="2147483683" r:id="rId15"/>
    <p:sldLayoutId id="2147483684" r:id="rId16"/>
  </p:sldLayoutIdLst>
  <p:transition/>
  <p:timing>
    <p:tnLst>
      <p:par>
        <p:cTn id="1" dur="indefinite" restart="never" nodeType="tmRoot"/>
      </p:par>
    </p:tnLst>
  </p:timing>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3.w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4.emf"/><Relationship Id="rId4" Type="http://schemas.openxmlformats.org/officeDocument/2006/relationships/oleObject" Target="../embeddings/Microsoft_Word_97_-_2003_Document1.doc"/></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4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40.emf"/></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49.wmf"/><Relationship Id="rId5" Type="http://schemas.openxmlformats.org/officeDocument/2006/relationships/oleObject" Target="../embeddings/oleObject5.bin"/><Relationship Id="rId4" Type="http://schemas.openxmlformats.org/officeDocument/2006/relationships/image" Target="../media/image48.wmf"/></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1.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0.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295483018"/>
              </p:ext>
            </p:extLst>
          </p:nvPr>
        </p:nvGraphicFramePr>
        <p:xfrm>
          <a:off x="609600" y="666750"/>
          <a:ext cx="7772400" cy="553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9491"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5867400"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39492" name="Rectangle 4"/>
          <p:cNvSpPr>
            <a:spLocks noGrp="1" noChangeArrowheads="1"/>
          </p:cNvSpPr>
          <p:nvPr>
            <p:ph type="title"/>
          </p:nvPr>
        </p:nvSpPr>
        <p:spPr>
          <a:xfrm>
            <a:off x="685800" y="0"/>
            <a:ext cx="7772400" cy="914400"/>
          </a:xfrm>
          <a:noFill/>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pPr algn="ctr"/>
            <a:r>
              <a:rPr lang="en-US" sz="3600" dirty="0">
                <a:solidFill>
                  <a:srgbClr val="3366FF"/>
                </a:solidFill>
                <a:latin typeface="Tahoma" pitchFamily="34" charset="0"/>
              </a:rPr>
              <a:t>GPS </a:t>
            </a:r>
            <a:r>
              <a:rPr lang="en-US" sz="3600" dirty="0" smtClean="0">
                <a:solidFill>
                  <a:srgbClr val="3366FF"/>
                </a:solidFill>
                <a:latin typeface="Tahoma" pitchFamily="34" charset="0"/>
              </a:rPr>
              <a:t>Signal (L1 band, C/A Code)</a:t>
            </a:r>
            <a:endParaRPr lang="en-US" sz="3600" dirty="0">
              <a:solidFill>
                <a:srgbClr val="3366FF"/>
              </a:solidFill>
              <a:latin typeface="Tahoma" pitchFamily="34" charset="0"/>
            </a:endParaRPr>
          </a:p>
        </p:txBody>
      </p:sp>
      <p:sp>
        <p:nvSpPr>
          <p:cNvPr id="2239493" name="Rectangle 5"/>
          <p:cNvSpPr>
            <a:spLocks noChangeArrowheads="1"/>
          </p:cNvSpPr>
          <p:nvPr/>
        </p:nvSpPr>
        <p:spPr bwMode="auto">
          <a:xfrm>
            <a:off x="6477000" y="2892631"/>
            <a:ext cx="1528433" cy="951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800" b="1" dirty="0">
                <a:solidFill>
                  <a:schemeClr val="tx1"/>
                </a:solidFill>
                <a:latin typeface="Footlight MT Light" pitchFamily="18" charset="0"/>
              </a:rPr>
              <a:t>L1 Signal</a:t>
            </a:r>
          </a:p>
          <a:p>
            <a:pPr algn="l"/>
            <a:endParaRPr lang="en-US" sz="2800" b="1" dirty="0">
              <a:solidFill>
                <a:schemeClr val="bg2"/>
              </a:solidFill>
              <a:latin typeface="Footlight MT Light" pitchFamily="18" charset="0"/>
            </a:endParaRPr>
          </a:p>
        </p:txBody>
      </p:sp>
      <p:sp>
        <p:nvSpPr>
          <p:cNvPr id="2239499" name="Rectangle 11"/>
          <p:cNvSpPr>
            <a:spLocks noChangeArrowheads="1"/>
          </p:cNvSpPr>
          <p:nvPr/>
        </p:nvSpPr>
        <p:spPr bwMode="auto">
          <a:xfrm>
            <a:off x="519113" y="3460750"/>
            <a:ext cx="987451"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000" dirty="0">
                <a:solidFill>
                  <a:schemeClr val="tx1"/>
                </a:solidFill>
                <a:latin typeface="Footlight MT Light" pitchFamily="18" charset="0"/>
              </a:rPr>
              <a:t>P[</a:t>
            </a:r>
            <a:r>
              <a:rPr lang="en-US" sz="2000" dirty="0" err="1">
                <a:solidFill>
                  <a:schemeClr val="tx1"/>
                </a:solidFill>
                <a:latin typeface="Footlight MT Light" pitchFamily="18" charset="0"/>
              </a:rPr>
              <a:t>dBW</a:t>
            </a:r>
            <a:r>
              <a:rPr lang="en-US" sz="2000" dirty="0">
                <a:solidFill>
                  <a:schemeClr val="tx1"/>
                </a:solidFill>
                <a:latin typeface="Footlight MT Light" pitchFamily="18" charset="0"/>
              </a:rPr>
              <a:t>]</a:t>
            </a:r>
          </a:p>
        </p:txBody>
      </p:sp>
      <p:sp>
        <p:nvSpPr>
          <p:cNvPr id="2239500" name="Rectangle 12"/>
          <p:cNvSpPr>
            <a:spLocks noChangeArrowheads="1"/>
          </p:cNvSpPr>
          <p:nvPr/>
        </p:nvSpPr>
        <p:spPr bwMode="auto">
          <a:xfrm>
            <a:off x="519113" y="1250950"/>
            <a:ext cx="987451"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000" dirty="0">
                <a:solidFill>
                  <a:schemeClr val="tx1"/>
                </a:solidFill>
                <a:latin typeface="Footlight MT Light" pitchFamily="18" charset="0"/>
              </a:rPr>
              <a:t>P[</a:t>
            </a:r>
            <a:r>
              <a:rPr lang="en-US" sz="2000" dirty="0" err="1">
                <a:solidFill>
                  <a:schemeClr val="tx1"/>
                </a:solidFill>
                <a:latin typeface="Footlight MT Light" pitchFamily="18" charset="0"/>
              </a:rPr>
              <a:t>dBW</a:t>
            </a:r>
            <a:r>
              <a:rPr lang="en-US" sz="2000" dirty="0">
                <a:solidFill>
                  <a:schemeClr val="tx1"/>
                </a:solidFill>
                <a:latin typeface="Footlight MT Light" pitchFamily="18" charset="0"/>
              </a:rPr>
              <a:t>]</a:t>
            </a:r>
          </a:p>
        </p:txBody>
      </p:sp>
      <p:sp>
        <p:nvSpPr>
          <p:cNvPr id="2239501" name="Rectangle 13"/>
          <p:cNvSpPr>
            <a:spLocks noChangeArrowheads="1"/>
          </p:cNvSpPr>
          <p:nvPr/>
        </p:nvSpPr>
        <p:spPr bwMode="auto">
          <a:xfrm>
            <a:off x="2209800" y="3657600"/>
            <a:ext cx="139140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000" dirty="0">
                <a:solidFill>
                  <a:schemeClr val="tx1"/>
                </a:solidFill>
                <a:latin typeface="Footlight MT Light" pitchFamily="18" charset="0"/>
              </a:rPr>
              <a:t>20.46 MHz</a:t>
            </a:r>
          </a:p>
        </p:txBody>
      </p:sp>
      <p:sp>
        <p:nvSpPr>
          <p:cNvPr id="2239502" name="Rectangle 14"/>
          <p:cNvSpPr>
            <a:spLocks noChangeArrowheads="1"/>
          </p:cNvSpPr>
          <p:nvPr/>
        </p:nvSpPr>
        <p:spPr bwMode="auto">
          <a:xfrm>
            <a:off x="1981200" y="2895600"/>
            <a:ext cx="167353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000" dirty="0">
                <a:solidFill>
                  <a:schemeClr val="tx1"/>
                </a:solidFill>
                <a:latin typeface="Footlight MT Light" pitchFamily="18" charset="0"/>
              </a:rPr>
              <a:t>1575.42 MHz</a:t>
            </a:r>
          </a:p>
        </p:txBody>
      </p:sp>
      <p:sp>
        <p:nvSpPr>
          <p:cNvPr id="2239503" name="Rectangle 15"/>
          <p:cNvSpPr>
            <a:spLocks noChangeArrowheads="1"/>
          </p:cNvSpPr>
          <p:nvPr/>
        </p:nvSpPr>
        <p:spPr bwMode="auto">
          <a:xfrm>
            <a:off x="3581400" y="1371600"/>
            <a:ext cx="139140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000" dirty="0">
                <a:solidFill>
                  <a:schemeClr val="tx1"/>
                </a:solidFill>
                <a:latin typeface="Footlight MT Light" pitchFamily="18" charset="0"/>
              </a:rPr>
              <a:t>2.046 MHz</a:t>
            </a:r>
          </a:p>
        </p:txBody>
      </p:sp>
      <p:sp>
        <p:nvSpPr>
          <p:cNvPr id="2239504" name="Rectangle 16"/>
          <p:cNvSpPr>
            <a:spLocks noChangeArrowheads="1"/>
          </p:cNvSpPr>
          <p:nvPr/>
        </p:nvSpPr>
        <p:spPr bwMode="auto">
          <a:xfrm>
            <a:off x="3657600" y="1828800"/>
            <a:ext cx="1380187"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000" dirty="0">
                <a:solidFill>
                  <a:schemeClr val="tx1"/>
                </a:solidFill>
                <a:latin typeface="Footlight MT Light" pitchFamily="18" charset="0"/>
              </a:rPr>
              <a:t>C/A-CODE</a:t>
            </a:r>
          </a:p>
        </p:txBody>
      </p:sp>
      <p:sp>
        <p:nvSpPr>
          <p:cNvPr id="2239505" name="Rectangle 17"/>
          <p:cNvSpPr>
            <a:spLocks noChangeArrowheads="1"/>
          </p:cNvSpPr>
          <p:nvPr/>
        </p:nvSpPr>
        <p:spPr bwMode="auto">
          <a:xfrm>
            <a:off x="4038600" y="2133600"/>
            <a:ext cx="105958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000" dirty="0">
                <a:solidFill>
                  <a:schemeClr val="tx1"/>
                </a:solidFill>
                <a:latin typeface="Footlight MT Light" pitchFamily="18" charset="0"/>
              </a:rPr>
              <a:t>P-CODE</a:t>
            </a:r>
          </a:p>
        </p:txBody>
      </p:sp>
      <p:sp>
        <p:nvSpPr>
          <p:cNvPr id="2239506" name="Rectangle 18"/>
          <p:cNvSpPr>
            <a:spLocks noChangeArrowheads="1"/>
          </p:cNvSpPr>
          <p:nvPr/>
        </p:nvSpPr>
        <p:spPr bwMode="auto">
          <a:xfrm>
            <a:off x="1143000" y="2133600"/>
            <a:ext cx="710132"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000" dirty="0">
                <a:solidFill>
                  <a:schemeClr val="tx1"/>
                </a:solidFill>
                <a:latin typeface="Footlight MT Light" pitchFamily="18" charset="0"/>
              </a:rPr>
              <a:t>-160</a:t>
            </a:r>
          </a:p>
        </p:txBody>
      </p:sp>
      <p:sp>
        <p:nvSpPr>
          <p:cNvPr id="2239507" name="Rectangle 19"/>
          <p:cNvSpPr>
            <a:spLocks noChangeArrowheads="1"/>
          </p:cNvSpPr>
          <p:nvPr/>
        </p:nvSpPr>
        <p:spPr bwMode="auto">
          <a:xfrm>
            <a:off x="1143000" y="2438400"/>
            <a:ext cx="710132"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000" dirty="0">
                <a:solidFill>
                  <a:schemeClr val="tx1"/>
                </a:solidFill>
                <a:latin typeface="Footlight MT Light" pitchFamily="18" charset="0"/>
              </a:rPr>
              <a:t>-163</a:t>
            </a:r>
          </a:p>
        </p:txBody>
      </p:sp>
      <p:sp>
        <p:nvSpPr>
          <p:cNvPr id="2239508" name="Rectangle 20"/>
          <p:cNvSpPr>
            <a:spLocks noChangeArrowheads="1"/>
          </p:cNvSpPr>
          <p:nvPr/>
        </p:nvSpPr>
        <p:spPr bwMode="auto">
          <a:xfrm>
            <a:off x="4876800" y="2667000"/>
            <a:ext cx="779060"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000" i="1" dirty="0">
                <a:solidFill>
                  <a:schemeClr val="tx1"/>
                </a:solidFill>
                <a:latin typeface="Footlight MT Light" pitchFamily="18" charset="0"/>
              </a:rPr>
              <a:t>f</a:t>
            </a:r>
            <a:r>
              <a:rPr lang="en-US" sz="2000" dirty="0">
                <a:solidFill>
                  <a:schemeClr val="tx1"/>
                </a:solidFill>
                <a:latin typeface="Footlight MT Light" pitchFamily="18" charset="0"/>
              </a:rPr>
              <a:t> [Hz]</a:t>
            </a:r>
          </a:p>
        </p:txBody>
      </p:sp>
      <p:sp>
        <p:nvSpPr>
          <p:cNvPr id="2239510" name="Rectangle 22"/>
          <p:cNvSpPr>
            <a:spLocks noChangeArrowheads="1"/>
          </p:cNvSpPr>
          <p:nvPr/>
        </p:nvSpPr>
        <p:spPr bwMode="auto">
          <a:xfrm>
            <a:off x="1532731" y="3867150"/>
            <a:ext cx="2766656"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b="1" dirty="0">
                <a:solidFill>
                  <a:schemeClr val="tx1"/>
                </a:solidFill>
                <a:latin typeface="Footlight MT Light" pitchFamily="18" charset="0"/>
              </a:rPr>
              <a:t>Frequency Spectrum</a:t>
            </a:r>
          </a:p>
        </p:txBody>
      </p:sp>
      <p:sp>
        <p:nvSpPr>
          <p:cNvPr id="24" name="Rectangle 3"/>
          <p:cNvSpPr txBox="1">
            <a:spLocks noChangeArrowheads="1"/>
          </p:cNvSpPr>
          <p:nvPr/>
        </p:nvSpPr>
        <p:spPr>
          <a:xfrm>
            <a:off x="334169" y="4505325"/>
            <a:ext cx="8458200" cy="1600200"/>
          </a:xfrm>
          <a:prstGeom prst="rect">
            <a:avLst/>
          </a:prstGeom>
          <a:noFill/>
          <a:ln/>
        </p:spPr>
        <p:txBody>
          <a:bodyPr/>
          <a:lst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75000"/>
              <a:buFont typeface="Monotype Sorts" pitchFamily="2" charset="2"/>
              <a:buChar char="u"/>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tx2"/>
              </a:buClr>
              <a:buSzPct val="65000"/>
              <a:buFont typeface="Monotype Sorts" pitchFamily="2" charset="2"/>
              <a:buChar char="F"/>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C0C0C0"/>
                  </a:outerShdw>
                </a:effectLst>
                <a:latin typeface="+mn-lt"/>
              </a:defRPr>
            </a:lvl9pPr>
          </a:lstStyle>
          <a:p>
            <a:pPr>
              <a:lnSpc>
                <a:spcPct val="90000"/>
              </a:lnSpc>
              <a:buClr>
                <a:schemeClr val="bg1"/>
              </a:buClr>
              <a:buSzPct val="100000"/>
            </a:pPr>
            <a:r>
              <a:rPr lang="en-US" sz="2000" dirty="0" smtClean="0">
                <a:effectLst/>
                <a:latin typeface="Arial" pitchFamily="34" charset="0"/>
                <a:cs typeface="Arial" pitchFamily="34" charset="0"/>
              </a:rPr>
              <a:t>C/A stands for Coarse Acquisition.  </a:t>
            </a:r>
            <a:r>
              <a:rPr lang="en-US" sz="2000" dirty="0" smtClean="0">
                <a:effectLst/>
                <a:latin typeface="Arial" pitchFamily="34" charset="0"/>
                <a:cs typeface="Arial" pitchFamily="34" charset="0"/>
              </a:rPr>
              <a:t>Th</a:t>
            </a:r>
            <a:r>
              <a:rPr lang="en-US" sz="2000" dirty="0" smtClean="0">
                <a:effectLst/>
                <a:latin typeface="Arial" pitchFamily="34" charset="0"/>
                <a:cs typeface="Arial" pitchFamily="34" charset="0"/>
              </a:rPr>
              <a:t>e C/A </a:t>
            </a:r>
            <a:r>
              <a:rPr lang="en-US" sz="2000" dirty="0" smtClean="0">
                <a:effectLst/>
                <a:latin typeface="Arial" pitchFamily="34" charset="0"/>
                <a:cs typeface="Arial" pitchFamily="34" charset="0"/>
              </a:rPr>
              <a:t>code</a:t>
            </a:r>
            <a:r>
              <a:rPr lang="en-US" sz="2000" dirty="0" smtClean="0">
                <a:effectLst/>
                <a:latin typeface="Arial" pitchFamily="34" charset="0"/>
                <a:cs typeface="Arial" pitchFamily="34" charset="0"/>
              </a:rPr>
              <a:t>, broadcast </a:t>
            </a:r>
            <a:r>
              <a:rPr lang="en-US" sz="2000" dirty="0" smtClean="0">
                <a:effectLst/>
                <a:latin typeface="Arial" pitchFamily="34" charset="0"/>
                <a:cs typeface="Arial" pitchFamily="34" charset="0"/>
              </a:rPr>
              <a:t>on the L1 carrier at </a:t>
            </a:r>
            <a:r>
              <a:rPr lang="en-US" sz="2000" dirty="0" smtClean="0">
                <a:effectLst/>
                <a:latin typeface="Arial" pitchFamily="34" charset="0"/>
                <a:cs typeface="Arial" pitchFamily="34" charset="0"/>
              </a:rPr>
              <a:t>1575.42 MHz, is the reference for nearly all GPS consumer </a:t>
            </a:r>
            <a:r>
              <a:rPr lang="en-US" sz="2000" dirty="0" smtClean="0">
                <a:effectLst/>
                <a:latin typeface="Arial" pitchFamily="34" charset="0"/>
                <a:cs typeface="Arial" pitchFamily="34" charset="0"/>
              </a:rPr>
              <a:t>products, including the receivers used in the SIM Time Network.</a:t>
            </a:r>
            <a:endParaRPr lang="en-US" sz="2000" dirty="0" smtClean="0">
              <a:effectLst/>
              <a:latin typeface="Arial" pitchFamily="34" charset="0"/>
              <a:cs typeface="Arial" pitchFamily="34" charset="0"/>
            </a:endParaRPr>
          </a:p>
          <a:p>
            <a:pPr>
              <a:lnSpc>
                <a:spcPct val="90000"/>
              </a:lnSpc>
              <a:buClr>
                <a:schemeClr val="bg1"/>
              </a:buClr>
              <a:buSzPct val="100000"/>
              <a:buFont typeface="Monotype Sorts" pitchFamily="2" charset="2"/>
              <a:buNone/>
            </a:pPr>
            <a:endParaRPr lang="en-US" sz="2000" dirty="0" smtClean="0">
              <a:effectLst/>
              <a:latin typeface="Arial" pitchFamily="34" charset="0"/>
              <a:cs typeface="Arial" pitchFamily="34" charset="0"/>
            </a:endParaRPr>
          </a:p>
          <a:p>
            <a:pPr>
              <a:lnSpc>
                <a:spcPct val="90000"/>
              </a:lnSpc>
              <a:buClr>
                <a:schemeClr val="bg1"/>
              </a:buClr>
              <a:buSzPct val="100000"/>
            </a:pPr>
            <a:r>
              <a:rPr lang="en-US" sz="2000" dirty="0" smtClean="0">
                <a:effectLst/>
                <a:latin typeface="Arial" pitchFamily="34" charset="0"/>
                <a:cs typeface="Arial" pitchFamily="34" charset="0"/>
              </a:rPr>
              <a:t>The C/A code is freely available to anyone, worldwide, as </a:t>
            </a:r>
            <a:r>
              <a:rPr lang="en-US" sz="2000" dirty="0" smtClean="0">
                <a:effectLst/>
                <a:latin typeface="Arial" pitchFamily="34" charset="0"/>
                <a:cs typeface="Arial" pitchFamily="34" charset="0"/>
              </a:rPr>
              <a:t>part of the Standard Positioning Service (SPS) of </a:t>
            </a:r>
            <a:r>
              <a:rPr lang="en-US" sz="2000" dirty="0" smtClean="0">
                <a:effectLst/>
                <a:latin typeface="Arial" pitchFamily="34" charset="0"/>
                <a:cs typeface="Arial" pitchFamily="34" charset="0"/>
              </a:rPr>
              <a:t>GPS.</a:t>
            </a:r>
            <a:endParaRPr lang="en-US" sz="2000" dirty="0" smtClean="0">
              <a:effectLst/>
              <a:latin typeface="Arial" pitchFamily="34" charset="0"/>
              <a:cs typeface="Arial" pitchFamily="34" charset="0"/>
            </a:endParaRPr>
          </a:p>
          <a:p>
            <a:pPr>
              <a:lnSpc>
                <a:spcPct val="90000"/>
              </a:lnSpc>
              <a:buClr>
                <a:schemeClr val="bg1"/>
              </a:buClr>
              <a:buSzPct val="100000"/>
              <a:buFont typeface="Monotype Sorts" pitchFamily="2" charset="2"/>
              <a:buNone/>
            </a:pPr>
            <a:endParaRPr lang="en-US" sz="2000" dirty="0" smtClean="0">
              <a:solidFill>
                <a:schemeClr val="bg2"/>
              </a:solidFill>
              <a:effectLst/>
            </a:endParaRPr>
          </a:p>
        </p:txBody>
      </p:sp>
    </p:spTree>
    <p:extLst>
      <p:ext uri="{BB962C8B-B14F-4D97-AF65-F5344CB8AC3E}">
        <p14:creationId xmlns:p14="http://schemas.microsoft.com/office/powerpoint/2010/main" val="1885620353"/>
      </p:ext>
    </p:extLst>
  </p:cSld>
  <p:clrMapOvr>
    <a:masterClrMapping/>
  </p:clrMapOvr>
  <p:transition advTm="10051"/>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7800"/>
            <a:ext cx="9144000" cy="4796370"/>
          </a:xfrm>
          <a:prstGeom prst="rect">
            <a:avLst/>
          </a:prstGeom>
        </p:spPr>
      </p:pic>
      <p:sp>
        <p:nvSpPr>
          <p:cNvPr id="4" name="Rectangle 2"/>
          <p:cNvSpPr txBox="1">
            <a:spLocks noGrp="1" noChangeArrowheads="1"/>
          </p:cNvSpPr>
          <p:nvPr>
            <p:ph type="title"/>
          </p:nvPr>
        </p:nvSpPr>
        <p:spPr>
          <a:xfrm>
            <a:off x="457200" y="338328"/>
            <a:ext cx="8229600" cy="804672"/>
          </a:xfrm>
          <a:prstGeom prst="rect">
            <a:avLst/>
          </a:prstGeom>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smtClean="0">
                <a:solidFill>
                  <a:srgbClr val="3366FF"/>
                </a:solidFill>
              </a:rPr>
              <a:t>GPS L1 C/A Signal (Time-Domain)</a:t>
            </a:r>
            <a:endParaRPr lang="en-US" sz="3600" dirty="0">
              <a:solidFill>
                <a:srgbClr val="3366FF"/>
              </a:solidFill>
            </a:endParaRPr>
          </a:p>
        </p:txBody>
      </p:sp>
    </p:spTree>
    <p:extLst>
      <p:ext uri="{BB962C8B-B14F-4D97-AF65-F5344CB8AC3E}">
        <p14:creationId xmlns:p14="http://schemas.microsoft.com/office/powerpoint/2010/main" val="382972110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5634" name="Rectangle 2"/>
          <p:cNvSpPr>
            <a:spLocks noGrp="1" noChangeArrowheads="1"/>
          </p:cNvSpPr>
          <p:nvPr>
            <p:ph type="body" idx="1"/>
          </p:nvPr>
        </p:nvSpPr>
        <p:spPr>
          <a:xfrm>
            <a:off x="647700" y="1219200"/>
            <a:ext cx="8077200" cy="3581400"/>
          </a:xfrm>
        </p:spPr>
        <p:txBody>
          <a:bodyPr/>
          <a:lstStyle/>
          <a:p>
            <a:pPr>
              <a:lnSpc>
                <a:spcPct val="90000"/>
              </a:lnSpc>
              <a:buClr>
                <a:schemeClr val="bg1"/>
              </a:buClr>
            </a:pPr>
            <a:r>
              <a:rPr lang="en-US" sz="2400" b="1" dirty="0">
                <a:solidFill>
                  <a:schemeClr val="tx1"/>
                </a:solidFill>
                <a:effectLst/>
                <a:latin typeface="Arial" pitchFamily="34" charset="0"/>
                <a:cs typeface="Arial" pitchFamily="34" charset="0"/>
              </a:rPr>
              <a:t>GPS positioning is </a:t>
            </a:r>
            <a:r>
              <a:rPr lang="en-US" sz="2400" b="1" dirty="0" smtClean="0">
                <a:solidFill>
                  <a:schemeClr val="tx1"/>
                </a:solidFill>
                <a:effectLst/>
                <a:latin typeface="Arial" pitchFamily="34" charset="0"/>
                <a:cs typeface="Arial" pitchFamily="34" charset="0"/>
              </a:rPr>
              <a:t>based </a:t>
            </a:r>
            <a:r>
              <a:rPr lang="en-US" sz="2400" b="1" dirty="0">
                <a:solidFill>
                  <a:schemeClr val="tx1"/>
                </a:solidFill>
                <a:effectLst/>
                <a:latin typeface="Arial" pitchFamily="34" charset="0"/>
                <a:cs typeface="Arial" pitchFamily="34" charset="0"/>
              </a:rPr>
              <a:t>on</a:t>
            </a:r>
            <a:r>
              <a:rPr lang="en-US" sz="2400" b="1" dirty="0" smtClean="0">
                <a:solidFill>
                  <a:schemeClr val="tx1"/>
                </a:solidFill>
                <a:effectLst/>
                <a:latin typeface="Arial" pitchFamily="34" charset="0"/>
                <a:cs typeface="Arial" pitchFamily="34" charset="0"/>
              </a:rPr>
              <a:t>:</a:t>
            </a:r>
          </a:p>
          <a:p>
            <a:pPr>
              <a:lnSpc>
                <a:spcPct val="90000"/>
              </a:lnSpc>
              <a:buClr>
                <a:schemeClr val="bg1"/>
              </a:buClr>
            </a:pPr>
            <a:endParaRPr lang="en-US" sz="2400" b="1" dirty="0">
              <a:solidFill>
                <a:schemeClr val="tx1"/>
              </a:solidFill>
              <a:effectLst/>
              <a:latin typeface="Arial" pitchFamily="34" charset="0"/>
              <a:cs typeface="Arial" pitchFamily="34" charset="0"/>
            </a:endParaRPr>
          </a:p>
          <a:p>
            <a:pPr lvl="1">
              <a:lnSpc>
                <a:spcPct val="90000"/>
              </a:lnSpc>
              <a:buClr>
                <a:schemeClr val="bg2">
                  <a:lumMod val="50000"/>
                </a:schemeClr>
              </a:buClr>
              <a:buFont typeface="Wingdings" pitchFamily="2" charset="2"/>
              <a:buChar char="ü"/>
            </a:pPr>
            <a:r>
              <a:rPr lang="en-US" sz="2400" dirty="0">
                <a:solidFill>
                  <a:schemeClr val="tx1"/>
                </a:solidFill>
                <a:effectLst/>
                <a:latin typeface="Arial" pitchFamily="34" charset="0"/>
                <a:cs typeface="Arial" pitchFamily="34" charset="0"/>
              </a:rPr>
              <a:t>The precise measurement of time</a:t>
            </a:r>
          </a:p>
          <a:p>
            <a:pPr lvl="1">
              <a:lnSpc>
                <a:spcPct val="90000"/>
              </a:lnSpc>
              <a:buClr>
                <a:schemeClr val="bg2">
                  <a:lumMod val="50000"/>
                </a:schemeClr>
              </a:buClr>
              <a:buFont typeface="Wingdings" pitchFamily="2" charset="2"/>
              <a:buChar char="ü"/>
            </a:pPr>
            <a:r>
              <a:rPr lang="en-US" sz="2400" dirty="0">
                <a:solidFill>
                  <a:schemeClr val="tx1"/>
                </a:solidFill>
                <a:effectLst/>
                <a:latin typeface="Arial" pitchFamily="34" charset="0"/>
                <a:cs typeface="Arial" pitchFamily="34" charset="0"/>
              </a:rPr>
              <a:t>The constancy of the speed of light</a:t>
            </a:r>
          </a:p>
          <a:p>
            <a:pPr lvl="1">
              <a:lnSpc>
                <a:spcPct val="90000"/>
              </a:lnSpc>
              <a:buClr>
                <a:schemeClr val="bg2">
                  <a:lumMod val="50000"/>
                </a:schemeClr>
              </a:buClr>
              <a:buFont typeface="Wingdings" pitchFamily="2" charset="2"/>
              <a:buChar char="ü"/>
            </a:pPr>
            <a:endParaRPr lang="en-US" sz="2400" dirty="0">
              <a:solidFill>
                <a:schemeClr val="tx1"/>
              </a:solidFill>
              <a:effectLst/>
              <a:latin typeface="Arial" pitchFamily="34" charset="0"/>
              <a:cs typeface="Arial" pitchFamily="34" charset="0"/>
            </a:endParaRPr>
          </a:p>
          <a:p>
            <a:pPr>
              <a:lnSpc>
                <a:spcPct val="90000"/>
              </a:lnSpc>
              <a:buClr>
                <a:schemeClr val="bg1"/>
              </a:buClr>
            </a:pPr>
            <a:r>
              <a:rPr lang="en-US" sz="2400" b="1" dirty="0">
                <a:solidFill>
                  <a:schemeClr val="tx1"/>
                </a:solidFill>
                <a:effectLst/>
                <a:latin typeface="Arial" pitchFamily="34" charset="0"/>
                <a:cs typeface="Arial" pitchFamily="34" charset="0"/>
              </a:rPr>
              <a:t>GPS positioning uses the concept of </a:t>
            </a:r>
            <a:r>
              <a:rPr lang="en-US" sz="2400" b="1" dirty="0" smtClean="0">
                <a:solidFill>
                  <a:schemeClr val="tx1"/>
                </a:solidFill>
                <a:effectLst/>
                <a:latin typeface="Arial" pitchFamily="34" charset="0"/>
                <a:cs typeface="Arial" pitchFamily="34" charset="0"/>
              </a:rPr>
              <a:t>trilateration</a:t>
            </a:r>
          </a:p>
          <a:p>
            <a:pPr>
              <a:lnSpc>
                <a:spcPct val="90000"/>
              </a:lnSpc>
              <a:buClr>
                <a:schemeClr val="bg1"/>
              </a:buClr>
            </a:pPr>
            <a:endParaRPr lang="en-US" sz="2400" b="1" dirty="0">
              <a:solidFill>
                <a:schemeClr val="tx1"/>
              </a:solidFill>
              <a:effectLst/>
              <a:latin typeface="Arial" pitchFamily="34" charset="0"/>
              <a:cs typeface="Arial" pitchFamily="34" charset="0"/>
            </a:endParaRPr>
          </a:p>
          <a:p>
            <a:pPr lvl="1">
              <a:lnSpc>
                <a:spcPct val="90000"/>
              </a:lnSpc>
              <a:buClr>
                <a:schemeClr val="bg2">
                  <a:lumMod val="50000"/>
                </a:schemeClr>
              </a:buClr>
              <a:buFont typeface="Wingdings" pitchFamily="2" charset="2"/>
              <a:buChar char="ü"/>
            </a:pPr>
            <a:r>
              <a:rPr lang="en-US" sz="2400" dirty="0">
                <a:solidFill>
                  <a:schemeClr val="tx1"/>
                </a:solidFill>
                <a:effectLst/>
                <a:latin typeface="Arial" pitchFamily="34" charset="0"/>
                <a:cs typeface="Arial" pitchFamily="34" charset="0"/>
              </a:rPr>
              <a:t>GPS satellite positions are known</a:t>
            </a:r>
          </a:p>
          <a:p>
            <a:pPr lvl="1">
              <a:lnSpc>
                <a:spcPct val="90000"/>
              </a:lnSpc>
              <a:buClr>
                <a:schemeClr val="bg2">
                  <a:lumMod val="50000"/>
                </a:schemeClr>
              </a:buClr>
              <a:buFont typeface="Wingdings" pitchFamily="2" charset="2"/>
              <a:buChar char="ü"/>
            </a:pPr>
            <a:r>
              <a:rPr lang="en-US" sz="2400" dirty="0">
                <a:solidFill>
                  <a:schemeClr val="tx1"/>
                </a:solidFill>
                <a:effectLst/>
                <a:latin typeface="Arial" pitchFamily="34" charset="0"/>
                <a:cs typeface="Arial" pitchFamily="34" charset="0"/>
              </a:rPr>
              <a:t>Receiver position is not known</a:t>
            </a:r>
          </a:p>
          <a:p>
            <a:pPr lvl="1">
              <a:lnSpc>
                <a:spcPct val="90000"/>
              </a:lnSpc>
              <a:buClr>
                <a:schemeClr val="bg2">
                  <a:lumMod val="50000"/>
                </a:schemeClr>
              </a:buClr>
              <a:buFont typeface="Wingdings" pitchFamily="2" charset="2"/>
              <a:buChar char="ü"/>
            </a:pPr>
            <a:r>
              <a:rPr lang="en-US" sz="2400" dirty="0">
                <a:solidFill>
                  <a:schemeClr val="tx1"/>
                </a:solidFill>
                <a:effectLst/>
                <a:latin typeface="Arial" pitchFamily="34" charset="0"/>
                <a:cs typeface="Arial" pitchFamily="34" charset="0"/>
              </a:rPr>
              <a:t>GPS-to-receiver range measurements are used to compute position</a:t>
            </a:r>
          </a:p>
        </p:txBody>
      </p:sp>
      <p:sp>
        <p:nvSpPr>
          <p:cNvPr id="2245635" name="Rectangle 3"/>
          <p:cNvSpPr>
            <a:spLocks noGrp="1" noChangeArrowheads="1"/>
          </p:cNvSpPr>
          <p:nvPr>
            <p:ph type="title"/>
          </p:nvPr>
        </p:nvSpPr>
        <p:spPr>
          <a:xfrm>
            <a:off x="914400" y="152400"/>
            <a:ext cx="7715250" cy="762000"/>
          </a:xfrm>
          <a:noFill/>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pPr algn="ctr"/>
            <a:r>
              <a:rPr lang="en-US" sz="3200" dirty="0">
                <a:solidFill>
                  <a:srgbClr val="3366FF"/>
                </a:solidFill>
                <a:latin typeface="Tahoma" pitchFamily="34" charset="0"/>
              </a:rPr>
              <a:t>GPS Positioning</a:t>
            </a:r>
          </a:p>
        </p:txBody>
      </p:sp>
    </p:spTree>
    <p:extLst>
      <p:ext uri="{BB962C8B-B14F-4D97-AF65-F5344CB8AC3E}">
        <p14:creationId xmlns:p14="http://schemas.microsoft.com/office/powerpoint/2010/main" val="4174480974"/>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6658" name="Oval 2"/>
          <p:cNvSpPr>
            <a:spLocks noChangeAspect="1" noChangeArrowheads="1"/>
          </p:cNvSpPr>
          <p:nvPr/>
        </p:nvSpPr>
        <p:spPr bwMode="auto">
          <a:xfrm>
            <a:off x="2971800" y="2667000"/>
            <a:ext cx="3390900" cy="3122613"/>
          </a:xfrm>
          <a:prstGeom prst="ellips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6659" name="AutoShape 3"/>
          <p:cNvSpPr>
            <a:spLocks noChangeArrowheads="1"/>
          </p:cNvSpPr>
          <p:nvPr/>
        </p:nvSpPr>
        <p:spPr bwMode="auto">
          <a:xfrm>
            <a:off x="4572000" y="4191000"/>
            <a:ext cx="228600" cy="228600"/>
          </a:xfrm>
          <a:prstGeom prst="can">
            <a:avLst>
              <a:gd name="adj" fmla="val 25000"/>
            </a:avLst>
          </a:prstGeom>
          <a:solidFill>
            <a:srgbClr val="FF00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6660" name="AutoShape 4"/>
          <p:cNvSpPr>
            <a:spLocks noChangeArrowheads="1"/>
          </p:cNvSpPr>
          <p:nvPr/>
        </p:nvSpPr>
        <p:spPr bwMode="auto">
          <a:xfrm>
            <a:off x="5638800" y="2895600"/>
            <a:ext cx="228600" cy="228600"/>
          </a:xfrm>
          <a:prstGeom prst="can">
            <a:avLst>
              <a:gd name="adj" fmla="val 25000"/>
            </a:avLst>
          </a:prstGeom>
          <a:solidFill>
            <a:srgbClr val="FFFF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6661" name="Text Box 5"/>
          <p:cNvSpPr txBox="1">
            <a:spLocks noChangeArrowheads="1"/>
          </p:cNvSpPr>
          <p:nvPr/>
        </p:nvSpPr>
        <p:spPr bwMode="auto">
          <a:xfrm>
            <a:off x="3505200" y="4419600"/>
            <a:ext cx="2514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i="1" dirty="0">
                <a:solidFill>
                  <a:schemeClr val="tx1"/>
                </a:solidFill>
                <a:latin typeface="Times New Roman" pitchFamily="18" charset="0"/>
              </a:rPr>
              <a:t>Transmitter</a:t>
            </a:r>
            <a:br>
              <a:rPr lang="en-US" i="1" dirty="0">
                <a:solidFill>
                  <a:schemeClr val="tx1"/>
                </a:solidFill>
                <a:latin typeface="Times New Roman" pitchFamily="18" charset="0"/>
              </a:rPr>
            </a:br>
            <a:r>
              <a:rPr lang="en-US" i="1" dirty="0">
                <a:solidFill>
                  <a:schemeClr val="tx1"/>
                </a:solidFill>
                <a:latin typeface="Times New Roman" pitchFamily="18" charset="0"/>
              </a:rPr>
              <a:t>(location </a:t>
            </a:r>
            <a:r>
              <a:rPr lang="en-US" b="1" i="1" dirty="0">
                <a:solidFill>
                  <a:schemeClr val="tx1"/>
                </a:solidFill>
                <a:latin typeface="Times New Roman" pitchFamily="18" charset="0"/>
              </a:rPr>
              <a:t>known</a:t>
            </a:r>
            <a:r>
              <a:rPr lang="en-US" i="1" dirty="0">
                <a:solidFill>
                  <a:schemeClr val="tx1"/>
                </a:solidFill>
                <a:latin typeface="Times New Roman" pitchFamily="18" charset="0"/>
              </a:rPr>
              <a:t>)</a:t>
            </a:r>
          </a:p>
        </p:txBody>
      </p:sp>
      <p:sp>
        <p:nvSpPr>
          <p:cNvPr id="2246662" name="Text Box 6"/>
          <p:cNvSpPr txBox="1">
            <a:spLocks noChangeArrowheads="1"/>
          </p:cNvSpPr>
          <p:nvPr/>
        </p:nvSpPr>
        <p:spPr bwMode="auto">
          <a:xfrm>
            <a:off x="5867400" y="2073532"/>
            <a:ext cx="22574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i="1" dirty="0">
                <a:solidFill>
                  <a:schemeClr val="tx1"/>
                </a:solidFill>
                <a:latin typeface="Times New Roman" pitchFamily="18" charset="0"/>
              </a:rPr>
              <a:t>Receiver</a:t>
            </a:r>
            <a:br>
              <a:rPr lang="en-US" i="1" dirty="0">
                <a:solidFill>
                  <a:schemeClr val="tx1"/>
                </a:solidFill>
                <a:latin typeface="Times New Roman" pitchFamily="18" charset="0"/>
              </a:rPr>
            </a:br>
            <a:r>
              <a:rPr lang="en-US" i="1" dirty="0">
                <a:solidFill>
                  <a:schemeClr val="tx1"/>
                </a:solidFill>
                <a:latin typeface="Times New Roman" pitchFamily="18" charset="0"/>
              </a:rPr>
              <a:t>(location </a:t>
            </a:r>
            <a:r>
              <a:rPr lang="en-US" b="1" i="1" dirty="0">
                <a:solidFill>
                  <a:schemeClr val="tx1"/>
                </a:solidFill>
                <a:latin typeface="Times New Roman" pitchFamily="18" charset="0"/>
              </a:rPr>
              <a:t>unknown</a:t>
            </a:r>
            <a:r>
              <a:rPr lang="en-US" i="1" dirty="0">
                <a:solidFill>
                  <a:schemeClr val="tx1"/>
                </a:solidFill>
                <a:latin typeface="Times New Roman" pitchFamily="18" charset="0"/>
              </a:rPr>
              <a:t>)</a:t>
            </a:r>
          </a:p>
        </p:txBody>
      </p:sp>
      <p:sp>
        <p:nvSpPr>
          <p:cNvPr id="2246663" name="Line 7"/>
          <p:cNvSpPr>
            <a:spLocks noChangeShapeType="1"/>
          </p:cNvSpPr>
          <p:nvPr/>
        </p:nvSpPr>
        <p:spPr bwMode="auto">
          <a:xfrm flipV="1">
            <a:off x="4800600" y="3124200"/>
            <a:ext cx="838200" cy="1066800"/>
          </a:xfrm>
          <a:prstGeom prst="line">
            <a:avLst/>
          </a:prstGeom>
          <a:noFill/>
          <a:ln w="28575" cap="sq">
            <a:solidFill>
              <a:schemeClr val="tx2"/>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46664" name="Text Box 8"/>
          <p:cNvSpPr txBox="1">
            <a:spLocks noChangeArrowheads="1"/>
          </p:cNvSpPr>
          <p:nvPr/>
        </p:nvSpPr>
        <p:spPr bwMode="auto">
          <a:xfrm>
            <a:off x="228600" y="1981200"/>
            <a:ext cx="3657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i="1" dirty="0">
                <a:solidFill>
                  <a:schemeClr val="tx1"/>
                </a:solidFill>
                <a:latin typeface="Times New Roman" pitchFamily="18" charset="0"/>
              </a:rPr>
              <a:t>Locus of points on which the receiver can be located</a:t>
            </a:r>
          </a:p>
        </p:txBody>
      </p:sp>
      <p:sp>
        <p:nvSpPr>
          <p:cNvPr id="2246665" name="Line 9"/>
          <p:cNvSpPr>
            <a:spLocks noChangeShapeType="1"/>
          </p:cNvSpPr>
          <p:nvPr/>
        </p:nvSpPr>
        <p:spPr bwMode="auto">
          <a:xfrm>
            <a:off x="2895600" y="2819400"/>
            <a:ext cx="457200" cy="381000"/>
          </a:xfrm>
          <a:prstGeom prst="line">
            <a:avLst/>
          </a:prstGeom>
          <a:noFill/>
          <a:ln w="19050" cap="sq">
            <a:solidFill>
              <a:schemeClr val="tx1"/>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46666" name="Text Box 10"/>
          <p:cNvSpPr txBox="1">
            <a:spLocks noChangeArrowheads="1"/>
          </p:cNvSpPr>
          <p:nvPr/>
        </p:nvSpPr>
        <p:spPr bwMode="auto">
          <a:xfrm>
            <a:off x="3886200" y="2743200"/>
            <a:ext cx="1676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i="1" dirty="0">
                <a:solidFill>
                  <a:schemeClr val="tx1"/>
                </a:solidFill>
                <a:latin typeface="Times New Roman" pitchFamily="18" charset="0"/>
              </a:rPr>
              <a:t>Measured Range</a:t>
            </a:r>
          </a:p>
        </p:txBody>
      </p:sp>
      <p:sp>
        <p:nvSpPr>
          <p:cNvPr id="2246667" name="Line 11"/>
          <p:cNvSpPr>
            <a:spLocks noChangeShapeType="1"/>
          </p:cNvSpPr>
          <p:nvPr/>
        </p:nvSpPr>
        <p:spPr bwMode="auto">
          <a:xfrm>
            <a:off x="4648200" y="3581400"/>
            <a:ext cx="304800" cy="228600"/>
          </a:xfrm>
          <a:prstGeom prst="line">
            <a:avLst/>
          </a:prstGeom>
          <a:noFill/>
          <a:ln w="19050" cap="sq">
            <a:solidFill>
              <a:schemeClr val="tx1"/>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46668" name="Rectangle 12"/>
          <p:cNvSpPr>
            <a:spLocks noGrp="1" noChangeArrowheads="1"/>
          </p:cNvSpPr>
          <p:nvPr>
            <p:ph type="title"/>
          </p:nvPr>
        </p:nvSpPr>
        <p:spPr>
          <a:xfrm>
            <a:off x="828675" y="533400"/>
            <a:ext cx="7715250" cy="457200"/>
          </a:xfrm>
          <a:noFill/>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noAutofit/>
          </a:bodyPr>
          <a:lstStyle/>
          <a:p>
            <a:pPr algn="ctr"/>
            <a:r>
              <a:rPr lang="en-US" dirty="0">
                <a:solidFill>
                  <a:srgbClr val="3366FF"/>
                </a:solidFill>
                <a:latin typeface="Tahoma" pitchFamily="34" charset="0"/>
              </a:rPr>
              <a:t>Positioning Example with </a:t>
            </a:r>
            <a:r>
              <a:rPr lang="en-US" dirty="0" smtClean="0">
                <a:solidFill>
                  <a:srgbClr val="3366FF"/>
                </a:solidFill>
                <a:latin typeface="Tahoma" pitchFamily="34" charset="0"/>
              </a:rPr>
              <a:t>One </a:t>
            </a:r>
            <a:r>
              <a:rPr lang="en-US" dirty="0">
                <a:solidFill>
                  <a:srgbClr val="3366FF"/>
                </a:solidFill>
                <a:latin typeface="Tahoma" pitchFamily="34" charset="0"/>
              </a:rPr>
              <a:t>Transmitter</a:t>
            </a:r>
          </a:p>
        </p:txBody>
      </p:sp>
    </p:spTree>
    <p:extLst>
      <p:ext uri="{BB962C8B-B14F-4D97-AF65-F5344CB8AC3E}">
        <p14:creationId xmlns:p14="http://schemas.microsoft.com/office/powerpoint/2010/main" val="1257712085"/>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74" name="Text Box 6"/>
          <p:cNvSpPr txBox="1">
            <a:spLocks noChangeArrowheads="1"/>
          </p:cNvSpPr>
          <p:nvPr/>
        </p:nvSpPr>
        <p:spPr bwMode="auto">
          <a:xfrm>
            <a:off x="2895600" y="38735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i="1" dirty="0">
                <a:solidFill>
                  <a:schemeClr val="tx1"/>
                </a:solidFill>
                <a:latin typeface="Times New Roman" pitchFamily="18" charset="0"/>
              </a:rPr>
              <a:t>T</a:t>
            </a:r>
            <a:r>
              <a:rPr lang="en-US" i="1" baseline="-25000" dirty="0">
                <a:solidFill>
                  <a:schemeClr val="tx1"/>
                </a:solidFill>
                <a:latin typeface="Times New Roman" pitchFamily="18" charset="0"/>
              </a:rPr>
              <a:t>1</a:t>
            </a:r>
          </a:p>
        </p:txBody>
      </p:sp>
      <p:sp>
        <p:nvSpPr>
          <p:cNvPr id="1056778" name="AutoShape 10"/>
          <p:cNvSpPr>
            <a:spLocks noChangeArrowheads="1"/>
          </p:cNvSpPr>
          <p:nvPr/>
        </p:nvSpPr>
        <p:spPr bwMode="auto">
          <a:xfrm>
            <a:off x="5372100" y="3505200"/>
            <a:ext cx="228600" cy="228600"/>
          </a:xfrm>
          <a:prstGeom prst="can">
            <a:avLst>
              <a:gd name="adj" fmla="val 25000"/>
            </a:avLst>
          </a:prstGeom>
          <a:solidFill>
            <a:srgbClr val="FF00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779" name="Text Box 11"/>
          <p:cNvSpPr txBox="1">
            <a:spLocks noChangeArrowheads="1"/>
          </p:cNvSpPr>
          <p:nvPr/>
        </p:nvSpPr>
        <p:spPr bwMode="auto">
          <a:xfrm>
            <a:off x="5181600" y="38735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i="1" dirty="0">
                <a:solidFill>
                  <a:schemeClr val="tx1"/>
                </a:solidFill>
                <a:latin typeface="Times New Roman" pitchFamily="18" charset="0"/>
              </a:rPr>
              <a:t>T</a:t>
            </a:r>
            <a:r>
              <a:rPr lang="en-US" i="1" baseline="-25000" dirty="0">
                <a:solidFill>
                  <a:schemeClr val="tx1"/>
                </a:solidFill>
                <a:latin typeface="Times New Roman" pitchFamily="18" charset="0"/>
              </a:rPr>
              <a:t>2</a:t>
            </a:r>
          </a:p>
        </p:txBody>
      </p:sp>
      <p:sp>
        <p:nvSpPr>
          <p:cNvPr id="1056780" name="Text Box 12"/>
          <p:cNvSpPr txBox="1">
            <a:spLocks noChangeArrowheads="1"/>
          </p:cNvSpPr>
          <p:nvPr/>
        </p:nvSpPr>
        <p:spPr bwMode="auto">
          <a:xfrm>
            <a:off x="5372100" y="27559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dirty="0">
                <a:solidFill>
                  <a:schemeClr val="tx1"/>
                </a:solidFill>
                <a:latin typeface="Symbol" pitchFamily="18" charset="2"/>
              </a:rPr>
              <a:t>r</a:t>
            </a:r>
            <a:r>
              <a:rPr lang="en-US" baseline="-25000" dirty="0">
                <a:solidFill>
                  <a:schemeClr val="tx1"/>
                </a:solidFill>
                <a:latin typeface="Symbol" pitchFamily="18" charset="2"/>
              </a:rPr>
              <a:t>2</a:t>
            </a:r>
          </a:p>
        </p:txBody>
      </p:sp>
      <p:grpSp>
        <p:nvGrpSpPr>
          <p:cNvPr id="2" name="Group 1"/>
          <p:cNvGrpSpPr/>
          <p:nvPr/>
        </p:nvGrpSpPr>
        <p:grpSpPr>
          <a:xfrm>
            <a:off x="1676400" y="1447799"/>
            <a:ext cx="5562600" cy="4000091"/>
            <a:chOff x="1676400" y="1981199"/>
            <a:chExt cx="5562600" cy="4090949"/>
          </a:xfrm>
        </p:grpSpPr>
        <p:sp>
          <p:nvSpPr>
            <p:cNvPr id="1056770" name="Text Box 2"/>
            <p:cNvSpPr txBox="1">
              <a:spLocks noChangeArrowheads="1"/>
            </p:cNvSpPr>
            <p:nvPr/>
          </p:nvSpPr>
          <p:spPr bwMode="auto">
            <a:xfrm>
              <a:off x="3228975" y="1981199"/>
              <a:ext cx="28670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i="1" dirty="0">
                  <a:solidFill>
                    <a:schemeClr val="tx1"/>
                  </a:solidFill>
                  <a:latin typeface="Times New Roman" pitchFamily="18" charset="0"/>
                </a:rPr>
                <a:t>True Receiver Location</a:t>
              </a:r>
            </a:p>
          </p:txBody>
        </p:sp>
        <p:sp>
          <p:nvSpPr>
            <p:cNvPr id="1056771" name="Oval 3"/>
            <p:cNvSpPr>
              <a:spLocks noChangeAspect="1" noChangeArrowheads="1"/>
            </p:cNvSpPr>
            <p:nvPr/>
          </p:nvSpPr>
          <p:spPr bwMode="auto">
            <a:xfrm>
              <a:off x="1676400" y="2514600"/>
              <a:ext cx="3390900" cy="3122613"/>
            </a:xfrm>
            <a:prstGeom prst="ellips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772" name="AutoShape 4"/>
            <p:cNvSpPr>
              <a:spLocks noChangeArrowheads="1"/>
            </p:cNvSpPr>
            <p:nvPr/>
          </p:nvSpPr>
          <p:spPr bwMode="auto">
            <a:xfrm>
              <a:off x="3276600" y="4038600"/>
              <a:ext cx="228600" cy="228600"/>
            </a:xfrm>
            <a:prstGeom prst="can">
              <a:avLst>
                <a:gd name="adj" fmla="val 25000"/>
              </a:avLst>
            </a:prstGeom>
            <a:solidFill>
              <a:srgbClr val="FF00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773" name="AutoShape 5"/>
            <p:cNvSpPr>
              <a:spLocks noChangeArrowheads="1"/>
            </p:cNvSpPr>
            <p:nvPr/>
          </p:nvSpPr>
          <p:spPr bwMode="auto">
            <a:xfrm>
              <a:off x="4343400" y="2743200"/>
              <a:ext cx="228600" cy="228600"/>
            </a:xfrm>
            <a:prstGeom prst="can">
              <a:avLst>
                <a:gd name="adj" fmla="val 25000"/>
              </a:avLst>
            </a:prstGeom>
            <a:solidFill>
              <a:srgbClr val="FFFF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775" name="Line 7"/>
            <p:cNvSpPr>
              <a:spLocks noChangeShapeType="1"/>
            </p:cNvSpPr>
            <p:nvPr/>
          </p:nvSpPr>
          <p:spPr bwMode="auto">
            <a:xfrm flipV="1">
              <a:off x="3505200" y="2971800"/>
              <a:ext cx="838200" cy="1066800"/>
            </a:xfrm>
            <a:prstGeom prst="line">
              <a:avLst/>
            </a:prstGeom>
            <a:noFill/>
            <a:ln w="28575" cap="sq">
              <a:solidFill>
                <a:srgbClr val="00FF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56776" name="Text Box 8"/>
            <p:cNvSpPr txBox="1">
              <a:spLocks noChangeArrowheads="1"/>
            </p:cNvSpPr>
            <p:nvPr/>
          </p:nvSpPr>
          <p:spPr bwMode="auto">
            <a:xfrm>
              <a:off x="3276600" y="32766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dirty="0">
                  <a:solidFill>
                    <a:schemeClr val="tx1"/>
                  </a:solidFill>
                  <a:latin typeface="Symbol" pitchFamily="18" charset="2"/>
                </a:rPr>
                <a:t>r</a:t>
              </a:r>
              <a:r>
                <a:rPr lang="en-US" baseline="-25000" dirty="0">
                  <a:solidFill>
                    <a:schemeClr val="tx1"/>
                  </a:solidFill>
                  <a:latin typeface="Symbol" pitchFamily="18" charset="2"/>
                </a:rPr>
                <a:t>1</a:t>
              </a:r>
            </a:p>
          </p:txBody>
        </p:sp>
        <p:sp>
          <p:nvSpPr>
            <p:cNvPr id="1056777" name="Oval 9"/>
            <p:cNvSpPr>
              <a:spLocks noChangeAspect="1" noChangeArrowheads="1"/>
            </p:cNvSpPr>
            <p:nvPr/>
          </p:nvSpPr>
          <p:spPr bwMode="auto">
            <a:xfrm>
              <a:off x="3848100" y="2514600"/>
              <a:ext cx="3390900" cy="3122613"/>
            </a:xfrm>
            <a:prstGeom prst="ellips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781" name="Line 13"/>
            <p:cNvSpPr>
              <a:spLocks noChangeShapeType="1"/>
            </p:cNvSpPr>
            <p:nvPr/>
          </p:nvSpPr>
          <p:spPr bwMode="auto">
            <a:xfrm flipH="1" flipV="1">
              <a:off x="4572000" y="2971800"/>
              <a:ext cx="914400" cy="1066800"/>
            </a:xfrm>
            <a:prstGeom prst="line">
              <a:avLst/>
            </a:prstGeom>
            <a:noFill/>
            <a:ln w="28575" cap="sq">
              <a:solidFill>
                <a:srgbClr val="00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56782" name="AutoShape 14"/>
            <p:cNvSpPr>
              <a:spLocks noChangeArrowheads="1"/>
            </p:cNvSpPr>
            <p:nvPr/>
          </p:nvSpPr>
          <p:spPr bwMode="auto">
            <a:xfrm>
              <a:off x="4343400" y="5181600"/>
              <a:ext cx="228600" cy="228600"/>
            </a:xfrm>
            <a:prstGeom prst="can">
              <a:avLst>
                <a:gd name="adj" fmla="val 25000"/>
              </a:avLst>
            </a:prstGeom>
            <a:solidFill>
              <a:schemeClr val="tx2"/>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783" name="Text Box 15"/>
            <p:cNvSpPr txBox="1">
              <a:spLocks noChangeArrowheads="1"/>
            </p:cNvSpPr>
            <p:nvPr/>
          </p:nvSpPr>
          <p:spPr bwMode="auto">
            <a:xfrm>
              <a:off x="3390900" y="5702816"/>
              <a:ext cx="27051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i="1" dirty="0">
                  <a:solidFill>
                    <a:schemeClr val="tx1"/>
                  </a:solidFill>
                  <a:latin typeface="Times New Roman" pitchFamily="18" charset="0"/>
                </a:rPr>
                <a:t>False Receiver Location</a:t>
              </a:r>
            </a:p>
          </p:txBody>
        </p:sp>
      </p:grpSp>
      <p:sp>
        <p:nvSpPr>
          <p:cNvPr id="1056786" name="Rectangle 18"/>
          <p:cNvSpPr>
            <a:spLocks noGrp="1" noChangeArrowheads="1"/>
          </p:cNvSpPr>
          <p:nvPr>
            <p:ph type="title"/>
          </p:nvPr>
        </p:nvSpPr>
        <p:spPr>
          <a:xfrm>
            <a:off x="390525" y="222250"/>
            <a:ext cx="8286750" cy="762000"/>
          </a:xfrm>
          <a:noFill/>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noAutofit/>
          </a:bodyPr>
          <a:lstStyle/>
          <a:p>
            <a:pPr algn="ctr"/>
            <a:r>
              <a:rPr lang="en-US" dirty="0">
                <a:solidFill>
                  <a:srgbClr val="3366FF"/>
                </a:solidFill>
                <a:latin typeface="Tahoma" pitchFamily="34" charset="0"/>
              </a:rPr>
              <a:t>Positioning Example with </a:t>
            </a:r>
            <a:r>
              <a:rPr lang="en-US" dirty="0" smtClean="0">
                <a:solidFill>
                  <a:srgbClr val="3366FF"/>
                </a:solidFill>
                <a:latin typeface="Tahoma" pitchFamily="34" charset="0"/>
              </a:rPr>
              <a:t>Two </a:t>
            </a:r>
            <a:r>
              <a:rPr lang="en-US" dirty="0">
                <a:solidFill>
                  <a:srgbClr val="3366FF"/>
                </a:solidFill>
                <a:latin typeface="Tahoma" pitchFamily="34" charset="0"/>
              </a:rPr>
              <a:t>Transmitters</a:t>
            </a:r>
          </a:p>
        </p:txBody>
      </p:sp>
    </p:spTree>
    <p:extLst>
      <p:ext uri="{BB962C8B-B14F-4D97-AF65-F5344CB8AC3E}">
        <p14:creationId xmlns:p14="http://schemas.microsoft.com/office/powerpoint/2010/main" val="1273339987"/>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9" name="Line 7"/>
          <p:cNvSpPr>
            <a:spLocks noChangeShapeType="1"/>
          </p:cNvSpPr>
          <p:nvPr/>
        </p:nvSpPr>
        <p:spPr bwMode="auto">
          <a:xfrm flipV="1">
            <a:off x="3505200" y="3316288"/>
            <a:ext cx="838200" cy="1066800"/>
          </a:xfrm>
          <a:prstGeom prst="line">
            <a:avLst/>
          </a:prstGeom>
          <a:noFill/>
          <a:ln w="28575" cap="sq">
            <a:solidFill>
              <a:srgbClr val="00FF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57805" name="Line 13"/>
          <p:cNvSpPr>
            <a:spLocks noChangeShapeType="1"/>
          </p:cNvSpPr>
          <p:nvPr/>
        </p:nvSpPr>
        <p:spPr bwMode="auto">
          <a:xfrm flipH="1" flipV="1">
            <a:off x="4533900" y="3319464"/>
            <a:ext cx="914400" cy="1066800"/>
          </a:xfrm>
          <a:prstGeom prst="line">
            <a:avLst/>
          </a:prstGeom>
          <a:noFill/>
          <a:ln w="28575" cap="sq">
            <a:solidFill>
              <a:srgbClr val="00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3" name="Group 2"/>
          <p:cNvGrpSpPr/>
          <p:nvPr/>
        </p:nvGrpSpPr>
        <p:grpSpPr>
          <a:xfrm>
            <a:off x="1676400" y="1182688"/>
            <a:ext cx="6134100" cy="4800600"/>
            <a:chOff x="1676400" y="1676400"/>
            <a:chExt cx="6134100" cy="4800600"/>
          </a:xfrm>
        </p:grpSpPr>
        <p:sp>
          <p:nvSpPr>
            <p:cNvPr id="1057797" name="AutoShape 5"/>
            <p:cNvSpPr>
              <a:spLocks noChangeArrowheads="1"/>
            </p:cNvSpPr>
            <p:nvPr/>
          </p:nvSpPr>
          <p:spPr bwMode="auto">
            <a:xfrm>
              <a:off x="4343400" y="3582988"/>
              <a:ext cx="228600" cy="228600"/>
            </a:xfrm>
            <a:prstGeom prst="can">
              <a:avLst>
                <a:gd name="adj" fmla="val 25000"/>
              </a:avLst>
            </a:prstGeom>
            <a:solidFill>
              <a:srgbClr val="FFFF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806" name="Oval 14"/>
            <p:cNvSpPr>
              <a:spLocks noChangeAspect="1" noChangeArrowheads="1"/>
            </p:cNvSpPr>
            <p:nvPr/>
          </p:nvSpPr>
          <p:spPr bwMode="auto">
            <a:xfrm>
              <a:off x="4419600" y="1676400"/>
              <a:ext cx="3390900" cy="3122613"/>
            </a:xfrm>
            <a:prstGeom prst="ellips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 name="Group 1"/>
            <p:cNvGrpSpPr/>
            <p:nvPr/>
          </p:nvGrpSpPr>
          <p:grpSpPr>
            <a:xfrm>
              <a:off x="1676400" y="2209800"/>
              <a:ext cx="5562600" cy="4267200"/>
              <a:chOff x="1676400" y="2209800"/>
              <a:chExt cx="5562600" cy="4267200"/>
            </a:xfrm>
          </p:grpSpPr>
          <p:sp>
            <p:nvSpPr>
              <p:cNvPr id="1057794" name="Text Box 2"/>
              <p:cNvSpPr txBox="1">
                <a:spLocks noChangeArrowheads="1"/>
              </p:cNvSpPr>
              <p:nvPr/>
            </p:nvSpPr>
            <p:spPr bwMode="auto">
              <a:xfrm>
                <a:off x="2895600" y="2209800"/>
                <a:ext cx="1752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i="1" dirty="0">
                    <a:solidFill>
                      <a:schemeClr val="tx1"/>
                    </a:solidFill>
                    <a:latin typeface="Times New Roman" pitchFamily="18" charset="0"/>
                  </a:rPr>
                  <a:t>True Receiver Location</a:t>
                </a:r>
              </a:p>
            </p:txBody>
          </p:sp>
          <p:sp>
            <p:nvSpPr>
              <p:cNvPr id="1057795" name="Oval 3"/>
              <p:cNvSpPr>
                <a:spLocks noChangeAspect="1" noChangeArrowheads="1"/>
              </p:cNvSpPr>
              <p:nvPr/>
            </p:nvSpPr>
            <p:spPr bwMode="auto">
              <a:xfrm>
                <a:off x="1676400" y="3354388"/>
                <a:ext cx="3390900" cy="3122612"/>
              </a:xfrm>
              <a:prstGeom prst="ellips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796" name="AutoShape 4"/>
              <p:cNvSpPr>
                <a:spLocks noChangeArrowheads="1"/>
              </p:cNvSpPr>
              <p:nvPr/>
            </p:nvSpPr>
            <p:spPr bwMode="auto">
              <a:xfrm>
                <a:off x="3276600" y="4878388"/>
                <a:ext cx="228600" cy="228600"/>
              </a:xfrm>
              <a:prstGeom prst="can">
                <a:avLst>
                  <a:gd name="adj" fmla="val 25000"/>
                </a:avLst>
              </a:prstGeom>
              <a:solidFill>
                <a:srgbClr val="FF00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798" name="Text Box 6"/>
              <p:cNvSpPr txBox="1">
                <a:spLocks noChangeArrowheads="1"/>
              </p:cNvSpPr>
              <p:nvPr/>
            </p:nvSpPr>
            <p:spPr bwMode="auto">
              <a:xfrm>
                <a:off x="2971800" y="5183188"/>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i="1" dirty="0">
                    <a:solidFill>
                      <a:schemeClr val="tx1"/>
                    </a:solidFill>
                    <a:latin typeface="Times New Roman" pitchFamily="18" charset="0"/>
                  </a:rPr>
                  <a:t>T</a:t>
                </a:r>
                <a:r>
                  <a:rPr lang="en-US" i="1" baseline="-25000" dirty="0">
                    <a:solidFill>
                      <a:schemeClr val="tx1"/>
                    </a:solidFill>
                    <a:latin typeface="Times New Roman" pitchFamily="18" charset="0"/>
                  </a:rPr>
                  <a:t>1</a:t>
                </a:r>
              </a:p>
            </p:txBody>
          </p:sp>
          <p:sp>
            <p:nvSpPr>
              <p:cNvPr id="1057800" name="Text Box 8"/>
              <p:cNvSpPr txBox="1">
                <a:spLocks noChangeArrowheads="1"/>
              </p:cNvSpPr>
              <p:nvPr/>
            </p:nvSpPr>
            <p:spPr bwMode="auto">
              <a:xfrm>
                <a:off x="3276600" y="41148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dirty="0">
                    <a:solidFill>
                      <a:schemeClr val="tx1"/>
                    </a:solidFill>
                    <a:latin typeface="Symbol" pitchFamily="18" charset="2"/>
                  </a:rPr>
                  <a:t>r</a:t>
                </a:r>
                <a:r>
                  <a:rPr lang="en-US" baseline="-25000" dirty="0">
                    <a:solidFill>
                      <a:schemeClr val="tx1"/>
                    </a:solidFill>
                    <a:latin typeface="Symbol" pitchFamily="18" charset="2"/>
                  </a:rPr>
                  <a:t>1</a:t>
                </a:r>
              </a:p>
            </p:txBody>
          </p:sp>
          <p:sp>
            <p:nvSpPr>
              <p:cNvPr id="1057801" name="Oval 9"/>
              <p:cNvSpPr>
                <a:spLocks noChangeAspect="1" noChangeArrowheads="1"/>
              </p:cNvSpPr>
              <p:nvPr/>
            </p:nvSpPr>
            <p:spPr bwMode="auto">
              <a:xfrm>
                <a:off x="3848100" y="3354388"/>
                <a:ext cx="3390900" cy="3122612"/>
              </a:xfrm>
              <a:prstGeom prst="ellips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802" name="AutoShape 10"/>
              <p:cNvSpPr>
                <a:spLocks noChangeArrowheads="1"/>
              </p:cNvSpPr>
              <p:nvPr/>
            </p:nvSpPr>
            <p:spPr bwMode="auto">
              <a:xfrm>
                <a:off x="5448300" y="4878388"/>
                <a:ext cx="228600" cy="228600"/>
              </a:xfrm>
              <a:prstGeom prst="can">
                <a:avLst>
                  <a:gd name="adj" fmla="val 25000"/>
                </a:avLst>
              </a:prstGeom>
              <a:solidFill>
                <a:srgbClr val="FF00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803" name="Text Box 11"/>
              <p:cNvSpPr txBox="1">
                <a:spLocks noChangeArrowheads="1"/>
              </p:cNvSpPr>
              <p:nvPr/>
            </p:nvSpPr>
            <p:spPr bwMode="auto">
              <a:xfrm>
                <a:off x="5143500" y="5183188"/>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i="1" dirty="0">
                    <a:solidFill>
                      <a:schemeClr val="tx1"/>
                    </a:solidFill>
                    <a:latin typeface="Times New Roman" pitchFamily="18" charset="0"/>
                  </a:rPr>
                  <a:t>T</a:t>
                </a:r>
                <a:r>
                  <a:rPr lang="en-US" i="1" baseline="-25000" dirty="0">
                    <a:solidFill>
                      <a:schemeClr val="tx1"/>
                    </a:solidFill>
                    <a:latin typeface="Times New Roman" pitchFamily="18" charset="0"/>
                  </a:rPr>
                  <a:t>2</a:t>
                </a:r>
              </a:p>
            </p:txBody>
          </p:sp>
          <p:sp>
            <p:nvSpPr>
              <p:cNvPr id="1057807" name="AutoShape 15"/>
              <p:cNvSpPr>
                <a:spLocks noChangeArrowheads="1"/>
              </p:cNvSpPr>
              <p:nvPr/>
            </p:nvSpPr>
            <p:spPr bwMode="auto">
              <a:xfrm>
                <a:off x="5943600" y="2971800"/>
                <a:ext cx="228600" cy="228600"/>
              </a:xfrm>
              <a:prstGeom prst="can">
                <a:avLst>
                  <a:gd name="adj" fmla="val 25000"/>
                </a:avLst>
              </a:prstGeom>
              <a:solidFill>
                <a:srgbClr val="FF00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808" name="Text Box 16"/>
              <p:cNvSpPr txBox="1">
                <a:spLocks noChangeArrowheads="1"/>
              </p:cNvSpPr>
              <p:nvPr/>
            </p:nvSpPr>
            <p:spPr bwMode="auto">
              <a:xfrm>
                <a:off x="6172200" y="27432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i="1" dirty="0">
                    <a:solidFill>
                      <a:schemeClr val="tx1"/>
                    </a:solidFill>
                    <a:latin typeface="Times New Roman" pitchFamily="18" charset="0"/>
                  </a:rPr>
                  <a:t>T</a:t>
                </a:r>
                <a:r>
                  <a:rPr lang="en-US" i="1" baseline="-25000" dirty="0">
                    <a:solidFill>
                      <a:schemeClr val="tx1"/>
                    </a:solidFill>
                    <a:latin typeface="Times New Roman" pitchFamily="18" charset="0"/>
                  </a:rPr>
                  <a:t>3</a:t>
                </a:r>
              </a:p>
            </p:txBody>
          </p:sp>
          <p:sp>
            <p:nvSpPr>
              <p:cNvPr id="1057809" name="Text Box 17"/>
              <p:cNvSpPr txBox="1">
                <a:spLocks noChangeArrowheads="1"/>
              </p:cNvSpPr>
              <p:nvPr/>
            </p:nvSpPr>
            <p:spPr bwMode="auto">
              <a:xfrm>
                <a:off x="5029200" y="27432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dirty="0">
                    <a:solidFill>
                      <a:schemeClr val="tx1"/>
                    </a:solidFill>
                    <a:latin typeface="Symbol" pitchFamily="18" charset="2"/>
                  </a:rPr>
                  <a:t>r</a:t>
                </a:r>
                <a:r>
                  <a:rPr lang="en-US" baseline="-25000" dirty="0">
                    <a:solidFill>
                      <a:schemeClr val="tx1"/>
                    </a:solidFill>
                    <a:latin typeface="Symbol" pitchFamily="18" charset="2"/>
                  </a:rPr>
                  <a:t>3</a:t>
                </a:r>
              </a:p>
            </p:txBody>
          </p:sp>
          <p:sp>
            <p:nvSpPr>
              <p:cNvPr id="1057810" name="Line 18"/>
              <p:cNvSpPr>
                <a:spLocks noChangeShapeType="1"/>
              </p:cNvSpPr>
              <p:nvPr/>
            </p:nvSpPr>
            <p:spPr bwMode="auto">
              <a:xfrm rot="-4172610" flipH="1" flipV="1">
                <a:off x="4800600" y="2819400"/>
                <a:ext cx="914400" cy="1066800"/>
              </a:xfrm>
              <a:prstGeom prst="line">
                <a:avLst/>
              </a:prstGeom>
              <a:noFill/>
              <a:ln w="28575" cap="sq">
                <a:solidFill>
                  <a:srgbClr val="00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sp>
        <p:nvSpPr>
          <p:cNvPr id="1057813" name="Rectangle 21"/>
          <p:cNvSpPr>
            <a:spLocks noGrp="1" noChangeArrowheads="1"/>
          </p:cNvSpPr>
          <p:nvPr>
            <p:ph type="title"/>
          </p:nvPr>
        </p:nvSpPr>
        <p:spPr>
          <a:xfrm>
            <a:off x="390525" y="228600"/>
            <a:ext cx="8362949" cy="762000"/>
          </a:xfrm>
          <a:noFill/>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noAutofit/>
          </a:bodyPr>
          <a:lstStyle/>
          <a:p>
            <a:pPr algn="ctr"/>
            <a:r>
              <a:rPr lang="en-US" dirty="0">
                <a:solidFill>
                  <a:srgbClr val="3366FF"/>
                </a:solidFill>
                <a:latin typeface="Tahoma" pitchFamily="34" charset="0"/>
              </a:rPr>
              <a:t>Positioning Example with </a:t>
            </a:r>
            <a:r>
              <a:rPr lang="en-US" dirty="0" smtClean="0">
                <a:solidFill>
                  <a:srgbClr val="3366FF"/>
                </a:solidFill>
                <a:latin typeface="Tahoma" pitchFamily="34" charset="0"/>
              </a:rPr>
              <a:t>Three </a:t>
            </a:r>
            <a:r>
              <a:rPr lang="en-US" dirty="0">
                <a:solidFill>
                  <a:srgbClr val="3366FF"/>
                </a:solidFill>
                <a:latin typeface="Tahoma" pitchFamily="34" charset="0"/>
              </a:rPr>
              <a:t>Transmitters</a:t>
            </a:r>
          </a:p>
        </p:txBody>
      </p:sp>
      <p:sp>
        <p:nvSpPr>
          <p:cNvPr id="21" name="Text Box 17"/>
          <p:cNvSpPr txBox="1">
            <a:spLocks noChangeArrowheads="1"/>
          </p:cNvSpPr>
          <p:nvPr/>
        </p:nvSpPr>
        <p:spPr bwMode="auto">
          <a:xfrm>
            <a:off x="5143500" y="3473878"/>
            <a:ext cx="533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dirty="0" smtClean="0">
                <a:solidFill>
                  <a:schemeClr val="tx1"/>
                </a:solidFill>
                <a:latin typeface="Symbol" pitchFamily="18" charset="2"/>
              </a:rPr>
              <a:t>r</a:t>
            </a:r>
            <a:r>
              <a:rPr lang="en-US" baseline="-25000" dirty="0" smtClean="0">
                <a:solidFill>
                  <a:schemeClr val="tx1"/>
                </a:solidFill>
                <a:latin typeface="Symbol" pitchFamily="18" charset="2"/>
              </a:rPr>
              <a:t>2</a:t>
            </a:r>
            <a:endParaRPr lang="en-US" baseline="-25000" dirty="0">
              <a:solidFill>
                <a:schemeClr val="tx1"/>
              </a:solidFill>
              <a:latin typeface="Symbol" pitchFamily="18" charset="2"/>
            </a:endParaRPr>
          </a:p>
        </p:txBody>
      </p:sp>
    </p:spTree>
    <p:extLst>
      <p:ext uri="{BB962C8B-B14F-4D97-AF65-F5344CB8AC3E}">
        <p14:creationId xmlns:p14="http://schemas.microsoft.com/office/powerpoint/2010/main" val="2482149193"/>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body" idx="1"/>
          </p:nvPr>
        </p:nvSpPr>
        <p:spPr>
          <a:xfrm>
            <a:off x="609600" y="1200150"/>
            <a:ext cx="8058150" cy="3810000"/>
          </a:xfr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txBody>
          <a:bodyPr>
            <a:noAutofit/>
          </a:bodyPr>
          <a:lstStyle/>
          <a:p>
            <a:pPr>
              <a:lnSpc>
                <a:spcPct val="90000"/>
              </a:lnSpc>
              <a:buClr>
                <a:schemeClr val="bg1"/>
              </a:buClr>
            </a:pPr>
            <a:r>
              <a:rPr lang="en-US" sz="2000" dirty="0">
                <a:solidFill>
                  <a:schemeClr val="tx1"/>
                </a:solidFill>
                <a:effectLst/>
                <a:latin typeface="Arial" pitchFamily="34" charset="0"/>
                <a:cs typeface="Arial" pitchFamily="34" charset="0"/>
              </a:rPr>
              <a:t>The position solution involves solving for </a:t>
            </a:r>
            <a:r>
              <a:rPr lang="en-US" sz="2000" i="1" dirty="0">
                <a:solidFill>
                  <a:schemeClr val="tx1"/>
                </a:solidFill>
                <a:effectLst/>
                <a:latin typeface="Arial" pitchFamily="34" charset="0"/>
                <a:cs typeface="Arial" pitchFamily="34" charset="0"/>
              </a:rPr>
              <a:t>four</a:t>
            </a:r>
            <a:r>
              <a:rPr lang="en-US" sz="2000" dirty="0">
                <a:solidFill>
                  <a:schemeClr val="tx1"/>
                </a:solidFill>
                <a:effectLst/>
                <a:latin typeface="Arial" pitchFamily="34" charset="0"/>
                <a:cs typeface="Arial" pitchFamily="34" charset="0"/>
              </a:rPr>
              <a:t> unknowns</a:t>
            </a:r>
            <a:r>
              <a:rPr lang="en-US" sz="2000" dirty="0" smtClean="0">
                <a:solidFill>
                  <a:schemeClr val="tx1"/>
                </a:solidFill>
                <a:effectLst/>
                <a:latin typeface="Arial" pitchFamily="34" charset="0"/>
                <a:cs typeface="Arial" pitchFamily="34" charset="0"/>
              </a:rPr>
              <a:t>:</a:t>
            </a:r>
          </a:p>
          <a:p>
            <a:pPr>
              <a:lnSpc>
                <a:spcPct val="90000"/>
              </a:lnSpc>
              <a:buClr>
                <a:schemeClr val="bg1"/>
              </a:buClr>
            </a:pPr>
            <a:endParaRPr lang="en-US" sz="2000" dirty="0">
              <a:solidFill>
                <a:schemeClr val="tx1"/>
              </a:solidFill>
              <a:effectLst/>
              <a:latin typeface="Arial" pitchFamily="34" charset="0"/>
              <a:cs typeface="Arial" pitchFamily="34" charset="0"/>
            </a:endParaRPr>
          </a:p>
          <a:p>
            <a:pPr lvl="1">
              <a:lnSpc>
                <a:spcPct val="90000"/>
              </a:lnSpc>
              <a:buClr>
                <a:schemeClr val="bg2">
                  <a:lumMod val="50000"/>
                </a:schemeClr>
              </a:buClr>
              <a:buFont typeface="Wingdings" pitchFamily="2" charset="2"/>
              <a:buChar char="ü"/>
            </a:pPr>
            <a:r>
              <a:rPr lang="en-US" dirty="0">
                <a:solidFill>
                  <a:schemeClr val="tx1"/>
                </a:solidFill>
                <a:effectLst/>
                <a:latin typeface="Arial" pitchFamily="34" charset="0"/>
                <a:cs typeface="Arial" pitchFamily="34" charset="0"/>
              </a:rPr>
              <a:t>Receiver position (</a:t>
            </a:r>
            <a:r>
              <a:rPr lang="en-US" i="1" dirty="0">
                <a:solidFill>
                  <a:schemeClr val="tx1"/>
                </a:solidFill>
                <a:effectLst/>
                <a:latin typeface="Arial" pitchFamily="34" charset="0"/>
                <a:cs typeface="Arial" pitchFamily="34" charset="0"/>
              </a:rPr>
              <a:t>x</a:t>
            </a:r>
            <a:r>
              <a:rPr lang="en-US" dirty="0">
                <a:solidFill>
                  <a:schemeClr val="tx1"/>
                </a:solidFill>
                <a:effectLst/>
                <a:latin typeface="Arial" pitchFamily="34" charset="0"/>
                <a:cs typeface="Arial" pitchFamily="34" charset="0"/>
              </a:rPr>
              <a:t>, </a:t>
            </a:r>
            <a:r>
              <a:rPr lang="en-US" i="1" dirty="0">
                <a:solidFill>
                  <a:schemeClr val="tx1"/>
                </a:solidFill>
                <a:effectLst/>
                <a:latin typeface="Arial" pitchFamily="34" charset="0"/>
                <a:cs typeface="Arial" pitchFamily="34" charset="0"/>
              </a:rPr>
              <a:t>y</a:t>
            </a:r>
            <a:r>
              <a:rPr lang="en-US" dirty="0">
                <a:solidFill>
                  <a:schemeClr val="tx1"/>
                </a:solidFill>
                <a:effectLst/>
                <a:latin typeface="Arial" pitchFamily="34" charset="0"/>
                <a:cs typeface="Arial" pitchFamily="34" charset="0"/>
              </a:rPr>
              <a:t>, </a:t>
            </a:r>
            <a:r>
              <a:rPr lang="en-US" i="1" dirty="0" smtClean="0">
                <a:solidFill>
                  <a:schemeClr val="tx1"/>
                </a:solidFill>
                <a:effectLst/>
                <a:latin typeface="Arial" pitchFamily="34" charset="0"/>
                <a:cs typeface="Arial" pitchFamily="34" charset="0"/>
              </a:rPr>
              <a:t>z </a:t>
            </a:r>
            <a:r>
              <a:rPr lang="en-US" dirty="0" smtClean="0">
                <a:solidFill>
                  <a:schemeClr val="tx1"/>
                </a:solidFill>
                <a:effectLst/>
                <a:latin typeface="Arial" pitchFamily="34" charset="0"/>
                <a:cs typeface="Arial" pitchFamily="34" charset="0"/>
              </a:rPr>
              <a:t>coordinates)</a:t>
            </a:r>
            <a:endParaRPr lang="en-US" dirty="0">
              <a:solidFill>
                <a:schemeClr val="tx1"/>
              </a:solidFill>
              <a:effectLst/>
              <a:latin typeface="Arial" pitchFamily="34" charset="0"/>
              <a:cs typeface="Arial" pitchFamily="34" charset="0"/>
            </a:endParaRPr>
          </a:p>
          <a:p>
            <a:pPr lvl="1">
              <a:lnSpc>
                <a:spcPct val="90000"/>
              </a:lnSpc>
              <a:buClr>
                <a:schemeClr val="bg2">
                  <a:lumMod val="50000"/>
                </a:schemeClr>
              </a:buClr>
              <a:buFont typeface="Wingdings" pitchFamily="2" charset="2"/>
              <a:buChar char="ü"/>
            </a:pPr>
            <a:r>
              <a:rPr lang="en-US" dirty="0" smtClean="0">
                <a:latin typeface="Arial" pitchFamily="34" charset="0"/>
                <a:cs typeface="Arial" pitchFamily="34" charset="0"/>
              </a:rPr>
              <a:t>Time </a:t>
            </a:r>
            <a:endParaRPr lang="en-US" dirty="0">
              <a:solidFill>
                <a:schemeClr val="tx1"/>
              </a:solidFill>
              <a:effectLst/>
              <a:latin typeface="Arial" pitchFamily="34" charset="0"/>
              <a:cs typeface="Arial" pitchFamily="34" charset="0"/>
            </a:endParaRPr>
          </a:p>
          <a:p>
            <a:pPr lvl="1">
              <a:lnSpc>
                <a:spcPct val="90000"/>
              </a:lnSpc>
              <a:buClr>
                <a:schemeClr val="bg1"/>
              </a:buClr>
              <a:buFontTx/>
              <a:buNone/>
            </a:pPr>
            <a:endParaRPr lang="en-US" dirty="0">
              <a:solidFill>
                <a:schemeClr val="tx1"/>
              </a:solidFill>
              <a:effectLst/>
              <a:latin typeface="Arial" pitchFamily="34" charset="0"/>
              <a:cs typeface="Arial" pitchFamily="34" charset="0"/>
            </a:endParaRPr>
          </a:p>
          <a:p>
            <a:pPr>
              <a:lnSpc>
                <a:spcPct val="90000"/>
              </a:lnSpc>
              <a:buClr>
                <a:schemeClr val="bg1"/>
              </a:buClr>
            </a:pPr>
            <a:r>
              <a:rPr lang="en-US" sz="2000" b="1" i="1" dirty="0" smtClean="0">
                <a:solidFill>
                  <a:schemeClr val="tx1"/>
                </a:solidFill>
                <a:effectLst/>
                <a:latin typeface="Arial" pitchFamily="34" charset="0"/>
                <a:cs typeface="Arial" pitchFamily="34" charset="0"/>
              </a:rPr>
              <a:t>A positioning uncertainty of about 10 meters requires the time of the receiver clock to be known to within about 30 ns, because the speed </a:t>
            </a:r>
            <a:r>
              <a:rPr lang="en-US" sz="2000" b="1" i="1" dirty="0" smtClean="0">
                <a:solidFill>
                  <a:schemeClr val="tx1"/>
                </a:solidFill>
                <a:effectLst/>
                <a:latin typeface="Arial" pitchFamily="34" charset="0"/>
                <a:cs typeface="Arial" pitchFamily="34" charset="0"/>
              </a:rPr>
              <a:t>of light is </a:t>
            </a:r>
            <a:r>
              <a:rPr lang="en-US" sz="2000" b="1" i="1" dirty="0" smtClean="0">
                <a:solidFill>
                  <a:schemeClr val="tx1"/>
                </a:solidFill>
                <a:effectLst/>
                <a:latin typeface="Arial" pitchFamily="34" charset="0"/>
                <a:cs typeface="Arial" pitchFamily="34" charset="0"/>
              </a:rPr>
              <a:t>about </a:t>
            </a:r>
            <a:r>
              <a:rPr lang="en-US" sz="2000" b="1" i="1" dirty="0" smtClean="0">
                <a:solidFill>
                  <a:schemeClr val="tx1"/>
                </a:solidFill>
                <a:effectLst/>
                <a:latin typeface="Arial" pitchFamily="34" charset="0"/>
                <a:cs typeface="Arial" pitchFamily="34" charset="0"/>
              </a:rPr>
              <a:t>3 ns per </a:t>
            </a:r>
            <a:r>
              <a:rPr lang="en-US" sz="2000" b="1" i="1" dirty="0" smtClean="0">
                <a:solidFill>
                  <a:schemeClr val="tx1"/>
                </a:solidFill>
                <a:effectLst/>
                <a:latin typeface="Arial" pitchFamily="34" charset="0"/>
                <a:cs typeface="Arial" pitchFamily="34" charset="0"/>
              </a:rPr>
              <a:t>meter.</a:t>
            </a:r>
            <a:endParaRPr lang="en-US" sz="2000" b="1" i="1" dirty="0">
              <a:solidFill>
                <a:schemeClr val="tx1"/>
              </a:solidFill>
              <a:effectLst/>
              <a:latin typeface="Arial" pitchFamily="34" charset="0"/>
              <a:cs typeface="Arial" pitchFamily="34" charset="0"/>
            </a:endParaRPr>
          </a:p>
          <a:p>
            <a:pPr>
              <a:lnSpc>
                <a:spcPct val="90000"/>
              </a:lnSpc>
              <a:buClr>
                <a:schemeClr val="bg1"/>
              </a:buClr>
              <a:buFont typeface="Monotype Sorts" pitchFamily="2" charset="2"/>
              <a:buNone/>
            </a:pPr>
            <a:endParaRPr lang="en-US" sz="2000" b="1" i="1" dirty="0">
              <a:solidFill>
                <a:schemeClr val="tx1"/>
              </a:solidFill>
              <a:effectLst/>
              <a:latin typeface="Arial" pitchFamily="34" charset="0"/>
              <a:cs typeface="Arial" pitchFamily="34" charset="0"/>
            </a:endParaRPr>
          </a:p>
          <a:p>
            <a:pPr>
              <a:lnSpc>
                <a:spcPct val="90000"/>
              </a:lnSpc>
              <a:buClr>
                <a:schemeClr val="bg1"/>
              </a:buClr>
            </a:pPr>
            <a:r>
              <a:rPr lang="en-US" sz="2000" dirty="0" smtClean="0">
                <a:solidFill>
                  <a:schemeClr val="tx1"/>
                </a:solidFill>
                <a:effectLst/>
                <a:latin typeface="Arial" pitchFamily="34" charset="0"/>
                <a:cs typeface="Arial" pitchFamily="34" charset="0"/>
              </a:rPr>
              <a:t>The solution requires:</a:t>
            </a:r>
          </a:p>
          <a:p>
            <a:pPr>
              <a:lnSpc>
                <a:spcPct val="90000"/>
              </a:lnSpc>
              <a:buClr>
                <a:schemeClr val="bg1"/>
              </a:buClr>
            </a:pPr>
            <a:endParaRPr lang="en-US" sz="2000" dirty="0">
              <a:solidFill>
                <a:schemeClr val="tx1"/>
              </a:solidFill>
              <a:effectLst/>
              <a:latin typeface="Arial" pitchFamily="34" charset="0"/>
              <a:cs typeface="Arial" pitchFamily="34" charset="0"/>
            </a:endParaRPr>
          </a:p>
          <a:p>
            <a:pPr lvl="1">
              <a:lnSpc>
                <a:spcPct val="90000"/>
              </a:lnSpc>
              <a:buClr>
                <a:schemeClr val="bg2">
                  <a:lumMod val="50000"/>
                </a:schemeClr>
              </a:buClr>
              <a:buFont typeface="Wingdings" pitchFamily="2" charset="2"/>
              <a:buChar char="ü"/>
            </a:pPr>
            <a:r>
              <a:rPr lang="en-US" dirty="0" smtClean="0">
                <a:solidFill>
                  <a:schemeClr val="tx1"/>
                </a:solidFill>
                <a:effectLst/>
                <a:latin typeface="Arial" pitchFamily="34" charset="0"/>
                <a:cs typeface="Arial" pitchFamily="34" charset="0"/>
              </a:rPr>
              <a:t>Range measurements </a:t>
            </a:r>
            <a:r>
              <a:rPr lang="en-US" dirty="0">
                <a:solidFill>
                  <a:schemeClr val="tx1"/>
                </a:solidFill>
                <a:effectLst/>
                <a:latin typeface="Arial" pitchFamily="34" charset="0"/>
                <a:cs typeface="Arial" pitchFamily="34" charset="0"/>
              </a:rPr>
              <a:t>to </a:t>
            </a:r>
            <a:r>
              <a:rPr lang="en-US" dirty="0" smtClean="0">
                <a:solidFill>
                  <a:schemeClr val="tx1"/>
                </a:solidFill>
                <a:effectLst/>
                <a:latin typeface="Arial" pitchFamily="34" charset="0"/>
                <a:cs typeface="Arial" pitchFamily="34" charset="0"/>
              </a:rPr>
              <a:t>each satellite to determine the signal propagation </a:t>
            </a:r>
            <a:r>
              <a:rPr lang="en-US" dirty="0">
                <a:solidFill>
                  <a:schemeClr val="tx1"/>
                </a:solidFill>
                <a:effectLst/>
                <a:latin typeface="Arial" pitchFamily="34" charset="0"/>
                <a:cs typeface="Arial" pitchFamily="34" charset="0"/>
              </a:rPr>
              <a:t>delay</a:t>
            </a:r>
          </a:p>
          <a:p>
            <a:pPr lvl="1">
              <a:lnSpc>
                <a:spcPct val="90000"/>
              </a:lnSpc>
              <a:buClr>
                <a:schemeClr val="bg2">
                  <a:lumMod val="50000"/>
                </a:schemeClr>
              </a:buClr>
              <a:buFont typeface="Wingdings" pitchFamily="2" charset="2"/>
              <a:buChar char="ü"/>
            </a:pPr>
            <a:r>
              <a:rPr lang="en-US" dirty="0" smtClean="0">
                <a:solidFill>
                  <a:schemeClr val="tx1"/>
                </a:solidFill>
                <a:effectLst/>
                <a:latin typeface="Arial" pitchFamily="34" charset="0"/>
                <a:cs typeface="Arial" pitchFamily="34" charset="0"/>
              </a:rPr>
              <a:t>Reading the data </a:t>
            </a:r>
            <a:r>
              <a:rPr lang="en-US" dirty="0">
                <a:solidFill>
                  <a:schemeClr val="tx1"/>
                </a:solidFill>
                <a:effectLst/>
                <a:latin typeface="Arial" pitchFamily="34" charset="0"/>
                <a:cs typeface="Arial" pitchFamily="34" charset="0"/>
              </a:rPr>
              <a:t>message </a:t>
            </a:r>
            <a:r>
              <a:rPr lang="en-US" dirty="0" smtClean="0">
                <a:solidFill>
                  <a:schemeClr val="tx1"/>
                </a:solidFill>
                <a:effectLst/>
                <a:latin typeface="Arial" pitchFamily="34" charset="0"/>
                <a:cs typeface="Arial" pitchFamily="34" charset="0"/>
              </a:rPr>
              <a:t>from each satellite to obtain the satellite’s location and corrections for the satellite clock</a:t>
            </a:r>
            <a:endParaRPr lang="en-US" dirty="0">
              <a:solidFill>
                <a:schemeClr val="tx1"/>
              </a:solidFill>
              <a:effectLst/>
              <a:latin typeface="Arial" pitchFamily="34" charset="0"/>
              <a:cs typeface="Arial" pitchFamily="34" charset="0"/>
            </a:endParaRPr>
          </a:p>
        </p:txBody>
      </p:sp>
      <p:sp>
        <p:nvSpPr>
          <p:cNvPr id="2249731" name="Rectangle 3"/>
          <p:cNvSpPr>
            <a:spLocks noGrp="1" noChangeArrowheads="1"/>
          </p:cNvSpPr>
          <p:nvPr>
            <p:ph type="title"/>
          </p:nvPr>
        </p:nvSpPr>
        <p:spPr>
          <a:xfrm>
            <a:off x="914400" y="0"/>
            <a:ext cx="7715250" cy="1143000"/>
          </a:xfrm>
          <a:noFill/>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pPr algn="ctr"/>
            <a:r>
              <a:rPr lang="en-US" sz="3200" dirty="0" smtClean="0">
                <a:solidFill>
                  <a:srgbClr val="3366FF"/>
                </a:solidFill>
                <a:latin typeface="Tahoma" pitchFamily="34" charset="0"/>
              </a:rPr>
              <a:t>Solving for Receiver Position and Time</a:t>
            </a:r>
            <a:endParaRPr lang="en-US" sz="3200" dirty="0">
              <a:solidFill>
                <a:srgbClr val="3366FF"/>
              </a:solidFill>
              <a:latin typeface="Tahoma" pitchFamily="34" charset="0"/>
            </a:endParaRPr>
          </a:p>
        </p:txBody>
      </p:sp>
    </p:spTree>
    <p:extLst>
      <p:ext uri="{BB962C8B-B14F-4D97-AF65-F5344CB8AC3E}">
        <p14:creationId xmlns:p14="http://schemas.microsoft.com/office/powerpoint/2010/main" val="3604867077"/>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1778" name="Rectangle 2"/>
          <p:cNvSpPr>
            <a:spLocks noGrp="1" noChangeArrowheads="1"/>
          </p:cNvSpPr>
          <p:nvPr>
            <p:ph type="title"/>
          </p:nvPr>
        </p:nvSpPr>
        <p:spPr>
          <a:xfrm>
            <a:off x="685800" y="152400"/>
            <a:ext cx="7772400" cy="1143000"/>
          </a:xfrm>
          <a:noFill/>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pPr algn="ctr"/>
            <a:r>
              <a:rPr lang="en-US" sz="3200" dirty="0">
                <a:solidFill>
                  <a:srgbClr val="3366FF"/>
                </a:solidFill>
                <a:latin typeface="Tahoma" pitchFamily="34" charset="0"/>
              </a:rPr>
              <a:t>Pseudo-Random Noise (PRN) Codes</a:t>
            </a:r>
          </a:p>
        </p:txBody>
      </p:sp>
      <p:sp>
        <p:nvSpPr>
          <p:cNvPr id="2251779" name="Rectangle 3"/>
          <p:cNvSpPr>
            <a:spLocks noGrp="1" noChangeArrowheads="1"/>
          </p:cNvSpPr>
          <p:nvPr>
            <p:ph type="body" idx="1"/>
          </p:nvPr>
        </p:nvSpPr>
        <p:spPr>
          <a:xfrm>
            <a:off x="704850" y="1438275"/>
            <a:ext cx="7772400" cy="2667000"/>
          </a:xfrm>
          <a:noFill/>
          <a:ln/>
        </p:spPr>
        <p:txBody>
          <a:bodyPr/>
          <a:lstStyle/>
          <a:p>
            <a:pPr>
              <a:lnSpc>
                <a:spcPct val="90000"/>
              </a:lnSpc>
              <a:buClr>
                <a:schemeClr val="bg2">
                  <a:lumMod val="50000"/>
                </a:schemeClr>
              </a:buClr>
              <a:buFont typeface="Wingdings" pitchFamily="2" charset="2"/>
              <a:buChar char="ü"/>
            </a:pPr>
            <a:r>
              <a:rPr lang="en-US" sz="2000" dirty="0">
                <a:solidFill>
                  <a:schemeClr val="tx1"/>
                </a:solidFill>
                <a:effectLst/>
                <a:latin typeface="Arial" pitchFamily="34" charset="0"/>
                <a:cs typeface="Arial" pitchFamily="34" charset="0"/>
              </a:rPr>
              <a:t>Each GPS satellite transmits its own unique Pseudo-Random Noise (PRN) </a:t>
            </a:r>
            <a:r>
              <a:rPr lang="en-US" sz="2000" dirty="0" smtClean="0">
                <a:solidFill>
                  <a:schemeClr val="tx1"/>
                </a:solidFill>
                <a:effectLst/>
                <a:latin typeface="Arial" pitchFamily="34" charset="0"/>
                <a:cs typeface="Arial" pitchFamily="34" charset="0"/>
              </a:rPr>
              <a:t>Code.  There are 32 possible codes (PRN 1 to 32), one for each satellite in the constellation.   </a:t>
            </a:r>
            <a:endParaRPr lang="en-US" sz="2000" dirty="0" smtClean="0">
              <a:solidFill>
                <a:schemeClr val="tx1"/>
              </a:solidFill>
              <a:effectLst/>
              <a:latin typeface="Arial" pitchFamily="34" charset="0"/>
              <a:cs typeface="Arial" pitchFamily="34" charset="0"/>
            </a:endParaRPr>
          </a:p>
          <a:p>
            <a:pPr>
              <a:lnSpc>
                <a:spcPct val="90000"/>
              </a:lnSpc>
              <a:buClr>
                <a:schemeClr val="bg2">
                  <a:lumMod val="50000"/>
                </a:schemeClr>
              </a:buClr>
              <a:buFont typeface="Wingdings" pitchFamily="2" charset="2"/>
              <a:buChar char="ü"/>
            </a:pPr>
            <a:endParaRPr lang="en-US" sz="2000" dirty="0">
              <a:solidFill>
                <a:schemeClr val="tx1"/>
              </a:solidFill>
              <a:effectLst/>
              <a:latin typeface="Arial" pitchFamily="34" charset="0"/>
              <a:cs typeface="Arial" pitchFamily="34" charset="0"/>
            </a:endParaRPr>
          </a:p>
          <a:p>
            <a:pPr>
              <a:lnSpc>
                <a:spcPct val="90000"/>
              </a:lnSpc>
              <a:buClr>
                <a:schemeClr val="bg2">
                  <a:lumMod val="50000"/>
                </a:schemeClr>
              </a:buClr>
              <a:buFont typeface="Wingdings" pitchFamily="2" charset="2"/>
              <a:buChar char="ü"/>
            </a:pPr>
            <a:r>
              <a:rPr lang="en-US" sz="2000" dirty="0">
                <a:solidFill>
                  <a:schemeClr val="tx1"/>
                </a:solidFill>
                <a:effectLst/>
                <a:latin typeface="Arial" pitchFamily="34" charset="0"/>
                <a:cs typeface="Arial" pitchFamily="34" charset="0"/>
              </a:rPr>
              <a:t>The C/A Code repeats every </a:t>
            </a:r>
            <a:r>
              <a:rPr lang="en-US" sz="2000" dirty="0" smtClean="0">
                <a:solidFill>
                  <a:schemeClr val="tx1"/>
                </a:solidFill>
                <a:effectLst/>
                <a:latin typeface="Arial" pitchFamily="34" charset="0"/>
                <a:cs typeface="Arial" pitchFamily="34" charset="0"/>
              </a:rPr>
              <a:t>millisecond.</a:t>
            </a:r>
            <a:endParaRPr lang="en-US" sz="2000" dirty="0">
              <a:solidFill>
                <a:schemeClr val="tx1"/>
              </a:solidFill>
              <a:effectLst/>
              <a:latin typeface="Arial" pitchFamily="34" charset="0"/>
              <a:cs typeface="Arial" pitchFamily="34" charset="0"/>
            </a:endParaRPr>
          </a:p>
          <a:p>
            <a:pPr>
              <a:lnSpc>
                <a:spcPct val="90000"/>
              </a:lnSpc>
              <a:buClr>
                <a:schemeClr val="bg2">
                  <a:lumMod val="50000"/>
                </a:schemeClr>
              </a:buClr>
              <a:buFont typeface="Wingdings" pitchFamily="2" charset="2"/>
              <a:buChar char="ü"/>
            </a:pPr>
            <a:endParaRPr lang="en-US" sz="2000" dirty="0">
              <a:solidFill>
                <a:schemeClr val="tx1"/>
              </a:solidFill>
              <a:effectLst/>
              <a:latin typeface="Arial" pitchFamily="34" charset="0"/>
              <a:cs typeface="Arial" pitchFamily="34" charset="0"/>
            </a:endParaRPr>
          </a:p>
          <a:p>
            <a:pPr>
              <a:lnSpc>
                <a:spcPct val="90000"/>
              </a:lnSpc>
              <a:buClr>
                <a:schemeClr val="bg2">
                  <a:lumMod val="50000"/>
                </a:schemeClr>
              </a:buClr>
              <a:buFont typeface="Wingdings" pitchFamily="2" charset="2"/>
              <a:buChar char="ü"/>
            </a:pPr>
            <a:r>
              <a:rPr lang="en-US" sz="2000" dirty="0" smtClean="0">
                <a:solidFill>
                  <a:schemeClr val="tx1"/>
                </a:solidFill>
                <a:effectLst/>
                <a:latin typeface="Arial" pitchFamily="34" charset="0"/>
                <a:cs typeface="Arial" pitchFamily="34" charset="0"/>
              </a:rPr>
              <a:t>Remember, all satellites broadcast on the same frequency (1575.42 MHz in the case of L1).   The </a:t>
            </a:r>
            <a:r>
              <a:rPr lang="en-US" sz="2000" dirty="0">
                <a:solidFill>
                  <a:schemeClr val="tx1"/>
                </a:solidFill>
                <a:effectLst/>
                <a:latin typeface="Arial" pitchFamily="34" charset="0"/>
                <a:cs typeface="Arial" pitchFamily="34" charset="0"/>
              </a:rPr>
              <a:t>receiver </a:t>
            </a:r>
            <a:r>
              <a:rPr lang="en-US" sz="2000" dirty="0" smtClean="0">
                <a:solidFill>
                  <a:schemeClr val="tx1"/>
                </a:solidFill>
                <a:effectLst/>
                <a:latin typeface="Arial" pitchFamily="34" charset="0"/>
                <a:cs typeface="Arial" pitchFamily="34" charset="0"/>
              </a:rPr>
              <a:t>can only distinguish between satellites by generating </a:t>
            </a:r>
            <a:r>
              <a:rPr lang="en-US" sz="2000" dirty="0">
                <a:solidFill>
                  <a:schemeClr val="tx1"/>
                </a:solidFill>
                <a:effectLst/>
                <a:latin typeface="Arial" pitchFamily="34" charset="0"/>
                <a:cs typeface="Arial" pitchFamily="34" charset="0"/>
              </a:rPr>
              <a:t>replicas of the C/A code and </a:t>
            </a:r>
            <a:r>
              <a:rPr lang="en-US" sz="2000" dirty="0" smtClean="0">
                <a:solidFill>
                  <a:schemeClr val="tx1"/>
                </a:solidFill>
                <a:effectLst/>
                <a:latin typeface="Arial" pitchFamily="34" charset="0"/>
                <a:cs typeface="Arial" pitchFamily="34" charset="0"/>
              </a:rPr>
              <a:t>using </a:t>
            </a:r>
            <a:r>
              <a:rPr lang="en-US" sz="2000" dirty="0">
                <a:solidFill>
                  <a:schemeClr val="tx1"/>
                </a:solidFill>
                <a:effectLst/>
                <a:latin typeface="Arial" pitchFamily="34" charset="0"/>
                <a:cs typeface="Arial" pitchFamily="34" charset="0"/>
              </a:rPr>
              <a:t>code correlation to </a:t>
            </a:r>
            <a:r>
              <a:rPr lang="en-US" sz="2000" dirty="0" smtClean="0">
                <a:solidFill>
                  <a:schemeClr val="tx1"/>
                </a:solidFill>
                <a:effectLst/>
                <a:latin typeface="Arial" pitchFamily="34" charset="0"/>
                <a:cs typeface="Arial" pitchFamily="34" charset="0"/>
              </a:rPr>
              <a:t>“get a lock.”</a:t>
            </a:r>
          </a:p>
          <a:p>
            <a:pPr>
              <a:lnSpc>
                <a:spcPct val="90000"/>
              </a:lnSpc>
              <a:buClr>
                <a:schemeClr val="bg2">
                  <a:lumMod val="50000"/>
                </a:schemeClr>
              </a:buClr>
              <a:buFont typeface="Wingdings" pitchFamily="2" charset="2"/>
              <a:buChar char="ü"/>
            </a:pPr>
            <a:endParaRPr lang="en-US" sz="2000" dirty="0">
              <a:latin typeface="Arial" pitchFamily="34" charset="0"/>
              <a:cs typeface="Arial" pitchFamily="34" charset="0"/>
            </a:endParaRPr>
          </a:p>
          <a:p>
            <a:pPr marL="0" indent="0">
              <a:lnSpc>
                <a:spcPct val="90000"/>
              </a:lnSpc>
              <a:buClr>
                <a:schemeClr val="bg2">
                  <a:lumMod val="50000"/>
                </a:schemeClr>
              </a:buClr>
              <a:buNone/>
            </a:pPr>
            <a:endParaRPr lang="en-US" sz="2000" dirty="0">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64460432"/>
      </p:ext>
    </p:extLst>
  </p:cSld>
  <p:clrMapOvr>
    <a:masterClrMapping/>
  </p:clrMapOvr>
  <p:transition advTm="15983"/>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4338" name="Rectangle 2"/>
          <p:cNvSpPr>
            <a:spLocks noGrp="1" noChangeArrowheads="1"/>
          </p:cNvSpPr>
          <p:nvPr>
            <p:ph type="title"/>
          </p:nvPr>
        </p:nvSpPr>
        <p:spPr>
          <a:xfrm>
            <a:off x="266700" y="152400"/>
            <a:ext cx="8648700" cy="533400"/>
          </a:xfrm>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noAutofit/>
          </a:bodyPr>
          <a:lstStyle/>
          <a:p>
            <a:pPr algn="ctr"/>
            <a:r>
              <a:rPr lang="en-US" sz="2800" dirty="0" smtClean="0">
                <a:solidFill>
                  <a:srgbClr val="3366FF"/>
                </a:solidFill>
                <a:latin typeface="Tahoma" pitchFamily="34" charset="0"/>
              </a:rPr>
              <a:t>Locking to a Satellite by Matching the C/A Code</a:t>
            </a:r>
            <a:endParaRPr lang="en-US" sz="2800" dirty="0">
              <a:solidFill>
                <a:srgbClr val="3366FF"/>
              </a:solidFill>
              <a:latin typeface="Tahoma" pitchFamily="34" charset="0"/>
            </a:endParaRPr>
          </a:p>
        </p:txBody>
      </p:sp>
      <p:grpSp>
        <p:nvGrpSpPr>
          <p:cNvPr id="1934339" name="Group 3"/>
          <p:cNvGrpSpPr>
            <a:grpSpLocks/>
          </p:cNvGrpSpPr>
          <p:nvPr/>
        </p:nvGrpSpPr>
        <p:grpSpPr bwMode="auto">
          <a:xfrm>
            <a:off x="1409700" y="1600200"/>
            <a:ext cx="5486400" cy="304800"/>
            <a:chOff x="1248" y="2160"/>
            <a:chExt cx="3456" cy="192"/>
          </a:xfrm>
        </p:grpSpPr>
        <p:sp>
          <p:nvSpPr>
            <p:cNvPr id="1934340" name="Line 4"/>
            <p:cNvSpPr>
              <a:spLocks noChangeShapeType="1"/>
            </p:cNvSpPr>
            <p:nvPr/>
          </p:nvSpPr>
          <p:spPr bwMode="auto">
            <a:xfrm flipV="1">
              <a:off x="1248" y="2160"/>
              <a:ext cx="0"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41" name="Line 5"/>
            <p:cNvSpPr>
              <a:spLocks noChangeShapeType="1"/>
            </p:cNvSpPr>
            <p:nvPr/>
          </p:nvSpPr>
          <p:spPr bwMode="auto">
            <a:xfrm>
              <a:off x="1248" y="2160"/>
              <a:ext cx="19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42" name="Line 6"/>
            <p:cNvSpPr>
              <a:spLocks noChangeShapeType="1"/>
            </p:cNvSpPr>
            <p:nvPr/>
          </p:nvSpPr>
          <p:spPr bwMode="auto">
            <a:xfrm flipV="1">
              <a:off x="1440" y="2160"/>
              <a:ext cx="0"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43" name="Line 7"/>
            <p:cNvSpPr>
              <a:spLocks noChangeShapeType="1"/>
            </p:cNvSpPr>
            <p:nvPr/>
          </p:nvSpPr>
          <p:spPr bwMode="auto">
            <a:xfrm>
              <a:off x="1440" y="2352"/>
              <a:ext cx="19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44" name="Line 8"/>
            <p:cNvSpPr>
              <a:spLocks noChangeShapeType="1"/>
            </p:cNvSpPr>
            <p:nvPr/>
          </p:nvSpPr>
          <p:spPr bwMode="auto">
            <a:xfrm flipV="1">
              <a:off x="1632" y="2160"/>
              <a:ext cx="0"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45" name="Line 9"/>
            <p:cNvSpPr>
              <a:spLocks noChangeShapeType="1"/>
            </p:cNvSpPr>
            <p:nvPr/>
          </p:nvSpPr>
          <p:spPr bwMode="auto">
            <a:xfrm flipV="1">
              <a:off x="1824" y="2160"/>
              <a:ext cx="0"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46" name="Line 10"/>
            <p:cNvSpPr>
              <a:spLocks noChangeShapeType="1"/>
            </p:cNvSpPr>
            <p:nvPr/>
          </p:nvSpPr>
          <p:spPr bwMode="auto">
            <a:xfrm>
              <a:off x="1632" y="2160"/>
              <a:ext cx="19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47" name="Line 11"/>
            <p:cNvSpPr>
              <a:spLocks noChangeShapeType="1"/>
            </p:cNvSpPr>
            <p:nvPr/>
          </p:nvSpPr>
          <p:spPr bwMode="auto">
            <a:xfrm>
              <a:off x="1824" y="2352"/>
              <a:ext cx="19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48" name="Line 12"/>
            <p:cNvSpPr>
              <a:spLocks noChangeShapeType="1"/>
            </p:cNvSpPr>
            <p:nvPr/>
          </p:nvSpPr>
          <p:spPr bwMode="auto">
            <a:xfrm>
              <a:off x="2016" y="2352"/>
              <a:ext cx="19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49" name="Line 13"/>
            <p:cNvSpPr>
              <a:spLocks noChangeShapeType="1"/>
            </p:cNvSpPr>
            <p:nvPr/>
          </p:nvSpPr>
          <p:spPr bwMode="auto">
            <a:xfrm flipV="1">
              <a:off x="2208" y="2160"/>
              <a:ext cx="0"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50" name="Line 14"/>
            <p:cNvSpPr>
              <a:spLocks noChangeShapeType="1"/>
            </p:cNvSpPr>
            <p:nvPr/>
          </p:nvSpPr>
          <p:spPr bwMode="auto">
            <a:xfrm>
              <a:off x="2208" y="2160"/>
              <a:ext cx="19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51" name="Line 15"/>
            <p:cNvSpPr>
              <a:spLocks noChangeShapeType="1"/>
            </p:cNvSpPr>
            <p:nvPr/>
          </p:nvSpPr>
          <p:spPr bwMode="auto">
            <a:xfrm flipV="1">
              <a:off x="2400" y="2160"/>
              <a:ext cx="0"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52" name="Line 16"/>
            <p:cNvSpPr>
              <a:spLocks noChangeShapeType="1"/>
            </p:cNvSpPr>
            <p:nvPr/>
          </p:nvSpPr>
          <p:spPr bwMode="auto">
            <a:xfrm flipV="1">
              <a:off x="2400" y="2160"/>
              <a:ext cx="0"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53" name="Line 17"/>
            <p:cNvSpPr>
              <a:spLocks noChangeShapeType="1"/>
            </p:cNvSpPr>
            <p:nvPr/>
          </p:nvSpPr>
          <p:spPr bwMode="auto">
            <a:xfrm>
              <a:off x="2400" y="2352"/>
              <a:ext cx="19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54" name="Line 18"/>
            <p:cNvSpPr>
              <a:spLocks noChangeShapeType="1"/>
            </p:cNvSpPr>
            <p:nvPr/>
          </p:nvSpPr>
          <p:spPr bwMode="auto">
            <a:xfrm flipV="1">
              <a:off x="2592" y="2160"/>
              <a:ext cx="0"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55" name="Line 19"/>
            <p:cNvSpPr>
              <a:spLocks noChangeShapeType="1"/>
            </p:cNvSpPr>
            <p:nvPr/>
          </p:nvSpPr>
          <p:spPr bwMode="auto">
            <a:xfrm>
              <a:off x="2592" y="2160"/>
              <a:ext cx="19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56" name="Line 20"/>
            <p:cNvSpPr>
              <a:spLocks noChangeShapeType="1"/>
            </p:cNvSpPr>
            <p:nvPr/>
          </p:nvSpPr>
          <p:spPr bwMode="auto">
            <a:xfrm>
              <a:off x="2784" y="2160"/>
              <a:ext cx="19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57" name="Line 21"/>
            <p:cNvSpPr>
              <a:spLocks noChangeShapeType="1"/>
            </p:cNvSpPr>
            <p:nvPr/>
          </p:nvSpPr>
          <p:spPr bwMode="auto">
            <a:xfrm flipV="1">
              <a:off x="3168" y="2160"/>
              <a:ext cx="0"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58" name="Line 22"/>
            <p:cNvSpPr>
              <a:spLocks noChangeShapeType="1"/>
            </p:cNvSpPr>
            <p:nvPr/>
          </p:nvSpPr>
          <p:spPr bwMode="auto">
            <a:xfrm>
              <a:off x="2976" y="2160"/>
              <a:ext cx="19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59" name="Line 23"/>
            <p:cNvSpPr>
              <a:spLocks noChangeShapeType="1"/>
            </p:cNvSpPr>
            <p:nvPr/>
          </p:nvSpPr>
          <p:spPr bwMode="auto">
            <a:xfrm>
              <a:off x="3168" y="2352"/>
              <a:ext cx="19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60" name="Line 24"/>
            <p:cNvSpPr>
              <a:spLocks noChangeShapeType="1"/>
            </p:cNvSpPr>
            <p:nvPr/>
          </p:nvSpPr>
          <p:spPr bwMode="auto">
            <a:xfrm>
              <a:off x="3360" y="2352"/>
              <a:ext cx="19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61" name="Line 25"/>
            <p:cNvSpPr>
              <a:spLocks noChangeShapeType="1"/>
            </p:cNvSpPr>
            <p:nvPr/>
          </p:nvSpPr>
          <p:spPr bwMode="auto">
            <a:xfrm flipV="1">
              <a:off x="3552" y="2160"/>
              <a:ext cx="0"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62" name="Line 26"/>
            <p:cNvSpPr>
              <a:spLocks noChangeShapeType="1"/>
            </p:cNvSpPr>
            <p:nvPr/>
          </p:nvSpPr>
          <p:spPr bwMode="auto">
            <a:xfrm>
              <a:off x="3552" y="2160"/>
              <a:ext cx="19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63" name="Line 27"/>
            <p:cNvSpPr>
              <a:spLocks noChangeShapeType="1"/>
            </p:cNvSpPr>
            <p:nvPr/>
          </p:nvSpPr>
          <p:spPr bwMode="auto">
            <a:xfrm>
              <a:off x="3744" y="2160"/>
              <a:ext cx="19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64" name="Line 28"/>
            <p:cNvSpPr>
              <a:spLocks noChangeShapeType="1"/>
            </p:cNvSpPr>
            <p:nvPr/>
          </p:nvSpPr>
          <p:spPr bwMode="auto">
            <a:xfrm flipV="1">
              <a:off x="3936" y="2160"/>
              <a:ext cx="0"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65" name="Line 29"/>
            <p:cNvSpPr>
              <a:spLocks noChangeShapeType="1"/>
            </p:cNvSpPr>
            <p:nvPr/>
          </p:nvSpPr>
          <p:spPr bwMode="auto">
            <a:xfrm>
              <a:off x="3936" y="2352"/>
              <a:ext cx="19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66" name="Line 30"/>
            <p:cNvSpPr>
              <a:spLocks noChangeShapeType="1"/>
            </p:cNvSpPr>
            <p:nvPr/>
          </p:nvSpPr>
          <p:spPr bwMode="auto">
            <a:xfrm flipV="1">
              <a:off x="4128" y="2160"/>
              <a:ext cx="0"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67" name="Line 31"/>
            <p:cNvSpPr>
              <a:spLocks noChangeShapeType="1"/>
            </p:cNvSpPr>
            <p:nvPr/>
          </p:nvSpPr>
          <p:spPr bwMode="auto">
            <a:xfrm flipV="1">
              <a:off x="4320" y="2160"/>
              <a:ext cx="0"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68" name="Line 32"/>
            <p:cNvSpPr>
              <a:spLocks noChangeShapeType="1"/>
            </p:cNvSpPr>
            <p:nvPr/>
          </p:nvSpPr>
          <p:spPr bwMode="auto">
            <a:xfrm>
              <a:off x="4128" y="2160"/>
              <a:ext cx="19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69" name="Line 33"/>
            <p:cNvSpPr>
              <a:spLocks noChangeShapeType="1"/>
            </p:cNvSpPr>
            <p:nvPr/>
          </p:nvSpPr>
          <p:spPr bwMode="auto">
            <a:xfrm>
              <a:off x="4320" y="2352"/>
              <a:ext cx="19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70" name="Line 34"/>
            <p:cNvSpPr>
              <a:spLocks noChangeShapeType="1"/>
            </p:cNvSpPr>
            <p:nvPr/>
          </p:nvSpPr>
          <p:spPr bwMode="auto">
            <a:xfrm flipV="1">
              <a:off x="4512" y="2160"/>
              <a:ext cx="0"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71" name="Line 35"/>
            <p:cNvSpPr>
              <a:spLocks noChangeShapeType="1"/>
            </p:cNvSpPr>
            <p:nvPr/>
          </p:nvSpPr>
          <p:spPr bwMode="auto">
            <a:xfrm>
              <a:off x="4512" y="2160"/>
              <a:ext cx="19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72" name="Line 36"/>
            <p:cNvSpPr>
              <a:spLocks noChangeShapeType="1"/>
            </p:cNvSpPr>
            <p:nvPr/>
          </p:nvSpPr>
          <p:spPr bwMode="auto">
            <a:xfrm flipV="1">
              <a:off x="4704" y="2160"/>
              <a:ext cx="0"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934373" name="Group 37"/>
          <p:cNvGrpSpPr>
            <a:grpSpLocks/>
          </p:cNvGrpSpPr>
          <p:nvPr/>
        </p:nvGrpSpPr>
        <p:grpSpPr bwMode="auto">
          <a:xfrm>
            <a:off x="2794000" y="2819400"/>
            <a:ext cx="5486400" cy="304800"/>
            <a:chOff x="1248" y="2160"/>
            <a:chExt cx="3456" cy="192"/>
          </a:xfrm>
        </p:grpSpPr>
        <p:sp>
          <p:nvSpPr>
            <p:cNvPr id="1934374" name="Line 38"/>
            <p:cNvSpPr>
              <a:spLocks noChangeShapeType="1"/>
            </p:cNvSpPr>
            <p:nvPr/>
          </p:nvSpPr>
          <p:spPr bwMode="auto">
            <a:xfrm flipV="1">
              <a:off x="1248" y="2160"/>
              <a:ext cx="0"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75" name="Line 39"/>
            <p:cNvSpPr>
              <a:spLocks noChangeShapeType="1"/>
            </p:cNvSpPr>
            <p:nvPr/>
          </p:nvSpPr>
          <p:spPr bwMode="auto">
            <a:xfrm>
              <a:off x="1248" y="2160"/>
              <a:ext cx="19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76" name="Line 40"/>
            <p:cNvSpPr>
              <a:spLocks noChangeShapeType="1"/>
            </p:cNvSpPr>
            <p:nvPr/>
          </p:nvSpPr>
          <p:spPr bwMode="auto">
            <a:xfrm flipV="1">
              <a:off x="1440" y="2160"/>
              <a:ext cx="0"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77" name="Line 41"/>
            <p:cNvSpPr>
              <a:spLocks noChangeShapeType="1"/>
            </p:cNvSpPr>
            <p:nvPr/>
          </p:nvSpPr>
          <p:spPr bwMode="auto">
            <a:xfrm>
              <a:off x="1440" y="2352"/>
              <a:ext cx="19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78" name="Line 42"/>
            <p:cNvSpPr>
              <a:spLocks noChangeShapeType="1"/>
            </p:cNvSpPr>
            <p:nvPr/>
          </p:nvSpPr>
          <p:spPr bwMode="auto">
            <a:xfrm flipV="1">
              <a:off x="1632" y="2160"/>
              <a:ext cx="0"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79" name="Line 43"/>
            <p:cNvSpPr>
              <a:spLocks noChangeShapeType="1"/>
            </p:cNvSpPr>
            <p:nvPr/>
          </p:nvSpPr>
          <p:spPr bwMode="auto">
            <a:xfrm flipV="1">
              <a:off x="1824" y="2160"/>
              <a:ext cx="0"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80" name="Line 44"/>
            <p:cNvSpPr>
              <a:spLocks noChangeShapeType="1"/>
            </p:cNvSpPr>
            <p:nvPr/>
          </p:nvSpPr>
          <p:spPr bwMode="auto">
            <a:xfrm>
              <a:off x="1632" y="2160"/>
              <a:ext cx="19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81" name="Line 45"/>
            <p:cNvSpPr>
              <a:spLocks noChangeShapeType="1"/>
            </p:cNvSpPr>
            <p:nvPr/>
          </p:nvSpPr>
          <p:spPr bwMode="auto">
            <a:xfrm>
              <a:off x="1824" y="2352"/>
              <a:ext cx="19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82" name="Line 46"/>
            <p:cNvSpPr>
              <a:spLocks noChangeShapeType="1"/>
            </p:cNvSpPr>
            <p:nvPr/>
          </p:nvSpPr>
          <p:spPr bwMode="auto">
            <a:xfrm>
              <a:off x="2016" y="2352"/>
              <a:ext cx="19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83" name="Line 47"/>
            <p:cNvSpPr>
              <a:spLocks noChangeShapeType="1"/>
            </p:cNvSpPr>
            <p:nvPr/>
          </p:nvSpPr>
          <p:spPr bwMode="auto">
            <a:xfrm flipV="1">
              <a:off x="2208" y="2160"/>
              <a:ext cx="0"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84" name="Line 48"/>
            <p:cNvSpPr>
              <a:spLocks noChangeShapeType="1"/>
            </p:cNvSpPr>
            <p:nvPr/>
          </p:nvSpPr>
          <p:spPr bwMode="auto">
            <a:xfrm>
              <a:off x="2208" y="2160"/>
              <a:ext cx="19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85" name="Line 49"/>
            <p:cNvSpPr>
              <a:spLocks noChangeShapeType="1"/>
            </p:cNvSpPr>
            <p:nvPr/>
          </p:nvSpPr>
          <p:spPr bwMode="auto">
            <a:xfrm flipV="1">
              <a:off x="2400" y="2160"/>
              <a:ext cx="0"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86" name="Line 50"/>
            <p:cNvSpPr>
              <a:spLocks noChangeShapeType="1"/>
            </p:cNvSpPr>
            <p:nvPr/>
          </p:nvSpPr>
          <p:spPr bwMode="auto">
            <a:xfrm flipV="1">
              <a:off x="2400" y="2160"/>
              <a:ext cx="0"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87" name="Line 51"/>
            <p:cNvSpPr>
              <a:spLocks noChangeShapeType="1"/>
            </p:cNvSpPr>
            <p:nvPr/>
          </p:nvSpPr>
          <p:spPr bwMode="auto">
            <a:xfrm>
              <a:off x="2400" y="2352"/>
              <a:ext cx="19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88" name="Line 52"/>
            <p:cNvSpPr>
              <a:spLocks noChangeShapeType="1"/>
            </p:cNvSpPr>
            <p:nvPr/>
          </p:nvSpPr>
          <p:spPr bwMode="auto">
            <a:xfrm flipV="1">
              <a:off x="2592" y="2160"/>
              <a:ext cx="0"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89" name="Line 53"/>
            <p:cNvSpPr>
              <a:spLocks noChangeShapeType="1"/>
            </p:cNvSpPr>
            <p:nvPr/>
          </p:nvSpPr>
          <p:spPr bwMode="auto">
            <a:xfrm>
              <a:off x="2592" y="2160"/>
              <a:ext cx="19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90" name="Line 54"/>
            <p:cNvSpPr>
              <a:spLocks noChangeShapeType="1"/>
            </p:cNvSpPr>
            <p:nvPr/>
          </p:nvSpPr>
          <p:spPr bwMode="auto">
            <a:xfrm>
              <a:off x="2784" y="2160"/>
              <a:ext cx="19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91" name="Line 55"/>
            <p:cNvSpPr>
              <a:spLocks noChangeShapeType="1"/>
            </p:cNvSpPr>
            <p:nvPr/>
          </p:nvSpPr>
          <p:spPr bwMode="auto">
            <a:xfrm flipV="1">
              <a:off x="3168" y="2160"/>
              <a:ext cx="0"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92" name="Line 56"/>
            <p:cNvSpPr>
              <a:spLocks noChangeShapeType="1"/>
            </p:cNvSpPr>
            <p:nvPr/>
          </p:nvSpPr>
          <p:spPr bwMode="auto">
            <a:xfrm>
              <a:off x="2976" y="2160"/>
              <a:ext cx="19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93" name="Line 57"/>
            <p:cNvSpPr>
              <a:spLocks noChangeShapeType="1"/>
            </p:cNvSpPr>
            <p:nvPr/>
          </p:nvSpPr>
          <p:spPr bwMode="auto">
            <a:xfrm>
              <a:off x="3168" y="2352"/>
              <a:ext cx="19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94" name="Line 58"/>
            <p:cNvSpPr>
              <a:spLocks noChangeShapeType="1"/>
            </p:cNvSpPr>
            <p:nvPr/>
          </p:nvSpPr>
          <p:spPr bwMode="auto">
            <a:xfrm>
              <a:off x="3360" y="2352"/>
              <a:ext cx="19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95" name="Line 59"/>
            <p:cNvSpPr>
              <a:spLocks noChangeShapeType="1"/>
            </p:cNvSpPr>
            <p:nvPr/>
          </p:nvSpPr>
          <p:spPr bwMode="auto">
            <a:xfrm flipV="1">
              <a:off x="3552" y="2160"/>
              <a:ext cx="0"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96" name="Line 60"/>
            <p:cNvSpPr>
              <a:spLocks noChangeShapeType="1"/>
            </p:cNvSpPr>
            <p:nvPr/>
          </p:nvSpPr>
          <p:spPr bwMode="auto">
            <a:xfrm>
              <a:off x="3552" y="2160"/>
              <a:ext cx="19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97" name="Line 61"/>
            <p:cNvSpPr>
              <a:spLocks noChangeShapeType="1"/>
            </p:cNvSpPr>
            <p:nvPr/>
          </p:nvSpPr>
          <p:spPr bwMode="auto">
            <a:xfrm>
              <a:off x="3744" y="2160"/>
              <a:ext cx="19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98" name="Line 62"/>
            <p:cNvSpPr>
              <a:spLocks noChangeShapeType="1"/>
            </p:cNvSpPr>
            <p:nvPr/>
          </p:nvSpPr>
          <p:spPr bwMode="auto">
            <a:xfrm flipV="1">
              <a:off x="3936" y="2160"/>
              <a:ext cx="0"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399" name="Line 63"/>
            <p:cNvSpPr>
              <a:spLocks noChangeShapeType="1"/>
            </p:cNvSpPr>
            <p:nvPr/>
          </p:nvSpPr>
          <p:spPr bwMode="auto">
            <a:xfrm>
              <a:off x="3936" y="2352"/>
              <a:ext cx="19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400" name="Line 64"/>
            <p:cNvSpPr>
              <a:spLocks noChangeShapeType="1"/>
            </p:cNvSpPr>
            <p:nvPr/>
          </p:nvSpPr>
          <p:spPr bwMode="auto">
            <a:xfrm flipV="1">
              <a:off x="4128" y="2160"/>
              <a:ext cx="0"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401" name="Line 65"/>
            <p:cNvSpPr>
              <a:spLocks noChangeShapeType="1"/>
            </p:cNvSpPr>
            <p:nvPr/>
          </p:nvSpPr>
          <p:spPr bwMode="auto">
            <a:xfrm flipV="1">
              <a:off x="4320" y="2160"/>
              <a:ext cx="0"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402" name="Line 66"/>
            <p:cNvSpPr>
              <a:spLocks noChangeShapeType="1"/>
            </p:cNvSpPr>
            <p:nvPr/>
          </p:nvSpPr>
          <p:spPr bwMode="auto">
            <a:xfrm>
              <a:off x="4128" y="2160"/>
              <a:ext cx="19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403" name="Line 67"/>
            <p:cNvSpPr>
              <a:spLocks noChangeShapeType="1"/>
            </p:cNvSpPr>
            <p:nvPr/>
          </p:nvSpPr>
          <p:spPr bwMode="auto">
            <a:xfrm>
              <a:off x="4320" y="2352"/>
              <a:ext cx="19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404" name="Line 68"/>
            <p:cNvSpPr>
              <a:spLocks noChangeShapeType="1"/>
            </p:cNvSpPr>
            <p:nvPr/>
          </p:nvSpPr>
          <p:spPr bwMode="auto">
            <a:xfrm flipV="1">
              <a:off x="4512" y="2160"/>
              <a:ext cx="0"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405" name="Line 69"/>
            <p:cNvSpPr>
              <a:spLocks noChangeShapeType="1"/>
            </p:cNvSpPr>
            <p:nvPr/>
          </p:nvSpPr>
          <p:spPr bwMode="auto">
            <a:xfrm>
              <a:off x="4512" y="2160"/>
              <a:ext cx="19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406" name="Line 70"/>
            <p:cNvSpPr>
              <a:spLocks noChangeShapeType="1"/>
            </p:cNvSpPr>
            <p:nvPr/>
          </p:nvSpPr>
          <p:spPr bwMode="auto">
            <a:xfrm flipV="1">
              <a:off x="4704" y="2160"/>
              <a:ext cx="0"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934407" name="Line 71"/>
          <p:cNvSpPr>
            <a:spLocks noChangeShapeType="1"/>
          </p:cNvSpPr>
          <p:nvPr/>
        </p:nvSpPr>
        <p:spPr bwMode="auto">
          <a:xfrm>
            <a:off x="1473200" y="2372520"/>
            <a:ext cx="0" cy="2848768"/>
          </a:xfrm>
          <a:prstGeom prst="line">
            <a:avLst/>
          </a:prstGeom>
          <a:noFill/>
          <a:ln w="2222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408" name="Line 72"/>
          <p:cNvSpPr>
            <a:spLocks noChangeShapeType="1"/>
          </p:cNvSpPr>
          <p:nvPr/>
        </p:nvSpPr>
        <p:spPr bwMode="auto">
          <a:xfrm>
            <a:off x="2768600" y="4078288"/>
            <a:ext cx="0" cy="1143000"/>
          </a:xfrm>
          <a:prstGeom prst="line">
            <a:avLst/>
          </a:prstGeom>
          <a:noFill/>
          <a:ln w="2222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409" name="Line 73"/>
          <p:cNvSpPr>
            <a:spLocks noChangeShapeType="1"/>
          </p:cNvSpPr>
          <p:nvPr/>
        </p:nvSpPr>
        <p:spPr bwMode="auto">
          <a:xfrm>
            <a:off x="1473200" y="4992688"/>
            <a:ext cx="1295400" cy="0"/>
          </a:xfrm>
          <a:prstGeom prst="line">
            <a:avLst/>
          </a:prstGeom>
          <a:noFill/>
          <a:ln w="19050" cap="sq">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4410" name="Text Box 74"/>
          <p:cNvSpPr txBox="1">
            <a:spLocks noChangeArrowheads="1"/>
          </p:cNvSpPr>
          <p:nvPr/>
        </p:nvSpPr>
        <p:spPr bwMode="auto">
          <a:xfrm>
            <a:off x="1778000" y="4154488"/>
            <a:ext cx="685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sz="3200" dirty="0" err="1">
                <a:solidFill>
                  <a:schemeClr val="tx1"/>
                </a:solidFill>
                <a:latin typeface="Symbol" pitchFamily="18" charset="2"/>
              </a:rPr>
              <a:t>D</a:t>
            </a:r>
            <a:r>
              <a:rPr lang="en-US" sz="3200" dirty="0" err="1">
                <a:solidFill>
                  <a:schemeClr val="tx1"/>
                </a:solidFill>
                <a:latin typeface="Times New Roman" pitchFamily="18" charset="0"/>
              </a:rPr>
              <a:t>t</a:t>
            </a:r>
            <a:endParaRPr lang="en-US" sz="3200" dirty="0">
              <a:solidFill>
                <a:schemeClr val="tx1"/>
              </a:solidFill>
              <a:latin typeface="Times New Roman" pitchFamily="18" charset="0"/>
            </a:endParaRPr>
          </a:p>
        </p:txBody>
      </p:sp>
      <p:sp>
        <p:nvSpPr>
          <p:cNvPr id="1934411" name="Text Box 75"/>
          <p:cNvSpPr txBox="1">
            <a:spLocks noChangeArrowheads="1"/>
          </p:cNvSpPr>
          <p:nvPr/>
        </p:nvSpPr>
        <p:spPr bwMode="auto">
          <a:xfrm>
            <a:off x="1028700" y="914400"/>
            <a:ext cx="4648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sz="2800" dirty="0">
                <a:solidFill>
                  <a:schemeClr val="tx1"/>
                </a:solidFill>
                <a:latin typeface="Arial" pitchFamily="34" charset="0"/>
                <a:cs typeface="Arial" pitchFamily="34" charset="0"/>
              </a:rPr>
              <a:t>GPS transmitted </a:t>
            </a:r>
            <a:r>
              <a:rPr lang="en-US" sz="2800" dirty="0" smtClean="0">
                <a:solidFill>
                  <a:schemeClr val="tx1"/>
                </a:solidFill>
                <a:latin typeface="Arial" pitchFamily="34" charset="0"/>
                <a:cs typeface="Arial" pitchFamily="34" charset="0"/>
              </a:rPr>
              <a:t>C/A code</a:t>
            </a:r>
            <a:endParaRPr lang="en-US" sz="2800" dirty="0">
              <a:solidFill>
                <a:schemeClr val="tx1"/>
              </a:solidFill>
              <a:latin typeface="Arial" pitchFamily="34" charset="0"/>
              <a:cs typeface="Arial" pitchFamily="34" charset="0"/>
            </a:endParaRPr>
          </a:p>
        </p:txBody>
      </p:sp>
      <p:sp>
        <p:nvSpPr>
          <p:cNvPr id="1934412" name="Text Box 76"/>
          <p:cNvSpPr txBox="1">
            <a:spLocks noChangeArrowheads="1"/>
          </p:cNvSpPr>
          <p:nvPr/>
        </p:nvSpPr>
        <p:spPr bwMode="auto">
          <a:xfrm>
            <a:off x="2781300" y="2112964"/>
            <a:ext cx="51943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1" hangingPunct="1">
              <a:spcBef>
                <a:spcPct val="50000"/>
              </a:spcBef>
            </a:pPr>
            <a:r>
              <a:rPr lang="en-US" sz="2800" dirty="0">
                <a:solidFill>
                  <a:schemeClr val="tx1"/>
                </a:solidFill>
                <a:latin typeface="Arial" pitchFamily="34" charset="0"/>
                <a:cs typeface="Arial" pitchFamily="34" charset="0"/>
              </a:rPr>
              <a:t>Receiver replicated </a:t>
            </a:r>
            <a:r>
              <a:rPr lang="en-US" sz="2800" dirty="0" smtClean="0">
                <a:solidFill>
                  <a:schemeClr val="tx1"/>
                </a:solidFill>
                <a:latin typeface="Arial" pitchFamily="34" charset="0"/>
                <a:cs typeface="Arial" pitchFamily="34" charset="0"/>
              </a:rPr>
              <a:t>C/A code</a:t>
            </a:r>
            <a:endParaRPr lang="en-US" sz="2800" dirty="0">
              <a:solidFill>
                <a:schemeClr val="tx1"/>
              </a:solidFill>
              <a:latin typeface="Arial" pitchFamily="34" charset="0"/>
              <a:cs typeface="Arial" pitchFamily="34" charset="0"/>
            </a:endParaRPr>
          </a:p>
        </p:txBody>
      </p:sp>
      <p:sp>
        <p:nvSpPr>
          <p:cNvPr id="1934413" name="Text Box 77"/>
          <p:cNvSpPr txBox="1">
            <a:spLocks noChangeArrowheads="1"/>
          </p:cNvSpPr>
          <p:nvPr/>
        </p:nvSpPr>
        <p:spPr bwMode="auto">
          <a:xfrm>
            <a:off x="3149600" y="4383088"/>
            <a:ext cx="487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endParaRPr lang="en-US">
              <a:solidFill>
                <a:schemeClr val="bg2"/>
              </a:solidFill>
              <a:latin typeface="Times New Roman" pitchFamily="18" charset="0"/>
            </a:endParaRPr>
          </a:p>
        </p:txBody>
      </p:sp>
      <p:sp>
        <p:nvSpPr>
          <p:cNvPr id="1934414" name="Text Box 78"/>
          <p:cNvSpPr txBox="1">
            <a:spLocks noChangeArrowheads="1"/>
          </p:cNvSpPr>
          <p:nvPr/>
        </p:nvSpPr>
        <p:spPr bwMode="auto">
          <a:xfrm>
            <a:off x="2971800" y="3436938"/>
            <a:ext cx="5410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lang="en-US" dirty="0">
                <a:solidFill>
                  <a:schemeClr val="tx1"/>
                </a:solidFill>
                <a:latin typeface="Arial" pitchFamily="34" charset="0"/>
                <a:cs typeface="Arial" pitchFamily="34" charset="0"/>
              </a:rPr>
              <a:t>Finding </a:t>
            </a:r>
            <a:r>
              <a:rPr lang="en-US" dirty="0" smtClean="0">
                <a:solidFill>
                  <a:schemeClr val="tx1"/>
                </a:solidFill>
                <a:latin typeface="Times New Roman"/>
                <a:cs typeface="Times New Roman"/>
              </a:rPr>
              <a:t>∆</a:t>
            </a:r>
            <a:r>
              <a:rPr lang="en-US" dirty="0" smtClean="0">
                <a:solidFill>
                  <a:schemeClr val="tx1"/>
                </a:solidFill>
                <a:latin typeface="Arial" pitchFamily="34" charset="0"/>
                <a:cs typeface="Arial" pitchFamily="34" charset="0"/>
              </a:rPr>
              <a:t>t </a:t>
            </a:r>
            <a:r>
              <a:rPr lang="en-US" dirty="0">
                <a:solidFill>
                  <a:schemeClr val="tx1"/>
                </a:solidFill>
                <a:latin typeface="Arial" pitchFamily="34" charset="0"/>
                <a:cs typeface="Arial" pitchFamily="34" charset="0"/>
              </a:rPr>
              <a:t>for each GPS signal tracked is called “code correlation</a:t>
            </a:r>
            <a:r>
              <a:rPr lang="en-US" dirty="0" smtClean="0">
                <a:solidFill>
                  <a:schemeClr val="tx1"/>
                </a:solidFill>
                <a:latin typeface="Arial" pitchFamily="34" charset="0"/>
                <a:cs typeface="Arial" pitchFamily="34" charset="0"/>
              </a:rPr>
              <a:t>”.  The receiver locks to the satellite by matching the code it generates to the code transmitted by the satellite.</a:t>
            </a:r>
            <a:endParaRPr lang="en-US" dirty="0">
              <a:solidFill>
                <a:schemeClr val="tx1"/>
              </a:solidFill>
              <a:latin typeface="Arial" pitchFamily="34" charset="0"/>
              <a:cs typeface="Arial" pitchFamily="34" charset="0"/>
            </a:endParaRPr>
          </a:p>
        </p:txBody>
      </p:sp>
      <p:sp>
        <p:nvSpPr>
          <p:cNvPr id="1934415" name="Text Box 79"/>
          <p:cNvSpPr txBox="1">
            <a:spLocks noChangeArrowheads="1"/>
          </p:cNvSpPr>
          <p:nvPr/>
        </p:nvSpPr>
        <p:spPr bwMode="auto">
          <a:xfrm>
            <a:off x="3048000" y="4840288"/>
            <a:ext cx="56007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sz="2400">
                <a:solidFill>
                  <a:schemeClr val="tx1"/>
                </a:solidFill>
                <a:latin typeface="Arial" pitchFamily="34" charset="0"/>
              </a:defRPr>
            </a:lvl1pPr>
            <a:lvl2pPr marL="669925" indent="-325438" algn="l">
              <a:defRPr sz="2400">
                <a:solidFill>
                  <a:schemeClr val="tx1"/>
                </a:solidFill>
                <a:latin typeface="Arial" pitchFamily="34" charset="0"/>
              </a:defRPr>
            </a:lvl2pPr>
            <a:lvl3pPr marL="1022350" indent="-350838" algn="l">
              <a:defRPr sz="2400">
                <a:solidFill>
                  <a:schemeClr val="tx1"/>
                </a:solidFill>
                <a:latin typeface="Arial" pitchFamily="34" charset="0"/>
              </a:defRPr>
            </a:lvl3pPr>
            <a:lvl4pPr marL="1339850" indent="-315913" algn="l">
              <a:defRPr sz="2400">
                <a:solidFill>
                  <a:schemeClr val="tx1"/>
                </a:solidFill>
                <a:latin typeface="Arial" pitchFamily="34" charset="0"/>
              </a:defRPr>
            </a:lvl4pPr>
            <a:lvl5pPr marL="1681163" indent="-339725" algn="l">
              <a:defRPr sz="2400">
                <a:solidFill>
                  <a:schemeClr val="tx1"/>
                </a:solidFill>
                <a:latin typeface="Arial" pitchFamily="34" charset="0"/>
              </a:defRPr>
            </a:lvl5pPr>
            <a:lvl6pPr marL="2138363" indent="-339725" eaLnBrk="0" fontAlgn="base" hangingPunct="0">
              <a:spcBef>
                <a:spcPct val="0"/>
              </a:spcBef>
              <a:spcAft>
                <a:spcPct val="0"/>
              </a:spcAft>
              <a:defRPr sz="2400">
                <a:solidFill>
                  <a:schemeClr val="tx1"/>
                </a:solidFill>
                <a:latin typeface="Arial" pitchFamily="34" charset="0"/>
              </a:defRPr>
            </a:lvl6pPr>
            <a:lvl7pPr marL="2595563" indent="-339725" eaLnBrk="0" fontAlgn="base" hangingPunct="0">
              <a:spcBef>
                <a:spcPct val="0"/>
              </a:spcBef>
              <a:spcAft>
                <a:spcPct val="0"/>
              </a:spcAft>
              <a:defRPr sz="2400">
                <a:solidFill>
                  <a:schemeClr val="tx1"/>
                </a:solidFill>
                <a:latin typeface="Arial" pitchFamily="34" charset="0"/>
              </a:defRPr>
            </a:lvl7pPr>
            <a:lvl8pPr marL="3052763" indent="-339725" eaLnBrk="0" fontAlgn="base" hangingPunct="0">
              <a:spcBef>
                <a:spcPct val="0"/>
              </a:spcBef>
              <a:spcAft>
                <a:spcPct val="0"/>
              </a:spcAft>
              <a:defRPr sz="2400">
                <a:solidFill>
                  <a:schemeClr val="tx1"/>
                </a:solidFill>
                <a:latin typeface="Arial" pitchFamily="34" charset="0"/>
              </a:defRPr>
            </a:lvl8pPr>
            <a:lvl9pPr marL="3509963" indent="-339725" eaLnBrk="0" fontAlgn="base" hangingPunct="0">
              <a:spcBef>
                <a:spcPct val="0"/>
              </a:spcBef>
              <a:spcAft>
                <a:spcPct val="0"/>
              </a:spcAft>
              <a:defRPr sz="2400">
                <a:solidFill>
                  <a:schemeClr val="tx1"/>
                </a:solidFill>
                <a:latin typeface="Arial" pitchFamily="34" charset="0"/>
              </a:defRPr>
            </a:lvl9pPr>
          </a:lstStyle>
          <a:p>
            <a:pPr eaLnBrk="1" hangingPunct="1">
              <a:spcBef>
                <a:spcPct val="20000"/>
              </a:spcBef>
              <a:buClr>
                <a:schemeClr val="bg2">
                  <a:lumMod val="50000"/>
                </a:schemeClr>
              </a:buClr>
              <a:buFont typeface="Wingdings" pitchFamily="2" charset="2"/>
              <a:buChar char="ü"/>
            </a:pPr>
            <a:r>
              <a:rPr lang="en-US" sz="1800" dirty="0" smtClean="0">
                <a:latin typeface="+mn-lt"/>
              </a:rPr>
              <a:t>Once the receiver has locked to a satellite, it can make a range measurement</a:t>
            </a:r>
          </a:p>
          <a:p>
            <a:pPr eaLnBrk="1" hangingPunct="1">
              <a:spcBef>
                <a:spcPct val="20000"/>
              </a:spcBef>
              <a:buClr>
                <a:schemeClr val="bg2">
                  <a:lumMod val="50000"/>
                </a:schemeClr>
              </a:buClr>
              <a:buFont typeface="Wingdings" pitchFamily="2" charset="2"/>
              <a:buChar char="ü"/>
            </a:pPr>
            <a:r>
              <a:rPr lang="en-US" sz="1800" dirty="0" smtClean="0">
                <a:latin typeface="Symbol" pitchFamily="18" charset="2"/>
              </a:rPr>
              <a:t>D</a:t>
            </a:r>
            <a:r>
              <a:rPr lang="en-US" sz="1800" dirty="0" smtClean="0"/>
              <a:t>t </a:t>
            </a:r>
            <a:r>
              <a:rPr lang="en-US" sz="1800" dirty="0"/>
              <a:t>is proportional to the GPS-to-receiver </a:t>
            </a:r>
            <a:r>
              <a:rPr lang="en-US" sz="1800" dirty="0" smtClean="0"/>
              <a:t>range (the propagation delay).  </a:t>
            </a:r>
            <a:endParaRPr lang="en-US" sz="1800" dirty="0"/>
          </a:p>
        </p:txBody>
      </p:sp>
    </p:spTree>
    <p:extLst>
      <p:ext uri="{BB962C8B-B14F-4D97-AF65-F5344CB8AC3E}">
        <p14:creationId xmlns:p14="http://schemas.microsoft.com/office/powerpoint/2010/main" val="3337413974"/>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5298" name="Rectangle 2"/>
          <p:cNvSpPr>
            <a:spLocks noGrp="1" noChangeArrowheads="1"/>
          </p:cNvSpPr>
          <p:nvPr>
            <p:ph type="title"/>
          </p:nvPr>
        </p:nvSpPr>
        <p:spPr>
          <a:xfrm>
            <a:off x="642938" y="228600"/>
            <a:ext cx="7715250" cy="762000"/>
          </a:xfrm>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r>
              <a:rPr lang="en-US" sz="3200" dirty="0" smtClean="0">
                <a:solidFill>
                  <a:srgbClr val="3366FF"/>
                </a:solidFill>
              </a:rPr>
              <a:t>Ranging Measurements</a:t>
            </a:r>
            <a:endParaRPr lang="en-US" sz="3200" dirty="0">
              <a:solidFill>
                <a:srgbClr val="3366FF"/>
              </a:solidFill>
            </a:endParaRPr>
          </a:p>
        </p:txBody>
      </p:sp>
      <p:sp>
        <p:nvSpPr>
          <p:cNvPr id="1975299" name="Text Box 3"/>
          <p:cNvSpPr txBox="1">
            <a:spLocks noChangeArrowheads="1"/>
          </p:cNvSpPr>
          <p:nvPr/>
        </p:nvSpPr>
        <p:spPr bwMode="auto">
          <a:xfrm>
            <a:off x="7662883" y="2552536"/>
            <a:ext cx="1473200" cy="4572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1800" dirty="0">
                <a:solidFill>
                  <a:schemeClr val="tx1"/>
                </a:solidFill>
                <a:latin typeface="Times New Roman" pitchFamily="18" charset="0"/>
              </a:rPr>
              <a:t>   ---     [m]</a:t>
            </a:r>
          </a:p>
        </p:txBody>
      </p:sp>
      <p:sp>
        <p:nvSpPr>
          <p:cNvPr id="1975300" name="Freeform 4"/>
          <p:cNvSpPr>
            <a:spLocks/>
          </p:cNvSpPr>
          <p:nvPr/>
        </p:nvSpPr>
        <p:spPr bwMode="auto">
          <a:xfrm>
            <a:off x="4260850" y="4967288"/>
            <a:ext cx="1954213" cy="452437"/>
          </a:xfrm>
          <a:custGeom>
            <a:avLst/>
            <a:gdLst>
              <a:gd name="T0" fmla="*/ 3075 w 3075"/>
              <a:gd name="T1" fmla="*/ 0 h 713"/>
              <a:gd name="T2" fmla="*/ 1859 w 3075"/>
              <a:gd name="T3" fmla="*/ 150 h 713"/>
              <a:gd name="T4" fmla="*/ 563 w 3075"/>
              <a:gd name="T5" fmla="*/ 495 h 713"/>
              <a:gd name="T6" fmla="*/ 0 w 3075"/>
              <a:gd name="T7" fmla="*/ 713 h 713"/>
            </a:gdLst>
            <a:ahLst/>
            <a:cxnLst>
              <a:cxn ang="0">
                <a:pos x="T0" y="T1"/>
              </a:cxn>
              <a:cxn ang="0">
                <a:pos x="T2" y="T3"/>
              </a:cxn>
              <a:cxn ang="0">
                <a:pos x="T4" y="T5"/>
              </a:cxn>
              <a:cxn ang="0">
                <a:pos x="T6" y="T7"/>
              </a:cxn>
            </a:cxnLst>
            <a:rect l="0" t="0" r="r" b="b"/>
            <a:pathLst>
              <a:path w="3075" h="713">
                <a:moveTo>
                  <a:pt x="3075" y="0"/>
                </a:moveTo>
                <a:cubicBezTo>
                  <a:pt x="2676" y="33"/>
                  <a:pt x="2278" y="67"/>
                  <a:pt x="1859" y="150"/>
                </a:cubicBezTo>
                <a:cubicBezTo>
                  <a:pt x="1440" y="233"/>
                  <a:pt x="873" y="401"/>
                  <a:pt x="563" y="495"/>
                </a:cubicBezTo>
                <a:cubicBezTo>
                  <a:pt x="253" y="589"/>
                  <a:pt x="126" y="651"/>
                  <a:pt x="0" y="713"/>
                </a:cubicBezTo>
              </a:path>
            </a:pathLst>
          </a:custGeom>
          <a:noFill/>
          <a:ln w="76200" cmpd="sng">
            <a:pattFill prst="pct90">
              <a:fgClr>
                <a:srgbClr val="FFCC99"/>
              </a:fgClr>
              <a:bgClr>
                <a:srgbClr val="FFFFFF"/>
              </a:bgClr>
            </a:patt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5301" name="Freeform 5"/>
          <p:cNvSpPr>
            <a:spLocks/>
          </p:cNvSpPr>
          <p:nvPr/>
        </p:nvSpPr>
        <p:spPr bwMode="auto">
          <a:xfrm>
            <a:off x="7104063" y="4910138"/>
            <a:ext cx="1447800" cy="152400"/>
          </a:xfrm>
          <a:custGeom>
            <a:avLst/>
            <a:gdLst>
              <a:gd name="T0" fmla="*/ 0 w 1905"/>
              <a:gd name="T1" fmla="*/ 0 h 240"/>
              <a:gd name="T2" fmla="*/ 968 w 1905"/>
              <a:gd name="T3" fmla="*/ 90 h 240"/>
              <a:gd name="T4" fmla="*/ 1905 w 1905"/>
              <a:gd name="T5" fmla="*/ 240 h 240"/>
            </a:gdLst>
            <a:ahLst/>
            <a:cxnLst>
              <a:cxn ang="0">
                <a:pos x="T0" y="T1"/>
              </a:cxn>
              <a:cxn ang="0">
                <a:pos x="T2" y="T3"/>
              </a:cxn>
              <a:cxn ang="0">
                <a:pos x="T4" y="T5"/>
              </a:cxn>
            </a:cxnLst>
            <a:rect l="0" t="0" r="r" b="b"/>
            <a:pathLst>
              <a:path w="1905" h="240">
                <a:moveTo>
                  <a:pt x="0" y="0"/>
                </a:moveTo>
                <a:cubicBezTo>
                  <a:pt x="325" y="25"/>
                  <a:pt x="651" y="50"/>
                  <a:pt x="968" y="90"/>
                </a:cubicBezTo>
                <a:cubicBezTo>
                  <a:pt x="1285" y="130"/>
                  <a:pt x="1595" y="185"/>
                  <a:pt x="1905" y="240"/>
                </a:cubicBezTo>
              </a:path>
            </a:pathLst>
          </a:custGeom>
          <a:noFill/>
          <a:ln w="76200" cmpd="sng">
            <a:pattFill prst="pct90">
              <a:fgClr>
                <a:srgbClr val="FFCC99"/>
              </a:fgClr>
              <a:bgClr>
                <a:srgbClr val="FFFFFF"/>
              </a:bgClr>
            </a:patt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5302" name="Text Box 6"/>
          <p:cNvSpPr txBox="1">
            <a:spLocks noChangeArrowheads="1"/>
          </p:cNvSpPr>
          <p:nvPr/>
        </p:nvSpPr>
        <p:spPr bwMode="auto">
          <a:xfrm>
            <a:off x="584200" y="3217863"/>
            <a:ext cx="1574800" cy="639762"/>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1800" dirty="0">
                <a:solidFill>
                  <a:schemeClr val="tx1"/>
                </a:solidFill>
                <a:latin typeface="Times New Roman" pitchFamily="18" charset="0"/>
              </a:rPr>
              <a:t>Satellite</a:t>
            </a:r>
          </a:p>
          <a:p>
            <a:pPr algn="l"/>
            <a:r>
              <a:rPr lang="en-US" sz="1800" i="1" dirty="0">
                <a:solidFill>
                  <a:schemeClr val="tx1"/>
                </a:solidFill>
                <a:latin typeface="Times New Roman" pitchFamily="18" charset="0"/>
              </a:rPr>
              <a:t>PRN</a:t>
            </a:r>
            <a:r>
              <a:rPr lang="en-US" sz="1800" dirty="0">
                <a:solidFill>
                  <a:schemeClr val="tx1"/>
                </a:solidFill>
                <a:latin typeface="Times New Roman" pitchFamily="18" charset="0"/>
              </a:rPr>
              <a:t> sequence</a:t>
            </a:r>
          </a:p>
        </p:txBody>
      </p:sp>
      <p:sp>
        <p:nvSpPr>
          <p:cNvPr id="1975303" name="Text Box 7"/>
          <p:cNvSpPr txBox="1">
            <a:spLocks noChangeArrowheads="1"/>
          </p:cNvSpPr>
          <p:nvPr/>
        </p:nvSpPr>
        <p:spPr bwMode="auto">
          <a:xfrm>
            <a:off x="1979613" y="4997450"/>
            <a:ext cx="1689100" cy="403225"/>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i="1" dirty="0">
                <a:solidFill>
                  <a:schemeClr val="tx1"/>
                </a:solidFill>
                <a:latin typeface="Times New Roman" pitchFamily="18" charset="0"/>
              </a:rPr>
              <a:t>pseudo-range</a:t>
            </a:r>
          </a:p>
        </p:txBody>
      </p:sp>
      <p:sp>
        <p:nvSpPr>
          <p:cNvPr id="1975304" name="Text Box 8"/>
          <p:cNvSpPr txBox="1">
            <a:spLocks noChangeArrowheads="1"/>
          </p:cNvSpPr>
          <p:nvPr/>
        </p:nvSpPr>
        <p:spPr bwMode="auto">
          <a:xfrm>
            <a:off x="2595563" y="4635500"/>
            <a:ext cx="457200" cy="361950"/>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i="1" dirty="0" err="1">
                <a:solidFill>
                  <a:schemeClr val="tx1"/>
                </a:solidFill>
                <a:latin typeface="Times New Roman" pitchFamily="18" charset="0"/>
              </a:rPr>
              <a:t>pr</a:t>
            </a:r>
            <a:endParaRPr lang="en-US" sz="1800" b="1" dirty="0">
              <a:solidFill>
                <a:schemeClr val="tx1"/>
              </a:solidFill>
              <a:latin typeface="Times New Roman" pitchFamily="18" charset="0"/>
            </a:endParaRPr>
          </a:p>
        </p:txBody>
      </p:sp>
      <p:sp>
        <p:nvSpPr>
          <p:cNvPr id="1975305" name="AutoShape 9"/>
          <p:cNvSpPr>
            <a:spLocks noChangeArrowheads="1"/>
          </p:cNvSpPr>
          <p:nvPr/>
        </p:nvSpPr>
        <p:spPr bwMode="auto">
          <a:xfrm rot="9459524">
            <a:off x="1314450" y="1435100"/>
            <a:ext cx="328613" cy="528638"/>
          </a:xfrm>
          <a:prstGeom prst="parallelogram">
            <a:avLst>
              <a:gd name="adj" fmla="val 25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75306" name="Oval 10"/>
          <p:cNvSpPr>
            <a:spLocks noChangeArrowheads="1"/>
          </p:cNvSpPr>
          <p:nvPr/>
        </p:nvSpPr>
        <p:spPr bwMode="auto">
          <a:xfrm>
            <a:off x="1338263" y="1722438"/>
            <a:ext cx="266700" cy="177800"/>
          </a:xfrm>
          <a:prstGeom prst="ellipse">
            <a:avLst/>
          </a:prstGeom>
          <a:solidFill>
            <a:schemeClr val="bg1"/>
          </a:solidFill>
          <a:ln w="9525">
            <a:round/>
            <a:headEnd/>
            <a:tailEnd/>
          </a:ln>
          <a:scene3d>
            <a:camera prst="legacyObliqueTopRight">
              <a:rot lat="900000" lon="18000000" rev="0"/>
            </a:camera>
            <a:lightRig rig="legacyFlat3" dir="b"/>
          </a:scene3d>
          <a:sp3d extrusionH="430200" prstMaterial="legacyMatte">
            <a:bevelT w="13500" h="13500" prst="angle"/>
            <a:bevelB w="13500" h="13500" prst="angle"/>
            <a:extrusionClr>
              <a:schemeClr val="bg1"/>
            </a:extrusionClr>
          </a:sp3d>
        </p:spPr>
        <p:txBody>
          <a:bodyPr>
            <a:flatTx/>
          </a:bodyPr>
          <a:lstStyle/>
          <a:p>
            <a:endParaRPr lang="en-US"/>
          </a:p>
        </p:txBody>
      </p:sp>
      <p:sp>
        <p:nvSpPr>
          <p:cNvPr id="1975307" name="AutoShape 11"/>
          <p:cNvSpPr>
            <a:spLocks noChangeArrowheads="1"/>
          </p:cNvSpPr>
          <p:nvPr/>
        </p:nvSpPr>
        <p:spPr bwMode="auto">
          <a:xfrm rot="9489536">
            <a:off x="889000" y="1568450"/>
            <a:ext cx="366713" cy="560388"/>
          </a:xfrm>
          <a:prstGeom prst="parallelogram">
            <a:avLst>
              <a:gd name="adj" fmla="val 25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75308" name="AutoShape 12"/>
          <p:cNvSpPr>
            <a:spLocks noChangeArrowheads="1"/>
          </p:cNvSpPr>
          <p:nvPr/>
        </p:nvSpPr>
        <p:spPr bwMode="auto">
          <a:xfrm>
            <a:off x="6494463" y="4065588"/>
            <a:ext cx="279400" cy="142875"/>
          </a:xfrm>
          <a:prstGeom prst="flowChartMerge">
            <a:avLst/>
          </a:prstGeom>
          <a:solidFill>
            <a:srgbClr val="2C666A"/>
          </a:solidFill>
          <a:ln>
            <a:noFill/>
          </a:ln>
          <a:extLst>
            <a:ext uri="{91240B29-F687-4F45-9708-019B960494DF}">
              <a14:hiddenLine xmlns:a14="http://schemas.microsoft.com/office/drawing/2010/main" w="28575">
                <a:solidFill>
                  <a:schemeClr val="hlink"/>
                </a:solidFill>
                <a:miter lim="800000"/>
                <a:headEnd/>
                <a:tailEnd/>
              </a14:hiddenLine>
            </a:ext>
          </a:extLst>
        </p:spPr>
        <p:txBody>
          <a:bodyPr/>
          <a:lstStyle/>
          <a:p>
            <a:endParaRPr lang="en-US"/>
          </a:p>
        </p:txBody>
      </p:sp>
      <p:sp>
        <p:nvSpPr>
          <p:cNvPr id="1975309" name="Line 13"/>
          <p:cNvSpPr>
            <a:spLocks noChangeShapeType="1"/>
          </p:cNvSpPr>
          <p:nvPr/>
        </p:nvSpPr>
        <p:spPr bwMode="auto">
          <a:xfrm>
            <a:off x="6634163" y="4192588"/>
            <a:ext cx="0" cy="6540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10" name="Text Box 14"/>
          <p:cNvSpPr txBox="1">
            <a:spLocks noChangeArrowheads="1"/>
          </p:cNvSpPr>
          <p:nvPr/>
        </p:nvSpPr>
        <p:spPr bwMode="auto">
          <a:xfrm>
            <a:off x="6824663" y="3906838"/>
            <a:ext cx="1303337" cy="361950"/>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dirty="0">
                <a:solidFill>
                  <a:schemeClr val="tx1"/>
                </a:solidFill>
                <a:latin typeface="Times New Roman" pitchFamily="18" charset="0"/>
              </a:rPr>
              <a:t>( x, y, z, t )</a:t>
            </a:r>
          </a:p>
        </p:txBody>
      </p:sp>
      <p:sp>
        <p:nvSpPr>
          <p:cNvPr id="1975311" name="Line 15"/>
          <p:cNvSpPr>
            <a:spLocks noChangeShapeType="1"/>
          </p:cNvSpPr>
          <p:nvPr/>
        </p:nvSpPr>
        <p:spPr bwMode="auto">
          <a:xfrm flipH="1" flipV="1">
            <a:off x="1479550" y="1757363"/>
            <a:ext cx="0" cy="13970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12" name="Line 16"/>
          <p:cNvSpPr>
            <a:spLocks noChangeShapeType="1"/>
          </p:cNvSpPr>
          <p:nvPr/>
        </p:nvSpPr>
        <p:spPr bwMode="auto">
          <a:xfrm flipH="1" flipV="1">
            <a:off x="6635750" y="3935413"/>
            <a:ext cx="0" cy="13970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13" name="Line 17"/>
          <p:cNvSpPr>
            <a:spLocks noChangeShapeType="1"/>
          </p:cNvSpPr>
          <p:nvPr/>
        </p:nvSpPr>
        <p:spPr bwMode="auto">
          <a:xfrm>
            <a:off x="1503363" y="1843088"/>
            <a:ext cx="5130800" cy="2197100"/>
          </a:xfrm>
          <a:prstGeom prst="line">
            <a:avLst/>
          </a:prstGeom>
          <a:noFill/>
          <a:ln w="19050">
            <a:solidFill>
              <a:schemeClr val="tx2"/>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975314" name="Text Box 18"/>
          <p:cNvSpPr txBox="1">
            <a:spLocks noChangeArrowheads="1"/>
          </p:cNvSpPr>
          <p:nvPr/>
        </p:nvSpPr>
        <p:spPr bwMode="auto">
          <a:xfrm>
            <a:off x="322262" y="2196936"/>
            <a:ext cx="1500188" cy="3556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dirty="0">
                <a:solidFill>
                  <a:schemeClr val="tx1"/>
                </a:solidFill>
                <a:latin typeface="Times New Roman" pitchFamily="18" charset="0"/>
              </a:rPr>
              <a:t>( </a:t>
            </a:r>
            <a:r>
              <a:rPr lang="en-US" sz="1800" dirty="0" err="1">
                <a:solidFill>
                  <a:schemeClr val="tx1"/>
                </a:solidFill>
                <a:latin typeface="Times New Roman" pitchFamily="18" charset="0"/>
              </a:rPr>
              <a:t>x</a:t>
            </a:r>
            <a:r>
              <a:rPr lang="en-US" sz="1800" baseline="-25000" dirty="0" err="1">
                <a:solidFill>
                  <a:schemeClr val="tx1"/>
                </a:solidFill>
                <a:latin typeface="Times New Roman" pitchFamily="18" charset="0"/>
              </a:rPr>
              <a:t>s</a:t>
            </a:r>
            <a:r>
              <a:rPr lang="en-US" sz="1800" dirty="0">
                <a:solidFill>
                  <a:schemeClr val="tx1"/>
                </a:solidFill>
                <a:latin typeface="Times New Roman" pitchFamily="18" charset="0"/>
              </a:rPr>
              <a:t>, </a:t>
            </a:r>
            <a:r>
              <a:rPr lang="en-US" sz="1800" dirty="0" err="1">
                <a:solidFill>
                  <a:schemeClr val="tx1"/>
                </a:solidFill>
                <a:latin typeface="Times New Roman" pitchFamily="18" charset="0"/>
              </a:rPr>
              <a:t>y</a:t>
            </a:r>
            <a:r>
              <a:rPr lang="en-US" sz="1800" baseline="-25000" dirty="0" err="1">
                <a:solidFill>
                  <a:schemeClr val="tx1"/>
                </a:solidFill>
                <a:latin typeface="Times New Roman" pitchFamily="18" charset="0"/>
              </a:rPr>
              <a:t>s</a:t>
            </a:r>
            <a:r>
              <a:rPr lang="en-US" sz="1800" dirty="0">
                <a:solidFill>
                  <a:schemeClr val="tx1"/>
                </a:solidFill>
                <a:latin typeface="Times New Roman" pitchFamily="18" charset="0"/>
              </a:rPr>
              <a:t>, </a:t>
            </a:r>
            <a:r>
              <a:rPr lang="en-US" sz="1800" dirty="0" err="1">
                <a:solidFill>
                  <a:schemeClr val="tx1"/>
                </a:solidFill>
                <a:latin typeface="Times New Roman" pitchFamily="18" charset="0"/>
              </a:rPr>
              <a:t>z</a:t>
            </a:r>
            <a:r>
              <a:rPr lang="en-US" sz="1800" baseline="-25000" dirty="0" err="1">
                <a:solidFill>
                  <a:schemeClr val="tx1"/>
                </a:solidFill>
                <a:latin typeface="Times New Roman" pitchFamily="18" charset="0"/>
              </a:rPr>
              <a:t>s</a:t>
            </a:r>
            <a:r>
              <a:rPr lang="en-US" sz="1800" dirty="0">
                <a:solidFill>
                  <a:schemeClr val="tx1"/>
                </a:solidFill>
                <a:latin typeface="Times New Roman" pitchFamily="18" charset="0"/>
              </a:rPr>
              <a:t>, </a:t>
            </a:r>
            <a:r>
              <a:rPr lang="en-US" sz="1800" dirty="0" err="1">
                <a:solidFill>
                  <a:schemeClr val="tx1"/>
                </a:solidFill>
                <a:latin typeface="Times New Roman" pitchFamily="18" charset="0"/>
              </a:rPr>
              <a:t>t</a:t>
            </a:r>
            <a:r>
              <a:rPr lang="en-US" sz="1800" baseline="-25000" dirty="0" err="1">
                <a:solidFill>
                  <a:schemeClr val="tx1"/>
                </a:solidFill>
                <a:latin typeface="Times New Roman" pitchFamily="18" charset="0"/>
              </a:rPr>
              <a:t>s</a:t>
            </a:r>
            <a:r>
              <a:rPr lang="en-US" sz="1800" dirty="0">
                <a:solidFill>
                  <a:schemeClr val="tx1"/>
                </a:solidFill>
                <a:latin typeface="Times New Roman" pitchFamily="18" charset="0"/>
              </a:rPr>
              <a:t> )</a:t>
            </a:r>
          </a:p>
        </p:txBody>
      </p:sp>
      <p:sp>
        <p:nvSpPr>
          <p:cNvPr id="1975315" name="Line 19"/>
          <p:cNvSpPr>
            <a:spLocks noChangeShapeType="1"/>
          </p:cNvSpPr>
          <p:nvPr/>
        </p:nvSpPr>
        <p:spPr bwMode="auto">
          <a:xfrm>
            <a:off x="2544763" y="3375025"/>
            <a:ext cx="0" cy="26670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16" name="Line 20"/>
          <p:cNvSpPr>
            <a:spLocks noChangeShapeType="1"/>
          </p:cNvSpPr>
          <p:nvPr/>
        </p:nvSpPr>
        <p:spPr bwMode="auto">
          <a:xfrm flipV="1">
            <a:off x="2533650" y="3367088"/>
            <a:ext cx="87313"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17" name="Line 21"/>
          <p:cNvSpPr>
            <a:spLocks noChangeShapeType="1"/>
          </p:cNvSpPr>
          <p:nvPr/>
        </p:nvSpPr>
        <p:spPr bwMode="auto">
          <a:xfrm>
            <a:off x="2609850" y="3360738"/>
            <a:ext cx="0" cy="27940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18" name="Line 22"/>
          <p:cNvSpPr>
            <a:spLocks noChangeShapeType="1"/>
          </p:cNvSpPr>
          <p:nvPr/>
        </p:nvSpPr>
        <p:spPr bwMode="auto">
          <a:xfrm>
            <a:off x="2268538" y="3371850"/>
            <a:ext cx="0" cy="26670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19" name="Line 23"/>
          <p:cNvSpPr>
            <a:spLocks noChangeShapeType="1"/>
          </p:cNvSpPr>
          <p:nvPr/>
        </p:nvSpPr>
        <p:spPr bwMode="auto">
          <a:xfrm flipV="1">
            <a:off x="2259013" y="3363913"/>
            <a:ext cx="84137"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20" name="Line 24"/>
          <p:cNvSpPr>
            <a:spLocks noChangeShapeType="1"/>
          </p:cNvSpPr>
          <p:nvPr/>
        </p:nvSpPr>
        <p:spPr bwMode="auto">
          <a:xfrm>
            <a:off x="2335213" y="3357563"/>
            <a:ext cx="0" cy="276225"/>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21" name="Line 25"/>
          <p:cNvSpPr>
            <a:spLocks noChangeShapeType="1"/>
          </p:cNvSpPr>
          <p:nvPr/>
        </p:nvSpPr>
        <p:spPr bwMode="auto">
          <a:xfrm>
            <a:off x="2697163" y="3375025"/>
            <a:ext cx="0" cy="26670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22" name="Line 26"/>
          <p:cNvSpPr>
            <a:spLocks noChangeShapeType="1"/>
          </p:cNvSpPr>
          <p:nvPr/>
        </p:nvSpPr>
        <p:spPr bwMode="auto">
          <a:xfrm flipV="1">
            <a:off x="2686050" y="3367088"/>
            <a:ext cx="87313"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23" name="Line 27"/>
          <p:cNvSpPr>
            <a:spLocks noChangeShapeType="1"/>
          </p:cNvSpPr>
          <p:nvPr/>
        </p:nvSpPr>
        <p:spPr bwMode="auto">
          <a:xfrm>
            <a:off x="2762250" y="3367088"/>
            <a:ext cx="0" cy="27940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24" name="Line 28"/>
          <p:cNvSpPr>
            <a:spLocks noChangeShapeType="1"/>
          </p:cNvSpPr>
          <p:nvPr/>
        </p:nvSpPr>
        <p:spPr bwMode="auto">
          <a:xfrm>
            <a:off x="3211513" y="3375025"/>
            <a:ext cx="0" cy="26670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25" name="Line 29"/>
          <p:cNvSpPr>
            <a:spLocks noChangeShapeType="1"/>
          </p:cNvSpPr>
          <p:nvPr/>
        </p:nvSpPr>
        <p:spPr bwMode="auto">
          <a:xfrm flipV="1">
            <a:off x="3201988" y="3367088"/>
            <a:ext cx="8572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26" name="Line 30"/>
          <p:cNvSpPr>
            <a:spLocks noChangeShapeType="1"/>
          </p:cNvSpPr>
          <p:nvPr/>
        </p:nvSpPr>
        <p:spPr bwMode="auto">
          <a:xfrm>
            <a:off x="3276600" y="3365500"/>
            <a:ext cx="0" cy="27940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27" name="Line 31"/>
          <p:cNvSpPr>
            <a:spLocks noChangeShapeType="1"/>
          </p:cNvSpPr>
          <p:nvPr/>
        </p:nvSpPr>
        <p:spPr bwMode="auto">
          <a:xfrm>
            <a:off x="3848100" y="3375025"/>
            <a:ext cx="0" cy="26670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28" name="Line 32"/>
          <p:cNvSpPr>
            <a:spLocks noChangeShapeType="1"/>
          </p:cNvSpPr>
          <p:nvPr/>
        </p:nvSpPr>
        <p:spPr bwMode="auto">
          <a:xfrm flipV="1">
            <a:off x="3840163" y="3367088"/>
            <a:ext cx="84137"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29" name="Line 33"/>
          <p:cNvSpPr>
            <a:spLocks noChangeShapeType="1"/>
          </p:cNvSpPr>
          <p:nvPr/>
        </p:nvSpPr>
        <p:spPr bwMode="auto">
          <a:xfrm>
            <a:off x="3916363" y="3360738"/>
            <a:ext cx="0" cy="27940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30" name="Line 34"/>
          <p:cNvSpPr>
            <a:spLocks noChangeShapeType="1"/>
          </p:cNvSpPr>
          <p:nvPr/>
        </p:nvSpPr>
        <p:spPr bwMode="auto">
          <a:xfrm>
            <a:off x="3486150" y="3375025"/>
            <a:ext cx="0" cy="26670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31" name="Line 35"/>
          <p:cNvSpPr>
            <a:spLocks noChangeShapeType="1"/>
          </p:cNvSpPr>
          <p:nvPr/>
        </p:nvSpPr>
        <p:spPr bwMode="auto">
          <a:xfrm>
            <a:off x="3478213" y="3362325"/>
            <a:ext cx="198437" cy="4763"/>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32" name="Line 36"/>
          <p:cNvSpPr>
            <a:spLocks noChangeShapeType="1"/>
          </p:cNvSpPr>
          <p:nvPr/>
        </p:nvSpPr>
        <p:spPr bwMode="auto">
          <a:xfrm>
            <a:off x="3668713" y="3360738"/>
            <a:ext cx="0" cy="27940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33" name="Line 37"/>
          <p:cNvSpPr>
            <a:spLocks noChangeShapeType="1"/>
          </p:cNvSpPr>
          <p:nvPr/>
        </p:nvSpPr>
        <p:spPr bwMode="auto">
          <a:xfrm>
            <a:off x="2836863" y="3370263"/>
            <a:ext cx="0" cy="276225"/>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34" name="Line 38"/>
          <p:cNvSpPr>
            <a:spLocks noChangeShapeType="1"/>
          </p:cNvSpPr>
          <p:nvPr/>
        </p:nvSpPr>
        <p:spPr bwMode="auto">
          <a:xfrm flipV="1">
            <a:off x="2825750" y="3367088"/>
            <a:ext cx="31750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35" name="Line 39"/>
          <p:cNvSpPr>
            <a:spLocks noChangeShapeType="1"/>
          </p:cNvSpPr>
          <p:nvPr/>
        </p:nvSpPr>
        <p:spPr bwMode="auto">
          <a:xfrm>
            <a:off x="3135313" y="3360738"/>
            <a:ext cx="0" cy="27940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36" name="Line 40"/>
          <p:cNvSpPr>
            <a:spLocks noChangeShapeType="1"/>
          </p:cNvSpPr>
          <p:nvPr/>
        </p:nvSpPr>
        <p:spPr bwMode="auto">
          <a:xfrm>
            <a:off x="2328863" y="3633788"/>
            <a:ext cx="22860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37" name="Line 41"/>
          <p:cNvSpPr>
            <a:spLocks noChangeShapeType="1"/>
          </p:cNvSpPr>
          <p:nvPr/>
        </p:nvSpPr>
        <p:spPr bwMode="auto">
          <a:xfrm flipV="1">
            <a:off x="2603500" y="3633788"/>
            <a:ext cx="100013" cy="4762"/>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38" name="Line 42"/>
          <p:cNvSpPr>
            <a:spLocks noChangeShapeType="1"/>
          </p:cNvSpPr>
          <p:nvPr/>
        </p:nvSpPr>
        <p:spPr bwMode="auto">
          <a:xfrm>
            <a:off x="2760663" y="3638550"/>
            <a:ext cx="84137"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39" name="Line 43"/>
          <p:cNvSpPr>
            <a:spLocks noChangeShapeType="1"/>
          </p:cNvSpPr>
          <p:nvPr/>
        </p:nvSpPr>
        <p:spPr bwMode="auto">
          <a:xfrm>
            <a:off x="3128963" y="3636963"/>
            <a:ext cx="9525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40" name="Line 44"/>
          <p:cNvSpPr>
            <a:spLocks noChangeShapeType="1"/>
          </p:cNvSpPr>
          <p:nvPr/>
        </p:nvSpPr>
        <p:spPr bwMode="auto">
          <a:xfrm>
            <a:off x="3270250" y="3636963"/>
            <a:ext cx="22860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41" name="Line 45"/>
          <p:cNvSpPr>
            <a:spLocks noChangeShapeType="1"/>
          </p:cNvSpPr>
          <p:nvPr/>
        </p:nvSpPr>
        <p:spPr bwMode="auto">
          <a:xfrm>
            <a:off x="3662363" y="3638550"/>
            <a:ext cx="192087"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42" name="Line 46"/>
          <p:cNvSpPr>
            <a:spLocks noChangeShapeType="1"/>
          </p:cNvSpPr>
          <p:nvPr/>
        </p:nvSpPr>
        <p:spPr bwMode="auto">
          <a:xfrm>
            <a:off x="3128963" y="3984625"/>
            <a:ext cx="0" cy="26670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43" name="Line 47"/>
          <p:cNvSpPr>
            <a:spLocks noChangeShapeType="1"/>
          </p:cNvSpPr>
          <p:nvPr/>
        </p:nvSpPr>
        <p:spPr bwMode="auto">
          <a:xfrm flipV="1">
            <a:off x="3119438" y="3976688"/>
            <a:ext cx="8572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44" name="Line 48"/>
          <p:cNvSpPr>
            <a:spLocks noChangeShapeType="1"/>
          </p:cNvSpPr>
          <p:nvPr/>
        </p:nvSpPr>
        <p:spPr bwMode="auto">
          <a:xfrm>
            <a:off x="3195638" y="3970338"/>
            <a:ext cx="0" cy="27940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45" name="Line 49"/>
          <p:cNvSpPr>
            <a:spLocks noChangeShapeType="1"/>
          </p:cNvSpPr>
          <p:nvPr/>
        </p:nvSpPr>
        <p:spPr bwMode="auto">
          <a:xfrm>
            <a:off x="2855913" y="3981450"/>
            <a:ext cx="0" cy="26670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46" name="Line 50"/>
          <p:cNvSpPr>
            <a:spLocks noChangeShapeType="1"/>
          </p:cNvSpPr>
          <p:nvPr/>
        </p:nvSpPr>
        <p:spPr bwMode="auto">
          <a:xfrm flipV="1">
            <a:off x="2844800" y="3973513"/>
            <a:ext cx="84138"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47" name="Line 51"/>
          <p:cNvSpPr>
            <a:spLocks noChangeShapeType="1"/>
          </p:cNvSpPr>
          <p:nvPr/>
        </p:nvSpPr>
        <p:spPr bwMode="auto">
          <a:xfrm>
            <a:off x="2919413" y="3967163"/>
            <a:ext cx="0" cy="276225"/>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48" name="Line 52"/>
          <p:cNvSpPr>
            <a:spLocks noChangeShapeType="1"/>
          </p:cNvSpPr>
          <p:nvPr/>
        </p:nvSpPr>
        <p:spPr bwMode="auto">
          <a:xfrm>
            <a:off x="3281363" y="3984625"/>
            <a:ext cx="0" cy="26670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49" name="Line 53"/>
          <p:cNvSpPr>
            <a:spLocks noChangeShapeType="1"/>
          </p:cNvSpPr>
          <p:nvPr/>
        </p:nvSpPr>
        <p:spPr bwMode="auto">
          <a:xfrm flipV="1">
            <a:off x="3271838" y="3976688"/>
            <a:ext cx="8572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50" name="Line 54"/>
          <p:cNvSpPr>
            <a:spLocks noChangeShapeType="1"/>
          </p:cNvSpPr>
          <p:nvPr/>
        </p:nvSpPr>
        <p:spPr bwMode="auto">
          <a:xfrm>
            <a:off x="3348038" y="3976688"/>
            <a:ext cx="0" cy="27940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51" name="Line 55"/>
          <p:cNvSpPr>
            <a:spLocks noChangeShapeType="1"/>
          </p:cNvSpPr>
          <p:nvPr/>
        </p:nvSpPr>
        <p:spPr bwMode="auto">
          <a:xfrm>
            <a:off x="3797300" y="3984625"/>
            <a:ext cx="0" cy="26670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52" name="Line 56"/>
          <p:cNvSpPr>
            <a:spLocks noChangeShapeType="1"/>
          </p:cNvSpPr>
          <p:nvPr/>
        </p:nvSpPr>
        <p:spPr bwMode="auto">
          <a:xfrm flipV="1">
            <a:off x="3789363" y="3976688"/>
            <a:ext cx="8255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53" name="Line 57"/>
          <p:cNvSpPr>
            <a:spLocks noChangeShapeType="1"/>
          </p:cNvSpPr>
          <p:nvPr/>
        </p:nvSpPr>
        <p:spPr bwMode="auto">
          <a:xfrm>
            <a:off x="3862388" y="3975100"/>
            <a:ext cx="0" cy="27940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54" name="Line 58"/>
          <p:cNvSpPr>
            <a:spLocks noChangeShapeType="1"/>
          </p:cNvSpPr>
          <p:nvPr/>
        </p:nvSpPr>
        <p:spPr bwMode="auto">
          <a:xfrm>
            <a:off x="4433888" y="3984625"/>
            <a:ext cx="0" cy="26670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55" name="Line 59"/>
          <p:cNvSpPr>
            <a:spLocks noChangeShapeType="1"/>
          </p:cNvSpPr>
          <p:nvPr/>
        </p:nvSpPr>
        <p:spPr bwMode="auto">
          <a:xfrm flipV="1">
            <a:off x="4424363" y="3976688"/>
            <a:ext cx="84137"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56" name="Line 60"/>
          <p:cNvSpPr>
            <a:spLocks noChangeShapeType="1"/>
          </p:cNvSpPr>
          <p:nvPr/>
        </p:nvSpPr>
        <p:spPr bwMode="auto">
          <a:xfrm>
            <a:off x="4500563" y="3970338"/>
            <a:ext cx="0" cy="27940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57" name="Line 61"/>
          <p:cNvSpPr>
            <a:spLocks noChangeShapeType="1"/>
          </p:cNvSpPr>
          <p:nvPr/>
        </p:nvSpPr>
        <p:spPr bwMode="auto">
          <a:xfrm>
            <a:off x="4071938" y="3984625"/>
            <a:ext cx="0" cy="26670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58" name="Line 62"/>
          <p:cNvSpPr>
            <a:spLocks noChangeShapeType="1"/>
          </p:cNvSpPr>
          <p:nvPr/>
        </p:nvSpPr>
        <p:spPr bwMode="auto">
          <a:xfrm>
            <a:off x="4062413" y="3971925"/>
            <a:ext cx="198437" cy="4763"/>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59" name="Line 63"/>
          <p:cNvSpPr>
            <a:spLocks noChangeShapeType="1"/>
          </p:cNvSpPr>
          <p:nvPr/>
        </p:nvSpPr>
        <p:spPr bwMode="auto">
          <a:xfrm>
            <a:off x="4252913" y="3970338"/>
            <a:ext cx="0" cy="27940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60" name="Line 64"/>
          <p:cNvSpPr>
            <a:spLocks noChangeShapeType="1"/>
          </p:cNvSpPr>
          <p:nvPr/>
        </p:nvSpPr>
        <p:spPr bwMode="auto">
          <a:xfrm>
            <a:off x="3421063" y="3979863"/>
            <a:ext cx="0" cy="276225"/>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61" name="Line 65"/>
          <p:cNvSpPr>
            <a:spLocks noChangeShapeType="1"/>
          </p:cNvSpPr>
          <p:nvPr/>
        </p:nvSpPr>
        <p:spPr bwMode="auto">
          <a:xfrm flipV="1">
            <a:off x="3409950" y="3976688"/>
            <a:ext cx="31750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62" name="Line 66"/>
          <p:cNvSpPr>
            <a:spLocks noChangeShapeType="1"/>
          </p:cNvSpPr>
          <p:nvPr/>
        </p:nvSpPr>
        <p:spPr bwMode="auto">
          <a:xfrm>
            <a:off x="3719513" y="3970338"/>
            <a:ext cx="0" cy="27940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63" name="Line 67"/>
          <p:cNvSpPr>
            <a:spLocks noChangeShapeType="1"/>
          </p:cNvSpPr>
          <p:nvPr/>
        </p:nvSpPr>
        <p:spPr bwMode="auto">
          <a:xfrm>
            <a:off x="2913063" y="4243388"/>
            <a:ext cx="22860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64" name="Line 68"/>
          <p:cNvSpPr>
            <a:spLocks noChangeShapeType="1"/>
          </p:cNvSpPr>
          <p:nvPr/>
        </p:nvSpPr>
        <p:spPr bwMode="auto">
          <a:xfrm flipV="1">
            <a:off x="3187700" y="4243388"/>
            <a:ext cx="100013" cy="4762"/>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65" name="Line 69"/>
          <p:cNvSpPr>
            <a:spLocks noChangeShapeType="1"/>
          </p:cNvSpPr>
          <p:nvPr/>
        </p:nvSpPr>
        <p:spPr bwMode="auto">
          <a:xfrm>
            <a:off x="3344863" y="4248150"/>
            <a:ext cx="8572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66" name="Line 70"/>
          <p:cNvSpPr>
            <a:spLocks noChangeShapeType="1"/>
          </p:cNvSpPr>
          <p:nvPr/>
        </p:nvSpPr>
        <p:spPr bwMode="auto">
          <a:xfrm>
            <a:off x="3713163" y="4246563"/>
            <a:ext cx="9525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67" name="Line 71"/>
          <p:cNvSpPr>
            <a:spLocks noChangeShapeType="1"/>
          </p:cNvSpPr>
          <p:nvPr/>
        </p:nvSpPr>
        <p:spPr bwMode="auto">
          <a:xfrm>
            <a:off x="3854450" y="4246563"/>
            <a:ext cx="22860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68" name="Line 72"/>
          <p:cNvSpPr>
            <a:spLocks noChangeShapeType="1"/>
          </p:cNvSpPr>
          <p:nvPr/>
        </p:nvSpPr>
        <p:spPr bwMode="auto">
          <a:xfrm>
            <a:off x="4246563" y="4248150"/>
            <a:ext cx="19367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369" name="Text Box 73"/>
          <p:cNvSpPr txBox="1">
            <a:spLocks noChangeArrowheads="1"/>
          </p:cNvSpPr>
          <p:nvPr/>
        </p:nvSpPr>
        <p:spPr bwMode="auto">
          <a:xfrm>
            <a:off x="615950" y="3852863"/>
            <a:ext cx="1543050" cy="644525"/>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1800" dirty="0">
                <a:solidFill>
                  <a:schemeClr val="tx1"/>
                </a:solidFill>
                <a:latin typeface="Times New Roman" pitchFamily="18" charset="0"/>
              </a:rPr>
              <a:t>Receiver</a:t>
            </a:r>
          </a:p>
          <a:p>
            <a:pPr algn="l"/>
            <a:r>
              <a:rPr lang="en-US" sz="1800" i="1" dirty="0">
                <a:solidFill>
                  <a:schemeClr val="tx1"/>
                </a:solidFill>
                <a:latin typeface="Times New Roman" pitchFamily="18" charset="0"/>
              </a:rPr>
              <a:t>PRN</a:t>
            </a:r>
            <a:r>
              <a:rPr lang="en-US" sz="1800" dirty="0">
                <a:solidFill>
                  <a:schemeClr val="tx1"/>
                </a:solidFill>
                <a:latin typeface="Times New Roman" pitchFamily="18" charset="0"/>
              </a:rPr>
              <a:t> sequence</a:t>
            </a:r>
            <a:endParaRPr lang="en-US" sz="1600" dirty="0">
              <a:solidFill>
                <a:schemeClr val="tx1"/>
              </a:solidFill>
              <a:latin typeface="Times New Roman" pitchFamily="18" charset="0"/>
            </a:endParaRPr>
          </a:p>
        </p:txBody>
      </p:sp>
      <p:sp>
        <p:nvSpPr>
          <p:cNvPr id="1975370" name="Line 74"/>
          <p:cNvSpPr>
            <a:spLocks noChangeShapeType="1"/>
          </p:cNvSpPr>
          <p:nvPr/>
        </p:nvSpPr>
        <p:spPr bwMode="auto">
          <a:xfrm flipH="1">
            <a:off x="2520950" y="3767138"/>
            <a:ext cx="0" cy="1162050"/>
          </a:xfrm>
          <a:prstGeom prst="line">
            <a:avLst/>
          </a:prstGeom>
          <a:noFill/>
          <a:ln w="1905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975371" name="Line 75"/>
          <p:cNvSpPr>
            <a:spLocks noChangeShapeType="1"/>
          </p:cNvSpPr>
          <p:nvPr/>
        </p:nvSpPr>
        <p:spPr bwMode="auto">
          <a:xfrm>
            <a:off x="3122613" y="4319588"/>
            <a:ext cx="0" cy="638175"/>
          </a:xfrm>
          <a:prstGeom prst="line">
            <a:avLst/>
          </a:prstGeom>
          <a:noFill/>
          <a:ln w="1905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975372" name="Line 76"/>
          <p:cNvSpPr>
            <a:spLocks noChangeShapeType="1"/>
          </p:cNvSpPr>
          <p:nvPr/>
        </p:nvSpPr>
        <p:spPr bwMode="auto">
          <a:xfrm>
            <a:off x="2595563" y="4497388"/>
            <a:ext cx="485775" cy="0"/>
          </a:xfrm>
          <a:prstGeom prst="line">
            <a:avLst/>
          </a:prstGeom>
          <a:noFill/>
          <a:ln w="9525">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75373" name="Text Box 77"/>
          <p:cNvSpPr txBox="1">
            <a:spLocks noChangeArrowheads="1"/>
          </p:cNvSpPr>
          <p:nvPr/>
        </p:nvSpPr>
        <p:spPr bwMode="auto">
          <a:xfrm>
            <a:off x="6215063" y="5707063"/>
            <a:ext cx="1016000" cy="428625"/>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r>
              <a:rPr lang="en-US" sz="1800" dirty="0">
                <a:solidFill>
                  <a:schemeClr val="tx1"/>
                </a:solidFill>
                <a:latin typeface="Times New Roman" pitchFamily="18" charset="0"/>
              </a:rPr>
              <a:t>---     [s]</a:t>
            </a:r>
          </a:p>
        </p:txBody>
      </p:sp>
      <p:sp>
        <p:nvSpPr>
          <p:cNvPr id="1975374" name="Text Box 78"/>
          <p:cNvSpPr txBox="1">
            <a:spLocks noChangeArrowheads="1"/>
          </p:cNvSpPr>
          <p:nvPr/>
        </p:nvSpPr>
        <p:spPr bwMode="auto">
          <a:xfrm>
            <a:off x="5943600" y="4724400"/>
            <a:ext cx="1295400" cy="457200"/>
          </a:xfrm>
          <a:prstGeom prst="rect">
            <a:avLst/>
          </a:prstGeom>
          <a:solidFill>
            <a:srgbClr val="CCFFFF"/>
          </a:solidFill>
          <a:ln w="9525">
            <a:miter lim="800000"/>
            <a:headEnd/>
            <a:tailEnd/>
          </a:ln>
          <a:effectLst/>
          <a:scene3d>
            <a:camera prst="legacyObliqueTopRight"/>
            <a:lightRig rig="legacyFlat3" dir="r"/>
          </a:scene3d>
          <a:sp3d extrusionH="430200" prstMaterial="legacyMatte">
            <a:bevelT w="13500" h="13500" prst="angle"/>
            <a:bevelB w="13500" h="13500" prst="angle"/>
            <a:extrusionClr>
              <a:srgbClr val="CC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flatTx/>
          </a:bodyPr>
          <a:lstStyle/>
          <a:p>
            <a:r>
              <a:rPr lang="en-US" sz="1600">
                <a:solidFill>
                  <a:schemeClr val="bg2"/>
                </a:solidFill>
                <a:latin typeface="Times New Roman" pitchFamily="18" charset="0"/>
              </a:rPr>
              <a:t>Receiver</a:t>
            </a:r>
          </a:p>
        </p:txBody>
      </p:sp>
      <p:graphicFrame>
        <p:nvGraphicFramePr>
          <p:cNvPr id="1975375" name="Object 79"/>
          <p:cNvGraphicFramePr>
            <a:graphicFrameLocks noChangeAspect="1"/>
          </p:cNvGraphicFramePr>
          <p:nvPr>
            <p:extLst>
              <p:ext uri="{D42A27DB-BD31-4B8C-83A1-F6EECF244321}">
                <p14:modId xmlns:p14="http://schemas.microsoft.com/office/powerpoint/2010/main" val="1234703623"/>
              </p:ext>
            </p:extLst>
          </p:nvPr>
        </p:nvGraphicFramePr>
        <p:xfrm>
          <a:off x="4524314" y="2521755"/>
          <a:ext cx="3346450" cy="466725"/>
        </p:xfrm>
        <a:graphic>
          <a:graphicData uri="http://schemas.openxmlformats.org/presentationml/2006/ole">
            <mc:AlternateContent xmlns:mc="http://schemas.openxmlformats.org/markup-compatibility/2006">
              <mc:Choice xmlns:v="urn:schemas-microsoft-com:vml" Requires="v">
                <p:oleObj spid="_x0000_s14460" name="Equation" r:id="rId4" imgW="2755800" imgH="291960" progId="Equation.DSMT4">
                  <p:embed/>
                </p:oleObj>
              </mc:Choice>
              <mc:Fallback>
                <p:oleObj name="Equation" r:id="rId4" imgW="2755800" imgH="2919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4314" y="2521755"/>
                        <a:ext cx="3346450" cy="466725"/>
                      </a:xfrm>
                      <a:prstGeom prst="rect">
                        <a:avLst/>
                      </a:prstGeom>
                      <a:noFill/>
                      <a:ln>
                        <a:noFill/>
                      </a:ln>
                      <a:effectLst/>
                      <a:extLst/>
                    </p:spPr>
                  </p:pic>
                </p:oleObj>
              </mc:Fallback>
            </mc:AlternateContent>
          </a:graphicData>
        </a:graphic>
      </p:graphicFrame>
      <p:graphicFrame>
        <p:nvGraphicFramePr>
          <p:cNvPr id="1975376" name="Object 80"/>
          <p:cNvGraphicFramePr>
            <a:graphicFrameLocks noChangeAspect="1"/>
          </p:cNvGraphicFramePr>
          <p:nvPr/>
        </p:nvGraphicFramePr>
        <p:xfrm>
          <a:off x="1185863" y="5643563"/>
          <a:ext cx="4872037" cy="552450"/>
        </p:xfrm>
        <a:graphic>
          <a:graphicData uri="http://schemas.openxmlformats.org/presentationml/2006/ole">
            <mc:AlternateContent xmlns:mc="http://schemas.openxmlformats.org/markup-compatibility/2006">
              <mc:Choice xmlns:v="urn:schemas-microsoft-com:vml" Requires="v">
                <p:oleObj spid="_x0000_s14461" name="Equation" r:id="rId6" imgW="3454200" imgH="393480" progId="Equation.3">
                  <p:embed/>
                </p:oleObj>
              </mc:Choice>
              <mc:Fallback>
                <p:oleObj name="Equation" r:id="rId6" imgW="345420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5863" y="5643563"/>
                        <a:ext cx="4872037"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99841607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676275" y="1200150"/>
            <a:ext cx="8229600" cy="4525963"/>
          </a:xfrm>
          <a:noFill/>
        </p:spPr>
        <p:txBody>
          <a:bodyPr/>
          <a:lstStyle/>
          <a:p>
            <a:pPr>
              <a:lnSpc>
                <a:spcPct val="80000"/>
              </a:lnSpc>
              <a:buClr>
                <a:schemeClr val="bg1"/>
              </a:buClr>
            </a:pPr>
            <a:r>
              <a:rPr lang="en-US" sz="2000" dirty="0" smtClean="0"/>
              <a:t>What is GPS?</a:t>
            </a:r>
          </a:p>
          <a:p>
            <a:pPr>
              <a:lnSpc>
                <a:spcPct val="80000"/>
              </a:lnSpc>
              <a:buClr>
                <a:schemeClr val="bg1"/>
              </a:buClr>
            </a:pPr>
            <a:endParaRPr lang="en-US" sz="2000" dirty="0"/>
          </a:p>
          <a:p>
            <a:pPr>
              <a:lnSpc>
                <a:spcPct val="80000"/>
              </a:lnSpc>
              <a:buClr>
                <a:schemeClr val="bg1"/>
              </a:buClr>
            </a:pPr>
            <a:r>
              <a:rPr lang="en-US" sz="2000" dirty="0" smtClean="0"/>
              <a:t>How does GPS work?</a:t>
            </a:r>
            <a:endParaRPr lang="en-US" sz="2000" dirty="0" smtClean="0"/>
          </a:p>
          <a:p>
            <a:pPr>
              <a:lnSpc>
                <a:spcPct val="80000"/>
              </a:lnSpc>
              <a:buClr>
                <a:schemeClr val="bg1"/>
              </a:buClr>
              <a:buFont typeface="Monotype Sorts"/>
              <a:buNone/>
            </a:pPr>
            <a:endParaRPr lang="en-US" sz="2000" dirty="0" smtClean="0"/>
          </a:p>
          <a:p>
            <a:pPr>
              <a:lnSpc>
                <a:spcPct val="80000"/>
              </a:lnSpc>
              <a:buClr>
                <a:schemeClr val="bg1"/>
              </a:buClr>
            </a:pPr>
            <a:r>
              <a:rPr lang="en-US" sz="2000" dirty="0" smtClean="0"/>
              <a:t>What is the uncertainty of GPS positioning?</a:t>
            </a:r>
          </a:p>
          <a:p>
            <a:pPr>
              <a:lnSpc>
                <a:spcPct val="80000"/>
              </a:lnSpc>
              <a:buClr>
                <a:schemeClr val="bg1"/>
              </a:buClr>
            </a:pPr>
            <a:endParaRPr lang="en-US" sz="2000" dirty="0"/>
          </a:p>
          <a:p>
            <a:pPr>
              <a:lnSpc>
                <a:spcPct val="80000"/>
              </a:lnSpc>
              <a:buClr>
                <a:schemeClr val="bg1"/>
              </a:buClr>
            </a:pPr>
            <a:r>
              <a:rPr lang="en-US" sz="2000" dirty="0" smtClean="0"/>
              <a:t>What is the uncertainty of GPS time?</a:t>
            </a:r>
          </a:p>
          <a:p>
            <a:pPr>
              <a:lnSpc>
                <a:spcPct val="80000"/>
              </a:lnSpc>
              <a:buClr>
                <a:schemeClr val="bg1"/>
              </a:buClr>
            </a:pPr>
            <a:endParaRPr lang="en-US" sz="2000" dirty="0"/>
          </a:p>
          <a:p>
            <a:pPr>
              <a:lnSpc>
                <a:spcPct val="80000"/>
              </a:lnSpc>
              <a:buClr>
                <a:schemeClr val="bg1"/>
              </a:buClr>
            </a:pPr>
            <a:r>
              <a:rPr lang="en-US" sz="2000" dirty="0" smtClean="0"/>
              <a:t>Common-view GPS time transfer</a:t>
            </a:r>
          </a:p>
          <a:p>
            <a:pPr>
              <a:lnSpc>
                <a:spcPct val="80000"/>
              </a:lnSpc>
              <a:buClr>
                <a:schemeClr val="bg1"/>
              </a:buClr>
            </a:pPr>
            <a:endParaRPr lang="en-US" sz="2000" dirty="0"/>
          </a:p>
          <a:p>
            <a:pPr>
              <a:lnSpc>
                <a:spcPct val="80000"/>
              </a:lnSpc>
              <a:buClr>
                <a:schemeClr val="bg1"/>
              </a:buClr>
            </a:pPr>
            <a:r>
              <a:rPr lang="en-US" sz="2000" dirty="0" smtClean="0"/>
              <a:t>The SIM Time Network</a:t>
            </a:r>
          </a:p>
          <a:p>
            <a:pPr>
              <a:lnSpc>
                <a:spcPct val="80000"/>
              </a:lnSpc>
              <a:buClr>
                <a:schemeClr val="bg1"/>
              </a:buClr>
            </a:pPr>
            <a:endParaRPr lang="en-US" sz="2000" dirty="0"/>
          </a:p>
          <a:p>
            <a:pPr>
              <a:lnSpc>
                <a:spcPct val="80000"/>
              </a:lnSpc>
              <a:buClr>
                <a:schemeClr val="bg1"/>
              </a:buClr>
            </a:pPr>
            <a:r>
              <a:rPr lang="en-US" sz="2000" dirty="0" smtClean="0"/>
              <a:t>The uncertainty of SIMTN comparisons</a:t>
            </a:r>
          </a:p>
          <a:p>
            <a:pPr>
              <a:lnSpc>
                <a:spcPct val="80000"/>
              </a:lnSpc>
              <a:buClr>
                <a:schemeClr val="bg1"/>
              </a:buClr>
            </a:pPr>
            <a:endParaRPr lang="en-US" sz="2000" dirty="0"/>
          </a:p>
          <a:p>
            <a:pPr>
              <a:lnSpc>
                <a:spcPct val="80000"/>
              </a:lnSpc>
              <a:buClr>
                <a:schemeClr val="bg1"/>
              </a:buClr>
            </a:pPr>
            <a:r>
              <a:rPr lang="en-US" sz="2000" dirty="0" smtClean="0"/>
              <a:t>Contributing to UTC by participating in the BIPM key comparisons</a:t>
            </a:r>
          </a:p>
        </p:txBody>
      </p:sp>
      <p:sp>
        <p:nvSpPr>
          <p:cNvPr id="1722373" name="Rectangle 5"/>
          <p:cNvSpPr>
            <a:spLocks noChangeArrowheads="1"/>
          </p:cNvSpPr>
          <p:nvPr/>
        </p:nvSpPr>
        <p:spPr bwMode="auto">
          <a:xfrm>
            <a:off x="457200" y="381000"/>
            <a:ext cx="8229600" cy="411163"/>
          </a:xfrm>
          <a:prstGeom prst="rect">
            <a:avLst/>
          </a:prstGeom>
          <a:noFill/>
          <a:ln w="12700">
            <a:noFill/>
            <a:miter lim="800000"/>
            <a:headEnd/>
            <a:tailEnd/>
          </a:ln>
          <a:effectLst/>
        </p:spPr>
        <p:txBody>
          <a:bodyPr lIns="90488" tIns="44450" rIns="90488" bIns="44450" anchor="ctr"/>
          <a:lstStyle/>
          <a:p>
            <a:pPr>
              <a:defRPr/>
            </a:pPr>
            <a:r>
              <a:rPr lang="en-US" sz="3600" dirty="0">
                <a:solidFill>
                  <a:srgbClr val="3366FF"/>
                </a:solidFill>
                <a:latin typeface="Tahoma" charset="0"/>
              </a:rPr>
              <a:t>Outline</a:t>
            </a:r>
            <a:endParaRPr lang="en-US" sz="3600" dirty="0">
              <a:solidFill>
                <a:srgbClr val="3366FF"/>
              </a:solidFill>
              <a:effectLst>
                <a:outerShdw blurRad="38100" dist="38100" dir="2700000" algn="tl">
                  <a:srgbClr val="C0C0C0"/>
                </a:outerShdw>
              </a:effectLst>
              <a:latin typeface="Tahoma"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22" name="Rectangle 2"/>
          <p:cNvSpPr>
            <a:spLocks noChangeArrowheads="1"/>
          </p:cNvSpPr>
          <p:nvPr/>
        </p:nvSpPr>
        <p:spPr bwMode="auto">
          <a:xfrm>
            <a:off x="760021" y="533400"/>
            <a:ext cx="8001000" cy="58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0488" tIns="44450" rIns="90488" bIns="44450">
            <a:spAutoFit/>
          </a:bodyPr>
          <a:lstStyle/>
          <a:p>
            <a:pPr algn="l">
              <a:spcBef>
                <a:spcPct val="50000"/>
              </a:spcBef>
            </a:pPr>
            <a:r>
              <a:rPr lang="en-US" sz="1800" dirty="0" smtClean="0">
                <a:latin typeface="Tahoma" pitchFamily="34" charset="0"/>
              </a:rPr>
              <a:t>The range measurement produces </a:t>
            </a:r>
            <a:r>
              <a:rPr lang="en-US" sz="1800" dirty="0">
                <a:latin typeface="Tahoma" pitchFamily="34" charset="0"/>
              </a:rPr>
              <a:t>not the true geometric </a:t>
            </a:r>
            <a:r>
              <a:rPr lang="en-US" sz="1800" dirty="0" smtClean="0">
                <a:latin typeface="Tahoma" pitchFamily="34" charset="0"/>
              </a:rPr>
              <a:t>range, </a:t>
            </a:r>
            <a:r>
              <a:rPr lang="en-US" sz="1800" dirty="0">
                <a:latin typeface="Tahoma" pitchFamily="34" charset="0"/>
              </a:rPr>
              <a:t>but rather the </a:t>
            </a:r>
            <a:r>
              <a:rPr lang="en-US" sz="1800" dirty="0" err="1" smtClean="0">
                <a:latin typeface="Tahoma" pitchFamily="34" charset="0"/>
              </a:rPr>
              <a:t>pseudorange</a:t>
            </a:r>
            <a:r>
              <a:rPr lang="en-US" sz="1800" dirty="0" smtClean="0">
                <a:latin typeface="Tahoma" pitchFamily="34" charset="0"/>
              </a:rPr>
              <a:t>.  Errors are introduced </a:t>
            </a:r>
            <a:r>
              <a:rPr lang="en-US" sz="1800" dirty="0">
                <a:latin typeface="Tahoma" pitchFamily="34" charset="0"/>
              </a:rPr>
              <a:t>by </a:t>
            </a:r>
            <a:r>
              <a:rPr lang="en-US" sz="1800" dirty="0" smtClean="0">
                <a:latin typeface="Tahoma" pitchFamily="34" charset="0"/>
              </a:rPr>
              <a:t>the satellite </a:t>
            </a:r>
            <a:r>
              <a:rPr lang="en-US" sz="1800" dirty="0">
                <a:latin typeface="Tahoma" pitchFamily="34" charset="0"/>
              </a:rPr>
              <a:t>clock and </a:t>
            </a:r>
            <a:r>
              <a:rPr lang="en-US" sz="1800" dirty="0" smtClean="0">
                <a:latin typeface="Tahoma" pitchFamily="34" charset="0"/>
              </a:rPr>
              <a:t>receiver clock errors (primarily by the receiver clock), </a:t>
            </a:r>
            <a:r>
              <a:rPr lang="en-US" sz="1800" dirty="0">
                <a:latin typeface="Tahoma" pitchFamily="34" charset="0"/>
              </a:rPr>
              <a:t>by delays </a:t>
            </a:r>
            <a:r>
              <a:rPr lang="en-US" sz="1800" dirty="0" smtClean="0">
                <a:latin typeface="Tahoma" pitchFamily="34" charset="0"/>
              </a:rPr>
              <a:t>as the signals pass through the </a:t>
            </a:r>
            <a:r>
              <a:rPr lang="en-US" sz="1800" dirty="0">
                <a:latin typeface="Tahoma" pitchFamily="34" charset="0"/>
              </a:rPr>
              <a:t>ionosphere and troposphere, and by multipath and </a:t>
            </a:r>
            <a:r>
              <a:rPr lang="en-US" sz="1800" dirty="0" smtClean="0">
                <a:latin typeface="Tahoma" pitchFamily="34" charset="0"/>
              </a:rPr>
              <a:t>receiver/antenna </a:t>
            </a:r>
            <a:r>
              <a:rPr lang="en-US" sz="1800" dirty="0">
                <a:latin typeface="Tahoma" pitchFamily="34" charset="0"/>
              </a:rPr>
              <a:t>noise. </a:t>
            </a:r>
            <a:r>
              <a:rPr lang="en-US" sz="1800" dirty="0" smtClean="0">
                <a:latin typeface="Tahoma" pitchFamily="34" charset="0"/>
              </a:rPr>
              <a:t> The </a:t>
            </a:r>
            <a:r>
              <a:rPr lang="en-US" sz="1800" dirty="0" err="1" smtClean="0">
                <a:latin typeface="Tahoma" pitchFamily="34" charset="0"/>
              </a:rPr>
              <a:t>pseudorange</a:t>
            </a:r>
            <a:r>
              <a:rPr lang="en-US" sz="1800" dirty="0" smtClean="0">
                <a:latin typeface="Tahoma" pitchFamily="34" charset="0"/>
              </a:rPr>
              <a:t> equation is</a:t>
            </a:r>
            <a:endParaRPr lang="en-US" sz="1800" dirty="0">
              <a:latin typeface="Tahoma" pitchFamily="34" charset="0"/>
            </a:endParaRPr>
          </a:p>
          <a:p>
            <a:pPr>
              <a:spcBef>
                <a:spcPct val="50000"/>
              </a:spcBef>
            </a:pPr>
            <a:r>
              <a:rPr lang="en-US" sz="2800" b="1" i="1" dirty="0">
                <a:latin typeface="Times New Roman" pitchFamily="18" charset="0"/>
              </a:rPr>
              <a:t>p </a:t>
            </a:r>
            <a:r>
              <a:rPr lang="en-US" sz="2800" b="1" dirty="0">
                <a:latin typeface="SymbolMT" charset="-95"/>
              </a:rPr>
              <a:t>= ρ + </a:t>
            </a:r>
            <a:r>
              <a:rPr lang="en-US" sz="2800" b="1" i="1" dirty="0">
                <a:latin typeface="Times New Roman" pitchFamily="18" charset="0"/>
              </a:rPr>
              <a:t>c </a:t>
            </a:r>
            <a:r>
              <a:rPr lang="en-US" sz="2800" b="1" dirty="0">
                <a:latin typeface="SymbolMT" charset="-95"/>
              </a:rPr>
              <a:t>× </a:t>
            </a:r>
            <a:r>
              <a:rPr lang="en-US" sz="2800" b="1" dirty="0">
                <a:latin typeface="TimesNewRomanPSMT" charset="0"/>
              </a:rPr>
              <a:t>(</a:t>
            </a:r>
            <a:r>
              <a:rPr lang="en-US" sz="2800" b="1" i="1" dirty="0" err="1">
                <a:latin typeface="Times New Roman" pitchFamily="18" charset="0"/>
              </a:rPr>
              <a:t>dt</a:t>
            </a:r>
            <a:r>
              <a:rPr lang="en-US" sz="2800" b="1" i="1" dirty="0">
                <a:latin typeface="Times New Roman" pitchFamily="18" charset="0"/>
              </a:rPr>
              <a:t> </a:t>
            </a:r>
            <a:r>
              <a:rPr lang="en-US" sz="2800" b="1" dirty="0">
                <a:latin typeface="SymbolMT" charset="-95"/>
              </a:rPr>
              <a:t>− </a:t>
            </a:r>
            <a:r>
              <a:rPr lang="en-US" sz="2800" b="1" i="1" dirty="0" err="1">
                <a:latin typeface="Times New Roman" pitchFamily="18" charset="0"/>
              </a:rPr>
              <a:t>dT</a:t>
            </a:r>
            <a:r>
              <a:rPr lang="en-US" sz="2800" b="1" i="1" dirty="0">
                <a:latin typeface="Times New Roman" pitchFamily="18" charset="0"/>
              </a:rPr>
              <a:t> </a:t>
            </a:r>
            <a:r>
              <a:rPr lang="en-US" sz="2800" b="1" dirty="0">
                <a:latin typeface="TimesNewRomanPSMT" charset="0"/>
              </a:rPr>
              <a:t>) </a:t>
            </a:r>
            <a:r>
              <a:rPr lang="en-US" sz="2800" b="1" dirty="0">
                <a:latin typeface="SymbolMT" charset="-95"/>
              </a:rPr>
              <a:t>+ </a:t>
            </a:r>
            <a:r>
              <a:rPr lang="en-US" sz="2800" b="1" i="1" dirty="0" err="1">
                <a:latin typeface="Times New Roman" pitchFamily="18" charset="0"/>
              </a:rPr>
              <a:t>dion</a:t>
            </a:r>
            <a:r>
              <a:rPr lang="en-US" sz="2800" b="1" i="1" dirty="0">
                <a:latin typeface="Times New Roman" pitchFamily="18" charset="0"/>
              </a:rPr>
              <a:t> </a:t>
            </a:r>
            <a:r>
              <a:rPr lang="en-US" sz="2800" b="1" dirty="0">
                <a:latin typeface="SymbolMT" charset="-95"/>
              </a:rPr>
              <a:t>+ </a:t>
            </a:r>
            <a:r>
              <a:rPr lang="en-US" sz="2800" b="1" i="1" dirty="0" err="1">
                <a:latin typeface="Times New Roman" pitchFamily="18" charset="0"/>
              </a:rPr>
              <a:t>dtrop</a:t>
            </a:r>
            <a:r>
              <a:rPr lang="en-US" sz="2800" b="1" i="1" dirty="0">
                <a:latin typeface="Times New Roman" pitchFamily="18" charset="0"/>
              </a:rPr>
              <a:t> </a:t>
            </a:r>
            <a:r>
              <a:rPr lang="en-US" sz="2800" b="1" dirty="0">
                <a:latin typeface="SymbolMT" charset="-95"/>
              </a:rPr>
              <a:t>+ </a:t>
            </a:r>
            <a:r>
              <a:rPr lang="en-US" sz="2800" b="1" i="1" dirty="0" err="1">
                <a:latin typeface="Times New Roman" pitchFamily="18" charset="0"/>
              </a:rPr>
              <a:t>rn</a:t>
            </a:r>
            <a:endParaRPr lang="en-US" sz="2800" b="1" i="1" dirty="0">
              <a:latin typeface="Times New Roman" pitchFamily="18" charset="0"/>
            </a:endParaRPr>
          </a:p>
          <a:p>
            <a:pPr algn="l">
              <a:spcBef>
                <a:spcPct val="50000"/>
              </a:spcBef>
            </a:pPr>
            <a:r>
              <a:rPr lang="en-US" sz="1600" i="1" dirty="0">
                <a:latin typeface="Times New Roman" pitchFamily="18" charset="0"/>
              </a:rPr>
              <a:t/>
            </a:r>
            <a:br>
              <a:rPr lang="en-US" sz="1600" i="1" dirty="0">
                <a:latin typeface="Times New Roman" pitchFamily="18" charset="0"/>
              </a:rPr>
            </a:br>
            <a:r>
              <a:rPr lang="en-US" sz="1600" dirty="0">
                <a:latin typeface="Tahoma" pitchFamily="34" charset="0"/>
              </a:rPr>
              <a:t>where </a:t>
            </a:r>
            <a:endParaRPr lang="en-US" sz="1600" dirty="0" smtClean="0">
              <a:latin typeface="Tahoma" pitchFamily="34" charset="0"/>
            </a:endParaRPr>
          </a:p>
          <a:p>
            <a:pPr marL="285750" indent="-285750" algn="l">
              <a:spcBef>
                <a:spcPct val="50000"/>
              </a:spcBef>
              <a:buClr>
                <a:schemeClr val="bg2">
                  <a:lumMod val="50000"/>
                </a:schemeClr>
              </a:buClr>
              <a:buFont typeface="Wingdings" pitchFamily="2" charset="2"/>
              <a:buChar char="ü"/>
            </a:pPr>
            <a:r>
              <a:rPr lang="en-US" sz="1600" i="1" dirty="0" smtClean="0">
                <a:latin typeface="Tahoma" pitchFamily="34" charset="0"/>
              </a:rPr>
              <a:t>p </a:t>
            </a:r>
            <a:r>
              <a:rPr lang="en-US" sz="1600" dirty="0">
                <a:latin typeface="Tahoma" pitchFamily="34" charset="0"/>
              </a:rPr>
              <a:t>is the </a:t>
            </a:r>
            <a:r>
              <a:rPr lang="en-US" sz="1600" dirty="0" err="1">
                <a:latin typeface="Tahoma" pitchFamily="34" charset="0"/>
              </a:rPr>
              <a:t>pseudorange</a:t>
            </a:r>
            <a:endParaRPr lang="en-US" sz="1600" dirty="0">
              <a:latin typeface="Tahoma" pitchFamily="34" charset="0"/>
            </a:endParaRPr>
          </a:p>
          <a:p>
            <a:pPr marL="285750" indent="-285750" algn="l">
              <a:spcBef>
                <a:spcPct val="50000"/>
              </a:spcBef>
              <a:buClr>
                <a:schemeClr val="bg2">
                  <a:lumMod val="50000"/>
                </a:schemeClr>
              </a:buClr>
              <a:buFont typeface="Wingdings" pitchFamily="2" charset="2"/>
              <a:buChar char="ü"/>
            </a:pPr>
            <a:r>
              <a:rPr lang="en-US" sz="1600" i="1" dirty="0">
                <a:latin typeface="Tahoma" pitchFamily="34" charset="0"/>
              </a:rPr>
              <a:t>c </a:t>
            </a:r>
            <a:r>
              <a:rPr lang="en-US" sz="1600" dirty="0">
                <a:latin typeface="Tahoma" pitchFamily="34" charset="0"/>
              </a:rPr>
              <a:t>is the speed of light</a:t>
            </a:r>
          </a:p>
          <a:p>
            <a:pPr marL="285750" indent="-285750" algn="l">
              <a:spcBef>
                <a:spcPct val="50000"/>
              </a:spcBef>
              <a:buClr>
                <a:schemeClr val="bg2">
                  <a:lumMod val="50000"/>
                </a:schemeClr>
              </a:buClr>
              <a:buFont typeface="Wingdings" pitchFamily="2" charset="2"/>
              <a:buChar char="ü"/>
            </a:pPr>
            <a:r>
              <a:rPr lang="en-US" sz="1600" dirty="0">
                <a:latin typeface="Tahoma" pitchFamily="34" charset="0"/>
              </a:rPr>
              <a:t>ρ is the geometric range to the satellite</a:t>
            </a:r>
          </a:p>
          <a:p>
            <a:pPr marL="285750" indent="-285750" algn="l">
              <a:spcBef>
                <a:spcPct val="50000"/>
              </a:spcBef>
              <a:buClr>
                <a:schemeClr val="bg2">
                  <a:lumMod val="50000"/>
                </a:schemeClr>
              </a:buClr>
              <a:buFont typeface="Wingdings" pitchFamily="2" charset="2"/>
              <a:buChar char="ü"/>
            </a:pPr>
            <a:r>
              <a:rPr lang="en-US" sz="1600" i="1" dirty="0" err="1">
                <a:latin typeface="Tahoma" pitchFamily="34" charset="0"/>
              </a:rPr>
              <a:t>dt</a:t>
            </a:r>
            <a:r>
              <a:rPr lang="en-US" sz="1600" i="1" dirty="0">
                <a:latin typeface="Tahoma" pitchFamily="34" charset="0"/>
              </a:rPr>
              <a:t> </a:t>
            </a:r>
            <a:r>
              <a:rPr lang="en-US" sz="1600" dirty="0">
                <a:latin typeface="Tahoma" pitchFamily="34" charset="0"/>
              </a:rPr>
              <a:t>and </a:t>
            </a:r>
            <a:r>
              <a:rPr lang="en-US" sz="1600" i="1" dirty="0" err="1">
                <a:latin typeface="Tahoma" pitchFamily="34" charset="0"/>
              </a:rPr>
              <a:t>dT</a:t>
            </a:r>
            <a:r>
              <a:rPr lang="en-US" sz="1600" i="1" dirty="0">
                <a:latin typeface="Tahoma" pitchFamily="34" charset="0"/>
              </a:rPr>
              <a:t> </a:t>
            </a:r>
            <a:r>
              <a:rPr lang="en-US" sz="1600" dirty="0">
                <a:latin typeface="Tahoma" pitchFamily="34" charset="0"/>
              </a:rPr>
              <a:t>are the time offsets of the satellite and receiver clocks with respect to GPS time</a:t>
            </a:r>
          </a:p>
          <a:p>
            <a:pPr marL="285750" indent="-285750" algn="l">
              <a:spcBef>
                <a:spcPct val="50000"/>
              </a:spcBef>
              <a:buClr>
                <a:schemeClr val="bg2">
                  <a:lumMod val="50000"/>
                </a:schemeClr>
              </a:buClr>
              <a:buFont typeface="Wingdings" pitchFamily="2" charset="2"/>
              <a:buChar char="ü"/>
            </a:pPr>
            <a:r>
              <a:rPr lang="en-US" sz="1600" i="1" dirty="0" err="1">
                <a:latin typeface="Tahoma" pitchFamily="34" charset="0"/>
              </a:rPr>
              <a:t>dion</a:t>
            </a:r>
            <a:r>
              <a:rPr lang="en-US" sz="1600" i="1" dirty="0">
                <a:latin typeface="Tahoma" pitchFamily="34" charset="0"/>
              </a:rPr>
              <a:t> </a:t>
            </a:r>
            <a:r>
              <a:rPr lang="en-US" sz="1600" dirty="0">
                <a:latin typeface="Tahoma" pitchFamily="34" charset="0"/>
              </a:rPr>
              <a:t>is the delay through the ionosphere (an estimate can be obtained from the GPS broadcast)</a:t>
            </a:r>
          </a:p>
          <a:p>
            <a:pPr marL="285750" indent="-285750" algn="l">
              <a:spcBef>
                <a:spcPct val="50000"/>
              </a:spcBef>
              <a:buClr>
                <a:schemeClr val="bg2">
                  <a:lumMod val="50000"/>
                </a:schemeClr>
              </a:buClr>
              <a:buFont typeface="Wingdings" pitchFamily="2" charset="2"/>
              <a:buChar char="ü"/>
            </a:pPr>
            <a:r>
              <a:rPr lang="en-US" sz="1600" i="1" dirty="0" err="1">
                <a:latin typeface="Tahoma" pitchFamily="34" charset="0"/>
              </a:rPr>
              <a:t>dtrop</a:t>
            </a:r>
            <a:r>
              <a:rPr lang="en-US" sz="1600" i="1" dirty="0">
                <a:latin typeface="Tahoma" pitchFamily="34" charset="0"/>
              </a:rPr>
              <a:t> </a:t>
            </a:r>
            <a:r>
              <a:rPr lang="en-US" sz="1600" dirty="0">
                <a:latin typeface="Tahoma" pitchFamily="34" charset="0"/>
              </a:rPr>
              <a:t>is the delay through the troposphere</a:t>
            </a:r>
          </a:p>
          <a:p>
            <a:pPr marL="285750" indent="-285750" algn="l">
              <a:spcBef>
                <a:spcPct val="50000"/>
              </a:spcBef>
              <a:buClr>
                <a:schemeClr val="bg2">
                  <a:lumMod val="50000"/>
                </a:schemeClr>
              </a:buClr>
              <a:buFont typeface="Wingdings" pitchFamily="2" charset="2"/>
              <a:buChar char="ü"/>
            </a:pPr>
            <a:r>
              <a:rPr lang="en-US" sz="1600" i="1" dirty="0" err="1">
                <a:latin typeface="Tahoma" pitchFamily="34" charset="0"/>
              </a:rPr>
              <a:t>rn</a:t>
            </a:r>
            <a:r>
              <a:rPr lang="en-US" sz="1600" i="1" dirty="0">
                <a:latin typeface="Tahoma" pitchFamily="34" charset="0"/>
              </a:rPr>
              <a:t> </a:t>
            </a:r>
            <a:r>
              <a:rPr lang="en-US" sz="1600" dirty="0">
                <a:latin typeface="Tahoma" pitchFamily="34" charset="0"/>
              </a:rPr>
              <a:t>represents the effects of receiver and antenna noise, including multipath. </a:t>
            </a:r>
          </a:p>
        </p:txBody>
      </p:sp>
    </p:spTree>
    <p:extLst>
      <p:ext uri="{BB962C8B-B14F-4D97-AF65-F5344CB8AC3E}">
        <p14:creationId xmlns:p14="http://schemas.microsoft.com/office/powerpoint/2010/main" val="353227906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482458460"/>
              </p:ext>
            </p:extLst>
          </p:nvPr>
        </p:nvGraphicFramePr>
        <p:xfrm>
          <a:off x="609600" y="666750"/>
          <a:ext cx="7772400" cy="553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3017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0482" name="Rectangle 2"/>
          <p:cNvSpPr>
            <a:spLocks noGrp="1" noChangeArrowheads="1"/>
          </p:cNvSpPr>
          <p:nvPr>
            <p:ph type="title"/>
          </p:nvPr>
        </p:nvSpPr>
        <p:spPr>
          <a:xfrm>
            <a:off x="838200" y="381000"/>
            <a:ext cx="7715250" cy="1143000"/>
          </a:xfrm>
          <a:noFill/>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pPr algn="ctr"/>
            <a:r>
              <a:rPr lang="en-US" dirty="0" smtClean="0">
                <a:solidFill>
                  <a:srgbClr val="3366FF"/>
                </a:solidFill>
                <a:latin typeface="Tahoma" pitchFamily="34" charset="0"/>
              </a:rPr>
              <a:t>Factors that </a:t>
            </a:r>
            <a:r>
              <a:rPr lang="en-US" dirty="0" smtClean="0">
                <a:solidFill>
                  <a:srgbClr val="3366FF"/>
                </a:solidFill>
                <a:latin typeface="Tahoma" pitchFamily="34" charset="0"/>
              </a:rPr>
              <a:t>Limit the Uncertainty of GPS Positioning</a:t>
            </a:r>
            <a:endParaRPr lang="en-US" b="1" dirty="0">
              <a:solidFill>
                <a:srgbClr val="3366FF"/>
              </a:solidFill>
              <a:effectLst>
                <a:outerShdw blurRad="38100" dist="38100" dir="2700000" algn="tl">
                  <a:srgbClr val="C0C0C0"/>
                </a:outerShdw>
              </a:effectLst>
            </a:endParaRPr>
          </a:p>
        </p:txBody>
      </p:sp>
      <p:sp>
        <p:nvSpPr>
          <p:cNvPr id="1940483" name="Rectangle 3"/>
          <p:cNvSpPr>
            <a:spLocks noGrp="1" noChangeArrowheads="1"/>
          </p:cNvSpPr>
          <p:nvPr>
            <p:ph type="body" idx="1"/>
          </p:nvPr>
        </p:nvSpPr>
        <p:spPr>
          <a:xfrm>
            <a:off x="295275" y="1724025"/>
            <a:ext cx="8686800" cy="3581400"/>
          </a:xfrm>
          <a:noFill/>
          <a:ln/>
        </p:spPr>
        <p:txBody>
          <a:bodyPr/>
          <a:lstStyle/>
          <a:p>
            <a:pPr>
              <a:spcBef>
                <a:spcPct val="0"/>
              </a:spcBef>
              <a:buFont typeface="Monotype Sorts" pitchFamily="2" charset="2"/>
              <a:buNone/>
            </a:pPr>
            <a:endParaRPr lang="en-US" sz="2800" dirty="0">
              <a:solidFill>
                <a:schemeClr val="bg2"/>
              </a:solidFill>
              <a:latin typeface="Footlight MT Light" pitchFamily="18" charset="0"/>
            </a:endParaRPr>
          </a:p>
          <a:p>
            <a:pPr>
              <a:spcBef>
                <a:spcPct val="0"/>
              </a:spcBef>
              <a:buClr>
                <a:schemeClr val="bg1"/>
              </a:buClr>
              <a:buSzTx/>
            </a:pPr>
            <a:r>
              <a:rPr lang="en-US" sz="2800" dirty="0">
                <a:solidFill>
                  <a:schemeClr val="tx1"/>
                </a:solidFill>
                <a:effectLst/>
                <a:latin typeface="Arial" pitchFamily="34" charset="0"/>
                <a:cs typeface="Arial" pitchFamily="34" charset="0"/>
              </a:rPr>
              <a:t>Two main factors </a:t>
            </a:r>
            <a:r>
              <a:rPr lang="en-US" sz="2800" dirty="0" smtClean="0">
                <a:solidFill>
                  <a:schemeClr val="tx1"/>
                </a:solidFill>
                <a:effectLst/>
                <a:latin typeface="Arial" pitchFamily="34" charset="0"/>
                <a:cs typeface="Arial" pitchFamily="34" charset="0"/>
              </a:rPr>
              <a:t>limit the uncertainty </a:t>
            </a:r>
            <a:r>
              <a:rPr lang="en-US" sz="2800" dirty="0">
                <a:solidFill>
                  <a:schemeClr val="tx1"/>
                </a:solidFill>
                <a:effectLst/>
                <a:latin typeface="Arial" pitchFamily="34" charset="0"/>
                <a:cs typeface="Arial" pitchFamily="34" charset="0"/>
              </a:rPr>
              <a:t>of the </a:t>
            </a:r>
            <a:r>
              <a:rPr lang="en-US" sz="2800" dirty="0" smtClean="0">
                <a:solidFill>
                  <a:schemeClr val="tx1"/>
                </a:solidFill>
                <a:effectLst/>
                <a:latin typeface="Arial" pitchFamily="34" charset="0"/>
                <a:cs typeface="Arial" pitchFamily="34" charset="0"/>
              </a:rPr>
              <a:t>GPS positioning solution</a:t>
            </a:r>
            <a:endParaRPr lang="en-US" sz="2800" dirty="0">
              <a:solidFill>
                <a:schemeClr val="tx1"/>
              </a:solidFill>
              <a:effectLst/>
              <a:latin typeface="Arial" pitchFamily="34" charset="0"/>
              <a:cs typeface="Arial" pitchFamily="34" charset="0"/>
            </a:endParaRPr>
          </a:p>
          <a:p>
            <a:pPr>
              <a:spcBef>
                <a:spcPct val="0"/>
              </a:spcBef>
              <a:buClr>
                <a:schemeClr val="bg1"/>
              </a:buClr>
              <a:buSzTx/>
            </a:pPr>
            <a:endParaRPr lang="en-US" sz="2800" dirty="0">
              <a:solidFill>
                <a:schemeClr val="tx1"/>
              </a:solidFill>
              <a:effectLst/>
              <a:latin typeface="Arial" pitchFamily="34" charset="0"/>
              <a:cs typeface="Arial" pitchFamily="34" charset="0"/>
            </a:endParaRPr>
          </a:p>
          <a:p>
            <a:pPr lvl="1">
              <a:spcBef>
                <a:spcPct val="0"/>
              </a:spcBef>
              <a:buClr>
                <a:schemeClr val="bg2">
                  <a:lumMod val="50000"/>
                </a:schemeClr>
              </a:buClr>
              <a:buSzTx/>
              <a:buFont typeface="Wingdings" pitchFamily="2" charset="2"/>
              <a:buChar char="ü"/>
            </a:pPr>
            <a:r>
              <a:rPr lang="en-US" dirty="0">
                <a:solidFill>
                  <a:schemeClr val="tx1"/>
                </a:solidFill>
                <a:effectLst/>
                <a:latin typeface="Arial" pitchFamily="34" charset="0"/>
                <a:cs typeface="Arial" pitchFamily="34" charset="0"/>
              </a:rPr>
              <a:t>UERE (User Equivalent Range Error</a:t>
            </a:r>
            <a:r>
              <a:rPr lang="en-US" dirty="0" smtClean="0">
                <a:solidFill>
                  <a:schemeClr val="tx1"/>
                </a:solidFill>
                <a:effectLst/>
                <a:latin typeface="Arial" pitchFamily="34" charset="0"/>
                <a:cs typeface="Arial" pitchFamily="34" charset="0"/>
              </a:rPr>
              <a:t>)</a:t>
            </a:r>
          </a:p>
          <a:p>
            <a:pPr marL="457200" lvl="1" indent="0">
              <a:spcBef>
                <a:spcPct val="0"/>
              </a:spcBef>
              <a:buClr>
                <a:schemeClr val="bg2">
                  <a:lumMod val="50000"/>
                </a:schemeClr>
              </a:buClr>
              <a:buSzTx/>
              <a:buNone/>
            </a:pPr>
            <a:endParaRPr lang="en-US" dirty="0" smtClean="0">
              <a:solidFill>
                <a:schemeClr val="tx1"/>
              </a:solidFill>
              <a:effectLst/>
              <a:latin typeface="Arial" pitchFamily="34" charset="0"/>
              <a:cs typeface="Arial" pitchFamily="34" charset="0"/>
            </a:endParaRPr>
          </a:p>
          <a:p>
            <a:pPr lvl="2">
              <a:spcBef>
                <a:spcPct val="0"/>
              </a:spcBef>
              <a:buClr>
                <a:schemeClr val="bg2">
                  <a:lumMod val="50000"/>
                </a:schemeClr>
              </a:buClr>
              <a:buFont typeface="Wingdings" pitchFamily="2" charset="2"/>
              <a:buChar char="ü"/>
            </a:pPr>
            <a:r>
              <a:rPr lang="en-US" dirty="0" smtClean="0">
                <a:latin typeface="Arial" pitchFamily="34" charset="0"/>
                <a:cs typeface="Arial" pitchFamily="34" charset="0"/>
              </a:rPr>
              <a:t>Reflects the uncertainty of the pseudo range measurements between a particular satellite and the receiver</a:t>
            </a:r>
            <a:endParaRPr lang="en-US" dirty="0" smtClean="0">
              <a:solidFill>
                <a:schemeClr val="tx1"/>
              </a:solidFill>
              <a:effectLst/>
              <a:latin typeface="Arial" pitchFamily="34" charset="0"/>
              <a:cs typeface="Arial" pitchFamily="34" charset="0"/>
            </a:endParaRPr>
          </a:p>
          <a:p>
            <a:pPr marL="457200" lvl="1" indent="0">
              <a:spcBef>
                <a:spcPct val="0"/>
              </a:spcBef>
              <a:buClr>
                <a:schemeClr val="bg2">
                  <a:lumMod val="50000"/>
                </a:schemeClr>
              </a:buClr>
              <a:buSzTx/>
              <a:buNone/>
            </a:pPr>
            <a:r>
              <a:rPr lang="en-US" dirty="0" smtClean="0">
                <a:latin typeface="Arial" pitchFamily="34" charset="0"/>
                <a:cs typeface="Arial" pitchFamily="34" charset="0"/>
              </a:rPr>
              <a:t>	</a:t>
            </a:r>
          </a:p>
          <a:p>
            <a:pPr lvl="1">
              <a:spcBef>
                <a:spcPct val="0"/>
              </a:spcBef>
              <a:buClr>
                <a:schemeClr val="bg2">
                  <a:lumMod val="50000"/>
                </a:schemeClr>
              </a:buClr>
              <a:buSzTx/>
              <a:buFont typeface="Wingdings" pitchFamily="2" charset="2"/>
              <a:buChar char="ü"/>
            </a:pPr>
            <a:r>
              <a:rPr lang="en-US" dirty="0" smtClean="0">
                <a:solidFill>
                  <a:schemeClr val="tx1"/>
                </a:solidFill>
                <a:effectLst/>
                <a:latin typeface="Arial" pitchFamily="34" charset="0"/>
                <a:cs typeface="Arial" pitchFamily="34" charset="0"/>
              </a:rPr>
              <a:t>DOP </a:t>
            </a:r>
            <a:r>
              <a:rPr lang="en-US" dirty="0">
                <a:solidFill>
                  <a:schemeClr val="tx1"/>
                </a:solidFill>
                <a:effectLst/>
                <a:latin typeface="Arial" pitchFamily="34" charset="0"/>
                <a:cs typeface="Arial" pitchFamily="34" charset="0"/>
              </a:rPr>
              <a:t>(Dilution of Precision)</a:t>
            </a:r>
          </a:p>
        </p:txBody>
      </p:sp>
    </p:spTree>
    <p:extLst>
      <p:ext uri="{BB962C8B-B14F-4D97-AF65-F5344CB8AC3E}">
        <p14:creationId xmlns:p14="http://schemas.microsoft.com/office/powerpoint/2010/main" val="310023413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AutoShape 13"/>
          <p:cNvSpPr>
            <a:spLocks noChangeAspect="1" noChangeArrowheads="1" noTextEdit="1"/>
          </p:cNvSpPr>
          <p:nvPr/>
        </p:nvSpPr>
        <p:spPr bwMode="auto">
          <a:xfrm>
            <a:off x="317500" y="1266825"/>
            <a:ext cx="8458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6" name="Rectangle 15"/>
          <p:cNvSpPr>
            <a:spLocks noChangeArrowheads="1"/>
          </p:cNvSpPr>
          <p:nvPr/>
        </p:nvSpPr>
        <p:spPr bwMode="auto">
          <a:xfrm>
            <a:off x="609023" y="1499394"/>
            <a:ext cx="8245475" cy="4572000"/>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endParaRPr lang="en-US"/>
          </a:p>
        </p:txBody>
      </p:sp>
      <p:sp>
        <p:nvSpPr>
          <p:cNvPr id="17424" name="Rectangle 16"/>
          <p:cNvSpPr>
            <a:spLocks noChangeArrowheads="1"/>
          </p:cNvSpPr>
          <p:nvPr/>
        </p:nvSpPr>
        <p:spPr bwMode="auto">
          <a:xfrm>
            <a:off x="1612900" y="1350963"/>
            <a:ext cx="330200" cy="4003675"/>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w="6350">
            <a:solidFill>
              <a:srgbClr val="000000"/>
            </a:solidFill>
            <a:miter lim="800000"/>
            <a:headEnd/>
            <a:tailEnd/>
          </a:ln>
          <a:effectLst>
            <a:outerShdw blurRad="76200" dir="18900000" sy="23000" kx="-1200000" algn="bl" rotWithShape="0">
              <a:prstClr val="black">
                <a:alpha val="20000"/>
              </a:prstClr>
            </a:outerShdw>
          </a:effectLst>
        </p:spPr>
        <p:txBody>
          <a:bodyPr/>
          <a:lstStyle/>
          <a:p>
            <a:pPr>
              <a:defRPr/>
            </a:pPr>
            <a:endParaRPr lang="en-US">
              <a:cs typeface="+mn-cs"/>
            </a:endParaRPr>
          </a:p>
        </p:txBody>
      </p:sp>
      <p:sp>
        <p:nvSpPr>
          <p:cNvPr id="17425" name="Rectangle 17"/>
          <p:cNvSpPr>
            <a:spLocks noChangeArrowheads="1"/>
          </p:cNvSpPr>
          <p:nvPr/>
        </p:nvSpPr>
        <p:spPr bwMode="auto">
          <a:xfrm>
            <a:off x="2341563" y="1343025"/>
            <a:ext cx="330200" cy="4011613"/>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w="6350">
            <a:solidFill>
              <a:srgbClr val="000000"/>
            </a:solidFill>
            <a:miter lim="800000"/>
            <a:headEnd/>
            <a:tailEnd/>
          </a:ln>
          <a:effectLst>
            <a:outerShdw blurRad="76200" dir="18900000" sy="23000" kx="-1200000" algn="bl" rotWithShape="0">
              <a:prstClr val="black">
                <a:alpha val="20000"/>
              </a:prstClr>
            </a:outerShdw>
          </a:effectLst>
        </p:spPr>
        <p:txBody>
          <a:bodyPr/>
          <a:lstStyle/>
          <a:p>
            <a:pPr>
              <a:defRPr/>
            </a:pPr>
            <a:endParaRPr lang="en-US">
              <a:cs typeface="+mn-cs"/>
            </a:endParaRPr>
          </a:p>
        </p:txBody>
      </p:sp>
      <p:sp>
        <p:nvSpPr>
          <p:cNvPr id="17426" name="Rectangle 18"/>
          <p:cNvSpPr>
            <a:spLocks noChangeArrowheads="1"/>
          </p:cNvSpPr>
          <p:nvPr/>
        </p:nvSpPr>
        <p:spPr bwMode="auto">
          <a:xfrm>
            <a:off x="3060700" y="1344613"/>
            <a:ext cx="330200" cy="4010025"/>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w="6350">
            <a:solidFill>
              <a:srgbClr val="000000"/>
            </a:solidFill>
            <a:miter lim="800000"/>
            <a:headEnd/>
            <a:tailEnd/>
          </a:ln>
          <a:effectLst>
            <a:outerShdw blurRad="76200" dir="18900000" sy="23000" kx="-1200000" algn="bl" rotWithShape="0">
              <a:prstClr val="black">
                <a:alpha val="20000"/>
              </a:prstClr>
            </a:outerShdw>
          </a:effectLst>
        </p:spPr>
        <p:txBody>
          <a:bodyPr/>
          <a:lstStyle/>
          <a:p>
            <a:pPr>
              <a:defRPr/>
            </a:pPr>
            <a:endParaRPr lang="en-US">
              <a:cs typeface="+mn-cs"/>
            </a:endParaRPr>
          </a:p>
        </p:txBody>
      </p:sp>
      <p:sp>
        <p:nvSpPr>
          <p:cNvPr id="17427" name="Rectangle 19"/>
          <p:cNvSpPr>
            <a:spLocks noChangeArrowheads="1"/>
          </p:cNvSpPr>
          <p:nvPr/>
        </p:nvSpPr>
        <p:spPr bwMode="auto">
          <a:xfrm>
            <a:off x="3770313" y="1354138"/>
            <a:ext cx="330200" cy="400050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w="6350">
            <a:solidFill>
              <a:srgbClr val="000000"/>
            </a:solidFill>
            <a:miter lim="800000"/>
            <a:headEnd/>
            <a:tailEnd/>
          </a:ln>
          <a:effectLst>
            <a:outerShdw blurRad="76200" dir="18900000" sy="23000" kx="-1200000" algn="bl" rotWithShape="0">
              <a:prstClr val="black">
                <a:alpha val="20000"/>
              </a:prstClr>
            </a:outerShdw>
          </a:effectLst>
        </p:spPr>
        <p:txBody>
          <a:bodyPr/>
          <a:lstStyle/>
          <a:p>
            <a:pPr>
              <a:defRPr/>
            </a:pPr>
            <a:endParaRPr lang="en-US">
              <a:cs typeface="+mn-cs"/>
            </a:endParaRPr>
          </a:p>
        </p:txBody>
      </p:sp>
      <p:sp>
        <p:nvSpPr>
          <p:cNvPr id="17428" name="Rectangle 20"/>
          <p:cNvSpPr>
            <a:spLocks noChangeArrowheads="1"/>
          </p:cNvSpPr>
          <p:nvPr/>
        </p:nvSpPr>
        <p:spPr bwMode="auto">
          <a:xfrm>
            <a:off x="4500563" y="1352550"/>
            <a:ext cx="309562" cy="4002088"/>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w="6350">
            <a:solidFill>
              <a:srgbClr val="000000"/>
            </a:solidFill>
            <a:miter lim="800000"/>
            <a:headEnd/>
            <a:tailEnd/>
          </a:ln>
          <a:effectLst>
            <a:outerShdw blurRad="76200" dir="18900000" sy="23000" kx="-1200000" algn="bl" rotWithShape="0">
              <a:prstClr val="black">
                <a:alpha val="20000"/>
              </a:prstClr>
            </a:outerShdw>
          </a:effectLst>
        </p:spPr>
        <p:txBody>
          <a:bodyPr/>
          <a:lstStyle/>
          <a:p>
            <a:pPr>
              <a:defRPr/>
            </a:pPr>
            <a:endParaRPr lang="en-US">
              <a:cs typeface="+mn-cs"/>
            </a:endParaRPr>
          </a:p>
        </p:txBody>
      </p:sp>
      <p:sp>
        <p:nvSpPr>
          <p:cNvPr id="17429" name="Rectangle 21"/>
          <p:cNvSpPr>
            <a:spLocks noChangeArrowheads="1"/>
          </p:cNvSpPr>
          <p:nvPr/>
        </p:nvSpPr>
        <p:spPr bwMode="auto">
          <a:xfrm>
            <a:off x="5218113" y="4514850"/>
            <a:ext cx="330200" cy="839788"/>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w="6350">
            <a:solidFill>
              <a:srgbClr val="000000"/>
            </a:solidFill>
            <a:miter lim="800000"/>
            <a:headEnd/>
            <a:tailEnd/>
          </a:ln>
          <a:effectLst>
            <a:outerShdw blurRad="76200" dir="18900000" sy="23000" kx="-1200000" algn="bl" rotWithShape="0">
              <a:prstClr val="black">
                <a:alpha val="20000"/>
              </a:prstClr>
            </a:outerShdw>
          </a:effectLst>
        </p:spPr>
        <p:txBody>
          <a:bodyPr/>
          <a:lstStyle/>
          <a:p>
            <a:pPr>
              <a:defRPr/>
            </a:pPr>
            <a:endParaRPr lang="en-US">
              <a:cs typeface="+mn-cs"/>
            </a:endParaRPr>
          </a:p>
        </p:txBody>
      </p:sp>
      <p:sp>
        <p:nvSpPr>
          <p:cNvPr id="17430" name="Rectangle 22"/>
          <p:cNvSpPr>
            <a:spLocks noChangeArrowheads="1"/>
          </p:cNvSpPr>
          <p:nvPr/>
        </p:nvSpPr>
        <p:spPr bwMode="auto">
          <a:xfrm>
            <a:off x="5937250" y="4718050"/>
            <a:ext cx="330200" cy="636588"/>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w="6350">
            <a:solidFill>
              <a:srgbClr val="000000"/>
            </a:solidFill>
            <a:miter lim="800000"/>
            <a:headEnd/>
            <a:tailEnd/>
          </a:ln>
          <a:effectLst>
            <a:outerShdw blurRad="76200" dir="18900000" sy="23000" kx="-1200000" algn="bl" rotWithShape="0">
              <a:prstClr val="black">
                <a:alpha val="20000"/>
              </a:prstClr>
            </a:outerShdw>
          </a:effectLst>
        </p:spPr>
        <p:txBody>
          <a:bodyPr/>
          <a:lstStyle/>
          <a:p>
            <a:pPr>
              <a:defRPr/>
            </a:pPr>
            <a:endParaRPr lang="en-US">
              <a:cs typeface="+mn-cs"/>
            </a:endParaRPr>
          </a:p>
        </p:txBody>
      </p:sp>
      <p:sp>
        <p:nvSpPr>
          <p:cNvPr id="17431" name="Rectangle 23"/>
          <p:cNvSpPr>
            <a:spLocks noChangeArrowheads="1"/>
          </p:cNvSpPr>
          <p:nvPr/>
        </p:nvSpPr>
        <p:spPr bwMode="auto">
          <a:xfrm>
            <a:off x="6675438" y="4762500"/>
            <a:ext cx="330200" cy="592138"/>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w="6350">
            <a:solidFill>
              <a:srgbClr val="000000"/>
            </a:solidFill>
            <a:miter lim="800000"/>
            <a:headEnd/>
            <a:tailEnd/>
          </a:ln>
          <a:effectLst>
            <a:outerShdw blurRad="76200" dir="18900000" sy="23000" kx="-1200000" algn="bl" rotWithShape="0">
              <a:prstClr val="black">
                <a:alpha val="20000"/>
              </a:prstClr>
            </a:outerShdw>
          </a:effectLst>
        </p:spPr>
        <p:txBody>
          <a:bodyPr/>
          <a:lstStyle/>
          <a:p>
            <a:pPr>
              <a:defRPr/>
            </a:pPr>
            <a:endParaRPr lang="en-US">
              <a:cs typeface="+mn-cs"/>
            </a:endParaRPr>
          </a:p>
        </p:txBody>
      </p:sp>
      <p:sp>
        <p:nvSpPr>
          <p:cNvPr id="17432" name="Rectangle 24"/>
          <p:cNvSpPr>
            <a:spLocks noChangeArrowheads="1"/>
          </p:cNvSpPr>
          <p:nvPr/>
        </p:nvSpPr>
        <p:spPr bwMode="auto">
          <a:xfrm>
            <a:off x="8108950" y="4872038"/>
            <a:ext cx="330200" cy="48260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w="6350">
            <a:solidFill>
              <a:srgbClr val="000000"/>
            </a:solidFill>
            <a:miter lim="800000"/>
            <a:headEnd/>
            <a:tailEnd/>
          </a:ln>
          <a:effectLst>
            <a:outerShdw blurRad="76200" dir="18900000" sy="23000" kx="-1200000" algn="bl" rotWithShape="0">
              <a:prstClr val="black">
                <a:alpha val="20000"/>
              </a:prstClr>
            </a:outerShdw>
          </a:effectLst>
        </p:spPr>
        <p:txBody>
          <a:bodyPr/>
          <a:lstStyle/>
          <a:p>
            <a:pPr>
              <a:defRPr/>
            </a:pPr>
            <a:endParaRPr lang="en-US">
              <a:cs typeface="+mn-cs"/>
            </a:endParaRPr>
          </a:p>
        </p:txBody>
      </p:sp>
      <p:sp>
        <p:nvSpPr>
          <p:cNvPr id="8206" name="Line 25"/>
          <p:cNvSpPr>
            <a:spLocks noChangeShapeType="1"/>
          </p:cNvSpPr>
          <p:nvPr/>
        </p:nvSpPr>
        <p:spPr bwMode="auto">
          <a:xfrm>
            <a:off x="1400175" y="1644650"/>
            <a:ext cx="0" cy="37099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7" name="Line 26"/>
          <p:cNvSpPr>
            <a:spLocks noChangeShapeType="1"/>
          </p:cNvSpPr>
          <p:nvPr/>
        </p:nvSpPr>
        <p:spPr bwMode="auto">
          <a:xfrm>
            <a:off x="1341438" y="5354638"/>
            <a:ext cx="5873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8" name="Line 27"/>
          <p:cNvSpPr>
            <a:spLocks noChangeShapeType="1"/>
          </p:cNvSpPr>
          <p:nvPr/>
        </p:nvSpPr>
        <p:spPr bwMode="auto">
          <a:xfrm>
            <a:off x="1341438" y="4824413"/>
            <a:ext cx="5873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9" name="Line 28"/>
          <p:cNvSpPr>
            <a:spLocks noChangeShapeType="1"/>
          </p:cNvSpPr>
          <p:nvPr/>
        </p:nvSpPr>
        <p:spPr bwMode="auto">
          <a:xfrm>
            <a:off x="1341438" y="4295775"/>
            <a:ext cx="5873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0" name="Line 29"/>
          <p:cNvSpPr>
            <a:spLocks noChangeShapeType="1"/>
          </p:cNvSpPr>
          <p:nvPr/>
        </p:nvSpPr>
        <p:spPr bwMode="auto">
          <a:xfrm>
            <a:off x="1341438" y="3765550"/>
            <a:ext cx="5873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1" name="Line 30"/>
          <p:cNvSpPr>
            <a:spLocks noChangeShapeType="1"/>
          </p:cNvSpPr>
          <p:nvPr/>
        </p:nvSpPr>
        <p:spPr bwMode="auto">
          <a:xfrm>
            <a:off x="1341438" y="3235325"/>
            <a:ext cx="5873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2" name="Line 31"/>
          <p:cNvSpPr>
            <a:spLocks noChangeShapeType="1"/>
          </p:cNvSpPr>
          <p:nvPr/>
        </p:nvSpPr>
        <p:spPr bwMode="auto">
          <a:xfrm>
            <a:off x="1341438" y="2705100"/>
            <a:ext cx="5873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3" name="Line 32"/>
          <p:cNvSpPr>
            <a:spLocks noChangeShapeType="1"/>
          </p:cNvSpPr>
          <p:nvPr/>
        </p:nvSpPr>
        <p:spPr bwMode="auto">
          <a:xfrm>
            <a:off x="1341438" y="2174875"/>
            <a:ext cx="5873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4" name="Line 33"/>
          <p:cNvSpPr>
            <a:spLocks noChangeShapeType="1"/>
          </p:cNvSpPr>
          <p:nvPr/>
        </p:nvSpPr>
        <p:spPr bwMode="auto">
          <a:xfrm>
            <a:off x="1341438" y="1644650"/>
            <a:ext cx="5873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5" name="Line 35"/>
          <p:cNvSpPr>
            <a:spLocks noChangeShapeType="1"/>
          </p:cNvSpPr>
          <p:nvPr/>
        </p:nvSpPr>
        <p:spPr bwMode="auto">
          <a:xfrm flipV="1">
            <a:off x="1400175" y="5354638"/>
            <a:ext cx="0" cy="460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6" name="Rectangle 46"/>
          <p:cNvSpPr>
            <a:spLocks noChangeArrowheads="1"/>
          </p:cNvSpPr>
          <p:nvPr/>
        </p:nvSpPr>
        <p:spPr bwMode="auto">
          <a:xfrm>
            <a:off x="2371725" y="1408113"/>
            <a:ext cx="27463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dirty="0">
                <a:solidFill>
                  <a:schemeClr val="bg1"/>
                </a:solidFill>
              </a:rPr>
              <a:t>N/A</a:t>
            </a:r>
            <a:endParaRPr lang="en-US" dirty="0">
              <a:solidFill>
                <a:schemeClr val="bg1"/>
              </a:solidFill>
            </a:endParaRPr>
          </a:p>
        </p:txBody>
      </p:sp>
      <p:sp>
        <p:nvSpPr>
          <p:cNvPr id="8217" name="Rectangle 50"/>
          <p:cNvSpPr>
            <a:spLocks noChangeArrowheads="1"/>
          </p:cNvSpPr>
          <p:nvPr/>
        </p:nvSpPr>
        <p:spPr bwMode="auto">
          <a:xfrm>
            <a:off x="5272088" y="4265613"/>
            <a:ext cx="2301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rPr>
              <a:t>1.6</a:t>
            </a:r>
            <a:endParaRPr lang="en-US"/>
          </a:p>
        </p:txBody>
      </p:sp>
      <p:sp>
        <p:nvSpPr>
          <p:cNvPr id="8218" name="Rectangle 51"/>
          <p:cNvSpPr>
            <a:spLocks noChangeArrowheads="1"/>
          </p:cNvSpPr>
          <p:nvPr/>
        </p:nvSpPr>
        <p:spPr bwMode="auto">
          <a:xfrm>
            <a:off x="5989638" y="4470400"/>
            <a:ext cx="2301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rPr>
              <a:t>1.2</a:t>
            </a:r>
            <a:endParaRPr lang="en-US"/>
          </a:p>
        </p:txBody>
      </p:sp>
      <p:sp>
        <p:nvSpPr>
          <p:cNvPr id="8219" name="Rectangle 52"/>
          <p:cNvSpPr>
            <a:spLocks noChangeArrowheads="1"/>
          </p:cNvSpPr>
          <p:nvPr/>
        </p:nvSpPr>
        <p:spPr bwMode="auto">
          <a:xfrm>
            <a:off x="6735763" y="4516438"/>
            <a:ext cx="2301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rPr>
              <a:t>1.1</a:t>
            </a:r>
            <a:endParaRPr lang="en-US"/>
          </a:p>
        </p:txBody>
      </p:sp>
      <p:sp>
        <p:nvSpPr>
          <p:cNvPr id="8220" name="Rectangle 53"/>
          <p:cNvSpPr>
            <a:spLocks noChangeArrowheads="1"/>
          </p:cNvSpPr>
          <p:nvPr/>
        </p:nvSpPr>
        <p:spPr bwMode="auto">
          <a:xfrm>
            <a:off x="8158163" y="4638675"/>
            <a:ext cx="2349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rPr>
              <a:t>0.9</a:t>
            </a:r>
            <a:endParaRPr lang="en-US" sz="1300"/>
          </a:p>
        </p:txBody>
      </p:sp>
      <p:sp>
        <p:nvSpPr>
          <p:cNvPr id="8221" name="Rectangle 54"/>
          <p:cNvSpPr>
            <a:spLocks noChangeArrowheads="1"/>
          </p:cNvSpPr>
          <p:nvPr/>
        </p:nvSpPr>
        <p:spPr bwMode="auto">
          <a:xfrm>
            <a:off x="1128713" y="5249863"/>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rPr>
              <a:t>0</a:t>
            </a:r>
            <a:endParaRPr lang="en-US"/>
          </a:p>
        </p:txBody>
      </p:sp>
      <p:sp>
        <p:nvSpPr>
          <p:cNvPr id="8222" name="Rectangle 55"/>
          <p:cNvSpPr>
            <a:spLocks noChangeArrowheads="1"/>
          </p:cNvSpPr>
          <p:nvPr/>
        </p:nvSpPr>
        <p:spPr bwMode="auto">
          <a:xfrm>
            <a:off x="1128713" y="4719638"/>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rPr>
              <a:t>1</a:t>
            </a:r>
            <a:endParaRPr lang="en-US"/>
          </a:p>
        </p:txBody>
      </p:sp>
      <p:sp>
        <p:nvSpPr>
          <p:cNvPr id="8223" name="Rectangle 56"/>
          <p:cNvSpPr>
            <a:spLocks noChangeArrowheads="1"/>
          </p:cNvSpPr>
          <p:nvPr/>
        </p:nvSpPr>
        <p:spPr bwMode="auto">
          <a:xfrm>
            <a:off x="1128713" y="4189413"/>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rPr>
              <a:t>2</a:t>
            </a:r>
            <a:endParaRPr lang="en-US"/>
          </a:p>
        </p:txBody>
      </p:sp>
      <p:sp>
        <p:nvSpPr>
          <p:cNvPr id="8224" name="Rectangle 57"/>
          <p:cNvSpPr>
            <a:spLocks noChangeArrowheads="1"/>
          </p:cNvSpPr>
          <p:nvPr/>
        </p:nvSpPr>
        <p:spPr bwMode="auto">
          <a:xfrm>
            <a:off x="1128713" y="3659188"/>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rPr>
              <a:t>3</a:t>
            </a:r>
            <a:endParaRPr lang="en-US"/>
          </a:p>
        </p:txBody>
      </p:sp>
      <p:sp>
        <p:nvSpPr>
          <p:cNvPr id="8225" name="Rectangle 58"/>
          <p:cNvSpPr>
            <a:spLocks noChangeArrowheads="1"/>
          </p:cNvSpPr>
          <p:nvPr/>
        </p:nvSpPr>
        <p:spPr bwMode="auto">
          <a:xfrm>
            <a:off x="1128713" y="3128963"/>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rPr>
              <a:t>4</a:t>
            </a:r>
            <a:endParaRPr lang="en-US"/>
          </a:p>
        </p:txBody>
      </p:sp>
      <p:sp>
        <p:nvSpPr>
          <p:cNvPr id="8226" name="Rectangle 59"/>
          <p:cNvSpPr>
            <a:spLocks noChangeArrowheads="1"/>
          </p:cNvSpPr>
          <p:nvPr/>
        </p:nvSpPr>
        <p:spPr bwMode="auto">
          <a:xfrm>
            <a:off x="1128713" y="2598738"/>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rPr>
              <a:t>5</a:t>
            </a:r>
            <a:endParaRPr lang="en-US"/>
          </a:p>
        </p:txBody>
      </p:sp>
      <p:sp>
        <p:nvSpPr>
          <p:cNvPr id="8227" name="Rectangle 60"/>
          <p:cNvSpPr>
            <a:spLocks noChangeArrowheads="1"/>
          </p:cNvSpPr>
          <p:nvPr/>
        </p:nvSpPr>
        <p:spPr bwMode="auto">
          <a:xfrm>
            <a:off x="1128713" y="2070100"/>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rPr>
              <a:t>6</a:t>
            </a:r>
            <a:endParaRPr lang="en-US"/>
          </a:p>
        </p:txBody>
      </p:sp>
      <p:sp>
        <p:nvSpPr>
          <p:cNvPr id="8228" name="Rectangle 61"/>
          <p:cNvSpPr>
            <a:spLocks noChangeArrowheads="1"/>
          </p:cNvSpPr>
          <p:nvPr/>
        </p:nvSpPr>
        <p:spPr bwMode="auto">
          <a:xfrm>
            <a:off x="1128713" y="1539875"/>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rPr>
              <a:t>7</a:t>
            </a:r>
            <a:endParaRPr lang="en-US"/>
          </a:p>
        </p:txBody>
      </p:sp>
      <p:sp>
        <p:nvSpPr>
          <p:cNvPr id="8229" name="Rectangle 71"/>
          <p:cNvSpPr>
            <a:spLocks noChangeArrowheads="1"/>
          </p:cNvSpPr>
          <p:nvPr/>
        </p:nvSpPr>
        <p:spPr bwMode="auto">
          <a:xfrm rot="-5400000">
            <a:off x="150019" y="3385344"/>
            <a:ext cx="13747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000000"/>
                </a:solidFill>
              </a:rPr>
              <a:t>RMS SIS URE (m)</a:t>
            </a:r>
            <a:endParaRPr lang="en-US"/>
          </a:p>
        </p:txBody>
      </p:sp>
      <p:sp>
        <p:nvSpPr>
          <p:cNvPr id="8230" name="Rectangle 72"/>
          <p:cNvSpPr>
            <a:spLocks noChangeArrowheads="1"/>
          </p:cNvSpPr>
          <p:nvPr/>
        </p:nvSpPr>
        <p:spPr bwMode="auto">
          <a:xfrm>
            <a:off x="468313" y="1343025"/>
            <a:ext cx="82454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p>
            <a:endParaRPr lang="en-US"/>
          </a:p>
        </p:txBody>
      </p:sp>
      <p:sp>
        <p:nvSpPr>
          <p:cNvPr id="8231" name="TextBox 10"/>
          <p:cNvSpPr txBox="1">
            <a:spLocks noChangeArrowheads="1"/>
          </p:cNvSpPr>
          <p:nvPr/>
        </p:nvSpPr>
        <p:spPr bwMode="auto">
          <a:xfrm rot="-5400000">
            <a:off x="-1276349" y="3389312"/>
            <a:ext cx="428625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Medium" pitchFamily="34" charset="0"/>
                <a:cs typeface="Arial" pitchFamily="34" charset="0"/>
              </a:defRPr>
            </a:lvl1pPr>
            <a:lvl2pPr marL="742950" indent="-285750" eaLnBrk="0" hangingPunct="0">
              <a:defRPr>
                <a:solidFill>
                  <a:schemeClr val="tx1"/>
                </a:solidFill>
                <a:latin typeface="Franklin Gothic Medium" pitchFamily="34" charset="0"/>
                <a:cs typeface="Arial" pitchFamily="34" charset="0"/>
              </a:defRPr>
            </a:lvl2pPr>
            <a:lvl3pPr marL="1143000" indent="-228600" eaLnBrk="0" hangingPunct="0">
              <a:defRPr>
                <a:solidFill>
                  <a:schemeClr val="tx1"/>
                </a:solidFill>
                <a:latin typeface="Franklin Gothic Medium" pitchFamily="34" charset="0"/>
                <a:cs typeface="Arial" pitchFamily="34" charset="0"/>
              </a:defRPr>
            </a:lvl3pPr>
            <a:lvl4pPr marL="1600200" indent="-228600" eaLnBrk="0" hangingPunct="0">
              <a:defRPr>
                <a:solidFill>
                  <a:schemeClr val="tx1"/>
                </a:solidFill>
                <a:latin typeface="Franklin Gothic Medium" pitchFamily="34" charset="0"/>
                <a:cs typeface="Arial" pitchFamily="34" charset="0"/>
              </a:defRPr>
            </a:lvl4pPr>
            <a:lvl5pPr marL="2057400" indent="-228600" eaLnBrk="0" hangingPunct="0">
              <a:defRPr>
                <a:solidFill>
                  <a:schemeClr val="tx1"/>
                </a:solidFill>
                <a:latin typeface="Franklin Gothic Medium" pitchFamily="34" charset="0"/>
                <a:cs typeface="Arial" pitchFamily="34" charset="0"/>
              </a:defRPr>
            </a:lvl5pPr>
            <a:lvl6pPr marL="2514600" indent="-228600" eaLnBrk="0" fontAlgn="base" hangingPunct="0">
              <a:spcBef>
                <a:spcPct val="0"/>
              </a:spcBef>
              <a:spcAft>
                <a:spcPct val="0"/>
              </a:spcAft>
              <a:defRPr>
                <a:solidFill>
                  <a:schemeClr val="tx1"/>
                </a:solidFill>
                <a:latin typeface="Franklin Gothic Medium" pitchFamily="34" charset="0"/>
                <a:cs typeface="Arial" pitchFamily="34" charset="0"/>
              </a:defRPr>
            </a:lvl6pPr>
            <a:lvl7pPr marL="2971800" indent="-228600" eaLnBrk="0" fontAlgn="base" hangingPunct="0">
              <a:spcBef>
                <a:spcPct val="0"/>
              </a:spcBef>
              <a:spcAft>
                <a:spcPct val="0"/>
              </a:spcAft>
              <a:defRPr>
                <a:solidFill>
                  <a:schemeClr val="tx1"/>
                </a:solidFill>
                <a:latin typeface="Franklin Gothic Medium" pitchFamily="34" charset="0"/>
                <a:cs typeface="Arial" pitchFamily="34" charset="0"/>
              </a:defRPr>
            </a:lvl7pPr>
            <a:lvl8pPr marL="3429000" indent="-228600" eaLnBrk="0" fontAlgn="base" hangingPunct="0">
              <a:spcBef>
                <a:spcPct val="0"/>
              </a:spcBef>
              <a:spcAft>
                <a:spcPct val="0"/>
              </a:spcAft>
              <a:defRPr>
                <a:solidFill>
                  <a:schemeClr val="tx1"/>
                </a:solidFill>
                <a:latin typeface="Franklin Gothic Medium" pitchFamily="34" charset="0"/>
                <a:cs typeface="Arial" pitchFamily="34" charset="0"/>
              </a:defRPr>
            </a:lvl8pPr>
            <a:lvl9pPr marL="3886200" indent="-228600" eaLnBrk="0" fontAlgn="base" hangingPunct="0">
              <a:spcBef>
                <a:spcPct val="0"/>
              </a:spcBef>
              <a:spcAft>
                <a:spcPct val="0"/>
              </a:spcAft>
              <a:defRPr>
                <a:solidFill>
                  <a:schemeClr val="tx1"/>
                </a:solidFill>
                <a:latin typeface="Franklin Gothic Medium" pitchFamily="34" charset="0"/>
                <a:cs typeface="Arial" pitchFamily="34" charset="0"/>
              </a:defRPr>
            </a:lvl9pPr>
          </a:lstStyle>
          <a:p>
            <a:pPr eaLnBrk="1" hangingPunct="1"/>
            <a:r>
              <a:rPr lang="en-US" sz="1400">
                <a:solidFill>
                  <a:srgbClr val="000000"/>
                </a:solidFill>
              </a:rPr>
              <a:t>RMS Signal-in-Space User Range Error (URE), meters</a:t>
            </a:r>
          </a:p>
        </p:txBody>
      </p:sp>
      <p:sp>
        <p:nvSpPr>
          <p:cNvPr id="8232" name="Text Box 12"/>
          <p:cNvSpPr txBox="1">
            <a:spLocks noChangeArrowheads="1"/>
          </p:cNvSpPr>
          <p:nvPr/>
        </p:nvSpPr>
        <p:spPr bwMode="auto">
          <a:xfrm>
            <a:off x="2701925" y="3032125"/>
            <a:ext cx="2605088" cy="430213"/>
          </a:xfrm>
          <a:prstGeom prst="rect">
            <a:avLst/>
          </a:prstGeom>
          <a:solidFill>
            <a:srgbClr val="FFFFFF">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Franklin Gothic Medium" pitchFamily="34" charset="0"/>
                <a:cs typeface="Arial" pitchFamily="34" charset="0"/>
              </a:defRPr>
            </a:lvl1pPr>
            <a:lvl2pPr marL="742950" indent="-285750" eaLnBrk="0" hangingPunct="0">
              <a:defRPr>
                <a:solidFill>
                  <a:schemeClr val="tx1"/>
                </a:solidFill>
                <a:latin typeface="Franklin Gothic Medium" pitchFamily="34" charset="0"/>
                <a:cs typeface="Arial" pitchFamily="34" charset="0"/>
              </a:defRPr>
            </a:lvl2pPr>
            <a:lvl3pPr marL="1143000" indent="-228600" eaLnBrk="0" hangingPunct="0">
              <a:defRPr>
                <a:solidFill>
                  <a:schemeClr val="tx1"/>
                </a:solidFill>
                <a:latin typeface="Franklin Gothic Medium" pitchFamily="34" charset="0"/>
                <a:cs typeface="Arial" pitchFamily="34" charset="0"/>
              </a:defRPr>
            </a:lvl3pPr>
            <a:lvl4pPr marL="1600200" indent="-228600" eaLnBrk="0" hangingPunct="0">
              <a:defRPr>
                <a:solidFill>
                  <a:schemeClr val="tx1"/>
                </a:solidFill>
                <a:latin typeface="Franklin Gothic Medium" pitchFamily="34" charset="0"/>
                <a:cs typeface="Arial" pitchFamily="34" charset="0"/>
              </a:defRPr>
            </a:lvl4pPr>
            <a:lvl5pPr marL="2057400" indent="-228600" eaLnBrk="0" hangingPunct="0">
              <a:defRPr>
                <a:solidFill>
                  <a:schemeClr val="tx1"/>
                </a:solidFill>
                <a:latin typeface="Franklin Gothic Medium" pitchFamily="34" charset="0"/>
                <a:cs typeface="Arial" pitchFamily="34" charset="0"/>
              </a:defRPr>
            </a:lvl5pPr>
            <a:lvl6pPr marL="2514600" indent="-228600" eaLnBrk="0" fontAlgn="base" hangingPunct="0">
              <a:spcBef>
                <a:spcPct val="0"/>
              </a:spcBef>
              <a:spcAft>
                <a:spcPct val="0"/>
              </a:spcAft>
              <a:defRPr>
                <a:solidFill>
                  <a:schemeClr val="tx1"/>
                </a:solidFill>
                <a:latin typeface="Franklin Gothic Medium" pitchFamily="34" charset="0"/>
                <a:cs typeface="Arial" pitchFamily="34" charset="0"/>
              </a:defRPr>
            </a:lvl6pPr>
            <a:lvl7pPr marL="2971800" indent="-228600" eaLnBrk="0" fontAlgn="base" hangingPunct="0">
              <a:spcBef>
                <a:spcPct val="0"/>
              </a:spcBef>
              <a:spcAft>
                <a:spcPct val="0"/>
              </a:spcAft>
              <a:defRPr>
                <a:solidFill>
                  <a:schemeClr val="tx1"/>
                </a:solidFill>
                <a:latin typeface="Franklin Gothic Medium" pitchFamily="34" charset="0"/>
                <a:cs typeface="Arial" pitchFamily="34" charset="0"/>
              </a:defRPr>
            </a:lvl7pPr>
            <a:lvl8pPr marL="3429000" indent="-228600" eaLnBrk="0" fontAlgn="base" hangingPunct="0">
              <a:spcBef>
                <a:spcPct val="0"/>
              </a:spcBef>
              <a:spcAft>
                <a:spcPct val="0"/>
              </a:spcAft>
              <a:defRPr>
                <a:solidFill>
                  <a:schemeClr val="tx1"/>
                </a:solidFill>
                <a:latin typeface="Franklin Gothic Medium" pitchFamily="34" charset="0"/>
                <a:cs typeface="Arial" pitchFamily="34" charset="0"/>
              </a:defRPr>
            </a:lvl8pPr>
            <a:lvl9pPr marL="3886200" indent="-228600" eaLnBrk="0" fontAlgn="base" hangingPunct="0">
              <a:spcBef>
                <a:spcPct val="0"/>
              </a:spcBef>
              <a:spcAft>
                <a:spcPct val="0"/>
              </a:spcAft>
              <a:defRPr>
                <a:solidFill>
                  <a:schemeClr val="tx1"/>
                </a:solidFill>
                <a:latin typeface="Franklin Gothic Medium" pitchFamily="34" charset="0"/>
                <a:cs typeface="Arial" pitchFamily="34" charset="0"/>
              </a:defRPr>
            </a:lvl9pPr>
          </a:lstStyle>
          <a:p>
            <a:pPr algn="ctr"/>
            <a:r>
              <a:rPr lang="en-US" sz="1400" dirty="0">
                <a:solidFill>
                  <a:srgbClr val="006600"/>
                </a:solidFill>
                <a:latin typeface="Franklin Gothic Demi" pitchFamily="34" charset="0"/>
              </a:rPr>
              <a:t>2008 SPS Performance Standard</a:t>
            </a:r>
          </a:p>
          <a:p>
            <a:pPr algn="ctr"/>
            <a:r>
              <a:rPr lang="en-US" sz="1400" dirty="0">
                <a:solidFill>
                  <a:srgbClr val="006600"/>
                </a:solidFill>
                <a:latin typeface="Franklin Gothic Demi" pitchFamily="34" charset="0"/>
              </a:rPr>
              <a:t>(Worst of any SPS SIS URE)</a:t>
            </a:r>
          </a:p>
        </p:txBody>
      </p:sp>
      <p:sp>
        <p:nvSpPr>
          <p:cNvPr id="8233" name="Line 9"/>
          <p:cNvSpPr>
            <a:spLocks noChangeShapeType="1"/>
          </p:cNvSpPr>
          <p:nvPr/>
        </p:nvSpPr>
        <p:spPr bwMode="auto">
          <a:xfrm>
            <a:off x="1438275" y="3228975"/>
            <a:ext cx="7162800" cy="46038"/>
          </a:xfrm>
          <a:prstGeom prst="line">
            <a:avLst/>
          </a:prstGeom>
          <a:noFill/>
          <a:ln w="25400">
            <a:solidFill>
              <a:srgbClr val="0066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34" name="Text Box 5"/>
          <p:cNvSpPr txBox="1">
            <a:spLocks noChangeArrowheads="1"/>
          </p:cNvSpPr>
          <p:nvPr/>
        </p:nvSpPr>
        <p:spPr bwMode="auto">
          <a:xfrm>
            <a:off x="2705100" y="2001838"/>
            <a:ext cx="2601913" cy="430212"/>
          </a:xfrm>
          <a:prstGeom prst="rect">
            <a:avLst/>
          </a:prstGeom>
          <a:solidFill>
            <a:srgbClr val="FFFFFF">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Franklin Gothic Medium" pitchFamily="34" charset="0"/>
                <a:cs typeface="Arial" pitchFamily="34" charset="0"/>
              </a:defRPr>
            </a:lvl1pPr>
            <a:lvl2pPr marL="742950" indent="-285750" eaLnBrk="0" hangingPunct="0">
              <a:defRPr>
                <a:solidFill>
                  <a:schemeClr val="tx1"/>
                </a:solidFill>
                <a:latin typeface="Franklin Gothic Medium" pitchFamily="34" charset="0"/>
                <a:cs typeface="Arial" pitchFamily="34" charset="0"/>
              </a:defRPr>
            </a:lvl2pPr>
            <a:lvl3pPr marL="1143000" indent="-228600" eaLnBrk="0" hangingPunct="0">
              <a:defRPr>
                <a:solidFill>
                  <a:schemeClr val="tx1"/>
                </a:solidFill>
                <a:latin typeface="Franklin Gothic Medium" pitchFamily="34" charset="0"/>
                <a:cs typeface="Arial" pitchFamily="34" charset="0"/>
              </a:defRPr>
            </a:lvl3pPr>
            <a:lvl4pPr marL="1600200" indent="-228600" eaLnBrk="0" hangingPunct="0">
              <a:defRPr>
                <a:solidFill>
                  <a:schemeClr val="tx1"/>
                </a:solidFill>
                <a:latin typeface="Franklin Gothic Medium" pitchFamily="34" charset="0"/>
                <a:cs typeface="Arial" pitchFamily="34" charset="0"/>
              </a:defRPr>
            </a:lvl4pPr>
            <a:lvl5pPr marL="2057400" indent="-228600" eaLnBrk="0" hangingPunct="0">
              <a:defRPr>
                <a:solidFill>
                  <a:schemeClr val="tx1"/>
                </a:solidFill>
                <a:latin typeface="Franklin Gothic Medium" pitchFamily="34" charset="0"/>
                <a:cs typeface="Arial" pitchFamily="34" charset="0"/>
              </a:defRPr>
            </a:lvl5pPr>
            <a:lvl6pPr marL="2514600" indent="-228600" eaLnBrk="0" fontAlgn="base" hangingPunct="0">
              <a:spcBef>
                <a:spcPct val="0"/>
              </a:spcBef>
              <a:spcAft>
                <a:spcPct val="0"/>
              </a:spcAft>
              <a:defRPr>
                <a:solidFill>
                  <a:schemeClr val="tx1"/>
                </a:solidFill>
                <a:latin typeface="Franklin Gothic Medium" pitchFamily="34" charset="0"/>
                <a:cs typeface="Arial" pitchFamily="34" charset="0"/>
              </a:defRPr>
            </a:lvl6pPr>
            <a:lvl7pPr marL="2971800" indent="-228600" eaLnBrk="0" fontAlgn="base" hangingPunct="0">
              <a:spcBef>
                <a:spcPct val="0"/>
              </a:spcBef>
              <a:spcAft>
                <a:spcPct val="0"/>
              </a:spcAft>
              <a:defRPr>
                <a:solidFill>
                  <a:schemeClr val="tx1"/>
                </a:solidFill>
                <a:latin typeface="Franklin Gothic Medium" pitchFamily="34" charset="0"/>
                <a:cs typeface="Arial" pitchFamily="34" charset="0"/>
              </a:defRPr>
            </a:lvl7pPr>
            <a:lvl8pPr marL="3429000" indent="-228600" eaLnBrk="0" fontAlgn="base" hangingPunct="0">
              <a:spcBef>
                <a:spcPct val="0"/>
              </a:spcBef>
              <a:spcAft>
                <a:spcPct val="0"/>
              </a:spcAft>
              <a:defRPr>
                <a:solidFill>
                  <a:schemeClr val="tx1"/>
                </a:solidFill>
                <a:latin typeface="Franklin Gothic Medium" pitchFamily="34" charset="0"/>
                <a:cs typeface="Arial" pitchFamily="34" charset="0"/>
              </a:defRPr>
            </a:lvl8pPr>
            <a:lvl9pPr marL="3886200" indent="-228600" eaLnBrk="0" fontAlgn="base" hangingPunct="0">
              <a:spcBef>
                <a:spcPct val="0"/>
              </a:spcBef>
              <a:spcAft>
                <a:spcPct val="0"/>
              </a:spcAft>
              <a:defRPr>
                <a:solidFill>
                  <a:schemeClr val="tx1"/>
                </a:solidFill>
                <a:latin typeface="Franklin Gothic Medium" pitchFamily="34" charset="0"/>
                <a:cs typeface="Arial" pitchFamily="34" charset="0"/>
              </a:defRPr>
            </a:lvl9pPr>
          </a:lstStyle>
          <a:p>
            <a:pPr algn="ctr"/>
            <a:r>
              <a:rPr lang="en-US" sz="1400">
                <a:solidFill>
                  <a:srgbClr val="006600"/>
                </a:solidFill>
                <a:latin typeface="Franklin Gothic Demi" pitchFamily="34" charset="0"/>
              </a:rPr>
              <a:t>2001 SPS Performance Standard</a:t>
            </a:r>
          </a:p>
          <a:p>
            <a:pPr algn="ctr"/>
            <a:r>
              <a:rPr lang="en-US" sz="1400">
                <a:solidFill>
                  <a:srgbClr val="006600"/>
                </a:solidFill>
                <a:latin typeface="Franklin Gothic Demi" pitchFamily="34" charset="0"/>
              </a:rPr>
              <a:t>(RMS over all SPS SIS URE) </a:t>
            </a:r>
          </a:p>
        </p:txBody>
      </p:sp>
      <p:sp>
        <p:nvSpPr>
          <p:cNvPr id="8235" name="Line 6"/>
          <p:cNvSpPr>
            <a:spLocks noChangeShapeType="1"/>
          </p:cNvSpPr>
          <p:nvPr/>
        </p:nvSpPr>
        <p:spPr bwMode="auto">
          <a:xfrm>
            <a:off x="1438275" y="2181225"/>
            <a:ext cx="7021513" cy="57150"/>
          </a:xfrm>
          <a:prstGeom prst="line">
            <a:avLst/>
          </a:prstGeom>
          <a:noFill/>
          <a:ln w="25400">
            <a:solidFill>
              <a:srgbClr val="0066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36" name="Rectangle 73"/>
          <p:cNvSpPr>
            <a:spLocks noChangeArrowheads="1"/>
          </p:cNvSpPr>
          <p:nvPr/>
        </p:nvSpPr>
        <p:spPr bwMode="auto">
          <a:xfrm>
            <a:off x="1641475" y="1400175"/>
            <a:ext cx="27463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chemeClr val="bg1"/>
                </a:solidFill>
              </a:rPr>
              <a:t>N/A</a:t>
            </a:r>
            <a:endParaRPr lang="en-US">
              <a:solidFill>
                <a:schemeClr val="bg1"/>
              </a:solidFill>
            </a:endParaRPr>
          </a:p>
        </p:txBody>
      </p:sp>
      <p:sp>
        <p:nvSpPr>
          <p:cNvPr id="8237" name="Rectangle 74"/>
          <p:cNvSpPr>
            <a:spLocks noChangeArrowheads="1"/>
          </p:cNvSpPr>
          <p:nvPr/>
        </p:nvSpPr>
        <p:spPr bwMode="auto">
          <a:xfrm>
            <a:off x="3808413" y="1408113"/>
            <a:ext cx="27463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dirty="0">
                <a:solidFill>
                  <a:schemeClr val="bg1"/>
                </a:solidFill>
              </a:rPr>
              <a:t>N/A</a:t>
            </a:r>
            <a:endParaRPr lang="en-US" dirty="0">
              <a:solidFill>
                <a:schemeClr val="bg1"/>
              </a:solidFill>
            </a:endParaRPr>
          </a:p>
        </p:txBody>
      </p:sp>
      <p:sp>
        <p:nvSpPr>
          <p:cNvPr id="8238" name="Rectangle 75"/>
          <p:cNvSpPr>
            <a:spLocks noChangeArrowheads="1"/>
          </p:cNvSpPr>
          <p:nvPr/>
        </p:nvSpPr>
        <p:spPr bwMode="auto">
          <a:xfrm>
            <a:off x="4540250" y="1414463"/>
            <a:ext cx="27463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chemeClr val="bg1"/>
                </a:solidFill>
              </a:rPr>
              <a:t>N/A</a:t>
            </a:r>
            <a:endParaRPr lang="en-US">
              <a:solidFill>
                <a:schemeClr val="bg1"/>
              </a:solidFill>
            </a:endParaRPr>
          </a:p>
        </p:txBody>
      </p:sp>
      <p:sp>
        <p:nvSpPr>
          <p:cNvPr id="8239" name="Rectangle 76"/>
          <p:cNvSpPr>
            <a:spLocks noChangeArrowheads="1"/>
          </p:cNvSpPr>
          <p:nvPr/>
        </p:nvSpPr>
        <p:spPr bwMode="auto">
          <a:xfrm>
            <a:off x="3087688" y="1400175"/>
            <a:ext cx="27463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chemeClr val="bg1"/>
                </a:solidFill>
              </a:rPr>
              <a:t>N/A</a:t>
            </a:r>
            <a:endParaRPr lang="en-US">
              <a:solidFill>
                <a:schemeClr val="bg1"/>
              </a:solidFill>
            </a:endParaRPr>
          </a:p>
        </p:txBody>
      </p:sp>
      <p:sp>
        <p:nvSpPr>
          <p:cNvPr id="8240" name="AutoShape 77"/>
          <p:cNvSpPr>
            <a:spLocks/>
          </p:cNvSpPr>
          <p:nvPr/>
        </p:nvSpPr>
        <p:spPr bwMode="auto">
          <a:xfrm rot="5400000">
            <a:off x="3340100" y="3727451"/>
            <a:ext cx="122237" cy="3960812"/>
          </a:xfrm>
          <a:prstGeom prst="rightBrace">
            <a:avLst>
              <a:gd name="adj1" fmla="val 270023"/>
              <a:gd name="adj2" fmla="val 50000"/>
            </a:avLst>
          </a:prstGeom>
          <a:noFill/>
          <a:ln w="9525">
            <a:solidFill>
              <a:srgbClr val="00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41" name="Text Box 78"/>
          <p:cNvSpPr txBox="1">
            <a:spLocks noChangeArrowheads="1"/>
          </p:cNvSpPr>
          <p:nvPr/>
        </p:nvSpPr>
        <p:spPr bwMode="auto">
          <a:xfrm>
            <a:off x="2490788" y="5697538"/>
            <a:ext cx="1933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Medium" pitchFamily="34" charset="0"/>
                <a:cs typeface="Arial" pitchFamily="34" charset="0"/>
              </a:defRPr>
            </a:lvl1pPr>
            <a:lvl2pPr marL="742950" indent="-285750" eaLnBrk="0" hangingPunct="0">
              <a:defRPr>
                <a:solidFill>
                  <a:schemeClr val="tx1"/>
                </a:solidFill>
                <a:latin typeface="Franklin Gothic Medium" pitchFamily="34" charset="0"/>
                <a:cs typeface="Arial" pitchFamily="34" charset="0"/>
              </a:defRPr>
            </a:lvl2pPr>
            <a:lvl3pPr marL="1143000" indent="-228600" eaLnBrk="0" hangingPunct="0">
              <a:defRPr>
                <a:solidFill>
                  <a:schemeClr val="tx1"/>
                </a:solidFill>
                <a:latin typeface="Franklin Gothic Medium" pitchFamily="34" charset="0"/>
                <a:cs typeface="Arial" pitchFamily="34" charset="0"/>
              </a:defRPr>
            </a:lvl3pPr>
            <a:lvl4pPr marL="1600200" indent="-228600" eaLnBrk="0" hangingPunct="0">
              <a:defRPr>
                <a:solidFill>
                  <a:schemeClr val="tx1"/>
                </a:solidFill>
                <a:latin typeface="Franklin Gothic Medium" pitchFamily="34" charset="0"/>
                <a:cs typeface="Arial" pitchFamily="34" charset="0"/>
              </a:defRPr>
            </a:lvl4pPr>
            <a:lvl5pPr marL="2057400" indent="-228600" eaLnBrk="0" hangingPunct="0">
              <a:defRPr>
                <a:solidFill>
                  <a:schemeClr val="tx1"/>
                </a:solidFill>
                <a:latin typeface="Franklin Gothic Medium" pitchFamily="34" charset="0"/>
                <a:cs typeface="Arial" pitchFamily="34" charset="0"/>
              </a:defRPr>
            </a:lvl5pPr>
            <a:lvl6pPr marL="2514600" indent="-228600" eaLnBrk="0" fontAlgn="base" hangingPunct="0">
              <a:spcBef>
                <a:spcPct val="0"/>
              </a:spcBef>
              <a:spcAft>
                <a:spcPct val="0"/>
              </a:spcAft>
              <a:defRPr>
                <a:solidFill>
                  <a:schemeClr val="tx1"/>
                </a:solidFill>
                <a:latin typeface="Franklin Gothic Medium" pitchFamily="34" charset="0"/>
                <a:cs typeface="Arial" pitchFamily="34" charset="0"/>
              </a:defRPr>
            </a:lvl6pPr>
            <a:lvl7pPr marL="2971800" indent="-228600" eaLnBrk="0" fontAlgn="base" hangingPunct="0">
              <a:spcBef>
                <a:spcPct val="0"/>
              </a:spcBef>
              <a:spcAft>
                <a:spcPct val="0"/>
              </a:spcAft>
              <a:defRPr>
                <a:solidFill>
                  <a:schemeClr val="tx1"/>
                </a:solidFill>
                <a:latin typeface="Franklin Gothic Medium" pitchFamily="34" charset="0"/>
                <a:cs typeface="Arial" pitchFamily="34" charset="0"/>
              </a:defRPr>
            </a:lvl7pPr>
            <a:lvl8pPr marL="3429000" indent="-228600" eaLnBrk="0" fontAlgn="base" hangingPunct="0">
              <a:spcBef>
                <a:spcPct val="0"/>
              </a:spcBef>
              <a:spcAft>
                <a:spcPct val="0"/>
              </a:spcAft>
              <a:defRPr>
                <a:solidFill>
                  <a:schemeClr val="tx1"/>
                </a:solidFill>
                <a:latin typeface="Franklin Gothic Medium" pitchFamily="34" charset="0"/>
                <a:cs typeface="Arial" pitchFamily="34" charset="0"/>
              </a:defRPr>
            </a:lvl8pPr>
            <a:lvl9pPr marL="3886200" indent="-228600" eaLnBrk="0" fontAlgn="base" hangingPunct="0">
              <a:spcBef>
                <a:spcPct val="0"/>
              </a:spcBef>
              <a:spcAft>
                <a:spcPct val="0"/>
              </a:spcAft>
              <a:defRPr>
                <a:solidFill>
                  <a:schemeClr val="tx1"/>
                </a:solidFill>
                <a:latin typeface="Franklin Gothic Medium" pitchFamily="34" charset="0"/>
                <a:cs typeface="Arial" pitchFamily="34" charset="0"/>
              </a:defRPr>
            </a:lvl9pPr>
          </a:lstStyle>
          <a:p>
            <a:pPr algn="ctr" eaLnBrk="1" hangingPunct="1">
              <a:spcBef>
                <a:spcPct val="50000"/>
              </a:spcBef>
            </a:pPr>
            <a:r>
              <a:rPr lang="en-US" sz="1000">
                <a:solidFill>
                  <a:srgbClr val="006600"/>
                </a:solidFill>
              </a:rPr>
              <a:t>Selective Availability (SA)</a:t>
            </a:r>
          </a:p>
        </p:txBody>
      </p:sp>
      <p:sp>
        <p:nvSpPr>
          <p:cNvPr id="73" name="AutoShape 9"/>
          <p:cNvSpPr>
            <a:spLocks noChangeArrowheads="1"/>
          </p:cNvSpPr>
          <p:nvPr/>
        </p:nvSpPr>
        <p:spPr bwMode="auto">
          <a:xfrm>
            <a:off x="555625" y="304800"/>
            <a:ext cx="8220075" cy="531813"/>
          </a:xfrm>
          <a:prstGeom prst="roundRect">
            <a:avLst>
              <a:gd name="adj" fmla="val 16667"/>
            </a:avLst>
          </a:prstGeom>
          <a:gradFill rotWithShape="1">
            <a:gsLst>
              <a:gs pos="0">
                <a:srgbClr val="FFFFD1"/>
              </a:gs>
              <a:gs pos="100000">
                <a:srgbClr val="FFFFD1">
                  <a:gamma/>
                  <a:tint val="0"/>
                  <a:invGamma/>
                </a:srgbClr>
              </a:gs>
            </a:gsLst>
            <a:lin ang="5400000" scaled="1"/>
          </a:gradFill>
          <a:ln w="12700">
            <a:solidFill>
              <a:srgbClr val="EFF4AA"/>
            </a:solidFill>
            <a:round/>
            <a:headEnd/>
            <a:tailEnd/>
          </a:ln>
          <a:effectLst>
            <a:outerShdw dist="35921" dir="2700000" algn="ctr" rotWithShape="0">
              <a:schemeClr val="bg2">
                <a:alpha val="50000"/>
              </a:schemeClr>
            </a:outerShdw>
          </a:effectLst>
        </p:spPr>
        <p:txBody>
          <a:bodyPr lIns="45710" tIns="0" rIns="45710" bIns="45710" anchor="ctr" anchorCtr="1">
            <a:spAutoFit/>
          </a:bodyPr>
          <a:lstStyle/>
          <a:p>
            <a:pPr algn="ctr">
              <a:defRPr/>
            </a:pPr>
            <a:r>
              <a:rPr lang="en-US" sz="2800" dirty="0" smtClean="0">
                <a:latin typeface="Franklin Gothic Demi" pitchFamily="34" charset="0"/>
                <a:cs typeface="+mn-cs"/>
              </a:rPr>
              <a:t>UERE accuracy </a:t>
            </a:r>
            <a:r>
              <a:rPr lang="en-US" sz="2800" dirty="0">
                <a:latin typeface="Franklin Gothic Demi" pitchFamily="34" charset="0"/>
                <a:cs typeface="+mn-cs"/>
              </a:rPr>
              <a:t>exceeds published standard</a:t>
            </a:r>
          </a:p>
        </p:txBody>
      </p:sp>
      <p:pic>
        <p:nvPicPr>
          <p:cNvPr id="824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4750" y="1341438"/>
            <a:ext cx="2451100" cy="173355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8244" name="Rectangle 5"/>
          <p:cNvSpPr>
            <a:spLocks noChangeArrowheads="1"/>
          </p:cNvSpPr>
          <p:nvPr/>
        </p:nvSpPr>
        <p:spPr bwMode="auto">
          <a:xfrm>
            <a:off x="7027863" y="1604963"/>
            <a:ext cx="156051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p>
            <a:pPr eaLnBrk="0" hangingPunct="0">
              <a:lnSpc>
                <a:spcPct val="85000"/>
              </a:lnSpc>
            </a:pPr>
            <a:r>
              <a:rPr lang="en-US" sz="1000">
                <a:latin typeface="Franklin Gothic Book" pitchFamily="34" charset="0"/>
              </a:rPr>
              <a:t>Signal-in-Space User Range Error is the difference between a GPS satellite’s navigation data (position and clock) and the truth, projected on the line-of-sight to the user</a:t>
            </a:r>
          </a:p>
        </p:txBody>
      </p:sp>
      <p:sp>
        <p:nvSpPr>
          <p:cNvPr id="8245" name="Line 35"/>
          <p:cNvSpPr>
            <a:spLocks noChangeShapeType="1"/>
          </p:cNvSpPr>
          <p:nvPr/>
        </p:nvSpPr>
        <p:spPr bwMode="auto">
          <a:xfrm>
            <a:off x="1400175" y="5354638"/>
            <a:ext cx="723900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6" name="Line 36"/>
          <p:cNvSpPr>
            <a:spLocks noChangeShapeType="1"/>
          </p:cNvSpPr>
          <p:nvPr/>
        </p:nvSpPr>
        <p:spPr bwMode="auto">
          <a:xfrm flipV="1">
            <a:off x="1400175" y="5354638"/>
            <a:ext cx="0" cy="460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7" name="Line 37"/>
          <p:cNvSpPr>
            <a:spLocks noChangeShapeType="1"/>
          </p:cNvSpPr>
          <p:nvPr/>
        </p:nvSpPr>
        <p:spPr bwMode="auto">
          <a:xfrm flipV="1">
            <a:off x="2125663" y="5354638"/>
            <a:ext cx="0" cy="460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8" name="Line 38"/>
          <p:cNvSpPr>
            <a:spLocks noChangeShapeType="1"/>
          </p:cNvSpPr>
          <p:nvPr/>
        </p:nvSpPr>
        <p:spPr bwMode="auto">
          <a:xfrm flipV="1">
            <a:off x="2851150" y="5354638"/>
            <a:ext cx="0" cy="460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9" name="Line 39"/>
          <p:cNvSpPr>
            <a:spLocks noChangeShapeType="1"/>
          </p:cNvSpPr>
          <p:nvPr/>
        </p:nvSpPr>
        <p:spPr bwMode="auto">
          <a:xfrm flipV="1">
            <a:off x="3573463" y="5354638"/>
            <a:ext cx="0" cy="460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0" name="Line 40"/>
          <p:cNvSpPr>
            <a:spLocks noChangeShapeType="1"/>
          </p:cNvSpPr>
          <p:nvPr/>
        </p:nvSpPr>
        <p:spPr bwMode="auto">
          <a:xfrm flipV="1">
            <a:off x="4295775" y="5354638"/>
            <a:ext cx="0" cy="460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1" name="Line 41"/>
          <p:cNvSpPr>
            <a:spLocks noChangeShapeType="1"/>
          </p:cNvSpPr>
          <p:nvPr/>
        </p:nvSpPr>
        <p:spPr bwMode="auto">
          <a:xfrm flipV="1">
            <a:off x="5021263" y="5354638"/>
            <a:ext cx="0" cy="460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2" name="Line 42"/>
          <p:cNvSpPr>
            <a:spLocks noChangeShapeType="1"/>
          </p:cNvSpPr>
          <p:nvPr/>
        </p:nvSpPr>
        <p:spPr bwMode="auto">
          <a:xfrm flipV="1">
            <a:off x="5743575" y="5354638"/>
            <a:ext cx="0" cy="460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3" name="Line 43"/>
          <p:cNvSpPr>
            <a:spLocks noChangeShapeType="1"/>
          </p:cNvSpPr>
          <p:nvPr/>
        </p:nvSpPr>
        <p:spPr bwMode="auto">
          <a:xfrm flipV="1">
            <a:off x="6472238" y="5354638"/>
            <a:ext cx="0" cy="460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4" name="Line 44"/>
          <p:cNvSpPr>
            <a:spLocks noChangeShapeType="1"/>
          </p:cNvSpPr>
          <p:nvPr/>
        </p:nvSpPr>
        <p:spPr bwMode="auto">
          <a:xfrm flipV="1">
            <a:off x="7194550" y="5354638"/>
            <a:ext cx="0" cy="460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5" name="Line 45"/>
          <p:cNvSpPr>
            <a:spLocks noChangeShapeType="1"/>
          </p:cNvSpPr>
          <p:nvPr/>
        </p:nvSpPr>
        <p:spPr bwMode="auto">
          <a:xfrm flipV="1">
            <a:off x="8637588" y="5354638"/>
            <a:ext cx="0" cy="460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6" name="Rectangle 63"/>
          <p:cNvSpPr>
            <a:spLocks noChangeArrowheads="1"/>
          </p:cNvSpPr>
          <p:nvPr/>
        </p:nvSpPr>
        <p:spPr bwMode="auto">
          <a:xfrm>
            <a:off x="1554163" y="5491163"/>
            <a:ext cx="3683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rPr>
              <a:t>1990</a:t>
            </a:r>
            <a:endParaRPr lang="en-US"/>
          </a:p>
        </p:txBody>
      </p:sp>
      <p:sp>
        <p:nvSpPr>
          <p:cNvPr id="8257" name="Rectangle 64"/>
          <p:cNvSpPr>
            <a:spLocks noChangeArrowheads="1"/>
          </p:cNvSpPr>
          <p:nvPr/>
        </p:nvSpPr>
        <p:spPr bwMode="auto">
          <a:xfrm>
            <a:off x="2293938" y="5491163"/>
            <a:ext cx="3683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rPr>
              <a:t>1992</a:t>
            </a:r>
            <a:endParaRPr lang="en-US"/>
          </a:p>
        </p:txBody>
      </p:sp>
      <p:sp>
        <p:nvSpPr>
          <p:cNvPr id="8258" name="Rectangle 65"/>
          <p:cNvSpPr>
            <a:spLocks noChangeArrowheads="1"/>
          </p:cNvSpPr>
          <p:nvPr/>
        </p:nvSpPr>
        <p:spPr bwMode="auto">
          <a:xfrm>
            <a:off x="3040063" y="5491163"/>
            <a:ext cx="3683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rPr>
              <a:t>1994</a:t>
            </a:r>
            <a:endParaRPr lang="en-US"/>
          </a:p>
        </p:txBody>
      </p:sp>
      <p:sp>
        <p:nvSpPr>
          <p:cNvPr id="8259" name="Rectangle 66"/>
          <p:cNvSpPr>
            <a:spLocks noChangeArrowheads="1"/>
          </p:cNvSpPr>
          <p:nvPr/>
        </p:nvSpPr>
        <p:spPr bwMode="auto">
          <a:xfrm>
            <a:off x="3751263" y="5491163"/>
            <a:ext cx="3683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rPr>
              <a:t>1996</a:t>
            </a:r>
            <a:endParaRPr lang="en-US"/>
          </a:p>
        </p:txBody>
      </p:sp>
      <p:sp>
        <p:nvSpPr>
          <p:cNvPr id="8260" name="Rectangle 67"/>
          <p:cNvSpPr>
            <a:spLocks noChangeArrowheads="1"/>
          </p:cNvSpPr>
          <p:nvPr/>
        </p:nvSpPr>
        <p:spPr bwMode="auto">
          <a:xfrm>
            <a:off x="4481513" y="5491163"/>
            <a:ext cx="3683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rPr>
              <a:t>1997</a:t>
            </a:r>
            <a:endParaRPr lang="en-US"/>
          </a:p>
        </p:txBody>
      </p:sp>
      <p:sp>
        <p:nvSpPr>
          <p:cNvPr id="8261" name="Rectangle 68"/>
          <p:cNvSpPr>
            <a:spLocks noChangeArrowheads="1"/>
          </p:cNvSpPr>
          <p:nvPr/>
        </p:nvSpPr>
        <p:spPr bwMode="auto">
          <a:xfrm>
            <a:off x="5200650" y="5491163"/>
            <a:ext cx="3683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rPr>
              <a:t>2001</a:t>
            </a:r>
            <a:endParaRPr lang="en-US"/>
          </a:p>
        </p:txBody>
      </p:sp>
      <p:sp>
        <p:nvSpPr>
          <p:cNvPr id="8262" name="Rectangle 69"/>
          <p:cNvSpPr>
            <a:spLocks noChangeArrowheads="1"/>
          </p:cNvSpPr>
          <p:nvPr/>
        </p:nvSpPr>
        <p:spPr bwMode="auto">
          <a:xfrm>
            <a:off x="5930900" y="5491163"/>
            <a:ext cx="3683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rPr>
              <a:t>2004</a:t>
            </a:r>
            <a:endParaRPr lang="en-US"/>
          </a:p>
        </p:txBody>
      </p:sp>
      <p:sp>
        <p:nvSpPr>
          <p:cNvPr id="8263" name="Rectangle 70"/>
          <p:cNvSpPr>
            <a:spLocks noChangeArrowheads="1"/>
          </p:cNvSpPr>
          <p:nvPr/>
        </p:nvSpPr>
        <p:spPr bwMode="auto">
          <a:xfrm>
            <a:off x="6650038" y="5491163"/>
            <a:ext cx="3683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rPr>
              <a:t>2006</a:t>
            </a:r>
            <a:endParaRPr lang="en-US"/>
          </a:p>
        </p:txBody>
      </p:sp>
      <p:sp>
        <p:nvSpPr>
          <p:cNvPr id="8264" name="Rectangle 71"/>
          <p:cNvSpPr>
            <a:spLocks noChangeArrowheads="1"/>
          </p:cNvSpPr>
          <p:nvPr/>
        </p:nvSpPr>
        <p:spPr bwMode="auto">
          <a:xfrm>
            <a:off x="8097838" y="5491163"/>
            <a:ext cx="390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rPr>
              <a:t>2009</a:t>
            </a:r>
            <a:endParaRPr lang="en-US"/>
          </a:p>
        </p:txBody>
      </p:sp>
      <p:sp>
        <p:nvSpPr>
          <p:cNvPr id="8265" name="Line 43"/>
          <p:cNvSpPr>
            <a:spLocks noChangeShapeType="1"/>
          </p:cNvSpPr>
          <p:nvPr/>
        </p:nvSpPr>
        <p:spPr bwMode="auto">
          <a:xfrm flipV="1">
            <a:off x="7910513" y="5360988"/>
            <a:ext cx="0" cy="460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66" name="Rectangle 71"/>
          <p:cNvSpPr>
            <a:spLocks noChangeArrowheads="1"/>
          </p:cNvSpPr>
          <p:nvPr/>
        </p:nvSpPr>
        <p:spPr bwMode="auto">
          <a:xfrm>
            <a:off x="7373938" y="5491163"/>
            <a:ext cx="3683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rPr>
              <a:t>2008</a:t>
            </a:r>
            <a:endParaRPr lang="en-US"/>
          </a:p>
        </p:txBody>
      </p:sp>
      <p:sp>
        <p:nvSpPr>
          <p:cNvPr id="106" name="Text Box 4"/>
          <p:cNvSpPr txBox="1">
            <a:spLocks noChangeArrowheads="1"/>
          </p:cNvSpPr>
          <p:nvPr/>
        </p:nvSpPr>
        <p:spPr bwMode="auto">
          <a:xfrm rot="594354">
            <a:off x="5789689" y="4180856"/>
            <a:ext cx="2180152" cy="306214"/>
          </a:xfrm>
          <a:prstGeom prst="rect">
            <a:avLst/>
          </a:prstGeom>
          <a:noFill/>
          <a:ln w="9525">
            <a:noFill/>
            <a:miter lim="800000"/>
            <a:headEnd/>
            <a:tailEnd/>
          </a:ln>
          <a:scene3d>
            <a:camera prst="orthographicFront">
              <a:rot lat="0" lon="0" rev="0"/>
            </a:camera>
            <a:lightRig rig="threePt" dir="t"/>
          </a:scene3d>
        </p:spPr>
        <p:txBody>
          <a:bodyPr>
            <a:spAutoFit/>
          </a:bodyPr>
          <a:lstStyle/>
          <a:p>
            <a:pPr>
              <a:spcBef>
                <a:spcPct val="50000"/>
              </a:spcBef>
              <a:defRPr/>
            </a:pPr>
            <a:r>
              <a:rPr lang="en-US" sz="1400" dirty="0">
                <a:solidFill>
                  <a:schemeClr val="bg2"/>
                </a:solidFill>
                <a:latin typeface="Franklin Gothic Demi"/>
                <a:cs typeface="+mn-cs"/>
              </a:rPr>
              <a:t>Decreasing range error</a:t>
            </a:r>
          </a:p>
        </p:txBody>
      </p:sp>
      <p:sp>
        <p:nvSpPr>
          <p:cNvPr id="107" name="Rectangle 24"/>
          <p:cNvSpPr>
            <a:spLocks noChangeArrowheads="1"/>
          </p:cNvSpPr>
          <p:nvPr/>
        </p:nvSpPr>
        <p:spPr bwMode="auto">
          <a:xfrm>
            <a:off x="7385050" y="4818063"/>
            <a:ext cx="330200" cy="52705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w="6350">
            <a:solidFill>
              <a:srgbClr val="000000"/>
            </a:solidFill>
            <a:miter lim="800000"/>
            <a:headEnd/>
            <a:tailEnd/>
          </a:ln>
          <a:effectLst>
            <a:outerShdw blurRad="76200" dir="18900000" sy="23000" kx="-1200000" algn="bl" rotWithShape="0">
              <a:prstClr val="black">
                <a:alpha val="20000"/>
              </a:prstClr>
            </a:outerShdw>
          </a:effectLst>
        </p:spPr>
        <p:txBody>
          <a:bodyPr/>
          <a:lstStyle/>
          <a:p>
            <a:pPr>
              <a:defRPr/>
            </a:pPr>
            <a:endParaRPr lang="en-US">
              <a:cs typeface="+mn-cs"/>
            </a:endParaRPr>
          </a:p>
        </p:txBody>
      </p:sp>
      <p:sp>
        <p:nvSpPr>
          <p:cNvPr id="8269" name="Rectangle 53"/>
          <p:cNvSpPr>
            <a:spLocks noChangeArrowheads="1"/>
          </p:cNvSpPr>
          <p:nvPr/>
        </p:nvSpPr>
        <p:spPr bwMode="auto">
          <a:xfrm>
            <a:off x="7434263" y="4576763"/>
            <a:ext cx="2301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rPr>
              <a:t>1.0</a:t>
            </a:r>
            <a:endParaRPr lang="en-US" sz="1300"/>
          </a:p>
        </p:txBody>
      </p:sp>
    </p:spTree>
    <p:extLst>
      <p:ext uri="{BB962C8B-B14F-4D97-AF65-F5344CB8AC3E}">
        <p14:creationId xmlns:p14="http://schemas.microsoft.com/office/powerpoint/2010/main" val="3024496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0690"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352800"/>
            <a:ext cx="44132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90691" name="Picture 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3381375"/>
            <a:ext cx="4600575"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90692" name="Rectangle 4"/>
          <p:cNvSpPr>
            <a:spLocks noGrp="1" noChangeArrowheads="1"/>
          </p:cNvSpPr>
          <p:nvPr>
            <p:ph type="body" sz="half" idx="2"/>
          </p:nvPr>
        </p:nvSpPr>
        <p:spPr>
          <a:xfrm>
            <a:off x="203942" y="1276350"/>
            <a:ext cx="8875816" cy="1314450"/>
          </a:xfrm>
          <a:solidFill>
            <a:schemeClr val="bg1"/>
          </a:solidFill>
          <a:ln/>
        </p:spPr>
        <p:txBody>
          <a:bodyPr/>
          <a:lstStyle/>
          <a:p>
            <a:pPr>
              <a:lnSpc>
                <a:spcPct val="80000"/>
              </a:lnSpc>
              <a:buClr>
                <a:schemeClr val="bg2">
                  <a:lumMod val="50000"/>
                </a:schemeClr>
              </a:buClr>
              <a:buFont typeface="Wingdings" pitchFamily="2" charset="2"/>
              <a:buChar char="ü"/>
            </a:pPr>
            <a:endParaRPr lang="en-US" sz="2000" dirty="0" smtClean="0">
              <a:solidFill>
                <a:schemeClr val="tx1"/>
              </a:solidFill>
              <a:effectLst/>
            </a:endParaRPr>
          </a:p>
          <a:p>
            <a:pPr>
              <a:lnSpc>
                <a:spcPct val="80000"/>
              </a:lnSpc>
              <a:buClr>
                <a:schemeClr val="bg2">
                  <a:lumMod val="50000"/>
                </a:schemeClr>
              </a:buClr>
              <a:buFont typeface="Wingdings" pitchFamily="2" charset="2"/>
              <a:buChar char="ü"/>
            </a:pPr>
            <a:r>
              <a:rPr lang="en-US" sz="2000" dirty="0" smtClean="0">
                <a:solidFill>
                  <a:schemeClr val="tx1"/>
                </a:solidFill>
                <a:effectLst/>
              </a:rPr>
              <a:t>Depends upon </a:t>
            </a:r>
            <a:r>
              <a:rPr lang="en-US" sz="2000" dirty="0">
                <a:solidFill>
                  <a:schemeClr val="tx1"/>
                </a:solidFill>
                <a:effectLst/>
              </a:rPr>
              <a:t>the geometry of satellites, as seen by the </a:t>
            </a:r>
            <a:r>
              <a:rPr lang="en-US" sz="2000" dirty="0" smtClean="0">
                <a:solidFill>
                  <a:schemeClr val="tx1"/>
                </a:solidFill>
                <a:effectLst/>
              </a:rPr>
              <a:t>receiver.</a:t>
            </a:r>
            <a:endParaRPr lang="en-US" sz="2000" dirty="0">
              <a:solidFill>
                <a:schemeClr val="tx1"/>
              </a:solidFill>
              <a:effectLst/>
            </a:endParaRPr>
          </a:p>
          <a:p>
            <a:pPr>
              <a:lnSpc>
                <a:spcPct val="80000"/>
              </a:lnSpc>
              <a:buClr>
                <a:schemeClr val="bg2">
                  <a:lumMod val="50000"/>
                </a:schemeClr>
              </a:buClr>
              <a:buFont typeface="Wingdings" pitchFamily="2" charset="2"/>
              <a:buChar char="ü"/>
            </a:pPr>
            <a:endParaRPr lang="en-US" sz="2000" dirty="0">
              <a:solidFill>
                <a:schemeClr val="tx1"/>
              </a:solidFill>
              <a:effectLst/>
            </a:endParaRPr>
          </a:p>
          <a:p>
            <a:pPr>
              <a:lnSpc>
                <a:spcPct val="80000"/>
              </a:lnSpc>
              <a:buClr>
                <a:schemeClr val="bg2">
                  <a:lumMod val="50000"/>
                </a:schemeClr>
              </a:buClr>
              <a:buFont typeface="Wingdings" pitchFamily="2" charset="2"/>
              <a:buChar char="ü"/>
            </a:pPr>
            <a:r>
              <a:rPr lang="en-US" sz="2000" dirty="0" smtClean="0">
                <a:solidFill>
                  <a:schemeClr val="tx1"/>
                </a:solidFill>
                <a:effectLst/>
              </a:rPr>
              <a:t>If the satellites used in the positioning solution are spread out in the sky, the DOP is lower and the position estimate </a:t>
            </a:r>
            <a:r>
              <a:rPr lang="en-US" sz="2000" dirty="0" smtClean="0"/>
              <a:t>has less uncertainty.</a:t>
            </a:r>
            <a:endParaRPr lang="en-US" sz="2000" dirty="0">
              <a:solidFill>
                <a:schemeClr val="tx1"/>
              </a:solidFill>
              <a:effectLst/>
            </a:endParaRPr>
          </a:p>
        </p:txBody>
      </p:sp>
      <p:sp>
        <p:nvSpPr>
          <p:cNvPr id="2290693" name="Rectangle 5"/>
          <p:cNvSpPr>
            <a:spLocks noChangeArrowheads="1"/>
          </p:cNvSpPr>
          <p:nvPr/>
        </p:nvSpPr>
        <p:spPr bwMode="auto">
          <a:xfrm>
            <a:off x="4419600" y="3581400"/>
            <a:ext cx="18319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800" dirty="0">
                <a:solidFill>
                  <a:schemeClr val="tx1"/>
                </a:solidFill>
                <a:latin typeface="Footlight MT Light" pitchFamily="18" charset="0"/>
              </a:rPr>
              <a:t>Good (Low) DOP</a:t>
            </a:r>
          </a:p>
          <a:p>
            <a:pPr algn="l"/>
            <a:r>
              <a:rPr lang="en-US" sz="1800" dirty="0">
                <a:solidFill>
                  <a:schemeClr val="tx1"/>
                </a:solidFill>
                <a:latin typeface="Footlight MT Light" pitchFamily="18" charset="0"/>
              </a:rPr>
              <a:t>Conditions:</a:t>
            </a:r>
          </a:p>
        </p:txBody>
      </p:sp>
      <p:sp>
        <p:nvSpPr>
          <p:cNvPr id="2290694" name="Rectangle 6"/>
          <p:cNvSpPr>
            <a:spLocks noChangeArrowheads="1"/>
          </p:cNvSpPr>
          <p:nvPr/>
        </p:nvSpPr>
        <p:spPr bwMode="auto">
          <a:xfrm>
            <a:off x="280988" y="5254625"/>
            <a:ext cx="17938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800" dirty="0">
                <a:solidFill>
                  <a:schemeClr val="tx1"/>
                </a:solidFill>
                <a:latin typeface="Footlight MT Light" pitchFamily="18" charset="0"/>
              </a:rPr>
              <a:t>Poor (High) DOP</a:t>
            </a:r>
          </a:p>
          <a:p>
            <a:pPr algn="l"/>
            <a:r>
              <a:rPr lang="en-US" sz="1800" dirty="0">
                <a:solidFill>
                  <a:schemeClr val="tx1"/>
                </a:solidFill>
                <a:latin typeface="Footlight MT Light" pitchFamily="18" charset="0"/>
              </a:rPr>
              <a:t>Conditions</a:t>
            </a:r>
            <a:r>
              <a:rPr lang="en-US" sz="1800" dirty="0">
                <a:solidFill>
                  <a:schemeClr val="bg2"/>
                </a:solidFill>
                <a:latin typeface="Footlight MT Light" pitchFamily="18" charset="0"/>
              </a:rPr>
              <a:t>:</a:t>
            </a:r>
          </a:p>
        </p:txBody>
      </p:sp>
      <p:sp>
        <p:nvSpPr>
          <p:cNvPr id="2290695" name="Rectangle 7"/>
          <p:cNvSpPr>
            <a:spLocks noGrp="1" noChangeArrowheads="1"/>
          </p:cNvSpPr>
          <p:nvPr>
            <p:ph type="title" idx="4294967295"/>
          </p:nvPr>
        </p:nvSpPr>
        <p:spPr>
          <a:xfrm>
            <a:off x="685800" y="299605"/>
            <a:ext cx="7848600" cy="704850"/>
          </a:xfrm>
          <a:noFill/>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pPr algn="ctr"/>
            <a:r>
              <a:rPr lang="en-US" sz="3600" dirty="0">
                <a:solidFill>
                  <a:srgbClr val="3366FF"/>
                </a:solidFill>
                <a:latin typeface="Tahoma" pitchFamily="34" charset="0"/>
              </a:rPr>
              <a:t>Dilution of Precision (DOP)</a:t>
            </a:r>
          </a:p>
        </p:txBody>
      </p:sp>
    </p:spTree>
    <p:extLst>
      <p:ext uri="{BB962C8B-B14F-4D97-AF65-F5344CB8AC3E}">
        <p14:creationId xmlns:p14="http://schemas.microsoft.com/office/powerpoint/2010/main" val="167589014"/>
      </p:ext>
    </p:extLst>
  </p:cSld>
  <p:clrMapOvr>
    <a:masterClrMapping/>
  </p:clrMapOvr>
  <p:transition advTm="24826"/>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11"/>
          <p:cNvSpPr>
            <a:spLocks noGrp="1" noChangeArrowheads="1"/>
          </p:cNvSpPr>
          <p:nvPr>
            <p:ph type="body" idx="1"/>
          </p:nvPr>
        </p:nvSpPr>
        <p:spPr>
          <a:xfrm>
            <a:off x="723900" y="1057275"/>
            <a:ext cx="7791450" cy="1905000"/>
          </a:xfrm>
        </p:spPr>
        <p:txBody>
          <a:bodyPr/>
          <a:lstStyle/>
          <a:p>
            <a:pPr marL="0" indent="0" eaLnBrk="1" hangingPunct="1">
              <a:buFontTx/>
              <a:buNone/>
            </a:pPr>
            <a:r>
              <a:rPr lang="en-US" sz="2000" dirty="0" smtClean="0">
                <a:solidFill>
                  <a:schemeClr val="tx1"/>
                </a:solidFill>
                <a:latin typeface="Arial" pitchFamily="34" charset="0"/>
                <a:cs typeface="Arial" pitchFamily="34" charset="0"/>
              </a:rPr>
              <a:t>U.S. commitments to civil GPS performance are documented in the GPS Standard Positioning Service Performance Standard (2008</a:t>
            </a:r>
            <a:r>
              <a:rPr lang="en-US" sz="2000" dirty="0" smtClean="0">
                <a:solidFill>
                  <a:schemeClr val="tx1"/>
                </a:solidFill>
                <a:latin typeface="Arial" pitchFamily="34" charset="0"/>
                <a:cs typeface="Arial" pitchFamily="34" charset="0"/>
              </a:rPr>
              <a:t>).</a:t>
            </a:r>
          </a:p>
          <a:p>
            <a:pPr marL="0" indent="0" eaLnBrk="1" hangingPunct="1">
              <a:buFontTx/>
              <a:buNone/>
            </a:pPr>
            <a:endParaRPr lang="en-US" sz="2000" dirty="0" smtClean="0">
              <a:solidFill>
                <a:schemeClr val="tx1"/>
              </a:solidFill>
              <a:latin typeface="Arial" pitchFamily="34" charset="0"/>
              <a:cs typeface="Arial" pitchFamily="34" charset="0"/>
            </a:endParaRPr>
          </a:p>
          <a:p>
            <a:pPr lvl="1" eaLnBrk="1" hangingPunct="1">
              <a:buFont typeface="Wingdings" panose="05000000000000000000" pitchFamily="2" charset="2"/>
              <a:buChar char="ü"/>
            </a:pPr>
            <a:r>
              <a:rPr lang="en-US" sz="1600" dirty="0" smtClean="0">
                <a:latin typeface="Arial" pitchFamily="34" charset="0"/>
                <a:cs typeface="Arial" pitchFamily="34" charset="0"/>
              </a:rPr>
              <a:t>With averaging, the horizontal uncertainty (latitude and longitude) can often be reduced to less than one meter.  It should be less than 10 meters with no averaging.</a:t>
            </a:r>
          </a:p>
          <a:p>
            <a:pPr marL="457200" lvl="1" indent="0" eaLnBrk="1" hangingPunct="1">
              <a:buNone/>
            </a:pPr>
            <a:endParaRPr lang="en-US" sz="1600" dirty="0" smtClean="0">
              <a:latin typeface="Arial" pitchFamily="34" charset="0"/>
              <a:cs typeface="Arial" pitchFamily="34" charset="0"/>
            </a:endParaRPr>
          </a:p>
          <a:p>
            <a:pPr lvl="1" eaLnBrk="1" hangingPunct="1">
              <a:buFont typeface="Wingdings" panose="05000000000000000000" pitchFamily="2" charset="2"/>
              <a:buChar char="ü"/>
            </a:pPr>
            <a:r>
              <a:rPr lang="en-US" sz="1600" dirty="0" smtClean="0">
                <a:latin typeface="Arial" pitchFamily="34" charset="0"/>
                <a:cs typeface="Arial" pitchFamily="34" charset="0"/>
              </a:rPr>
              <a:t>The vertical uncertainty (altitude) does not improve significantly with averaging, and can be greater than 10 meters.</a:t>
            </a:r>
            <a:endParaRPr lang="en-US" sz="1600" dirty="0">
              <a:latin typeface="Arial" pitchFamily="34" charset="0"/>
              <a:cs typeface="Arial" pitchFamily="34" charset="0"/>
            </a:endParaRPr>
          </a:p>
          <a:p>
            <a:pPr marL="0" indent="0" eaLnBrk="1" hangingPunct="1">
              <a:buFontTx/>
              <a:buNone/>
            </a:pPr>
            <a:endParaRPr lang="en-US" sz="2000" dirty="0" smtClean="0">
              <a:solidFill>
                <a:schemeClr val="tx1"/>
              </a:solidFill>
              <a:latin typeface="Arial" pitchFamily="34" charset="0"/>
              <a:cs typeface="Arial" pitchFamily="34" charset="0"/>
            </a:endParaRPr>
          </a:p>
          <a:p>
            <a:pPr marL="0" indent="0" eaLnBrk="1" hangingPunct="1">
              <a:buFontTx/>
              <a:buNone/>
            </a:pPr>
            <a:endParaRPr lang="en-US" sz="2000" dirty="0" smtClean="0"/>
          </a:p>
          <a:p>
            <a:pPr marL="0" indent="0" eaLnBrk="1" hangingPunct="1">
              <a:buFontTx/>
              <a:buNone/>
            </a:pPr>
            <a:endParaRPr lang="en-US" sz="2000" dirty="0" smtClean="0"/>
          </a:p>
          <a:p>
            <a:pPr marL="0" indent="0" eaLnBrk="1" hangingPunct="1">
              <a:buFontTx/>
              <a:buNone/>
            </a:pPr>
            <a:endParaRPr lang="en-US" sz="2000" dirty="0" smtClean="0"/>
          </a:p>
          <a:p>
            <a:pPr marL="0" indent="0" eaLnBrk="1" hangingPunct="1">
              <a:buFontTx/>
              <a:buNone/>
            </a:pPr>
            <a:endParaRPr lang="en-US" sz="2000" dirty="0" smtClean="0"/>
          </a:p>
          <a:p>
            <a:pPr marL="0" indent="0" eaLnBrk="1" hangingPunct="1">
              <a:buFontTx/>
              <a:buNone/>
            </a:pPr>
            <a:endParaRPr lang="en-US" sz="2000" dirty="0" smtClean="0"/>
          </a:p>
          <a:p>
            <a:pPr marL="0" indent="0" eaLnBrk="1" hangingPunct="1">
              <a:buFontTx/>
              <a:buNone/>
            </a:pPr>
            <a:endParaRPr lang="en-US" sz="2000" dirty="0" smtClean="0"/>
          </a:p>
          <a:p>
            <a:pPr marL="0" indent="0" eaLnBrk="1" hangingPunct="1">
              <a:buFontTx/>
              <a:buNone/>
            </a:pPr>
            <a:endParaRPr lang="en-US" sz="2000" dirty="0" smtClean="0"/>
          </a:p>
        </p:txBody>
      </p:sp>
      <p:graphicFrame>
        <p:nvGraphicFramePr>
          <p:cNvPr id="14341" name="Object 4"/>
          <p:cNvGraphicFramePr>
            <a:graphicFrameLocks noGrp="1" noChangeAspect="1"/>
          </p:cNvGraphicFramePr>
          <p:nvPr>
            <p:ph sz="half" idx="4294967295"/>
            <p:extLst>
              <p:ext uri="{D42A27DB-BD31-4B8C-83A1-F6EECF244321}">
                <p14:modId xmlns:p14="http://schemas.microsoft.com/office/powerpoint/2010/main" val="229498097"/>
              </p:ext>
            </p:extLst>
          </p:nvPr>
        </p:nvGraphicFramePr>
        <p:xfrm>
          <a:off x="2276475" y="3962400"/>
          <a:ext cx="5459413" cy="2260600"/>
        </p:xfrm>
        <a:graphic>
          <a:graphicData uri="http://schemas.openxmlformats.org/presentationml/2006/ole">
            <mc:AlternateContent xmlns:mc="http://schemas.openxmlformats.org/markup-compatibility/2006">
              <mc:Choice xmlns:v="urn:schemas-microsoft-com:vml" Requires="v">
                <p:oleObj spid="_x0000_s16435" name="Document" r:id="rId4" imgW="6302126" imgH="2610490" progId="Word.Document.8">
                  <p:embed/>
                </p:oleObj>
              </mc:Choice>
              <mc:Fallback>
                <p:oleObj name="Document" r:id="rId4" imgW="6302126" imgH="2610490" progId="Word.Document.8">
                  <p:embed/>
                  <p:pic>
                    <p:nvPicPr>
                      <p:cNvPr id="0" name=""/>
                      <p:cNvPicPr>
                        <a:picLocks noChangeAspect="1" noChangeArrowheads="1"/>
                      </p:cNvPicPr>
                      <p:nvPr/>
                    </p:nvPicPr>
                    <p:blipFill>
                      <a:blip r:embed="rId5"/>
                      <a:srcRect/>
                      <a:stretch>
                        <a:fillRect/>
                      </a:stretch>
                    </p:blipFill>
                    <p:spPr bwMode="auto">
                      <a:xfrm>
                        <a:off x="2276475" y="3962400"/>
                        <a:ext cx="5459413" cy="22606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Rectangle 2"/>
          <p:cNvSpPr>
            <a:spLocks noGrp="1" noChangeArrowheads="1"/>
          </p:cNvSpPr>
          <p:nvPr>
            <p:ph type="title"/>
          </p:nvPr>
        </p:nvSpPr>
        <p:spPr>
          <a:xfrm>
            <a:off x="514350" y="200025"/>
            <a:ext cx="8286750" cy="838200"/>
          </a:xfrm>
          <a:noFill/>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pPr algn="ctr"/>
            <a:r>
              <a:rPr lang="en-US" sz="3600" dirty="0" smtClean="0">
                <a:solidFill>
                  <a:srgbClr val="3366FF"/>
                </a:solidFill>
                <a:latin typeface="Tahoma" pitchFamily="34" charset="0"/>
              </a:rPr>
              <a:t>GPS Positioning Accuracy Specifications</a:t>
            </a:r>
            <a:endParaRPr lang="en-US" sz="3600" dirty="0">
              <a:solidFill>
                <a:srgbClr val="3366FF"/>
              </a:solidFill>
              <a:latin typeface="Tahoma" pitchFamily="34" charset="0"/>
            </a:endParaRPr>
          </a:p>
        </p:txBody>
      </p:sp>
    </p:spTree>
    <p:extLst>
      <p:ext uri="{BB962C8B-B14F-4D97-AF65-F5344CB8AC3E}">
        <p14:creationId xmlns:p14="http://schemas.microsoft.com/office/powerpoint/2010/main" val="711596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321284922"/>
              </p:ext>
            </p:extLst>
          </p:nvPr>
        </p:nvGraphicFramePr>
        <p:xfrm>
          <a:off x="609600" y="666750"/>
          <a:ext cx="7772400" cy="553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9449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7986" name="Rectangle 2"/>
          <p:cNvSpPr>
            <a:spLocks noGrp="1" noChangeArrowheads="1"/>
          </p:cNvSpPr>
          <p:nvPr>
            <p:ph type="title"/>
          </p:nvPr>
        </p:nvSpPr>
        <p:spPr>
          <a:xfrm>
            <a:off x="657225" y="219075"/>
            <a:ext cx="7715250" cy="1066800"/>
          </a:xfrm>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pPr algn="ctr"/>
            <a:r>
              <a:rPr lang="en-US" sz="2800" dirty="0" smtClean="0">
                <a:solidFill>
                  <a:srgbClr val="3366FF"/>
                </a:solidFill>
                <a:latin typeface="Tahoma" pitchFamily="34" charset="0"/>
              </a:rPr>
              <a:t>GPS can be </a:t>
            </a:r>
            <a:r>
              <a:rPr lang="en-US" sz="2800" dirty="0">
                <a:solidFill>
                  <a:srgbClr val="3366FF"/>
                </a:solidFill>
                <a:latin typeface="Tahoma" pitchFamily="34" charset="0"/>
              </a:rPr>
              <a:t>trusted as a </a:t>
            </a:r>
            <a:r>
              <a:rPr lang="en-US" sz="2800" dirty="0" smtClean="0">
                <a:solidFill>
                  <a:srgbClr val="3366FF"/>
                </a:solidFill>
                <a:latin typeface="Tahoma" pitchFamily="34" charset="0"/>
              </a:rPr>
              <a:t>reference for measuring position, distance, and </a:t>
            </a:r>
            <a:r>
              <a:rPr lang="en-US" sz="2800" dirty="0" smtClean="0">
                <a:solidFill>
                  <a:srgbClr val="3366FF"/>
                </a:solidFill>
                <a:latin typeface="Tahoma" pitchFamily="34" charset="0"/>
              </a:rPr>
              <a:t>time</a:t>
            </a:r>
            <a:endParaRPr lang="en-US" sz="2800" dirty="0">
              <a:solidFill>
                <a:srgbClr val="3366FF"/>
              </a:solidFill>
              <a:latin typeface="Tahoma" pitchFamily="34" charset="0"/>
            </a:endParaRPr>
          </a:p>
        </p:txBody>
      </p:sp>
      <p:sp>
        <p:nvSpPr>
          <p:cNvPr id="2217987" name="Rectangle 3"/>
          <p:cNvSpPr>
            <a:spLocks noGrp="1" noChangeArrowheads="1"/>
          </p:cNvSpPr>
          <p:nvPr>
            <p:ph type="body" idx="1"/>
          </p:nvPr>
        </p:nvSpPr>
        <p:spPr>
          <a:xfrm>
            <a:off x="266700" y="1514475"/>
            <a:ext cx="8534400" cy="4724400"/>
          </a:xfrm>
        </p:spPr>
        <p:txBody>
          <a:bodyPr/>
          <a:lstStyle/>
          <a:p>
            <a:pPr>
              <a:lnSpc>
                <a:spcPct val="80000"/>
              </a:lnSpc>
              <a:buClr>
                <a:schemeClr val="bg1"/>
              </a:buClr>
            </a:pPr>
            <a:r>
              <a:rPr lang="en-US" sz="1800" dirty="0">
                <a:effectLst/>
              </a:rPr>
              <a:t>GPS requires highly accurate </a:t>
            </a:r>
            <a:r>
              <a:rPr lang="en-US" sz="1800" dirty="0" smtClean="0">
                <a:effectLst/>
              </a:rPr>
              <a:t>timing derived from atomic clocks, </a:t>
            </a:r>
            <a:r>
              <a:rPr lang="en-US" sz="1800" dirty="0">
                <a:effectLst/>
              </a:rPr>
              <a:t>or the navigation system will fail</a:t>
            </a:r>
          </a:p>
          <a:p>
            <a:pPr>
              <a:lnSpc>
                <a:spcPct val="80000"/>
              </a:lnSpc>
              <a:buClr>
                <a:schemeClr val="bg1"/>
              </a:buClr>
              <a:buFont typeface="Monotype Sorts" pitchFamily="2" charset="2"/>
              <a:buNone/>
            </a:pPr>
            <a:endParaRPr lang="en-US" sz="1800" dirty="0">
              <a:effectLst/>
            </a:endParaRPr>
          </a:p>
          <a:p>
            <a:pPr lvl="1">
              <a:lnSpc>
                <a:spcPct val="80000"/>
              </a:lnSpc>
              <a:buClr>
                <a:schemeClr val="bg1"/>
              </a:buClr>
            </a:pPr>
            <a:r>
              <a:rPr lang="en-US" sz="1800" dirty="0">
                <a:effectLst/>
              </a:rPr>
              <a:t>Assume that the maximum acceptable uncertainty contribution from the GPS clocks is 1 m</a:t>
            </a:r>
            <a:r>
              <a:rPr lang="en-US" sz="1800" dirty="0" smtClean="0">
                <a:effectLst/>
              </a:rPr>
              <a:t>:</a:t>
            </a:r>
          </a:p>
          <a:p>
            <a:pPr lvl="1">
              <a:lnSpc>
                <a:spcPct val="80000"/>
              </a:lnSpc>
              <a:buClr>
                <a:schemeClr val="bg1"/>
              </a:buClr>
            </a:pPr>
            <a:endParaRPr lang="en-US" sz="1800" dirty="0">
              <a:effectLst/>
            </a:endParaRPr>
          </a:p>
          <a:p>
            <a:pPr lvl="2">
              <a:lnSpc>
                <a:spcPct val="80000"/>
              </a:lnSpc>
              <a:buClr>
                <a:schemeClr val="tx1"/>
              </a:buClr>
              <a:buSzTx/>
              <a:buFont typeface="Wingdings" panose="05000000000000000000" pitchFamily="2" charset="2"/>
              <a:buChar char="ü"/>
            </a:pPr>
            <a:r>
              <a:rPr lang="en-US" dirty="0" smtClean="0">
                <a:effectLst/>
              </a:rPr>
              <a:t>Light </a:t>
            </a:r>
            <a:r>
              <a:rPr lang="en-US" dirty="0">
                <a:effectLst/>
              </a:rPr>
              <a:t>travels 3 x 10</a:t>
            </a:r>
            <a:r>
              <a:rPr lang="en-US" baseline="30000" dirty="0">
                <a:effectLst/>
              </a:rPr>
              <a:t>8</a:t>
            </a:r>
            <a:r>
              <a:rPr lang="en-US" dirty="0">
                <a:effectLst/>
              </a:rPr>
              <a:t> m/s, thus a 1 m error equals a 3.3 ns timing </a:t>
            </a:r>
            <a:r>
              <a:rPr lang="en-US" dirty="0" smtClean="0">
                <a:effectLst/>
              </a:rPr>
              <a:t>uncertainty</a:t>
            </a:r>
          </a:p>
          <a:p>
            <a:pPr lvl="2">
              <a:lnSpc>
                <a:spcPct val="80000"/>
              </a:lnSpc>
              <a:buClr>
                <a:schemeClr val="tx1"/>
              </a:buClr>
              <a:buSzTx/>
              <a:buFont typeface="Wingdings" panose="05000000000000000000" pitchFamily="2" charset="2"/>
              <a:buChar char="ü"/>
            </a:pPr>
            <a:endParaRPr lang="en-US" dirty="0"/>
          </a:p>
          <a:p>
            <a:pPr lvl="2">
              <a:lnSpc>
                <a:spcPct val="80000"/>
              </a:lnSpc>
              <a:buClr>
                <a:schemeClr val="tx1"/>
              </a:buClr>
              <a:buSzTx/>
              <a:buFont typeface="Wingdings" panose="05000000000000000000" pitchFamily="2" charset="2"/>
              <a:buChar char="ü"/>
            </a:pPr>
            <a:r>
              <a:rPr lang="en-US" dirty="0" smtClean="0">
                <a:effectLst/>
              </a:rPr>
              <a:t>The </a:t>
            </a:r>
            <a:r>
              <a:rPr lang="en-US" dirty="0">
                <a:effectLst/>
              </a:rPr>
              <a:t>clocks must be stable enough to keep time to better than 3.3 ns for 12 hours, the approximate period between clock corrections </a:t>
            </a:r>
            <a:endParaRPr lang="en-US" dirty="0" smtClean="0">
              <a:effectLst/>
            </a:endParaRPr>
          </a:p>
          <a:p>
            <a:pPr lvl="2">
              <a:lnSpc>
                <a:spcPct val="80000"/>
              </a:lnSpc>
              <a:buClr>
                <a:schemeClr val="tx1"/>
              </a:buClr>
              <a:buSzTx/>
              <a:buFont typeface="Wingdings" panose="05000000000000000000" pitchFamily="2" charset="2"/>
              <a:buChar char="ü"/>
            </a:pPr>
            <a:endParaRPr lang="en-US" dirty="0"/>
          </a:p>
          <a:p>
            <a:pPr lvl="2">
              <a:lnSpc>
                <a:spcPct val="80000"/>
              </a:lnSpc>
              <a:buClr>
                <a:schemeClr val="tx1"/>
              </a:buClr>
              <a:buSzTx/>
              <a:buFont typeface="Wingdings" panose="05000000000000000000" pitchFamily="2" charset="2"/>
              <a:buChar char="ü"/>
            </a:pPr>
            <a:r>
              <a:rPr lang="en-US" dirty="0" smtClean="0">
                <a:effectLst/>
              </a:rPr>
              <a:t>This requires better than 1 x 10</a:t>
            </a:r>
            <a:r>
              <a:rPr lang="en-US" baseline="30000" dirty="0" smtClean="0">
                <a:effectLst/>
              </a:rPr>
              <a:t>-13</a:t>
            </a:r>
            <a:r>
              <a:rPr lang="en-US" dirty="0" smtClean="0">
                <a:effectLst/>
              </a:rPr>
              <a:t> stability (3.3 x 10</a:t>
            </a:r>
            <a:r>
              <a:rPr lang="en-US" baseline="30000" dirty="0" smtClean="0">
                <a:effectLst/>
              </a:rPr>
              <a:t>-9</a:t>
            </a:r>
            <a:r>
              <a:rPr lang="en-US" dirty="0" smtClean="0">
                <a:effectLst/>
              </a:rPr>
              <a:t> s / 43200 s = 0.8 x 10</a:t>
            </a:r>
            <a:r>
              <a:rPr lang="en-US" baseline="30000" dirty="0" smtClean="0">
                <a:effectLst/>
              </a:rPr>
              <a:t>-13</a:t>
            </a:r>
            <a:r>
              <a:rPr lang="en-US" dirty="0" smtClean="0">
                <a:effectLst/>
              </a:rPr>
              <a:t>)</a:t>
            </a:r>
          </a:p>
          <a:p>
            <a:pPr>
              <a:lnSpc>
                <a:spcPct val="80000"/>
              </a:lnSpc>
              <a:buClr>
                <a:schemeClr val="bg1"/>
              </a:buClr>
              <a:buSzTx/>
              <a:buFont typeface="Wingdings" pitchFamily="2" charset="2"/>
              <a:buChar char="ü"/>
            </a:pPr>
            <a:endParaRPr lang="en-US" sz="1800" dirty="0">
              <a:effectLst/>
            </a:endParaRPr>
          </a:p>
          <a:p>
            <a:pPr>
              <a:lnSpc>
                <a:spcPct val="80000"/>
              </a:lnSpc>
              <a:buClr>
                <a:schemeClr val="bg1"/>
              </a:buClr>
            </a:pPr>
            <a:r>
              <a:rPr lang="en-US" sz="1800" dirty="0">
                <a:effectLst/>
              </a:rPr>
              <a:t>The atomic oscillators onboard the satellites are steered from U. S. Air Force ground stations to agree with the Coordinated Universal Time (UTC) time scale maintained by the U. S. Naval Observatory, known as UTC(USNO).</a:t>
            </a:r>
          </a:p>
          <a:p>
            <a:pPr>
              <a:lnSpc>
                <a:spcPct val="80000"/>
              </a:lnSpc>
              <a:buClr>
                <a:schemeClr val="bg1"/>
              </a:buClr>
              <a:buFont typeface="Monotype Sorts" pitchFamily="2" charset="2"/>
              <a:buNone/>
            </a:pPr>
            <a:endParaRPr lang="en-US" sz="1800" dirty="0">
              <a:effectLst/>
            </a:endParaRPr>
          </a:p>
          <a:p>
            <a:pPr>
              <a:lnSpc>
                <a:spcPct val="80000"/>
              </a:lnSpc>
              <a:buClr>
                <a:schemeClr val="bg1"/>
              </a:buClr>
            </a:pPr>
            <a:endParaRPr lang="en-US" sz="1400" b="1" dirty="0">
              <a:effectLst/>
            </a:endParaRPr>
          </a:p>
        </p:txBody>
      </p:sp>
    </p:spTree>
    <p:extLst>
      <p:ext uri="{BB962C8B-B14F-4D97-AF65-F5344CB8AC3E}">
        <p14:creationId xmlns:p14="http://schemas.microsoft.com/office/powerpoint/2010/main" val="317747357"/>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3"/>
          <p:cNvSpPr txBox="1">
            <a:spLocks noChangeArrowheads="1"/>
          </p:cNvSpPr>
          <p:nvPr/>
        </p:nvSpPr>
        <p:spPr bwMode="auto">
          <a:xfrm>
            <a:off x="0" y="262327"/>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800" dirty="0" smtClean="0">
                <a:solidFill>
                  <a:srgbClr val="3366FF"/>
                </a:solidFill>
                <a:latin typeface="Tahoma" pitchFamily="34" charset="0"/>
                <a:cs typeface="Tahoma" pitchFamily="34" charset="0"/>
              </a:rPr>
              <a:t>GPS time is a very close approximation of UTC</a:t>
            </a:r>
            <a:endParaRPr lang="en-US" sz="2800" dirty="0">
              <a:solidFill>
                <a:srgbClr val="3366FF"/>
              </a:solidFill>
              <a:latin typeface="Tahoma" pitchFamily="34" charset="0"/>
              <a:cs typeface="Tahoma" pitchFamily="34" charset="0"/>
            </a:endParaRPr>
          </a:p>
        </p:txBody>
      </p:sp>
      <p:sp>
        <p:nvSpPr>
          <p:cNvPr id="3" name="Rectangle 8"/>
          <p:cNvSpPr>
            <a:spLocks noChangeArrowheads="1"/>
          </p:cNvSpPr>
          <p:nvPr/>
        </p:nvSpPr>
        <p:spPr bwMode="auto">
          <a:xfrm>
            <a:off x="276225" y="1323974"/>
            <a:ext cx="869632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lnSpc>
                <a:spcPct val="80000"/>
              </a:lnSpc>
              <a:spcBef>
                <a:spcPct val="20000"/>
              </a:spcBef>
              <a:buClr>
                <a:srgbClr val="0033CC"/>
              </a:buClr>
              <a:buSzPct val="75000"/>
              <a:buFont typeface="Wingdings" panose="05000000000000000000" pitchFamily="2" charset="2"/>
              <a:buChar char="ü"/>
            </a:pPr>
            <a:r>
              <a:rPr lang="en-US" sz="2400" dirty="0" smtClean="0"/>
              <a:t>Coordinated Universal Time (UTC), </a:t>
            </a:r>
            <a:r>
              <a:rPr lang="en-US" sz="2400" dirty="0"/>
              <a:t>computed monthly by the Bureau International des Poids et Mesures (BIPM), is the official world time scale. </a:t>
            </a:r>
            <a:endParaRPr lang="en-US" sz="2400" dirty="0" smtClean="0"/>
          </a:p>
          <a:p>
            <a:pPr marL="342900" indent="-342900">
              <a:lnSpc>
                <a:spcPct val="80000"/>
              </a:lnSpc>
              <a:spcBef>
                <a:spcPct val="20000"/>
              </a:spcBef>
              <a:buClr>
                <a:srgbClr val="0033CC"/>
              </a:buClr>
              <a:buSzPct val="75000"/>
              <a:buFont typeface="Wingdings" panose="05000000000000000000" pitchFamily="2" charset="2"/>
              <a:buChar char="ü"/>
            </a:pPr>
            <a:endParaRPr lang="en-US" sz="2400" dirty="0" smtClean="0"/>
          </a:p>
          <a:p>
            <a:pPr marL="342900" indent="-342900">
              <a:lnSpc>
                <a:spcPct val="80000"/>
              </a:lnSpc>
              <a:spcBef>
                <a:spcPct val="20000"/>
              </a:spcBef>
              <a:buClr>
                <a:srgbClr val="0033CC"/>
              </a:buClr>
              <a:buSzPct val="75000"/>
              <a:buFont typeface="Wingdings" panose="05000000000000000000" pitchFamily="2" charset="2"/>
              <a:buChar char="ü"/>
            </a:pPr>
            <a:r>
              <a:rPr lang="en-US" sz="2400" dirty="0" smtClean="0"/>
              <a:t>UTC(USNO) is a real time approximation of UTC that is nearly always within 10 ns of UTC (0.01 µs).</a:t>
            </a:r>
          </a:p>
          <a:p>
            <a:pPr marL="342900" indent="-342900">
              <a:lnSpc>
                <a:spcPct val="80000"/>
              </a:lnSpc>
              <a:spcBef>
                <a:spcPct val="20000"/>
              </a:spcBef>
              <a:buClr>
                <a:srgbClr val="0033CC"/>
              </a:buClr>
              <a:buSzPct val="75000"/>
              <a:buFont typeface="Wingdings" panose="05000000000000000000" pitchFamily="2" charset="2"/>
              <a:buChar char="ü"/>
            </a:pPr>
            <a:endParaRPr lang="en-US" sz="2400" dirty="0"/>
          </a:p>
          <a:p>
            <a:pPr marL="342900" indent="-342900">
              <a:lnSpc>
                <a:spcPct val="80000"/>
              </a:lnSpc>
              <a:spcBef>
                <a:spcPct val="20000"/>
              </a:spcBef>
              <a:buClr>
                <a:srgbClr val="0033CC"/>
              </a:buClr>
              <a:buSzPct val="75000"/>
              <a:buFont typeface="Wingdings" panose="05000000000000000000" pitchFamily="2" charset="2"/>
              <a:buChar char="ü"/>
            </a:pPr>
            <a:r>
              <a:rPr lang="en-US" sz="2400" dirty="0" smtClean="0"/>
              <a:t>Subframe </a:t>
            </a:r>
            <a:r>
              <a:rPr lang="en-US" sz="2400" dirty="0"/>
              <a:t>4 of the </a:t>
            </a:r>
            <a:r>
              <a:rPr lang="en-US" sz="2400" dirty="0" smtClean="0"/>
              <a:t>GPS navigation </a:t>
            </a:r>
            <a:r>
              <a:rPr lang="en-US" sz="2400" dirty="0"/>
              <a:t>message </a:t>
            </a:r>
            <a:r>
              <a:rPr lang="en-US" sz="2400" dirty="0" smtClean="0"/>
              <a:t>includes a </a:t>
            </a:r>
            <a:r>
              <a:rPr lang="en-US" sz="2400" dirty="0"/>
              <a:t>UTC(USNO) time difference </a:t>
            </a:r>
            <a:r>
              <a:rPr lang="en-US" sz="2400" dirty="0" smtClean="0"/>
              <a:t>correction.  This correction is applied </a:t>
            </a:r>
            <a:r>
              <a:rPr lang="en-US" sz="2400" dirty="0"/>
              <a:t>by default by </a:t>
            </a:r>
            <a:r>
              <a:rPr lang="en-US" sz="2400" dirty="0" smtClean="0"/>
              <a:t>GPS timing receivers (most receivers do </a:t>
            </a:r>
            <a:r>
              <a:rPr lang="en-US" sz="2400" dirty="0"/>
              <a:t>not even allow the </a:t>
            </a:r>
            <a:r>
              <a:rPr lang="en-US" sz="2400" dirty="0" smtClean="0"/>
              <a:t>corrections to be turned off</a:t>
            </a:r>
            <a:r>
              <a:rPr lang="en-US" sz="2400" dirty="0"/>
              <a:t>).  </a:t>
            </a:r>
            <a:endParaRPr lang="en-US" sz="2400" dirty="0" smtClean="0"/>
          </a:p>
          <a:p>
            <a:pPr marL="342900" indent="-342900">
              <a:lnSpc>
                <a:spcPct val="80000"/>
              </a:lnSpc>
              <a:spcBef>
                <a:spcPct val="20000"/>
              </a:spcBef>
              <a:buClr>
                <a:srgbClr val="0033CC"/>
              </a:buClr>
              <a:buSzPct val="75000"/>
              <a:buFont typeface="Wingdings" panose="05000000000000000000" pitchFamily="2" charset="2"/>
              <a:buChar char="ü"/>
            </a:pPr>
            <a:endParaRPr lang="en-US" sz="2400" dirty="0"/>
          </a:p>
          <a:p>
            <a:pPr marL="342900" indent="-342900">
              <a:lnSpc>
                <a:spcPct val="80000"/>
              </a:lnSpc>
              <a:spcBef>
                <a:spcPct val="20000"/>
              </a:spcBef>
              <a:buClr>
                <a:srgbClr val="0033CC"/>
              </a:buClr>
              <a:buSzPct val="75000"/>
              <a:buFont typeface="Wingdings" panose="05000000000000000000" pitchFamily="2" charset="2"/>
              <a:buChar char="ü"/>
            </a:pPr>
            <a:r>
              <a:rPr lang="en-US" sz="2400" dirty="0" smtClean="0"/>
              <a:t>UTC(USNO</a:t>
            </a:r>
            <a:r>
              <a:rPr lang="en-US" sz="2400" dirty="0"/>
              <a:t>) is the time scale distributed </a:t>
            </a:r>
            <a:r>
              <a:rPr lang="en-US" sz="2400" dirty="0" smtClean="0"/>
              <a:t>by GPS receivers.</a:t>
            </a:r>
          </a:p>
        </p:txBody>
      </p:sp>
    </p:spTree>
    <p:extLst>
      <p:ext uri="{BB962C8B-B14F-4D97-AF65-F5344CB8AC3E}">
        <p14:creationId xmlns:p14="http://schemas.microsoft.com/office/powerpoint/2010/main" val="563298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188"/>
            <a:ext cx="8229600" cy="715962"/>
          </a:xfrm>
        </p:spPr>
        <p:txBody>
          <a:bodyPr/>
          <a:lstStyle/>
          <a:p>
            <a:r>
              <a:rPr lang="en-US" sz="2800" dirty="0" smtClean="0">
                <a:solidFill>
                  <a:srgbClr val="3366FF"/>
                </a:solidFill>
              </a:rPr>
              <a:t>UTC – UTC(USNO), </a:t>
            </a:r>
            <a:r>
              <a:rPr lang="en-US" sz="2800" i="1" dirty="0" smtClean="0">
                <a:solidFill>
                  <a:srgbClr val="3366FF"/>
                </a:solidFill>
              </a:rPr>
              <a:t>Circular-T</a:t>
            </a:r>
            <a:r>
              <a:rPr lang="en-US" sz="2800" dirty="0" smtClean="0">
                <a:solidFill>
                  <a:srgbClr val="3366FF"/>
                </a:solidFill>
              </a:rPr>
              <a:t>, 2008-2012</a:t>
            </a:r>
            <a:endParaRPr lang="en-US" sz="2800" dirty="0">
              <a:solidFill>
                <a:srgbClr val="3366FF"/>
              </a:solidFill>
            </a:endParaRP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371476" y="723900"/>
            <a:ext cx="8258174" cy="6010275"/>
          </a:xfrm>
          <a:prstGeom prst="rect">
            <a:avLst/>
          </a:prstGeom>
          <a:ln>
            <a:noFill/>
            <a:prstDash val="sysDot"/>
          </a:ln>
        </p:spPr>
      </p:pic>
      <p:sp>
        <p:nvSpPr>
          <p:cNvPr id="8" name="TextBox 7"/>
          <p:cNvSpPr txBox="1"/>
          <p:nvPr/>
        </p:nvSpPr>
        <p:spPr>
          <a:xfrm>
            <a:off x="6296023" y="5267325"/>
            <a:ext cx="1943101" cy="400110"/>
          </a:xfrm>
          <a:prstGeom prst="rect">
            <a:avLst/>
          </a:prstGeom>
          <a:solidFill>
            <a:srgbClr val="FFFF00"/>
          </a:solidFill>
        </p:spPr>
        <p:txBody>
          <a:bodyPr wrap="square" rtlCol="0">
            <a:spAutoFit/>
          </a:bodyPr>
          <a:lstStyle/>
          <a:p>
            <a:pPr algn="ctr"/>
            <a:r>
              <a:rPr lang="en-US" sz="2000" i="1" dirty="0" err="1" smtClean="0"/>
              <a:t>f</a:t>
            </a:r>
            <a:r>
              <a:rPr lang="en-US" sz="2000" i="1" baseline="-25000" dirty="0" err="1" smtClean="0"/>
              <a:t>off</a:t>
            </a:r>
            <a:r>
              <a:rPr lang="en-US" sz="2000" dirty="0" smtClean="0"/>
              <a:t> = 0.9 </a:t>
            </a:r>
            <a:r>
              <a:rPr lang="en-US" sz="2000" dirty="0"/>
              <a:t>× 10</a:t>
            </a:r>
            <a:r>
              <a:rPr lang="en-US" sz="2000" baseline="30000" dirty="0"/>
              <a:t>-17</a:t>
            </a:r>
            <a:endParaRPr lang="en-US" sz="2000" dirty="0"/>
          </a:p>
        </p:txBody>
      </p:sp>
    </p:spTree>
    <p:extLst>
      <p:ext uri="{BB962C8B-B14F-4D97-AF65-F5344CB8AC3E}">
        <p14:creationId xmlns:p14="http://schemas.microsoft.com/office/powerpoint/2010/main" val="386412580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765613445"/>
              </p:ext>
            </p:extLst>
          </p:nvPr>
        </p:nvGraphicFramePr>
        <p:xfrm>
          <a:off x="609600" y="666750"/>
          <a:ext cx="7772400" cy="553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1316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188"/>
            <a:ext cx="8229600" cy="715962"/>
          </a:xfrm>
        </p:spPr>
        <p:txBody>
          <a:bodyPr/>
          <a:lstStyle/>
          <a:p>
            <a:r>
              <a:rPr lang="en-US" sz="2800" dirty="0" smtClean="0">
                <a:solidFill>
                  <a:srgbClr val="3366FF"/>
                </a:solidFill>
              </a:rPr>
              <a:t>UTC – UTC(NIST), </a:t>
            </a:r>
            <a:r>
              <a:rPr lang="en-US" sz="2800" i="1" dirty="0" smtClean="0">
                <a:solidFill>
                  <a:srgbClr val="3366FF"/>
                </a:solidFill>
              </a:rPr>
              <a:t>Circular-T</a:t>
            </a:r>
            <a:r>
              <a:rPr lang="en-US" sz="2800" dirty="0" smtClean="0">
                <a:solidFill>
                  <a:srgbClr val="3366FF"/>
                </a:solidFill>
              </a:rPr>
              <a:t>, 2008-2012</a:t>
            </a:r>
            <a:endParaRPr lang="en-US" sz="2800" dirty="0">
              <a:solidFill>
                <a:srgbClr val="3366FF"/>
              </a:solidFill>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590549" y="762000"/>
            <a:ext cx="7896225" cy="5981699"/>
          </a:xfrm>
          <a:prstGeom prst="rect">
            <a:avLst/>
          </a:prstGeom>
        </p:spPr>
      </p:pic>
      <p:sp>
        <p:nvSpPr>
          <p:cNvPr id="3" name="TextBox 2"/>
          <p:cNvSpPr txBox="1"/>
          <p:nvPr/>
        </p:nvSpPr>
        <p:spPr>
          <a:xfrm>
            <a:off x="6296024" y="5181600"/>
            <a:ext cx="1943101" cy="400110"/>
          </a:xfrm>
          <a:prstGeom prst="rect">
            <a:avLst/>
          </a:prstGeom>
          <a:solidFill>
            <a:srgbClr val="FFFF00"/>
          </a:solidFill>
        </p:spPr>
        <p:txBody>
          <a:bodyPr wrap="square" rtlCol="0">
            <a:spAutoFit/>
          </a:bodyPr>
          <a:lstStyle/>
          <a:p>
            <a:pPr algn="ctr"/>
            <a:r>
              <a:rPr lang="en-US" sz="2000" i="1" dirty="0" err="1" smtClean="0"/>
              <a:t>f</a:t>
            </a:r>
            <a:r>
              <a:rPr lang="en-US" sz="2000" i="1" baseline="-25000" dirty="0" err="1" smtClean="0"/>
              <a:t>off</a:t>
            </a:r>
            <a:r>
              <a:rPr lang="en-US" sz="2000" dirty="0" smtClean="0"/>
              <a:t> = 4.5 </a:t>
            </a:r>
            <a:r>
              <a:rPr lang="en-US" sz="2000" dirty="0"/>
              <a:t>× 10</a:t>
            </a:r>
            <a:r>
              <a:rPr lang="en-US" sz="2000" baseline="30000" dirty="0"/>
              <a:t>-17</a:t>
            </a:r>
            <a:endParaRPr lang="en-US" sz="2000" dirty="0"/>
          </a:p>
        </p:txBody>
      </p:sp>
    </p:spTree>
    <p:extLst>
      <p:ext uri="{BB962C8B-B14F-4D97-AF65-F5344CB8AC3E}">
        <p14:creationId xmlns:p14="http://schemas.microsoft.com/office/powerpoint/2010/main" val="64508889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188"/>
            <a:ext cx="8229600" cy="715962"/>
          </a:xfrm>
        </p:spPr>
        <p:txBody>
          <a:bodyPr/>
          <a:lstStyle/>
          <a:p>
            <a:r>
              <a:rPr lang="en-US" sz="2800" dirty="0" smtClean="0">
                <a:solidFill>
                  <a:srgbClr val="3366FF"/>
                </a:solidFill>
              </a:rPr>
              <a:t>UTC(NIST) – UTC(USNO), </a:t>
            </a:r>
            <a:r>
              <a:rPr lang="en-US" sz="2800" i="1" dirty="0" smtClean="0">
                <a:solidFill>
                  <a:srgbClr val="3366FF"/>
                </a:solidFill>
              </a:rPr>
              <a:t>Circular-T</a:t>
            </a:r>
            <a:r>
              <a:rPr lang="en-US" sz="2800" dirty="0" smtClean="0">
                <a:solidFill>
                  <a:srgbClr val="3366FF"/>
                </a:solidFill>
              </a:rPr>
              <a:t>, 2008-2012</a:t>
            </a:r>
            <a:endParaRPr lang="en-US" sz="2800" dirty="0">
              <a:solidFill>
                <a:srgbClr val="3366FF"/>
              </a:solidFill>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304800" y="952497"/>
            <a:ext cx="8496300" cy="5610225"/>
          </a:xfrm>
          <a:prstGeom prst="rect">
            <a:avLst/>
          </a:prstGeom>
        </p:spPr>
      </p:pic>
      <p:sp>
        <p:nvSpPr>
          <p:cNvPr id="7" name="TextBox 6"/>
          <p:cNvSpPr txBox="1"/>
          <p:nvPr/>
        </p:nvSpPr>
        <p:spPr>
          <a:xfrm>
            <a:off x="6210300" y="5095875"/>
            <a:ext cx="2181225" cy="400110"/>
          </a:xfrm>
          <a:prstGeom prst="rect">
            <a:avLst/>
          </a:prstGeom>
          <a:solidFill>
            <a:srgbClr val="FFFF00"/>
          </a:solidFill>
        </p:spPr>
        <p:txBody>
          <a:bodyPr wrap="square" rtlCol="0">
            <a:spAutoFit/>
          </a:bodyPr>
          <a:lstStyle/>
          <a:p>
            <a:pPr algn="ctr"/>
            <a:r>
              <a:rPr lang="en-US" sz="2000" i="1" dirty="0" err="1" smtClean="0"/>
              <a:t>f</a:t>
            </a:r>
            <a:r>
              <a:rPr lang="en-US" sz="2000" i="1" baseline="-25000" dirty="0" err="1" smtClean="0"/>
              <a:t>off</a:t>
            </a:r>
            <a:r>
              <a:rPr lang="en-US" sz="2000" dirty="0" smtClean="0"/>
              <a:t> = -3.6 </a:t>
            </a:r>
            <a:r>
              <a:rPr lang="en-US" sz="2000" dirty="0"/>
              <a:t>× 10</a:t>
            </a:r>
            <a:r>
              <a:rPr lang="en-US" sz="2000" baseline="30000" dirty="0"/>
              <a:t>-17</a:t>
            </a:r>
            <a:endParaRPr lang="en-US" sz="2000" dirty="0"/>
          </a:p>
        </p:txBody>
      </p:sp>
    </p:spTree>
    <p:extLst>
      <p:ext uri="{BB962C8B-B14F-4D97-AF65-F5344CB8AC3E}">
        <p14:creationId xmlns:p14="http://schemas.microsoft.com/office/powerpoint/2010/main" val="351871333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4" y="103188"/>
            <a:ext cx="8391525" cy="715962"/>
          </a:xfrm>
        </p:spPr>
        <p:txBody>
          <a:bodyPr/>
          <a:lstStyle/>
          <a:p>
            <a:r>
              <a:rPr lang="en-US" sz="2000" dirty="0" smtClean="0">
                <a:solidFill>
                  <a:srgbClr val="3366FF"/>
                </a:solidFill>
              </a:rPr>
              <a:t>UTC(NIST) – UTC(USNO), via GPS </a:t>
            </a:r>
            <a:r>
              <a:rPr lang="en-US" sz="2000" dirty="0" smtClean="0">
                <a:solidFill>
                  <a:srgbClr val="3366FF"/>
                </a:solidFill>
              </a:rPr>
              <a:t>Rx in SIM System, </a:t>
            </a:r>
            <a:r>
              <a:rPr lang="en-US" sz="2000" dirty="0" smtClean="0">
                <a:solidFill>
                  <a:srgbClr val="3366FF"/>
                </a:solidFill>
              </a:rPr>
              <a:t>2008-2012</a:t>
            </a:r>
            <a:endParaRPr lang="en-US" sz="2000" dirty="0">
              <a:solidFill>
                <a:srgbClr val="3366FF"/>
              </a:solidFill>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000123" y="704850"/>
            <a:ext cx="7400925" cy="5924550"/>
          </a:xfrm>
          <a:prstGeom prst="rect">
            <a:avLst/>
          </a:prstGeom>
        </p:spPr>
      </p:pic>
      <p:sp>
        <p:nvSpPr>
          <p:cNvPr id="5" name="TextBox 4"/>
          <p:cNvSpPr txBox="1"/>
          <p:nvPr/>
        </p:nvSpPr>
        <p:spPr>
          <a:xfrm>
            <a:off x="5991226" y="5362605"/>
            <a:ext cx="2247900" cy="400110"/>
          </a:xfrm>
          <a:prstGeom prst="rect">
            <a:avLst/>
          </a:prstGeom>
          <a:solidFill>
            <a:srgbClr val="FFFF00"/>
          </a:solidFill>
        </p:spPr>
        <p:txBody>
          <a:bodyPr wrap="square" rtlCol="0">
            <a:spAutoFit/>
          </a:bodyPr>
          <a:lstStyle/>
          <a:p>
            <a:pPr algn="ctr"/>
            <a:r>
              <a:rPr lang="en-US" sz="2000" i="1" dirty="0" err="1" smtClean="0"/>
              <a:t>f</a:t>
            </a:r>
            <a:r>
              <a:rPr lang="en-US" sz="2000" i="1" baseline="-25000" dirty="0" err="1" smtClean="0"/>
              <a:t>off</a:t>
            </a:r>
            <a:r>
              <a:rPr lang="en-US" sz="2000" dirty="0" smtClean="0"/>
              <a:t> = -1.4 </a:t>
            </a:r>
            <a:r>
              <a:rPr lang="en-US" sz="2000" dirty="0"/>
              <a:t>× 10</a:t>
            </a:r>
            <a:r>
              <a:rPr lang="en-US" sz="2000" baseline="30000" dirty="0"/>
              <a:t>-17</a:t>
            </a:r>
            <a:endParaRPr lang="en-US" sz="2000" dirty="0"/>
          </a:p>
        </p:txBody>
      </p:sp>
    </p:spTree>
    <p:extLst>
      <p:ext uri="{BB962C8B-B14F-4D97-AF65-F5344CB8AC3E}">
        <p14:creationId xmlns:p14="http://schemas.microsoft.com/office/powerpoint/2010/main" val="139467982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373668648"/>
              </p:ext>
            </p:extLst>
          </p:nvPr>
        </p:nvGraphicFramePr>
        <p:xfrm>
          <a:off x="609600" y="666750"/>
          <a:ext cx="7772400" cy="553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2445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1122" name="Rectangle 2"/>
          <p:cNvSpPr>
            <a:spLocks noGrp="1" noChangeArrowheads="1"/>
          </p:cNvSpPr>
          <p:nvPr>
            <p:ph type="title" idx="4294967295"/>
          </p:nvPr>
        </p:nvSpPr>
        <p:spPr>
          <a:xfrm>
            <a:off x="914400" y="0"/>
            <a:ext cx="7715250" cy="655638"/>
          </a:xfrm>
          <a:noFill/>
          <a:ln w="12700"/>
        </p:spPr>
        <p:txBody>
          <a:bodyPr/>
          <a:lstStyle/>
          <a:p>
            <a:r>
              <a:rPr lang="en-US" sz="2800" dirty="0" smtClean="0">
                <a:solidFill>
                  <a:srgbClr val="3366FF"/>
                </a:solidFill>
                <a:latin typeface="Tahoma" pitchFamily="34" charset="0"/>
              </a:rPr>
              <a:t>“Classic” Common-View </a:t>
            </a:r>
            <a:r>
              <a:rPr lang="en-US" sz="2800" dirty="0">
                <a:solidFill>
                  <a:srgbClr val="3366FF"/>
                </a:solidFill>
                <a:latin typeface="Tahoma" pitchFamily="34" charset="0"/>
              </a:rPr>
              <a:t>GPS Measurements</a:t>
            </a:r>
          </a:p>
        </p:txBody>
      </p:sp>
      <p:sp>
        <p:nvSpPr>
          <p:cNvPr id="2440195" name="Rectangle 3"/>
          <p:cNvSpPr>
            <a:spLocks noChangeArrowheads="1"/>
          </p:cNvSpPr>
          <p:nvPr/>
        </p:nvSpPr>
        <p:spPr bwMode="auto">
          <a:xfrm>
            <a:off x="190500" y="771525"/>
            <a:ext cx="6048375" cy="5506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p>
            <a:pPr algn="l" eaLnBrk="1" hangingPunct="1">
              <a:buClr>
                <a:schemeClr val="bg1"/>
              </a:buClr>
              <a:buSzPct val="95000"/>
            </a:pPr>
            <a:r>
              <a:rPr lang="en-US" sz="1600" dirty="0" smtClean="0">
                <a:solidFill>
                  <a:srgbClr val="000000"/>
                </a:solidFill>
              </a:rPr>
              <a:t>Common-view </a:t>
            </a:r>
            <a:r>
              <a:rPr lang="en-US" sz="1600" dirty="0">
                <a:solidFill>
                  <a:srgbClr val="000000"/>
                </a:solidFill>
              </a:rPr>
              <a:t>GPS is the </a:t>
            </a:r>
            <a:r>
              <a:rPr lang="en-US" sz="1600" dirty="0" smtClean="0">
                <a:solidFill>
                  <a:srgbClr val="000000"/>
                </a:solidFill>
              </a:rPr>
              <a:t>most practical </a:t>
            </a:r>
            <a:r>
              <a:rPr lang="en-US" sz="1600" dirty="0">
                <a:solidFill>
                  <a:srgbClr val="000000"/>
                </a:solidFill>
              </a:rPr>
              <a:t>and cost effective way to compare two clocks at remote locations.  </a:t>
            </a:r>
          </a:p>
          <a:p>
            <a:pPr algn="l" eaLnBrk="1" hangingPunct="1">
              <a:buClr>
                <a:schemeClr val="bg1"/>
              </a:buClr>
              <a:buSzPct val="95000"/>
              <a:buFont typeface="Monotype Sorts" pitchFamily="2" charset="2"/>
              <a:buChar char="n"/>
            </a:pPr>
            <a:endParaRPr lang="en-US" sz="1600" dirty="0">
              <a:solidFill>
                <a:srgbClr val="000000"/>
              </a:solidFill>
            </a:endParaRPr>
          </a:p>
          <a:p>
            <a:pPr algn="l" eaLnBrk="1" hangingPunct="1">
              <a:buClr>
                <a:schemeClr val="bg1"/>
              </a:buClr>
              <a:buSzPct val="95000"/>
            </a:pPr>
            <a:r>
              <a:rPr lang="en-US" sz="1600" dirty="0" smtClean="0">
                <a:solidFill>
                  <a:srgbClr val="000000"/>
                </a:solidFill>
              </a:rPr>
              <a:t>The </a:t>
            </a:r>
            <a:r>
              <a:rPr lang="en-US" sz="1600" dirty="0">
                <a:solidFill>
                  <a:srgbClr val="000000"/>
                </a:solidFill>
              </a:rPr>
              <a:t>common-view method involves a GPS satellite (S</a:t>
            </a:r>
            <a:r>
              <a:rPr lang="en-US" sz="1600" dirty="0" smtClean="0">
                <a:solidFill>
                  <a:srgbClr val="000000"/>
                </a:solidFill>
              </a:rPr>
              <a:t>) that can be received at each of two </a:t>
            </a:r>
            <a:r>
              <a:rPr lang="en-US" sz="1600" dirty="0">
                <a:solidFill>
                  <a:srgbClr val="000000"/>
                </a:solidFill>
              </a:rPr>
              <a:t>receiving sites (A and B).  Each site has a GPS receiver, a </a:t>
            </a:r>
            <a:r>
              <a:rPr lang="en-US" sz="1600" dirty="0" smtClean="0">
                <a:solidFill>
                  <a:srgbClr val="000000"/>
                </a:solidFill>
              </a:rPr>
              <a:t>clock, </a:t>
            </a:r>
            <a:r>
              <a:rPr lang="en-US" sz="1600" dirty="0">
                <a:solidFill>
                  <a:srgbClr val="000000"/>
                </a:solidFill>
              </a:rPr>
              <a:t>and a time interval counter.</a:t>
            </a:r>
          </a:p>
          <a:p>
            <a:pPr algn="l" eaLnBrk="1" hangingPunct="1">
              <a:buClr>
                <a:schemeClr val="bg1"/>
              </a:buClr>
              <a:buSzPct val="95000"/>
              <a:buFont typeface="Monotype Sorts" pitchFamily="2" charset="2"/>
              <a:buNone/>
            </a:pPr>
            <a:endParaRPr lang="en-US" sz="1600" dirty="0">
              <a:solidFill>
                <a:srgbClr val="000000"/>
              </a:solidFill>
            </a:endParaRPr>
          </a:p>
          <a:p>
            <a:pPr algn="l" eaLnBrk="1" hangingPunct="1">
              <a:buClr>
                <a:schemeClr val="bg1"/>
              </a:buClr>
              <a:buSzPct val="95000"/>
            </a:pPr>
            <a:r>
              <a:rPr lang="en-US" sz="1600" dirty="0" smtClean="0">
                <a:solidFill>
                  <a:srgbClr val="000000"/>
                </a:solidFill>
              </a:rPr>
              <a:t>The time interval between the local clock and GPS is measured at each site.   Two </a:t>
            </a:r>
            <a:r>
              <a:rPr lang="en-US" sz="1600" dirty="0">
                <a:solidFill>
                  <a:srgbClr val="000000"/>
                </a:solidFill>
              </a:rPr>
              <a:t>data sets are recorded (one at each site</a:t>
            </a:r>
            <a:r>
              <a:rPr lang="en-US" sz="1600" dirty="0" smtClean="0">
                <a:solidFill>
                  <a:srgbClr val="000000"/>
                </a:solidFill>
              </a:rPr>
              <a:t>):</a:t>
            </a:r>
          </a:p>
          <a:p>
            <a:pPr algn="l" eaLnBrk="1" hangingPunct="1">
              <a:buClr>
                <a:schemeClr val="bg1"/>
              </a:buClr>
              <a:buSzPct val="95000"/>
            </a:pPr>
            <a:endParaRPr lang="en-US" sz="1600" dirty="0">
              <a:solidFill>
                <a:srgbClr val="000000"/>
              </a:solidFill>
            </a:endParaRPr>
          </a:p>
          <a:p>
            <a:pPr marL="742950" lvl="1" indent="-285750" algn="l" eaLnBrk="1" hangingPunct="1">
              <a:buClr>
                <a:srgbClr val="3366FF"/>
              </a:buClr>
              <a:buSzPct val="75000"/>
              <a:buFont typeface="Wingdings" panose="05000000000000000000" pitchFamily="2" charset="2"/>
              <a:buChar char="ü"/>
            </a:pPr>
            <a:r>
              <a:rPr lang="en-US" sz="1600" dirty="0">
                <a:solidFill>
                  <a:srgbClr val="000000"/>
                </a:solidFill>
              </a:rPr>
              <a:t> Clock A - S</a:t>
            </a:r>
          </a:p>
          <a:p>
            <a:pPr marL="742950" lvl="1" indent="-285750" algn="l" eaLnBrk="1" hangingPunct="1">
              <a:buClr>
                <a:srgbClr val="3366FF"/>
              </a:buClr>
              <a:buSzPct val="75000"/>
              <a:buFont typeface="Wingdings" panose="05000000000000000000" pitchFamily="2" charset="2"/>
              <a:buChar char="ü"/>
            </a:pPr>
            <a:r>
              <a:rPr lang="en-US" sz="1600" dirty="0">
                <a:solidFill>
                  <a:srgbClr val="000000"/>
                </a:solidFill>
              </a:rPr>
              <a:t> Clock B - S	</a:t>
            </a:r>
          </a:p>
          <a:p>
            <a:pPr lvl="1" algn="l" eaLnBrk="1" hangingPunct="1">
              <a:buClr>
                <a:schemeClr val="tx1"/>
              </a:buClr>
              <a:buSzPct val="75000"/>
              <a:buFont typeface="Monotype Sorts" pitchFamily="2" charset="2"/>
              <a:buNone/>
            </a:pPr>
            <a:endParaRPr lang="en-US" sz="1600" dirty="0">
              <a:solidFill>
                <a:srgbClr val="000000"/>
              </a:solidFill>
            </a:endParaRPr>
          </a:p>
          <a:p>
            <a:pPr algn="l" eaLnBrk="1" hangingPunct="1">
              <a:buClr>
                <a:schemeClr val="bg1"/>
              </a:buClr>
              <a:buSzPct val="75000"/>
            </a:pPr>
            <a:r>
              <a:rPr lang="en-US" sz="1600" dirty="0" smtClean="0">
                <a:solidFill>
                  <a:srgbClr val="000000"/>
                </a:solidFill>
              </a:rPr>
              <a:t>The </a:t>
            </a:r>
            <a:r>
              <a:rPr lang="en-US" sz="1600" dirty="0">
                <a:solidFill>
                  <a:srgbClr val="000000"/>
                </a:solidFill>
              </a:rPr>
              <a:t>two data sets are then </a:t>
            </a:r>
            <a:r>
              <a:rPr lang="en-US" sz="1600" dirty="0" smtClean="0">
                <a:solidFill>
                  <a:srgbClr val="000000"/>
                </a:solidFill>
              </a:rPr>
              <a:t>subtracted </a:t>
            </a:r>
            <a:r>
              <a:rPr lang="en-US" sz="1600" dirty="0">
                <a:solidFill>
                  <a:srgbClr val="000000"/>
                </a:solidFill>
              </a:rPr>
              <a:t>from each other to find the difference between Clocks A and B.  </a:t>
            </a:r>
            <a:r>
              <a:rPr lang="en-US" sz="1600" dirty="0" smtClean="0">
                <a:solidFill>
                  <a:srgbClr val="000000"/>
                </a:solidFill>
              </a:rPr>
              <a:t> Delays </a:t>
            </a:r>
            <a:r>
              <a:rPr lang="en-US" sz="1600" dirty="0">
                <a:solidFill>
                  <a:srgbClr val="000000"/>
                </a:solidFill>
              </a:rPr>
              <a:t>that are common to both paths (</a:t>
            </a:r>
            <a:r>
              <a:rPr lang="en-US" sz="1600" i="1" dirty="0" err="1">
                <a:solidFill>
                  <a:srgbClr val="000000"/>
                </a:solidFill>
              </a:rPr>
              <a:t>d</a:t>
            </a:r>
            <a:r>
              <a:rPr lang="en-US" sz="1600" i="1" baseline="-25000" dirty="0" err="1">
                <a:solidFill>
                  <a:srgbClr val="000000"/>
                </a:solidFill>
              </a:rPr>
              <a:t>SA</a:t>
            </a:r>
            <a:r>
              <a:rPr lang="en-US" sz="1600" dirty="0">
                <a:solidFill>
                  <a:srgbClr val="000000"/>
                </a:solidFill>
              </a:rPr>
              <a:t> and </a:t>
            </a:r>
            <a:r>
              <a:rPr lang="en-US" sz="1600" i="1" dirty="0" err="1">
                <a:solidFill>
                  <a:srgbClr val="000000"/>
                </a:solidFill>
              </a:rPr>
              <a:t>d</a:t>
            </a:r>
            <a:r>
              <a:rPr lang="en-US" sz="1600" i="1" baseline="-25000" dirty="0" err="1">
                <a:solidFill>
                  <a:srgbClr val="000000"/>
                </a:solidFill>
              </a:rPr>
              <a:t>SB</a:t>
            </a:r>
            <a:r>
              <a:rPr lang="en-US" sz="1600" dirty="0">
                <a:solidFill>
                  <a:srgbClr val="000000"/>
                </a:solidFill>
              </a:rPr>
              <a:t>) </a:t>
            </a:r>
            <a:r>
              <a:rPr lang="en-US" sz="1600" dirty="0" smtClean="0">
                <a:solidFill>
                  <a:srgbClr val="000000"/>
                </a:solidFill>
              </a:rPr>
              <a:t>cancel.  Delays </a:t>
            </a:r>
            <a:r>
              <a:rPr lang="en-US" sz="1600" dirty="0">
                <a:solidFill>
                  <a:srgbClr val="000000"/>
                </a:solidFill>
              </a:rPr>
              <a:t>that are not common to both paths contribute uncertainty to the measurement.  </a:t>
            </a:r>
            <a:endParaRPr lang="en-US" sz="1600" dirty="0" smtClean="0">
              <a:solidFill>
                <a:srgbClr val="000000"/>
              </a:solidFill>
            </a:endParaRPr>
          </a:p>
          <a:p>
            <a:pPr algn="l" eaLnBrk="1" hangingPunct="1">
              <a:buClr>
                <a:schemeClr val="bg1"/>
              </a:buClr>
              <a:buSzPct val="75000"/>
            </a:pPr>
            <a:endParaRPr lang="en-US" sz="1600" dirty="0">
              <a:solidFill>
                <a:srgbClr val="000000"/>
              </a:solidFill>
            </a:endParaRPr>
          </a:p>
          <a:p>
            <a:pPr algn="l" eaLnBrk="1" hangingPunct="1">
              <a:buClr>
                <a:schemeClr val="bg1"/>
              </a:buClr>
              <a:buSzPct val="75000"/>
            </a:pPr>
            <a:r>
              <a:rPr lang="en-US" sz="1600" dirty="0" smtClean="0">
                <a:solidFill>
                  <a:srgbClr val="000000"/>
                </a:solidFill>
              </a:rPr>
              <a:t>The equation </a:t>
            </a:r>
            <a:r>
              <a:rPr lang="en-US" sz="1600" dirty="0">
                <a:solidFill>
                  <a:srgbClr val="000000"/>
                </a:solidFill>
              </a:rPr>
              <a:t>for the measurement is:</a:t>
            </a:r>
          </a:p>
          <a:p>
            <a:pPr algn="l" eaLnBrk="1" hangingPunct="1">
              <a:buClr>
                <a:schemeClr val="bg1"/>
              </a:buClr>
              <a:buSzPct val="75000"/>
              <a:buFont typeface="Monotype Sorts" pitchFamily="2" charset="2"/>
              <a:buNone/>
            </a:pPr>
            <a:endParaRPr lang="en-US" sz="1600" dirty="0">
              <a:solidFill>
                <a:srgbClr val="000000"/>
              </a:solidFill>
            </a:endParaRPr>
          </a:p>
          <a:p>
            <a:pPr algn="l" eaLnBrk="1" hangingPunct="1">
              <a:buClr>
                <a:schemeClr val="bg1"/>
              </a:buClr>
              <a:buSzPct val="75000"/>
              <a:buFont typeface="Monotype Sorts" pitchFamily="2" charset="2"/>
              <a:buNone/>
            </a:pPr>
            <a:r>
              <a:rPr lang="en-US" sz="1600" dirty="0">
                <a:solidFill>
                  <a:srgbClr val="000000"/>
                </a:solidFill>
              </a:rPr>
              <a:t>(Clock A – S) – (Clock B – S) = (Clock A – Clock B) + (</a:t>
            </a:r>
            <a:r>
              <a:rPr lang="en-US" sz="1600" i="1" dirty="0" err="1">
                <a:solidFill>
                  <a:srgbClr val="000000"/>
                </a:solidFill>
              </a:rPr>
              <a:t>d</a:t>
            </a:r>
            <a:r>
              <a:rPr lang="en-US" sz="1600" i="1" baseline="-25000" dirty="0" err="1">
                <a:solidFill>
                  <a:srgbClr val="000000"/>
                </a:solidFill>
              </a:rPr>
              <a:t>SA</a:t>
            </a:r>
            <a:r>
              <a:rPr lang="en-US" sz="1600" dirty="0">
                <a:solidFill>
                  <a:srgbClr val="000000"/>
                </a:solidFill>
              </a:rPr>
              <a:t> – </a:t>
            </a:r>
            <a:r>
              <a:rPr lang="en-US" sz="1600" i="1" dirty="0" err="1">
                <a:solidFill>
                  <a:srgbClr val="000000"/>
                </a:solidFill>
              </a:rPr>
              <a:t>d</a:t>
            </a:r>
            <a:r>
              <a:rPr lang="en-US" sz="1600" i="1" baseline="-25000" dirty="0" err="1">
                <a:solidFill>
                  <a:srgbClr val="000000"/>
                </a:solidFill>
              </a:rPr>
              <a:t>SB</a:t>
            </a:r>
            <a:r>
              <a:rPr lang="en-US" sz="1600" dirty="0">
                <a:solidFill>
                  <a:srgbClr val="000000"/>
                </a:solidFill>
              </a:rPr>
              <a:t>)</a:t>
            </a:r>
          </a:p>
          <a:p>
            <a:pPr algn="l" eaLnBrk="1" hangingPunct="1">
              <a:buClr>
                <a:schemeClr val="bg1"/>
              </a:buClr>
              <a:buSzPct val="75000"/>
              <a:buFont typeface="Monotype Sorts" pitchFamily="2" charset="2"/>
              <a:buNone/>
            </a:pPr>
            <a:endParaRPr lang="en-US" sz="1600" dirty="0">
              <a:solidFill>
                <a:srgbClr val="000000"/>
              </a:solidFill>
            </a:endParaRPr>
          </a:p>
        </p:txBody>
      </p:sp>
      <p:pic>
        <p:nvPicPr>
          <p:cNvPr id="2440196" name="Picture 4" descr="commonview"/>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6248400" y="838200"/>
            <a:ext cx="2720975" cy="5364163"/>
          </a:xfrm>
          <a:noFill/>
        </p:spPr>
      </p:pic>
    </p:spTree>
    <p:extLst>
      <p:ext uri="{BB962C8B-B14F-4D97-AF65-F5344CB8AC3E}">
        <p14:creationId xmlns:p14="http://schemas.microsoft.com/office/powerpoint/2010/main" val="819650886"/>
      </p:ext>
    </p:extLst>
  </p:cSld>
  <p:clrMapOvr>
    <a:masterClrMapping/>
  </p:clrMapOvr>
  <p:transition advTm="35866"/>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3618" name="Oval 2"/>
          <p:cNvSpPr>
            <a:spLocks noChangeArrowheads="1"/>
          </p:cNvSpPr>
          <p:nvPr/>
        </p:nvSpPr>
        <p:spPr bwMode="auto">
          <a:xfrm rot="-666512">
            <a:off x="7454900" y="466725"/>
            <a:ext cx="1528763" cy="708025"/>
          </a:xfrm>
          <a:prstGeom prst="ellipse">
            <a:avLst/>
          </a:prstGeom>
          <a:solidFill>
            <a:srgbClr val="FFFFCC"/>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3619" name="Oval 3"/>
          <p:cNvSpPr>
            <a:spLocks noChangeArrowheads="1"/>
          </p:cNvSpPr>
          <p:nvPr/>
        </p:nvSpPr>
        <p:spPr bwMode="auto">
          <a:xfrm rot="905318">
            <a:off x="6399213" y="439738"/>
            <a:ext cx="1905000" cy="823912"/>
          </a:xfrm>
          <a:prstGeom prst="ellipse">
            <a:avLst/>
          </a:prstGeom>
          <a:solidFill>
            <a:srgbClr val="CCFFFF"/>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3620" name="Rectangle 4"/>
          <p:cNvSpPr>
            <a:spLocks noGrp="1" noChangeArrowheads="1"/>
          </p:cNvSpPr>
          <p:nvPr>
            <p:ph type="title" sz="quarter"/>
          </p:nvPr>
        </p:nvSpPr>
        <p:spPr>
          <a:xfrm>
            <a:off x="1447800" y="228600"/>
            <a:ext cx="4152900" cy="722313"/>
          </a:xfrm>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pPr algn="ctr"/>
            <a:r>
              <a:rPr lang="en-US" sz="3600" dirty="0">
                <a:solidFill>
                  <a:srgbClr val="3366FF"/>
                </a:solidFill>
                <a:latin typeface="Tahoma" pitchFamily="34" charset="0"/>
              </a:rPr>
              <a:t>All-in-view GPS</a:t>
            </a:r>
            <a:r>
              <a:rPr lang="en-US" sz="3200" dirty="0">
                <a:solidFill>
                  <a:srgbClr val="3366FF"/>
                </a:solidFill>
                <a:effectLst>
                  <a:outerShdw blurRad="38100" dist="38100" dir="2700000" algn="tl">
                    <a:srgbClr val="C0C0C0"/>
                  </a:outerShdw>
                </a:effectLst>
                <a:latin typeface="Tahoma" pitchFamily="34" charset="0"/>
              </a:rPr>
              <a:t> </a:t>
            </a:r>
          </a:p>
        </p:txBody>
      </p:sp>
      <p:pic>
        <p:nvPicPr>
          <p:cNvPr id="1903621" name="Picture 5"/>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8458200" y="622300"/>
            <a:ext cx="436563" cy="296863"/>
          </a:xfrm>
          <a:noFill/>
          <a:ln/>
        </p:spPr>
      </p:pic>
      <p:pic>
        <p:nvPicPr>
          <p:cNvPr id="1903622" name="Picture 6"/>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6561138" y="547688"/>
            <a:ext cx="434975" cy="296862"/>
          </a:xfrm>
          <a:noFill/>
          <a:ln/>
        </p:spPr>
      </p:pic>
      <p:pic>
        <p:nvPicPr>
          <p:cNvPr id="1903623" name="Picture 7"/>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8193088" y="465138"/>
            <a:ext cx="434975" cy="296862"/>
          </a:xfrm>
          <a:noFill/>
          <a:ln/>
        </p:spPr>
      </p:pic>
      <p:pic>
        <p:nvPicPr>
          <p:cNvPr id="190362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8038" y="4905375"/>
            <a:ext cx="1571625"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03625" name="Line 9"/>
          <p:cNvSpPr>
            <a:spLocks noChangeShapeType="1"/>
          </p:cNvSpPr>
          <p:nvPr/>
        </p:nvSpPr>
        <p:spPr bwMode="auto">
          <a:xfrm>
            <a:off x="7777163" y="928688"/>
            <a:ext cx="681037" cy="3887787"/>
          </a:xfrm>
          <a:prstGeom prst="line">
            <a:avLst/>
          </a:prstGeom>
          <a:noFill/>
          <a:ln w="12700">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3626" name="Text Box 10"/>
          <p:cNvSpPr txBox="1">
            <a:spLocks noChangeArrowheads="1"/>
          </p:cNvSpPr>
          <p:nvPr/>
        </p:nvSpPr>
        <p:spPr bwMode="auto">
          <a:xfrm>
            <a:off x="6970713" y="4830763"/>
            <a:ext cx="374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800">
                <a:solidFill>
                  <a:schemeClr val="bg2"/>
                </a:solidFill>
                <a:latin typeface="Times New Roman" pitchFamily="18" charset="0"/>
              </a:rPr>
              <a:t>A</a:t>
            </a:r>
          </a:p>
        </p:txBody>
      </p:sp>
      <p:sp>
        <p:nvSpPr>
          <p:cNvPr id="1903627" name="Text Box 11"/>
          <p:cNvSpPr txBox="1">
            <a:spLocks noChangeArrowheads="1"/>
          </p:cNvSpPr>
          <p:nvPr/>
        </p:nvSpPr>
        <p:spPr bwMode="auto">
          <a:xfrm>
            <a:off x="8458200" y="4830763"/>
            <a:ext cx="487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800">
                <a:solidFill>
                  <a:schemeClr val="bg2"/>
                </a:solidFill>
                <a:latin typeface="Times New Roman" pitchFamily="18" charset="0"/>
              </a:rPr>
              <a:t>B</a:t>
            </a:r>
          </a:p>
        </p:txBody>
      </p:sp>
      <p:sp>
        <p:nvSpPr>
          <p:cNvPr id="1903628" name="Arc 12"/>
          <p:cNvSpPr>
            <a:spLocks/>
          </p:cNvSpPr>
          <p:nvPr/>
        </p:nvSpPr>
        <p:spPr bwMode="auto">
          <a:xfrm rot="6937559" flipH="1" flipV="1">
            <a:off x="7259638" y="3675063"/>
            <a:ext cx="1238250" cy="1752600"/>
          </a:xfrm>
          <a:custGeom>
            <a:avLst/>
            <a:gdLst>
              <a:gd name="G0" fmla="+- 0 0 0"/>
              <a:gd name="G1" fmla="+- 20662 0 0"/>
              <a:gd name="G2" fmla="+- 21600 0 0"/>
              <a:gd name="T0" fmla="*/ 6297 w 21600"/>
              <a:gd name="T1" fmla="*/ 0 h 29376"/>
              <a:gd name="T2" fmla="*/ 19764 w 21600"/>
              <a:gd name="T3" fmla="*/ 29376 h 29376"/>
              <a:gd name="T4" fmla="*/ 0 w 21600"/>
              <a:gd name="T5" fmla="*/ 20662 h 29376"/>
            </a:gdLst>
            <a:ahLst/>
            <a:cxnLst>
              <a:cxn ang="0">
                <a:pos x="T0" y="T1"/>
              </a:cxn>
              <a:cxn ang="0">
                <a:pos x="T2" y="T3"/>
              </a:cxn>
              <a:cxn ang="0">
                <a:pos x="T4" y="T5"/>
              </a:cxn>
            </a:cxnLst>
            <a:rect l="0" t="0" r="r" b="b"/>
            <a:pathLst>
              <a:path w="21600" h="29376" fill="none" extrusionOk="0">
                <a:moveTo>
                  <a:pt x="6296" y="0"/>
                </a:moveTo>
                <a:cubicBezTo>
                  <a:pt x="15387" y="2770"/>
                  <a:pt x="21600" y="11158"/>
                  <a:pt x="21600" y="20662"/>
                </a:cubicBezTo>
                <a:cubicBezTo>
                  <a:pt x="21600" y="23662"/>
                  <a:pt x="20974" y="26630"/>
                  <a:pt x="19764" y="29376"/>
                </a:cubicBezTo>
              </a:path>
              <a:path w="21600" h="29376" stroke="0" extrusionOk="0">
                <a:moveTo>
                  <a:pt x="6296" y="0"/>
                </a:moveTo>
                <a:cubicBezTo>
                  <a:pt x="15387" y="2770"/>
                  <a:pt x="21600" y="11158"/>
                  <a:pt x="21600" y="20662"/>
                </a:cubicBezTo>
                <a:cubicBezTo>
                  <a:pt x="21600" y="23662"/>
                  <a:pt x="20974" y="26630"/>
                  <a:pt x="19764" y="29376"/>
                </a:cubicBezTo>
                <a:lnTo>
                  <a:pt x="0" y="20662"/>
                </a:lnTo>
                <a:close/>
              </a:path>
            </a:pathLst>
          </a:custGeom>
          <a:noFill/>
          <a:ln w="1905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03629" name="Arc 13"/>
          <p:cNvSpPr>
            <a:spLocks/>
          </p:cNvSpPr>
          <p:nvPr/>
        </p:nvSpPr>
        <p:spPr bwMode="auto">
          <a:xfrm rot="6937559" flipH="1" flipV="1">
            <a:off x="7220744" y="2724944"/>
            <a:ext cx="1238250" cy="1731962"/>
          </a:xfrm>
          <a:custGeom>
            <a:avLst/>
            <a:gdLst>
              <a:gd name="G0" fmla="+- 0 0 0"/>
              <a:gd name="G1" fmla="+- 20955 0 0"/>
              <a:gd name="G2" fmla="+- 21600 0 0"/>
              <a:gd name="T0" fmla="*/ 5237 w 21600"/>
              <a:gd name="T1" fmla="*/ 0 h 28990"/>
              <a:gd name="T2" fmla="*/ 20050 w 21600"/>
              <a:gd name="T3" fmla="*/ 28990 h 28990"/>
              <a:gd name="T4" fmla="*/ 0 w 21600"/>
              <a:gd name="T5" fmla="*/ 20955 h 28990"/>
            </a:gdLst>
            <a:ahLst/>
            <a:cxnLst>
              <a:cxn ang="0">
                <a:pos x="T0" y="T1"/>
              </a:cxn>
              <a:cxn ang="0">
                <a:pos x="T2" y="T3"/>
              </a:cxn>
              <a:cxn ang="0">
                <a:pos x="T4" y="T5"/>
              </a:cxn>
            </a:cxnLst>
            <a:rect l="0" t="0" r="r" b="b"/>
            <a:pathLst>
              <a:path w="21600" h="28990" fill="none" extrusionOk="0">
                <a:moveTo>
                  <a:pt x="5237" y="-1"/>
                </a:moveTo>
                <a:cubicBezTo>
                  <a:pt x="14853" y="2402"/>
                  <a:pt x="21600" y="11042"/>
                  <a:pt x="21600" y="20955"/>
                </a:cubicBezTo>
                <a:cubicBezTo>
                  <a:pt x="21600" y="23707"/>
                  <a:pt x="21073" y="26434"/>
                  <a:pt x="20049" y="28989"/>
                </a:cubicBezTo>
              </a:path>
              <a:path w="21600" h="28990" stroke="0" extrusionOk="0">
                <a:moveTo>
                  <a:pt x="5237" y="-1"/>
                </a:moveTo>
                <a:cubicBezTo>
                  <a:pt x="14853" y="2402"/>
                  <a:pt x="21600" y="11042"/>
                  <a:pt x="21600" y="20955"/>
                </a:cubicBezTo>
                <a:cubicBezTo>
                  <a:pt x="21600" y="23707"/>
                  <a:pt x="21073" y="26434"/>
                  <a:pt x="20049" y="28989"/>
                </a:cubicBezTo>
                <a:lnTo>
                  <a:pt x="0" y="20955"/>
                </a:lnTo>
                <a:close/>
              </a:path>
            </a:pathLst>
          </a:custGeom>
          <a:noFill/>
          <a:ln w="1905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03630" name="WordArt 14"/>
          <p:cNvSpPr>
            <a:spLocks noChangeArrowheads="1" noChangeShapeType="1" noTextEdit="1"/>
          </p:cNvSpPr>
          <p:nvPr/>
        </p:nvSpPr>
        <p:spPr bwMode="auto">
          <a:xfrm>
            <a:off x="7158038" y="2971800"/>
            <a:ext cx="1457325" cy="609600"/>
          </a:xfrm>
          <a:prstGeom prst="rect">
            <a:avLst/>
          </a:prstGeom>
          <a:extLst>
            <a:ext uri="{91240B29-F687-4F45-9708-019B960494DF}">
              <a14:hiddenLine xmlns:a14="http://schemas.microsoft.com/office/drawing/2010/main" w="0">
                <a:solidFill>
                  <a:srgbClr val="000000"/>
                </a:solidFill>
                <a:round/>
                <a:headEnd/>
                <a:tailEnd/>
              </a14:hiddenLine>
            </a:ext>
            <a:ext uri="{AF507438-7753-43E0-B8FC-AC1667EBCBE1}">
              <a14:hiddenEffects xmlns:a14="http://schemas.microsoft.com/office/drawing/2010/main">
                <a:effectLst/>
              </a14:hiddenEffects>
            </a:ext>
          </a:extLst>
        </p:spPr>
        <p:txBody>
          <a:bodyPr spcFirstLastPara="1" wrap="none" fromWordArt="1">
            <a:prstTxWarp prst="textArchUp">
              <a:avLst>
                <a:gd name="adj" fmla="val 11602605"/>
              </a:avLst>
            </a:prstTxWarp>
          </a:bodyPr>
          <a:lstStyle/>
          <a:p>
            <a:r>
              <a:rPr lang="en-US" sz="2000" kern="10">
                <a:solidFill>
                  <a:srgbClr val="3366FF"/>
                </a:solidFill>
                <a:latin typeface="Arial Black"/>
              </a:rPr>
              <a:t>ionosphere</a:t>
            </a:r>
          </a:p>
        </p:txBody>
      </p:sp>
      <p:sp>
        <p:nvSpPr>
          <p:cNvPr id="1903631" name="Line 15"/>
          <p:cNvSpPr>
            <a:spLocks noChangeShapeType="1"/>
          </p:cNvSpPr>
          <p:nvPr/>
        </p:nvSpPr>
        <p:spPr bwMode="auto">
          <a:xfrm>
            <a:off x="8081963" y="1057275"/>
            <a:ext cx="388937" cy="3789363"/>
          </a:xfrm>
          <a:prstGeom prst="line">
            <a:avLst/>
          </a:prstGeom>
          <a:noFill/>
          <a:ln w="12700">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3632" name="Line 16"/>
          <p:cNvSpPr>
            <a:spLocks noChangeShapeType="1"/>
          </p:cNvSpPr>
          <p:nvPr/>
        </p:nvSpPr>
        <p:spPr bwMode="auto">
          <a:xfrm>
            <a:off x="8424863" y="684213"/>
            <a:ext cx="38100" cy="4138612"/>
          </a:xfrm>
          <a:prstGeom prst="line">
            <a:avLst/>
          </a:prstGeom>
          <a:noFill/>
          <a:ln w="12700">
            <a:solidFill>
              <a:srgbClr val="6600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3633" name="Line 17"/>
          <p:cNvSpPr>
            <a:spLocks noChangeShapeType="1"/>
          </p:cNvSpPr>
          <p:nvPr/>
        </p:nvSpPr>
        <p:spPr bwMode="auto">
          <a:xfrm>
            <a:off x="7586663" y="5032375"/>
            <a:ext cx="700087" cy="0"/>
          </a:xfrm>
          <a:prstGeom prst="line">
            <a:avLst/>
          </a:prstGeom>
          <a:noFill/>
          <a:ln w="9525">
            <a:solidFill>
              <a:srgbClr val="0000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3634" name="Line 18"/>
          <p:cNvSpPr>
            <a:spLocks noChangeShapeType="1"/>
          </p:cNvSpPr>
          <p:nvPr/>
        </p:nvSpPr>
        <p:spPr bwMode="auto">
          <a:xfrm flipH="1">
            <a:off x="7581900" y="5092700"/>
            <a:ext cx="715963" cy="0"/>
          </a:xfrm>
          <a:prstGeom prst="line">
            <a:avLst/>
          </a:prstGeom>
          <a:noFill/>
          <a:ln w="9525">
            <a:solidFill>
              <a:srgbClr val="0000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3635" name="Line 19"/>
          <p:cNvSpPr>
            <a:spLocks noChangeShapeType="1"/>
          </p:cNvSpPr>
          <p:nvPr/>
        </p:nvSpPr>
        <p:spPr bwMode="auto">
          <a:xfrm>
            <a:off x="6792913" y="769938"/>
            <a:ext cx="655637" cy="4181475"/>
          </a:xfrm>
          <a:prstGeom prst="line">
            <a:avLst/>
          </a:prstGeom>
          <a:noFill/>
          <a:ln w="12700">
            <a:solidFill>
              <a:srgbClr val="660033"/>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3636" name="Line 20"/>
          <p:cNvSpPr>
            <a:spLocks noChangeShapeType="1"/>
          </p:cNvSpPr>
          <p:nvPr/>
        </p:nvSpPr>
        <p:spPr bwMode="auto">
          <a:xfrm>
            <a:off x="7281863" y="950913"/>
            <a:ext cx="168275" cy="3987800"/>
          </a:xfrm>
          <a:prstGeom prst="line">
            <a:avLst/>
          </a:prstGeom>
          <a:noFill/>
          <a:ln w="12700">
            <a:solidFill>
              <a:srgbClr val="660033"/>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3637" name="Line 21"/>
          <p:cNvSpPr>
            <a:spLocks noChangeShapeType="1"/>
          </p:cNvSpPr>
          <p:nvPr/>
        </p:nvSpPr>
        <p:spPr bwMode="auto">
          <a:xfrm flipH="1">
            <a:off x="7453313" y="923925"/>
            <a:ext cx="273050" cy="4016375"/>
          </a:xfrm>
          <a:prstGeom prst="line">
            <a:avLst/>
          </a:prstGeom>
          <a:noFill/>
          <a:ln w="12700">
            <a:solidFill>
              <a:schemeClr val="hlink"/>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3638" name="Line 22"/>
          <p:cNvSpPr>
            <a:spLocks noChangeShapeType="1"/>
          </p:cNvSpPr>
          <p:nvPr/>
        </p:nvSpPr>
        <p:spPr bwMode="auto">
          <a:xfrm flipH="1">
            <a:off x="7450138" y="1074738"/>
            <a:ext cx="606425" cy="3884612"/>
          </a:xfrm>
          <a:prstGeom prst="line">
            <a:avLst/>
          </a:prstGeom>
          <a:noFill/>
          <a:ln w="12700">
            <a:solidFill>
              <a:schemeClr val="hlink"/>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3639" name="WordArt 23"/>
          <p:cNvSpPr>
            <a:spLocks noChangeArrowheads="1" noChangeShapeType="1" noTextEdit="1"/>
          </p:cNvSpPr>
          <p:nvPr/>
        </p:nvSpPr>
        <p:spPr bwMode="auto">
          <a:xfrm>
            <a:off x="7156450" y="3902075"/>
            <a:ext cx="1458913" cy="614363"/>
          </a:xfrm>
          <a:prstGeom prst="rect">
            <a:avLst/>
          </a:prstGeom>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14:hiddenEffects>
            </a:ext>
          </a:extLst>
        </p:spPr>
        <p:txBody>
          <a:bodyPr spcFirstLastPara="1" wrap="none" fromWordArt="1">
            <a:prstTxWarp prst="textArchUp">
              <a:avLst>
                <a:gd name="adj" fmla="val 11128791"/>
              </a:avLst>
            </a:prstTxWarp>
          </a:bodyPr>
          <a:lstStyle/>
          <a:p>
            <a:r>
              <a:rPr lang="en-US" sz="2000" kern="10">
                <a:solidFill>
                  <a:srgbClr val="3366FF"/>
                </a:solidFill>
                <a:latin typeface="Arial Black"/>
              </a:rPr>
              <a:t>troposphere</a:t>
            </a:r>
          </a:p>
        </p:txBody>
      </p:sp>
      <p:sp>
        <p:nvSpPr>
          <p:cNvPr id="1903640" name="Text Box 24"/>
          <p:cNvSpPr txBox="1">
            <a:spLocks noChangeArrowheads="1"/>
          </p:cNvSpPr>
          <p:nvPr/>
        </p:nvSpPr>
        <p:spPr bwMode="auto">
          <a:xfrm>
            <a:off x="304800" y="1083468"/>
            <a:ext cx="5937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sz="1800">
              <a:solidFill>
                <a:schemeClr val="bg2"/>
              </a:solidFill>
              <a:latin typeface="Tahoma" pitchFamily="34" charset="0"/>
            </a:endParaRPr>
          </a:p>
        </p:txBody>
      </p:sp>
      <p:sp>
        <p:nvSpPr>
          <p:cNvPr id="1903641" name="Text Box 25"/>
          <p:cNvSpPr txBox="1">
            <a:spLocks noChangeArrowheads="1"/>
          </p:cNvSpPr>
          <p:nvPr/>
        </p:nvSpPr>
        <p:spPr bwMode="auto">
          <a:xfrm>
            <a:off x="304800" y="1109663"/>
            <a:ext cx="64008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1775" indent="-231775" algn="l">
              <a:defRPr sz="2400">
                <a:solidFill>
                  <a:schemeClr val="tx1"/>
                </a:solidFill>
                <a:latin typeface="Arial" pitchFamily="34" charset="0"/>
              </a:defRPr>
            </a:lvl1pPr>
            <a:lvl2pPr algn="l">
              <a:defRPr sz="2400">
                <a:solidFill>
                  <a:schemeClr val="tx1"/>
                </a:solidFill>
                <a:latin typeface="Arial" pitchFamily="34" charset="0"/>
              </a:defRPr>
            </a:lvl2pPr>
            <a:lvl3pPr algn="l">
              <a:defRPr sz="2400">
                <a:solidFill>
                  <a:schemeClr val="tx1"/>
                </a:solidFill>
                <a:latin typeface="Arial" pitchFamily="34" charset="0"/>
              </a:defRPr>
            </a:lvl3pPr>
            <a:lvl4pPr algn="l">
              <a:defRPr sz="2400">
                <a:solidFill>
                  <a:schemeClr val="tx1"/>
                </a:solidFill>
                <a:latin typeface="Arial" pitchFamily="34" charset="0"/>
              </a:defRPr>
            </a:lvl4pPr>
            <a:lvl5pPr algn="l">
              <a:defRPr sz="2400">
                <a:solidFill>
                  <a:schemeClr val="tx1"/>
                </a:solidFill>
                <a:latin typeface="Arial" pitchFamily="34" charset="0"/>
              </a:defRPr>
            </a:lvl5pPr>
            <a:lvl6pPr eaLnBrk="0" fontAlgn="base" hangingPunct="0">
              <a:spcBef>
                <a:spcPct val="0"/>
              </a:spcBef>
              <a:spcAft>
                <a:spcPct val="0"/>
              </a:spcAft>
              <a:defRPr sz="2400">
                <a:solidFill>
                  <a:schemeClr val="tx1"/>
                </a:solidFill>
                <a:latin typeface="Arial" pitchFamily="34" charset="0"/>
              </a:defRPr>
            </a:lvl6pPr>
            <a:lvl7pPr eaLnBrk="0" fontAlgn="base" hangingPunct="0">
              <a:spcBef>
                <a:spcPct val="0"/>
              </a:spcBef>
              <a:spcAft>
                <a:spcPct val="0"/>
              </a:spcAft>
              <a:defRPr sz="2400">
                <a:solidFill>
                  <a:schemeClr val="tx1"/>
                </a:solidFill>
                <a:latin typeface="Arial" pitchFamily="34" charset="0"/>
              </a:defRPr>
            </a:lvl7pPr>
            <a:lvl8pPr eaLnBrk="0" fontAlgn="base" hangingPunct="0">
              <a:spcBef>
                <a:spcPct val="0"/>
              </a:spcBef>
              <a:spcAft>
                <a:spcPct val="0"/>
              </a:spcAft>
              <a:defRPr sz="2400">
                <a:solidFill>
                  <a:schemeClr val="tx1"/>
                </a:solidFill>
                <a:latin typeface="Arial" pitchFamily="34" charset="0"/>
              </a:defRPr>
            </a:lvl8pPr>
            <a:lvl9pPr eaLnBrk="0" fontAlgn="base" hangingPunct="0">
              <a:spcBef>
                <a:spcPct val="0"/>
              </a:spcBef>
              <a:spcAft>
                <a:spcPct val="0"/>
              </a:spcAft>
              <a:defRPr sz="2400">
                <a:solidFill>
                  <a:schemeClr val="tx1"/>
                </a:solidFill>
                <a:latin typeface="Arial" pitchFamily="34" charset="0"/>
              </a:defRPr>
            </a:lvl9pPr>
          </a:lstStyle>
          <a:p>
            <a:pPr>
              <a:spcBef>
                <a:spcPct val="50000"/>
              </a:spcBef>
              <a:buClr>
                <a:schemeClr val="bg1"/>
              </a:buClr>
              <a:buFont typeface="Wingdings" pitchFamily="2" charset="2"/>
              <a:buChar char="§"/>
            </a:pPr>
            <a:r>
              <a:rPr lang="en-US" sz="1800" dirty="0" smtClean="0"/>
              <a:t>Instead of requiring the same individual satellite to be received at both locations, this method </a:t>
            </a:r>
            <a:r>
              <a:rPr lang="en-US" sz="1800" dirty="0" smtClean="0"/>
              <a:t>takes the average of all of the satellites that can be received, and then measures the time difference between the group of satellites and the local clock.</a:t>
            </a:r>
          </a:p>
          <a:p>
            <a:pPr>
              <a:spcBef>
                <a:spcPct val="50000"/>
              </a:spcBef>
              <a:buClr>
                <a:schemeClr val="bg1"/>
              </a:buClr>
              <a:buFont typeface="Wingdings" pitchFamily="2" charset="2"/>
              <a:buChar char="§"/>
            </a:pPr>
            <a:r>
              <a:rPr lang="en-US" sz="1800" dirty="0" smtClean="0"/>
              <a:t>As is the case with classic common-view, the two measurements </a:t>
            </a:r>
            <a:r>
              <a:rPr lang="en-US" sz="1800" dirty="0" smtClean="0"/>
              <a:t>are then subtracted from each other to obtain the difference between two clocks.</a:t>
            </a:r>
          </a:p>
          <a:p>
            <a:pPr>
              <a:spcBef>
                <a:spcPct val="50000"/>
              </a:spcBef>
              <a:buClr>
                <a:schemeClr val="bg1"/>
              </a:buClr>
              <a:buFont typeface="Wingdings" pitchFamily="2" charset="2"/>
              <a:buChar char="§"/>
            </a:pPr>
            <a:r>
              <a:rPr lang="en-US" sz="1800" dirty="0" smtClean="0"/>
              <a:t>This method works over very long baselines when </a:t>
            </a:r>
            <a:r>
              <a:rPr lang="en-US" sz="1800" dirty="0"/>
              <a:t>no satellites are in </a:t>
            </a:r>
            <a:r>
              <a:rPr lang="en-US" sz="1800" dirty="0" smtClean="0"/>
              <a:t>common-view.  For example, it allows continuous comparisons between Brazil and Canada, or Brazil and the United States.  In fact, it allows common-view systems to be located anywhere on Earth.</a:t>
            </a:r>
            <a:endParaRPr lang="en-US" sz="1800" dirty="0"/>
          </a:p>
          <a:p>
            <a:pPr>
              <a:spcBef>
                <a:spcPct val="50000"/>
              </a:spcBef>
              <a:buClr>
                <a:schemeClr val="bg1"/>
              </a:buClr>
              <a:buFont typeface="Wingdings" pitchFamily="2" charset="2"/>
              <a:buChar char="§"/>
            </a:pPr>
            <a:r>
              <a:rPr lang="en-US" sz="1800" dirty="0" smtClean="0"/>
              <a:t>The performance </a:t>
            </a:r>
            <a:r>
              <a:rPr lang="en-US" sz="1800" dirty="0"/>
              <a:t>is </a:t>
            </a:r>
            <a:r>
              <a:rPr lang="en-US" sz="1800" dirty="0" smtClean="0"/>
              <a:t>perhaps a little worse than </a:t>
            </a:r>
            <a:r>
              <a:rPr lang="en-US" sz="1800" dirty="0" smtClean="0"/>
              <a:t>classic common-view </a:t>
            </a:r>
            <a:r>
              <a:rPr lang="en-US" sz="1800" dirty="0"/>
              <a:t>for short baselines (2500 km or less), </a:t>
            </a:r>
            <a:r>
              <a:rPr lang="en-US" sz="1800" dirty="0" smtClean="0"/>
              <a:t>but better </a:t>
            </a:r>
            <a:r>
              <a:rPr lang="en-US" sz="1800" dirty="0"/>
              <a:t>than </a:t>
            </a:r>
            <a:r>
              <a:rPr lang="en-US" sz="1800" dirty="0" smtClean="0"/>
              <a:t>classic common-view </a:t>
            </a:r>
            <a:r>
              <a:rPr lang="en-US" sz="1800" dirty="0"/>
              <a:t>for long baselines (5000 km or longer)</a:t>
            </a:r>
          </a:p>
          <a:p>
            <a:pPr>
              <a:spcBef>
                <a:spcPct val="50000"/>
              </a:spcBef>
              <a:buClr>
                <a:schemeClr val="bg1"/>
              </a:buClr>
              <a:buFont typeface="Wingdings" pitchFamily="2" charset="2"/>
              <a:buNone/>
            </a:pPr>
            <a:endParaRPr lang="en-US" sz="1800" dirty="0">
              <a:solidFill>
                <a:schemeClr val="bg2"/>
              </a:solidFill>
            </a:endParaRPr>
          </a:p>
        </p:txBody>
      </p:sp>
      <p:pic>
        <p:nvPicPr>
          <p:cNvPr id="1903642" name="Picture 26"/>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a:xfrm>
            <a:off x="7015163" y="706438"/>
            <a:ext cx="434975" cy="296862"/>
          </a:xfrm>
          <a:noFill/>
          <a:ln/>
        </p:spPr>
      </p:pic>
      <p:pic>
        <p:nvPicPr>
          <p:cNvPr id="1903643" name="Picture 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7013" y="844550"/>
            <a:ext cx="433387"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03644"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5063" y="692150"/>
            <a:ext cx="434975"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03645" name="Line 29"/>
          <p:cNvSpPr>
            <a:spLocks noChangeShapeType="1"/>
          </p:cNvSpPr>
          <p:nvPr/>
        </p:nvSpPr>
        <p:spPr bwMode="auto">
          <a:xfrm flipH="1">
            <a:off x="8456613" y="863600"/>
            <a:ext cx="230187" cy="4068763"/>
          </a:xfrm>
          <a:prstGeom prst="line">
            <a:avLst/>
          </a:prstGeom>
          <a:noFill/>
          <a:ln w="12700">
            <a:solidFill>
              <a:srgbClr val="66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3646" name="Arc 30"/>
          <p:cNvSpPr>
            <a:spLocks/>
          </p:cNvSpPr>
          <p:nvPr/>
        </p:nvSpPr>
        <p:spPr bwMode="auto">
          <a:xfrm flipH="1">
            <a:off x="7481888" y="508000"/>
            <a:ext cx="1577975" cy="601663"/>
          </a:xfrm>
          <a:custGeom>
            <a:avLst/>
            <a:gdLst>
              <a:gd name="G0" fmla="+- 0 0 0"/>
              <a:gd name="G1" fmla="+- 15842 0 0"/>
              <a:gd name="G2" fmla="+- 21600 0 0"/>
              <a:gd name="T0" fmla="*/ 14683 w 21600"/>
              <a:gd name="T1" fmla="*/ 0 h 22669"/>
              <a:gd name="T2" fmla="*/ 20493 w 21600"/>
              <a:gd name="T3" fmla="*/ 22669 h 22669"/>
              <a:gd name="T4" fmla="*/ 0 w 21600"/>
              <a:gd name="T5" fmla="*/ 15842 h 22669"/>
            </a:gdLst>
            <a:ahLst/>
            <a:cxnLst>
              <a:cxn ang="0">
                <a:pos x="T0" y="T1"/>
              </a:cxn>
              <a:cxn ang="0">
                <a:pos x="T2" y="T3"/>
              </a:cxn>
              <a:cxn ang="0">
                <a:pos x="T4" y="T5"/>
              </a:cxn>
            </a:cxnLst>
            <a:rect l="0" t="0" r="r" b="b"/>
            <a:pathLst>
              <a:path w="21600" h="22669" fill="none" extrusionOk="0">
                <a:moveTo>
                  <a:pt x="14683" y="-1"/>
                </a:moveTo>
                <a:cubicBezTo>
                  <a:pt x="19093" y="4087"/>
                  <a:pt x="21600" y="9828"/>
                  <a:pt x="21600" y="15842"/>
                </a:cubicBezTo>
                <a:cubicBezTo>
                  <a:pt x="21600" y="18162"/>
                  <a:pt x="21226" y="20467"/>
                  <a:pt x="20492" y="22668"/>
                </a:cubicBezTo>
              </a:path>
              <a:path w="21600" h="22669" stroke="0" extrusionOk="0">
                <a:moveTo>
                  <a:pt x="14683" y="-1"/>
                </a:moveTo>
                <a:cubicBezTo>
                  <a:pt x="19093" y="4087"/>
                  <a:pt x="21600" y="9828"/>
                  <a:pt x="21600" y="15842"/>
                </a:cubicBezTo>
                <a:cubicBezTo>
                  <a:pt x="21600" y="18162"/>
                  <a:pt x="21226" y="20467"/>
                  <a:pt x="20492" y="22668"/>
                </a:cubicBezTo>
                <a:lnTo>
                  <a:pt x="0" y="15842"/>
                </a:lnTo>
                <a:close/>
              </a:path>
            </a:pathLst>
          </a:cu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3647" name="Arc 31"/>
          <p:cNvSpPr>
            <a:spLocks/>
          </p:cNvSpPr>
          <p:nvPr/>
        </p:nvSpPr>
        <p:spPr bwMode="auto">
          <a:xfrm rot="317736" flipV="1">
            <a:off x="7554913" y="1017588"/>
            <a:ext cx="584200" cy="173037"/>
          </a:xfrm>
          <a:custGeom>
            <a:avLst/>
            <a:gdLst>
              <a:gd name="G0" fmla="+- 17766 0 0"/>
              <a:gd name="G1" fmla="+- 21600 0 0"/>
              <a:gd name="G2" fmla="+- 21600 0 0"/>
              <a:gd name="T0" fmla="*/ 0 w 31561"/>
              <a:gd name="T1" fmla="*/ 9315 h 21600"/>
              <a:gd name="T2" fmla="*/ 31561 w 31561"/>
              <a:gd name="T3" fmla="*/ 4979 h 21600"/>
              <a:gd name="T4" fmla="*/ 17766 w 31561"/>
              <a:gd name="T5" fmla="*/ 21600 h 21600"/>
            </a:gdLst>
            <a:ahLst/>
            <a:cxnLst>
              <a:cxn ang="0">
                <a:pos x="T0" y="T1"/>
              </a:cxn>
              <a:cxn ang="0">
                <a:pos x="T2" y="T3"/>
              </a:cxn>
              <a:cxn ang="0">
                <a:pos x="T4" y="T5"/>
              </a:cxn>
            </a:cxnLst>
            <a:rect l="0" t="0" r="r" b="b"/>
            <a:pathLst>
              <a:path w="31561" h="21600" fill="none" extrusionOk="0">
                <a:moveTo>
                  <a:pt x="-1" y="9314"/>
                </a:moveTo>
                <a:cubicBezTo>
                  <a:pt x="4033" y="3481"/>
                  <a:pt x="10673" y="-1"/>
                  <a:pt x="17766" y="0"/>
                </a:cubicBezTo>
                <a:cubicBezTo>
                  <a:pt x="22804" y="0"/>
                  <a:pt x="27684" y="1761"/>
                  <a:pt x="31561" y="4978"/>
                </a:cubicBezTo>
              </a:path>
              <a:path w="31561" h="21600" stroke="0" extrusionOk="0">
                <a:moveTo>
                  <a:pt x="-1" y="9314"/>
                </a:moveTo>
                <a:cubicBezTo>
                  <a:pt x="4033" y="3481"/>
                  <a:pt x="10673" y="-1"/>
                  <a:pt x="17766" y="0"/>
                </a:cubicBezTo>
                <a:cubicBezTo>
                  <a:pt x="22804" y="0"/>
                  <a:pt x="27684" y="1761"/>
                  <a:pt x="31561" y="4978"/>
                </a:cubicBezTo>
                <a:lnTo>
                  <a:pt x="17766" y="21600"/>
                </a:lnTo>
                <a:close/>
              </a:path>
            </a:pathLst>
          </a:cu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8729704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35" name="Line 11"/>
          <p:cNvSpPr>
            <a:spLocks noChangeShapeType="1"/>
          </p:cNvSpPr>
          <p:nvPr/>
        </p:nvSpPr>
        <p:spPr bwMode="auto">
          <a:xfrm rot="5400000">
            <a:off x="640379" y="4755175"/>
            <a:ext cx="700449" cy="2"/>
          </a:xfrm>
          <a:prstGeom prst="line">
            <a:avLst/>
          </a:prstGeom>
          <a:noFill/>
          <a:ln w="9525">
            <a:solidFill>
              <a:schemeClr val="tx1"/>
            </a:solidFill>
            <a:round/>
            <a:headEnd/>
            <a:tailEnd type="triangle" w="med" len="med"/>
          </a:ln>
          <a:effectLst/>
        </p:spPr>
        <p:txBody>
          <a:bodyPr/>
          <a:lstStyle/>
          <a:p>
            <a:endParaRPr lang="en-US"/>
          </a:p>
        </p:txBody>
      </p:sp>
      <p:sp>
        <p:nvSpPr>
          <p:cNvPr id="205853" name="Line 29"/>
          <p:cNvSpPr>
            <a:spLocks noChangeShapeType="1"/>
          </p:cNvSpPr>
          <p:nvPr/>
        </p:nvSpPr>
        <p:spPr bwMode="auto">
          <a:xfrm>
            <a:off x="2057400" y="3657600"/>
            <a:ext cx="0" cy="309563"/>
          </a:xfrm>
          <a:prstGeom prst="line">
            <a:avLst/>
          </a:prstGeom>
          <a:noFill/>
          <a:ln w="9525">
            <a:solidFill>
              <a:schemeClr val="tx1"/>
            </a:solidFill>
            <a:round/>
            <a:headEnd/>
            <a:tailEnd type="triangle" w="med" len="med"/>
          </a:ln>
          <a:effectLst/>
        </p:spPr>
        <p:txBody>
          <a:bodyPr/>
          <a:lstStyle/>
          <a:p>
            <a:endParaRPr lang="en-US"/>
          </a:p>
        </p:txBody>
      </p:sp>
      <p:sp>
        <p:nvSpPr>
          <p:cNvPr id="205851" name="AutoShape 27"/>
          <p:cNvSpPr>
            <a:spLocks noChangeArrowheads="1"/>
          </p:cNvSpPr>
          <p:nvPr/>
        </p:nvSpPr>
        <p:spPr bwMode="auto">
          <a:xfrm flipV="1">
            <a:off x="6629400" y="3364468"/>
            <a:ext cx="304800" cy="2286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205850" name="AutoShape 26"/>
          <p:cNvSpPr>
            <a:spLocks noChangeArrowheads="1"/>
          </p:cNvSpPr>
          <p:nvPr/>
        </p:nvSpPr>
        <p:spPr bwMode="auto">
          <a:xfrm flipV="1">
            <a:off x="1905000" y="3429000"/>
            <a:ext cx="304800" cy="2286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205856" name="Text Box 32"/>
          <p:cNvSpPr txBox="1">
            <a:spLocks noChangeArrowheads="1"/>
          </p:cNvSpPr>
          <p:nvPr/>
        </p:nvSpPr>
        <p:spPr bwMode="auto">
          <a:xfrm>
            <a:off x="1600200" y="3962400"/>
            <a:ext cx="1005840" cy="523220"/>
          </a:xfrm>
          <a:prstGeom prst="rect">
            <a:avLst/>
          </a:prstGeom>
          <a:solidFill>
            <a:schemeClr val="accent1"/>
          </a:solidFill>
          <a:ln w="9525">
            <a:solidFill>
              <a:schemeClr val="tx1"/>
            </a:solidFill>
            <a:miter lim="800000"/>
            <a:headEnd/>
            <a:tailEnd/>
          </a:ln>
          <a:effectLst/>
        </p:spPr>
        <p:txBody>
          <a:bodyPr wrap="square">
            <a:spAutoFit/>
          </a:bodyPr>
          <a:lstStyle/>
          <a:p>
            <a:pPr algn="ctr">
              <a:spcBef>
                <a:spcPct val="50000"/>
              </a:spcBef>
            </a:pPr>
            <a:r>
              <a:rPr lang="en-US" sz="1400" dirty="0" smtClean="0">
                <a:latin typeface="+mj-lt"/>
              </a:rPr>
              <a:t>GPS Receiver</a:t>
            </a:r>
            <a:endParaRPr lang="en-US" sz="1400" dirty="0">
              <a:latin typeface="+mj-lt"/>
            </a:endParaRPr>
          </a:p>
        </p:txBody>
      </p:sp>
      <p:pic>
        <p:nvPicPr>
          <p:cNvPr id="205867" name="Picture 43"/>
          <p:cNvPicPr>
            <a:picLocks noChangeAspect="1" noChangeArrowheads="1"/>
          </p:cNvPicPr>
          <p:nvPr/>
        </p:nvPicPr>
        <p:blipFill>
          <a:blip r:embed="rId3" cstate="print"/>
          <a:srcRect/>
          <a:stretch>
            <a:fillRect/>
          </a:stretch>
        </p:blipFill>
        <p:spPr bwMode="auto">
          <a:xfrm>
            <a:off x="3581400" y="685800"/>
            <a:ext cx="1153758" cy="990600"/>
          </a:xfrm>
          <a:prstGeom prst="rect">
            <a:avLst/>
          </a:prstGeom>
          <a:noFill/>
          <a:ln w="9525">
            <a:noFill/>
            <a:miter lim="800000"/>
            <a:headEnd/>
            <a:tailEnd/>
          </a:ln>
          <a:effectLst/>
        </p:spPr>
      </p:pic>
      <p:sp>
        <p:nvSpPr>
          <p:cNvPr id="205870" name="Line 46"/>
          <p:cNvSpPr>
            <a:spLocks noChangeShapeType="1"/>
          </p:cNvSpPr>
          <p:nvPr/>
        </p:nvSpPr>
        <p:spPr bwMode="auto">
          <a:xfrm flipH="1">
            <a:off x="2083190" y="1524000"/>
            <a:ext cx="1905000" cy="1905000"/>
          </a:xfrm>
          <a:prstGeom prst="line">
            <a:avLst/>
          </a:prstGeom>
          <a:noFill/>
          <a:ln w="9525">
            <a:solidFill>
              <a:schemeClr val="tx1"/>
            </a:solidFill>
            <a:prstDash val="dash"/>
            <a:round/>
            <a:headEnd/>
            <a:tailEnd type="triangle" w="med" len="med"/>
          </a:ln>
          <a:effectLst/>
        </p:spPr>
        <p:txBody>
          <a:bodyPr/>
          <a:lstStyle/>
          <a:p>
            <a:endParaRPr lang="en-US"/>
          </a:p>
        </p:txBody>
      </p:sp>
      <p:sp>
        <p:nvSpPr>
          <p:cNvPr id="205871" name="Line 47"/>
          <p:cNvSpPr>
            <a:spLocks noChangeShapeType="1"/>
          </p:cNvSpPr>
          <p:nvPr/>
        </p:nvSpPr>
        <p:spPr bwMode="auto">
          <a:xfrm>
            <a:off x="4267199" y="1371600"/>
            <a:ext cx="2514601" cy="1992868"/>
          </a:xfrm>
          <a:prstGeom prst="line">
            <a:avLst/>
          </a:prstGeom>
          <a:noFill/>
          <a:ln w="9525">
            <a:solidFill>
              <a:schemeClr val="tx1"/>
            </a:solidFill>
            <a:prstDash val="dash"/>
            <a:round/>
            <a:headEnd/>
            <a:tailEnd type="triangle" w="med" len="med"/>
          </a:ln>
          <a:effectLst/>
        </p:spPr>
        <p:txBody>
          <a:bodyPr/>
          <a:lstStyle/>
          <a:p>
            <a:endParaRPr lang="en-US"/>
          </a:p>
        </p:txBody>
      </p:sp>
      <p:sp>
        <p:nvSpPr>
          <p:cNvPr id="205884" name="Text Box 60"/>
          <p:cNvSpPr txBox="1">
            <a:spLocks noChangeArrowheads="1"/>
          </p:cNvSpPr>
          <p:nvPr/>
        </p:nvSpPr>
        <p:spPr bwMode="auto">
          <a:xfrm>
            <a:off x="838200" y="5105400"/>
            <a:ext cx="1257300" cy="523220"/>
          </a:xfrm>
          <a:prstGeom prst="rect">
            <a:avLst/>
          </a:prstGeom>
          <a:solidFill>
            <a:schemeClr val="accent3">
              <a:lumMod val="85000"/>
            </a:schemeClr>
          </a:solidFill>
          <a:ln w="9525">
            <a:solidFill>
              <a:schemeClr val="tx1"/>
            </a:solidFill>
            <a:miter lim="800000"/>
            <a:headEnd/>
            <a:tailEnd/>
          </a:ln>
          <a:effectLst/>
        </p:spPr>
        <p:txBody>
          <a:bodyPr>
            <a:spAutoFit/>
          </a:bodyPr>
          <a:lstStyle/>
          <a:p>
            <a:pPr algn="ctr">
              <a:spcBef>
                <a:spcPct val="50000"/>
              </a:spcBef>
            </a:pPr>
            <a:r>
              <a:rPr lang="en-US" sz="1400" dirty="0" smtClean="0">
                <a:latin typeface="+mj-lt"/>
              </a:rPr>
              <a:t>Time Interval Counter</a:t>
            </a:r>
            <a:endParaRPr lang="en-US" sz="1400" dirty="0">
              <a:latin typeface="+mj-lt"/>
            </a:endParaRPr>
          </a:p>
        </p:txBody>
      </p:sp>
      <p:sp>
        <p:nvSpPr>
          <p:cNvPr id="47" name="Text Box 6"/>
          <p:cNvSpPr txBox="1">
            <a:spLocks noChangeArrowheads="1"/>
          </p:cNvSpPr>
          <p:nvPr/>
        </p:nvSpPr>
        <p:spPr bwMode="auto">
          <a:xfrm>
            <a:off x="3446843" y="4876800"/>
            <a:ext cx="1716901" cy="738664"/>
          </a:xfrm>
          <a:prstGeom prst="rect">
            <a:avLst/>
          </a:prstGeom>
          <a:solidFill>
            <a:schemeClr val="accent2">
              <a:lumMod val="20000"/>
              <a:lumOff val="80000"/>
            </a:schemeClr>
          </a:solidFill>
          <a:ln w="9525">
            <a:solidFill>
              <a:schemeClr val="tx2"/>
            </a:solidFill>
            <a:miter lim="800000"/>
            <a:headEnd/>
            <a:tailEnd/>
          </a:ln>
          <a:effectLst/>
        </p:spPr>
        <p:txBody>
          <a:bodyPr wrap="square">
            <a:spAutoFit/>
          </a:bodyPr>
          <a:lstStyle/>
          <a:p>
            <a:pPr algn="ctr">
              <a:spcBef>
                <a:spcPct val="50000"/>
              </a:spcBef>
            </a:pPr>
            <a:r>
              <a:rPr lang="en-US" sz="1400" dirty="0" smtClean="0">
                <a:solidFill>
                  <a:schemeClr val="accent4"/>
                </a:solidFill>
                <a:latin typeface="+mj-lt"/>
              </a:rPr>
              <a:t>Internet </a:t>
            </a:r>
            <a:r>
              <a:rPr lang="en-US" sz="1400" dirty="0" smtClean="0">
                <a:solidFill>
                  <a:schemeClr val="accent4"/>
                </a:solidFill>
                <a:latin typeface="+mj-lt"/>
              </a:rPr>
              <a:t>Server for real-time processing</a:t>
            </a:r>
            <a:endParaRPr lang="en-US" sz="1400" dirty="0" smtClean="0">
              <a:solidFill>
                <a:schemeClr val="accent4"/>
              </a:solidFill>
              <a:latin typeface="+mj-lt"/>
            </a:endParaRPr>
          </a:p>
        </p:txBody>
      </p:sp>
      <p:sp>
        <p:nvSpPr>
          <p:cNvPr id="49" name="Line 29"/>
          <p:cNvSpPr>
            <a:spLocks noChangeShapeType="1"/>
          </p:cNvSpPr>
          <p:nvPr/>
        </p:nvSpPr>
        <p:spPr bwMode="auto">
          <a:xfrm>
            <a:off x="6781800" y="3593068"/>
            <a:ext cx="0" cy="309563"/>
          </a:xfrm>
          <a:prstGeom prst="line">
            <a:avLst/>
          </a:prstGeom>
          <a:noFill/>
          <a:ln w="9525">
            <a:solidFill>
              <a:schemeClr val="tx1"/>
            </a:solidFill>
            <a:round/>
            <a:headEnd/>
            <a:tailEnd type="triangle" w="med" len="med"/>
          </a:ln>
          <a:effectLst/>
        </p:spPr>
        <p:txBody>
          <a:bodyPr/>
          <a:lstStyle/>
          <a:p>
            <a:endParaRPr lang="en-US"/>
          </a:p>
        </p:txBody>
      </p:sp>
      <p:sp>
        <p:nvSpPr>
          <p:cNvPr id="50" name="Text Box 32"/>
          <p:cNvSpPr txBox="1">
            <a:spLocks noChangeArrowheads="1"/>
          </p:cNvSpPr>
          <p:nvPr/>
        </p:nvSpPr>
        <p:spPr bwMode="auto">
          <a:xfrm>
            <a:off x="6202680" y="3886200"/>
            <a:ext cx="1005840" cy="523220"/>
          </a:xfrm>
          <a:prstGeom prst="rect">
            <a:avLst/>
          </a:prstGeom>
          <a:solidFill>
            <a:schemeClr val="accent1"/>
          </a:solidFill>
          <a:ln w="9525">
            <a:solidFill>
              <a:schemeClr val="tx1"/>
            </a:solidFill>
            <a:miter lim="800000"/>
            <a:headEnd/>
            <a:tailEnd/>
          </a:ln>
          <a:effectLst/>
        </p:spPr>
        <p:txBody>
          <a:bodyPr wrap="square">
            <a:spAutoFit/>
          </a:bodyPr>
          <a:lstStyle/>
          <a:p>
            <a:pPr algn="ctr">
              <a:spcBef>
                <a:spcPct val="50000"/>
              </a:spcBef>
            </a:pPr>
            <a:r>
              <a:rPr lang="en-US" sz="1400" dirty="0" smtClean="0">
                <a:latin typeface="+mn-lt"/>
              </a:rPr>
              <a:t>GPS Receiver</a:t>
            </a:r>
            <a:endParaRPr lang="en-US" sz="1400" dirty="0">
              <a:latin typeface="+mn-lt"/>
            </a:endParaRPr>
          </a:p>
        </p:txBody>
      </p:sp>
      <p:sp>
        <p:nvSpPr>
          <p:cNvPr id="51" name="Line 11"/>
          <p:cNvSpPr>
            <a:spLocks noChangeShapeType="1"/>
          </p:cNvSpPr>
          <p:nvPr/>
        </p:nvSpPr>
        <p:spPr bwMode="auto">
          <a:xfrm rot="5400000" flipV="1">
            <a:off x="1600202" y="4800599"/>
            <a:ext cx="609598" cy="1"/>
          </a:xfrm>
          <a:prstGeom prst="line">
            <a:avLst/>
          </a:prstGeom>
          <a:noFill/>
          <a:ln w="9525">
            <a:solidFill>
              <a:schemeClr val="tx1"/>
            </a:solidFill>
            <a:round/>
            <a:headEnd/>
            <a:tailEnd type="triangle" w="med" len="med"/>
          </a:ln>
          <a:effectLst/>
        </p:spPr>
        <p:txBody>
          <a:bodyPr/>
          <a:lstStyle/>
          <a:p>
            <a:endParaRPr lang="en-US"/>
          </a:p>
        </p:txBody>
      </p:sp>
      <p:sp>
        <p:nvSpPr>
          <p:cNvPr id="54" name="Line 48"/>
          <p:cNvSpPr>
            <a:spLocks noChangeShapeType="1"/>
          </p:cNvSpPr>
          <p:nvPr/>
        </p:nvSpPr>
        <p:spPr bwMode="auto">
          <a:xfrm flipV="1">
            <a:off x="2103120" y="5296348"/>
            <a:ext cx="1351343" cy="0"/>
          </a:xfrm>
          <a:prstGeom prst="line">
            <a:avLst/>
          </a:prstGeom>
          <a:noFill/>
          <a:ln w="9525">
            <a:solidFill>
              <a:schemeClr val="tx1"/>
            </a:solidFill>
            <a:prstDash val="dash"/>
            <a:round/>
            <a:headEnd/>
            <a:tailEnd type="triangle" w="med" len="med"/>
          </a:ln>
          <a:effectLst/>
        </p:spPr>
        <p:txBody>
          <a:bodyPr/>
          <a:lstStyle/>
          <a:p>
            <a:endParaRPr lang="en-US"/>
          </a:p>
        </p:txBody>
      </p:sp>
      <p:sp>
        <p:nvSpPr>
          <p:cNvPr id="57" name="Text Box 35"/>
          <p:cNvSpPr txBox="1">
            <a:spLocks noChangeArrowheads="1"/>
          </p:cNvSpPr>
          <p:nvPr/>
        </p:nvSpPr>
        <p:spPr bwMode="auto">
          <a:xfrm>
            <a:off x="2606040" y="286098"/>
            <a:ext cx="3459480" cy="307777"/>
          </a:xfrm>
          <a:prstGeom prst="rect">
            <a:avLst/>
          </a:prstGeom>
          <a:noFill/>
          <a:ln w="9525">
            <a:noFill/>
            <a:miter lim="800000"/>
            <a:headEnd/>
            <a:tailEnd/>
          </a:ln>
          <a:effectLst/>
        </p:spPr>
        <p:txBody>
          <a:bodyPr wrap="square">
            <a:spAutoFit/>
          </a:bodyPr>
          <a:lstStyle/>
          <a:p>
            <a:pPr algn="ctr">
              <a:spcBef>
                <a:spcPct val="50000"/>
              </a:spcBef>
            </a:pPr>
            <a:r>
              <a:rPr lang="en-US" sz="1400" dirty="0" smtClean="0">
                <a:latin typeface="+mn-lt"/>
              </a:rPr>
              <a:t>GPS Satellites  </a:t>
            </a:r>
          </a:p>
        </p:txBody>
      </p:sp>
      <p:sp>
        <p:nvSpPr>
          <p:cNvPr id="62" name="Line 11"/>
          <p:cNvSpPr>
            <a:spLocks noChangeShapeType="1"/>
          </p:cNvSpPr>
          <p:nvPr/>
        </p:nvSpPr>
        <p:spPr bwMode="auto">
          <a:xfrm rot="5400000" flipV="1">
            <a:off x="6405492" y="4724401"/>
            <a:ext cx="609598" cy="1"/>
          </a:xfrm>
          <a:prstGeom prst="line">
            <a:avLst/>
          </a:prstGeom>
          <a:noFill/>
          <a:ln w="9525">
            <a:solidFill>
              <a:schemeClr val="tx1"/>
            </a:solidFill>
            <a:round/>
            <a:headEnd/>
            <a:tailEnd type="triangle" w="med" len="med"/>
          </a:ln>
          <a:effectLst/>
        </p:spPr>
        <p:txBody>
          <a:bodyPr/>
          <a:lstStyle/>
          <a:p>
            <a:endParaRPr lang="en-US"/>
          </a:p>
        </p:txBody>
      </p:sp>
      <p:sp>
        <p:nvSpPr>
          <p:cNvPr id="63" name="Line 11"/>
          <p:cNvSpPr>
            <a:spLocks noChangeShapeType="1"/>
          </p:cNvSpPr>
          <p:nvPr/>
        </p:nvSpPr>
        <p:spPr bwMode="auto">
          <a:xfrm rot="5400000" flipV="1">
            <a:off x="7540516" y="4727423"/>
            <a:ext cx="609598" cy="1"/>
          </a:xfrm>
          <a:prstGeom prst="line">
            <a:avLst/>
          </a:prstGeom>
          <a:noFill/>
          <a:ln w="9525">
            <a:solidFill>
              <a:schemeClr val="tx1"/>
            </a:solidFill>
            <a:round/>
            <a:headEnd/>
            <a:tailEnd type="triangle" w="med" len="med"/>
          </a:ln>
          <a:effectLst/>
        </p:spPr>
        <p:txBody>
          <a:bodyPr/>
          <a:lstStyle/>
          <a:p>
            <a:endParaRPr lang="en-US"/>
          </a:p>
        </p:txBody>
      </p:sp>
      <p:sp>
        <p:nvSpPr>
          <p:cNvPr id="64" name="Text Box 60"/>
          <p:cNvSpPr txBox="1">
            <a:spLocks noChangeArrowheads="1"/>
          </p:cNvSpPr>
          <p:nvPr/>
        </p:nvSpPr>
        <p:spPr bwMode="auto">
          <a:xfrm>
            <a:off x="6629400" y="5029200"/>
            <a:ext cx="1257300" cy="523220"/>
          </a:xfrm>
          <a:prstGeom prst="rect">
            <a:avLst/>
          </a:prstGeom>
          <a:solidFill>
            <a:schemeClr val="accent3">
              <a:lumMod val="85000"/>
            </a:schemeClr>
          </a:solidFill>
          <a:ln w="9525">
            <a:solidFill>
              <a:schemeClr val="tx1"/>
            </a:solidFill>
            <a:miter lim="800000"/>
            <a:headEnd/>
            <a:tailEnd/>
          </a:ln>
          <a:effectLst/>
        </p:spPr>
        <p:txBody>
          <a:bodyPr>
            <a:spAutoFit/>
          </a:bodyPr>
          <a:lstStyle/>
          <a:p>
            <a:pPr algn="ctr">
              <a:spcBef>
                <a:spcPct val="50000"/>
              </a:spcBef>
            </a:pPr>
            <a:r>
              <a:rPr lang="en-US" sz="1400" dirty="0" smtClean="0">
                <a:latin typeface="+mj-lt"/>
              </a:rPr>
              <a:t>Time Interval Counter</a:t>
            </a:r>
            <a:endParaRPr lang="en-US" sz="1400" dirty="0">
              <a:latin typeface="+mj-lt"/>
            </a:endParaRPr>
          </a:p>
        </p:txBody>
      </p:sp>
      <p:sp>
        <p:nvSpPr>
          <p:cNvPr id="72" name="Text Box 35"/>
          <p:cNvSpPr txBox="1">
            <a:spLocks noChangeArrowheads="1"/>
          </p:cNvSpPr>
          <p:nvPr/>
        </p:nvSpPr>
        <p:spPr bwMode="auto">
          <a:xfrm>
            <a:off x="2340710" y="6143632"/>
            <a:ext cx="4084319" cy="307777"/>
          </a:xfrm>
          <a:prstGeom prst="rect">
            <a:avLst/>
          </a:prstGeom>
          <a:solidFill>
            <a:schemeClr val="accent2">
              <a:lumMod val="20000"/>
              <a:lumOff val="80000"/>
            </a:schemeClr>
          </a:solidFill>
          <a:ln w="6350" cmpd="sng">
            <a:solidFill>
              <a:schemeClr val="tx1"/>
            </a:solidFill>
            <a:miter lim="800000"/>
            <a:headEnd/>
            <a:tailEnd/>
          </a:ln>
          <a:effectLst/>
        </p:spPr>
        <p:txBody>
          <a:bodyPr wrap="square">
            <a:spAutoFit/>
          </a:bodyPr>
          <a:lstStyle/>
          <a:p>
            <a:pPr algn="ctr">
              <a:spcBef>
                <a:spcPct val="50000"/>
              </a:spcBef>
            </a:pPr>
            <a:r>
              <a:rPr lang="en-US" sz="1400" dirty="0" smtClean="0">
                <a:latin typeface="+mn-lt"/>
              </a:rPr>
              <a:t>Web site showing results of </a:t>
            </a:r>
            <a:r>
              <a:rPr lang="en-US" sz="1400" i="1" dirty="0" smtClean="0">
                <a:latin typeface="+mn-lt"/>
              </a:rPr>
              <a:t>Clock A</a:t>
            </a:r>
            <a:r>
              <a:rPr lang="en-US" sz="1400" dirty="0" smtClean="0">
                <a:latin typeface="+mn-lt"/>
              </a:rPr>
              <a:t> – </a:t>
            </a:r>
            <a:r>
              <a:rPr lang="en-US" sz="1400" i="1" dirty="0" smtClean="0">
                <a:latin typeface="+mn-lt"/>
              </a:rPr>
              <a:t>Clock B</a:t>
            </a:r>
            <a:endParaRPr lang="en-US" sz="1400" i="1" dirty="0">
              <a:latin typeface="+mn-lt"/>
            </a:endParaRPr>
          </a:p>
        </p:txBody>
      </p:sp>
      <p:sp>
        <p:nvSpPr>
          <p:cNvPr id="73" name="Line 48"/>
          <p:cNvSpPr>
            <a:spLocks noChangeShapeType="1"/>
          </p:cNvSpPr>
          <p:nvPr/>
        </p:nvSpPr>
        <p:spPr bwMode="auto">
          <a:xfrm flipH="1" flipV="1">
            <a:off x="5163744" y="5296348"/>
            <a:ext cx="1465656" cy="0"/>
          </a:xfrm>
          <a:prstGeom prst="line">
            <a:avLst/>
          </a:prstGeom>
          <a:noFill/>
          <a:ln w="9525">
            <a:solidFill>
              <a:schemeClr val="tx1"/>
            </a:solidFill>
            <a:prstDash val="dash"/>
            <a:round/>
            <a:headEnd/>
            <a:tailEnd type="triangle" w="med" len="med"/>
          </a:ln>
          <a:effectLst/>
        </p:spPr>
        <p:txBody>
          <a:bodyPr/>
          <a:lstStyle/>
          <a:p>
            <a:endParaRPr lang="en-US"/>
          </a:p>
        </p:txBody>
      </p:sp>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930" y="3245384"/>
            <a:ext cx="1143000" cy="1159565"/>
          </a:xfrm>
          <a:prstGeom prst="rect">
            <a:avLst/>
          </a:prstGeom>
        </p:spPr>
      </p:pic>
      <p:pic>
        <p:nvPicPr>
          <p:cNvPr id="58" name="Picture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6781" y="3281377"/>
            <a:ext cx="1143000" cy="1159565"/>
          </a:xfrm>
          <a:prstGeom prst="rect">
            <a:avLst/>
          </a:prstGeom>
        </p:spPr>
      </p:pic>
      <p:sp>
        <p:nvSpPr>
          <p:cNvPr id="60" name="Text Box 35"/>
          <p:cNvSpPr txBox="1">
            <a:spLocks noChangeArrowheads="1"/>
          </p:cNvSpPr>
          <p:nvPr/>
        </p:nvSpPr>
        <p:spPr bwMode="auto">
          <a:xfrm>
            <a:off x="228601" y="2895600"/>
            <a:ext cx="1524000" cy="307777"/>
          </a:xfrm>
          <a:prstGeom prst="rect">
            <a:avLst/>
          </a:prstGeom>
          <a:noFill/>
          <a:ln w="9525">
            <a:noFill/>
            <a:miter lim="800000"/>
            <a:headEnd/>
            <a:tailEnd/>
          </a:ln>
          <a:effectLst/>
        </p:spPr>
        <p:txBody>
          <a:bodyPr wrap="square">
            <a:spAutoFit/>
          </a:bodyPr>
          <a:lstStyle/>
          <a:p>
            <a:pPr algn="ctr">
              <a:spcBef>
                <a:spcPct val="50000"/>
              </a:spcBef>
            </a:pPr>
            <a:r>
              <a:rPr lang="en-US" sz="1400" dirty="0" smtClean="0">
                <a:latin typeface="+mn-lt"/>
              </a:rPr>
              <a:t>Clock A</a:t>
            </a:r>
            <a:endParaRPr lang="en-US" sz="1400" dirty="0">
              <a:latin typeface="+mn-lt"/>
            </a:endParaRPr>
          </a:p>
        </p:txBody>
      </p:sp>
      <p:sp>
        <p:nvSpPr>
          <p:cNvPr id="70" name="Text Box 35"/>
          <p:cNvSpPr txBox="1">
            <a:spLocks noChangeArrowheads="1"/>
          </p:cNvSpPr>
          <p:nvPr/>
        </p:nvSpPr>
        <p:spPr bwMode="auto">
          <a:xfrm>
            <a:off x="7010400" y="2895599"/>
            <a:ext cx="1752600" cy="307777"/>
          </a:xfrm>
          <a:prstGeom prst="rect">
            <a:avLst/>
          </a:prstGeom>
          <a:noFill/>
          <a:ln w="9525">
            <a:noFill/>
            <a:miter lim="800000"/>
            <a:headEnd/>
            <a:tailEnd/>
          </a:ln>
          <a:effectLst/>
        </p:spPr>
        <p:txBody>
          <a:bodyPr wrap="square">
            <a:spAutoFit/>
          </a:bodyPr>
          <a:lstStyle/>
          <a:p>
            <a:pPr algn="ctr">
              <a:spcBef>
                <a:spcPct val="50000"/>
              </a:spcBef>
            </a:pPr>
            <a:r>
              <a:rPr lang="en-US" sz="1400" dirty="0" smtClean="0">
                <a:latin typeface="+mn-lt"/>
              </a:rPr>
              <a:t>Clock B</a:t>
            </a:r>
            <a:endParaRPr lang="en-US" sz="1400" dirty="0">
              <a:latin typeface="+mn-lt"/>
            </a:endParaRPr>
          </a:p>
        </p:txBody>
      </p:sp>
      <p:sp>
        <p:nvSpPr>
          <p:cNvPr id="77" name="Line 48"/>
          <p:cNvSpPr>
            <a:spLocks noChangeShapeType="1"/>
          </p:cNvSpPr>
          <p:nvPr/>
        </p:nvSpPr>
        <p:spPr bwMode="auto">
          <a:xfrm flipH="1">
            <a:off x="4335780" y="5614676"/>
            <a:ext cx="0" cy="528956"/>
          </a:xfrm>
          <a:prstGeom prst="line">
            <a:avLst/>
          </a:prstGeom>
          <a:noFill/>
          <a:ln w="9525">
            <a:solidFill>
              <a:schemeClr val="tx1"/>
            </a:solidFill>
            <a:prstDash val="dash"/>
            <a:round/>
            <a:headEnd type="none"/>
            <a:tailEnd type="triangle" w="med" len="med"/>
          </a:ln>
          <a:effectLst/>
        </p:spPr>
        <p:txBody>
          <a:bodyPr/>
          <a:lstStyle/>
          <a:p>
            <a:endParaRPr lang="en-US"/>
          </a:p>
        </p:txBody>
      </p:sp>
      <p:sp>
        <p:nvSpPr>
          <p:cNvPr id="81" name="Text Box 35"/>
          <p:cNvSpPr txBox="1">
            <a:spLocks noChangeArrowheads="1"/>
          </p:cNvSpPr>
          <p:nvPr/>
        </p:nvSpPr>
        <p:spPr bwMode="auto">
          <a:xfrm>
            <a:off x="483870" y="5660843"/>
            <a:ext cx="1965960" cy="276999"/>
          </a:xfrm>
          <a:prstGeom prst="rect">
            <a:avLst/>
          </a:prstGeom>
          <a:noFill/>
          <a:ln w="9525">
            <a:noFill/>
            <a:miter lim="800000"/>
            <a:headEnd/>
            <a:tailEnd/>
          </a:ln>
          <a:effectLst/>
        </p:spPr>
        <p:txBody>
          <a:bodyPr wrap="square">
            <a:spAutoFit/>
          </a:bodyPr>
          <a:lstStyle/>
          <a:p>
            <a:pPr algn="ctr">
              <a:spcBef>
                <a:spcPct val="50000"/>
              </a:spcBef>
            </a:pPr>
            <a:r>
              <a:rPr lang="en-US" sz="1200" i="1" dirty="0" smtClean="0">
                <a:latin typeface="+mn-lt"/>
              </a:rPr>
              <a:t>Clock A – Satellite(s)</a:t>
            </a:r>
            <a:r>
              <a:rPr lang="en-US" sz="1200" dirty="0" smtClean="0">
                <a:latin typeface="+mn-lt"/>
              </a:rPr>
              <a:t> </a:t>
            </a:r>
            <a:endParaRPr lang="en-US" sz="1200" dirty="0">
              <a:latin typeface="+mn-lt"/>
            </a:endParaRPr>
          </a:p>
        </p:txBody>
      </p:sp>
      <p:sp>
        <p:nvSpPr>
          <p:cNvPr id="82" name="Text Box 35"/>
          <p:cNvSpPr txBox="1">
            <a:spLocks noChangeArrowheads="1"/>
          </p:cNvSpPr>
          <p:nvPr/>
        </p:nvSpPr>
        <p:spPr bwMode="auto">
          <a:xfrm>
            <a:off x="6419850" y="5614676"/>
            <a:ext cx="1676400" cy="276999"/>
          </a:xfrm>
          <a:prstGeom prst="rect">
            <a:avLst/>
          </a:prstGeom>
          <a:noFill/>
          <a:ln w="9525">
            <a:noFill/>
            <a:miter lim="800000"/>
            <a:headEnd/>
            <a:tailEnd/>
          </a:ln>
          <a:effectLst/>
        </p:spPr>
        <p:txBody>
          <a:bodyPr wrap="square">
            <a:spAutoFit/>
          </a:bodyPr>
          <a:lstStyle/>
          <a:p>
            <a:pPr algn="ctr">
              <a:spcBef>
                <a:spcPct val="50000"/>
              </a:spcBef>
            </a:pPr>
            <a:r>
              <a:rPr lang="en-US" sz="1200" i="1" dirty="0" smtClean="0">
                <a:latin typeface="+mn-lt"/>
              </a:rPr>
              <a:t>Clock B – Satellite(s)</a:t>
            </a:r>
            <a:r>
              <a:rPr lang="en-US" sz="1200" dirty="0" smtClean="0">
                <a:latin typeface="+mn-lt"/>
              </a:rPr>
              <a:t> </a:t>
            </a:r>
            <a:endParaRPr lang="en-US" sz="1200" dirty="0">
              <a:latin typeface="+mn-lt"/>
            </a:endParaRPr>
          </a:p>
        </p:txBody>
      </p:sp>
      <p:pic>
        <p:nvPicPr>
          <p:cNvPr id="32" name="Picture 43"/>
          <p:cNvPicPr>
            <a:picLocks noChangeAspect="1" noChangeArrowheads="1"/>
          </p:cNvPicPr>
          <p:nvPr/>
        </p:nvPicPr>
        <p:blipFill>
          <a:blip r:embed="rId3" cstate="print"/>
          <a:srcRect/>
          <a:stretch>
            <a:fillRect/>
          </a:stretch>
        </p:blipFill>
        <p:spPr bwMode="auto">
          <a:xfrm>
            <a:off x="5069545" y="533400"/>
            <a:ext cx="1153758" cy="990600"/>
          </a:xfrm>
          <a:prstGeom prst="rect">
            <a:avLst/>
          </a:prstGeom>
          <a:noFill/>
          <a:ln w="9525">
            <a:noFill/>
            <a:miter lim="800000"/>
            <a:headEnd/>
            <a:tailEnd/>
          </a:ln>
          <a:effectLst/>
        </p:spPr>
      </p:pic>
      <p:pic>
        <p:nvPicPr>
          <p:cNvPr id="33" name="Picture 43"/>
          <p:cNvPicPr>
            <a:picLocks noChangeAspect="1" noChangeArrowheads="1"/>
          </p:cNvPicPr>
          <p:nvPr/>
        </p:nvPicPr>
        <p:blipFill>
          <a:blip r:embed="rId3" cstate="print"/>
          <a:srcRect/>
          <a:stretch>
            <a:fillRect/>
          </a:stretch>
        </p:blipFill>
        <p:spPr bwMode="auto">
          <a:xfrm>
            <a:off x="2293085" y="762000"/>
            <a:ext cx="1153758" cy="990600"/>
          </a:xfrm>
          <a:prstGeom prst="rect">
            <a:avLst/>
          </a:prstGeom>
          <a:noFill/>
          <a:ln w="9525">
            <a:noFill/>
            <a:miter lim="800000"/>
            <a:headEnd/>
            <a:tailEnd/>
          </a:ln>
          <a:effectLst/>
        </p:spPr>
      </p:pic>
      <p:sp>
        <p:nvSpPr>
          <p:cNvPr id="34" name="Line 47"/>
          <p:cNvSpPr>
            <a:spLocks noChangeShapeType="1"/>
          </p:cNvSpPr>
          <p:nvPr/>
        </p:nvSpPr>
        <p:spPr bwMode="auto">
          <a:xfrm>
            <a:off x="3122918" y="1454203"/>
            <a:ext cx="3637190" cy="1907148"/>
          </a:xfrm>
          <a:prstGeom prst="line">
            <a:avLst/>
          </a:prstGeom>
          <a:noFill/>
          <a:ln w="9525">
            <a:solidFill>
              <a:schemeClr val="tx1"/>
            </a:solidFill>
            <a:prstDash val="dash"/>
            <a:round/>
            <a:headEnd/>
            <a:tailEnd type="triangle" w="med" len="med"/>
          </a:ln>
          <a:effectLst/>
        </p:spPr>
        <p:txBody>
          <a:bodyPr/>
          <a:lstStyle/>
          <a:p>
            <a:endParaRPr lang="en-US"/>
          </a:p>
        </p:txBody>
      </p:sp>
      <p:sp>
        <p:nvSpPr>
          <p:cNvPr id="35" name="Line 47"/>
          <p:cNvSpPr>
            <a:spLocks noChangeShapeType="1"/>
          </p:cNvSpPr>
          <p:nvPr/>
        </p:nvSpPr>
        <p:spPr bwMode="auto">
          <a:xfrm flipH="1">
            <a:off x="2103120" y="1295400"/>
            <a:ext cx="3561568" cy="2145268"/>
          </a:xfrm>
          <a:prstGeom prst="line">
            <a:avLst/>
          </a:prstGeom>
          <a:noFill/>
          <a:ln w="9525">
            <a:solidFill>
              <a:schemeClr val="tx1"/>
            </a:solidFill>
            <a:prstDash val="dash"/>
            <a:round/>
            <a:headEnd/>
            <a:tailEnd type="triangle" w="med" len="med"/>
          </a:ln>
          <a:effectLst/>
        </p:spPr>
        <p:txBody>
          <a:bodyPr/>
          <a:lstStyle/>
          <a:p>
            <a:endParaRPr lang="en-US"/>
          </a:p>
        </p:txBody>
      </p:sp>
      <p:sp>
        <p:nvSpPr>
          <p:cNvPr id="36" name="Line 47"/>
          <p:cNvSpPr>
            <a:spLocks noChangeShapeType="1"/>
          </p:cNvSpPr>
          <p:nvPr/>
        </p:nvSpPr>
        <p:spPr bwMode="auto">
          <a:xfrm>
            <a:off x="5735614" y="1249546"/>
            <a:ext cx="1046186" cy="2065950"/>
          </a:xfrm>
          <a:prstGeom prst="line">
            <a:avLst/>
          </a:prstGeom>
          <a:noFill/>
          <a:ln w="9525">
            <a:solidFill>
              <a:schemeClr val="tx1"/>
            </a:solidFill>
            <a:prstDash val="dash"/>
            <a:round/>
            <a:headEnd/>
            <a:tailEnd type="triangle" w="med" len="med"/>
          </a:ln>
          <a:effectLst/>
        </p:spPr>
        <p:txBody>
          <a:bodyPr/>
          <a:lstStyle/>
          <a:p>
            <a:endParaRPr lang="en-US"/>
          </a:p>
        </p:txBody>
      </p:sp>
      <p:sp>
        <p:nvSpPr>
          <p:cNvPr id="37" name="Line 47"/>
          <p:cNvSpPr>
            <a:spLocks noChangeShapeType="1"/>
          </p:cNvSpPr>
          <p:nvPr/>
        </p:nvSpPr>
        <p:spPr bwMode="auto">
          <a:xfrm flipH="1">
            <a:off x="2057400" y="1490312"/>
            <a:ext cx="905809" cy="1921628"/>
          </a:xfrm>
          <a:prstGeom prst="line">
            <a:avLst/>
          </a:prstGeom>
          <a:noFill/>
          <a:ln w="9525">
            <a:solidFill>
              <a:schemeClr val="tx1"/>
            </a:solidFill>
            <a:prstDash val="dash"/>
            <a:round/>
            <a:headEnd/>
            <a:tailEnd type="triangle" w="med" len="med"/>
          </a:ln>
          <a:effectLst/>
        </p:spPr>
        <p:txBody>
          <a:bodyPr/>
          <a:lstStyle/>
          <a:p>
            <a:endParaRPr lang="en-US"/>
          </a:p>
        </p:txBody>
      </p:sp>
      <p:sp>
        <p:nvSpPr>
          <p:cNvPr id="2" name="TextBox 1"/>
          <p:cNvSpPr txBox="1"/>
          <p:nvPr/>
        </p:nvSpPr>
        <p:spPr>
          <a:xfrm>
            <a:off x="6781800" y="-3303"/>
            <a:ext cx="2381250" cy="1569660"/>
          </a:xfrm>
          <a:prstGeom prst="rect">
            <a:avLst/>
          </a:prstGeom>
          <a:solidFill>
            <a:srgbClr val="FFFF00"/>
          </a:solidFill>
          <a:ln>
            <a:solidFill>
              <a:schemeClr val="tx1"/>
            </a:solidFill>
          </a:ln>
        </p:spPr>
        <p:txBody>
          <a:bodyPr wrap="square" rtlCol="0">
            <a:spAutoFit/>
          </a:bodyPr>
          <a:lstStyle/>
          <a:p>
            <a:r>
              <a:rPr lang="en-US" sz="1600" dirty="0" smtClean="0"/>
              <a:t>Common-view GPS data is normally post processed, but it can be processed in real time with the help of the Internet.</a:t>
            </a:r>
            <a:endParaRPr lang="en-US" sz="1600" dirty="0"/>
          </a:p>
        </p:txBody>
      </p:sp>
    </p:spTree>
    <p:extLst>
      <p:ext uri="{BB962C8B-B14F-4D97-AF65-F5344CB8AC3E}">
        <p14:creationId xmlns:p14="http://schemas.microsoft.com/office/powerpoint/2010/main" val="377037274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Rectangle 2"/>
          <p:cNvSpPr>
            <a:spLocks noGrp="1" noChangeArrowheads="1"/>
          </p:cNvSpPr>
          <p:nvPr>
            <p:ph type="title"/>
          </p:nvPr>
        </p:nvSpPr>
        <p:spPr>
          <a:xfrm>
            <a:off x="457200" y="228600"/>
            <a:ext cx="8401050" cy="1143000"/>
          </a:xfrm>
          <a:noFill/>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pPr algn="ctr"/>
            <a:r>
              <a:rPr lang="en-US" sz="3200" dirty="0">
                <a:solidFill>
                  <a:srgbClr val="3366FF"/>
                </a:solidFill>
                <a:latin typeface="Tahoma" pitchFamily="34" charset="0"/>
              </a:rPr>
              <a:t>A few </a:t>
            </a:r>
            <a:r>
              <a:rPr lang="en-US" sz="3200" dirty="0" smtClean="0">
                <a:solidFill>
                  <a:srgbClr val="3366FF"/>
                </a:solidFill>
                <a:latin typeface="Tahoma" pitchFamily="34" charset="0"/>
              </a:rPr>
              <a:t>things </a:t>
            </a:r>
            <a:r>
              <a:rPr lang="en-US" sz="3200" dirty="0">
                <a:solidFill>
                  <a:srgbClr val="3366FF"/>
                </a:solidFill>
                <a:latin typeface="Tahoma" pitchFamily="34" charset="0"/>
              </a:rPr>
              <a:t>to know about common-view</a:t>
            </a:r>
            <a:endParaRPr lang="en-US" sz="3200" b="1" i="1" dirty="0">
              <a:solidFill>
                <a:srgbClr val="3366FF"/>
              </a:solidFill>
              <a:effectLst>
                <a:outerShdw blurRad="38100" dist="38100" dir="2700000" algn="tl">
                  <a:srgbClr val="C0C0C0"/>
                </a:outerShdw>
              </a:effectLst>
              <a:latin typeface="Tahoma" pitchFamily="34" charset="0"/>
            </a:endParaRPr>
          </a:p>
        </p:txBody>
      </p:sp>
      <p:sp>
        <p:nvSpPr>
          <p:cNvPr id="821251" name="Rectangle 3"/>
          <p:cNvSpPr>
            <a:spLocks noChangeArrowheads="1"/>
          </p:cNvSpPr>
          <p:nvPr/>
        </p:nvSpPr>
        <p:spPr bwMode="auto">
          <a:xfrm>
            <a:off x="638175" y="1571625"/>
            <a:ext cx="817245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Clr>
                <a:srgbClr val="3366FF"/>
              </a:buClr>
              <a:buSzPct val="75000"/>
              <a:buFont typeface="Wingdings" panose="05000000000000000000" pitchFamily="2" charset="2"/>
              <a:buChar char="ü"/>
            </a:pPr>
            <a:r>
              <a:rPr lang="en-US" sz="2000" dirty="0" smtClean="0">
                <a:solidFill>
                  <a:srgbClr val="000000"/>
                </a:solidFill>
              </a:rPr>
              <a:t>Common-view systems need to be calibrated so that the difference in delays between two systems is as close to 0 as possible.</a:t>
            </a:r>
            <a:endParaRPr lang="en-US" sz="2000" dirty="0">
              <a:solidFill>
                <a:srgbClr val="000000"/>
              </a:solidFill>
            </a:endParaRPr>
          </a:p>
          <a:p>
            <a:pPr marL="342900" indent="-342900" algn="l">
              <a:spcBef>
                <a:spcPct val="20000"/>
              </a:spcBef>
              <a:buClr>
                <a:srgbClr val="3366FF"/>
              </a:buClr>
              <a:buSzPct val="75000"/>
              <a:buFont typeface="Wingdings" panose="05000000000000000000" pitchFamily="2" charset="2"/>
              <a:buChar char="ü"/>
            </a:pPr>
            <a:endParaRPr lang="en-US" sz="2000" dirty="0">
              <a:solidFill>
                <a:srgbClr val="000000"/>
              </a:solidFill>
            </a:endParaRPr>
          </a:p>
          <a:p>
            <a:pPr marL="342900" indent="-342900" algn="l">
              <a:spcBef>
                <a:spcPct val="20000"/>
              </a:spcBef>
              <a:buClr>
                <a:srgbClr val="3366FF"/>
              </a:buClr>
              <a:buSzPct val="75000"/>
              <a:buFont typeface="Wingdings" panose="05000000000000000000" pitchFamily="2" charset="2"/>
              <a:buChar char="ü"/>
            </a:pPr>
            <a:r>
              <a:rPr lang="en-US" sz="2000" dirty="0" smtClean="0">
                <a:solidFill>
                  <a:srgbClr val="000000"/>
                </a:solidFill>
              </a:rPr>
              <a:t>Anything that is different between two common-view systems will add to the measurement uncertainty.  For example, if the antenna coordinates are wrong at one site, it will add uncertainty to the clock comparison.</a:t>
            </a:r>
          </a:p>
          <a:p>
            <a:pPr algn="l">
              <a:spcBef>
                <a:spcPct val="20000"/>
              </a:spcBef>
              <a:buClr>
                <a:srgbClr val="3366FF"/>
              </a:buClr>
              <a:buSzPct val="75000"/>
            </a:pPr>
            <a:endParaRPr lang="en-US" sz="2000" dirty="0">
              <a:solidFill>
                <a:srgbClr val="000000"/>
              </a:solidFill>
            </a:endParaRPr>
          </a:p>
          <a:p>
            <a:pPr marL="342900" indent="-342900" algn="l">
              <a:spcBef>
                <a:spcPct val="20000"/>
              </a:spcBef>
              <a:buClr>
                <a:srgbClr val="3366FF"/>
              </a:buClr>
              <a:buSzPct val="75000"/>
              <a:buFont typeface="Wingdings" panose="05000000000000000000" pitchFamily="2" charset="2"/>
              <a:buChar char="ü"/>
            </a:pPr>
            <a:r>
              <a:rPr lang="en-US" sz="2000" dirty="0">
                <a:solidFill>
                  <a:srgbClr val="000000"/>
                </a:solidFill>
              </a:rPr>
              <a:t>GPS </a:t>
            </a:r>
            <a:r>
              <a:rPr lang="en-US" sz="2000" dirty="0" smtClean="0">
                <a:solidFill>
                  <a:srgbClr val="000000"/>
                </a:solidFill>
              </a:rPr>
              <a:t>time is </a:t>
            </a:r>
            <a:r>
              <a:rPr lang="en-US" sz="2000" dirty="0">
                <a:solidFill>
                  <a:srgbClr val="000000"/>
                </a:solidFill>
              </a:rPr>
              <a:t>not the reference!  </a:t>
            </a:r>
            <a:r>
              <a:rPr lang="en-US" sz="2000" dirty="0" smtClean="0">
                <a:solidFill>
                  <a:srgbClr val="000000"/>
                </a:solidFill>
              </a:rPr>
              <a:t>Common-view is a way to compare </a:t>
            </a:r>
            <a:r>
              <a:rPr lang="en-US" sz="2000" dirty="0" smtClean="0">
                <a:solidFill>
                  <a:srgbClr val="000000"/>
                </a:solidFill>
              </a:rPr>
              <a:t>clocks to each other, for example to compare the clock at NIST to the clock at CENAMEP.  GPS is simply used as a transfer standard to compare clocks located at remote sites.  Even if the GPS time </a:t>
            </a:r>
            <a:r>
              <a:rPr lang="en-US" sz="2000" dirty="0" smtClean="0">
                <a:solidFill>
                  <a:srgbClr val="000000"/>
                </a:solidFill>
              </a:rPr>
              <a:t>were wrong, it would not affect the common-view comparison.</a:t>
            </a:r>
            <a:endParaRPr lang="en-US" sz="2000" dirty="0">
              <a:solidFill>
                <a:srgbClr val="000000"/>
              </a:solidFill>
            </a:endParaRPr>
          </a:p>
        </p:txBody>
      </p:sp>
    </p:spTree>
    <p:extLst>
      <p:ext uri="{BB962C8B-B14F-4D97-AF65-F5344CB8AC3E}">
        <p14:creationId xmlns:p14="http://schemas.microsoft.com/office/powerpoint/2010/main" val="4040772079"/>
      </p:ext>
    </p:extLst>
  </p:cSld>
  <p:clrMapOvr>
    <a:masterClrMapping/>
  </p:clrMapOvr>
  <p:transition advTm="7305"/>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398569046"/>
              </p:ext>
            </p:extLst>
          </p:nvPr>
        </p:nvGraphicFramePr>
        <p:xfrm>
          <a:off x="609600" y="666750"/>
          <a:ext cx="7772400" cy="553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7876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9539" name="Rectangle 3"/>
          <p:cNvSpPr>
            <a:spLocks noChangeArrowheads="1"/>
          </p:cNvSpPr>
          <p:nvPr/>
        </p:nvSpPr>
        <p:spPr bwMode="auto">
          <a:xfrm>
            <a:off x="457200" y="228600"/>
            <a:ext cx="8229600"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chor="ctr"/>
          <a:lstStyle/>
          <a:p>
            <a:r>
              <a:rPr lang="en-US" sz="3200" dirty="0" smtClean="0">
                <a:solidFill>
                  <a:srgbClr val="3366FF"/>
                </a:solidFill>
                <a:latin typeface="Tahoma" pitchFamily="34" charset="0"/>
              </a:rPr>
              <a:t>   Information about SIM</a:t>
            </a:r>
            <a:endParaRPr lang="en-US" sz="3200" baseline="0" dirty="0">
              <a:solidFill>
                <a:srgbClr val="3366FF"/>
              </a:solidFill>
              <a:effectLst>
                <a:outerShdw blurRad="38100" dist="38100" dir="2700000" algn="tl">
                  <a:srgbClr val="C0C0C0"/>
                </a:outerShdw>
              </a:effectLst>
              <a:latin typeface="Tahoma" pitchFamily="34" charset="0"/>
            </a:endParaRPr>
          </a:p>
        </p:txBody>
      </p:sp>
      <p:sp>
        <p:nvSpPr>
          <p:cNvPr id="1729540" name="Rectangle 4"/>
          <p:cNvSpPr>
            <a:spLocks noChangeArrowheads="1"/>
          </p:cNvSpPr>
          <p:nvPr/>
        </p:nvSpPr>
        <p:spPr bwMode="auto">
          <a:xfrm>
            <a:off x="304799" y="854074"/>
            <a:ext cx="511492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buFont typeface="Wingdings" panose="05000000000000000000" pitchFamily="2" charset="2"/>
              <a:buChar char="ü"/>
            </a:pPr>
            <a:r>
              <a:rPr lang="en-US" sz="1400" baseline="0" dirty="0" smtClean="0">
                <a:solidFill>
                  <a:srgbClr val="000000"/>
                </a:solidFill>
              </a:rPr>
              <a:t>SIM is one of five regional metrology organizations </a:t>
            </a:r>
            <a:r>
              <a:rPr lang="en-US" sz="1400" dirty="0" smtClean="0">
                <a:solidFill>
                  <a:srgbClr val="000000"/>
                </a:solidFill>
              </a:rPr>
              <a:t>(RMOs) recognized by the BIPM.  </a:t>
            </a:r>
          </a:p>
          <a:p>
            <a:pPr marL="342900" indent="-342900" algn="l">
              <a:buFont typeface="Wingdings" panose="05000000000000000000" pitchFamily="2" charset="2"/>
              <a:buChar char="ü"/>
            </a:pPr>
            <a:endParaRPr lang="en-US" sz="1400" baseline="0" dirty="0">
              <a:solidFill>
                <a:srgbClr val="000000"/>
              </a:solidFill>
            </a:endParaRPr>
          </a:p>
          <a:p>
            <a:pPr marL="342900" indent="-342900" algn="l">
              <a:buFont typeface="Wingdings" panose="05000000000000000000" pitchFamily="2" charset="2"/>
              <a:buChar char="ü"/>
            </a:pPr>
            <a:r>
              <a:rPr lang="en-US" sz="1400" baseline="0" dirty="0" smtClean="0">
                <a:solidFill>
                  <a:srgbClr val="000000"/>
                </a:solidFill>
              </a:rPr>
              <a:t>The </a:t>
            </a:r>
            <a:r>
              <a:rPr lang="en-US" sz="1400" baseline="0" dirty="0">
                <a:solidFill>
                  <a:srgbClr val="000000"/>
                </a:solidFill>
              </a:rPr>
              <a:t>BIPM expects RMOs to review the quality systems of NMIs, and their calibration and measurement capabilities (CMCs).  </a:t>
            </a:r>
            <a:r>
              <a:rPr lang="en-US" sz="1400" baseline="0" dirty="0" smtClean="0">
                <a:solidFill>
                  <a:srgbClr val="000000"/>
                </a:solidFill>
              </a:rPr>
              <a:t>RMOs </a:t>
            </a:r>
            <a:r>
              <a:rPr lang="en-US" sz="1400" baseline="0" dirty="0">
                <a:solidFill>
                  <a:srgbClr val="000000"/>
                </a:solidFill>
              </a:rPr>
              <a:t>should </a:t>
            </a:r>
            <a:r>
              <a:rPr lang="en-US" sz="1400" baseline="0" dirty="0" smtClean="0">
                <a:solidFill>
                  <a:srgbClr val="000000"/>
                </a:solidFill>
              </a:rPr>
              <a:t>also o</a:t>
            </a:r>
            <a:r>
              <a:rPr lang="en-US" sz="1400" baseline="0" dirty="0" smtClean="0"/>
              <a:t>rganize </a:t>
            </a:r>
            <a:r>
              <a:rPr lang="en-US" sz="1400" baseline="0" dirty="0"/>
              <a:t>regional comparisons to supplement the BIPM key comparisons so that more nations can establish traceability to the SI.  This is the role of the SIMTN</a:t>
            </a:r>
            <a:r>
              <a:rPr lang="en-US" sz="1400" baseline="0" dirty="0" smtClean="0"/>
              <a:t>.</a:t>
            </a:r>
          </a:p>
          <a:p>
            <a:pPr marL="742950" lvl="1" indent="-285750" algn="l">
              <a:spcBef>
                <a:spcPct val="20000"/>
              </a:spcBef>
              <a:buSzPct val="75000"/>
              <a:buFont typeface="Wingdings" panose="05000000000000000000" pitchFamily="2" charset="2"/>
              <a:buChar char="ü"/>
            </a:pPr>
            <a:endParaRPr lang="en-US" sz="1600" b="1" dirty="0"/>
          </a:p>
          <a:p>
            <a:pPr marL="342900" indent="-342900">
              <a:buFont typeface="Wingdings" panose="05000000000000000000" pitchFamily="2" charset="2"/>
              <a:buChar char="ü"/>
            </a:pPr>
            <a:r>
              <a:rPr lang="en-US" sz="1400" dirty="0">
                <a:solidFill>
                  <a:srgbClr val="000000"/>
                </a:solidFill>
              </a:rPr>
              <a:t>SIM consists of NMIs located in the 34 member nations of the Organization of American States (OAS), which extends throughout North, Central, and South America, and the Caribbean region. </a:t>
            </a:r>
          </a:p>
          <a:p>
            <a:pPr marL="342900" indent="-342900">
              <a:buFont typeface="Wingdings" panose="05000000000000000000" pitchFamily="2" charset="2"/>
              <a:buChar char="ü"/>
            </a:pPr>
            <a:endParaRPr lang="en-US" sz="1400" dirty="0">
              <a:solidFill>
                <a:srgbClr val="000000"/>
              </a:solidFill>
            </a:endParaRPr>
          </a:p>
          <a:p>
            <a:pPr marL="342900" indent="-342900">
              <a:buFont typeface="Wingdings" panose="05000000000000000000" pitchFamily="2" charset="2"/>
              <a:buChar char="ü"/>
            </a:pPr>
            <a:r>
              <a:rPr lang="en-US" sz="1400" dirty="0" smtClean="0">
                <a:solidFill>
                  <a:srgbClr val="000000"/>
                </a:solidFill>
              </a:rPr>
              <a:t>SIM </a:t>
            </a:r>
            <a:r>
              <a:rPr lang="en-US" sz="1400" dirty="0">
                <a:solidFill>
                  <a:srgbClr val="000000"/>
                </a:solidFill>
              </a:rPr>
              <a:t>is the largest RMO in terms of land </a:t>
            </a:r>
            <a:r>
              <a:rPr lang="en-US" sz="1400" dirty="0" smtClean="0">
                <a:solidFill>
                  <a:srgbClr val="000000"/>
                </a:solidFill>
              </a:rPr>
              <a:t>area, and the SIM region now has almost one billion people.  About </a:t>
            </a:r>
            <a:r>
              <a:rPr lang="en-US" sz="1400" dirty="0">
                <a:solidFill>
                  <a:srgbClr val="000000"/>
                </a:solidFill>
              </a:rPr>
              <a:t>2 out of 3 people in the SIM region live in the United States, Brazil, or </a:t>
            </a:r>
            <a:r>
              <a:rPr lang="en-US" sz="1400" dirty="0" smtClean="0">
                <a:solidFill>
                  <a:srgbClr val="000000"/>
                </a:solidFill>
              </a:rPr>
              <a:t>Mexico.</a:t>
            </a:r>
          </a:p>
          <a:p>
            <a:pPr marL="342900" indent="-342900">
              <a:buFont typeface="Wingdings" panose="05000000000000000000" pitchFamily="2" charset="2"/>
              <a:buChar char="ü"/>
            </a:pPr>
            <a:endParaRPr lang="en-US" sz="1400" dirty="0">
              <a:solidFill>
                <a:srgbClr val="000000"/>
              </a:solidFill>
            </a:endParaRPr>
          </a:p>
          <a:p>
            <a:pPr marL="342900" indent="-342900">
              <a:buFont typeface="Wingdings" panose="05000000000000000000" pitchFamily="2" charset="2"/>
              <a:buChar char="ü"/>
            </a:pPr>
            <a:r>
              <a:rPr lang="en-US" sz="1400" dirty="0" smtClean="0">
                <a:solidFill>
                  <a:srgbClr val="000000"/>
                </a:solidFill>
              </a:rPr>
              <a:t>SIM </a:t>
            </a:r>
            <a:r>
              <a:rPr lang="en-US" sz="1400" dirty="0">
                <a:solidFill>
                  <a:srgbClr val="000000"/>
                </a:solidFill>
              </a:rPr>
              <a:t>has organized metrology working groups (MWGs) in 11 different areas, including time and frequency.  The SIM Time Network is operated by the T&amp;F MWG.</a:t>
            </a:r>
          </a:p>
          <a:p>
            <a:pPr marL="742950" lvl="1" indent="-285750" algn="l">
              <a:spcBef>
                <a:spcPct val="20000"/>
              </a:spcBef>
              <a:buSzPct val="75000"/>
              <a:buFont typeface="Wingdings" panose="05000000000000000000" pitchFamily="2" charset="2"/>
              <a:buChar char="ü"/>
            </a:pPr>
            <a:endParaRPr lang="en-US" sz="1600" b="1" baseline="0" dirty="0"/>
          </a:p>
          <a:p>
            <a:pPr marL="742950" lvl="1" indent="-285750" algn="l">
              <a:buClr>
                <a:schemeClr val="bg1"/>
              </a:buClr>
              <a:buFont typeface="Monotype Sorts" pitchFamily="2" charset="2"/>
              <a:buNone/>
            </a:pPr>
            <a:endParaRPr lang="en-US" sz="1600" b="1" baseline="0" dirty="0"/>
          </a:p>
        </p:txBody>
      </p:sp>
      <p:pic>
        <p:nvPicPr>
          <p:cNvPr id="1729541" name="Picture 5" descr="euram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5111" y="3714749"/>
            <a:ext cx="2311400" cy="1092200"/>
          </a:xfrm>
          <a:prstGeom prst="rect">
            <a:avLst/>
          </a:prstGeom>
          <a:noFill/>
          <a:extLst>
            <a:ext uri="{909E8E84-426E-40DD-AFC4-6F175D3DCCD1}">
              <a14:hiddenFill xmlns:a14="http://schemas.microsoft.com/office/drawing/2010/main">
                <a:solidFill>
                  <a:srgbClr val="FFFFFF"/>
                </a:solidFill>
              </a14:hiddenFill>
            </a:ext>
          </a:extLst>
        </p:spPr>
      </p:pic>
      <p:pic>
        <p:nvPicPr>
          <p:cNvPr id="1729543" name="Picture 7" descr="ap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3786" y="3074988"/>
            <a:ext cx="2181225" cy="528638"/>
          </a:xfrm>
          <a:prstGeom prst="rect">
            <a:avLst/>
          </a:prstGeom>
          <a:noFill/>
          <a:extLst>
            <a:ext uri="{909E8E84-426E-40DD-AFC4-6F175D3DCCD1}">
              <a14:hiddenFill xmlns:a14="http://schemas.microsoft.com/office/drawing/2010/main">
                <a:solidFill>
                  <a:srgbClr val="FFFFFF"/>
                </a:solidFill>
              </a14:hiddenFill>
            </a:ext>
          </a:extLst>
        </p:spPr>
      </p:pic>
      <p:pic>
        <p:nvPicPr>
          <p:cNvPr id="1729544" name="Picture 8" descr="coo_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1598" y="4503737"/>
            <a:ext cx="1266825" cy="625475"/>
          </a:xfrm>
          <a:prstGeom prst="rect">
            <a:avLst/>
          </a:prstGeom>
          <a:noFill/>
          <a:extLst>
            <a:ext uri="{909E8E84-426E-40DD-AFC4-6F175D3DCCD1}">
              <a14:hiddenFill xmlns:a14="http://schemas.microsoft.com/office/drawing/2010/main">
                <a:solidFill>
                  <a:srgbClr val="FFFFFF"/>
                </a:solidFill>
              </a14:hiddenFill>
            </a:ext>
          </a:extLst>
        </p:spPr>
      </p:pic>
      <p:pic>
        <p:nvPicPr>
          <p:cNvPr id="1729546" name="Picture 10" descr="afrimet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7562" y="5257800"/>
            <a:ext cx="2962275" cy="704850"/>
          </a:xfrm>
          <a:prstGeom prst="rect">
            <a:avLst/>
          </a:prstGeom>
          <a:noFill/>
          <a:extLst>
            <a:ext uri="{909E8E84-426E-40DD-AFC4-6F175D3DCCD1}">
              <a14:hiddenFill xmlns:a14="http://schemas.microsoft.com/office/drawing/2010/main">
                <a:solidFill>
                  <a:srgbClr val="FFFFFF"/>
                </a:solidFill>
              </a14:hiddenFill>
            </a:ext>
          </a:extLst>
        </p:spPr>
      </p:pic>
      <p:pic>
        <p:nvPicPr>
          <p:cNvPr id="1729547" name="Picture 11" descr="sim_logo_200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2125" y="333375"/>
            <a:ext cx="3429000" cy="2741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8537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5778" name="Rectangle 2"/>
          <p:cNvSpPr>
            <a:spLocks noGrp="1" noChangeArrowheads="1"/>
          </p:cNvSpPr>
          <p:nvPr>
            <p:ph type="body" idx="1"/>
          </p:nvPr>
        </p:nvSpPr>
        <p:spPr>
          <a:xfrm>
            <a:off x="0" y="228600"/>
            <a:ext cx="4419600" cy="6019800"/>
          </a:xfrm>
          <a:solidFill>
            <a:schemeClr val="bg1"/>
          </a:solidFill>
        </p:spPr>
        <p:txBody>
          <a:bodyPr>
            <a:noAutofit/>
          </a:bodyPr>
          <a:lstStyle/>
          <a:p>
            <a:pPr>
              <a:lnSpc>
                <a:spcPct val="80000"/>
              </a:lnSpc>
              <a:buClr>
                <a:schemeClr val="bg2">
                  <a:lumMod val="50000"/>
                </a:schemeClr>
              </a:buClr>
              <a:buFont typeface="Wingdings" pitchFamily="2" charset="2"/>
              <a:buChar char="§"/>
            </a:pPr>
            <a:r>
              <a:rPr lang="en-US" sz="1800" dirty="0" smtClean="0">
                <a:solidFill>
                  <a:schemeClr val="tx1"/>
                </a:solidFill>
                <a:effectLst/>
                <a:latin typeface="Arial" pitchFamily="34" charset="0"/>
                <a:cs typeface="Arial" pitchFamily="34" charset="0"/>
              </a:rPr>
              <a:t>The Global Positioning System (GPS) </a:t>
            </a:r>
            <a:r>
              <a:rPr lang="en-US" sz="1800" dirty="0">
                <a:solidFill>
                  <a:schemeClr val="tx1"/>
                </a:solidFill>
                <a:effectLst/>
                <a:latin typeface="Arial" pitchFamily="34" charset="0"/>
                <a:cs typeface="Arial" pitchFamily="34" charset="0"/>
              </a:rPr>
              <a:t>is </a:t>
            </a:r>
            <a:r>
              <a:rPr lang="en-US" sz="1800" dirty="0" smtClean="0">
                <a:solidFill>
                  <a:schemeClr val="tx1"/>
                </a:solidFill>
                <a:effectLst/>
                <a:latin typeface="Arial" pitchFamily="34" charset="0"/>
                <a:cs typeface="Arial" pitchFamily="34" charset="0"/>
              </a:rPr>
              <a:t>not only a </a:t>
            </a:r>
            <a:r>
              <a:rPr lang="en-US" sz="1800" dirty="0">
                <a:solidFill>
                  <a:schemeClr val="tx1"/>
                </a:solidFill>
                <a:effectLst/>
                <a:latin typeface="Arial" pitchFamily="34" charset="0"/>
                <a:cs typeface="Arial" pitchFamily="34" charset="0"/>
              </a:rPr>
              <a:t>positioning and navigation system, </a:t>
            </a:r>
            <a:r>
              <a:rPr lang="en-US" sz="1800" dirty="0" smtClean="0">
                <a:solidFill>
                  <a:schemeClr val="tx1"/>
                </a:solidFill>
                <a:effectLst/>
                <a:latin typeface="Arial" pitchFamily="34" charset="0"/>
                <a:cs typeface="Arial" pitchFamily="34" charset="0"/>
              </a:rPr>
              <a:t>but the </a:t>
            </a:r>
            <a:r>
              <a:rPr lang="en-US" sz="1800" dirty="0">
                <a:solidFill>
                  <a:schemeClr val="tx1"/>
                </a:solidFill>
                <a:effectLst/>
                <a:latin typeface="Arial" pitchFamily="34" charset="0"/>
                <a:cs typeface="Arial" pitchFamily="34" charset="0"/>
              </a:rPr>
              <a:t>main system used to distribute accurate time and frequency worldwide</a:t>
            </a:r>
          </a:p>
          <a:p>
            <a:pPr>
              <a:lnSpc>
                <a:spcPct val="80000"/>
              </a:lnSpc>
              <a:buClr>
                <a:schemeClr val="bg2">
                  <a:lumMod val="50000"/>
                </a:schemeClr>
              </a:buClr>
              <a:buFont typeface="Wingdings" pitchFamily="2" charset="2"/>
              <a:buChar char="§"/>
            </a:pPr>
            <a:endParaRPr lang="en-US" sz="1800" dirty="0">
              <a:noFill/>
              <a:effectLst/>
              <a:latin typeface="Arial" pitchFamily="34" charset="0"/>
              <a:cs typeface="Arial" pitchFamily="34" charset="0"/>
            </a:endParaRPr>
          </a:p>
          <a:p>
            <a:pPr>
              <a:lnSpc>
                <a:spcPct val="80000"/>
              </a:lnSpc>
              <a:buClr>
                <a:schemeClr val="bg2">
                  <a:lumMod val="50000"/>
                </a:schemeClr>
              </a:buClr>
              <a:buFont typeface="Wingdings" pitchFamily="2" charset="2"/>
              <a:buChar char="§"/>
            </a:pPr>
            <a:r>
              <a:rPr lang="en-US" sz="1800" dirty="0">
                <a:solidFill>
                  <a:schemeClr val="tx1"/>
                </a:solidFill>
                <a:effectLst/>
                <a:latin typeface="Arial" pitchFamily="34" charset="0"/>
                <a:cs typeface="Arial" pitchFamily="34" charset="0"/>
              </a:rPr>
              <a:t>The constellation includes </a:t>
            </a:r>
            <a:r>
              <a:rPr lang="en-US" sz="1800" dirty="0" smtClean="0">
                <a:solidFill>
                  <a:schemeClr val="tx1"/>
                </a:solidFill>
                <a:effectLst/>
                <a:latin typeface="Arial" pitchFamily="34" charset="0"/>
                <a:cs typeface="Arial" pitchFamily="34" charset="0"/>
              </a:rPr>
              <a:t>a maximum </a:t>
            </a:r>
            <a:r>
              <a:rPr lang="en-US" sz="1800" dirty="0">
                <a:solidFill>
                  <a:schemeClr val="tx1"/>
                </a:solidFill>
                <a:effectLst/>
                <a:latin typeface="Arial" pitchFamily="34" charset="0"/>
                <a:cs typeface="Arial" pitchFamily="34" charset="0"/>
              </a:rPr>
              <a:t>of 32 </a:t>
            </a:r>
            <a:r>
              <a:rPr lang="en-US" sz="1800" dirty="0" smtClean="0">
                <a:solidFill>
                  <a:schemeClr val="tx1"/>
                </a:solidFill>
                <a:effectLst/>
                <a:latin typeface="Arial" pitchFamily="34" charset="0"/>
                <a:cs typeface="Arial" pitchFamily="34" charset="0"/>
              </a:rPr>
              <a:t>operational satellites</a:t>
            </a:r>
            <a:endParaRPr lang="en-US" sz="1800" dirty="0">
              <a:solidFill>
                <a:schemeClr val="tx1"/>
              </a:solidFill>
              <a:effectLst/>
              <a:latin typeface="Arial" pitchFamily="34" charset="0"/>
              <a:cs typeface="Arial" pitchFamily="34" charset="0"/>
            </a:endParaRPr>
          </a:p>
          <a:p>
            <a:pPr>
              <a:lnSpc>
                <a:spcPct val="80000"/>
              </a:lnSpc>
              <a:buClr>
                <a:schemeClr val="bg2">
                  <a:lumMod val="50000"/>
                </a:schemeClr>
              </a:buClr>
              <a:buFont typeface="Wingdings" pitchFamily="2" charset="2"/>
              <a:buChar char="§"/>
            </a:pPr>
            <a:endParaRPr lang="en-US" sz="1800" dirty="0">
              <a:solidFill>
                <a:schemeClr val="tx1"/>
              </a:solidFill>
              <a:effectLst/>
              <a:latin typeface="Arial" pitchFamily="34" charset="0"/>
              <a:cs typeface="Arial" pitchFamily="34" charset="0"/>
            </a:endParaRPr>
          </a:p>
          <a:p>
            <a:pPr lvl="1">
              <a:lnSpc>
                <a:spcPct val="80000"/>
              </a:lnSpc>
              <a:buClr>
                <a:schemeClr val="bg2">
                  <a:lumMod val="50000"/>
                </a:schemeClr>
              </a:buClr>
              <a:buFont typeface="Wingdings" pitchFamily="2" charset="2"/>
              <a:buChar char="§"/>
            </a:pPr>
            <a:r>
              <a:rPr lang="en-US" sz="1800" dirty="0">
                <a:solidFill>
                  <a:schemeClr val="tx1"/>
                </a:solidFill>
                <a:effectLst/>
                <a:latin typeface="Arial" pitchFamily="34" charset="0"/>
                <a:cs typeface="Arial" pitchFamily="34" charset="0"/>
              </a:rPr>
              <a:t>The satellites are in </a:t>
            </a:r>
            <a:r>
              <a:rPr lang="en-US" sz="1800" dirty="0" smtClean="0">
                <a:solidFill>
                  <a:schemeClr val="tx1"/>
                </a:solidFill>
                <a:effectLst/>
                <a:latin typeface="Arial" pitchFamily="34" charset="0"/>
                <a:cs typeface="Arial" pitchFamily="34" charset="0"/>
              </a:rPr>
              <a:t>semi-synchronous orbit </a:t>
            </a:r>
            <a:r>
              <a:rPr lang="en-US" sz="1800" dirty="0">
                <a:solidFill>
                  <a:schemeClr val="tx1"/>
                </a:solidFill>
                <a:effectLst/>
                <a:latin typeface="Arial" pitchFamily="34" charset="0"/>
                <a:cs typeface="Arial" pitchFamily="34" charset="0"/>
              </a:rPr>
              <a:t>at an altitude of about 20,200 </a:t>
            </a:r>
            <a:r>
              <a:rPr lang="en-US" sz="1800" dirty="0" smtClean="0">
                <a:solidFill>
                  <a:schemeClr val="tx1"/>
                </a:solidFill>
                <a:effectLst/>
                <a:latin typeface="Arial" pitchFamily="34" charset="0"/>
                <a:cs typeface="Arial" pitchFamily="34" charset="0"/>
              </a:rPr>
              <a:t>km</a:t>
            </a:r>
          </a:p>
          <a:p>
            <a:pPr marL="301943" lvl="1" indent="0">
              <a:lnSpc>
                <a:spcPct val="80000"/>
              </a:lnSpc>
              <a:buClr>
                <a:schemeClr val="bg2">
                  <a:lumMod val="50000"/>
                </a:schemeClr>
              </a:buClr>
              <a:buNone/>
            </a:pPr>
            <a:endParaRPr lang="en-US" sz="1800" dirty="0">
              <a:solidFill>
                <a:schemeClr val="tx1"/>
              </a:solidFill>
              <a:effectLst/>
              <a:latin typeface="Arial" pitchFamily="34" charset="0"/>
              <a:cs typeface="Arial" pitchFamily="34" charset="0"/>
            </a:endParaRPr>
          </a:p>
          <a:p>
            <a:pPr lvl="1">
              <a:lnSpc>
                <a:spcPct val="80000"/>
              </a:lnSpc>
              <a:buClr>
                <a:schemeClr val="bg2">
                  <a:lumMod val="50000"/>
                </a:schemeClr>
              </a:buClr>
              <a:buFont typeface="Wingdings" pitchFamily="2" charset="2"/>
              <a:buChar char="§"/>
            </a:pPr>
            <a:r>
              <a:rPr lang="en-US" sz="1800" dirty="0">
                <a:solidFill>
                  <a:schemeClr val="tx1"/>
                </a:solidFill>
                <a:effectLst/>
                <a:latin typeface="Arial" pitchFamily="34" charset="0"/>
                <a:cs typeface="Arial" pitchFamily="34" charset="0"/>
              </a:rPr>
              <a:t>The orbital period is 11 hours, 58 </a:t>
            </a:r>
            <a:r>
              <a:rPr lang="en-US" sz="1800" dirty="0" smtClean="0">
                <a:solidFill>
                  <a:schemeClr val="tx1"/>
                </a:solidFill>
                <a:effectLst/>
                <a:latin typeface="Arial" pitchFamily="34" charset="0"/>
                <a:cs typeface="Arial" pitchFamily="34" charset="0"/>
              </a:rPr>
              <a:t>minutes</a:t>
            </a:r>
          </a:p>
          <a:p>
            <a:pPr marL="301943" lvl="1" indent="0">
              <a:lnSpc>
                <a:spcPct val="80000"/>
              </a:lnSpc>
              <a:buClr>
                <a:schemeClr val="bg2">
                  <a:lumMod val="50000"/>
                </a:schemeClr>
              </a:buClr>
              <a:buNone/>
            </a:pPr>
            <a:endParaRPr lang="en-US" sz="1800" dirty="0">
              <a:solidFill>
                <a:schemeClr val="tx1"/>
              </a:solidFill>
              <a:effectLst/>
              <a:latin typeface="Arial" pitchFamily="34" charset="0"/>
              <a:cs typeface="Arial" pitchFamily="34" charset="0"/>
            </a:endParaRPr>
          </a:p>
          <a:p>
            <a:pPr lvl="1">
              <a:lnSpc>
                <a:spcPct val="80000"/>
              </a:lnSpc>
              <a:buClr>
                <a:schemeClr val="bg2">
                  <a:lumMod val="50000"/>
                </a:schemeClr>
              </a:buClr>
              <a:buFont typeface="Wingdings" pitchFamily="2" charset="2"/>
              <a:buChar char="§"/>
            </a:pPr>
            <a:r>
              <a:rPr lang="en-US" sz="1800" dirty="0">
                <a:solidFill>
                  <a:schemeClr val="tx1"/>
                </a:solidFill>
                <a:effectLst/>
                <a:latin typeface="Arial" pitchFamily="34" charset="0"/>
                <a:cs typeface="Arial" pitchFamily="34" charset="0"/>
              </a:rPr>
              <a:t>At least </a:t>
            </a:r>
            <a:r>
              <a:rPr lang="en-US" sz="1800" dirty="0" smtClean="0">
                <a:solidFill>
                  <a:schemeClr val="tx1"/>
                </a:solidFill>
                <a:effectLst/>
                <a:latin typeface="Arial" pitchFamily="34" charset="0"/>
                <a:cs typeface="Arial" pitchFamily="34" charset="0"/>
              </a:rPr>
              <a:t>four satellites, but typically </a:t>
            </a:r>
            <a:r>
              <a:rPr lang="en-US" sz="1800" dirty="0">
                <a:solidFill>
                  <a:schemeClr val="tx1"/>
                </a:solidFill>
                <a:effectLst/>
                <a:latin typeface="Arial" pitchFamily="34" charset="0"/>
                <a:cs typeface="Arial" pitchFamily="34" charset="0"/>
              </a:rPr>
              <a:t>seven or </a:t>
            </a:r>
            <a:r>
              <a:rPr lang="en-US" sz="1800" dirty="0" smtClean="0">
                <a:solidFill>
                  <a:schemeClr val="tx1"/>
                </a:solidFill>
                <a:effectLst/>
                <a:latin typeface="Arial" pitchFamily="34" charset="0"/>
                <a:cs typeface="Arial" pitchFamily="34" charset="0"/>
              </a:rPr>
              <a:t>more, can </a:t>
            </a:r>
            <a:r>
              <a:rPr lang="en-US" sz="1800" dirty="0">
                <a:solidFill>
                  <a:schemeClr val="tx1"/>
                </a:solidFill>
                <a:effectLst/>
                <a:latin typeface="Arial" pitchFamily="34" charset="0"/>
                <a:cs typeface="Arial" pitchFamily="34" charset="0"/>
              </a:rPr>
              <a:t>always be received at a given location, so the entire Earth </a:t>
            </a:r>
            <a:r>
              <a:rPr lang="en-US" sz="1800" dirty="0" smtClean="0">
                <a:solidFill>
                  <a:schemeClr val="tx1"/>
                </a:solidFill>
                <a:effectLst/>
                <a:latin typeface="Arial" pitchFamily="34" charset="0"/>
                <a:cs typeface="Arial" pitchFamily="34" charset="0"/>
              </a:rPr>
              <a:t>has </a:t>
            </a:r>
            <a:r>
              <a:rPr lang="en-US" sz="1800" dirty="0">
                <a:solidFill>
                  <a:schemeClr val="tx1"/>
                </a:solidFill>
                <a:effectLst/>
                <a:latin typeface="Arial" pitchFamily="34" charset="0"/>
                <a:cs typeface="Arial" pitchFamily="34" charset="0"/>
              </a:rPr>
              <a:t>continuous GPS coverage</a:t>
            </a:r>
          </a:p>
          <a:p>
            <a:pPr lvl="2">
              <a:lnSpc>
                <a:spcPct val="80000"/>
              </a:lnSpc>
              <a:buClr>
                <a:schemeClr val="bg2">
                  <a:lumMod val="50000"/>
                </a:schemeClr>
              </a:buClr>
              <a:buFont typeface="Wingdings" pitchFamily="2" charset="2"/>
              <a:buChar char="§"/>
            </a:pPr>
            <a:endParaRPr lang="en-US" sz="1800" i="1" dirty="0">
              <a:solidFill>
                <a:schemeClr val="tx1"/>
              </a:solidFill>
              <a:effectLst/>
              <a:latin typeface="Arial" pitchFamily="34" charset="0"/>
              <a:cs typeface="Arial" pitchFamily="34" charset="0"/>
            </a:endParaRPr>
          </a:p>
          <a:p>
            <a:pPr>
              <a:lnSpc>
                <a:spcPct val="80000"/>
              </a:lnSpc>
              <a:buClr>
                <a:schemeClr val="bg2">
                  <a:lumMod val="50000"/>
                </a:schemeClr>
              </a:buClr>
              <a:buFont typeface="Wingdings" pitchFamily="2" charset="2"/>
              <a:buChar char="§"/>
            </a:pPr>
            <a:r>
              <a:rPr lang="en-US" sz="1800" dirty="0">
                <a:solidFill>
                  <a:schemeClr val="tx1"/>
                </a:solidFill>
                <a:effectLst/>
                <a:latin typeface="Arial" pitchFamily="34" charset="0"/>
                <a:cs typeface="Arial" pitchFamily="34" charset="0"/>
              </a:rPr>
              <a:t>The satellites carry either cesium or rubidium </a:t>
            </a:r>
            <a:r>
              <a:rPr lang="en-US" sz="1800" dirty="0" smtClean="0">
                <a:solidFill>
                  <a:schemeClr val="tx1"/>
                </a:solidFill>
                <a:effectLst/>
                <a:latin typeface="Arial" pitchFamily="34" charset="0"/>
                <a:cs typeface="Arial" pitchFamily="34" charset="0"/>
              </a:rPr>
              <a:t>atomic clocks</a:t>
            </a:r>
            <a:endParaRPr lang="en-US" sz="1800" dirty="0">
              <a:solidFill>
                <a:schemeClr val="tx1"/>
              </a:solidFill>
              <a:effectLst/>
              <a:latin typeface="Arial" pitchFamily="34" charset="0"/>
              <a:cs typeface="Arial" pitchFamily="34" charset="0"/>
            </a:endParaRPr>
          </a:p>
        </p:txBody>
      </p:sp>
      <p:sp>
        <p:nvSpPr>
          <p:cNvPr id="1995779" name="Rectangle 3"/>
          <p:cNvSpPr>
            <a:spLocks noGrp="1" noChangeArrowheads="1"/>
          </p:cNvSpPr>
          <p:nvPr>
            <p:ph type="title"/>
          </p:nvPr>
        </p:nvSpPr>
        <p:spPr>
          <a:xfrm>
            <a:off x="5410200" y="381000"/>
            <a:ext cx="2914650" cy="762000"/>
          </a:xfrm>
          <a:noFill/>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pPr algn="ctr"/>
            <a:r>
              <a:rPr lang="en-US" sz="3200" b="1" dirty="0">
                <a:solidFill>
                  <a:srgbClr val="3366FF"/>
                </a:solidFill>
                <a:latin typeface="Tahoma" pitchFamily="34" charset="0"/>
              </a:rPr>
              <a:t>What is GPS?</a:t>
            </a:r>
          </a:p>
        </p:txBody>
      </p:sp>
      <p:pic>
        <p:nvPicPr>
          <p:cNvPr id="1995780" name="Picture 4" descr="Figure_1_GPS_Constel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566553"/>
            <a:ext cx="44958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771839"/>
      </p:ext>
    </p:extLst>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2242" name="Rectangle 6"/>
          <p:cNvSpPr>
            <a:spLocks noChangeArrowheads="1"/>
          </p:cNvSpPr>
          <p:nvPr/>
        </p:nvSpPr>
        <p:spPr bwMode="auto">
          <a:xfrm>
            <a:off x="4876800" y="1371600"/>
            <a:ext cx="3733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lgn="l" eaLnBrk="1" hangingPunct="1">
              <a:lnSpc>
                <a:spcPct val="90000"/>
              </a:lnSpc>
              <a:spcBef>
                <a:spcPct val="20000"/>
              </a:spcBef>
              <a:buClr>
                <a:srgbClr val="0033CC"/>
              </a:buClr>
              <a:buSzPct val="115000"/>
              <a:buFont typeface="Wingdings" panose="05000000000000000000" pitchFamily="2" charset="2"/>
              <a:buChar char="ü"/>
            </a:pPr>
            <a:r>
              <a:rPr lang="en-US" dirty="0">
                <a:solidFill>
                  <a:srgbClr val="000000"/>
                </a:solidFill>
              </a:rPr>
              <a:t>The SIM Time Network is based on </a:t>
            </a:r>
            <a:r>
              <a:rPr lang="en-US" dirty="0" smtClean="0">
                <a:solidFill>
                  <a:srgbClr val="000000"/>
                </a:solidFill>
              </a:rPr>
              <a:t>real-time common-view </a:t>
            </a:r>
            <a:r>
              <a:rPr lang="en-US" dirty="0">
                <a:solidFill>
                  <a:srgbClr val="000000"/>
                </a:solidFill>
              </a:rPr>
              <a:t>GPS comparisons.  All participants use identical measurement equipment.</a:t>
            </a:r>
          </a:p>
          <a:p>
            <a:pPr marL="342900" indent="-342900" algn="l" eaLnBrk="1" hangingPunct="1">
              <a:lnSpc>
                <a:spcPct val="90000"/>
              </a:lnSpc>
              <a:spcBef>
                <a:spcPct val="20000"/>
              </a:spcBef>
              <a:buClr>
                <a:srgbClr val="0033CC"/>
              </a:buClr>
              <a:buSzPct val="115000"/>
              <a:buFont typeface="Wingdings" pitchFamily="2" charset="2"/>
              <a:buChar char="§"/>
            </a:pPr>
            <a:endParaRPr lang="en-US" dirty="0">
              <a:solidFill>
                <a:srgbClr val="000000"/>
              </a:solidFill>
            </a:endParaRPr>
          </a:p>
          <a:p>
            <a:pPr marL="342900" indent="-342900" algn="l" eaLnBrk="1" hangingPunct="1">
              <a:lnSpc>
                <a:spcPct val="90000"/>
              </a:lnSpc>
              <a:spcBef>
                <a:spcPct val="20000"/>
              </a:spcBef>
              <a:buClr>
                <a:srgbClr val="0033CC"/>
              </a:buClr>
              <a:buSzPct val="115000"/>
              <a:buFont typeface="Wingdings" panose="05000000000000000000" pitchFamily="2" charset="2"/>
              <a:buChar char="ü"/>
            </a:pPr>
            <a:r>
              <a:rPr lang="en-US" dirty="0">
                <a:solidFill>
                  <a:srgbClr val="000000"/>
                </a:solidFill>
              </a:rPr>
              <a:t>Data can be processed as common-view or all-in-view measurements.</a:t>
            </a:r>
          </a:p>
          <a:p>
            <a:pPr marL="342900" indent="-342900" algn="l" eaLnBrk="1" hangingPunct="1">
              <a:lnSpc>
                <a:spcPct val="90000"/>
              </a:lnSpc>
              <a:spcBef>
                <a:spcPct val="20000"/>
              </a:spcBef>
              <a:buClr>
                <a:srgbClr val="0033CC"/>
              </a:buClr>
              <a:buSzPct val="115000"/>
              <a:buFont typeface="Wingdings" panose="05000000000000000000" pitchFamily="2" charset="2"/>
              <a:buChar char="ü"/>
            </a:pPr>
            <a:endParaRPr lang="en-US" dirty="0">
              <a:solidFill>
                <a:srgbClr val="000000"/>
              </a:solidFill>
            </a:endParaRPr>
          </a:p>
          <a:p>
            <a:pPr marL="342900" indent="-342900" algn="l" eaLnBrk="1" hangingPunct="1">
              <a:lnSpc>
                <a:spcPct val="90000"/>
              </a:lnSpc>
              <a:spcBef>
                <a:spcPct val="20000"/>
              </a:spcBef>
              <a:buClr>
                <a:srgbClr val="0033CC"/>
              </a:buClr>
              <a:buSzPct val="115000"/>
              <a:buFont typeface="Wingdings" panose="05000000000000000000" pitchFamily="2" charset="2"/>
              <a:buChar char="ü"/>
            </a:pPr>
            <a:r>
              <a:rPr lang="en-US" dirty="0" smtClean="0">
                <a:solidFill>
                  <a:srgbClr val="000000"/>
                </a:solidFill>
              </a:rPr>
              <a:t>A total of 22 laboratories now participate, with two nations currently on the waiting list as of January 2015. All </a:t>
            </a:r>
            <a:r>
              <a:rPr lang="en-US" dirty="0">
                <a:solidFill>
                  <a:srgbClr val="000000"/>
                </a:solidFill>
              </a:rPr>
              <a:t>of these labs continuously compare their </a:t>
            </a:r>
            <a:r>
              <a:rPr lang="en-US" dirty="0" smtClean="0">
                <a:solidFill>
                  <a:srgbClr val="000000"/>
                </a:solidFill>
              </a:rPr>
              <a:t>clocks, </a:t>
            </a:r>
            <a:r>
              <a:rPr lang="en-US" dirty="0">
                <a:solidFill>
                  <a:srgbClr val="000000"/>
                </a:solidFill>
              </a:rPr>
              <a:t>24 hours per day, 7 days per week.</a:t>
            </a:r>
          </a:p>
          <a:p>
            <a:pPr marL="342900" indent="-342900" algn="l" eaLnBrk="1" hangingPunct="1">
              <a:lnSpc>
                <a:spcPct val="90000"/>
              </a:lnSpc>
              <a:spcBef>
                <a:spcPct val="20000"/>
              </a:spcBef>
              <a:buClr>
                <a:srgbClr val="0033CC"/>
              </a:buClr>
              <a:buSzPct val="115000"/>
              <a:buFont typeface="Wingdings" pitchFamily="2" charset="2"/>
              <a:buChar char="§"/>
            </a:pPr>
            <a:endParaRPr lang="en-US" dirty="0">
              <a:solidFill>
                <a:srgbClr val="000000"/>
              </a:solidFill>
            </a:endParaRPr>
          </a:p>
        </p:txBody>
      </p:sp>
      <p:sp>
        <p:nvSpPr>
          <p:cNvPr id="1794055" name="Rectangle 7"/>
          <p:cNvSpPr>
            <a:spLocks noChangeArrowheads="1"/>
          </p:cNvSpPr>
          <p:nvPr/>
        </p:nvSpPr>
        <p:spPr bwMode="auto">
          <a:xfrm>
            <a:off x="4714875" y="200025"/>
            <a:ext cx="4429125" cy="752475"/>
          </a:xfrm>
          <a:prstGeom prst="rect">
            <a:avLst/>
          </a:prstGeom>
          <a:noFill/>
          <a:ln w="12700">
            <a:noFill/>
            <a:miter lim="800000"/>
            <a:headEnd/>
            <a:tailEnd/>
          </a:ln>
          <a:effectLst/>
        </p:spPr>
        <p:txBody>
          <a:bodyPr lIns="90488" tIns="44450" rIns="90488" bIns="44450" anchor="ctr"/>
          <a:lstStyle/>
          <a:p>
            <a:pPr eaLnBrk="1" hangingPunct="1"/>
            <a:r>
              <a:rPr lang="en-US" sz="2800">
                <a:solidFill>
                  <a:srgbClr val="000000"/>
                </a:solidFill>
                <a:latin typeface="Tahoma" pitchFamily="34" charset="0"/>
              </a:rPr>
              <a:t>The SIM Time Network</a:t>
            </a:r>
            <a:endParaRPr lang="en-US" sz="2800">
              <a:solidFill>
                <a:srgbClr val="000000"/>
              </a:solidFill>
              <a:effectLst>
                <a:outerShdw blurRad="38100" dist="38100" dir="2700000" algn="tl">
                  <a:srgbClr val="C0C0C0"/>
                </a:outerShdw>
              </a:effectLst>
              <a:latin typeface="Tahoma" pitchFamily="34" charset="0"/>
            </a:endParaRPr>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4326" y="269622"/>
            <a:ext cx="4108450" cy="6187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54899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16495321"/>
              </p:ext>
            </p:extLst>
          </p:nvPr>
        </p:nvGraphicFramePr>
        <p:xfrm>
          <a:off x="1276350" y="-2"/>
          <a:ext cx="6372226" cy="6636965"/>
        </p:xfrm>
        <a:graphic>
          <a:graphicData uri="http://schemas.openxmlformats.org/drawingml/2006/table">
            <a:tbl>
              <a:tblPr firstRow="1" firstCol="1" lastCol="1" bandRow="1" bandCol="1">
                <a:tableStyleId>{912C8C85-51F0-491E-9774-3900AFEF0FD7}</a:tableStyleId>
              </a:tblPr>
              <a:tblGrid>
                <a:gridCol w="1562100"/>
                <a:gridCol w="1026682"/>
                <a:gridCol w="1173593"/>
                <a:gridCol w="2046564"/>
                <a:gridCol w="563287"/>
              </a:tblGrid>
              <a:tr h="476252">
                <a:tc>
                  <a:txBody>
                    <a:bodyPr/>
                    <a:lstStyle/>
                    <a:p>
                      <a:pPr marL="0" marR="0" algn="ctr">
                        <a:lnSpc>
                          <a:spcPct val="115000"/>
                        </a:lnSpc>
                        <a:spcBef>
                          <a:spcPts val="0"/>
                        </a:spcBef>
                        <a:spcAft>
                          <a:spcPts val="0"/>
                        </a:spcAft>
                      </a:pPr>
                      <a:r>
                        <a:rPr lang="en-US" sz="1000" dirty="0">
                          <a:effectLst/>
                        </a:rPr>
                        <a:t>Country</a:t>
                      </a:r>
                      <a:endParaRPr lang="en-US" sz="900" dirty="0">
                        <a:effectLst/>
                        <a:latin typeface="Calibri"/>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a:effectLst/>
                        </a:rPr>
                        <a:t>Organization</a:t>
                      </a:r>
                      <a:endParaRPr lang="en-US" sz="900">
                        <a:effectLst/>
                        <a:latin typeface="Calibri"/>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a:effectLst/>
                        </a:rPr>
                        <a:t>Year of First Participation</a:t>
                      </a:r>
                      <a:endParaRPr lang="en-US" sz="900">
                        <a:effectLst/>
                        <a:latin typeface="Calibri"/>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a:effectLst/>
                        </a:rPr>
                        <a:t>Time Standard</a:t>
                      </a:r>
                      <a:endParaRPr lang="en-US" sz="900">
                        <a:effectLst/>
                      </a:endParaRPr>
                    </a:p>
                    <a:p>
                      <a:pPr marL="0" marR="0" algn="ctr">
                        <a:lnSpc>
                          <a:spcPct val="115000"/>
                        </a:lnSpc>
                        <a:spcBef>
                          <a:spcPts val="0"/>
                        </a:spcBef>
                        <a:spcAft>
                          <a:spcPts val="0"/>
                        </a:spcAft>
                      </a:pPr>
                      <a:r>
                        <a:rPr lang="en-US" sz="1000">
                          <a:effectLst/>
                        </a:rPr>
                        <a:t>(SIMT clock)</a:t>
                      </a:r>
                      <a:endParaRPr lang="en-US" sz="900">
                        <a:effectLst/>
                        <a:latin typeface="Calibri"/>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a:effectLst/>
                        </a:rPr>
                        <a:t>Clock</a:t>
                      </a:r>
                      <a:endParaRPr lang="en-US" sz="900">
                        <a:effectLst/>
                      </a:endParaRPr>
                    </a:p>
                    <a:p>
                      <a:pPr marL="0" marR="0" algn="ctr">
                        <a:lnSpc>
                          <a:spcPct val="115000"/>
                        </a:lnSpc>
                        <a:spcBef>
                          <a:spcPts val="0"/>
                        </a:spcBef>
                        <a:spcAft>
                          <a:spcPts val="0"/>
                        </a:spcAft>
                      </a:pPr>
                      <a:r>
                        <a:rPr lang="en-US" sz="1000">
                          <a:effectLst/>
                        </a:rPr>
                        <a:t>Group</a:t>
                      </a:r>
                      <a:endParaRPr lang="en-US" sz="900">
                        <a:effectLst/>
                        <a:latin typeface="Calibri"/>
                        <a:ea typeface="Calibri"/>
                        <a:cs typeface="Times New Roman"/>
                      </a:endParaRPr>
                    </a:p>
                  </a:txBody>
                  <a:tcPr marL="58034" marR="58034" marT="0" marB="0"/>
                </a:tc>
              </a:tr>
              <a:tr h="227936">
                <a:tc>
                  <a:txBody>
                    <a:bodyPr/>
                    <a:lstStyle/>
                    <a:p>
                      <a:pPr marL="0" marR="0" algn="l">
                        <a:lnSpc>
                          <a:spcPct val="115000"/>
                        </a:lnSpc>
                        <a:spcBef>
                          <a:spcPts val="0"/>
                        </a:spcBef>
                        <a:spcAft>
                          <a:spcPts val="0"/>
                        </a:spcAft>
                      </a:pPr>
                      <a:r>
                        <a:rPr lang="en-US" sz="1000" dirty="0">
                          <a:effectLst/>
                        </a:rPr>
                        <a:t>United States</a:t>
                      </a:r>
                      <a:endParaRPr lang="en-US" sz="900" dirty="0">
                        <a:effectLst/>
                        <a:latin typeface="Calibri"/>
                        <a:ea typeface="Calibri"/>
                        <a:cs typeface="Times New Roman"/>
                      </a:endParaRPr>
                    </a:p>
                  </a:txBody>
                  <a:tcPr marL="58034" marR="58034" marT="0" marB="0"/>
                </a:tc>
                <a:tc>
                  <a:txBody>
                    <a:bodyPr/>
                    <a:lstStyle/>
                    <a:p>
                      <a:pPr marL="0" marR="0" algn="l">
                        <a:lnSpc>
                          <a:spcPct val="115000"/>
                        </a:lnSpc>
                        <a:spcBef>
                          <a:spcPts val="0"/>
                        </a:spcBef>
                        <a:spcAft>
                          <a:spcPts val="0"/>
                        </a:spcAft>
                      </a:pPr>
                      <a:r>
                        <a:rPr lang="en-US" sz="1000" dirty="0">
                          <a:effectLst/>
                        </a:rPr>
                        <a:t>NIST</a:t>
                      </a:r>
                      <a:endParaRPr lang="en-US" sz="900" dirty="0">
                        <a:effectLst/>
                        <a:latin typeface="Calibri"/>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a:effectLst/>
                        </a:rPr>
                        <a:t>2005</a:t>
                      </a:r>
                      <a:endParaRPr lang="en-US" sz="900">
                        <a:effectLst/>
                        <a:latin typeface="Calibri"/>
                        <a:ea typeface="Calibri"/>
                        <a:cs typeface="Times New Roman"/>
                      </a:endParaRPr>
                    </a:p>
                  </a:txBody>
                  <a:tcPr marL="58034" marR="58034" marT="0" marB="0"/>
                </a:tc>
                <a:tc>
                  <a:txBody>
                    <a:bodyPr/>
                    <a:lstStyle/>
                    <a:p>
                      <a:pPr marL="0" marR="0" algn="l">
                        <a:lnSpc>
                          <a:spcPct val="115000"/>
                        </a:lnSpc>
                        <a:spcBef>
                          <a:spcPts val="0"/>
                        </a:spcBef>
                        <a:spcAft>
                          <a:spcPts val="0"/>
                        </a:spcAft>
                      </a:pPr>
                      <a:r>
                        <a:rPr lang="en-US" sz="1000">
                          <a:effectLst/>
                        </a:rPr>
                        <a:t>Ensemble time scale</a:t>
                      </a:r>
                      <a:endParaRPr lang="en-US" sz="900">
                        <a:effectLst/>
                        <a:latin typeface="Calibri"/>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a:effectLst/>
                        </a:rPr>
                        <a:t>1</a:t>
                      </a:r>
                      <a:endParaRPr lang="en-US" sz="900">
                        <a:effectLst/>
                        <a:latin typeface="Calibri"/>
                        <a:ea typeface="Calibri"/>
                        <a:cs typeface="Times New Roman"/>
                      </a:endParaRPr>
                    </a:p>
                  </a:txBody>
                  <a:tcPr marL="58034" marR="58034" marT="0" marB="0"/>
                </a:tc>
              </a:tr>
              <a:tr h="227936">
                <a:tc>
                  <a:txBody>
                    <a:bodyPr/>
                    <a:lstStyle/>
                    <a:p>
                      <a:pPr marL="0" marR="0" algn="l">
                        <a:lnSpc>
                          <a:spcPct val="115000"/>
                        </a:lnSpc>
                        <a:spcBef>
                          <a:spcPts val="0"/>
                        </a:spcBef>
                        <a:spcAft>
                          <a:spcPts val="0"/>
                        </a:spcAft>
                      </a:pPr>
                      <a:r>
                        <a:rPr lang="en-US" sz="1000" dirty="0">
                          <a:effectLst/>
                        </a:rPr>
                        <a:t>Mexico</a:t>
                      </a:r>
                      <a:endParaRPr lang="en-US" sz="900" dirty="0">
                        <a:effectLst/>
                        <a:latin typeface="Calibri"/>
                        <a:ea typeface="Calibri"/>
                        <a:cs typeface="Times New Roman"/>
                      </a:endParaRPr>
                    </a:p>
                  </a:txBody>
                  <a:tcPr marL="58034" marR="58034" marT="0" marB="0"/>
                </a:tc>
                <a:tc>
                  <a:txBody>
                    <a:bodyPr/>
                    <a:lstStyle/>
                    <a:p>
                      <a:pPr marL="0" marR="0" algn="l">
                        <a:lnSpc>
                          <a:spcPct val="115000"/>
                        </a:lnSpc>
                        <a:spcBef>
                          <a:spcPts val="0"/>
                        </a:spcBef>
                        <a:spcAft>
                          <a:spcPts val="0"/>
                        </a:spcAft>
                      </a:pPr>
                      <a:r>
                        <a:rPr lang="en-US" sz="1000" dirty="0">
                          <a:effectLst/>
                        </a:rPr>
                        <a:t>CENAM</a:t>
                      </a:r>
                      <a:endParaRPr lang="en-US" sz="900" dirty="0">
                        <a:effectLst/>
                        <a:latin typeface="Calibri"/>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a:effectLst/>
                        </a:rPr>
                        <a:t>2005</a:t>
                      </a:r>
                      <a:endParaRPr lang="en-US" sz="900">
                        <a:effectLst/>
                        <a:latin typeface="Calibri"/>
                        <a:ea typeface="Calibri"/>
                        <a:cs typeface="Times New Roman"/>
                      </a:endParaRPr>
                    </a:p>
                  </a:txBody>
                  <a:tcPr marL="58034" marR="58034" marT="0" marB="0"/>
                </a:tc>
                <a:tc>
                  <a:txBody>
                    <a:bodyPr/>
                    <a:lstStyle/>
                    <a:p>
                      <a:pPr marL="0" marR="0" algn="l">
                        <a:lnSpc>
                          <a:spcPct val="115000"/>
                        </a:lnSpc>
                        <a:spcBef>
                          <a:spcPts val="0"/>
                        </a:spcBef>
                        <a:spcAft>
                          <a:spcPts val="0"/>
                        </a:spcAft>
                      </a:pPr>
                      <a:r>
                        <a:rPr lang="en-US" sz="1000">
                          <a:effectLst/>
                        </a:rPr>
                        <a:t>Ensemble time scale</a:t>
                      </a:r>
                      <a:endParaRPr lang="en-US" sz="900">
                        <a:effectLst/>
                        <a:latin typeface="Calibri"/>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a:effectLst/>
                        </a:rPr>
                        <a:t>1</a:t>
                      </a:r>
                      <a:endParaRPr lang="en-US" sz="900">
                        <a:effectLst/>
                        <a:latin typeface="Calibri"/>
                        <a:ea typeface="Calibri"/>
                        <a:cs typeface="Times New Roman"/>
                      </a:endParaRPr>
                    </a:p>
                  </a:txBody>
                  <a:tcPr marL="58034" marR="58034" marT="0" marB="0"/>
                </a:tc>
              </a:tr>
              <a:tr h="227936">
                <a:tc>
                  <a:txBody>
                    <a:bodyPr/>
                    <a:lstStyle/>
                    <a:p>
                      <a:pPr marL="0" marR="0" algn="l">
                        <a:lnSpc>
                          <a:spcPct val="115000"/>
                        </a:lnSpc>
                        <a:spcBef>
                          <a:spcPts val="0"/>
                        </a:spcBef>
                        <a:spcAft>
                          <a:spcPts val="0"/>
                        </a:spcAft>
                      </a:pPr>
                      <a:r>
                        <a:rPr lang="en-US" sz="1000" dirty="0">
                          <a:effectLst/>
                        </a:rPr>
                        <a:t>Canada</a:t>
                      </a:r>
                      <a:endParaRPr lang="en-US" sz="900" dirty="0">
                        <a:effectLst/>
                        <a:latin typeface="Calibri"/>
                        <a:ea typeface="Calibri"/>
                        <a:cs typeface="Times New Roman"/>
                      </a:endParaRPr>
                    </a:p>
                  </a:txBody>
                  <a:tcPr marL="58034" marR="58034" marT="0" marB="0"/>
                </a:tc>
                <a:tc>
                  <a:txBody>
                    <a:bodyPr/>
                    <a:lstStyle/>
                    <a:p>
                      <a:pPr marL="0" marR="0" algn="l">
                        <a:lnSpc>
                          <a:spcPct val="115000"/>
                        </a:lnSpc>
                        <a:spcBef>
                          <a:spcPts val="0"/>
                        </a:spcBef>
                        <a:spcAft>
                          <a:spcPts val="0"/>
                        </a:spcAft>
                      </a:pPr>
                      <a:r>
                        <a:rPr lang="en-US" sz="1000" dirty="0">
                          <a:effectLst/>
                        </a:rPr>
                        <a:t>NRC</a:t>
                      </a:r>
                      <a:endParaRPr lang="en-US" sz="900" dirty="0">
                        <a:effectLst/>
                        <a:latin typeface="Calibri"/>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a:effectLst/>
                        </a:rPr>
                        <a:t>2005</a:t>
                      </a:r>
                      <a:endParaRPr lang="en-US" sz="900">
                        <a:effectLst/>
                        <a:latin typeface="Calibri"/>
                        <a:ea typeface="Calibri"/>
                        <a:cs typeface="Times New Roman"/>
                      </a:endParaRPr>
                    </a:p>
                  </a:txBody>
                  <a:tcPr marL="58034" marR="58034" marT="0" marB="0"/>
                </a:tc>
                <a:tc>
                  <a:txBody>
                    <a:bodyPr/>
                    <a:lstStyle/>
                    <a:p>
                      <a:pPr marL="0" marR="0" algn="l">
                        <a:lnSpc>
                          <a:spcPct val="115000"/>
                        </a:lnSpc>
                        <a:spcBef>
                          <a:spcPts val="0"/>
                        </a:spcBef>
                        <a:spcAft>
                          <a:spcPts val="0"/>
                        </a:spcAft>
                      </a:pPr>
                      <a:r>
                        <a:rPr lang="en-US" sz="1000">
                          <a:effectLst/>
                        </a:rPr>
                        <a:t>Ensemble time scale</a:t>
                      </a:r>
                      <a:endParaRPr lang="en-US" sz="900">
                        <a:effectLst/>
                        <a:latin typeface="Calibri"/>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a:effectLst/>
                        </a:rPr>
                        <a:t>1</a:t>
                      </a:r>
                      <a:endParaRPr lang="en-US" sz="900">
                        <a:effectLst/>
                        <a:latin typeface="Calibri"/>
                        <a:ea typeface="Calibri"/>
                        <a:cs typeface="Times New Roman"/>
                      </a:endParaRPr>
                    </a:p>
                  </a:txBody>
                  <a:tcPr marL="58034" marR="58034" marT="0" marB="0"/>
                </a:tc>
              </a:tr>
              <a:tr h="227936">
                <a:tc>
                  <a:txBody>
                    <a:bodyPr/>
                    <a:lstStyle/>
                    <a:p>
                      <a:pPr marL="0" marR="0" algn="l">
                        <a:lnSpc>
                          <a:spcPct val="115000"/>
                        </a:lnSpc>
                        <a:spcBef>
                          <a:spcPts val="0"/>
                        </a:spcBef>
                        <a:spcAft>
                          <a:spcPts val="0"/>
                        </a:spcAft>
                      </a:pPr>
                      <a:r>
                        <a:rPr lang="en-US" sz="1000">
                          <a:effectLst/>
                        </a:rPr>
                        <a:t>Panama</a:t>
                      </a:r>
                      <a:endParaRPr lang="en-US" sz="900">
                        <a:effectLst/>
                        <a:latin typeface="Calibri"/>
                        <a:ea typeface="Calibri"/>
                        <a:cs typeface="Times New Roman"/>
                      </a:endParaRPr>
                    </a:p>
                  </a:txBody>
                  <a:tcPr marL="58034" marR="58034" marT="0" marB="0"/>
                </a:tc>
                <a:tc>
                  <a:txBody>
                    <a:bodyPr/>
                    <a:lstStyle/>
                    <a:p>
                      <a:pPr marL="0" marR="0" algn="l">
                        <a:lnSpc>
                          <a:spcPct val="115000"/>
                        </a:lnSpc>
                        <a:spcBef>
                          <a:spcPts val="0"/>
                        </a:spcBef>
                        <a:spcAft>
                          <a:spcPts val="0"/>
                        </a:spcAft>
                      </a:pPr>
                      <a:r>
                        <a:rPr lang="en-US" sz="1000" dirty="0">
                          <a:effectLst/>
                        </a:rPr>
                        <a:t>CENAMEP</a:t>
                      </a:r>
                      <a:endParaRPr lang="en-US" sz="900" dirty="0">
                        <a:effectLst/>
                        <a:latin typeface="Calibri"/>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dirty="0">
                          <a:effectLst/>
                        </a:rPr>
                        <a:t>2005</a:t>
                      </a:r>
                      <a:endParaRPr lang="en-US" sz="900" dirty="0">
                        <a:effectLst/>
                        <a:latin typeface="Calibri"/>
                        <a:ea typeface="Calibri"/>
                        <a:cs typeface="Times New Roman"/>
                      </a:endParaRPr>
                    </a:p>
                  </a:txBody>
                  <a:tcPr marL="58034" marR="58034" marT="0" marB="0"/>
                </a:tc>
                <a:tc>
                  <a:txBody>
                    <a:bodyPr/>
                    <a:lstStyle/>
                    <a:p>
                      <a:pPr marL="0" marR="0" algn="l">
                        <a:lnSpc>
                          <a:spcPct val="115000"/>
                        </a:lnSpc>
                        <a:spcBef>
                          <a:spcPts val="0"/>
                        </a:spcBef>
                        <a:spcAft>
                          <a:spcPts val="0"/>
                        </a:spcAft>
                      </a:pPr>
                      <a:r>
                        <a:rPr lang="en-US" sz="1000">
                          <a:effectLst/>
                        </a:rPr>
                        <a:t>Cesium clock</a:t>
                      </a:r>
                      <a:endParaRPr lang="en-US" sz="900">
                        <a:effectLst/>
                        <a:latin typeface="Calibri"/>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a:effectLst/>
                        </a:rPr>
                        <a:t>2</a:t>
                      </a:r>
                      <a:endParaRPr lang="en-US" sz="900">
                        <a:effectLst/>
                        <a:latin typeface="Calibri"/>
                        <a:ea typeface="Calibri"/>
                        <a:cs typeface="Times New Roman"/>
                      </a:endParaRPr>
                    </a:p>
                  </a:txBody>
                  <a:tcPr marL="58034" marR="58034" marT="0" marB="0"/>
                </a:tc>
              </a:tr>
              <a:tr h="227936">
                <a:tc>
                  <a:txBody>
                    <a:bodyPr/>
                    <a:lstStyle/>
                    <a:p>
                      <a:pPr marL="0" marR="0" algn="l">
                        <a:lnSpc>
                          <a:spcPct val="115000"/>
                        </a:lnSpc>
                        <a:spcBef>
                          <a:spcPts val="0"/>
                        </a:spcBef>
                        <a:spcAft>
                          <a:spcPts val="0"/>
                        </a:spcAft>
                      </a:pPr>
                      <a:r>
                        <a:rPr lang="en-US" sz="1000">
                          <a:effectLst/>
                        </a:rPr>
                        <a:t>Brazil</a:t>
                      </a:r>
                      <a:endParaRPr lang="en-US" sz="900">
                        <a:effectLst/>
                        <a:latin typeface="Calibri"/>
                        <a:ea typeface="Calibri"/>
                        <a:cs typeface="Times New Roman"/>
                      </a:endParaRPr>
                    </a:p>
                  </a:txBody>
                  <a:tcPr marL="58034" marR="58034" marT="0" marB="0"/>
                </a:tc>
                <a:tc>
                  <a:txBody>
                    <a:bodyPr/>
                    <a:lstStyle/>
                    <a:p>
                      <a:pPr marL="0" marR="0" algn="l">
                        <a:lnSpc>
                          <a:spcPct val="115000"/>
                        </a:lnSpc>
                        <a:spcBef>
                          <a:spcPts val="0"/>
                        </a:spcBef>
                        <a:spcAft>
                          <a:spcPts val="0"/>
                        </a:spcAft>
                      </a:pPr>
                      <a:r>
                        <a:rPr lang="en-US" sz="1000" dirty="0">
                          <a:effectLst/>
                        </a:rPr>
                        <a:t>ONRJ</a:t>
                      </a:r>
                      <a:endParaRPr lang="en-US" sz="900" dirty="0">
                        <a:effectLst/>
                        <a:latin typeface="Calibri"/>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dirty="0">
                          <a:effectLst/>
                        </a:rPr>
                        <a:t>2006</a:t>
                      </a:r>
                      <a:endParaRPr lang="en-US" sz="900" dirty="0">
                        <a:effectLst/>
                        <a:latin typeface="Calibri"/>
                        <a:ea typeface="Calibri"/>
                        <a:cs typeface="Times New Roman"/>
                      </a:endParaRPr>
                    </a:p>
                  </a:txBody>
                  <a:tcPr marL="58034" marR="58034" marT="0" marB="0"/>
                </a:tc>
                <a:tc>
                  <a:txBody>
                    <a:bodyPr/>
                    <a:lstStyle/>
                    <a:p>
                      <a:pPr marL="0" marR="0" algn="l">
                        <a:lnSpc>
                          <a:spcPct val="115000"/>
                        </a:lnSpc>
                        <a:spcBef>
                          <a:spcPts val="0"/>
                        </a:spcBef>
                        <a:spcAft>
                          <a:spcPts val="0"/>
                        </a:spcAft>
                      </a:pPr>
                      <a:r>
                        <a:rPr lang="en-US" sz="1000">
                          <a:effectLst/>
                        </a:rPr>
                        <a:t>Ensemble time scale</a:t>
                      </a:r>
                      <a:endParaRPr lang="en-US" sz="900">
                        <a:effectLst/>
                        <a:latin typeface="Calibri"/>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a:effectLst/>
                        </a:rPr>
                        <a:t>1</a:t>
                      </a:r>
                      <a:endParaRPr lang="en-US" sz="900">
                        <a:effectLst/>
                        <a:latin typeface="Calibri"/>
                        <a:ea typeface="Calibri"/>
                        <a:cs typeface="Times New Roman"/>
                      </a:endParaRPr>
                    </a:p>
                  </a:txBody>
                  <a:tcPr marL="58034" marR="58034" marT="0" marB="0"/>
                </a:tc>
              </a:tr>
              <a:tr h="227936">
                <a:tc>
                  <a:txBody>
                    <a:bodyPr/>
                    <a:lstStyle/>
                    <a:p>
                      <a:pPr marL="0" marR="0" algn="l">
                        <a:lnSpc>
                          <a:spcPct val="115000"/>
                        </a:lnSpc>
                        <a:spcBef>
                          <a:spcPts val="0"/>
                        </a:spcBef>
                        <a:spcAft>
                          <a:spcPts val="0"/>
                        </a:spcAft>
                      </a:pPr>
                      <a:r>
                        <a:rPr lang="en-US" sz="1000">
                          <a:effectLst/>
                        </a:rPr>
                        <a:t>Costa Rica</a:t>
                      </a:r>
                      <a:endParaRPr lang="en-US" sz="900">
                        <a:effectLst/>
                        <a:latin typeface="Calibri"/>
                        <a:ea typeface="Calibri"/>
                        <a:cs typeface="Times New Roman"/>
                      </a:endParaRPr>
                    </a:p>
                  </a:txBody>
                  <a:tcPr marL="58034" marR="58034" marT="0" marB="0"/>
                </a:tc>
                <a:tc>
                  <a:txBody>
                    <a:bodyPr/>
                    <a:lstStyle/>
                    <a:p>
                      <a:pPr marL="0" marR="0" algn="l">
                        <a:lnSpc>
                          <a:spcPct val="115000"/>
                        </a:lnSpc>
                        <a:spcBef>
                          <a:spcPts val="0"/>
                        </a:spcBef>
                        <a:spcAft>
                          <a:spcPts val="0"/>
                        </a:spcAft>
                      </a:pPr>
                      <a:r>
                        <a:rPr lang="en-US" sz="1000">
                          <a:effectLst/>
                        </a:rPr>
                        <a:t>ICE</a:t>
                      </a:r>
                      <a:endParaRPr lang="en-US" sz="900">
                        <a:effectLst/>
                        <a:latin typeface="Calibri"/>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dirty="0">
                          <a:effectLst/>
                        </a:rPr>
                        <a:t>2007</a:t>
                      </a:r>
                      <a:endParaRPr lang="en-US" sz="900" dirty="0">
                        <a:effectLst/>
                        <a:latin typeface="Calibri"/>
                        <a:ea typeface="Calibri"/>
                        <a:cs typeface="Times New Roman"/>
                      </a:endParaRPr>
                    </a:p>
                  </a:txBody>
                  <a:tcPr marL="58034" marR="58034" marT="0" marB="0"/>
                </a:tc>
                <a:tc>
                  <a:txBody>
                    <a:bodyPr/>
                    <a:lstStyle/>
                    <a:p>
                      <a:pPr marL="0" marR="0" algn="l">
                        <a:lnSpc>
                          <a:spcPct val="115000"/>
                        </a:lnSpc>
                        <a:spcBef>
                          <a:spcPts val="0"/>
                        </a:spcBef>
                        <a:spcAft>
                          <a:spcPts val="0"/>
                        </a:spcAft>
                      </a:pPr>
                      <a:r>
                        <a:rPr lang="en-US" sz="1000">
                          <a:effectLst/>
                        </a:rPr>
                        <a:t>Cesium clock</a:t>
                      </a:r>
                      <a:endParaRPr lang="en-US" sz="900">
                        <a:effectLst/>
                        <a:latin typeface="Calibri"/>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a:effectLst/>
                        </a:rPr>
                        <a:t>2</a:t>
                      </a:r>
                      <a:endParaRPr lang="en-US" sz="900">
                        <a:effectLst/>
                        <a:latin typeface="Calibri"/>
                        <a:ea typeface="Calibri"/>
                        <a:cs typeface="Times New Roman"/>
                      </a:endParaRPr>
                    </a:p>
                  </a:txBody>
                  <a:tcPr marL="58034" marR="58034" marT="0" marB="0"/>
                </a:tc>
              </a:tr>
              <a:tr h="227936">
                <a:tc>
                  <a:txBody>
                    <a:bodyPr/>
                    <a:lstStyle/>
                    <a:p>
                      <a:pPr marL="0" marR="0" algn="l">
                        <a:lnSpc>
                          <a:spcPct val="115000"/>
                        </a:lnSpc>
                        <a:spcBef>
                          <a:spcPts val="0"/>
                        </a:spcBef>
                        <a:spcAft>
                          <a:spcPts val="0"/>
                        </a:spcAft>
                      </a:pPr>
                      <a:r>
                        <a:rPr lang="en-US" sz="1000">
                          <a:effectLst/>
                        </a:rPr>
                        <a:t>Colombia</a:t>
                      </a:r>
                      <a:endParaRPr lang="en-US" sz="900">
                        <a:effectLst/>
                        <a:latin typeface="Calibri"/>
                        <a:ea typeface="Calibri"/>
                        <a:cs typeface="Times New Roman"/>
                      </a:endParaRPr>
                    </a:p>
                  </a:txBody>
                  <a:tcPr marL="58034" marR="58034" marT="0" marB="0"/>
                </a:tc>
                <a:tc>
                  <a:txBody>
                    <a:bodyPr/>
                    <a:lstStyle/>
                    <a:p>
                      <a:pPr marL="0" marR="0" algn="l">
                        <a:lnSpc>
                          <a:spcPct val="115000"/>
                        </a:lnSpc>
                        <a:spcBef>
                          <a:spcPts val="0"/>
                        </a:spcBef>
                        <a:spcAft>
                          <a:spcPts val="0"/>
                        </a:spcAft>
                      </a:pPr>
                      <a:r>
                        <a:rPr lang="en-US" sz="1000">
                          <a:effectLst/>
                        </a:rPr>
                        <a:t>INM</a:t>
                      </a:r>
                      <a:endParaRPr lang="en-US" sz="900">
                        <a:effectLst/>
                        <a:latin typeface="Calibri"/>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dirty="0">
                          <a:effectLst/>
                        </a:rPr>
                        <a:t>2007</a:t>
                      </a:r>
                      <a:endParaRPr lang="en-US" sz="900" dirty="0">
                        <a:effectLst/>
                        <a:latin typeface="Calibri"/>
                        <a:ea typeface="Calibri"/>
                        <a:cs typeface="Times New Roman"/>
                      </a:endParaRPr>
                    </a:p>
                  </a:txBody>
                  <a:tcPr marL="58034" marR="58034" marT="0" marB="0"/>
                </a:tc>
                <a:tc>
                  <a:txBody>
                    <a:bodyPr/>
                    <a:lstStyle/>
                    <a:p>
                      <a:pPr marL="0" marR="0" algn="l">
                        <a:lnSpc>
                          <a:spcPct val="115000"/>
                        </a:lnSpc>
                        <a:spcBef>
                          <a:spcPts val="0"/>
                        </a:spcBef>
                        <a:spcAft>
                          <a:spcPts val="0"/>
                        </a:spcAft>
                      </a:pPr>
                      <a:r>
                        <a:rPr lang="en-US" sz="1000" dirty="0">
                          <a:effectLst/>
                        </a:rPr>
                        <a:t>Cesium clock</a:t>
                      </a:r>
                      <a:endParaRPr lang="en-US" sz="900" dirty="0">
                        <a:effectLst/>
                        <a:latin typeface="Calibri"/>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a:effectLst/>
                        </a:rPr>
                        <a:t>2</a:t>
                      </a:r>
                      <a:endParaRPr lang="en-US" sz="900">
                        <a:effectLst/>
                        <a:latin typeface="Calibri"/>
                        <a:ea typeface="Calibri"/>
                        <a:cs typeface="Times New Roman"/>
                      </a:endParaRPr>
                    </a:p>
                  </a:txBody>
                  <a:tcPr marL="58034" marR="58034" marT="0" marB="0"/>
                </a:tc>
              </a:tr>
              <a:tr h="227936">
                <a:tc>
                  <a:txBody>
                    <a:bodyPr/>
                    <a:lstStyle/>
                    <a:p>
                      <a:pPr marL="0" marR="0" algn="l">
                        <a:lnSpc>
                          <a:spcPct val="115000"/>
                        </a:lnSpc>
                        <a:spcBef>
                          <a:spcPts val="0"/>
                        </a:spcBef>
                        <a:spcAft>
                          <a:spcPts val="0"/>
                        </a:spcAft>
                      </a:pPr>
                      <a:r>
                        <a:rPr lang="en-US" sz="1000">
                          <a:effectLst/>
                        </a:rPr>
                        <a:t>Argentina</a:t>
                      </a:r>
                      <a:endParaRPr lang="en-US" sz="900">
                        <a:effectLst/>
                        <a:latin typeface="Calibri"/>
                        <a:ea typeface="Calibri"/>
                        <a:cs typeface="Times New Roman"/>
                      </a:endParaRPr>
                    </a:p>
                  </a:txBody>
                  <a:tcPr marL="58034" marR="58034" marT="0" marB="0"/>
                </a:tc>
                <a:tc>
                  <a:txBody>
                    <a:bodyPr/>
                    <a:lstStyle/>
                    <a:p>
                      <a:pPr marL="0" marR="0" algn="l">
                        <a:lnSpc>
                          <a:spcPct val="115000"/>
                        </a:lnSpc>
                        <a:spcBef>
                          <a:spcPts val="0"/>
                        </a:spcBef>
                        <a:spcAft>
                          <a:spcPts val="0"/>
                        </a:spcAft>
                      </a:pPr>
                      <a:r>
                        <a:rPr lang="en-US" sz="1000">
                          <a:effectLst/>
                        </a:rPr>
                        <a:t>INTI</a:t>
                      </a:r>
                      <a:endParaRPr lang="en-US" sz="900">
                        <a:effectLst/>
                        <a:latin typeface="Calibri"/>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a:effectLst/>
                        </a:rPr>
                        <a:t>2007</a:t>
                      </a:r>
                      <a:endParaRPr lang="en-US" sz="900">
                        <a:effectLst/>
                        <a:latin typeface="Calibri"/>
                        <a:ea typeface="Calibri"/>
                        <a:cs typeface="Times New Roman"/>
                      </a:endParaRPr>
                    </a:p>
                  </a:txBody>
                  <a:tcPr marL="58034" marR="58034" marT="0" marB="0"/>
                </a:tc>
                <a:tc>
                  <a:txBody>
                    <a:bodyPr/>
                    <a:lstStyle/>
                    <a:p>
                      <a:pPr marL="0" marR="0" algn="l">
                        <a:lnSpc>
                          <a:spcPct val="115000"/>
                        </a:lnSpc>
                        <a:spcBef>
                          <a:spcPts val="0"/>
                        </a:spcBef>
                        <a:spcAft>
                          <a:spcPts val="0"/>
                        </a:spcAft>
                      </a:pPr>
                      <a:r>
                        <a:rPr lang="en-US" sz="1000" dirty="0">
                          <a:effectLst/>
                        </a:rPr>
                        <a:t>Cesium clock</a:t>
                      </a:r>
                      <a:endParaRPr lang="en-US" sz="900" dirty="0">
                        <a:effectLst/>
                        <a:latin typeface="Calibri"/>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a:effectLst/>
                        </a:rPr>
                        <a:t>2</a:t>
                      </a:r>
                      <a:endParaRPr lang="en-US" sz="900">
                        <a:effectLst/>
                        <a:latin typeface="Calibri"/>
                        <a:ea typeface="Calibri"/>
                        <a:cs typeface="Times New Roman"/>
                      </a:endParaRPr>
                    </a:p>
                  </a:txBody>
                  <a:tcPr marL="58034" marR="58034" marT="0" marB="0"/>
                </a:tc>
              </a:tr>
              <a:tr h="227936">
                <a:tc>
                  <a:txBody>
                    <a:bodyPr/>
                    <a:lstStyle/>
                    <a:p>
                      <a:pPr marL="0" marR="0" algn="l">
                        <a:lnSpc>
                          <a:spcPct val="115000"/>
                        </a:lnSpc>
                        <a:spcBef>
                          <a:spcPts val="0"/>
                        </a:spcBef>
                        <a:spcAft>
                          <a:spcPts val="0"/>
                        </a:spcAft>
                      </a:pPr>
                      <a:r>
                        <a:rPr lang="en-US" sz="1000">
                          <a:effectLst/>
                        </a:rPr>
                        <a:t>Guatemala</a:t>
                      </a:r>
                      <a:endParaRPr lang="en-US" sz="900">
                        <a:effectLst/>
                        <a:latin typeface="Calibri"/>
                        <a:ea typeface="Calibri"/>
                        <a:cs typeface="Times New Roman"/>
                      </a:endParaRPr>
                    </a:p>
                  </a:txBody>
                  <a:tcPr marL="58034" marR="58034" marT="0" marB="0"/>
                </a:tc>
                <a:tc>
                  <a:txBody>
                    <a:bodyPr/>
                    <a:lstStyle/>
                    <a:p>
                      <a:pPr marL="0" marR="0" algn="l">
                        <a:lnSpc>
                          <a:spcPct val="115000"/>
                        </a:lnSpc>
                        <a:spcBef>
                          <a:spcPts val="0"/>
                        </a:spcBef>
                        <a:spcAft>
                          <a:spcPts val="0"/>
                        </a:spcAft>
                      </a:pPr>
                      <a:r>
                        <a:rPr lang="en-US" sz="1000">
                          <a:effectLst/>
                        </a:rPr>
                        <a:t>LNM</a:t>
                      </a:r>
                      <a:endParaRPr lang="en-US" sz="900">
                        <a:effectLst/>
                        <a:latin typeface="Calibri"/>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a:effectLst/>
                        </a:rPr>
                        <a:t>2007</a:t>
                      </a:r>
                      <a:endParaRPr lang="en-US" sz="900">
                        <a:effectLst/>
                        <a:latin typeface="Calibri"/>
                        <a:ea typeface="Calibri"/>
                        <a:cs typeface="Times New Roman"/>
                      </a:endParaRPr>
                    </a:p>
                  </a:txBody>
                  <a:tcPr marL="58034" marR="58034" marT="0" marB="0"/>
                </a:tc>
                <a:tc>
                  <a:txBody>
                    <a:bodyPr/>
                    <a:lstStyle/>
                    <a:p>
                      <a:pPr marL="0" marR="0" algn="l">
                        <a:lnSpc>
                          <a:spcPct val="115000"/>
                        </a:lnSpc>
                        <a:spcBef>
                          <a:spcPts val="0"/>
                        </a:spcBef>
                        <a:spcAft>
                          <a:spcPts val="0"/>
                        </a:spcAft>
                      </a:pPr>
                      <a:r>
                        <a:rPr lang="en-US" sz="1000" dirty="0">
                          <a:effectLst/>
                        </a:rPr>
                        <a:t>GPS disciplined clock</a:t>
                      </a:r>
                      <a:endParaRPr lang="en-US" sz="900" dirty="0">
                        <a:effectLst/>
                        <a:latin typeface="Calibri"/>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a:effectLst/>
                        </a:rPr>
                        <a:t>3</a:t>
                      </a:r>
                      <a:endParaRPr lang="en-US" sz="900">
                        <a:effectLst/>
                        <a:latin typeface="Calibri"/>
                        <a:ea typeface="Calibri"/>
                        <a:cs typeface="Times New Roman"/>
                      </a:endParaRPr>
                    </a:p>
                  </a:txBody>
                  <a:tcPr marL="58034" marR="58034" marT="0" marB="0"/>
                </a:tc>
              </a:tr>
              <a:tr h="227936">
                <a:tc>
                  <a:txBody>
                    <a:bodyPr/>
                    <a:lstStyle/>
                    <a:p>
                      <a:pPr marL="0" marR="0" algn="l">
                        <a:lnSpc>
                          <a:spcPct val="115000"/>
                        </a:lnSpc>
                        <a:spcBef>
                          <a:spcPts val="0"/>
                        </a:spcBef>
                        <a:spcAft>
                          <a:spcPts val="0"/>
                        </a:spcAft>
                      </a:pPr>
                      <a:r>
                        <a:rPr lang="en-US" sz="1000">
                          <a:effectLst/>
                        </a:rPr>
                        <a:t>Jamaica</a:t>
                      </a:r>
                      <a:endParaRPr lang="en-US" sz="900">
                        <a:effectLst/>
                        <a:latin typeface="Calibri"/>
                        <a:ea typeface="Calibri"/>
                        <a:cs typeface="Times New Roman"/>
                      </a:endParaRPr>
                    </a:p>
                  </a:txBody>
                  <a:tcPr marL="58034" marR="58034" marT="0" marB="0"/>
                </a:tc>
                <a:tc>
                  <a:txBody>
                    <a:bodyPr/>
                    <a:lstStyle/>
                    <a:p>
                      <a:pPr marL="0" marR="0" algn="l">
                        <a:lnSpc>
                          <a:spcPct val="115000"/>
                        </a:lnSpc>
                        <a:spcBef>
                          <a:spcPts val="0"/>
                        </a:spcBef>
                        <a:spcAft>
                          <a:spcPts val="0"/>
                        </a:spcAft>
                      </a:pPr>
                      <a:r>
                        <a:rPr lang="en-US" sz="1000">
                          <a:effectLst/>
                        </a:rPr>
                        <a:t>BSJ</a:t>
                      </a:r>
                      <a:endParaRPr lang="en-US" sz="900">
                        <a:effectLst/>
                        <a:latin typeface="Calibri"/>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a:effectLst/>
                        </a:rPr>
                        <a:t>2007</a:t>
                      </a:r>
                      <a:endParaRPr lang="en-US" sz="900">
                        <a:effectLst/>
                        <a:latin typeface="Calibri"/>
                        <a:ea typeface="Calibri"/>
                        <a:cs typeface="Times New Roman"/>
                      </a:endParaRPr>
                    </a:p>
                  </a:txBody>
                  <a:tcPr marL="58034" marR="58034" marT="0" marB="0"/>
                </a:tc>
                <a:tc>
                  <a:txBody>
                    <a:bodyPr/>
                    <a:lstStyle/>
                    <a:p>
                      <a:pPr marL="0" marR="0" algn="l">
                        <a:lnSpc>
                          <a:spcPct val="115000"/>
                        </a:lnSpc>
                        <a:spcBef>
                          <a:spcPts val="0"/>
                        </a:spcBef>
                        <a:spcAft>
                          <a:spcPts val="0"/>
                        </a:spcAft>
                      </a:pPr>
                      <a:r>
                        <a:rPr lang="en-US" sz="1000" dirty="0">
                          <a:effectLst/>
                        </a:rPr>
                        <a:t>Cesium clock</a:t>
                      </a:r>
                      <a:endParaRPr lang="en-US" sz="900" dirty="0">
                        <a:effectLst/>
                        <a:latin typeface="Calibri"/>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a:effectLst/>
                        </a:rPr>
                        <a:t>2</a:t>
                      </a:r>
                      <a:endParaRPr lang="en-US" sz="900">
                        <a:effectLst/>
                        <a:latin typeface="Calibri"/>
                        <a:ea typeface="Calibri"/>
                        <a:cs typeface="Times New Roman"/>
                      </a:endParaRPr>
                    </a:p>
                  </a:txBody>
                  <a:tcPr marL="58034" marR="58034" marT="0" marB="0"/>
                </a:tc>
              </a:tr>
              <a:tr h="227936">
                <a:tc>
                  <a:txBody>
                    <a:bodyPr/>
                    <a:lstStyle/>
                    <a:p>
                      <a:pPr marL="0" marR="0" algn="l">
                        <a:lnSpc>
                          <a:spcPct val="115000"/>
                        </a:lnSpc>
                        <a:spcBef>
                          <a:spcPts val="0"/>
                        </a:spcBef>
                        <a:spcAft>
                          <a:spcPts val="0"/>
                        </a:spcAft>
                      </a:pPr>
                      <a:r>
                        <a:rPr lang="en-US" sz="1000">
                          <a:effectLst/>
                        </a:rPr>
                        <a:t>Uruguay</a:t>
                      </a:r>
                      <a:endParaRPr lang="en-US" sz="900">
                        <a:effectLst/>
                        <a:latin typeface="Calibri"/>
                        <a:ea typeface="Calibri"/>
                        <a:cs typeface="Times New Roman"/>
                      </a:endParaRPr>
                    </a:p>
                  </a:txBody>
                  <a:tcPr marL="58034" marR="58034" marT="0" marB="0"/>
                </a:tc>
                <a:tc>
                  <a:txBody>
                    <a:bodyPr/>
                    <a:lstStyle/>
                    <a:p>
                      <a:pPr marL="0" marR="0" algn="l">
                        <a:lnSpc>
                          <a:spcPct val="115000"/>
                        </a:lnSpc>
                        <a:spcBef>
                          <a:spcPts val="0"/>
                        </a:spcBef>
                        <a:spcAft>
                          <a:spcPts val="0"/>
                        </a:spcAft>
                      </a:pPr>
                      <a:r>
                        <a:rPr lang="en-US" sz="1000">
                          <a:effectLst/>
                        </a:rPr>
                        <a:t>UTE</a:t>
                      </a:r>
                      <a:endParaRPr lang="en-US" sz="900">
                        <a:effectLst/>
                        <a:latin typeface="Calibri"/>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a:effectLst/>
                        </a:rPr>
                        <a:t>2008</a:t>
                      </a:r>
                      <a:endParaRPr lang="en-US" sz="900">
                        <a:effectLst/>
                        <a:latin typeface="Calibri"/>
                        <a:ea typeface="Calibri"/>
                        <a:cs typeface="Times New Roman"/>
                      </a:endParaRPr>
                    </a:p>
                  </a:txBody>
                  <a:tcPr marL="58034" marR="58034" marT="0" marB="0"/>
                </a:tc>
                <a:tc>
                  <a:txBody>
                    <a:bodyPr/>
                    <a:lstStyle/>
                    <a:p>
                      <a:pPr marL="0" marR="0" algn="l">
                        <a:lnSpc>
                          <a:spcPct val="115000"/>
                        </a:lnSpc>
                        <a:spcBef>
                          <a:spcPts val="0"/>
                        </a:spcBef>
                        <a:spcAft>
                          <a:spcPts val="0"/>
                        </a:spcAft>
                      </a:pPr>
                      <a:r>
                        <a:rPr lang="en-US" sz="1000" dirty="0">
                          <a:effectLst/>
                        </a:rPr>
                        <a:t>Cesium clock</a:t>
                      </a:r>
                      <a:endParaRPr lang="en-US" sz="900" dirty="0">
                        <a:effectLst/>
                        <a:latin typeface="Calibri"/>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a:effectLst/>
                        </a:rPr>
                        <a:t>2</a:t>
                      </a:r>
                      <a:endParaRPr lang="en-US" sz="900">
                        <a:effectLst/>
                        <a:latin typeface="Calibri"/>
                        <a:ea typeface="Calibri"/>
                        <a:cs typeface="Times New Roman"/>
                      </a:endParaRPr>
                    </a:p>
                  </a:txBody>
                  <a:tcPr marL="58034" marR="58034" marT="0" marB="0"/>
                </a:tc>
              </a:tr>
              <a:tr h="264479">
                <a:tc>
                  <a:txBody>
                    <a:bodyPr/>
                    <a:lstStyle/>
                    <a:p>
                      <a:pPr marL="0" marR="0" algn="l">
                        <a:lnSpc>
                          <a:spcPct val="115000"/>
                        </a:lnSpc>
                        <a:spcBef>
                          <a:spcPts val="0"/>
                        </a:spcBef>
                        <a:spcAft>
                          <a:spcPts val="0"/>
                        </a:spcAft>
                      </a:pPr>
                      <a:r>
                        <a:rPr lang="en-US" sz="1000">
                          <a:effectLst/>
                        </a:rPr>
                        <a:t>Paraguay</a:t>
                      </a:r>
                      <a:endParaRPr lang="en-US" sz="900">
                        <a:effectLst/>
                        <a:latin typeface="Calibri"/>
                        <a:ea typeface="Calibri"/>
                        <a:cs typeface="Times New Roman"/>
                      </a:endParaRPr>
                    </a:p>
                  </a:txBody>
                  <a:tcPr marL="58034" marR="58034" marT="0" marB="0"/>
                </a:tc>
                <a:tc>
                  <a:txBody>
                    <a:bodyPr/>
                    <a:lstStyle/>
                    <a:p>
                      <a:pPr marL="0" marR="0" algn="l">
                        <a:lnSpc>
                          <a:spcPct val="115000"/>
                        </a:lnSpc>
                        <a:spcBef>
                          <a:spcPts val="0"/>
                        </a:spcBef>
                        <a:spcAft>
                          <a:spcPts val="0"/>
                        </a:spcAft>
                      </a:pPr>
                      <a:r>
                        <a:rPr lang="en-US" sz="1000">
                          <a:effectLst/>
                        </a:rPr>
                        <a:t>INTN</a:t>
                      </a:r>
                      <a:endParaRPr lang="en-US" sz="900">
                        <a:effectLst/>
                        <a:latin typeface="Calibri"/>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a:effectLst/>
                        </a:rPr>
                        <a:t>2008</a:t>
                      </a:r>
                      <a:endParaRPr lang="en-US" sz="900">
                        <a:effectLst/>
                        <a:latin typeface="Calibri"/>
                        <a:ea typeface="Calibri"/>
                        <a:cs typeface="Times New Roman"/>
                      </a:endParaRPr>
                    </a:p>
                  </a:txBody>
                  <a:tcPr marL="58034" marR="58034" marT="0" marB="0"/>
                </a:tc>
                <a:tc>
                  <a:txBody>
                    <a:bodyPr/>
                    <a:lstStyle/>
                    <a:p>
                      <a:pPr marL="0" marR="0" algn="l">
                        <a:lnSpc>
                          <a:spcPct val="115000"/>
                        </a:lnSpc>
                        <a:spcBef>
                          <a:spcPts val="0"/>
                        </a:spcBef>
                        <a:spcAft>
                          <a:spcPts val="0"/>
                        </a:spcAft>
                      </a:pPr>
                      <a:r>
                        <a:rPr lang="en-US" sz="1000" dirty="0">
                          <a:effectLst/>
                        </a:rPr>
                        <a:t>SIMT disciplined rubidium clock</a:t>
                      </a:r>
                      <a:endParaRPr lang="en-US" sz="900" dirty="0">
                        <a:effectLst/>
                        <a:latin typeface="Calibri"/>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a:effectLst/>
                        </a:rPr>
                        <a:t>4</a:t>
                      </a:r>
                      <a:endParaRPr lang="en-US" sz="900">
                        <a:effectLst/>
                        <a:latin typeface="Calibri"/>
                        <a:ea typeface="Calibri"/>
                        <a:cs typeface="Times New Roman"/>
                      </a:endParaRPr>
                    </a:p>
                  </a:txBody>
                  <a:tcPr marL="58034" marR="58034" marT="0" marB="0"/>
                </a:tc>
              </a:tr>
              <a:tr h="227936">
                <a:tc>
                  <a:txBody>
                    <a:bodyPr/>
                    <a:lstStyle/>
                    <a:p>
                      <a:pPr marL="0" marR="0" algn="l">
                        <a:lnSpc>
                          <a:spcPct val="115000"/>
                        </a:lnSpc>
                        <a:spcBef>
                          <a:spcPts val="0"/>
                        </a:spcBef>
                        <a:spcAft>
                          <a:spcPts val="0"/>
                        </a:spcAft>
                      </a:pPr>
                      <a:r>
                        <a:rPr lang="en-US" sz="1000">
                          <a:effectLst/>
                        </a:rPr>
                        <a:t>Peru</a:t>
                      </a:r>
                      <a:endParaRPr lang="en-US" sz="900">
                        <a:effectLst/>
                        <a:latin typeface="Calibri"/>
                        <a:ea typeface="Calibri"/>
                        <a:cs typeface="Times New Roman"/>
                      </a:endParaRPr>
                    </a:p>
                  </a:txBody>
                  <a:tcPr marL="58034" marR="58034" marT="0" marB="0"/>
                </a:tc>
                <a:tc>
                  <a:txBody>
                    <a:bodyPr/>
                    <a:lstStyle/>
                    <a:p>
                      <a:pPr marL="0" marR="0" algn="l">
                        <a:lnSpc>
                          <a:spcPct val="115000"/>
                        </a:lnSpc>
                        <a:spcBef>
                          <a:spcPts val="0"/>
                        </a:spcBef>
                        <a:spcAft>
                          <a:spcPts val="0"/>
                        </a:spcAft>
                      </a:pPr>
                      <a:r>
                        <a:rPr lang="en-US" sz="1000">
                          <a:effectLst/>
                        </a:rPr>
                        <a:t>INDECOPI</a:t>
                      </a:r>
                      <a:endParaRPr lang="en-US" sz="900">
                        <a:effectLst/>
                        <a:latin typeface="Calibri"/>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a:effectLst/>
                        </a:rPr>
                        <a:t>2009</a:t>
                      </a:r>
                      <a:endParaRPr lang="en-US" sz="900">
                        <a:effectLst/>
                        <a:latin typeface="Calibri"/>
                        <a:ea typeface="Calibri"/>
                        <a:cs typeface="Times New Roman"/>
                      </a:endParaRPr>
                    </a:p>
                  </a:txBody>
                  <a:tcPr marL="58034" marR="58034" marT="0" marB="0"/>
                </a:tc>
                <a:tc>
                  <a:txBody>
                    <a:bodyPr/>
                    <a:lstStyle/>
                    <a:p>
                      <a:pPr marL="0" marR="0" algn="l">
                        <a:lnSpc>
                          <a:spcPct val="115000"/>
                        </a:lnSpc>
                        <a:spcBef>
                          <a:spcPts val="0"/>
                        </a:spcBef>
                        <a:spcAft>
                          <a:spcPts val="0"/>
                        </a:spcAft>
                      </a:pPr>
                      <a:r>
                        <a:rPr lang="en-US" sz="1000" dirty="0">
                          <a:effectLst/>
                        </a:rPr>
                        <a:t>Cesium clock</a:t>
                      </a:r>
                      <a:endParaRPr lang="en-US" sz="900" dirty="0">
                        <a:effectLst/>
                        <a:latin typeface="Calibri"/>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a:effectLst/>
                        </a:rPr>
                        <a:t>2</a:t>
                      </a:r>
                      <a:endParaRPr lang="en-US" sz="900">
                        <a:effectLst/>
                        <a:latin typeface="Calibri"/>
                        <a:ea typeface="Calibri"/>
                        <a:cs typeface="Times New Roman"/>
                      </a:endParaRPr>
                    </a:p>
                  </a:txBody>
                  <a:tcPr marL="58034" marR="58034" marT="0" marB="0"/>
                </a:tc>
              </a:tr>
              <a:tr h="229264">
                <a:tc>
                  <a:txBody>
                    <a:bodyPr/>
                    <a:lstStyle/>
                    <a:p>
                      <a:pPr marL="0" marR="0" algn="l">
                        <a:lnSpc>
                          <a:spcPct val="115000"/>
                        </a:lnSpc>
                        <a:spcBef>
                          <a:spcPts val="0"/>
                        </a:spcBef>
                        <a:spcAft>
                          <a:spcPts val="0"/>
                        </a:spcAft>
                      </a:pPr>
                      <a:r>
                        <a:rPr lang="en-US" sz="1000">
                          <a:effectLst/>
                        </a:rPr>
                        <a:t>Trinidad &amp; Tobago</a:t>
                      </a:r>
                      <a:endParaRPr lang="en-US" sz="900">
                        <a:effectLst/>
                        <a:latin typeface="Calibri"/>
                        <a:ea typeface="Calibri"/>
                        <a:cs typeface="Times New Roman"/>
                      </a:endParaRPr>
                    </a:p>
                  </a:txBody>
                  <a:tcPr marL="58034" marR="58034" marT="0" marB="0"/>
                </a:tc>
                <a:tc>
                  <a:txBody>
                    <a:bodyPr/>
                    <a:lstStyle/>
                    <a:p>
                      <a:pPr marL="0" marR="0" algn="l">
                        <a:lnSpc>
                          <a:spcPct val="115000"/>
                        </a:lnSpc>
                        <a:spcBef>
                          <a:spcPts val="0"/>
                        </a:spcBef>
                        <a:spcAft>
                          <a:spcPts val="0"/>
                        </a:spcAft>
                      </a:pPr>
                      <a:r>
                        <a:rPr lang="en-US" sz="1000">
                          <a:effectLst/>
                        </a:rPr>
                        <a:t>TTBS</a:t>
                      </a:r>
                      <a:endParaRPr lang="en-US" sz="900">
                        <a:effectLst/>
                        <a:latin typeface="Calibri"/>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a:effectLst/>
                        </a:rPr>
                        <a:t>2009</a:t>
                      </a:r>
                      <a:endParaRPr lang="en-US" sz="900">
                        <a:effectLst/>
                        <a:latin typeface="Calibri"/>
                        <a:ea typeface="Calibri"/>
                        <a:cs typeface="Times New Roman"/>
                      </a:endParaRPr>
                    </a:p>
                  </a:txBody>
                  <a:tcPr marL="58034" marR="58034" marT="0" marB="0"/>
                </a:tc>
                <a:tc>
                  <a:txBody>
                    <a:bodyPr/>
                    <a:lstStyle/>
                    <a:p>
                      <a:pPr marL="0" marR="0" algn="l">
                        <a:lnSpc>
                          <a:spcPct val="115000"/>
                        </a:lnSpc>
                        <a:spcBef>
                          <a:spcPts val="0"/>
                        </a:spcBef>
                        <a:spcAft>
                          <a:spcPts val="0"/>
                        </a:spcAft>
                      </a:pPr>
                      <a:r>
                        <a:rPr lang="en-US" sz="1000" dirty="0">
                          <a:effectLst/>
                        </a:rPr>
                        <a:t>GPS disciplined clock</a:t>
                      </a:r>
                      <a:endParaRPr lang="en-US" sz="900" dirty="0">
                        <a:effectLst/>
                        <a:latin typeface="Calibri"/>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a:effectLst/>
                        </a:rPr>
                        <a:t>3</a:t>
                      </a:r>
                      <a:endParaRPr lang="en-US" sz="900">
                        <a:effectLst/>
                        <a:latin typeface="Calibri"/>
                        <a:ea typeface="Calibri"/>
                        <a:cs typeface="Times New Roman"/>
                      </a:endParaRPr>
                    </a:p>
                  </a:txBody>
                  <a:tcPr marL="58034" marR="58034" marT="0" marB="0"/>
                </a:tc>
              </a:tr>
              <a:tr h="238125">
                <a:tc>
                  <a:txBody>
                    <a:bodyPr/>
                    <a:lstStyle/>
                    <a:p>
                      <a:pPr marL="0" marR="0" algn="l">
                        <a:lnSpc>
                          <a:spcPct val="115000"/>
                        </a:lnSpc>
                        <a:spcBef>
                          <a:spcPts val="0"/>
                        </a:spcBef>
                        <a:spcAft>
                          <a:spcPts val="0"/>
                        </a:spcAft>
                      </a:pPr>
                      <a:r>
                        <a:rPr lang="en-US" sz="1000">
                          <a:effectLst/>
                        </a:rPr>
                        <a:t>Saint Lucia</a:t>
                      </a:r>
                      <a:endParaRPr lang="en-US" sz="900">
                        <a:effectLst/>
                        <a:latin typeface="Calibri"/>
                        <a:ea typeface="Calibri"/>
                        <a:cs typeface="Times New Roman"/>
                      </a:endParaRPr>
                    </a:p>
                  </a:txBody>
                  <a:tcPr marL="58034" marR="58034" marT="0" marB="0"/>
                </a:tc>
                <a:tc>
                  <a:txBody>
                    <a:bodyPr/>
                    <a:lstStyle/>
                    <a:p>
                      <a:pPr marL="0" marR="0" algn="l">
                        <a:lnSpc>
                          <a:spcPct val="115000"/>
                        </a:lnSpc>
                        <a:spcBef>
                          <a:spcPts val="0"/>
                        </a:spcBef>
                        <a:spcAft>
                          <a:spcPts val="0"/>
                        </a:spcAft>
                      </a:pPr>
                      <a:r>
                        <a:rPr lang="en-US" sz="1000">
                          <a:effectLst/>
                        </a:rPr>
                        <a:t>SLBS</a:t>
                      </a:r>
                      <a:endParaRPr lang="en-US" sz="900">
                        <a:effectLst/>
                        <a:latin typeface="Calibri"/>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a:effectLst/>
                        </a:rPr>
                        <a:t>2010</a:t>
                      </a:r>
                      <a:endParaRPr lang="en-US" sz="900">
                        <a:effectLst/>
                        <a:latin typeface="Calibri"/>
                        <a:ea typeface="Calibri"/>
                        <a:cs typeface="Times New Roman"/>
                      </a:endParaRPr>
                    </a:p>
                  </a:txBody>
                  <a:tcPr marL="58034" marR="58034" marT="0" marB="0"/>
                </a:tc>
                <a:tc>
                  <a:txBody>
                    <a:bodyPr/>
                    <a:lstStyle/>
                    <a:p>
                      <a:pPr marL="0" marR="0" algn="l">
                        <a:lnSpc>
                          <a:spcPct val="115000"/>
                        </a:lnSpc>
                        <a:spcBef>
                          <a:spcPts val="0"/>
                        </a:spcBef>
                        <a:spcAft>
                          <a:spcPts val="0"/>
                        </a:spcAft>
                      </a:pPr>
                      <a:r>
                        <a:rPr lang="en-US" sz="1000" dirty="0">
                          <a:effectLst/>
                        </a:rPr>
                        <a:t>SIMT disciplined rubidium clock</a:t>
                      </a:r>
                      <a:endParaRPr lang="en-US" sz="900" dirty="0">
                        <a:effectLst/>
                        <a:latin typeface="Calibri"/>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a:effectLst/>
                        </a:rPr>
                        <a:t>4</a:t>
                      </a:r>
                      <a:endParaRPr lang="en-US" sz="900">
                        <a:effectLst/>
                        <a:latin typeface="Calibri"/>
                        <a:ea typeface="Calibri"/>
                        <a:cs typeface="Times New Roman"/>
                      </a:endParaRPr>
                    </a:p>
                  </a:txBody>
                  <a:tcPr marL="58034" marR="58034" marT="0" marB="0"/>
                </a:tc>
              </a:tr>
              <a:tr h="219075">
                <a:tc>
                  <a:txBody>
                    <a:bodyPr/>
                    <a:lstStyle/>
                    <a:p>
                      <a:pPr marL="0" marR="0" algn="l">
                        <a:lnSpc>
                          <a:spcPct val="115000"/>
                        </a:lnSpc>
                        <a:spcBef>
                          <a:spcPts val="0"/>
                        </a:spcBef>
                        <a:spcAft>
                          <a:spcPts val="0"/>
                        </a:spcAft>
                      </a:pPr>
                      <a:r>
                        <a:rPr lang="en-US" sz="1000">
                          <a:effectLst/>
                        </a:rPr>
                        <a:t>Chile</a:t>
                      </a:r>
                      <a:endParaRPr lang="en-US" sz="900">
                        <a:effectLst/>
                        <a:latin typeface="Calibri"/>
                        <a:ea typeface="Calibri"/>
                        <a:cs typeface="Times New Roman"/>
                      </a:endParaRPr>
                    </a:p>
                  </a:txBody>
                  <a:tcPr marL="58034" marR="58034" marT="0" marB="0"/>
                </a:tc>
                <a:tc>
                  <a:txBody>
                    <a:bodyPr/>
                    <a:lstStyle/>
                    <a:p>
                      <a:pPr marL="0" marR="0" algn="l">
                        <a:lnSpc>
                          <a:spcPct val="115000"/>
                        </a:lnSpc>
                        <a:spcBef>
                          <a:spcPts val="0"/>
                        </a:spcBef>
                        <a:spcAft>
                          <a:spcPts val="0"/>
                        </a:spcAft>
                      </a:pPr>
                      <a:r>
                        <a:rPr lang="en-US" sz="1000">
                          <a:effectLst/>
                        </a:rPr>
                        <a:t>INN</a:t>
                      </a:r>
                      <a:endParaRPr lang="en-US" sz="900">
                        <a:effectLst/>
                        <a:latin typeface="Calibri"/>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a:effectLst/>
                        </a:rPr>
                        <a:t>2010</a:t>
                      </a:r>
                      <a:endParaRPr lang="en-US" sz="900">
                        <a:effectLst/>
                        <a:latin typeface="Calibri"/>
                        <a:ea typeface="Calibri"/>
                        <a:cs typeface="Times New Roman"/>
                      </a:endParaRPr>
                    </a:p>
                  </a:txBody>
                  <a:tcPr marL="58034" marR="58034" marT="0" marB="0"/>
                </a:tc>
                <a:tc>
                  <a:txBody>
                    <a:bodyPr/>
                    <a:lstStyle/>
                    <a:p>
                      <a:pPr marL="0" marR="0" algn="l">
                        <a:lnSpc>
                          <a:spcPct val="115000"/>
                        </a:lnSpc>
                        <a:spcBef>
                          <a:spcPts val="0"/>
                        </a:spcBef>
                        <a:spcAft>
                          <a:spcPts val="0"/>
                        </a:spcAft>
                      </a:pPr>
                      <a:r>
                        <a:rPr lang="en-US" sz="1000" dirty="0">
                          <a:effectLst/>
                        </a:rPr>
                        <a:t>SIMT disciplined rubidium clock</a:t>
                      </a:r>
                      <a:endParaRPr lang="en-US" sz="900" dirty="0">
                        <a:effectLst/>
                        <a:latin typeface="Calibri"/>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a:effectLst/>
                        </a:rPr>
                        <a:t>4</a:t>
                      </a:r>
                      <a:endParaRPr lang="en-US" sz="900">
                        <a:effectLst/>
                        <a:latin typeface="Calibri"/>
                        <a:ea typeface="Calibri"/>
                        <a:cs typeface="Times New Roman"/>
                      </a:endParaRPr>
                    </a:p>
                  </a:txBody>
                  <a:tcPr marL="58034" marR="58034" marT="0" marB="0"/>
                </a:tc>
              </a:tr>
              <a:tr h="219075">
                <a:tc>
                  <a:txBody>
                    <a:bodyPr/>
                    <a:lstStyle/>
                    <a:p>
                      <a:pPr marL="0" marR="0" algn="l">
                        <a:lnSpc>
                          <a:spcPct val="115000"/>
                        </a:lnSpc>
                        <a:spcBef>
                          <a:spcPts val="0"/>
                        </a:spcBef>
                        <a:spcAft>
                          <a:spcPts val="0"/>
                        </a:spcAft>
                      </a:pPr>
                      <a:r>
                        <a:rPr lang="en-US" sz="1000">
                          <a:effectLst/>
                        </a:rPr>
                        <a:t>Antigua and Barbuda</a:t>
                      </a:r>
                      <a:endParaRPr lang="en-US" sz="900">
                        <a:effectLst/>
                        <a:latin typeface="Calibri"/>
                        <a:ea typeface="Calibri"/>
                        <a:cs typeface="Times New Roman"/>
                      </a:endParaRPr>
                    </a:p>
                  </a:txBody>
                  <a:tcPr marL="58034" marR="58034" marT="0" marB="0"/>
                </a:tc>
                <a:tc>
                  <a:txBody>
                    <a:bodyPr/>
                    <a:lstStyle/>
                    <a:p>
                      <a:pPr marL="0" marR="0" algn="l">
                        <a:lnSpc>
                          <a:spcPct val="115000"/>
                        </a:lnSpc>
                        <a:spcBef>
                          <a:spcPts val="0"/>
                        </a:spcBef>
                        <a:spcAft>
                          <a:spcPts val="0"/>
                        </a:spcAft>
                      </a:pPr>
                      <a:r>
                        <a:rPr lang="en-US" sz="1000">
                          <a:effectLst/>
                        </a:rPr>
                        <a:t>ABBS</a:t>
                      </a:r>
                      <a:endParaRPr lang="en-US" sz="900">
                        <a:effectLst/>
                        <a:latin typeface="Calibri"/>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a:effectLst/>
                        </a:rPr>
                        <a:t>2011</a:t>
                      </a:r>
                      <a:endParaRPr lang="en-US" sz="900">
                        <a:effectLst/>
                        <a:latin typeface="Calibri"/>
                        <a:ea typeface="Calibri"/>
                        <a:cs typeface="Times New Roman"/>
                      </a:endParaRPr>
                    </a:p>
                  </a:txBody>
                  <a:tcPr marL="58034" marR="58034" marT="0" marB="0"/>
                </a:tc>
                <a:tc>
                  <a:txBody>
                    <a:bodyPr/>
                    <a:lstStyle/>
                    <a:p>
                      <a:pPr marL="0" marR="0" algn="l">
                        <a:lnSpc>
                          <a:spcPct val="115000"/>
                        </a:lnSpc>
                        <a:spcBef>
                          <a:spcPts val="0"/>
                        </a:spcBef>
                        <a:spcAft>
                          <a:spcPts val="0"/>
                        </a:spcAft>
                      </a:pPr>
                      <a:r>
                        <a:rPr lang="en-US" sz="1000" dirty="0">
                          <a:effectLst/>
                        </a:rPr>
                        <a:t>SIMT disciplined rubidium clock</a:t>
                      </a:r>
                      <a:endParaRPr lang="en-US" sz="900" dirty="0">
                        <a:effectLst/>
                        <a:latin typeface="Calibri"/>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a:effectLst/>
                        </a:rPr>
                        <a:t>4</a:t>
                      </a:r>
                      <a:endParaRPr lang="en-US" sz="900">
                        <a:effectLst/>
                        <a:latin typeface="Calibri"/>
                        <a:ea typeface="Calibri"/>
                        <a:cs typeface="Times New Roman"/>
                      </a:endParaRPr>
                    </a:p>
                  </a:txBody>
                  <a:tcPr marL="58034" marR="58034" marT="0" marB="0"/>
                </a:tc>
              </a:tr>
              <a:tr h="227936">
                <a:tc>
                  <a:txBody>
                    <a:bodyPr/>
                    <a:lstStyle/>
                    <a:p>
                      <a:pPr marL="0" marR="0" algn="l">
                        <a:lnSpc>
                          <a:spcPct val="115000"/>
                        </a:lnSpc>
                        <a:spcBef>
                          <a:spcPts val="0"/>
                        </a:spcBef>
                        <a:spcAft>
                          <a:spcPts val="0"/>
                        </a:spcAft>
                      </a:pPr>
                      <a:r>
                        <a:rPr lang="en-US" sz="1000">
                          <a:effectLst/>
                        </a:rPr>
                        <a:t>Ecuador</a:t>
                      </a:r>
                      <a:endParaRPr lang="en-US" sz="900">
                        <a:effectLst/>
                        <a:latin typeface="Calibri"/>
                        <a:ea typeface="Calibri"/>
                        <a:cs typeface="Times New Roman"/>
                      </a:endParaRPr>
                    </a:p>
                  </a:txBody>
                  <a:tcPr marL="58034" marR="58034" marT="0" marB="0"/>
                </a:tc>
                <a:tc>
                  <a:txBody>
                    <a:bodyPr/>
                    <a:lstStyle/>
                    <a:p>
                      <a:pPr marL="0" marR="0" algn="l">
                        <a:lnSpc>
                          <a:spcPct val="115000"/>
                        </a:lnSpc>
                        <a:spcBef>
                          <a:spcPts val="0"/>
                        </a:spcBef>
                        <a:spcAft>
                          <a:spcPts val="0"/>
                        </a:spcAft>
                      </a:pPr>
                      <a:r>
                        <a:rPr lang="en-US" sz="1000">
                          <a:effectLst/>
                        </a:rPr>
                        <a:t>CMEE</a:t>
                      </a:r>
                      <a:endParaRPr lang="en-US" sz="900">
                        <a:effectLst/>
                        <a:latin typeface="Calibri"/>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a:effectLst/>
                        </a:rPr>
                        <a:t>2012</a:t>
                      </a:r>
                      <a:endParaRPr lang="en-US" sz="900">
                        <a:effectLst/>
                        <a:latin typeface="Calibri"/>
                        <a:ea typeface="Calibri"/>
                        <a:cs typeface="Times New Roman"/>
                      </a:endParaRPr>
                    </a:p>
                  </a:txBody>
                  <a:tcPr marL="58034" marR="58034" marT="0" marB="0"/>
                </a:tc>
                <a:tc>
                  <a:txBody>
                    <a:bodyPr/>
                    <a:lstStyle/>
                    <a:p>
                      <a:pPr marL="0" marR="0" algn="l">
                        <a:lnSpc>
                          <a:spcPct val="115000"/>
                        </a:lnSpc>
                        <a:spcBef>
                          <a:spcPts val="0"/>
                        </a:spcBef>
                        <a:spcAft>
                          <a:spcPts val="0"/>
                        </a:spcAft>
                      </a:pPr>
                      <a:r>
                        <a:rPr lang="en-US" sz="1000" dirty="0">
                          <a:effectLst/>
                        </a:rPr>
                        <a:t>GPS disciplined clock</a:t>
                      </a:r>
                      <a:endParaRPr lang="en-US" sz="900" dirty="0">
                        <a:effectLst/>
                        <a:latin typeface="Calibri"/>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a:effectLst/>
                        </a:rPr>
                        <a:t>3</a:t>
                      </a:r>
                      <a:endParaRPr lang="en-US" sz="900">
                        <a:effectLst/>
                        <a:latin typeface="Calibri"/>
                        <a:ea typeface="Calibri"/>
                        <a:cs typeface="Times New Roman"/>
                      </a:endParaRPr>
                    </a:p>
                  </a:txBody>
                  <a:tcPr marL="58034" marR="58034" marT="0" marB="0"/>
                </a:tc>
              </a:tr>
              <a:tr h="229264">
                <a:tc>
                  <a:txBody>
                    <a:bodyPr/>
                    <a:lstStyle/>
                    <a:p>
                      <a:pPr marL="0" marR="0" algn="l">
                        <a:lnSpc>
                          <a:spcPct val="115000"/>
                        </a:lnSpc>
                        <a:spcBef>
                          <a:spcPts val="0"/>
                        </a:spcBef>
                        <a:spcAft>
                          <a:spcPts val="0"/>
                        </a:spcAft>
                      </a:pPr>
                      <a:r>
                        <a:rPr lang="en-US" sz="1000" dirty="0">
                          <a:effectLst/>
                        </a:rPr>
                        <a:t>Bolivia</a:t>
                      </a:r>
                      <a:endParaRPr lang="en-US" sz="900" dirty="0">
                        <a:effectLst/>
                        <a:latin typeface="Calibri"/>
                        <a:ea typeface="Calibri"/>
                        <a:cs typeface="Times New Roman"/>
                      </a:endParaRPr>
                    </a:p>
                  </a:txBody>
                  <a:tcPr marL="58034" marR="58034" marT="0" marB="0"/>
                </a:tc>
                <a:tc>
                  <a:txBody>
                    <a:bodyPr/>
                    <a:lstStyle/>
                    <a:p>
                      <a:pPr marL="0" marR="0" algn="l">
                        <a:lnSpc>
                          <a:spcPct val="115000"/>
                        </a:lnSpc>
                        <a:spcBef>
                          <a:spcPts val="0"/>
                        </a:spcBef>
                        <a:spcAft>
                          <a:spcPts val="0"/>
                        </a:spcAft>
                      </a:pPr>
                      <a:r>
                        <a:rPr lang="en-US" sz="1000" dirty="0">
                          <a:effectLst/>
                        </a:rPr>
                        <a:t>IBMETRO</a:t>
                      </a:r>
                      <a:endParaRPr lang="en-US" sz="900" dirty="0">
                        <a:effectLst/>
                        <a:latin typeface="Calibri"/>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a:effectLst/>
                        </a:rPr>
                        <a:t>2012</a:t>
                      </a:r>
                      <a:endParaRPr lang="en-US" sz="900">
                        <a:effectLst/>
                        <a:latin typeface="Calibri"/>
                        <a:ea typeface="Calibri"/>
                        <a:cs typeface="Times New Roman"/>
                      </a:endParaRPr>
                    </a:p>
                  </a:txBody>
                  <a:tcPr marL="58034" marR="58034" marT="0" marB="0"/>
                </a:tc>
                <a:tc>
                  <a:txBody>
                    <a:bodyPr/>
                    <a:lstStyle/>
                    <a:p>
                      <a:pPr marL="0" marR="0" algn="l">
                        <a:lnSpc>
                          <a:spcPct val="115000"/>
                        </a:lnSpc>
                        <a:spcBef>
                          <a:spcPts val="0"/>
                        </a:spcBef>
                        <a:spcAft>
                          <a:spcPts val="0"/>
                        </a:spcAft>
                      </a:pPr>
                      <a:r>
                        <a:rPr lang="en-US" sz="1000" dirty="0">
                          <a:effectLst/>
                        </a:rPr>
                        <a:t>SIMT disciplined rubidium clock</a:t>
                      </a:r>
                      <a:endParaRPr lang="en-US" sz="900" dirty="0">
                        <a:effectLst/>
                        <a:latin typeface="Calibri"/>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dirty="0">
                          <a:effectLst/>
                        </a:rPr>
                        <a:t>4</a:t>
                      </a:r>
                      <a:endParaRPr lang="en-US" sz="900" dirty="0">
                        <a:effectLst/>
                        <a:latin typeface="Calibri"/>
                        <a:ea typeface="Calibri"/>
                        <a:cs typeface="Times New Roman"/>
                      </a:endParaRPr>
                    </a:p>
                  </a:txBody>
                  <a:tcPr marL="58034" marR="58034" marT="0" marB="0"/>
                </a:tc>
              </a:tr>
              <a:tr h="247650">
                <a:tc>
                  <a:txBody>
                    <a:bodyPr/>
                    <a:lstStyle/>
                    <a:p>
                      <a:pPr marL="0" marR="0" algn="l">
                        <a:lnSpc>
                          <a:spcPct val="115000"/>
                        </a:lnSpc>
                        <a:spcBef>
                          <a:spcPts val="0"/>
                        </a:spcBef>
                        <a:spcAft>
                          <a:spcPts val="0"/>
                        </a:spcAft>
                      </a:pPr>
                      <a:r>
                        <a:rPr lang="en-US" sz="900" dirty="0" smtClean="0">
                          <a:effectLst/>
                        </a:rPr>
                        <a:t>St. Kitts and Nevis</a:t>
                      </a:r>
                      <a:endParaRPr lang="en-US" sz="900" dirty="0">
                        <a:effectLst/>
                        <a:latin typeface="Calibri"/>
                        <a:ea typeface="Calibri"/>
                        <a:cs typeface="Times New Roman"/>
                      </a:endParaRPr>
                    </a:p>
                  </a:txBody>
                  <a:tcPr marL="58034" marR="58034"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dirty="0" smtClean="0">
                          <a:effectLst/>
                        </a:rPr>
                        <a:t>SKNBS</a:t>
                      </a:r>
                    </a:p>
                    <a:p>
                      <a:pPr marL="0" marR="0" algn="l">
                        <a:lnSpc>
                          <a:spcPct val="115000"/>
                        </a:lnSpc>
                        <a:spcBef>
                          <a:spcPts val="0"/>
                        </a:spcBef>
                        <a:spcAft>
                          <a:spcPts val="0"/>
                        </a:spcAft>
                      </a:pPr>
                      <a:endParaRPr lang="en-US" sz="1000" dirty="0">
                        <a:effectLst/>
                        <a:latin typeface="+mn-lt"/>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dirty="0" smtClean="0">
                          <a:effectLst/>
                        </a:rPr>
                        <a:t>2014</a:t>
                      </a:r>
                      <a:endParaRPr lang="en-US" sz="1000" dirty="0">
                        <a:effectLst/>
                        <a:latin typeface="+mn-lt"/>
                        <a:ea typeface="Calibri"/>
                        <a:cs typeface="Times New Roman"/>
                      </a:endParaRPr>
                    </a:p>
                  </a:txBody>
                  <a:tcPr marL="58034" marR="58034"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dirty="0" smtClean="0">
                          <a:effectLst/>
                        </a:rPr>
                        <a:t>SIMT disciplined rubidium clock</a:t>
                      </a:r>
                    </a:p>
                    <a:p>
                      <a:pPr marL="0" marR="0" algn="l">
                        <a:lnSpc>
                          <a:spcPct val="115000"/>
                        </a:lnSpc>
                        <a:spcBef>
                          <a:spcPts val="0"/>
                        </a:spcBef>
                        <a:spcAft>
                          <a:spcPts val="0"/>
                        </a:spcAft>
                      </a:pPr>
                      <a:endParaRPr lang="en-US" sz="1000" dirty="0">
                        <a:effectLst/>
                        <a:latin typeface="+mn-lt"/>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dirty="0" smtClean="0">
                          <a:effectLst/>
                        </a:rPr>
                        <a:t>4</a:t>
                      </a:r>
                      <a:endParaRPr lang="en-US" sz="1000" dirty="0">
                        <a:effectLst/>
                        <a:latin typeface="+mn-lt"/>
                        <a:ea typeface="Calibri"/>
                        <a:cs typeface="Times New Roman"/>
                      </a:endParaRPr>
                    </a:p>
                  </a:txBody>
                  <a:tcPr marL="58034" marR="58034" marT="0" marB="0"/>
                </a:tc>
              </a:tr>
              <a:tr h="247777">
                <a:tc>
                  <a:txBody>
                    <a:bodyPr/>
                    <a:lstStyle/>
                    <a:p>
                      <a:pPr marL="0" marR="0" algn="l">
                        <a:lnSpc>
                          <a:spcPct val="115000"/>
                        </a:lnSpc>
                        <a:spcBef>
                          <a:spcPts val="0"/>
                        </a:spcBef>
                        <a:spcAft>
                          <a:spcPts val="0"/>
                        </a:spcAft>
                      </a:pPr>
                      <a:r>
                        <a:rPr lang="en-US" sz="900" dirty="0" smtClean="0">
                          <a:effectLst/>
                        </a:rPr>
                        <a:t>Guyana</a:t>
                      </a:r>
                      <a:endParaRPr lang="en-US" sz="900" dirty="0">
                        <a:effectLst/>
                        <a:latin typeface="Calibri"/>
                        <a:ea typeface="Calibri"/>
                        <a:cs typeface="Times New Roman"/>
                      </a:endParaRPr>
                    </a:p>
                  </a:txBody>
                  <a:tcPr marL="58034" marR="58034"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dirty="0" smtClean="0">
                          <a:effectLst/>
                        </a:rPr>
                        <a:t>GNBS</a:t>
                      </a:r>
                    </a:p>
                    <a:p>
                      <a:pPr marL="0" marR="0" algn="l">
                        <a:lnSpc>
                          <a:spcPct val="115000"/>
                        </a:lnSpc>
                        <a:spcBef>
                          <a:spcPts val="0"/>
                        </a:spcBef>
                        <a:spcAft>
                          <a:spcPts val="0"/>
                        </a:spcAft>
                      </a:pPr>
                      <a:endParaRPr lang="en-US" sz="1000" dirty="0">
                        <a:effectLst/>
                        <a:latin typeface="+mn-lt"/>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dirty="0" smtClean="0">
                          <a:effectLst/>
                        </a:rPr>
                        <a:t>2015</a:t>
                      </a:r>
                      <a:endParaRPr lang="en-US" sz="1000" dirty="0">
                        <a:effectLst/>
                        <a:latin typeface="+mn-lt"/>
                        <a:ea typeface="Calibri"/>
                        <a:cs typeface="Times New Roman"/>
                      </a:endParaRPr>
                    </a:p>
                  </a:txBody>
                  <a:tcPr marL="58034" marR="58034"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dirty="0" smtClean="0">
                          <a:effectLst/>
                        </a:rPr>
                        <a:t>SIMT disciplined rubidium clock</a:t>
                      </a:r>
                    </a:p>
                    <a:p>
                      <a:pPr marL="0" marR="0" algn="l">
                        <a:lnSpc>
                          <a:spcPct val="115000"/>
                        </a:lnSpc>
                        <a:spcBef>
                          <a:spcPts val="0"/>
                        </a:spcBef>
                        <a:spcAft>
                          <a:spcPts val="0"/>
                        </a:spcAft>
                      </a:pPr>
                      <a:endParaRPr lang="en-US" sz="1000" dirty="0">
                        <a:effectLst/>
                        <a:latin typeface="+mn-lt"/>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dirty="0" smtClean="0">
                          <a:effectLst/>
                        </a:rPr>
                        <a:t>4</a:t>
                      </a:r>
                      <a:endParaRPr lang="en-US" sz="1000" dirty="0">
                        <a:effectLst/>
                        <a:latin typeface="+mn-lt"/>
                        <a:ea typeface="Calibri"/>
                        <a:cs typeface="Times New Roman"/>
                      </a:endParaRPr>
                    </a:p>
                  </a:txBody>
                  <a:tcPr marL="58034" marR="58034" marT="0" marB="0"/>
                </a:tc>
              </a:tr>
              <a:tr h="265430">
                <a:tc>
                  <a:txBody>
                    <a:bodyPr/>
                    <a:lstStyle/>
                    <a:p>
                      <a:pPr marL="0" marR="0" algn="l">
                        <a:lnSpc>
                          <a:spcPct val="115000"/>
                        </a:lnSpc>
                        <a:spcBef>
                          <a:spcPts val="0"/>
                        </a:spcBef>
                        <a:spcAft>
                          <a:spcPts val="0"/>
                        </a:spcAft>
                      </a:pPr>
                      <a:r>
                        <a:rPr lang="en-US" sz="900" dirty="0" smtClean="0">
                          <a:effectLst/>
                        </a:rPr>
                        <a:t>El Salvador</a:t>
                      </a:r>
                      <a:endParaRPr lang="en-US" sz="900" dirty="0">
                        <a:effectLst/>
                        <a:latin typeface="Calibri"/>
                        <a:ea typeface="Calibri"/>
                        <a:cs typeface="Times New Roman"/>
                      </a:endParaRPr>
                    </a:p>
                  </a:txBody>
                  <a:tcPr marL="58034" marR="58034"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dirty="0" smtClean="0">
                          <a:effectLst/>
                        </a:rPr>
                        <a:t>CIM</a:t>
                      </a:r>
                    </a:p>
                    <a:p>
                      <a:pPr marL="0" marR="0" algn="l">
                        <a:lnSpc>
                          <a:spcPct val="115000"/>
                        </a:lnSpc>
                        <a:spcBef>
                          <a:spcPts val="0"/>
                        </a:spcBef>
                        <a:spcAft>
                          <a:spcPts val="0"/>
                        </a:spcAft>
                      </a:pPr>
                      <a:endParaRPr lang="en-US" sz="1000" dirty="0">
                        <a:effectLst/>
                        <a:latin typeface="+mn-lt"/>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dirty="0" smtClean="0">
                          <a:effectLst/>
                        </a:rPr>
                        <a:t>2015</a:t>
                      </a:r>
                      <a:endParaRPr lang="en-US" sz="1000" dirty="0">
                        <a:effectLst/>
                        <a:latin typeface="+mn-lt"/>
                        <a:ea typeface="Calibri"/>
                        <a:cs typeface="Times New Roman"/>
                      </a:endParaRPr>
                    </a:p>
                  </a:txBody>
                  <a:tcPr marL="58034" marR="58034"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dirty="0" smtClean="0">
                          <a:effectLst/>
                        </a:rPr>
                        <a:t>SIMT disciplined rubidium clock</a:t>
                      </a:r>
                    </a:p>
                    <a:p>
                      <a:pPr marL="0" marR="0" algn="l">
                        <a:lnSpc>
                          <a:spcPct val="115000"/>
                        </a:lnSpc>
                        <a:spcBef>
                          <a:spcPts val="0"/>
                        </a:spcBef>
                        <a:spcAft>
                          <a:spcPts val="0"/>
                        </a:spcAft>
                      </a:pPr>
                      <a:endParaRPr lang="en-US" sz="1000" dirty="0">
                        <a:effectLst/>
                        <a:latin typeface="+mn-lt"/>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dirty="0" smtClean="0">
                          <a:effectLst/>
                        </a:rPr>
                        <a:t>4</a:t>
                      </a:r>
                      <a:endParaRPr lang="en-US" sz="1000" dirty="0">
                        <a:effectLst/>
                        <a:latin typeface="+mn-lt"/>
                        <a:ea typeface="Calibri"/>
                        <a:cs typeface="Times New Roman"/>
                      </a:endParaRPr>
                    </a:p>
                  </a:txBody>
                  <a:tcPr marL="58034" marR="58034" marT="0" marB="0"/>
                </a:tc>
              </a:tr>
              <a:tr h="273558">
                <a:tc>
                  <a:txBody>
                    <a:bodyPr/>
                    <a:lstStyle/>
                    <a:p>
                      <a:pPr marL="0" marR="0" algn="l">
                        <a:lnSpc>
                          <a:spcPct val="115000"/>
                        </a:lnSpc>
                        <a:spcBef>
                          <a:spcPts val="0"/>
                        </a:spcBef>
                        <a:spcAft>
                          <a:spcPts val="0"/>
                        </a:spcAft>
                      </a:pPr>
                      <a:r>
                        <a:rPr lang="en-US" sz="900" dirty="0" smtClean="0">
                          <a:effectLst/>
                        </a:rPr>
                        <a:t>Dominican Republic</a:t>
                      </a:r>
                      <a:endParaRPr lang="en-US" sz="900" dirty="0">
                        <a:effectLst/>
                        <a:latin typeface="Calibri"/>
                        <a:ea typeface="Calibri"/>
                        <a:cs typeface="Times New Roman"/>
                      </a:endParaRPr>
                    </a:p>
                  </a:txBody>
                  <a:tcPr marL="58034" marR="58034"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dirty="0" smtClean="0">
                          <a:effectLst/>
                        </a:rPr>
                        <a:t>INDOCAL</a:t>
                      </a:r>
                    </a:p>
                    <a:p>
                      <a:pPr marL="0" marR="0" algn="l">
                        <a:lnSpc>
                          <a:spcPct val="115000"/>
                        </a:lnSpc>
                        <a:spcBef>
                          <a:spcPts val="0"/>
                        </a:spcBef>
                        <a:spcAft>
                          <a:spcPts val="0"/>
                        </a:spcAft>
                      </a:pPr>
                      <a:endParaRPr lang="en-US" sz="1000" dirty="0">
                        <a:effectLst/>
                        <a:latin typeface="+mn-lt"/>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dirty="0" smtClean="0">
                          <a:effectLst/>
                        </a:rPr>
                        <a:t>2015?</a:t>
                      </a:r>
                      <a:endParaRPr lang="en-US" sz="1000" dirty="0">
                        <a:effectLst/>
                        <a:latin typeface="+mn-lt"/>
                        <a:ea typeface="Calibri"/>
                        <a:cs typeface="Times New Roman"/>
                      </a:endParaRPr>
                    </a:p>
                  </a:txBody>
                  <a:tcPr marL="58034" marR="58034"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dirty="0" smtClean="0">
                          <a:effectLst/>
                        </a:rPr>
                        <a:t>SIMT disciplined rubidium clock</a:t>
                      </a:r>
                    </a:p>
                    <a:p>
                      <a:pPr marL="0" marR="0" algn="l">
                        <a:lnSpc>
                          <a:spcPct val="115000"/>
                        </a:lnSpc>
                        <a:spcBef>
                          <a:spcPts val="0"/>
                        </a:spcBef>
                        <a:spcAft>
                          <a:spcPts val="0"/>
                        </a:spcAft>
                      </a:pPr>
                      <a:endParaRPr lang="en-US" sz="1000" dirty="0">
                        <a:effectLst/>
                        <a:latin typeface="+mn-lt"/>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dirty="0" smtClean="0">
                          <a:effectLst/>
                        </a:rPr>
                        <a:t>4</a:t>
                      </a:r>
                      <a:endParaRPr lang="en-US" sz="1000" dirty="0">
                        <a:effectLst/>
                        <a:latin typeface="+mn-lt"/>
                        <a:ea typeface="Calibri"/>
                        <a:cs typeface="Times New Roman"/>
                      </a:endParaRPr>
                    </a:p>
                  </a:txBody>
                  <a:tcPr marL="58034" marR="58034" marT="0" marB="0"/>
                </a:tc>
              </a:tr>
              <a:tr h="455871">
                <a:tc>
                  <a:txBody>
                    <a:bodyPr/>
                    <a:lstStyle/>
                    <a:p>
                      <a:pPr marL="0" marR="0" algn="l">
                        <a:lnSpc>
                          <a:spcPct val="115000"/>
                        </a:lnSpc>
                        <a:spcBef>
                          <a:spcPts val="0"/>
                        </a:spcBef>
                        <a:spcAft>
                          <a:spcPts val="0"/>
                        </a:spcAft>
                      </a:pPr>
                      <a:r>
                        <a:rPr lang="en-US" sz="900" dirty="0" smtClean="0">
                          <a:effectLst/>
                        </a:rPr>
                        <a:t>Belize</a:t>
                      </a:r>
                      <a:endParaRPr lang="en-US" sz="900" dirty="0">
                        <a:effectLst/>
                        <a:latin typeface="Calibri"/>
                        <a:ea typeface="Calibri"/>
                        <a:cs typeface="Times New Roman"/>
                      </a:endParaRPr>
                    </a:p>
                  </a:txBody>
                  <a:tcPr marL="58034" marR="58034"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dirty="0" smtClean="0">
                          <a:effectLst/>
                        </a:rPr>
                        <a:t>BBS</a:t>
                      </a:r>
                    </a:p>
                    <a:p>
                      <a:pPr marL="0" marR="0" algn="l">
                        <a:lnSpc>
                          <a:spcPct val="115000"/>
                        </a:lnSpc>
                        <a:spcBef>
                          <a:spcPts val="0"/>
                        </a:spcBef>
                        <a:spcAft>
                          <a:spcPts val="0"/>
                        </a:spcAft>
                      </a:pPr>
                      <a:endParaRPr lang="en-US" sz="1000" b="0" dirty="0">
                        <a:effectLst/>
                        <a:latin typeface="+mn-lt"/>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dirty="0" smtClean="0">
                          <a:effectLst/>
                        </a:rPr>
                        <a:t>2015?</a:t>
                      </a:r>
                      <a:endParaRPr lang="en-US" sz="1000" b="0" dirty="0">
                        <a:effectLst/>
                        <a:latin typeface="+mn-lt"/>
                        <a:ea typeface="Calibri"/>
                        <a:cs typeface="Times New Roman"/>
                      </a:endParaRPr>
                    </a:p>
                  </a:txBody>
                  <a:tcPr marL="58034" marR="58034"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dirty="0" smtClean="0">
                          <a:effectLst/>
                        </a:rPr>
                        <a:t>SIMT disciplined </a:t>
                      </a:r>
                      <a:r>
                        <a:rPr lang="en-US" sz="1000" b="0" dirty="0" smtClean="0">
                          <a:effectLst/>
                        </a:rPr>
                        <a:t>rubidium</a:t>
                      </a:r>
                      <a:r>
                        <a:rPr lang="en-US" sz="1000" dirty="0" smtClean="0">
                          <a:effectLst/>
                        </a:rPr>
                        <a:t> clock</a:t>
                      </a:r>
                    </a:p>
                    <a:p>
                      <a:pPr marL="0" marR="0" algn="l">
                        <a:lnSpc>
                          <a:spcPct val="115000"/>
                        </a:lnSpc>
                        <a:spcBef>
                          <a:spcPts val="0"/>
                        </a:spcBef>
                        <a:spcAft>
                          <a:spcPts val="0"/>
                        </a:spcAft>
                      </a:pPr>
                      <a:endParaRPr lang="en-US" sz="1000" b="0" dirty="0">
                        <a:effectLst/>
                        <a:latin typeface="+mn-lt"/>
                        <a:ea typeface="Calibri"/>
                        <a:cs typeface="Times New Roman"/>
                      </a:endParaRPr>
                    </a:p>
                  </a:txBody>
                  <a:tcPr marL="58034" marR="58034" marT="0" marB="0"/>
                </a:tc>
                <a:tc>
                  <a:txBody>
                    <a:bodyPr/>
                    <a:lstStyle/>
                    <a:p>
                      <a:pPr marL="0" marR="0" algn="ctr">
                        <a:lnSpc>
                          <a:spcPct val="115000"/>
                        </a:lnSpc>
                        <a:spcBef>
                          <a:spcPts val="0"/>
                        </a:spcBef>
                        <a:spcAft>
                          <a:spcPts val="0"/>
                        </a:spcAft>
                      </a:pPr>
                      <a:r>
                        <a:rPr lang="en-US" sz="1000" dirty="0" smtClean="0">
                          <a:effectLst/>
                        </a:rPr>
                        <a:t>4</a:t>
                      </a:r>
                      <a:endParaRPr lang="en-US" sz="1000" dirty="0">
                        <a:effectLst/>
                        <a:latin typeface="+mn-lt"/>
                        <a:ea typeface="Calibri"/>
                        <a:cs typeface="Times New Roman"/>
                      </a:endParaRPr>
                    </a:p>
                  </a:txBody>
                  <a:tcPr marL="58034" marR="58034" marT="0" marB="0"/>
                </a:tc>
              </a:tr>
            </a:tbl>
          </a:graphicData>
        </a:graphic>
      </p:graphicFrame>
    </p:spTree>
    <p:extLst>
      <p:ext uri="{BB962C8B-B14F-4D97-AF65-F5344CB8AC3E}">
        <p14:creationId xmlns:p14="http://schemas.microsoft.com/office/powerpoint/2010/main" val="6243582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5474" name="Rectangle 2"/>
          <p:cNvSpPr>
            <a:spLocks noGrp="1" noChangeArrowheads="1"/>
          </p:cNvSpPr>
          <p:nvPr>
            <p:ph type="title"/>
          </p:nvPr>
        </p:nvSpPr>
        <p:spPr bwMode="auto">
          <a:xfrm>
            <a:off x="685800" y="152400"/>
            <a:ext cx="8020050" cy="76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88" tIns="44450" rIns="90488" bIns="44450" numCol="1" anchor="ctr" anchorCtr="0" compatLnSpc="1">
            <a:prstTxWarp prst="textNoShape">
              <a:avLst/>
            </a:prstTxWarp>
          </a:bodyPr>
          <a:lstStyle/>
          <a:p>
            <a:pPr algn="ctr"/>
            <a:r>
              <a:rPr lang="en-US" sz="3600" dirty="0">
                <a:solidFill>
                  <a:srgbClr val="3366FF"/>
                </a:solidFill>
                <a:latin typeface="Tahoma" pitchFamily="34" charset="0"/>
              </a:rPr>
              <a:t>SIM Time Network Design Goals </a:t>
            </a:r>
          </a:p>
        </p:txBody>
      </p:sp>
      <p:sp>
        <p:nvSpPr>
          <p:cNvPr id="1385476" name="Rectangle 4"/>
          <p:cNvSpPr>
            <a:spLocks noChangeArrowheads="1"/>
          </p:cNvSpPr>
          <p:nvPr/>
        </p:nvSpPr>
        <p:spPr bwMode="auto">
          <a:xfrm>
            <a:off x="381000" y="990600"/>
            <a:ext cx="80772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just">
              <a:buClr>
                <a:schemeClr val="bg1"/>
              </a:buClr>
              <a:buSzPct val="75000"/>
              <a:buFont typeface="Monotype Sorts" pitchFamily="2" charset="2"/>
              <a:buChar char="n"/>
            </a:pPr>
            <a:r>
              <a:rPr lang="en-US" sz="1600" baseline="0" dirty="0">
                <a:solidFill>
                  <a:srgbClr val="000000"/>
                </a:solidFill>
              </a:rPr>
              <a:t>Our design goals were:</a:t>
            </a:r>
          </a:p>
          <a:p>
            <a:pPr marL="342900" indent="-342900" algn="just">
              <a:buClr>
                <a:schemeClr val="bg1"/>
              </a:buClr>
              <a:buSzPct val="75000"/>
              <a:buFont typeface="Monotype Sorts" pitchFamily="2" charset="2"/>
              <a:buNone/>
            </a:pPr>
            <a:endParaRPr lang="en-US" sz="1600" baseline="0" dirty="0">
              <a:solidFill>
                <a:srgbClr val="000000"/>
              </a:solidFill>
            </a:endParaRPr>
          </a:p>
          <a:p>
            <a:pPr marL="742950" lvl="1" indent="-285750" algn="just">
              <a:buClr>
                <a:srgbClr val="3366FF"/>
              </a:buClr>
              <a:buSzPct val="75000"/>
              <a:buFont typeface="Wingdings" panose="05000000000000000000" pitchFamily="2" charset="2"/>
              <a:buChar char="ü"/>
            </a:pPr>
            <a:r>
              <a:rPr lang="en-US" sz="1600" baseline="0" dirty="0"/>
              <a:t>To establish cooperation and communication between the SIM time and frequency labs now and in the future.</a:t>
            </a:r>
          </a:p>
          <a:p>
            <a:pPr marL="742950" lvl="1" indent="-285750" algn="just">
              <a:buClr>
                <a:srgbClr val="3366FF"/>
              </a:buClr>
              <a:buSzPct val="75000"/>
              <a:buFont typeface="Wingdings" panose="05000000000000000000" pitchFamily="2" charset="2"/>
              <a:buChar char="ü"/>
            </a:pPr>
            <a:endParaRPr lang="en-US" sz="1600" baseline="0" dirty="0"/>
          </a:p>
          <a:p>
            <a:pPr marL="742950" lvl="1" indent="-285750" algn="just">
              <a:buClr>
                <a:srgbClr val="3366FF"/>
              </a:buClr>
              <a:buSzPct val="75000"/>
              <a:buFont typeface="Wingdings" panose="05000000000000000000" pitchFamily="2" charset="2"/>
              <a:buChar char="ü"/>
            </a:pPr>
            <a:r>
              <a:rPr lang="en-US" sz="1600" baseline="0" dirty="0"/>
              <a:t>To build a network that allowed all SIM NMIs to compare their time standards to those of the rest of the world. </a:t>
            </a:r>
          </a:p>
          <a:p>
            <a:pPr marL="742950" lvl="1" indent="-285750" algn="just">
              <a:buClr>
                <a:srgbClr val="3366FF"/>
              </a:buClr>
              <a:buSzPct val="75000"/>
              <a:buFont typeface="Wingdings" panose="05000000000000000000" pitchFamily="2" charset="2"/>
              <a:buChar char="ü"/>
            </a:pPr>
            <a:endParaRPr lang="en-US" sz="1600" baseline="0" dirty="0"/>
          </a:p>
          <a:p>
            <a:pPr marL="742950" lvl="1" indent="-285750" algn="just">
              <a:buClr>
                <a:srgbClr val="3366FF"/>
              </a:buClr>
              <a:buSzPct val="75000"/>
              <a:buFont typeface="Wingdings" panose="05000000000000000000" pitchFamily="2" charset="2"/>
              <a:buChar char="ü"/>
            </a:pPr>
            <a:r>
              <a:rPr lang="en-US" sz="1600" baseline="0" dirty="0"/>
              <a:t>To utilize equipment that was low cost and easy to install, operate, and use, because SIM NMIs typically have small staffs and limited resources. </a:t>
            </a:r>
          </a:p>
          <a:p>
            <a:pPr marL="742950" lvl="1" indent="-285750" algn="just">
              <a:buClr>
                <a:srgbClr val="3366FF"/>
              </a:buClr>
              <a:buSzPct val="75000"/>
              <a:buFont typeface="Wingdings" panose="05000000000000000000" pitchFamily="2" charset="2"/>
              <a:buChar char="ü"/>
            </a:pPr>
            <a:endParaRPr lang="en-US" sz="1600" baseline="0" dirty="0"/>
          </a:p>
          <a:p>
            <a:pPr marL="742950" lvl="1" indent="-285750" algn="just">
              <a:buClr>
                <a:srgbClr val="3366FF"/>
              </a:buClr>
              <a:buSzPct val="75000"/>
              <a:buFont typeface="Wingdings" panose="05000000000000000000" pitchFamily="2" charset="2"/>
              <a:buChar char="ü"/>
            </a:pPr>
            <a:r>
              <a:rPr lang="en-US" sz="1600" baseline="0" dirty="0"/>
              <a:t>To be capable of measuring the best standards in the SIM region. This meant that the measurement uncertainties had to be as small, or nearly as small, as those of the BIPM key comparisons.</a:t>
            </a:r>
          </a:p>
          <a:p>
            <a:pPr marL="742950" lvl="1" indent="-285750" algn="just">
              <a:buClr>
                <a:srgbClr val="3366FF"/>
              </a:buClr>
              <a:buSzPct val="75000"/>
              <a:buFont typeface="Wingdings" panose="05000000000000000000" pitchFamily="2" charset="2"/>
              <a:buChar char="ü"/>
            </a:pPr>
            <a:endParaRPr lang="en-US" sz="1600" baseline="0" dirty="0"/>
          </a:p>
          <a:p>
            <a:pPr marL="742950" lvl="1" indent="-285750" algn="just">
              <a:buClr>
                <a:srgbClr val="3366FF"/>
              </a:buClr>
              <a:buSzPct val="75000"/>
              <a:buFont typeface="Wingdings" panose="05000000000000000000" pitchFamily="2" charset="2"/>
              <a:buChar char="ü"/>
            </a:pPr>
            <a:r>
              <a:rPr lang="en-US" sz="1600" baseline="0" dirty="0"/>
              <a:t>To report measurement results in near real-time, without the processing delays of the BIPM key comparisons. </a:t>
            </a:r>
          </a:p>
          <a:p>
            <a:pPr marL="742950" lvl="1" indent="-285750" algn="just">
              <a:buClr>
                <a:srgbClr val="3366FF"/>
              </a:buClr>
              <a:buSzPct val="75000"/>
              <a:buFont typeface="Wingdings" panose="05000000000000000000" pitchFamily="2" charset="2"/>
              <a:buChar char="ü"/>
            </a:pPr>
            <a:endParaRPr lang="en-US" sz="1600" baseline="0" dirty="0"/>
          </a:p>
          <a:p>
            <a:pPr marL="742950" lvl="1" indent="-285750" algn="just">
              <a:buClr>
                <a:srgbClr val="3366FF"/>
              </a:buClr>
              <a:buSzPct val="75000"/>
              <a:buFont typeface="Wingdings" panose="05000000000000000000" pitchFamily="2" charset="2"/>
              <a:buChar char="ü"/>
            </a:pPr>
            <a:r>
              <a:rPr lang="en-US" sz="1600" baseline="0" dirty="0"/>
              <a:t>To build a democratic network that favored no single laboratory or nation, and to allow all members to view the results of all comparisons. </a:t>
            </a:r>
          </a:p>
          <a:p>
            <a:pPr marL="742950" lvl="1" indent="-285750" algn="l">
              <a:spcBef>
                <a:spcPct val="20000"/>
              </a:spcBef>
              <a:buClr>
                <a:srgbClr val="3366FF"/>
              </a:buClr>
              <a:buSzPct val="75000"/>
              <a:buFont typeface="Wingdings" panose="05000000000000000000" pitchFamily="2" charset="2"/>
              <a:buChar char="ü"/>
            </a:pPr>
            <a:endParaRPr lang="en-US" sz="1600" baseline="0" dirty="0"/>
          </a:p>
        </p:txBody>
      </p:sp>
    </p:spTree>
    <p:extLst>
      <p:ext uri="{BB962C8B-B14F-4D97-AF65-F5344CB8AC3E}">
        <p14:creationId xmlns:p14="http://schemas.microsoft.com/office/powerpoint/2010/main" val="379102256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0018" name="Rectangle 2"/>
          <p:cNvSpPr>
            <a:spLocks noGrp="1" noChangeArrowheads="1"/>
          </p:cNvSpPr>
          <p:nvPr>
            <p:ph type="title"/>
          </p:nvPr>
        </p:nvSpPr>
        <p:spPr bwMode="auto">
          <a:xfrm>
            <a:off x="533400" y="0"/>
            <a:ext cx="8020050" cy="76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88" tIns="44450" rIns="90488" bIns="44450" numCol="1" anchor="ctr" anchorCtr="0" compatLnSpc="1">
            <a:prstTxWarp prst="textNoShape">
              <a:avLst/>
            </a:prstTxWarp>
          </a:bodyPr>
          <a:lstStyle/>
          <a:p>
            <a:pPr algn="ctr"/>
            <a:r>
              <a:rPr lang="en-US" sz="2800" dirty="0">
                <a:solidFill>
                  <a:srgbClr val="3366FF"/>
                </a:solidFill>
                <a:latin typeface="Tahoma" pitchFamily="34" charset="0"/>
              </a:rPr>
              <a:t>The SIM Measurement System</a:t>
            </a:r>
          </a:p>
        </p:txBody>
      </p:sp>
      <p:sp>
        <p:nvSpPr>
          <p:cNvPr id="1750019" name="Rectangle 3"/>
          <p:cNvSpPr>
            <a:spLocks noGrp="1" noChangeArrowheads="1"/>
          </p:cNvSpPr>
          <p:nvPr>
            <p:ph type="body" sz="half" idx="1"/>
          </p:nvPr>
        </p:nvSpPr>
        <p:spPr bwMode="auto">
          <a:xfrm>
            <a:off x="0" y="838200"/>
            <a:ext cx="5105400" cy="510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88" tIns="44450" rIns="90488" bIns="44450" numCol="1" anchor="t" anchorCtr="0" compatLnSpc="1">
            <a:prstTxWarp prst="textNoShape">
              <a:avLst/>
            </a:prstTxWarp>
          </a:bodyPr>
          <a:lstStyle/>
          <a:p>
            <a:pPr>
              <a:lnSpc>
                <a:spcPct val="80000"/>
              </a:lnSpc>
              <a:buClr>
                <a:schemeClr val="bg1"/>
              </a:buClr>
            </a:pPr>
            <a:r>
              <a:rPr lang="en-US" sz="1600" dirty="0">
                <a:effectLst/>
              </a:rPr>
              <a:t>Simple design makes it easy and inexpensive for SIM labs to compare their </a:t>
            </a:r>
            <a:r>
              <a:rPr lang="en-US" sz="1600" dirty="0" smtClean="0">
                <a:effectLst/>
              </a:rPr>
              <a:t>clocks.  </a:t>
            </a:r>
            <a:r>
              <a:rPr lang="en-US" sz="1600" dirty="0">
                <a:effectLst/>
              </a:rPr>
              <a:t>It includes</a:t>
            </a:r>
            <a:r>
              <a:rPr lang="en-US" sz="1600" dirty="0" smtClean="0">
                <a:effectLst/>
              </a:rPr>
              <a:t>:</a:t>
            </a:r>
          </a:p>
          <a:p>
            <a:pPr>
              <a:lnSpc>
                <a:spcPct val="80000"/>
              </a:lnSpc>
              <a:buClr>
                <a:schemeClr val="bg1"/>
              </a:buClr>
            </a:pPr>
            <a:endParaRPr lang="en-US" sz="1600" dirty="0">
              <a:effectLst/>
            </a:endParaRPr>
          </a:p>
          <a:p>
            <a:pPr lvl="1">
              <a:lnSpc>
                <a:spcPct val="80000"/>
              </a:lnSpc>
              <a:buClr>
                <a:srgbClr val="3366FF"/>
              </a:buClr>
              <a:buFont typeface="Wingdings" panose="05000000000000000000" pitchFamily="2" charset="2"/>
              <a:buChar char="ü"/>
            </a:pPr>
            <a:r>
              <a:rPr lang="en-US" sz="1600" dirty="0">
                <a:effectLst/>
              </a:rPr>
              <a:t>8-channel GPS receiver (C/A code, L1 band)</a:t>
            </a:r>
          </a:p>
          <a:p>
            <a:pPr lvl="1">
              <a:lnSpc>
                <a:spcPct val="80000"/>
              </a:lnSpc>
              <a:buClr>
                <a:srgbClr val="3366FF"/>
              </a:buClr>
              <a:buFont typeface="Wingdings" panose="05000000000000000000" pitchFamily="2" charset="2"/>
              <a:buChar char="ü"/>
            </a:pPr>
            <a:r>
              <a:rPr lang="en-US" sz="1600" dirty="0">
                <a:effectLst/>
              </a:rPr>
              <a:t>Time interval counter with 30 </a:t>
            </a:r>
            <a:r>
              <a:rPr lang="en-US" sz="1600" dirty="0" err="1">
                <a:effectLst/>
              </a:rPr>
              <a:t>ps</a:t>
            </a:r>
            <a:r>
              <a:rPr lang="en-US" sz="1600" dirty="0">
                <a:effectLst/>
              </a:rPr>
              <a:t> resolution</a:t>
            </a:r>
          </a:p>
          <a:p>
            <a:pPr lvl="1">
              <a:lnSpc>
                <a:spcPct val="80000"/>
              </a:lnSpc>
              <a:buClr>
                <a:srgbClr val="3366FF"/>
              </a:buClr>
              <a:buFont typeface="Wingdings" panose="05000000000000000000" pitchFamily="2" charset="2"/>
              <a:buChar char="ü"/>
            </a:pPr>
            <a:r>
              <a:rPr lang="en-US" sz="1600" dirty="0">
                <a:effectLst/>
              </a:rPr>
              <a:t>Rack-mount PC and flat panel display</a:t>
            </a:r>
          </a:p>
          <a:p>
            <a:pPr lvl="1">
              <a:lnSpc>
                <a:spcPct val="80000"/>
              </a:lnSpc>
              <a:buClr>
                <a:srgbClr val="3366FF"/>
              </a:buClr>
              <a:buFont typeface="Wingdings" panose="05000000000000000000" pitchFamily="2" charset="2"/>
              <a:buChar char="ü"/>
            </a:pPr>
            <a:r>
              <a:rPr lang="en-US" sz="1600" dirty="0">
                <a:effectLst/>
              </a:rPr>
              <a:t>Pinwheel type antenna   </a:t>
            </a:r>
          </a:p>
          <a:p>
            <a:pPr>
              <a:lnSpc>
                <a:spcPct val="80000"/>
              </a:lnSpc>
              <a:buClr>
                <a:schemeClr val="bg1"/>
              </a:buClr>
              <a:buFont typeface="Monotype Sorts" pitchFamily="2" charset="2"/>
              <a:buNone/>
            </a:pPr>
            <a:endParaRPr lang="en-US" sz="1600" dirty="0">
              <a:effectLst/>
            </a:endParaRPr>
          </a:p>
          <a:p>
            <a:pPr>
              <a:lnSpc>
                <a:spcPct val="80000"/>
              </a:lnSpc>
              <a:buClr>
                <a:schemeClr val="bg1"/>
              </a:buClr>
            </a:pPr>
            <a:r>
              <a:rPr lang="en-US" sz="1600" dirty="0" smtClean="0">
                <a:effectLst/>
              </a:rPr>
              <a:t>The </a:t>
            </a:r>
            <a:r>
              <a:rPr lang="en-US" sz="1600" dirty="0">
                <a:effectLst/>
              </a:rPr>
              <a:t>receiver measures all visible satellites and stores 1-minute and 10-minute REFGPS averages.</a:t>
            </a:r>
          </a:p>
          <a:p>
            <a:pPr>
              <a:lnSpc>
                <a:spcPct val="80000"/>
              </a:lnSpc>
              <a:buClr>
                <a:schemeClr val="bg1"/>
              </a:buClr>
              <a:buFont typeface="Monotype Sorts" pitchFamily="2" charset="2"/>
              <a:buNone/>
            </a:pPr>
            <a:endParaRPr lang="en-US" sz="1600" dirty="0">
              <a:effectLst/>
            </a:endParaRPr>
          </a:p>
          <a:p>
            <a:pPr>
              <a:lnSpc>
                <a:spcPct val="80000"/>
              </a:lnSpc>
              <a:buClr>
                <a:schemeClr val="bg1"/>
              </a:buClr>
            </a:pPr>
            <a:r>
              <a:rPr lang="en-US" sz="1600" dirty="0">
                <a:effectLst/>
              </a:rPr>
              <a:t>All systems are connected to the Internet, and send their files to </a:t>
            </a:r>
            <a:r>
              <a:rPr lang="en-US" sz="1600" dirty="0" smtClean="0">
                <a:effectLst/>
              </a:rPr>
              <a:t>three web servers (in Canada, Mexico, and the U. S.)  </a:t>
            </a:r>
            <a:r>
              <a:rPr lang="en-US" sz="1600" dirty="0">
                <a:effectLst/>
              </a:rPr>
              <a:t>every 10 minutes.  </a:t>
            </a:r>
          </a:p>
          <a:p>
            <a:pPr>
              <a:lnSpc>
                <a:spcPct val="80000"/>
              </a:lnSpc>
              <a:buClr>
                <a:schemeClr val="bg1"/>
              </a:buClr>
              <a:buFont typeface="Monotype Sorts" pitchFamily="2" charset="2"/>
              <a:buNone/>
            </a:pPr>
            <a:endParaRPr lang="en-US" sz="1600" dirty="0">
              <a:effectLst/>
            </a:endParaRPr>
          </a:p>
          <a:p>
            <a:pPr>
              <a:lnSpc>
                <a:spcPct val="80000"/>
              </a:lnSpc>
              <a:spcBef>
                <a:spcPct val="0"/>
              </a:spcBef>
              <a:buClr>
                <a:schemeClr val="bg1"/>
              </a:buClr>
            </a:pPr>
            <a:r>
              <a:rPr lang="en-US" sz="1600" dirty="0">
                <a:effectLst/>
              </a:rPr>
              <a:t>The web server processes data “on the fly” in near real-time.  Results can be viewed on the web in either common-view or all-in-view format.</a:t>
            </a:r>
          </a:p>
          <a:p>
            <a:pPr>
              <a:lnSpc>
                <a:spcPct val="80000"/>
              </a:lnSpc>
              <a:spcBef>
                <a:spcPct val="0"/>
              </a:spcBef>
              <a:buClr>
                <a:schemeClr val="bg1"/>
              </a:buClr>
              <a:buFont typeface="Monotype Sorts" pitchFamily="2" charset="2"/>
              <a:buNone/>
            </a:pPr>
            <a:endParaRPr lang="en-US" sz="1600" dirty="0">
              <a:effectLst/>
            </a:endParaRPr>
          </a:p>
          <a:p>
            <a:pPr>
              <a:lnSpc>
                <a:spcPct val="80000"/>
              </a:lnSpc>
              <a:spcBef>
                <a:spcPct val="0"/>
              </a:spcBef>
              <a:buClr>
                <a:schemeClr val="bg1"/>
              </a:buClr>
            </a:pPr>
            <a:r>
              <a:rPr lang="en-US" sz="1600" dirty="0">
                <a:effectLst/>
              </a:rPr>
              <a:t>All units are built and calibrated at NIST</a:t>
            </a:r>
          </a:p>
          <a:p>
            <a:pPr>
              <a:lnSpc>
                <a:spcPct val="80000"/>
              </a:lnSpc>
              <a:spcBef>
                <a:spcPct val="0"/>
              </a:spcBef>
              <a:buClr>
                <a:schemeClr val="bg1"/>
              </a:buClr>
              <a:buFont typeface="Monotype Sorts" pitchFamily="2" charset="2"/>
              <a:buNone/>
            </a:pPr>
            <a:endParaRPr lang="en-US" sz="1600" dirty="0">
              <a:effectLst/>
            </a:endParaRPr>
          </a:p>
          <a:p>
            <a:pPr>
              <a:lnSpc>
                <a:spcPct val="80000"/>
              </a:lnSpc>
              <a:spcBef>
                <a:spcPct val="0"/>
              </a:spcBef>
              <a:buClr>
                <a:schemeClr val="bg1"/>
              </a:buClr>
            </a:pPr>
            <a:r>
              <a:rPr lang="en-US" sz="1600" dirty="0" smtClean="0">
                <a:effectLst/>
              </a:rPr>
              <a:t>Most systems are paid </a:t>
            </a:r>
            <a:r>
              <a:rPr lang="en-US" sz="1600" dirty="0">
                <a:effectLst/>
              </a:rPr>
              <a:t>for by </a:t>
            </a:r>
            <a:r>
              <a:rPr lang="en-US" sz="1600" dirty="0" smtClean="0">
                <a:effectLst/>
              </a:rPr>
              <a:t>SIM and </a:t>
            </a:r>
            <a:r>
              <a:rPr lang="en-US" sz="1600" dirty="0">
                <a:effectLst/>
              </a:rPr>
              <a:t>become the property of the NMI.</a:t>
            </a:r>
          </a:p>
        </p:txBody>
      </p:sp>
      <p:pic>
        <p:nvPicPr>
          <p:cNvPr id="1750020" name="Picture 4" descr="sim_syste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3200400"/>
            <a:ext cx="257492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0021" name="Picture 5" descr="novat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3200400"/>
            <a:ext cx="107632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0023" name="Picture 7" descr="sim_logo_20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762000"/>
            <a:ext cx="2886075" cy="230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73319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4658" name="Picture 2" descr="MPj03900900000[1]"/>
          <p:cNvPicPr>
            <a:picLocks noChangeAspect="1" noChangeArrowheads="1"/>
          </p:cNvPicPr>
          <p:nvPr/>
        </p:nvPicPr>
        <p:blipFill>
          <a:blip r:embed="rId2">
            <a:lum bright="28000" contrast="-70000"/>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4659" name="Picture 3" descr="MPj03900900000[1]"/>
          <p:cNvPicPr>
            <a:picLocks noChangeAspect="1" noChangeArrowheads="1"/>
          </p:cNvPicPr>
          <p:nvPr/>
        </p:nvPicPr>
        <p:blipFill>
          <a:blip r:embed="rId3" cstate="print">
            <a:lum bright="28000" contrast="-70000"/>
            <a:extLst>
              <a:ext uri="{28A0092B-C50C-407E-A947-70E740481C1C}">
                <a14:useLocalDpi xmlns:a14="http://schemas.microsoft.com/office/drawing/2010/main" val="0"/>
              </a:ext>
            </a:extLst>
          </a:blip>
          <a:srcRect/>
          <a:stretch>
            <a:fillRect/>
          </a:stretch>
        </p:blipFill>
        <p:spPr bwMode="auto">
          <a:xfrm>
            <a:off x="5715000" y="4495800"/>
            <a:ext cx="1752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4663" name="Text Box 7"/>
          <p:cNvSpPr txBox="1">
            <a:spLocks noChangeArrowheads="1"/>
          </p:cNvSpPr>
          <p:nvPr/>
        </p:nvSpPr>
        <p:spPr bwMode="auto">
          <a:xfrm>
            <a:off x="6800850" y="1590672"/>
            <a:ext cx="2247900"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square" lIns="90488" tIns="44450" rIns="90488" bIns="44450">
            <a:spAutoFit/>
          </a:bodyPr>
          <a:lstStyle/>
          <a:p>
            <a:pPr>
              <a:spcBef>
                <a:spcPct val="50000"/>
              </a:spcBef>
            </a:pPr>
            <a:r>
              <a:rPr lang="en-US" sz="2000" b="1" baseline="0" dirty="0">
                <a:latin typeface="Tahoma" pitchFamily="34" charset="0"/>
              </a:rPr>
              <a:t>tf.nist.gov/</a:t>
            </a:r>
            <a:r>
              <a:rPr lang="en-US" sz="2000" b="1" baseline="0" dirty="0" err="1">
                <a:latin typeface="Tahoma" pitchFamily="34" charset="0"/>
              </a:rPr>
              <a:t>sim</a:t>
            </a:r>
            <a:endParaRPr lang="en-US" sz="2000" b="1" baseline="0" dirty="0">
              <a:latin typeface="Tahoma"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875" y="47625"/>
            <a:ext cx="6338898" cy="6858000"/>
          </a:xfrm>
          <a:prstGeom prst="rect">
            <a:avLst/>
          </a:prstGeom>
        </p:spPr>
      </p:pic>
    </p:spTree>
    <p:extLst>
      <p:ext uri="{BB962C8B-B14F-4D97-AF65-F5344CB8AC3E}">
        <p14:creationId xmlns:p14="http://schemas.microsoft.com/office/powerpoint/2010/main" val="401117058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7413"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358411"/>
            <a:ext cx="9047158" cy="5889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20313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1028700" y="0"/>
            <a:ext cx="7067550" cy="6858000"/>
          </a:xfrm>
          <a:prstGeom prst="rect">
            <a:avLst/>
          </a:prstGeom>
          <a:ln>
            <a:solidFill>
              <a:schemeClr val="accent1"/>
            </a:solidFill>
          </a:ln>
        </p:spPr>
      </p:pic>
    </p:spTree>
    <p:extLst>
      <p:ext uri="{BB962C8B-B14F-4D97-AF65-F5344CB8AC3E}">
        <p14:creationId xmlns:p14="http://schemas.microsoft.com/office/powerpoint/2010/main" val="2712183915"/>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3506" name="Rectangle 2"/>
          <p:cNvSpPr>
            <a:spLocks noGrp="1" noChangeArrowheads="1"/>
          </p:cNvSpPr>
          <p:nvPr>
            <p:ph type="title"/>
          </p:nvPr>
        </p:nvSpPr>
        <p:spPr bwMode="auto">
          <a:xfrm>
            <a:off x="533400" y="304800"/>
            <a:ext cx="805815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88" tIns="44450" rIns="90488" bIns="44450" numCol="1" anchor="ctr" anchorCtr="0" compatLnSpc="1">
            <a:prstTxWarp prst="textNoShape">
              <a:avLst/>
            </a:prstTxWarp>
          </a:bodyPr>
          <a:lstStyle/>
          <a:p>
            <a:pPr algn="ctr"/>
            <a:r>
              <a:rPr lang="en-US" sz="2800" dirty="0" smtClean="0">
                <a:solidFill>
                  <a:srgbClr val="3366FF"/>
                </a:solidFill>
                <a:latin typeface="Tahoma" pitchFamily="34" charset="0"/>
              </a:rPr>
              <a:t>Viewing SIMTN Measurement Results </a:t>
            </a:r>
            <a:endParaRPr lang="en-US" sz="2800" dirty="0">
              <a:solidFill>
                <a:srgbClr val="3366FF"/>
              </a:solidFill>
              <a:effectLst>
                <a:outerShdw blurRad="38100" dist="38100" dir="2700000" algn="tl">
                  <a:srgbClr val="C0C0C0"/>
                </a:outerShdw>
              </a:effectLst>
              <a:latin typeface="Tahoma" pitchFamily="34" charset="0"/>
            </a:endParaRPr>
          </a:p>
        </p:txBody>
      </p:sp>
      <p:sp>
        <p:nvSpPr>
          <p:cNvPr id="1813507" name="Rectangle 3"/>
          <p:cNvSpPr>
            <a:spLocks noGrp="1" noChangeArrowheads="1"/>
          </p:cNvSpPr>
          <p:nvPr>
            <p:ph type="body" sz="half" idx="1"/>
          </p:nvPr>
        </p:nvSpPr>
        <p:spPr bwMode="auto">
          <a:xfrm>
            <a:off x="762000" y="1143000"/>
            <a:ext cx="7696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88" tIns="44450" rIns="90488" bIns="44450" numCol="1" anchor="t" anchorCtr="0" compatLnSpc="1">
            <a:prstTxWarp prst="textNoShape">
              <a:avLst/>
            </a:prstTxWarp>
          </a:bodyPr>
          <a:lstStyle/>
          <a:p>
            <a:pPr>
              <a:lnSpc>
                <a:spcPct val="80000"/>
              </a:lnSpc>
              <a:buClr>
                <a:schemeClr val="bg1"/>
              </a:buClr>
            </a:pPr>
            <a:r>
              <a:rPr lang="en-US" sz="2000" dirty="0">
                <a:effectLst/>
              </a:rPr>
              <a:t>Measurement results can be viewed </a:t>
            </a:r>
            <a:r>
              <a:rPr lang="en-US" sz="2000" dirty="0" smtClean="0">
                <a:effectLst/>
              </a:rPr>
              <a:t>with any web device, with new data every 10 minutes.   Users can </a:t>
            </a:r>
            <a:endParaRPr lang="en-US" sz="2000" dirty="0">
              <a:effectLst/>
            </a:endParaRPr>
          </a:p>
          <a:p>
            <a:pPr>
              <a:lnSpc>
                <a:spcPct val="80000"/>
              </a:lnSpc>
              <a:buClr>
                <a:schemeClr val="bg1"/>
              </a:buClr>
              <a:buFont typeface="Monotype Sorts" pitchFamily="2" charset="2"/>
              <a:buNone/>
            </a:pPr>
            <a:endParaRPr lang="en-US" sz="2000" dirty="0">
              <a:effectLst/>
            </a:endParaRPr>
          </a:p>
          <a:p>
            <a:pPr lvl="1">
              <a:lnSpc>
                <a:spcPct val="80000"/>
              </a:lnSpc>
              <a:buClr>
                <a:srgbClr val="3366FF"/>
              </a:buClr>
              <a:buFont typeface="Wingdings" panose="05000000000000000000" pitchFamily="2" charset="2"/>
              <a:buChar char="ü"/>
            </a:pPr>
            <a:r>
              <a:rPr lang="en-US" sz="1800" dirty="0" smtClean="0">
                <a:effectLst/>
              </a:rPr>
              <a:t>Plot </a:t>
            </a:r>
            <a:r>
              <a:rPr lang="en-US" sz="1800" dirty="0">
                <a:effectLst/>
              </a:rPr>
              <a:t>the time and frequency difference between </a:t>
            </a:r>
            <a:r>
              <a:rPr lang="en-US" sz="1800" dirty="0" smtClean="0"/>
              <a:t>SIM laboratories </a:t>
            </a:r>
            <a:r>
              <a:rPr lang="en-US" sz="1800" dirty="0" smtClean="0">
                <a:effectLst/>
              </a:rPr>
              <a:t>using </a:t>
            </a:r>
            <a:r>
              <a:rPr lang="en-US" sz="1800" dirty="0">
                <a:effectLst/>
              </a:rPr>
              <a:t>the common-view method </a:t>
            </a:r>
            <a:r>
              <a:rPr lang="en-US" sz="1800" dirty="0" smtClean="0">
                <a:effectLst/>
              </a:rPr>
              <a:t>(data </a:t>
            </a:r>
            <a:r>
              <a:rPr lang="en-US" sz="1800" dirty="0">
                <a:effectLst/>
              </a:rPr>
              <a:t>are averaged across all satellites and are also shown for each individual satellite).</a:t>
            </a:r>
          </a:p>
          <a:p>
            <a:pPr marL="457200" lvl="1" indent="0">
              <a:lnSpc>
                <a:spcPct val="80000"/>
              </a:lnSpc>
              <a:buClr>
                <a:srgbClr val="3366FF"/>
              </a:buClr>
              <a:buNone/>
            </a:pPr>
            <a:endParaRPr lang="en-US" sz="1800" dirty="0">
              <a:effectLst/>
            </a:endParaRPr>
          </a:p>
          <a:p>
            <a:pPr lvl="1">
              <a:lnSpc>
                <a:spcPct val="80000"/>
              </a:lnSpc>
              <a:buClr>
                <a:srgbClr val="3366FF"/>
              </a:buClr>
              <a:buFont typeface="Wingdings" panose="05000000000000000000" pitchFamily="2" charset="2"/>
              <a:buChar char="ü"/>
            </a:pPr>
            <a:r>
              <a:rPr lang="en-US" sz="1800" dirty="0" smtClean="0">
                <a:effectLst/>
              </a:rPr>
              <a:t>Display the </a:t>
            </a:r>
            <a:r>
              <a:rPr lang="en-US" sz="1800" dirty="0">
                <a:effectLst/>
              </a:rPr>
              <a:t>Allan deviation and time </a:t>
            </a:r>
            <a:r>
              <a:rPr lang="en-US" sz="1800" dirty="0" smtClean="0">
                <a:effectLst/>
              </a:rPr>
              <a:t>deviation for all comparisons.</a:t>
            </a:r>
            <a:endParaRPr lang="en-US" sz="1800" dirty="0">
              <a:effectLst/>
            </a:endParaRPr>
          </a:p>
          <a:p>
            <a:pPr lvl="1">
              <a:lnSpc>
                <a:spcPct val="80000"/>
              </a:lnSpc>
              <a:buClr>
                <a:srgbClr val="3366FF"/>
              </a:buClr>
              <a:buFont typeface="Wingdings" panose="05000000000000000000" pitchFamily="2" charset="2"/>
              <a:buChar char="ü"/>
            </a:pPr>
            <a:endParaRPr lang="en-US" sz="1800" dirty="0">
              <a:effectLst/>
            </a:endParaRPr>
          </a:p>
          <a:p>
            <a:pPr lvl="1">
              <a:lnSpc>
                <a:spcPct val="80000"/>
              </a:lnSpc>
              <a:buClr>
                <a:srgbClr val="3366FF"/>
              </a:buClr>
              <a:buFont typeface="Wingdings" panose="05000000000000000000" pitchFamily="2" charset="2"/>
              <a:buChar char="ü"/>
            </a:pPr>
            <a:r>
              <a:rPr lang="en-US" sz="1800" dirty="0" smtClean="0">
                <a:effectLst/>
              </a:rPr>
              <a:t>Display 10 </a:t>
            </a:r>
            <a:r>
              <a:rPr lang="en-US" sz="1800" dirty="0">
                <a:effectLst/>
              </a:rPr>
              <a:t>minute, 1 hour, and 1 day averages </a:t>
            </a:r>
            <a:r>
              <a:rPr lang="en-US" sz="1800" dirty="0" smtClean="0">
                <a:effectLst/>
              </a:rPr>
              <a:t>in </a:t>
            </a:r>
            <a:r>
              <a:rPr lang="en-US" sz="1800" dirty="0">
                <a:effectLst/>
              </a:rPr>
              <a:t>tabular form.</a:t>
            </a:r>
          </a:p>
          <a:p>
            <a:pPr lvl="1">
              <a:lnSpc>
                <a:spcPct val="80000"/>
              </a:lnSpc>
              <a:buClr>
                <a:srgbClr val="3366FF"/>
              </a:buClr>
              <a:buFont typeface="Wingdings" panose="05000000000000000000" pitchFamily="2" charset="2"/>
              <a:buChar char="ü"/>
            </a:pPr>
            <a:endParaRPr lang="en-US" sz="1800" dirty="0">
              <a:effectLst/>
            </a:endParaRPr>
          </a:p>
          <a:p>
            <a:pPr lvl="1">
              <a:lnSpc>
                <a:spcPct val="80000"/>
              </a:lnSpc>
              <a:buClr>
                <a:srgbClr val="3366FF"/>
              </a:buClr>
              <a:buFont typeface="Wingdings" panose="05000000000000000000" pitchFamily="2" charset="2"/>
              <a:buChar char="ü"/>
            </a:pPr>
            <a:r>
              <a:rPr lang="en-US" sz="1800" dirty="0" smtClean="0">
                <a:effectLst/>
              </a:rPr>
              <a:t>Plot up </a:t>
            </a:r>
            <a:r>
              <a:rPr lang="en-US" sz="1800" dirty="0">
                <a:effectLst/>
              </a:rPr>
              <a:t>to 200 days of data </a:t>
            </a:r>
            <a:r>
              <a:rPr lang="en-US" sz="1800" dirty="0" smtClean="0">
                <a:effectLst/>
              </a:rPr>
              <a:t>at </a:t>
            </a:r>
            <a:r>
              <a:rPr lang="en-US" sz="1800" dirty="0">
                <a:effectLst/>
              </a:rPr>
              <a:t>once.  </a:t>
            </a:r>
            <a:endParaRPr lang="en-US" sz="1800" dirty="0" smtClean="0">
              <a:effectLst/>
            </a:endParaRPr>
          </a:p>
          <a:p>
            <a:pPr marL="457200" lvl="1" indent="0">
              <a:lnSpc>
                <a:spcPct val="80000"/>
              </a:lnSpc>
              <a:buClr>
                <a:srgbClr val="3366FF"/>
              </a:buClr>
              <a:buNone/>
            </a:pPr>
            <a:endParaRPr lang="en-US" sz="1800" dirty="0">
              <a:effectLst/>
            </a:endParaRPr>
          </a:p>
          <a:p>
            <a:pPr lvl="1">
              <a:lnSpc>
                <a:spcPct val="80000"/>
              </a:lnSpc>
              <a:buClr>
                <a:srgbClr val="3366FF"/>
              </a:buClr>
              <a:buFont typeface="Wingdings" panose="05000000000000000000" pitchFamily="2" charset="2"/>
              <a:buChar char="ü"/>
            </a:pPr>
            <a:r>
              <a:rPr lang="en-US" sz="1800" dirty="0" smtClean="0">
                <a:effectLst/>
              </a:rPr>
              <a:t>Process data using either “</a:t>
            </a:r>
            <a:r>
              <a:rPr lang="en-US" sz="1800" dirty="0">
                <a:effectLst/>
              </a:rPr>
              <a:t>classic” common-view or all-in-view.</a:t>
            </a:r>
          </a:p>
        </p:txBody>
      </p:sp>
    </p:spTree>
    <p:extLst>
      <p:ext uri="{BB962C8B-B14F-4D97-AF65-F5344CB8AC3E}">
        <p14:creationId xmlns:p14="http://schemas.microsoft.com/office/powerpoint/2010/main" val="2466595267"/>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90170" y="726122"/>
            <a:ext cx="5737860" cy="3619500"/>
          </a:xfrm>
          <a:prstGeom prst="rect">
            <a:avLst/>
          </a:prstGeom>
        </p:spPr>
      </p:pic>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4038600" y="3533776"/>
            <a:ext cx="4600575" cy="3067050"/>
          </a:xfrm>
          <a:prstGeom prst="rect">
            <a:avLst/>
          </a:prstGeom>
        </p:spPr>
      </p:pic>
      <p:sp>
        <p:nvSpPr>
          <p:cNvPr id="5" name="Rectangle 2"/>
          <p:cNvSpPr>
            <a:spLocks noGrp="1" noChangeArrowheads="1"/>
          </p:cNvSpPr>
          <p:nvPr>
            <p:ph type="title"/>
          </p:nvPr>
        </p:nvSpPr>
        <p:spPr bwMode="auto">
          <a:xfrm>
            <a:off x="533400" y="0"/>
            <a:ext cx="8020050" cy="76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88" tIns="44450" rIns="90488" bIns="44450" numCol="1" anchor="ctr" anchorCtr="0" compatLnSpc="1">
            <a:prstTxWarp prst="textNoShape">
              <a:avLst/>
            </a:prstTxWarp>
          </a:bodyPr>
          <a:lstStyle/>
          <a:p>
            <a:pPr algn="ctr"/>
            <a:r>
              <a:rPr lang="en-US" sz="2800" dirty="0" smtClean="0">
                <a:solidFill>
                  <a:srgbClr val="3366FF"/>
                </a:solidFill>
                <a:latin typeface="Tahoma" pitchFamily="34" charset="0"/>
              </a:rPr>
              <a:t>HTML5 displays work on smartphones and tablets</a:t>
            </a:r>
            <a:endParaRPr lang="en-US" sz="2800" dirty="0">
              <a:solidFill>
                <a:srgbClr val="3366FF"/>
              </a:solidFill>
              <a:latin typeface="Tahoma" pitchFamily="34" charset="0"/>
            </a:endParaRPr>
          </a:p>
        </p:txBody>
      </p:sp>
    </p:spTree>
    <p:extLst>
      <p:ext uri="{BB962C8B-B14F-4D97-AF65-F5344CB8AC3E}">
        <p14:creationId xmlns:p14="http://schemas.microsoft.com/office/powerpoint/2010/main" val="3739619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828189394"/>
              </p:ext>
            </p:extLst>
          </p:nvPr>
        </p:nvGraphicFramePr>
        <p:xfrm>
          <a:off x="609600" y="666750"/>
          <a:ext cx="7772400" cy="553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6956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1058" name="Rectangle 2"/>
          <p:cNvSpPr>
            <a:spLocks noGrp="1" noChangeArrowheads="1"/>
          </p:cNvSpPr>
          <p:nvPr>
            <p:ph type="body" sz="half" idx="4294967295"/>
          </p:nvPr>
        </p:nvSpPr>
        <p:spPr>
          <a:xfrm>
            <a:off x="152400" y="1482025"/>
            <a:ext cx="5638800" cy="4618738"/>
          </a:xfrm>
          <a:prstGeom prst="rect">
            <a:avLst/>
          </a:prstGeom>
          <a:noFill/>
          <a:ln/>
        </p:spPr>
        <p:txBody>
          <a:bodyPr>
            <a:normAutofit/>
          </a:bodyPr>
          <a:lstStyle/>
          <a:p>
            <a:pPr>
              <a:lnSpc>
                <a:spcPct val="80000"/>
              </a:lnSpc>
              <a:buClr>
                <a:schemeClr val="bg1"/>
              </a:buClr>
            </a:pPr>
            <a:r>
              <a:rPr lang="en-US" sz="1800" dirty="0">
                <a:solidFill>
                  <a:schemeClr val="tx1"/>
                </a:solidFill>
                <a:effectLst/>
                <a:latin typeface="Arial" pitchFamily="34" charset="0"/>
                <a:cs typeface="Arial" pitchFamily="34" charset="0"/>
              </a:rPr>
              <a:t>Currently </a:t>
            </a:r>
            <a:r>
              <a:rPr lang="en-US" sz="1800" dirty="0" smtClean="0">
                <a:solidFill>
                  <a:schemeClr val="tx1"/>
                </a:solidFill>
                <a:effectLst/>
                <a:latin typeface="Arial" pitchFamily="34" charset="0"/>
                <a:cs typeface="Arial" pitchFamily="34" charset="0"/>
              </a:rPr>
              <a:t>(</a:t>
            </a:r>
            <a:r>
              <a:rPr lang="en-US" sz="1800" dirty="0" smtClean="0">
                <a:latin typeface="Arial" pitchFamily="34" charset="0"/>
                <a:cs typeface="Arial" pitchFamily="34" charset="0"/>
              </a:rPr>
              <a:t>January 2015</a:t>
            </a:r>
            <a:r>
              <a:rPr lang="en-US" sz="1800" dirty="0" smtClean="0">
                <a:solidFill>
                  <a:schemeClr val="tx1"/>
                </a:solidFill>
                <a:effectLst/>
                <a:latin typeface="Arial" pitchFamily="34" charset="0"/>
                <a:cs typeface="Arial" pitchFamily="34" charset="0"/>
              </a:rPr>
              <a:t>) </a:t>
            </a:r>
            <a:r>
              <a:rPr lang="en-US" sz="1800" dirty="0">
                <a:solidFill>
                  <a:schemeClr val="tx1"/>
                </a:solidFill>
                <a:effectLst/>
                <a:latin typeface="Arial" pitchFamily="34" charset="0"/>
                <a:cs typeface="Arial" pitchFamily="34" charset="0"/>
              </a:rPr>
              <a:t>there are </a:t>
            </a:r>
            <a:r>
              <a:rPr lang="en-US" sz="1800" dirty="0" smtClean="0">
                <a:solidFill>
                  <a:schemeClr val="tx1"/>
                </a:solidFill>
                <a:effectLst/>
                <a:latin typeface="Arial" pitchFamily="34" charset="0"/>
                <a:cs typeface="Arial" pitchFamily="34" charset="0"/>
              </a:rPr>
              <a:t>31 operational GPS </a:t>
            </a:r>
            <a:r>
              <a:rPr lang="en-US" sz="1800" dirty="0">
                <a:solidFill>
                  <a:schemeClr val="tx1"/>
                </a:solidFill>
                <a:effectLst/>
                <a:latin typeface="Arial" pitchFamily="34" charset="0"/>
                <a:cs typeface="Arial" pitchFamily="34" charset="0"/>
              </a:rPr>
              <a:t>satellites </a:t>
            </a:r>
            <a:r>
              <a:rPr lang="en-US" sz="1800" dirty="0" smtClean="0">
                <a:solidFill>
                  <a:schemeClr val="tx1"/>
                </a:solidFill>
                <a:effectLst/>
                <a:latin typeface="Arial" pitchFamily="34" charset="0"/>
                <a:cs typeface="Arial" pitchFamily="34" charset="0"/>
              </a:rPr>
              <a:t>occupying </a:t>
            </a:r>
            <a:r>
              <a:rPr lang="en-US" sz="1800" dirty="0" smtClean="0">
                <a:solidFill>
                  <a:schemeClr val="tx1"/>
                </a:solidFill>
                <a:effectLst/>
                <a:latin typeface="Arial" pitchFamily="34" charset="0"/>
                <a:cs typeface="Arial" pitchFamily="34" charset="0"/>
              </a:rPr>
              <a:t>all </a:t>
            </a:r>
            <a:r>
              <a:rPr lang="en-US" sz="1800" dirty="0" smtClean="0">
                <a:solidFill>
                  <a:schemeClr val="tx1"/>
                </a:solidFill>
                <a:effectLst/>
                <a:latin typeface="Arial" pitchFamily="34" charset="0"/>
                <a:cs typeface="Arial" pitchFamily="34" charset="0"/>
              </a:rPr>
              <a:t>but one of the 32 </a:t>
            </a:r>
            <a:r>
              <a:rPr lang="en-US" sz="1800" dirty="0" smtClean="0">
                <a:solidFill>
                  <a:schemeClr val="tx1"/>
                </a:solidFill>
                <a:effectLst/>
                <a:latin typeface="Arial" pitchFamily="34" charset="0"/>
                <a:cs typeface="Arial" pitchFamily="34" charset="0"/>
              </a:rPr>
              <a:t>possible “slots”</a:t>
            </a:r>
          </a:p>
          <a:p>
            <a:pPr>
              <a:lnSpc>
                <a:spcPct val="80000"/>
              </a:lnSpc>
              <a:buClr>
                <a:schemeClr val="bg1"/>
              </a:buClr>
              <a:buFont typeface="Monotype Sorts" pitchFamily="2" charset="2"/>
              <a:buNone/>
            </a:pPr>
            <a:endParaRPr lang="en-US" sz="1800" dirty="0">
              <a:solidFill>
                <a:schemeClr val="tx1"/>
              </a:solidFill>
              <a:effectLst/>
              <a:latin typeface="Arial" pitchFamily="34" charset="0"/>
              <a:cs typeface="Arial" pitchFamily="34" charset="0"/>
            </a:endParaRPr>
          </a:p>
          <a:p>
            <a:pPr lvl="1">
              <a:lnSpc>
                <a:spcPct val="80000"/>
              </a:lnSpc>
              <a:buClr>
                <a:schemeClr val="bg2">
                  <a:lumMod val="50000"/>
                </a:schemeClr>
              </a:buClr>
              <a:buFont typeface="Wingdings" pitchFamily="2" charset="2"/>
              <a:buChar char="ü"/>
            </a:pPr>
            <a:r>
              <a:rPr lang="en-US" sz="1800" dirty="0" smtClean="0">
                <a:solidFill>
                  <a:schemeClr val="tx1"/>
                </a:solidFill>
                <a:effectLst/>
                <a:latin typeface="Arial" pitchFamily="34" charset="0"/>
                <a:cs typeface="Arial" pitchFamily="34" charset="0"/>
              </a:rPr>
              <a:t>Only two satellites (PRN 10 and PRN 24) are </a:t>
            </a:r>
            <a:r>
              <a:rPr lang="en-US" sz="1800" dirty="0" smtClean="0">
                <a:solidFill>
                  <a:schemeClr val="tx1"/>
                </a:solidFill>
                <a:effectLst/>
                <a:latin typeface="Arial" pitchFamily="34" charset="0"/>
                <a:cs typeface="Arial" pitchFamily="34" charset="0"/>
              </a:rPr>
              <a:t>referenced to cesium </a:t>
            </a:r>
            <a:r>
              <a:rPr lang="en-US" sz="1800" dirty="0" smtClean="0">
                <a:solidFill>
                  <a:schemeClr val="tx1"/>
                </a:solidFill>
                <a:effectLst/>
                <a:latin typeface="Arial" pitchFamily="34" charset="0"/>
                <a:cs typeface="Arial" pitchFamily="34" charset="0"/>
              </a:rPr>
              <a:t>clocks, the other 29 </a:t>
            </a:r>
            <a:r>
              <a:rPr lang="en-US" sz="1800" dirty="0" smtClean="0">
                <a:solidFill>
                  <a:schemeClr val="tx1"/>
                </a:solidFill>
                <a:effectLst/>
                <a:latin typeface="Arial" pitchFamily="34" charset="0"/>
                <a:cs typeface="Arial" pitchFamily="34" charset="0"/>
              </a:rPr>
              <a:t>are referenced to rubidium </a:t>
            </a:r>
            <a:r>
              <a:rPr lang="en-US" sz="1800" dirty="0" smtClean="0">
                <a:solidFill>
                  <a:schemeClr val="tx1"/>
                </a:solidFill>
                <a:effectLst/>
                <a:latin typeface="Arial" pitchFamily="34" charset="0"/>
                <a:cs typeface="Arial" pitchFamily="34" charset="0"/>
              </a:rPr>
              <a:t>clocks.</a:t>
            </a:r>
            <a:endParaRPr lang="en-US" sz="1800" dirty="0">
              <a:solidFill>
                <a:schemeClr val="tx1"/>
              </a:solidFill>
              <a:effectLst/>
              <a:latin typeface="Arial" pitchFamily="34" charset="0"/>
              <a:cs typeface="Arial" pitchFamily="34" charset="0"/>
            </a:endParaRPr>
          </a:p>
          <a:p>
            <a:pPr lvl="1">
              <a:lnSpc>
                <a:spcPct val="80000"/>
              </a:lnSpc>
              <a:buClr>
                <a:schemeClr val="bg2">
                  <a:lumMod val="50000"/>
                </a:schemeClr>
              </a:buClr>
              <a:buFont typeface="Wingdings" pitchFamily="2" charset="2"/>
              <a:buChar char="ü"/>
            </a:pPr>
            <a:endParaRPr lang="en-US" sz="1800" dirty="0">
              <a:solidFill>
                <a:schemeClr val="tx1"/>
              </a:solidFill>
              <a:effectLst/>
              <a:latin typeface="Arial" pitchFamily="34" charset="0"/>
              <a:cs typeface="Arial" pitchFamily="34" charset="0"/>
            </a:endParaRPr>
          </a:p>
          <a:p>
            <a:pPr lvl="1">
              <a:lnSpc>
                <a:spcPct val="80000"/>
              </a:lnSpc>
              <a:buClr>
                <a:schemeClr val="bg2">
                  <a:lumMod val="50000"/>
                </a:schemeClr>
              </a:buClr>
              <a:buFont typeface="Wingdings" pitchFamily="2" charset="2"/>
              <a:buChar char="ü"/>
            </a:pPr>
            <a:r>
              <a:rPr lang="en-US" sz="1800" dirty="0" smtClean="0">
                <a:solidFill>
                  <a:schemeClr val="tx1"/>
                </a:solidFill>
                <a:effectLst/>
                <a:latin typeface="Arial" pitchFamily="34" charset="0"/>
                <a:cs typeface="Arial" pitchFamily="34" charset="0"/>
              </a:rPr>
              <a:t>The oldest </a:t>
            </a:r>
            <a:r>
              <a:rPr lang="en-US" sz="1800" dirty="0">
                <a:solidFill>
                  <a:schemeClr val="tx1"/>
                </a:solidFill>
                <a:effectLst/>
                <a:latin typeface="Arial" pitchFamily="34" charset="0"/>
                <a:cs typeface="Arial" pitchFamily="34" charset="0"/>
              </a:rPr>
              <a:t>satellite is PRN 32, launched in November 1990, this was a Block IIA satellite built by </a:t>
            </a:r>
            <a:r>
              <a:rPr lang="en-US" sz="1800" dirty="0" smtClean="0">
                <a:solidFill>
                  <a:schemeClr val="tx1"/>
                </a:solidFill>
                <a:effectLst/>
                <a:latin typeface="Arial" pitchFamily="34" charset="0"/>
                <a:cs typeface="Arial" pitchFamily="34" charset="0"/>
              </a:rPr>
              <a:t>Rockwell.</a:t>
            </a:r>
            <a:endParaRPr lang="en-US" sz="1800" dirty="0">
              <a:solidFill>
                <a:schemeClr val="tx1"/>
              </a:solidFill>
              <a:effectLst/>
              <a:latin typeface="Arial" pitchFamily="34" charset="0"/>
              <a:cs typeface="Arial" pitchFamily="34" charset="0"/>
            </a:endParaRPr>
          </a:p>
          <a:p>
            <a:pPr lvl="1">
              <a:lnSpc>
                <a:spcPct val="80000"/>
              </a:lnSpc>
              <a:buClr>
                <a:schemeClr val="bg2">
                  <a:lumMod val="50000"/>
                </a:schemeClr>
              </a:buClr>
              <a:buFont typeface="Wingdings" pitchFamily="2" charset="2"/>
              <a:buChar char="ü"/>
            </a:pPr>
            <a:endParaRPr lang="en-US" sz="1800" dirty="0">
              <a:solidFill>
                <a:schemeClr val="tx1"/>
              </a:solidFill>
              <a:effectLst/>
              <a:latin typeface="Arial" pitchFamily="34" charset="0"/>
              <a:cs typeface="Arial" pitchFamily="34" charset="0"/>
            </a:endParaRPr>
          </a:p>
          <a:p>
            <a:pPr lvl="1">
              <a:lnSpc>
                <a:spcPct val="80000"/>
              </a:lnSpc>
              <a:buClr>
                <a:schemeClr val="bg2">
                  <a:lumMod val="50000"/>
                </a:schemeClr>
              </a:buClr>
              <a:buFont typeface="Wingdings" pitchFamily="2" charset="2"/>
              <a:buChar char="ü"/>
            </a:pPr>
            <a:r>
              <a:rPr lang="en-US" sz="1800" dirty="0" smtClean="0">
                <a:solidFill>
                  <a:schemeClr val="tx1"/>
                </a:solidFill>
                <a:effectLst/>
                <a:latin typeface="Arial" pitchFamily="34" charset="0"/>
                <a:cs typeface="Arial" pitchFamily="34" charset="0"/>
              </a:rPr>
              <a:t>The newest </a:t>
            </a:r>
            <a:r>
              <a:rPr lang="en-US" sz="1800" dirty="0">
                <a:solidFill>
                  <a:schemeClr val="tx1"/>
                </a:solidFill>
                <a:effectLst/>
                <a:latin typeface="Arial" pitchFamily="34" charset="0"/>
                <a:cs typeface="Arial" pitchFamily="34" charset="0"/>
              </a:rPr>
              <a:t>satellite is PRN </a:t>
            </a:r>
            <a:r>
              <a:rPr lang="en-US" sz="1800" dirty="0" smtClean="0">
                <a:solidFill>
                  <a:schemeClr val="tx1"/>
                </a:solidFill>
                <a:effectLst/>
                <a:latin typeface="Arial" pitchFamily="34" charset="0"/>
                <a:cs typeface="Arial" pitchFamily="34" charset="0"/>
              </a:rPr>
              <a:t>03, </a:t>
            </a:r>
            <a:r>
              <a:rPr lang="en-US" sz="1800" dirty="0" smtClean="0">
                <a:solidFill>
                  <a:schemeClr val="tx1"/>
                </a:solidFill>
                <a:effectLst/>
                <a:latin typeface="Arial" pitchFamily="34" charset="0"/>
                <a:cs typeface="Arial" pitchFamily="34" charset="0"/>
              </a:rPr>
              <a:t>launched on October </a:t>
            </a:r>
            <a:r>
              <a:rPr lang="en-US" sz="1800" dirty="0" smtClean="0">
                <a:solidFill>
                  <a:schemeClr val="tx1"/>
                </a:solidFill>
                <a:effectLst/>
                <a:latin typeface="Arial" pitchFamily="34" charset="0"/>
                <a:cs typeface="Arial" pitchFamily="34" charset="0"/>
              </a:rPr>
              <a:t>29, 2014, </a:t>
            </a:r>
            <a:r>
              <a:rPr lang="en-US" sz="1800" dirty="0" smtClean="0">
                <a:solidFill>
                  <a:schemeClr val="tx1"/>
                </a:solidFill>
                <a:effectLst/>
                <a:latin typeface="Arial" pitchFamily="34" charset="0"/>
                <a:cs typeface="Arial" pitchFamily="34" charset="0"/>
              </a:rPr>
              <a:t>a </a:t>
            </a:r>
            <a:r>
              <a:rPr lang="en-US" sz="1800" dirty="0">
                <a:solidFill>
                  <a:schemeClr val="tx1"/>
                </a:solidFill>
                <a:effectLst/>
                <a:latin typeface="Arial" pitchFamily="34" charset="0"/>
                <a:cs typeface="Arial" pitchFamily="34" charset="0"/>
              </a:rPr>
              <a:t>Block </a:t>
            </a:r>
            <a:r>
              <a:rPr lang="en-US" sz="1800" dirty="0" smtClean="0">
                <a:solidFill>
                  <a:schemeClr val="tx1"/>
                </a:solidFill>
                <a:effectLst/>
                <a:latin typeface="Arial" pitchFamily="34" charset="0"/>
                <a:cs typeface="Arial" pitchFamily="34" charset="0"/>
              </a:rPr>
              <a:t>IIF </a:t>
            </a:r>
            <a:r>
              <a:rPr lang="en-US" sz="1800" dirty="0">
                <a:solidFill>
                  <a:schemeClr val="tx1"/>
                </a:solidFill>
                <a:effectLst/>
                <a:latin typeface="Arial" pitchFamily="34" charset="0"/>
                <a:cs typeface="Arial" pitchFamily="34" charset="0"/>
              </a:rPr>
              <a:t>satellite built by </a:t>
            </a:r>
            <a:r>
              <a:rPr lang="en-US" sz="1800" dirty="0" smtClean="0">
                <a:solidFill>
                  <a:schemeClr val="tx1"/>
                </a:solidFill>
                <a:effectLst/>
                <a:latin typeface="Arial" pitchFamily="34" charset="0"/>
                <a:cs typeface="Arial" pitchFamily="34" charset="0"/>
              </a:rPr>
              <a:t>Boeing.</a:t>
            </a:r>
            <a:endParaRPr lang="en-US" sz="1800" dirty="0" smtClean="0">
              <a:solidFill>
                <a:schemeClr val="tx1"/>
              </a:solidFill>
              <a:effectLst/>
              <a:latin typeface="Arial" pitchFamily="34" charset="0"/>
              <a:cs typeface="Arial" pitchFamily="34" charset="0"/>
            </a:endParaRPr>
          </a:p>
          <a:p>
            <a:pPr lvl="1">
              <a:lnSpc>
                <a:spcPct val="80000"/>
              </a:lnSpc>
              <a:buClr>
                <a:schemeClr val="bg1"/>
              </a:buClr>
              <a:buFont typeface="Monotype Sorts" pitchFamily="2" charset="2"/>
              <a:buNone/>
            </a:pPr>
            <a:endParaRPr lang="en-US" sz="1800" dirty="0">
              <a:solidFill>
                <a:schemeClr val="bg2"/>
              </a:solidFill>
              <a:effectLst/>
              <a:latin typeface="Arial" pitchFamily="34" charset="0"/>
              <a:cs typeface="Arial" pitchFamily="34" charset="0"/>
            </a:endParaRPr>
          </a:p>
          <a:p>
            <a:pPr lvl="1">
              <a:lnSpc>
                <a:spcPct val="80000"/>
              </a:lnSpc>
              <a:buClr>
                <a:schemeClr val="bg1"/>
              </a:buClr>
              <a:buFont typeface="Monotype Sorts" pitchFamily="2" charset="2"/>
              <a:buNone/>
            </a:pPr>
            <a:endParaRPr lang="en-US" sz="1800" dirty="0">
              <a:solidFill>
                <a:schemeClr val="bg2"/>
              </a:solidFill>
              <a:effectLst/>
              <a:latin typeface="Arial" pitchFamily="34" charset="0"/>
              <a:cs typeface="Arial" pitchFamily="34" charset="0"/>
            </a:endParaRPr>
          </a:p>
          <a:p>
            <a:pPr lvl="1">
              <a:lnSpc>
                <a:spcPct val="80000"/>
              </a:lnSpc>
              <a:buClr>
                <a:schemeClr val="bg1"/>
              </a:buClr>
              <a:buFont typeface="Monotype Sorts" pitchFamily="2" charset="2"/>
              <a:buNone/>
            </a:pPr>
            <a:endParaRPr lang="en-US" sz="1800" dirty="0">
              <a:solidFill>
                <a:schemeClr val="bg2"/>
              </a:solidFill>
              <a:effectLst/>
            </a:endParaRPr>
          </a:p>
        </p:txBody>
      </p:sp>
      <p:grpSp>
        <p:nvGrpSpPr>
          <p:cNvPr id="2221059" name="Group 3"/>
          <p:cNvGrpSpPr>
            <a:grpSpLocks noChangeAspect="1"/>
          </p:cNvGrpSpPr>
          <p:nvPr/>
        </p:nvGrpSpPr>
        <p:grpSpPr bwMode="auto">
          <a:xfrm>
            <a:off x="6096000" y="3886200"/>
            <a:ext cx="2790825" cy="2214563"/>
            <a:chOff x="1968" y="772"/>
            <a:chExt cx="1708" cy="1356"/>
          </a:xfrm>
        </p:grpSpPr>
        <p:pic>
          <p:nvPicPr>
            <p:cNvPr id="222106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8" y="772"/>
              <a:ext cx="1708" cy="135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21061" name="Rectangle 5"/>
            <p:cNvSpPr>
              <a:spLocks noChangeAspect="1" noChangeArrowheads="1"/>
            </p:cNvSpPr>
            <p:nvPr/>
          </p:nvSpPr>
          <p:spPr bwMode="auto">
            <a:xfrm>
              <a:off x="2352" y="782"/>
              <a:ext cx="111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spAutoFit/>
            </a:bodyPr>
            <a:lstStyle/>
            <a:p>
              <a:pPr algn="l" defTabSz="520700"/>
              <a:r>
                <a:rPr lang="en-US" sz="1400" b="1">
                  <a:solidFill>
                    <a:srgbClr val="FAFD00"/>
                  </a:solidFill>
                </a:rPr>
                <a:t>Block II/IIA Vehicles</a:t>
              </a:r>
            </a:p>
          </p:txBody>
        </p:sp>
      </p:grpSp>
      <p:sp>
        <p:nvSpPr>
          <p:cNvPr id="2221062" name="Rectangle 6"/>
          <p:cNvSpPr>
            <a:spLocks noGrp="1" noChangeArrowheads="1"/>
          </p:cNvSpPr>
          <p:nvPr>
            <p:ph type="title"/>
          </p:nvPr>
        </p:nvSpPr>
        <p:spPr>
          <a:xfrm>
            <a:off x="317665" y="381000"/>
            <a:ext cx="5473535" cy="685800"/>
          </a:xfrm>
          <a:noFill/>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pPr algn="ctr"/>
            <a:r>
              <a:rPr lang="en-US" sz="3600" dirty="0">
                <a:solidFill>
                  <a:schemeClr val="bg1"/>
                </a:solidFill>
                <a:latin typeface="Tahoma" pitchFamily="34" charset="0"/>
              </a:rPr>
              <a:t>GPS Satellites</a:t>
            </a:r>
          </a:p>
        </p:txBody>
      </p:sp>
      <p:pic>
        <p:nvPicPr>
          <p:cNvPr id="2221063" name="Picture 7" descr="blk2rb"/>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24588" y="180274"/>
            <a:ext cx="2432050" cy="2603500"/>
          </a:xfrm>
          <a:prstGeom prst="rect">
            <a:avLst/>
          </a:prstGeom>
          <a:noFill/>
          <a:extLst>
            <a:ext uri="{909E8E84-426E-40DD-AFC4-6F175D3DCCD1}">
              <a14:hiddenFill xmlns:a14="http://schemas.microsoft.com/office/drawing/2010/main">
                <a:solidFill>
                  <a:srgbClr val="FFFFFF"/>
                </a:solidFill>
              </a14:hiddenFill>
            </a:ext>
          </a:extLst>
        </p:spPr>
      </p:pic>
      <p:sp>
        <p:nvSpPr>
          <p:cNvPr id="2221064" name="Text Box 8"/>
          <p:cNvSpPr txBox="1">
            <a:spLocks noChangeArrowheads="1"/>
          </p:cNvSpPr>
          <p:nvPr/>
        </p:nvSpPr>
        <p:spPr bwMode="auto">
          <a:xfrm>
            <a:off x="6248400" y="2819400"/>
            <a:ext cx="28777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600" b="1" dirty="0">
                <a:solidFill>
                  <a:schemeClr val="tx1"/>
                </a:solidFill>
              </a:rPr>
              <a:t>Block IIR/IIR-M</a:t>
            </a:r>
          </a:p>
          <a:p>
            <a:pPr eaLnBrk="1" hangingPunct="1"/>
            <a:r>
              <a:rPr lang="en-US" sz="1600" dirty="0">
                <a:solidFill>
                  <a:schemeClr val="tx1"/>
                </a:solidFill>
              </a:rPr>
              <a:t>Built by Lockheed Martin</a:t>
            </a:r>
          </a:p>
          <a:p>
            <a:pPr eaLnBrk="1" hangingPunct="1"/>
            <a:r>
              <a:rPr lang="en-US" sz="1600" dirty="0">
                <a:solidFill>
                  <a:schemeClr val="tx1"/>
                </a:solidFill>
              </a:rPr>
              <a:t>Launched </a:t>
            </a:r>
            <a:r>
              <a:rPr lang="en-US" sz="1600" dirty="0" smtClean="0">
                <a:solidFill>
                  <a:schemeClr val="tx1"/>
                </a:solidFill>
              </a:rPr>
              <a:t>from 1997 to </a:t>
            </a:r>
            <a:r>
              <a:rPr lang="en-US" sz="1600" dirty="0">
                <a:solidFill>
                  <a:schemeClr val="tx1"/>
                </a:solidFill>
              </a:rPr>
              <a:t>2009</a:t>
            </a:r>
          </a:p>
        </p:txBody>
      </p:sp>
      <p:sp>
        <p:nvSpPr>
          <p:cNvPr id="9" name="Rectangle 6"/>
          <p:cNvSpPr txBox="1">
            <a:spLocks noChangeArrowheads="1"/>
          </p:cNvSpPr>
          <p:nvPr/>
        </p:nvSpPr>
        <p:spPr bwMode="auto">
          <a:xfrm>
            <a:off x="266700" y="180274"/>
            <a:ext cx="77152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a:lstStyle>
          <a:p>
            <a:r>
              <a:rPr lang="en-US" kern="0" dirty="0" smtClean="0">
                <a:solidFill>
                  <a:srgbClr val="3366FF"/>
                </a:solidFill>
                <a:latin typeface="Tahoma" pitchFamily="34" charset="0"/>
              </a:rPr>
              <a:t>GPS Satellites</a:t>
            </a:r>
            <a:endParaRPr lang="en-US" kern="0" dirty="0">
              <a:solidFill>
                <a:srgbClr val="3366FF"/>
              </a:solidFill>
              <a:latin typeface="Tahoma" pitchFamily="34" charset="0"/>
            </a:endParaRPr>
          </a:p>
        </p:txBody>
      </p:sp>
    </p:spTree>
    <p:extLst>
      <p:ext uri="{BB962C8B-B14F-4D97-AF65-F5344CB8AC3E}">
        <p14:creationId xmlns:p14="http://schemas.microsoft.com/office/powerpoint/2010/main" val="3319692475"/>
      </p:ext>
    </p:extLst>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9634" name="Rectangle 2"/>
          <p:cNvSpPr>
            <a:spLocks noGrp="1" noChangeArrowheads="1"/>
          </p:cNvSpPr>
          <p:nvPr>
            <p:ph type="title"/>
          </p:nvPr>
        </p:nvSpPr>
        <p:spPr>
          <a:xfrm>
            <a:off x="457200" y="274638"/>
            <a:ext cx="2209800" cy="1173162"/>
          </a:xfrm>
          <a:noFill/>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pPr algn="ctr"/>
            <a:r>
              <a:rPr lang="en-US" sz="2800" dirty="0">
                <a:solidFill>
                  <a:srgbClr val="3366FF"/>
                </a:solidFill>
                <a:latin typeface="Tahoma" pitchFamily="34" charset="0"/>
              </a:rPr>
              <a:t>SIM Receiver Calibrations</a:t>
            </a:r>
            <a:endParaRPr lang="en-US" sz="2800" i="1" u="sng" dirty="0">
              <a:solidFill>
                <a:srgbClr val="3366FF"/>
              </a:solidFill>
              <a:effectLst>
                <a:outerShdw blurRad="38100" dist="38100" dir="2700000" algn="tl">
                  <a:srgbClr val="C0C0C0"/>
                </a:outerShdw>
              </a:effectLst>
              <a:latin typeface="Tahoma" pitchFamily="34" charset="0"/>
            </a:endParaRPr>
          </a:p>
        </p:txBody>
      </p:sp>
      <p:sp>
        <p:nvSpPr>
          <p:cNvPr id="1989636" name="Rectangle 4"/>
          <p:cNvSpPr>
            <a:spLocks noChangeArrowheads="1"/>
          </p:cNvSpPr>
          <p:nvPr/>
        </p:nvSpPr>
        <p:spPr bwMode="auto">
          <a:xfrm>
            <a:off x="228600" y="3200400"/>
            <a:ext cx="2590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0488" tIns="44450" rIns="90488" bIns="44450" anchor="ctr"/>
          <a:lstStyle/>
          <a:p>
            <a:pPr algn="l">
              <a:buFont typeface="Wingdings" pitchFamily="2" charset="2"/>
              <a:buNone/>
            </a:pPr>
            <a:r>
              <a:rPr lang="en-US" sz="1800" dirty="0">
                <a:solidFill>
                  <a:schemeClr val="tx2"/>
                </a:solidFill>
              </a:rPr>
              <a:t/>
            </a:r>
            <a:br>
              <a:rPr lang="en-US" sz="1800" dirty="0">
                <a:solidFill>
                  <a:schemeClr val="tx2"/>
                </a:solidFill>
              </a:rPr>
            </a:br>
            <a:r>
              <a:rPr lang="en-US" sz="1400" dirty="0"/>
              <a:t>SIM systems are calibrated at NIST prior to shipment.  Calibrations are performed  using the common-view, common-clock method.  The SIM laboratory installs the same antenna cable and antenna that were used during the calibration.</a:t>
            </a:r>
            <a:br>
              <a:rPr lang="en-US" sz="1400" dirty="0"/>
            </a:br>
            <a:r>
              <a:rPr lang="en-US" sz="1400" dirty="0"/>
              <a:t/>
            </a:r>
            <a:br>
              <a:rPr lang="en-US" sz="1400" dirty="0"/>
            </a:br>
            <a:r>
              <a:rPr lang="en-US" sz="1400" dirty="0"/>
              <a:t>Calibrations last for 10 days.  The time deviation (Type A uncertainty) of the calibration is less than 0.2 ns after one day of averaging. The  combined uncertainty is estimated at 4 ns, because a variety of factors can introduce a systematic offset.</a:t>
            </a:r>
            <a:br>
              <a:rPr lang="en-US" sz="1400" dirty="0"/>
            </a:br>
            <a:endParaRPr lang="en-US" sz="1400"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bwMode="auto">
          <a:xfrm>
            <a:off x="2819400" y="485774"/>
            <a:ext cx="6200775" cy="5695949"/>
          </a:xfrm>
          <a:prstGeom prst="rect">
            <a:avLst/>
          </a:prstGeom>
          <a:noFill/>
          <a:ln>
            <a:noFill/>
          </a:ln>
        </p:spPr>
      </p:pic>
    </p:spTree>
    <p:extLst>
      <p:ext uri="{BB962C8B-B14F-4D97-AF65-F5344CB8AC3E}">
        <p14:creationId xmlns:p14="http://schemas.microsoft.com/office/powerpoint/2010/main" val="795766676"/>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46338" name="Object 2"/>
          <p:cNvGraphicFramePr>
            <a:graphicFrameLocks noGrp="1" noChangeAspect="1"/>
          </p:cNvGraphicFramePr>
          <p:nvPr>
            <p:ph/>
          </p:nvPr>
        </p:nvGraphicFramePr>
        <p:xfrm>
          <a:off x="0" y="0"/>
          <a:ext cx="8839200" cy="6356350"/>
        </p:xfrm>
        <a:graphic>
          <a:graphicData uri="http://schemas.openxmlformats.org/presentationml/2006/ole">
            <mc:AlternateContent xmlns:mc="http://schemas.openxmlformats.org/markup-compatibility/2006">
              <mc:Choice xmlns:v="urn:schemas-microsoft-com:vml" Requires="v">
                <p:oleObj spid="_x0000_s18474" name="Chart" r:id="rId3" imgW="7086641" imgH="5095931" progId="Excel.Chart.8">
                  <p:embed/>
                </p:oleObj>
              </mc:Choice>
              <mc:Fallback>
                <p:oleObj name="Chart" r:id="rId3" imgW="7086641" imgH="5095931" progId="Excel.Char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839200" cy="635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6697822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3570" name="Rectangle 2"/>
          <p:cNvSpPr>
            <a:spLocks noGrp="1" noChangeArrowheads="1"/>
          </p:cNvSpPr>
          <p:nvPr>
            <p:ph type="title"/>
          </p:nvPr>
        </p:nvSpPr>
        <p:spPr>
          <a:xfrm>
            <a:off x="685800" y="152400"/>
            <a:ext cx="7715250" cy="533400"/>
          </a:xfrm>
          <a:noFill/>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pPr algn="ctr"/>
            <a:r>
              <a:rPr lang="en-US" sz="3200" dirty="0">
                <a:solidFill>
                  <a:srgbClr val="3366FF"/>
                </a:solidFill>
                <a:latin typeface="Tahoma" pitchFamily="34" charset="0"/>
              </a:rPr>
              <a:t>Uncertainty due to Antenna Coordinates</a:t>
            </a:r>
            <a:endParaRPr lang="en-US" sz="3200" b="1" i="1" dirty="0">
              <a:solidFill>
                <a:srgbClr val="3366FF"/>
              </a:solidFill>
              <a:effectLst>
                <a:outerShdw blurRad="38100" dist="38100" dir="2700000" algn="tl">
                  <a:srgbClr val="C0C0C0"/>
                </a:outerShdw>
              </a:effectLst>
              <a:latin typeface="Tahoma" pitchFamily="34" charset="0"/>
            </a:endParaRPr>
          </a:p>
        </p:txBody>
      </p:sp>
      <p:pic>
        <p:nvPicPr>
          <p:cNvPr id="2413571" name="Picture 3" descr="ecefxyz"/>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066800"/>
            <a:ext cx="3200400" cy="2736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13572" name="Rectangle 4"/>
          <p:cNvSpPr>
            <a:spLocks noChangeArrowheads="1"/>
          </p:cNvSpPr>
          <p:nvPr/>
        </p:nvSpPr>
        <p:spPr bwMode="auto">
          <a:xfrm>
            <a:off x="3886200" y="838200"/>
            <a:ext cx="5029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lnSpc>
                <a:spcPct val="90000"/>
              </a:lnSpc>
              <a:spcBef>
                <a:spcPct val="20000"/>
              </a:spcBef>
              <a:buClr>
                <a:schemeClr val="bg1"/>
              </a:buClr>
              <a:buSzPct val="75000"/>
              <a:buFont typeface="Monotype Sorts" pitchFamily="2" charset="2"/>
              <a:buChar char="n"/>
            </a:pPr>
            <a:r>
              <a:rPr lang="en-US" sz="1600" dirty="0"/>
              <a:t>GPS computes dimensions in Earth-Centered, Earth-Fixed </a:t>
            </a:r>
            <a:r>
              <a:rPr lang="en-US" sz="1600" i="1" dirty="0"/>
              <a:t>X</a:t>
            </a:r>
            <a:r>
              <a:rPr lang="en-US" sz="1600" dirty="0"/>
              <a:t>, </a:t>
            </a:r>
            <a:r>
              <a:rPr lang="en-US" sz="1600" i="1" dirty="0"/>
              <a:t>Y</a:t>
            </a:r>
            <a:r>
              <a:rPr lang="en-US" sz="1600" dirty="0"/>
              <a:t>, and </a:t>
            </a:r>
            <a:r>
              <a:rPr lang="en-US" sz="1600" i="1" dirty="0"/>
              <a:t>Z</a:t>
            </a:r>
            <a:r>
              <a:rPr lang="en-US" sz="1600" dirty="0"/>
              <a:t> coordinates that the receiver converts to geodetic latitude, longitude, and </a:t>
            </a:r>
            <a:r>
              <a:rPr lang="en-US" sz="1600" dirty="0" smtClean="0"/>
              <a:t>altitude.</a:t>
            </a:r>
          </a:p>
          <a:p>
            <a:pPr marL="342900" indent="-342900" algn="l">
              <a:lnSpc>
                <a:spcPct val="90000"/>
              </a:lnSpc>
              <a:spcBef>
                <a:spcPct val="20000"/>
              </a:spcBef>
              <a:buClr>
                <a:schemeClr val="bg1"/>
              </a:buClr>
              <a:buSzPct val="75000"/>
              <a:buFont typeface="Monotype Sorts" pitchFamily="2" charset="2"/>
              <a:buChar char="n"/>
            </a:pPr>
            <a:endParaRPr lang="en-US" sz="1600" dirty="0"/>
          </a:p>
          <a:p>
            <a:pPr marL="342900" indent="-342900" algn="l">
              <a:lnSpc>
                <a:spcPct val="90000"/>
              </a:lnSpc>
              <a:spcBef>
                <a:spcPct val="20000"/>
              </a:spcBef>
              <a:buClr>
                <a:srgbClr val="3366FF"/>
              </a:buClr>
              <a:buSzPct val="75000"/>
              <a:buFont typeface="Wingdings" panose="05000000000000000000" pitchFamily="2" charset="2"/>
              <a:buChar char="ü"/>
            </a:pPr>
            <a:r>
              <a:rPr lang="en-US" sz="1600" dirty="0"/>
              <a:t>Coordinate errors translate to timing errors, typically about 2.2 </a:t>
            </a:r>
            <a:r>
              <a:rPr lang="en-US" sz="1600" dirty="0" smtClean="0"/>
              <a:t>ns </a:t>
            </a:r>
            <a:r>
              <a:rPr lang="en-US" sz="1600" dirty="0"/>
              <a:t>per meter for a multi-channel receiver</a:t>
            </a:r>
            <a:r>
              <a:rPr lang="en-US" sz="1600" dirty="0" smtClean="0"/>
              <a:t>.</a:t>
            </a:r>
          </a:p>
          <a:p>
            <a:pPr algn="l">
              <a:lnSpc>
                <a:spcPct val="90000"/>
              </a:lnSpc>
              <a:spcBef>
                <a:spcPct val="20000"/>
              </a:spcBef>
              <a:buClr>
                <a:srgbClr val="3366FF"/>
              </a:buClr>
              <a:buSzPct val="75000"/>
            </a:pPr>
            <a:endParaRPr lang="en-US" sz="1600" dirty="0"/>
          </a:p>
          <a:p>
            <a:pPr marL="342900" indent="-342900" algn="l">
              <a:lnSpc>
                <a:spcPct val="90000"/>
              </a:lnSpc>
              <a:spcBef>
                <a:spcPct val="20000"/>
              </a:spcBef>
              <a:buClr>
                <a:srgbClr val="3366FF"/>
              </a:buClr>
              <a:buSzPct val="75000"/>
              <a:buFont typeface="Wingdings" panose="05000000000000000000" pitchFamily="2" charset="2"/>
              <a:buChar char="ü"/>
            </a:pPr>
            <a:r>
              <a:rPr lang="en-US" sz="1600" dirty="0" smtClean="0"/>
              <a:t>The SIM system </a:t>
            </a:r>
            <a:r>
              <a:rPr lang="en-US" sz="1600" dirty="0" smtClean="0"/>
              <a:t>has a built-in antenna survey feature that can </a:t>
            </a:r>
            <a:r>
              <a:rPr lang="en-US" sz="1600" dirty="0" smtClean="0"/>
              <a:t>determine </a:t>
            </a:r>
            <a:r>
              <a:rPr lang="en-US" sz="1600" dirty="0"/>
              <a:t>horizontal position (latitude/longitude</a:t>
            </a:r>
            <a:r>
              <a:rPr lang="en-US" sz="1600" dirty="0" smtClean="0"/>
              <a:t>) to within &lt; </a:t>
            </a:r>
            <a:r>
              <a:rPr lang="en-US" sz="1600" dirty="0"/>
              <a:t>1 meter after </a:t>
            </a:r>
            <a:r>
              <a:rPr lang="en-US" sz="1600" dirty="0" smtClean="0"/>
              <a:t>24 hours of </a:t>
            </a:r>
            <a:r>
              <a:rPr lang="en-US" sz="1600" dirty="0"/>
              <a:t>averaging</a:t>
            </a:r>
            <a:r>
              <a:rPr lang="en-US" sz="1600" dirty="0" smtClean="0"/>
              <a:t>.</a:t>
            </a:r>
          </a:p>
          <a:p>
            <a:pPr algn="l">
              <a:lnSpc>
                <a:spcPct val="90000"/>
              </a:lnSpc>
              <a:spcBef>
                <a:spcPct val="20000"/>
              </a:spcBef>
              <a:buClr>
                <a:srgbClr val="3366FF"/>
              </a:buClr>
              <a:buSzPct val="75000"/>
            </a:pPr>
            <a:endParaRPr lang="en-US" sz="1600" dirty="0"/>
          </a:p>
          <a:p>
            <a:pPr marL="342900" indent="-342900" algn="l">
              <a:lnSpc>
                <a:spcPct val="90000"/>
              </a:lnSpc>
              <a:spcBef>
                <a:spcPct val="20000"/>
              </a:spcBef>
              <a:buClr>
                <a:srgbClr val="3366FF"/>
              </a:buClr>
              <a:buSzPct val="75000"/>
              <a:buFont typeface="Wingdings" panose="05000000000000000000" pitchFamily="2" charset="2"/>
              <a:buChar char="ü"/>
            </a:pPr>
            <a:r>
              <a:rPr lang="en-US" sz="1600" dirty="0" smtClean="0"/>
              <a:t>However, the SIM system does </a:t>
            </a:r>
            <a:r>
              <a:rPr lang="en-US" sz="1600" dirty="0"/>
              <a:t>a poor job of determining vertical position </a:t>
            </a:r>
            <a:r>
              <a:rPr lang="en-US" sz="1600" dirty="0" smtClean="0"/>
              <a:t>(altitude).  There is nearly always a bias </a:t>
            </a:r>
            <a:r>
              <a:rPr lang="en-US" sz="1600" dirty="0" smtClean="0"/>
              <a:t>that can exceed 10 ns (a timing error of </a:t>
            </a:r>
            <a:r>
              <a:rPr lang="en-US" sz="1600" dirty="0" err="1" smtClean="0"/>
              <a:t>of</a:t>
            </a:r>
            <a:r>
              <a:rPr lang="en-US" sz="1600" dirty="0" smtClean="0"/>
              <a:t> </a:t>
            </a:r>
            <a:r>
              <a:rPr lang="en-US" sz="1600" dirty="0"/>
              <a:t>20 to 30 nanoseconds</a:t>
            </a:r>
            <a:r>
              <a:rPr lang="en-US" sz="1600" dirty="0" smtClean="0"/>
              <a:t>).</a:t>
            </a:r>
          </a:p>
          <a:p>
            <a:pPr marL="342900" indent="-342900" algn="l">
              <a:lnSpc>
                <a:spcPct val="90000"/>
              </a:lnSpc>
              <a:spcBef>
                <a:spcPct val="20000"/>
              </a:spcBef>
              <a:buClr>
                <a:srgbClr val="3366FF"/>
              </a:buClr>
              <a:buSzPct val="75000"/>
              <a:buFont typeface="Wingdings" panose="05000000000000000000" pitchFamily="2" charset="2"/>
              <a:buChar char="ü"/>
            </a:pPr>
            <a:endParaRPr lang="en-US" sz="1600" dirty="0"/>
          </a:p>
          <a:p>
            <a:pPr marL="342900" indent="-342900" algn="l">
              <a:lnSpc>
                <a:spcPct val="90000"/>
              </a:lnSpc>
              <a:spcBef>
                <a:spcPct val="20000"/>
              </a:spcBef>
              <a:buClr>
                <a:srgbClr val="3366FF"/>
              </a:buClr>
              <a:buSzPct val="75000"/>
              <a:buFont typeface="Wingdings" panose="05000000000000000000" pitchFamily="2" charset="2"/>
              <a:buChar char="ü"/>
            </a:pPr>
            <a:r>
              <a:rPr lang="en-US" sz="1600" dirty="0" smtClean="0"/>
              <a:t>For best results, the altitude of the SIM GPS antenna should be independently surveyed, or checked using a dual frequency receiver.</a:t>
            </a:r>
          </a:p>
        </p:txBody>
      </p:sp>
    </p:spTree>
    <p:extLst>
      <p:ext uri="{BB962C8B-B14F-4D97-AF65-F5344CB8AC3E}">
        <p14:creationId xmlns:p14="http://schemas.microsoft.com/office/powerpoint/2010/main" val="2282865775"/>
      </p:ext>
    </p:extLst>
  </p:cSld>
  <p:clrMapOvr>
    <a:masterClrMapping/>
  </p:clrMapOvr>
  <p:transition advTm="7305"/>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5618" name="Picture 2"/>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457200" y="809625"/>
            <a:ext cx="8229600" cy="5641975"/>
          </a:xfrm>
          <a:noFill/>
          <a:ln/>
        </p:spPr>
      </p:pic>
      <p:sp>
        <p:nvSpPr>
          <p:cNvPr id="2415619" name="Text Box 3"/>
          <p:cNvSpPr txBox="1">
            <a:spLocks noChangeArrowheads="1"/>
          </p:cNvSpPr>
          <p:nvPr/>
        </p:nvSpPr>
        <p:spPr bwMode="auto">
          <a:xfrm>
            <a:off x="457200" y="0"/>
            <a:ext cx="807720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0488" tIns="44450" rIns="90488" bIns="44450">
            <a:spAutoFit/>
          </a:bodyPr>
          <a:lstStyle/>
          <a:p>
            <a:pPr algn="ctr">
              <a:spcBef>
                <a:spcPct val="50000"/>
              </a:spcBef>
            </a:pPr>
            <a:r>
              <a:rPr lang="en-US" sz="1800" dirty="0">
                <a:solidFill>
                  <a:srgbClr val="3366FF"/>
                </a:solidFill>
                <a:latin typeface="Tahoma" pitchFamily="34" charset="0"/>
              </a:rPr>
              <a:t>Average position error of repeated survey was 5.37 m, with nearly all of this error (5.30 m) in the vertical position</a:t>
            </a:r>
          </a:p>
        </p:txBody>
      </p:sp>
    </p:spTree>
    <p:extLst>
      <p:ext uri="{BB962C8B-B14F-4D97-AF65-F5344CB8AC3E}">
        <p14:creationId xmlns:p14="http://schemas.microsoft.com/office/powerpoint/2010/main" val="8261779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0738" name="Rectangle 2"/>
          <p:cNvSpPr>
            <a:spLocks noGrp="1" noChangeArrowheads="1"/>
          </p:cNvSpPr>
          <p:nvPr>
            <p:ph type="title"/>
          </p:nvPr>
        </p:nvSpPr>
        <p:spPr>
          <a:xfrm>
            <a:off x="762000" y="228600"/>
            <a:ext cx="7715250" cy="533400"/>
          </a:xfrm>
          <a:noFill/>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pPr algn="ctr"/>
            <a:r>
              <a:rPr lang="en-US" sz="3600" dirty="0">
                <a:solidFill>
                  <a:srgbClr val="3366FF"/>
                </a:solidFill>
                <a:latin typeface="Tahoma" pitchFamily="34" charset="0"/>
              </a:rPr>
              <a:t>Uncertainty due to Environment</a:t>
            </a:r>
            <a:endParaRPr lang="en-US" sz="3600" b="1" i="1" dirty="0">
              <a:solidFill>
                <a:srgbClr val="3366FF"/>
              </a:solidFill>
              <a:effectLst>
                <a:outerShdw blurRad="38100" dist="38100" dir="2700000" algn="tl">
                  <a:srgbClr val="C0C0C0"/>
                </a:outerShdw>
              </a:effectLst>
              <a:latin typeface="Tahoma" pitchFamily="34" charset="0"/>
            </a:endParaRPr>
          </a:p>
        </p:txBody>
      </p:sp>
      <p:sp>
        <p:nvSpPr>
          <p:cNvPr id="2420740" name="Rectangle 4"/>
          <p:cNvSpPr>
            <a:spLocks noChangeArrowheads="1"/>
          </p:cNvSpPr>
          <p:nvPr/>
        </p:nvSpPr>
        <p:spPr bwMode="auto">
          <a:xfrm>
            <a:off x="104773" y="4568822"/>
            <a:ext cx="8886825" cy="1209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lnSpc>
                <a:spcPct val="90000"/>
              </a:lnSpc>
              <a:spcBef>
                <a:spcPct val="20000"/>
              </a:spcBef>
              <a:buClr>
                <a:srgbClr val="3366FF"/>
              </a:buClr>
              <a:buSzPct val="75000"/>
              <a:buFont typeface="Wingdings" panose="05000000000000000000" pitchFamily="2" charset="2"/>
              <a:buChar char="ü"/>
            </a:pPr>
            <a:r>
              <a:rPr lang="en-US" sz="1400" dirty="0"/>
              <a:t>Receiver, antenna, and cable delays can change over </a:t>
            </a:r>
            <a:r>
              <a:rPr lang="en-US" sz="1400" dirty="0" smtClean="0"/>
              <a:t>time due to temperature, </a:t>
            </a:r>
            <a:r>
              <a:rPr lang="en-US" sz="1400" dirty="0"/>
              <a:t>sometimes by as much as several nanoseconds.  </a:t>
            </a:r>
            <a:r>
              <a:rPr lang="en-US" sz="1400" dirty="0" smtClean="0"/>
              <a:t>  </a:t>
            </a:r>
            <a:endParaRPr lang="en-US" sz="1400" dirty="0"/>
          </a:p>
          <a:p>
            <a:pPr marL="342900" indent="-342900" algn="l">
              <a:lnSpc>
                <a:spcPct val="90000"/>
              </a:lnSpc>
              <a:spcBef>
                <a:spcPct val="20000"/>
              </a:spcBef>
              <a:buClr>
                <a:srgbClr val="3366FF"/>
              </a:buClr>
              <a:buSzPct val="75000"/>
              <a:buFont typeface="Wingdings" panose="05000000000000000000" pitchFamily="2" charset="2"/>
              <a:buChar char="ü"/>
            </a:pPr>
            <a:endParaRPr lang="en-US" sz="1400" dirty="0"/>
          </a:p>
          <a:p>
            <a:pPr marL="342900" indent="-342900" algn="l">
              <a:lnSpc>
                <a:spcPct val="90000"/>
              </a:lnSpc>
              <a:spcBef>
                <a:spcPct val="20000"/>
              </a:spcBef>
              <a:buClr>
                <a:srgbClr val="3366FF"/>
              </a:buClr>
              <a:buSzPct val="75000"/>
              <a:buFont typeface="Wingdings" panose="05000000000000000000" pitchFamily="2" charset="2"/>
              <a:buChar char="ü"/>
            </a:pPr>
            <a:r>
              <a:rPr lang="en-US" sz="1400" dirty="0" smtClean="0"/>
              <a:t>GPS r</a:t>
            </a:r>
            <a:r>
              <a:rPr lang="en-US" sz="1400" dirty="0" smtClean="0"/>
              <a:t>eceivers are usually more sensitive </a:t>
            </a:r>
            <a:r>
              <a:rPr lang="en-US" sz="1400" dirty="0"/>
              <a:t>to </a:t>
            </a:r>
            <a:r>
              <a:rPr lang="en-US" sz="1400" dirty="0" smtClean="0"/>
              <a:t>temperature than antennas or cables.  </a:t>
            </a:r>
            <a:r>
              <a:rPr lang="en-US" sz="1400" dirty="0"/>
              <a:t>The SIM receiver can </a:t>
            </a:r>
            <a:r>
              <a:rPr lang="en-US" sz="1400" dirty="0" smtClean="0"/>
              <a:t>experience a delay change of several </a:t>
            </a:r>
            <a:r>
              <a:rPr lang="en-US" sz="1400" dirty="0"/>
              <a:t>nanoseconds if there is a sudden change in laboratory temperature.</a:t>
            </a:r>
          </a:p>
          <a:p>
            <a:pPr marL="342900" indent="-342900" algn="l">
              <a:lnSpc>
                <a:spcPct val="90000"/>
              </a:lnSpc>
              <a:spcBef>
                <a:spcPct val="20000"/>
              </a:spcBef>
              <a:buClr>
                <a:srgbClr val="3366FF"/>
              </a:buClr>
              <a:buSzPct val="75000"/>
              <a:buFont typeface="Wingdings" panose="05000000000000000000" pitchFamily="2" charset="2"/>
              <a:buChar char="ü"/>
            </a:pPr>
            <a:endParaRPr lang="en-US" sz="1400" dirty="0"/>
          </a:p>
          <a:p>
            <a:pPr marL="342900" indent="-342900" algn="l">
              <a:lnSpc>
                <a:spcPct val="90000"/>
              </a:lnSpc>
              <a:spcBef>
                <a:spcPct val="20000"/>
              </a:spcBef>
              <a:buClr>
                <a:srgbClr val="3366FF"/>
              </a:buClr>
              <a:buSzPct val="75000"/>
              <a:buFont typeface="Wingdings" panose="05000000000000000000" pitchFamily="2" charset="2"/>
              <a:buChar char="ü"/>
            </a:pPr>
            <a:r>
              <a:rPr lang="en-US" sz="1400" dirty="0"/>
              <a:t>The SIM system uses a high quality antenna cable </a:t>
            </a:r>
            <a:r>
              <a:rPr lang="en-US" sz="1400" dirty="0" smtClean="0"/>
              <a:t>(LMR-400) with </a:t>
            </a:r>
            <a:r>
              <a:rPr lang="en-US" sz="1400" dirty="0"/>
              <a:t>a low temperature </a:t>
            </a:r>
            <a:r>
              <a:rPr lang="en-US" sz="1400" dirty="0" smtClean="0"/>
              <a:t>coefficient.  Delay changes </a:t>
            </a:r>
            <a:r>
              <a:rPr lang="en-US" sz="1400" dirty="0"/>
              <a:t>due to temperature are </a:t>
            </a:r>
            <a:r>
              <a:rPr lang="en-US" sz="1400" dirty="0" smtClean="0"/>
              <a:t>usually much </a:t>
            </a:r>
            <a:r>
              <a:rPr lang="en-US" sz="1400" dirty="0"/>
              <a:t>smaller than 1 ns, even in places like </a:t>
            </a:r>
            <a:r>
              <a:rPr lang="en-US" sz="1400" dirty="0" smtClean="0"/>
              <a:t>Colorado </a:t>
            </a:r>
            <a:r>
              <a:rPr lang="en-US" sz="1400" dirty="0"/>
              <a:t>where the temperature has a very wide range over the course of a year</a:t>
            </a:r>
            <a:r>
              <a:rPr lang="en-US" sz="1400" dirty="0">
                <a:solidFill>
                  <a:schemeClr val="bg2"/>
                </a:solidFill>
              </a:rPr>
              <a:t>.</a:t>
            </a:r>
          </a:p>
        </p:txBody>
      </p:sp>
      <p:pic>
        <p:nvPicPr>
          <p:cNvPr id="6" name="Picture 5"/>
          <p:cNvPicPr/>
          <p:nvPr/>
        </p:nvPicPr>
        <p:blipFill>
          <a:blip r:embed="rId3" cstate="print">
            <a:extLst>
              <a:ext uri="{BEBA8EAE-BF5A-486C-A8C5-ECC9F3942E4B}">
                <a14:imgProps xmlns:a14="http://schemas.microsoft.com/office/drawing/2010/main">
                  <a14:imgLayer r:embed="rId4">
                    <a14:imgEffect>
                      <a14:brightnessContrast bright="31000" contrast="25000"/>
                    </a14:imgEffect>
                  </a14:imgLayer>
                </a14:imgProps>
              </a:ext>
              <a:ext uri="{28A0092B-C50C-407E-A947-70E740481C1C}">
                <a14:useLocalDpi xmlns:a14="http://schemas.microsoft.com/office/drawing/2010/main" val="0"/>
              </a:ext>
            </a:extLst>
          </a:blip>
          <a:stretch>
            <a:fillRect/>
          </a:stretch>
        </p:blipFill>
        <p:spPr bwMode="auto">
          <a:xfrm>
            <a:off x="2057399" y="892175"/>
            <a:ext cx="5153025" cy="3435350"/>
          </a:xfrm>
          <a:prstGeom prst="rect">
            <a:avLst/>
          </a:prstGeom>
          <a:noFill/>
          <a:ln>
            <a:noFill/>
          </a:ln>
        </p:spPr>
      </p:pic>
    </p:spTree>
    <p:extLst>
      <p:ext uri="{BB962C8B-B14F-4D97-AF65-F5344CB8AC3E}">
        <p14:creationId xmlns:p14="http://schemas.microsoft.com/office/powerpoint/2010/main" val="3734785965"/>
      </p:ext>
    </p:extLst>
  </p:cSld>
  <p:clrMapOvr>
    <a:masterClrMapping/>
  </p:clrMapOvr>
  <p:transition advTm="7305"/>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8690" name="Rectangle 2"/>
          <p:cNvSpPr>
            <a:spLocks noGrp="1" noChangeArrowheads="1"/>
          </p:cNvSpPr>
          <p:nvPr>
            <p:ph type="title"/>
          </p:nvPr>
        </p:nvSpPr>
        <p:spPr>
          <a:xfrm>
            <a:off x="838200" y="152400"/>
            <a:ext cx="7715250" cy="762000"/>
          </a:xfrm>
          <a:noFill/>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pPr algn="ctr"/>
            <a:r>
              <a:rPr lang="en-US" sz="3600" dirty="0">
                <a:solidFill>
                  <a:srgbClr val="3366FF"/>
                </a:solidFill>
                <a:latin typeface="Tahoma" pitchFamily="34" charset="0"/>
              </a:rPr>
              <a:t>Uncertainty due to Multipath</a:t>
            </a:r>
            <a:endParaRPr lang="en-US" sz="3600" b="1" i="1" dirty="0">
              <a:solidFill>
                <a:srgbClr val="3366FF"/>
              </a:solidFill>
              <a:effectLst>
                <a:outerShdw blurRad="38100" dist="38100" dir="2700000" algn="tl">
                  <a:srgbClr val="C0C0C0"/>
                </a:outerShdw>
              </a:effectLst>
              <a:latin typeface="Tahoma" pitchFamily="34" charset="0"/>
            </a:endParaRPr>
          </a:p>
        </p:txBody>
      </p:sp>
      <p:sp>
        <p:nvSpPr>
          <p:cNvPr id="2418691" name="Rectangle 3"/>
          <p:cNvSpPr>
            <a:spLocks noChangeArrowheads="1"/>
          </p:cNvSpPr>
          <p:nvPr/>
        </p:nvSpPr>
        <p:spPr bwMode="auto">
          <a:xfrm>
            <a:off x="4724400" y="1219200"/>
            <a:ext cx="4038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lnSpc>
                <a:spcPct val="90000"/>
              </a:lnSpc>
              <a:spcBef>
                <a:spcPct val="20000"/>
              </a:spcBef>
              <a:buClr>
                <a:schemeClr val="bg1"/>
              </a:buClr>
              <a:buSzPct val="75000"/>
              <a:buFont typeface="Monotype Sorts" pitchFamily="2" charset="2"/>
              <a:buChar char="n"/>
            </a:pPr>
            <a:r>
              <a:rPr lang="en-US" sz="1600" dirty="0"/>
              <a:t>Multipath is caused by GPS signals being reflected from surfaces near the </a:t>
            </a:r>
            <a:r>
              <a:rPr lang="en-US" sz="1600" dirty="0" smtClean="0"/>
              <a:t>antenna.  Metal objects, such as a metal roof below the antenna, are one of the worst sources of multipath reflections.  The reflected signals </a:t>
            </a:r>
            <a:r>
              <a:rPr lang="en-US" sz="1600" dirty="0"/>
              <a:t>can then either interfere with, or be mistaken for, the signals that follow the straight line path from the satellite</a:t>
            </a:r>
            <a:r>
              <a:rPr lang="en-US" sz="1600" dirty="0" smtClean="0"/>
              <a:t>.</a:t>
            </a:r>
          </a:p>
          <a:p>
            <a:pPr marL="342900" indent="-342900" algn="l">
              <a:lnSpc>
                <a:spcPct val="90000"/>
              </a:lnSpc>
              <a:spcBef>
                <a:spcPct val="20000"/>
              </a:spcBef>
              <a:buClr>
                <a:schemeClr val="bg1"/>
              </a:buClr>
              <a:buSzPct val="75000"/>
              <a:buFont typeface="Monotype Sorts" pitchFamily="2" charset="2"/>
              <a:buChar char="n"/>
            </a:pPr>
            <a:endParaRPr lang="en-US" sz="1600" dirty="0"/>
          </a:p>
          <a:p>
            <a:pPr marL="342900" indent="-342900" algn="l">
              <a:lnSpc>
                <a:spcPct val="90000"/>
              </a:lnSpc>
              <a:spcBef>
                <a:spcPct val="20000"/>
              </a:spcBef>
              <a:buClr>
                <a:schemeClr val="bg1"/>
              </a:buClr>
              <a:buSzPct val="75000"/>
              <a:buFont typeface="Monotype Sorts" pitchFamily="2" charset="2"/>
              <a:buChar char="n"/>
            </a:pPr>
            <a:r>
              <a:rPr lang="en-US" sz="1600" dirty="0"/>
              <a:t>If the antenna has a clear, unobstructed view of the sky, the uncertainty due to multipath is usually very small (a few nanoseconds or less</a:t>
            </a:r>
            <a:r>
              <a:rPr lang="en-US" sz="1600" dirty="0" smtClean="0"/>
              <a:t>).</a:t>
            </a:r>
          </a:p>
          <a:p>
            <a:pPr marL="342900" indent="-342900" algn="l">
              <a:lnSpc>
                <a:spcPct val="90000"/>
              </a:lnSpc>
              <a:spcBef>
                <a:spcPct val="20000"/>
              </a:spcBef>
              <a:buClr>
                <a:schemeClr val="bg1"/>
              </a:buClr>
              <a:buSzPct val="75000"/>
              <a:buFont typeface="Monotype Sorts" pitchFamily="2" charset="2"/>
              <a:buChar char="n"/>
            </a:pPr>
            <a:endParaRPr lang="en-US" sz="1600" dirty="0"/>
          </a:p>
          <a:p>
            <a:pPr marL="342900" indent="-342900" algn="l">
              <a:lnSpc>
                <a:spcPct val="90000"/>
              </a:lnSpc>
              <a:spcBef>
                <a:spcPct val="20000"/>
              </a:spcBef>
              <a:buClr>
                <a:schemeClr val="bg1"/>
              </a:buClr>
              <a:buSzPct val="75000"/>
              <a:buFont typeface="Monotype Sorts" pitchFamily="2" charset="2"/>
              <a:buChar char="n"/>
            </a:pPr>
            <a:r>
              <a:rPr lang="en-US" sz="1600" dirty="0" smtClean="0"/>
              <a:t>The pinwheel type antenna used by the SIM systems also helps keep multipath to a minimum.</a:t>
            </a:r>
          </a:p>
        </p:txBody>
      </p:sp>
      <p:pic>
        <p:nvPicPr>
          <p:cNvPr id="2418692" name="Picture 4" descr="multipath"/>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295400"/>
            <a:ext cx="4267200" cy="3392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23400836"/>
      </p:ext>
    </p:extLst>
  </p:cSld>
  <p:clrMapOvr>
    <a:masterClrMapping/>
  </p:clrMapOvr>
  <p:transition advTm="7305"/>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762000" y="99951"/>
            <a:ext cx="7715250" cy="914400"/>
          </a:xfrm>
          <a:noFill/>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pPr algn="ctr"/>
            <a:r>
              <a:rPr lang="en-US" sz="3600" dirty="0">
                <a:solidFill>
                  <a:schemeClr val="bg1"/>
                </a:solidFill>
                <a:latin typeface="Tahoma" pitchFamily="34" charset="0"/>
              </a:rPr>
              <a:t>GPS Antennas</a:t>
            </a:r>
          </a:p>
        </p:txBody>
      </p:sp>
      <p:pic>
        <p:nvPicPr>
          <p:cNvPr id="284682" name="Picture 10" descr="Figure_4_Rooft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999" y="675772"/>
            <a:ext cx="7724775" cy="5518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311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6098" name="Rectangle 2"/>
          <p:cNvSpPr>
            <a:spLocks noGrp="1" noChangeArrowheads="1"/>
          </p:cNvSpPr>
          <p:nvPr>
            <p:ph type="title"/>
          </p:nvPr>
        </p:nvSpPr>
        <p:spPr>
          <a:xfrm>
            <a:off x="723900" y="0"/>
            <a:ext cx="7715250" cy="685800"/>
          </a:xfrm>
          <a:noFill/>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pPr algn="ctr"/>
            <a:r>
              <a:rPr lang="en-US" sz="2800" dirty="0">
                <a:solidFill>
                  <a:srgbClr val="3366FF"/>
                </a:solidFill>
                <a:latin typeface="Tahoma" pitchFamily="34" charset="0"/>
              </a:rPr>
              <a:t>Uncertainty due to </a:t>
            </a:r>
            <a:r>
              <a:rPr lang="en-US" sz="2800" dirty="0" smtClean="0">
                <a:solidFill>
                  <a:srgbClr val="3366FF"/>
                </a:solidFill>
                <a:latin typeface="Tahoma" pitchFamily="34" charset="0"/>
              </a:rPr>
              <a:t>Ionospheric Delays</a:t>
            </a:r>
            <a:endParaRPr lang="en-US" sz="2800" b="1" i="1" dirty="0">
              <a:solidFill>
                <a:srgbClr val="3366FF"/>
              </a:solidFill>
              <a:effectLst>
                <a:outerShdw blurRad="38100" dist="38100" dir="2700000" algn="tl">
                  <a:srgbClr val="C0C0C0"/>
                </a:outerShdw>
              </a:effectLst>
              <a:latin typeface="Tahoma" pitchFamily="34" charset="0"/>
            </a:endParaRPr>
          </a:p>
        </p:txBody>
      </p:sp>
      <p:sp>
        <p:nvSpPr>
          <p:cNvPr id="2436100" name="Rectangle 4"/>
          <p:cNvSpPr>
            <a:spLocks noChangeArrowheads="1"/>
          </p:cNvSpPr>
          <p:nvPr/>
        </p:nvSpPr>
        <p:spPr bwMode="auto">
          <a:xfrm>
            <a:off x="3390900" y="990599"/>
            <a:ext cx="5676900" cy="528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lnSpc>
                <a:spcPct val="90000"/>
              </a:lnSpc>
              <a:spcBef>
                <a:spcPct val="20000"/>
              </a:spcBef>
              <a:buClr>
                <a:srgbClr val="3366FF"/>
              </a:buClr>
              <a:buSzPct val="75000"/>
              <a:buFont typeface="Wingdings" panose="05000000000000000000" pitchFamily="2" charset="2"/>
              <a:buChar char="ü"/>
            </a:pPr>
            <a:r>
              <a:rPr lang="en-US" sz="1600" dirty="0"/>
              <a:t>The ionosphere is the part of the atmosphere extending from about 70 to 500 km above the earth. </a:t>
            </a:r>
            <a:endParaRPr lang="en-US" sz="1600" dirty="0" smtClean="0"/>
          </a:p>
          <a:p>
            <a:pPr algn="l">
              <a:lnSpc>
                <a:spcPct val="90000"/>
              </a:lnSpc>
              <a:spcBef>
                <a:spcPct val="20000"/>
              </a:spcBef>
              <a:buClr>
                <a:srgbClr val="3366FF"/>
              </a:buClr>
              <a:buSzPct val="75000"/>
            </a:pPr>
            <a:endParaRPr lang="en-US" sz="1600" dirty="0"/>
          </a:p>
          <a:p>
            <a:pPr marL="342900" indent="-342900" algn="l">
              <a:lnSpc>
                <a:spcPct val="90000"/>
              </a:lnSpc>
              <a:spcBef>
                <a:spcPct val="20000"/>
              </a:spcBef>
              <a:buClr>
                <a:srgbClr val="3366FF"/>
              </a:buClr>
              <a:buSzPct val="75000"/>
              <a:buFont typeface="Wingdings" panose="05000000000000000000" pitchFamily="2" charset="2"/>
              <a:buChar char="ü"/>
            </a:pPr>
            <a:r>
              <a:rPr lang="en-US" sz="1600" dirty="0"/>
              <a:t>When </a:t>
            </a:r>
            <a:r>
              <a:rPr lang="en-US" sz="1600" dirty="0" smtClean="0"/>
              <a:t>signals </a:t>
            </a:r>
            <a:r>
              <a:rPr lang="en-US" sz="1600" dirty="0"/>
              <a:t>from the satellites pass through the ionosphere their path is bent slightly, changing the delay.  The delay changes are largest for the satellites at low elevation angles</a:t>
            </a:r>
            <a:r>
              <a:rPr lang="en-US" sz="1600" dirty="0" smtClean="0"/>
              <a:t>.</a:t>
            </a:r>
          </a:p>
          <a:p>
            <a:pPr algn="l">
              <a:lnSpc>
                <a:spcPct val="90000"/>
              </a:lnSpc>
              <a:spcBef>
                <a:spcPct val="20000"/>
              </a:spcBef>
              <a:buClr>
                <a:srgbClr val="3366FF"/>
              </a:buClr>
              <a:buSzPct val="75000"/>
            </a:pPr>
            <a:endParaRPr lang="en-US" sz="1600" dirty="0"/>
          </a:p>
          <a:p>
            <a:pPr marL="342900" indent="-342900" algn="l">
              <a:lnSpc>
                <a:spcPct val="90000"/>
              </a:lnSpc>
              <a:spcBef>
                <a:spcPct val="20000"/>
              </a:spcBef>
              <a:buClr>
                <a:srgbClr val="3366FF"/>
              </a:buClr>
              <a:buSzPct val="75000"/>
              <a:buFont typeface="Wingdings" panose="05000000000000000000" pitchFamily="2" charset="2"/>
              <a:buChar char="ü"/>
            </a:pPr>
            <a:r>
              <a:rPr lang="en-US" sz="1600" dirty="0"/>
              <a:t>GPS broadcasts a ionospheric correction, which is automatically applied by the SIM system.  This reduces the effect.  </a:t>
            </a:r>
            <a:r>
              <a:rPr lang="en-US" sz="1600" dirty="0" smtClean="0"/>
              <a:t>  These </a:t>
            </a:r>
            <a:r>
              <a:rPr lang="en-US" sz="1600" dirty="0"/>
              <a:t>corrections are called modeled ionospheric corrections, or </a:t>
            </a:r>
            <a:r>
              <a:rPr lang="en-US" sz="1600" dirty="0" smtClean="0"/>
              <a:t>MDIO.</a:t>
            </a:r>
          </a:p>
          <a:p>
            <a:pPr algn="l">
              <a:lnSpc>
                <a:spcPct val="90000"/>
              </a:lnSpc>
              <a:spcBef>
                <a:spcPct val="20000"/>
              </a:spcBef>
              <a:buClr>
                <a:srgbClr val="3366FF"/>
              </a:buClr>
              <a:buSzPct val="75000"/>
            </a:pPr>
            <a:endParaRPr lang="en-US" sz="1600" dirty="0"/>
          </a:p>
          <a:p>
            <a:pPr marL="342900" indent="-342900" algn="l">
              <a:lnSpc>
                <a:spcPct val="90000"/>
              </a:lnSpc>
              <a:spcBef>
                <a:spcPct val="20000"/>
              </a:spcBef>
              <a:buClr>
                <a:srgbClr val="3366FF"/>
              </a:buClr>
              <a:buSzPct val="75000"/>
              <a:buFont typeface="Wingdings" panose="05000000000000000000" pitchFamily="2" charset="2"/>
              <a:buChar char="ü"/>
            </a:pPr>
            <a:r>
              <a:rPr lang="en-US" sz="1600" dirty="0"/>
              <a:t>For the very best results, the ionospheric conditions are measured at a receiving location on the ground by a dual-frequency GPS receiver (one that receives both L1 and L2).  These measurements are used in place of the broadcast corrections.  This improves the results</a:t>
            </a:r>
            <a:r>
              <a:rPr lang="en-US" sz="1600" dirty="0" smtClean="0"/>
              <a:t>.  These </a:t>
            </a:r>
            <a:r>
              <a:rPr lang="en-US" sz="1600" dirty="0"/>
              <a:t>corrections are called measured ionosphere corrections, or MSIO.  They are not applied by the SIM </a:t>
            </a:r>
            <a:r>
              <a:rPr lang="en-US" sz="1600" dirty="0" smtClean="0"/>
              <a:t>system, which uses the L1 band only and cannot measure the ionospheric delay</a:t>
            </a:r>
            <a:r>
              <a:rPr lang="en-US" sz="1600" dirty="0" smtClean="0">
                <a:solidFill>
                  <a:schemeClr val="bg2"/>
                </a:solidFill>
              </a:rPr>
              <a:t>.</a:t>
            </a:r>
            <a:endParaRPr lang="en-US" sz="1600" dirty="0">
              <a:solidFill>
                <a:schemeClr val="bg2"/>
              </a:solidFill>
            </a:endParaRPr>
          </a:p>
        </p:txBody>
      </p:sp>
      <p:pic>
        <p:nvPicPr>
          <p:cNvPr id="6" name="Picture 3"/>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609600" y="903923"/>
            <a:ext cx="2667000" cy="526065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45410549"/>
      </p:ext>
    </p:extLst>
  </p:cSld>
  <p:clrMapOvr>
    <a:masterClrMapping/>
  </p:clrMapOvr>
  <p:transition advTm="7305"/>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762000" y="99951"/>
            <a:ext cx="7715250" cy="914400"/>
          </a:xfrm>
          <a:noFill/>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pPr algn="ctr"/>
            <a:r>
              <a:rPr lang="en-US" sz="3600" dirty="0">
                <a:solidFill>
                  <a:schemeClr val="bg1"/>
                </a:solidFill>
                <a:latin typeface="Tahoma" pitchFamily="34" charset="0"/>
              </a:rPr>
              <a:t>GPS Antennas</a:t>
            </a:r>
          </a:p>
        </p:txBody>
      </p:sp>
      <p:pic>
        <p:nvPicPr>
          <p:cNvPr id="284682" name="Picture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3950" y="352425"/>
            <a:ext cx="8424787" cy="612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58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4328" name="Rectangle 40"/>
          <p:cNvSpPr>
            <a:spLocks noChangeArrowheads="1"/>
          </p:cNvSpPr>
          <p:nvPr/>
        </p:nvSpPr>
        <p:spPr bwMode="auto">
          <a:xfrm>
            <a:off x="0" y="3252788"/>
            <a:ext cx="9144000" cy="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nchor="ctr">
            <a:spAutoFit/>
          </a:bodyPr>
          <a:lstStyle/>
          <a:p>
            <a:endParaRPr lang="en-US"/>
          </a:p>
        </p:txBody>
      </p:sp>
      <p:graphicFrame>
        <p:nvGraphicFramePr>
          <p:cNvPr id="2444329" name="Object 41"/>
          <p:cNvGraphicFramePr>
            <a:graphicFrameLocks noChangeAspect="1"/>
          </p:cNvGraphicFramePr>
          <p:nvPr/>
        </p:nvGraphicFramePr>
        <p:xfrm>
          <a:off x="5791200" y="1143000"/>
          <a:ext cx="2590800" cy="811213"/>
        </p:xfrm>
        <a:graphic>
          <a:graphicData uri="http://schemas.openxmlformats.org/presentationml/2006/ole">
            <mc:AlternateContent xmlns:mc="http://schemas.openxmlformats.org/markup-compatibility/2006">
              <mc:Choice xmlns:v="urn:schemas-microsoft-com:vml" Requires="v">
                <p:oleObj spid="_x0000_s19540" name="Equation" r:id="rId3" imgW="1130040" imgH="355320" progId="Equation.3">
                  <p:embed/>
                </p:oleObj>
              </mc:Choice>
              <mc:Fallback>
                <p:oleObj name="Equation" r:id="rId3" imgW="1130040" imgH="3553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143000"/>
                        <a:ext cx="2590800" cy="81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44330" name="Rectangle 42"/>
          <p:cNvSpPr>
            <a:spLocks noChangeArrowheads="1"/>
          </p:cNvSpPr>
          <p:nvPr/>
        </p:nvSpPr>
        <p:spPr bwMode="auto">
          <a:xfrm>
            <a:off x="0" y="4398963"/>
            <a:ext cx="9144000" cy="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nchor="ctr">
            <a:spAutoFit/>
          </a:bodyPr>
          <a:lstStyle/>
          <a:p>
            <a:pPr algn="l"/>
            <a:endParaRPr lang="en-US">
              <a:solidFill>
                <a:schemeClr val="tx1"/>
              </a:solidFill>
            </a:endParaRPr>
          </a:p>
        </p:txBody>
      </p:sp>
      <p:sp>
        <p:nvSpPr>
          <p:cNvPr id="2444331" name="Rectangle 43"/>
          <p:cNvSpPr>
            <a:spLocks noChangeArrowheads="1"/>
          </p:cNvSpPr>
          <p:nvPr/>
        </p:nvSpPr>
        <p:spPr bwMode="auto">
          <a:xfrm>
            <a:off x="457200" y="228600"/>
            <a:ext cx="8229600"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chor="ctr"/>
          <a:lstStyle/>
          <a:p>
            <a:pPr algn="ctr"/>
            <a:r>
              <a:rPr lang="en-US" sz="2800" dirty="0">
                <a:solidFill>
                  <a:srgbClr val="3366FF"/>
                </a:solidFill>
                <a:latin typeface="Tahoma" pitchFamily="34" charset="0"/>
              </a:rPr>
              <a:t>SIM Time Network Uncertainty Analysis</a:t>
            </a:r>
            <a:endParaRPr lang="en-US" sz="2800" dirty="0">
              <a:solidFill>
                <a:srgbClr val="3366FF"/>
              </a:solidFill>
              <a:effectLst>
                <a:outerShdw blurRad="38100" dist="38100" dir="2700000" algn="tl">
                  <a:srgbClr val="C0C0C0"/>
                </a:outerShdw>
              </a:effectLst>
              <a:latin typeface="Tahoma" pitchFamily="34" charset="0"/>
            </a:endParaRPr>
          </a:p>
        </p:txBody>
      </p:sp>
      <p:sp>
        <p:nvSpPr>
          <p:cNvPr id="2444332" name="Rectangle 44"/>
          <p:cNvSpPr>
            <a:spLocks noChangeArrowheads="1"/>
          </p:cNvSpPr>
          <p:nvPr/>
        </p:nvSpPr>
        <p:spPr bwMode="auto">
          <a:xfrm>
            <a:off x="5181600" y="3200400"/>
            <a:ext cx="3657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lnSpc>
                <a:spcPct val="90000"/>
              </a:lnSpc>
              <a:spcBef>
                <a:spcPct val="20000"/>
              </a:spcBef>
              <a:buClr>
                <a:srgbClr val="3366FF"/>
              </a:buClr>
              <a:buSzPct val="75000"/>
              <a:buFont typeface="Wingdings" panose="05000000000000000000" pitchFamily="2" charset="2"/>
              <a:buChar char="ü"/>
            </a:pPr>
            <a:r>
              <a:rPr lang="en-US" sz="1600" dirty="0">
                <a:solidFill>
                  <a:srgbClr val="000000"/>
                </a:solidFill>
              </a:rPr>
              <a:t>Uncertainties are expressed using a method complaint with the </a:t>
            </a:r>
            <a:r>
              <a:rPr lang="en-US" sz="1600" i="1" dirty="0">
                <a:solidFill>
                  <a:srgbClr val="000000"/>
                </a:solidFill>
              </a:rPr>
              <a:t>ISO GUM</a:t>
            </a:r>
            <a:r>
              <a:rPr lang="en-US" sz="1600" dirty="0">
                <a:solidFill>
                  <a:srgbClr val="000000"/>
                </a:solidFill>
              </a:rPr>
              <a:t> standard.</a:t>
            </a:r>
          </a:p>
          <a:p>
            <a:pPr marL="342900" indent="-342900" algn="l">
              <a:lnSpc>
                <a:spcPct val="90000"/>
              </a:lnSpc>
              <a:spcBef>
                <a:spcPct val="20000"/>
              </a:spcBef>
              <a:buClr>
                <a:srgbClr val="3366FF"/>
              </a:buClr>
              <a:buSzPct val="75000"/>
              <a:buFont typeface="Wingdings" panose="05000000000000000000" pitchFamily="2" charset="2"/>
              <a:buChar char="ü"/>
            </a:pPr>
            <a:endParaRPr lang="en-US" sz="1600" dirty="0">
              <a:solidFill>
                <a:srgbClr val="000000"/>
              </a:solidFill>
            </a:endParaRPr>
          </a:p>
          <a:p>
            <a:pPr marL="342900" indent="-342900" algn="l">
              <a:lnSpc>
                <a:spcPct val="90000"/>
              </a:lnSpc>
              <a:spcBef>
                <a:spcPct val="20000"/>
              </a:spcBef>
              <a:buClr>
                <a:srgbClr val="3366FF"/>
              </a:buClr>
              <a:buSzPct val="75000"/>
              <a:buFont typeface="Wingdings" panose="05000000000000000000" pitchFamily="2" charset="2"/>
              <a:buChar char="ü"/>
            </a:pPr>
            <a:r>
              <a:rPr lang="en-US" sz="1600" dirty="0">
                <a:solidFill>
                  <a:srgbClr val="000000"/>
                </a:solidFill>
              </a:rPr>
              <a:t>Combined standard uncertainty (</a:t>
            </a:r>
            <a:r>
              <a:rPr lang="en-US" sz="1600" i="1" dirty="0">
                <a:solidFill>
                  <a:srgbClr val="000000"/>
                </a:solidFill>
              </a:rPr>
              <a:t>k</a:t>
            </a:r>
            <a:r>
              <a:rPr lang="en-US" sz="1600" dirty="0">
                <a:solidFill>
                  <a:srgbClr val="000000"/>
                </a:solidFill>
              </a:rPr>
              <a:t> = 2)  is usually &lt; 15 nanoseconds for time, and  usually &lt; 1 </a:t>
            </a:r>
            <a:r>
              <a:rPr lang="en-US" sz="1600" dirty="0">
                <a:solidFill>
                  <a:srgbClr val="000000"/>
                </a:solidFill>
                <a:sym typeface="Symbol" pitchFamily="18" charset="2"/>
              </a:rPr>
              <a:t> 10</a:t>
            </a:r>
            <a:r>
              <a:rPr lang="en-US" sz="1600" baseline="30000" dirty="0">
                <a:solidFill>
                  <a:srgbClr val="000000"/>
                </a:solidFill>
                <a:sym typeface="Symbol" pitchFamily="18" charset="2"/>
              </a:rPr>
              <a:t>-13</a:t>
            </a:r>
            <a:r>
              <a:rPr lang="en-US" sz="1600" dirty="0">
                <a:solidFill>
                  <a:srgbClr val="000000"/>
                </a:solidFill>
                <a:sym typeface="Symbol" pitchFamily="18" charset="2"/>
              </a:rPr>
              <a:t> for frequency</a:t>
            </a:r>
            <a:r>
              <a:rPr lang="en-US" sz="1600" dirty="0">
                <a:solidFill>
                  <a:srgbClr val="000000"/>
                </a:solidFill>
              </a:rPr>
              <a:t> after 1 day of averaging.</a:t>
            </a:r>
          </a:p>
        </p:txBody>
      </p:sp>
      <p:graphicFrame>
        <p:nvGraphicFramePr>
          <p:cNvPr id="2444333" name="Object 45"/>
          <p:cNvGraphicFramePr>
            <a:graphicFrameLocks noGrp="1" noChangeAspect="1"/>
          </p:cNvGraphicFramePr>
          <p:nvPr>
            <p:ph/>
            <p:extLst>
              <p:ext uri="{D42A27DB-BD31-4B8C-83A1-F6EECF244321}">
                <p14:modId xmlns:p14="http://schemas.microsoft.com/office/powerpoint/2010/main" val="1942346184"/>
              </p:ext>
            </p:extLst>
          </p:nvPr>
        </p:nvGraphicFramePr>
        <p:xfrm>
          <a:off x="5497513" y="2384425"/>
          <a:ext cx="3176587" cy="522288"/>
        </p:xfrm>
        <a:graphic>
          <a:graphicData uri="http://schemas.openxmlformats.org/presentationml/2006/ole">
            <mc:AlternateContent xmlns:mc="http://schemas.openxmlformats.org/markup-compatibility/2006">
              <mc:Choice xmlns:v="urn:schemas-microsoft-com:vml" Requires="v">
                <p:oleObj spid="_x0000_s19541" name="Equation" r:id="rId5" imgW="1854000" imgH="304560" progId="Equation.3">
                  <p:embed/>
                </p:oleObj>
              </mc:Choice>
              <mc:Fallback>
                <p:oleObj name="Equation" r:id="rId5" imgW="1854000" imgH="304560" progId="Equation.3">
                  <p:embed/>
                  <p:pic>
                    <p:nvPicPr>
                      <p:cNvPr id="0" name=""/>
                      <p:cNvPicPr>
                        <a:picLocks noGrp="1" noChangeAspect="1" noChangeArrowheads="1"/>
                      </p:cNvPicPr>
                      <p:nvPr/>
                    </p:nvPicPr>
                    <p:blipFill>
                      <a:blip r:embed="rId6"/>
                      <a:srcRect/>
                      <a:stretch>
                        <a:fillRect/>
                      </a:stretch>
                    </p:blipFill>
                    <p:spPr bwMode="auto">
                      <a:xfrm>
                        <a:off x="5497513" y="2384425"/>
                        <a:ext cx="3176587"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44593" name="Group 305"/>
          <p:cNvGraphicFramePr>
            <a:graphicFrameLocks noGrp="1"/>
          </p:cNvGraphicFramePr>
          <p:nvPr/>
        </p:nvGraphicFramePr>
        <p:xfrm>
          <a:off x="609600" y="1143000"/>
          <a:ext cx="4343400" cy="4876801"/>
        </p:xfrm>
        <a:graphic>
          <a:graphicData uri="http://schemas.openxmlformats.org/drawingml/2006/table">
            <a:tbl>
              <a:tblPr/>
              <a:tblGrid>
                <a:gridCol w="2051050"/>
                <a:gridCol w="612775"/>
                <a:gridCol w="747713"/>
                <a:gridCol w="931862"/>
              </a:tblGrid>
              <a:tr h="76358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Uncertainty Component</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Best Case</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Worst Case</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Typical</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U</a:t>
                      </a:r>
                      <a:r>
                        <a:rPr kumimoji="0" lang="en-US" sz="1400" b="0" i="0" u="none" strike="noStrike" cap="none" normalizeH="0" baseline="-30000" smtClean="0">
                          <a:ln>
                            <a:noFill/>
                          </a:ln>
                          <a:solidFill>
                            <a:srgbClr val="000000"/>
                          </a:solidFill>
                          <a:effectLst/>
                          <a:latin typeface="Arial" pitchFamily="34" charset="0"/>
                          <a:ea typeface="Times" pitchFamily="18" charset="0"/>
                          <a:cs typeface="Times New Roman" pitchFamily="18" charset="0"/>
                        </a:rPr>
                        <a:t>A</a:t>
                      </a: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 TDEV</a:t>
                      </a:r>
                      <a:r>
                        <a:rPr kumimoji="0" lang="en-US" altLang="zh-TW" sz="1400" b="0" i="0" u="none" strike="noStrike" cap="none" normalizeH="0" baseline="0" smtClean="0">
                          <a:ln>
                            <a:noFill/>
                          </a:ln>
                          <a:solidFill>
                            <a:srgbClr val="000000"/>
                          </a:solidFill>
                          <a:effectLst/>
                          <a:latin typeface="Arial" pitchFamily="34" charset="0"/>
                          <a:ea typeface="PMingLiU" charset="-120"/>
                          <a:cs typeface="Times New Roman" pitchFamily="18" charset="0"/>
                        </a:rPr>
                        <a:t>, τ = 1 d</a:t>
                      </a:r>
                      <a:endParaRPr kumimoji="0" lang="en-US" altLang="zh-TW" sz="1400" b="0" i="0" u="none" strike="noStrike" cap="none" normalizeH="0" baseline="0" smtClean="0">
                        <a:ln>
                          <a:noFill/>
                        </a:ln>
                        <a:solidFill>
                          <a:srgbClr val="000000"/>
                        </a:solidFill>
                        <a:effectLst/>
                        <a:latin typeface="Arial" pitchFamily="34" charset="0"/>
                        <a:ea typeface="PMingLiU" charset="-12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0.7</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5</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2</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U</a:t>
                      </a:r>
                      <a:r>
                        <a:rPr kumimoji="0" lang="en-US" sz="1400" b="0" i="0" u="none" strike="noStrike" cap="none" normalizeH="0" baseline="-30000" smtClean="0">
                          <a:ln>
                            <a:noFill/>
                          </a:ln>
                          <a:solidFill>
                            <a:srgbClr val="000000"/>
                          </a:solidFill>
                          <a:effectLst/>
                          <a:latin typeface="Arial" pitchFamily="34" charset="0"/>
                          <a:ea typeface="Times" pitchFamily="18" charset="0"/>
                          <a:cs typeface="Times New Roman" pitchFamily="18" charset="0"/>
                        </a:rPr>
                        <a:t>B</a:t>
                      </a: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 Calibration</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1</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4</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2</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U</a:t>
                      </a:r>
                      <a:r>
                        <a:rPr kumimoji="0" lang="en-US" sz="1400" b="0" i="0" u="none" strike="noStrike" cap="none" normalizeH="0" baseline="-30000" smtClean="0">
                          <a:ln>
                            <a:noFill/>
                          </a:ln>
                          <a:solidFill>
                            <a:srgbClr val="000000"/>
                          </a:solidFill>
                          <a:effectLst/>
                          <a:latin typeface="Arial" pitchFamily="34" charset="0"/>
                          <a:ea typeface="Times" pitchFamily="18" charset="0"/>
                          <a:cs typeface="Times New Roman" pitchFamily="18" charset="0"/>
                        </a:rPr>
                        <a:t>B</a:t>
                      </a: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 Coordinates</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1</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25</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3</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U</a:t>
                      </a:r>
                      <a:r>
                        <a:rPr kumimoji="0" lang="en-US" sz="1400" b="0" i="0" u="none" strike="noStrike" cap="none" normalizeH="0" baseline="-30000" smtClean="0">
                          <a:ln>
                            <a:noFill/>
                          </a:ln>
                          <a:solidFill>
                            <a:srgbClr val="000000"/>
                          </a:solidFill>
                          <a:effectLst/>
                          <a:latin typeface="Arial" pitchFamily="34" charset="0"/>
                          <a:ea typeface="Times" pitchFamily="18" charset="0"/>
                          <a:cs typeface="Times New Roman" pitchFamily="18" charset="0"/>
                        </a:rPr>
                        <a:t>B</a:t>
                      </a: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 Environment</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2.5</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4</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3</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U</a:t>
                      </a:r>
                      <a:r>
                        <a:rPr kumimoji="0" lang="en-US" sz="1400" b="0" i="0" u="none" strike="noStrike" cap="none" normalizeH="0" baseline="-30000" smtClean="0">
                          <a:ln>
                            <a:noFill/>
                          </a:ln>
                          <a:solidFill>
                            <a:srgbClr val="000000"/>
                          </a:solidFill>
                          <a:effectLst/>
                          <a:latin typeface="Arial" pitchFamily="34" charset="0"/>
                          <a:ea typeface="Times" pitchFamily="18" charset="0"/>
                          <a:cs typeface="Times New Roman" pitchFamily="18" charset="0"/>
                        </a:rPr>
                        <a:t>B</a:t>
                      </a: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 Multipath</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1.5</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5</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2</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U</a:t>
                      </a:r>
                      <a:r>
                        <a:rPr kumimoji="0" lang="en-US" sz="1400" b="0" i="0" u="none" strike="noStrike" cap="none" normalizeH="0" baseline="-30000" smtClean="0">
                          <a:ln>
                            <a:noFill/>
                          </a:ln>
                          <a:solidFill>
                            <a:srgbClr val="000000"/>
                          </a:solidFill>
                          <a:effectLst/>
                          <a:latin typeface="Arial" pitchFamily="34" charset="0"/>
                          <a:ea typeface="Times" pitchFamily="18" charset="0"/>
                          <a:cs typeface="Times New Roman" pitchFamily="18" charset="0"/>
                        </a:rPr>
                        <a:t>B</a:t>
                      </a: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 Ionosphere</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1</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3.5</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2</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U</a:t>
                      </a:r>
                      <a:r>
                        <a:rPr kumimoji="0" lang="en-US" sz="1400" b="0" i="0" u="none" strike="noStrike" cap="none" normalizeH="0" baseline="-30000" smtClean="0">
                          <a:ln>
                            <a:noFill/>
                          </a:ln>
                          <a:solidFill>
                            <a:srgbClr val="000000"/>
                          </a:solidFill>
                          <a:effectLst/>
                          <a:latin typeface="Arial" pitchFamily="34" charset="0"/>
                          <a:ea typeface="Times" pitchFamily="18" charset="0"/>
                          <a:cs typeface="Times New Roman" pitchFamily="18" charset="0"/>
                        </a:rPr>
                        <a:t>B</a:t>
                      </a: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 Ref. Delay</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0.5</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2</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1</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U</a:t>
                      </a:r>
                      <a:r>
                        <a:rPr kumimoji="0" lang="en-US" sz="1400" b="0" i="0" u="none" strike="noStrike" cap="none" normalizeH="0" baseline="-30000" smtClean="0">
                          <a:ln>
                            <a:noFill/>
                          </a:ln>
                          <a:solidFill>
                            <a:srgbClr val="000000"/>
                          </a:solidFill>
                          <a:effectLst/>
                          <a:latin typeface="Arial" pitchFamily="34" charset="0"/>
                          <a:ea typeface="Times" pitchFamily="18" charset="0"/>
                          <a:cs typeface="Times New Roman" pitchFamily="18" charset="0"/>
                        </a:rPr>
                        <a:t>B</a:t>
                      </a: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 Resolution</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0.05</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0.05</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0.05</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U</a:t>
                      </a:r>
                      <a:r>
                        <a:rPr kumimoji="0" lang="en-US" sz="1400" b="0" i="0" u="none" strike="noStrike" cap="none" normalizeH="0" baseline="-30000" smtClean="0">
                          <a:ln>
                            <a:noFill/>
                          </a:ln>
                          <a:solidFill>
                            <a:srgbClr val="000000"/>
                          </a:solidFill>
                          <a:effectLst/>
                          <a:latin typeface="Arial" pitchFamily="34" charset="0"/>
                          <a:ea typeface="Times" pitchFamily="18" charset="0"/>
                          <a:cs typeface="Times New Roman" pitchFamily="18" charset="0"/>
                        </a:rPr>
                        <a:t>C</a:t>
                      </a: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 </a:t>
                      </a:r>
                      <a:r>
                        <a:rPr kumimoji="0" lang="en-US" sz="1400" b="0" i="1" u="none" strike="noStrike" cap="none" normalizeH="0" baseline="0" smtClean="0">
                          <a:ln>
                            <a:noFill/>
                          </a:ln>
                          <a:solidFill>
                            <a:srgbClr val="000000"/>
                          </a:solidFill>
                          <a:effectLst/>
                          <a:latin typeface="Arial" pitchFamily="34" charset="0"/>
                          <a:ea typeface="Times" pitchFamily="18" charset="0"/>
                          <a:cs typeface="Times New Roman" pitchFamily="18" charset="0"/>
                        </a:rPr>
                        <a:t>k</a:t>
                      </a: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 = 2</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7.0</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53.8</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Times" pitchFamily="18" charset="0"/>
                          <a:cs typeface="Times New Roman" pitchFamily="18" charset="0"/>
                        </a:rPr>
                        <a:t>11.8</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72231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4530" name="Picture 2" descr="Map showing the master control station at Schriever AFB, Colorado; alternate master control station at Vandenberg AFB, California; ground antennas in Cape Canaveral, Ascension, Diego Garcia, and Kwajalein; AFCSN remote tracking stations in Hawaii, Vandenberg AFB, Schriever AFB, New Hampshire, Greenland, United Kingdom, Diego Garcia, and Guam; Air Force monitoring stations in Hawaii, Schriever AFB, Cape Canaveral, Ascension, Diego Garcia, and Kwajalein; and NGA monitoring stations in Tahiti, Alaska, Ecuador, USNO, Argentina, United Kingdom, South Africa, Bahrain, South Korea, Australia, and New Zea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62200"/>
            <a:ext cx="7620000" cy="41081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a:spLocks noGrp="1" noChangeArrowheads="1"/>
          </p:cNvSpPr>
          <p:nvPr>
            <p:ph type="title"/>
          </p:nvPr>
        </p:nvSpPr>
        <p:spPr>
          <a:xfrm>
            <a:off x="838200" y="0"/>
            <a:ext cx="7715250" cy="762000"/>
          </a:xfrm>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pPr algn="ctr"/>
            <a:r>
              <a:rPr lang="en-US" sz="3200" dirty="0">
                <a:solidFill>
                  <a:srgbClr val="3366FF"/>
                </a:solidFill>
                <a:latin typeface="Tahoma" pitchFamily="34" charset="0"/>
              </a:rPr>
              <a:t>GPS </a:t>
            </a:r>
            <a:r>
              <a:rPr lang="en-US" sz="3200" dirty="0" smtClean="0">
                <a:solidFill>
                  <a:srgbClr val="3366FF"/>
                </a:solidFill>
                <a:latin typeface="Tahoma" pitchFamily="34" charset="0"/>
              </a:rPr>
              <a:t>Control Segment</a:t>
            </a:r>
            <a:endParaRPr lang="en-US" sz="3200" dirty="0">
              <a:solidFill>
                <a:srgbClr val="3366FF"/>
              </a:solidFill>
              <a:latin typeface="Tahoma" pitchFamily="34" charset="0"/>
            </a:endParaRPr>
          </a:p>
        </p:txBody>
      </p:sp>
      <p:sp>
        <p:nvSpPr>
          <p:cNvPr id="8" name="Rectangle 1012"/>
          <p:cNvSpPr>
            <a:spLocks noChangeArrowheads="1"/>
          </p:cNvSpPr>
          <p:nvPr/>
        </p:nvSpPr>
        <p:spPr bwMode="auto">
          <a:xfrm>
            <a:off x="533400" y="685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lnSpc>
                <a:spcPct val="90000"/>
              </a:lnSpc>
              <a:spcBef>
                <a:spcPct val="20000"/>
              </a:spcBef>
              <a:buClr>
                <a:schemeClr val="bg1"/>
              </a:buClr>
              <a:buSzPct val="75000"/>
              <a:buFont typeface="Monotype Sorts" pitchFamily="2" charset="2"/>
              <a:buChar char="n"/>
            </a:pPr>
            <a:r>
              <a:rPr lang="en-US" sz="1800" dirty="0" smtClean="0">
                <a:solidFill>
                  <a:schemeClr val="tx1"/>
                </a:solidFill>
              </a:rPr>
              <a:t>The GPS control segment includes a master control station in Colorado, an alternate master control station in California, 12 command and control sites, and 16 monitoring sites that</a:t>
            </a:r>
          </a:p>
          <a:p>
            <a:pPr marL="742950" lvl="1" indent="-285750" algn="l">
              <a:lnSpc>
                <a:spcPct val="90000"/>
              </a:lnSpc>
              <a:spcBef>
                <a:spcPct val="20000"/>
              </a:spcBef>
              <a:buClr>
                <a:srgbClr val="3366FF"/>
              </a:buClr>
              <a:buSzPct val="75000"/>
              <a:buFont typeface="Monotype Sorts" pitchFamily="2" charset="2"/>
              <a:buChar char="u"/>
            </a:pPr>
            <a:r>
              <a:rPr lang="en-US" sz="1800" dirty="0" smtClean="0">
                <a:solidFill>
                  <a:schemeClr val="tx1"/>
                </a:solidFill>
              </a:rPr>
              <a:t>Monitor the GPS satellites for operational health</a:t>
            </a:r>
          </a:p>
          <a:p>
            <a:pPr marL="742950" lvl="1" indent="-285750">
              <a:lnSpc>
                <a:spcPct val="90000"/>
              </a:lnSpc>
              <a:spcBef>
                <a:spcPct val="20000"/>
              </a:spcBef>
              <a:buClr>
                <a:srgbClr val="3366FF"/>
              </a:buClr>
              <a:buSzPct val="75000"/>
              <a:buFont typeface="Monotype Sorts" pitchFamily="2" charset="2"/>
              <a:buChar char="u"/>
            </a:pPr>
            <a:r>
              <a:rPr lang="en-US" sz="1800" dirty="0" smtClean="0">
                <a:solidFill>
                  <a:schemeClr val="tx1"/>
                </a:solidFill>
              </a:rPr>
              <a:t>Upload </a:t>
            </a:r>
            <a:r>
              <a:rPr lang="en-US" sz="1800" dirty="0">
                <a:solidFill>
                  <a:schemeClr val="tx1"/>
                </a:solidFill>
              </a:rPr>
              <a:t>satellite almanacs, ephemeris messages, and clock corrections</a:t>
            </a:r>
          </a:p>
        </p:txBody>
      </p:sp>
    </p:spTree>
    <p:extLst>
      <p:ext uri="{BB962C8B-B14F-4D97-AF65-F5344CB8AC3E}">
        <p14:creationId xmlns:p14="http://schemas.microsoft.com/office/powerpoint/2010/main" val="514517363"/>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07084444"/>
              </p:ext>
            </p:extLst>
          </p:nvPr>
        </p:nvGraphicFramePr>
        <p:xfrm>
          <a:off x="819150" y="685800"/>
          <a:ext cx="7772400" cy="553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2068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6392" name="Line 8"/>
          <p:cNvSpPr>
            <a:spLocks noChangeShapeType="1"/>
          </p:cNvSpPr>
          <p:nvPr/>
        </p:nvSpPr>
        <p:spPr bwMode="auto">
          <a:xfrm>
            <a:off x="990600" y="5181600"/>
            <a:ext cx="990600" cy="152400"/>
          </a:xfrm>
          <a:prstGeom prst="line">
            <a:avLst/>
          </a:prstGeom>
          <a:noFill/>
          <a:ln w="12700">
            <a:noFill/>
            <a:round/>
            <a:headEnd/>
            <a:tailEnd type="triangle" w="med" len="med"/>
          </a:ln>
          <a:effectLst>
            <a:outerShdw dist="35921" dir="2700000" algn="ctr" rotWithShape="0">
              <a:srgbClr val="000000"/>
            </a:outerShdw>
          </a:effectLst>
        </p:spPr>
        <p:txBody>
          <a:bodyPr lIns="90488" tIns="44450" rIns="90488" bIns="44450" anchor="ctr"/>
          <a:lstStyle/>
          <a:p>
            <a:pPr algn="l" eaLnBrk="1" hangingPunct="1">
              <a:defRPr/>
            </a:pPr>
            <a:endParaRPr lang="en-US" sz="1800">
              <a:solidFill>
                <a:schemeClr val="tx1"/>
              </a:solidFill>
            </a:endParaRPr>
          </a:p>
        </p:txBody>
      </p:sp>
      <p:sp>
        <p:nvSpPr>
          <p:cNvPr id="1296393" name="Line 9"/>
          <p:cNvSpPr>
            <a:spLocks noChangeShapeType="1"/>
          </p:cNvSpPr>
          <p:nvPr/>
        </p:nvSpPr>
        <p:spPr bwMode="auto">
          <a:xfrm>
            <a:off x="990600" y="5029200"/>
            <a:ext cx="1066800" cy="304800"/>
          </a:xfrm>
          <a:prstGeom prst="line">
            <a:avLst/>
          </a:prstGeom>
          <a:noFill/>
          <a:ln w="12700">
            <a:noFill/>
            <a:round/>
            <a:headEnd/>
            <a:tailEnd type="triangle" w="med" len="med"/>
          </a:ln>
          <a:effectLst>
            <a:outerShdw dist="35921" dir="2700000" algn="ctr" rotWithShape="0">
              <a:srgbClr val="000000"/>
            </a:outerShdw>
          </a:effectLst>
        </p:spPr>
        <p:txBody>
          <a:bodyPr lIns="90488" tIns="44450" rIns="90488" bIns="44450" anchor="ctr"/>
          <a:lstStyle/>
          <a:p>
            <a:pPr algn="l" eaLnBrk="1" hangingPunct="1">
              <a:defRPr/>
            </a:pPr>
            <a:endParaRPr lang="en-US" sz="1800">
              <a:solidFill>
                <a:schemeClr val="tx1"/>
              </a:solidFill>
            </a:endParaRPr>
          </a:p>
        </p:txBody>
      </p:sp>
      <p:sp>
        <p:nvSpPr>
          <p:cNvPr id="1296394" name="Oval 10"/>
          <p:cNvSpPr>
            <a:spLocks noChangeArrowheads="1"/>
          </p:cNvSpPr>
          <p:nvPr/>
        </p:nvSpPr>
        <p:spPr bwMode="auto">
          <a:xfrm>
            <a:off x="990600" y="4648200"/>
            <a:ext cx="3581400" cy="1066800"/>
          </a:xfrm>
          <a:prstGeom prst="ellipse">
            <a:avLst/>
          </a:prstGeom>
          <a:noFill/>
          <a:ln w="12700">
            <a:noFill/>
            <a:round/>
            <a:headEnd/>
            <a:tailEnd/>
          </a:ln>
          <a:effectLst>
            <a:outerShdw dist="35921" dir="2700000" algn="ctr" rotWithShape="0">
              <a:srgbClr val="000000"/>
            </a:outerShdw>
          </a:effectLst>
        </p:spPr>
        <p:txBody>
          <a:bodyPr wrap="none" lIns="90488" tIns="44450" rIns="90488" bIns="44450" anchor="ctr"/>
          <a:lstStyle/>
          <a:p>
            <a:pPr algn="l" eaLnBrk="1" hangingPunct="1">
              <a:defRPr/>
            </a:pPr>
            <a:endParaRPr lang="en-US" sz="1800">
              <a:solidFill>
                <a:schemeClr val="tx1"/>
              </a:solidFill>
            </a:endParaRPr>
          </a:p>
        </p:txBody>
      </p:sp>
      <p:sp>
        <p:nvSpPr>
          <p:cNvPr id="1296395" name="Oval 11"/>
          <p:cNvSpPr>
            <a:spLocks noChangeArrowheads="1"/>
          </p:cNvSpPr>
          <p:nvPr/>
        </p:nvSpPr>
        <p:spPr bwMode="auto">
          <a:xfrm>
            <a:off x="1524000" y="4572000"/>
            <a:ext cx="6629400" cy="1524000"/>
          </a:xfrm>
          <a:prstGeom prst="ellipse">
            <a:avLst/>
          </a:prstGeom>
          <a:noFill/>
          <a:ln w="12700">
            <a:noFill/>
            <a:round/>
            <a:headEnd/>
            <a:tailEnd/>
          </a:ln>
          <a:effectLst>
            <a:outerShdw dist="35921" dir="2700000" algn="ctr" rotWithShape="0">
              <a:srgbClr val="000000"/>
            </a:outerShdw>
          </a:effectLst>
        </p:spPr>
        <p:txBody>
          <a:bodyPr wrap="none" lIns="90488" tIns="44450" rIns="90488" bIns="44450" anchor="ctr"/>
          <a:lstStyle/>
          <a:p>
            <a:pPr algn="l" eaLnBrk="1" hangingPunct="1">
              <a:defRPr/>
            </a:pPr>
            <a:endParaRPr lang="en-US" sz="1800">
              <a:solidFill>
                <a:schemeClr val="tx1"/>
              </a:solidFill>
            </a:endParaRPr>
          </a:p>
        </p:txBody>
      </p:sp>
      <p:sp>
        <p:nvSpPr>
          <p:cNvPr id="2145289" name="Rectangle 9"/>
          <p:cNvSpPr>
            <a:spLocks noChangeArrowheads="1"/>
          </p:cNvSpPr>
          <p:nvPr/>
        </p:nvSpPr>
        <p:spPr bwMode="auto">
          <a:xfrm>
            <a:off x="6229350" y="904875"/>
            <a:ext cx="28194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buClr>
                <a:schemeClr val="bg1"/>
              </a:buClr>
              <a:buFont typeface="Monotype Sorts" pitchFamily="2" charset="2"/>
              <a:buChar char="n"/>
            </a:pPr>
            <a:r>
              <a:rPr lang="en-US" sz="1600" dirty="0">
                <a:solidFill>
                  <a:srgbClr val="000000"/>
                </a:solidFill>
              </a:rPr>
              <a:t>Published monthly, it contains the results of the BIPM key </a:t>
            </a:r>
            <a:r>
              <a:rPr lang="en-US" sz="1600" dirty="0" smtClean="0">
                <a:solidFill>
                  <a:srgbClr val="000000"/>
                </a:solidFill>
              </a:rPr>
              <a:t>comparisons.  Results are two to six weeks old at the time of publication.</a:t>
            </a:r>
            <a:endParaRPr lang="en-US" sz="1600" dirty="0">
              <a:solidFill>
                <a:srgbClr val="000000"/>
              </a:solidFill>
            </a:endParaRPr>
          </a:p>
          <a:p>
            <a:pPr marL="342900" indent="-342900" algn="l">
              <a:buClr>
                <a:schemeClr val="bg1"/>
              </a:buClr>
              <a:buFont typeface="Monotype Sorts" pitchFamily="2" charset="2"/>
              <a:buNone/>
            </a:pPr>
            <a:endParaRPr lang="en-US" sz="1600" dirty="0">
              <a:solidFill>
                <a:srgbClr val="000000"/>
              </a:solidFill>
            </a:endParaRPr>
          </a:p>
          <a:p>
            <a:pPr marL="342900" indent="-342900" algn="l">
              <a:buClr>
                <a:schemeClr val="bg1"/>
              </a:buClr>
              <a:buFont typeface="Monotype Sorts" pitchFamily="2" charset="2"/>
              <a:buChar char="n"/>
            </a:pPr>
            <a:r>
              <a:rPr lang="en-US" sz="1600" dirty="0" smtClean="0">
                <a:solidFill>
                  <a:srgbClr val="000000"/>
                </a:solidFill>
              </a:rPr>
              <a:t>PTB in Germany is the pivot laboratory for all comparisons.  </a:t>
            </a:r>
          </a:p>
          <a:p>
            <a:pPr marL="342900" indent="-342900" algn="l">
              <a:buClr>
                <a:schemeClr val="bg1"/>
              </a:buClr>
              <a:buFont typeface="Monotype Sorts" pitchFamily="2" charset="2"/>
              <a:buChar char="n"/>
            </a:pPr>
            <a:endParaRPr lang="en-US" sz="1600" dirty="0">
              <a:solidFill>
                <a:srgbClr val="000000"/>
              </a:solidFill>
            </a:endParaRPr>
          </a:p>
          <a:p>
            <a:pPr marL="342900" indent="-342900" algn="l">
              <a:buClr>
                <a:schemeClr val="bg1"/>
              </a:buClr>
              <a:buFont typeface="Monotype Sorts" pitchFamily="2" charset="2"/>
              <a:buChar char="n"/>
            </a:pPr>
            <a:r>
              <a:rPr lang="en-US" sz="1600" dirty="0" smtClean="0">
                <a:solidFill>
                  <a:srgbClr val="000000"/>
                </a:solidFill>
              </a:rPr>
              <a:t>About 70 laboratories now appear on the </a:t>
            </a:r>
            <a:r>
              <a:rPr lang="en-US" sz="1600" i="1" dirty="0" smtClean="0">
                <a:solidFill>
                  <a:srgbClr val="000000"/>
                </a:solidFill>
              </a:rPr>
              <a:t>Circular T</a:t>
            </a:r>
            <a:r>
              <a:rPr lang="en-US" sz="1600" dirty="0" smtClean="0">
                <a:solidFill>
                  <a:srgbClr val="000000"/>
                </a:solidFill>
              </a:rPr>
              <a:t> and contribute data to Coordinated Universal Time (UTC).  </a:t>
            </a:r>
            <a:endParaRPr lang="en-US" sz="1600" dirty="0">
              <a:solidFill>
                <a:srgbClr val="000000"/>
              </a:solidFill>
            </a:endParaRPr>
          </a:p>
          <a:p>
            <a:pPr marL="342900" indent="-342900" algn="l">
              <a:buClr>
                <a:schemeClr val="bg1"/>
              </a:buClr>
              <a:buFont typeface="Monotype Sorts" pitchFamily="2" charset="2"/>
              <a:buChar char="n"/>
            </a:pPr>
            <a:endParaRPr lang="en-US" sz="1600" dirty="0" smtClean="0">
              <a:solidFill>
                <a:srgbClr val="000000"/>
              </a:solidFill>
            </a:endParaRPr>
          </a:p>
          <a:p>
            <a:pPr marL="342900" indent="-342900" algn="l">
              <a:buClr>
                <a:schemeClr val="bg1"/>
              </a:buClr>
              <a:buFont typeface="Monotype Sorts" pitchFamily="2" charset="2"/>
              <a:buChar char="n"/>
            </a:pPr>
            <a:r>
              <a:rPr lang="en-US" sz="1600" dirty="0" smtClean="0">
                <a:solidFill>
                  <a:srgbClr val="000000"/>
                </a:solidFill>
              </a:rPr>
              <a:t>New </a:t>
            </a:r>
            <a:r>
              <a:rPr lang="en-US" sz="1600" dirty="0" smtClean="0">
                <a:solidFill>
                  <a:srgbClr val="000000"/>
                </a:solidFill>
              </a:rPr>
              <a:t>“Rapid” UTC (</a:t>
            </a:r>
            <a:r>
              <a:rPr lang="en-US" sz="1600" dirty="0" err="1" smtClean="0">
                <a:solidFill>
                  <a:srgbClr val="000000"/>
                </a:solidFill>
              </a:rPr>
              <a:t>UTCr</a:t>
            </a:r>
            <a:r>
              <a:rPr lang="en-US" sz="1600" dirty="0" smtClean="0">
                <a:solidFill>
                  <a:srgbClr val="000000"/>
                </a:solidFill>
              </a:rPr>
              <a:t>) document is published every week.</a:t>
            </a:r>
            <a:endParaRPr lang="en-US" sz="1600" dirty="0">
              <a:solidFill>
                <a:srgbClr val="000000"/>
              </a:solidFill>
            </a:endParaRPr>
          </a:p>
        </p:txBody>
      </p:sp>
      <p:sp>
        <p:nvSpPr>
          <p:cNvPr id="2145290" name="Rectangle 10"/>
          <p:cNvSpPr>
            <a:spLocks noChangeArrowheads="1"/>
          </p:cNvSpPr>
          <p:nvPr/>
        </p:nvSpPr>
        <p:spPr bwMode="auto">
          <a:xfrm>
            <a:off x="457200" y="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0488" tIns="44450" rIns="90488" bIns="44450" anchor="ctr"/>
          <a:lstStyle/>
          <a:p>
            <a:pPr algn="ctr"/>
            <a:r>
              <a:rPr lang="en-US" sz="2800" dirty="0">
                <a:solidFill>
                  <a:srgbClr val="3366FF"/>
                </a:solidFill>
                <a:latin typeface="Tahoma" pitchFamily="34" charset="0"/>
              </a:rPr>
              <a:t>BIPM </a:t>
            </a:r>
            <a:r>
              <a:rPr lang="en-US" sz="2800" i="1" dirty="0">
                <a:solidFill>
                  <a:srgbClr val="3366FF"/>
                </a:solidFill>
                <a:latin typeface="Tahoma" pitchFamily="34" charset="0"/>
              </a:rPr>
              <a:t>Circular T</a:t>
            </a:r>
            <a:r>
              <a:rPr lang="en-US" sz="2800" dirty="0">
                <a:solidFill>
                  <a:srgbClr val="3366FF"/>
                </a:solidFill>
                <a:latin typeface="Tahoma" pitchFamily="34" charset="0"/>
              </a:rPr>
              <a:t> (www.bipm.org)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1171575"/>
            <a:ext cx="6153349" cy="3857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62387800"/>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3771"/>
            <a:ext cx="9144000" cy="6435469"/>
          </a:xfrm>
          <a:prstGeom prst="rect">
            <a:avLst/>
          </a:prstGeom>
        </p:spPr>
      </p:pic>
    </p:spTree>
    <p:extLst>
      <p:ext uri="{BB962C8B-B14F-4D97-AF65-F5344CB8AC3E}">
        <p14:creationId xmlns:p14="http://schemas.microsoft.com/office/powerpoint/2010/main" val="1084379038"/>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628" name="Rectangle 4"/>
          <p:cNvSpPr>
            <a:spLocks noChangeArrowheads="1"/>
          </p:cNvSpPr>
          <p:nvPr/>
        </p:nvSpPr>
        <p:spPr bwMode="auto">
          <a:xfrm>
            <a:off x="838200" y="1609725"/>
            <a:ext cx="7696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lnSpc>
                <a:spcPct val="90000"/>
              </a:lnSpc>
              <a:spcBef>
                <a:spcPct val="20000"/>
              </a:spcBef>
              <a:buClr>
                <a:srgbClr val="3366FF"/>
              </a:buClr>
              <a:buSzPct val="75000"/>
              <a:buFont typeface="Wingdings" panose="05000000000000000000" pitchFamily="2" charset="2"/>
              <a:buChar char="ü"/>
            </a:pPr>
            <a:r>
              <a:rPr lang="en-US" sz="1800" baseline="0" dirty="0"/>
              <a:t>You </a:t>
            </a:r>
            <a:r>
              <a:rPr lang="en-US" sz="1800" baseline="0" dirty="0" smtClean="0"/>
              <a:t>must have </a:t>
            </a:r>
            <a:r>
              <a:rPr lang="en-US" sz="1800" baseline="0" dirty="0"/>
              <a:t>a cesium </a:t>
            </a:r>
            <a:r>
              <a:rPr lang="en-US" sz="1800" baseline="0" dirty="0" smtClean="0"/>
              <a:t>clock</a:t>
            </a:r>
            <a:endParaRPr lang="en-US" sz="1800" baseline="0" dirty="0"/>
          </a:p>
          <a:p>
            <a:pPr marL="342900" indent="-342900" algn="l">
              <a:lnSpc>
                <a:spcPct val="90000"/>
              </a:lnSpc>
              <a:spcBef>
                <a:spcPct val="20000"/>
              </a:spcBef>
              <a:buClr>
                <a:srgbClr val="3366FF"/>
              </a:buClr>
              <a:buSzPct val="75000"/>
              <a:buFont typeface="Wingdings" panose="05000000000000000000" pitchFamily="2" charset="2"/>
              <a:buChar char="ü"/>
            </a:pPr>
            <a:endParaRPr lang="en-US" sz="1800" baseline="0" dirty="0"/>
          </a:p>
          <a:p>
            <a:pPr marL="342900" indent="-342900" algn="l">
              <a:lnSpc>
                <a:spcPct val="90000"/>
              </a:lnSpc>
              <a:spcBef>
                <a:spcPct val="20000"/>
              </a:spcBef>
              <a:buClr>
                <a:srgbClr val="3366FF"/>
              </a:buClr>
              <a:buSzPct val="75000"/>
              <a:buFont typeface="Wingdings" panose="05000000000000000000" pitchFamily="2" charset="2"/>
              <a:buChar char="ü"/>
            </a:pPr>
            <a:r>
              <a:rPr lang="en-US" sz="1800" baseline="0" dirty="0"/>
              <a:t>You </a:t>
            </a:r>
            <a:r>
              <a:rPr lang="en-US" sz="1800" baseline="0" dirty="0" smtClean="0"/>
              <a:t>must have </a:t>
            </a:r>
            <a:r>
              <a:rPr lang="en-US" sz="1800" baseline="0" dirty="0"/>
              <a:t>a </a:t>
            </a:r>
            <a:r>
              <a:rPr lang="en-US" sz="1800" baseline="0" dirty="0" smtClean="0"/>
              <a:t>CGGTTS* </a:t>
            </a:r>
            <a:r>
              <a:rPr lang="en-US" sz="1800" baseline="0" dirty="0"/>
              <a:t>compatible GPS </a:t>
            </a:r>
            <a:r>
              <a:rPr lang="en-US" sz="1800" baseline="0" dirty="0" smtClean="0"/>
              <a:t>receiver (SIM system is not compatible)</a:t>
            </a:r>
            <a:endParaRPr lang="en-US" sz="1800" baseline="0" dirty="0"/>
          </a:p>
          <a:p>
            <a:pPr marL="342900" indent="-342900" algn="l">
              <a:lnSpc>
                <a:spcPct val="90000"/>
              </a:lnSpc>
              <a:spcBef>
                <a:spcPct val="20000"/>
              </a:spcBef>
              <a:buClr>
                <a:srgbClr val="3366FF"/>
              </a:buClr>
              <a:buSzPct val="75000"/>
              <a:buFont typeface="Wingdings" panose="05000000000000000000" pitchFamily="2" charset="2"/>
              <a:buChar char="ü"/>
            </a:pPr>
            <a:endParaRPr lang="en-US" sz="1800" baseline="0" dirty="0"/>
          </a:p>
          <a:p>
            <a:pPr marL="342900" indent="-342900" algn="l">
              <a:lnSpc>
                <a:spcPct val="90000"/>
              </a:lnSpc>
              <a:spcBef>
                <a:spcPct val="20000"/>
              </a:spcBef>
              <a:buClr>
                <a:srgbClr val="3366FF"/>
              </a:buClr>
              <a:buSzPct val="75000"/>
              <a:buFont typeface="Wingdings" panose="05000000000000000000" pitchFamily="2" charset="2"/>
              <a:buChar char="ü"/>
            </a:pPr>
            <a:r>
              <a:rPr lang="en-US" sz="1800" baseline="0" dirty="0"/>
              <a:t>Your country must be a signatory of the CIPM </a:t>
            </a:r>
            <a:r>
              <a:rPr lang="en-US" sz="1800" dirty="0" smtClean="0"/>
              <a:t>MRA</a:t>
            </a:r>
            <a:endParaRPr lang="en-US" sz="1800" baseline="0" dirty="0"/>
          </a:p>
          <a:p>
            <a:pPr marL="342900" indent="-342900" algn="l">
              <a:lnSpc>
                <a:spcPct val="90000"/>
              </a:lnSpc>
              <a:spcBef>
                <a:spcPct val="20000"/>
              </a:spcBef>
              <a:buClr>
                <a:srgbClr val="3366FF"/>
              </a:buClr>
              <a:buSzPct val="75000"/>
              <a:buFont typeface="Wingdings" panose="05000000000000000000" pitchFamily="2" charset="2"/>
              <a:buChar char="ü"/>
            </a:pPr>
            <a:endParaRPr lang="en-US" sz="1800" baseline="0" dirty="0"/>
          </a:p>
          <a:p>
            <a:pPr marL="342900" indent="-342900" algn="l">
              <a:lnSpc>
                <a:spcPct val="90000"/>
              </a:lnSpc>
              <a:spcBef>
                <a:spcPct val="20000"/>
              </a:spcBef>
              <a:buClr>
                <a:srgbClr val="3366FF"/>
              </a:buClr>
              <a:buSzPct val="75000"/>
              <a:buFont typeface="Wingdings" panose="05000000000000000000" pitchFamily="2" charset="2"/>
              <a:buChar char="ü"/>
            </a:pPr>
            <a:r>
              <a:rPr lang="en-GB" sz="1800" baseline="0" dirty="0"/>
              <a:t>You must contact the BIPM and provide information on the name/address of the laboratory, clocks (model, serial number), time transfer equipment in the laboratory, and any other relevant information. They will then assign an acronym and a code to your laboratory, and a code to each clock.</a:t>
            </a:r>
            <a:r>
              <a:rPr lang="en-GB" sz="1800" baseline="0" dirty="0">
                <a:effectLst>
                  <a:outerShdw blurRad="38100" dist="38100" dir="2700000" algn="tl">
                    <a:srgbClr val="C0C0C0"/>
                  </a:outerShdw>
                </a:effectLst>
              </a:rPr>
              <a:t> </a:t>
            </a:r>
          </a:p>
          <a:p>
            <a:pPr marL="342900" indent="-342900" algn="l">
              <a:lnSpc>
                <a:spcPct val="90000"/>
              </a:lnSpc>
              <a:spcBef>
                <a:spcPct val="20000"/>
              </a:spcBef>
              <a:buClr>
                <a:srgbClr val="3366FF"/>
              </a:buClr>
              <a:buSzPct val="75000"/>
              <a:buFont typeface="Wingdings" panose="05000000000000000000" pitchFamily="2" charset="2"/>
              <a:buChar char="ü"/>
            </a:pPr>
            <a:endParaRPr lang="en-US" sz="1800" baseline="0" dirty="0"/>
          </a:p>
          <a:p>
            <a:pPr marL="342900" indent="-342900" algn="l">
              <a:lnSpc>
                <a:spcPct val="90000"/>
              </a:lnSpc>
              <a:spcBef>
                <a:spcPct val="20000"/>
              </a:spcBef>
              <a:buClr>
                <a:srgbClr val="3366FF"/>
              </a:buClr>
              <a:buSzPct val="75000"/>
              <a:buFont typeface="Wingdings" panose="05000000000000000000" pitchFamily="2" charset="2"/>
              <a:buChar char="ü"/>
            </a:pPr>
            <a:r>
              <a:rPr lang="en-US" sz="1800" baseline="0" dirty="0"/>
              <a:t>You must submit a data file once per </a:t>
            </a:r>
            <a:r>
              <a:rPr lang="en-US" sz="1800" baseline="0" dirty="0" smtClean="0"/>
              <a:t>week </a:t>
            </a:r>
            <a:r>
              <a:rPr lang="en-US" sz="1800" baseline="0" dirty="0"/>
              <a:t>by </a:t>
            </a:r>
            <a:r>
              <a:rPr lang="en-US" sz="1800" baseline="0" dirty="0" smtClean="0"/>
              <a:t>FTP</a:t>
            </a:r>
          </a:p>
          <a:p>
            <a:pPr marL="342900" indent="-342900" algn="l">
              <a:lnSpc>
                <a:spcPct val="90000"/>
              </a:lnSpc>
              <a:spcBef>
                <a:spcPct val="20000"/>
              </a:spcBef>
              <a:buClr>
                <a:schemeClr val="bg1"/>
              </a:buClr>
              <a:buSzPct val="75000"/>
              <a:buFont typeface="Monotype Sorts" pitchFamily="2" charset="2"/>
              <a:buChar char="n"/>
            </a:pPr>
            <a:endParaRPr lang="en-US" dirty="0">
              <a:solidFill>
                <a:schemeClr val="bg2"/>
              </a:solidFill>
            </a:endParaRPr>
          </a:p>
          <a:p>
            <a:pPr marL="342900" indent="-342900">
              <a:lnSpc>
                <a:spcPct val="90000"/>
              </a:lnSpc>
              <a:spcBef>
                <a:spcPct val="20000"/>
              </a:spcBef>
              <a:buClr>
                <a:schemeClr val="bg1"/>
              </a:buClr>
              <a:buSzPct val="75000"/>
              <a:buFont typeface="Monotype Sorts" pitchFamily="2" charset="2"/>
              <a:buChar char="n"/>
            </a:pPr>
            <a:r>
              <a:rPr lang="en-US" i="1" dirty="0"/>
              <a:t>* Consultative GPS and GLONASS Time Transfer Sub-committee</a:t>
            </a:r>
          </a:p>
          <a:p>
            <a:pPr marL="342900" indent="-342900" algn="l">
              <a:lnSpc>
                <a:spcPct val="90000"/>
              </a:lnSpc>
              <a:spcBef>
                <a:spcPct val="20000"/>
              </a:spcBef>
              <a:buClr>
                <a:schemeClr val="bg1"/>
              </a:buClr>
              <a:buSzPct val="75000"/>
              <a:buFont typeface="Monotype Sorts" pitchFamily="2" charset="2"/>
              <a:buChar char="n"/>
            </a:pPr>
            <a:endParaRPr lang="en-US" sz="1800" baseline="0" dirty="0">
              <a:solidFill>
                <a:schemeClr val="bg2"/>
              </a:solidFill>
            </a:endParaRPr>
          </a:p>
        </p:txBody>
      </p:sp>
      <p:sp>
        <p:nvSpPr>
          <p:cNvPr id="1946629" name="Rectangle 5"/>
          <p:cNvSpPr>
            <a:spLocks noGrp="1" noChangeArrowheads="1"/>
          </p:cNvSpPr>
          <p:nvPr>
            <p:ph type="title"/>
          </p:nvPr>
        </p:nvSpPr>
        <p:spPr bwMode="auto">
          <a:xfrm>
            <a:off x="535781" y="304800"/>
            <a:ext cx="8301038" cy="1143000"/>
          </a:xfrm>
          <a:solidFill>
            <a:srgbClr val="FFFFFF"/>
          </a:solidFill>
          <a:ln/>
          <a:effectLst>
            <a:outerShdw dist="35921" dir="2700000" sx="1000" sy="1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tabLst>
                <a:tab pos="690563" algn="l"/>
              </a:tabLst>
            </a:pPr>
            <a:r>
              <a:rPr lang="en-US" sz="2800" dirty="0">
                <a:solidFill>
                  <a:srgbClr val="3366FF"/>
                </a:solidFill>
                <a:latin typeface="Tahoma" pitchFamily="34" charset="0"/>
              </a:rPr>
              <a:t>Steps required in order to appear on the BIPM </a:t>
            </a:r>
            <a:r>
              <a:rPr lang="en-US" sz="2800" i="1" dirty="0" smtClean="0">
                <a:solidFill>
                  <a:srgbClr val="3366FF"/>
                </a:solidFill>
                <a:latin typeface="Tahoma" pitchFamily="34" charset="0"/>
              </a:rPr>
              <a:t>Circular T</a:t>
            </a:r>
            <a:r>
              <a:rPr lang="en-US" sz="2800" dirty="0" smtClean="0">
                <a:solidFill>
                  <a:srgbClr val="3366FF"/>
                </a:solidFill>
                <a:latin typeface="Tahoma" pitchFamily="34" charset="0"/>
              </a:rPr>
              <a:t> </a:t>
            </a:r>
            <a:r>
              <a:rPr lang="en-US" sz="2800" dirty="0">
                <a:solidFill>
                  <a:srgbClr val="3366FF"/>
                </a:solidFill>
                <a:latin typeface="Tahoma" pitchFamily="34" charset="0"/>
              </a:rPr>
              <a:t>and contribute to UTC</a:t>
            </a:r>
            <a:r>
              <a:rPr lang="en-US" sz="2800" dirty="0">
                <a:solidFill>
                  <a:schemeClr val="bg2"/>
                </a:solidFill>
                <a:latin typeface="Tahoma" pitchFamily="34" charset="0"/>
              </a:rPr>
              <a:t/>
            </a:r>
            <a:br>
              <a:rPr lang="en-US" sz="2800" dirty="0">
                <a:solidFill>
                  <a:schemeClr val="bg2"/>
                </a:solidFill>
                <a:latin typeface="Tahoma" pitchFamily="34" charset="0"/>
              </a:rPr>
            </a:br>
            <a:endParaRPr lang="en-US" sz="2800" dirty="0">
              <a:solidFill>
                <a:schemeClr val="bg2"/>
              </a:solidFill>
              <a:latin typeface="Tahoma" pitchFamily="34" charset="0"/>
            </a:endParaRPr>
          </a:p>
        </p:txBody>
      </p:sp>
    </p:spTree>
    <p:extLst>
      <p:ext uri="{BB962C8B-B14F-4D97-AF65-F5344CB8AC3E}">
        <p14:creationId xmlns:p14="http://schemas.microsoft.com/office/powerpoint/2010/main" val="2405529393"/>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7730" name="Rectangle 2"/>
          <p:cNvSpPr>
            <a:spLocks noGrp="1" noChangeArrowheads="1"/>
          </p:cNvSpPr>
          <p:nvPr>
            <p:ph type="title"/>
          </p:nvPr>
        </p:nvSpPr>
        <p:spPr>
          <a:xfrm>
            <a:off x="0" y="292100"/>
            <a:ext cx="9144000" cy="698500"/>
          </a:xfrm>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pPr algn="ctr"/>
            <a:r>
              <a:rPr lang="en-US" sz="3000" dirty="0" smtClean="0">
                <a:solidFill>
                  <a:srgbClr val="3366FF"/>
                </a:solidFill>
                <a:latin typeface="Tahoma" pitchFamily="34" charset="0"/>
              </a:rPr>
              <a:t>CGGTTS Data Collection Schedule</a:t>
            </a:r>
            <a:endParaRPr lang="en-US" sz="3000" dirty="0">
              <a:solidFill>
                <a:srgbClr val="3366FF"/>
              </a:solidFill>
              <a:latin typeface="Tahoma" pitchFamily="34" charset="0"/>
            </a:endParaRPr>
          </a:p>
        </p:txBody>
      </p:sp>
      <p:sp>
        <p:nvSpPr>
          <p:cNvPr id="1737731" name="Rectangle 3"/>
          <p:cNvSpPr>
            <a:spLocks noGrp="1" noChangeArrowheads="1"/>
          </p:cNvSpPr>
          <p:nvPr>
            <p:ph type="body" idx="1"/>
          </p:nvPr>
        </p:nvSpPr>
        <p:spPr>
          <a:xfrm>
            <a:off x="542925" y="1200151"/>
            <a:ext cx="8243888" cy="3448050"/>
          </a:xfrm>
        </p:spPr>
        <p:txBody>
          <a:bodyPr/>
          <a:lstStyle/>
          <a:p>
            <a:pPr>
              <a:lnSpc>
                <a:spcPct val="90000"/>
              </a:lnSpc>
              <a:buClr>
                <a:schemeClr val="bg1"/>
              </a:buClr>
              <a:buSzPct val="105000"/>
              <a:buFont typeface="Wingdings" pitchFamily="2" charset="2"/>
              <a:buChar char="§"/>
              <a:tabLst>
                <a:tab pos="341313" algn="l"/>
              </a:tabLst>
            </a:pPr>
            <a:r>
              <a:rPr lang="en-US" sz="2000" dirty="0">
                <a:effectLst/>
              </a:rPr>
              <a:t>Starting at 0:00 (UTC) on the reference date (October 1, 1997), the 24 hours of a day are divided into 90 16-minute intervals.</a:t>
            </a:r>
          </a:p>
          <a:p>
            <a:pPr>
              <a:lnSpc>
                <a:spcPct val="90000"/>
              </a:lnSpc>
              <a:buClr>
                <a:schemeClr val="bg1"/>
              </a:buClr>
              <a:buSzPct val="105000"/>
              <a:buFont typeface="Wingdings" pitchFamily="2" charset="2"/>
              <a:buChar char="§"/>
              <a:tabLst>
                <a:tab pos="341313" algn="l"/>
              </a:tabLst>
            </a:pPr>
            <a:endParaRPr lang="en-US" sz="2000" dirty="0">
              <a:effectLst/>
            </a:endParaRPr>
          </a:p>
          <a:p>
            <a:pPr>
              <a:lnSpc>
                <a:spcPct val="90000"/>
              </a:lnSpc>
              <a:buClr>
                <a:schemeClr val="bg1"/>
              </a:buClr>
              <a:buSzPct val="105000"/>
              <a:buFont typeface="Wingdings" pitchFamily="2" charset="2"/>
              <a:buChar char="§"/>
              <a:tabLst>
                <a:tab pos="341313" algn="l"/>
              </a:tabLst>
            </a:pPr>
            <a:r>
              <a:rPr lang="en-US" sz="2000" dirty="0">
                <a:effectLst/>
              </a:rPr>
              <a:t>The first 89 intervals are used for common-view. Start time of each 16-minute interval is shifted 4 minutes earlier everyday.  The 90</a:t>
            </a:r>
            <a:r>
              <a:rPr lang="en-US" sz="2000" baseline="30000" dirty="0">
                <a:effectLst/>
              </a:rPr>
              <a:t>th </a:t>
            </a:r>
            <a:r>
              <a:rPr lang="en-US" sz="2000" dirty="0">
                <a:effectLst/>
              </a:rPr>
              <a:t>interval is reserved for handling the 4-minute start time update.</a:t>
            </a:r>
          </a:p>
          <a:p>
            <a:pPr>
              <a:lnSpc>
                <a:spcPct val="90000"/>
              </a:lnSpc>
              <a:buClr>
                <a:schemeClr val="bg1"/>
              </a:buClr>
              <a:buSzPct val="105000"/>
              <a:buFont typeface="Wingdings" pitchFamily="2" charset="2"/>
              <a:buChar char="§"/>
              <a:tabLst>
                <a:tab pos="341313" algn="l"/>
              </a:tabLst>
            </a:pPr>
            <a:endParaRPr lang="en-US" sz="2000" dirty="0">
              <a:effectLst/>
            </a:endParaRPr>
          </a:p>
          <a:p>
            <a:pPr>
              <a:lnSpc>
                <a:spcPct val="90000"/>
              </a:lnSpc>
              <a:buClr>
                <a:schemeClr val="bg1"/>
              </a:buClr>
              <a:buSzPct val="105000"/>
              <a:buFont typeface="Wingdings" pitchFamily="2" charset="2"/>
              <a:buChar char="§"/>
              <a:tabLst>
                <a:tab pos="341313" algn="l"/>
              </a:tabLst>
            </a:pPr>
            <a:r>
              <a:rPr lang="en-US" sz="2000" dirty="0">
                <a:effectLst/>
              </a:rPr>
              <a:t>The 13-minute common-view measurement starts 2 minutes after the beginning of the 16-minute interval.</a:t>
            </a:r>
          </a:p>
          <a:p>
            <a:pPr>
              <a:lnSpc>
                <a:spcPct val="90000"/>
              </a:lnSpc>
              <a:buClr>
                <a:schemeClr val="bg1"/>
              </a:buClr>
              <a:buSzPct val="105000"/>
              <a:buFont typeface="Wingdings" pitchFamily="2" charset="2"/>
              <a:buChar char="§"/>
              <a:tabLst>
                <a:tab pos="341313" algn="l"/>
              </a:tabLst>
            </a:pPr>
            <a:endParaRPr lang="en-US" sz="2000" dirty="0">
              <a:effectLst/>
            </a:endParaRPr>
          </a:p>
        </p:txBody>
      </p:sp>
      <p:sp>
        <p:nvSpPr>
          <p:cNvPr id="1737732" name="Text Box 4"/>
          <p:cNvSpPr txBox="1">
            <a:spLocks noChangeArrowheads="1"/>
          </p:cNvSpPr>
          <p:nvPr/>
        </p:nvSpPr>
        <p:spPr bwMode="auto">
          <a:xfrm>
            <a:off x="1538288" y="5310188"/>
            <a:ext cx="549275" cy="273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hlink"/>
                </a:solidFill>
              </a14:hiddenFill>
            </a:ext>
          </a:extLst>
        </p:spPr>
        <p:txBody>
          <a:bodyPr/>
          <a:lstStyle/>
          <a:p>
            <a:r>
              <a:rPr lang="en-US" sz="1400">
                <a:solidFill>
                  <a:schemeClr val="bg2"/>
                </a:solidFill>
                <a:latin typeface="Times New Roman" pitchFamily="18" charset="0"/>
              </a:rPr>
              <a:t>2</a:t>
            </a:r>
          </a:p>
        </p:txBody>
      </p:sp>
      <p:sp>
        <p:nvSpPr>
          <p:cNvPr id="1737733" name="Text Box 5"/>
          <p:cNvSpPr txBox="1">
            <a:spLocks noChangeArrowheads="1"/>
          </p:cNvSpPr>
          <p:nvPr/>
        </p:nvSpPr>
        <p:spPr bwMode="auto">
          <a:xfrm>
            <a:off x="2724150" y="4760913"/>
            <a:ext cx="731838" cy="274637"/>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dirty="0">
                <a:solidFill>
                  <a:schemeClr val="bg2"/>
                </a:solidFill>
                <a:latin typeface="Times New Roman" pitchFamily="18" charset="0"/>
              </a:rPr>
              <a:t>lock up</a:t>
            </a:r>
          </a:p>
        </p:txBody>
      </p:sp>
      <p:sp>
        <p:nvSpPr>
          <p:cNvPr id="1737734" name="Text Box 6"/>
          <p:cNvSpPr txBox="1">
            <a:spLocks noChangeArrowheads="1"/>
          </p:cNvSpPr>
          <p:nvPr/>
        </p:nvSpPr>
        <p:spPr bwMode="auto">
          <a:xfrm>
            <a:off x="4919663" y="4760913"/>
            <a:ext cx="1339850" cy="274637"/>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1400">
                <a:solidFill>
                  <a:schemeClr val="bg2"/>
                </a:solidFill>
                <a:latin typeface="Times New Roman" pitchFamily="18" charset="0"/>
              </a:rPr>
              <a:t>data processing</a:t>
            </a:r>
          </a:p>
        </p:txBody>
      </p:sp>
      <p:sp>
        <p:nvSpPr>
          <p:cNvPr id="1737735" name="Text Box 7"/>
          <p:cNvSpPr txBox="1">
            <a:spLocks noChangeArrowheads="1"/>
          </p:cNvSpPr>
          <p:nvPr/>
        </p:nvSpPr>
        <p:spPr bwMode="auto">
          <a:xfrm>
            <a:off x="3455988" y="4760913"/>
            <a:ext cx="1554162" cy="274637"/>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solidFill>
                  <a:schemeClr val="bg2"/>
                </a:solidFill>
                <a:latin typeface="Times New Roman" pitchFamily="18" charset="0"/>
              </a:rPr>
              <a:t>measurement</a:t>
            </a:r>
          </a:p>
        </p:txBody>
      </p:sp>
      <p:sp>
        <p:nvSpPr>
          <p:cNvPr id="1737736" name="Text Box 8"/>
          <p:cNvSpPr txBox="1">
            <a:spLocks noChangeArrowheads="1"/>
          </p:cNvSpPr>
          <p:nvPr/>
        </p:nvSpPr>
        <p:spPr bwMode="auto">
          <a:xfrm>
            <a:off x="7847013" y="5400675"/>
            <a:ext cx="368300" cy="274638"/>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i="1">
                <a:solidFill>
                  <a:schemeClr val="bg2"/>
                </a:solidFill>
                <a:latin typeface="Times New Roman" pitchFamily="18" charset="0"/>
              </a:rPr>
              <a:t>t</a:t>
            </a:r>
          </a:p>
        </p:txBody>
      </p:sp>
      <p:sp>
        <p:nvSpPr>
          <p:cNvPr id="1737737" name="Line 9"/>
          <p:cNvSpPr>
            <a:spLocks noChangeShapeType="1"/>
          </p:cNvSpPr>
          <p:nvPr/>
        </p:nvSpPr>
        <p:spPr bwMode="auto">
          <a:xfrm>
            <a:off x="7389813" y="5583238"/>
            <a:ext cx="5492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37738" name="Text Box 10"/>
          <p:cNvSpPr txBox="1">
            <a:spLocks noChangeArrowheads="1"/>
          </p:cNvSpPr>
          <p:nvPr/>
        </p:nvSpPr>
        <p:spPr bwMode="auto">
          <a:xfrm>
            <a:off x="989013" y="5310188"/>
            <a:ext cx="547687" cy="273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hlink"/>
                </a:solidFill>
              </a14:hiddenFill>
            </a:ext>
          </a:extLst>
        </p:spPr>
        <p:txBody>
          <a:bodyPr/>
          <a:lstStyle/>
          <a:p>
            <a:r>
              <a:rPr lang="en-US" sz="1400">
                <a:solidFill>
                  <a:schemeClr val="bg2"/>
                </a:solidFill>
                <a:latin typeface="Times New Roman" pitchFamily="18" charset="0"/>
              </a:rPr>
              <a:t>1</a:t>
            </a:r>
          </a:p>
        </p:txBody>
      </p:sp>
      <p:sp>
        <p:nvSpPr>
          <p:cNvPr id="1737739" name="Text Box 11"/>
          <p:cNvSpPr txBox="1">
            <a:spLocks noChangeArrowheads="1"/>
          </p:cNvSpPr>
          <p:nvPr/>
        </p:nvSpPr>
        <p:spPr bwMode="auto">
          <a:xfrm>
            <a:off x="2084388" y="5310188"/>
            <a:ext cx="549275" cy="273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hlink"/>
                </a:solidFill>
              </a14:hiddenFill>
            </a:ext>
          </a:extLst>
        </p:spPr>
        <p:txBody>
          <a:bodyPr/>
          <a:lstStyle/>
          <a:p>
            <a:r>
              <a:rPr lang="en-US" sz="1400">
                <a:solidFill>
                  <a:schemeClr val="bg2"/>
                </a:solidFill>
                <a:latin typeface="Times New Roman" pitchFamily="18" charset="0"/>
              </a:rPr>
              <a:t>3</a:t>
            </a:r>
          </a:p>
        </p:txBody>
      </p:sp>
      <p:sp>
        <p:nvSpPr>
          <p:cNvPr id="1737740" name="Text Box 12"/>
          <p:cNvSpPr txBox="1">
            <a:spLocks noChangeArrowheads="1"/>
          </p:cNvSpPr>
          <p:nvPr/>
        </p:nvSpPr>
        <p:spPr bwMode="auto">
          <a:xfrm>
            <a:off x="2633663" y="5310188"/>
            <a:ext cx="547687" cy="273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hlink"/>
                </a:solidFill>
              </a14:hiddenFill>
            </a:ext>
          </a:extLst>
        </p:spPr>
        <p:txBody>
          <a:bodyPr/>
          <a:lstStyle/>
          <a:p>
            <a:r>
              <a:rPr lang="en-US" sz="1400">
                <a:solidFill>
                  <a:schemeClr val="bg2"/>
                </a:solidFill>
                <a:latin typeface="Times New Roman" pitchFamily="18" charset="0"/>
              </a:rPr>
              <a:t>4</a:t>
            </a:r>
          </a:p>
        </p:txBody>
      </p:sp>
      <p:sp>
        <p:nvSpPr>
          <p:cNvPr id="1737741" name="Text Box 13"/>
          <p:cNvSpPr txBox="1">
            <a:spLocks noChangeArrowheads="1"/>
          </p:cNvSpPr>
          <p:nvPr/>
        </p:nvSpPr>
        <p:spPr bwMode="auto">
          <a:xfrm>
            <a:off x="5378450" y="5310188"/>
            <a:ext cx="550863" cy="273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hlink"/>
                </a:solidFill>
              </a14:hiddenFill>
            </a:ext>
          </a:extLst>
        </p:spPr>
        <p:txBody>
          <a:bodyPr/>
          <a:lstStyle/>
          <a:p>
            <a:r>
              <a:rPr lang="en-US" sz="1400">
                <a:solidFill>
                  <a:schemeClr val="bg2"/>
                </a:solidFill>
                <a:latin typeface="Times New Roman" pitchFamily="18" charset="0"/>
              </a:rPr>
              <a:t>89</a:t>
            </a:r>
          </a:p>
        </p:txBody>
      </p:sp>
      <p:sp>
        <p:nvSpPr>
          <p:cNvPr id="1737742" name="Text Box 14"/>
          <p:cNvSpPr txBox="1">
            <a:spLocks noChangeArrowheads="1"/>
          </p:cNvSpPr>
          <p:nvPr/>
        </p:nvSpPr>
        <p:spPr bwMode="auto">
          <a:xfrm>
            <a:off x="5929313" y="5035550"/>
            <a:ext cx="546100" cy="274638"/>
          </a:xfrm>
          <a:prstGeom prst="rect">
            <a:avLst/>
          </a:prstGeom>
          <a:solidFill>
            <a:srgbClr val="FF7C80"/>
          </a:solidFill>
          <a:ln w="9525">
            <a:solidFill>
              <a:schemeClr val="bg1"/>
            </a:solidFill>
            <a:miter lim="800000"/>
            <a:headEnd/>
            <a:tailEnd/>
          </a:ln>
        </p:spPr>
        <p:txBody>
          <a:bodyPr/>
          <a:lstStyle/>
          <a:p>
            <a:r>
              <a:rPr lang="en-US" sz="1400">
                <a:solidFill>
                  <a:schemeClr val="bg2"/>
                </a:solidFill>
                <a:latin typeface="Times New Roman" pitchFamily="18" charset="0"/>
              </a:rPr>
              <a:t>90</a:t>
            </a:r>
          </a:p>
        </p:txBody>
      </p:sp>
      <p:sp>
        <p:nvSpPr>
          <p:cNvPr id="1737743" name="Text Box 15"/>
          <p:cNvSpPr txBox="1">
            <a:spLocks noChangeArrowheads="1"/>
          </p:cNvSpPr>
          <p:nvPr/>
        </p:nvSpPr>
        <p:spPr bwMode="auto">
          <a:xfrm>
            <a:off x="6292850" y="5310188"/>
            <a:ext cx="550863" cy="273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hlink"/>
                </a:solidFill>
              </a14:hiddenFill>
            </a:ext>
          </a:extLst>
        </p:spPr>
        <p:txBody>
          <a:bodyPr/>
          <a:lstStyle/>
          <a:p>
            <a:r>
              <a:rPr lang="en-US" sz="1400">
                <a:solidFill>
                  <a:schemeClr val="bg2"/>
                </a:solidFill>
                <a:latin typeface="Times New Roman" pitchFamily="18" charset="0"/>
              </a:rPr>
              <a:t>1</a:t>
            </a:r>
          </a:p>
        </p:txBody>
      </p:sp>
      <p:sp>
        <p:nvSpPr>
          <p:cNvPr id="1737744" name="Text Box 16"/>
          <p:cNvSpPr txBox="1">
            <a:spLocks noChangeArrowheads="1"/>
          </p:cNvSpPr>
          <p:nvPr/>
        </p:nvSpPr>
        <p:spPr bwMode="auto">
          <a:xfrm>
            <a:off x="6843713" y="5310188"/>
            <a:ext cx="546100" cy="273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hlink"/>
                </a:solidFill>
              </a14:hiddenFill>
            </a:ext>
          </a:extLst>
        </p:spPr>
        <p:txBody>
          <a:bodyPr/>
          <a:lstStyle/>
          <a:p>
            <a:r>
              <a:rPr lang="en-US" sz="1400">
                <a:solidFill>
                  <a:schemeClr val="bg2"/>
                </a:solidFill>
                <a:latin typeface="Times New Roman" pitchFamily="18" charset="0"/>
              </a:rPr>
              <a:t>2</a:t>
            </a:r>
          </a:p>
        </p:txBody>
      </p:sp>
      <p:sp>
        <p:nvSpPr>
          <p:cNvPr id="1737745" name="Line 17"/>
          <p:cNvSpPr>
            <a:spLocks noChangeShapeType="1"/>
          </p:cNvSpPr>
          <p:nvPr/>
        </p:nvSpPr>
        <p:spPr bwMode="auto">
          <a:xfrm>
            <a:off x="989013" y="5583238"/>
            <a:ext cx="2743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746" name="Line 18"/>
          <p:cNvSpPr>
            <a:spLocks noChangeShapeType="1"/>
          </p:cNvSpPr>
          <p:nvPr/>
        </p:nvSpPr>
        <p:spPr bwMode="auto">
          <a:xfrm>
            <a:off x="4557713" y="5583238"/>
            <a:ext cx="28321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747" name="Line 19"/>
          <p:cNvSpPr>
            <a:spLocks noChangeShapeType="1"/>
          </p:cNvSpPr>
          <p:nvPr/>
        </p:nvSpPr>
        <p:spPr bwMode="auto">
          <a:xfrm>
            <a:off x="3732213" y="5583238"/>
            <a:ext cx="825500" cy="0"/>
          </a:xfrm>
          <a:prstGeom prst="line">
            <a:avLst/>
          </a:prstGeom>
          <a:noFill/>
          <a:ln w="1905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737748" name="Text Box 20"/>
          <p:cNvSpPr txBox="1">
            <a:spLocks noChangeArrowheads="1"/>
          </p:cNvSpPr>
          <p:nvPr/>
        </p:nvSpPr>
        <p:spPr bwMode="auto">
          <a:xfrm>
            <a:off x="715963" y="5675313"/>
            <a:ext cx="547687" cy="274637"/>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solidFill>
                  <a:schemeClr val="bg2"/>
                </a:solidFill>
                <a:latin typeface="Times New Roman" pitchFamily="18" charset="0"/>
              </a:rPr>
              <a:t>0:00</a:t>
            </a:r>
          </a:p>
        </p:txBody>
      </p:sp>
      <p:sp>
        <p:nvSpPr>
          <p:cNvPr id="1737749" name="Text Box 21"/>
          <p:cNvSpPr txBox="1">
            <a:spLocks noChangeArrowheads="1"/>
          </p:cNvSpPr>
          <p:nvPr/>
        </p:nvSpPr>
        <p:spPr bwMode="auto">
          <a:xfrm>
            <a:off x="1263650" y="5675313"/>
            <a:ext cx="550863" cy="274637"/>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solidFill>
                  <a:schemeClr val="bg2"/>
                </a:solidFill>
                <a:latin typeface="Times New Roman" pitchFamily="18" charset="0"/>
              </a:rPr>
              <a:t>0:16</a:t>
            </a:r>
          </a:p>
        </p:txBody>
      </p:sp>
      <p:sp>
        <p:nvSpPr>
          <p:cNvPr id="1737750" name="Text Box 22"/>
          <p:cNvSpPr txBox="1">
            <a:spLocks noChangeArrowheads="1"/>
          </p:cNvSpPr>
          <p:nvPr/>
        </p:nvSpPr>
        <p:spPr bwMode="auto">
          <a:xfrm>
            <a:off x="1809750" y="5675313"/>
            <a:ext cx="550863" cy="274637"/>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solidFill>
                  <a:schemeClr val="bg2"/>
                </a:solidFill>
                <a:latin typeface="Times New Roman" pitchFamily="18" charset="0"/>
              </a:rPr>
              <a:t>0:32</a:t>
            </a:r>
          </a:p>
        </p:txBody>
      </p:sp>
      <p:sp>
        <p:nvSpPr>
          <p:cNvPr id="1737751" name="Text Box 23"/>
          <p:cNvSpPr txBox="1">
            <a:spLocks noChangeArrowheads="1"/>
          </p:cNvSpPr>
          <p:nvPr/>
        </p:nvSpPr>
        <p:spPr bwMode="auto">
          <a:xfrm>
            <a:off x="2360613" y="5675313"/>
            <a:ext cx="546100" cy="274637"/>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solidFill>
                  <a:schemeClr val="bg2"/>
                </a:solidFill>
                <a:latin typeface="Times New Roman" pitchFamily="18" charset="0"/>
              </a:rPr>
              <a:t>0:48</a:t>
            </a:r>
          </a:p>
        </p:txBody>
      </p:sp>
      <p:sp>
        <p:nvSpPr>
          <p:cNvPr id="1737752" name="Text Box 24"/>
          <p:cNvSpPr txBox="1">
            <a:spLocks noChangeArrowheads="1"/>
          </p:cNvSpPr>
          <p:nvPr/>
        </p:nvSpPr>
        <p:spPr bwMode="auto">
          <a:xfrm>
            <a:off x="2906713" y="5675313"/>
            <a:ext cx="549275" cy="274637"/>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solidFill>
                  <a:schemeClr val="bg2"/>
                </a:solidFill>
                <a:latin typeface="Times New Roman" pitchFamily="18" charset="0"/>
              </a:rPr>
              <a:t>1:04</a:t>
            </a:r>
          </a:p>
        </p:txBody>
      </p:sp>
      <p:sp>
        <p:nvSpPr>
          <p:cNvPr id="1737753" name="Text Box 25"/>
          <p:cNvSpPr txBox="1">
            <a:spLocks noChangeArrowheads="1"/>
          </p:cNvSpPr>
          <p:nvPr/>
        </p:nvSpPr>
        <p:spPr bwMode="auto">
          <a:xfrm>
            <a:off x="5011738" y="5675313"/>
            <a:ext cx="641350" cy="274637"/>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solidFill>
                  <a:schemeClr val="bg2"/>
                </a:solidFill>
                <a:latin typeface="Times New Roman" pitchFamily="18" charset="0"/>
              </a:rPr>
              <a:t>23:28</a:t>
            </a:r>
          </a:p>
        </p:txBody>
      </p:sp>
      <p:sp>
        <p:nvSpPr>
          <p:cNvPr id="1737754" name="Text Box 26"/>
          <p:cNvSpPr txBox="1">
            <a:spLocks noChangeArrowheads="1"/>
          </p:cNvSpPr>
          <p:nvPr/>
        </p:nvSpPr>
        <p:spPr bwMode="auto">
          <a:xfrm>
            <a:off x="5562600" y="5664200"/>
            <a:ext cx="668338" cy="274638"/>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solidFill>
                  <a:schemeClr val="bg2"/>
                </a:solidFill>
                <a:latin typeface="Times New Roman" pitchFamily="18" charset="0"/>
              </a:rPr>
              <a:t>23:44</a:t>
            </a:r>
          </a:p>
        </p:txBody>
      </p:sp>
      <p:sp>
        <p:nvSpPr>
          <p:cNvPr id="1737755" name="Text Box 27"/>
          <p:cNvSpPr txBox="1">
            <a:spLocks noChangeArrowheads="1"/>
          </p:cNvSpPr>
          <p:nvPr/>
        </p:nvSpPr>
        <p:spPr bwMode="auto">
          <a:xfrm>
            <a:off x="6115050" y="5664200"/>
            <a:ext cx="488950" cy="285750"/>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r>
              <a:rPr lang="en-US" sz="1400" dirty="0">
                <a:solidFill>
                  <a:schemeClr val="bg2"/>
                </a:solidFill>
                <a:latin typeface="Times New Roman" pitchFamily="18" charset="0"/>
              </a:rPr>
              <a:t>23:56</a:t>
            </a:r>
          </a:p>
        </p:txBody>
      </p:sp>
      <p:sp>
        <p:nvSpPr>
          <p:cNvPr id="1737756" name="Text Box 28"/>
          <p:cNvSpPr txBox="1">
            <a:spLocks noChangeArrowheads="1"/>
          </p:cNvSpPr>
          <p:nvPr/>
        </p:nvSpPr>
        <p:spPr bwMode="auto">
          <a:xfrm>
            <a:off x="6567488" y="5664200"/>
            <a:ext cx="549275" cy="274638"/>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solidFill>
                  <a:schemeClr val="bg2"/>
                </a:solidFill>
                <a:latin typeface="Times New Roman" pitchFamily="18" charset="0"/>
              </a:rPr>
              <a:t>0:12</a:t>
            </a:r>
          </a:p>
        </p:txBody>
      </p:sp>
      <p:sp>
        <p:nvSpPr>
          <p:cNvPr id="1737757" name="Text Box 29"/>
          <p:cNvSpPr txBox="1">
            <a:spLocks noChangeArrowheads="1"/>
          </p:cNvSpPr>
          <p:nvPr/>
        </p:nvSpPr>
        <p:spPr bwMode="auto">
          <a:xfrm>
            <a:off x="7207250" y="5664200"/>
            <a:ext cx="550863" cy="274638"/>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solidFill>
                  <a:schemeClr val="bg2"/>
                </a:solidFill>
                <a:latin typeface="Times New Roman" pitchFamily="18" charset="0"/>
              </a:rPr>
              <a:t>0:28</a:t>
            </a:r>
          </a:p>
        </p:txBody>
      </p:sp>
      <p:sp>
        <p:nvSpPr>
          <p:cNvPr id="1737758" name="Line 30"/>
          <p:cNvSpPr>
            <a:spLocks noChangeShapeType="1"/>
          </p:cNvSpPr>
          <p:nvPr/>
        </p:nvSpPr>
        <p:spPr bwMode="auto">
          <a:xfrm>
            <a:off x="1538288" y="5481638"/>
            <a:ext cx="0" cy="1825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759" name="Line 31"/>
          <p:cNvSpPr>
            <a:spLocks noChangeShapeType="1"/>
          </p:cNvSpPr>
          <p:nvPr/>
        </p:nvSpPr>
        <p:spPr bwMode="auto">
          <a:xfrm>
            <a:off x="2084388" y="5481638"/>
            <a:ext cx="0" cy="1825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760" name="Line 32"/>
          <p:cNvSpPr>
            <a:spLocks noChangeShapeType="1"/>
          </p:cNvSpPr>
          <p:nvPr/>
        </p:nvSpPr>
        <p:spPr bwMode="auto">
          <a:xfrm>
            <a:off x="2633663" y="5481638"/>
            <a:ext cx="0" cy="1825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761" name="Line 33"/>
          <p:cNvSpPr>
            <a:spLocks noChangeShapeType="1"/>
          </p:cNvSpPr>
          <p:nvPr/>
        </p:nvSpPr>
        <p:spPr bwMode="auto">
          <a:xfrm>
            <a:off x="6843713" y="5481638"/>
            <a:ext cx="0" cy="1825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762" name="Line 34"/>
          <p:cNvSpPr>
            <a:spLocks noChangeShapeType="1"/>
          </p:cNvSpPr>
          <p:nvPr/>
        </p:nvSpPr>
        <p:spPr bwMode="auto">
          <a:xfrm>
            <a:off x="7389813" y="5481638"/>
            <a:ext cx="0" cy="1825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763" name="Line 35"/>
          <p:cNvSpPr>
            <a:spLocks noChangeShapeType="1"/>
          </p:cNvSpPr>
          <p:nvPr/>
        </p:nvSpPr>
        <p:spPr bwMode="auto">
          <a:xfrm>
            <a:off x="5378450" y="5481638"/>
            <a:ext cx="0" cy="1825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764" name="Line 36"/>
          <p:cNvSpPr>
            <a:spLocks noChangeShapeType="1"/>
          </p:cNvSpPr>
          <p:nvPr/>
        </p:nvSpPr>
        <p:spPr bwMode="auto">
          <a:xfrm>
            <a:off x="6292850" y="5481638"/>
            <a:ext cx="0" cy="1825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765" name="Line 37"/>
          <p:cNvSpPr>
            <a:spLocks noChangeShapeType="1"/>
          </p:cNvSpPr>
          <p:nvPr/>
        </p:nvSpPr>
        <p:spPr bwMode="auto">
          <a:xfrm>
            <a:off x="5929313" y="5481638"/>
            <a:ext cx="0" cy="1825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766" name="Line 38"/>
          <p:cNvSpPr>
            <a:spLocks noChangeShapeType="1"/>
          </p:cNvSpPr>
          <p:nvPr/>
        </p:nvSpPr>
        <p:spPr bwMode="auto">
          <a:xfrm>
            <a:off x="989013" y="5481638"/>
            <a:ext cx="0" cy="1825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767" name="Line 39"/>
          <p:cNvSpPr>
            <a:spLocks noChangeShapeType="1"/>
          </p:cNvSpPr>
          <p:nvPr/>
        </p:nvSpPr>
        <p:spPr bwMode="auto">
          <a:xfrm>
            <a:off x="3181350" y="5481638"/>
            <a:ext cx="0" cy="1825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768" name="Text Box 40"/>
          <p:cNvSpPr txBox="1">
            <a:spLocks noChangeArrowheads="1"/>
          </p:cNvSpPr>
          <p:nvPr/>
        </p:nvSpPr>
        <p:spPr bwMode="auto">
          <a:xfrm>
            <a:off x="3367088" y="5949950"/>
            <a:ext cx="914400" cy="274638"/>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i="1">
                <a:solidFill>
                  <a:schemeClr val="bg2"/>
                </a:solidFill>
                <a:latin typeface="Times New Roman" pitchFamily="18" charset="0"/>
              </a:rPr>
              <a:t>Day 1</a:t>
            </a:r>
          </a:p>
        </p:txBody>
      </p:sp>
      <p:sp>
        <p:nvSpPr>
          <p:cNvPr id="1737769" name="Text Box 41"/>
          <p:cNvSpPr txBox="1">
            <a:spLocks noChangeArrowheads="1"/>
          </p:cNvSpPr>
          <p:nvPr/>
        </p:nvSpPr>
        <p:spPr bwMode="auto">
          <a:xfrm>
            <a:off x="6978649" y="5949950"/>
            <a:ext cx="1008063" cy="274638"/>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i="1" dirty="0">
                <a:solidFill>
                  <a:schemeClr val="bg2"/>
                </a:solidFill>
                <a:latin typeface="Times New Roman" pitchFamily="18" charset="0"/>
              </a:rPr>
              <a:t>Day 2</a:t>
            </a:r>
          </a:p>
        </p:txBody>
      </p:sp>
      <p:sp>
        <p:nvSpPr>
          <p:cNvPr id="1737770" name="Line 42"/>
          <p:cNvSpPr>
            <a:spLocks noChangeShapeType="1"/>
          </p:cNvSpPr>
          <p:nvPr/>
        </p:nvSpPr>
        <p:spPr bwMode="auto">
          <a:xfrm>
            <a:off x="989013" y="5949950"/>
            <a:ext cx="0" cy="2746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771" name="Line 43"/>
          <p:cNvSpPr>
            <a:spLocks noChangeShapeType="1"/>
          </p:cNvSpPr>
          <p:nvPr/>
        </p:nvSpPr>
        <p:spPr bwMode="auto">
          <a:xfrm>
            <a:off x="6386513" y="5949950"/>
            <a:ext cx="0" cy="2746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772" name="Line 44"/>
          <p:cNvSpPr>
            <a:spLocks noChangeShapeType="1"/>
          </p:cNvSpPr>
          <p:nvPr/>
        </p:nvSpPr>
        <p:spPr bwMode="auto">
          <a:xfrm flipH="1">
            <a:off x="1081088" y="6132513"/>
            <a:ext cx="2286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37773" name="Line 45"/>
          <p:cNvSpPr>
            <a:spLocks noChangeShapeType="1"/>
          </p:cNvSpPr>
          <p:nvPr/>
        </p:nvSpPr>
        <p:spPr bwMode="auto">
          <a:xfrm>
            <a:off x="4281488" y="6132513"/>
            <a:ext cx="2011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37774" name="Line 46"/>
          <p:cNvSpPr>
            <a:spLocks noChangeShapeType="1"/>
          </p:cNvSpPr>
          <p:nvPr/>
        </p:nvSpPr>
        <p:spPr bwMode="auto">
          <a:xfrm flipH="1">
            <a:off x="6475413" y="6132513"/>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37775" name="Line 47"/>
          <p:cNvSpPr>
            <a:spLocks noChangeShapeType="1"/>
          </p:cNvSpPr>
          <p:nvPr/>
        </p:nvSpPr>
        <p:spPr bwMode="auto">
          <a:xfrm>
            <a:off x="7664450" y="6132513"/>
            <a:ext cx="7318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37776" name="Text Box 48"/>
          <p:cNvSpPr txBox="1">
            <a:spLocks noChangeArrowheads="1"/>
          </p:cNvSpPr>
          <p:nvPr/>
        </p:nvSpPr>
        <p:spPr bwMode="auto">
          <a:xfrm>
            <a:off x="3455988" y="5035550"/>
            <a:ext cx="1554162" cy="274638"/>
          </a:xfrm>
          <a:prstGeom prst="rect">
            <a:avLst/>
          </a:prstGeom>
          <a:solidFill>
            <a:srgbClr val="FFFFFF"/>
          </a:solidFill>
          <a:ln w="9525">
            <a:solidFill>
              <a:schemeClr val="accent2"/>
            </a:solidFill>
            <a:miter lim="800000"/>
            <a:headEnd/>
            <a:tailEnd/>
          </a:ln>
        </p:spPr>
        <p:txBody>
          <a:bodyPr/>
          <a:lstStyle/>
          <a:p>
            <a:r>
              <a:rPr lang="en-US" sz="1200">
                <a:solidFill>
                  <a:schemeClr val="bg2"/>
                </a:solidFill>
                <a:latin typeface="Times New Roman" pitchFamily="18" charset="0"/>
              </a:rPr>
              <a:t>13</a:t>
            </a:r>
          </a:p>
        </p:txBody>
      </p:sp>
      <p:sp>
        <p:nvSpPr>
          <p:cNvPr id="1737777" name="Text Box 49"/>
          <p:cNvSpPr txBox="1">
            <a:spLocks noChangeArrowheads="1"/>
          </p:cNvSpPr>
          <p:nvPr/>
        </p:nvSpPr>
        <p:spPr bwMode="auto">
          <a:xfrm>
            <a:off x="5010150" y="5035550"/>
            <a:ext cx="274638" cy="274638"/>
          </a:xfrm>
          <a:prstGeom prst="rect">
            <a:avLst/>
          </a:prstGeom>
          <a:solidFill>
            <a:srgbClr val="FFFFCC"/>
          </a:solidFill>
          <a:ln w="9525">
            <a:solidFill>
              <a:schemeClr val="accent2"/>
            </a:solidFill>
            <a:miter lim="800000"/>
            <a:headEnd/>
            <a:tailEnd/>
          </a:ln>
        </p:spPr>
        <p:txBody>
          <a:bodyPr/>
          <a:lstStyle/>
          <a:p>
            <a:r>
              <a:rPr lang="en-US" sz="1200">
                <a:solidFill>
                  <a:schemeClr val="bg2"/>
                </a:solidFill>
                <a:latin typeface="Times New Roman" pitchFamily="18" charset="0"/>
              </a:rPr>
              <a:t>1</a:t>
            </a:r>
          </a:p>
        </p:txBody>
      </p:sp>
      <p:sp>
        <p:nvSpPr>
          <p:cNvPr id="1737778" name="AutoShape 50"/>
          <p:cNvSpPr>
            <a:spLocks/>
          </p:cNvSpPr>
          <p:nvPr/>
        </p:nvSpPr>
        <p:spPr bwMode="auto">
          <a:xfrm flipH="1">
            <a:off x="3052763" y="5035550"/>
            <a:ext cx="400050" cy="274638"/>
          </a:xfrm>
          <a:prstGeom prst="borderCallout2">
            <a:avLst>
              <a:gd name="adj1" fmla="val 35292"/>
              <a:gd name="adj2" fmla="val 119120"/>
              <a:gd name="adj3" fmla="val 35292"/>
              <a:gd name="adj4" fmla="val 143824"/>
              <a:gd name="adj5" fmla="val 127449"/>
              <a:gd name="adj6" fmla="val 168523"/>
            </a:avLst>
          </a:prstGeom>
          <a:solidFill>
            <a:srgbClr val="66FFCC"/>
          </a:solidFill>
          <a:ln w="9525">
            <a:solidFill>
              <a:schemeClr val="accent2"/>
            </a:solidFill>
            <a:miter lim="800000"/>
            <a:headEnd/>
            <a:tailEnd/>
          </a:ln>
        </p:spPr>
        <p:txBody>
          <a:bodyPr/>
          <a:lstStyle/>
          <a:p>
            <a:r>
              <a:rPr lang="en-US" sz="1200">
                <a:solidFill>
                  <a:schemeClr val="bg2"/>
                </a:solidFill>
                <a:latin typeface="Times New Roman" pitchFamily="18" charset="0"/>
              </a:rPr>
              <a:t>2</a:t>
            </a:r>
          </a:p>
        </p:txBody>
      </p:sp>
    </p:spTree>
    <p:extLst>
      <p:ext uri="{BB962C8B-B14F-4D97-AF65-F5344CB8AC3E}">
        <p14:creationId xmlns:p14="http://schemas.microsoft.com/office/powerpoint/2010/main" val="3468006264"/>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2770" name="Rectangle 2"/>
          <p:cNvSpPr>
            <a:spLocks noGrp="1" noChangeArrowheads="1"/>
          </p:cNvSpPr>
          <p:nvPr>
            <p:ph type="title"/>
          </p:nvPr>
        </p:nvSpPr>
        <p:spPr bwMode="auto">
          <a:xfrm>
            <a:off x="509587" y="238125"/>
            <a:ext cx="8301038" cy="1143000"/>
          </a:xfrm>
          <a:solidFill>
            <a:srgbClr val="FFFFFF"/>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algn="ctr">
              <a:tabLst>
                <a:tab pos="690563" algn="l"/>
              </a:tabLst>
            </a:pPr>
            <a:r>
              <a:rPr lang="en-US" sz="3200" dirty="0">
                <a:solidFill>
                  <a:srgbClr val="3366FF"/>
                </a:solidFill>
                <a:latin typeface="Tahoma" pitchFamily="34" charset="0"/>
              </a:rPr>
              <a:t>The CGGTTS Common-view Data Format</a:t>
            </a:r>
          </a:p>
        </p:txBody>
      </p:sp>
      <p:sp>
        <p:nvSpPr>
          <p:cNvPr id="5" name="Text Box 14"/>
          <p:cNvSpPr txBox="1"/>
          <p:nvPr/>
        </p:nvSpPr>
        <p:spPr>
          <a:xfrm>
            <a:off x="504825" y="1172528"/>
            <a:ext cx="8305800" cy="4942522"/>
          </a:xfrm>
          <a:prstGeom prst="rect">
            <a:avLst/>
          </a:prstGeom>
          <a:solidFill>
            <a:schemeClr val="accent2">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Courier New"/>
                <a:ea typeface="Times New Roman"/>
              </a:rPr>
              <a:t>GGTTS GPS DATA FORMAT VERSION = 01</a:t>
            </a:r>
            <a:endParaRPr lang="en-US" sz="1000" dirty="0">
              <a:solidFill>
                <a:srgbClr val="000000"/>
              </a:solidFill>
              <a:effectLst/>
              <a:latin typeface="Times New Roman"/>
              <a:ea typeface="Times New Roman"/>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Courier New"/>
                <a:ea typeface="Times New Roman"/>
              </a:rPr>
              <a:t>REV DATE = 11/20/2013</a:t>
            </a:r>
            <a:endParaRPr lang="en-US" sz="1000" dirty="0">
              <a:solidFill>
                <a:srgbClr val="000000"/>
              </a:solidFill>
              <a:effectLst/>
              <a:latin typeface="Times New Roman"/>
              <a:ea typeface="Times New Roman"/>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Courier New"/>
                <a:ea typeface="Times New Roman"/>
              </a:rPr>
              <a:t>RCVR = NIST TAI-1 Time Transfer Receiver                                        </a:t>
            </a:r>
            <a:endParaRPr lang="en-US" sz="1000" dirty="0">
              <a:solidFill>
                <a:srgbClr val="000000"/>
              </a:solidFill>
              <a:effectLst/>
              <a:latin typeface="Times New Roman"/>
              <a:ea typeface="Times New Roman"/>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Courier New"/>
                <a:ea typeface="Times New Roman"/>
              </a:rPr>
              <a:t>CH = 12</a:t>
            </a:r>
            <a:endParaRPr lang="en-US" sz="1000" dirty="0">
              <a:solidFill>
                <a:srgbClr val="000000"/>
              </a:solidFill>
              <a:effectLst/>
              <a:latin typeface="Times New Roman"/>
              <a:ea typeface="Times New Roman"/>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Courier New"/>
                <a:ea typeface="Times New Roman"/>
              </a:rPr>
              <a:t>IMS = 99999</a:t>
            </a:r>
            <a:endParaRPr lang="en-US" sz="1000" dirty="0">
              <a:solidFill>
                <a:srgbClr val="000000"/>
              </a:solidFill>
              <a:effectLst/>
              <a:latin typeface="Times New Roman"/>
              <a:ea typeface="Times New Roman"/>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Courier New"/>
                <a:ea typeface="Times New Roman"/>
              </a:rPr>
              <a:t>LAB = NIST</a:t>
            </a:r>
            <a:endParaRPr lang="en-US" sz="1000" dirty="0">
              <a:solidFill>
                <a:srgbClr val="000000"/>
              </a:solidFill>
              <a:effectLst/>
              <a:latin typeface="Times New Roman"/>
              <a:ea typeface="Times New Roman"/>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Courier New"/>
                <a:ea typeface="Times New Roman"/>
              </a:rPr>
              <a:t>X = -1288331.833 m</a:t>
            </a:r>
            <a:endParaRPr lang="en-US" sz="1000" dirty="0">
              <a:solidFill>
                <a:srgbClr val="000000"/>
              </a:solidFill>
              <a:effectLst/>
              <a:latin typeface="Times New Roman"/>
              <a:ea typeface="Times New Roman"/>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Courier New"/>
                <a:ea typeface="Times New Roman"/>
              </a:rPr>
              <a:t>Y = -4721664.612 m</a:t>
            </a:r>
            <a:endParaRPr lang="en-US" sz="1000" dirty="0">
              <a:solidFill>
                <a:srgbClr val="000000"/>
              </a:solidFill>
              <a:effectLst/>
              <a:latin typeface="Times New Roman"/>
              <a:ea typeface="Times New Roman"/>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Courier New"/>
                <a:ea typeface="Times New Roman"/>
              </a:rPr>
              <a:t>Z =  4078681.021 m</a:t>
            </a:r>
            <a:endParaRPr lang="en-US" sz="1000" dirty="0">
              <a:solidFill>
                <a:srgbClr val="000000"/>
              </a:solidFill>
              <a:effectLst/>
              <a:latin typeface="Times New Roman"/>
              <a:ea typeface="Times New Roman"/>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Courier New"/>
                <a:ea typeface="Times New Roman"/>
              </a:rPr>
              <a:t>FRAME = WGS84</a:t>
            </a:r>
            <a:endParaRPr lang="en-US" sz="1000" dirty="0">
              <a:solidFill>
                <a:srgbClr val="000000"/>
              </a:solidFill>
              <a:effectLst/>
              <a:latin typeface="Times New Roman"/>
              <a:ea typeface="Times New Roman"/>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Courier New"/>
                <a:ea typeface="Times New Roman"/>
              </a:rPr>
              <a:t>COMMENTS = Lab Code - 10002, UTC Code - 0010002</a:t>
            </a:r>
            <a:endParaRPr lang="en-US" sz="1000" dirty="0">
              <a:solidFill>
                <a:srgbClr val="000000"/>
              </a:solidFill>
              <a:effectLst/>
              <a:latin typeface="Times New Roman"/>
              <a:ea typeface="Times New Roman"/>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Courier New"/>
                <a:ea typeface="Times New Roman"/>
              </a:rPr>
              <a:t>COMMENTS =                                 </a:t>
            </a:r>
            <a:endParaRPr lang="en-US" sz="1000" dirty="0">
              <a:solidFill>
                <a:srgbClr val="000000"/>
              </a:solidFill>
              <a:effectLst/>
              <a:latin typeface="Times New Roman"/>
              <a:ea typeface="Times New Roman"/>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Courier New"/>
                <a:ea typeface="Times New Roman"/>
              </a:rPr>
              <a:t>INT DLY = 25.5</a:t>
            </a:r>
            <a:endParaRPr lang="en-US" sz="1000" dirty="0">
              <a:solidFill>
                <a:srgbClr val="000000"/>
              </a:solidFill>
              <a:effectLst/>
              <a:latin typeface="Times New Roman"/>
              <a:ea typeface="Times New Roman"/>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Courier New"/>
                <a:ea typeface="Times New Roman"/>
              </a:rPr>
              <a:t>CAB DLY = 119.8</a:t>
            </a:r>
            <a:endParaRPr lang="en-US" sz="1000" dirty="0">
              <a:solidFill>
                <a:srgbClr val="000000"/>
              </a:solidFill>
              <a:effectLst/>
              <a:latin typeface="Times New Roman"/>
              <a:ea typeface="Times New Roman"/>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Courier New"/>
                <a:ea typeface="Times New Roman"/>
              </a:rPr>
              <a:t>REF DLY = 782.4</a:t>
            </a:r>
            <a:endParaRPr lang="en-US" sz="1000" dirty="0">
              <a:solidFill>
                <a:srgbClr val="000000"/>
              </a:solidFill>
              <a:effectLst/>
              <a:latin typeface="Times New Roman"/>
              <a:ea typeface="Times New Roman"/>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Courier New"/>
                <a:ea typeface="Times New Roman"/>
              </a:rPr>
              <a:t>REF = UTC(NIST)</a:t>
            </a:r>
            <a:endParaRPr lang="en-US" sz="1000" dirty="0">
              <a:solidFill>
                <a:srgbClr val="000000"/>
              </a:solidFill>
              <a:effectLst/>
              <a:latin typeface="Times New Roman"/>
              <a:ea typeface="Times New Roman"/>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Courier New"/>
                <a:ea typeface="Times New Roman"/>
              </a:rPr>
              <a:t>CKSUM = 07</a:t>
            </a:r>
            <a:endParaRPr lang="en-US" sz="1000" dirty="0">
              <a:solidFill>
                <a:srgbClr val="000000"/>
              </a:solidFill>
              <a:effectLst/>
              <a:latin typeface="Times New Roman"/>
              <a:ea typeface="Times New Roman"/>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Courier New"/>
                <a:ea typeface="Times New Roman"/>
              </a:rPr>
              <a:t> </a:t>
            </a:r>
            <a:endParaRPr lang="en-US" sz="1000" dirty="0">
              <a:solidFill>
                <a:srgbClr val="000000"/>
              </a:solidFill>
              <a:effectLst/>
              <a:latin typeface="Times New Roman"/>
              <a:ea typeface="Times New Roman"/>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Courier New"/>
                <a:ea typeface="Times New Roman"/>
              </a:rPr>
              <a:t>PRN CL  MJD  STTIME TRKL ELV AZTH   REFSV      SRSV     REFGPS    SRGPS  DSG IOE MDTR SMDT MDIO SMDI CK</a:t>
            </a:r>
            <a:endParaRPr lang="en-US" sz="1000" dirty="0">
              <a:solidFill>
                <a:srgbClr val="000000"/>
              </a:solidFill>
              <a:effectLst/>
              <a:latin typeface="Times New Roman"/>
              <a:ea typeface="Times New Roman"/>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Courier New"/>
                <a:ea typeface="Times New Roman"/>
              </a:rPr>
              <a:t>             </a:t>
            </a:r>
            <a:r>
              <a:rPr lang="en-US" sz="1000" dirty="0" err="1">
                <a:solidFill>
                  <a:srgbClr val="000000"/>
                </a:solidFill>
                <a:effectLst/>
                <a:latin typeface="Courier New"/>
                <a:ea typeface="Times New Roman"/>
              </a:rPr>
              <a:t>hhmmss</a:t>
            </a:r>
            <a:r>
              <a:rPr lang="en-US" sz="1000" dirty="0">
                <a:solidFill>
                  <a:srgbClr val="000000"/>
                </a:solidFill>
                <a:effectLst/>
                <a:latin typeface="Courier New"/>
                <a:ea typeface="Times New Roman"/>
              </a:rPr>
              <a:t>  s  .1dg .1dg    .1ns     .1ps/s     .1ns    .1ps/s .1ns     .1ns.1ps/s.1ns.1ps/s  </a:t>
            </a:r>
            <a:endParaRPr lang="en-US" sz="1000" dirty="0">
              <a:solidFill>
                <a:srgbClr val="000000"/>
              </a:solidFill>
              <a:effectLst/>
              <a:latin typeface="Times New Roman"/>
              <a:ea typeface="Times New Roman"/>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Courier New"/>
                <a:ea typeface="Times New Roman"/>
              </a:rPr>
              <a:t> 02 FF 56842 001400  780 807 2428    -5049146    -47         201   -112   14  65   68   -1  137   -5 E9</a:t>
            </a:r>
            <a:endParaRPr lang="en-US" sz="1000" dirty="0">
              <a:solidFill>
                <a:srgbClr val="000000"/>
              </a:solidFill>
              <a:effectLst/>
              <a:latin typeface="Times New Roman"/>
              <a:ea typeface="Times New Roman"/>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Courier New"/>
                <a:ea typeface="Times New Roman"/>
              </a:rPr>
              <a:t> 04 FF 56842 001400  780 349 0500      -76293      0         113     50   31   4  116   22  195   19 81</a:t>
            </a:r>
            <a:endParaRPr lang="en-US" sz="1000" dirty="0">
              <a:solidFill>
                <a:srgbClr val="000000"/>
              </a:solidFill>
              <a:effectLst/>
              <a:latin typeface="Times New Roman"/>
              <a:ea typeface="Times New Roman"/>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Courier New"/>
                <a:ea typeface="Times New Roman"/>
              </a:rPr>
              <a:t> 05 FF 56842 001400  780 198 1696     3610220    -26         180   -218   23  88  198  -67  338  -67 33</a:t>
            </a:r>
            <a:endParaRPr lang="en-US" sz="1000" dirty="0">
              <a:solidFill>
                <a:srgbClr val="000000"/>
              </a:solidFill>
              <a:effectLst/>
              <a:latin typeface="Times New Roman"/>
              <a:ea typeface="Times New Roman"/>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Courier New"/>
                <a:ea typeface="Times New Roman"/>
              </a:rPr>
              <a:t> 06 FF 56842 001400  780 580 0460      -24402     37         132    -61   11  56   79    7  147    7 8A</a:t>
            </a:r>
            <a:endParaRPr lang="en-US" sz="1000" dirty="0">
              <a:solidFill>
                <a:srgbClr val="000000"/>
              </a:solidFill>
              <a:effectLst/>
              <a:latin typeface="Times New Roman"/>
              <a:ea typeface="Times New Roman"/>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Courier New"/>
                <a:ea typeface="Times New Roman"/>
              </a:rPr>
              <a:t> 10 FF 56842 001400  780 410 1160     1325608      2         279   -156   22  28  101   -8  194  -20 CF</a:t>
            </a:r>
            <a:endParaRPr lang="en-US" sz="1000" dirty="0">
              <a:solidFill>
                <a:srgbClr val="000000"/>
              </a:solidFill>
              <a:effectLst/>
              <a:latin typeface="Times New Roman"/>
              <a:ea typeface="Times New Roman"/>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Courier New"/>
                <a:ea typeface="Times New Roman"/>
              </a:rPr>
              <a:t> 12 FF 56842 001400  780 630 3045    -2159513    -43         157    -98   11  18   75   -4  145   -8 DE</a:t>
            </a:r>
            <a:endParaRPr lang="en-US" sz="1000" dirty="0">
              <a:solidFill>
                <a:srgbClr val="000000"/>
              </a:solidFill>
              <a:effectLst/>
              <a:latin typeface="Times New Roman"/>
              <a:ea typeface="Times New Roman"/>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Courier New"/>
                <a:ea typeface="Times New Roman"/>
              </a:rPr>
              <a:t> 17 FF 56842 001400  780 178 0850     1062788     45         174     42   31  95  217   59  281   27 E7</a:t>
            </a:r>
            <a:endParaRPr lang="en-US" sz="1000" dirty="0">
              <a:solidFill>
                <a:srgbClr val="000000"/>
              </a:solidFill>
              <a:effectLst/>
              <a:latin typeface="Times New Roman"/>
              <a:ea typeface="Times New Roman"/>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Courier New"/>
                <a:ea typeface="Times New Roman"/>
              </a:rPr>
              <a:t> 24 FF 56842 001400  780 230 2318      314713      1         101     -5   23  92  169   39  311   42 91</a:t>
            </a:r>
            <a:endParaRPr lang="en-US" sz="1000" dirty="0">
              <a:solidFill>
                <a:srgbClr val="000000"/>
              </a:solidFill>
              <a:effectLst/>
              <a:latin typeface="Times New Roman"/>
              <a:ea typeface="Times New Roman"/>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Courier New"/>
                <a:ea typeface="Times New Roman"/>
              </a:rPr>
              <a:t> 25 FF 56842 001400  780 256 3150     -247955      0         111    -72   23 108  153  -37  240  -30 E0</a:t>
            </a:r>
            <a:endParaRPr lang="en-US" sz="1000" dirty="0">
              <a:solidFill>
                <a:srgbClr val="000000"/>
              </a:solidFill>
              <a:effectLst/>
              <a:latin typeface="Times New Roman"/>
              <a:ea typeface="Times New Roman"/>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Courier New"/>
                <a:ea typeface="Times New Roman"/>
              </a:rPr>
              <a:t> 02 FF 56842 003000  780 850 3044    -5049183    -57         239    120   13  65   67    0  132   -3 C8</a:t>
            </a:r>
            <a:endParaRPr lang="en-US" sz="1000" dirty="0">
              <a:solidFill>
                <a:srgbClr val="000000"/>
              </a:solidFill>
              <a:effectLst/>
              <a:latin typeface="Times New Roman"/>
              <a:ea typeface="Times New Roman"/>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Courier New"/>
                <a:ea typeface="Times New Roman"/>
              </a:rPr>
              <a:t> 04 FF 56842 003000  780 281 0510      -76293      0         192    138   20   4  140   30  212   18 88</a:t>
            </a:r>
            <a:endParaRPr lang="en-US" sz="1000" dirty="0">
              <a:solidFill>
                <a:srgbClr val="000000"/>
              </a:solidFill>
              <a:effectLst/>
              <a:latin typeface="Times New Roman"/>
              <a:ea typeface="Times New Roman"/>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900" dirty="0">
                <a:solidFill>
                  <a:srgbClr val="000000"/>
                </a:solidFill>
                <a:effectLst/>
                <a:latin typeface="Courier New"/>
                <a:ea typeface="Times New Roman"/>
              </a:rPr>
              <a:t> </a:t>
            </a:r>
            <a:endParaRPr lang="en-US" sz="1200" dirty="0">
              <a:solidFill>
                <a:srgbClr val="000000"/>
              </a:solidFill>
              <a:effectLst/>
              <a:latin typeface="Times New Roman"/>
              <a:ea typeface="Times New Roman"/>
            </a:endParaRPr>
          </a:p>
        </p:txBody>
      </p:sp>
    </p:spTree>
    <p:extLst>
      <p:ext uri="{BB962C8B-B14F-4D97-AF65-F5344CB8AC3E}">
        <p14:creationId xmlns:p14="http://schemas.microsoft.com/office/powerpoint/2010/main" val="1513985097"/>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04" name="Rectangle 4"/>
          <p:cNvSpPr>
            <a:spLocks noChangeArrowheads="1"/>
          </p:cNvSpPr>
          <p:nvPr/>
        </p:nvSpPr>
        <p:spPr bwMode="auto">
          <a:xfrm>
            <a:off x="609600" y="1143000"/>
            <a:ext cx="78486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Clr>
                <a:schemeClr val="bg1"/>
              </a:buClr>
              <a:buSzPct val="75000"/>
              <a:buFont typeface="Monotype Sorts" pitchFamily="2" charset="2"/>
              <a:buChar char="n"/>
            </a:pPr>
            <a:r>
              <a:rPr lang="en-US" baseline="0" dirty="0" smtClean="0"/>
              <a:t>A </a:t>
            </a:r>
            <a:r>
              <a:rPr lang="en-US" baseline="0" dirty="0" smtClean="0"/>
              <a:t>new </a:t>
            </a:r>
            <a:r>
              <a:rPr lang="en-US" baseline="0" dirty="0"/>
              <a:t>CGGTTS </a:t>
            </a:r>
            <a:r>
              <a:rPr lang="en-US" baseline="0" dirty="0" smtClean="0"/>
              <a:t>is </a:t>
            </a:r>
            <a:r>
              <a:rPr lang="en-US" dirty="0" smtClean="0"/>
              <a:t>available </a:t>
            </a:r>
            <a:r>
              <a:rPr lang="en-US" dirty="0" smtClean="0"/>
              <a:t>through the SIM </a:t>
            </a:r>
            <a:r>
              <a:rPr lang="en-US" dirty="0" smtClean="0"/>
              <a:t>TFMWG:</a:t>
            </a:r>
          </a:p>
          <a:p>
            <a:pPr marL="342900" indent="-342900" algn="l">
              <a:spcBef>
                <a:spcPct val="20000"/>
              </a:spcBef>
              <a:buClr>
                <a:schemeClr val="bg1"/>
              </a:buClr>
              <a:buSzPct val="75000"/>
              <a:buFont typeface="Monotype Sorts" pitchFamily="2" charset="2"/>
              <a:buChar char="n"/>
            </a:pPr>
            <a:endParaRPr lang="en-US" dirty="0" smtClean="0"/>
          </a:p>
          <a:p>
            <a:pPr marL="742950" lvl="1" indent="-285750" algn="l">
              <a:spcBef>
                <a:spcPct val="20000"/>
              </a:spcBef>
              <a:buClr>
                <a:srgbClr val="3366FF"/>
              </a:buClr>
              <a:buSzPct val="75000"/>
              <a:buFont typeface="Monotype Sorts" pitchFamily="2" charset="2"/>
              <a:buChar char="u"/>
            </a:pPr>
            <a:r>
              <a:rPr lang="en-US" baseline="0" dirty="0" smtClean="0"/>
              <a:t>Designed at NIST, this </a:t>
            </a:r>
            <a:r>
              <a:rPr lang="en-US" baseline="0" dirty="0" smtClean="0"/>
              <a:t>low-cost receiver</a:t>
            </a:r>
            <a:r>
              <a:rPr lang="en-US" dirty="0" smtClean="0"/>
              <a:t> is a L1 band only device (12 channels</a:t>
            </a:r>
            <a:r>
              <a:rPr lang="en-US" dirty="0" smtClean="0"/>
              <a:t>).  Easy to use, it has a touch screen interface.</a:t>
            </a:r>
          </a:p>
          <a:p>
            <a:pPr marL="742950" lvl="1" indent="-285750" algn="l">
              <a:spcBef>
                <a:spcPct val="20000"/>
              </a:spcBef>
              <a:buClr>
                <a:srgbClr val="3366FF"/>
              </a:buClr>
              <a:buSzPct val="75000"/>
              <a:buFont typeface="Monotype Sorts" pitchFamily="2" charset="2"/>
              <a:buChar char="u"/>
            </a:pPr>
            <a:endParaRPr lang="en-US" dirty="0" smtClean="0"/>
          </a:p>
          <a:p>
            <a:pPr marL="742950" lvl="1" indent="-285750" algn="l">
              <a:spcBef>
                <a:spcPct val="20000"/>
              </a:spcBef>
              <a:buClr>
                <a:srgbClr val="3366FF"/>
              </a:buClr>
              <a:buSzPct val="75000"/>
              <a:buFont typeface="Monotype Sorts" pitchFamily="2" charset="2"/>
              <a:buChar char="u"/>
            </a:pPr>
            <a:r>
              <a:rPr lang="en-US" dirty="0" smtClean="0"/>
              <a:t>The part number is NIST Standard Reference Instrument 60004.</a:t>
            </a:r>
          </a:p>
          <a:p>
            <a:pPr marL="742950" lvl="1" indent="-285750" algn="l">
              <a:spcBef>
                <a:spcPct val="20000"/>
              </a:spcBef>
              <a:buClr>
                <a:srgbClr val="3366FF"/>
              </a:buClr>
              <a:buSzPct val="75000"/>
              <a:buFont typeface="Monotype Sorts" pitchFamily="2" charset="2"/>
              <a:buChar char="u"/>
            </a:pPr>
            <a:endParaRPr lang="en-US" dirty="0" smtClean="0"/>
          </a:p>
          <a:p>
            <a:pPr marL="742950" lvl="1" indent="-285750" algn="l">
              <a:spcBef>
                <a:spcPct val="20000"/>
              </a:spcBef>
              <a:buClr>
                <a:srgbClr val="3366FF"/>
              </a:buClr>
              <a:buSzPct val="75000"/>
              <a:buFont typeface="Monotype Sorts" pitchFamily="2" charset="2"/>
              <a:buChar char="u"/>
            </a:pPr>
            <a:r>
              <a:rPr lang="en-US" baseline="0" dirty="0" smtClean="0"/>
              <a:t>The cost is </a:t>
            </a:r>
            <a:r>
              <a:rPr lang="en-US" dirty="0" smtClean="0"/>
              <a:t>about </a:t>
            </a:r>
            <a:r>
              <a:rPr lang="en-US" baseline="0" dirty="0" smtClean="0"/>
              <a:t>$10,000 </a:t>
            </a:r>
            <a:r>
              <a:rPr lang="en-US" baseline="0" dirty="0"/>
              <a:t>USD </a:t>
            </a:r>
            <a:r>
              <a:rPr lang="en-US" baseline="0" dirty="0" smtClean="0"/>
              <a:t>(but is sometimes covered </a:t>
            </a:r>
            <a:r>
              <a:rPr lang="en-US" baseline="0" dirty="0" smtClean="0"/>
              <a:t>by </a:t>
            </a:r>
            <a:r>
              <a:rPr lang="en-US" baseline="0" dirty="0" smtClean="0"/>
              <a:t>SIM/OAS </a:t>
            </a:r>
            <a:r>
              <a:rPr lang="en-US" baseline="0" dirty="0" smtClean="0"/>
              <a:t>donations).  </a:t>
            </a:r>
            <a:endParaRPr lang="en-US" baseline="0" dirty="0" smtClean="0"/>
          </a:p>
          <a:p>
            <a:pPr marL="742950" lvl="1" indent="-285750" algn="l">
              <a:spcBef>
                <a:spcPct val="20000"/>
              </a:spcBef>
              <a:buClr>
                <a:srgbClr val="3366FF"/>
              </a:buClr>
              <a:buSzPct val="75000"/>
              <a:buFont typeface="Monotype Sorts" pitchFamily="2" charset="2"/>
              <a:buChar char="u"/>
            </a:pPr>
            <a:endParaRPr lang="en-US" baseline="0" dirty="0"/>
          </a:p>
          <a:p>
            <a:pPr marL="742950" lvl="1" indent="-285750" algn="l">
              <a:spcBef>
                <a:spcPct val="20000"/>
              </a:spcBef>
              <a:buClr>
                <a:srgbClr val="3366FF"/>
              </a:buClr>
              <a:buSzPct val="75000"/>
              <a:buFont typeface="Monotype Sorts" pitchFamily="2" charset="2"/>
              <a:buChar char="u"/>
            </a:pPr>
            <a:r>
              <a:rPr lang="en-US" baseline="0" dirty="0" smtClean="0"/>
              <a:t>It </a:t>
            </a:r>
            <a:r>
              <a:rPr lang="en-US" dirty="0" smtClean="0"/>
              <a:t>is compatible with both UTC and Rapid UTC requirements, and like the SIM system, automatically uploads data</a:t>
            </a:r>
            <a:r>
              <a:rPr lang="en-US" dirty="0" smtClean="0"/>
              <a:t>.</a:t>
            </a:r>
          </a:p>
          <a:p>
            <a:pPr marL="742950" lvl="1" indent="-285750" algn="l">
              <a:spcBef>
                <a:spcPct val="20000"/>
              </a:spcBef>
              <a:buClr>
                <a:srgbClr val="3366FF"/>
              </a:buClr>
              <a:buSzPct val="75000"/>
              <a:buFont typeface="Monotype Sorts" pitchFamily="2" charset="2"/>
              <a:buChar char="u"/>
            </a:pPr>
            <a:endParaRPr lang="en-US" dirty="0" smtClean="0"/>
          </a:p>
          <a:p>
            <a:pPr marL="742950" lvl="1" indent="-285750" algn="l">
              <a:spcBef>
                <a:spcPct val="20000"/>
              </a:spcBef>
              <a:buClr>
                <a:srgbClr val="3366FF"/>
              </a:buClr>
              <a:buSzPct val="75000"/>
              <a:buFont typeface="Monotype Sorts" pitchFamily="2" charset="2"/>
              <a:buChar char="u"/>
            </a:pPr>
            <a:r>
              <a:rPr lang="en-US" dirty="0" smtClean="0"/>
              <a:t>The first unit </a:t>
            </a:r>
            <a:r>
              <a:rPr lang="en-US" dirty="0" smtClean="0"/>
              <a:t>is </a:t>
            </a:r>
            <a:r>
              <a:rPr lang="en-US" dirty="0" smtClean="0"/>
              <a:t> operating at </a:t>
            </a:r>
            <a:r>
              <a:rPr lang="en-US" dirty="0" smtClean="0"/>
              <a:t>INTI in Argentina</a:t>
            </a:r>
            <a:r>
              <a:rPr lang="en-US" dirty="0" smtClean="0"/>
              <a:t>.  Two units have been shipped recently to Colombia and Peru.  Units are expected to be shipped this year to Uruguay and Costa Rica.  </a:t>
            </a:r>
            <a:endParaRPr lang="en-US" dirty="0" smtClean="0"/>
          </a:p>
          <a:p>
            <a:pPr marL="342900" indent="-342900">
              <a:spcBef>
                <a:spcPct val="20000"/>
              </a:spcBef>
              <a:buClr>
                <a:srgbClr val="3366FF"/>
              </a:buClr>
              <a:buSzPct val="75000"/>
              <a:buFont typeface="Monotype Sorts" pitchFamily="2" charset="2"/>
              <a:buNone/>
            </a:pPr>
            <a:endParaRPr lang="en-US" b="1" baseline="0" dirty="0"/>
          </a:p>
        </p:txBody>
      </p:sp>
      <p:sp>
        <p:nvSpPr>
          <p:cNvPr id="1945605" name="Rectangle 5"/>
          <p:cNvSpPr>
            <a:spLocks noGrp="1" noChangeArrowheads="1"/>
          </p:cNvSpPr>
          <p:nvPr>
            <p:ph type="title"/>
          </p:nvPr>
        </p:nvSpPr>
        <p:spPr bwMode="auto">
          <a:xfrm>
            <a:off x="304799" y="228600"/>
            <a:ext cx="8420101" cy="781050"/>
          </a:xfrm>
          <a:solidFill>
            <a:srgbClr val="FFFFFF"/>
          </a:solidFill>
          <a:ln/>
          <a:effectLst>
            <a:outerShdw sx="1000" sy="1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tabLst>
                <a:tab pos="682625" algn="l"/>
              </a:tabLst>
            </a:pPr>
            <a:r>
              <a:rPr lang="en-US" sz="2800" dirty="0" smtClean="0">
                <a:solidFill>
                  <a:srgbClr val="3366FF"/>
                </a:solidFill>
                <a:latin typeface="Tahoma" pitchFamily="34" charset="0"/>
              </a:rPr>
              <a:t>New Low-Cost CGGTTS Receiver </a:t>
            </a:r>
            <a:r>
              <a:rPr lang="en-US" sz="2800" dirty="0" smtClean="0">
                <a:solidFill>
                  <a:srgbClr val="3366FF"/>
                </a:solidFill>
                <a:latin typeface="Tahoma" pitchFamily="34" charset="0"/>
              </a:rPr>
              <a:t>is available now</a:t>
            </a:r>
            <a:endParaRPr lang="en-US" sz="2800" dirty="0">
              <a:solidFill>
                <a:srgbClr val="3366FF"/>
              </a:solidFill>
              <a:latin typeface="Tahoma" pitchFamily="34" charset="0"/>
            </a:endParaRPr>
          </a:p>
        </p:txBody>
      </p:sp>
    </p:spTree>
    <p:extLst>
      <p:ext uri="{BB962C8B-B14F-4D97-AF65-F5344CB8AC3E}">
        <p14:creationId xmlns:p14="http://schemas.microsoft.com/office/powerpoint/2010/main" val="2975759497"/>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 y="602932"/>
            <a:ext cx="8915401" cy="54235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08179340"/>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52" y="602932"/>
            <a:ext cx="8735895" cy="54235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95484391"/>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88" y="0"/>
            <a:ext cx="8934824" cy="6858000"/>
          </a:xfrm>
          <a:prstGeom prst="rect">
            <a:avLst/>
          </a:prstGeom>
        </p:spPr>
      </p:pic>
    </p:spTree>
    <p:extLst>
      <p:ext uri="{BB962C8B-B14F-4D97-AF65-F5344CB8AC3E}">
        <p14:creationId xmlns:p14="http://schemas.microsoft.com/office/powerpoint/2010/main" val="131090349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385270671"/>
              </p:ext>
            </p:extLst>
          </p:nvPr>
        </p:nvGraphicFramePr>
        <p:xfrm>
          <a:off x="609600" y="666750"/>
          <a:ext cx="7772400" cy="553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2413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6803"/>
            <a:ext cx="9144000" cy="6404393"/>
          </a:xfrm>
          <a:prstGeom prst="rect">
            <a:avLst/>
          </a:prstGeom>
        </p:spPr>
      </p:pic>
    </p:spTree>
    <p:extLst>
      <p:ext uri="{BB962C8B-B14F-4D97-AF65-F5344CB8AC3E}">
        <p14:creationId xmlns:p14="http://schemas.microsoft.com/office/powerpoint/2010/main" val="1310903497"/>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4818" name="Rectangle 2"/>
          <p:cNvSpPr>
            <a:spLocks noGrp="1" noChangeArrowheads="1"/>
          </p:cNvSpPr>
          <p:nvPr>
            <p:ph type="title"/>
          </p:nvPr>
        </p:nvSpPr>
        <p:spPr bwMode="auto">
          <a:xfrm>
            <a:off x="457200" y="457200"/>
            <a:ext cx="8172450" cy="695325"/>
          </a:xfrm>
          <a:solidFill>
            <a:srgbClr val="FFFFFF"/>
          </a:solidFill>
          <a:ln/>
          <a:effectLst>
            <a:outerShdw dist="35921" sx="1000" sy="1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tabLst>
                <a:tab pos="682625" algn="l"/>
              </a:tabLst>
            </a:pPr>
            <a:r>
              <a:rPr lang="en-US" sz="3200" dirty="0" smtClean="0">
                <a:solidFill>
                  <a:srgbClr val="3366FF"/>
                </a:solidFill>
                <a:latin typeface="Tahoma" pitchFamily="34" charset="0"/>
              </a:rPr>
              <a:t>Other CGGTTS Time Transfer </a:t>
            </a:r>
            <a:r>
              <a:rPr lang="en-US" sz="3200" dirty="0">
                <a:solidFill>
                  <a:srgbClr val="3366FF"/>
                </a:solidFill>
                <a:latin typeface="Tahoma" pitchFamily="34" charset="0"/>
              </a:rPr>
              <a:t>Receivers</a:t>
            </a:r>
          </a:p>
        </p:txBody>
      </p:sp>
      <p:sp>
        <p:nvSpPr>
          <p:cNvPr id="1954819" name="Rectangle 3"/>
          <p:cNvSpPr>
            <a:spLocks noGrp="1" noChangeArrowheads="1"/>
          </p:cNvSpPr>
          <p:nvPr>
            <p:ph type="body" idx="1"/>
          </p:nvPr>
        </p:nvSpPr>
        <p:spPr bwMode="auto">
          <a:xfrm>
            <a:off x="609600" y="1304925"/>
            <a:ext cx="7758113" cy="4343400"/>
          </a:xfrm>
          <a:solidFill>
            <a:srgbClr val="FFFFFF"/>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lvl="1" indent="0">
              <a:lnSpc>
                <a:spcPct val="80000"/>
              </a:lnSpc>
              <a:spcBef>
                <a:spcPct val="30000"/>
              </a:spcBef>
              <a:buClr>
                <a:schemeClr val="bg1"/>
              </a:buClr>
              <a:buSzPct val="130000"/>
              <a:buFont typeface="Wingdings" pitchFamily="2" charset="2"/>
              <a:buNone/>
            </a:pPr>
            <a:r>
              <a:rPr lang="en-US" sz="1800" dirty="0" smtClean="0">
                <a:effectLst/>
              </a:rPr>
              <a:t>More sophisticated CGGTTS receivers are commercially-available, and at use at laboratories such as NRC, CENAM, and ONRJ.</a:t>
            </a:r>
          </a:p>
          <a:p>
            <a:pPr marL="0" lvl="1" indent="0">
              <a:lnSpc>
                <a:spcPct val="80000"/>
              </a:lnSpc>
              <a:spcBef>
                <a:spcPct val="30000"/>
              </a:spcBef>
              <a:buClr>
                <a:schemeClr val="bg1"/>
              </a:buClr>
              <a:buSzPct val="130000"/>
              <a:buFont typeface="Wingdings" pitchFamily="2" charset="2"/>
              <a:buNone/>
            </a:pPr>
            <a:endParaRPr lang="en-US" sz="1800" dirty="0" smtClean="0">
              <a:effectLst/>
            </a:endParaRPr>
          </a:p>
          <a:p>
            <a:pPr marL="0" lvl="1" indent="0">
              <a:lnSpc>
                <a:spcPct val="80000"/>
              </a:lnSpc>
              <a:spcBef>
                <a:spcPct val="30000"/>
              </a:spcBef>
              <a:buClr>
                <a:schemeClr val="bg1"/>
              </a:buClr>
              <a:buSzPct val="130000"/>
              <a:buFont typeface="Wingdings" pitchFamily="2" charset="2"/>
              <a:buNone/>
            </a:pPr>
            <a:r>
              <a:rPr lang="en-US" sz="1800" dirty="0" smtClean="0"/>
              <a:t>These receivers are dual frequency (</a:t>
            </a:r>
            <a:r>
              <a:rPr lang="en-US" sz="1800" dirty="0" smtClean="0">
                <a:effectLst/>
              </a:rPr>
              <a:t>GPS </a:t>
            </a:r>
            <a:r>
              <a:rPr lang="en-US" sz="1800" dirty="0" smtClean="0">
                <a:effectLst/>
              </a:rPr>
              <a:t>L1 and L2</a:t>
            </a:r>
            <a:r>
              <a:rPr lang="en-US" sz="1800" dirty="0" smtClean="0">
                <a:effectLst/>
              </a:rPr>
              <a:t>) and sometimes even receive other GNSS satellites (such as GLONASS and Galileo).  They are more stable than the L1 </a:t>
            </a:r>
            <a:r>
              <a:rPr lang="en-US" sz="1800" dirty="0" smtClean="0">
                <a:effectLst/>
              </a:rPr>
              <a:t>only </a:t>
            </a:r>
            <a:r>
              <a:rPr lang="en-US" sz="1800" dirty="0" smtClean="0">
                <a:effectLst/>
              </a:rPr>
              <a:t>receivers, and have the advantage of being able to survey their antenna more accurately, and can measure the ionospheric delay.  However</a:t>
            </a:r>
            <a:r>
              <a:rPr lang="en-US" sz="1800" dirty="0" smtClean="0">
                <a:effectLst/>
              </a:rPr>
              <a:t>, the cost is high, </a:t>
            </a:r>
            <a:r>
              <a:rPr lang="en-US" sz="1800" dirty="0" smtClean="0">
                <a:effectLst/>
              </a:rPr>
              <a:t>sometimes as much as $</a:t>
            </a:r>
            <a:r>
              <a:rPr lang="en-US" sz="1800" dirty="0" smtClean="0">
                <a:effectLst/>
              </a:rPr>
              <a:t>40,000 </a:t>
            </a:r>
            <a:r>
              <a:rPr lang="en-US" sz="1800" dirty="0">
                <a:effectLst/>
              </a:rPr>
              <a:t>USD.  </a:t>
            </a:r>
            <a:r>
              <a:rPr lang="en-US" sz="1800" dirty="0" smtClean="0">
                <a:effectLst/>
              </a:rPr>
              <a:t>  Some models include:</a:t>
            </a:r>
            <a:endParaRPr lang="en-US" sz="1800" dirty="0">
              <a:effectLst/>
            </a:endParaRPr>
          </a:p>
          <a:p>
            <a:pPr lvl="1">
              <a:lnSpc>
                <a:spcPct val="80000"/>
              </a:lnSpc>
              <a:spcBef>
                <a:spcPct val="30000"/>
              </a:spcBef>
              <a:buClr>
                <a:schemeClr val="bg1"/>
              </a:buClr>
              <a:buSzPct val="130000"/>
              <a:buFont typeface="Wingdings" pitchFamily="2" charset="2"/>
              <a:buNone/>
            </a:pPr>
            <a:endParaRPr lang="en-US" sz="1800" dirty="0">
              <a:effectLst/>
            </a:endParaRPr>
          </a:p>
          <a:p>
            <a:pPr lvl="1">
              <a:lnSpc>
                <a:spcPct val="80000"/>
              </a:lnSpc>
              <a:spcBef>
                <a:spcPct val="30000"/>
              </a:spcBef>
              <a:buClr>
                <a:srgbClr val="3366FF"/>
              </a:buClr>
              <a:buSzPct val="130000"/>
              <a:buFont typeface="Wingdings" pitchFamily="2" charset="2"/>
              <a:buChar char="ü"/>
            </a:pPr>
            <a:r>
              <a:rPr lang="en-US" sz="1800" dirty="0" smtClean="0">
                <a:effectLst/>
              </a:rPr>
              <a:t>PIK Time TTS-4</a:t>
            </a:r>
            <a:endParaRPr lang="en-US" sz="1800" dirty="0">
              <a:effectLst/>
            </a:endParaRPr>
          </a:p>
          <a:p>
            <a:pPr lvl="1">
              <a:lnSpc>
                <a:spcPct val="80000"/>
              </a:lnSpc>
              <a:spcBef>
                <a:spcPct val="30000"/>
              </a:spcBef>
              <a:buClr>
                <a:srgbClr val="3366FF"/>
              </a:buClr>
              <a:buSzPct val="130000"/>
              <a:buFont typeface="Wingdings" pitchFamily="2" charset="2"/>
              <a:buChar char="ü"/>
            </a:pPr>
            <a:endParaRPr lang="en-US" sz="1800" dirty="0">
              <a:effectLst/>
            </a:endParaRPr>
          </a:p>
          <a:p>
            <a:pPr lvl="1">
              <a:lnSpc>
                <a:spcPct val="80000"/>
              </a:lnSpc>
              <a:spcBef>
                <a:spcPct val="30000"/>
              </a:spcBef>
              <a:buClr>
                <a:srgbClr val="3366FF"/>
              </a:buClr>
              <a:buSzPct val="130000"/>
              <a:buFont typeface="Wingdings" pitchFamily="2" charset="2"/>
              <a:buChar char="ü"/>
            </a:pPr>
            <a:r>
              <a:rPr lang="en-US" sz="1800" dirty="0" err="1">
                <a:effectLst/>
              </a:rPr>
              <a:t>Dicom</a:t>
            </a:r>
            <a:r>
              <a:rPr lang="en-US" sz="1800" dirty="0">
                <a:effectLst/>
              </a:rPr>
              <a:t> GTR50 </a:t>
            </a:r>
          </a:p>
          <a:p>
            <a:pPr lvl="1">
              <a:lnSpc>
                <a:spcPct val="80000"/>
              </a:lnSpc>
              <a:spcBef>
                <a:spcPct val="30000"/>
              </a:spcBef>
              <a:buClr>
                <a:srgbClr val="3366FF"/>
              </a:buClr>
              <a:buSzPct val="130000"/>
              <a:buFont typeface="Wingdings" pitchFamily="2" charset="2"/>
              <a:buChar char="ü"/>
            </a:pPr>
            <a:endParaRPr lang="en-US" sz="1800" dirty="0">
              <a:effectLst/>
            </a:endParaRPr>
          </a:p>
          <a:p>
            <a:pPr lvl="1">
              <a:lnSpc>
                <a:spcPct val="80000"/>
              </a:lnSpc>
              <a:spcBef>
                <a:spcPct val="30000"/>
              </a:spcBef>
              <a:buClr>
                <a:srgbClr val="3366FF"/>
              </a:buClr>
              <a:buSzPct val="130000"/>
              <a:buFont typeface="Wingdings" pitchFamily="2" charset="2"/>
              <a:buChar char="ü"/>
            </a:pPr>
            <a:r>
              <a:rPr lang="en-US" sz="1800" dirty="0">
                <a:effectLst/>
              </a:rPr>
              <a:t>Novatel </a:t>
            </a:r>
          </a:p>
          <a:p>
            <a:pPr lvl="1">
              <a:lnSpc>
                <a:spcPct val="80000"/>
              </a:lnSpc>
              <a:spcBef>
                <a:spcPct val="30000"/>
              </a:spcBef>
              <a:buClr>
                <a:srgbClr val="3366FF"/>
              </a:buClr>
              <a:buSzPct val="130000"/>
              <a:buFont typeface="Wingdings" pitchFamily="2" charset="2"/>
              <a:buChar char="ü"/>
            </a:pPr>
            <a:endParaRPr lang="en-US" sz="1800" dirty="0">
              <a:effectLst/>
            </a:endParaRPr>
          </a:p>
          <a:p>
            <a:pPr lvl="1">
              <a:lnSpc>
                <a:spcPct val="80000"/>
              </a:lnSpc>
              <a:spcBef>
                <a:spcPct val="30000"/>
              </a:spcBef>
              <a:buClr>
                <a:schemeClr val="bg1"/>
              </a:buClr>
              <a:buSzPct val="130000"/>
              <a:buFont typeface="Wingdings" pitchFamily="2" charset="2"/>
              <a:buChar char="ü"/>
            </a:pPr>
            <a:endParaRPr lang="en-US" sz="2000" dirty="0">
              <a:solidFill>
                <a:schemeClr val="bg2"/>
              </a:solidFill>
              <a:effectLst/>
            </a:endParaRPr>
          </a:p>
          <a:p>
            <a:pPr lvl="1">
              <a:lnSpc>
                <a:spcPct val="80000"/>
              </a:lnSpc>
              <a:spcBef>
                <a:spcPct val="30000"/>
              </a:spcBef>
              <a:buClr>
                <a:schemeClr val="bg1"/>
              </a:buClr>
              <a:buSzPct val="130000"/>
              <a:buFont typeface="Wingdings" pitchFamily="2" charset="2"/>
              <a:buChar char="ü"/>
            </a:pPr>
            <a:endParaRPr lang="en-US" sz="2000" dirty="0">
              <a:solidFill>
                <a:schemeClr val="bg2"/>
              </a:solidFill>
              <a:effectLst/>
            </a:endParaRPr>
          </a:p>
          <a:p>
            <a:pPr>
              <a:lnSpc>
                <a:spcPct val="80000"/>
              </a:lnSpc>
              <a:spcBef>
                <a:spcPct val="30000"/>
              </a:spcBef>
              <a:buClr>
                <a:schemeClr val="bg1"/>
              </a:buClr>
              <a:buSzPct val="130000"/>
              <a:buFont typeface="Wingdings" pitchFamily="2" charset="2"/>
              <a:buChar char="ü"/>
            </a:pPr>
            <a:endParaRPr lang="en-US" sz="2000" dirty="0">
              <a:solidFill>
                <a:schemeClr val="bg2"/>
              </a:solidFill>
              <a:effectLst/>
            </a:endParaRPr>
          </a:p>
        </p:txBody>
      </p:sp>
    </p:spTree>
    <p:extLst>
      <p:ext uri="{BB962C8B-B14F-4D97-AF65-F5344CB8AC3E}">
        <p14:creationId xmlns:p14="http://schemas.microsoft.com/office/powerpoint/2010/main" val="1930390366"/>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2961"/>
            <a:ext cx="9144000" cy="4832076"/>
          </a:xfrm>
          <a:prstGeom prst="rect">
            <a:avLst/>
          </a:prstGeom>
        </p:spPr>
      </p:pic>
    </p:spTree>
    <p:extLst>
      <p:ext uri="{BB962C8B-B14F-4D97-AF65-F5344CB8AC3E}">
        <p14:creationId xmlns:p14="http://schemas.microsoft.com/office/powerpoint/2010/main" val="824767470"/>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651"/>
            <a:ext cx="9144000" cy="6676697"/>
          </a:xfrm>
          <a:prstGeom prst="rect">
            <a:avLst/>
          </a:prstGeom>
        </p:spPr>
      </p:pic>
    </p:spTree>
    <p:extLst>
      <p:ext uri="{BB962C8B-B14F-4D97-AF65-F5344CB8AC3E}">
        <p14:creationId xmlns:p14="http://schemas.microsoft.com/office/powerpoint/2010/main" val="3529477322"/>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131763"/>
            <a:ext cx="8229600" cy="715962"/>
          </a:xfrm>
        </p:spPr>
        <p:txBody>
          <a:bodyPr/>
          <a:lstStyle/>
          <a:p>
            <a:r>
              <a:rPr lang="en-US" dirty="0" smtClean="0">
                <a:solidFill>
                  <a:srgbClr val="3366FF"/>
                </a:solidFill>
              </a:rPr>
              <a:t>Labs in the Americas that Contribute to UTC</a:t>
            </a:r>
            <a:endParaRPr lang="en-US" dirty="0">
              <a:solidFill>
                <a:srgbClr val="3366FF"/>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561943357"/>
              </p:ext>
            </p:extLst>
          </p:nvPr>
        </p:nvGraphicFramePr>
        <p:xfrm>
          <a:off x="1323974" y="904875"/>
          <a:ext cx="6657977" cy="5372100"/>
        </p:xfrm>
        <a:graphic>
          <a:graphicData uri="http://schemas.openxmlformats.org/drawingml/2006/table">
            <a:tbl>
              <a:tblPr firstRow="1" firstCol="1" bandRow="1">
                <a:tableStyleId>{93296810-A885-4BE3-A3E7-6D5BEEA58F35}</a:tableStyleId>
              </a:tblPr>
              <a:tblGrid>
                <a:gridCol w="1048161"/>
                <a:gridCol w="1102634"/>
                <a:gridCol w="711661"/>
                <a:gridCol w="869807"/>
                <a:gridCol w="948881"/>
                <a:gridCol w="869807"/>
                <a:gridCol w="1107026"/>
              </a:tblGrid>
              <a:tr h="500536">
                <a:tc>
                  <a:txBody>
                    <a:bodyPr/>
                    <a:lstStyle/>
                    <a:p>
                      <a:pPr marL="0" marR="0" algn="ctr">
                        <a:lnSpc>
                          <a:spcPct val="115000"/>
                        </a:lnSpc>
                        <a:spcBef>
                          <a:spcPts val="0"/>
                        </a:spcBef>
                        <a:spcAft>
                          <a:spcPts val="0"/>
                        </a:spcAft>
                      </a:pPr>
                      <a:r>
                        <a:rPr lang="en-US" sz="900" dirty="0">
                          <a:effectLst/>
                        </a:rPr>
                        <a:t>Laboratory</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900">
                          <a:effectLst/>
                        </a:rPr>
                        <a:t>Country</a:t>
                      </a:r>
                      <a:endParaRPr lang="en-US" sz="11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rPr>
                        <a:t>NMI or DI</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rPr>
                        <a:t>Time Scale</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900">
                          <a:effectLst/>
                        </a:rPr>
                        <a:t>UTC contributor </a:t>
                      </a:r>
                      <a:endParaRPr lang="en-US" sz="11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900">
                          <a:effectLst/>
                        </a:rPr>
                        <a:t>Link to UTC</a:t>
                      </a:r>
                      <a:endParaRPr lang="en-US" sz="11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900">
                          <a:effectLst/>
                        </a:rPr>
                        <a:t>Link Calibration</a:t>
                      </a:r>
                      <a:endParaRPr lang="en-US" sz="1100">
                        <a:effectLst/>
                        <a:latin typeface="Calibri"/>
                        <a:ea typeface="Times New Roman"/>
                        <a:cs typeface="Times New Roman"/>
                      </a:endParaRPr>
                    </a:p>
                  </a:txBody>
                  <a:tcPr marL="68580" marR="68580" marT="0" marB="0"/>
                </a:tc>
              </a:tr>
              <a:tr h="198986">
                <a:tc>
                  <a:txBody>
                    <a:bodyPr/>
                    <a:lstStyle/>
                    <a:p>
                      <a:pPr marL="0" marR="0">
                        <a:lnSpc>
                          <a:spcPct val="115000"/>
                        </a:lnSpc>
                        <a:spcBef>
                          <a:spcPts val="0"/>
                        </a:spcBef>
                        <a:spcAft>
                          <a:spcPts val="0"/>
                        </a:spcAft>
                      </a:pPr>
                      <a:r>
                        <a:rPr lang="en-US" sz="900">
                          <a:effectLst/>
                        </a:rPr>
                        <a:t>INTI</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900" dirty="0">
                          <a:effectLst/>
                        </a:rPr>
                        <a:t>Argentina</a:t>
                      </a:r>
                      <a:endParaRPr lang="en-US" sz="1100" dirty="0">
                        <a:effectLst/>
                        <a:latin typeface="Calibri"/>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900" dirty="0">
                          <a:effectLst/>
                        </a:rPr>
                        <a:t>NMI</a:t>
                      </a:r>
                      <a:endParaRPr lang="en-US" sz="1100" dirty="0">
                        <a:effectLst/>
                        <a:latin typeface="Calibri"/>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900" dirty="0">
                          <a:effectLst/>
                        </a:rPr>
                        <a:t>Cesium</a:t>
                      </a:r>
                      <a:endParaRPr lang="en-US" sz="1100" dirty="0">
                        <a:effectLst/>
                        <a:latin typeface="Calibri"/>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900" dirty="0">
                          <a:effectLst/>
                        </a:rPr>
                        <a:t>Y</a:t>
                      </a:r>
                      <a:endParaRPr lang="en-US" sz="1100" dirty="0">
                        <a:effectLst/>
                        <a:latin typeface="Calibri"/>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900" dirty="0">
                          <a:effectLst/>
                        </a:rPr>
                        <a:t>GPS</a:t>
                      </a:r>
                      <a:endParaRPr lang="en-US" sz="1100" dirty="0">
                        <a:effectLst/>
                        <a:latin typeface="Calibri"/>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900" dirty="0">
                          <a:effectLst/>
                        </a:rPr>
                        <a:t>NIST</a:t>
                      </a:r>
                      <a:endParaRPr lang="en-US" sz="1100" dirty="0">
                        <a:effectLst/>
                        <a:latin typeface="Calibri"/>
                        <a:ea typeface="Times New Roman"/>
                        <a:cs typeface="Times New Roman"/>
                      </a:endParaRPr>
                    </a:p>
                  </a:txBody>
                  <a:tcPr marL="68580" marR="68580" marT="0" marB="0">
                    <a:solidFill>
                      <a:srgbClr val="FFFF00"/>
                    </a:solidFill>
                  </a:tcPr>
                </a:tc>
              </a:tr>
              <a:tr h="198986">
                <a:tc>
                  <a:txBody>
                    <a:bodyPr/>
                    <a:lstStyle/>
                    <a:p>
                      <a:pPr marL="0" marR="0">
                        <a:lnSpc>
                          <a:spcPct val="115000"/>
                        </a:lnSpc>
                        <a:spcBef>
                          <a:spcPts val="0"/>
                        </a:spcBef>
                        <a:spcAft>
                          <a:spcPts val="0"/>
                        </a:spcAft>
                      </a:pPr>
                      <a:r>
                        <a:rPr lang="en-US" sz="900">
                          <a:effectLst/>
                        </a:rPr>
                        <a:t>ONBA</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900" dirty="0">
                          <a:effectLst/>
                        </a:rPr>
                        <a:t>Argentina</a:t>
                      </a:r>
                      <a:endParaRPr lang="en-US" sz="1100" dirty="0">
                        <a:effectLst/>
                        <a:latin typeface="Calibri"/>
                        <a:ea typeface="Times New Roman"/>
                        <a:cs typeface="Times New Roman"/>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900">
                          <a:effectLst/>
                        </a:rPr>
                        <a:t>DI</a:t>
                      </a:r>
                      <a:endParaRPr lang="en-US" sz="1100">
                        <a:effectLst/>
                        <a:latin typeface="Calibri"/>
                        <a:ea typeface="Times New Roman"/>
                        <a:cs typeface="Times New Roman"/>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900">
                          <a:effectLst/>
                        </a:rPr>
                        <a:t>Cesium</a:t>
                      </a:r>
                      <a:endParaRPr lang="en-US" sz="1100">
                        <a:effectLst/>
                        <a:latin typeface="Calibri"/>
                        <a:ea typeface="Times New Roman"/>
                        <a:cs typeface="Times New Roman"/>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900">
                          <a:effectLst/>
                        </a:rPr>
                        <a:t>Y</a:t>
                      </a:r>
                      <a:endParaRPr lang="en-US" sz="1100">
                        <a:effectLst/>
                        <a:latin typeface="Calibri"/>
                        <a:ea typeface="Times New Roman"/>
                        <a:cs typeface="Times New Roman"/>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900">
                          <a:effectLst/>
                        </a:rPr>
                        <a:t>GPS</a:t>
                      </a:r>
                      <a:endParaRPr lang="en-US" sz="1100">
                        <a:effectLst/>
                        <a:latin typeface="Calibri"/>
                        <a:ea typeface="Times New Roman"/>
                        <a:cs typeface="Times New Roman"/>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900">
                          <a:effectLst/>
                        </a:rPr>
                        <a:t>USNO</a:t>
                      </a:r>
                      <a:endParaRPr lang="en-US" sz="1100">
                        <a:effectLst/>
                        <a:latin typeface="Calibri"/>
                        <a:ea typeface="Times New Roman"/>
                        <a:cs typeface="Times New Roman"/>
                      </a:endParaRPr>
                    </a:p>
                  </a:txBody>
                  <a:tcPr marL="68580" marR="68580" marT="0" marB="0">
                    <a:solidFill>
                      <a:schemeClr val="bg1">
                        <a:lumMod val="95000"/>
                      </a:schemeClr>
                    </a:solidFill>
                  </a:tcPr>
                </a:tc>
              </a:tr>
              <a:tr h="198986">
                <a:tc>
                  <a:txBody>
                    <a:bodyPr/>
                    <a:lstStyle/>
                    <a:p>
                      <a:pPr marL="0" marR="0">
                        <a:lnSpc>
                          <a:spcPct val="115000"/>
                        </a:lnSpc>
                        <a:spcBef>
                          <a:spcPts val="0"/>
                        </a:spcBef>
                        <a:spcAft>
                          <a:spcPts val="0"/>
                        </a:spcAft>
                      </a:pPr>
                      <a:r>
                        <a:rPr lang="en-US" sz="900">
                          <a:effectLst/>
                        </a:rPr>
                        <a:t>IGNA</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900" dirty="0">
                          <a:effectLst/>
                        </a:rPr>
                        <a:t>Argentina</a:t>
                      </a:r>
                      <a:endParaRPr lang="en-US" sz="1100" dirty="0">
                        <a:effectLst/>
                        <a:latin typeface="Calibri"/>
                        <a:ea typeface="Times New Roman"/>
                        <a:cs typeface="Times New Roman"/>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900" dirty="0">
                          <a:effectLst/>
                        </a:rPr>
                        <a:t>---</a:t>
                      </a:r>
                      <a:endParaRPr lang="en-US" sz="1100" dirty="0">
                        <a:effectLst/>
                        <a:latin typeface="Calibri"/>
                        <a:ea typeface="Times New Roman"/>
                        <a:cs typeface="Times New Roman"/>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900">
                          <a:effectLst/>
                        </a:rPr>
                        <a:t>Cesium</a:t>
                      </a:r>
                      <a:endParaRPr lang="en-US" sz="1100">
                        <a:effectLst/>
                        <a:latin typeface="Calibri"/>
                        <a:ea typeface="Times New Roman"/>
                        <a:cs typeface="Times New Roman"/>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900">
                          <a:effectLst/>
                        </a:rPr>
                        <a:t>Y</a:t>
                      </a:r>
                      <a:endParaRPr lang="en-US" sz="1100">
                        <a:effectLst/>
                        <a:latin typeface="Calibri"/>
                        <a:ea typeface="Times New Roman"/>
                        <a:cs typeface="Times New Roman"/>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900">
                          <a:effectLst/>
                        </a:rPr>
                        <a:t>GPS</a:t>
                      </a:r>
                      <a:endParaRPr lang="en-US" sz="1100">
                        <a:effectLst/>
                        <a:latin typeface="Calibri"/>
                        <a:ea typeface="Times New Roman"/>
                        <a:cs typeface="Times New Roman"/>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900">
                          <a:effectLst/>
                        </a:rPr>
                        <a:t>USNO</a:t>
                      </a:r>
                      <a:endParaRPr lang="en-US" sz="1100">
                        <a:effectLst/>
                        <a:latin typeface="Calibri"/>
                        <a:ea typeface="Times New Roman"/>
                        <a:cs typeface="Times New Roman"/>
                      </a:endParaRPr>
                    </a:p>
                  </a:txBody>
                  <a:tcPr marL="68580" marR="68580" marT="0" marB="0">
                    <a:solidFill>
                      <a:schemeClr val="bg1">
                        <a:lumMod val="95000"/>
                      </a:schemeClr>
                    </a:solidFill>
                  </a:tcPr>
                </a:tc>
              </a:tr>
              <a:tr h="411672">
                <a:tc>
                  <a:txBody>
                    <a:bodyPr/>
                    <a:lstStyle/>
                    <a:p>
                      <a:pPr marL="0" marR="0">
                        <a:lnSpc>
                          <a:spcPct val="115000"/>
                        </a:lnSpc>
                        <a:spcBef>
                          <a:spcPts val="0"/>
                        </a:spcBef>
                        <a:spcAft>
                          <a:spcPts val="0"/>
                        </a:spcAft>
                      </a:pPr>
                      <a:r>
                        <a:rPr lang="en-US" sz="900">
                          <a:effectLst/>
                        </a:rPr>
                        <a:t>ONRJ</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900" dirty="0">
                          <a:effectLst/>
                        </a:rPr>
                        <a:t>Brazil</a:t>
                      </a:r>
                      <a:endParaRPr lang="en-US" sz="1100" dirty="0">
                        <a:effectLst/>
                        <a:latin typeface="Calibri"/>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900" dirty="0">
                          <a:effectLst/>
                        </a:rPr>
                        <a:t>DI</a:t>
                      </a:r>
                      <a:endParaRPr lang="en-US" sz="1100" dirty="0">
                        <a:effectLst/>
                        <a:latin typeface="Calibri"/>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900" dirty="0">
                          <a:effectLst/>
                        </a:rPr>
                        <a:t>Ensemble</a:t>
                      </a:r>
                      <a:endParaRPr lang="en-US" sz="1100" dirty="0">
                        <a:effectLst/>
                        <a:latin typeface="Calibri"/>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900" dirty="0">
                          <a:effectLst/>
                        </a:rPr>
                        <a:t>Y</a:t>
                      </a:r>
                      <a:endParaRPr lang="en-US" sz="1100" dirty="0">
                        <a:effectLst/>
                        <a:latin typeface="Calibri"/>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900" dirty="0">
                          <a:effectLst/>
                        </a:rPr>
                        <a:t>GPS</a:t>
                      </a:r>
                      <a:endParaRPr lang="en-US" sz="1100" dirty="0">
                        <a:effectLst/>
                        <a:latin typeface="Calibri"/>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900" dirty="0">
                          <a:effectLst/>
                        </a:rPr>
                        <a:t>NIST</a:t>
                      </a:r>
                      <a:endParaRPr lang="en-US" sz="1100" dirty="0">
                        <a:effectLst/>
                        <a:latin typeface="Calibri"/>
                        <a:ea typeface="Times New Roman"/>
                        <a:cs typeface="Times New Roman"/>
                      </a:endParaRPr>
                    </a:p>
                  </a:txBody>
                  <a:tcPr marL="68580" marR="68580" marT="0" marB="0">
                    <a:solidFill>
                      <a:srgbClr val="FFFF00"/>
                    </a:solidFill>
                  </a:tcPr>
                </a:tc>
              </a:tr>
              <a:tr h="198986">
                <a:tc>
                  <a:txBody>
                    <a:bodyPr/>
                    <a:lstStyle/>
                    <a:p>
                      <a:pPr marL="0" marR="0">
                        <a:lnSpc>
                          <a:spcPct val="115000"/>
                        </a:lnSpc>
                        <a:spcBef>
                          <a:spcPts val="0"/>
                        </a:spcBef>
                        <a:spcAft>
                          <a:spcPts val="0"/>
                        </a:spcAft>
                      </a:pPr>
                      <a:r>
                        <a:rPr lang="en-US" sz="900">
                          <a:effectLst/>
                        </a:rPr>
                        <a:t>INXE</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900">
                          <a:effectLst/>
                        </a:rPr>
                        <a:t>Brazil</a:t>
                      </a:r>
                      <a:endParaRPr lang="en-US" sz="1100">
                        <a:effectLst/>
                        <a:latin typeface="Calibri"/>
                        <a:ea typeface="Times New Roman"/>
                        <a:cs typeface="Times New Roman"/>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900">
                          <a:effectLst/>
                        </a:rPr>
                        <a:t>NMI</a:t>
                      </a:r>
                      <a:endParaRPr lang="en-US" sz="1100">
                        <a:effectLst/>
                        <a:latin typeface="Calibri"/>
                        <a:ea typeface="Times New Roman"/>
                        <a:cs typeface="Times New Roman"/>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900" dirty="0">
                          <a:effectLst/>
                        </a:rPr>
                        <a:t>Cesium</a:t>
                      </a:r>
                      <a:endParaRPr lang="en-US" sz="1100" dirty="0">
                        <a:effectLst/>
                        <a:latin typeface="Calibri"/>
                        <a:ea typeface="Times New Roman"/>
                        <a:cs typeface="Times New Roman"/>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900" dirty="0">
                          <a:effectLst/>
                        </a:rPr>
                        <a:t>Y</a:t>
                      </a:r>
                      <a:endParaRPr lang="en-US" sz="1100" dirty="0">
                        <a:effectLst/>
                        <a:latin typeface="Calibri"/>
                        <a:ea typeface="Times New Roman"/>
                        <a:cs typeface="Times New Roman"/>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900">
                          <a:effectLst/>
                        </a:rPr>
                        <a:t>GPS</a:t>
                      </a:r>
                      <a:endParaRPr lang="en-US" sz="1100">
                        <a:effectLst/>
                        <a:latin typeface="Calibri"/>
                        <a:ea typeface="Times New Roman"/>
                        <a:cs typeface="Times New Roman"/>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900">
                          <a:effectLst/>
                        </a:rPr>
                        <a:t>USNO</a:t>
                      </a:r>
                      <a:endParaRPr lang="en-US" sz="1100">
                        <a:effectLst/>
                        <a:latin typeface="Calibri"/>
                        <a:ea typeface="Times New Roman"/>
                        <a:cs typeface="Times New Roman"/>
                      </a:endParaRPr>
                    </a:p>
                  </a:txBody>
                  <a:tcPr marL="68580" marR="68580" marT="0" marB="0">
                    <a:solidFill>
                      <a:schemeClr val="bg1">
                        <a:lumMod val="95000"/>
                      </a:schemeClr>
                    </a:solidFill>
                  </a:tcPr>
                </a:tc>
              </a:tr>
              <a:tr h="411672">
                <a:tc>
                  <a:txBody>
                    <a:bodyPr/>
                    <a:lstStyle/>
                    <a:p>
                      <a:pPr marL="0" marR="0">
                        <a:lnSpc>
                          <a:spcPct val="115000"/>
                        </a:lnSpc>
                        <a:spcBef>
                          <a:spcPts val="0"/>
                        </a:spcBef>
                        <a:spcAft>
                          <a:spcPts val="0"/>
                        </a:spcAft>
                      </a:pPr>
                      <a:r>
                        <a:rPr lang="en-US" sz="900">
                          <a:effectLst/>
                        </a:rPr>
                        <a:t>NRC</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900" dirty="0">
                          <a:effectLst/>
                        </a:rPr>
                        <a:t>Canada</a:t>
                      </a:r>
                      <a:endParaRPr lang="en-US" sz="1100" dirty="0">
                        <a:effectLst/>
                        <a:latin typeface="Calibri"/>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900" dirty="0">
                          <a:effectLst/>
                        </a:rPr>
                        <a:t>NMI</a:t>
                      </a:r>
                      <a:endParaRPr lang="en-US" sz="1100" dirty="0">
                        <a:effectLst/>
                        <a:latin typeface="Calibri"/>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900" dirty="0">
                          <a:effectLst/>
                        </a:rPr>
                        <a:t>Ensemble</a:t>
                      </a:r>
                      <a:endParaRPr lang="en-US" sz="1100" dirty="0">
                        <a:effectLst/>
                        <a:latin typeface="Calibri"/>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900" dirty="0">
                          <a:effectLst/>
                        </a:rPr>
                        <a:t>Y</a:t>
                      </a:r>
                      <a:endParaRPr lang="en-US" sz="1100" dirty="0">
                        <a:effectLst/>
                        <a:latin typeface="Calibri"/>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900" dirty="0">
                          <a:effectLst/>
                        </a:rPr>
                        <a:t>GPS</a:t>
                      </a:r>
                      <a:endParaRPr lang="en-US" sz="1100" dirty="0">
                        <a:effectLst/>
                        <a:latin typeface="Calibri"/>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900" dirty="0">
                          <a:effectLst/>
                        </a:rPr>
                        <a:t>NIST</a:t>
                      </a:r>
                      <a:endParaRPr lang="en-US" sz="1100" dirty="0">
                        <a:effectLst/>
                        <a:latin typeface="Calibri"/>
                        <a:ea typeface="Times New Roman"/>
                        <a:cs typeface="Times New Roman"/>
                      </a:endParaRPr>
                    </a:p>
                  </a:txBody>
                  <a:tcPr marL="68580" marR="68580" marT="0" marB="0">
                    <a:solidFill>
                      <a:srgbClr val="FFFF00"/>
                    </a:solidFill>
                  </a:tcPr>
                </a:tc>
              </a:tr>
              <a:tr h="198986">
                <a:tc>
                  <a:txBody>
                    <a:bodyPr/>
                    <a:lstStyle/>
                    <a:p>
                      <a:pPr marL="0" marR="0">
                        <a:lnSpc>
                          <a:spcPct val="115000"/>
                        </a:lnSpc>
                        <a:spcBef>
                          <a:spcPts val="0"/>
                        </a:spcBef>
                        <a:spcAft>
                          <a:spcPts val="0"/>
                        </a:spcAft>
                      </a:pPr>
                      <a:r>
                        <a:rPr lang="en-US" sz="900">
                          <a:effectLst/>
                        </a:rPr>
                        <a:t>TCC</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900">
                          <a:effectLst/>
                        </a:rPr>
                        <a:t>Chile</a:t>
                      </a:r>
                      <a:endParaRPr lang="en-US" sz="1100">
                        <a:effectLst/>
                        <a:latin typeface="Calibri"/>
                        <a:ea typeface="Times New Roman"/>
                        <a:cs typeface="Times New Roman"/>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900">
                          <a:effectLst/>
                        </a:rPr>
                        <a:t>---</a:t>
                      </a:r>
                      <a:endParaRPr lang="en-US" sz="1100">
                        <a:effectLst/>
                        <a:latin typeface="Calibri"/>
                        <a:ea typeface="Times New Roman"/>
                        <a:cs typeface="Times New Roman"/>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900">
                          <a:effectLst/>
                        </a:rPr>
                        <a:t>Cesium</a:t>
                      </a:r>
                      <a:endParaRPr lang="en-US" sz="1100">
                        <a:effectLst/>
                        <a:latin typeface="Calibri"/>
                        <a:ea typeface="Times New Roman"/>
                        <a:cs typeface="Times New Roman"/>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900" dirty="0">
                          <a:effectLst/>
                        </a:rPr>
                        <a:t>Y</a:t>
                      </a:r>
                      <a:endParaRPr lang="en-US" sz="1100" dirty="0">
                        <a:effectLst/>
                        <a:latin typeface="Calibri"/>
                        <a:ea typeface="Times New Roman"/>
                        <a:cs typeface="Times New Roman"/>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900" dirty="0">
                          <a:effectLst/>
                        </a:rPr>
                        <a:t>GPS</a:t>
                      </a:r>
                      <a:endParaRPr lang="en-US" sz="1100" dirty="0">
                        <a:effectLst/>
                        <a:latin typeface="Calibri"/>
                        <a:ea typeface="Times New Roman"/>
                        <a:cs typeface="Times New Roman"/>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900">
                          <a:effectLst/>
                        </a:rPr>
                        <a:t>USNO</a:t>
                      </a:r>
                      <a:endParaRPr lang="en-US" sz="1100">
                        <a:effectLst/>
                        <a:latin typeface="Calibri"/>
                        <a:ea typeface="Times New Roman"/>
                        <a:cs typeface="Times New Roman"/>
                      </a:endParaRPr>
                    </a:p>
                  </a:txBody>
                  <a:tcPr marL="68580" marR="68580" marT="0" marB="0">
                    <a:solidFill>
                      <a:schemeClr val="bg1">
                        <a:lumMod val="95000"/>
                      </a:schemeClr>
                    </a:solidFill>
                  </a:tcPr>
                </a:tc>
              </a:tr>
              <a:tr h="411672">
                <a:tc>
                  <a:txBody>
                    <a:bodyPr/>
                    <a:lstStyle/>
                    <a:p>
                      <a:pPr marL="0" marR="0">
                        <a:lnSpc>
                          <a:spcPct val="115000"/>
                        </a:lnSpc>
                        <a:spcBef>
                          <a:spcPts val="0"/>
                        </a:spcBef>
                        <a:spcAft>
                          <a:spcPts val="0"/>
                        </a:spcAft>
                      </a:pPr>
                      <a:r>
                        <a:rPr lang="en-US" sz="900">
                          <a:effectLst/>
                        </a:rPr>
                        <a:t>CENAM</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900" dirty="0">
                          <a:effectLst/>
                        </a:rPr>
                        <a:t>Mexico</a:t>
                      </a:r>
                      <a:endParaRPr lang="en-US" sz="1100" dirty="0">
                        <a:effectLst/>
                        <a:latin typeface="Calibri"/>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900" dirty="0">
                          <a:effectLst/>
                        </a:rPr>
                        <a:t>NMI</a:t>
                      </a:r>
                      <a:endParaRPr lang="en-US" sz="1100" dirty="0">
                        <a:effectLst/>
                        <a:latin typeface="Calibri"/>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900">
                          <a:effectLst/>
                        </a:rPr>
                        <a:t>Ensemble</a:t>
                      </a:r>
                      <a:endParaRPr lang="en-US" sz="1100">
                        <a:effectLst/>
                        <a:latin typeface="Calibri"/>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900">
                          <a:effectLst/>
                        </a:rPr>
                        <a:t>Y</a:t>
                      </a:r>
                      <a:endParaRPr lang="en-US" sz="1100">
                        <a:effectLst/>
                        <a:latin typeface="Calibri"/>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900" dirty="0">
                          <a:effectLst/>
                        </a:rPr>
                        <a:t>GPS</a:t>
                      </a:r>
                      <a:endParaRPr lang="en-US" sz="1100" dirty="0">
                        <a:effectLst/>
                        <a:latin typeface="Calibri"/>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900" dirty="0">
                          <a:effectLst/>
                        </a:rPr>
                        <a:t>NIST</a:t>
                      </a:r>
                      <a:endParaRPr lang="en-US" sz="1100" dirty="0">
                        <a:effectLst/>
                        <a:latin typeface="Calibri"/>
                        <a:ea typeface="Times New Roman"/>
                        <a:cs typeface="Times New Roman"/>
                      </a:endParaRPr>
                    </a:p>
                  </a:txBody>
                  <a:tcPr marL="68580" marR="68580" marT="0" marB="0">
                    <a:solidFill>
                      <a:srgbClr val="FFFF00"/>
                    </a:solidFill>
                  </a:tcPr>
                </a:tc>
              </a:tr>
              <a:tr h="198986">
                <a:tc>
                  <a:txBody>
                    <a:bodyPr/>
                    <a:lstStyle/>
                    <a:p>
                      <a:pPr marL="0" marR="0">
                        <a:lnSpc>
                          <a:spcPct val="115000"/>
                        </a:lnSpc>
                        <a:spcBef>
                          <a:spcPts val="0"/>
                        </a:spcBef>
                        <a:spcAft>
                          <a:spcPts val="0"/>
                        </a:spcAft>
                      </a:pPr>
                      <a:r>
                        <a:rPr lang="en-US" sz="900">
                          <a:effectLst/>
                        </a:rPr>
                        <a:t>CENAMEP</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900">
                          <a:effectLst/>
                        </a:rPr>
                        <a:t>Panama</a:t>
                      </a:r>
                      <a:endParaRPr lang="en-US" sz="1100">
                        <a:effectLst/>
                        <a:latin typeface="Calibri"/>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900" dirty="0">
                          <a:effectLst/>
                        </a:rPr>
                        <a:t>NMI</a:t>
                      </a:r>
                      <a:endParaRPr lang="en-US" sz="1100" dirty="0">
                        <a:effectLst/>
                        <a:latin typeface="Calibri"/>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900" dirty="0">
                          <a:effectLst/>
                        </a:rPr>
                        <a:t>Cesium</a:t>
                      </a:r>
                      <a:endParaRPr lang="en-US" sz="1100" dirty="0">
                        <a:effectLst/>
                        <a:latin typeface="Calibri"/>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900" dirty="0">
                          <a:effectLst/>
                        </a:rPr>
                        <a:t>Y</a:t>
                      </a:r>
                      <a:endParaRPr lang="en-US" sz="1100" dirty="0">
                        <a:effectLst/>
                        <a:latin typeface="Calibri"/>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900" dirty="0">
                          <a:effectLst/>
                        </a:rPr>
                        <a:t>GPS</a:t>
                      </a:r>
                      <a:endParaRPr lang="en-US" sz="1100" dirty="0">
                        <a:effectLst/>
                        <a:latin typeface="Calibri"/>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900" dirty="0">
                          <a:effectLst/>
                        </a:rPr>
                        <a:t>NIST</a:t>
                      </a:r>
                      <a:endParaRPr lang="en-US" sz="1100" dirty="0">
                        <a:effectLst/>
                        <a:latin typeface="Calibri"/>
                        <a:ea typeface="Times New Roman"/>
                        <a:cs typeface="Times New Roman"/>
                      </a:endParaRPr>
                    </a:p>
                  </a:txBody>
                  <a:tcPr marL="68580" marR="68580" marT="0" marB="0">
                    <a:solidFill>
                      <a:srgbClr val="FFFF00"/>
                    </a:solidFill>
                  </a:tcPr>
                </a:tc>
              </a:tr>
              <a:tr h="411672">
                <a:tc>
                  <a:txBody>
                    <a:bodyPr/>
                    <a:lstStyle/>
                    <a:p>
                      <a:pPr marL="0" marR="0">
                        <a:lnSpc>
                          <a:spcPct val="115000"/>
                        </a:lnSpc>
                        <a:spcBef>
                          <a:spcPts val="0"/>
                        </a:spcBef>
                        <a:spcAft>
                          <a:spcPts val="0"/>
                        </a:spcAft>
                      </a:pPr>
                      <a:r>
                        <a:rPr lang="en-US" sz="900">
                          <a:effectLst/>
                        </a:rPr>
                        <a:t>NIST</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900">
                          <a:effectLst/>
                        </a:rPr>
                        <a:t>United States</a:t>
                      </a:r>
                      <a:endParaRPr lang="en-US" sz="1100">
                        <a:effectLst/>
                        <a:latin typeface="Calibri"/>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900">
                          <a:effectLst/>
                        </a:rPr>
                        <a:t>NMI</a:t>
                      </a:r>
                      <a:endParaRPr lang="en-US" sz="1100">
                        <a:effectLst/>
                        <a:latin typeface="Calibri"/>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900">
                          <a:effectLst/>
                        </a:rPr>
                        <a:t>Ensemble </a:t>
                      </a:r>
                      <a:endParaRPr lang="en-US" sz="1100">
                        <a:effectLst/>
                        <a:latin typeface="Calibri"/>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900" dirty="0">
                          <a:effectLst/>
                        </a:rPr>
                        <a:t>Y</a:t>
                      </a:r>
                      <a:endParaRPr lang="en-US" sz="1100" dirty="0">
                        <a:effectLst/>
                        <a:latin typeface="Calibri"/>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900" dirty="0">
                          <a:effectLst/>
                        </a:rPr>
                        <a:t>TWSTFT</a:t>
                      </a:r>
                      <a:endParaRPr lang="en-US" sz="1100" dirty="0">
                        <a:effectLst/>
                        <a:latin typeface="Calibri"/>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900" dirty="0">
                          <a:effectLst/>
                        </a:rPr>
                        <a:t>---</a:t>
                      </a:r>
                      <a:endParaRPr lang="en-US" sz="1100" dirty="0">
                        <a:effectLst/>
                        <a:latin typeface="Calibri"/>
                        <a:ea typeface="Times New Roman"/>
                        <a:cs typeface="Times New Roman"/>
                      </a:endParaRPr>
                    </a:p>
                  </a:txBody>
                  <a:tcPr marL="68580" marR="68580" marT="0" marB="0">
                    <a:solidFill>
                      <a:srgbClr val="FFFF00"/>
                    </a:solidFill>
                  </a:tcPr>
                </a:tc>
              </a:tr>
              <a:tr h="411672">
                <a:tc>
                  <a:txBody>
                    <a:bodyPr/>
                    <a:lstStyle/>
                    <a:p>
                      <a:pPr marL="0" marR="0">
                        <a:lnSpc>
                          <a:spcPct val="115000"/>
                        </a:lnSpc>
                        <a:spcBef>
                          <a:spcPts val="0"/>
                        </a:spcBef>
                        <a:spcAft>
                          <a:spcPts val="0"/>
                        </a:spcAft>
                      </a:pPr>
                      <a:r>
                        <a:rPr lang="en-US" sz="900">
                          <a:effectLst/>
                        </a:rPr>
                        <a:t>USNO</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900">
                          <a:effectLst/>
                        </a:rPr>
                        <a:t>United States</a:t>
                      </a:r>
                      <a:endParaRPr lang="en-US" sz="1100">
                        <a:effectLst/>
                        <a:latin typeface="Calibri"/>
                        <a:ea typeface="Times New Roman"/>
                        <a:cs typeface="Times New Roman"/>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900">
                          <a:effectLst/>
                        </a:rPr>
                        <a:t>---</a:t>
                      </a:r>
                      <a:endParaRPr lang="en-US" sz="1100">
                        <a:effectLst/>
                        <a:latin typeface="Calibri"/>
                        <a:ea typeface="Times New Roman"/>
                        <a:cs typeface="Times New Roman"/>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900">
                          <a:effectLst/>
                        </a:rPr>
                        <a:t>Ensemble</a:t>
                      </a:r>
                      <a:endParaRPr lang="en-US" sz="1100">
                        <a:effectLst/>
                        <a:latin typeface="Calibri"/>
                        <a:ea typeface="Times New Roman"/>
                        <a:cs typeface="Times New Roman"/>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900">
                          <a:effectLst/>
                        </a:rPr>
                        <a:t>Y</a:t>
                      </a:r>
                      <a:endParaRPr lang="en-US" sz="1100">
                        <a:effectLst/>
                        <a:latin typeface="Calibri"/>
                        <a:ea typeface="Times New Roman"/>
                        <a:cs typeface="Times New Roman"/>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900">
                          <a:effectLst/>
                        </a:rPr>
                        <a:t>TWSTFT</a:t>
                      </a:r>
                      <a:endParaRPr lang="en-US" sz="1100">
                        <a:effectLst/>
                        <a:latin typeface="Calibri"/>
                        <a:ea typeface="Times New Roman"/>
                        <a:cs typeface="Times New Roman"/>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900" dirty="0">
                          <a:effectLst/>
                        </a:rPr>
                        <a:t>---</a:t>
                      </a:r>
                      <a:endParaRPr lang="en-US" sz="1100" dirty="0">
                        <a:effectLst/>
                        <a:latin typeface="Calibri"/>
                        <a:ea typeface="Times New Roman"/>
                        <a:cs typeface="Times New Roman"/>
                      </a:endParaRPr>
                    </a:p>
                  </a:txBody>
                  <a:tcPr marL="68580" marR="68580" marT="0" marB="0">
                    <a:solidFill>
                      <a:schemeClr val="bg1">
                        <a:lumMod val="95000"/>
                      </a:schemeClr>
                    </a:solidFill>
                  </a:tcPr>
                </a:tc>
              </a:tr>
              <a:tr h="411672">
                <a:tc>
                  <a:txBody>
                    <a:bodyPr/>
                    <a:lstStyle/>
                    <a:p>
                      <a:pPr marL="0" marR="0">
                        <a:lnSpc>
                          <a:spcPct val="115000"/>
                        </a:lnSpc>
                        <a:spcBef>
                          <a:spcPts val="0"/>
                        </a:spcBef>
                        <a:spcAft>
                          <a:spcPts val="0"/>
                        </a:spcAft>
                      </a:pPr>
                      <a:r>
                        <a:rPr lang="en-US" sz="900">
                          <a:effectLst/>
                        </a:rPr>
                        <a:t>NRL</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900">
                          <a:effectLst/>
                        </a:rPr>
                        <a:t>United States</a:t>
                      </a:r>
                      <a:endParaRPr lang="en-US" sz="1100">
                        <a:effectLst/>
                        <a:latin typeface="Calibri"/>
                        <a:ea typeface="Times New Roman"/>
                        <a:cs typeface="Times New Roman"/>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900">
                          <a:effectLst/>
                        </a:rPr>
                        <a:t>---</a:t>
                      </a:r>
                      <a:endParaRPr lang="en-US" sz="1100">
                        <a:effectLst/>
                        <a:latin typeface="Calibri"/>
                        <a:ea typeface="Times New Roman"/>
                        <a:cs typeface="Times New Roman"/>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900">
                          <a:effectLst/>
                        </a:rPr>
                        <a:t>Ensemble</a:t>
                      </a:r>
                      <a:endParaRPr lang="en-US" sz="1100">
                        <a:effectLst/>
                        <a:latin typeface="Calibri"/>
                        <a:ea typeface="Times New Roman"/>
                        <a:cs typeface="Times New Roman"/>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900">
                          <a:effectLst/>
                        </a:rPr>
                        <a:t>Y</a:t>
                      </a:r>
                      <a:endParaRPr lang="en-US" sz="1100">
                        <a:effectLst/>
                        <a:latin typeface="Calibri"/>
                        <a:ea typeface="Times New Roman"/>
                        <a:cs typeface="Times New Roman"/>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900">
                          <a:effectLst/>
                        </a:rPr>
                        <a:t>GPS</a:t>
                      </a:r>
                      <a:endParaRPr lang="en-US" sz="1100">
                        <a:effectLst/>
                        <a:latin typeface="Calibri"/>
                        <a:ea typeface="Times New Roman"/>
                        <a:cs typeface="Times New Roman"/>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900" dirty="0">
                          <a:effectLst/>
                        </a:rPr>
                        <a:t>USNO</a:t>
                      </a:r>
                      <a:endParaRPr lang="en-US" sz="1100" dirty="0">
                        <a:effectLst/>
                        <a:latin typeface="Calibri"/>
                        <a:ea typeface="Times New Roman"/>
                        <a:cs typeface="Times New Roman"/>
                      </a:endParaRPr>
                    </a:p>
                  </a:txBody>
                  <a:tcPr marL="68580" marR="68580" marT="0" marB="0">
                    <a:solidFill>
                      <a:schemeClr val="bg1">
                        <a:lumMod val="95000"/>
                      </a:schemeClr>
                    </a:solidFill>
                  </a:tcPr>
                </a:tc>
              </a:tr>
              <a:tr h="411672">
                <a:tc>
                  <a:txBody>
                    <a:bodyPr/>
                    <a:lstStyle/>
                    <a:p>
                      <a:pPr marL="0" marR="0">
                        <a:lnSpc>
                          <a:spcPct val="115000"/>
                        </a:lnSpc>
                        <a:spcBef>
                          <a:spcPts val="0"/>
                        </a:spcBef>
                        <a:spcAft>
                          <a:spcPts val="0"/>
                        </a:spcAft>
                      </a:pPr>
                      <a:r>
                        <a:rPr lang="en-US" sz="900">
                          <a:effectLst/>
                        </a:rPr>
                        <a:t>APL</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900">
                          <a:effectLst/>
                        </a:rPr>
                        <a:t>United States</a:t>
                      </a:r>
                      <a:endParaRPr lang="en-US" sz="1100">
                        <a:effectLst/>
                        <a:latin typeface="Calibri"/>
                        <a:ea typeface="Times New Roman"/>
                        <a:cs typeface="Times New Roman"/>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900">
                          <a:effectLst/>
                        </a:rPr>
                        <a:t>---</a:t>
                      </a:r>
                      <a:endParaRPr lang="en-US" sz="1100">
                        <a:effectLst/>
                        <a:latin typeface="Calibri"/>
                        <a:ea typeface="Times New Roman"/>
                        <a:cs typeface="Times New Roman"/>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900">
                          <a:effectLst/>
                        </a:rPr>
                        <a:t>Ensemble</a:t>
                      </a:r>
                      <a:endParaRPr lang="en-US" sz="1100">
                        <a:effectLst/>
                        <a:latin typeface="Calibri"/>
                        <a:ea typeface="Times New Roman"/>
                        <a:cs typeface="Times New Roman"/>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900">
                          <a:effectLst/>
                        </a:rPr>
                        <a:t>Y</a:t>
                      </a:r>
                      <a:endParaRPr lang="en-US" sz="1100">
                        <a:effectLst/>
                        <a:latin typeface="Calibri"/>
                        <a:ea typeface="Times New Roman"/>
                        <a:cs typeface="Times New Roman"/>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900">
                          <a:effectLst/>
                        </a:rPr>
                        <a:t>GPS</a:t>
                      </a:r>
                      <a:endParaRPr lang="en-US" sz="1100">
                        <a:effectLst/>
                        <a:latin typeface="Calibri"/>
                        <a:ea typeface="Times New Roman"/>
                        <a:cs typeface="Times New Roman"/>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900" dirty="0">
                          <a:effectLst/>
                        </a:rPr>
                        <a:t>USNO</a:t>
                      </a:r>
                      <a:endParaRPr lang="en-US" sz="1100" dirty="0">
                        <a:effectLst/>
                        <a:latin typeface="Calibri"/>
                        <a:ea typeface="Times New Roman"/>
                        <a:cs typeface="Times New Roman"/>
                      </a:endParaRPr>
                    </a:p>
                  </a:txBody>
                  <a:tcPr marL="68580" marR="68580" marT="0" marB="0">
                    <a:solidFill>
                      <a:schemeClr val="bg1">
                        <a:lumMod val="95000"/>
                      </a:schemeClr>
                    </a:solidFill>
                  </a:tcPr>
                </a:tc>
              </a:tr>
              <a:tr h="198986">
                <a:tc>
                  <a:txBody>
                    <a:bodyPr/>
                    <a:lstStyle/>
                    <a:p>
                      <a:pPr marL="0" marR="0">
                        <a:lnSpc>
                          <a:spcPct val="115000"/>
                        </a:lnSpc>
                        <a:spcBef>
                          <a:spcPts val="0"/>
                        </a:spcBef>
                        <a:spcAft>
                          <a:spcPts val="0"/>
                        </a:spcAft>
                      </a:pPr>
                      <a:r>
                        <a:rPr lang="en-US" sz="900">
                          <a:effectLst/>
                        </a:rPr>
                        <a:t>INM</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900" dirty="0">
                          <a:effectLst/>
                        </a:rPr>
                        <a:t>Colombia</a:t>
                      </a:r>
                      <a:endParaRPr lang="en-US" sz="1100" dirty="0">
                        <a:effectLst/>
                        <a:latin typeface="Calibri"/>
                        <a:ea typeface="Times New Roman"/>
                        <a:cs typeface="Times New Roman"/>
                      </a:endParaRPr>
                    </a:p>
                  </a:txBody>
                  <a:tcPr marL="68580" marR="68580" marT="0" marB="0">
                    <a:solidFill>
                      <a:schemeClr val="bg1">
                        <a:lumMod val="75000"/>
                      </a:schemeClr>
                    </a:solidFill>
                  </a:tcPr>
                </a:tc>
                <a:tc>
                  <a:txBody>
                    <a:bodyPr/>
                    <a:lstStyle/>
                    <a:p>
                      <a:pPr marL="0" marR="0" algn="ctr">
                        <a:lnSpc>
                          <a:spcPct val="115000"/>
                        </a:lnSpc>
                        <a:spcBef>
                          <a:spcPts val="0"/>
                        </a:spcBef>
                        <a:spcAft>
                          <a:spcPts val="0"/>
                        </a:spcAft>
                      </a:pPr>
                      <a:r>
                        <a:rPr lang="en-US" sz="900" dirty="0">
                          <a:effectLst/>
                        </a:rPr>
                        <a:t>NMI</a:t>
                      </a:r>
                      <a:endParaRPr lang="en-US" sz="1100" dirty="0">
                        <a:effectLst/>
                        <a:latin typeface="Calibri"/>
                        <a:ea typeface="Times New Roman"/>
                        <a:cs typeface="Times New Roman"/>
                      </a:endParaRPr>
                    </a:p>
                  </a:txBody>
                  <a:tcPr marL="68580" marR="68580" marT="0" marB="0">
                    <a:solidFill>
                      <a:schemeClr val="bg1">
                        <a:lumMod val="75000"/>
                      </a:schemeClr>
                    </a:solidFill>
                  </a:tcPr>
                </a:tc>
                <a:tc>
                  <a:txBody>
                    <a:bodyPr/>
                    <a:lstStyle/>
                    <a:p>
                      <a:pPr marL="0" marR="0" algn="ctr">
                        <a:lnSpc>
                          <a:spcPct val="115000"/>
                        </a:lnSpc>
                        <a:spcBef>
                          <a:spcPts val="0"/>
                        </a:spcBef>
                        <a:spcAft>
                          <a:spcPts val="0"/>
                        </a:spcAft>
                      </a:pPr>
                      <a:r>
                        <a:rPr lang="en-US" sz="900">
                          <a:effectLst/>
                        </a:rPr>
                        <a:t>Cesium</a:t>
                      </a:r>
                      <a:endParaRPr lang="en-US" sz="1100">
                        <a:effectLst/>
                        <a:latin typeface="Calibri"/>
                        <a:ea typeface="Times New Roman"/>
                        <a:cs typeface="Times New Roman"/>
                      </a:endParaRPr>
                    </a:p>
                  </a:txBody>
                  <a:tcPr marL="68580" marR="68580" marT="0" marB="0">
                    <a:solidFill>
                      <a:schemeClr val="bg1">
                        <a:lumMod val="75000"/>
                      </a:schemeClr>
                    </a:solidFill>
                  </a:tcPr>
                </a:tc>
                <a:tc>
                  <a:txBody>
                    <a:bodyPr/>
                    <a:lstStyle/>
                    <a:p>
                      <a:pPr marL="0" marR="0" algn="ctr">
                        <a:lnSpc>
                          <a:spcPct val="115000"/>
                        </a:lnSpc>
                        <a:spcBef>
                          <a:spcPts val="0"/>
                        </a:spcBef>
                        <a:spcAft>
                          <a:spcPts val="0"/>
                        </a:spcAft>
                      </a:pPr>
                      <a:r>
                        <a:rPr lang="en-US" sz="900">
                          <a:effectLst/>
                        </a:rPr>
                        <a:t>N*</a:t>
                      </a:r>
                      <a:endParaRPr lang="en-US" sz="1100">
                        <a:effectLst/>
                        <a:latin typeface="Calibri"/>
                        <a:ea typeface="Times New Roman"/>
                        <a:cs typeface="Times New Roman"/>
                      </a:endParaRPr>
                    </a:p>
                  </a:txBody>
                  <a:tcPr marL="68580" marR="68580" marT="0" marB="0">
                    <a:solidFill>
                      <a:schemeClr val="bg1">
                        <a:lumMod val="75000"/>
                      </a:schemeClr>
                    </a:solidFill>
                  </a:tcPr>
                </a:tc>
                <a:tc>
                  <a:txBody>
                    <a:bodyPr/>
                    <a:lstStyle/>
                    <a:p>
                      <a:pPr marL="0" marR="0" algn="ctr">
                        <a:lnSpc>
                          <a:spcPct val="115000"/>
                        </a:lnSpc>
                        <a:spcBef>
                          <a:spcPts val="0"/>
                        </a:spcBef>
                        <a:spcAft>
                          <a:spcPts val="0"/>
                        </a:spcAft>
                      </a:pPr>
                      <a:r>
                        <a:rPr lang="en-US" sz="900">
                          <a:effectLst/>
                        </a:rPr>
                        <a:t>GPS*</a:t>
                      </a:r>
                      <a:endParaRPr lang="en-US" sz="1100">
                        <a:effectLst/>
                        <a:latin typeface="Calibri"/>
                        <a:ea typeface="Times New Roman"/>
                        <a:cs typeface="Times New Roman"/>
                      </a:endParaRPr>
                    </a:p>
                  </a:txBody>
                  <a:tcPr marL="68580" marR="68580" marT="0" marB="0">
                    <a:solidFill>
                      <a:schemeClr val="bg1">
                        <a:lumMod val="75000"/>
                      </a:schemeClr>
                    </a:solidFill>
                  </a:tcPr>
                </a:tc>
                <a:tc>
                  <a:txBody>
                    <a:bodyPr/>
                    <a:lstStyle/>
                    <a:p>
                      <a:pPr marL="0" marR="0" algn="ctr">
                        <a:lnSpc>
                          <a:spcPct val="115000"/>
                        </a:lnSpc>
                        <a:spcBef>
                          <a:spcPts val="0"/>
                        </a:spcBef>
                        <a:spcAft>
                          <a:spcPts val="0"/>
                        </a:spcAft>
                      </a:pPr>
                      <a:r>
                        <a:rPr lang="en-US" sz="900">
                          <a:effectLst/>
                        </a:rPr>
                        <a:t>NIST</a:t>
                      </a:r>
                      <a:endParaRPr lang="en-US" sz="1100">
                        <a:effectLst/>
                        <a:latin typeface="Calibri"/>
                        <a:ea typeface="Times New Roman"/>
                        <a:cs typeface="Times New Roman"/>
                      </a:endParaRPr>
                    </a:p>
                  </a:txBody>
                  <a:tcPr marL="68580" marR="68580" marT="0" marB="0">
                    <a:solidFill>
                      <a:schemeClr val="bg1">
                        <a:lumMod val="75000"/>
                      </a:schemeClr>
                    </a:solidFill>
                  </a:tcPr>
                </a:tc>
              </a:tr>
              <a:tr h="198986">
                <a:tc>
                  <a:txBody>
                    <a:bodyPr/>
                    <a:lstStyle/>
                    <a:p>
                      <a:pPr marL="0" marR="0">
                        <a:lnSpc>
                          <a:spcPct val="115000"/>
                        </a:lnSpc>
                        <a:spcBef>
                          <a:spcPts val="0"/>
                        </a:spcBef>
                        <a:spcAft>
                          <a:spcPts val="0"/>
                        </a:spcAft>
                      </a:pPr>
                      <a:r>
                        <a:rPr lang="en-US" sz="900">
                          <a:effectLst/>
                        </a:rPr>
                        <a:t>ICE</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900" dirty="0">
                          <a:effectLst/>
                        </a:rPr>
                        <a:t>Costa Rica</a:t>
                      </a:r>
                      <a:endParaRPr lang="en-US" sz="1100" dirty="0">
                        <a:effectLst/>
                        <a:latin typeface="Calibri"/>
                        <a:ea typeface="Times New Roman"/>
                        <a:cs typeface="Times New Roman"/>
                      </a:endParaRPr>
                    </a:p>
                  </a:txBody>
                  <a:tcPr marL="68580" marR="68580" marT="0" marB="0">
                    <a:solidFill>
                      <a:schemeClr val="bg1">
                        <a:lumMod val="75000"/>
                      </a:schemeClr>
                    </a:solidFill>
                  </a:tcPr>
                </a:tc>
                <a:tc>
                  <a:txBody>
                    <a:bodyPr/>
                    <a:lstStyle/>
                    <a:p>
                      <a:pPr marL="0" marR="0" algn="ctr">
                        <a:lnSpc>
                          <a:spcPct val="115000"/>
                        </a:lnSpc>
                        <a:spcBef>
                          <a:spcPts val="0"/>
                        </a:spcBef>
                        <a:spcAft>
                          <a:spcPts val="0"/>
                        </a:spcAft>
                      </a:pPr>
                      <a:r>
                        <a:rPr lang="en-US" sz="900" dirty="0">
                          <a:effectLst/>
                        </a:rPr>
                        <a:t>DI</a:t>
                      </a:r>
                      <a:endParaRPr lang="en-US" sz="1100" dirty="0">
                        <a:effectLst/>
                        <a:latin typeface="Calibri"/>
                        <a:ea typeface="Times New Roman"/>
                        <a:cs typeface="Times New Roman"/>
                      </a:endParaRPr>
                    </a:p>
                  </a:txBody>
                  <a:tcPr marL="68580" marR="68580" marT="0" marB="0">
                    <a:solidFill>
                      <a:schemeClr val="bg1">
                        <a:lumMod val="75000"/>
                      </a:schemeClr>
                    </a:solidFill>
                  </a:tcPr>
                </a:tc>
                <a:tc>
                  <a:txBody>
                    <a:bodyPr/>
                    <a:lstStyle/>
                    <a:p>
                      <a:pPr marL="0" marR="0" algn="ctr">
                        <a:lnSpc>
                          <a:spcPct val="115000"/>
                        </a:lnSpc>
                        <a:spcBef>
                          <a:spcPts val="0"/>
                        </a:spcBef>
                        <a:spcAft>
                          <a:spcPts val="0"/>
                        </a:spcAft>
                      </a:pPr>
                      <a:r>
                        <a:rPr lang="en-US" sz="900" dirty="0">
                          <a:effectLst/>
                        </a:rPr>
                        <a:t>Cesium</a:t>
                      </a:r>
                      <a:endParaRPr lang="en-US" sz="1100" dirty="0">
                        <a:effectLst/>
                        <a:latin typeface="Calibri"/>
                        <a:ea typeface="Times New Roman"/>
                        <a:cs typeface="Times New Roman"/>
                      </a:endParaRPr>
                    </a:p>
                  </a:txBody>
                  <a:tcPr marL="68580" marR="68580" marT="0" marB="0">
                    <a:solidFill>
                      <a:schemeClr val="bg1">
                        <a:lumMod val="75000"/>
                      </a:schemeClr>
                    </a:solidFill>
                  </a:tcPr>
                </a:tc>
                <a:tc>
                  <a:txBody>
                    <a:bodyPr/>
                    <a:lstStyle/>
                    <a:p>
                      <a:pPr marL="0" marR="0" algn="ctr">
                        <a:lnSpc>
                          <a:spcPct val="115000"/>
                        </a:lnSpc>
                        <a:spcBef>
                          <a:spcPts val="0"/>
                        </a:spcBef>
                        <a:spcAft>
                          <a:spcPts val="0"/>
                        </a:spcAft>
                      </a:pPr>
                      <a:r>
                        <a:rPr lang="en-US" sz="900" dirty="0">
                          <a:effectLst/>
                        </a:rPr>
                        <a:t>N*</a:t>
                      </a:r>
                      <a:endParaRPr lang="en-US" sz="1100" dirty="0">
                        <a:effectLst/>
                        <a:latin typeface="Calibri"/>
                        <a:ea typeface="Times New Roman"/>
                        <a:cs typeface="Times New Roman"/>
                      </a:endParaRPr>
                    </a:p>
                  </a:txBody>
                  <a:tcPr marL="68580" marR="68580" marT="0" marB="0">
                    <a:solidFill>
                      <a:schemeClr val="bg1">
                        <a:lumMod val="75000"/>
                      </a:schemeClr>
                    </a:solidFill>
                  </a:tcPr>
                </a:tc>
                <a:tc>
                  <a:txBody>
                    <a:bodyPr/>
                    <a:lstStyle/>
                    <a:p>
                      <a:pPr marL="0" marR="0" algn="ctr">
                        <a:lnSpc>
                          <a:spcPct val="115000"/>
                        </a:lnSpc>
                        <a:spcBef>
                          <a:spcPts val="0"/>
                        </a:spcBef>
                        <a:spcAft>
                          <a:spcPts val="0"/>
                        </a:spcAft>
                      </a:pPr>
                      <a:r>
                        <a:rPr lang="en-US" sz="900" dirty="0">
                          <a:effectLst/>
                        </a:rPr>
                        <a:t>GPS*</a:t>
                      </a:r>
                      <a:endParaRPr lang="en-US" sz="1100" dirty="0">
                        <a:effectLst/>
                        <a:latin typeface="Calibri"/>
                        <a:ea typeface="Times New Roman"/>
                        <a:cs typeface="Times New Roman"/>
                      </a:endParaRPr>
                    </a:p>
                  </a:txBody>
                  <a:tcPr marL="68580" marR="68580" marT="0" marB="0">
                    <a:solidFill>
                      <a:schemeClr val="bg1">
                        <a:lumMod val="75000"/>
                      </a:schemeClr>
                    </a:solidFill>
                  </a:tcPr>
                </a:tc>
                <a:tc>
                  <a:txBody>
                    <a:bodyPr/>
                    <a:lstStyle/>
                    <a:p>
                      <a:pPr marL="0" marR="0" algn="ctr">
                        <a:lnSpc>
                          <a:spcPct val="115000"/>
                        </a:lnSpc>
                        <a:spcBef>
                          <a:spcPts val="0"/>
                        </a:spcBef>
                        <a:spcAft>
                          <a:spcPts val="0"/>
                        </a:spcAft>
                      </a:pPr>
                      <a:r>
                        <a:rPr lang="en-US" sz="900">
                          <a:effectLst/>
                        </a:rPr>
                        <a:t>NIST</a:t>
                      </a:r>
                      <a:endParaRPr lang="en-US" sz="1100">
                        <a:effectLst/>
                        <a:latin typeface="Calibri"/>
                        <a:ea typeface="Times New Roman"/>
                        <a:cs typeface="Times New Roman"/>
                      </a:endParaRPr>
                    </a:p>
                  </a:txBody>
                  <a:tcPr marL="68580" marR="68580" marT="0" marB="0">
                    <a:solidFill>
                      <a:schemeClr val="bg1">
                        <a:lumMod val="75000"/>
                      </a:schemeClr>
                    </a:solidFill>
                  </a:tcPr>
                </a:tc>
              </a:tr>
              <a:tr h="198986">
                <a:tc>
                  <a:txBody>
                    <a:bodyPr/>
                    <a:lstStyle/>
                    <a:p>
                      <a:pPr marL="0" marR="0">
                        <a:lnSpc>
                          <a:spcPct val="115000"/>
                        </a:lnSpc>
                        <a:spcBef>
                          <a:spcPts val="0"/>
                        </a:spcBef>
                        <a:spcAft>
                          <a:spcPts val="0"/>
                        </a:spcAft>
                      </a:pPr>
                      <a:r>
                        <a:rPr lang="en-US" sz="900">
                          <a:effectLst/>
                        </a:rPr>
                        <a:t>SNM</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900">
                          <a:effectLst/>
                        </a:rPr>
                        <a:t>Peru</a:t>
                      </a:r>
                      <a:endParaRPr lang="en-US" sz="1100">
                        <a:effectLst/>
                        <a:latin typeface="Calibri"/>
                        <a:ea typeface="Times New Roman"/>
                        <a:cs typeface="Times New Roman"/>
                      </a:endParaRPr>
                    </a:p>
                  </a:txBody>
                  <a:tcPr marL="68580" marR="68580" marT="0" marB="0">
                    <a:solidFill>
                      <a:schemeClr val="bg1">
                        <a:lumMod val="75000"/>
                      </a:schemeClr>
                    </a:solidFill>
                  </a:tcPr>
                </a:tc>
                <a:tc>
                  <a:txBody>
                    <a:bodyPr/>
                    <a:lstStyle/>
                    <a:p>
                      <a:pPr marL="0" marR="0" algn="ctr">
                        <a:lnSpc>
                          <a:spcPct val="115000"/>
                        </a:lnSpc>
                        <a:spcBef>
                          <a:spcPts val="0"/>
                        </a:spcBef>
                        <a:spcAft>
                          <a:spcPts val="0"/>
                        </a:spcAft>
                      </a:pPr>
                      <a:r>
                        <a:rPr lang="en-US" sz="900">
                          <a:effectLst/>
                        </a:rPr>
                        <a:t>NMI</a:t>
                      </a:r>
                      <a:endParaRPr lang="en-US" sz="1100">
                        <a:effectLst/>
                        <a:latin typeface="Calibri"/>
                        <a:ea typeface="Times New Roman"/>
                        <a:cs typeface="Times New Roman"/>
                      </a:endParaRPr>
                    </a:p>
                  </a:txBody>
                  <a:tcPr marL="68580" marR="68580" marT="0" marB="0">
                    <a:solidFill>
                      <a:schemeClr val="bg1">
                        <a:lumMod val="75000"/>
                      </a:schemeClr>
                    </a:solidFill>
                  </a:tcPr>
                </a:tc>
                <a:tc>
                  <a:txBody>
                    <a:bodyPr/>
                    <a:lstStyle/>
                    <a:p>
                      <a:pPr marL="0" marR="0" algn="ctr">
                        <a:lnSpc>
                          <a:spcPct val="115000"/>
                        </a:lnSpc>
                        <a:spcBef>
                          <a:spcPts val="0"/>
                        </a:spcBef>
                        <a:spcAft>
                          <a:spcPts val="0"/>
                        </a:spcAft>
                      </a:pPr>
                      <a:r>
                        <a:rPr lang="en-US" sz="900" dirty="0">
                          <a:effectLst/>
                        </a:rPr>
                        <a:t>Cesium</a:t>
                      </a:r>
                      <a:endParaRPr lang="en-US" sz="1100" dirty="0">
                        <a:effectLst/>
                        <a:latin typeface="Calibri"/>
                        <a:ea typeface="Times New Roman"/>
                        <a:cs typeface="Times New Roman"/>
                      </a:endParaRPr>
                    </a:p>
                  </a:txBody>
                  <a:tcPr marL="68580" marR="68580" marT="0" marB="0">
                    <a:solidFill>
                      <a:schemeClr val="bg1">
                        <a:lumMod val="75000"/>
                      </a:schemeClr>
                    </a:solidFill>
                  </a:tcPr>
                </a:tc>
                <a:tc>
                  <a:txBody>
                    <a:bodyPr/>
                    <a:lstStyle/>
                    <a:p>
                      <a:pPr marL="0" marR="0" algn="ctr">
                        <a:lnSpc>
                          <a:spcPct val="115000"/>
                        </a:lnSpc>
                        <a:spcBef>
                          <a:spcPts val="0"/>
                        </a:spcBef>
                        <a:spcAft>
                          <a:spcPts val="0"/>
                        </a:spcAft>
                      </a:pPr>
                      <a:r>
                        <a:rPr lang="en-US" sz="900" dirty="0">
                          <a:effectLst/>
                        </a:rPr>
                        <a:t>N*</a:t>
                      </a:r>
                      <a:endParaRPr lang="en-US" sz="1100" dirty="0">
                        <a:effectLst/>
                        <a:latin typeface="Calibri"/>
                        <a:ea typeface="Times New Roman"/>
                        <a:cs typeface="Times New Roman"/>
                      </a:endParaRPr>
                    </a:p>
                  </a:txBody>
                  <a:tcPr marL="68580" marR="68580" marT="0" marB="0">
                    <a:solidFill>
                      <a:schemeClr val="bg1">
                        <a:lumMod val="75000"/>
                      </a:schemeClr>
                    </a:solidFill>
                  </a:tcPr>
                </a:tc>
                <a:tc>
                  <a:txBody>
                    <a:bodyPr/>
                    <a:lstStyle/>
                    <a:p>
                      <a:pPr marL="0" marR="0" algn="ctr">
                        <a:lnSpc>
                          <a:spcPct val="115000"/>
                        </a:lnSpc>
                        <a:spcBef>
                          <a:spcPts val="0"/>
                        </a:spcBef>
                        <a:spcAft>
                          <a:spcPts val="0"/>
                        </a:spcAft>
                      </a:pPr>
                      <a:r>
                        <a:rPr lang="en-US" sz="900">
                          <a:effectLst/>
                        </a:rPr>
                        <a:t>GPS*</a:t>
                      </a:r>
                      <a:endParaRPr lang="en-US" sz="1100">
                        <a:effectLst/>
                        <a:latin typeface="Calibri"/>
                        <a:ea typeface="Times New Roman"/>
                        <a:cs typeface="Times New Roman"/>
                      </a:endParaRPr>
                    </a:p>
                  </a:txBody>
                  <a:tcPr marL="68580" marR="68580" marT="0" marB="0">
                    <a:solidFill>
                      <a:schemeClr val="bg1">
                        <a:lumMod val="75000"/>
                      </a:schemeClr>
                    </a:solidFill>
                  </a:tcPr>
                </a:tc>
                <a:tc>
                  <a:txBody>
                    <a:bodyPr/>
                    <a:lstStyle/>
                    <a:p>
                      <a:pPr marL="0" marR="0" algn="ctr">
                        <a:lnSpc>
                          <a:spcPct val="115000"/>
                        </a:lnSpc>
                        <a:spcBef>
                          <a:spcPts val="0"/>
                        </a:spcBef>
                        <a:spcAft>
                          <a:spcPts val="0"/>
                        </a:spcAft>
                      </a:pPr>
                      <a:r>
                        <a:rPr lang="en-US" sz="900" dirty="0">
                          <a:effectLst/>
                        </a:rPr>
                        <a:t>NIST</a:t>
                      </a:r>
                      <a:endParaRPr lang="en-US" sz="1100" dirty="0">
                        <a:effectLst/>
                        <a:latin typeface="Calibri"/>
                        <a:ea typeface="Times New Roman"/>
                        <a:cs typeface="Times New Roman"/>
                      </a:endParaRPr>
                    </a:p>
                  </a:txBody>
                  <a:tcPr marL="68580" marR="68580" marT="0" marB="0">
                    <a:solidFill>
                      <a:schemeClr val="bg1">
                        <a:lumMod val="75000"/>
                      </a:schemeClr>
                    </a:solidFill>
                  </a:tcPr>
                </a:tc>
              </a:tr>
              <a:tr h="198986">
                <a:tc>
                  <a:txBody>
                    <a:bodyPr/>
                    <a:lstStyle/>
                    <a:p>
                      <a:pPr marL="0" marR="0">
                        <a:lnSpc>
                          <a:spcPct val="115000"/>
                        </a:lnSpc>
                        <a:spcBef>
                          <a:spcPts val="0"/>
                        </a:spcBef>
                        <a:spcAft>
                          <a:spcPts val="0"/>
                        </a:spcAft>
                      </a:pPr>
                      <a:r>
                        <a:rPr lang="en-US" sz="900" dirty="0">
                          <a:effectLst/>
                        </a:rPr>
                        <a:t>UTE</a:t>
                      </a:r>
                      <a:endParaRPr lang="en-US" sz="11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900">
                          <a:effectLst/>
                        </a:rPr>
                        <a:t>Uruguay</a:t>
                      </a:r>
                      <a:endParaRPr lang="en-US" sz="1100">
                        <a:effectLst/>
                        <a:latin typeface="Calibri"/>
                        <a:ea typeface="Times New Roman"/>
                        <a:cs typeface="Times New Roman"/>
                      </a:endParaRPr>
                    </a:p>
                  </a:txBody>
                  <a:tcPr marL="68580" marR="68580" marT="0" marB="0">
                    <a:solidFill>
                      <a:schemeClr val="bg1">
                        <a:lumMod val="75000"/>
                      </a:schemeClr>
                    </a:solidFill>
                  </a:tcPr>
                </a:tc>
                <a:tc>
                  <a:txBody>
                    <a:bodyPr/>
                    <a:lstStyle/>
                    <a:p>
                      <a:pPr marL="0" marR="0" algn="ctr">
                        <a:lnSpc>
                          <a:spcPct val="115000"/>
                        </a:lnSpc>
                        <a:spcBef>
                          <a:spcPts val="0"/>
                        </a:spcBef>
                        <a:spcAft>
                          <a:spcPts val="0"/>
                        </a:spcAft>
                      </a:pPr>
                      <a:r>
                        <a:rPr lang="en-US" sz="900">
                          <a:effectLst/>
                        </a:rPr>
                        <a:t>NMI</a:t>
                      </a:r>
                      <a:endParaRPr lang="en-US" sz="1100">
                        <a:effectLst/>
                        <a:latin typeface="Calibri"/>
                        <a:ea typeface="Times New Roman"/>
                        <a:cs typeface="Times New Roman"/>
                      </a:endParaRPr>
                    </a:p>
                  </a:txBody>
                  <a:tcPr marL="68580" marR="68580" marT="0" marB="0">
                    <a:solidFill>
                      <a:schemeClr val="bg1">
                        <a:lumMod val="75000"/>
                      </a:schemeClr>
                    </a:solidFill>
                  </a:tcPr>
                </a:tc>
                <a:tc>
                  <a:txBody>
                    <a:bodyPr/>
                    <a:lstStyle/>
                    <a:p>
                      <a:pPr marL="0" marR="0" algn="ctr">
                        <a:lnSpc>
                          <a:spcPct val="115000"/>
                        </a:lnSpc>
                        <a:spcBef>
                          <a:spcPts val="0"/>
                        </a:spcBef>
                        <a:spcAft>
                          <a:spcPts val="0"/>
                        </a:spcAft>
                      </a:pPr>
                      <a:r>
                        <a:rPr lang="en-US" sz="900">
                          <a:effectLst/>
                        </a:rPr>
                        <a:t>Cesium</a:t>
                      </a:r>
                      <a:endParaRPr lang="en-US" sz="1100">
                        <a:effectLst/>
                        <a:latin typeface="Calibri"/>
                        <a:ea typeface="Times New Roman"/>
                        <a:cs typeface="Times New Roman"/>
                      </a:endParaRPr>
                    </a:p>
                  </a:txBody>
                  <a:tcPr marL="68580" marR="68580" marT="0" marB="0">
                    <a:solidFill>
                      <a:schemeClr val="bg1">
                        <a:lumMod val="75000"/>
                      </a:schemeClr>
                    </a:solidFill>
                  </a:tcPr>
                </a:tc>
                <a:tc>
                  <a:txBody>
                    <a:bodyPr/>
                    <a:lstStyle/>
                    <a:p>
                      <a:pPr marL="0" marR="0" algn="ctr">
                        <a:lnSpc>
                          <a:spcPct val="115000"/>
                        </a:lnSpc>
                        <a:spcBef>
                          <a:spcPts val="0"/>
                        </a:spcBef>
                        <a:spcAft>
                          <a:spcPts val="0"/>
                        </a:spcAft>
                      </a:pPr>
                      <a:r>
                        <a:rPr lang="en-US" sz="900">
                          <a:effectLst/>
                        </a:rPr>
                        <a:t>N*</a:t>
                      </a:r>
                      <a:endParaRPr lang="en-US" sz="1100">
                        <a:effectLst/>
                        <a:latin typeface="Calibri"/>
                        <a:ea typeface="Times New Roman"/>
                        <a:cs typeface="Times New Roman"/>
                      </a:endParaRPr>
                    </a:p>
                  </a:txBody>
                  <a:tcPr marL="68580" marR="68580" marT="0" marB="0">
                    <a:solidFill>
                      <a:schemeClr val="bg1">
                        <a:lumMod val="75000"/>
                      </a:schemeClr>
                    </a:solidFill>
                  </a:tcPr>
                </a:tc>
                <a:tc>
                  <a:txBody>
                    <a:bodyPr/>
                    <a:lstStyle/>
                    <a:p>
                      <a:pPr marL="0" marR="0" algn="ctr">
                        <a:lnSpc>
                          <a:spcPct val="115000"/>
                        </a:lnSpc>
                        <a:spcBef>
                          <a:spcPts val="0"/>
                        </a:spcBef>
                        <a:spcAft>
                          <a:spcPts val="0"/>
                        </a:spcAft>
                      </a:pPr>
                      <a:r>
                        <a:rPr lang="en-US" sz="900" dirty="0">
                          <a:effectLst/>
                        </a:rPr>
                        <a:t>GPS*</a:t>
                      </a:r>
                      <a:endParaRPr lang="en-US" sz="1100" dirty="0">
                        <a:effectLst/>
                        <a:latin typeface="Calibri"/>
                        <a:ea typeface="Times New Roman"/>
                        <a:cs typeface="Times New Roman"/>
                      </a:endParaRPr>
                    </a:p>
                  </a:txBody>
                  <a:tcPr marL="68580" marR="68580" marT="0" marB="0">
                    <a:solidFill>
                      <a:schemeClr val="bg1">
                        <a:lumMod val="75000"/>
                      </a:schemeClr>
                    </a:solidFill>
                  </a:tcPr>
                </a:tc>
                <a:tc>
                  <a:txBody>
                    <a:bodyPr/>
                    <a:lstStyle/>
                    <a:p>
                      <a:pPr marL="0" marR="0" algn="ctr">
                        <a:lnSpc>
                          <a:spcPct val="115000"/>
                        </a:lnSpc>
                        <a:spcBef>
                          <a:spcPts val="0"/>
                        </a:spcBef>
                        <a:spcAft>
                          <a:spcPts val="0"/>
                        </a:spcAft>
                      </a:pPr>
                      <a:r>
                        <a:rPr lang="en-US" sz="900" dirty="0">
                          <a:effectLst/>
                        </a:rPr>
                        <a:t>NIST</a:t>
                      </a:r>
                      <a:endParaRPr lang="en-US" sz="1100" dirty="0">
                        <a:effectLst/>
                        <a:latin typeface="Calibri"/>
                        <a:ea typeface="Times New Roman"/>
                        <a:cs typeface="Times New Roman"/>
                      </a:endParaRPr>
                    </a:p>
                  </a:txBody>
                  <a:tcPr marL="68580" marR="68580" marT="0" marB="0">
                    <a:solidFill>
                      <a:schemeClr val="bg1">
                        <a:lumMod val="75000"/>
                      </a:schemeClr>
                    </a:solidFill>
                  </a:tcPr>
                </a:tc>
              </a:tr>
            </a:tbl>
          </a:graphicData>
        </a:graphic>
      </p:graphicFrame>
      <p:sp>
        <p:nvSpPr>
          <p:cNvPr id="6" name="Rectangle 5"/>
          <p:cNvSpPr/>
          <p:nvPr/>
        </p:nvSpPr>
        <p:spPr>
          <a:xfrm>
            <a:off x="1447801" y="6336922"/>
            <a:ext cx="6657974" cy="307777"/>
          </a:xfrm>
          <a:prstGeom prst="rect">
            <a:avLst/>
          </a:prstGeom>
        </p:spPr>
        <p:txBody>
          <a:bodyPr wrap="square">
            <a:spAutoFit/>
          </a:bodyPr>
          <a:lstStyle/>
          <a:p>
            <a:r>
              <a:rPr lang="en-US" sz="1400" dirty="0"/>
              <a:t>* expected to begin UTC contributions in </a:t>
            </a:r>
            <a:r>
              <a:rPr lang="en-US" sz="1400" dirty="0" smtClean="0"/>
              <a:t>2015</a:t>
            </a:r>
            <a:endParaRPr lang="en-US" sz="1400" dirty="0"/>
          </a:p>
        </p:txBody>
      </p:sp>
    </p:spTree>
    <p:extLst>
      <p:ext uri="{BB962C8B-B14F-4D97-AF65-F5344CB8AC3E}">
        <p14:creationId xmlns:p14="http://schemas.microsoft.com/office/powerpoint/2010/main" val="1930206504"/>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628" name="Rectangle 4"/>
          <p:cNvSpPr>
            <a:spLocks noChangeArrowheads="1"/>
          </p:cNvSpPr>
          <p:nvPr/>
        </p:nvSpPr>
        <p:spPr bwMode="auto">
          <a:xfrm>
            <a:off x="866775" y="1247775"/>
            <a:ext cx="7696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lnSpc>
                <a:spcPct val="90000"/>
              </a:lnSpc>
              <a:spcBef>
                <a:spcPct val="20000"/>
              </a:spcBef>
              <a:buClr>
                <a:srgbClr val="3366FF"/>
              </a:buClr>
              <a:buSzPct val="75000"/>
              <a:buFont typeface="Wingdings" panose="05000000000000000000" pitchFamily="2" charset="2"/>
              <a:buChar char="ü"/>
            </a:pPr>
            <a:r>
              <a:rPr lang="en-US" sz="1800" baseline="0" dirty="0" smtClean="0"/>
              <a:t>Common-view GPS </a:t>
            </a:r>
            <a:r>
              <a:rPr lang="en-US" dirty="0" smtClean="0"/>
              <a:t>is a powerful tool for comparing remote clocks located anywhere on Earth.</a:t>
            </a:r>
            <a:endParaRPr lang="en-US" sz="1800" baseline="0" dirty="0"/>
          </a:p>
          <a:p>
            <a:pPr marL="342900" indent="-342900" algn="l">
              <a:lnSpc>
                <a:spcPct val="90000"/>
              </a:lnSpc>
              <a:spcBef>
                <a:spcPct val="20000"/>
              </a:spcBef>
              <a:buClr>
                <a:srgbClr val="3366FF"/>
              </a:buClr>
              <a:buSzPct val="75000"/>
              <a:buFont typeface="Wingdings" panose="05000000000000000000" pitchFamily="2" charset="2"/>
              <a:buChar char="ü"/>
            </a:pPr>
            <a:endParaRPr lang="en-US" sz="1800" baseline="0" dirty="0"/>
          </a:p>
          <a:p>
            <a:pPr marL="342900" indent="-342900" algn="l">
              <a:lnSpc>
                <a:spcPct val="90000"/>
              </a:lnSpc>
              <a:spcBef>
                <a:spcPct val="20000"/>
              </a:spcBef>
              <a:buClr>
                <a:srgbClr val="3366FF"/>
              </a:buClr>
              <a:buSzPct val="75000"/>
              <a:buFont typeface="Wingdings" panose="05000000000000000000" pitchFamily="2" charset="2"/>
              <a:buChar char="ü"/>
            </a:pPr>
            <a:r>
              <a:rPr lang="en-US" sz="1800" baseline="0" dirty="0" smtClean="0"/>
              <a:t>Participation</a:t>
            </a:r>
            <a:r>
              <a:rPr lang="en-US" sz="1800" dirty="0" smtClean="0"/>
              <a:t> in international comparisons – comparing your national time standard to the standard in other countries – is essential for ensuring the integrity of your measurements and for establishing international traceability.</a:t>
            </a:r>
          </a:p>
          <a:p>
            <a:pPr marL="342900" indent="-342900" algn="l">
              <a:lnSpc>
                <a:spcPct val="90000"/>
              </a:lnSpc>
              <a:spcBef>
                <a:spcPct val="20000"/>
              </a:spcBef>
              <a:buClr>
                <a:srgbClr val="3366FF"/>
              </a:buClr>
              <a:buSzPct val="75000"/>
              <a:buFont typeface="Wingdings" panose="05000000000000000000" pitchFamily="2" charset="2"/>
              <a:buChar char="ü"/>
            </a:pPr>
            <a:endParaRPr lang="en-US" baseline="0" dirty="0"/>
          </a:p>
          <a:p>
            <a:pPr marL="342900" indent="-342900" algn="l">
              <a:lnSpc>
                <a:spcPct val="90000"/>
              </a:lnSpc>
              <a:spcBef>
                <a:spcPct val="20000"/>
              </a:spcBef>
              <a:buClr>
                <a:srgbClr val="3366FF"/>
              </a:buClr>
              <a:buSzPct val="75000"/>
              <a:buFont typeface="Wingdings" panose="05000000000000000000" pitchFamily="2" charset="2"/>
              <a:buChar char="ü"/>
            </a:pPr>
            <a:r>
              <a:rPr lang="en-US" sz="1800" dirty="0" smtClean="0"/>
              <a:t>All SIM labs are encouraged to participate in the SIM Time Network for real-time verification of their clocks.  </a:t>
            </a:r>
          </a:p>
          <a:p>
            <a:pPr marL="342900" indent="-342900" algn="l">
              <a:lnSpc>
                <a:spcPct val="90000"/>
              </a:lnSpc>
              <a:spcBef>
                <a:spcPct val="20000"/>
              </a:spcBef>
              <a:buClr>
                <a:srgbClr val="3366FF"/>
              </a:buClr>
              <a:buSzPct val="75000"/>
              <a:buFont typeface="Wingdings" panose="05000000000000000000" pitchFamily="2" charset="2"/>
              <a:buChar char="ü"/>
            </a:pPr>
            <a:endParaRPr lang="en-US" baseline="0" dirty="0"/>
          </a:p>
          <a:p>
            <a:pPr marL="342900" indent="-342900" algn="l">
              <a:lnSpc>
                <a:spcPct val="90000"/>
              </a:lnSpc>
              <a:spcBef>
                <a:spcPct val="20000"/>
              </a:spcBef>
              <a:buClr>
                <a:srgbClr val="3366FF"/>
              </a:buClr>
              <a:buSzPct val="75000"/>
              <a:buFont typeface="Wingdings" panose="05000000000000000000" pitchFamily="2" charset="2"/>
              <a:buChar char="ü"/>
            </a:pPr>
            <a:r>
              <a:rPr lang="en-US" sz="1800" dirty="0" smtClean="0"/>
              <a:t>More establishe</a:t>
            </a:r>
            <a:r>
              <a:rPr lang="en-US" dirty="0" smtClean="0"/>
              <a:t>d SIM labs are encouraged to participated in the BIPM key comparison and to contribute to UTC.</a:t>
            </a:r>
          </a:p>
        </p:txBody>
      </p:sp>
      <p:sp>
        <p:nvSpPr>
          <p:cNvPr id="1946629" name="Rectangle 5"/>
          <p:cNvSpPr>
            <a:spLocks noGrp="1" noChangeArrowheads="1"/>
          </p:cNvSpPr>
          <p:nvPr>
            <p:ph type="title"/>
          </p:nvPr>
        </p:nvSpPr>
        <p:spPr bwMode="auto">
          <a:xfrm>
            <a:off x="535781" y="304800"/>
            <a:ext cx="8301038" cy="571500"/>
          </a:xfrm>
          <a:solidFill>
            <a:srgbClr val="FFFFFF"/>
          </a:solidFill>
          <a:ln/>
          <a:effectLst>
            <a:outerShdw dist="35921" dir="2700000" sx="1000" sy="1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tabLst>
                <a:tab pos="690563" algn="l"/>
              </a:tabLst>
            </a:pPr>
            <a:r>
              <a:rPr lang="en-US" sz="2800" dirty="0" smtClean="0">
                <a:solidFill>
                  <a:srgbClr val="3366FF"/>
                </a:solidFill>
                <a:latin typeface="Tahoma" pitchFamily="34" charset="0"/>
              </a:rPr>
              <a:t>Summary </a:t>
            </a:r>
            <a:r>
              <a:rPr lang="en-US" sz="2800" dirty="0">
                <a:solidFill>
                  <a:schemeClr val="bg2"/>
                </a:solidFill>
                <a:latin typeface="Tahoma" pitchFamily="34" charset="0"/>
              </a:rPr>
              <a:t/>
            </a:r>
            <a:br>
              <a:rPr lang="en-US" sz="2800" dirty="0">
                <a:solidFill>
                  <a:schemeClr val="bg2"/>
                </a:solidFill>
                <a:latin typeface="Tahoma" pitchFamily="34" charset="0"/>
              </a:rPr>
            </a:br>
            <a:endParaRPr lang="en-US" sz="2800" dirty="0">
              <a:solidFill>
                <a:schemeClr val="bg2"/>
              </a:solidFill>
              <a:latin typeface="Tahoma" pitchFamily="34" charset="0"/>
            </a:endParaRPr>
          </a:p>
        </p:txBody>
      </p:sp>
    </p:spTree>
    <p:extLst>
      <p:ext uri="{BB962C8B-B14F-4D97-AF65-F5344CB8AC3E}">
        <p14:creationId xmlns:p14="http://schemas.microsoft.com/office/powerpoint/2010/main" val="223093284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84" name="Rectangle 4"/>
          <p:cNvSpPr>
            <a:spLocks noGrp="1" noChangeArrowheads="1"/>
          </p:cNvSpPr>
          <p:nvPr>
            <p:ph idx="1"/>
          </p:nvPr>
        </p:nvSpPr>
        <p:spPr>
          <a:xfrm>
            <a:off x="228600" y="1371600"/>
            <a:ext cx="7924800" cy="4876800"/>
          </a:xfrm>
          <a:solidFill>
            <a:schemeClr val="bg1"/>
          </a:solidFill>
        </p:spPr>
        <p:txBody>
          <a:bodyPr>
            <a:normAutofit/>
          </a:bodyPr>
          <a:lstStyle/>
          <a:p>
            <a:pPr marL="0" indent="0">
              <a:lnSpc>
                <a:spcPct val="90000"/>
              </a:lnSpc>
              <a:buClr>
                <a:schemeClr val="bg1"/>
              </a:buClr>
              <a:buSzTx/>
              <a:buNone/>
            </a:pPr>
            <a:r>
              <a:rPr lang="en-US" sz="2000" b="1" dirty="0">
                <a:solidFill>
                  <a:schemeClr val="tx1"/>
                </a:solidFill>
              </a:rPr>
              <a:t> </a:t>
            </a:r>
            <a:r>
              <a:rPr lang="en-US" sz="2000" b="1" dirty="0" smtClean="0">
                <a:solidFill>
                  <a:schemeClr val="tx1"/>
                </a:solidFill>
              </a:rPr>
              <a:t>   </a:t>
            </a:r>
            <a:r>
              <a:rPr lang="en-US" sz="1800" b="1" dirty="0" smtClean="0">
                <a:solidFill>
                  <a:schemeClr val="tx1"/>
                </a:solidFill>
                <a:effectLst/>
                <a:latin typeface="Arial" pitchFamily="34" charset="0"/>
                <a:cs typeface="Arial" pitchFamily="34" charset="0"/>
              </a:rPr>
              <a:t>Two </a:t>
            </a:r>
            <a:r>
              <a:rPr lang="en-US" sz="1800" b="1" dirty="0">
                <a:solidFill>
                  <a:schemeClr val="tx1"/>
                </a:solidFill>
                <a:effectLst/>
                <a:latin typeface="Arial" pitchFamily="34" charset="0"/>
                <a:cs typeface="Arial" pitchFamily="34" charset="0"/>
              </a:rPr>
              <a:t>L-band carrier frequencies</a:t>
            </a:r>
          </a:p>
          <a:p>
            <a:pPr lvl="1">
              <a:lnSpc>
                <a:spcPct val="90000"/>
              </a:lnSpc>
              <a:buClr>
                <a:schemeClr val="bg1"/>
              </a:buClr>
              <a:buSzTx/>
              <a:buFont typeface="Monotype Sorts" pitchFamily="2" charset="2"/>
              <a:buNone/>
            </a:pPr>
            <a:r>
              <a:rPr lang="en-US" sz="1800" dirty="0">
                <a:solidFill>
                  <a:schemeClr val="tx1"/>
                </a:solidFill>
                <a:effectLst/>
                <a:latin typeface="Arial" pitchFamily="34" charset="0"/>
                <a:cs typeface="Arial" pitchFamily="34" charset="0"/>
              </a:rPr>
              <a:t>   L</a:t>
            </a:r>
            <a:r>
              <a:rPr lang="en-US" sz="1800" baseline="-25000" dirty="0">
                <a:solidFill>
                  <a:schemeClr val="tx1"/>
                </a:solidFill>
                <a:effectLst/>
                <a:latin typeface="Arial" pitchFamily="34" charset="0"/>
                <a:cs typeface="Arial" pitchFamily="34" charset="0"/>
              </a:rPr>
              <a:t>1</a:t>
            </a:r>
            <a:r>
              <a:rPr lang="en-US" sz="1800" dirty="0">
                <a:solidFill>
                  <a:schemeClr val="tx1"/>
                </a:solidFill>
                <a:effectLst/>
                <a:latin typeface="Arial" pitchFamily="34" charset="0"/>
                <a:cs typeface="Arial" pitchFamily="34" charset="0"/>
              </a:rPr>
              <a:t> = 1575.42 MHz       L</a:t>
            </a:r>
            <a:r>
              <a:rPr lang="en-US" sz="1800" baseline="-25000" dirty="0">
                <a:solidFill>
                  <a:schemeClr val="tx1"/>
                </a:solidFill>
                <a:effectLst/>
                <a:latin typeface="Arial" pitchFamily="34" charset="0"/>
                <a:cs typeface="Arial" pitchFamily="34" charset="0"/>
              </a:rPr>
              <a:t>2</a:t>
            </a:r>
            <a:r>
              <a:rPr lang="en-US" sz="1800" dirty="0">
                <a:solidFill>
                  <a:schemeClr val="tx1"/>
                </a:solidFill>
                <a:effectLst/>
                <a:latin typeface="Arial" pitchFamily="34" charset="0"/>
                <a:cs typeface="Arial" pitchFamily="34" charset="0"/>
              </a:rPr>
              <a:t> = 1227.60 MHz</a:t>
            </a:r>
          </a:p>
          <a:p>
            <a:pPr>
              <a:lnSpc>
                <a:spcPct val="90000"/>
              </a:lnSpc>
              <a:buClr>
                <a:schemeClr val="bg1"/>
              </a:buClr>
              <a:buSzTx/>
            </a:pPr>
            <a:endParaRPr lang="en-US" sz="1800" b="1" dirty="0" smtClean="0">
              <a:solidFill>
                <a:schemeClr val="tx1"/>
              </a:solidFill>
              <a:effectLst/>
              <a:latin typeface="Arial" pitchFamily="34" charset="0"/>
              <a:cs typeface="Arial" pitchFamily="34" charset="0"/>
            </a:endParaRPr>
          </a:p>
          <a:p>
            <a:pPr>
              <a:lnSpc>
                <a:spcPct val="90000"/>
              </a:lnSpc>
              <a:buClr>
                <a:schemeClr val="bg1"/>
              </a:buClr>
              <a:buSzTx/>
            </a:pPr>
            <a:r>
              <a:rPr lang="en-US" sz="1800" b="1" dirty="0" smtClean="0">
                <a:solidFill>
                  <a:schemeClr val="tx1"/>
                </a:solidFill>
                <a:effectLst/>
                <a:latin typeface="Arial" pitchFamily="34" charset="0"/>
                <a:cs typeface="Arial" pitchFamily="34" charset="0"/>
              </a:rPr>
              <a:t>Two </a:t>
            </a:r>
            <a:r>
              <a:rPr lang="en-US" sz="1800" b="1" dirty="0">
                <a:solidFill>
                  <a:schemeClr val="tx1"/>
                </a:solidFill>
                <a:effectLst/>
                <a:latin typeface="Arial" pitchFamily="34" charset="0"/>
                <a:cs typeface="Arial" pitchFamily="34" charset="0"/>
              </a:rPr>
              <a:t>PRN Codes</a:t>
            </a:r>
          </a:p>
          <a:p>
            <a:pPr lvl="1">
              <a:lnSpc>
                <a:spcPct val="90000"/>
              </a:lnSpc>
              <a:buClr>
                <a:schemeClr val="bg1"/>
              </a:buClr>
              <a:buSzTx/>
            </a:pPr>
            <a:r>
              <a:rPr lang="en-US" sz="1800" dirty="0">
                <a:solidFill>
                  <a:schemeClr val="tx1"/>
                </a:solidFill>
                <a:effectLst/>
                <a:latin typeface="Arial" pitchFamily="34" charset="0"/>
                <a:cs typeface="Arial" pitchFamily="34" charset="0"/>
              </a:rPr>
              <a:t>P(Y): Military Code </a:t>
            </a:r>
          </a:p>
          <a:p>
            <a:pPr lvl="2">
              <a:lnSpc>
                <a:spcPct val="90000"/>
              </a:lnSpc>
              <a:buClr>
                <a:schemeClr val="bg2">
                  <a:lumMod val="50000"/>
                </a:schemeClr>
              </a:buClr>
              <a:buSzTx/>
              <a:buFont typeface="Wingdings" pitchFamily="2" charset="2"/>
              <a:buChar char="ü"/>
            </a:pPr>
            <a:r>
              <a:rPr lang="en-US" sz="1800" dirty="0">
                <a:solidFill>
                  <a:schemeClr val="tx1"/>
                </a:solidFill>
                <a:effectLst/>
                <a:latin typeface="Arial" pitchFamily="34" charset="0"/>
                <a:cs typeface="Arial" pitchFamily="34" charset="0"/>
              </a:rPr>
              <a:t>267 day repeat interval</a:t>
            </a:r>
          </a:p>
          <a:p>
            <a:pPr lvl="2">
              <a:lnSpc>
                <a:spcPct val="90000"/>
              </a:lnSpc>
              <a:buClr>
                <a:schemeClr val="bg2">
                  <a:lumMod val="50000"/>
                </a:schemeClr>
              </a:buClr>
              <a:buSzTx/>
              <a:buFont typeface="Wingdings" pitchFamily="2" charset="2"/>
              <a:buChar char="ü"/>
            </a:pPr>
            <a:r>
              <a:rPr lang="en-US" sz="1800" dirty="0">
                <a:solidFill>
                  <a:schemeClr val="tx1"/>
                </a:solidFill>
                <a:effectLst/>
                <a:latin typeface="Arial" pitchFamily="34" charset="0"/>
                <a:cs typeface="Arial" pitchFamily="34" charset="0"/>
              </a:rPr>
              <a:t>Encrypted – code sequence not published</a:t>
            </a:r>
          </a:p>
          <a:p>
            <a:pPr lvl="2">
              <a:lnSpc>
                <a:spcPct val="90000"/>
              </a:lnSpc>
              <a:buClr>
                <a:schemeClr val="bg2">
                  <a:lumMod val="50000"/>
                </a:schemeClr>
              </a:buClr>
              <a:buSzTx/>
              <a:buFont typeface="Wingdings" pitchFamily="2" charset="2"/>
              <a:buChar char="ü"/>
            </a:pPr>
            <a:r>
              <a:rPr lang="en-US" sz="1800" dirty="0">
                <a:solidFill>
                  <a:schemeClr val="tx1"/>
                </a:solidFill>
                <a:effectLst/>
                <a:latin typeface="Arial" pitchFamily="34" charset="0"/>
                <a:cs typeface="Arial" pitchFamily="34" charset="0"/>
              </a:rPr>
              <a:t>Available on L1 and L2</a:t>
            </a:r>
          </a:p>
          <a:p>
            <a:pPr lvl="1">
              <a:lnSpc>
                <a:spcPct val="90000"/>
              </a:lnSpc>
              <a:buClr>
                <a:schemeClr val="bg1"/>
              </a:buClr>
              <a:buSzTx/>
            </a:pPr>
            <a:r>
              <a:rPr lang="en-US" sz="1800" dirty="0">
                <a:solidFill>
                  <a:schemeClr val="tx1"/>
                </a:solidFill>
                <a:effectLst/>
                <a:latin typeface="Arial" pitchFamily="34" charset="0"/>
                <a:cs typeface="Arial" pitchFamily="34" charset="0"/>
              </a:rPr>
              <a:t>C/A: Coarse Acquisition (Civilian) Code</a:t>
            </a:r>
          </a:p>
          <a:p>
            <a:pPr lvl="2">
              <a:lnSpc>
                <a:spcPct val="90000"/>
              </a:lnSpc>
              <a:buClr>
                <a:schemeClr val="bg2">
                  <a:lumMod val="50000"/>
                </a:schemeClr>
              </a:buClr>
              <a:buSzTx/>
              <a:buFont typeface="Wingdings" pitchFamily="2" charset="2"/>
              <a:buChar char="ü"/>
            </a:pPr>
            <a:r>
              <a:rPr lang="en-US" sz="1800" dirty="0">
                <a:solidFill>
                  <a:schemeClr val="tx1"/>
                </a:solidFill>
                <a:effectLst/>
                <a:latin typeface="Arial" pitchFamily="34" charset="0"/>
                <a:cs typeface="Arial" pitchFamily="34" charset="0"/>
              </a:rPr>
              <a:t>1 millisecond repeat interval</a:t>
            </a:r>
          </a:p>
          <a:p>
            <a:pPr lvl="2">
              <a:lnSpc>
                <a:spcPct val="90000"/>
              </a:lnSpc>
              <a:buClr>
                <a:schemeClr val="bg2">
                  <a:lumMod val="50000"/>
                </a:schemeClr>
              </a:buClr>
              <a:buSzTx/>
              <a:buFont typeface="Wingdings" pitchFamily="2" charset="2"/>
              <a:buChar char="ü"/>
            </a:pPr>
            <a:r>
              <a:rPr lang="en-US" sz="1800" dirty="0">
                <a:solidFill>
                  <a:schemeClr val="tx1"/>
                </a:solidFill>
                <a:effectLst/>
                <a:latin typeface="Arial" pitchFamily="34" charset="0"/>
                <a:cs typeface="Arial" pitchFamily="34" charset="0"/>
              </a:rPr>
              <a:t>Available to all users, but only on L1</a:t>
            </a:r>
          </a:p>
          <a:p>
            <a:pPr>
              <a:lnSpc>
                <a:spcPct val="90000"/>
              </a:lnSpc>
              <a:buClr>
                <a:schemeClr val="bg1"/>
              </a:buClr>
              <a:buSzTx/>
            </a:pPr>
            <a:endParaRPr lang="en-US" sz="1800" b="1" dirty="0" smtClean="0">
              <a:solidFill>
                <a:schemeClr val="tx1"/>
              </a:solidFill>
              <a:effectLst/>
              <a:latin typeface="Arial" pitchFamily="34" charset="0"/>
              <a:cs typeface="Arial" pitchFamily="34" charset="0"/>
            </a:endParaRPr>
          </a:p>
          <a:p>
            <a:pPr>
              <a:lnSpc>
                <a:spcPct val="90000"/>
              </a:lnSpc>
              <a:buClr>
                <a:schemeClr val="bg1"/>
              </a:buClr>
              <a:buSzTx/>
            </a:pPr>
            <a:r>
              <a:rPr lang="en-US" sz="1800" b="1" dirty="0" smtClean="0">
                <a:solidFill>
                  <a:schemeClr val="tx1"/>
                </a:solidFill>
                <a:effectLst/>
                <a:latin typeface="Arial" pitchFamily="34" charset="0"/>
                <a:cs typeface="Arial" pitchFamily="34" charset="0"/>
              </a:rPr>
              <a:t>Code </a:t>
            </a:r>
            <a:r>
              <a:rPr lang="en-US" sz="1800" b="1" dirty="0">
                <a:solidFill>
                  <a:schemeClr val="tx1"/>
                </a:solidFill>
                <a:effectLst/>
                <a:latin typeface="Arial" pitchFamily="34" charset="0"/>
                <a:cs typeface="Arial" pitchFamily="34" charset="0"/>
              </a:rPr>
              <a:t>modulated with Navigation Message Data</a:t>
            </a:r>
          </a:p>
          <a:p>
            <a:pPr lvl="1">
              <a:lnSpc>
                <a:spcPct val="90000"/>
              </a:lnSpc>
              <a:buClr>
                <a:schemeClr val="bg1"/>
              </a:buClr>
              <a:buSzTx/>
            </a:pPr>
            <a:r>
              <a:rPr lang="en-US" sz="1800" dirty="0">
                <a:solidFill>
                  <a:schemeClr val="tx1"/>
                </a:solidFill>
                <a:effectLst/>
                <a:latin typeface="Arial" pitchFamily="34" charset="0"/>
                <a:cs typeface="Arial" pitchFamily="34" charset="0"/>
              </a:rPr>
              <a:t>Provides ephemeris data and clock corrections for the GPS satellites</a:t>
            </a:r>
          </a:p>
          <a:p>
            <a:pPr lvl="1">
              <a:lnSpc>
                <a:spcPct val="90000"/>
              </a:lnSpc>
              <a:buClr>
                <a:schemeClr val="bg1"/>
              </a:buClr>
              <a:buSzTx/>
            </a:pPr>
            <a:r>
              <a:rPr lang="en-US" sz="1800" dirty="0">
                <a:solidFill>
                  <a:schemeClr val="tx1"/>
                </a:solidFill>
                <a:effectLst/>
                <a:latin typeface="Arial" pitchFamily="34" charset="0"/>
                <a:cs typeface="Arial" pitchFamily="34" charset="0"/>
              </a:rPr>
              <a:t>Low data rate (50 </a:t>
            </a:r>
            <a:r>
              <a:rPr lang="en-US" sz="1800" dirty="0" smtClean="0">
                <a:solidFill>
                  <a:schemeClr val="tx1"/>
                </a:solidFill>
                <a:effectLst/>
                <a:latin typeface="Arial" pitchFamily="34" charset="0"/>
                <a:cs typeface="Arial" pitchFamily="34" charset="0"/>
              </a:rPr>
              <a:t>bits per second)</a:t>
            </a:r>
            <a:endParaRPr lang="en-US" sz="1800" dirty="0">
              <a:solidFill>
                <a:schemeClr val="tx1"/>
              </a:solidFill>
              <a:effectLst/>
              <a:latin typeface="Arial" pitchFamily="34" charset="0"/>
              <a:cs typeface="Arial" pitchFamily="34" charset="0"/>
            </a:endParaRPr>
          </a:p>
        </p:txBody>
      </p:sp>
      <p:sp>
        <p:nvSpPr>
          <p:cNvPr id="1044487" name="Rectangle 7"/>
          <p:cNvSpPr>
            <a:spLocks noGrp="1" noChangeArrowheads="1"/>
          </p:cNvSpPr>
          <p:nvPr>
            <p:ph type="title"/>
          </p:nvPr>
        </p:nvSpPr>
        <p:spPr>
          <a:xfrm>
            <a:off x="762000" y="0"/>
            <a:ext cx="7715250" cy="1143000"/>
          </a:xfrm>
          <a:noFill/>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pPr algn="ctr"/>
            <a:r>
              <a:rPr lang="en-US" sz="3200" dirty="0">
                <a:solidFill>
                  <a:schemeClr val="bg1"/>
                </a:solidFill>
                <a:latin typeface="Tahoma" pitchFamily="34" charset="0"/>
              </a:rPr>
              <a:t>GPS Signal Structure</a:t>
            </a:r>
          </a:p>
        </p:txBody>
      </p:sp>
      <p:pic>
        <p:nvPicPr>
          <p:cNvPr id="104448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0369" y="1371600"/>
            <a:ext cx="3048000" cy="2993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7"/>
          <p:cNvSpPr txBox="1">
            <a:spLocks noChangeArrowheads="1"/>
          </p:cNvSpPr>
          <p:nvPr/>
        </p:nvSpPr>
        <p:spPr bwMode="auto">
          <a:xfrm>
            <a:off x="914400" y="152400"/>
            <a:ext cx="77152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a:lstStyle>
          <a:p>
            <a:r>
              <a:rPr lang="en-US" kern="0" dirty="0" smtClean="0">
                <a:solidFill>
                  <a:srgbClr val="3366FF"/>
                </a:solidFill>
                <a:latin typeface="Tahoma" pitchFamily="34" charset="0"/>
              </a:rPr>
              <a:t>GPS Signal Structure</a:t>
            </a:r>
            <a:endParaRPr lang="en-US" kern="0" dirty="0">
              <a:solidFill>
                <a:srgbClr val="3366FF"/>
              </a:solidFill>
              <a:latin typeface="Tahoma" pitchFamily="34" charset="0"/>
            </a:endParaRPr>
          </a:p>
        </p:txBody>
      </p:sp>
    </p:spTree>
    <p:extLst>
      <p:ext uri="{BB962C8B-B14F-4D97-AF65-F5344CB8AC3E}">
        <p14:creationId xmlns:p14="http://schemas.microsoft.com/office/powerpoint/2010/main" val="3811942947"/>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1298" name="Rectangle 2"/>
          <p:cNvSpPr>
            <a:spLocks noGrp="1" noChangeArrowheads="1"/>
          </p:cNvSpPr>
          <p:nvPr>
            <p:ph type="title"/>
          </p:nvPr>
        </p:nvSpPr>
        <p:spPr>
          <a:xfrm>
            <a:off x="790575" y="114298"/>
            <a:ext cx="7715250" cy="609600"/>
          </a:xfrm>
          <a:noFill/>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pPr algn="ctr"/>
            <a:r>
              <a:rPr lang="en-US" sz="3200" dirty="0">
                <a:solidFill>
                  <a:srgbClr val="3366FF"/>
                </a:solidFill>
                <a:latin typeface="Tahoma" pitchFamily="34" charset="0"/>
              </a:rPr>
              <a:t>GPS Modulation</a:t>
            </a:r>
            <a:endParaRPr lang="en-US" sz="3200" b="1" i="1" dirty="0">
              <a:solidFill>
                <a:srgbClr val="3366FF"/>
              </a:solidFill>
              <a:effectLst>
                <a:outerShdw blurRad="38100" dist="38100" dir="2700000" algn="tl">
                  <a:srgbClr val="C0C0C0"/>
                </a:outerShdw>
              </a:effectLst>
              <a:latin typeface="Tahoma" pitchFamily="34" charset="0"/>
            </a:endParaRPr>
          </a:p>
        </p:txBody>
      </p:sp>
      <p:pic>
        <p:nvPicPr>
          <p:cNvPr id="2231299" name="Picture 3" descr="biph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398"/>
            <a:ext cx="9144000" cy="2493963"/>
          </a:xfrm>
          <a:prstGeom prst="rect">
            <a:avLst/>
          </a:prstGeom>
          <a:solidFill>
            <a:schemeClr val="folHlink"/>
          </a:solidFill>
        </p:spPr>
      </p:pic>
      <p:sp>
        <p:nvSpPr>
          <p:cNvPr id="2231300" name="Text Box 4"/>
          <p:cNvSpPr txBox="1">
            <a:spLocks noChangeArrowheads="1"/>
          </p:cNvSpPr>
          <p:nvPr/>
        </p:nvSpPr>
        <p:spPr bwMode="auto">
          <a:xfrm>
            <a:off x="533400" y="3657600"/>
            <a:ext cx="8077200"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lgn="l">
              <a:spcBef>
                <a:spcPct val="50000"/>
              </a:spcBef>
              <a:buClr>
                <a:schemeClr val="bg2">
                  <a:lumMod val="50000"/>
                </a:schemeClr>
              </a:buClr>
              <a:buFont typeface="Wingdings" pitchFamily="2" charset="2"/>
              <a:buChar char="ü"/>
            </a:pPr>
            <a:r>
              <a:rPr lang="en-US" sz="1700" dirty="0" smtClean="0">
                <a:solidFill>
                  <a:schemeClr val="tx1"/>
                </a:solidFill>
              </a:rPr>
              <a:t>The GPS carriers </a:t>
            </a:r>
            <a:r>
              <a:rPr lang="en-US" sz="1700" dirty="0">
                <a:solidFill>
                  <a:schemeClr val="tx1"/>
                </a:solidFill>
              </a:rPr>
              <a:t>are </a:t>
            </a:r>
            <a:r>
              <a:rPr lang="en-US" sz="1700" dirty="0" smtClean="0">
                <a:solidFill>
                  <a:schemeClr val="tx1"/>
                </a:solidFill>
              </a:rPr>
              <a:t>sine waves.  </a:t>
            </a:r>
            <a:r>
              <a:rPr lang="en-US" sz="1700" dirty="0">
                <a:solidFill>
                  <a:schemeClr val="tx1"/>
                </a:solidFill>
              </a:rPr>
              <a:t>Two binary codes are modulated onto them: the C/A (coarse/acquisition) code and the P (precise) code.</a:t>
            </a:r>
          </a:p>
          <a:p>
            <a:pPr marL="285750" indent="-285750" algn="l">
              <a:spcBef>
                <a:spcPct val="50000"/>
              </a:spcBef>
              <a:buClr>
                <a:schemeClr val="bg2">
                  <a:lumMod val="50000"/>
                </a:schemeClr>
              </a:buClr>
              <a:buFont typeface="Wingdings" pitchFamily="2" charset="2"/>
              <a:buChar char="ü"/>
            </a:pPr>
            <a:r>
              <a:rPr lang="en-US" sz="1700" dirty="0">
                <a:solidFill>
                  <a:schemeClr val="tx1"/>
                </a:solidFill>
              </a:rPr>
              <a:t> Binary </a:t>
            </a:r>
            <a:r>
              <a:rPr lang="en-US" sz="1700" dirty="0" err="1">
                <a:solidFill>
                  <a:schemeClr val="tx1"/>
                </a:solidFill>
              </a:rPr>
              <a:t>biphase</a:t>
            </a:r>
            <a:r>
              <a:rPr lang="en-US" sz="1700" dirty="0">
                <a:solidFill>
                  <a:schemeClr val="tx1"/>
                </a:solidFill>
              </a:rPr>
              <a:t> modulation (also known as binary phase shift keying [BPSK]) is the technique used to modulate the codes onto the  carrier.  There is a 180 degree carrier phase shift each time the code state changes.</a:t>
            </a:r>
          </a:p>
          <a:p>
            <a:pPr marL="285750" indent="-285750" algn="l">
              <a:spcBef>
                <a:spcPct val="50000"/>
              </a:spcBef>
              <a:buClr>
                <a:schemeClr val="bg2">
                  <a:lumMod val="50000"/>
                </a:schemeClr>
              </a:buClr>
              <a:buFont typeface="Wingdings" pitchFamily="2" charset="2"/>
              <a:buChar char="ü"/>
            </a:pPr>
            <a:r>
              <a:rPr lang="en-US" sz="1700" dirty="0" smtClean="0">
                <a:solidFill>
                  <a:schemeClr val="tx1"/>
                </a:solidFill>
              </a:rPr>
              <a:t>GPS spreads the data over a bandwidth much wider than needed to carry the small  amount of information.  This allows very low power signals to be used. This “spread spectrum” technique is the same principle used by household cordless telephones and other devices.</a:t>
            </a:r>
            <a:endParaRPr lang="en-US" sz="1700" dirty="0">
              <a:solidFill>
                <a:schemeClr val="tx1"/>
              </a:solidFill>
            </a:endParaRPr>
          </a:p>
        </p:txBody>
      </p:sp>
    </p:spTree>
    <p:extLst>
      <p:ext uri="{BB962C8B-B14F-4D97-AF65-F5344CB8AC3E}">
        <p14:creationId xmlns:p14="http://schemas.microsoft.com/office/powerpoint/2010/main" val="4240478600"/>
      </p:ext>
    </p:extLst>
  </p:cSld>
  <p:clrMapOvr>
    <a:masterClrMapping/>
  </p:clrMapOvr>
  <p:transition advTm="7305"/>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4649</Words>
  <Application>Microsoft Office PowerPoint</Application>
  <PresentationFormat>On-screen Show (4:3)</PresentationFormat>
  <Paragraphs>831</Paragraphs>
  <Slides>75</Slides>
  <Notes>25</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75</vt:i4>
      </vt:variant>
    </vt:vector>
  </HeadingPairs>
  <TitlesOfParts>
    <vt:vector size="80" baseType="lpstr">
      <vt:lpstr>Default Design</vt:lpstr>
      <vt:lpstr>Equation</vt:lpstr>
      <vt:lpstr>Document</vt:lpstr>
      <vt:lpstr>Chart</vt:lpstr>
      <vt:lpstr>Microsoft Equation 3.0</vt:lpstr>
      <vt:lpstr>PowerPoint Presentation</vt:lpstr>
      <vt:lpstr>PowerPoint Presentation</vt:lpstr>
      <vt:lpstr>PowerPoint Presentation</vt:lpstr>
      <vt:lpstr>What is GPS?</vt:lpstr>
      <vt:lpstr>GPS Satellites</vt:lpstr>
      <vt:lpstr>GPS Control Segment</vt:lpstr>
      <vt:lpstr>PowerPoint Presentation</vt:lpstr>
      <vt:lpstr>GPS Signal Structure</vt:lpstr>
      <vt:lpstr>GPS Modulation</vt:lpstr>
      <vt:lpstr>GPS Signal (L1 band, C/A Code)</vt:lpstr>
      <vt:lpstr>GPS L1 C/A Signal (Time-Domain)</vt:lpstr>
      <vt:lpstr>GPS Positioning</vt:lpstr>
      <vt:lpstr>Positioning Example with One Transmitter</vt:lpstr>
      <vt:lpstr>Positioning Example with Two Transmitters</vt:lpstr>
      <vt:lpstr>Positioning Example with Three Transmitters</vt:lpstr>
      <vt:lpstr>Solving for Receiver Position and Time</vt:lpstr>
      <vt:lpstr>Pseudo-Random Noise (PRN) Codes</vt:lpstr>
      <vt:lpstr>Locking to a Satellite by Matching the C/A Code</vt:lpstr>
      <vt:lpstr>Ranging Measurements</vt:lpstr>
      <vt:lpstr>PowerPoint Presentation</vt:lpstr>
      <vt:lpstr>PowerPoint Presentation</vt:lpstr>
      <vt:lpstr>Factors that Limit the Uncertainty of GPS Positioning</vt:lpstr>
      <vt:lpstr>PowerPoint Presentation</vt:lpstr>
      <vt:lpstr>Dilution of Precision (DOP)</vt:lpstr>
      <vt:lpstr>GPS Positioning Accuracy Specifications</vt:lpstr>
      <vt:lpstr>PowerPoint Presentation</vt:lpstr>
      <vt:lpstr>GPS can be trusted as a reference for measuring position, distance, and time</vt:lpstr>
      <vt:lpstr>PowerPoint Presentation</vt:lpstr>
      <vt:lpstr>UTC – UTC(USNO), Circular-T, 2008-2012</vt:lpstr>
      <vt:lpstr>UTC – UTC(NIST), Circular-T, 2008-2012</vt:lpstr>
      <vt:lpstr>UTC(NIST) – UTC(USNO), Circular-T, 2008-2012</vt:lpstr>
      <vt:lpstr>UTC(NIST) – UTC(USNO), via GPS Rx in SIM System, 2008-2012</vt:lpstr>
      <vt:lpstr>PowerPoint Presentation</vt:lpstr>
      <vt:lpstr>“Classic” Common-View GPS Measurements</vt:lpstr>
      <vt:lpstr>All-in-view GPS </vt:lpstr>
      <vt:lpstr>PowerPoint Presentation</vt:lpstr>
      <vt:lpstr>A few things to know about common-view</vt:lpstr>
      <vt:lpstr>PowerPoint Presentation</vt:lpstr>
      <vt:lpstr>PowerPoint Presentation</vt:lpstr>
      <vt:lpstr>PowerPoint Presentation</vt:lpstr>
      <vt:lpstr>PowerPoint Presentation</vt:lpstr>
      <vt:lpstr>SIM Time Network Design Goals </vt:lpstr>
      <vt:lpstr>The SIM Measurement System</vt:lpstr>
      <vt:lpstr>PowerPoint Presentation</vt:lpstr>
      <vt:lpstr>PowerPoint Presentation</vt:lpstr>
      <vt:lpstr>PowerPoint Presentation</vt:lpstr>
      <vt:lpstr>Viewing SIMTN Measurement Results </vt:lpstr>
      <vt:lpstr>HTML5 displays work on smartphones and tablets</vt:lpstr>
      <vt:lpstr>PowerPoint Presentation</vt:lpstr>
      <vt:lpstr>SIM Receiver Calibrations</vt:lpstr>
      <vt:lpstr>PowerPoint Presentation</vt:lpstr>
      <vt:lpstr>Uncertainty due to Antenna Coordinates</vt:lpstr>
      <vt:lpstr>PowerPoint Presentation</vt:lpstr>
      <vt:lpstr>Uncertainty due to Environment</vt:lpstr>
      <vt:lpstr>Uncertainty due to Multipath</vt:lpstr>
      <vt:lpstr>GPS Antennas</vt:lpstr>
      <vt:lpstr>Uncertainty due to Ionospheric Delays</vt:lpstr>
      <vt:lpstr>GPS Antennas</vt:lpstr>
      <vt:lpstr>PowerPoint Presentation</vt:lpstr>
      <vt:lpstr>PowerPoint Presentation</vt:lpstr>
      <vt:lpstr>PowerPoint Presentation</vt:lpstr>
      <vt:lpstr>PowerPoint Presentation</vt:lpstr>
      <vt:lpstr>Steps required in order to appear on the BIPM Circular T and contribute to UTC </vt:lpstr>
      <vt:lpstr>CGGTTS Data Collection Schedule</vt:lpstr>
      <vt:lpstr>The CGGTTS Common-view Data Format</vt:lpstr>
      <vt:lpstr>New Low-Cost CGGTTS Receiver is available now</vt:lpstr>
      <vt:lpstr>PowerPoint Presentation</vt:lpstr>
      <vt:lpstr>PowerPoint Presentation</vt:lpstr>
      <vt:lpstr>PowerPoint Presentation</vt:lpstr>
      <vt:lpstr>PowerPoint Presentation</vt:lpstr>
      <vt:lpstr>Other CGGTTS Time Transfer Receivers</vt:lpstr>
      <vt:lpstr>PowerPoint Presentation</vt:lpstr>
      <vt:lpstr>PowerPoint Presentation</vt:lpstr>
      <vt:lpstr>Labs in the Americas that Contribute to UTC</vt:lpstr>
      <vt:lpstr>Summary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2015-01-22T00:45:45Z</dcterms:created>
  <dcterms:modified xsi:type="dcterms:W3CDTF">2015-01-22T03:24:59Z</dcterms:modified>
</cp:coreProperties>
</file>