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0"/>
  </p:notesMasterIdLst>
  <p:sldIdLst>
    <p:sldId id="290" r:id="rId2"/>
    <p:sldId id="291" r:id="rId3"/>
    <p:sldId id="257" r:id="rId4"/>
    <p:sldId id="260" r:id="rId5"/>
    <p:sldId id="294" r:id="rId6"/>
    <p:sldId id="302" r:id="rId7"/>
    <p:sldId id="264" r:id="rId8"/>
    <p:sldId id="270" r:id="rId9"/>
    <p:sldId id="269" r:id="rId10"/>
    <p:sldId id="304" r:id="rId11"/>
    <p:sldId id="305" r:id="rId12"/>
    <p:sldId id="306" r:id="rId13"/>
    <p:sldId id="307" r:id="rId14"/>
    <p:sldId id="308" r:id="rId15"/>
    <p:sldId id="273" r:id="rId16"/>
    <p:sldId id="309" r:id="rId17"/>
    <p:sldId id="282" r:id="rId18"/>
    <p:sldId id="278" r:id="rId19"/>
    <p:sldId id="280" r:id="rId20"/>
    <p:sldId id="281" r:id="rId21"/>
    <p:sldId id="283" r:id="rId22"/>
    <p:sldId id="310" r:id="rId23"/>
    <p:sldId id="285" r:id="rId24"/>
    <p:sldId id="286" r:id="rId25"/>
    <p:sldId id="258" r:id="rId26"/>
    <p:sldId id="287" r:id="rId27"/>
    <p:sldId id="288" r:id="rId28"/>
    <p:sldId id="31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41" d="100"/>
          <a:sy n="141" d="100"/>
        </p:scale>
        <p:origin x="-7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EC402-D72E-4E9D-AEB0-E172B38A71E6}" type="datetimeFigureOut">
              <a:rPr lang="es-MX" smtClean="0"/>
              <a:pPr/>
              <a:t>05/02/2015</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79DBC-9A49-48A1-9B55-A579BF017B8C}" type="slidenum">
              <a:rPr lang="es-MX" smtClean="0"/>
              <a:pPr/>
              <a:t>‹#›</a:t>
            </a:fld>
            <a:endParaRPr lang="es-MX"/>
          </a:p>
        </p:txBody>
      </p:sp>
    </p:spTree>
    <p:extLst>
      <p:ext uri="{BB962C8B-B14F-4D97-AF65-F5344CB8AC3E}">
        <p14:creationId xmlns:p14="http://schemas.microsoft.com/office/powerpoint/2010/main" val="313028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21507"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21508"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21509" name="Rectangle 2"/>
          <p:cNvSpPr>
            <a:spLocks noGrp="1" noRot="1" noChangeAspect="1" noChangeArrowheads="1" noTextEdit="1"/>
          </p:cNvSpPr>
          <p:nvPr>
            <p:ph type="sldImg"/>
          </p:nvPr>
        </p:nvSpPr>
        <p:spPr>
          <a:xfrm>
            <a:off x="1135063" y="688975"/>
            <a:ext cx="4587875" cy="3441700"/>
          </a:xfrm>
          <a:ln/>
        </p:spPr>
      </p:sp>
      <p:sp>
        <p:nvSpPr>
          <p:cNvPr id="21510"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2160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23555"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23556"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23557" name="Rectangle 2"/>
          <p:cNvSpPr>
            <a:spLocks noGrp="1" noRot="1" noChangeAspect="1" noChangeArrowheads="1" noTextEdit="1"/>
          </p:cNvSpPr>
          <p:nvPr>
            <p:ph type="sldImg"/>
          </p:nvPr>
        </p:nvSpPr>
        <p:spPr>
          <a:xfrm>
            <a:off x="1135063" y="688975"/>
            <a:ext cx="4587875" cy="3441700"/>
          </a:xfrm>
          <a:ln/>
        </p:spPr>
      </p:sp>
      <p:sp>
        <p:nvSpPr>
          <p:cNvPr id="23558" name="Rectangle 3"/>
          <p:cNvSpPr>
            <a:spLocks noGrp="1" noChangeArrowheads="1"/>
          </p:cNvSpPr>
          <p:nvPr>
            <p:ph type="body" idx="1"/>
          </p:nvPr>
        </p:nvSpPr>
        <p:spPr>
          <a:noFill/>
        </p:spPr>
        <p:txBody>
          <a:bodyPr/>
          <a:lstStyle/>
          <a:p>
            <a:pPr eaLnBrk="1" hangingPunct="1"/>
            <a:r>
              <a:rPr lang="es-ES_tradnl" altLang="es-MX"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99404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hdr" sz="quarter"/>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Centro Nacional de Metrología</a:t>
            </a:r>
          </a:p>
        </p:txBody>
      </p:sp>
      <p:sp>
        <p:nvSpPr>
          <p:cNvPr id="107523" name="Rectangle 4"/>
          <p:cNvSpPr>
            <a:spLocks noGrp="1" noChangeArrowheads="1"/>
          </p:cNvSpPr>
          <p:nvPr>
            <p:ph type="dt" sz="quarter" idx="1"/>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_tradnl" altLang="es-MX" sz="1200" smtClean="0">
                <a:latin typeface="Comic Sans MS" panose="030F0702030302020204" pitchFamily="66" charset="0"/>
              </a:rPr>
              <a:t>División de Tiempo y Frecuencia</a:t>
            </a:r>
            <a:endParaRPr kumimoji="0" lang="es-ES" altLang="es-MX" sz="1200" smtClean="0">
              <a:latin typeface="Comic Sans MS" panose="030F0702030302020204" pitchFamily="66" charset="0"/>
            </a:endParaRPr>
          </a:p>
        </p:txBody>
      </p:sp>
      <p:sp>
        <p:nvSpPr>
          <p:cNvPr id="107524" name="Rectangle 5"/>
          <p:cNvSpPr>
            <a:spLocks noGrp="1" noChangeArrowheads="1"/>
          </p:cNvSpPr>
          <p:nvPr>
            <p:ph type="ftr" sz="quarter" idx="4"/>
          </p:nvPr>
        </p:nvSpPr>
        <p:spPr>
          <a:noFill/>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kumimoji="0" lang="es-ES" altLang="es-MX" sz="1200" smtClean="0">
                <a:latin typeface="Comic Sans MS" panose="030F0702030302020204" pitchFamily="66" charset="0"/>
              </a:rPr>
              <a:t>Calibración de Cronómetros</a:t>
            </a:r>
          </a:p>
        </p:txBody>
      </p:sp>
      <p:sp>
        <p:nvSpPr>
          <p:cNvPr id="107525" name="Rectangle 2"/>
          <p:cNvSpPr>
            <a:spLocks noGrp="1" noRot="1" noChangeAspect="1" noChangeArrowheads="1" noTextEdit="1"/>
          </p:cNvSpPr>
          <p:nvPr>
            <p:ph type="sldImg"/>
          </p:nvPr>
        </p:nvSpPr>
        <p:spPr>
          <a:ln/>
        </p:spPr>
      </p:sp>
      <p:sp>
        <p:nvSpPr>
          <p:cNvPr id="107526" name="Rectangle 3"/>
          <p:cNvSpPr>
            <a:spLocks noGrp="1" noChangeArrowheads="1"/>
          </p:cNvSpPr>
          <p:nvPr>
            <p:ph type="body" idx="1"/>
          </p:nvPr>
        </p:nvSpPr>
        <p:spPr>
          <a:noFill/>
        </p:spPr>
        <p:txBody>
          <a:bodyPr/>
          <a:lstStyle/>
          <a:p>
            <a:pPr eaLnBrk="1" hangingPunct="1"/>
            <a:r>
              <a:rPr lang="es-ES_tradnl" altLang="es-MX" smtClean="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588227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76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192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14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26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64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1927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093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6607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3" y="796925"/>
            <a:ext cx="8507413" cy="4864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10098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372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09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166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33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69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143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041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71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2/5/2015</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5353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oogle.com.mx/url?sa=i&amp;rct=j&amp;q=TELEFONO%20DIBUJO&amp;source=images&amp;cd=&amp;cad=rja&amp;docid=hgp7bOrIp2yxwM&amp;tbnid=PlXDX_nlmGqdhM:&amp;ved=0CAUQjRw&amp;url=http://www.conmishijos.com/ocio-en-casa/dibujos-para-colorear/dibujos-o/dibujos-ordenador.html&amp;ei=G5gXUpXLEc_82gW0yIGoAg&amp;psig=AFQjCNE1UIqXMowf8q3COlqEPR6AikHeBg&amp;ust=137736433666683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google.com.mx/url?sa=i&amp;rct=j&amp;q=TELEFONO%20DIBUJO&amp;source=images&amp;cd=&amp;cad=rja&amp;docid=hgp7bOrIp2yxwM&amp;tbnid=PlXDX_nlmGqdhM:&amp;ved=0CAUQjRw&amp;url=http://www.conmishijos.com/ocio-en-casa/dibujos-para-colorear/dibujos-o/dibujos-ordenador.html&amp;ei=G5gXUpXLEc_82gW0yIGoAg&amp;psig=AFQjCNE1UIqXMowf8q3COlqEPR6AikHeBg&amp;ust=1377364336666836"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8.jpeg"/><Relationship Id="rId4" Type="http://schemas.openxmlformats.org/officeDocument/2006/relationships/hyperlink" Target="http://www.google.com.mx/url?sa=i&amp;rct=j&amp;q=TELEFONO%20DIBUJO&amp;source=images&amp;cd=&amp;cad=rja&amp;docid=hgp7bOrIp2yxwM&amp;tbnid=PlXDX_nlmGqdhM:&amp;ved=0CAUQjRw&amp;url=http://www.conmishijos.com/ocio-en-casa/dibujos-para-colorear/dibujos-o/dibujos-ordenador.html&amp;ei=G5gXUpXLEc_82gW0yIGoAg&amp;psig=AFQjCNE1UIqXMowf8q3COlqEPR6AikHeBg&amp;ust=1377364336666836"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hyperlink" Target="http://www.google.com.mx/url?sa=i&amp;rct=j&amp;q=TELEFONO%20DIBUJO&amp;source=images&amp;cd=&amp;cad=rja&amp;docid=hgp7bOrIp2yxwM&amp;tbnid=PlXDX_nlmGqdhM:&amp;ved=0CAUQjRw&amp;url=http://www.conmishijos.com/ocio-en-casa/dibujos-para-colorear/dibujos-o/dibujos-ordenador.html&amp;ei=G5gXUpXLEc_82gW0yIGoAg&amp;psig=AFQjCNE1UIqXMowf8q3COlqEPR6AikHeBg&amp;ust=1377364336666836"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slideLayout" Target="../slideLayouts/slideLayout2.xml"/><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17" Type="http://schemas.openxmlformats.org/officeDocument/2006/relationships/image" Target="../media/image11.png"/><Relationship Id="rId2" Type="http://schemas.openxmlformats.org/officeDocument/2006/relationships/audio" Target="../media/media1.wav"/><Relationship Id="rId16" Type="http://schemas.openxmlformats.org/officeDocument/2006/relationships/image" Target="../media/image10.pn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image" Target="../media/image9.png"/><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Parlante\Seminario%202009\todo.wav" TargetMode="External"/><Relationship Id="rId1" Type="http://schemas.microsoft.com/office/2007/relationships/media" Target="file:///D:\Parlante\Seminario%202009\todo.wav"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mx/url?sa=i&amp;rct=j&amp;q=RJ11%20Bticino&amp;source=images&amp;cd=&amp;cad=rja&amp;docid=9r29GRahzxyTGM&amp;tbnid=jybajY3jNWrsIM:&amp;ved=0CAUQjRw&amp;url=http://www.promelsa.com.pe/productos_list.asp?id_linea=016&amp;id_sublinea=3&amp;id_familia=04&amp;saldos=&amp;pm_list=L&amp;ei=vpMXUobLL-SF2QX6_4CIDw&amp;bvm=bv.51156542,d.b2I&amp;psig=AFQjCNHaMtBIIcXan25T1Qniv7EQafDnVQ&amp;ust=1377363232823752" TargetMode="External"/><Relationship Id="rId13" Type="http://schemas.openxmlformats.org/officeDocument/2006/relationships/image" Target="../media/image23.jpe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2.jpeg"/><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hyperlink" Target="http://www.google.com.mx/url?sa=i&amp;rct=j&amp;q=TELEFONO%20DIBUJO&amp;source=images&amp;cd=&amp;cad=rja&amp;docid=hgp7bOrIp2yxwM&amp;tbnid=PlXDX_nlmGqdhM:&amp;ved=0CAUQjRw&amp;url=http://www.conmishijos.com/ocio-en-casa/dibujos-para-colorear/dibujos-o/dibujos-ordenador.html&amp;ei=G5gXUpXLEc_82gW0yIGoAg&amp;psig=AFQjCNE1UIqXMowf8q3COlqEPR6AikHeBg&amp;ust=1377364336666836" TargetMode="External"/><Relationship Id="rId5" Type="http://schemas.openxmlformats.org/officeDocument/2006/relationships/image" Target="../media/image17.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6119" y="1881187"/>
            <a:ext cx="75499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909763" indent="-457200">
              <a:defRPr kumimoji="1" sz="2400">
                <a:solidFill>
                  <a:schemeClr val="tx1"/>
                </a:solidFill>
                <a:latin typeface="Times New Roman" panose="02020603050405020304" pitchFamily="18" charset="0"/>
              </a:defRPr>
            </a:lvl4pPr>
            <a:lvl5pPr marL="2546350" indent="-457200">
              <a:defRPr kumimoji="1" sz="2400">
                <a:solidFill>
                  <a:schemeClr val="tx1"/>
                </a:solidFill>
                <a:latin typeface="Times New Roman" panose="02020603050405020304" pitchFamily="18" charset="0"/>
              </a:defRPr>
            </a:lvl5pPr>
            <a:lvl6pPr marL="300355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46075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91795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37515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pPr>
            <a:r>
              <a:rPr lang="es-ES_tradnl" altLang="es-MX" sz="3000" b="1" dirty="0">
                <a:solidFill>
                  <a:srgbClr val="800000"/>
                </a:solidFill>
                <a:latin typeface="Arial" panose="020B0604020202020204" pitchFamily="34" charset="0"/>
              </a:rPr>
              <a:t>DISEMINACIÓN DE LA HORA OFICIAL</a:t>
            </a:r>
          </a:p>
        </p:txBody>
      </p:sp>
      <p:sp>
        <p:nvSpPr>
          <p:cNvPr id="20483" name="Text Box 3"/>
          <p:cNvSpPr txBox="1">
            <a:spLocks noChangeArrowheads="1"/>
          </p:cNvSpPr>
          <p:nvPr/>
        </p:nvSpPr>
        <p:spPr bwMode="auto">
          <a:xfrm>
            <a:off x="3035002" y="4319588"/>
            <a:ext cx="305256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5613" indent="-455613">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pPr>
            <a:r>
              <a:rPr lang="es-ES_tradnl" altLang="es-MX" sz="1500" b="1">
                <a:solidFill>
                  <a:srgbClr val="800000"/>
                </a:solidFill>
                <a:latin typeface="Arial" panose="020B0604020202020204" pitchFamily="34" charset="0"/>
              </a:rPr>
              <a:t>Ing. Francisco J. Jiménez Tapia</a:t>
            </a:r>
            <a:endParaRPr lang="es-ES" altLang="es-MX" sz="1500" b="1">
              <a:solidFill>
                <a:srgbClr val="800000"/>
              </a:solidFill>
              <a:latin typeface="Arial" panose="020B0604020202020204" pitchFamily="34" charset="0"/>
            </a:endParaRPr>
          </a:p>
        </p:txBody>
      </p:sp>
      <p:sp>
        <p:nvSpPr>
          <p:cNvPr id="20484" name="Text Box 4"/>
          <p:cNvSpPr txBox="1">
            <a:spLocks noChangeArrowheads="1"/>
          </p:cNvSpPr>
          <p:nvPr/>
        </p:nvSpPr>
        <p:spPr bwMode="auto">
          <a:xfrm>
            <a:off x="2844404" y="4874419"/>
            <a:ext cx="32944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s-ES_tradnl" altLang="es-MX" sz="1200">
                <a:solidFill>
                  <a:srgbClr val="0000FF"/>
                </a:solidFill>
              </a:rPr>
              <a:t>fjimenez@cenam.mx</a:t>
            </a:r>
            <a:endParaRPr lang="es-ES" altLang="es-MX" sz="1200">
              <a:solidFill>
                <a:srgbClr val="0000FF"/>
              </a:solidFill>
            </a:endParaRPr>
          </a:p>
        </p:txBody>
      </p:sp>
      <p:sp>
        <p:nvSpPr>
          <p:cNvPr id="20485" name="Text Box 5"/>
          <p:cNvSpPr txBox="1">
            <a:spLocks noChangeArrowheads="1"/>
          </p:cNvSpPr>
          <p:nvPr/>
        </p:nvSpPr>
        <p:spPr bwMode="auto">
          <a:xfrm>
            <a:off x="3034243" y="4616056"/>
            <a:ext cx="305885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r>
              <a:rPr lang="es-ES_tradnl" altLang="es-MX" sz="1200" b="1">
                <a:solidFill>
                  <a:srgbClr val="800000"/>
                </a:solidFill>
                <a:latin typeface="Arial" panose="020B0604020202020204" pitchFamily="34" charset="0"/>
              </a:rPr>
              <a:t>Centro Nacional de Metrología, CENAM</a:t>
            </a:r>
            <a:endParaRPr lang="es-ES" altLang="es-MX" sz="1200" b="1">
              <a:solidFill>
                <a:srgbClr val="800000"/>
              </a:solidFill>
              <a:latin typeface="Arial" panose="020B0604020202020204" pitchFamily="34" charset="0"/>
            </a:endParaRPr>
          </a:p>
        </p:txBody>
      </p:sp>
      <p:sp>
        <p:nvSpPr>
          <p:cNvPr id="20486" name="Text Box 2"/>
          <p:cNvSpPr txBox="1">
            <a:spLocks noChangeArrowheads="1"/>
          </p:cNvSpPr>
          <p:nvPr/>
        </p:nvSpPr>
        <p:spPr bwMode="auto">
          <a:xfrm>
            <a:off x="1537097" y="2431258"/>
            <a:ext cx="6048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909763" indent="-457200">
              <a:defRPr kumimoji="1" sz="2400">
                <a:solidFill>
                  <a:schemeClr val="tx1"/>
                </a:solidFill>
                <a:latin typeface="Times New Roman" panose="02020603050405020304" pitchFamily="18" charset="0"/>
              </a:defRPr>
            </a:lvl4pPr>
            <a:lvl5pPr marL="2546350" indent="-457200">
              <a:defRPr kumimoji="1" sz="2400">
                <a:solidFill>
                  <a:schemeClr val="tx1"/>
                </a:solidFill>
                <a:latin typeface="Times New Roman" panose="02020603050405020304" pitchFamily="18" charset="0"/>
              </a:defRPr>
            </a:lvl5pPr>
            <a:lvl6pPr marL="300355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46075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91795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37515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pPr>
            <a:r>
              <a:rPr lang="es-ES_tradnl" altLang="es-MX" sz="1800" b="1" dirty="0">
                <a:solidFill>
                  <a:srgbClr val="800000"/>
                </a:solidFill>
                <a:latin typeface="Arial" panose="020B0604020202020204" pitchFamily="34" charset="0"/>
              </a:rPr>
              <a:t>LOS MÉTODOS </a:t>
            </a:r>
            <a:r>
              <a:rPr lang="es-ES_tradnl" altLang="es-MX" sz="1800" b="1" dirty="0" smtClean="0">
                <a:solidFill>
                  <a:srgbClr val="800000"/>
                </a:solidFill>
                <a:latin typeface="Arial" panose="020B0604020202020204" pitchFamily="34" charset="0"/>
              </a:rPr>
              <a:t>MAS IMPORTANTES</a:t>
            </a:r>
            <a:endParaRPr lang="es-ES_tradnl" altLang="es-MX" sz="1800" b="1" dirty="0">
              <a:solidFill>
                <a:srgbClr val="800000"/>
              </a:solidFill>
              <a:latin typeface="Arial" panose="020B0604020202020204" pitchFamily="34" charset="0"/>
            </a:endParaRPr>
          </a:p>
        </p:txBody>
      </p:sp>
      <p:sp>
        <p:nvSpPr>
          <p:cNvPr id="10" name="Rectángulo 9"/>
          <p:cNvSpPr/>
          <p:nvPr/>
        </p:nvSpPr>
        <p:spPr>
          <a:xfrm>
            <a:off x="2081214" y="3490912"/>
            <a:ext cx="4961335" cy="34529"/>
          </a:xfrm>
          <a:prstGeom prst="rect">
            <a:avLst/>
          </a:prstGeom>
          <a:gradFill flip="none" rotWithShape="1">
            <a:gsLst>
              <a:gs pos="0">
                <a:schemeClr val="accent2">
                  <a:lumMod val="0"/>
                  <a:lumOff val="100000"/>
                </a:schemeClr>
              </a:gs>
              <a:gs pos="0">
                <a:srgbClr val="CC6600"/>
              </a:gs>
              <a:gs pos="100000">
                <a:srgbClr val="FF9900"/>
              </a:gs>
            </a:gsLst>
            <a:lin ang="27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sz="1350"/>
          </a:p>
        </p:txBody>
      </p:sp>
    </p:spTree>
    <p:extLst>
      <p:ext uri="{BB962C8B-B14F-4D97-AF65-F5344CB8AC3E}">
        <p14:creationId xmlns:p14="http://schemas.microsoft.com/office/powerpoint/2010/main" val="2018309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909" y="688252"/>
            <a:ext cx="2268252" cy="507831"/>
          </a:xfrm>
          <a:prstGeom prst="rect">
            <a:avLst/>
          </a:prstGeom>
          <a:noFill/>
          <a:ln>
            <a:solidFill>
              <a:schemeClr val="accent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sz="1350" dirty="0">
                <a:solidFill>
                  <a:schemeClr val="accent6">
                    <a:lumMod val="75000"/>
                  </a:schemeClr>
                </a:solidFill>
                <a:latin typeface="Arial" pitchFamily="34" charset="0"/>
                <a:cs typeface="Arial" pitchFamily="34" charset="0"/>
              </a:rPr>
              <a:t>CONJUNTO DE RELOJES </a:t>
            </a:r>
            <a:r>
              <a:rPr lang="es-MX" sz="1350" dirty="0" smtClean="0">
                <a:solidFill>
                  <a:schemeClr val="accent6">
                    <a:lumMod val="75000"/>
                  </a:schemeClr>
                </a:solidFill>
                <a:latin typeface="Arial" pitchFamily="34" charset="0"/>
                <a:cs typeface="Arial" pitchFamily="34" charset="0"/>
              </a:rPr>
              <a:t>ATÓMICOS</a:t>
            </a:r>
            <a:endParaRPr lang="es-MX" sz="1350" dirty="0">
              <a:solidFill>
                <a:schemeClr val="accent6">
                  <a:lumMod val="75000"/>
                </a:schemeClr>
              </a:solidFill>
              <a:latin typeface="Arial" pitchFamily="34" charset="0"/>
              <a:cs typeface="Arial" pitchFamily="34" charset="0"/>
            </a:endParaRPr>
          </a:p>
        </p:txBody>
      </p:sp>
      <p:cxnSp>
        <p:nvCxnSpPr>
          <p:cNvPr id="5" name="18 Conector recto de flecha"/>
          <p:cNvCxnSpPr>
            <a:stCxn id="4" idx="2"/>
            <a:endCxn id="27" idx="0"/>
          </p:cNvCxnSpPr>
          <p:nvPr/>
        </p:nvCxnSpPr>
        <p:spPr>
          <a:xfrm flipH="1">
            <a:off x="4118131" y="1196083"/>
            <a:ext cx="3904" cy="1477176"/>
          </a:xfrm>
          <a:prstGeom prst="straightConnector1">
            <a:avLst/>
          </a:prstGeom>
          <a:ln w="38100" cmpd="sng">
            <a:solidFill>
              <a:schemeClr val="accent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19 CuadroTexto"/>
          <p:cNvSpPr txBox="1"/>
          <p:nvPr/>
        </p:nvSpPr>
        <p:spPr>
          <a:xfrm>
            <a:off x="3444992" y="1834824"/>
            <a:ext cx="676788" cy="323165"/>
          </a:xfrm>
          <a:prstGeom prst="rect">
            <a:avLst/>
          </a:prstGeom>
          <a:noFill/>
        </p:spPr>
        <p:txBody>
          <a:bodyPr wrap="none" rtlCol="0">
            <a:spAutoFit/>
          </a:bodyPr>
          <a:lstStyle/>
          <a:p>
            <a:r>
              <a:rPr lang="es-MX" sz="1500" b="1" dirty="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1PPS</a:t>
            </a:r>
          </a:p>
        </p:txBody>
      </p:sp>
      <p:cxnSp>
        <p:nvCxnSpPr>
          <p:cNvPr id="7" name="96 Conector angular"/>
          <p:cNvCxnSpPr/>
          <p:nvPr/>
        </p:nvCxnSpPr>
        <p:spPr>
          <a:xfrm rot="5400000" flipH="1" flipV="1">
            <a:off x="4074608" y="1854014"/>
            <a:ext cx="385812" cy="114503"/>
          </a:xfrm>
          <a:prstGeom prst="bentConnector3">
            <a:avLst>
              <a:gd name="adj1" fmla="val -184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97 Conector angular"/>
          <p:cNvCxnSpPr/>
          <p:nvPr/>
        </p:nvCxnSpPr>
        <p:spPr>
          <a:xfrm>
            <a:off x="4324768" y="1718357"/>
            <a:ext cx="1249946" cy="383378"/>
          </a:xfrm>
          <a:prstGeom prst="bentConnector3">
            <a:avLst>
              <a:gd name="adj1" fmla="val 72289"/>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98 Conector angular"/>
          <p:cNvCxnSpPr/>
          <p:nvPr/>
        </p:nvCxnSpPr>
        <p:spPr>
          <a:xfrm rot="5400000" flipH="1" flipV="1">
            <a:off x="5480056" y="1806522"/>
            <a:ext cx="385811" cy="209481"/>
          </a:xfrm>
          <a:prstGeom prst="bentConnector3">
            <a:avLst>
              <a:gd name="adj1" fmla="val 99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99 Conector angular"/>
          <p:cNvCxnSpPr/>
          <p:nvPr/>
        </p:nvCxnSpPr>
        <p:spPr>
          <a:xfrm>
            <a:off x="5771213" y="1718359"/>
            <a:ext cx="1078843" cy="385813"/>
          </a:xfrm>
          <a:prstGeom prst="bentConnector3">
            <a:avLst>
              <a:gd name="adj1" fmla="val 65892"/>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 name="100 Conector angular"/>
          <p:cNvCxnSpPr/>
          <p:nvPr/>
        </p:nvCxnSpPr>
        <p:spPr>
          <a:xfrm rot="5400000" flipH="1" flipV="1">
            <a:off x="6808265" y="1760149"/>
            <a:ext cx="383377" cy="299795"/>
          </a:xfrm>
          <a:prstGeom prst="bentConnector3">
            <a:avLst>
              <a:gd name="adj1" fmla="val 100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101 Conector angular"/>
          <p:cNvCxnSpPr/>
          <p:nvPr/>
        </p:nvCxnSpPr>
        <p:spPr>
          <a:xfrm>
            <a:off x="7135947" y="1714764"/>
            <a:ext cx="967483" cy="406261"/>
          </a:xfrm>
          <a:prstGeom prst="bentConnector3">
            <a:avLst>
              <a:gd name="adj1" fmla="val 6539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13" name="47 CuadroTexto"/>
          <p:cNvSpPr txBox="1"/>
          <p:nvPr/>
        </p:nvSpPr>
        <p:spPr>
          <a:xfrm>
            <a:off x="6834668" y="3552392"/>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12h15m29s</a:t>
            </a:r>
          </a:p>
        </p:txBody>
      </p:sp>
      <p:sp>
        <p:nvSpPr>
          <p:cNvPr id="14" name="36 CuadroTexto"/>
          <p:cNvSpPr txBox="1"/>
          <p:nvPr/>
        </p:nvSpPr>
        <p:spPr>
          <a:xfrm>
            <a:off x="5552835" y="3547874"/>
            <a:ext cx="987771" cy="415498"/>
          </a:xfrm>
          <a:prstGeom prst="rect">
            <a:avLst/>
          </a:prstGeom>
          <a:solidFill>
            <a:schemeClr val="accent4">
              <a:lumMod val="20000"/>
              <a:lumOff val="80000"/>
            </a:schemeClr>
          </a:solidFill>
          <a:ln>
            <a:noFill/>
          </a:ln>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12h15m28s</a:t>
            </a:r>
          </a:p>
        </p:txBody>
      </p:sp>
      <p:sp>
        <p:nvSpPr>
          <p:cNvPr id="15" name="30 CuadroTexto"/>
          <p:cNvSpPr txBox="1"/>
          <p:nvPr/>
        </p:nvSpPr>
        <p:spPr>
          <a:xfrm>
            <a:off x="4301360" y="3584496"/>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12h15m27s</a:t>
            </a:r>
          </a:p>
        </p:txBody>
      </p:sp>
      <p:cxnSp>
        <p:nvCxnSpPr>
          <p:cNvPr id="17" name="27 Conector angular"/>
          <p:cNvCxnSpPr/>
          <p:nvPr/>
        </p:nvCxnSpPr>
        <p:spPr>
          <a:xfrm rot="5400000" flipH="1" flipV="1">
            <a:off x="4081101" y="3692568"/>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18" name="28 Conector angular"/>
          <p:cNvCxnSpPr/>
          <p:nvPr/>
        </p:nvCxnSpPr>
        <p:spPr>
          <a:xfrm>
            <a:off x="4331261" y="3556911"/>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19" name="31 Conector angular"/>
          <p:cNvCxnSpPr/>
          <p:nvPr/>
        </p:nvCxnSpPr>
        <p:spPr>
          <a:xfrm rot="5400000" flipH="1" flipV="1">
            <a:off x="5486549" y="3645076"/>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20" name="32 Conector angular"/>
          <p:cNvCxnSpPr/>
          <p:nvPr/>
        </p:nvCxnSpPr>
        <p:spPr>
          <a:xfrm>
            <a:off x="5777706" y="3556913"/>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sp>
        <p:nvSpPr>
          <p:cNvPr id="22" name="42 CuadroTexto"/>
          <p:cNvSpPr txBox="1"/>
          <p:nvPr/>
        </p:nvSpPr>
        <p:spPr>
          <a:xfrm>
            <a:off x="2956536" y="3594040"/>
            <a:ext cx="878767" cy="553998"/>
          </a:xfrm>
          <a:prstGeom prst="rect">
            <a:avLst/>
          </a:prstGeom>
          <a:noFill/>
        </p:spPr>
        <p:txBody>
          <a:bodyPr wrap="none" rtlCol="0">
            <a:spAutoFit/>
          </a:bodyPr>
          <a:lstStyle/>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UTC(k)</a:t>
            </a:r>
          </a:p>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SIMT(k)</a:t>
            </a:r>
            <a:endPar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45 Conector angular"/>
          <p:cNvCxnSpPr/>
          <p:nvPr/>
        </p:nvCxnSpPr>
        <p:spPr>
          <a:xfrm rot="5400000" flipH="1" flipV="1">
            <a:off x="6814758" y="3598703"/>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24" name="46 Conector angular"/>
          <p:cNvCxnSpPr/>
          <p:nvPr/>
        </p:nvCxnSpPr>
        <p:spPr>
          <a:xfrm>
            <a:off x="7165433" y="3552394"/>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27" name="6 CuadroTexto"/>
          <p:cNvSpPr txBox="1"/>
          <p:nvPr/>
        </p:nvSpPr>
        <p:spPr>
          <a:xfrm>
            <a:off x="3262545" y="2673259"/>
            <a:ext cx="1711171" cy="507831"/>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300" dirty="0">
                <a:solidFill>
                  <a:schemeClr val="accent6">
                    <a:lumMod val="75000"/>
                  </a:schemeClr>
                </a:solidFill>
                <a:latin typeface="Arial" pitchFamily="34" charset="0"/>
                <a:cs typeface="Arial" pitchFamily="34" charset="0"/>
              </a:rPr>
              <a:t>SERVIDOR DE TIEMPO </a:t>
            </a:r>
            <a:r>
              <a:rPr lang="es-MX" sz="1300" dirty="0" smtClean="0">
                <a:solidFill>
                  <a:schemeClr val="accent6">
                    <a:lumMod val="75000"/>
                  </a:schemeClr>
                </a:solidFill>
                <a:latin typeface="Arial" pitchFamily="34" charset="0"/>
                <a:cs typeface="Arial" pitchFamily="34" charset="0"/>
              </a:rPr>
              <a:t>NTP</a:t>
            </a:r>
            <a:endParaRPr lang="es-MX" sz="1300" dirty="0">
              <a:solidFill>
                <a:schemeClr val="accent6">
                  <a:lumMod val="75000"/>
                </a:schemeClr>
              </a:solidFill>
              <a:latin typeface="Arial" pitchFamily="34" charset="0"/>
              <a:cs typeface="Arial" pitchFamily="34" charset="0"/>
            </a:endParaRPr>
          </a:p>
        </p:txBody>
      </p:sp>
      <p:cxnSp>
        <p:nvCxnSpPr>
          <p:cNvPr id="51" name="3 Conector recto"/>
          <p:cNvCxnSpPr/>
          <p:nvPr/>
        </p:nvCxnSpPr>
        <p:spPr>
          <a:xfrm flipV="1">
            <a:off x="1408769" y="4646539"/>
            <a:ext cx="6087376"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52"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8255" y="4500401"/>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26 CuadroTexto"/>
          <p:cNvSpPr txBox="1"/>
          <p:nvPr/>
        </p:nvSpPr>
        <p:spPr>
          <a:xfrm>
            <a:off x="1197669" y="4223402"/>
            <a:ext cx="1541256" cy="276999"/>
          </a:xfrm>
          <a:prstGeom prst="rect">
            <a:avLst/>
          </a:prstGeom>
          <a:noFill/>
        </p:spPr>
        <p:txBody>
          <a:bodyPr wrap="none" rtlCol="0">
            <a:spAutoFit/>
          </a:bodyPr>
          <a:lstStyle/>
          <a:p>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RED LAN DEL </a:t>
            </a:r>
            <a:r>
              <a:rPr lang="es-MX" sz="1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NMI</a:t>
            </a:r>
            <a:endPar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5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0370" y="5319695"/>
            <a:ext cx="1571625"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33 CuadroTexto"/>
          <p:cNvSpPr txBox="1"/>
          <p:nvPr/>
        </p:nvSpPr>
        <p:spPr>
          <a:xfrm>
            <a:off x="4636778" y="5610038"/>
            <a:ext cx="1146468" cy="323165"/>
          </a:xfrm>
          <a:prstGeom prst="rect">
            <a:avLst/>
          </a:prstGeom>
          <a:noFill/>
        </p:spPr>
        <p:txBody>
          <a:bodyPr wrap="none" rtlCol="0">
            <a:spAutoFit/>
          </a:bodyPr>
          <a:lstStyle/>
          <a:p>
            <a:r>
              <a:rPr lang="es-MX" sz="1500" b="1" dirty="0">
                <a:solidFill>
                  <a:srgbClr val="0000FF"/>
                </a:solidFill>
                <a:effectLst>
                  <a:outerShdw blurRad="38100" dist="38100" dir="2700000" algn="tl">
                    <a:srgbClr val="000000">
                      <a:alpha val="43137"/>
                    </a:srgbClr>
                  </a:outerShdw>
                </a:effectLst>
                <a:latin typeface="Arial" pitchFamily="34" charset="0"/>
                <a:cs typeface="Arial" pitchFamily="34" charset="0"/>
              </a:rPr>
              <a:t>INTERNET</a:t>
            </a:r>
          </a:p>
        </p:txBody>
      </p:sp>
      <p:pic>
        <p:nvPicPr>
          <p:cNvPr id="67"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36205" y="4500401"/>
            <a:ext cx="219956" cy="23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15 Conector angular"/>
          <p:cNvCxnSpPr>
            <a:stCxn id="67" idx="2"/>
            <a:endCxn id="54" idx="0"/>
          </p:cNvCxnSpPr>
          <p:nvPr/>
        </p:nvCxnSpPr>
        <p:spPr>
          <a:xfrm rot="5400000">
            <a:off x="4862099" y="5035611"/>
            <a:ext cx="580868" cy="0"/>
          </a:xfrm>
          <a:prstGeom prst="bentConnector3">
            <a:avLst>
              <a:gd name="adj1" fmla="val 50000"/>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cxnSp>
        <p:nvCxnSpPr>
          <p:cNvPr id="70" name="79 Conector recto"/>
          <p:cNvCxnSpPr>
            <a:stCxn id="73" idx="0"/>
            <a:endCxn id="52" idx="2"/>
          </p:cNvCxnSpPr>
          <p:nvPr/>
        </p:nvCxnSpPr>
        <p:spPr>
          <a:xfrm flipV="1">
            <a:off x="2492515" y="4751495"/>
            <a:ext cx="1562" cy="687506"/>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73" name="Picture 8" descr="http://static.conmishijos.com/pictures/posts/14000/14415-4-dibujos-ordenador.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000953" y="5439001"/>
            <a:ext cx="983123" cy="777943"/>
          </a:xfrm>
          <a:prstGeom prst="rect">
            <a:avLst/>
          </a:prstGeom>
          <a:noFill/>
          <a:extLst>
            <a:ext uri="{909E8E84-426E-40DD-AFC4-6F175D3DCCD1}">
              <a14:hiddenFill xmlns:a14="http://schemas.microsoft.com/office/drawing/2010/main">
                <a:solidFill>
                  <a:srgbClr val="FFFFFF"/>
                </a:solidFill>
              </a14:hiddenFill>
            </a:ext>
          </a:extLst>
        </p:spPr>
      </p:pic>
      <p:sp>
        <p:nvSpPr>
          <p:cNvPr id="75" name="96 Rectángulo"/>
          <p:cNvSpPr/>
          <p:nvPr/>
        </p:nvSpPr>
        <p:spPr>
          <a:xfrm>
            <a:off x="1373011" y="6269115"/>
            <a:ext cx="2010487" cy="246221"/>
          </a:xfrm>
          <a:prstGeom prst="rect">
            <a:avLst/>
          </a:prstGeom>
          <a:noFill/>
        </p:spPr>
        <p:txBody>
          <a:bodyPr wrap="none" rtlCol="0">
            <a:spAutoFit/>
          </a:bodyPr>
          <a:lstStyle/>
          <a:p>
            <a:pPr algn="ctr"/>
            <a:r>
              <a:rPr lang="es-MX" sz="1000" b="1" dirty="0" smtClean="0">
                <a:effectLst>
                  <a:outerShdw blurRad="38100" dist="38100" dir="2700000" algn="tl">
                    <a:srgbClr val="000000">
                      <a:alpha val="43137"/>
                    </a:srgbClr>
                  </a:outerShdw>
                </a:effectLst>
                <a:latin typeface="Arial" pitchFamily="34" charset="0"/>
                <a:cs typeface="Arial" pitchFamily="34" charset="0"/>
              </a:rPr>
              <a:t>Cliente NTP al interior del NMI</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pic>
        <p:nvPicPr>
          <p:cNvPr id="77" name="Picture 8" descr="http://static.conmishijos.com/pictures/posts/14000/14415-4-dibujos-ordenador.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7496145" y="5398638"/>
            <a:ext cx="983123" cy="777943"/>
          </a:xfrm>
          <a:prstGeom prst="rect">
            <a:avLst/>
          </a:prstGeom>
          <a:noFill/>
          <a:extLst>
            <a:ext uri="{909E8E84-426E-40DD-AFC4-6F175D3DCCD1}">
              <a14:hiddenFill xmlns:a14="http://schemas.microsoft.com/office/drawing/2010/main">
                <a:solidFill>
                  <a:srgbClr val="FFFFFF"/>
                </a:solidFill>
              </a14:hiddenFill>
            </a:ext>
          </a:extLst>
        </p:spPr>
      </p:pic>
      <p:sp>
        <p:nvSpPr>
          <p:cNvPr id="78" name="96 Rectángulo"/>
          <p:cNvSpPr/>
          <p:nvPr/>
        </p:nvSpPr>
        <p:spPr>
          <a:xfrm>
            <a:off x="7250269" y="6255526"/>
            <a:ext cx="1399742" cy="246221"/>
          </a:xfrm>
          <a:prstGeom prst="rect">
            <a:avLst/>
          </a:prstGeom>
          <a:noFill/>
        </p:spPr>
        <p:txBody>
          <a:bodyPr wrap="none" rtlCol="0">
            <a:spAutoFit/>
          </a:bodyPr>
          <a:lstStyle/>
          <a:p>
            <a:pPr algn="ctr"/>
            <a:r>
              <a:rPr lang="es-MX" sz="1000" b="1" dirty="0" smtClean="0">
                <a:effectLst>
                  <a:outerShdw blurRad="38100" dist="38100" dir="2700000" algn="tl">
                    <a:srgbClr val="000000">
                      <a:alpha val="43137"/>
                    </a:srgbClr>
                  </a:outerShdw>
                </a:effectLst>
                <a:latin typeface="Arial" pitchFamily="34" charset="0"/>
                <a:cs typeface="Arial" pitchFamily="34" charset="0"/>
              </a:rPr>
              <a:t>Cliente NTP externo</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2" name="15 Conector angular"/>
          <p:cNvCxnSpPr>
            <a:stCxn id="77" idx="1"/>
            <a:endCxn id="54" idx="3"/>
          </p:cNvCxnSpPr>
          <p:nvPr/>
        </p:nvCxnSpPr>
        <p:spPr>
          <a:xfrm rot="10800000" flipV="1">
            <a:off x="5931995" y="5787609"/>
            <a:ext cx="1564150" cy="1"/>
          </a:xfrm>
          <a:prstGeom prst="bentConnector3">
            <a:avLst>
              <a:gd name="adj1" fmla="val 50000"/>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pic>
        <p:nvPicPr>
          <p:cNvPr id="86"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11502" y="4500401"/>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79 Conector recto"/>
          <p:cNvCxnSpPr>
            <a:stCxn id="86" idx="0"/>
          </p:cNvCxnSpPr>
          <p:nvPr/>
        </p:nvCxnSpPr>
        <p:spPr>
          <a:xfrm flipH="1" flipV="1">
            <a:off x="4113696" y="3208639"/>
            <a:ext cx="0" cy="1291762"/>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89" name="Text Box 2"/>
          <p:cNvSpPr txBox="1">
            <a:spLocks noChangeArrowheads="1"/>
          </p:cNvSpPr>
          <p:nvPr/>
        </p:nvSpPr>
        <p:spPr bwMode="auto">
          <a:xfrm>
            <a:off x="1129706" y="-77314"/>
            <a:ext cx="685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SERVIDOR DE TIEMPO NTP</a:t>
            </a:r>
          </a:p>
        </p:txBody>
      </p:sp>
    </p:spTree>
    <p:extLst>
      <p:ext uri="{BB962C8B-B14F-4D97-AF65-F5344CB8AC3E}">
        <p14:creationId xmlns:p14="http://schemas.microsoft.com/office/powerpoint/2010/main" val="1666185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3773" y="79769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24292" y="1606456"/>
            <a:ext cx="3055419" cy="7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20 Conector recto"/>
          <p:cNvCxnSpPr/>
          <p:nvPr/>
        </p:nvCxnSpPr>
        <p:spPr>
          <a:xfrm flipH="1" flipV="1">
            <a:off x="2887989" y="2064663"/>
            <a:ext cx="2952328" cy="1"/>
          </a:xfrm>
          <a:prstGeom prst="line">
            <a:avLst/>
          </a:prstGeom>
          <a:ln w="635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7" name="26 Conector recto de flecha"/>
          <p:cNvCxnSpPr/>
          <p:nvPr/>
        </p:nvCxnSpPr>
        <p:spPr>
          <a:xfrm>
            <a:off x="3248029" y="1814152"/>
            <a:ext cx="2160240" cy="0"/>
          </a:xfrm>
          <a:prstGeom prst="straightConnector1">
            <a:avLst/>
          </a:prstGeom>
          <a:ln w="38100">
            <a:solidFill>
              <a:schemeClr val="accent4"/>
            </a:solidFill>
            <a:tailEnd type="arrow"/>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8" name="28 Conector recto de flecha"/>
          <p:cNvCxnSpPr/>
          <p:nvPr/>
        </p:nvCxnSpPr>
        <p:spPr>
          <a:xfrm flipH="1">
            <a:off x="3412210" y="2315175"/>
            <a:ext cx="1996059" cy="0"/>
          </a:xfrm>
          <a:prstGeom prst="straightConnector1">
            <a:avLst/>
          </a:prstGeom>
          <a:ln w="38100">
            <a:solidFill>
              <a:schemeClr val="accent2"/>
            </a:solidFill>
            <a:tailEnd type="arrow"/>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9" name="29 CuadroTexto"/>
          <p:cNvSpPr txBox="1"/>
          <p:nvPr/>
        </p:nvSpPr>
        <p:spPr>
          <a:xfrm>
            <a:off x="3248029" y="1301746"/>
            <a:ext cx="1915909" cy="338554"/>
          </a:xfrm>
          <a:prstGeom prst="rect">
            <a:avLst/>
          </a:prstGeom>
          <a:noFill/>
        </p:spPr>
        <p:txBody>
          <a:bodyPr wrap="none" rtlCol="0">
            <a:spAutoFit/>
          </a:bodyPr>
          <a:lstStyle/>
          <a:p>
            <a:r>
              <a:rPr lang="es-MX" sz="1600" dirty="0" smtClean="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Solicitud de tiempo</a:t>
            </a:r>
            <a:endParaRPr lang="es-MX" sz="16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31 CuadroTexto"/>
          <p:cNvSpPr txBox="1"/>
          <p:nvPr/>
        </p:nvSpPr>
        <p:spPr>
          <a:xfrm>
            <a:off x="3412210" y="2453874"/>
            <a:ext cx="1952779" cy="338554"/>
          </a:xfrm>
          <a:prstGeom prst="rect">
            <a:avLst/>
          </a:prstGeom>
          <a:noFill/>
        </p:spPr>
        <p:txBody>
          <a:bodyPr wrap="none" rtlCol="0">
            <a:spAutoFit/>
          </a:bodyPr>
          <a:lstStyle/>
          <a:p>
            <a:r>
              <a:rPr lang="es-MX" sz="1600"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Estampa de tiempo</a:t>
            </a:r>
            <a:endParaRPr lang="es-MX" sz="16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32 CuadroTexto"/>
          <p:cNvSpPr txBox="1"/>
          <p:nvPr/>
        </p:nvSpPr>
        <p:spPr>
          <a:xfrm>
            <a:off x="6021432" y="2332047"/>
            <a:ext cx="2157898" cy="307777"/>
          </a:xfrm>
          <a:prstGeom prst="rect">
            <a:avLst/>
          </a:prstGeom>
          <a:noFill/>
        </p:spPr>
        <p:txBody>
          <a:bodyPr wrap="none" rtlCol="0">
            <a:spAutoFit/>
          </a:bodyPr>
          <a:lstStyle/>
          <a:p>
            <a:r>
              <a:rPr lang="es-MX" sz="1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SERVIDOR DE TIEMPO</a:t>
            </a:r>
            <a:endParaRPr lang="es-MX" sz="14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33 CuadroTexto"/>
          <p:cNvSpPr txBox="1"/>
          <p:nvPr/>
        </p:nvSpPr>
        <p:spPr>
          <a:xfrm>
            <a:off x="1018383" y="2515429"/>
            <a:ext cx="2068515" cy="307777"/>
          </a:xfrm>
          <a:prstGeom prst="rect">
            <a:avLst/>
          </a:prstGeom>
          <a:noFill/>
        </p:spPr>
        <p:txBody>
          <a:bodyPr wrap="none" rtlCol="0">
            <a:spAutoFit/>
          </a:bodyPr>
          <a:lstStyle/>
          <a:p>
            <a:r>
              <a:rPr lang="es-MX" sz="14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CLIENTE DE TIEMPO</a:t>
            </a:r>
            <a:endParaRPr lang="es-MX" sz="1400" b="1"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35 Rectángulo"/>
          <p:cNvSpPr/>
          <p:nvPr/>
        </p:nvSpPr>
        <p:spPr>
          <a:xfrm>
            <a:off x="633034" y="5191561"/>
            <a:ext cx="7674056" cy="830997"/>
          </a:xfrm>
          <a:prstGeom prst="rect">
            <a:avLst/>
          </a:prstGeom>
        </p:spPr>
        <p:txBody>
          <a:bodyPr wrap="square">
            <a:spAutoFit/>
          </a:bodyPr>
          <a:lstStyle/>
          <a:p>
            <a:r>
              <a:rPr lang="es-MX" sz="1600" dirty="0" smtClean="0">
                <a:latin typeface="Arial" panose="020B0604020202020204" pitchFamily="34" charset="0"/>
                <a:cs typeface="Arial" panose="020B0604020202020204" pitchFamily="34" charset="0"/>
              </a:rPr>
              <a:t>El retardo de ida y vuelta “d” y el offset “t” del reloj local están definidos como:</a:t>
            </a:r>
          </a:p>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 = (T4 - T1) - (T2 - T3)     t = ((T2 - T1) + (T3 - T4)) / 2.</a:t>
            </a:r>
          </a:p>
        </p:txBody>
      </p:sp>
      <p:graphicFrame>
        <p:nvGraphicFramePr>
          <p:cNvPr id="15" name="1 Tabla"/>
          <p:cNvGraphicFramePr>
            <a:graphicFrameLocks noGrp="1"/>
          </p:cNvGraphicFramePr>
          <p:nvPr>
            <p:extLst>
              <p:ext uri="{D42A27DB-BD31-4B8C-83A1-F6EECF244321}">
                <p14:modId xmlns:p14="http://schemas.microsoft.com/office/powerpoint/2010/main" val="918677309"/>
              </p:ext>
            </p:extLst>
          </p:nvPr>
        </p:nvGraphicFramePr>
        <p:xfrm>
          <a:off x="610451" y="3214881"/>
          <a:ext cx="7985388" cy="1871169"/>
        </p:xfrm>
        <a:graphic>
          <a:graphicData uri="http://schemas.openxmlformats.org/drawingml/2006/table">
            <a:tbl>
              <a:tblPr firstRow="1" bandRow="1">
                <a:tableStyleId>{5C22544A-7EE6-4342-B048-85BDC9FD1C3A}</a:tableStyleId>
              </a:tblPr>
              <a:tblGrid>
                <a:gridCol w="3430317"/>
                <a:gridCol w="506119"/>
                <a:gridCol w="4048952"/>
              </a:tblGrid>
              <a:tr h="325368">
                <a:tc>
                  <a:txBody>
                    <a:bodyPr/>
                    <a:lstStyle/>
                    <a:p>
                      <a:pPr algn="ctr"/>
                      <a:r>
                        <a:rPr lang="es-MX" sz="1400" noProof="0" dirty="0" smtClean="0">
                          <a:latin typeface="Arial" panose="020B0604020202020204" pitchFamily="34" charset="0"/>
                          <a:cs typeface="Arial" panose="020B0604020202020204" pitchFamily="34" charset="0"/>
                        </a:rPr>
                        <a:t>Nombre de la Estampa de tiempo</a:t>
                      </a:r>
                      <a:endParaRPr lang="es-MX" sz="1400" noProof="0" dirty="0">
                        <a:latin typeface="Arial" panose="020B0604020202020204" pitchFamily="34" charset="0"/>
                        <a:cs typeface="Arial" panose="020B0604020202020204" pitchFamily="34" charset="0"/>
                      </a:endParaRPr>
                    </a:p>
                  </a:txBody>
                  <a:tcPr/>
                </a:tc>
                <a:tc>
                  <a:txBody>
                    <a:bodyPr/>
                    <a:lstStyle/>
                    <a:p>
                      <a:pPr algn="ctr"/>
                      <a:r>
                        <a:rPr lang="es-MX" sz="1600" noProof="0" dirty="0" smtClean="0"/>
                        <a:t>ID</a:t>
                      </a:r>
                      <a:endParaRPr lang="es-MX" sz="16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noProof="0" dirty="0" smtClean="0">
                          <a:latin typeface="Arial" panose="020B0604020202020204" pitchFamily="34" charset="0"/>
                          <a:cs typeface="Arial" panose="020B0604020202020204" pitchFamily="34" charset="0"/>
                        </a:rPr>
                        <a:t>Cuando es generada</a:t>
                      </a:r>
                      <a:endParaRPr lang="es-MX" sz="1400" noProof="0" dirty="0">
                        <a:latin typeface="Arial" panose="020B0604020202020204" pitchFamily="34" charset="0"/>
                        <a:cs typeface="Arial" panose="020B0604020202020204" pitchFamily="34" charset="0"/>
                      </a:endParaRPr>
                    </a:p>
                  </a:txBody>
                  <a:tcPr/>
                </a:tc>
              </a:tr>
              <a:tr h="306870">
                <a:tc>
                  <a:txBody>
                    <a:bodyPr/>
                    <a:lstStyle/>
                    <a:p>
                      <a:r>
                        <a:rPr lang="es-MX" sz="1400" noProof="0" dirty="0" smtClean="0">
                          <a:latin typeface="Arial" panose="020B0604020202020204" pitchFamily="34" charset="0"/>
                          <a:cs typeface="Arial" panose="020B0604020202020204" pitchFamily="34" charset="0"/>
                        </a:rPr>
                        <a:t>Estampa de tiempo Original </a:t>
                      </a:r>
                      <a:endParaRPr lang="es-MX" sz="1400" noProof="0" dirty="0">
                        <a:latin typeface="Arial" panose="020B0604020202020204" pitchFamily="34" charset="0"/>
                        <a:cs typeface="Arial" panose="020B0604020202020204" pitchFamily="34" charset="0"/>
                      </a:endParaRPr>
                    </a:p>
                  </a:txBody>
                  <a:tcPr/>
                </a:tc>
                <a:tc>
                  <a:txBody>
                    <a:bodyPr/>
                    <a:lstStyle/>
                    <a:p>
                      <a:r>
                        <a:rPr lang="es-MX" sz="1600" noProof="0" smtClean="0"/>
                        <a:t>T1</a:t>
                      </a:r>
                      <a:endParaRPr lang="es-MX" sz="16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latin typeface="Arial" panose="020B0604020202020204" pitchFamily="34" charset="0"/>
                          <a:cs typeface="Arial" panose="020B0604020202020204" pitchFamily="34" charset="0"/>
                        </a:rPr>
                        <a:t>momento de la petición enviada por el cliente</a:t>
                      </a:r>
                    </a:p>
                  </a:txBody>
                  <a:tcPr/>
                </a:tc>
              </a:tr>
              <a:tr h="306870">
                <a:tc>
                  <a:txBody>
                    <a:bodyPr/>
                    <a:lstStyle/>
                    <a:p>
                      <a:r>
                        <a:rPr lang="es-MX" sz="1400" noProof="0" dirty="0" smtClean="0">
                          <a:latin typeface="Arial" panose="020B0604020202020204" pitchFamily="34" charset="0"/>
                          <a:cs typeface="Arial" panose="020B0604020202020204" pitchFamily="34" charset="0"/>
                        </a:rPr>
                        <a:t>Recepción de la Estampa de tiempo</a:t>
                      </a:r>
                      <a:endParaRPr lang="es-MX" sz="1400" noProof="0" dirty="0">
                        <a:latin typeface="Arial" panose="020B0604020202020204" pitchFamily="34" charset="0"/>
                        <a:cs typeface="Arial" panose="020B0604020202020204" pitchFamily="34" charset="0"/>
                      </a:endParaRPr>
                    </a:p>
                  </a:txBody>
                  <a:tcPr/>
                </a:tc>
                <a:tc>
                  <a:txBody>
                    <a:bodyPr/>
                    <a:lstStyle/>
                    <a:p>
                      <a:r>
                        <a:rPr lang="es-MX" sz="1600" noProof="0" smtClean="0"/>
                        <a:t>T2</a:t>
                      </a:r>
                      <a:endParaRPr lang="es-MX" sz="1600" noProof="0"/>
                    </a:p>
                  </a:txBody>
                  <a:tcPr/>
                </a:tc>
                <a:tc>
                  <a:txBody>
                    <a:bodyPr/>
                    <a:lstStyle/>
                    <a:p>
                      <a:r>
                        <a:rPr lang="es-MX" sz="1400" noProof="0" smtClean="0">
                          <a:latin typeface="Arial" panose="020B0604020202020204" pitchFamily="34" charset="0"/>
                          <a:cs typeface="Arial" panose="020B0604020202020204" pitchFamily="34" charset="0"/>
                        </a:rPr>
                        <a:t>tiempo de solicitud recibido por el servidor</a:t>
                      </a:r>
                      <a:endParaRPr lang="es-MX" sz="1400" noProof="0">
                        <a:latin typeface="Arial" panose="020B0604020202020204" pitchFamily="34" charset="0"/>
                        <a:cs typeface="Arial" panose="020B0604020202020204" pitchFamily="34" charset="0"/>
                      </a:endParaRPr>
                    </a:p>
                  </a:txBody>
                  <a:tcPr/>
                </a:tc>
              </a:tr>
              <a:tr h="306870">
                <a:tc>
                  <a:txBody>
                    <a:bodyPr/>
                    <a:lstStyle/>
                    <a:p>
                      <a:r>
                        <a:rPr lang="es-MX" sz="1400" noProof="0" dirty="0" smtClean="0">
                          <a:latin typeface="Arial" panose="020B0604020202020204" pitchFamily="34" charset="0"/>
                          <a:cs typeface="Arial" panose="020B0604020202020204" pitchFamily="34" charset="0"/>
                        </a:rPr>
                        <a:t>Transmisión de la Estampa de tiempo</a:t>
                      </a:r>
                      <a:endParaRPr lang="es-MX" sz="1400" noProof="0" dirty="0">
                        <a:latin typeface="Arial" panose="020B0604020202020204" pitchFamily="34" charset="0"/>
                        <a:cs typeface="Arial" panose="020B0604020202020204" pitchFamily="34" charset="0"/>
                      </a:endParaRPr>
                    </a:p>
                  </a:txBody>
                  <a:tcPr/>
                </a:tc>
                <a:tc>
                  <a:txBody>
                    <a:bodyPr/>
                    <a:lstStyle/>
                    <a:p>
                      <a:r>
                        <a:rPr lang="es-MX" sz="1600" noProof="0" smtClean="0"/>
                        <a:t>T3</a:t>
                      </a:r>
                      <a:endParaRPr lang="es-MX" sz="1600" noProof="0"/>
                    </a:p>
                  </a:txBody>
                  <a:tcPr/>
                </a:tc>
                <a:tc>
                  <a:txBody>
                    <a:bodyPr/>
                    <a:lstStyle/>
                    <a:p>
                      <a:r>
                        <a:rPr lang="es-MX" sz="1400" noProof="0" smtClean="0">
                          <a:latin typeface="Arial" panose="020B0604020202020204" pitchFamily="34" charset="0"/>
                          <a:cs typeface="Arial" panose="020B0604020202020204" pitchFamily="34" charset="0"/>
                        </a:rPr>
                        <a:t>tiempo de respuesta enviado por el servidor</a:t>
                      </a:r>
                      <a:endParaRPr lang="es-MX" sz="1400" noProof="0">
                        <a:latin typeface="Arial" panose="020B0604020202020204" pitchFamily="34" charset="0"/>
                        <a:cs typeface="Arial" panose="020B0604020202020204" pitchFamily="34" charset="0"/>
                      </a:endParaRPr>
                    </a:p>
                  </a:txBody>
                  <a:tcPr/>
                </a:tc>
              </a:tr>
              <a:tr h="530049">
                <a:tc>
                  <a:txBody>
                    <a:bodyPr/>
                    <a:lstStyle/>
                    <a:p>
                      <a:r>
                        <a:rPr lang="es-MX" sz="1400" noProof="0" dirty="0" smtClean="0">
                          <a:latin typeface="Arial" panose="020B0604020202020204" pitchFamily="34" charset="0"/>
                          <a:cs typeface="Arial" panose="020B0604020202020204" pitchFamily="34" charset="0"/>
                        </a:rPr>
                        <a:t>Destino de la Estampa de tiempo</a:t>
                      </a:r>
                      <a:endParaRPr lang="es-MX" sz="1400" noProof="0" dirty="0">
                        <a:latin typeface="Arial" panose="020B0604020202020204" pitchFamily="34" charset="0"/>
                        <a:cs typeface="Arial" panose="020B0604020202020204" pitchFamily="34" charset="0"/>
                      </a:endParaRPr>
                    </a:p>
                  </a:txBody>
                  <a:tcPr/>
                </a:tc>
                <a:tc>
                  <a:txBody>
                    <a:bodyPr/>
                    <a:lstStyle/>
                    <a:p>
                      <a:r>
                        <a:rPr lang="es-MX" sz="1600" noProof="0" dirty="0" smtClean="0"/>
                        <a:t>T4</a:t>
                      </a:r>
                      <a:endParaRPr lang="es-MX" sz="16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latin typeface="Arial" panose="020B0604020202020204" pitchFamily="34" charset="0"/>
                          <a:cs typeface="Arial" panose="020B0604020202020204" pitchFamily="34" charset="0"/>
                        </a:rPr>
                        <a:t>tiempo de respuesta recibida por el cliente</a:t>
                      </a:r>
                      <a:endParaRPr lang="es-MX" sz="1400" noProof="0" dirty="0">
                        <a:latin typeface="Arial" panose="020B0604020202020204" pitchFamily="34" charset="0"/>
                        <a:cs typeface="Arial" panose="020B0604020202020204" pitchFamily="34" charset="0"/>
                      </a:endParaRPr>
                    </a:p>
                  </a:txBody>
                  <a:tcPr/>
                </a:tc>
              </a:tr>
            </a:tbl>
          </a:graphicData>
        </a:graphic>
      </p:graphicFrame>
      <p:sp>
        <p:nvSpPr>
          <p:cNvPr id="16" name="14 CuadroTexto"/>
          <p:cNvSpPr txBox="1"/>
          <p:nvPr/>
        </p:nvSpPr>
        <p:spPr>
          <a:xfrm>
            <a:off x="2826894" y="1608027"/>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T1</a:t>
            </a:r>
            <a:endParaRPr lang="es-MX" sz="1600" dirty="0">
              <a:effectLst>
                <a:outerShdw blurRad="38100" dist="38100" dir="2700000" algn="tl">
                  <a:srgbClr val="000000">
                    <a:alpha val="43137"/>
                  </a:srgbClr>
                </a:outerShdw>
              </a:effectLst>
            </a:endParaRPr>
          </a:p>
        </p:txBody>
      </p:sp>
      <p:sp>
        <p:nvSpPr>
          <p:cNvPr id="17" name="15 CuadroTexto"/>
          <p:cNvSpPr txBox="1"/>
          <p:nvPr/>
        </p:nvSpPr>
        <p:spPr>
          <a:xfrm>
            <a:off x="5457744" y="1606455"/>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T2</a:t>
            </a:r>
            <a:endParaRPr lang="es-MX" sz="1600" dirty="0">
              <a:effectLst>
                <a:outerShdw blurRad="38100" dist="38100" dir="2700000" algn="tl">
                  <a:srgbClr val="000000">
                    <a:alpha val="43137"/>
                  </a:srgbClr>
                </a:outerShdw>
              </a:effectLst>
            </a:endParaRPr>
          </a:p>
        </p:txBody>
      </p:sp>
      <p:sp>
        <p:nvSpPr>
          <p:cNvPr id="18" name="16 CuadroTexto"/>
          <p:cNvSpPr txBox="1"/>
          <p:nvPr/>
        </p:nvSpPr>
        <p:spPr>
          <a:xfrm>
            <a:off x="5454571" y="2122046"/>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T3</a:t>
            </a:r>
            <a:endParaRPr lang="es-MX" sz="1600" dirty="0">
              <a:effectLst>
                <a:outerShdw blurRad="38100" dist="38100" dir="2700000" algn="tl">
                  <a:srgbClr val="000000">
                    <a:alpha val="43137"/>
                  </a:srgbClr>
                </a:outerShdw>
              </a:effectLst>
            </a:endParaRPr>
          </a:p>
        </p:txBody>
      </p:sp>
      <p:sp>
        <p:nvSpPr>
          <p:cNvPr id="19" name="17 CuadroTexto"/>
          <p:cNvSpPr txBox="1"/>
          <p:nvPr/>
        </p:nvSpPr>
        <p:spPr>
          <a:xfrm>
            <a:off x="3042684" y="2145898"/>
            <a:ext cx="410690" cy="338554"/>
          </a:xfrm>
          <a:prstGeom prst="rect">
            <a:avLst/>
          </a:prstGeom>
          <a:noFill/>
        </p:spPr>
        <p:txBody>
          <a:bodyPr wrap="none" rtlCol="0">
            <a:spAutoFit/>
          </a:bodyPr>
          <a:lstStyle/>
          <a:p>
            <a:r>
              <a:rPr lang="es-MX" sz="1600" dirty="0" smtClean="0">
                <a:effectLst>
                  <a:outerShdw blurRad="38100" dist="38100" dir="2700000" algn="tl">
                    <a:srgbClr val="000000">
                      <a:alpha val="43137"/>
                    </a:srgbClr>
                  </a:outerShdw>
                </a:effectLst>
              </a:rPr>
              <a:t>T4</a:t>
            </a:r>
            <a:endParaRPr lang="es-MX" sz="1600" dirty="0">
              <a:effectLst>
                <a:outerShdw blurRad="38100" dist="38100" dir="2700000" algn="tl">
                  <a:srgbClr val="000000">
                    <a:alpha val="43137"/>
                  </a:srgbClr>
                </a:outerShdw>
              </a:effectLst>
            </a:endParaRPr>
          </a:p>
        </p:txBody>
      </p:sp>
      <p:sp>
        <p:nvSpPr>
          <p:cNvPr id="20" name="2 Marcador de contenido"/>
          <p:cNvSpPr>
            <a:spLocks noGrp="1"/>
          </p:cNvSpPr>
          <p:nvPr>
            <p:ph idx="1"/>
          </p:nvPr>
        </p:nvSpPr>
        <p:spPr>
          <a:xfrm>
            <a:off x="591834" y="6415697"/>
            <a:ext cx="6192688" cy="360040"/>
          </a:xfrm>
          <a:ln>
            <a:noFill/>
          </a:ln>
        </p:spPr>
        <p:txBody>
          <a:bodyPr>
            <a:normAutofit/>
          </a:bodyPr>
          <a:lstStyle/>
          <a:p>
            <a:pPr>
              <a:buClr>
                <a:schemeClr val="accent5">
                  <a:lumMod val="75000"/>
                </a:schemeClr>
              </a:buClr>
              <a:buFont typeface="Wingdings 2" pitchFamily="18" charset="2"/>
              <a:buChar char=""/>
            </a:pPr>
            <a:r>
              <a:rPr lang="en-US" sz="1400" dirty="0" smtClean="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rPr>
              <a:t>RFC 2030 Simple Network Time Protocol (SNTP) version 4</a:t>
            </a:r>
            <a:endParaRPr lang="en-US" sz="1400"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21 CuadroTexto"/>
          <p:cNvSpPr txBox="1"/>
          <p:nvPr/>
        </p:nvSpPr>
        <p:spPr>
          <a:xfrm>
            <a:off x="1142234" y="1406400"/>
            <a:ext cx="1691489" cy="461665"/>
          </a:xfrm>
          <a:prstGeom prst="rect">
            <a:avLst/>
          </a:prstGeom>
          <a:noFill/>
        </p:spPr>
        <p:txBody>
          <a:bodyPr wrap="none" rtlCol="0">
            <a:spAutoFit/>
          </a:bodyPr>
          <a:lstStyle/>
          <a:p>
            <a:r>
              <a:rPr lang="es-MX" sz="2400" b="1" dirty="0" smtClean="0">
                <a:solidFill>
                  <a:srgbClr val="FFC000"/>
                </a:solidFill>
                <a:effectLst>
                  <a:outerShdw blurRad="38100" dist="38100" dir="2700000" algn="tl">
                    <a:srgbClr val="000000">
                      <a:alpha val="43137"/>
                    </a:srgbClr>
                  </a:outerShdw>
                </a:effectLst>
                <a:latin typeface="Arial Narrow" pitchFamily="34" charset="0"/>
                <a:cs typeface="Arial" pitchFamily="34" charset="0"/>
              </a:rPr>
              <a:t>12:54:30.549</a:t>
            </a:r>
            <a:endParaRPr lang="es-MX" sz="2400" b="1" dirty="0">
              <a:solidFill>
                <a:srgbClr val="FFC0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22" name="1 Título"/>
          <p:cNvSpPr>
            <a:spLocks noGrp="1"/>
          </p:cNvSpPr>
          <p:nvPr>
            <p:ph type="title"/>
          </p:nvPr>
        </p:nvSpPr>
        <p:spPr>
          <a:xfrm>
            <a:off x="3031041" y="54741"/>
            <a:ext cx="2548775" cy="369332"/>
          </a:xfrm>
          <a:noFill/>
        </p:spPr>
        <p:txBody>
          <a:bodyPr wrap="none" rtlCol="0">
            <a:spAutoFit/>
          </a:bodyPr>
          <a:lstStyle/>
          <a:p>
            <a:r>
              <a:rPr lang="es-MX" sz="1800" b="1" dirty="0">
                <a:solidFill>
                  <a:srgbClr val="00B050"/>
                </a:solidFill>
                <a:latin typeface="Arial" panose="020B0604020202020204" pitchFamily="34" charset="0"/>
                <a:ea typeface="+mn-ea"/>
                <a:cs typeface="Arial" panose="020B0604020202020204" pitchFamily="34" charset="0"/>
              </a:rPr>
              <a:t>EL PROTOCOLO NTP</a:t>
            </a:r>
          </a:p>
        </p:txBody>
      </p:sp>
    </p:spTree>
    <p:extLst>
      <p:ext uri="{BB962C8B-B14F-4D97-AF65-F5344CB8AC3E}">
        <p14:creationId xmlns:p14="http://schemas.microsoft.com/office/powerpoint/2010/main" val="343892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766567" y="132595"/>
            <a:ext cx="3082895" cy="369332"/>
          </a:xfrm>
          <a:noFill/>
        </p:spPr>
        <p:txBody>
          <a:bodyPr vert="horz" wrap="none" lIns="91440" tIns="45720" rIns="91440" bIns="45720" rtlCol="0" anchor="t">
            <a:spAutoFit/>
          </a:bodyPr>
          <a:lstStyle/>
          <a:p>
            <a:r>
              <a:rPr lang="es-MX" sz="1800" b="1" dirty="0">
                <a:solidFill>
                  <a:srgbClr val="00B050"/>
                </a:solidFill>
                <a:latin typeface="Arial" panose="020B0604020202020204" pitchFamily="34" charset="0"/>
                <a:ea typeface="+mn-ea"/>
                <a:cs typeface="Arial" panose="020B0604020202020204" pitchFamily="34" charset="0"/>
              </a:rPr>
              <a:t>MEDICION DE SINCRONÍA</a:t>
            </a:r>
          </a:p>
        </p:txBody>
      </p:sp>
      <p:sp>
        <p:nvSpPr>
          <p:cNvPr id="5" name="2 Marcador de contenido"/>
          <p:cNvSpPr>
            <a:spLocks noGrp="1"/>
          </p:cNvSpPr>
          <p:nvPr>
            <p:ph idx="1"/>
          </p:nvPr>
        </p:nvSpPr>
        <p:spPr>
          <a:xfrm>
            <a:off x="847608" y="1840877"/>
            <a:ext cx="7890080" cy="2358260"/>
          </a:xfrm>
        </p:spPr>
        <p:txBody>
          <a:bodyPr>
            <a:normAutofit/>
          </a:bodyPr>
          <a:lstStyle/>
          <a:p>
            <a:pPr algn="just">
              <a:spcAft>
                <a:spcPts val="1200"/>
              </a:spcAft>
              <a:buClr>
                <a:schemeClr val="accent5">
                  <a:lumMod val="50000"/>
                </a:schemeClr>
              </a:buClr>
              <a:buFont typeface="Wingdings" pitchFamily="2" charset="2"/>
              <a:buChar char="Ø"/>
            </a:pPr>
            <a:r>
              <a:rPr lang="es-MX" sz="2000" dirty="0" smtClean="0">
                <a:solidFill>
                  <a:srgbClr val="002060"/>
                </a:solidFill>
                <a:latin typeface="Arial" pitchFamily="34" charset="0"/>
                <a:cs typeface="Arial" pitchFamily="34" charset="0"/>
              </a:rPr>
              <a:t>Los niveles de sincronía alcanzados por un usuario de NTP depende de varios factores, entre los mas importantes se encuentra la incertidumbre en la medición del tiempo total de transito (TTT), debida principalmente  a la condición del </a:t>
            </a:r>
            <a:r>
              <a:rPr lang="es-MX" sz="2000" dirty="0" err="1" smtClean="0">
                <a:solidFill>
                  <a:srgbClr val="002060"/>
                </a:solidFill>
                <a:latin typeface="Arial" pitchFamily="34" charset="0"/>
                <a:cs typeface="Arial" pitchFamily="34" charset="0"/>
              </a:rPr>
              <a:t>jitter</a:t>
            </a:r>
            <a:r>
              <a:rPr lang="es-MX" sz="2000" dirty="0" smtClean="0">
                <a:solidFill>
                  <a:srgbClr val="002060"/>
                </a:solidFill>
                <a:latin typeface="Arial" pitchFamily="34" charset="0"/>
                <a:cs typeface="Arial" pitchFamily="34" charset="0"/>
              </a:rPr>
              <a:t> de la red o latencia en el momento que la estampa de tiempo se propaga por la misma. Esto último depende, a su vez, del nivel de tráfico de las redes LAN y WAN.</a:t>
            </a:r>
            <a:endParaRPr lang="es-MX"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88163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822687" y="0"/>
            <a:ext cx="1851789" cy="369332"/>
          </a:xfrm>
          <a:noFill/>
        </p:spPr>
        <p:txBody>
          <a:bodyPr vert="horz" wrap="none" lIns="91440" tIns="45720" rIns="91440" bIns="45720" rtlCol="0" anchor="t">
            <a:spAutoFit/>
          </a:bodyPr>
          <a:lstStyle/>
          <a:p>
            <a:r>
              <a:rPr lang="es-MX" sz="1800" b="1" dirty="0">
                <a:solidFill>
                  <a:srgbClr val="00B050"/>
                </a:solidFill>
                <a:latin typeface="Arial" panose="020B0604020202020204" pitchFamily="34" charset="0"/>
                <a:ea typeface="+mn-ea"/>
                <a:cs typeface="Arial" panose="020B0604020202020204" pitchFamily="34" charset="0"/>
              </a:rPr>
              <a:t>CLIENTES NTP</a:t>
            </a:r>
          </a:p>
        </p:txBody>
      </p:sp>
      <p:pic>
        <p:nvPicPr>
          <p:cNvPr id="3" name="Imagen 2"/>
          <p:cNvPicPr>
            <a:picLocks noChangeAspect="1"/>
          </p:cNvPicPr>
          <p:nvPr/>
        </p:nvPicPr>
        <p:blipFill>
          <a:blip r:embed="rId2" cstate="email"/>
          <a:stretch>
            <a:fillRect/>
          </a:stretch>
        </p:blipFill>
        <p:spPr>
          <a:xfrm>
            <a:off x="1672698" y="2974019"/>
            <a:ext cx="6459548" cy="3883981"/>
          </a:xfrm>
          <a:prstGeom prst="rect">
            <a:avLst/>
          </a:prstGeom>
        </p:spPr>
      </p:pic>
      <p:pic>
        <p:nvPicPr>
          <p:cNvPr id="6" name="Imagen 5"/>
          <p:cNvPicPr>
            <a:picLocks noChangeAspect="1"/>
          </p:cNvPicPr>
          <p:nvPr/>
        </p:nvPicPr>
        <p:blipFill>
          <a:blip r:embed="rId3" cstate="email"/>
          <a:stretch>
            <a:fillRect/>
          </a:stretch>
        </p:blipFill>
        <p:spPr>
          <a:xfrm>
            <a:off x="2842150" y="508478"/>
            <a:ext cx="3812865" cy="2371718"/>
          </a:xfrm>
          <a:prstGeom prst="rect">
            <a:avLst/>
          </a:prstGeom>
        </p:spPr>
      </p:pic>
    </p:spTree>
    <p:extLst>
      <p:ext uri="{BB962C8B-B14F-4D97-AF65-F5344CB8AC3E}">
        <p14:creationId xmlns:p14="http://schemas.microsoft.com/office/powerpoint/2010/main" val="244471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48357" y="3996918"/>
            <a:ext cx="2145814" cy="2861081"/>
          </a:xfrm>
          <a:prstGeom prst="rect">
            <a:avLst/>
          </a:prstGeom>
        </p:spPr>
      </p:pic>
      <p:sp>
        <p:nvSpPr>
          <p:cNvPr id="4" name="3 CuadroTexto"/>
          <p:cNvSpPr txBox="1"/>
          <p:nvPr/>
        </p:nvSpPr>
        <p:spPr>
          <a:xfrm>
            <a:off x="2987909" y="688252"/>
            <a:ext cx="2268252" cy="507831"/>
          </a:xfrm>
          <a:prstGeom prst="rect">
            <a:avLst/>
          </a:prstGeom>
          <a:noFill/>
          <a:ln>
            <a:solidFill>
              <a:schemeClr val="accent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sz="1350" dirty="0">
                <a:solidFill>
                  <a:schemeClr val="accent6">
                    <a:lumMod val="75000"/>
                  </a:schemeClr>
                </a:solidFill>
                <a:latin typeface="Arial" pitchFamily="34" charset="0"/>
                <a:cs typeface="Arial" pitchFamily="34" charset="0"/>
              </a:rPr>
              <a:t>CONJUNTO DE RELOJES </a:t>
            </a:r>
            <a:r>
              <a:rPr lang="es-MX" sz="1350" dirty="0" smtClean="0">
                <a:solidFill>
                  <a:schemeClr val="accent6">
                    <a:lumMod val="75000"/>
                  </a:schemeClr>
                </a:solidFill>
                <a:latin typeface="Arial" pitchFamily="34" charset="0"/>
                <a:cs typeface="Arial" pitchFamily="34" charset="0"/>
              </a:rPr>
              <a:t>ATÓMICOS</a:t>
            </a:r>
            <a:endParaRPr lang="es-MX" sz="1350" dirty="0">
              <a:solidFill>
                <a:schemeClr val="accent6">
                  <a:lumMod val="75000"/>
                </a:schemeClr>
              </a:solidFill>
              <a:latin typeface="Arial" pitchFamily="34" charset="0"/>
              <a:cs typeface="Arial" pitchFamily="34" charset="0"/>
            </a:endParaRPr>
          </a:p>
        </p:txBody>
      </p:sp>
      <p:cxnSp>
        <p:nvCxnSpPr>
          <p:cNvPr id="5" name="18 Conector recto de flecha"/>
          <p:cNvCxnSpPr>
            <a:stCxn id="4" idx="2"/>
          </p:cNvCxnSpPr>
          <p:nvPr/>
        </p:nvCxnSpPr>
        <p:spPr>
          <a:xfrm flipH="1">
            <a:off x="4113696" y="1196083"/>
            <a:ext cx="0" cy="879810"/>
          </a:xfrm>
          <a:prstGeom prst="straightConnector1">
            <a:avLst/>
          </a:prstGeom>
          <a:ln w="38100" cmpd="sng">
            <a:solidFill>
              <a:schemeClr val="accent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19 CuadroTexto"/>
          <p:cNvSpPr txBox="1"/>
          <p:nvPr/>
        </p:nvSpPr>
        <p:spPr>
          <a:xfrm>
            <a:off x="3444992" y="1524101"/>
            <a:ext cx="676788" cy="323165"/>
          </a:xfrm>
          <a:prstGeom prst="rect">
            <a:avLst/>
          </a:prstGeom>
          <a:noFill/>
        </p:spPr>
        <p:txBody>
          <a:bodyPr wrap="none" rtlCol="0">
            <a:spAutoFit/>
          </a:bodyPr>
          <a:lstStyle/>
          <a:p>
            <a:r>
              <a:rPr lang="es-MX" sz="1500" b="1" dirty="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1PPS</a:t>
            </a:r>
          </a:p>
        </p:txBody>
      </p:sp>
      <p:cxnSp>
        <p:nvCxnSpPr>
          <p:cNvPr id="7" name="96 Conector angular"/>
          <p:cNvCxnSpPr/>
          <p:nvPr/>
        </p:nvCxnSpPr>
        <p:spPr>
          <a:xfrm rot="5400000" flipH="1" flipV="1">
            <a:off x="4074608" y="1543291"/>
            <a:ext cx="385812" cy="114503"/>
          </a:xfrm>
          <a:prstGeom prst="bentConnector3">
            <a:avLst>
              <a:gd name="adj1" fmla="val -184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97 Conector angular"/>
          <p:cNvCxnSpPr/>
          <p:nvPr/>
        </p:nvCxnSpPr>
        <p:spPr>
          <a:xfrm>
            <a:off x="4324768" y="1407634"/>
            <a:ext cx="1249946" cy="383378"/>
          </a:xfrm>
          <a:prstGeom prst="bentConnector3">
            <a:avLst>
              <a:gd name="adj1" fmla="val 72289"/>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98 Conector angular"/>
          <p:cNvCxnSpPr/>
          <p:nvPr/>
        </p:nvCxnSpPr>
        <p:spPr>
          <a:xfrm rot="5400000" flipH="1" flipV="1">
            <a:off x="5480056" y="1495799"/>
            <a:ext cx="385811" cy="209481"/>
          </a:xfrm>
          <a:prstGeom prst="bentConnector3">
            <a:avLst>
              <a:gd name="adj1" fmla="val 99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99 Conector angular"/>
          <p:cNvCxnSpPr/>
          <p:nvPr/>
        </p:nvCxnSpPr>
        <p:spPr>
          <a:xfrm>
            <a:off x="5771213" y="1407636"/>
            <a:ext cx="1078843" cy="385813"/>
          </a:xfrm>
          <a:prstGeom prst="bentConnector3">
            <a:avLst>
              <a:gd name="adj1" fmla="val 65892"/>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 name="100 Conector angular"/>
          <p:cNvCxnSpPr/>
          <p:nvPr/>
        </p:nvCxnSpPr>
        <p:spPr>
          <a:xfrm rot="5400000" flipH="1" flipV="1">
            <a:off x="6808265" y="1449426"/>
            <a:ext cx="383377" cy="299795"/>
          </a:xfrm>
          <a:prstGeom prst="bentConnector3">
            <a:avLst>
              <a:gd name="adj1" fmla="val 100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101 Conector angular"/>
          <p:cNvCxnSpPr/>
          <p:nvPr/>
        </p:nvCxnSpPr>
        <p:spPr>
          <a:xfrm>
            <a:off x="7135947" y="1404041"/>
            <a:ext cx="967483" cy="406261"/>
          </a:xfrm>
          <a:prstGeom prst="bentConnector3">
            <a:avLst>
              <a:gd name="adj1" fmla="val 6539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13" name="47 CuadroTexto"/>
          <p:cNvSpPr txBox="1"/>
          <p:nvPr/>
        </p:nvSpPr>
        <p:spPr>
          <a:xfrm>
            <a:off x="6834668" y="2824421"/>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12h15m29s</a:t>
            </a:r>
          </a:p>
        </p:txBody>
      </p:sp>
      <p:sp>
        <p:nvSpPr>
          <p:cNvPr id="14" name="36 CuadroTexto"/>
          <p:cNvSpPr txBox="1"/>
          <p:nvPr/>
        </p:nvSpPr>
        <p:spPr>
          <a:xfrm>
            <a:off x="5552835" y="2819903"/>
            <a:ext cx="987771" cy="415498"/>
          </a:xfrm>
          <a:prstGeom prst="rect">
            <a:avLst/>
          </a:prstGeom>
          <a:solidFill>
            <a:schemeClr val="accent4">
              <a:lumMod val="20000"/>
              <a:lumOff val="80000"/>
            </a:schemeClr>
          </a:solidFill>
          <a:ln>
            <a:noFill/>
          </a:ln>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12h15m28s</a:t>
            </a:r>
          </a:p>
        </p:txBody>
      </p:sp>
      <p:sp>
        <p:nvSpPr>
          <p:cNvPr id="15" name="30 CuadroTexto"/>
          <p:cNvSpPr txBox="1"/>
          <p:nvPr/>
        </p:nvSpPr>
        <p:spPr>
          <a:xfrm>
            <a:off x="4301360" y="2856525"/>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12h15m27s</a:t>
            </a:r>
          </a:p>
        </p:txBody>
      </p:sp>
      <p:cxnSp>
        <p:nvCxnSpPr>
          <p:cNvPr id="17" name="27 Conector angular"/>
          <p:cNvCxnSpPr/>
          <p:nvPr/>
        </p:nvCxnSpPr>
        <p:spPr>
          <a:xfrm rot="5400000" flipH="1" flipV="1">
            <a:off x="4081101" y="2964597"/>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18" name="28 Conector angular"/>
          <p:cNvCxnSpPr/>
          <p:nvPr/>
        </p:nvCxnSpPr>
        <p:spPr>
          <a:xfrm>
            <a:off x="4331261" y="2828940"/>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19" name="31 Conector angular"/>
          <p:cNvCxnSpPr/>
          <p:nvPr/>
        </p:nvCxnSpPr>
        <p:spPr>
          <a:xfrm rot="5400000" flipH="1" flipV="1">
            <a:off x="5486549" y="2917105"/>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20" name="32 Conector angular"/>
          <p:cNvCxnSpPr/>
          <p:nvPr/>
        </p:nvCxnSpPr>
        <p:spPr>
          <a:xfrm>
            <a:off x="5777706" y="2828942"/>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sp>
        <p:nvSpPr>
          <p:cNvPr id="22" name="42 CuadroTexto"/>
          <p:cNvSpPr txBox="1"/>
          <p:nvPr/>
        </p:nvSpPr>
        <p:spPr>
          <a:xfrm>
            <a:off x="3103077" y="2720763"/>
            <a:ext cx="878767" cy="553998"/>
          </a:xfrm>
          <a:prstGeom prst="rect">
            <a:avLst/>
          </a:prstGeom>
          <a:noFill/>
        </p:spPr>
        <p:txBody>
          <a:bodyPr wrap="none" rtlCol="0">
            <a:spAutoFit/>
          </a:bodyPr>
          <a:lstStyle/>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UTC(k)</a:t>
            </a:r>
          </a:p>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SIMT(k)</a:t>
            </a:r>
            <a:endPar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45 Conector angular"/>
          <p:cNvCxnSpPr/>
          <p:nvPr/>
        </p:nvCxnSpPr>
        <p:spPr>
          <a:xfrm rot="5400000" flipH="1" flipV="1">
            <a:off x="6814758" y="2870732"/>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24" name="46 Conector angular"/>
          <p:cNvCxnSpPr/>
          <p:nvPr/>
        </p:nvCxnSpPr>
        <p:spPr>
          <a:xfrm>
            <a:off x="7165433" y="2824423"/>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27" name="6 CuadroTexto"/>
          <p:cNvSpPr txBox="1"/>
          <p:nvPr/>
        </p:nvSpPr>
        <p:spPr>
          <a:xfrm>
            <a:off x="3262545" y="2069580"/>
            <a:ext cx="1711171" cy="507831"/>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300" dirty="0">
                <a:solidFill>
                  <a:schemeClr val="accent6">
                    <a:lumMod val="75000"/>
                  </a:schemeClr>
                </a:solidFill>
                <a:latin typeface="Arial" pitchFamily="34" charset="0"/>
                <a:cs typeface="Arial" pitchFamily="34" charset="0"/>
              </a:rPr>
              <a:t>SERVIDOR DE TIEMPO </a:t>
            </a:r>
            <a:r>
              <a:rPr lang="es-MX" sz="1300" dirty="0" smtClean="0">
                <a:solidFill>
                  <a:schemeClr val="accent6">
                    <a:lumMod val="75000"/>
                  </a:schemeClr>
                </a:solidFill>
                <a:latin typeface="Arial" pitchFamily="34" charset="0"/>
                <a:cs typeface="Arial" pitchFamily="34" charset="0"/>
              </a:rPr>
              <a:t>NTP</a:t>
            </a:r>
            <a:endParaRPr lang="es-MX" sz="1300" dirty="0">
              <a:solidFill>
                <a:schemeClr val="accent6">
                  <a:lumMod val="75000"/>
                </a:schemeClr>
              </a:solidFill>
              <a:latin typeface="Arial" pitchFamily="34" charset="0"/>
              <a:cs typeface="Arial" pitchFamily="34" charset="0"/>
            </a:endParaRPr>
          </a:p>
        </p:txBody>
      </p:sp>
      <p:cxnSp>
        <p:nvCxnSpPr>
          <p:cNvPr id="51" name="3 Conector recto"/>
          <p:cNvCxnSpPr/>
          <p:nvPr/>
        </p:nvCxnSpPr>
        <p:spPr>
          <a:xfrm flipV="1">
            <a:off x="1408769" y="3607847"/>
            <a:ext cx="6087376"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52"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8255" y="3461709"/>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26 CuadroTexto"/>
          <p:cNvSpPr txBox="1"/>
          <p:nvPr/>
        </p:nvSpPr>
        <p:spPr>
          <a:xfrm>
            <a:off x="1197669" y="3184710"/>
            <a:ext cx="1541256" cy="276999"/>
          </a:xfrm>
          <a:prstGeom prst="rect">
            <a:avLst/>
          </a:prstGeom>
          <a:noFill/>
        </p:spPr>
        <p:txBody>
          <a:bodyPr wrap="none" rtlCol="0">
            <a:spAutoFit/>
          </a:bodyPr>
          <a:lstStyle/>
          <a:p>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RED LAN DEL </a:t>
            </a:r>
            <a:r>
              <a:rPr lang="es-MX" sz="1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NMI</a:t>
            </a:r>
            <a:endPar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54"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0370" y="4281003"/>
            <a:ext cx="1571625"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33 CuadroTexto"/>
          <p:cNvSpPr txBox="1"/>
          <p:nvPr/>
        </p:nvSpPr>
        <p:spPr>
          <a:xfrm>
            <a:off x="4636778" y="4571346"/>
            <a:ext cx="1146468" cy="323165"/>
          </a:xfrm>
          <a:prstGeom prst="rect">
            <a:avLst/>
          </a:prstGeom>
          <a:noFill/>
        </p:spPr>
        <p:txBody>
          <a:bodyPr wrap="none" rtlCol="0">
            <a:spAutoFit/>
          </a:bodyPr>
          <a:lstStyle/>
          <a:p>
            <a:r>
              <a:rPr lang="es-MX" sz="1500" b="1" dirty="0">
                <a:solidFill>
                  <a:srgbClr val="0000FF"/>
                </a:solidFill>
                <a:effectLst>
                  <a:outerShdw blurRad="38100" dist="38100" dir="2700000" algn="tl">
                    <a:srgbClr val="000000">
                      <a:alpha val="43137"/>
                    </a:srgbClr>
                  </a:outerShdw>
                </a:effectLst>
                <a:latin typeface="Arial" pitchFamily="34" charset="0"/>
                <a:cs typeface="Arial" pitchFamily="34" charset="0"/>
              </a:rPr>
              <a:t>INTERNET</a:t>
            </a:r>
          </a:p>
        </p:txBody>
      </p:sp>
      <p:pic>
        <p:nvPicPr>
          <p:cNvPr id="67"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36205" y="3461709"/>
            <a:ext cx="219956" cy="23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15 Conector angular"/>
          <p:cNvCxnSpPr>
            <a:stCxn id="67" idx="2"/>
            <a:endCxn id="54" idx="0"/>
          </p:cNvCxnSpPr>
          <p:nvPr/>
        </p:nvCxnSpPr>
        <p:spPr>
          <a:xfrm rot="5400000">
            <a:off x="4862099" y="3996919"/>
            <a:ext cx="580868" cy="0"/>
          </a:xfrm>
          <a:prstGeom prst="bentConnector3">
            <a:avLst>
              <a:gd name="adj1" fmla="val 50000"/>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cxnSp>
        <p:nvCxnSpPr>
          <p:cNvPr id="70" name="79 Conector recto"/>
          <p:cNvCxnSpPr>
            <a:stCxn id="73" idx="0"/>
            <a:endCxn id="52" idx="2"/>
          </p:cNvCxnSpPr>
          <p:nvPr/>
        </p:nvCxnSpPr>
        <p:spPr>
          <a:xfrm flipV="1">
            <a:off x="2492515" y="3712803"/>
            <a:ext cx="1562" cy="687506"/>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73" name="Picture 8" descr="http://static.conmishijos.com/pictures/posts/14000/14415-4-dibujos-ordenador.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000953" y="4400309"/>
            <a:ext cx="983123" cy="777943"/>
          </a:xfrm>
          <a:prstGeom prst="rect">
            <a:avLst/>
          </a:prstGeom>
          <a:noFill/>
          <a:extLst>
            <a:ext uri="{909E8E84-426E-40DD-AFC4-6F175D3DCCD1}">
              <a14:hiddenFill xmlns:a14="http://schemas.microsoft.com/office/drawing/2010/main">
                <a:solidFill>
                  <a:srgbClr val="FFFFFF"/>
                </a:solidFill>
              </a14:hiddenFill>
            </a:ext>
          </a:extLst>
        </p:spPr>
      </p:pic>
      <p:sp>
        <p:nvSpPr>
          <p:cNvPr id="75" name="96 Rectángulo"/>
          <p:cNvSpPr/>
          <p:nvPr/>
        </p:nvSpPr>
        <p:spPr>
          <a:xfrm>
            <a:off x="1373011" y="5230423"/>
            <a:ext cx="2010487" cy="246221"/>
          </a:xfrm>
          <a:prstGeom prst="rect">
            <a:avLst/>
          </a:prstGeom>
          <a:noFill/>
        </p:spPr>
        <p:txBody>
          <a:bodyPr wrap="none" rtlCol="0">
            <a:spAutoFit/>
          </a:bodyPr>
          <a:lstStyle/>
          <a:p>
            <a:pPr algn="ctr"/>
            <a:r>
              <a:rPr lang="es-MX" sz="1000" b="1" dirty="0" smtClean="0">
                <a:effectLst>
                  <a:outerShdw blurRad="38100" dist="38100" dir="2700000" algn="tl">
                    <a:srgbClr val="000000">
                      <a:alpha val="43137"/>
                    </a:srgbClr>
                  </a:outerShdw>
                </a:effectLst>
                <a:latin typeface="Arial" pitchFamily="34" charset="0"/>
                <a:cs typeface="Arial" pitchFamily="34" charset="0"/>
              </a:rPr>
              <a:t>Cliente NTP al interior del NMI</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pic>
        <p:nvPicPr>
          <p:cNvPr id="77" name="Picture 8" descr="http://static.conmishijos.com/pictures/posts/14000/14415-4-dibujos-ordenador.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902874" y="6080056"/>
            <a:ext cx="983123" cy="777943"/>
          </a:xfrm>
          <a:prstGeom prst="rect">
            <a:avLst/>
          </a:prstGeom>
          <a:noFill/>
          <a:extLst>
            <a:ext uri="{909E8E84-426E-40DD-AFC4-6F175D3DCCD1}">
              <a14:hiddenFill xmlns:a14="http://schemas.microsoft.com/office/drawing/2010/main">
                <a:solidFill>
                  <a:srgbClr val="FFFFFF"/>
                </a:solidFill>
              </a14:hiddenFill>
            </a:ext>
          </a:extLst>
        </p:spPr>
      </p:pic>
      <p:sp>
        <p:nvSpPr>
          <p:cNvPr id="78" name="96 Rectángulo"/>
          <p:cNvSpPr/>
          <p:nvPr/>
        </p:nvSpPr>
        <p:spPr>
          <a:xfrm>
            <a:off x="5326458" y="5618391"/>
            <a:ext cx="1447976" cy="461665"/>
          </a:xfrm>
          <a:prstGeom prst="rect">
            <a:avLst/>
          </a:prstGeom>
          <a:noFill/>
        </p:spPr>
        <p:txBody>
          <a:bodyPr wrap="square" rtlCol="0">
            <a:spAutoFit/>
          </a:bodyPr>
          <a:lstStyle/>
          <a:p>
            <a:pPr algn="ctr"/>
            <a:r>
              <a:rPr lang="es-MX" sz="1200" b="1" dirty="0" smtClean="0">
                <a:effectLst>
                  <a:outerShdw blurRad="38100" dist="38100" dir="2700000" algn="tl">
                    <a:srgbClr val="000000">
                      <a:alpha val="43137"/>
                    </a:srgbClr>
                  </a:outerShdw>
                </a:effectLst>
                <a:latin typeface="Arial" pitchFamily="34" charset="0"/>
                <a:cs typeface="Arial" pitchFamily="34" charset="0"/>
              </a:rPr>
              <a:t>Estación de radio comercial</a:t>
            </a:r>
            <a:endParaRPr lang="es-MX" sz="12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2" name="15 Conector angular"/>
          <p:cNvCxnSpPr>
            <a:stCxn id="77" idx="1"/>
            <a:endCxn id="54" idx="2"/>
          </p:cNvCxnSpPr>
          <p:nvPr/>
        </p:nvCxnSpPr>
        <p:spPr>
          <a:xfrm rot="10800000">
            <a:off x="5146184" y="5216834"/>
            <a:ext cx="756691" cy="1252194"/>
          </a:xfrm>
          <a:prstGeom prst="bentConnector2">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pic>
        <p:nvPicPr>
          <p:cNvPr id="86"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1502" y="3461709"/>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79 Conector recto"/>
          <p:cNvCxnSpPr/>
          <p:nvPr/>
        </p:nvCxnSpPr>
        <p:spPr>
          <a:xfrm flipV="1">
            <a:off x="4113696" y="2604960"/>
            <a:ext cx="0" cy="848454"/>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50" name="Text Box 2"/>
          <p:cNvSpPr txBox="1">
            <a:spLocks noChangeArrowheads="1"/>
          </p:cNvSpPr>
          <p:nvPr/>
        </p:nvSpPr>
        <p:spPr bwMode="auto">
          <a:xfrm>
            <a:off x="1129706" y="-77314"/>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smtClean="0">
                <a:solidFill>
                  <a:srgbClr val="800000"/>
                </a:solidFill>
                <a:effectLst>
                  <a:outerShdw blurRad="38100" dist="38100" dir="2700000" algn="tl">
                    <a:srgbClr val="000000">
                      <a:alpha val="43137"/>
                    </a:srgbClr>
                  </a:outerShdw>
                </a:effectLst>
                <a:latin typeface="Arial" panose="020B0604020202020204" pitchFamily="34" charset="0"/>
              </a:rPr>
              <a:t>ESTACIÓN DE RADIO COMERCIAL</a:t>
            </a:r>
          </a:p>
          <a:p>
            <a:pPr algn="ctr">
              <a:buClr>
                <a:srgbClr val="336600"/>
              </a:buClr>
              <a:buFont typeface="Wingdings" panose="05000000000000000000" pitchFamily="2" charset="2"/>
              <a:buNone/>
              <a:defRPr/>
            </a:pPr>
            <a:r>
              <a:rPr lang="es-ES" altLang="es-MX" sz="1600" b="1" dirty="0" smtClean="0">
                <a:solidFill>
                  <a:srgbClr val="800000"/>
                </a:solidFill>
                <a:effectLst>
                  <a:outerShdw blurRad="38100" dist="38100" dir="2700000" algn="tl">
                    <a:srgbClr val="000000">
                      <a:alpha val="43137"/>
                    </a:srgbClr>
                  </a:outerShdw>
                </a:effectLst>
                <a:latin typeface="Arial" panose="020B0604020202020204" pitchFamily="34" charset="0"/>
              </a:rPr>
              <a:t>(VOZ)</a:t>
            </a:r>
            <a:endParaRPr lang="es-ES" altLang="es-MX" sz="1600" b="1" dirty="0">
              <a:solidFill>
                <a:srgbClr val="80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165348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83" y="1075101"/>
            <a:ext cx="4337176" cy="5782899"/>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393" y="4677434"/>
            <a:ext cx="1569448" cy="1030134"/>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477432" y="2604934"/>
            <a:ext cx="1373753" cy="1312607"/>
          </a:xfrm>
          <a:prstGeom prst="rect">
            <a:avLst/>
          </a:prstGeom>
        </p:spPr>
      </p:pic>
      <p:sp>
        <p:nvSpPr>
          <p:cNvPr id="10" name="Arco 9"/>
          <p:cNvSpPr/>
          <p:nvPr/>
        </p:nvSpPr>
        <p:spPr>
          <a:xfrm rot="1440701">
            <a:off x="4679726" y="2036716"/>
            <a:ext cx="1253613" cy="1454285"/>
          </a:xfrm>
          <a:prstGeom prst="arc">
            <a:avLst>
              <a:gd name="adj1" fmla="val 16994200"/>
              <a:gd name="adj2" fmla="val 29536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1" name="Arco 10"/>
          <p:cNvSpPr/>
          <p:nvPr/>
        </p:nvSpPr>
        <p:spPr>
          <a:xfrm rot="1440701">
            <a:off x="5218455" y="2190495"/>
            <a:ext cx="1253613" cy="1454285"/>
          </a:xfrm>
          <a:prstGeom prst="arc">
            <a:avLst>
              <a:gd name="adj1" fmla="val 18010149"/>
              <a:gd name="adj2" fmla="val 9308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2" name="Arco 11"/>
          <p:cNvSpPr/>
          <p:nvPr/>
        </p:nvSpPr>
        <p:spPr>
          <a:xfrm rot="1440701">
            <a:off x="5554383" y="2271120"/>
            <a:ext cx="1253613" cy="1454285"/>
          </a:xfrm>
          <a:prstGeom prst="arc">
            <a:avLst>
              <a:gd name="adj1" fmla="val 18885183"/>
              <a:gd name="adj2" fmla="val 5174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3" name="Arco 12"/>
          <p:cNvSpPr/>
          <p:nvPr/>
        </p:nvSpPr>
        <p:spPr>
          <a:xfrm rot="1892173">
            <a:off x="5888376" y="2367315"/>
            <a:ext cx="1253613" cy="1454285"/>
          </a:xfrm>
          <a:prstGeom prst="arc">
            <a:avLst>
              <a:gd name="adj1" fmla="val 19207030"/>
              <a:gd name="adj2" fmla="val 208686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4" name="Arco 13"/>
          <p:cNvSpPr/>
          <p:nvPr/>
        </p:nvSpPr>
        <p:spPr>
          <a:xfrm rot="1440701">
            <a:off x="3935499" y="1757835"/>
            <a:ext cx="1410537" cy="1819560"/>
          </a:xfrm>
          <a:prstGeom prst="arc">
            <a:avLst>
              <a:gd name="adj1" fmla="val 16970051"/>
              <a:gd name="adj2" fmla="val 25659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5" name="Arco 14"/>
          <p:cNvSpPr/>
          <p:nvPr/>
        </p:nvSpPr>
        <p:spPr>
          <a:xfrm rot="1440701">
            <a:off x="3303611" y="1490664"/>
            <a:ext cx="1410537" cy="2152396"/>
          </a:xfrm>
          <a:prstGeom prst="arc">
            <a:avLst>
              <a:gd name="adj1" fmla="val 16970051"/>
              <a:gd name="adj2" fmla="val 25659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6" name="CuadroTexto 15"/>
          <p:cNvSpPr txBox="1"/>
          <p:nvPr/>
        </p:nvSpPr>
        <p:spPr>
          <a:xfrm>
            <a:off x="2244784" y="0"/>
            <a:ext cx="4386585" cy="369332"/>
          </a:xfrm>
          <a:prstGeom prst="rect">
            <a:avLst/>
          </a:prstGeom>
          <a:noFill/>
        </p:spPr>
        <p:txBody>
          <a:bodyPr vert="horz" wrap="none" lIns="91440" tIns="45720" rIns="91440" bIns="45720" rtlCol="0" anchor="t">
            <a:spAutoFit/>
          </a:bodyPr>
          <a:lstStyle>
            <a:lvl1pP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TRANSMISIÓN DE LA HORA POR VOZ</a:t>
            </a:r>
          </a:p>
        </p:txBody>
      </p:sp>
    </p:spTree>
    <p:extLst>
      <p:ext uri="{BB962C8B-B14F-4D97-AF65-F5344CB8AC3E}">
        <p14:creationId xmlns:p14="http://schemas.microsoft.com/office/powerpoint/2010/main" val="155567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909" y="688252"/>
            <a:ext cx="2268252" cy="507831"/>
          </a:xfrm>
          <a:prstGeom prst="rect">
            <a:avLst/>
          </a:prstGeom>
          <a:noFill/>
          <a:ln>
            <a:solidFill>
              <a:schemeClr val="accent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sz="1350" dirty="0">
                <a:solidFill>
                  <a:schemeClr val="accent6">
                    <a:lumMod val="75000"/>
                  </a:schemeClr>
                </a:solidFill>
                <a:latin typeface="Arial" pitchFamily="34" charset="0"/>
                <a:cs typeface="Arial" pitchFamily="34" charset="0"/>
              </a:rPr>
              <a:t>CONJUNTO DE RELOJES </a:t>
            </a:r>
            <a:r>
              <a:rPr lang="es-MX" sz="1350" dirty="0" smtClean="0">
                <a:solidFill>
                  <a:schemeClr val="accent6">
                    <a:lumMod val="75000"/>
                  </a:schemeClr>
                </a:solidFill>
                <a:latin typeface="Arial" pitchFamily="34" charset="0"/>
                <a:cs typeface="Arial" pitchFamily="34" charset="0"/>
              </a:rPr>
              <a:t>ATÓMICOS</a:t>
            </a:r>
            <a:endParaRPr lang="es-MX" sz="1350" dirty="0">
              <a:solidFill>
                <a:schemeClr val="accent6">
                  <a:lumMod val="75000"/>
                </a:schemeClr>
              </a:solidFill>
              <a:latin typeface="Arial" pitchFamily="34" charset="0"/>
              <a:cs typeface="Arial" pitchFamily="34" charset="0"/>
            </a:endParaRPr>
          </a:p>
        </p:txBody>
      </p:sp>
      <p:cxnSp>
        <p:nvCxnSpPr>
          <p:cNvPr id="5" name="18 Conector recto de flecha"/>
          <p:cNvCxnSpPr>
            <a:stCxn id="4" idx="2"/>
          </p:cNvCxnSpPr>
          <p:nvPr/>
        </p:nvCxnSpPr>
        <p:spPr>
          <a:xfrm flipH="1">
            <a:off x="4113696" y="1196083"/>
            <a:ext cx="0" cy="879810"/>
          </a:xfrm>
          <a:prstGeom prst="straightConnector1">
            <a:avLst/>
          </a:prstGeom>
          <a:ln w="38100" cmpd="sng">
            <a:solidFill>
              <a:schemeClr val="accent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19 CuadroTexto"/>
          <p:cNvSpPr txBox="1"/>
          <p:nvPr/>
        </p:nvSpPr>
        <p:spPr>
          <a:xfrm>
            <a:off x="3444992" y="1524101"/>
            <a:ext cx="676788" cy="323165"/>
          </a:xfrm>
          <a:prstGeom prst="rect">
            <a:avLst/>
          </a:prstGeom>
          <a:noFill/>
        </p:spPr>
        <p:txBody>
          <a:bodyPr wrap="none" rtlCol="0">
            <a:spAutoFit/>
          </a:bodyPr>
          <a:lstStyle/>
          <a:p>
            <a:r>
              <a:rPr lang="es-MX" sz="1500" b="1" dirty="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1PPS</a:t>
            </a:r>
          </a:p>
        </p:txBody>
      </p:sp>
      <p:cxnSp>
        <p:nvCxnSpPr>
          <p:cNvPr id="7" name="96 Conector angular"/>
          <p:cNvCxnSpPr/>
          <p:nvPr/>
        </p:nvCxnSpPr>
        <p:spPr>
          <a:xfrm rot="5400000" flipH="1" flipV="1">
            <a:off x="4074608" y="1543291"/>
            <a:ext cx="385812" cy="114503"/>
          </a:xfrm>
          <a:prstGeom prst="bentConnector3">
            <a:avLst>
              <a:gd name="adj1" fmla="val -184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97 Conector angular"/>
          <p:cNvCxnSpPr/>
          <p:nvPr/>
        </p:nvCxnSpPr>
        <p:spPr>
          <a:xfrm>
            <a:off x="4324768" y="1407634"/>
            <a:ext cx="1249946" cy="383378"/>
          </a:xfrm>
          <a:prstGeom prst="bentConnector3">
            <a:avLst>
              <a:gd name="adj1" fmla="val 72289"/>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98 Conector angular"/>
          <p:cNvCxnSpPr/>
          <p:nvPr/>
        </p:nvCxnSpPr>
        <p:spPr>
          <a:xfrm rot="5400000" flipH="1" flipV="1">
            <a:off x="5480056" y="1495799"/>
            <a:ext cx="385811" cy="209481"/>
          </a:xfrm>
          <a:prstGeom prst="bentConnector3">
            <a:avLst>
              <a:gd name="adj1" fmla="val 99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99 Conector angular"/>
          <p:cNvCxnSpPr/>
          <p:nvPr/>
        </p:nvCxnSpPr>
        <p:spPr>
          <a:xfrm>
            <a:off x="5771213" y="1407636"/>
            <a:ext cx="1078843" cy="385813"/>
          </a:xfrm>
          <a:prstGeom prst="bentConnector3">
            <a:avLst>
              <a:gd name="adj1" fmla="val 65892"/>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 name="100 Conector angular"/>
          <p:cNvCxnSpPr/>
          <p:nvPr/>
        </p:nvCxnSpPr>
        <p:spPr>
          <a:xfrm rot="5400000" flipH="1" flipV="1">
            <a:off x="6808265" y="1449426"/>
            <a:ext cx="383377" cy="299795"/>
          </a:xfrm>
          <a:prstGeom prst="bentConnector3">
            <a:avLst>
              <a:gd name="adj1" fmla="val 100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101 Conector angular"/>
          <p:cNvCxnSpPr/>
          <p:nvPr/>
        </p:nvCxnSpPr>
        <p:spPr>
          <a:xfrm>
            <a:off x="7135947" y="1404041"/>
            <a:ext cx="967483" cy="406261"/>
          </a:xfrm>
          <a:prstGeom prst="bentConnector3">
            <a:avLst>
              <a:gd name="adj1" fmla="val 6539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13" name="47 CuadroTexto"/>
          <p:cNvSpPr txBox="1"/>
          <p:nvPr/>
        </p:nvSpPr>
        <p:spPr>
          <a:xfrm>
            <a:off x="6834668" y="2824421"/>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12h15m29s</a:t>
            </a:r>
          </a:p>
        </p:txBody>
      </p:sp>
      <p:sp>
        <p:nvSpPr>
          <p:cNvPr id="14" name="36 CuadroTexto"/>
          <p:cNvSpPr txBox="1"/>
          <p:nvPr/>
        </p:nvSpPr>
        <p:spPr>
          <a:xfrm>
            <a:off x="5552835" y="2819903"/>
            <a:ext cx="987771" cy="415498"/>
          </a:xfrm>
          <a:prstGeom prst="rect">
            <a:avLst/>
          </a:prstGeom>
          <a:solidFill>
            <a:schemeClr val="accent4">
              <a:lumMod val="20000"/>
              <a:lumOff val="80000"/>
            </a:schemeClr>
          </a:solidFill>
          <a:ln>
            <a:noFill/>
          </a:ln>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12h15m28s</a:t>
            </a:r>
          </a:p>
        </p:txBody>
      </p:sp>
      <p:sp>
        <p:nvSpPr>
          <p:cNvPr id="15" name="30 CuadroTexto"/>
          <p:cNvSpPr txBox="1"/>
          <p:nvPr/>
        </p:nvSpPr>
        <p:spPr>
          <a:xfrm>
            <a:off x="4301360" y="2856525"/>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12h15m27s</a:t>
            </a:r>
          </a:p>
        </p:txBody>
      </p:sp>
      <p:cxnSp>
        <p:nvCxnSpPr>
          <p:cNvPr id="17" name="27 Conector angular"/>
          <p:cNvCxnSpPr/>
          <p:nvPr/>
        </p:nvCxnSpPr>
        <p:spPr>
          <a:xfrm rot="5400000" flipH="1" flipV="1">
            <a:off x="4081101" y="2964597"/>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18" name="28 Conector angular"/>
          <p:cNvCxnSpPr/>
          <p:nvPr/>
        </p:nvCxnSpPr>
        <p:spPr>
          <a:xfrm>
            <a:off x="4331261" y="2828940"/>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19" name="31 Conector angular"/>
          <p:cNvCxnSpPr/>
          <p:nvPr/>
        </p:nvCxnSpPr>
        <p:spPr>
          <a:xfrm rot="5400000" flipH="1" flipV="1">
            <a:off x="5486549" y="2917105"/>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20" name="32 Conector angular"/>
          <p:cNvCxnSpPr/>
          <p:nvPr/>
        </p:nvCxnSpPr>
        <p:spPr>
          <a:xfrm>
            <a:off x="5777706" y="2828942"/>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sp>
        <p:nvSpPr>
          <p:cNvPr id="22" name="42 CuadroTexto"/>
          <p:cNvSpPr txBox="1"/>
          <p:nvPr/>
        </p:nvSpPr>
        <p:spPr>
          <a:xfrm>
            <a:off x="3152544" y="2750765"/>
            <a:ext cx="878767" cy="553998"/>
          </a:xfrm>
          <a:prstGeom prst="rect">
            <a:avLst/>
          </a:prstGeom>
          <a:noFill/>
        </p:spPr>
        <p:txBody>
          <a:bodyPr wrap="none" rtlCol="0">
            <a:spAutoFit/>
          </a:bodyPr>
          <a:lstStyle/>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UTC(k)</a:t>
            </a:r>
          </a:p>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SIMT(k)</a:t>
            </a:r>
            <a:endPar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45 Conector angular"/>
          <p:cNvCxnSpPr/>
          <p:nvPr/>
        </p:nvCxnSpPr>
        <p:spPr>
          <a:xfrm rot="5400000" flipH="1" flipV="1">
            <a:off x="6814758" y="2870732"/>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24" name="46 Conector angular"/>
          <p:cNvCxnSpPr/>
          <p:nvPr/>
        </p:nvCxnSpPr>
        <p:spPr>
          <a:xfrm>
            <a:off x="7165433" y="2824423"/>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27" name="6 CuadroTexto"/>
          <p:cNvSpPr txBox="1"/>
          <p:nvPr/>
        </p:nvSpPr>
        <p:spPr>
          <a:xfrm>
            <a:off x="3262545" y="2069580"/>
            <a:ext cx="1711171" cy="507831"/>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300" dirty="0">
                <a:solidFill>
                  <a:schemeClr val="accent6">
                    <a:lumMod val="75000"/>
                  </a:schemeClr>
                </a:solidFill>
                <a:latin typeface="Arial" pitchFamily="34" charset="0"/>
                <a:cs typeface="Arial" pitchFamily="34" charset="0"/>
              </a:rPr>
              <a:t>SERVIDOR DE TIEMPO </a:t>
            </a:r>
            <a:r>
              <a:rPr lang="es-MX" sz="1300" dirty="0" smtClean="0">
                <a:solidFill>
                  <a:schemeClr val="accent6">
                    <a:lumMod val="75000"/>
                  </a:schemeClr>
                </a:solidFill>
                <a:latin typeface="Arial" pitchFamily="34" charset="0"/>
                <a:cs typeface="Arial" pitchFamily="34" charset="0"/>
              </a:rPr>
              <a:t>NTP</a:t>
            </a:r>
            <a:endParaRPr lang="es-MX" sz="1300" dirty="0">
              <a:solidFill>
                <a:schemeClr val="accent6">
                  <a:lumMod val="75000"/>
                </a:schemeClr>
              </a:solidFill>
              <a:latin typeface="Arial" pitchFamily="34" charset="0"/>
              <a:cs typeface="Arial" pitchFamily="34" charset="0"/>
            </a:endParaRPr>
          </a:p>
        </p:txBody>
      </p:sp>
      <p:cxnSp>
        <p:nvCxnSpPr>
          <p:cNvPr id="51" name="3 Conector recto"/>
          <p:cNvCxnSpPr/>
          <p:nvPr/>
        </p:nvCxnSpPr>
        <p:spPr>
          <a:xfrm flipV="1">
            <a:off x="1408769" y="3607847"/>
            <a:ext cx="6087376"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52"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8255" y="3461709"/>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26 CuadroTexto"/>
          <p:cNvSpPr txBox="1"/>
          <p:nvPr/>
        </p:nvSpPr>
        <p:spPr>
          <a:xfrm>
            <a:off x="1197669" y="3184710"/>
            <a:ext cx="1541256" cy="276999"/>
          </a:xfrm>
          <a:prstGeom prst="rect">
            <a:avLst/>
          </a:prstGeom>
          <a:noFill/>
        </p:spPr>
        <p:txBody>
          <a:bodyPr wrap="none" rtlCol="0">
            <a:spAutoFit/>
          </a:bodyPr>
          <a:lstStyle/>
          <a:p>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RED LAN DEL </a:t>
            </a:r>
            <a:r>
              <a:rPr lang="es-MX" sz="1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NMI</a:t>
            </a:r>
            <a:endPar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5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0370" y="4281003"/>
            <a:ext cx="1571625"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33 CuadroTexto"/>
          <p:cNvSpPr txBox="1"/>
          <p:nvPr/>
        </p:nvSpPr>
        <p:spPr>
          <a:xfrm>
            <a:off x="4636778" y="4571346"/>
            <a:ext cx="1146468" cy="323165"/>
          </a:xfrm>
          <a:prstGeom prst="rect">
            <a:avLst/>
          </a:prstGeom>
          <a:noFill/>
        </p:spPr>
        <p:txBody>
          <a:bodyPr wrap="none" rtlCol="0">
            <a:spAutoFit/>
          </a:bodyPr>
          <a:lstStyle/>
          <a:p>
            <a:r>
              <a:rPr lang="es-MX" sz="1500" b="1" dirty="0">
                <a:solidFill>
                  <a:srgbClr val="0000FF"/>
                </a:solidFill>
                <a:effectLst>
                  <a:outerShdw blurRad="38100" dist="38100" dir="2700000" algn="tl">
                    <a:srgbClr val="000000">
                      <a:alpha val="43137"/>
                    </a:srgbClr>
                  </a:outerShdw>
                </a:effectLst>
                <a:latin typeface="Arial" pitchFamily="34" charset="0"/>
                <a:cs typeface="Arial" pitchFamily="34" charset="0"/>
              </a:rPr>
              <a:t>INTERNET</a:t>
            </a:r>
          </a:p>
        </p:txBody>
      </p:sp>
      <p:pic>
        <p:nvPicPr>
          <p:cNvPr id="67"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36205" y="3461709"/>
            <a:ext cx="219956" cy="23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15 Conector angular"/>
          <p:cNvCxnSpPr>
            <a:stCxn id="67" idx="2"/>
            <a:endCxn id="54" idx="0"/>
          </p:cNvCxnSpPr>
          <p:nvPr/>
        </p:nvCxnSpPr>
        <p:spPr>
          <a:xfrm rot="5400000">
            <a:off x="4862099" y="3996919"/>
            <a:ext cx="580868" cy="0"/>
          </a:xfrm>
          <a:prstGeom prst="bentConnector3">
            <a:avLst>
              <a:gd name="adj1" fmla="val 50000"/>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cxnSp>
        <p:nvCxnSpPr>
          <p:cNvPr id="70" name="79 Conector recto"/>
          <p:cNvCxnSpPr>
            <a:stCxn id="73" idx="0"/>
            <a:endCxn id="52" idx="2"/>
          </p:cNvCxnSpPr>
          <p:nvPr/>
        </p:nvCxnSpPr>
        <p:spPr>
          <a:xfrm flipV="1">
            <a:off x="2492515" y="3712803"/>
            <a:ext cx="1562" cy="687506"/>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73" name="Picture 8" descr="http://static.conmishijos.com/pictures/posts/14000/14415-4-dibujos-ordenador.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000953" y="4400309"/>
            <a:ext cx="983123" cy="777943"/>
          </a:xfrm>
          <a:prstGeom prst="rect">
            <a:avLst/>
          </a:prstGeom>
          <a:noFill/>
          <a:extLst>
            <a:ext uri="{909E8E84-426E-40DD-AFC4-6F175D3DCCD1}">
              <a14:hiddenFill xmlns:a14="http://schemas.microsoft.com/office/drawing/2010/main">
                <a:solidFill>
                  <a:srgbClr val="FFFFFF"/>
                </a:solidFill>
              </a14:hiddenFill>
            </a:ext>
          </a:extLst>
        </p:spPr>
      </p:pic>
      <p:sp>
        <p:nvSpPr>
          <p:cNvPr id="75" name="96 Rectángulo"/>
          <p:cNvSpPr/>
          <p:nvPr/>
        </p:nvSpPr>
        <p:spPr>
          <a:xfrm>
            <a:off x="1373011" y="5230423"/>
            <a:ext cx="2010487" cy="246221"/>
          </a:xfrm>
          <a:prstGeom prst="rect">
            <a:avLst/>
          </a:prstGeom>
          <a:noFill/>
        </p:spPr>
        <p:txBody>
          <a:bodyPr wrap="none" rtlCol="0">
            <a:spAutoFit/>
          </a:bodyPr>
          <a:lstStyle/>
          <a:p>
            <a:pPr algn="ctr"/>
            <a:r>
              <a:rPr lang="es-MX" sz="1000" b="1" dirty="0" smtClean="0">
                <a:effectLst>
                  <a:outerShdw blurRad="38100" dist="38100" dir="2700000" algn="tl">
                    <a:srgbClr val="000000">
                      <a:alpha val="43137"/>
                    </a:srgbClr>
                  </a:outerShdw>
                </a:effectLst>
                <a:latin typeface="Arial" pitchFamily="34" charset="0"/>
                <a:cs typeface="Arial" pitchFamily="34" charset="0"/>
              </a:rPr>
              <a:t>Cliente NTP al interior del NMI</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pic>
        <p:nvPicPr>
          <p:cNvPr id="77" name="Picture 8" descr="http://static.conmishijos.com/pictures/posts/14000/14415-4-dibujos-ordenador.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949741" y="6073765"/>
            <a:ext cx="983123" cy="777943"/>
          </a:xfrm>
          <a:prstGeom prst="rect">
            <a:avLst/>
          </a:prstGeom>
          <a:noFill/>
          <a:extLst>
            <a:ext uri="{909E8E84-426E-40DD-AFC4-6F175D3DCCD1}">
              <a14:hiddenFill xmlns:a14="http://schemas.microsoft.com/office/drawing/2010/main">
                <a:solidFill>
                  <a:srgbClr val="FFFFFF"/>
                </a:solidFill>
              </a14:hiddenFill>
            </a:ext>
          </a:extLst>
        </p:spPr>
      </p:pic>
      <p:sp>
        <p:nvSpPr>
          <p:cNvPr id="78" name="96 Rectángulo"/>
          <p:cNvSpPr/>
          <p:nvPr/>
        </p:nvSpPr>
        <p:spPr>
          <a:xfrm>
            <a:off x="3533502" y="6092641"/>
            <a:ext cx="1447976" cy="461665"/>
          </a:xfrm>
          <a:prstGeom prst="rect">
            <a:avLst/>
          </a:prstGeom>
          <a:noFill/>
        </p:spPr>
        <p:txBody>
          <a:bodyPr wrap="square" rtlCol="0">
            <a:spAutoFit/>
          </a:bodyPr>
          <a:lstStyle/>
          <a:p>
            <a:pPr algn="ctr"/>
            <a:r>
              <a:rPr lang="es-MX" sz="1200" b="1" dirty="0" smtClean="0">
                <a:effectLst>
                  <a:outerShdw blurRad="38100" dist="38100" dir="2700000" algn="tl">
                    <a:srgbClr val="000000">
                      <a:alpha val="43137"/>
                    </a:srgbClr>
                  </a:outerShdw>
                </a:effectLst>
                <a:latin typeface="Arial" pitchFamily="34" charset="0"/>
                <a:cs typeface="Arial" pitchFamily="34" charset="0"/>
              </a:rPr>
              <a:t>Estación de radio NMI</a:t>
            </a:r>
            <a:endParaRPr lang="es-MX" sz="12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2" name="15 Conector angular"/>
          <p:cNvCxnSpPr>
            <a:stCxn id="77" idx="0"/>
          </p:cNvCxnSpPr>
          <p:nvPr/>
        </p:nvCxnSpPr>
        <p:spPr>
          <a:xfrm rot="16200000" flipV="1">
            <a:off x="4976563" y="5609024"/>
            <a:ext cx="929481" cy="1"/>
          </a:xfrm>
          <a:prstGeom prst="bentConnector3">
            <a:avLst>
              <a:gd name="adj1" fmla="val 50000"/>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pic>
        <p:nvPicPr>
          <p:cNvPr id="86"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11502" y="3461709"/>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79 Conector recto"/>
          <p:cNvCxnSpPr/>
          <p:nvPr/>
        </p:nvCxnSpPr>
        <p:spPr>
          <a:xfrm flipV="1">
            <a:off x="4113696" y="2604960"/>
            <a:ext cx="0" cy="848454"/>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38" name="Imagen 3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46457" y="4571346"/>
            <a:ext cx="3097544" cy="2286654"/>
          </a:xfrm>
          <a:prstGeom prst="rect">
            <a:avLst/>
          </a:prstGeom>
        </p:spPr>
      </p:pic>
      <p:sp>
        <p:nvSpPr>
          <p:cNvPr id="43" name="Text Box 2"/>
          <p:cNvSpPr txBox="1">
            <a:spLocks noChangeArrowheads="1"/>
          </p:cNvSpPr>
          <p:nvPr/>
        </p:nvSpPr>
        <p:spPr bwMode="auto">
          <a:xfrm>
            <a:off x="1129706" y="-77314"/>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smtClean="0">
                <a:solidFill>
                  <a:srgbClr val="800000"/>
                </a:solidFill>
                <a:effectLst>
                  <a:outerShdw blurRad="38100" dist="38100" dir="2700000" algn="tl">
                    <a:srgbClr val="000000">
                      <a:alpha val="43137"/>
                    </a:srgbClr>
                  </a:outerShdw>
                </a:effectLst>
                <a:latin typeface="Arial" panose="020B0604020202020204" pitchFamily="34" charset="0"/>
              </a:rPr>
              <a:t>ESTACIÓN DE RADIO NMI</a:t>
            </a:r>
          </a:p>
          <a:p>
            <a:pPr algn="ctr">
              <a:buClr>
                <a:srgbClr val="336600"/>
              </a:buClr>
              <a:buFont typeface="Wingdings" panose="05000000000000000000" pitchFamily="2" charset="2"/>
              <a:buNone/>
              <a:defRPr/>
            </a:pPr>
            <a:r>
              <a:rPr lang="es-ES" altLang="es-MX" sz="1600" b="1" dirty="0" smtClean="0">
                <a:solidFill>
                  <a:srgbClr val="800000"/>
                </a:solidFill>
                <a:effectLst>
                  <a:outerShdw blurRad="38100" dist="38100" dir="2700000" algn="tl">
                    <a:srgbClr val="000000">
                      <a:alpha val="43137"/>
                    </a:srgbClr>
                  </a:outerShdw>
                </a:effectLst>
                <a:latin typeface="Arial" panose="020B0604020202020204" pitchFamily="34" charset="0"/>
              </a:rPr>
              <a:t>(CÓDIGO)</a:t>
            </a:r>
            <a:endParaRPr lang="es-ES" altLang="es-MX" sz="1600" b="1" dirty="0">
              <a:solidFill>
                <a:srgbClr val="80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32957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157" y="470517"/>
            <a:ext cx="8250470" cy="6090619"/>
          </a:xfrm>
          <a:prstGeom prst="rect">
            <a:avLst/>
          </a:prstGeom>
        </p:spPr>
      </p:pic>
    </p:spTree>
    <p:extLst>
      <p:ext uri="{BB962C8B-B14F-4D97-AF65-F5344CB8AC3E}">
        <p14:creationId xmlns:p14="http://schemas.microsoft.com/office/powerpoint/2010/main" val="329730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02700" y="2067885"/>
            <a:ext cx="3652811" cy="3596068"/>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4188" y="713965"/>
            <a:ext cx="5172006" cy="6017588"/>
          </a:xfrm>
          <a:prstGeom prst="rect">
            <a:avLst/>
          </a:prstGeom>
        </p:spPr>
      </p:pic>
      <p:sp>
        <p:nvSpPr>
          <p:cNvPr id="4" name="CuadroTexto 3"/>
          <p:cNvSpPr txBox="1"/>
          <p:nvPr/>
        </p:nvSpPr>
        <p:spPr>
          <a:xfrm>
            <a:off x="3509104" y="0"/>
            <a:ext cx="1915909" cy="646331"/>
          </a:xfrm>
          <a:prstGeom prst="rect">
            <a:avLst/>
          </a:prstGeom>
          <a:noFill/>
        </p:spPr>
        <p:txBody>
          <a:bodyPr vert="horz" wrap="none" lIns="91440" tIns="45720" rIns="91440" bIns="45720" rtlCol="0" anchor="t">
            <a:spAutoFit/>
          </a:bodyPr>
          <a:lstStyle>
            <a:defPPr>
              <a:defRPr lang="en-US"/>
            </a:defPPr>
            <a:lvl1pP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es-MX" dirty="0"/>
              <a:t>CODIGO DCF77</a:t>
            </a:r>
          </a:p>
          <a:p>
            <a:pPr algn="ctr"/>
            <a:r>
              <a:rPr lang="es-MX" dirty="0"/>
              <a:t>PTB</a:t>
            </a:r>
          </a:p>
        </p:txBody>
      </p:sp>
    </p:spTree>
    <p:extLst>
      <p:ext uri="{BB962C8B-B14F-4D97-AF65-F5344CB8AC3E}">
        <p14:creationId xmlns:p14="http://schemas.microsoft.com/office/powerpoint/2010/main" val="1828964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465" y="1230112"/>
            <a:ext cx="5446950" cy="5073446"/>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64971" y="1700904"/>
            <a:ext cx="3679031" cy="3386138"/>
          </a:xfrm>
          <a:prstGeom prst="rect">
            <a:avLst/>
          </a:prstGeom>
        </p:spPr>
      </p:pic>
      <p:sp>
        <p:nvSpPr>
          <p:cNvPr id="4" name="CuadroTexto 3"/>
          <p:cNvSpPr txBox="1"/>
          <p:nvPr/>
        </p:nvSpPr>
        <p:spPr>
          <a:xfrm>
            <a:off x="3741282" y="0"/>
            <a:ext cx="1680781" cy="646331"/>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CODIGO MSF</a:t>
            </a:r>
          </a:p>
          <a:p>
            <a:r>
              <a:rPr lang="es-MX" dirty="0"/>
              <a:t>INGLATERRA</a:t>
            </a:r>
          </a:p>
        </p:txBody>
      </p:sp>
    </p:spTree>
    <p:extLst>
      <p:ext uri="{BB962C8B-B14F-4D97-AF65-F5344CB8AC3E}">
        <p14:creationId xmlns:p14="http://schemas.microsoft.com/office/powerpoint/2010/main" val="325489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idx="1"/>
          </p:nvPr>
        </p:nvSpPr>
        <p:spPr>
          <a:xfrm>
            <a:off x="2823100" y="2521964"/>
            <a:ext cx="4065972" cy="2970609"/>
          </a:xfrm>
        </p:spPr>
        <p:txBody>
          <a:bodyPr>
            <a:noAutofit/>
          </a:bodyPr>
          <a:lstStyle/>
          <a:p>
            <a:pPr marL="1009650" lvl="1" indent="-398860">
              <a:lnSpc>
                <a:spcPct val="90000"/>
              </a:lnSpc>
              <a:buFont typeface="Century Gothic" panose="020B0502020202020204" pitchFamily="34" charset="0"/>
              <a:buAutoNum type="romanUcPeriod"/>
              <a:tabLst>
                <a:tab pos="332185" algn="l"/>
              </a:tabLst>
              <a:defRPr/>
            </a:pPr>
            <a:endParaRPr lang="es-ES_tradnl" altLang="es-MX" sz="2000" dirty="0">
              <a:solidFill>
                <a:srgbClr val="800000"/>
              </a:solidFill>
              <a:latin typeface="Arial" panose="020B0604020202020204" pitchFamily="34" charset="0"/>
              <a:cs typeface="Arial" panose="020B0604020202020204" pitchFamily="34" charset="0"/>
            </a:endParaRPr>
          </a:p>
          <a:p>
            <a:pPr marL="385763" indent="-385763">
              <a:lnSpc>
                <a:spcPct val="90000"/>
              </a:lnSpc>
              <a:buClr>
                <a:srgbClr val="800000"/>
              </a:buClr>
              <a:buFont typeface="Century Gothic" panose="020B0502020202020204" pitchFamily="34" charset="0"/>
              <a:buAutoNum type="romanUcPeriod"/>
              <a:tabLst>
                <a:tab pos="332185" algn="l"/>
              </a:tabLst>
              <a:defRPr/>
            </a:pPr>
            <a:r>
              <a:rPr lang="es-ES_tradnl" altLang="es-MX" sz="2000" b="1" dirty="0" smtClean="0">
                <a:solidFill>
                  <a:srgbClr val="800000"/>
                </a:solidFill>
                <a:latin typeface="Arial" panose="020B0604020202020204" pitchFamily="34" charset="0"/>
                <a:cs typeface="Arial" panose="020B0604020202020204" pitchFamily="34" charset="0"/>
              </a:rPr>
              <a:t>Vía Telefónica</a:t>
            </a:r>
          </a:p>
          <a:p>
            <a:pPr marL="385763" indent="-385763">
              <a:lnSpc>
                <a:spcPct val="90000"/>
              </a:lnSpc>
              <a:buClr>
                <a:srgbClr val="800000"/>
              </a:buClr>
              <a:buFont typeface="Century Gothic" panose="020B0502020202020204" pitchFamily="34" charset="0"/>
              <a:buAutoNum type="romanUcPeriod"/>
              <a:tabLst>
                <a:tab pos="332185" algn="l"/>
              </a:tabLst>
              <a:defRPr/>
            </a:pPr>
            <a:r>
              <a:rPr lang="es-ES_tradnl" altLang="es-MX" sz="2000" b="1" dirty="0" smtClean="0">
                <a:solidFill>
                  <a:srgbClr val="800000"/>
                </a:solidFill>
                <a:latin typeface="Arial" panose="020B0604020202020204" pitchFamily="34" charset="0"/>
                <a:cs typeface="Arial" panose="020B0604020202020204" pitchFamily="34" charset="0"/>
              </a:rPr>
              <a:t>Vía protocolo NTP</a:t>
            </a:r>
          </a:p>
          <a:p>
            <a:pPr marL="385763" indent="-385763">
              <a:lnSpc>
                <a:spcPct val="90000"/>
              </a:lnSpc>
              <a:buClr>
                <a:srgbClr val="800000"/>
              </a:buClr>
              <a:buFont typeface="Century Gothic" panose="020B0502020202020204" pitchFamily="34" charset="0"/>
              <a:buAutoNum type="romanUcPeriod"/>
              <a:tabLst>
                <a:tab pos="332185" algn="l"/>
              </a:tabLst>
              <a:defRPr/>
            </a:pPr>
            <a:r>
              <a:rPr lang="es-ES_tradnl" altLang="es-MX" sz="2000" b="1" dirty="0" smtClean="0">
                <a:solidFill>
                  <a:srgbClr val="800000"/>
                </a:solidFill>
                <a:latin typeface="Arial" panose="020B0604020202020204" pitchFamily="34" charset="0"/>
                <a:cs typeface="Arial" panose="020B0604020202020204" pitchFamily="34" charset="0"/>
              </a:rPr>
              <a:t>Vía Radio comercial (voz)</a:t>
            </a:r>
          </a:p>
          <a:p>
            <a:pPr marL="385763" indent="-385763">
              <a:lnSpc>
                <a:spcPct val="90000"/>
              </a:lnSpc>
              <a:buClr>
                <a:srgbClr val="800000"/>
              </a:buClr>
              <a:buFont typeface="Century Gothic" panose="020B0502020202020204" pitchFamily="34" charset="0"/>
              <a:buAutoNum type="romanUcPeriod"/>
              <a:tabLst>
                <a:tab pos="332185" algn="l"/>
              </a:tabLst>
              <a:defRPr/>
            </a:pPr>
            <a:r>
              <a:rPr lang="es-ES_tradnl" altLang="es-MX" sz="2000" b="1" dirty="0" smtClean="0">
                <a:solidFill>
                  <a:srgbClr val="800000"/>
                </a:solidFill>
                <a:latin typeface="Arial" panose="020B0604020202020204" pitchFamily="34" charset="0"/>
                <a:cs typeface="Arial" panose="020B0604020202020204" pitchFamily="34" charset="0"/>
              </a:rPr>
              <a:t>Vía Radio NMI (código)</a:t>
            </a:r>
          </a:p>
          <a:p>
            <a:pPr marL="385763" indent="-385763">
              <a:lnSpc>
                <a:spcPct val="90000"/>
              </a:lnSpc>
              <a:buClr>
                <a:srgbClr val="800000"/>
              </a:buClr>
              <a:buFont typeface="Century Gothic" panose="020B0502020202020204" pitchFamily="34" charset="0"/>
              <a:buAutoNum type="romanUcPeriod"/>
              <a:tabLst>
                <a:tab pos="332185" algn="l"/>
              </a:tabLst>
              <a:defRPr/>
            </a:pPr>
            <a:r>
              <a:rPr lang="es-ES_tradnl" altLang="es-MX" sz="2000" b="1" dirty="0" smtClean="0">
                <a:solidFill>
                  <a:srgbClr val="800000"/>
                </a:solidFill>
                <a:latin typeface="Arial" panose="020B0604020202020204" pitchFamily="34" charset="0"/>
                <a:cs typeface="Arial" panose="020B0604020202020204" pitchFamily="34" charset="0"/>
              </a:rPr>
              <a:t>Vía Web</a:t>
            </a:r>
            <a:endParaRPr lang="es-ES_tradnl" altLang="es-MX" sz="2000" dirty="0">
              <a:solidFill>
                <a:srgbClr val="800000"/>
              </a:solidFill>
              <a:latin typeface="Arial" panose="020B0604020202020204" pitchFamily="34" charset="0"/>
              <a:cs typeface="Arial" panose="020B0604020202020204" pitchFamily="34" charset="0"/>
            </a:endParaRPr>
          </a:p>
        </p:txBody>
      </p:sp>
      <p:sp>
        <p:nvSpPr>
          <p:cNvPr id="979972" name="Rectangle 4"/>
          <p:cNvSpPr>
            <a:spLocks noChangeArrowheads="1"/>
          </p:cNvSpPr>
          <p:nvPr/>
        </p:nvSpPr>
        <p:spPr bwMode="auto">
          <a:xfrm>
            <a:off x="0" y="1079899"/>
            <a:ext cx="9144000" cy="431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056" tIns="34529" rIns="69056" bIns="34529" anchor="b"/>
          <a:lstStyle>
            <a:lvl1pPr algn="ctr">
              <a:defRPr kumimoji="1" sz="3200" b="1" i="1">
                <a:solidFill>
                  <a:srgbClr val="996633"/>
                </a:solidFill>
                <a:effectLst>
                  <a:outerShdw blurRad="38100" dist="38100" dir="2700000" algn="tl">
                    <a:srgbClr val="C0C0C0"/>
                  </a:outerShdw>
                </a:effectLst>
                <a:latin typeface="Arial" panose="020B0604020202020204" pitchFamily="34" charset="0"/>
              </a:defRPr>
            </a:lvl1pPr>
            <a:lvl2pPr algn="ctr">
              <a:defRPr kumimoji="1" sz="3200" b="1" i="1">
                <a:solidFill>
                  <a:srgbClr val="996633"/>
                </a:solidFill>
                <a:effectLst>
                  <a:outerShdw blurRad="38100" dist="38100" dir="2700000" algn="tl">
                    <a:srgbClr val="C0C0C0"/>
                  </a:outerShdw>
                </a:effectLst>
                <a:latin typeface="Arial" panose="020B0604020202020204" pitchFamily="34" charset="0"/>
              </a:defRPr>
            </a:lvl2pPr>
            <a:lvl3pPr algn="ctr">
              <a:defRPr kumimoji="1" sz="3200" b="1" i="1">
                <a:solidFill>
                  <a:srgbClr val="996633"/>
                </a:solidFill>
                <a:effectLst>
                  <a:outerShdw blurRad="38100" dist="38100" dir="2700000" algn="tl">
                    <a:srgbClr val="C0C0C0"/>
                  </a:outerShdw>
                </a:effectLst>
                <a:latin typeface="Arial" panose="020B0604020202020204" pitchFamily="34" charset="0"/>
              </a:defRPr>
            </a:lvl3pPr>
            <a:lvl4pPr algn="ctr">
              <a:defRPr kumimoji="1" sz="3200" b="1" i="1">
                <a:solidFill>
                  <a:srgbClr val="996633"/>
                </a:solidFill>
                <a:effectLst>
                  <a:outerShdw blurRad="38100" dist="38100" dir="2700000" algn="tl">
                    <a:srgbClr val="C0C0C0"/>
                  </a:outerShdw>
                </a:effectLst>
                <a:latin typeface="Arial" panose="020B0604020202020204" pitchFamily="34" charset="0"/>
              </a:defRPr>
            </a:lvl4pPr>
            <a:lvl5pPr algn="ctr">
              <a:defRPr kumimoji="1" sz="3200" b="1" i="1">
                <a:solidFill>
                  <a:srgbClr val="996633"/>
                </a:solidFill>
                <a:effectLst>
                  <a:outerShdw blurRad="38100" dist="38100" dir="2700000" algn="tl">
                    <a:srgbClr val="C0C0C0"/>
                  </a:outerShdw>
                </a:effectLst>
                <a:latin typeface="Arial" panose="020B0604020202020204" pitchFamily="34" charset="0"/>
              </a:defRPr>
            </a:lvl5pPr>
            <a:lvl6pPr marL="4572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6pPr>
            <a:lvl7pPr marL="9144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7pPr>
            <a:lvl8pPr marL="13716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8pPr>
            <a:lvl9pPr marL="1828800" algn="ctr" eaLnBrk="0" fontAlgn="base" hangingPunct="0">
              <a:spcBef>
                <a:spcPct val="0"/>
              </a:spcBef>
              <a:spcAft>
                <a:spcPct val="0"/>
              </a:spcAft>
              <a:defRPr kumimoji="1" sz="3200" b="1" i="1">
                <a:solidFill>
                  <a:srgbClr val="996633"/>
                </a:solidFill>
                <a:effectLst>
                  <a:outerShdw blurRad="38100" dist="38100" dir="2700000" algn="tl">
                    <a:srgbClr val="C0C0C0"/>
                  </a:outerShdw>
                </a:effectLst>
                <a:latin typeface="Arial" panose="020B0604020202020204" pitchFamily="34" charset="0"/>
              </a:defRPr>
            </a:lvl9pPr>
          </a:lstStyle>
          <a:p>
            <a:pPr>
              <a:defRPr/>
            </a:pPr>
            <a:r>
              <a:rPr lang="es-ES_tradnl" altLang="es-MX" sz="3000" i="0" dirty="0">
                <a:solidFill>
                  <a:srgbClr val="800000"/>
                </a:solidFill>
                <a:effectLst>
                  <a:outerShdw blurRad="38100" dist="38100" dir="2700000" algn="tl">
                    <a:srgbClr val="000000">
                      <a:alpha val="43137"/>
                    </a:srgbClr>
                  </a:outerShdw>
                </a:effectLst>
              </a:rPr>
              <a:t>Contenido</a:t>
            </a:r>
          </a:p>
        </p:txBody>
      </p:sp>
      <p:sp>
        <p:nvSpPr>
          <p:cNvPr id="5" name="Rectángulo 4"/>
          <p:cNvSpPr/>
          <p:nvPr/>
        </p:nvSpPr>
        <p:spPr>
          <a:xfrm>
            <a:off x="2141935" y="1668068"/>
            <a:ext cx="4961334" cy="34528"/>
          </a:xfrm>
          <a:prstGeom prst="rect">
            <a:avLst/>
          </a:prstGeom>
          <a:gradFill flip="none" rotWithShape="1">
            <a:gsLst>
              <a:gs pos="0">
                <a:schemeClr val="accent2">
                  <a:lumMod val="0"/>
                  <a:lumOff val="100000"/>
                </a:schemeClr>
              </a:gs>
              <a:gs pos="0">
                <a:srgbClr val="CC6600"/>
              </a:gs>
              <a:gs pos="100000">
                <a:srgbClr val="FF9900"/>
              </a:gs>
            </a:gsLst>
            <a:lin ang="27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MX" sz="1350"/>
          </a:p>
        </p:txBody>
      </p:sp>
      <p:sp>
        <p:nvSpPr>
          <p:cNvPr id="3" name="CuadroTexto 2"/>
          <p:cNvSpPr txBox="1"/>
          <p:nvPr/>
        </p:nvSpPr>
        <p:spPr>
          <a:xfrm>
            <a:off x="2600947" y="1859759"/>
            <a:ext cx="3942105" cy="400110"/>
          </a:xfrm>
          <a:prstGeom prst="rect">
            <a:avLst/>
          </a:prstGeom>
          <a:noFill/>
        </p:spPr>
        <p:txBody>
          <a:bodyPr wrap="none" rtlCol="0">
            <a:spAutoFit/>
          </a:bodyPr>
          <a:lstStyle/>
          <a:p>
            <a:r>
              <a:rPr lang="es-MX" sz="2000" b="1" dirty="0">
                <a:solidFill>
                  <a:srgbClr val="800000"/>
                </a:solidFill>
                <a:latin typeface="Arial" panose="020B0604020202020204" pitchFamily="34" charset="0"/>
                <a:cs typeface="Arial" panose="020B0604020202020204" pitchFamily="34" charset="0"/>
              </a:rPr>
              <a:t>Diseminación de la hora oficial</a:t>
            </a:r>
          </a:p>
        </p:txBody>
      </p:sp>
    </p:spTree>
    <p:extLst>
      <p:ext uri="{BB962C8B-B14F-4D97-AF65-F5344CB8AC3E}">
        <p14:creationId xmlns:p14="http://schemas.microsoft.com/office/powerpoint/2010/main" val="3233423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29880" y="2241296"/>
            <a:ext cx="3263871" cy="3111558"/>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8574" y="1336644"/>
            <a:ext cx="5481306" cy="4638028"/>
          </a:xfrm>
          <a:prstGeom prst="rect">
            <a:avLst/>
          </a:prstGeom>
        </p:spPr>
      </p:pic>
      <p:sp>
        <p:nvSpPr>
          <p:cNvPr id="4" name="CuadroTexto 3"/>
          <p:cNvSpPr txBox="1"/>
          <p:nvPr/>
        </p:nvSpPr>
        <p:spPr>
          <a:xfrm>
            <a:off x="3610895" y="0"/>
            <a:ext cx="1941557" cy="646331"/>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CODIGO WWVB</a:t>
            </a:r>
          </a:p>
          <a:p>
            <a:r>
              <a:rPr lang="es-MX" dirty="0"/>
              <a:t>EUA</a:t>
            </a:r>
          </a:p>
        </p:txBody>
      </p:sp>
    </p:spTree>
    <p:extLst>
      <p:ext uri="{BB962C8B-B14F-4D97-AF65-F5344CB8AC3E}">
        <p14:creationId xmlns:p14="http://schemas.microsoft.com/office/powerpoint/2010/main" val="165651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2622" y="949820"/>
            <a:ext cx="7578111" cy="5166894"/>
          </a:xfrm>
          <a:prstGeom prst="rect">
            <a:avLst/>
          </a:prstGeom>
        </p:spPr>
      </p:pic>
      <p:sp>
        <p:nvSpPr>
          <p:cNvPr id="3" name="CuadroTexto 2"/>
          <p:cNvSpPr txBox="1"/>
          <p:nvPr/>
        </p:nvSpPr>
        <p:spPr>
          <a:xfrm>
            <a:off x="2001487" y="0"/>
            <a:ext cx="5160387" cy="369332"/>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ALGUNOS RELOJES </a:t>
            </a:r>
            <a:r>
              <a:rPr lang="es-MX" dirty="0"/>
              <a:t>RADIO CONTROLADOS</a:t>
            </a:r>
          </a:p>
        </p:txBody>
      </p:sp>
    </p:spTree>
    <p:extLst>
      <p:ext uri="{BB962C8B-B14F-4D97-AF65-F5344CB8AC3E}">
        <p14:creationId xmlns:p14="http://schemas.microsoft.com/office/powerpoint/2010/main" val="3960211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909" y="688252"/>
            <a:ext cx="2268252" cy="507831"/>
          </a:xfrm>
          <a:prstGeom prst="rect">
            <a:avLst/>
          </a:prstGeom>
          <a:noFill/>
          <a:ln>
            <a:solidFill>
              <a:schemeClr val="accent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sz="1350" dirty="0">
                <a:solidFill>
                  <a:schemeClr val="accent6">
                    <a:lumMod val="75000"/>
                  </a:schemeClr>
                </a:solidFill>
                <a:latin typeface="Arial" pitchFamily="34" charset="0"/>
                <a:cs typeface="Arial" pitchFamily="34" charset="0"/>
              </a:rPr>
              <a:t>CONJUNTO DE RELOJES </a:t>
            </a:r>
            <a:r>
              <a:rPr lang="es-MX" sz="1350" dirty="0" smtClean="0">
                <a:solidFill>
                  <a:schemeClr val="accent6">
                    <a:lumMod val="75000"/>
                  </a:schemeClr>
                </a:solidFill>
                <a:latin typeface="Arial" pitchFamily="34" charset="0"/>
                <a:cs typeface="Arial" pitchFamily="34" charset="0"/>
              </a:rPr>
              <a:t>ATÓMICOS</a:t>
            </a:r>
            <a:endParaRPr lang="es-MX" sz="1350" dirty="0">
              <a:solidFill>
                <a:schemeClr val="accent6">
                  <a:lumMod val="75000"/>
                </a:schemeClr>
              </a:solidFill>
              <a:latin typeface="Arial" pitchFamily="34" charset="0"/>
              <a:cs typeface="Arial" pitchFamily="34" charset="0"/>
            </a:endParaRPr>
          </a:p>
        </p:txBody>
      </p:sp>
      <p:cxnSp>
        <p:nvCxnSpPr>
          <p:cNvPr id="5" name="18 Conector recto de flecha"/>
          <p:cNvCxnSpPr>
            <a:stCxn id="4" idx="2"/>
          </p:cNvCxnSpPr>
          <p:nvPr/>
        </p:nvCxnSpPr>
        <p:spPr>
          <a:xfrm flipH="1">
            <a:off x="4113696" y="1196083"/>
            <a:ext cx="0" cy="879810"/>
          </a:xfrm>
          <a:prstGeom prst="straightConnector1">
            <a:avLst/>
          </a:prstGeom>
          <a:ln w="38100" cmpd="sng">
            <a:solidFill>
              <a:schemeClr val="accent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19 CuadroTexto"/>
          <p:cNvSpPr txBox="1"/>
          <p:nvPr/>
        </p:nvSpPr>
        <p:spPr>
          <a:xfrm>
            <a:off x="3444992" y="1524101"/>
            <a:ext cx="676788" cy="323165"/>
          </a:xfrm>
          <a:prstGeom prst="rect">
            <a:avLst/>
          </a:prstGeom>
          <a:noFill/>
        </p:spPr>
        <p:txBody>
          <a:bodyPr wrap="none" rtlCol="0">
            <a:spAutoFit/>
          </a:bodyPr>
          <a:lstStyle/>
          <a:p>
            <a:r>
              <a:rPr lang="es-MX" sz="1500" b="1" dirty="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1PPS</a:t>
            </a:r>
          </a:p>
        </p:txBody>
      </p:sp>
      <p:cxnSp>
        <p:nvCxnSpPr>
          <p:cNvPr id="7" name="96 Conector angular"/>
          <p:cNvCxnSpPr/>
          <p:nvPr/>
        </p:nvCxnSpPr>
        <p:spPr>
          <a:xfrm rot="5400000" flipH="1" flipV="1">
            <a:off x="4074608" y="1543291"/>
            <a:ext cx="385812" cy="114503"/>
          </a:xfrm>
          <a:prstGeom prst="bentConnector3">
            <a:avLst>
              <a:gd name="adj1" fmla="val -184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97 Conector angular"/>
          <p:cNvCxnSpPr/>
          <p:nvPr/>
        </p:nvCxnSpPr>
        <p:spPr>
          <a:xfrm>
            <a:off x="4324768" y="1407634"/>
            <a:ext cx="1249946" cy="383378"/>
          </a:xfrm>
          <a:prstGeom prst="bentConnector3">
            <a:avLst>
              <a:gd name="adj1" fmla="val 72289"/>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98 Conector angular"/>
          <p:cNvCxnSpPr/>
          <p:nvPr/>
        </p:nvCxnSpPr>
        <p:spPr>
          <a:xfrm rot="5400000" flipH="1" flipV="1">
            <a:off x="5480056" y="1495799"/>
            <a:ext cx="385811" cy="209481"/>
          </a:xfrm>
          <a:prstGeom prst="bentConnector3">
            <a:avLst>
              <a:gd name="adj1" fmla="val 99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99 Conector angular"/>
          <p:cNvCxnSpPr/>
          <p:nvPr/>
        </p:nvCxnSpPr>
        <p:spPr>
          <a:xfrm>
            <a:off x="5771213" y="1407636"/>
            <a:ext cx="1078843" cy="385813"/>
          </a:xfrm>
          <a:prstGeom prst="bentConnector3">
            <a:avLst>
              <a:gd name="adj1" fmla="val 65892"/>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 name="100 Conector angular"/>
          <p:cNvCxnSpPr/>
          <p:nvPr/>
        </p:nvCxnSpPr>
        <p:spPr>
          <a:xfrm rot="5400000" flipH="1" flipV="1">
            <a:off x="6808265" y="1449426"/>
            <a:ext cx="383377" cy="299795"/>
          </a:xfrm>
          <a:prstGeom prst="bentConnector3">
            <a:avLst>
              <a:gd name="adj1" fmla="val 100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101 Conector angular"/>
          <p:cNvCxnSpPr/>
          <p:nvPr/>
        </p:nvCxnSpPr>
        <p:spPr>
          <a:xfrm>
            <a:off x="7135947" y="1404041"/>
            <a:ext cx="967483" cy="406261"/>
          </a:xfrm>
          <a:prstGeom prst="bentConnector3">
            <a:avLst>
              <a:gd name="adj1" fmla="val 6539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13" name="47 CuadroTexto"/>
          <p:cNvSpPr txBox="1"/>
          <p:nvPr/>
        </p:nvSpPr>
        <p:spPr>
          <a:xfrm>
            <a:off x="6834668" y="2824421"/>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12h15m29s</a:t>
            </a:r>
          </a:p>
        </p:txBody>
      </p:sp>
      <p:sp>
        <p:nvSpPr>
          <p:cNvPr id="14" name="36 CuadroTexto"/>
          <p:cNvSpPr txBox="1"/>
          <p:nvPr/>
        </p:nvSpPr>
        <p:spPr>
          <a:xfrm>
            <a:off x="5552835" y="2819903"/>
            <a:ext cx="987771" cy="415498"/>
          </a:xfrm>
          <a:prstGeom prst="rect">
            <a:avLst/>
          </a:prstGeom>
          <a:solidFill>
            <a:schemeClr val="accent4">
              <a:lumMod val="20000"/>
              <a:lumOff val="80000"/>
            </a:schemeClr>
          </a:solidFill>
          <a:ln>
            <a:noFill/>
          </a:ln>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12h15m28s</a:t>
            </a:r>
          </a:p>
        </p:txBody>
      </p:sp>
      <p:sp>
        <p:nvSpPr>
          <p:cNvPr id="15" name="30 CuadroTexto"/>
          <p:cNvSpPr txBox="1"/>
          <p:nvPr/>
        </p:nvSpPr>
        <p:spPr>
          <a:xfrm>
            <a:off x="4301360" y="2856525"/>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12h15m27s</a:t>
            </a:r>
          </a:p>
        </p:txBody>
      </p:sp>
      <p:cxnSp>
        <p:nvCxnSpPr>
          <p:cNvPr id="17" name="27 Conector angular"/>
          <p:cNvCxnSpPr/>
          <p:nvPr/>
        </p:nvCxnSpPr>
        <p:spPr>
          <a:xfrm rot="5400000" flipH="1" flipV="1">
            <a:off x="4081101" y="2964597"/>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18" name="28 Conector angular"/>
          <p:cNvCxnSpPr/>
          <p:nvPr/>
        </p:nvCxnSpPr>
        <p:spPr>
          <a:xfrm>
            <a:off x="4331261" y="2828940"/>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19" name="31 Conector angular"/>
          <p:cNvCxnSpPr/>
          <p:nvPr/>
        </p:nvCxnSpPr>
        <p:spPr>
          <a:xfrm rot="5400000" flipH="1" flipV="1">
            <a:off x="5486549" y="2917105"/>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20" name="32 Conector angular"/>
          <p:cNvCxnSpPr/>
          <p:nvPr/>
        </p:nvCxnSpPr>
        <p:spPr>
          <a:xfrm>
            <a:off x="5777706" y="2828942"/>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sp>
        <p:nvSpPr>
          <p:cNvPr id="22" name="42 CuadroTexto"/>
          <p:cNvSpPr txBox="1"/>
          <p:nvPr/>
        </p:nvSpPr>
        <p:spPr>
          <a:xfrm>
            <a:off x="2956536" y="2866069"/>
            <a:ext cx="816249" cy="323165"/>
          </a:xfrm>
          <a:prstGeom prst="rect">
            <a:avLst/>
          </a:prstGeom>
          <a:noFill/>
        </p:spPr>
        <p:txBody>
          <a:bodyPr wrap="none" rtlCol="0">
            <a:spAutoFit/>
          </a:bodyPr>
          <a:lstStyle/>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UTC(k)</a:t>
            </a:r>
            <a:endPar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45 Conector angular"/>
          <p:cNvCxnSpPr/>
          <p:nvPr/>
        </p:nvCxnSpPr>
        <p:spPr>
          <a:xfrm rot="5400000" flipH="1" flipV="1">
            <a:off x="6814758" y="2870732"/>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24" name="46 Conector angular"/>
          <p:cNvCxnSpPr/>
          <p:nvPr/>
        </p:nvCxnSpPr>
        <p:spPr>
          <a:xfrm>
            <a:off x="7165433" y="2824423"/>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27" name="6 CuadroTexto"/>
          <p:cNvSpPr txBox="1"/>
          <p:nvPr/>
        </p:nvSpPr>
        <p:spPr>
          <a:xfrm>
            <a:off x="3262545" y="2069580"/>
            <a:ext cx="1711171" cy="507831"/>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300" dirty="0">
                <a:solidFill>
                  <a:schemeClr val="accent6">
                    <a:lumMod val="75000"/>
                  </a:schemeClr>
                </a:solidFill>
                <a:latin typeface="Arial" pitchFamily="34" charset="0"/>
                <a:cs typeface="Arial" pitchFamily="34" charset="0"/>
              </a:rPr>
              <a:t>SERVIDOR DE TIEMPO </a:t>
            </a:r>
            <a:r>
              <a:rPr lang="es-MX" sz="1300" dirty="0" smtClean="0">
                <a:solidFill>
                  <a:schemeClr val="accent6">
                    <a:lumMod val="75000"/>
                  </a:schemeClr>
                </a:solidFill>
                <a:latin typeface="Arial" pitchFamily="34" charset="0"/>
                <a:cs typeface="Arial" pitchFamily="34" charset="0"/>
              </a:rPr>
              <a:t>NTP</a:t>
            </a:r>
            <a:endParaRPr lang="es-MX" sz="1300" dirty="0">
              <a:solidFill>
                <a:schemeClr val="accent6">
                  <a:lumMod val="75000"/>
                </a:schemeClr>
              </a:solidFill>
              <a:latin typeface="Arial" pitchFamily="34" charset="0"/>
              <a:cs typeface="Arial" pitchFamily="34" charset="0"/>
            </a:endParaRPr>
          </a:p>
        </p:txBody>
      </p:sp>
      <p:cxnSp>
        <p:nvCxnSpPr>
          <p:cNvPr id="51" name="3 Conector recto"/>
          <p:cNvCxnSpPr/>
          <p:nvPr/>
        </p:nvCxnSpPr>
        <p:spPr>
          <a:xfrm flipV="1">
            <a:off x="1408769" y="3607847"/>
            <a:ext cx="6087376"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52"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78255" y="3461709"/>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26 CuadroTexto"/>
          <p:cNvSpPr txBox="1"/>
          <p:nvPr/>
        </p:nvSpPr>
        <p:spPr>
          <a:xfrm>
            <a:off x="1197669" y="3184710"/>
            <a:ext cx="1541256" cy="276999"/>
          </a:xfrm>
          <a:prstGeom prst="rect">
            <a:avLst/>
          </a:prstGeom>
          <a:noFill/>
        </p:spPr>
        <p:txBody>
          <a:bodyPr wrap="none" rtlCol="0">
            <a:spAutoFit/>
          </a:bodyPr>
          <a:lstStyle/>
          <a:p>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RED LAN DEL </a:t>
            </a:r>
            <a:r>
              <a:rPr lang="es-MX" sz="1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NMI</a:t>
            </a:r>
            <a:endPar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5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05895" y="4721145"/>
            <a:ext cx="1571625"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33 CuadroTexto"/>
          <p:cNvSpPr txBox="1"/>
          <p:nvPr/>
        </p:nvSpPr>
        <p:spPr>
          <a:xfrm>
            <a:off x="1982303" y="5011488"/>
            <a:ext cx="1146468" cy="323165"/>
          </a:xfrm>
          <a:prstGeom prst="rect">
            <a:avLst/>
          </a:prstGeom>
          <a:noFill/>
        </p:spPr>
        <p:txBody>
          <a:bodyPr wrap="none" rtlCol="0">
            <a:spAutoFit/>
          </a:bodyPr>
          <a:lstStyle/>
          <a:p>
            <a:r>
              <a:rPr lang="es-MX" sz="1500" b="1" dirty="0">
                <a:solidFill>
                  <a:srgbClr val="0000FF"/>
                </a:solidFill>
                <a:effectLst>
                  <a:outerShdw blurRad="38100" dist="38100" dir="2700000" algn="tl">
                    <a:srgbClr val="000000">
                      <a:alpha val="43137"/>
                    </a:srgbClr>
                  </a:outerShdw>
                </a:effectLst>
                <a:latin typeface="Arial" pitchFamily="34" charset="0"/>
                <a:cs typeface="Arial" pitchFamily="34" charset="0"/>
              </a:rPr>
              <a:t>INTERNET</a:t>
            </a:r>
          </a:p>
        </p:txBody>
      </p:sp>
      <p:pic>
        <p:nvPicPr>
          <p:cNvPr id="67"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36205" y="3461709"/>
            <a:ext cx="219956" cy="23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79 Conector recto"/>
          <p:cNvCxnSpPr>
            <a:stCxn id="54" idx="0"/>
            <a:endCxn id="52" idx="2"/>
          </p:cNvCxnSpPr>
          <p:nvPr/>
        </p:nvCxnSpPr>
        <p:spPr>
          <a:xfrm flipV="1">
            <a:off x="2491708" y="3712803"/>
            <a:ext cx="2369" cy="1008342"/>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75" name="96 Rectángulo"/>
          <p:cNvSpPr/>
          <p:nvPr/>
        </p:nvSpPr>
        <p:spPr>
          <a:xfrm>
            <a:off x="3629001" y="6109665"/>
            <a:ext cx="985558" cy="553998"/>
          </a:xfrm>
          <a:prstGeom prst="rect">
            <a:avLst/>
          </a:prstGeom>
          <a:noFill/>
        </p:spPr>
        <p:txBody>
          <a:bodyPr wrap="square" rtlCol="0">
            <a:spAutoFit/>
          </a:bodyPr>
          <a:lstStyle/>
          <a:p>
            <a:pPr algn="ctr"/>
            <a:r>
              <a:rPr lang="es-MX" sz="1000" b="1" dirty="0" smtClean="0">
                <a:effectLst>
                  <a:outerShdw blurRad="38100" dist="38100" dir="2700000" algn="tl">
                    <a:srgbClr val="000000">
                      <a:alpha val="43137"/>
                    </a:srgbClr>
                  </a:outerShdw>
                </a:effectLst>
                <a:latin typeface="Arial" pitchFamily="34" charset="0"/>
                <a:cs typeface="Arial" pitchFamily="34" charset="0"/>
              </a:rPr>
              <a:t>Cliente NTP al interior del NMI</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pic>
        <p:nvPicPr>
          <p:cNvPr id="77" name="Picture 8" descr="http://static.conmishijos.com/pictures/posts/14000/14415-4-dibujos-ordenador.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4750406" y="6070558"/>
            <a:ext cx="936000" cy="7406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11502" y="3461709"/>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79 Conector recto"/>
          <p:cNvCxnSpPr/>
          <p:nvPr/>
        </p:nvCxnSpPr>
        <p:spPr>
          <a:xfrm flipV="1">
            <a:off x="4113696" y="2604960"/>
            <a:ext cx="0" cy="848454"/>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43" name="Imagen 4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737163" y="4097525"/>
            <a:ext cx="3406837" cy="2760475"/>
          </a:xfrm>
          <a:prstGeom prst="rect">
            <a:avLst/>
          </a:prstGeom>
        </p:spPr>
      </p:pic>
      <p:cxnSp>
        <p:nvCxnSpPr>
          <p:cNvPr id="47" name="79 Conector recto"/>
          <p:cNvCxnSpPr>
            <a:stCxn id="77" idx="0"/>
          </p:cNvCxnSpPr>
          <p:nvPr/>
        </p:nvCxnSpPr>
        <p:spPr>
          <a:xfrm flipH="1" flipV="1">
            <a:off x="5147786" y="3690636"/>
            <a:ext cx="0" cy="2379922"/>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49" name="Text Box 2"/>
          <p:cNvSpPr txBox="1">
            <a:spLocks noChangeArrowheads="1"/>
          </p:cNvSpPr>
          <p:nvPr/>
        </p:nvSpPr>
        <p:spPr bwMode="auto">
          <a:xfrm>
            <a:off x="1129706" y="-77314"/>
            <a:ext cx="685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smtClean="0">
                <a:solidFill>
                  <a:srgbClr val="800000"/>
                </a:solidFill>
                <a:effectLst>
                  <a:outerShdw blurRad="38100" dist="38100" dir="2700000" algn="tl">
                    <a:srgbClr val="000000">
                      <a:alpha val="43137"/>
                    </a:srgbClr>
                  </a:outerShdw>
                </a:effectLst>
                <a:latin typeface="Arial" panose="020B0604020202020204" pitchFamily="34" charset="0"/>
              </a:rPr>
              <a:t>ESTACIÓN DE RADIO NMI</a:t>
            </a:r>
          </a:p>
          <a:p>
            <a:pPr algn="ctr">
              <a:buClr>
                <a:srgbClr val="336600"/>
              </a:buClr>
              <a:buFont typeface="Wingdings" panose="05000000000000000000" pitchFamily="2" charset="2"/>
              <a:buNone/>
              <a:defRPr/>
            </a:pPr>
            <a:r>
              <a:rPr lang="es-ES" altLang="es-MX" sz="1600" b="1" dirty="0" smtClean="0">
                <a:solidFill>
                  <a:srgbClr val="800000"/>
                </a:solidFill>
                <a:effectLst>
                  <a:outerShdw blurRad="38100" dist="38100" dir="2700000" algn="tl">
                    <a:srgbClr val="000000">
                      <a:alpha val="43137"/>
                    </a:srgbClr>
                  </a:outerShdw>
                </a:effectLst>
                <a:latin typeface="Arial" panose="020B0604020202020204" pitchFamily="34" charset="0"/>
              </a:rPr>
              <a:t>(CÓDIGO)</a:t>
            </a:r>
            <a:endParaRPr lang="es-ES" altLang="es-MX" sz="1600" b="1" dirty="0">
              <a:solidFill>
                <a:srgbClr val="80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244698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20" y="857249"/>
            <a:ext cx="9097815" cy="5614572"/>
          </a:xfrm>
          <a:prstGeom prst="rect">
            <a:avLst/>
          </a:prstGeom>
        </p:spPr>
      </p:pic>
      <p:sp>
        <p:nvSpPr>
          <p:cNvPr id="3" name="CuadroTexto 2"/>
          <p:cNvSpPr txBox="1"/>
          <p:nvPr/>
        </p:nvSpPr>
        <p:spPr>
          <a:xfrm>
            <a:off x="3260328" y="0"/>
            <a:ext cx="2642710" cy="584775"/>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RELOJ WEB DEL NRC</a:t>
            </a:r>
          </a:p>
          <a:p>
            <a:r>
              <a:rPr lang="es-MX" sz="1400" dirty="0"/>
              <a:t>(CANADÁ)</a:t>
            </a:r>
          </a:p>
        </p:txBody>
      </p:sp>
    </p:spTree>
    <p:extLst>
      <p:ext uri="{BB962C8B-B14F-4D97-AF65-F5344CB8AC3E}">
        <p14:creationId xmlns:p14="http://schemas.microsoft.com/office/powerpoint/2010/main" val="184361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0186" y="615553"/>
            <a:ext cx="5822996" cy="6186933"/>
          </a:xfrm>
          <a:prstGeom prst="rect">
            <a:avLst/>
          </a:prstGeom>
        </p:spPr>
      </p:pic>
      <p:sp>
        <p:nvSpPr>
          <p:cNvPr id="3" name="CuadroTexto 2"/>
          <p:cNvSpPr txBox="1"/>
          <p:nvPr/>
        </p:nvSpPr>
        <p:spPr>
          <a:xfrm>
            <a:off x="3247505" y="0"/>
            <a:ext cx="2668358" cy="615553"/>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RELOJ WEB DEL NIST</a:t>
            </a:r>
          </a:p>
          <a:p>
            <a:r>
              <a:rPr lang="es-MX" sz="1600" dirty="0"/>
              <a:t>(EUA)</a:t>
            </a:r>
          </a:p>
        </p:txBody>
      </p:sp>
    </p:spTree>
    <p:extLst>
      <p:ext uri="{BB962C8B-B14F-4D97-AF65-F5344CB8AC3E}">
        <p14:creationId xmlns:p14="http://schemas.microsoft.com/office/powerpoint/2010/main" val="255688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ction="ppaction://hlinksldjump"/>
          </p:cNvPr>
          <p:cNvPicPr>
            <a:picLocks noChangeAspect="1"/>
          </p:cNvPicPr>
          <p:nvPr/>
        </p:nvPicPr>
        <p:blipFill rotWithShape="1">
          <a:blip r:embed="rId3" cstate="email">
            <a:extLst>
              <a:ext uri="{28A0092B-C50C-407E-A947-70E740481C1C}">
                <a14:useLocalDpi xmlns:a14="http://schemas.microsoft.com/office/drawing/2010/main" val="0"/>
              </a:ext>
            </a:extLst>
          </a:blip>
          <a:srcRect r="26897" b="3512"/>
          <a:stretch/>
        </p:blipFill>
        <p:spPr>
          <a:xfrm>
            <a:off x="1399545" y="615553"/>
            <a:ext cx="6325582" cy="6060455"/>
          </a:xfrm>
          <a:prstGeom prst="rect">
            <a:avLst/>
          </a:prstGeom>
        </p:spPr>
      </p:pic>
      <p:pic>
        <p:nvPicPr>
          <p:cNvPr id="2" name="Imagen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399544" y="1547192"/>
            <a:ext cx="6329723" cy="5128816"/>
          </a:xfrm>
          <a:prstGeom prst="rect">
            <a:avLst/>
          </a:prstGeom>
        </p:spPr>
      </p:pic>
      <p:sp>
        <p:nvSpPr>
          <p:cNvPr id="5" name="CuadroTexto 4"/>
          <p:cNvSpPr txBox="1"/>
          <p:nvPr/>
        </p:nvSpPr>
        <p:spPr>
          <a:xfrm>
            <a:off x="3087205" y="0"/>
            <a:ext cx="2988960" cy="615553"/>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RELOJ WEB DEL CENAM</a:t>
            </a:r>
          </a:p>
          <a:p>
            <a:r>
              <a:rPr lang="es-MX" sz="1600" dirty="0"/>
              <a:t>(MÉXICO)</a:t>
            </a:r>
          </a:p>
        </p:txBody>
      </p:sp>
    </p:spTree>
    <p:extLst>
      <p:ext uri="{BB962C8B-B14F-4D97-AF65-F5344CB8AC3E}">
        <p14:creationId xmlns:p14="http://schemas.microsoft.com/office/powerpoint/2010/main" val="1388585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1562" y="778161"/>
            <a:ext cx="4784990" cy="6079839"/>
          </a:xfrm>
          <a:prstGeom prst="rect">
            <a:avLst/>
          </a:prstGeom>
        </p:spPr>
      </p:pic>
      <p:sp>
        <p:nvSpPr>
          <p:cNvPr id="3" name="CuadroTexto 2"/>
          <p:cNvSpPr txBox="1"/>
          <p:nvPr/>
        </p:nvSpPr>
        <p:spPr>
          <a:xfrm>
            <a:off x="2933317" y="0"/>
            <a:ext cx="3296735" cy="615553"/>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RELOJ WEB DEL CENAMEP</a:t>
            </a:r>
          </a:p>
          <a:p>
            <a:r>
              <a:rPr lang="es-MX" sz="1600" dirty="0"/>
              <a:t>(PANAMÁ)</a:t>
            </a:r>
          </a:p>
        </p:txBody>
      </p:sp>
    </p:spTree>
    <p:extLst>
      <p:ext uri="{BB962C8B-B14F-4D97-AF65-F5344CB8AC3E}">
        <p14:creationId xmlns:p14="http://schemas.microsoft.com/office/powerpoint/2010/main" val="133409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15915" y="727969"/>
            <a:ext cx="6417906" cy="6130031"/>
          </a:xfrm>
          <a:prstGeom prst="rect">
            <a:avLst/>
          </a:prstGeom>
        </p:spPr>
      </p:pic>
      <p:sp>
        <p:nvSpPr>
          <p:cNvPr id="3" name="CuadroTexto 2"/>
          <p:cNvSpPr txBox="1"/>
          <p:nvPr/>
        </p:nvSpPr>
        <p:spPr>
          <a:xfrm>
            <a:off x="3298800" y="0"/>
            <a:ext cx="2565766" cy="615553"/>
          </a:xfrm>
          <a:prstGeom prst="rect">
            <a:avLst/>
          </a:prstGeom>
          <a:noFill/>
        </p:spPr>
        <p:txBody>
          <a:bodyPr vert="horz" wrap="none" lIns="91440" tIns="45720" rIns="91440" bIns="45720" rtlCol="0" anchor="t">
            <a:spAutoFit/>
          </a:bodyPr>
          <a:lstStyle>
            <a:defPPr>
              <a:defRPr lang="en-US"/>
            </a:defPPr>
            <a:lvl1pPr algn="ctr">
              <a:spcBef>
                <a:spcPct val="0"/>
              </a:spcBef>
              <a:buNone/>
              <a:defRPr b="1">
                <a:solidFill>
                  <a:srgbClr val="00B050"/>
                </a:solidFill>
                <a:latin typeface="Arial" panose="020B0604020202020204" pitchFamily="34" charset="0"/>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RELOJ WEB DEL INM</a:t>
            </a:r>
          </a:p>
          <a:p>
            <a:r>
              <a:rPr lang="es-MX" sz="1600" dirty="0"/>
              <a:t>(COLOMBIA)</a:t>
            </a:r>
          </a:p>
        </p:txBody>
      </p:sp>
    </p:spTree>
    <p:extLst>
      <p:ext uri="{BB962C8B-B14F-4D97-AF65-F5344CB8AC3E}">
        <p14:creationId xmlns:p14="http://schemas.microsoft.com/office/powerpoint/2010/main" val="177836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143000" y="310515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lnSpc>
                <a:spcPct val="110000"/>
              </a:lnSpc>
              <a:spcBef>
                <a:spcPct val="65000"/>
              </a:spcBef>
              <a:buClr>
                <a:srgbClr val="800080"/>
              </a:buClr>
              <a:buSzPct val="150000"/>
              <a:buFont typeface="Wingdings" panose="05000000000000000000" pitchFamily="2" charset="2"/>
              <a:buNone/>
              <a:defRPr/>
            </a:pPr>
            <a:r>
              <a:rPr kumimoji="0" lang="es-ES_tradnl" altLang="es-MX" sz="4050" smtClean="0">
                <a:solidFill>
                  <a:srgbClr val="C00000"/>
                </a:solidFill>
                <a:latin typeface="Comic Sans MS" panose="030F0702030302020204" pitchFamily="66" charset="0"/>
              </a:rPr>
              <a:t>¡GRACIAS!</a:t>
            </a:r>
            <a:endParaRPr lang="es-ES_tradnl" altLang="es-MX" sz="4050" smtClean="0">
              <a:solidFill>
                <a:srgbClr val="C00000"/>
              </a:solidFill>
              <a:latin typeface="Comic Sans MS" panose="030F0702030302020204" pitchFamily="66" charset="0"/>
            </a:endParaRPr>
          </a:p>
        </p:txBody>
      </p:sp>
    </p:spTree>
    <p:extLst>
      <p:ext uri="{BB962C8B-B14F-4D97-AF65-F5344CB8AC3E}">
        <p14:creationId xmlns:p14="http://schemas.microsoft.com/office/powerpoint/2010/main" val="60403370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12006" y="822187"/>
            <a:ext cx="2268252" cy="523220"/>
          </a:xfrm>
          <a:prstGeom prst="rect">
            <a:avLst/>
          </a:prstGeom>
          <a:noFill/>
          <a:ln>
            <a:solidFill>
              <a:schemeClr val="accent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sz="1400" dirty="0">
                <a:solidFill>
                  <a:schemeClr val="accent6">
                    <a:lumMod val="75000"/>
                  </a:schemeClr>
                </a:solidFill>
                <a:latin typeface="Arial" pitchFamily="34" charset="0"/>
                <a:cs typeface="Arial" pitchFamily="34" charset="0"/>
              </a:rPr>
              <a:t>CONJUNTO DE RELOJES </a:t>
            </a:r>
            <a:r>
              <a:rPr lang="es-MX" sz="1400" dirty="0" smtClean="0">
                <a:solidFill>
                  <a:schemeClr val="accent6">
                    <a:lumMod val="75000"/>
                  </a:schemeClr>
                </a:solidFill>
                <a:latin typeface="Arial" pitchFamily="34" charset="0"/>
                <a:cs typeface="Arial" pitchFamily="34" charset="0"/>
              </a:rPr>
              <a:t>ATÓMICOS</a:t>
            </a:r>
            <a:endParaRPr lang="es-MX" sz="1400" dirty="0">
              <a:solidFill>
                <a:schemeClr val="accent6">
                  <a:lumMod val="75000"/>
                </a:schemeClr>
              </a:solidFill>
              <a:latin typeface="Arial" pitchFamily="34" charset="0"/>
              <a:cs typeface="Arial" pitchFamily="34" charset="0"/>
            </a:endParaRPr>
          </a:p>
        </p:txBody>
      </p:sp>
      <p:cxnSp>
        <p:nvCxnSpPr>
          <p:cNvPr id="5" name="18 Conector recto de flecha"/>
          <p:cNvCxnSpPr>
            <a:stCxn id="4" idx="2"/>
          </p:cNvCxnSpPr>
          <p:nvPr/>
        </p:nvCxnSpPr>
        <p:spPr>
          <a:xfrm flipH="1">
            <a:off x="4427036" y="1345407"/>
            <a:ext cx="0" cy="1042686"/>
          </a:xfrm>
          <a:prstGeom prst="straightConnector1">
            <a:avLst/>
          </a:prstGeom>
          <a:ln w="38100" cmpd="sng">
            <a:solidFill>
              <a:schemeClr val="accent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19 CuadroTexto"/>
          <p:cNvSpPr txBox="1"/>
          <p:nvPr/>
        </p:nvSpPr>
        <p:spPr>
          <a:xfrm>
            <a:off x="3750248" y="1684871"/>
            <a:ext cx="676788" cy="323165"/>
          </a:xfrm>
          <a:prstGeom prst="rect">
            <a:avLst/>
          </a:prstGeom>
          <a:noFill/>
        </p:spPr>
        <p:txBody>
          <a:bodyPr wrap="none" rtlCol="0">
            <a:spAutoFit/>
          </a:bodyPr>
          <a:lstStyle/>
          <a:p>
            <a:r>
              <a:rPr lang="es-MX" sz="1500" b="1" dirty="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1PPS</a:t>
            </a:r>
          </a:p>
        </p:txBody>
      </p:sp>
      <p:cxnSp>
        <p:nvCxnSpPr>
          <p:cNvPr id="7" name="96 Conector angular"/>
          <p:cNvCxnSpPr/>
          <p:nvPr/>
        </p:nvCxnSpPr>
        <p:spPr>
          <a:xfrm rot="5400000" flipH="1" flipV="1">
            <a:off x="4385825" y="1790464"/>
            <a:ext cx="385812" cy="114503"/>
          </a:xfrm>
          <a:prstGeom prst="bentConnector3">
            <a:avLst>
              <a:gd name="adj1" fmla="val -184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97 Conector angular"/>
          <p:cNvCxnSpPr/>
          <p:nvPr/>
        </p:nvCxnSpPr>
        <p:spPr>
          <a:xfrm>
            <a:off x="4635985" y="1654807"/>
            <a:ext cx="1249946" cy="383378"/>
          </a:xfrm>
          <a:prstGeom prst="bentConnector3">
            <a:avLst>
              <a:gd name="adj1" fmla="val 72289"/>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98 Conector angular"/>
          <p:cNvCxnSpPr/>
          <p:nvPr/>
        </p:nvCxnSpPr>
        <p:spPr>
          <a:xfrm rot="5400000" flipH="1" flipV="1">
            <a:off x="5791273" y="1742972"/>
            <a:ext cx="385811" cy="209481"/>
          </a:xfrm>
          <a:prstGeom prst="bentConnector3">
            <a:avLst>
              <a:gd name="adj1" fmla="val 99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99 Conector angular"/>
          <p:cNvCxnSpPr/>
          <p:nvPr/>
        </p:nvCxnSpPr>
        <p:spPr>
          <a:xfrm>
            <a:off x="6082430" y="1654809"/>
            <a:ext cx="1078843" cy="385813"/>
          </a:xfrm>
          <a:prstGeom prst="bentConnector3">
            <a:avLst>
              <a:gd name="adj1" fmla="val 65892"/>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 name="100 Conector angular"/>
          <p:cNvCxnSpPr/>
          <p:nvPr/>
        </p:nvCxnSpPr>
        <p:spPr>
          <a:xfrm rot="5400000" flipH="1" flipV="1">
            <a:off x="7119482" y="1696599"/>
            <a:ext cx="383377" cy="299795"/>
          </a:xfrm>
          <a:prstGeom prst="bentConnector3">
            <a:avLst>
              <a:gd name="adj1" fmla="val 100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101 Conector angular"/>
          <p:cNvCxnSpPr/>
          <p:nvPr/>
        </p:nvCxnSpPr>
        <p:spPr>
          <a:xfrm>
            <a:off x="7447164" y="1651214"/>
            <a:ext cx="967483" cy="406261"/>
          </a:xfrm>
          <a:prstGeom prst="bentConnector3">
            <a:avLst>
              <a:gd name="adj1" fmla="val 6539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13" name="47 CuadroTexto"/>
          <p:cNvSpPr txBox="1"/>
          <p:nvPr/>
        </p:nvSpPr>
        <p:spPr>
          <a:xfrm>
            <a:off x="7146053" y="3142271"/>
            <a:ext cx="928459" cy="415498"/>
          </a:xfrm>
          <a:prstGeom prst="rect">
            <a:avLst/>
          </a:prstGeom>
          <a:solidFill>
            <a:schemeClr val="accent4">
              <a:lumMod val="20000"/>
              <a:lumOff val="80000"/>
            </a:schemeClr>
          </a:solidFill>
        </p:spPr>
        <p:txBody>
          <a:bodyPr wrap="none" rtlCol="0">
            <a:spAutoFit/>
          </a:bodyPr>
          <a:lstStyle/>
          <a:p>
            <a:pPr algn="ctr"/>
            <a:r>
              <a:rPr lang="es-MX" sz="1050" dirty="0">
                <a:solidFill>
                  <a:schemeClr val="accent4">
                    <a:lumMod val="75000"/>
                  </a:schemeClr>
                </a:solidFill>
                <a:latin typeface="Arial" pitchFamily="34" charset="0"/>
                <a:cs typeface="Arial" pitchFamily="34" charset="0"/>
              </a:rPr>
              <a:t>9/OCT/2014</a:t>
            </a:r>
          </a:p>
          <a:p>
            <a:pPr algn="ctr"/>
            <a:r>
              <a:rPr lang="es-MX" sz="1050" dirty="0">
                <a:solidFill>
                  <a:schemeClr val="accent4">
                    <a:lumMod val="75000"/>
                  </a:schemeClr>
                </a:solidFill>
                <a:latin typeface="Arial" pitchFamily="34" charset="0"/>
                <a:cs typeface="Arial" pitchFamily="34" charset="0"/>
              </a:rPr>
              <a:t> 12h15m29s</a:t>
            </a:r>
          </a:p>
        </p:txBody>
      </p:sp>
      <p:sp>
        <p:nvSpPr>
          <p:cNvPr id="14" name="36 CuadroTexto"/>
          <p:cNvSpPr txBox="1"/>
          <p:nvPr/>
        </p:nvSpPr>
        <p:spPr>
          <a:xfrm>
            <a:off x="5864221" y="3137752"/>
            <a:ext cx="928459" cy="415498"/>
          </a:xfrm>
          <a:prstGeom prst="rect">
            <a:avLst/>
          </a:prstGeom>
          <a:solidFill>
            <a:schemeClr val="accent4">
              <a:lumMod val="20000"/>
              <a:lumOff val="80000"/>
            </a:schemeClr>
          </a:solidFill>
          <a:ln>
            <a:noFill/>
          </a:ln>
        </p:spPr>
        <p:txBody>
          <a:bodyPr wrap="none" rtlCol="0">
            <a:spAutoFit/>
          </a:bodyPr>
          <a:lstStyle/>
          <a:p>
            <a:pPr algn="ctr"/>
            <a:r>
              <a:rPr lang="es-MX" sz="1050" dirty="0">
                <a:solidFill>
                  <a:schemeClr val="accent4">
                    <a:lumMod val="75000"/>
                  </a:schemeClr>
                </a:solidFill>
                <a:latin typeface="Arial" pitchFamily="34" charset="0"/>
                <a:cs typeface="Arial" pitchFamily="34" charset="0"/>
              </a:rPr>
              <a:t>9/OCT/2014</a:t>
            </a:r>
          </a:p>
          <a:p>
            <a:pPr algn="ctr"/>
            <a:r>
              <a:rPr lang="es-MX" sz="1050" dirty="0">
                <a:solidFill>
                  <a:schemeClr val="accent4">
                    <a:lumMod val="75000"/>
                  </a:schemeClr>
                </a:solidFill>
                <a:latin typeface="Arial" pitchFamily="34" charset="0"/>
                <a:cs typeface="Arial" pitchFamily="34" charset="0"/>
              </a:rPr>
              <a:t> 12h15m28s</a:t>
            </a:r>
          </a:p>
        </p:txBody>
      </p:sp>
      <p:sp>
        <p:nvSpPr>
          <p:cNvPr id="15" name="30 CuadroTexto"/>
          <p:cNvSpPr txBox="1"/>
          <p:nvPr/>
        </p:nvSpPr>
        <p:spPr>
          <a:xfrm>
            <a:off x="4612747" y="3174375"/>
            <a:ext cx="928459" cy="415498"/>
          </a:xfrm>
          <a:prstGeom prst="rect">
            <a:avLst/>
          </a:prstGeom>
          <a:solidFill>
            <a:schemeClr val="accent4">
              <a:lumMod val="20000"/>
              <a:lumOff val="80000"/>
            </a:schemeClr>
          </a:solidFill>
        </p:spPr>
        <p:txBody>
          <a:bodyPr wrap="none" rtlCol="0">
            <a:spAutoFit/>
          </a:bodyPr>
          <a:lstStyle/>
          <a:p>
            <a:pPr algn="ctr"/>
            <a:r>
              <a:rPr lang="es-MX" sz="1050" dirty="0">
                <a:solidFill>
                  <a:schemeClr val="accent4">
                    <a:lumMod val="75000"/>
                  </a:schemeClr>
                </a:solidFill>
                <a:latin typeface="Arial" pitchFamily="34" charset="0"/>
                <a:cs typeface="Arial" pitchFamily="34" charset="0"/>
              </a:rPr>
              <a:t>9/OCT/2014</a:t>
            </a:r>
          </a:p>
          <a:p>
            <a:pPr algn="ctr"/>
            <a:r>
              <a:rPr lang="es-MX" sz="1050" dirty="0">
                <a:solidFill>
                  <a:schemeClr val="accent4">
                    <a:lumMod val="75000"/>
                  </a:schemeClr>
                </a:solidFill>
                <a:latin typeface="Arial" pitchFamily="34" charset="0"/>
                <a:cs typeface="Arial" pitchFamily="34" charset="0"/>
              </a:rPr>
              <a:t> 12h15m27s</a:t>
            </a:r>
          </a:p>
        </p:txBody>
      </p:sp>
      <p:sp>
        <p:nvSpPr>
          <p:cNvPr id="16" name="4 CuadroTexto"/>
          <p:cNvSpPr txBox="1"/>
          <p:nvPr/>
        </p:nvSpPr>
        <p:spPr>
          <a:xfrm>
            <a:off x="2847360" y="2417069"/>
            <a:ext cx="3159351" cy="523220"/>
          </a:xfrm>
          <a:prstGeom prst="rect">
            <a:avLst/>
          </a:prstGeom>
          <a:noFill/>
          <a:ln>
            <a:solidFill>
              <a:schemeClr val="accent1"/>
            </a:solidFill>
          </a:ln>
          <a:effectLst>
            <a:outerShdw blurRad="50800" dist="38100" dir="2700000" algn="tl" rotWithShape="0">
              <a:schemeClr val="accent5">
                <a:lumMod val="50000"/>
                <a:alpha val="40000"/>
              </a:schemeClr>
            </a:outerShdw>
          </a:effectLst>
        </p:spPr>
        <p:txBody>
          <a:bodyPr wrap="square" rtlCol="0">
            <a:spAutoFit/>
          </a:bodyPr>
          <a:lstStyle/>
          <a:p>
            <a:pPr algn="ctr"/>
            <a:r>
              <a:rPr lang="es-MX" sz="1400" dirty="0">
                <a:solidFill>
                  <a:schemeClr val="accent6">
                    <a:lumMod val="75000"/>
                  </a:schemeClr>
                </a:solidFill>
                <a:latin typeface="Arial" pitchFamily="34" charset="0"/>
                <a:cs typeface="Arial" pitchFamily="34" charset="0"/>
              </a:rPr>
              <a:t>INTEGRADOR O GENERADOR DE LA ESCALA DE TIEMPO </a:t>
            </a:r>
            <a:r>
              <a:rPr lang="es-MX" sz="1400" dirty="0" smtClean="0">
                <a:solidFill>
                  <a:schemeClr val="accent6">
                    <a:lumMod val="75000"/>
                  </a:schemeClr>
                </a:solidFill>
                <a:latin typeface="Arial" pitchFamily="34" charset="0"/>
                <a:cs typeface="Arial" pitchFamily="34" charset="0"/>
              </a:rPr>
              <a:t>UTC(k)</a:t>
            </a:r>
            <a:endParaRPr lang="es-MX" sz="1400" dirty="0">
              <a:solidFill>
                <a:schemeClr val="accent6">
                  <a:lumMod val="75000"/>
                </a:schemeClr>
              </a:solidFill>
              <a:latin typeface="Arial" pitchFamily="34" charset="0"/>
              <a:cs typeface="Arial" pitchFamily="34" charset="0"/>
            </a:endParaRPr>
          </a:p>
        </p:txBody>
      </p:sp>
      <p:cxnSp>
        <p:nvCxnSpPr>
          <p:cNvPr id="17" name="27 Conector angular"/>
          <p:cNvCxnSpPr/>
          <p:nvPr/>
        </p:nvCxnSpPr>
        <p:spPr>
          <a:xfrm rot="5400000" flipH="1" flipV="1">
            <a:off x="4362832" y="3282447"/>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18" name="28 Conector angular"/>
          <p:cNvCxnSpPr/>
          <p:nvPr/>
        </p:nvCxnSpPr>
        <p:spPr>
          <a:xfrm>
            <a:off x="4612992" y="3146790"/>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19" name="31 Conector angular"/>
          <p:cNvCxnSpPr/>
          <p:nvPr/>
        </p:nvCxnSpPr>
        <p:spPr>
          <a:xfrm rot="5400000" flipH="1" flipV="1">
            <a:off x="5768280" y="3234955"/>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20" name="32 Conector angular"/>
          <p:cNvCxnSpPr/>
          <p:nvPr/>
        </p:nvCxnSpPr>
        <p:spPr>
          <a:xfrm>
            <a:off x="6059437" y="3146792"/>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cxnSp>
        <p:nvCxnSpPr>
          <p:cNvPr id="21" name="39 Conector recto de flecha"/>
          <p:cNvCxnSpPr>
            <a:stCxn id="16" idx="2"/>
          </p:cNvCxnSpPr>
          <p:nvPr/>
        </p:nvCxnSpPr>
        <p:spPr>
          <a:xfrm>
            <a:off x="4427036" y="2940289"/>
            <a:ext cx="0" cy="1081994"/>
          </a:xfrm>
          <a:prstGeom prst="straightConnector1">
            <a:avLst/>
          </a:prstGeom>
          <a:ln w="38100">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42 CuadroTexto"/>
          <p:cNvSpPr txBox="1"/>
          <p:nvPr/>
        </p:nvSpPr>
        <p:spPr>
          <a:xfrm>
            <a:off x="3503933" y="3075842"/>
            <a:ext cx="878767" cy="553998"/>
          </a:xfrm>
          <a:prstGeom prst="rect">
            <a:avLst/>
          </a:prstGeom>
          <a:noFill/>
        </p:spPr>
        <p:txBody>
          <a:bodyPr wrap="none" rtlCol="0">
            <a:spAutoFit/>
          </a:bodyPr>
          <a:lstStyle/>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UTC(k)</a:t>
            </a:r>
          </a:p>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SIMT(k)</a:t>
            </a:r>
            <a:endPar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45 Conector angular"/>
          <p:cNvCxnSpPr/>
          <p:nvPr/>
        </p:nvCxnSpPr>
        <p:spPr>
          <a:xfrm rot="5400000" flipH="1" flipV="1">
            <a:off x="7096489" y="3188582"/>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24" name="46 Conector angular"/>
          <p:cNvCxnSpPr/>
          <p:nvPr/>
        </p:nvCxnSpPr>
        <p:spPr>
          <a:xfrm>
            <a:off x="7447164" y="3142273"/>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27" name="6 CuadroTexto"/>
          <p:cNvSpPr txBox="1"/>
          <p:nvPr/>
        </p:nvSpPr>
        <p:spPr>
          <a:xfrm>
            <a:off x="424486" y="4696346"/>
            <a:ext cx="1005082" cy="230832"/>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900" dirty="0">
                <a:solidFill>
                  <a:schemeClr val="accent6">
                    <a:lumMod val="75000"/>
                  </a:schemeClr>
                </a:solidFill>
                <a:latin typeface="Arial" pitchFamily="34" charset="0"/>
                <a:cs typeface="Arial" pitchFamily="34" charset="0"/>
              </a:rPr>
              <a:t>TELÉFONO</a:t>
            </a:r>
          </a:p>
        </p:txBody>
      </p:sp>
      <p:sp>
        <p:nvSpPr>
          <p:cNvPr id="28" name="7 CuadroTexto"/>
          <p:cNvSpPr txBox="1"/>
          <p:nvPr/>
        </p:nvSpPr>
        <p:spPr>
          <a:xfrm>
            <a:off x="1966065" y="4705171"/>
            <a:ext cx="1069231" cy="230832"/>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900" dirty="0">
                <a:solidFill>
                  <a:schemeClr val="accent6">
                    <a:lumMod val="75000"/>
                  </a:schemeClr>
                </a:solidFill>
                <a:latin typeface="Arial" pitchFamily="34" charset="0"/>
                <a:cs typeface="Arial" pitchFamily="34" charset="0"/>
              </a:rPr>
              <a:t>NTP</a:t>
            </a:r>
          </a:p>
        </p:txBody>
      </p:sp>
      <p:sp>
        <p:nvSpPr>
          <p:cNvPr id="29" name="8 CuadroTexto"/>
          <p:cNvSpPr txBox="1"/>
          <p:nvPr/>
        </p:nvSpPr>
        <p:spPr>
          <a:xfrm>
            <a:off x="5758968" y="4711027"/>
            <a:ext cx="1379312" cy="369332"/>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900" dirty="0">
                <a:solidFill>
                  <a:schemeClr val="accent6">
                    <a:lumMod val="75000"/>
                  </a:schemeClr>
                </a:solidFill>
                <a:latin typeface="Arial" pitchFamily="34" charset="0"/>
                <a:cs typeface="Arial" pitchFamily="34" charset="0"/>
              </a:rPr>
              <a:t>ESTACIÓN DE </a:t>
            </a:r>
            <a:r>
              <a:rPr lang="es-MX" sz="900" dirty="0" smtClean="0">
                <a:solidFill>
                  <a:schemeClr val="accent6">
                    <a:lumMod val="75000"/>
                  </a:schemeClr>
                </a:solidFill>
                <a:latin typeface="Arial" pitchFamily="34" charset="0"/>
                <a:cs typeface="Arial" pitchFamily="34" charset="0"/>
              </a:rPr>
              <a:t>RADIO INM </a:t>
            </a:r>
            <a:r>
              <a:rPr lang="es-MX" sz="900" dirty="0">
                <a:solidFill>
                  <a:schemeClr val="accent6">
                    <a:lumMod val="75000"/>
                  </a:schemeClr>
                </a:solidFill>
                <a:latin typeface="Arial" pitchFamily="34" charset="0"/>
                <a:cs typeface="Arial" pitchFamily="34" charset="0"/>
              </a:rPr>
              <a:t>(CÓDIGO)</a:t>
            </a:r>
          </a:p>
        </p:txBody>
      </p:sp>
      <p:cxnSp>
        <p:nvCxnSpPr>
          <p:cNvPr id="30" name="74 Conector recto de flecha"/>
          <p:cNvCxnSpPr>
            <a:endCxn id="27" idx="0"/>
          </p:cNvCxnSpPr>
          <p:nvPr/>
        </p:nvCxnSpPr>
        <p:spPr>
          <a:xfrm>
            <a:off x="927027" y="4063226"/>
            <a:ext cx="0" cy="633120"/>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76 Conector recto de flecha"/>
          <p:cNvCxnSpPr>
            <a:endCxn id="28" idx="0"/>
          </p:cNvCxnSpPr>
          <p:nvPr/>
        </p:nvCxnSpPr>
        <p:spPr>
          <a:xfrm flipH="1">
            <a:off x="2500681" y="4083621"/>
            <a:ext cx="0" cy="621550"/>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78 Conector recto de flecha"/>
          <p:cNvCxnSpPr>
            <a:endCxn id="29" idx="0"/>
          </p:cNvCxnSpPr>
          <p:nvPr/>
        </p:nvCxnSpPr>
        <p:spPr>
          <a:xfrm>
            <a:off x="6404484" y="4083224"/>
            <a:ext cx="0" cy="627803"/>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6 CuadroTexto"/>
          <p:cNvSpPr txBox="1"/>
          <p:nvPr/>
        </p:nvSpPr>
        <p:spPr>
          <a:xfrm>
            <a:off x="7752290" y="4696284"/>
            <a:ext cx="1005082" cy="230832"/>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900" dirty="0">
                <a:solidFill>
                  <a:schemeClr val="accent6">
                    <a:lumMod val="75000"/>
                  </a:schemeClr>
                </a:solidFill>
                <a:latin typeface="Arial" pitchFamily="34" charset="0"/>
                <a:cs typeface="Arial" pitchFamily="34" charset="0"/>
              </a:rPr>
              <a:t>PÁGINA WEB</a:t>
            </a:r>
          </a:p>
        </p:txBody>
      </p:sp>
      <p:cxnSp>
        <p:nvCxnSpPr>
          <p:cNvPr id="35" name="74 Conector recto de flecha"/>
          <p:cNvCxnSpPr>
            <a:endCxn id="33" idx="0"/>
          </p:cNvCxnSpPr>
          <p:nvPr/>
        </p:nvCxnSpPr>
        <p:spPr>
          <a:xfrm>
            <a:off x="8254831" y="4063226"/>
            <a:ext cx="0" cy="633058"/>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V="1">
            <a:off x="927027" y="4049534"/>
            <a:ext cx="732780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 name="Imagen 3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8589" y="5320997"/>
            <a:ext cx="1464182" cy="913145"/>
          </a:xfrm>
          <a:prstGeom prst="rect">
            <a:avLst/>
          </a:prstGeom>
        </p:spPr>
      </p:pic>
      <p:pic>
        <p:nvPicPr>
          <p:cNvPr id="41" name="Imagen 4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730" y="5326028"/>
            <a:ext cx="1319293" cy="908114"/>
          </a:xfrm>
          <a:prstGeom prst="rect">
            <a:avLst/>
          </a:prstGeom>
        </p:spPr>
      </p:pic>
      <p:pic>
        <p:nvPicPr>
          <p:cNvPr id="42" name="Imagen 41">
            <a:hlinkClick r:id="rId4" action="ppaction://hlinksldjump"/>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79481" y="5338624"/>
            <a:ext cx="1348678" cy="1010819"/>
          </a:xfrm>
          <a:prstGeom prst="rect">
            <a:avLst/>
          </a:prstGeom>
        </p:spPr>
      </p:pic>
      <p:sp>
        <p:nvSpPr>
          <p:cNvPr id="36" name="7 CuadroTexto"/>
          <p:cNvSpPr txBox="1"/>
          <p:nvPr/>
        </p:nvSpPr>
        <p:spPr>
          <a:xfrm>
            <a:off x="3762474" y="4696284"/>
            <a:ext cx="1314618" cy="507831"/>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900" dirty="0">
                <a:solidFill>
                  <a:schemeClr val="accent6">
                    <a:lumMod val="75000"/>
                  </a:schemeClr>
                </a:solidFill>
                <a:latin typeface="Arial" pitchFamily="34" charset="0"/>
                <a:cs typeface="Arial" pitchFamily="34" charset="0"/>
              </a:rPr>
              <a:t>ESTACIÓN DE RADIO COMERCIAL (VOZ)</a:t>
            </a:r>
          </a:p>
        </p:txBody>
      </p:sp>
      <p:cxnSp>
        <p:nvCxnSpPr>
          <p:cNvPr id="38" name="76 Conector recto de flecha"/>
          <p:cNvCxnSpPr/>
          <p:nvPr/>
        </p:nvCxnSpPr>
        <p:spPr>
          <a:xfrm>
            <a:off x="4446132" y="4075811"/>
            <a:ext cx="0" cy="625647"/>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69726" y="5326028"/>
            <a:ext cx="1314618" cy="1164506"/>
          </a:xfrm>
          <a:prstGeom prst="rect">
            <a:avLst/>
          </a:prstGeom>
        </p:spPr>
      </p:pic>
      <p:pic>
        <p:nvPicPr>
          <p:cNvPr id="25" name="Imagen 24"/>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5804734" y="5356781"/>
            <a:ext cx="1287779" cy="1162771"/>
          </a:xfrm>
          <a:prstGeom prst="rect">
            <a:avLst/>
          </a:prstGeom>
        </p:spPr>
      </p:pic>
      <p:pic>
        <p:nvPicPr>
          <p:cNvPr id="40" name="Imagen 39"/>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5819605" y="5356781"/>
            <a:ext cx="645793" cy="475848"/>
          </a:xfrm>
          <a:prstGeom prst="rect">
            <a:avLst/>
          </a:prstGeom>
        </p:spPr>
      </p:pic>
      <p:sp>
        <p:nvSpPr>
          <p:cNvPr id="56" name="CuadroTexto 55"/>
          <p:cNvSpPr txBox="1"/>
          <p:nvPr/>
        </p:nvSpPr>
        <p:spPr>
          <a:xfrm>
            <a:off x="3187202" y="0"/>
            <a:ext cx="26463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ctr">
              <a:buClr>
                <a:srgbClr val="336600"/>
              </a:buClr>
              <a:buFont typeface="Wingdings" panose="05000000000000000000" pitchFamily="2" charset="2"/>
              <a:buNone/>
              <a:defRPr kumimoji="1" sz="2400" b="1">
                <a:solidFill>
                  <a:srgbClr val="800000"/>
                </a:solidFill>
                <a:effectLst>
                  <a:outerShdw blurRad="38100" dist="38100" dir="2700000" algn="tl">
                    <a:srgbClr val="000000">
                      <a:alpha val="43137"/>
                    </a:srgbClr>
                  </a:outerShdw>
                </a:effectLst>
                <a:latin typeface="Arial" panose="020B0604020202020204" pitchFamily="34" charset="0"/>
              </a:defRPr>
            </a:lvl1pPr>
            <a:lvl2pPr marL="914400" indent="-457200">
              <a:defRPr kumimoji="1" sz="2400">
                <a:latin typeface="Times New Roman" panose="02020603050405020304" pitchFamily="18" charset="0"/>
              </a:defRPr>
            </a:lvl2pPr>
            <a:lvl3pPr marL="1371600" indent="-457200">
              <a:defRPr kumimoji="1" sz="2400">
                <a:latin typeface="Times New Roman" panose="02020603050405020304" pitchFamily="18" charset="0"/>
              </a:defRPr>
            </a:lvl3pPr>
            <a:lvl4pPr marL="1828800" indent="-457200">
              <a:defRPr kumimoji="1" sz="2400">
                <a:latin typeface="Times New Roman" panose="02020603050405020304" pitchFamily="18" charset="0"/>
              </a:defRPr>
            </a:lvl4pPr>
            <a:lvl5pPr marL="2286000" indent="-457200">
              <a:defRPr kumimoji="1" sz="2400">
                <a:latin typeface="Times New Roman" panose="02020603050405020304" pitchFamily="18" charset="0"/>
              </a:defRPr>
            </a:lvl5pPr>
            <a:lvl6pPr marL="2743200" indent="-457200" eaLnBrk="0" fontAlgn="base" hangingPunct="0">
              <a:spcBef>
                <a:spcPct val="0"/>
              </a:spcBef>
              <a:spcAft>
                <a:spcPct val="0"/>
              </a:spcAft>
              <a:defRPr kumimoji="1" sz="2400">
                <a:latin typeface="Times New Roman" panose="02020603050405020304" pitchFamily="18" charset="0"/>
              </a:defRPr>
            </a:lvl6pPr>
            <a:lvl7pPr marL="3200400" indent="-457200" eaLnBrk="0" fontAlgn="base" hangingPunct="0">
              <a:spcBef>
                <a:spcPct val="0"/>
              </a:spcBef>
              <a:spcAft>
                <a:spcPct val="0"/>
              </a:spcAft>
              <a:defRPr kumimoji="1" sz="2400">
                <a:latin typeface="Times New Roman" panose="02020603050405020304" pitchFamily="18" charset="0"/>
              </a:defRPr>
            </a:lvl7pPr>
            <a:lvl8pPr marL="3657600" indent="-457200" eaLnBrk="0" fontAlgn="base" hangingPunct="0">
              <a:spcBef>
                <a:spcPct val="0"/>
              </a:spcBef>
              <a:spcAft>
                <a:spcPct val="0"/>
              </a:spcAft>
              <a:defRPr kumimoji="1" sz="2400">
                <a:latin typeface="Times New Roman" panose="02020603050405020304" pitchFamily="18" charset="0"/>
              </a:defRPr>
            </a:lvl8pPr>
            <a:lvl9pPr marL="4114800" indent="-457200" eaLnBrk="0" fontAlgn="base" hangingPunct="0">
              <a:spcBef>
                <a:spcPct val="0"/>
              </a:spcBef>
              <a:spcAft>
                <a:spcPct val="0"/>
              </a:spcAft>
              <a:defRPr kumimoji="1" sz="2400">
                <a:latin typeface="Times New Roman" panose="02020603050405020304" pitchFamily="18" charset="0"/>
              </a:defRPr>
            </a:lvl9pPr>
          </a:lstStyle>
          <a:p>
            <a:r>
              <a:rPr lang="es-MX" dirty="0"/>
              <a:t>VISTA GENERAL</a:t>
            </a:r>
          </a:p>
        </p:txBody>
      </p:sp>
    </p:spTree>
    <p:extLst>
      <p:ext uri="{BB962C8B-B14F-4D97-AF65-F5344CB8AC3E}">
        <p14:creationId xmlns:p14="http://schemas.microsoft.com/office/powerpoint/2010/main" val="96900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87909" y="688252"/>
            <a:ext cx="2268252" cy="507831"/>
          </a:xfrm>
          <a:prstGeom prst="rect">
            <a:avLst/>
          </a:prstGeom>
          <a:noFill/>
          <a:ln>
            <a:solidFill>
              <a:schemeClr val="accent1"/>
            </a:solidFill>
          </a:ln>
          <a:effectLst>
            <a:outerShdw blurRad="50800" dist="38100" dir="2700000" algn="tl" rotWithShape="0">
              <a:schemeClr val="accent3">
                <a:lumMod val="50000"/>
                <a:alpha val="40000"/>
              </a:schemeClr>
            </a:outerShdw>
          </a:effectLst>
          <a:scene3d>
            <a:camera prst="orthographicFront"/>
            <a:lightRig rig="threePt" dir="t"/>
          </a:scene3d>
          <a:sp3d>
            <a:bevelT w="165100" prst="coolSlant"/>
          </a:sp3d>
        </p:spPr>
        <p:txBody>
          <a:bodyPr wrap="square" rtlCol="0">
            <a:spAutoFit/>
          </a:bodyPr>
          <a:lstStyle/>
          <a:p>
            <a:pPr algn="ctr"/>
            <a:r>
              <a:rPr lang="es-MX" sz="1350" dirty="0">
                <a:solidFill>
                  <a:schemeClr val="accent6">
                    <a:lumMod val="75000"/>
                  </a:schemeClr>
                </a:solidFill>
                <a:latin typeface="Arial" pitchFamily="34" charset="0"/>
                <a:cs typeface="Arial" pitchFamily="34" charset="0"/>
              </a:rPr>
              <a:t>CONJUNTO DE RELOJES </a:t>
            </a:r>
            <a:r>
              <a:rPr lang="es-MX" sz="1350" dirty="0" smtClean="0">
                <a:solidFill>
                  <a:schemeClr val="accent6">
                    <a:lumMod val="75000"/>
                  </a:schemeClr>
                </a:solidFill>
                <a:latin typeface="Arial" pitchFamily="34" charset="0"/>
                <a:cs typeface="Arial" pitchFamily="34" charset="0"/>
              </a:rPr>
              <a:t>ATÓMICOS</a:t>
            </a:r>
            <a:endParaRPr lang="es-MX" sz="1350" dirty="0">
              <a:solidFill>
                <a:schemeClr val="accent6">
                  <a:lumMod val="75000"/>
                </a:schemeClr>
              </a:solidFill>
              <a:latin typeface="Arial" pitchFamily="34" charset="0"/>
              <a:cs typeface="Arial" pitchFamily="34" charset="0"/>
            </a:endParaRPr>
          </a:p>
        </p:txBody>
      </p:sp>
      <p:cxnSp>
        <p:nvCxnSpPr>
          <p:cNvPr id="5" name="18 Conector recto de flecha"/>
          <p:cNvCxnSpPr>
            <a:stCxn id="4" idx="2"/>
            <a:endCxn id="16" idx="0"/>
          </p:cNvCxnSpPr>
          <p:nvPr/>
        </p:nvCxnSpPr>
        <p:spPr>
          <a:xfrm>
            <a:off x="4122035" y="1196083"/>
            <a:ext cx="0" cy="748715"/>
          </a:xfrm>
          <a:prstGeom prst="straightConnector1">
            <a:avLst/>
          </a:prstGeom>
          <a:ln w="38100" cmpd="sng">
            <a:solidFill>
              <a:schemeClr val="accent1"/>
            </a:solidFill>
            <a:tailEnd type="triangle"/>
          </a:ln>
          <a:effectLst>
            <a:outerShdw blurRad="50800" dist="38100" dir="2700000" algn="tl"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19 CuadroTexto"/>
          <p:cNvSpPr txBox="1"/>
          <p:nvPr/>
        </p:nvSpPr>
        <p:spPr>
          <a:xfrm>
            <a:off x="3450536" y="1479316"/>
            <a:ext cx="676788" cy="323165"/>
          </a:xfrm>
          <a:prstGeom prst="rect">
            <a:avLst/>
          </a:prstGeom>
          <a:noFill/>
        </p:spPr>
        <p:txBody>
          <a:bodyPr wrap="none" rtlCol="0">
            <a:spAutoFit/>
          </a:bodyPr>
          <a:lstStyle/>
          <a:p>
            <a:r>
              <a:rPr lang="es-MX" sz="1500" b="1" dirty="0">
                <a:solidFill>
                  <a:schemeClr val="accent5">
                    <a:lumMod val="60000"/>
                    <a:lumOff val="40000"/>
                  </a:schemeClr>
                </a:solidFill>
                <a:effectLst>
                  <a:outerShdw blurRad="38100" dist="38100" dir="2700000" algn="tl">
                    <a:srgbClr val="000000">
                      <a:alpha val="43137"/>
                    </a:srgbClr>
                  </a:outerShdw>
                </a:effectLst>
                <a:latin typeface="Arial" pitchFamily="34" charset="0"/>
                <a:cs typeface="Arial" pitchFamily="34" charset="0"/>
              </a:rPr>
              <a:t>1PPS</a:t>
            </a:r>
          </a:p>
        </p:txBody>
      </p:sp>
      <p:cxnSp>
        <p:nvCxnSpPr>
          <p:cNvPr id="7" name="96 Conector angular"/>
          <p:cNvCxnSpPr/>
          <p:nvPr/>
        </p:nvCxnSpPr>
        <p:spPr>
          <a:xfrm rot="5400000" flipH="1" flipV="1">
            <a:off x="4080152" y="1498506"/>
            <a:ext cx="385812" cy="114503"/>
          </a:xfrm>
          <a:prstGeom prst="bentConnector3">
            <a:avLst>
              <a:gd name="adj1" fmla="val -184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97 Conector angular"/>
          <p:cNvCxnSpPr/>
          <p:nvPr/>
        </p:nvCxnSpPr>
        <p:spPr>
          <a:xfrm>
            <a:off x="4330312" y="1362849"/>
            <a:ext cx="1249946" cy="383378"/>
          </a:xfrm>
          <a:prstGeom prst="bentConnector3">
            <a:avLst>
              <a:gd name="adj1" fmla="val 72289"/>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98 Conector angular"/>
          <p:cNvCxnSpPr/>
          <p:nvPr/>
        </p:nvCxnSpPr>
        <p:spPr>
          <a:xfrm rot="5400000" flipH="1" flipV="1">
            <a:off x="5485600" y="1451014"/>
            <a:ext cx="385811" cy="209481"/>
          </a:xfrm>
          <a:prstGeom prst="bentConnector3">
            <a:avLst>
              <a:gd name="adj1" fmla="val 99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99 Conector angular"/>
          <p:cNvCxnSpPr/>
          <p:nvPr/>
        </p:nvCxnSpPr>
        <p:spPr>
          <a:xfrm>
            <a:off x="5776757" y="1362851"/>
            <a:ext cx="1078843" cy="385813"/>
          </a:xfrm>
          <a:prstGeom prst="bentConnector3">
            <a:avLst>
              <a:gd name="adj1" fmla="val 65892"/>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1" name="100 Conector angular"/>
          <p:cNvCxnSpPr/>
          <p:nvPr/>
        </p:nvCxnSpPr>
        <p:spPr>
          <a:xfrm rot="5400000" flipH="1" flipV="1">
            <a:off x="6813809" y="1404641"/>
            <a:ext cx="383377" cy="299795"/>
          </a:xfrm>
          <a:prstGeom prst="bentConnector3">
            <a:avLst>
              <a:gd name="adj1" fmla="val 100994"/>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101 Conector angular"/>
          <p:cNvCxnSpPr/>
          <p:nvPr/>
        </p:nvCxnSpPr>
        <p:spPr>
          <a:xfrm>
            <a:off x="7141491" y="1359256"/>
            <a:ext cx="967483" cy="406261"/>
          </a:xfrm>
          <a:prstGeom prst="bentConnector3">
            <a:avLst>
              <a:gd name="adj1" fmla="val 65396"/>
            </a:avLst>
          </a:prstGeom>
          <a:ln w="38100">
            <a:solidFill>
              <a:schemeClr val="accent5">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13" name="47 CuadroTexto"/>
          <p:cNvSpPr txBox="1"/>
          <p:nvPr/>
        </p:nvSpPr>
        <p:spPr>
          <a:xfrm>
            <a:off x="6779728" y="2809150"/>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12h15m29s</a:t>
            </a:r>
          </a:p>
        </p:txBody>
      </p:sp>
      <p:sp>
        <p:nvSpPr>
          <p:cNvPr id="14" name="36 CuadroTexto"/>
          <p:cNvSpPr txBox="1"/>
          <p:nvPr/>
        </p:nvSpPr>
        <p:spPr>
          <a:xfrm>
            <a:off x="5497895" y="2804632"/>
            <a:ext cx="987771" cy="415498"/>
          </a:xfrm>
          <a:prstGeom prst="rect">
            <a:avLst/>
          </a:prstGeom>
          <a:solidFill>
            <a:schemeClr val="accent4">
              <a:lumMod val="20000"/>
              <a:lumOff val="80000"/>
            </a:schemeClr>
          </a:solidFill>
          <a:ln>
            <a:noFill/>
          </a:ln>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p>
          <a:p>
            <a:pPr algn="ctr"/>
            <a:r>
              <a:rPr lang="es-MX" sz="1050" dirty="0" smtClean="0">
                <a:solidFill>
                  <a:schemeClr val="accent4">
                    <a:lumMod val="75000"/>
                  </a:schemeClr>
                </a:solidFill>
                <a:latin typeface="Arial" pitchFamily="34" charset="0"/>
                <a:cs typeface="Arial" pitchFamily="34" charset="0"/>
              </a:rPr>
              <a:t> 12h15m28s</a:t>
            </a:r>
            <a:endParaRPr lang="es-MX" sz="1050" dirty="0">
              <a:solidFill>
                <a:schemeClr val="accent4">
                  <a:lumMod val="75000"/>
                </a:schemeClr>
              </a:solidFill>
              <a:latin typeface="Arial" pitchFamily="34" charset="0"/>
              <a:cs typeface="Arial" pitchFamily="34" charset="0"/>
            </a:endParaRPr>
          </a:p>
        </p:txBody>
      </p:sp>
      <p:sp>
        <p:nvSpPr>
          <p:cNvPr id="15" name="30 CuadroTexto"/>
          <p:cNvSpPr txBox="1"/>
          <p:nvPr/>
        </p:nvSpPr>
        <p:spPr>
          <a:xfrm>
            <a:off x="4246420" y="2841254"/>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12h15m27s</a:t>
            </a:r>
          </a:p>
        </p:txBody>
      </p:sp>
      <p:sp>
        <p:nvSpPr>
          <p:cNvPr id="16" name="4 CuadroTexto"/>
          <p:cNvSpPr txBox="1"/>
          <p:nvPr/>
        </p:nvSpPr>
        <p:spPr>
          <a:xfrm>
            <a:off x="2542359" y="1944798"/>
            <a:ext cx="3159351" cy="715581"/>
          </a:xfrm>
          <a:prstGeom prst="rect">
            <a:avLst/>
          </a:prstGeom>
          <a:noFill/>
          <a:ln>
            <a:solidFill>
              <a:schemeClr val="accent1"/>
            </a:solidFill>
          </a:ln>
          <a:effectLst>
            <a:outerShdw blurRad="50800" dist="38100" dir="2700000" algn="tl" rotWithShape="0">
              <a:schemeClr val="accent5">
                <a:lumMod val="50000"/>
                <a:alpha val="40000"/>
              </a:schemeClr>
            </a:outerShdw>
          </a:effectLst>
        </p:spPr>
        <p:txBody>
          <a:bodyPr wrap="square" rtlCol="0">
            <a:spAutoFit/>
          </a:bodyPr>
          <a:lstStyle/>
          <a:p>
            <a:pPr algn="ctr"/>
            <a:r>
              <a:rPr lang="es-MX" sz="1350" dirty="0">
                <a:solidFill>
                  <a:schemeClr val="accent6">
                    <a:lumMod val="75000"/>
                  </a:schemeClr>
                </a:solidFill>
                <a:latin typeface="Arial" pitchFamily="34" charset="0"/>
                <a:cs typeface="Arial" pitchFamily="34" charset="0"/>
              </a:rPr>
              <a:t>INTEGRADOR O GENERADOR DE LA ESCALA DE TIEMPO </a:t>
            </a:r>
            <a:r>
              <a:rPr lang="es-MX" sz="1350" dirty="0" smtClean="0">
                <a:solidFill>
                  <a:schemeClr val="accent6">
                    <a:lumMod val="75000"/>
                  </a:schemeClr>
                </a:solidFill>
                <a:latin typeface="Arial" pitchFamily="34" charset="0"/>
                <a:cs typeface="Arial" pitchFamily="34" charset="0"/>
              </a:rPr>
              <a:t>UTC(k) O SIMT(k)</a:t>
            </a:r>
            <a:endParaRPr lang="es-MX" sz="1350" dirty="0">
              <a:solidFill>
                <a:schemeClr val="accent6">
                  <a:lumMod val="75000"/>
                </a:schemeClr>
              </a:solidFill>
              <a:latin typeface="Arial" pitchFamily="34" charset="0"/>
              <a:cs typeface="Arial" pitchFamily="34" charset="0"/>
            </a:endParaRPr>
          </a:p>
        </p:txBody>
      </p:sp>
      <p:cxnSp>
        <p:nvCxnSpPr>
          <p:cNvPr id="17" name="27 Conector angular"/>
          <p:cNvCxnSpPr/>
          <p:nvPr/>
        </p:nvCxnSpPr>
        <p:spPr>
          <a:xfrm rot="5400000" flipH="1" flipV="1">
            <a:off x="4026161" y="2949326"/>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18" name="28 Conector angular"/>
          <p:cNvCxnSpPr/>
          <p:nvPr/>
        </p:nvCxnSpPr>
        <p:spPr>
          <a:xfrm>
            <a:off x="4276321" y="2813669"/>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19" name="31 Conector angular"/>
          <p:cNvCxnSpPr/>
          <p:nvPr/>
        </p:nvCxnSpPr>
        <p:spPr>
          <a:xfrm rot="5400000" flipH="1" flipV="1">
            <a:off x="5431609" y="2901834"/>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20" name="32 Conector angular"/>
          <p:cNvCxnSpPr/>
          <p:nvPr/>
        </p:nvCxnSpPr>
        <p:spPr>
          <a:xfrm>
            <a:off x="5722766" y="2813671"/>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cxnSp>
        <p:nvCxnSpPr>
          <p:cNvPr id="21" name="39 Conector recto de flecha"/>
          <p:cNvCxnSpPr>
            <a:stCxn id="16" idx="2"/>
            <a:endCxn id="27" idx="0"/>
          </p:cNvCxnSpPr>
          <p:nvPr/>
        </p:nvCxnSpPr>
        <p:spPr>
          <a:xfrm>
            <a:off x="4122035" y="2660379"/>
            <a:ext cx="2478" cy="823576"/>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42 CuadroTexto"/>
          <p:cNvSpPr txBox="1"/>
          <p:nvPr/>
        </p:nvSpPr>
        <p:spPr>
          <a:xfrm>
            <a:off x="2910163" y="2807369"/>
            <a:ext cx="878767" cy="553998"/>
          </a:xfrm>
          <a:prstGeom prst="rect">
            <a:avLst/>
          </a:prstGeom>
          <a:noFill/>
        </p:spPr>
        <p:txBody>
          <a:bodyPr wrap="none" rtlCol="0">
            <a:spAutoFit/>
          </a:bodyPr>
          <a:lstStyle/>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UTC(k)</a:t>
            </a:r>
          </a:p>
          <a:p>
            <a:r>
              <a:rPr lang="es-MX" sz="1500" b="1" dirty="0" smtClean="0">
                <a:solidFill>
                  <a:schemeClr val="accent4"/>
                </a:solidFill>
                <a:effectLst>
                  <a:outerShdw blurRad="38100" dist="38100" dir="2700000" algn="tl">
                    <a:srgbClr val="000000">
                      <a:alpha val="43137"/>
                    </a:srgbClr>
                  </a:outerShdw>
                </a:effectLst>
                <a:latin typeface="Arial" pitchFamily="34" charset="0"/>
                <a:cs typeface="Arial" pitchFamily="34" charset="0"/>
              </a:rPr>
              <a:t>SIMT(k)</a:t>
            </a:r>
            <a:endPar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3" name="45 Conector angular"/>
          <p:cNvCxnSpPr/>
          <p:nvPr/>
        </p:nvCxnSpPr>
        <p:spPr>
          <a:xfrm rot="5400000" flipH="1" flipV="1">
            <a:off x="6759818" y="2855461"/>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24" name="46 Conector angular"/>
          <p:cNvCxnSpPr/>
          <p:nvPr/>
        </p:nvCxnSpPr>
        <p:spPr>
          <a:xfrm>
            <a:off x="7110493" y="2809152"/>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27" name="6 CuadroTexto"/>
          <p:cNvSpPr txBox="1"/>
          <p:nvPr/>
        </p:nvSpPr>
        <p:spPr>
          <a:xfrm>
            <a:off x="3268927" y="3483955"/>
            <a:ext cx="1711171" cy="507831"/>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300" dirty="0">
                <a:solidFill>
                  <a:schemeClr val="accent6">
                    <a:lumMod val="75000"/>
                  </a:schemeClr>
                </a:solidFill>
                <a:latin typeface="Arial" pitchFamily="34" charset="0"/>
                <a:cs typeface="Arial" pitchFamily="34" charset="0"/>
              </a:rPr>
              <a:t>SERVIDOR DE TIEMPO POR VOZ</a:t>
            </a:r>
          </a:p>
        </p:txBody>
      </p:sp>
      <p:cxnSp>
        <p:nvCxnSpPr>
          <p:cNvPr id="30" name="74 Conector recto de flecha"/>
          <p:cNvCxnSpPr>
            <a:stCxn id="36" idx="2"/>
            <a:endCxn id="56" idx="0"/>
          </p:cNvCxnSpPr>
          <p:nvPr/>
        </p:nvCxnSpPr>
        <p:spPr>
          <a:xfrm>
            <a:off x="4122034" y="4821623"/>
            <a:ext cx="5290" cy="1107281"/>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1" name="Imagen 4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11728" y="5928906"/>
            <a:ext cx="1029120" cy="708377"/>
          </a:xfrm>
          <a:prstGeom prst="rect">
            <a:avLst/>
          </a:prstGeom>
        </p:spPr>
      </p:pic>
      <p:sp>
        <p:nvSpPr>
          <p:cNvPr id="36" name="6 CuadroTexto"/>
          <p:cNvSpPr txBox="1"/>
          <p:nvPr/>
        </p:nvSpPr>
        <p:spPr>
          <a:xfrm>
            <a:off x="3369230" y="4329180"/>
            <a:ext cx="1505607" cy="492443"/>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300" dirty="0">
                <a:solidFill>
                  <a:schemeClr val="accent6">
                    <a:lumMod val="75000"/>
                  </a:schemeClr>
                </a:solidFill>
                <a:latin typeface="Arial" pitchFamily="34" charset="0"/>
                <a:cs typeface="Arial" pitchFamily="34" charset="0"/>
              </a:rPr>
              <a:t>ZONA HORARIA</a:t>
            </a:r>
          </a:p>
          <a:p>
            <a:pPr algn="ctr"/>
            <a:r>
              <a:rPr lang="es-MX" sz="1300" dirty="0">
                <a:solidFill>
                  <a:schemeClr val="accent6">
                    <a:lumMod val="75000"/>
                  </a:schemeClr>
                </a:solidFill>
                <a:latin typeface="Arial" pitchFamily="34" charset="0"/>
                <a:cs typeface="Arial" pitchFamily="34" charset="0"/>
              </a:rPr>
              <a:t>UTC ± N (-3)</a:t>
            </a:r>
          </a:p>
        </p:txBody>
      </p:sp>
      <p:cxnSp>
        <p:nvCxnSpPr>
          <p:cNvPr id="44" name="74 Conector recto de flecha"/>
          <p:cNvCxnSpPr/>
          <p:nvPr/>
        </p:nvCxnSpPr>
        <p:spPr>
          <a:xfrm>
            <a:off x="2876096" y="5685904"/>
            <a:ext cx="1" cy="243000"/>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74 Conector recto de flecha"/>
          <p:cNvCxnSpPr>
            <a:stCxn id="27" idx="2"/>
            <a:endCxn id="36" idx="0"/>
          </p:cNvCxnSpPr>
          <p:nvPr/>
        </p:nvCxnSpPr>
        <p:spPr>
          <a:xfrm flipH="1">
            <a:off x="4122034" y="3991786"/>
            <a:ext cx="2479" cy="337394"/>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74 Conector recto de flecha"/>
          <p:cNvCxnSpPr/>
          <p:nvPr/>
        </p:nvCxnSpPr>
        <p:spPr>
          <a:xfrm>
            <a:off x="5277462" y="5685904"/>
            <a:ext cx="1" cy="243000"/>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39 Conector recto de flecha"/>
          <p:cNvCxnSpPr/>
          <p:nvPr/>
        </p:nvCxnSpPr>
        <p:spPr>
          <a:xfrm flipH="1">
            <a:off x="2877444" y="5685905"/>
            <a:ext cx="2403408" cy="1"/>
          </a:xfrm>
          <a:prstGeom prst="straightConnector1">
            <a:avLst/>
          </a:prstGeom>
          <a:ln w="38100">
            <a:solidFill>
              <a:schemeClr val="accent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6541370" y="6065588"/>
            <a:ext cx="2318851" cy="507831"/>
          </a:xfrm>
          <a:prstGeom prst="rect">
            <a:avLst/>
          </a:prstGeom>
          <a:noFill/>
        </p:spPr>
        <p:txBody>
          <a:bodyPr wrap="square" rtlCol="0">
            <a:spAutoFit/>
          </a:bodyPr>
          <a:lstStyle/>
          <a:p>
            <a:r>
              <a:rPr lang="es-MX" sz="1350" dirty="0"/>
              <a:t>Líneas telefónicas convencionales</a:t>
            </a:r>
          </a:p>
        </p:txBody>
      </p:sp>
      <p:cxnSp>
        <p:nvCxnSpPr>
          <p:cNvPr id="48" name="74 Conector recto de flecha"/>
          <p:cNvCxnSpPr/>
          <p:nvPr/>
        </p:nvCxnSpPr>
        <p:spPr>
          <a:xfrm flipH="1">
            <a:off x="6085490" y="6215986"/>
            <a:ext cx="455116" cy="0"/>
          </a:xfrm>
          <a:prstGeom prst="straightConnector1">
            <a:avLst/>
          </a:prstGeom>
          <a:ln w="381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8" name="47 CuadroTexto"/>
          <p:cNvSpPr txBox="1"/>
          <p:nvPr/>
        </p:nvSpPr>
        <p:spPr>
          <a:xfrm>
            <a:off x="6836911" y="5063577"/>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9h15m29s</a:t>
            </a:r>
          </a:p>
        </p:txBody>
      </p:sp>
      <p:sp>
        <p:nvSpPr>
          <p:cNvPr id="59" name="36 CuadroTexto"/>
          <p:cNvSpPr txBox="1"/>
          <p:nvPr/>
        </p:nvSpPr>
        <p:spPr>
          <a:xfrm>
            <a:off x="5555078" y="5059058"/>
            <a:ext cx="987771" cy="415498"/>
          </a:xfrm>
          <a:prstGeom prst="rect">
            <a:avLst/>
          </a:prstGeom>
          <a:solidFill>
            <a:schemeClr val="accent4">
              <a:lumMod val="20000"/>
              <a:lumOff val="80000"/>
            </a:schemeClr>
          </a:solidFill>
          <a:ln>
            <a:noFill/>
          </a:ln>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9h15m28s</a:t>
            </a:r>
          </a:p>
        </p:txBody>
      </p:sp>
      <p:sp>
        <p:nvSpPr>
          <p:cNvPr id="60" name="30 CuadroTexto"/>
          <p:cNvSpPr txBox="1"/>
          <p:nvPr/>
        </p:nvSpPr>
        <p:spPr>
          <a:xfrm>
            <a:off x="4303604" y="5095680"/>
            <a:ext cx="987771" cy="415498"/>
          </a:xfrm>
          <a:prstGeom prst="rect">
            <a:avLst/>
          </a:prstGeom>
          <a:solidFill>
            <a:schemeClr val="accent4">
              <a:lumMod val="20000"/>
              <a:lumOff val="80000"/>
            </a:schemeClr>
          </a:solidFill>
        </p:spPr>
        <p:txBody>
          <a:bodyPr wrap="none" rtlCol="0">
            <a:spAutoFit/>
          </a:bodyPr>
          <a:lstStyle/>
          <a:p>
            <a:pPr algn="ctr"/>
            <a:r>
              <a:rPr lang="es-MX" sz="1050" dirty="0" smtClean="0">
                <a:solidFill>
                  <a:schemeClr val="accent4">
                    <a:lumMod val="75000"/>
                  </a:schemeClr>
                </a:solidFill>
                <a:latin typeface="Arial" pitchFamily="34" charset="0"/>
                <a:cs typeface="Arial" pitchFamily="34" charset="0"/>
              </a:rPr>
              <a:t>28/ENE/2015</a:t>
            </a:r>
            <a:endParaRPr lang="es-MX" sz="1050" dirty="0">
              <a:solidFill>
                <a:schemeClr val="accent4">
                  <a:lumMod val="75000"/>
                </a:schemeClr>
              </a:solidFill>
              <a:latin typeface="Arial" pitchFamily="34" charset="0"/>
              <a:cs typeface="Arial" pitchFamily="34" charset="0"/>
            </a:endParaRPr>
          </a:p>
          <a:p>
            <a:pPr algn="ctr"/>
            <a:r>
              <a:rPr lang="es-MX" sz="1050" dirty="0">
                <a:solidFill>
                  <a:schemeClr val="accent4">
                    <a:lumMod val="75000"/>
                  </a:schemeClr>
                </a:solidFill>
                <a:latin typeface="Arial" pitchFamily="34" charset="0"/>
                <a:cs typeface="Arial" pitchFamily="34" charset="0"/>
              </a:rPr>
              <a:t> 9h15m27s</a:t>
            </a:r>
          </a:p>
        </p:txBody>
      </p:sp>
      <p:cxnSp>
        <p:nvCxnSpPr>
          <p:cNvPr id="61" name="27 Conector angular"/>
          <p:cNvCxnSpPr/>
          <p:nvPr/>
        </p:nvCxnSpPr>
        <p:spPr>
          <a:xfrm rot="5400000" flipH="1" flipV="1">
            <a:off x="4083345" y="5203752"/>
            <a:ext cx="385812" cy="114503"/>
          </a:xfrm>
          <a:prstGeom prst="bentConnector3">
            <a:avLst>
              <a:gd name="adj1" fmla="val -1846"/>
            </a:avLst>
          </a:prstGeom>
        </p:spPr>
        <p:style>
          <a:lnRef idx="3">
            <a:schemeClr val="accent4"/>
          </a:lnRef>
          <a:fillRef idx="0">
            <a:schemeClr val="accent4"/>
          </a:fillRef>
          <a:effectRef idx="2">
            <a:schemeClr val="accent4"/>
          </a:effectRef>
          <a:fontRef idx="minor">
            <a:schemeClr val="tx1"/>
          </a:fontRef>
        </p:style>
      </p:cxnSp>
      <p:cxnSp>
        <p:nvCxnSpPr>
          <p:cNvPr id="62" name="28 Conector angular"/>
          <p:cNvCxnSpPr/>
          <p:nvPr/>
        </p:nvCxnSpPr>
        <p:spPr>
          <a:xfrm>
            <a:off x="4333505" y="5068095"/>
            <a:ext cx="1249946" cy="383378"/>
          </a:xfrm>
          <a:prstGeom prst="bentConnector3">
            <a:avLst>
              <a:gd name="adj1" fmla="val 72289"/>
            </a:avLst>
          </a:prstGeom>
        </p:spPr>
        <p:style>
          <a:lnRef idx="3">
            <a:schemeClr val="accent4"/>
          </a:lnRef>
          <a:fillRef idx="0">
            <a:schemeClr val="accent4"/>
          </a:fillRef>
          <a:effectRef idx="2">
            <a:schemeClr val="accent4"/>
          </a:effectRef>
          <a:fontRef idx="minor">
            <a:schemeClr val="tx1"/>
          </a:fontRef>
        </p:style>
      </p:cxnSp>
      <p:cxnSp>
        <p:nvCxnSpPr>
          <p:cNvPr id="63" name="31 Conector angular"/>
          <p:cNvCxnSpPr/>
          <p:nvPr/>
        </p:nvCxnSpPr>
        <p:spPr>
          <a:xfrm rot="5400000" flipH="1" flipV="1">
            <a:off x="5488793" y="5156260"/>
            <a:ext cx="385811" cy="209481"/>
          </a:xfrm>
          <a:prstGeom prst="bentConnector3">
            <a:avLst>
              <a:gd name="adj1" fmla="val 99994"/>
            </a:avLst>
          </a:prstGeom>
        </p:spPr>
        <p:style>
          <a:lnRef idx="3">
            <a:schemeClr val="accent4"/>
          </a:lnRef>
          <a:fillRef idx="0">
            <a:schemeClr val="accent4"/>
          </a:fillRef>
          <a:effectRef idx="2">
            <a:schemeClr val="accent4"/>
          </a:effectRef>
          <a:fontRef idx="minor">
            <a:schemeClr val="tx1"/>
          </a:fontRef>
        </p:style>
      </p:cxnSp>
      <p:cxnSp>
        <p:nvCxnSpPr>
          <p:cNvPr id="64" name="32 Conector angular"/>
          <p:cNvCxnSpPr/>
          <p:nvPr/>
        </p:nvCxnSpPr>
        <p:spPr>
          <a:xfrm>
            <a:off x="5779949" y="5068097"/>
            <a:ext cx="1078843" cy="385813"/>
          </a:xfrm>
          <a:prstGeom prst="bentConnector3">
            <a:avLst>
              <a:gd name="adj1" fmla="val 65892"/>
            </a:avLst>
          </a:prstGeom>
        </p:spPr>
        <p:style>
          <a:lnRef idx="3">
            <a:schemeClr val="accent4"/>
          </a:lnRef>
          <a:fillRef idx="0">
            <a:schemeClr val="accent4"/>
          </a:fillRef>
          <a:effectRef idx="2">
            <a:schemeClr val="accent4"/>
          </a:effectRef>
          <a:fontRef idx="minor">
            <a:schemeClr val="tx1"/>
          </a:fontRef>
        </p:style>
      </p:cxnSp>
      <p:cxnSp>
        <p:nvCxnSpPr>
          <p:cNvPr id="65" name="45 Conector angular"/>
          <p:cNvCxnSpPr/>
          <p:nvPr/>
        </p:nvCxnSpPr>
        <p:spPr>
          <a:xfrm rot="5400000" flipH="1" flipV="1">
            <a:off x="6817001" y="5109888"/>
            <a:ext cx="383377" cy="299795"/>
          </a:xfrm>
          <a:prstGeom prst="bentConnector3">
            <a:avLst>
              <a:gd name="adj1" fmla="val 100994"/>
            </a:avLst>
          </a:prstGeom>
        </p:spPr>
        <p:style>
          <a:lnRef idx="3">
            <a:schemeClr val="accent4"/>
          </a:lnRef>
          <a:fillRef idx="0">
            <a:schemeClr val="accent4"/>
          </a:fillRef>
          <a:effectRef idx="2">
            <a:schemeClr val="accent4"/>
          </a:effectRef>
          <a:fontRef idx="minor">
            <a:schemeClr val="tx1"/>
          </a:fontRef>
        </p:style>
      </p:cxnSp>
      <p:cxnSp>
        <p:nvCxnSpPr>
          <p:cNvPr id="66" name="46 Conector angular"/>
          <p:cNvCxnSpPr/>
          <p:nvPr/>
        </p:nvCxnSpPr>
        <p:spPr>
          <a:xfrm>
            <a:off x="7167676" y="5063579"/>
            <a:ext cx="967483" cy="406261"/>
          </a:xfrm>
          <a:prstGeom prst="bentConnector3">
            <a:avLst>
              <a:gd name="adj1" fmla="val 65396"/>
            </a:avLst>
          </a:prstGeom>
        </p:spPr>
        <p:style>
          <a:lnRef idx="3">
            <a:schemeClr val="accent4"/>
          </a:lnRef>
          <a:fillRef idx="0">
            <a:schemeClr val="accent4"/>
          </a:fillRef>
          <a:effectRef idx="2">
            <a:schemeClr val="accent4"/>
          </a:effectRef>
          <a:fontRef idx="minor">
            <a:schemeClr val="tx1"/>
          </a:fontRef>
        </p:style>
      </p:cxnSp>
      <p:sp>
        <p:nvSpPr>
          <p:cNvPr id="68" name="42 CuadroTexto"/>
          <p:cNvSpPr txBox="1"/>
          <p:nvPr/>
        </p:nvSpPr>
        <p:spPr>
          <a:xfrm>
            <a:off x="2599543" y="5095354"/>
            <a:ext cx="1459951" cy="323165"/>
          </a:xfrm>
          <a:prstGeom prst="rect">
            <a:avLst/>
          </a:prstGeom>
          <a:noFill/>
        </p:spPr>
        <p:txBody>
          <a:bodyPr wrap="none" rtlCol="0">
            <a:spAutoFit/>
          </a:bodyPr>
          <a:lstStyle/>
          <a:p>
            <a:r>
              <a:rPr lang="es-MX" sz="1500" b="1" dirty="0">
                <a:solidFill>
                  <a:schemeClr val="accent4"/>
                </a:solidFill>
                <a:effectLst>
                  <a:outerShdw blurRad="38100" dist="38100" dir="2700000" algn="tl">
                    <a:srgbClr val="000000">
                      <a:alpha val="43137"/>
                    </a:srgbClr>
                  </a:outerShdw>
                </a:effectLst>
                <a:latin typeface="Arial" pitchFamily="34" charset="0"/>
                <a:cs typeface="Arial" pitchFamily="34" charset="0"/>
              </a:rPr>
              <a:t>HORA LOCAL</a:t>
            </a:r>
          </a:p>
        </p:txBody>
      </p:sp>
      <p:pic>
        <p:nvPicPr>
          <p:cNvPr id="56" name="Imagen 5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12764" y="5928904"/>
            <a:ext cx="1029120" cy="708377"/>
          </a:xfrm>
          <a:prstGeom prst="rect">
            <a:avLst/>
          </a:prstGeom>
        </p:spPr>
      </p:pic>
      <p:pic>
        <p:nvPicPr>
          <p:cNvPr id="57" name="Imagen 5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94928" y="5923969"/>
            <a:ext cx="1029120" cy="708377"/>
          </a:xfrm>
          <a:prstGeom prst="rect">
            <a:avLst/>
          </a:prstGeom>
        </p:spPr>
      </p:pic>
      <p:sp>
        <p:nvSpPr>
          <p:cNvPr id="67" name="Text Box 2"/>
          <p:cNvSpPr txBox="1">
            <a:spLocks noChangeArrowheads="1"/>
          </p:cNvSpPr>
          <p:nvPr/>
        </p:nvSpPr>
        <p:spPr bwMode="auto">
          <a:xfrm>
            <a:off x="0" y="-236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sz="2400">
                <a:solidFill>
                  <a:schemeClr val="tx1"/>
                </a:solidFill>
                <a:latin typeface="Times New Roman" panose="02020603050405020304" pitchFamily="18" charset="0"/>
              </a:defRPr>
            </a:lvl1pPr>
            <a:lvl2pPr marL="914400" indent="-457200">
              <a:defRPr kumimoji="1" sz="2400">
                <a:solidFill>
                  <a:schemeClr val="tx1"/>
                </a:solidFill>
                <a:latin typeface="Times New Roman" panose="02020603050405020304" pitchFamily="18" charset="0"/>
              </a:defRPr>
            </a:lvl2pPr>
            <a:lvl3pPr marL="1371600" indent="-457200">
              <a:defRPr kumimoji="1" sz="2400">
                <a:solidFill>
                  <a:schemeClr val="tx1"/>
                </a:solidFill>
                <a:latin typeface="Times New Roman" panose="02020603050405020304" pitchFamily="18" charset="0"/>
              </a:defRPr>
            </a:lvl3pPr>
            <a:lvl4pPr marL="1828800" indent="-457200">
              <a:defRPr kumimoji="1" sz="2400">
                <a:solidFill>
                  <a:schemeClr val="tx1"/>
                </a:solidFill>
                <a:latin typeface="Times New Roman" panose="02020603050405020304" pitchFamily="18" charset="0"/>
              </a:defRPr>
            </a:lvl4pPr>
            <a:lvl5pPr marL="2286000" indent="-457200">
              <a:defRPr kumimoji="1"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a:buClr>
                <a:srgbClr val="336600"/>
              </a:buClr>
              <a:buFont typeface="Wingdings" panose="05000000000000000000" pitchFamily="2" charset="2"/>
              <a:buNone/>
              <a:defRPr/>
            </a:pPr>
            <a:r>
              <a:rPr lang="es-ES" altLang="es-MX" b="1" dirty="0">
                <a:solidFill>
                  <a:srgbClr val="800000"/>
                </a:solidFill>
                <a:effectLst>
                  <a:outerShdw blurRad="38100" dist="38100" dir="2700000" algn="tl">
                    <a:srgbClr val="000000">
                      <a:alpha val="43137"/>
                    </a:srgbClr>
                  </a:outerShdw>
                </a:effectLst>
                <a:latin typeface="Arial" panose="020B0604020202020204" pitchFamily="34" charset="0"/>
              </a:rPr>
              <a:t>TELÉFONO</a:t>
            </a:r>
          </a:p>
        </p:txBody>
      </p:sp>
    </p:spTree>
    <p:extLst>
      <p:ext uri="{BB962C8B-B14F-4D97-AF65-F5344CB8AC3E}">
        <p14:creationId xmlns:p14="http://schemas.microsoft.com/office/powerpoint/2010/main" val="2601200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67804" y="532997"/>
            <a:ext cx="3284874" cy="369332"/>
          </a:xfrm>
          <a:prstGeom prst="rect">
            <a:avLst/>
          </a:prstGeom>
          <a:noFill/>
        </p:spPr>
        <p:txBody>
          <a:bodyPr wrap="none" rtlCol="0">
            <a:spAutoFit/>
          </a:bodyPr>
          <a:lstStyle/>
          <a:p>
            <a:r>
              <a:rPr lang="es-MX" b="1" dirty="0" smtClean="0"/>
              <a:t>Conjunto archivos de audio</a:t>
            </a:r>
            <a:endParaRPr lang="es-MX" b="1" dirty="0"/>
          </a:p>
        </p:txBody>
      </p:sp>
      <p:sp>
        <p:nvSpPr>
          <p:cNvPr id="5" name="CuadroTexto 4"/>
          <p:cNvSpPr txBox="1"/>
          <p:nvPr/>
        </p:nvSpPr>
        <p:spPr>
          <a:xfrm>
            <a:off x="895510" y="940333"/>
            <a:ext cx="5979522" cy="738664"/>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s-MX" b="1" u="sng" dirty="0"/>
              <a:t>Generales:</a:t>
            </a:r>
          </a:p>
          <a:p>
            <a:r>
              <a:rPr lang="es-MX" dirty="0"/>
              <a:t>Mensaje de bienvenida </a:t>
            </a:r>
            <a:r>
              <a:rPr lang="es-MX" dirty="0" smtClean="0"/>
              <a:t>(CNM.wav    </a:t>
            </a:r>
            <a:r>
              <a:rPr lang="es-MX" dirty="0" smtClean="0">
                <a:solidFill>
                  <a:srgbClr val="0070C0"/>
                </a:solidFill>
              </a:rPr>
              <a:t>♫ Centro </a:t>
            </a:r>
            <a:r>
              <a:rPr lang="es-MX" dirty="0">
                <a:solidFill>
                  <a:srgbClr val="0070C0"/>
                </a:solidFill>
              </a:rPr>
              <a:t>Nacional de </a:t>
            </a:r>
            <a:r>
              <a:rPr lang="es-MX" dirty="0" smtClean="0">
                <a:solidFill>
                  <a:srgbClr val="0070C0"/>
                </a:solidFill>
              </a:rPr>
              <a:t>Metrología </a:t>
            </a:r>
            <a:r>
              <a:rPr lang="es-MX" dirty="0">
                <a:solidFill>
                  <a:srgbClr val="0070C0"/>
                </a:solidFill>
              </a:rPr>
              <a:t>♫</a:t>
            </a:r>
            <a:r>
              <a:rPr lang="es-MX" dirty="0" smtClean="0"/>
              <a:t>)</a:t>
            </a:r>
            <a:endParaRPr lang="es-MX" dirty="0"/>
          </a:p>
          <a:p>
            <a:r>
              <a:rPr lang="es-MX" dirty="0"/>
              <a:t>Zona Horaria </a:t>
            </a:r>
            <a:r>
              <a:rPr lang="es-MX" dirty="0" smtClean="0"/>
              <a:t>(TC.wav     </a:t>
            </a:r>
            <a:r>
              <a:rPr lang="es-MX" dirty="0" smtClean="0">
                <a:solidFill>
                  <a:srgbClr val="0070C0"/>
                </a:solidFill>
              </a:rPr>
              <a:t>♫ Tiempo </a:t>
            </a:r>
            <a:r>
              <a:rPr lang="es-MX" dirty="0">
                <a:solidFill>
                  <a:srgbClr val="0070C0"/>
                </a:solidFill>
              </a:rPr>
              <a:t>del </a:t>
            </a:r>
            <a:r>
              <a:rPr lang="es-MX" dirty="0" smtClean="0">
                <a:solidFill>
                  <a:srgbClr val="0070C0"/>
                </a:solidFill>
              </a:rPr>
              <a:t>Centro</a:t>
            </a:r>
            <a:r>
              <a:rPr lang="es-MX" dirty="0">
                <a:solidFill>
                  <a:srgbClr val="0070C0"/>
                </a:solidFill>
              </a:rPr>
              <a:t> ♫</a:t>
            </a:r>
            <a:r>
              <a:rPr lang="es-MX" dirty="0" smtClean="0"/>
              <a:t>)</a:t>
            </a:r>
            <a:endParaRPr lang="es-MX" dirty="0"/>
          </a:p>
        </p:txBody>
      </p:sp>
      <p:sp>
        <p:nvSpPr>
          <p:cNvPr id="6" name="CuadroTexto 5"/>
          <p:cNvSpPr txBox="1"/>
          <p:nvPr/>
        </p:nvSpPr>
        <p:spPr>
          <a:xfrm>
            <a:off x="885079" y="1760480"/>
            <a:ext cx="3148619" cy="1169551"/>
          </a:xfrm>
          <a:prstGeom prst="rect">
            <a:avLst/>
          </a:prstGeom>
          <a:noFill/>
        </p:spPr>
        <p:txBody>
          <a:bodyPr wrap="none" rtlCol="0">
            <a:spAutoFit/>
          </a:bodyPr>
          <a:lstStyle>
            <a:defPPr>
              <a:defRPr lang="en-US"/>
            </a:defPPr>
            <a:lvl1pPr>
              <a:defRPr sz="1400">
                <a:latin typeface="Arial" panose="020B0604020202020204" pitchFamily="34" charset="0"/>
                <a:cs typeface="Arial" panose="020B0604020202020204" pitchFamily="34" charset="0"/>
              </a:defRPr>
            </a:lvl1pPr>
          </a:lstStyle>
          <a:p>
            <a:r>
              <a:rPr lang="es-MX" b="1" u="sng" dirty="0"/>
              <a:t>Horas:</a:t>
            </a:r>
          </a:p>
          <a:p>
            <a:r>
              <a:rPr lang="es-MX" dirty="0"/>
              <a:t>00h (</a:t>
            </a:r>
            <a:r>
              <a:rPr lang="es-MX" dirty="0" smtClean="0"/>
              <a:t>00_h.wav    </a:t>
            </a:r>
            <a:r>
              <a:rPr lang="es-MX" dirty="0">
                <a:solidFill>
                  <a:srgbClr val="0070C0"/>
                </a:solidFill>
              </a:rPr>
              <a:t>♫cero horas♫</a:t>
            </a:r>
            <a:r>
              <a:rPr lang="es-MX" dirty="0"/>
              <a:t>)</a:t>
            </a:r>
          </a:p>
          <a:p>
            <a:r>
              <a:rPr lang="es-MX" dirty="0"/>
              <a:t>01h (</a:t>
            </a:r>
            <a:r>
              <a:rPr lang="es-MX" dirty="0" smtClean="0"/>
              <a:t>01_h.wav    </a:t>
            </a:r>
            <a:r>
              <a:rPr lang="es-MX" dirty="0">
                <a:solidFill>
                  <a:srgbClr val="0070C0"/>
                </a:solidFill>
              </a:rPr>
              <a:t>♫una hora♫</a:t>
            </a:r>
            <a:r>
              <a:rPr lang="es-MX" dirty="0"/>
              <a:t>)</a:t>
            </a:r>
          </a:p>
          <a:p>
            <a:r>
              <a:rPr lang="es-MX" dirty="0" smtClean="0"/>
              <a:t>…</a:t>
            </a:r>
            <a:endParaRPr lang="es-MX" dirty="0"/>
          </a:p>
          <a:p>
            <a:r>
              <a:rPr lang="es-MX" dirty="0" smtClean="0"/>
              <a:t>23h </a:t>
            </a:r>
            <a:r>
              <a:rPr lang="es-MX" dirty="0"/>
              <a:t>(</a:t>
            </a:r>
            <a:r>
              <a:rPr lang="es-MX" dirty="0" smtClean="0"/>
              <a:t>23_h.wav    </a:t>
            </a:r>
            <a:r>
              <a:rPr lang="es-MX" dirty="0">
                <a:solidFill>
                  <a:srgbClr val="0070C0"/>
                </a:solidFill>
              </a:rPr>
              <a:t>♫veintitrés horas♫</a:t>
            </a:r>
            <a:r>
              <a:rPr lang="es-MX" dirty="0"/>
              <a:t>)</a:t>
            </a:r>
          </a:p>
        </p:txBody>
      </p:sp>
      <p:sp>
        <p:nvSpPr>
          <p:cNvPr id="7" name="CuadroTexto 6"/>
          <p:cNvSpPr txBox="1"/>
          <p:nvPr/>
        </p:nvSpPr>
        <p:spPr>
          <a:xfrm>
            <a:off x="885079" y="3069062"/>
            <a:ext cx="4054315" cy="1169551"/>
          </a:xfrm>
          <a:prstGeom prst="rect">
            <a:avLst/>
          </a:prstGeom>
          <a:noFill/>
        </p:spPr>
        <p:txBody>
          <a:bodyPr wrap="none" rtlCol="0">
            <a:spAutoFit/>
          </a:bodyPr>
          <a:lstStyle/>
          <a:p>
            <a:r>
              <a:rPr lang="es-MX" sz="1400" b="1" u="sng" dirty="0" smtClean="0">
                <a:latin typeface="Arial" panose="020B0604020202020204" pitchFamily="34" charset="0"/>
                <a:cs typeface="Arial" panose="020B0604020202020204" pitchFamily="34" charset="0"/>
              </a:rPr>
              <a:t>Minutos:</a:t>
            </a:r>
          </a:p>
          <a:p>
            <a:r>
              <a:rPr lang="es-MX" sz="1400" dirty="0" smtClean="0">
                <a:latin typeface="Arial" panose="020B0604020202020204" pitchFamily="34" charset="0"/>
                <a:cs typeface="Arial" panose="020B0604020202020204" pitchFamily="34" charset="0"/>
              </a:rPr>
              <a:t>00m (00_m</a:t>
            </a:r>
            <a:r>
              <a:rPr lang="es-MX" sz="1400" dirty="0">
                <a:latin typeface="Arial" panose="020B0604020202020204" pitchFamily="34" charset="0"/>
                <a:cs typeface="Arial" panose="020B0604020202020204" pitchFamily="34" charset="0"/>
              </a:rPr>
              <a:t>.wav</a:t>
            </a:r>
            <a:r>
              <a:rPr lang="es-MX" sz="1400" dirty="0" smtClean="0">
                <a:latin typeface="Arial" panose="020B0604020202020204" pitchFamily="34" charset="0"/>
                <a:cs typeface="Arial" panose="020B0604020202020204" pitchFamily="34" charset="0"/>
              </a:rPr>
              <a:t>    </a:t>
            </a:r>
            <a:r>
              <a:rPr lang="es-MX" sz="1400" dirty="0" smtClean="0">
                <a:solidFill>
                  <a:srgbClr val="0070C0"/>
                </a:solidFill>
                <a:latin typeface="Arial" panose="020B0604020202020204" pitchFamily="34" charset="0"/>
                <a:cs typeface="Arial" panose="020B0604020202020204" pitchFamily="34" charset="0"/>
              </a:rPr>
              <a:t>♫cero minutos♫</a:t>
            </a:r>
            <a:r>
              <a:rPr lang="es-MX" sz="1400" dirty="0" smtClean="0">
                <a:latin typeface="Arial" panose="020B0604020202020204" pitchFamily="34" charset="0"/>
                <a:cs typeface="Arial" panose="020B0604020202020204" pitchFamily="34" charset="0"/>
              </a:rPr>
              <a:t>)</a:t>
            </a:r>
          </a:p>
          <a:p>
            <a:r>
              <a:rPr lang="es-MX" sz="1400" dirty="0" smtClean="0">
                <a:latin typeface="Arial" panose="020B0604020202020204" pitchFamily="34" charset="0"/>
                <a:cs typeface="Arial" panose="020B0604020202020204" pitchFamily="34" charset="0"/>
              </a:rPr>
              <a:t>01m (01_</a:t>
            </a:r>
            <a:r>
              <a:rPr lang="es-MX" sz="1400" dirty="0">
                <a:latin typeface="Arial" panose="020B0604020202020204" pitchFamily="34" charset="0"/>
                <a:cs typeface="Arial" panose="020B0604020202020204" pitchFamily="34" charset="0"/>
              </a:rPr>
              <a:t>m.wav</a:t>
            </a:r>
            <a:r>
              <a:rPr lang="es-MX" sz="1400" dirty="0" smtClean="0">
                <a:latin typeface="Arial" panose="020B0604020202020204" pitchFamily="34" charset="0"/>
                <a:cs typeface="Arial" panose="020B0604020202020204" pitchFamily="34" charset="0"/>
              </a:rPr>
              <a:t>    </a:t>
            </a:r>
            <a:r>
              <a:rPr lang="es-MX" sz="1400" dirty="0" smtClean="0">
                <a:solidFill>
                  <a:srgbClr val="0070C0"/>
                </a:solidFill>
                <a:latin typeface="Arial" panose="020B0604020202020204" pitchFamily="34" charset="0"/>
                <a:cs typeface="Arial" panose="020B0604020202020204" pitchFamily="34" charset="0"/>
              </a:rPr>
              <a:t>♫un minuto♫</a:t>
            </a:r>
            <a:r>
              <a:rPr lang="es-MX" sz="1400" dirty="0" smtClean="0">
                <a:latin typeface="Arial" panose="020B0604020202020204" pitchFamily="34" charset="0"/>
                <a:cs typeface="Arial" panose="020B0604020202020204" pitchFamily="34" charset="0"/>
              </a:rPr>
              <a:t>)</a:t>
            </a:r>
          </a:p>
          <a:p>
            <a:r>
              <a:rPr lang="es-MX" sz="1400" dirty="0" smtClean="0">
                <a:latin typeface="Arial" panose="020B0604020202020204" pitchFamily="34" charset="0"/>
                <a:cs typeface="Arial" panose="020B0604020202020204" pitchFamily="34" charset="0"/>
              </a:rPr>
              <a:t>.</a:t>
            </a:r>
          </a:p>
          <a:p>
            <a:r>
              <a:rPr lang="es-MX" sz="1400" dirty="0" smtClean="0">
                <a:latin typeface="Arial" panose="020B0604020202020204" pitchFamily="34" charset="0"/>
                <a:cs typeface="Arial" panose="020B0604020202020204" pitchFamily="34" charset="0"/>
              </a:rPr>
              <a:t>59h (59_</a:t>
            </a:r>
            <a:r>
              <a:rPr lang="es-MX" sz="1400" dirty="0">
                <a:latin typeface="Arial" panose="020B0604020202020204" pitchFamily="34" charset="0"/>
                <a:cs typeface="Arial" panose="020B0604020202020204" pitchFamily="34" charset="0"/>
              </a:rPr>
              <a:t>m.wav</a:t>
            </a:r>
            <a:r>
              <a:rPr lang="es-MX" sz="1400" dirty="0" smtClean="0">
                <a:latin typeface="Arial" panose="020B0604020202020204" pitchFamily="34" charset="0"/>
                <a:cs typeface="Arial" panose="020B0604020202020204" pitchFamily="34" charset="0"/>
              </a:rPr>
              <a:t>    </a:t>
            </a:r>
            <a:r>
              <a:rPr lang="es-MX" sz="1400" dirty="0" smtClean="0">
                <a:solidFill>
                  <a:srgbClr val="0070C0"/>
                </a:solidFill>
                <a:latin typeface="Arial" panose="020B0604020202020204" pitchFamily="34" charset="0"/>
                <a:cs typeface="Arial" panose="020B0604020202020204" pitchFamily="34" charset="0"/>
              </a:rPr>
              <a:t>♫cincuenta y nueve minutos♫</a:t>
            </a:r>
            <a:r>
              <a:rPr lang="es-MX" sz="1400" dirty="0">
                <a:latin typeface="Arial" panose="020B0604020202020204" pitchFamily="34" charset="0"/>
                <a:cs typeface="Arial" panose="020B0604020202020204" pitchFamily="34" charset="0"/>
              </a:rPr>
              <a:t>)</a:t>
            </a:r>
          </a:p>
        </p:txBody>
      </p:sp>
      <p:sp>
        <p:nvSpPr>
          <p:cNvPr id="8" name="CuadroTexto 7"/>
          <p:cNvSpPr txBox="1"/>
          <p:nvPr/>
        </p:nvSpPr>
        <p:spPr>
          <a:xfrm>
            <a:off x="911124" y="4465423"/>
            <a:ext cx="4134465" cy="1169551"/>
          </a:xfrm>
          <a:prstGeom prst="rect">
            <a:avLst/>
          </a:prstGeom>
          <a:noFill/>
        </p:spPr>
        <p:txBody>
          <a:bodyPr wrap="none" rtlCol="0">
            <a:spAutoFit/>
          </a:bodyPr>
          <a:lstStyle/>
          <a:p>
            <a:r>
              <a:rPr lang="es-MX" sz="1400" b="1" u="sng" dirty="0" smtClean="0">
                <a:latin typeface="Arial" panose="020B0604020202020204" pitchFamily="34" charset="0"/>
                <a:cs typeface="Arial" panose="020B0604020202020204" pitchFamily="34" charset="0"/>
              </a:rPr>
              <a:t>Segundos:</a:t>
            </a:r>
          </a:p>
          <a:p>
            <a:r>
              <a:rPr lang="es-MX" sz="1400" dirty="0" smtClean="0">
                <a:latin typeface="Arial" panose="020B0604020202020204" pitchFamily="34" charset="0"/>
                <a:cs typeface="Arial" panose="020B0604020202020204" pitchFamily="34" charset="0"/>
              </a:rPr>
              <a:t>00s (00_s</a:t>
            </a:r>
            <a:r>
              <a:rPr lang="es-MX" sz="1400" dirty="0">
                <a:latin typeface="Arial" panose="020B0604020202020204" pitchFamily="34" charset="0"/>
                <a:cs typeface="Arial" panose="020B0604020202020204" pitchFamily="34" charset="0"/>
              </a:rPr>
              <a:t>.wav</a:t>
            </a:r>
            <a:r>
              <a:rPr lang="es-MX" sz="1400" dirty="0" smtClean="0">
                <a:latin typeface="Arial" panose="020B0604020202020204" pitchFamily="34" charset="0"/>
                <a:cs typeface="Arial" panose="020B0604020202020204" pitchFamily="34" charset="0"/>
              </a:rPr>
              <a:t>    </a:t>
            </a:r>
            <a:r>
              <a:rPr lang="es-MX" sz="1400" dirty="0" smtClean="0">
                <a:solidFill>
                  <a:srgbClr val="0070C0"/>
                </a:solidFill>
                <a:latin typeface="Arial" panose="020B0604020202020204" pitchFamily="34" charset="0"/>
                <a:cs typeface="Arial" panose="020B0604020202020204" pitchFamily="34" charset="0"/>
              </a:rPr>
              <a:t>♫cero segundos♫</a:t>
            </a:r>
            <a:r>
              <a:rPr lang="es-MX" sz="1400" dirty="0" smtClean="0">
                <a:latin typeface="Arial" panose="020B0604020202020204" pitchFamily="34" charset="0"/>
                <a:cs typeface="Arial" panose="020B0604020202020204" pitchFamily="34" charset="0"/>
              </a:rPr>
              <a:t>)</a:t>
            </a:r>
          </a:p>
          <a:p>
            <a:r>
              <a:rPr lang="es-MX" sz="1400" dirty="0" smtClean="0">
                <a:latin typeface="Arial" panose="020B0604020202020204" pitchFamily="34" charset="0"/>
                <a:cs typeface="Arial" panose="020B0604020202020204" pitchFamily="34" charset="0"/>
              </a:rPr>
              <a:t>01s (01_s.wav    </a:t>
            </a:r>
            <a:r>
              <a:rPr lang="es-MX" sz="1400" dirty="0" smtClean="0">
                <a:solidFill>
                  <a:srgbClr val="0070C0"/>
                </a:solidFill>
                <a:latin typeface="Arial" panose="020B0604020202020204" pitchFamily="34" charset="0"/>
                <a:cs typeface="Arial" panose="020B0604020202020204" pitchFamily="34" charset="0"/>
              </a:rPr>
              <a:t>♫un segundo♫</a:t>
            </a:r>
            <a:r>
              <a:rPr lang="es-MX" sz="1400" dirty="0" smtClean="0">
                <a:latin typeface="Arial" panose="020B0604020202020204" pitchFamily="34" charset="0"/>
                <a:cs typeface="Arial" panose="020B0604020202020204" pitchFamily="34" charset="0"/>
              </a:rPr>
              <a:t>)</a:t>
            </a:r>
          </a:p>
          <a:p>
            <a:r>
              <a:rPr lang="es-MX" sz="1400" dirty="0" smtClean="0">
                <a:latin typeface="Arial" panose="020B0604020202020204" pitchFamily="34" charset="0"/>
                <a:cs typeface="Arial" panose="020B0604020202020204" pitchFamily="34" charset="0"/>
              </a:rPr>
              <a:t>.</a:t>
            </a:r>
          </a:p>
          <a:p>
            <a:r>
              <a:rPr lang="es-MX" sz="1400" dirty="0" smtClean="0">
                <a:latin typeface="Arial" panose="020B0604020202020204" pitchFamily="34" charset="0"/>
                <a:cs typeface="Arial" panose="020B0604020202020204" pitchFamily="34" charset="0"/>
              </a:rPr>
              <a:t>59s (59_</a:t>
            </a:r>
            <a:r>
              <a:rPr lang="es-MX" sz="1400" dirty="0">
                <a:latin typeface="Arial" panose="020B0604020202020204" pitchFamily="34" charset="0"/>
                <a:cs typeface="Arial" panose="020B0604020202020204" pitchFamily="34" charset="0"/>
              </a:rPr>
              <a:t>s.wav</a:t>
            </a:r>
            <a:r>
              <a:rPr lang="es-MX" sz="1400" dirty="0" smtClean="0">
                <a:latin typeface="Arial" panose="020B0604020202020204" pitchFamily="34" charset="0"/>
                <a:cs typeface="Arial" panose="020B0604020202020204" pitchFamily="34" charset="0"/>
              </a:rPr>
              <a:t>    </a:t>
            </a:r>
            <a:r>
              <a:rPr lang="es-MX" sz="1400" dirty="0" smtClean="0">
                <a:solidFill>
                  <a:srgbClr val="0070C0"/>
                </a:solidFill>
                <a:latin typeface="Arial" panose="020B0604020202020204" pitchFamily="34" charset="0"/>
                <a:cs typeface="Arial" panose="020B0604020202020204" pitchFamily="34" charset="0"/>
              </a:rPr>
              <a:t>♫cincuenta y nueve segundos♫</a:t>
            </a:r>
            <a:r>
              <a:rPr lang="es-MX" sz="1400" dirty="0">
                <a:latin typeface="Arial" panose="020B0604020202020204" pitchFamily="34" charset="0"/>
                <a:cs typeface="Arial" panose="020B0604020202020204" pitchFamily="34" charset="0"/>
              </a:rPr>
              <a:t>)</a:t>
            </a:r>
          </a:p>
        </p:txBody>
      </p:sp>
      <p:pic>
        <p:nvPicPr>
          <p:cNvPr id="9" name="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email"/>
          <a:stretch>
            <a:fillRect/>
          </a:stretch>
        </p:blipFill>
        <p:spPr>
          <a:xfrm>
            <a:off x="3649608" y="2037164"/>
            <a:ext cx="260241" cy="260241"/>
          </a:xfrm>
          <a:prstGeom prst="rect">
            <a:avLst/>
          </a:prstGeom>
        </p:spPr>
      </p:pic>
      <p:pic>
        <p:nvPicPr>
          <p:cNvPr id="10" name="5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cstate="email"/>
          <a:stretch>
            <a:fillRect/>
          </a:stretch>
        </p:blipFill>
        <p:spPr>
          <a:xfrm>
            <a:off x="4903185" y="3958582"/>
            <a:ext cx="253353" cy="253353"/>
          </a:xfrm>
          <a:prstGeom prst="rect">
            <a:avLst/>
          </a:prstGeom>
        </p:spPr>
      </p:pic>
      <p:pic>
        <p:nvPicPr>
          <p:cNvPr id="11" name="0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cstate="email"/>
          <a:stretch>
            <a:fillRect/>
          </a:stretch>
        </p:blipFill>
        <p:spPr>
          <a:xfrm>
            <a:off x="3803555" y="4942389"/>
            <a:ext cx="251134" cy="251134"/>
          </a:xfrm>
          <a:prstGeom prst="rect">
            <a:avLst/>
          </a:prstGeom>
        </p:spPr>
      </p:pic>
      <p:pic>
        <p:nvPicPr>
          <p:cNvPr id="12" name="centro nacional de metrologi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cstate="email"/>
          <a:stretch>
            <a:fillRect/>
          </a:stretch>
        </p:blipFill>
        <p:spPr>
          <a:xfrm>
            <a:off x="6864601" y="1169672"/>
            <a:ext cx="279986" cy="279986"/>
          </a:xfrm>
          <a:prstGeom prst="rect">
            <a:avLst/>
          </a:prstGeom>
        </p:spPr>
      </p:pic>
      <p:pic>
        <p:nvPicPr>
          <p:cNvPr id="13" name="tiempo del centro">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cstate="email"/>
          <a:stretch>
            <a:fillRect/>
          </a:stretch>
        </p:blipFill>
        <p:spPr>
          <a:xfrm>
            <a:off x="4916171" y="1399011"/>
            <a:ext cx="279986" cy="279986"/>
          </a:xfrm>
          <a:prstGeom prst="rect">
            <a:avLst/>
          </a:prstGeom>
        </p:spPr>
      </p:pic>
      <p:sp>
        <p:nvSpPr>
          <p:cNvPr id="14" name="CuadroTexto 13"/>
          <p:cNvSpPr txBox="1"/>
          <p:nvPr/>
        </p:nvSpPr>
        <p:spPr>
          <a:xfrm>
            <a:off x="911124" y="5897299"/>
            <a:ext cx="1743619" cy="523220"/>
          </a:xfrm>
          <a:prstGeom prst="rect">
            <a:avLst/>
          </a:prstGeom>
          <a:noFill/>
        </p:spPr>
        <p:txBody>
          <a:bodyPr wrap="none" rtlCol="0">
            <a:spAutoFit/>
          </a:bodyPr>
          <a:lstStyle/>
          <a:p>
            <a:r>
              <a:rPr lang="es-MX" sz="1400" b="1" u="sng" dirty="0" smtClean="0">
                <a:latin typeface="Arial" panose="020B0604020202020204" pitchFamily="34" charset="0"/>
                <a:cs typeface="Arial" panose="020B0604020202020204" pitchFamily="34" charset="0"/>
              </a:rPr>
              <a:t>Marca de tiempo:</a:t>
            </a:r>
          </a:p>
          <a:p>
            <a:r>
              <a:rPr lang="es-MX" sz="1400" dirty="0" smtClean="0">
                <a:latin typeface="Arial" panose="020B0604020202020204" pitchFamily="34" charset="0"/>
                <a:cs typeface="Arial" panose="020B0604020202020204" pitchFamily="34" charset="0"/>
              </a:rPr>
              <a:t>PIP (PIP.wav    </a:t>
            </a:r>
            <a:r>
              <a:rPr lang="es-MX" sz="1400" dirty="0" smtClean="0">
                <a:solidFill>
                  <a:srgbClr val="0070C0"/>
                </a:solidFill>
                <a:latin typeface="Arial" panose="020B0604020202020204" pitchFamily="34" charset="0"/>
                <a:cs typeface="Arial" panose="020B0604020202020204" pitchFamily="34" charset="0"/>
              </a:rPr>
              <a:t>♫♫</a:t>
            </a:r>
            <a:r>
              <a:rPr lang="es-MX" sz="1400" dirty="0" smtClean="0">
                <a:latin typeface="Arial" panose="020B0604020202020204" pitchFamily="34" charset="0"/>
                <a:cs typeface="Arial" panose="020B0604020202020204" pitchFamily="34" charset="0"/>
              </a:rPr>
              <a:t>)</a:t>
            </a:r>
          </a:p>
        </p:txBody>
      </p:sp>
      <p:pic>
        <p:nvPicPr>
          <p:cNvPr id="15" name="PIP">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cstate="email"/>
          <a:stretch>
            <a:fillRect/>
          </a:stretch>
        </p:blipFill>
        <p:spPr>
          <a:xfrm>
            <a:off x="2767804" y="6131656"/>
            <a:ext cx="288863" cy="288863"/>
          </a:xfrm>
          <a:prstGeom prst="rect">
            <a:avLst/>
          </a:prstGeom>
        </p:spPr>
      </p:pic>
      <p:sp>
        <p:nvSpPr>
          <p:cNvPr id="16" name="CuadroTexto 15"/>
          <p:cNvSpPr txBox="1"/>
          <p:nvPr/>
        </p:nvSpPr>
        <p:spPr>
          <a:xfrm>
            <a:off x="3193079" y="21372"/>
            <a:ext cx="2296463" cy="369332"/>
          </a:xfrm>
          <a:prstGeom prst="rect">
            <a:avLst/>
          </a:prstGeom>
          <a:noFill/>
        </p:spPr>
        <p:txBody>
          <a:bodyPr wrap="none" rtlCol="0">
            <a:spAutoFit/>
          </a:bodyPr>
          <a:lstStyle/>
          <a:p>
            <a:r>
              <a:rPr lang="es-MX" b="1" dirty="0" smtClean="0">
                <a:solidFill>
                  <a:srgbClr val="00B050"/>
                </a:solidFill>
                <a:latin typeface="Arial" panose="020B0604020202020204" pitchFamily="34" charset="0"/>
                <a:cs typeface="Arial" panose="020B0604020202020204" pitchFamily="34" charset="0"/>
              </a:rPr>
              <a:t>FUNCIONAMIENTO</a:t>
            </a:r>
            <a:endParaRPr lang="es-MX"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167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000" fill="hold"/>
                                        <p:tgtEl>
                                          <p:spTgt spid="10"/>
                                        </p:tgtEl>
                                      </p:cBhvr>
                                    </p:cmd>
                                  </p:childTnLst>
                                </p:cTn>
                              </p:par>
                            </p:childTnLst>
                          </p:cTn>
                        </p:par>
                      </p:childTnLst>
                    </p:cTn>
                  </p:par>
                </p:childTnLst>
              </p:cTn>
              <p:nextCondLst>
                <p:cond evt="onClick" delay="0">
                  <p:tgtEl>
                    <p:spTgt spid="10"/>
                  </p:tgtEl>
                </p:cond>
              </p:nextCondLst>
            </p:seq>
            <p:audio>
              <p:cMediaNode vol="62195">
                <p:cTn id="13" fill="hold" display="0">
                  <p:stCondLst>
                    <p:cond delay="indefinite"/>
                  </p:stCondLst>
                  <p:endCondLst>
                    <p:cond evt="onStopAudio" delay="0">
                      <p:tgtEl>
                        <p:sldTgt/>
                      </p:tgtEl>
                    </p:cond>
                  </p:endCondLst>
                </p:cTn>
                <p:tgtEl>
                  <p:spTgt spid="10"/>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33" fill="hold"/>
                                        <p:tgtEl>
                                          <p:spTgt spid="11"/>
                                        </p:tgtEl>
                                      </p:cBhvr>
                                    </p:cmd>
                                  </p:childTnLst>
                                </p:cTn>
                              </p:par>
                            </p:childTnLst>
                          </p:cTn>
                        </p:par>
                      </p:childTnLst>
                    </p:cTn>
                  </p:par>
                </p:childTnLst>
              </p:cTn>
              <p:nextCondLst>
                <p:cond evt="onClick" delay="0">
                  <p:tgtEl>
                    <p:spTgt spid="11"/>
                  </p:tgtEl>
                </p:cond>
              </p:nextCondLst>
            </p:seq>
            <p:audio>
              <p:cMediaNode vol="8000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000" fill="hold"/>
                                        <p:tgtEl>
                                          <p:spTgt spid="12"/>
                                        </p:tgtEl>
                                      </p:cBhvr>
                                    </p:cmd>
                                  </p:childTnLst>
                                </p:cTn>
                              </p:par>
                            </p:childTnLst>
                          </p:cTn>
                        </p:par>
                      </p:childTnLst>
                    </p:cTn>
                  </p:par>
                </p:childTnLst>
              </p:cTn>
              <p:nextCondLst>
                <p:cond evt="onClick" delay="0">
                  <p:tgtEl>
                    <p:spTgt spid="12"/>
                  </p:tgtEl>
                </p:cond>
              </p:nextCondLst>
            </p:seq>
            <p:audio>
              <p:cMediaNode vol="80000">
                <p:cTn id="25" fill="hold" display="0">
                  <p:stCondLst>
                    <p:cond delay="indefinite"/>
                  </p:stCondLst>
                  <p:endCondLst>
                    <p:cond evt="onStopAudio" delay="0">
                      <p:tgtEl>
                        <p:sldTgt/>
                      </p:tgtEl>
                    </p:cond>
                  </p:endCondLst>
                </p:cTn>
                <p:tgtEl>
                  <p:spTgt spid="12"/>
                </p:tgtEl>
              </p:cMediaNode>
            </p:audio>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000" fill="hold"/>
                                        <p:tgtEl>
                                          <p:spTgt spid="13"/>
                                        </p:tgtEl>
                                      </p:cBhvr>
                                    </p:cmd>
                                  </p:childTnLst>
                                </p:cTn>
                              </p:par>
                            </p:childTnLst>
                          </p:cTn>
                        </p:par>
                      </p:childTnLst>
                    </p:cTn>
                  </p:par>
                </p:childTnLst>
              </p:cTn>
              <p:nextCondLst>
                <p:cond evt="onClick" delay="0">
                  <p:tgtEl>
                    <p:spTgt spid="13"/>
                  </p:tgtEl>
                </p:cond>
              </p:nextCondLst>
            </p:seq>
            <p:audio>
              <p:cMediaNode vol="80000">
                <p:cTn id="31" fill="hold" display="0">
                  <p:stCondLst>
                    <p:cond delay="indefinite"/>
                  </p:stCondLst>
                  <p:endCondLst>
                    <p:cond evt="onStopAudio" delay="0">
                      <p:tgtEl>
                        <p:sldTgt/>
                      </p:tgtEl>
                    </p:cond>
                  </p:endCondLst>
                </p:cTn>
                <p:tgtEl>
                  <p:spTgt spid="13"/>
                </p:tgtEl>
              </p:cMediaNode>
            </p:audio>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49" fill="hold"/>
                                        <p:tgtEl>
                                          <p:spTgt spid="15"/>
                                        </p:tgtEl>
                                      </p:cBhvr>
                                    </p:cmd>
                                  </p:childTnLst>
                                </p:cTn>
                              </p:par>
                            </p:childTnLst>
                          </p:cTn>
                        </p:par>
                      </p:childTnLst>
                    </p:cTn>
                  </p:par>
                </p:childTnLst>
              </p:cTn>
              <p:nextCondLst>
                <p:cond evt="onClick" delay="0">
                  <p:tgtEl>
                    <p:spTgt spid="15"/>
                  </p:tgtEl>
                </p:cond>
              </p:nextCondLst>
            </p:seq>
            <p:audio>
              <p:cMediaNode vol="80000">
                <p:cTn id="3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p:cNvCxnSpPr/>
          <p:nvPr/>
        </p:nvCxnSpPr>
        <p:spPr>
          <a:xfrm>
            <a:off x="710214" y="2974028"/>
            <a:ext cx="805204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943891" y="1830627"/>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rot="16200000">
            <a:off x="-153431" y="4646662"/>
            <a:ext cx="3700052" cy="369332"/>
          </a:xfrm>
          <a:prstGeom prst="rect">
            <a:avLst/>
          </a:prstGeom>
        </p:spPr>
        <p:txBody>
          <a:bodyPr wrap="none">
            <a:spAutoFit/>
          </a:bodyPr>
          <a:lstStyle/>
          <a:p>
            <a:r>
              <a:rPr lang="es-MX" dirty="0">
                <a:solidFill>
                  <a:srgbClr val="0070C0"/>
                </a:solidFill>
              </a:rPr>
              <a:t>Centro Nacional de </a:t>
            </a:r>
            <a:r>
              <a:rPr lang="es-MX" dirty="0" smtClean="0">
                <a:solidFill>
                  <a:srgbClr val="0070C0"/>
                </a:solidFill>
              </a:rPr>
              <a:t>Metrología</a:t>
            </a:r>
            <a:endParaRPr lang="es-MX" dirty="0"/>
          </a:p>
        </p:txBody>
      </p:sp>
      <p:sp>
        <p:nvSpPr>
          <p:cNvPr id="10" name="Rectángulo 9"/>
          <p:cNvSpPr/>
          <p:nvPr/>
        </p:nvSpPr>
        <p:spPr>
          <a:xfrm rot="16200000">
            <a:off x="1914334" y="3950767"/>
            <a:ext cx="2265364" cy="369332"/>
          </a:xfrm>
          <a:prstGeom prst="rect">
            <a:avLst/>
          </a:prstGeom>
        </p:spPr>
        <p:txBody>
          <a:bodyPr wrap="none">
            <a:spAutoFit/>
          </a:bodyPr>
          <a:lstStyle/>
          <a:p>
            <a:r>
              <a:rPr lang="es-MX" dirty="0">
                <a:solidFill>
                  <a:srgbClr val="0070C0"/>
                </a:solidFill>
              </a:rPr>
              <a:t>Tiempo del </a:t>
            </a:r>
            <a:r>
              <a:rPr lang="es-MX" dirty="0" smtClean="0">
                <a:solidFill>
                  <a:srgbClr val="0070C0"/>
                </a:solidFill>
              </a:rPr>
              <a:t>Centro</a:t>
            </a:r>
            <a:endParaRPr lang="es-MX" dirty="0"/>
          </a:p>
        </p:txBody>
      </p:sp>
      <p:sp>
        <p:nvSpPr>
          <p:cNvPr id="11" name="Rectángulo 10"/>
          <p:cNvSpPr/>
          <p:nvPr/>
        </p:nvSpPr>
        <p:spPr>
          <a:xfrm rot="16200000">
            <a:off x="3673674" y="3505935"/>
            <a:ext cx="1375698" cy="369332"/>
          </a:xfrm>
          <a:prstGeom prst="rect">
            <a:avLst/>
          </a:prstGeom>
        </p:spPr>
        <p:txBody>
          <a:bodyPr wrap="none">
            <a:spAutoFit/>
          </a:bodyPr>
          <a:lstStyle/>
          <a:p>
            <a:r>
              <a:rPr lang="es-MX" dirty="0">
                <a:solidFill>
                  <a:srgbClr val="0070C0"/>
                </a:solidFill>
              </a:rPr>
              <a:t>cero </a:t>
            </a:r>
            <a:r>
              <a:rPr lang="es-MX" dirty="0" smtClean="0">
                <a:solidFill>
                  <a:srgbClr val="0070C0"/>
                </a:solidFill>
              </a:rPr>
              <a:t>horas</a:t>
            </a:r>
            <a:endParaRPr lang="es-MX" dirty="0"/>
          </a:p>
        </p:txBody>
      </p:sp>
      <p:sp>
        <p:nvSpPr>
          <p:cNvPr id="12" name="Rectángulo 11"/>
          <p:cNvSpPr/>
          <p:nvPr/>
        </p:nvSpPr>
        <p:spPr>
          <a:xfrm rot="16200000">
            <a:off x="4353515" y="4246133"/>
            <a:ext cx="2916183" cy="369332"/>
          </a:xfrm>
          <a:prstGeom prst="rect">
            <a:avLst/>
          </a:prstGeom>
        </p:spPr>
        <p:txBody>
          <a:bodyPr wrap="none">
            <a:spAutoFit/>
          </a:bodyPr>
          <a:lstStyle/>
          <a:p>
            <a:r>
              <a:rPr lang="es-MX" dirty="0">
                <a:solidFill>
                  <a:srgbClr val="0070C0"/>
                </a:solidFill>
                <a:latin typeface="Arial" panose="020B0604020202020204" pitchFamily="34" charset="0"/>
                <a:cs typeface="Arial" panose="020B0604020202020204" pitchFamily="34" charset="0"/>
              </a:rPr>
              <a:t>cincuenta y nueve </a:t>
            </a:r>
            <a:r>
              <a:rPr lang="es-MX" dirty="0" smtClean="0">
                <a:solidFill>
                  <a:srgbClr val="0070C0"/>
                </a:solidFill>
                <a:latin typeface="Arial" panose="020B0604020202020204" pitchFamily="34" charset="0"/>
                <a:cs typeface="Arial" panose="020B0604020202020204" pitchFamily="34" charset="0"/>
              </a:rPr>
              <a:t>minutos</a:t>
            </a:r>
            <a:endParaRPr lang="es-MX" dirty="0"/>
          </a:p>
        </p:txBody>
      </p:sp>
      <p:sp>
        <p:nvSpPr>
          <p:cNvPr id="13" name="Rectángulo 12"/>
          <p:cNvSpPr/>
          <p:nvPr/>
        </p:nvSpPr>
        <p:spPr>
          <a:xfrm rot="16200000">
            <a:off x="6352253" y="3532511"/>
            <a:ext cx="1390124" cy="369332"/>
          </a:xfrm>
          <a:prstGeom prst="rect">
            <a:avLst/>
          </a:prstGeom>
        </p:spPr>
        <p:txBody>
          <a:bodyPr wrap="none">
            <a:spAutoFit/>
          </a:bodyPr>
          <a:lstStyle/>
          <a:p>
            <a:r>
              <a:rPr lang="es-MX" dirty="0">
                <a:solidFill>
                  <a:srgbClr val="0070C0"/>
                </a:solidFill>
                <a:latin typeface="Arial" panose="020B0604020202020204" pitchFamily="34" charset="0"/>
                <a:cs typeface="Arial" panose="020B0604020202020204" pitchFamily="34" charset="0"/>
              </a:rPr>
              <a:t>un </a:t>
            </a:r>
            <a:r>
              <a:rPr lang="es-MX" dirty="0" smtClean="0">
                <a:solidFill>
                  <a:srgbClr val="0070C0"/>
                </a:solidFill>
                <a:latin typeface="Arial" panose="020B0604020202020204" pitchFamily="34" charset="0"/>
                <a:cs typeface="Arial" panose="020B0604020202020204" pitchFamily="34" charset="0"/>
              </a:rPr>
              <a:t>segundo</a:t>
            </a:r>
            <a:endParaRPr lang="es-MX" dirty="0"/>
          </a:p>
        </p:txBody>
      </p:sp>
      <p:cxnSp>
        <p:nvCxnSpPr>
          <p:cNvPr id="14" name="Conector recto 13"/>
          <p:cNvCxnSpPr/>
          <p:nvPr/>
        </p:nvCxnSpPr>
        <p:spPr>
          <a:xfrm>
            <a:off x="943891" y="2565654"/>
            <a:ext cx="15840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119891" y="2565654"/>
            <a:ext cx="15840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2527891" y="2565654"/>
            <a:ext cx="12960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3823891" y="2565654"/>
            <a:ext cx="12960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665522" y="2565654"/>
            <a:ext cx="7200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V="1">
            <a:off x="2489522" y="1830627"/>
            <a:ext cx="0" cy="14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flipV="1">
            <a:off x="3785522" y="1830627"/>
            <a:ext cx="0" cy="14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flipV="1">
            <a:off x="5081522" y="1830627"/>
            <a:ext cx="0" cy="14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6665522" y="1830627"/>
            <a:ext cx="0" cy="14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7385522" y="1830627"/>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1443134" y="2374913"/>
            <a:ext cx="630301" cy="338554"/>
          </a:xfrm>
          <a:prstGeom prst="rect">
            <a:avLst/>
          </a:prstGeom>
          <a:solidFill>
            <a:schemeClr val="bg1">
              <a:lumMod val="95000"/>
            </a:schemeClr>
          </a:solidFill>
        </p:spPr>
        <p:txBody>
          <a:bodyPr wrap="none">
            <a:spAutoFit/>
          </a:bodyPr>
          <a:lstStyle/>
          <a:p>
            <a:r>
              <a:rPr lang="es-MX" sz="1600" dirty="0" smtClean="0">
                <a:solidFill>
                  <a:srgbClr val="0070C0"/>
                </a:solidFill>
                <a:latin typeface="Arial" panose="020B0604020202020204" pitchFamily="34" charset="0"/>
                <a:cs typeface="Arial" panose="020B0604020202020204" pitchFamily="34" charset="0"/>
              </a:rPr>
              <a:t>2.2 s</a:t>
            </a:r>
            <a:endParaRPr lang="es-MX" sz="1600" dirty="0"/>
          </a:p>
        </p:txBody>
      </p:sp>
      <p:sp>
        <p:nvSpPr>
          <p:cNvPr id="28" name="Rectángulo 27"/>
          <p:cNvSpPr/>
          <p:nvPr/>
        </p:nvSpPr>
        <p:spPr>
          <a:xfrm>
            <a:off x="2818737" y="2366319"/>
            <a:ext cx="630301" cy="338554"/>
          </a:xfrm>
          <a:prstGeom prst="rect">
            <a:avLst/>
          </a:prstGeom>
          <a:solidFill>
            <a:schemeClr val="bg1">
              <a:lumMod val="95000"/>
            </a:schemeClr>
          </a:solidFill>
        </p:spPr>
        <p:txBody>
          <a:bodyPr wrap="none">
            <a:spAutoFit/>
          </a:bodyPr>
          <a:lstStyle/>
          <a:p>
            <a:r>
              <a:rPr lang="es-MX" sz="1600" dirty="0" smtClean="0">
                <a:solidFill>
                  <a:srgbClr val="0070C0"/>
                </a:solidFill>
                <a:latin typeface="Arial" panose="020B0604020202020204" pitchFamily="34" charset="0"/>
                <a:cs typeface="Arial" panose="020B0604020202020204" pitchFamily="34" charset="0"/>
              </a:rPr>
              <a:t>1.8 s</a:t>
            </a:r>
            <a:endParaRPr lang="es-MX" sz="1600" dirty="0"/>
          </a:p>
        </p:txBody>
      </p:sp>
      <p:sp>
        <p:nvSpPr>
          <p:cNvPr id="29" name="Rectángulo 28"/>
          <p:cNvSpPr/>
          <p:nvPr/>
        </p:nvSpPr>
        <p:spPr>
          <a:xfrm>
            <a:off x="4129489" y="2374913"/>
            <a:ext cx="630301" cy="338554"/>
          </a:xfrm>
          <a:prstGeom prst="rect">
            <a:avLst/>
          </a:prstGeom>
          <a:solidFill>
            <a:schemeClr val="bg1">
              <a:lumMod val="95000"/>
            </a:schemeClr>
          </a:solidFill>
        </p:spPr>
        <p:txBody>
          <a:bodyPr wrap="none">
            <a:spAutoFit/>
          </a:bodyPr>
          <a:lstStyle/>
          <a:p>
            <a:r>
              <a:rPr lang="es-MX" sz="1600" dirty="0" smtClean="0">
                <a:solidFill>
                  <a:srgbClr val="0070C0"/>
                </a:solidFill>
                <a:latin typeface="Arial" panose="020B0604020202020204" pitchFamily="34" charset="0"/>
                <a:cs typeface="Arial" panose="020B0604020202020204" pitchFamily="34" charset="0"/>
              </a:rPr>
              <a:t>1.8 s</a:t>
            </a:r>
            <a:endParaRPr lang="es-MX" sz="1600" dirty="0"/>
          </a:p>
        </p:txBody>
      </p:sp>
      <p:sp>
        <p:nvSpPr>
          <p:cNvPr id="30" name="Rectángulo 29"/>
          <p:cNvSpPr/>
          <p:nvPr/>
        </p:nvSpPr>
        <p:spPr>
          <a:xfrm>
            <a:off x="5531121" y="2366319"/>
            <a:ext cx="630301" cy="338554"/>
          </a:xfrm>
          <a:prstGeom prst="rect">
            <a:avLst/>
          </a:prstGeom>
          <a:solidFill>
            <a:schemeClr val="bg1">
              <a:lumMod val="95000"/>
            </a:schemeClr>
          </a:solidFill>
        </p:spPr>
        <p:txBody>
          <a:bodyPr wrap="none">
            <a:spAutoFit/>
          </a:bodyPr>
          <a:lstStyle/>
          <a:p>
            <a:r>
              <a:rPr lang="es-MX" sz="1600" dirty="0" smtClean="0">
                <a:solidFill>
                  <a:srgbClr val="0070C0"/>
                </a:solidFill>
                <a:latin typeface="Arial" panose="020B0604020202020204" pitchFamily="34" charset="0"/>
                <a:cs typeface="Arial" panose="020B0604020202020204" pitchFamily="34" charset="0"/>
              </a:rPr>
              <a:t>2.2 s</a:t>
            </a:r>
            <a:endParaRPr lang="es-MX" sz="1600" dirty="0"/>
          </a:p>
        </p:txBody>
      </p:sp>
      <p:sp>
        <p:nvSpPr>
          <p:cNvPr id="31" name="Rectángulo 30"/>
          <p:cNvSpPr/>
          <p:nvPr/>
        </p:nvSpPr>
        <p:spPr>
          <a:xfrm>
            <a:off x="6779300" y="2367639"/>
            <a:ext cx="458780" cy="338554"/>
          </a:xfrm>
          <a:prstGeom prst="rect">
            <a:avLst/>
          </a:prstGeom>
          <a:solidFill>
            <a:schemeClr val="bg1">
              <a:lumMod val="95000"/>
            </a:schemeClr>
          </a:solidFill>
        </p:spPr>
        <p:txBody>
          <a:bodyPr wrap="none">
            <a:spAutoFit/>
          </a:bodyPr>
          <a:lstStyle/>
          <a:p>
            <a:r>
              <a:rPr lang="es-MX" sz="1600" dirty="0" smtClean="0">
                <a:solidFill>
                  <a:srgbClr val="0070C0"/>
                </a:solidFill>
                <a:latin typeface="Arial" panose="020B0604020202020204" pitchFamily="34" charset="0"/>
                <a:cs typeface="Arial" panose="020B0604020202020204" pitchFamily="34" charset="0"/>
              </a:rPr>
              <a:t>1 s</a:t>
            </a:r>
            <a:endParaRPr lang="es-MX" sz="1600" dirty="0"/>
          </a:p>
        </p:txBody>
      </p:sp>
      <p:cxnSp>
        <p:nvCxnSpPr>
          <p:cNvPr id="33" name="Conector recto de flecha 32"/>
          <p:cNvCxnSpPr/>
          <p:nvPr/>
        </p:nvCxnSpPr>
        <p:spPr>
          <a:xfrm>
            <a:off x="943891" y="1029810"/>
            <a:ext cx="0" cy="621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348977" y="235667"/>
            <a:ext cx="1189827" cy="646331"/>
          </a:xfrm>
          <a:prstGeom prst="rect">
            <a:avLst/>
          </a:prstGeom>
          <a:noFill/>
        </p:spPr>
        <p:txBody>
          <a:bodyPr wrap="square" rtlCol="0">
            <a:spAutoFit/>
          </a:bodyPr>
          <a:lstStyle/>
          <a:p>
            <a:pPr algn="ctr"/>
            <a:r>
              <a:rPr lang="es-MX" sz="1200" b="1" dirty="0" smtClean="0">
                <a:solidFill>
                  <a:schemeClr val="accent1">
                    <a:lumMod val="75000"/>
                  </a:schemeClr>
                </a:solidFill>
                <a:latin typeface="Arial" panose="020B0604020202020204" pitchFamily="34" charset="0"/>
                <a:cs typeface="Arial" panose="020B0604020202020204" pitchFamily="34" charset="0"/>
              </a:rPr>
              <a:t>Inicio de llamada </a:t>
            </a:r>
          </a:p>
          <a:p>
            <a:pPr algn="ctr"/>
            <a:r>
              <a:rPr lang="es-MX" sz="1200" b="1" dirty="0" smtClean="0">
                <a:solidFill>
                  <a:schemeClr val="accent1">
                    <a:lumMod val="75000"/>
                  </a:schemeClr>
                </a:solidFill>
                <a:latin typeface="Arial" panose="020B0604020202020204" pitchFamily="34" charset="0"/>
                <a:cs typeface="Arial" panose="020B0604020202020204" pitchFamily="34" charset="0"/>
              </a:rPr>
              <a:t>00h 58m 51s</a:t>
            </a:r>
            <a:endParaRPr lang="es-MX" sz="1200" b="1" dirty="0">
              <a:solidFill>
                <a:schemeClr val="accent1">
                  <a:lumMod val="75000"/>
                </a:schemeClr>
              </a:solidFill>
              <a:latin typeface="Arial" panose="020B0604020202020204" pitchFamily="34" charset="0"/>
              <a:cs typeface="Arial" panose="020B0604020202020204" pitchFamily="34" charset="0"/>
            </a:endParaRPr>
          </a:p>
        </p:txBody>
      </p:sp>
      <p:cxnSp>
        <p:nvCxnSpPr>
          <p:cNvPr id="35" name="Conector recto 34"/>
          <p:cNvCxnSpPr/>
          <p:nvPr/>
        </p:nvCxnSpPr>
        <p:spPr>
          <a:xfrm>
            <a:off x="7400642" y="2564334"/>
            <a:ext cx="7200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ángulo 35"/>
          <p:cNvSpPr/>
          <p:nvPr/>
        </p:nvSpPr>
        <p:spPr>
          <a:xfrm>
            <a:off x="7514420" y="2366319"/>
            <a:ext cx="458780" cy="338554"/>
          </a:xfrm>
          <a:prstGeom prst="rect">
            <a:avLst/>
          </a:prstGeom>
          <a:solidFill>
            <a:schemeClr val="bg1">
              <a:lumMod val="95000"/>
            </a:schemeClr>
          </a:solidFill>
        </p:spPr>
        <p:txBody>
          <a:bodyPr wrap="none">
            <a:spAutoFit/>
          </a:bodyPr>
          <a:lstStyle/>
          <a:p>
            <a:r>
              <a:rPr lang="es-MX" sz="1600" dirty="0" smtClean="0">
                <a:solidFill>
                  <a:srgbClr val="0070C0"/>
                </a:solidFill>
                <a:latin typeface="Arial" panose="020B0604020202020204" pitchFamily="34" charset="0"/>
                <a:cs typeface="Arial" panose="020B0604020202020204" pitchFamily="34" charset="0"/>
              </a:rPr>
              <a:t>1 s</a:t>
            </a:r>
            <a:endParaRPr lang="es-MX" sz="1600" dirty="0"/>
          </a:p>
        </p:txBody>
      </p:sp>
      <p:cxnSp>
        <p:nvCxnSpPr>
          <p:cNvPr id="38" name="Conector recto 37"/>
          <p:cNvCxnSpPr/>
          <p:nvPr/>
        </p:nvCxnSpPr>
        <p:spPr>
          <a:xfrm flipV="1">
            <a:off x="8120642" y="1836000"/>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ángulo 38"/>
          <p:cNvSpPr/>
          <p:nvPr/>
        </p:nvSpPr>
        <p:spPr>
          <a:xfrm rot="16200000">
            <a:off x="7910952" y="3383693"/>
            <a:ext cx="556563" cy="369332"/>
          </a:xfrm>
          <a:prstGeom prst="rect">
            <a:avLst/>
          </a:prstGeom>
        </p:spPr>
        <p:txBody>
          <a:bodyPr wrap="none">
            <a:spAutoFit/>
          </a:bodyPr>
          <a:lstStyle/>
          <a:p>
            <a:r>
              <a:rPr lang="es-MX" dirty="0" smtClean="0">
                <a:solidFill>
                  <a:srgbClr val="0070C0"/>
                </a:solidFill>
                <a:latin typeface="Arial" panose="020B0604020202020204" pitchFamily="34" charset="0"/>
                <a:cs typeface="Arial" panose="020B0604020202020204" pitchFamily="34" charset="0"/>
              </a:rPr>
              <a:t>PIP</a:t>
            </a:r>
            <a:endParaRPr lang="es-MX" dirty="0"/>
          </a:p>
        </p:txBody>
      </p:sp>
      <p:cxnSp>
        <p:nvCxnSpPr>
          <p:cNvPr id="40" name="Conector recto de flecha 39"/>
          <p:cNvCxnSpPr/>
          <p:nvPr/>
        </p:nvCxnSpPr>
        <p:spPr>
          <a:xfrm>
            <a:off x="8120642" y="1029537"/>
            <a:ext cx="0" cy="621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7453910" y="191004"/>
            <a:ext cx="1314913" cy="830997"/>
          </a:xfrm>
          <a:prstGeom prst="rect">
            <a:avLst/>
          </a:prstGeom>
          <a:noFill/>
        </p:spPr>
        <p:txBody>
          <a:bodyPr wrap="square" rtlCol="0">
            <a:spAutoFit/>
          </a:bodyPr>
          <a:lstStyle/>
          <a:p>
            <a:pPr algn="ctr"/>
            <a:r>
              <a:rPr lang="es-MX" sz="1200" b="1" dirty="0" smtClean="0">
                <a:solidFill>
                  <a:schemeClr val="accent1">
                    <a:lumMod val="75000"/>
                  </a:schemeClr>
                </a:solidFill>
                <a:latin typeface="Arial" panose="020B0604020202020204" pitchFamily="34" charset="0"/>
                <a:cs typeface="Arial" panose="020B0604020202020204" pitchFamily="34" charset="0"/>
              </a:rPr>
              <a:t>Reproducción de la marca de tiempo </a:t>
            </a:r>
          </a:p>
          <a:p>
            <a:pPr algn="ctr"/>
            <a:r>
              <a:rPr lang="es-MX" sz="1200" b="1" dirty="0" smtClean="0">
                <a:solidFill>
                  <a:schemeClr val="accent1">
                    <a:lumMod val="75000"/>
                  </a:schemeClr>
                </a:solidFill>
                <a:latin typeface="Arial" panose="020B0604020202020204" pitchFamily="34" charset="0"/>
                <a:cs typeface="Arial" panose="020B0604020202020204" pitchFamily="34" charset="0"/>
              </a:rPr>
              <a:t>00h 59m </a:t>
            </a:r>
            <a:r>
              <a:rPr lang="es-MX" sz="1200" b="1" dirty="0">
                <a:solidFill>
                  <a:schemeClr val="accent1">
                    <a:lumMod val="75000"/>
                  </a:schemeClr>
                </a:solidFill>
                <a:latin typeface="Arial" panose="020B0604020202020204" pitchFamily="34" charset="0"/>
                <a:cs typeface="Arial" panose="020B0604020202020204" pitchFamily="34" charset="0"/>
              </a:rPr>
              <a:t>0</a:t>
            </a:r>
            <a:r>
              <a:rPr lang="es-MX" sz="1200" b="1" dirty="0" smtClean="0">
                <a:solidFill>
                  <a:schemeClr val="accent1">
                    <a:lumMod val="75000"/>
                  </a:schemeClr>
                </a:solidFill>
                <a:latin typeface="Arial" panose="020B0604020202020204" pitchFamily="34" charset="0"/>
                <a:cs typeface="Arial" panose="020B0604020202020204" pitchFamily="34" charset="0"/>
              </a:rPr>
              <a:t>1s</a:t>
            </a:r>
            <a:endParaRPr lang="es-MX" sz="1200" b="1" dirty="0">
              <a:solidFill>
                <a:schemeClr val="accent1">
                  <a:lumMod val="75000"/>
                </a:schemeClr>
              </a:solidFill>
              <a:latin typeface="Arial" panose="020B0604020202020204" pitchFamily="34" charset="0"/>
              <a:cs typeface="Arial" panose="020B0604020202020204" pitchFamily="34" charset="0"/>
            </a:endParaRPr>
          </a:p>
        </p:txBody>
      </p:sp>
      <p:sp>
        <p:nvSpPr>
          <p:cNvPr id="42" name="Rectángulo 41"/>
          <p:cNvSpPr/>
          <p:nvPr/>
        </p:nvSpPr>
        <p:spPr>
          <a:xfrm rot="16200000">
            <a:off x="7370801" y="3254362"/>
            <a:ext cx="736099" cy="369332"/>
          </a:xfrm>
          <a:prstGeom prst="rect">
            <a:avLst/>
          </a:prstGeom>
        </p:spPr>
        <p:txBody>
          <a:bodyPr wrap="none">
            <a:spAutoFit/>
          </a:bodyPr>
          <a:lstStyle/>
          <a:p>
            <a:r>
              <a:rPr lang="es-MX" dirty="0" smtClean="0">
                <a:solidFill>
                  <a:srgbClr val="FFC000"/>
                </a:solidFill>
                <a:latin typeface="Arial" panose="020B0604020202020204" pitchFamily="34" charset="0"/>
                <a:cs typeface="Arial" panose="020B0604020202020204" pitchFamily="34" charset="0"/>
              </a:rPr>
              <a:t>vacío</a:t>
            </a:r>
            <a:endParaRPr lang="es-MX" dirty="0">
              <a:solidFill>
                <a:srgbClr val="FFC000"/>
              </a:solidFill>
            </a:endParaRPr>
          </a:p>
        </p:txBody>
      </p:sp>
      <p:sp>
        <p:nvSpPr>
          <p:cNvPr id="44" name="CuadroTexto 43"/>
          <p:cNvSpPr txBox="1"/>
          <p:nvPr/>
        </p:nvSpPr>
        <p:spPr>
          <a:xfrm>
            <a:off x="2805497" y="0"/>
            <a:ext cx="2933239" cy="369332"/>
          </a:xfrm>
          <a:prstGeom prst="rect">
            <a:avLst/>
          </a:prstGeom>
          <a:noFill/>
        </p:spPr>
        <p:txBody>
          <a:bodyPr wrap="none" rtlCol="0">
            <a:spAutoFit/>
          </a:bodyPr>
          <a:lstStyle/>
          <a:p>
            <a:r>
              <a:rPr lang="es-MX" b="1" dirty="0" smtClean="0">
                <a:solidFill>
                  <a:srgbClr val="00B050"/>
                </a:solidFill>
                <a:latin typeface="Arial" panose="020B0604020202020204" pitchFamily="34" charset="0"/>
                <a:cs typeface="Arial" panose="020B0604020202020204" pitchFamily="34" charset="0"/>
              </a:rPr>
              <a:t>DIAGRAMA DE TIEMPOS</a:t>
            </a:r>
            <a:endParaRPr lang="es-MX"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42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pic>
        <p:nvPicPr>
          <p:cNvPr id="4" name="Picture 4"/>
          <p:cNvPicPr>
            <a:picLocks noChangeAspect="1" noChangeArrowheads="1"/>
          </p:cNvPicPr>
          <p:nvPr/>
        </p:nvPicPr>
        <p:blipFill>
          <a:blip r:embed="rId4" cstate="email"/>
          <a:srcRect/>
          <a:stretch>
            <a:fillRect/>
          </a:stretch>
        </p:blipFill>
        <p:spPr bwMode="auto">
          <a:xfrm>
            <a:off x="195308" y="180274"/>
            <a:ext cx="8649141" cy="6486856"/>
          </a:xfrm>
          <a:prstGeom prst="rect">
            <a:avLst/>
          </a:prstGeom>
          <a:noFill/>
          <a:ln w="9525">
            <a:noFill/>
            <a:miter lim="800000"/>
            <a:headEnd/>
            <a:tailEnd/>
          </a:ln>
          <a:effectLst/>
        </p:spPr>
      </p:pic>
      <p:pic>
        <p:nvPicPr>
          <p:cNvPr id="5" name="todo.wav">
            <a:hlinkClick r:id="" action="ppaction://media"/>
          </p:cNvPr>
          <p:cNvPicPr>
            <a:picLocks noGrp="1" noChangeAspect="1" noChangeArrowheads="1"/>
          </p:cNvPicPr>
          <p:nvPr>
            <p:ph idx="1"/>
            <a:audioFile r:link="rId2"/>
            <p:extLst>
              <p:ext uri="{DAA4B4D4-6D71-4841-9C94-3DE7FCFB9230}">
                <p14:media xmlns:p14="http://schemas.microsoft.com/office/powerpoint/2010/main" r:link="rId1"/>
              </p:ext>
            </p:extLst>
          </p:nvPr>
        </p:nvPicPr>
        <p:blipFill>
          <a:blip r:embed="rId5" cstate="email"/>
          <a:stretch>
            <a:fillRect/>
          </a:stretch>
        </p:blipFill>
        <p:spPr>
          <a:xfrm>
            <a:off x="4833938" y="2984500"/>
            <a:ext cx="487362" cy="487363"/>
          </a:xfrm>
          <a:ln/>
        </p:spPr>
      </p:pic>
      <p:sp>
        <p:nvSpPr>
          <p:cNvPr id="6" name="Text Box 7"/>
          <p:cNvSpPr txBox="1">
            <a:spLocks noChangeArrowheads="1"/>
          </p:cNvSpPr>
          <p:nvPr/>
        </p:nvSpPr>
        <p:spPr bwMode="auto">
          <a:xfrm>
            <a:off x="2583658" y="2801412"/>
            <a:ext cx="5538696" cy="369332"/>
          </a:xfrm>
          <a:prstGeom prst="rect">
            <a:avLst/>
          </a:prstGeom>
          <a:noFill/>
          <a:ln w="9525">
            <a:noFill/>
            <a:miter lim="800000"/>
            <a:headEnd/>
            <a:tailEnd/>
          </a:ln>
          <a:effectLst/>
        </p:spPr>
        <p:txBody>
          <a:bodyPr wrap="none">
            <a:spAutoFit/>
          </a:bodyPr>
          <a:lstStyle/>
          <a:p>
            <a:r>
              <a:rPr lang="es-ES_tradnl" b="1">
                <a:solidFill>
                  <a:schemeClr val="accent2"/>
                </a:solidFill>
              </a:rPr>
              <a:t>As click en el icono para escuchar una muestra</a:t>
            </a:r>
            <a:endParaRPr lang="es-ES" b="1">
              <a:solidFill>
                <a:schemeClr val="accent2"/>
              </a:solidFill>
            </a:endParaRPr>
          </a:p>
        </p:txBody>
      </p:sp>
      <p:sp>
        <p:nvSpPr>
          <p:cNvPr id="7" name="AutoShape 8"/>
          <p:cNvSpPr>
            <a:spLocks noChangeArrowheads="1"/>
          </p:cNvSpPr>
          <p:nvPr/>
        </p:nvSpPr>
        <p:spPr bwMode="auto">
          <a:xfrm>
            <a:off x="7119938" y="4475429"/>
            <a:ext cx="810816" cy="323850"/>
          </a:xfrm>
          <a:prstGeom prst="rightArrow">
            <a:avLst>
              <a:gd name="adj1" fmla="val 50000"/>
              <a:gd name="adj2" fmla="val 62592"/>
            </a:avLst>
          </a:prstGeom>
          <a:solidFill>
            <a:srgbClr val="FF3300"/>
          </a:solidFill>
          <a:ln w="9525">
            <a:solidFill>
              <a:schemeClr val="tx1"/>
            </a:solidFill>
            <a:miter lim="800000"/>
            <a:headEnd/>
            <a:tailEnd/>
          </a:ln>
          <a:effectLst/>
        </p:spPr>
        <p:txBody>
          <a:bodyPr wrap="none" anchor="ctr"/>
          <a:lstStyle/>
          <a:p>
            <a:endParaRPr lang="es-MX" sz="1350"/>
          </a:p>
        </p:txBody>
      </p:sp>
    </p:spTree>
    <p:extLst>
      <p:ext uri="{BB962C8B-B14F-4D97-AF65-F5344CB8AC3E}">
        <p14:creationId xmlns:p14="http://schemas.microsoft.com/office/powerpoint/2010/main" val="122716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repeatCount="indefinite"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05"/>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 calcmode="lin" valueType="num">
                                      <p:cBhvr>
                                        <p:cTn id="9" dur="1000" fill="hold"/>
                                        <p:tgtEl>
                                          <p:spTgt spid="7"/>
                                        </p:tgtEl>
                                        <p:attrNameLst>
                                          <p:attrName>ppt_x</p:attrName>
                                        </p:attrNameLst>
                                      </p:cBhvr>
                                      <p:tavLst>
                                        <p:tav tm="0">
                                          <p:val>
                                            <p:strVal val="#ppt_x-.2"/>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animEffect transition="in" filter="fade">
                                      <p:cBhvr>
                                        <p:cTn id="11" dur="1000"/>
                                        <p:tgtEl>
                                          <p:spTgt spid="7"/>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80" fill="hold"/>
                                        <p:tgtEl>
                                          <p:spTgt spid="5"/>
                                        </p:tgtEl>
                                      </p:cBhvr>
                                    </p:cmd>
                                  </p:childTnLst>
                                </p:cTn>
                              </p:par>
                            </p:childTnLst>
                          </p:cTn>
                        </p:par>
                      </p:childTnLst>
                    </p:cTn>
                  </p:par>
                </p:childTnLst>
              </p:cTn>
              <p:nextCondLst>
                <p:cond evt="onClick" delay="0">
                  <p:tgtEl>
                    <p:spTgt spid="5"/>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81575" y="4720742"/>
            <a:ext cx="909447" cy="1036808"/>
          </a:xfrm>
          <a:prstGeom prst="rect">
            <a:avLst/>
          </a:prstGeom>
          <a:noFill/>
          <a:ln>
            <a:noFill/>
          </a:ln>
          <a:effectLst/>
          <a:scene3d>
            <a:camera prst="orthographicFront">
              <a:rot lat="0" lon="0" rev="0"/>
            </a:camera>
            <a:lightRig rig="threePt" dir="t"/>
          </a:scene3d>
          <a:sp3d>
            <a:bevelB w="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99936" y="3583063"/>
            <a:ext cx="1423886" cy="3137333"/>
          </a:xfrm>
          <a:prstGeom prst="rect">
            <a:avLst/>
          </a:prstGeom>
          <a:blipFill dpi="0" rotWithShape="1">
            <a:blip r:embed="rId3" cstate="email">
              <a:alphaModFix amt="5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19886" y="4493801"/>
            <a:ext cx="2751349" cy="160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3 Conector recto"/>
          <p:cNvCxnSpPr/>
          <p:nvPr/>
        </p:nvCxnSpPr>
        <p:spPr>
          <a:xfrm flipV="1">
            <a:off x="667266" y="2565956"/>
            <a:ext cx="6087376" cy="0"/>
          </a:xfrm>
          <a:prstGeom prst="line">
            <a:avLst/>
          </a:prstGeom>
          <a:ln w="152400" cmpd="thinThick">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5"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81085" y="2489865"/>
            <a:ext cx="231643"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6 CuadroTexto"/>
          <p:cNvSpPr txBox="1"/>
          <p:nvPr/>
        </p:nvSpPr>
        <p:spPr>
          <a:xfrm>
            <a:off x="4212186" y="2621335"/>
            <a:ext cx="1821781" cy="276999"/>
          </a:xfrm>
          <a:prstGeom prst="rect">
            <a:avLst/>
          </a:prstGeom>
          <a:noFill/>
        </p:spPr>
        <p:txBody>
          <a:bodyPr wrap="none" rtlCol="0">
            <a:spAutoFit/>
          </a:bodyPr>
          <a:lstStyle/>
          <a:p>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RED LAN DEL CENAM</a:t>
            </a:r>
          </a:p>
        </p:txBody>
      </p:sp>
      <p:sp>
        <p:nvSpPr>
          <p:cNvPr id="7" name="56 CuadroTexto"/>
          <p:cNvSpPr txBox="1"/>
          <p:nvPr/>
        </p:nvSpPr>
        <p:spPr>
          <a:xfrm>
            <a:off x="1432060" y="6420677"/>
            <a:ext cx="478016" cy="219291"/>
          </a:xfrm>
          <a:prstGeom prst="rect">
            <a:avLst/>
          </a:prstGeom>
          <a:noFill/>
        </p:spPr>
        <p:txBody>
          <a:bodyPr wrap="none" rtlCol="0">
            <a:spAutoFit/>
          </a:bodyPr>
          <a:lstStyle/>
          <a:p>
            <a:r>
              <a:rPr lang="es-MX" sz="825" b="1" dirty="0" err="1">
                <a:effectLst>
                  <a:outerShdw blurRad="38100" dist="38100" dir="2700000" algn="tl">
                    <a:srgbClr val="000000">
                      <a:alpha val="43137"/>
                    </a:srgbClr>
                  </a:outerShdw>
                </a:effectLst>
                <a:latin typeface="Arial" pitchFamily="34" charset="0"/>
                <a:cs typeface="Arial" pitchFamily="34" charset="0"/>
              </a:rPr>
              <a:t>FXS’s</a:t>
            </a:r>
            <a:endParaRPr lang="es-MX" sz="825" b="1" dirty="0">
              <a:effectLst>
                <a:outerShdw blurRad="38100" dist="38100" dir="2700000" algn="tl">
                  <a:srgbClr val="000000">
                    <a:alpha val="43137"/>
                  </a:srgbClr>
                </a:outerShdw>
              </a:effectLst>
              <a:latin typeface="Arial" pitchFamily="34" charset="0"/>
              <a:cs typeface="Arial" pitchFamily="34" charset="0"/>
            </a:endParaRPr>
          </a:p>
        </p:txBody>
      </p:sp>
      <p:sp>
        <p:nvSpPr>
          <p:cNvPr id="8" name="57 CuadroTexto"/>
          <p:cNvSpPr txBox="1"/>
          <p:nvPr/>
        </p:nvSpPr>
        <p:spPr>
          <a:xfrm>
            <a:off x="6514015" y="6097636"/>
            <a:ext cx="1447833" cy="276999"/>
          </a:xfrm>
          <a:prstGeom prst="rect">
            <a:avLst/>
          </a:prstGeom>
          <a:solidFill>
            <a:schemeClr val="accent5">
              <a:lumMod val="40000"/>
              <a:lumOff val="60000"/>
            </a:schemeClr>
          </a:solidFill>
          <a:ln>
            <a:noFill/>
          </a:ln>
        </p:spPr>
        <p:txBody>
          <a:bodyPr wrap="none" rtlCol="0">
            <a:spAutoFit/>
          </a:bodyPr>
          <a:lstStyle/>
          <a:p>
            <a:pPr algn="ctr"/>
            <a:r>
              <a:rPr lang="es-MX" sz="1200" dirty="0">
                <a:effectLst>
                  <a:outerShdw blurRad="38100" dist="38100" dir="2700000" algn="tl">
                    <a:srgbClr val="000000">
                      <a:alpha val="43137"/>
                    </a:srgbClr>
                  </a:outerShdw>
                </a:effectLst>
                <a:latin typeface="Arial" pitchFamily="34" charset="0"/>
                <a:cs typeface="Arial" pitchFamily="34" charset="0"/>
              </a:rPr>
              <a:t>SO Linux (</a:t>
            </a:r>
            <a:r>
              <a:rPr lang="es-MX" sz="1200" dirty="0" err="1">
                <a:effectLst>
                  <a:outerShdw blurRad="38100" dist="38100" dir="2700000" algn="tl">
                    <a:srgbClr val="000000">
                      <a:alpha val="43137"/>
                    </a:srgbClr>
                  </a:outerShdw>
                </a:effectLst>
                <a:latin typeface="Arial" pitchFamily="34" charset="0"/>
                <a:cs typeface="Arial" pitchFamily="34" charset="0"/>
              </a:rPr>
              <a:t>Centos</a:t>
            </a:r>
            <a:r>
              <a:rPr lang="es-MX" sz="1200" dirty="0">
                <a:effectLst>
                  <a:outerShdw blurRad="38100" dist="38100" dir="2700000" algn="tl">
                    <a:srgbClr val="000000">
                      <a:alpha val="43137"/>
                    </a:srgbClr>
                  </a:outerShdw>
                </a:effectLst>
                <a:latin typeface="Arial" pitchFamily="34" charset="0"/>
                <a:cs typeface="Arial" pitchFamily="34" charset="0"/>
              </a:rPr>
              <a:t>)</a:t>
            </a:r>
          </a:p>
        </p:txBody>
      </p:sp>
      <p:pic>
        <p:nvPicPr>
          <p:cNvPr id="9"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45965" y="1093264"/>
            <a:ext cx="1571625"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33 CuadroTexto"/>
          <p:cNvSpPr txBox="1"/>
          <p:nvPr/>
        </p:nvSpPr>
        <p:spPr>
          <a:xfrm>
            <a:off x="5066469" y="1411137"/>
            <a:ext cx="1146468" cy="323165"/>
          </a:xfrm>
          <a:prstGeom prst="rect">
            <a:avLst/>
          </a:prstGeom>
          <a:noFill/>
        </p:spPr>
        <p:txBody>
          <a:bodyPr wrap="none" rtlCol="0">
            <a:spAutoFit/>
          </a:bodyPr>
          <a:lstStyle/>
          <a:p>
            <a:r>
              <a:rPr lang="es-MX" sz="1500" b="1" dirty="0">
                <a:solidFill>
                  <a:srgbClr val="0000FF"/>
                </a:solidFill>
                <a:effectLst>
                  <a:outerShdw blurRad="38100" dist="38100" dir="2700000" algn="tl">
                    <a:srgbClr val="000000">
                      <a:alpha val="43137"/>
                    </a:srgbClr>
                  </a:outerShdw>
                </a:effectLst>
                <a:latin typeface="Arial" pitchFamily="34" charset="0"/>
                <a:cs typeface="Arial" pitchFamily="34" charset="0"/>
              </a:rPr>
              <a:t>INTERNET</a:t>
            </a:r>
          </a:p>
        </p:txBody>
      </p:sp>
      <p:pic>
        <p:nvPicPr>
          <p:cNvPr id="11"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02501" y="2489866"/>
            <a:ext cx="219956" cy="23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15 Conector angular"/>
          <p:cNvCxnSpPr>
            <a:stCxn id="11" idx="0"/>
            <a:endCxn id="9" idx="1"/>
          </p:cNvCxnSpPr>
          <p:nvPr/>
        </p:nvCxnSpPr>
        <p:spPr>
          <a:xfrm rot="5400000" flipH="1" flipV="1">
            <a:off x="4014879" y="1658780"/>
            <a:ext cx="928686" cy="733486"/>
          </a:xfrm>
          <a:prstGeom prst="bentConnector2">
            <a:avLst/>
          </a:prstGeom>
          <a:ln w="50800" cmpd="thinThick">
            <a:solidFill>
              <a:srgbClr val="99CCFF"/>
            </a:solidFill>
          </a:ln>
          <a:scene3d>
            <a:camera prst="orthographicFront"/>
            <a:lightRig rig="threePt" dir="t"/>
          </a:scene3d>
          <a:sp3d>
            <a:bevelT prst="coolSlant"/>
          </a:sp3d>
        </p:spPr>
        <p:style>
          <a:lnRef idx="1">
            <a:schemeClr val="accent1"/>
          </a:lnRef>
          <a:fillRef idx="0">
            <a:schemeClr val="accent1"/>
          </a:fillRef>
          <a:effectRef idx="0">
            <a:schemeClr val="accent1"/>
          </a:effectRef>
          <a:fontRef idx="minor">
            <a:schemeClr val="tx1"/>
          </a:fontRef>
        </p:style>
      </p:cxnSp>
      <p:pic>
        <p:nvPicPr>
          <p:cNvPr id="13"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45423" y="2453877"/>
            <a:ext cx="232479"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37 Conector recto"/>
          <p:cNvCxnSpPr/>
          <p:nvPr/>
        </p:nvCxnSpPr>
        <p:spPr>
          <a:xfrm flipH="1">
            <a:off x="6261662" y="2679723"/>
            <a:ext cx="2" cy="1821137"/>
          </a:xfrm>
          <a:prstGeom prst="line">
            <a:avLst/>
          </a:prstGeom>
          <a:ln w="44450">
            <a:solidFill>
              <a:srgbClr val="99CCFF"/>
            </a:solidFill>
          </a:ln>
          <a:scene3d>
            <a:camera prst="orthographicFront"/>
            <a:lightRig rig="threePt" dir="t"/>
          </a:scene3d>
          <a:sp3d contourW="12700">
            <a:bevelT/>
            <a:contourClr>
              <a:srgbClr val="99CCFF"/>
            </a:contourClr>
          </a:sp3d>
        </p:spPr>
        <p:style>
          <a:lnRef idx="1">
            <a:schemeClr val="accent1"/>
          </a:lnRef>
          <a:fillRef idx="0">
            <a:schemeClr val="accent1"/>
          </a:fillRef>
          <a:effectRef idx="0">
            <a:schemeClr val="accent1"/>
          </a:effectRef>
          <a:fontRef idx="minor">
            <a:schemeClr val="tx1"/>
          </a:fontRef>
        </p:style>
      </p:cxnSp>
      <p:sp>
        <p:nvSpPr>
          <p:cNvPr id="15" name="44 CuadroTexto"/>
          <p:cNvSpPr txBox="1"/>
          <p:nvPr/>
        </p:nvSpPr>
        <p:spPr>
          <a:xfrm>
            <a:off x="4145063" y="5687233"/>
            <a:ext cx="824265" cy="276999"/>
          </a:xfrm>
          <a:prstGeom prst="rect">
            <a:avLst/>
          </a:prstGeom>
          <a:solidFill>
            <a:schemeClr val="accent5">
              <a:lumMod val="40000"/>
              <a:lumOff val="60000"/>
            </a:schemeClr>
          </a:solidFill>
          <a:ln>
            <a:noFill/>
          </a:ln>
        </p:spPr>
        <p:txBody>
          <a:bodyPr wrap="none" rtlCol="0">
            <a:spAutoFit/>
          </a:bodyPr>
          <a:lstStyle>
            <a:defPPr>
              <a:defRPr lang="es-MX"/>
            </a:defPPr>
            <a:lvl1pPr algn="ctr">
              <a:defRPr sz="1200">
                <a:solidFill>
                  <a:srgbClr val="FF0000"/>
                </a:solidFill>
                <a:effectLst>
                  <a:outerShdw blurRad="38100" dist="38100" dir="2700000" algn="tl">
                    <a:srgbClr val="000000">
                      <a:alpha val="43137"/>
                    </a:srgbClr>
                  </a:outerShdw>
                </a:effectLst>
                <a:latin typeface="Arial" pitchFamily="34" charset="0"/>
                <a:cs typeface="Arial" pitchFamily="34" charset="0"/>
              </a:defRPr>
            </a:lvl1pPr>
          </a:lstStyle>
          <a:p>
            <a:r>
              <a:rPr lang="es-MX" dirty="0">
                <a:solidFill>
                  <a:schemeClr val="tx1"/>
                </a:solidFill>
              </a:rPr>
              <a:t>TDM-410</a:t>
            </a:r>
          </a:p>
        </p:txBody>
      </p:sp>
      <p:cxnSp>
        <p:nvCxnSpPr>
          <p:cNvPr id="16" name="7 Conector recto de flecha"/>
          <p:cNvCxnSpPr/>
          <p:nvPr/>
        </p:nvCxnSpPr>
        <p:spPr>
          <a:xfrm flipV="1">
            <a:off x="4662360" y="5528978"/>
            <a:ext cx="287071" cy="125461"/>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10800000">
            <a:off x="4949430" y="4692840"/>
            <a:ext cx="400778" cy="9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http://www.promelsa.com.pe/fotos/Fotos_Catalogo/72404018.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5400000">
            <a:off x="1338519" y="4017727"/>
            <a:ext cx="5767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promelsa.com.pe/fotos/Fotos_Catalogo/72404018.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5400000">
            <a:off x="1338519" y="4637365"/>
            <a:ext cx="5767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promelsa.com.pe/fotos/Fotos_Catalogo/72404018.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5400000">
            <a:off x="1348885" y="5257468"/>
            <a:ext cx="57672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promelsa.com.pe/fotos/Fotos_Catalogo/72404018.jp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5400000">
            <a:off x="1331006" y="5907467"/>
            <a:ext cx="576720" cy="432000"/>
          </a:xfrm>
          <a:prstGeom prst="rect">
            <a:avLst/>
          </a:prstGeom>
          <a:noFill/>
          <a:extLst>
            <a:ext uri="{909E8E84-426E-40DD-AFC4-6F175D3DCCD1}">
              <a14:hiddenFill xmlns:a14="http://schemas.microsoft.com/office/drawing/2010/main">
                <a:solidFill>
                  <a:srgbClr val="FFFFFF"/>
                </a:solidFill>
              </a14:hiddenFill>
            </a:ext>
          </a:extLst>
        </p:spPr>
      </p:pic>
      <p:sp>
        <p:nvSpPr>
          <p:cNvPr id="22" name="55 CuadroTexto"/>
          <p:cNvSpPr txBox="1"/>
          <p:nvPr/>
        </p:nvSpPr>
        <p:spPr>
          <a:xfrm>
            <a:off x="608892" y="4078043"/>
            <a:ext cx="787396" cy="369332"/>
          </a:xfrm>
          <a:prstGeom prst="rect">
            <a:avLst/>
          </a:prstGeom>
          <a:noFill/>
        </p:spPr>
        <p:txBody>
          <a:bodyPr wrap="none" rtlCol="0">
            <a:spAutoFit/>
          </a:bodyPr>
          <a:lstStyle/>
          <a:p>
            <a:pPr algn="ctr"/>
            <a:r>
              <a:rPr lang="es-MX" sz="900" b="1" dirty="0">
                <a:effectLst>
                  <a:outerShdw blurRad="38100" dist="38100" dir="2700000" algn="tl">
                    <a:srgbClr val="000000">
                      <a:alpha val="43137"/>
                    </a:srgbClr>
                  </a:outerShdw>
                </a:effectLst>
                <a:latin typeface="Arial" pitchFamily="34" charset="0"/>
                <a:cs typeface="Arial" pitchFamily="34" charset="0"/>
              </a:rPr>
              <a:t>Tiempo</a:t>
            </a:r>
          </a:p>
          <a:p>
            <a:pPr algn="ctr"/>
            <a:r>
              <a:rPr lang="es-MX" sz="900" b="1" dirty="0">
                <a:effectLst>
                  <a:outerShdw blurRad="38100" dist="38100" dir="2700000" algn="tl">
                    <a:srgbClr val="000000">
                      <a:alpha val="43137"/>
                    </a:srgbClr>
                  </a:outerShdw>
                </a:effectLst>
                <a:latin typeface="Arial" pitchFamily="34" charset="0"/>
                <a:cs typeface="Arial" pitchFamily="34" charset="0"/>
              </a:rPr>
              <a:t> del Centro</a:t>
            </a:r>
          </a:p>
        </p:txBody>
      </p:sp>
      <p:sp>
        <p:nvSpPr>
          <p:cNvPr id="23" name="61 CuadroTexto"/>
          <p:cNvSpPr txBox="1"/>
          <p:nvPr/>
        </p:nvSpPr>
        <p:spPr>
          <a:xfrm>
            <a:off x="564760" y="4605268"/>
            <a:ext cx="857928" cy="369332"/>
          </a:xfrm>
          <a:prstGeom prst="rect">
            <a:avLst/>
          </a:prstGeom>
          <a:noFill/>
        </p:spPr>
        <p:txBody>
          <a:bodyPr wrap="none" rtlCol="0">
            <a:spAutoFit/>
          </a:bodyPr>
          <a:lstStyle/>
          <a:p>
            <a:pPr algn="ctr"/>
            <a:r>
              <a:rPr lang="es-MX" sz="900" b="1" dirty="0">
                <a:effectLst>
                  <a:outerShdw blurRad="38100" dist="38100" dir="2700000" algn="tl">
                    <a:srgbClr val="000000">
                      <a:alpha val="43137"/>
                    </a:srgbClr>
                  </a:outerShdw>
                </a:effectLst>
                <a:latin typeface="Arial" pitchFamily="34" charset="0"/>
                <a:cs typeface="Arial" pitchFamily="34" charset="0"/>
              </a:rPr>
              <a:t>Tiempo</a:t>
            </a:r>
          </a:p>
          <a:p>
            <a:pPr algn="ctr"/>
            <a:r>
              <a:rPr lang="es-MX" sz="900" b="1" dirty="0">
                <a:effectLst>
                  <a:outerShdw blurRad="38100" dist="38100" dir="2700000" algn="tl">
                    <a:srgbClr val="000000">
                      <a:alpha val="43137"/>
                    </a:srgbClr>
                  </a:outerShdw>
                </a:effectLst>
                <a:latin typeface="Arial" pitchFamily="34" charset="0"/>
                <a:cs typeface="Arial" pitchFamily="34" charset="0"/>
              </a:rPr>
              <a:t> del Pacífico</a:t>
            </a:r>
          </a:p>
        </p:txBody>
      </p:sp>
      <p:sp>
        <p:nvSpPr>
          <p:cNvPr id="24" name="63 CuadroTexto"/>
          <p:cNvSpPr txBox="1"/>
          <p:nvPr/>
        </p:nvSpPr>
        <p:spPr>
          <a:xfrm>
            <a:off x="512024" y="5237734"/>
            <a:ext cx="915635" cy="369332"/>
          </a:xfrm>
          <a:prstGeom prst="rect">
            <a:avLst/>
          </a:prstGeom>
          <a:noFill/>
        </p:spPr>
        <p:txBody>
          <a:bodyPr wrap="none" rtlCol="0">
            <a:spAutoFit/>
          </a:bodyPr>
          <a:lstStyle/>
          <a:p>
            <a:pPr algn="ctr"/>
            <a:r>
              <a:rPr lang="es-MX" sz="900" b="1" dirty="0">
                <a:effectLst>
                  <a:outerShdw blurRad="38100" dist="38100" dir="2700000" algn="tl">
                    <a:srgbClr val="000000">
                      <a:alpha val="43137"/>
                    </a:srgbClr>
                  </a:outerShdw>
                </a:effectLst>
                <a:latin typeface="Arial" pitchFamily="34" charset="0"/>
                <a:cs typeface="Arial" pitchFamily="34" charset="0"/>
              </a:rPr>
              <a:t>Tiempo</a:t>
            </a:r>
          </a:p>
          <a:p>
            <a:pPr algn="ctr"/>
            <a:r>
              <a:rPr lang="es-MX" sz="900" b="1" dirty="0">
                <a:effectLst>
                  <a:outerShdw blurRad="38100" dist="38100" dir="2700000" algn="tl">
                    <a:srgbClr val="000000">
                      <a:alpha val="43137"/>
                    </a:srgbClr>
                  </a:outerShdw>
                </a:effectLst>
                <a:latin typeface="Arial" pitchFamily="34" charset="0"/>
                <a:cs typeface="Arial" pitchFamily="34" charset="0"/>
              </a:rPr>
              <a:t> del Noroeste</a:t>
            </a:r>
          </a:p>
        </p:txBody>
      </p:sp>
      <p:sp>
        <p:nvSpPr>
          <p:cNvPr id="25" name="64 CuadroTexto"/>
          <p:cNvSpPr txBox="1"/>
          <p:nvPr/>
        </p:nvSpPr>
        <p:spPr>
          <a:xfrm>
            <a:off x="606352" y="5938801"/>
            <a:ext cx="857927" cy="369332"/>
          </a:xfrm>
          <a:prstGeom prst="rect">
            <a:avLst/>
          </a:prstGeom>
          <a:noFill/>
        </p:spPr>
        <p:txBody>
          <a:bodyPr wrap="none" rtlCol="0">
            <a:spAutoFit/>
          </a:bodyPr>
          <a:lstStyle/>
          <a:p>
            <a:pPr algn="ctr"/>
            <a:r>
              <a:rPr lang="es-MX" sz="900" b="1" dirty="0">
                <a:effectLst>
                  <a:outerShdw blurRad="38100" dist="38100" dir="2700000" algn="tl">
                    <a:srgbClr val="000000">
                      <a:alpha val="43137"/>
                    </a:srgbClr>
                  </a:outerShdw>
                </a:effectLst>
                <a:latin typeface="Arial" pitchFamily="34" charset="0"/>
                <a:cs typeface="Arial" pitchFamily="34" charset="0"/>
              </a:rPr>
              <a:t>Tiempo</a:t>
            </a:r>
          </a:p>
          <a:p>
            <a:pPr algn="ctr"/>
            <a:r>
              <a:rPr lang="es-MX" sz="900" b="1" dirty="0">
                <a:effectLst>
                  <a:outerShdw blurRad="38100" dist="38100" dir="2700000" algn="tl">
                    <a:srgbClr val="000000">
                      <a:alpha val="43137"/>
                    </a:srgbClr>
                  </a:outerShdw>
                </a:effectLst>
                <a:latin typeface="Arial" pitchFamily="34" charset="0"/>
                <a:cs typeface="Arial" pitchFamily="34" charset="0"/>
              </a:rPr>
              <a:t> </a:t>
            </a:r>
            <a:r>
              <a:rPr lang="es-MX" sz="900" b="1" dirty="0" smtClean="0">
                <a:effectLst>
                  <a:outerShdw blurRad="38100" dist="38100" dir="2700000" algn="tl">
                    <a:srgbClr val="000000">
                      <a:alpha val="43137"/>
                    </a:srgbClr>
                  </a:outerShdw>
                </a:effectLst>
                <a:latin typeface="Arial" pitchFamily="34" charset="0"/>
                <a:cs typeface="Arial" pitchFamily="34" charset="0"/>
              </a:rPr>
              <a:t>del sureste</a:t>
            </a:r>
            <a:endParaRPr lang="es-MX" sz="900" b="1" dirty="0">
              <a:effectLst>
                <a:outerShdw blurRad="38100" dist="38100" dir="2700000" algn="tl">
                  <a:srgbClr val="000000">
                    <a:alpha val="43137"/>
                  </a:srgbClr>
                </a:outerShdw>
              </a:effectLst>
              <a:latin typeface="Arial" pitchFamily="34" charset="0"/>
              <a:cs typeface="Arial" pitchFamily="34" charset="0"/>
            </a:endParaRPr>
          </a:p>
        </p:txBody>
      </p:sp>
      <p:sp>
        <p:nvSpPr>
          <p:cNvPr id="26" name="66 CuadroTexto"/>
          <p:cNvSpPr txBox="1"/>
          <p:nvPr/>
        </p:nvSpPr>
        <p:spPr>
          <a:xfrm>
            <a:off x="4842890" y="4500860"/>
            <a:ext cx="502061" cy="276999"/>
          </a:xfrm>
          <a:prstGeom prst="rect">
            <a:avLst/>
          </a:prstGeom>
          <a:noFill/>
        </p:spPr>
        <p:txBody>
          <a:bodyPr wrap="none" rtlCol="0">
            <a:spAutoFit/>
          </a:bodyPr>
          <a:lstStyle/>
          <a:p>
            <a:r>
              <a:rPr lang="es-MX" sz="1200" b="1" dirty="0">
                <a:effectLst>
                  <a:outerShdw blurRad="38100" dist="38100" dir="2700000" algn="tl">
                    <a:srgbClr val="000000">
                      <a:alpha val="43137"/>
                    </a:srgbClr>
                  </a:outerShdw>
                </a:effectLst>
                <a:latin typeface="Arial" pitchFamily="34" charset="0"/>
                <a:cs typeface="Arial" pitchFamily="34" charset="0"/>
              </a:rPr>
              <a:t>FXO</a:t>
            </a:r>
          </a:p>
        </p:txBody>
      </p:sp>
      <p:cxnSp>
        <p:nvCxnSpPr>
          <p:cNvPr id="27" name="10 Conector angular"/>
          <p:cNvCxnSpPr/>
          <p:nvPr/>
        </p:nvCxnSpPr>
        <p:spPr>
          <a:xfrm flipV="1">
            <a:off x="1685786" y="5369766"/>
            <a:ext cx="3358581" cy="753702"/>
          </a:xfrm>
          <a:prstGeom prst="bentConnector3">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8" name="16 Conector angular"/>
          <p:cNvCxnSpPr/>
          <p:nvPr/>
        </p:nvCxnSpPr>
        <p:spPr>
          <a:xfrm rot="10800000" flipV="1">
            <a:off x="1645177" y="5268506"/>
            <a:ext cx="3399190" cy="204961"/>
          </a:xfrm>
          <a:prstGeom prst="bentConnector3">
            <a:avLst>
              <a:gd name="adj1" fmla="val 59924"/>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29" name="73 Conector angular"/>
          <p:cNvCxnSpPr/>
          <p:nvPr/>
        </p:nvCxnSpPr>
        <p:spPr>
          <a:xfrm rot="10800000">
            <a:off x="1671069" y="4839047"/>
            <a:ext cx="3373299" cy="250544"/>
          </a:xfrm>
          <a:prstGeom prst="bentConnector3">
            <a:avLst>
              <a:gd name="adj1" fmla="val 60527"/>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0" name="74 Conector angular"/>
          <p:cNvCxnSpPr/>
          <p:nvPr/>
        </p:nvCxnSpPr>
        <p:spPr>
          <a:xfrm rot="10800000">
            <a:off x="1667455" y="4256109"/>
            <a:ext cx="3358703" cy="715188"/>
          </a:xfrm>
          <a:prstGeom prst="bentConnector3">
            <a:avLst>
              <a:gd name="adj1" fmla="val 49736"/>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1" name="29 Conector recto"/>
          <p:cNvCxnSpPr>
            <a:stCxn id="9" idx="3"/>
            <a:endCxn id="42" idx="1"/>
          </p:cNvCxnSpPr>
          <p:nvPr/>
        </p:nvCxnSpPr>
        <p:spPr>
          <a:xfrm>
            <a:off x="6417590" y="1561180"/>
            <a:ext cx="1544258" cy="83103"/>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2" name="78 CuadroTexto"/>
          <p:cNvSpPr txBox="1"/>
          <p:nvPr/>
        </p:nvSpPr>
        <p:spPr>
          <a:xfrm>
            <a:off x="7897723" y="926304"/>
            <a:ext cx="901209" cy="346249"/>
          </a:xfrm>
          <a:prstGeom prst="rect">
            <a:avLst/>
          </a:prstGeom>
          <a:noFill/>
        </p:spPr>
        <p:txBody>
          <a:bodyPr wrap="none" rtlCol="0">
            <a:spAutoFit/>
          </a:bodyPr>
          <a:lstStyle>
            <a:defPPr>
              <a:defRPr lang="es-MX"/>
            </a:defPPr>
            <a:lvl1pPr algn="ctr">
              <a:defRPr sz="1100" b="1">
                <a:effectLst>
                  <a:outerShdw blurRad="38100" dist="38100" dir="2700000" algn="tl">
                    <a:srgbClr val="000000">
                      <a:alpha val="43137"/>
                    </a:srgbClr>
                  </a:outerShdw>
                </a:effectLst>
                <a:latin typeface="Arial" pitchFamily="34" charset="0"/>
                <a:cs typeface="Arial" pitchFamily="34" charset="0"/>
              </a:defRPr>
            </a:lvl1pPr>
          </a:lstStyle>
          <a:p>
            <a:r>
              <a:rPr lang="es-MX" sz="825" dirty="0"/>
              <a:t>Usuarios </a:t>
            </a:r>
            <a:r>
              <a:rPr lang="es-MX" sz="825" dirty="0" err="1"/>
              <a:t>VoIP</a:t>
            </a:r>
            <a:endParaRPr lang="es-MX" sz="825" dirty="0"/>
          </a:p>
          <a:p>
            <a:r>
              <a:rPr lang="es-MX" sz="825" dirty="0"/>
              <a:t>Externos</a:t>
            </a:r>
          </a:p>
        </p:txBody>
      </p:sp>
      <p:cxnSp>
        <p:nvCxnSpPr>
          <p:cNvPr id="33" name="79 Conector recto"/>
          <p:cNvCxnSpPr>
            <a:stCxn id="39" idx="2"/>
            <a:endCxn id="5" idx="0"/>
          </p:cNvCxnSpPr>
          <p:nvPr/>
        </p:nvCxnSpPr>
        <p:spPr>
          <a:xfrm>
            <a:off x="2791176" y="1848664"/>
            <a:ext cx="5731" cy="641201"/>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4" name="82 CuadroTexto"/>
          <p:cNvSpPr txBox="1"/>
          <p:nvPr/>
        </p:nvSpPr>
        <p:spPr>
          <a:xfrm>
            <a:off x="925618" y="588600"/>
            <a:ext cx="2661562" cy="276999"/>
          </a:xfrm>
          <a:prstGeom prst="rect">
            <a:avLst/>
          </a:prstGeom>
          <a:noFill/>
        </p:spPr>
        <p:txBody>
          <a:bodyPr wrap="none" rtlCol="0">
            <a:spAutoFit/>
          </a:bodyPr>
          <a:lstStyle/>
          <a:p>
            <a:pPr algn="ctr"/>
            <a:r>
              <a:rPr lang="es-MX" sz="1200" b="1" dirty="0">
                <a:effectLst>
                  <a:outerShdw blurRad="38100" dist="38100" dir="2700000" algn="tl">
                    <a:srgbClr val="000000">
                      <a:alpha val="43137"/>
                    </a:srgbClr>
                  </a:outerShdw>
                </a:effectLst>
                <a:latin typeface="Arial" pitchFamily="34" charset="0"/>
                <a:cs typeface="Arial" pitchFamily="34" charset="0"/>
              </a:rPr>
              <a:t>Usuarios </a:t>
            </a:r>
            <a:r>
              <a:rPr lang="es-MX" sz="1200" b="1" dirty="0" err="1">
                <a:effectLst>
                  <a:outerShdw blurRad="38100" dist="38100" dir="2700000" algn="tl">
                    <a:srgbClr val="000000">
                      <a:alpha val="43137"/>
                    </a:srgbClr>
                  </a:outerShdw>
                </a:effectLst>
                <a:latin typeface="Arial" pitchFamily="34" charset="0"/>
                <a:cs typeface="Arial" pitchFamily="34" charset="0"/>
              </a:rPr>
              <a:t>VoIP</a:t>
            </a:r>
            <a:r>
              <a:rPr lang="es-MX" sz="1200" b="1" dirty="0">
                <a:effectLst>
                  <a:outerShdw blurRad="38100" dist="38100" dir="2700000" algn="tl">
                    <a:srgbClr val="000000">
                      <a:alpha val="43137"/>
                    </a:srgbClr>
                  </a:outerShdw>
                </a:effectLst>
                <a:latin typeface="Arial" pitchFamily="34" charset="0"/>
                <a:cs typeface="Arial" pitchFamily="34" charset="0"/>
              </a:rPr>
              <a:t> al interior del </a:t>
            </a:r>
            <a:r>
              <a:rPr lang="es-MX" sz="1200" b="1" dirty="0" smtClean="0">
                <a:effectLst>
                  <a:outerShdw blurRad="38100" dist="38100" dir="2700000" algn="tl">
                    <a:srgbClr val="000000">
                      <a:alpha val="43137"/>
                    </a:srgbClr>
                  </a:outerShdw>
                </a:effectLst>
                <a:latin typeface="Arial" pitchFamily="34" charset="0"/>
                <a:cs typeface="Arial" pitchFamily="34" charset="0"/>
              </a:rPr>
              <a:t>CNM </a:t>
            </a:r>
            <a:endParaRPr lang="es-MX" sz="1200" b="1" dirty="0">
              <a:effectLst>
                <a:outerShdw blurRad="38100" dist="38100" dir="2700000" algn="tl">
                  <a:srgbClr val="000000">
                    <a:alpha val="43137"/>
                  </a:srgbClr>
                </a:outerShdw>
              </a:effectLst>
              <a:latin typeface="Arial" pitchFamily="34" charset="0"/>
              <a:cs typeface="Arial" pitchFamily="34" charset="0"/>
            </a:endParaRPr>
          </a:p>
        </p:txBody>
      </p:sp>
      <p:sp>
        <p:nvSpPr>
          <p:cNvPr id="35" name="83 CuadroTexto"/>
          <p:cNvSpPr txBox="1"/>
          <p:nvPr/>
        </p:nvSpPr>
        <p:spPr>
          <a:xfrm>
            <a:off x="1915152" y="3962527"/>
            <a:ext cx="1633782" cy="276999"/>
          </a:xfrm>
          <a:prstGeom prst="rect">
            <a:avLst/>
          </a:prstGeom>
          <a:noFill/>
        </p:spPr>
        <p:txBody>
          <a:bodyPr wrap="none" rtlCol="0">
            <a:spAutoFit/>
          </a:bodyPr>
          <a:lstStyle/>
          <a:p>
            <a:pPr algn="ctr"/>
            <a:r>
              <a:rPr lang="es-MX" sz="1200" dirty="0">
                <a:effectLst>
                  <a:outerShdw blurRad="38100" dist="38100" dir="2700000" algn="tl">
                    <a:srgbClr val="000000">
                      <a:alpha val="43137"/>
                    </a:srgbClr>
                  </a:outerShdw>
                </a:effectLst>
                <a:latin typeface="Arial" pitchFamily="34" charset="0"/>
                <a:cs typeface="Arial" pitchFamily="34" charset="0"/>
              </a:rPr>
              <a:t>Cable telefónico UTP</a:t>
            </a:r>
          </a:p>
        </p:txBody>
      </p:sp>
      <p:pic>
        <p:nvPicPr>
          <p:cNvPr id="36" name="Picture 6" descr="Antiguo Teléfono Rotary Uno color Foto de archivo - 1209350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090501" y="1211775"/>
            <a:ext cx="849112" cy="6580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35157" y="2436376"/>
            <a:ext cx="239085" cy="25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89 Conector recto"/>
          <p:cNvCxnSpPr/>
          <p:nvPr/>
        </p:nvCxnSpPr>
        <p:spPr>
          <a:xfrm>
            <a:off x="1450494" y="1866694"/>
            <a:ext cx="2" cy="569396"/>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39" name="Picture 8" descr="http://static.conmishijos.com/pictures/posts/14000/14415-4-dibujos-ordenador.jpg">
            <a:hlinkClick r:id="rId11"/>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2393128" y="1218715"/>
            <a:ext cx="796096" cy="629949"/>
          </a:xfrm>
          <a:prstGeom prst="rect">
            <a:avLst/>
          </a:prstGeom>
          <a:noFill/>
          <a:extLst>
            <a:ext uri="{909E8E84-426E-40DD-AFC4-6F175D3DCCD1}">
              <a14:hiddenFill xmlns:a14="http://schemas.microsoft.com/office/drawing/2010/main">
                <a:solidFill>
                  <a:srgbClr val="FFFFFF"/>
                </a:solidFill>
              </a14:hiddenFill>
            </a:ext>
          </a:extLst>
        </p:spPr>
      </p:pic>
      <p:sp>
        <p:nvSpPr>
          <p:cNvPr id="40" name="2052 Rectángulo"/>
          <p:cNvSpPr/>
          <p:nvPr/>
        </p:nvSpPr>
        <p:spPr>
          <a:xfrm>
            <a:off x="924064" y="924468"/>
            <a:ext cx="1300356" cy="246221"/>
          </a:xfrm>
          <a:prstGeom prst="rect">
            <a:avLst/>
          </a:prstGeom>
          <a:noFill/>
        </p:spPr>
        <p:txBody>
          <a:bodyPr wrap="none" rtlCol="0">
            <a:spAutoFit/>
          </a:bodyPr>
          <a:lstStyle/>
          <a:p>
            <a:pPr algn="ctr"/>
            <a:r>
              <a:rPr lang="es-MX" sz="1000" b="1" dirty="0">
                <a:effectLst>
                  <a:outerShdw blurRad="38100" dist="38100" dir="2700000" algn="tl">
                    <a:srgbClr val="000000">
                      <a:alpha val="43137"/>
                    </a:srgbClr>
                  </a:outerShdw>
                </a:effectLst>
                <a:latin typeface="Arial" pitchFamily="34" charset="0"/>
                <a:cs typeface="Arial" pitchFamily="34" charset="0"/>
              </a:rPr>
              <a:t>con Teléfono </a:t>
            </a:r>
            <a:r>
              <a:rPr lang="es-MX" sz="1000" b="1" dirty="0" err="1">
                <a:effectLst>
                  <a:outerShdw blurRad="38100" dist="38100" dir="2700000" algn="tl">
                    <a:srgbClr val="000000">
                      <a:alpha val="43137"/>
                    </a:srgbClr>
                  </a:outerShdw>
                </a:effectLst>
                <a:latin typeface="Arial" pitchFamily="34" charset="0"/>
                <a:cs typeface="Arial" pitchFamily="34" charset="0"/>
              </a:rPr>
              <a:t>VoIP</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41" name="96 Rectángulo"/>
          <p:cNvSpPr/>
          <p:nvPr/>
        </p:nvSpPr>
        <p:spPr>
          <a:xfrm>
            <a:off x="2312419" y="905070"/>
            <a:ext cx="1024639" cy="246221"/>
          </a:xfrm>
          <a:prstGeom prst="rect">
            <a:avLst/>
          </a:prstGeom>
          <a:noFill/>
        </p:spPr>
        <p:txBody>
          <a:bodyPr wrap="none" rtlCol="0">
            <a:spAutoFit/>
          </a:bodyPr>
          <a:lstStyle/>
          <a:p>
            <a:pPr algn="ctr"/>
            <a:r>
              <a:rPr lang="es-MX" sz="1000" b="1" dirty="0">
                <a:effectLst>
                  <a:outerShdw blurRad="38100" dist="38100" dir="2700000" algn="tl">
                    <a:srgbClr val="000000">
                      <a:alpha val="43137"/>
                    </a:srgbClr>
                  </a:outerShdw>
                </a:effectLst>
                <a:latin typeface="Arial" pitchFamily="34" charset="0"/>
                <a:cs typeface="Arial" pitchFamily="34" charset="0"/>
              </a:rPr>
              <a:t>con </a:t>
            </a:r>
            <a:r>
              <a:rPr lang="es-MX" sz="1000" b="1" dirty="0" err="1">
                <a:effectLst>
                  <a:outerShdw blurRad="38100" dist="38100" dir="2700000" algn="tl">
                    <a:srgbClr val="000000">
                      <a:alpha val="43137"/>
                    </a:srgbClr>
                  </a:outerShdw>
                </a:effectLst>
                <a:latin typeface="Arial" pitchFamily="34" charset="0"/>
                <a:cs typeface="Arial" pitchFamily="34" charset="0"/>
              </a:rPr>
              <a:t>QuteCom</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pic>
        <p:nvPicPr>
          <p:cNvPr id="42" name="Picture 6" descr="Antiguo Teléfono Rotary Uno color Foto de archivo - 12093507"/>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961848" y="1319913"/>
            <a:ext cx="837084" cy="64874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static.conmishijos.com/pictures/posts/14000/14415-4-dibujos-ordenador.jpg">
            <a:hlinkClick r:id="rId11"/>
          </p:cNvPr>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7890167" y="2504558"/>
            <a:ext cx="921634" cy="729287"/>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102 Conector recto"/>
          <p:cNvCxnSpPr>
            <a:endCxn id="43" idx="1"/>
          </p:cNvCxnSpPr>
          <p:nvPr/>
        </p:nvCxnSpPr>
        <p:spPr>
          <a:xfrm>
            <a:off x="6299294" y="1852724"/>
            <a:ext cx="1590873" cy="1016478"/>
          </a:xfrm>
          <a:prstGeom prst="line">
            <a:avLst/>
          </a:prstGeom>
          <a:ln w="44450" cmpd="thickThin">
            <a:solidFill>
              <a:srgbClr val="99CCFF"/>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45" name="108 Rectángulo"/>
          <p:cNvSpPr/>
          <p:nvPr/>
        </p:nvSpPr>
        <p:spPr>
          <a:xfrm>
            <a:off x="7678398" y="1997291"/>
            <a:ext cx="1300356" cy="246221"/>
          </a:xfrm>
          <a:prstGeom prst="rect">
            <a:avLst/>
          </a:prstGeom>
          <a:noFill/>
        </p:spPr>
        <p:txBody>
          <a:bodyPr wrap="none" rtlCol="0">
            <a:spAutoFit/>
          </a:bodyPr>
          <a:lstStyle/>
          <a:p>
            <a:pPr algn="ctr"/>
            <a:r>
              <a:rPr lang="es-MX" sz="1000" b="1" dirty="0">
                <a:effectLst>
                  <a:outerShdw blurRad="38100" dist="38100" dir="2700000" algn="tl">
                    <a:srgbClr val="000000">
                      <a:alpha val="43137"/>
                    </a:srgbClr>
                  </a:outerShdw>
                </a:effectLst>
                <a:latin typeface="Arial" pitchFamily="34" charset="0"/>
                <a:cs typeface="Arial" pitchFamily="34" charset="0"/>
              </a:rPr>
              <a:t>con Teléfono </a:t>
            </a:r>
            <a:r>
              <a:rPr lang="es-MX" sz="1000" b="1" dirty="0" err="1">
                <a:effectLst>
                  <a:outerShdw blurRad="38100" dist="38100" dir="2700000" algn="tl">
                    <a:srgbClr val="000000">
                      <a:alpha val="43137"/>
                    </a:srgbClr>
                  </a:outerShdw>
                </a:effectLst>
                <a:latin typeface="Arial" pitchFamily="34" charset="0"/>
                <a:cs typeface="Arial" pitchFamily="34" charset="0"/>
              </a:rPr>
              <a:t>VoIP</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46" name="109 Rectángulo"/>
          <p:cNvSpPr/>
          <p:nvPr/>
        </p:nvSpPr>
        <p:spPr>
          <a:xfrm>
            <a:off x="7782850" y="3244637"/>
            <a:ext cx="1024640" cy="246221"/>
          </a:xfrm>
          <a:prstGeom prst="rect">
            <a:avLst/>
          </a:prstGeom>
          <a:noFill/>
        </p:spPr>
        <p:txBody>
          <a:bodyPr wrap="none" rtlCol="0">
            <a:spAutoFit/>
          </a:bodyPr>
          <a:lstStyle/>
          <a:p>
            <a:pPr algn="ctr"/>
            <a:r>
              <a:rPr lang="es-MX" sz="1000" b="1" dirty="0">
                <a:effectLst>
                  <a:outerShdw blurRad="38100" dist="38100" dir="2700000" algn="tl">
                    <a:srgbClr val="000000">
                      <a:alpha val="43137"/>
                    </a:srgbClr>
                  </a:outerShdw>
                </a:effectLst>
                <a:latin typeface="Arial" pitchFamily="34" charset="0"/>
                <a:cs typeface="Arial" pitchFamily="34" charset="0"/>
              </a:rPr>
              <a:t>con </a:t>
            </a:r>
            <a:r>
              <a:rPr lang="es-MX" sz="1000" b="1" dirty="0" err="1">
                <a:effectLst>
                  <a:outerShdw blurRad="38100" dist="38100" dir="2700000" algn="tl">
                    <a:srgbClr val="000000">
                      <a:alpha val="43137"/>
                    </a:srgbClr>
                  </a:outerShdw>
                </a:effectLst>
                <a:latin typeface="Arial" pitchFamily="34" charset="0"/>
                <a:cs typeface="Arial" pitchFamily="34" charset="0"/>
              </a:rPr>
              <a:t>QuteCom</a:t>
            </a:r>
            <a:endParaRPr lang="es-MX"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48" name="112 CuadroTexto"/>
          <p:cNvSpPr txBox="1"/>
          <p:nvPr/>
        </p:nvSpPr>
        <p:spPr>
          <a:xfrm>
            <a:off x="521715" y="3593252"/>
            <a:ext cx="1415773" cy="369332"/>
          </a:xfrm>
          <a:prstGeom prst="rect">
            <a:avLst/>
          </a:prstGeom>
          <a:noFill/>
        </p:spPr>
        <p:txBody>
          <a:bodyPr wrap="none" rtlCol="0">
            <a:spAutoFit/>
          </a:bodyPr>
          <a:lstStyle/>
          <a:p>
            <a:pPr algn="ctr"/>
            <a:r>
              <a:rPr lang="es-MX" sz="900" b="1" dirty="0" smtClean="0">
                <a:effectLst>
                  <a:outerShdw blurRad="38100" dist="38100" dir="2700000" algn="tl">
                    <a:srgbClr val="000000">
                      <a:alpha val="43137"/>
                    </a:srgbClr>
                  </a:outerShdw>
                </a:effectLst>
                <a:latin typeface="Arial" pitchFamily="34" charset="0"/>
                <a:cs typeface="Arial" pitchFamily="34" charset="0"/>
              </a:rPr>
              <a:t>PSTN</a:t>
            </a:r>
            <a:endParaRPr lang="es-MX" sz="900" b="1" dirty="0">
              <a:effectLst>
                <a:outerShdw blurRad="38100" dist="38100" dir="2700000" algn="tl">
                  <a:srgbClr val="000000">
                    <a:alpha val="43137"/>
                  </a:srgbClr>
                </a:outerShdw>
              </a:effectLst>
              <a:latin typeface="Arial" pitchFamily="34" charset="0"/>
              <a:cs typeface="Arial" pitchFamily="34" charset="0"/>
            </a:endParaRPr>
          </a:p>
          <a:p>
            <a:pPr algn="ctr"/>
            <a:r>
              <a:rPr lang="es-MX" sz="900" b="1" dirty="0">
                <a:effectLst>
                  <a:outerShdw blurRad="38100" dist="38100" dir="2700000" algn="tl">
                    <a:srgbClr val="000000">
                      <a:alpha val="43137"/>
                    </a:srgbClr>
                  </a:outerShdw>
                </a:effectLst>
                <a:latin typeface="Arial" pitchFamily="34" charset="0"/>
                <a:cs typeface="Arial" pitchFamily="34" charset="0"/>
              </a:rPr>
              <a:t>LÍNEAS ANALÓGICAS</a:t>
            </a:r>
          </a:p>
        </p:txBody>
      </p:sp>
      <p:sp>
        <p:nvSpPr>
          <p:cNvPr id="50" name="52 CuadroTexto"/>
          <p:cNvSpPr txBox="1"/>
          <p:nvPr/>
        </p:nvSpPr>
        <p:spPr>
          <a:xfrm>
            <a:off x="6384145" y="4015369"/>
            <a:ext cx="1611147" cy="461665"/>
          </a:xfrm>
          <a:prstGeom prst="rect">
            <a:avLst/>
          </a:prstGeom>
          <a:noFill/>
        </p:spPr>
        <p:txBody>
          <a:bodyPr wrap="none" rtlCol="0">
            <a:spAutoFit/>
          </a:bodyPr>
          <a:lstStyle/>
          <a:p>
            <a:pPr algn="ctr"/>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SERVIDOR DE </a:t>
            </a:r>
          </a:p>
          <a:p>
            <a:pPr algn="ctr"/>
            <a:r>
              <a:rPr lang="es-MX" sz="1200" b="1" dirty="0">
                <a:solidFill>
                  <a:srgbClr val="0070C0"/>
                </a:solidFill>
                <a:effectLst>
                  <a:outerShdw blurRad="38100" dist="38100" dir="2700000" algn="tl">
                    <a:srgbClr val="000000">
                      <a:alpha val="43137"/>
                    </a:srgbClr>
                  </a:outerShdw>
                </a:effectLst>
                <a:latin typeface="Arial" pitchFamily="34" charset="0"/>
                <a:cs typeface="Arial" pitchFamily="34" charset="0"/>
              </a:rPr>
              <a:t>LA HORA POR VOZ</a:t>
            </a:r>
          </a:p>
        </p:txBody>
      </p:sp>
      <p:sp>
        <p:nvSpPr>
          <p:cNvPr id="59" name="44 CuadroTexto"/>
          <p:cNvSpPr txBox="1"/>
          <p:nvPr/>
        </p:nvSpPr>
        <p:spPr>
          <a:xfrm>
            <a:off x="4411382" y="6209408"/>
            <a:ext cx="1891865" cy="276999"/>
          </a:xfrm>
          <a:prstGeom prst="rect">
            <a:avLst/>
          </a:prstGeom>
          <a:solidFill>
            <a:schemeClr val="accent5">
              <a:lumMod val="40000"/>
              <a:lumOff val="60000"/>
            </a:schemeClr>
          </a:solidFill>
          <a:ln>
            <a:noFill/>
          </a:ln>
        </p:spPr>
        <p:txBody>
          <a:bodyPr wrap="none" rtlCol="0">
            <a:spAutoFit/>
          </a:bodyPr>
          <a:lstStyle>
            <a:defPPr>
              <a:defRPr lang="es-MX"/>
            </a:defPPr>
            <a:lvl1pPr algn="ctr">
              <a:defRPr sz="1200">
                <a:solidFill>
                  <a:srgbClr val="FF0000"/>
                </a:solidFill>
                <a:effectLst>
                  <a:outerShdw blurRad="38100" dist="38100" dir="2700000" algn="tl">
                    <a:srgbClr val="000000">
                      <a:alpha val="43137"/>
                    </a:srgbClr>
                  </a:outerShdw>
                </a:effectLst>
                <a:latin typeface="Arial" pitchFamily="34" charset="0"/>
                <a:cs typeface="Arial" pitchFamily="34" charset="0"/>
              </a:defRPr>
            </a:lvl1pPr>
          </a:lstStyle>
          <a:p>
            <a:r>
              <a:rPr lang="es-MX" dirty="0" err="1">
                <a:solidFill>
                  <a:schemeClr val="tx1"/>
                </a:solidFill>
              </a:rPr>
              <a:t>Symmetricom</a:t>
            </a:r>
            <a:r>
              <a:rPr lang="es-MX" dirty="0">
                <a:solidFill>
                  <a:schemeClr val="tx1"/>
                </a:solidFill>
              </a:rPr>
              <a:t> BC635PCI</a:t>
            </a:r>
          </a:p>
        </p:txBody>
      </p:sp>
      <p:cxnSp>
        <p:nvCxnSpPr>
          <p:cNvPr id="62" name="7 Conector recto de flecha"/>
          <p:cNvCxnSpPr/>
          <p:nvPr/>
        </p:nvCxnSpPr>
        <p:spPr>
          <a:xfrm flipV="1">
            <a:off x="5402291" y="5868560"/>
            <a:ext cx="8952" cy="293071"/>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52 CuadroTexto"/>
          <p:cNvSpPr txBox="1"/>
          <p:nvPr/>
        </p:nvSpPr>
        <p:spPr>
          <a:xfrm>
            <a:off x="4906657" y="4115776"/>
            <a:ext cx="952505" cy="276999"/>
          </a:xfrm>
          <a:prstGeom prst="rect">
            <a:avLst/>
          </a:prstGeom>
          <a:solidFill>
            <a:srgbClr val="FFFF00"/>
          </a:solidFill>
          <a:ln>
            <a:solidFill>
              <a:srgbClr val="FF0000"/>
            </a:solidFill>
          </a:ln>
        </p:spPr>
        <p:txBody>
          <a:bodyPr wrap="none" rtlCol="0">
            <a:spAutoFit/>
          </a:bodyPr>
          <a:lstStyle/>
          <a:p>
            <a:pPr algn="ctr"/>
            <a:r>
              <a:rPr lang="es-MX" sz="1200" b="1" dirty="0">
                <a:solidFill>
                  <a:srgbClr val="FF0000"/>
                </a:solidFill>
                <a:latin typeface="Arial" pitchFamily="34" charset="0"/>
                <a:cs typeface="Arial" pitchFamily="34" charset="0"/>
              </a:rPr>
              <a:t>UTC(CNM)</a:t>
            </a:r>
          </a:p>
        </p:txBody>
      </p:sp>
      <p:cxnSp>
        <p:nvCxnSpPr>
          <p:cNvPr id="65" name="7 Conector recto de flecha"/>
          <p:cNvCxnSpPr/>
          <p:nvPr/>
        </p:nvCxnSpPr>
        <p:spPr>
          <a:xfrm>
            <a:off x="5402291" y="4391302"/>
            <a:ext cx="0" cy="847846"/>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111 Rectángulo"/>
          <p:cNvSpPr/>
          <p:nvPr/>
        </p:nvSpPr>
        <p:spPr>
          <a:xfrm>
            <a:off x="7601611" y="865599"/>
            <a:ext cx="1453930" cy="272765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dirty="0"/>
          </a:p>
        </p:txBody>
      </p:sp>
      <p:sp>
        <p:nvSpPr>
          <p:cNvPr id="86" name="CuadroTexto 85"/>
          <p:cNvSpPr txBox="1"/>
          <p:nvPr/>
        </p:nvSpPr>
        <p:spPr>
          <a:xfrm>
            <a:off x="3187202" y="0"/>
            <a:ext cx="2779287" cy="369332"/>
          </a:xfrm>
          <a:prstGeom prst="rect">
            <a:avLst/>
          </a:prstGeom>
          <a:noFill/>
        </p:spPr>
        <p:txBody>
          <a:bodyPr wrap="none" rtlCol="0">
            <a:spAutoFit/>
          </a:bodyPr>
          <a:lstStyle/>
          <a:p>
            <a:r>
              <a:rPr lang="es-MX" b="1" dirty="0" smtClean="0">
                <a:solidFill>
                  <a:srgbClr val="00B050"/>
                </a:solidFill>
                <a:latin typeface="Arial" panose="020B0604020202020204" pitchFamily="34" charset="0"/>
                <a:cs typeface="Arial" panose="020B0604020202020204" pitchFamily="34" charset="0"/>
              </a:rPr>
              <a:t>ETAPA EXPERIMENTAL</a:t>
            </a:r>
            <a:endParaRPr lang="es-MX" b="1" dirty="0">
              <a:solidFill>
                <a:srgbClr val="00B050"/>
              </a:solidFill>
              <a:latin typeface="Arial" panose="020B0604020202020204" pitchFamily="34" charset="0"/>
              <a:cs typeface="Arial" panose="020B0604020202020204" pitchFamily="34" charset="0"/>
            </a:endParaRPr>
          </a:p>
        </p:txBody>
      </p:sp>
      <p:sp>
        <p:nvSpPr>
          <p:cNvPr id="47" name="2061 Rectángulo"/>
          <p:cNvSpPr/>
          <p:nvPr/>
        </p:nvSpPr>
        <p:spPr>
          <a:xfrm>
            <a:off x="857673" y="537593"/>
            <a:ext cx="2695844" cy="1459698"/>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273027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09934" y="3141031"/>
            <a:ext cx="3269202" cy="1364943"/>
          </a:xfrm>
          <a:prstGeom prst="rect">
            <a:avLst/>
          </a:prstGeom>
        </p:spPr>
      </p:pic>
      <p:sp>
        <p:nvSpPr>
          <p:cNvPr id="7" name="52 CuadroTexto"/>
          <p:cNvSpPr txBox="1"/>
          <p:nvPr/>
        </p:nvSpPr>
        <p:spPr>
          <a:xfrm>
            <a:off x="1928144" y="1420122"/>
            <a:ext cx="1281136" cy="323165"/>
          </a:xfrm>
          <a:prstGeom prst="rect">
            <a:avLst/>
          </a:prstGeom>
          <a:solidFill>
            <a:srgbClr val="FFFF00"/>
          </a:solidFill>
          <a:ln>
            <a:solidFill>
              <a:srgbClr val="FF0000"/>
            </a:solidFill>
          </a:ln>
        </p:spPr>
        <p:txBody>
          <a:bodyPr wrap="square" rtlCol="0">
            <a:spAutoFit/>
          </a:bodyPr>
          <a:lstStyle/>
          <a:p>
            <a:pPr algn="ctr"/>
            <a:r>
              <a:rPr lang="es-MX" sz="1500" b="1" dirty="0">
                <a:solidFill>
                  <a:srgbClr val="FF0000"/>
                </a:solidFill>
                <a:latin typeface="Arial" pitchFamily="34" charset="0"/>
                <a:cs typeface="Arial" pitchFamily="34" charset="0"/>
              </a:rPr>
              <a:t>UTC(CNM)</a:t>
            </a:r>
          </a:p>
        </p:txBody>
      </p:sp>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66475" y="3285107"/>
            <a:ext cx="4677525" cy="3191638"/>
          </a:xfrm>
          <a:prstGeom prst="rect">
            <a:avLst/>
          </a:prstGeom>
        </p:spPr>
      </p:pic>
      <p:sp>
        <p:nvSpPr>
          <p:cNvPr id="10" name="Flecha izquierda y derecha 9"/>
          <p:cNvSpPr/>
          <p:nvPr/>
        </p:nvSpPr>
        <p:spPr>
          <a:xfrm>
            <a:off x="3554361" y="3917540"/>
            <a:ext cx="912114" cy="3634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p>
        </p:txBody>
      </p:sp>
      <p:sp>
        <p:nvSpPr>
          <p:cNvPr id="11" name="CuadroTexto 10"/>
          <p:cNvSpPr txBox="1"/>
          <p:nvPr/>
        </p:nvSpPr>
        <p:spPr>
          <a:xfrm>
            <a:off x="1216744" y="4595966"/>
            <a:ext cx="2467342" cy="300082"/>
          </a:xfrm>
          <a:prstGeom prst="rect">
            <a:avLst/>
          </a:prstGeom>
          <a:noFill/>
        </p:spPr>
        <p:txBody>
          <a:bodyPr wrap="none" rtlCol="0">
            <a:spAutoFit/>
          </a:bodyPr>
          <a:lstStyle/>
          <a:p>
            <a:r>
              <a:rPr lang="es-MX" sz="1350" dirty="0"/>
              <a:t>Servidor de tiempo por Voz</a:t>
            </a:r>
          </a:p>
        </p:txBody>
      </p:sp>
      <p:sp>
        <p:nvSpPr>
          <p:cNvPr id="12" name="CuadroTexto 11"/>
          <p:cNvSpPr txBox="1"/>
          <p:nvPr/>
        </p:nvSpPr>
        <p:spPr>
          <a:xfrm>
            <a:off x="6077667" y="2990990"/>
            <a:ext cx="1356462" cy="300082"/>
          </a:xfrm>
          <a:prstGeom prst="rect">
            <a:avLst/>
          </a:prstGeom>
          <a:noFill/>
        </p:spPr>
        <p:txBody>
          <a:bodyPr wrap="none" rtlCol="0">
            <a:spAutoFit/>
          </a:bodyPr>
          <a:lstStyle/>
          <a:p>
            <a:r>
              <a:rPr lang="es-MX" sz="1350" dirty="0"/>
              <a:t>Interface WEB</a:t>
            </a:r>
          </a:p>
        </p:txBody>
      </p:sp>
      <p:pic>
        <p:nvPicPr>
          <p:cNvPr id="13" name="Imagen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4700" y="1631511"/>
            <a:ext cx="871830" cy="600110"/>
          </a:xfrm>
          <a:prstGeom prst="rect">
            <a:avLst/>
          </a:prstGeom>
        </p:spPr>
      </p:pic>
      <p:pic>
        <p:nvPicPr>
          <p:cNvPr id="15" name="Imagen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6190" y="1631511"/>
            <a:ext cx="871830" cy="600110"/>
          </a:xfrm>
          <a:prstGeom prst="rect">
            <a:avLst/>
          </a:prstGeom>
        </p:spPr>
      </p:pic>
      <p:pic>
        <p:nvPicPr>
          <p:cNvPr id="16" name="Imagen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3098" y="1631511"/>
            <a:ext cx="871830" cy="600110"/>
          </a:xfrm>
          <a:prstGeom prst="rect">
            <a:avLst/>
          </a:prstGeom>
        </p:spPr>
      </p:pic>
      <p:pic>
        <p:nvPicPr>
          <p:cNvPr id="17" name="Imagen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4642" y="1686663"/>
            <a:ext cx="871830" cy="600110"/>
          </a:xfrm>
          <a:prstGeom prst="rect">
            <a:avLst/>
          </a:prstGeom>
        </p:spPr>
      </p:pic>
      <p:cxnSp>
        <p:nvCxnSpPr>
          <p:cNvPr id="19" name="Conector angular 18"/>
          <p:cNvCxnSpPr>
            <a:endCxn id="13" idx="2"/>
          </p:cNvCxnSpPr>
          <p:nvPr/>
        </p:nvCxnSpPr>
        <p:spPr>
          <a:xfrm flipV="1">
            <a:off x="3023419" y="2231620"/>
            <a:ext cx="847196" cy="1989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p:cNvCxnSpPr>
            <a:endCxn id="15" idx="2"/>
          </p:cNvCxnSpPr>
          <p:nvPr/>
        </p:nvCxnSpPr>
        <p:spPr>
          <a:xfrm flipV="1">
            <a:off x="3013790" y="2231621"/>
            <a:ext cx="2198317" cy="29572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p:cNvCxnSpPr>
            <a:endCxn id="16" idx="2"/>
          </p:cNvCxnSpPr>
          <p:nvPr/>
        </p:nvCxnSpPr>
        <p:spPr>
          <a:xfrm flipV="1">
            <a:off x="3023419" y="2231622"/>
            <a:ext cx="3505595" cy="407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a:endCxn id="17" idx="2"/>
          </p:cNvCxnSpPr>
          <p:nvPr/>
        </p:nvCxnSpPr>
        <p:spPr>
          <a:xfrm flipV="1">
            <a:off x="3023418" y="2286774"/>
            <a:ext cx="4697139" cy="45626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3023420" y="2430536"/>
            <a:ext cx="0" cy="9634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2550275" y="1729069"/>
            <a:ext cx="18435" cy="1569039"/>
          </a:xfrm>
          <a:prstGeom prst="line">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5" name="6 CuadroTexto"/>
          <p:cNvSpPr txBox="1"/>
          <p:nvPr/>
        </p:nvSpPr>
        <p:spPr>
          <a:xfrm>
            <a:off x="3554363" y="860656"/>
            <a:ext cx="1005082" cy="415498"/>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050" dirty="0">
                <a:solidFill>
                  <a:schemeClr val="accent6">
                    <a:lumMod val="75000"/>
                  </a:schemeClr>
                </a:solidFill>
                <a:latin typeface="Arial" pitchFamily="34" charset="0"/>
                <a:cs typeface="Arial" pitchFamily="34" charset="0"/>
              </a:rPr>
              <a:t>TIEMPO DEL NOROESTE</a:t>
            </a:r>
          </a:p>
        </p:txBody>
      </p:sp>
      <p:sp>
        <p:nvSpPr>
          <p:cNvPr id="56" name="6 CuadroTexto"/>
          <p:cNvSpPr txBox="1"/>
          <p:nvPr/>
        </p:nvSpPr>
        <p:spPr>
          <a:xfrm>
            <a:off x="6123433" y="833321"/>
            <a:ext cx="1005082" cy="415498"/>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050" dirty="0">
                <a:solidFill>
                  <a:schemeClr val="accent6">
                    <a:lumMod val="75000"/>
                  </a:schemeClr>
                </a:solidFill>
                <a:latin typeface="Arial" pitchFamily="34" charset="0"/>
                <a:cs typeface="Arial" pitchFamily="34" charset="0"/>
              </a:rPr>
              <a:t>TIEMPO DEL CENTRO</a:t>
            </a:r>
          </a:p>
        </p:txBody>
      </p:sp>
      <p:sp>
        <p:nvSpPr>
          <p:cNvPr id="57" name="6 CuadroTexto"/>
          <p:cNvSpPr txBox="1"/>
          <p:nvPr/>
        </p:nvSpPr>
        <p:spPr>
          <a:xfrm>
            <a:off x="7434129" y="833320"/>
            <a:ext cx="1005082" cy="415498"/>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050" dirty="0">
                <a:solidFill>
                  <a:schemeClr val="accent6">
                    <a:lumMod val="75000"/>
                  </a:schemeClr>
                </a:solidFill>
                <a:latin typeface="Arial" pitchFamily="34" charset="0"/>
                <a:cs typeface="Arial" pitchFamily="34" charset="0"/>
              </a:rPr>
              <a:t>TIEMPO DEL SURESTE</a:t>
            </a:r>
          </a:p>
        </p:txBody>
      </p:sp>
      <p:sp>
        <p:nvSpPr>
          <p:cNvPr id="58" name="6 CuadroTexto"/>
          <p:cNvSpPr txBox="1"/>
          <p:nvPr/>
        </p:nvSpPr>
        <p:spPr>
          <a:xfrm>
            <a:off x="4874895" y="860656"/>
            <a:ext cx="1005082" cy="415498"/>
          </a:xfrm>
          <a:prstGeom prst="rect">
            <a:avLst/>
          </a:prstGeom>
          <a:noFill/>
          <a:ln>
            <a:solidFill>
              <a:schemeClr val="accent1"/>
            </a:solidFill>
          </a:ln>
          <a:effectLst>
            <a:outerShdw blurRad="50800" dist="38100" dir="2700000" algn="tl" rotWithShape="0">
              <a:schemeClr val="accent3">
                <a:lumMod val="50000"/>
                <a:alpha val="40000"/>
              </a:schemeClr>
            </a:outerShdw>
          </a:effectLst>
        </p:spPr>
        <p:txBody>
          <a:bodyPr wrap="square" rtlCol="0">
            <a:spAutoFit/>
          </a:bodyPr>
          <a:lstStyle/>
          <a:p>
            <a:pPr algn="ctr"/>
            <a:r>
              <a:rPr lang="es-MX" sz="1050" dirty="0">
                <a:solidFill>
                  <a:schemeClr val="accent6">
                    <a:lumMod val="75000"/>
                  </a:schemeClr>
                </a:solidFill>
                <a:latin typeface="Arial" pitchFamily="34" charset="0"/>
                <a:cs typeface="Arial" pitchFamily="34" charset="0"/>
              </a:rPr>
              <a:t>TIEMPO DEL PACÍFICO</a:t>
            </a:r>
          </a:p>
        </p:txBody>
      </p:sp>
      <p:sp>
        <p:nvSpPr>
          <p:cNvPr id="22" name="CuadroTexto 21"/>
          <p:cNvSpPr txBox="1"/>
          <p:nvPr/>
        </p:nvSpPr>
        <p:spPr>
          <a:xfrm>
            <a:off x="3428502" y="13590"/>
            <a:ext cx="2219518" cy="369332"/>
          </a:xfrm>
          <a:prstGeom prst="rect">
            <a:avLst/>
          </a:prstGeom>
          <a:noFill/>
        </p:spPr>
        <p:txBody>
          <a:bodyPr wrap="none" rtlCol="0">
            <a:spAutoFit/>
          </a:bodyPr>
          <a:lstStyle/>
          <a:p>
            <a:r>
              <a:rPr lang="es-MX" b="1" dirty="0" smtClean="0">
                <a:solidFill>
                  <a:srgbClr val="00B050"/>
                </a:solidFill>
                <a:latin typeface="Arial" panose="020B0604020202020204" pitchFamily="34" charset="0"/>
                <a:cs typeface="Arial" panose="020B0604020202020204" pitchFamily="34" charset="0"/>
              </a:rPr>
              <a:t>PROYECTO FINAL</a:t>
            </a:r>
            <a:endParaRPr lang="es-MX"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477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534</TotalTime>
  <Words>917</Words>
  <Application>Microsoft Office PowerPoint</Application>
  <PresentationFormat>On-screen Show (4:3)</PresentationFormat>
  <Paragraphs>259</Paragraphs>
  <Slides>28</Slides>
  <Notes>3</Notes>
  <HiddenSlides>0</HiddenSlides>
  <MMClips>7</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Espiral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PROTOCOLO NTP</vt:lpstr>
      <vt:lpstr>MEDICION DE SINCRONÍA</vt:lpstr>
      <vt:lpstr>CLIENTES NTP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Jimenez</dc:creator>
  <cp:lastModifiedBy>Lombardi, Michael A.</cp:lastModifiedBy>
  <cp:revision>49</cp:revision>
  <dcterms:created xsi:type="dcterms:W3CDTF">2015-01-22T22:16:21Z</dcterms:created>
  <dcterms:modified xsi:type="dcterms:W3CDTF">2015-02-05T18:36:11Z</dcterms:modified>
</cp:coreProperties>
</file>