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5" r:id="rId1"/>
  </p:sldMasterIdLst>
  <p:notesMasterIdLst>
    <p:notesMasterId r:id="rId68"/>
  </p:notesMasterIdLst>
  <p:handoutMasterIdLst>
    <p:handoutMasterId r:id="rId69"/>
  </p:handoutMasterIdLst>
  <p:sldIdLst>
    <p:sldId id="525" r:id="rId2"/>
    <p:sldId id="526" r:id="rId3"/>
    <p:sldId id="550" r:id="rId4"/>
    <p:sldId id="549" r:id="rId5"/>
    <p:sldId id="551" r:id="rId6"/>
    <p:sldId id="559" r:id="rId7"/>
    <p:sldId id="560" r:id="rId8"/>
    <p:sldId id="561" r:id="rId9"/>
    <p:sldId id="562" r:id="rId10"/>
    <p:sldId id="563" r:id="rId11"/>
    <p:sldId id="564" r:id="rId12"/>
    <p:sldId id="566" r:id="rId13"/>
    <p:sldId id="567" r:id="rId14"/>
    <p:sldId id="565" r:id="rId15"/>
    <p:sldId id="568" r:id="rId16"/>
    <p:sldId id="569" r:id="rId17"/>
    <p:sldId id="570" r:id="rId18"/>
    <p:sldId id="571" r:id="rId19"/>
    <p:sldId id="572" r:id="rId20"/>
    <p:sldId id="573" r:id="rId21"/>
    <p:sldId id="574" r:id="rId22"/>
    <p:sldId id="575" r:id="rId23"/>
    <p:sldId id="576" r:id="rId24"/>
    <p:sldId id="577" r:id="rId25"/>
    <p:sldId id="578" r:id="rId26"/>
    <p:sldId id="579" r:id="rId27"/>
    <p:sldId id="582" r:id="rId28"/>
    <p:sldId id="581" r:id="rId29"/>
    <p:sldId id="580" r:id="rId30"/>
    <p:sldId id="487" r:id="rId31"/>
    <p:sldId id="475" r:id="rId32"/>
    <p:sldId id="529" r:id="rId33"/>
    <p:sldId id="476" r:id="rId34"/>
    <p:sldId id="530" r:id="rId35"/>
    <p:sldId id="531" r:id="rId36"/>
    <p:sldId id="516" r:id="rId37"/>
    <p:sldId id="477" r:id="rId38"/>
    <p:sldId id="532" r:id="rId39"/>
    <p:sldId id="533" r:id="rId40"/>
    <p:sldId id="534" r:id="rId41"/>
    <p:sldId id="535" r:id="rId42"/>
    <p:sldId id="537" r:id="rId43"/>
    <p:sldId id="536" r:id="rId44"/>
    <p:sldId id="538" r:id="rId45"/>
    <p:sldId id="486" r:id="rId46"/>
    <p:sldId id="539" r:id="rId47"/>
    <p:sldId id="540" r:id="rId48"/>
    <p:sldId id="541" r:id="rId49"/>
    <p:sldId id="542" r:id="rId50"/>
    <p:sldId id="489" r:id="rId51"/>
    <p:sldId id="544" r:id="rId52"/>
    <p:sldId id="545" r:id="rId53"/>
    <p:sldId id="546" r:id="rId54"/>
    <p:sldId id="547" r:id="rId55"/>
    <p:sldId id="548" r:id="rId56"/>
    <p:sldId id="506" r:id="rId57"/>
    <p:sldId id="527" r:id="rId58"/>
    <p:sldId id="528" r:id="rId59"/>
    <p:sldId id="543" r:id="rId60"/>
    <p:sldId id="552" r:id="rId61"/>
    <p:sldId id="553" r:id="rId62"/>
    <p:sldId id="554" r:id="rId63"/>
    <p:sldId id="555" r:id="rId64"/>
    <p:sldId id="556" r:id="rId65"/>
    <p:sldId id="557" r:id="rId66"/>
    <p:sldId id="558" r:id="rId67"/>
  </p:sldIdLst>
  <p:sldSz cx="9144000" cy="6858000" type="screen4x3"/>
  <p:notesSz cx="6858000" cy="9180513"/>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ECE7ED"/>
    <a:srgbClr val="800000"/>
    <a:srgbClr val="FFFF99"/>
    <a:srgbClr val="A67B3C"/>
    <a:srgbClr val="FF9900"/>
    <a:srgbClr val="CC66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4" autoAdjust="0"/>
    <p:restoredTop sz="73977" autoAdjust="0"/>
  </p:normalViewPr>
  <p:slideViewPr>
    <p:cSldViewPr>
      <p:cViewPr>
        <p:scale>
          <a:sx n="141" d="100"/>
          <a:sy n="141" d="100"/>
        </p:scale>
        <p:origin x="-774" y="-48"/>
      </p:cViewPr>
      <p:guideLst>
        <p:guide orient="horz" pos="2160"/>
        <p:guide pos="2880"/>
      </p:guideLst>
    </p:cSldViewPr>
  </p:slideViewPr>
  <p:notesTextViewPr>
    <p:cViewPr>
      <p:scale>
        <a:sx n="110" d="100"/>
        <a:sy n="110" d="100"/>
      </p:scale>
      <p:origin x="0" y="0"/>
    </p:cViewPr>
  </p:notesTextViewPr>
  <p:sorterViewPr>
    <p:cViewPr>
      <p:scale>
        <a:sx n="66" d="100"/>
        <a:sy n="66" d="100"/>
      </p:scale>
      <p:origin x="0" y="0"/>
    </p:cViewPr>
  </p:sorterViewPr>
  <p:notesViewPr>
    <p:cSldViewPr>
      <p:cViewPr varScale="1">
        <p:scale>
          <a:sx n="65" d="100"/>
          <a:sy n="65" d="100"/>
        </p:scale>
        <p:origin x="3082" y="38"/>
      </p:cViewPr>
      <p:guideLst>
        <p:guide orient="horz" pos="2891"/>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s-MX"/>
          </a:p>
        </p:txBody>
      </p:sp>
      <p:sp>
        <p:nvSpPr>
          <p:cNvPr id="3" name="Marcador de fecha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1CF52F76-6A4F-4167-BC45-11EBCCD99570}" type="datetimeFigureOut">
              <a:rPr lang="es-MX"/>
              <a:pPr>
                <a:defRPr/>
              </a:pPr>
              <a:t>05/02/2015</a:t>
            </a:fld>
            <a:endParaRPr lang="es-MX"/>
          </a:p>
        </p:txBody>
      </p:sp>
      <p:sp>
        <p:nvSpPr>
          <p:cNvPr id="4" name="Marcador de pie de página 3"/>
          <p:cNvSpPr>
            <a:spLocks noGrp="1"/>
          </p:cNvSpPr>
          <p:nvPr>
            <p:ph type="ftr" sz="quarter" idx="2"/>
          </p:nvPr>
        </p:nvSpPr>
        <p:spPr>
          <a:xfrm>
            <a:off x="0" y="8720138"/>
            <a:ext cx="2971800" cy="460375"/>
          </a:xfrm>
          <a:prstGeom prst="rect">
            <a:avLst/>
          </a:prstGeom>
        </p:spPr>
        <p:txBody>
          <a:bodyPr vert="horz" lIns="91440" tIns="45720" rIns="91440" bIns="45720" rtlCol="0" anchor="b"/>
          <a:lstStyle>
            <a:lvl1pPr algn="l">
              <a:defRPr sz="1200"/>
            </a:lvl1pPr>
          </a:lstStyle>
          <a:p>
            <a:pPr>
              <a:defRPr/>
            </a:pPr>
            <a:endParaRPr lang="es-MX"/>
          </a:p>
        </p:txBody>
      </p:sp>
      <p:sp>
        <p:nvSpPr>
          <p:cNvPr id="5" name="Marcador de número de diapositiva 4"/>
          <p:cNvSpPr>
            <a:spLocks noGrp="1"/>
          </p:cNvSpPr>
          <p:nvPr>
            <p:ph type="sldNum" sz="quarter" idx="3"/>
          </p:nvPr>
        </p:nvSpPr>
        <p:spPr>
          <a:xfrm>
            <a:off x="3884613" y="8720138"/>
            <a:ext cx="2971800" cy="460375"/>
          </a:xfrm>
          <a:prstGeom prst="rect">
            <a:avLst/>
          </a:prstGeom>
        </p:spPr>
        <p:txBody>
          <a:bodyPr vert="horz" lIns="91440" tIns="45720" rIns="91440" bIns="45720" rtlCol="0" anchor="b"/>
          <a:lstStyle>
            <a:lvl1pPr algn="r">
              <a:defRPr sz="1200"/>
            </a:lvl1pPr>
          </a:lstStyle>
          <a:p>
            <a:pPr>
              <a:defRPr/>
            </a:pPr>
            <a:fld id="{9D434043-6711-4928-95F6-B23C577068BC}" type="slidenum">
              <a:rPr lang="es-MX"/>
              <a:pPr>
                <a:defRPr/>
              </a:pPr>
              <a:t>‹#›</a:t>
            </a:fld>
            <a:endParaRPr lang="es-MX"/>
          </a:p>
        </p:txBody>
      </p:sp>
    </p:spTree>
    <p:extLst>
      <p:ext uri="{BB962C8B-B14F-4D97-AF65-F5344CB8AC3E}">
        <p14:creationId xmlns:p14="http://schemas.microsoft.com/office/powerpoint/2010/main" val="4197175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35063" y="688975"/>
            <a:ext cx="4591050" cy="3443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360863"/>
            <a:ext cx="50292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3" tIns="45717" rIns="91433" bIns="45717" numCol="1" anchor="t" anchorCtr="0" compatLnSpc="1">
            <a:prstTxWarp prst="textNoShape">
              <a:avLst/>
            </a:prstTxWarp>
          </a:bodyPr>
          <a:lstStyle/>
          <a:p>
            <a:pPr lvl="0"/>
            <a:r>
              <a:rPr lang="es-ES_tradnl" altLang="es-MX" noProof="0" smtClean="0"/>
              <a:t>Haga clic para modificar el estilo de texto del patrón</a:t>
            </a:r>
          </a:p>
          <a:p>
            <a:pPr lvl="1"/>
            <a:r>
              <a:rPr lang="es-ES_tradnl" altLang="es-MX" noProof="0" smtClean="0"/>
              <a:t>Segundo nivel</a:t>
            </a:r>
          </a:p>
          <a:p>
            <a:pPr lvl="2"/>
            <a:r>
              <a:rPr lang="es-ES_tradnl" altLang="es-MX" noProof="0" smtClean="0"/>
              <a:t>Tercer nivel</a:t>
            </a:r>
          </a:p>
          <a:p>
            <a:pPr lvl="3"/>
            <a:r>
              <a:rPr lang="es-ES_tradnl" altLang="es-MX" noProof="0" smtClean="0"/>
              <a:t>Cuarto nivel</a:t>
            </a:r>
          </a:p>
          <a:p>
            <a:pPr lvl="4"/>
            <a:r>
              <a:rPr lang="es-ES_tradnl" altLang="es-MX" noProof="0" smtClean="0"/>
              <a:t>Quinto nivel</a:t>
            </a:r>
          </a:p>
        </p:txBody>
      </p:sp>
      <p:sp>
        <p:nvSpPr>
          <p:cNvPr id="211971" name="Rectangle 3"/>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200">
                <a:latin typeface="Comic Sans MS" panose="030F0702030302020204" pitchFamily="66" charset="0"/>
              </a:defRPr>
            </a:lvl1pPr>
          </a:lstStyle>
          <a:p>
            <a:pPr>
              <a:defRPr/>
            </a:pPr>
            <a:r>
              <a:rPr lang="es-ES" altLang="es-MX"/>
              <a:t>Centro Nacional de Metrología</a:t>
            </a:r>
          </a:p>
        </p:txBody>
      </p:sp>
      <p:sp>
        <p:nvSpPr>
          <p:cNvPr id="211972" name="Rectangle 4"/>
          <p:cNvSpPr>
            <a:spLocks noGrp="1" noChangeArrowheads="1"/>
          </p:cNvSpPr>
          <p:nvPr>
            <p:ph type="dt" idx="1"/>
          </p:nvPr>
        </p:nvSpPr>
        <p:spPr bwMode="auto">
          <a:xfrm>
            <a:off x="3573463" y="0"/>
            <a:ext cx="328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200">
                <a:latin typeface="Comic Sans MS" panose="030F0702030302020204" pitchFamily="66" charset="0"/>
              </a:defRPr>
            </a:lvl1pPr>
          </a:lstStyle>
          <a:p>
            <a:pPr>
              <a:defRPr/>
            </a:pPr>
            <a:r>
              <a:rPr lang="es-ES_tradnl" altLang="es-MX"/>
              <a:t>División de Tiempo y Frecuencia</a:t>
            </a:r>
            <a:endParaRPr lang="es-ES" altLang="es-MX"/>
          </a:p>
        </p:txBody>
      </p:sp>
      <p:sp>
        <p:nvSpPr>
          <p:cNvPr id="211973" name="Rectangle 5"/>
          <p:cNvSpPr>
            <a:spLocks noGrp="1" noChangeArrowheads="1"/>
          </p:cNvSpPr>
          <p:nvPr>
            <p:ph type="ftr" sz="quarter" idx="4"/>
          </p:nvPr>
        </p:nvSpPr>
        <p:spPr bwMode="auto">
          <a:xfrm>
            <a:off x="0" y="87233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1200">
                <a:latin typeface="Comic Sans MS" panose="030F0702030302020204" pitchFamily="66" charset="0"/>
              </a:defRPr>
            </a:lvl1pPr>
          </a:lstStyle>
          <a:p>
            <a:pPr>
              <a:defRPr/>
            </a:pPr>
            <a:r>
              <a:rPr lang="es-ES" altLang="es-MX"/>
              <a:t>Calibración de Cronómetros</a:t>
            </a:r>
          </a:p>
        </p:txBody>
      </p:sp>
    </p:spTree>
    <p:extLst>
      <p:ext uri="{BB962C8B-B14F-4D97-AF65-F5344CB8AC3E}">
        <p14:creationId xmlns:p14="http://schemas.microsoft.com/office/powerpoint/2010/main" val="92589999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omic Sans MS" panose="030F0702030302020204" pitchFamily="66"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omic Sans MS" panose="030F0702030302020204" pitchFamily="66"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omic Sans MS" panose="030F0702030302020204" pitchFamily="66"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omic Sans MS" panose="030F0702030302020204" pitchFamily="66"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76.wmf"/><Relationship Id="rId4" Type="http://schemas.openxmlformats.org/officeDocument/2006/relationships/oleObject" Target="../embeddings/oleObject45.bin"/></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24579"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24580"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24581" name="Rectangle 2"/>
          <p:cNvSpPr>
            <a:spLocks noGrp="1" noRot="1" noChangeAspect="1" noChangeArrowheads="1" noTextEdit="1"/>
          </p:cNvSpPr>
          <p:nvPr>
            <p:ph type="sldImg"/>
          </p:nvPr>
        </p:nvSpPr>
        <p:spPr>
          <a:xfrm>
            <a:off x="1135063" y="688975"/>
            <a:ext cx="4587875" cy="3441700"/>
          </a:xfrm>
          <a:ln/>
        </p:spPr>
      </p:sp>
      <p:sp>
        <p:nvSpPr>
          <p:cNvPr id="24582"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082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7168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7168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p:spPr>
        <p:txBody>
          <a:bodyPr/>
          <a:lstStyle/>
          <a:p>
            <a:pPr eaLnBrk="1" hangingPunct="1"/>
            <a:r>
              <a:rPr lang="es-ES" altLang="es-MX" sz="1000" smtClean="0"/>
              <a:t>El promedio de la frecuencia se mide más directamente usando un contador de frecuencias, de esta forma, el contador determina el número de ciclos </a:t>
            </a:r>
            <a:r>
              <a:rPr lang="es-ES" altLang="es-MX" sz="1000" b="1" smtClean="0"/>
              <a:t>M</a:t>
            </a:r>
            <a:r>
              <a:rPr lang="es-ES" altLang="es-MX" sz="1000" smtClean="0"/>
              <a:t> que ocurren durante un intervalo de tiempo </a:t>
            </a:r>
            <a:r>
              <a:rPr lang="es-ES" altLang="es-MX" sz="1000" b="1" smtClean="0"/>
              <a:t>t</a:t>
            </a:r>
            <a:r>
              <a:rPr lang="es-ES" altLang="es-MX" sz="1000" smtClean="0"/>
              <a:t> dado por la base de tiempo de referencia.</a:t>
            </a:r>
          </a:p>
          <a:p>
            <a:pPr eaLnBrk="1" hangingPunct="1"/>
            <a:r>
              <a:rPr lang="es-ES_tradnl" altLang="es-MX" sz="1000" smtClean="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pPr eaLnBrk="1" hangingPunct="1"/>
            <a:r>
              <a:rPr lang="es-ES_tradnl" altLang="es-MX" sz="1000"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0427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73731"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73732"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5777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75779"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75780"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2976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7782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7782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407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7987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7987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8204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8294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8294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82949" name="Rectangle 2"/>
          <p:cNvSpPr>
            <a:spLocks noGrp="1" noRot="1" noChangeAspect="1" noChangeArrowheads="1" noTextEdit="1"/>
          </p:cNvSpPr>
          <p:nvPr>
            <p:ph type="sldImg"/>
          </p:nvPr>
        </p:nvSpPr>
        <p:spPr>
          <a:xfrm>
            <a:off x="1135063" y="688975"/>
            <a:ext cx="4587875" cy="3441700"/>
          </a:xfrm>
          <a:ln/>
        </p:spPr>
      </p:sp>
      <p:sp>
        <p:nvSpPr>
          <p:cNvPr id="82950"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4744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8499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8499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p:spPr>
        <p:txBody>
          <a:bodyPr/>
          <a:lstStyle/>
          <a:p>
            <a:pPr eaLnBrk="1" hangingPunct="1"/>
            <a:r>
              <a:rPr lang="es-ES_tradnl" altLang="es-MX" sz="1000" smtClean="0"/>
              <a:t>La técnica de medición “Heterodina” o “batido de frecuencias” es una de las técnica mas comunes, capaz de resolver fluctuaciones de frecuencia muy pequeñas.</a:t>
            </a:r>
          </a:p>
          <a:p>
            <a:pPr eaLnBrk="1" hangingPunct="1"/>
            <a:r>
              <a:rPr lang="es-ES_tradnl" altLang="es-MX" sz="1000" smtClean="0"/>
              <a:t>En este método la señal del oscilador bajo prueba se mezcla con una señal de referencia de casi el mismo valor, obteniendo a la salida del mezclador la suma y diferencia de las frecuencias:</a:t>
            </a:r>
          </a:p>
          <a:p>
            <a:pPr eaLnBrk="1" hangingPunct="1"/>
            <a:endParaRPr lang="es-ES_tradnl" altLang="es-MX" sz="1000" smtClean="0"/>
          </a:p>
          <a:p>
            <a:pPr eaLnBrk="1" hangingPunct="1"/>
            <a:endParaRPr lang="es-ES_tradnl" altLang="es-MX" sz="1000" smtClean="0"/>
          </a:p>
          <a:p>
            <a:pPr eaLnBrk="1" hangingPunct="1"/>
            <a:endParaRPr lang="es-ES_tradnl" altLang="es-MX" sz="1000" smtClean="0"/>
          </a:p>
          <a:p>
            <a:pPr eaLnBrk="1" hangingPunct="1"/>
            <a:r>
              <a:rPr lang="es-ES_tradnl" altLang="es-MX" sz="1000" smtClean="0"/>
              <a:t>Empleando un filtro pasa bajas, se atenúan la frecuencias altas, es decir, la suma de las frecuencias, dejando, así, pasar las frecuencias bajas, es decir, la diferencia de las frecuencias.</a:t>
            </a:r>
          </a:p>
          <a:p>
            <a:pPr eaLnBrk="1" hangingPunct="1"/>
            <a:r>
              <a:rPr lang="es-ES_tradnl" altLang="es-MX" sz="1000" smtClean="0"/>
              <a:t>Esta técnica es comúnmente usada para aumentar la resolución de las mediciones.</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84999" name="Object 4"/>
          <p:cNvGraphicFramePr>
            <a:graphicFrameLocks noChangeAspect="1"/>
          </p:cNvGraphicFramePr>
          <p:nvPr/>
        </p:nvGraphicFramePr>
        <p:xfrm>
          <a:off x="1916113" y="5526088"/>
          <a:ext cx="2857500" cy="215900"/>
        </p:xfrm>
        <a:graphic>
          <a:graphicData uri="http://schemas.openxmlformats.org/presentationml/2006/ole">
            <mc:AlternateContent xmlns:mc="http://schemas.openxmlformats.org/markup-compatibility/2006">
              <mc:Choice xmlns:v="urn:schemas-microsoft-com:vml" Requires="v">
                <p:oleObj spid="_x0000_s85002" name="Ecuación" r:id="rId4" imgW="2857500" imgH="215900" progId="Equation.3">
                  <p:embed/>
                </p:oleObj>
              </mc:Choice>
              <mc:Fallback>
                <p:oleObj name="Ecuación" r:id="rId4" imgW="2857500" imgH="2159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113" y="5526088"/>
                        <a:ext cx="2857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832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8704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8704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p:spPr>
        <p:txBody>
          <a:bodyPr/>
          <a:lstStyle/>
          <a:p>
            <a:pPr eaLnBrk="1" hangingPunct="1"/>
            <a:r>
              <a:rPr lang="es-ES" altLang="es-MX" sz="1000" smtClean="0"/>
              <a:t>El promedio de la frecuencia se mide más directamente usando un contador de frecuencias, de esta forma, el contador determina el número de ciclos </a:t>
            </a:r>
            <a:r>
              <a:rPr lang="es-ES" altLang="es-MX" sz="1000" b="1" smtClean="0"/>
              <a:t>M</a:t>
            </a:r>
            <a:r>
              <a:rPr lang="es-ES" altLang="es-MX" sz="1000" smtClean="0"/>
              <a:t> que ocurren durante un intervalo de tiempo </a:t>
            </a:r>
            <a:r>
              <a:rPr lang="es-ES" altLang="es-MX" sz="1000" b="1" smtClean="0"/>
              <a:t>t</a:t>
            </a:r>
            <a:r>
              <a:rPr lang="es-ES" altLang="es-MX" sz="1000" smtClean="0"/>
              <a:t> dado por la base de tiempo de referencia.</a:t>
            </a:r>
          </a:p>
          <a:p>
            <a:pPr eaLnBrk="1" hangingPunct="1"/>
            <a:r>
              <a:rPr lang="es-ES_tradnl" altLang="es-MX" sz="1000" smtClean="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pPr eaLnBrk="1" hangingPunct="1"/>
            <a:r>
              <a:rPr lang="es-ES_tradnl" altLang="es-MX" sz="1000"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1336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89091"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89092"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54319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9216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9216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92165" name="Rectangle 2"/>
          <p:cNvSpPr>
            <a:spLocks noGrp="1" noRot="1" noChangeAspect="1" noChangeArrowheads="1" noTextEdit="1"/>
          </p:cNvSpPr>
          <p:nvPr>
            <p:ph type="sldImg"/>
          </p:nvPr>
        </p:nvSpPr>
        <p:spPr>
          <a:xfrm>
            <a:off x="1135063" y="688975"/>
            <a:ext cx="4587875" cy="3441700"/>
          </a:xfrm>
          <a:ln/>
        </p:spPr>
      </p:sp>
      <p:sp>
        <p:nvSpPr>
          <p:cNvPr id="92166"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6485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2662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2662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26629" name="Rectangle 2"/>
          <p:cNvSpPr>
            <a:spLocks noGrp="1" noRot="1" noChangeAspect="1" noChangeArrowheads="1" noTextEdit="1"/>
          </p:cNvSpPr>
          <p:nvPr>
            <p:ph type="sldImg"/>
          </p:nvPr>
        </p:nvSpPr>
        <p:spPr>
          <a:xfrm>
            <a:off x="1135063" y="688975"/>
            <a:ext cx="4587875" cy="3441700"/>
          </a:xfrm>
          <a:ln/>
        </p:spPr>
      </p:sp>
      <p:sp>
        <p:nvSpPr>
          <p:cNvPr id="26630" name="Rectangle 3"/>
          <p:cNvSpPr>
            <a:spLocks noGrp="1" noChangeArrowheads="1"/>
          </p:cNvSpPr>
          <p:nvPr>
            <p:ph type="body" idx="1"/>
          </p:nvPr>
        </p:nvSpPr>
        <p:spPr>
          <a:noFill/>
        </p:spPr>
        <p:txBody>
          <a:bodyPr/>
          <a:lstStyle/>
          <a:p>
            <a:pPr eaLnBrk="1" hangingPunct="1"/>
            <a:r>
              <a:rPr lang="es-ES_tradnl" altLang="es-MX"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61534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94211"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94212"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p:spPr>
        <p:txBody>
          <a:bodyPr/>
          <a:lstStyle/>
          <a:p>
            <a:pPr eaLnBrk="1" hangingPunct="1"/>
            <a:r>
              <a:rPr lang="es-ES_tradnl" altLang="es-MX" sz="1000" smtClean="0"/>
              <a:t>El método de medición de diferencia de tiempo con doble mezclador es lo mejor que hay cuando se trata de comparar dos señales cuyas frecuencias son casi iguales.</a:t>
            </a:r>
          </a:p>
          <a:p>
            <a:pPr eaLnBrk="1" hangingPunct="1"/>
            <a:r>
              <a:rPr lang="es-ES_tradnl" altLang="es-MX" sz="1000" smtClean="0"/>
              <a:t>El método consiste emplear doblemente el método de diferencia de frecuencias con mezclador, colocando un oscilador de apoyo, llamado oscilador común, éste tiene un valor de frecuencia con un corrimiento conocido. </a:t>
            </a:r>
          </a:p>
          <a:p>
            <a:pPr eaLnBrk="1" hangingPunct="1"/>
            <a:r>
              <a:rPr lang="es-ES_tradnl" altLang="es-MX" sz="1000" smtClean="0"/>
              <a:t>Como se observa en la diapositiva, el corrimiento del oscilador común de 500 Hz, por lo tanto el valor de frecuencia a la salida de cada filtro pasa bajas deberá ser de aproximadamente 500 Hz. Posteriormente se comparan en fase estas señales obteniéndose su diferencia de fase.</a:t>
            </a:r>
          </a:p>
          <a:p>
            <a:pPr eaLnBrk="1" hangingPunct="1"/>
            <a:r>
              <a:rPr lang="es-ES_tradnl" altLang="es-MX" sz="1000" smtClean="0"/>
              <a:t>Al reducir las expresiones matemáticas se puede concluir que la señal del oscilador común se elimina quedando solamente la diferencia de fase entre la señal del oscilador de referencia y el oscilador bajo prueba.</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5115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96259"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96260"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p:spPr>
        <p:txBody>
          <a:bodyPr/>
          <a:lstStyle/>
          <a:p>
            <a:pPr eaLnBrk="1" hangingPunct="1"/>
            <a:r>
              <a:rPr lang="es-ES" altLang="es-MX" sz="1000" smtClean="0"/>
              <a:t>El promedio de la frecuencia se mide más directamente usando un contador de frecuencias, de esta forma, el contador determina el número de ciclos </a:t>
            </a:r>
            <a:r>
              <a:rPr lang="es-ES" altLang="es-MX" sz="1000" b="1" smtClean="0"/>
              <a:t>M</a:t>
            </a:r>
            <a:r>
              <a:rPr lang="es-ES" altLang="es-MX" sz="1000" smtClean="0"/>
              <a:t> que ocurren durante un intervalo de tiempo </a:t>
            </a:r>
            <a:r>
              <a:rPr lang="es-ES" altLang="es-MX" sz="1000" b="1" smtClean="0"/>
              <a:t>t</a:t>
            </a:r>
            <a:r>
              <a:rPr lang="es-ES" altLang="es-MX" sz="1000" smtClean="0"/>
              <a:t> dado por la base de tiempo de referencia.</a:t>
            </a:r>
          </a:p>
          <a:p>
            <a:pPr eaLnBrk="1" hangingPunct="1"/>
            <a:r>
              <a:rPr lang="es-ES_tradnl" altLang="es-MX" sz="1000" smtClean="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pPr eaLnBrk="1" hangingPunct="1"/>
            <a:r>
              <a:rPr lang="es-ES_tradnl" altLang="es-MX" sz="1000"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7284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9830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9830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907962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10035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10035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8026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10240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10240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647244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10547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10547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8085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10752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10752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4381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2867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2867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28677" name="Rectangle 2"/>
          <p:cNvSpPr>
            <a:spLocks noGrp="1" noRot="1" noChangeAspect="1" noChangeArrowheads="1" noTextEdit="1"/>
          </p:cNvSpPr>
          <p:nvPr>
            <p:ph type="sldImg"/>
          </p:nvPr>
        </p:nvSpPr>
        <p:spPr>
          <a:xfrm>
            <a:off x="1135063" y="688975"/>
            <a:ext cx="4587875" cy="3441700"/>
          </a:xfrm>
          <a:ln/>
        </p:spPr>
      </p:sp>
      <p:sp>
        <p:nvSpPr>
          <p:cNvPr id="28678"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3024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5734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5734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57349" name="Rectangle 2"/>
          <p:cNvSpPr>
            <a:spLocks noGrp="1" noRot="1" noChangeAspect="1" noChangeArrowheads="1" noTextEdit="1"/>
          </p:cNvSpPr>
          <p:nvPr>
            <p:ph type="sldImg"/>
          </p:nvPr>
        </p:nvSpPr>
        <p:spPr>
          <a:xfrm>
            <a:off x="1135063" y="688975"/>
            <a:ext cx="4587875" cy="3441700"/>
          </a:xfrm>
          <a:ln/>
        </p:spPr>
      </p:sp>
      <p:sp>
        <p:nvSpPr>
          <p:cNvPr id="57350"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4241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5939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5939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p:spPr>
        <p:txBody>
          <a:bodyPr/>
          <a:lstStyle/>
          <a:p>
            <a:pPr eaLnBrk="1" hangingPunct="1"/>
            <a:r>
              <a:rPr lang="es-ES" altLang="es-MX" sz="1000" smtClean="0"/>
              <a:t>El promedio de la frecuencia se mide más directamente usando un contador de frecuencias, de esta forma, el contador determina el número de ciclos </a:t>
            </a:r>
            <a:r>
              <a:rPr lang="es-ES" altLang="es-MX" sz="1000" b="1" smtClean="0"/>
              <a:t>M</a:t>
            </a:r>
            <a:r>
              <a:rPr lang="es-ES" altLang="es-MX" sz="1000" smtClean="0"/>
              <a:t> que ocurren durante un intervalo de tiempo </a:t>
            </a:r>
            <a:r>
              <a:rPr lang="es-ES" altLang="es-MX" sz="1000" b="1" smtClean="0"/>
              <a:t>t</a:t>
            </a:r>
            <a:r>
              <a:rPr lang="es-ES" altLang="es-MX" sz="1000" smtClean="0"/>
              <a:t> dado por la base de tiempo de referencia.</a:t>
            </a:r>
          </a:p>
          <a:p>
            <a:pPr eaLnBrk="1" hangingPunct="1"/>
            <a:r>
              <a:rPr lang="es-ES_tradnl" altLang="es-MX" sz="1000" smtClean="0"/>
              <a:t>Para la implementación de este método de medición es necesario contar con un Contador de Frecuencias, conocido también como frecuencímetro y una señal bajo prueba. Adicionalmente es deseable que se encuentre automatizado el sistema para poder realizar una gran cantidad de mediciones y asegurar que no existen tiempos muertos entre cada una de ellas.</a:t>
            </a:r>
          </a:p>
          <a:p>
            <a:pPr eaLnBrk="1" hangingPunct="1"/>
            <a:r>
              <a:rPr lang="es-ES_tradnl" altLang="es-MX" sz="1000"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3038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6144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6144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61445" name="Rectangle 2"/>
          <p:cNvSpPr>
            <a:spLocks noGrp="1" noRot="1" noChangeAspect="1" noChangeArrowheads="1" noTextEdit="1"/>
          </p:cNvSpPr>
          <p:nvPr>
            <p:ph type="sldImg"/>
          </p:nvPr>
        </p:nvSpPr>
        <p:spPr>
          <a:xfrm>
            <a:off x="1135063" y="688975"/>
            <a:ext cx="4587875" cy="3441700"/>
          </a:xfrm>
          <a:ln/>
        </p:spPr>
      </p:sp>
      <p:sp>
        <p:nvSpPr>
          <p:cNvPr id="61446"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2495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63491"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63492"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p:spPr>
        <p:txBody>
          <a:bodyPr/>
          <a:lstStyle/>
          <a:p>
            <a:pPr eaLnBrk="1" hangingPunct="1"/>
            <a:r>
              <a:rPr lang="es-ES_tradnl" altLang="es-MX" sz="1000" smtClean="0"/>
              <a:t>Un gráfico típico de mediciones de frecuencia se muestra en la diapositiva. En el gráfico, el eje vertical muestra la frecuencia medida (en unidades de Hertz). En el eje horizontal, se muestra el tiempo transcurrido o mejor dicho, el intervalo de tiempo de medición, las unidades son segundos.</a:t>
            </a:r>
          </a:p>
          <a:p>
            <a:pPr eaLnBrk="1" hangingPunct="1"/>
            <a:r>
              <a:rPr lang="es-ES_tradnl" altLang="es-MX" sz="1000" smtClean="0"/>
              <a:t>Observando el gráfico es posible determinar que la captura de las mediciones se realizó con tiempos de premediación, </a:t>
            </a:r>
            <a:r>
              <a:rPr lang="es-ES_tradnl" altLang="es-MX" sz="1000" b="1" smtClean="0">
                <a:latin typeface="Symbol" panose="05050102010706020507" pitchFamily="18" charset="2"/>
              </a:rPr>
              <a:t>t</a:t>
            </a:r>
            <a:r>
              <a:rPr lang="es-ES_tradnl" altLang="es-MX" sz="1000" smtClean="0">
                <a:latin typeface="Symbol" panose="05050102010706020507" pitchFamily="18" charset="2"/>
              </a:rPr>
              <a:t>,</a:t>
            </a:r>
            <a:r>
              <a:rPr lang="es-ES_tradnl" altLang="es-MX" sz="1000" smtClean="0"/>
              <a:t> igual a un segundo, y que el total de la muestra corresponde a 36 000 </a:t>
            </a:r>
            <a:r>
              <a:rPr lang="es-ES_tradnl" altLang="es-MX" sz="1000" b="1" smtClean="0"/>
              <a:t>s</a:t>
            </a:r>
            <a:r>
              <a:rPr lang="es-ES_tradnl" altLang="es-MX" sz="1000" smtClean="0"/>
              <a:t> de medición.</a:t>
            </a:r>
          </a:p>
          <a:p>
            <a:pPr eaLnBrk="1" hangingPunct="1"/>
            <a:r>
              <a:rPr lang="es-ES_tradnl" altLang="es-MX" sz="1000" smtClean="0"/>
              <a:t>Echando un vistazo rápido al gráfico de mediciones es posible estimar una frecuencia promedio, cierta dispersión respecto al promedio y también permite tener una idea de la estabilidad a largo plazo del oscilador. </a:t>
            </a:r>
          </a:p>
          <a:p>
            <a:pPr eaLnBrk="1" hangingPunct="1"/>
            <a:r>
              <a:rPr lang="es-ES_tradnl" altLang="es-MX" sz="1000" smtClean="0"/>
              <a:t>Para estimar la estabilidad de este oscilador, se usa la Desviación de Allan, tomando las mediciones tal como se obtuvieron.</a:t>
            </a:r>
          </a:p>
          <a:p>
            <a:pPr eaLnBrk="1" hangingPunct="1"/>
            <a:r>
              <a:rPr lang="es-ES_tradnl" altLang="es-MX" sz="10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1195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6758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6758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67589" name="Rectangle 2"/>
          <p:cNvSpPr>
            <a:spLocks noGrp="1" noRot="1" noChangeAspect="1" noChangeArrowheads="1" noTextEdit="1"/>
          </p:cNvSpPr>
          <p:nvPr>
            <p:ph type="sldImg"/>
          </p:nvPr>
        </p:nvSpPr>
        <p:spPr>
          <a:xfrm>
            <a:off x="1135063" y="688975"/>
            <a:ext cx="4587875" cy="3441700"/>
          </a:xfrm>
          <a:ln/>
        </p:spPr>
      </p:sp>
      <p:sp>
        <p:nvSpPr>
          <p:cNvPr id="67590"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66263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6963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6963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p:spPr>
        <p:txBody>
          <a:bodyPr/>
          <a:lstStyle/>
          <a:p>
            <a:pPr eaLnBrk="1" hangingPunct="1"/>
            <a:r>
              <a:rPr lang="es-ES_tradnl" altLang="es-MX" sz="1000" smtClean="0"/>
              <a:t>La medición de diferencia de fase consiste básicamente en determinar el valor del intervalo de tiempo que existe entre el momento en que una de las señales cruza el cero (sentido de positivo a negativo o viceversa) y el momento en que lo hace la otra (en le mismo sentido), tal como se muestra en la diapositiva.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98268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wmf"/><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 name="Freeform 2056"/>
          <p:cNvSpPr>
            <a:spLocks/>
          </p:cNvSpPr>
          <p:nvPr userDrawn="1"/>
        </p:nvSpPr>
        <p:spPr bwMode="auto">
          <a:xfrm>
            <a:off x="1150938" y="782638"/>
            <a:ext cx="171450" cy="342900"/>
          </a:xfrm>
          <a:custGeom>
            <a:avLst/>
            <a:gdLst>
              <a:gd name="T0" fmla="*/ 2147483646 w 1428"/>
              <a:gd name="T1" fmla="*/ 2147483646 h 3035"/>
              <a:gd name="T2" fmla="*/ 2147483646 w 1428"/>
              <a:gd name="T3" fmla="*/ 2147483646 h 3035"/>
              <a:gd name="T4" fmla="*/ 2147483646 w 1428"/>
              <a:gd name="T5" fmla="*/ 2147483646 h 3035"/>
              <a:gd name="T6" fmla="*/ 2147483646 w 1428"/>
              <a:gd name="T7" fmla="*/ 2147483646 h 3035"/>
              <a:gd name="T8" fmla="*/ 2147483646 w 1428"/>
              <a:gd name="T9" fmla="*/ 2147483646 h 3035"/>
              <a:gd name="T10" fmla="*/ 2147483646 w 1428"/>
              <a:gd name="T11" fmla="*/ 2147483646 h 3035"/>
              <a:gd name="T12" fmla="*/ 2147483646 w 1428"/>
              <a:gd name="T13" fmla="*/ 2147483646 h 3035"/>
              <a:gd name="T14" fmla="*/ 2147483646 w 1428"/>
              <a:gd name="T15" fmla="*/ 2147483646 h 3035"/>
              <a:gd name="T16" fmla="*/ 2147483646 w 1428"/>
              <a:gd name="T17" fmla="*/ 2147483646 h 3035"/>
              <a:gd name="T18" fmla="*/ 2147483646 w 1428"/>
              <a:gd name="T19" fmla="*/ 2147483646 h 3035"/>
              <a:gd name="T20" fmla="*/ 2147483646 w 1428"/>
              <a:gd name="T21" fmla="*/ 2147483646 h 3035"/>
              <a:gd name="T22" fmla="*/ 2147483646 w 1428"/>
              <a:gd name="T23" fmla="*/ 2147483646 h 3035"/>
              <a:gd name="T24" fmla="*/ 2147483646 w 1428"/>
              <a:gd name="T25" fmla="*/ 2147483646 h 3035"/>
              <a:gd name="T26" fmla="*/ 2147483646 w 1428"/>
              <a:gd name="T27" fmla="*/ 2147483646 h 3035"/>
              <a:gd name="T28" fmla="*/ 2147483646 w 1428"/>
              <a:gd name="T29" fmla="*/ 2147483646 h 3035"/>
              <a:gd name="T30" fmla="*/ 2147483646 w 1428"/>
              <a:gd name="T31" fmla="*/ 2147483646 h 3035"/>
              <a:gd name="T32" fmla="*/ 2147483646 w 1428"/>
              <a:gd name="T33" fmla="*/ 2147483646 h 3035"/>
              <a:gd name="T34" fmla="*/ 2147483646 w 1428"/>
              <a:gd name="T35" fmla="*/ 2147483646 h 3035"/>
              <a:gd name="T36" fmla="*/ 2147483646 w 1428"/>
              <a:gd name="T37" fmla="*/ 2147483646 h 3035"/>
              <a:gd name="T38" fmla="*/ 2147483646 w 1428"/>
              <a:gd name="T39" fmla="*/ 2147483646 h 3035"/>
              <a:gd name="T40" fmla="*/ 2147483646 w 1428"/>
              <a:gd name="T41" fmla="*/ 0 h 3035"/>
              <a:gd name="T42" fmla="*/ 2147483646 w 1428"/>
              <a:gd name="T43" fmla="*/ 2147483646 h 3035"/>
              <a:gd name="T44" fmla="*/ 2147483646 w 1428"/>
              <a:gd name="T45" fmla="*/ 2147483646 h 3035"/>
              <a:gd name="T46" fmla="*/ 2147483646 w 1428"/>
              <a:gd name="T47" fmla="*/ 2147483646 h 3035"/>
              <a:gd name="T48" fmla="*/ 2147483646 w 1428"/>
              <a:gd name="T49" fmla="*/ 2147483646 h 3035"/>
              <a:gd name="T50" fmla="*/ 2147483646 w 1428"/>
              <a:gd name="T51" fmla="*/ 2147483646 h 3035"/>
              <a:gd name="T52" fmla="*/ 2147483646 w 1428"/>
              <a:gd name="T53" fmla="*/ 2147483646 h 3035"/>
              <a:gd name="T54" fmla="*/ 2147483646 w 1428"/>
              <a:gd name="T55" fmla="*/ 2147483646 h 3035"/>
              <a:gd name="T56" fmla="*/ 2147483646 w 1428"/>
              <a:gd name="T57" fmla="*/ 2147483646 h 3035"/>
              <a:gd name="T58" fmla="*/ 2147483646 w 1428"/>
              <a:gd name="T59" fmla="*/ 2147483646 h 3035"/>
              <a:gd name="T60" fmla="*/ 2147483646 w 1428"/>
              <a:gd name="T61" fmla="*/ 2147483646 h 3035"/>
              <a:gd name="T62" fmla="*/ 2147483646 w 1428"/>
              <a:gd name="T63" fmla="*/ 2147483646 h 3035"/>
              <a:gd name="T64" fmla="*/ 2147483646 w 1428"/>
              <a:gd name="T65" fmla="*/ 2147483646 h 3035"/>
              <a:gd name="T66" fmla="*/ 2147483646 w 1428"/>
              <a:gd name="T67" fmla="*/ 2147483646 h 3035"/>
              <a:gd name="T68" fmla="*/ 2147483646 w 1428"/>
              <a:gd name="T69" fmla="*/ 2147483646 h 3035"/>
              <a:gd name="T70" fmla="*/ 2147483646 w 1428"/>
              <a:gd name="T71" fmla="*/ 2147483646 h 3035"/>
              <a:gd name="T72" fmla="*/ 2147483646 w 1428"/>
              <a:gd name="T73" fmla="*/ 2147483646 h 3035"/>
              <a:gd name="T74" fmla="*/ 2147483646 w 1428"/>
              <a:gd name="T75" fmla="*/ 2147483646 h 3035"/>
              <a:gd name="T76" fmla="*/ 2147483646 w 1428"/>
              <a:gd name="T77" fmla="*/ 2147483646 h 3035"/>
              <a:gd name="T78" fmla="*/ 2147483646 w 1428"/>
              <a:gd name="T79" fmla="*/ 2147483646 h 3035"/>
              <a:gd name="T80" fmla="*/ 2147483646 w 1428"/>
              <a:gd name="T81" fmla="*/ 2147483646 h 3035"/>
              <a:gd name="T82" fmla="*/ 2147483646 w 1428"/>
              <a:gd name="T83" fmla="*/ 2147483646 h 3035"/>
              <a:gd name="T84" fmla="*/ 2147483646 w 1428"/>
              <a:gd name="T85" fmla="*/ 2147483646 h 3035"/>
              <a:gd name="T86" fmla="*/ 2147483646 w 1428"/>
              <a:gd name="T87" fmla="*/ 2147483646 h 3035"/>
              <a:gd name="T88" fmla="*/ 2147483646 w 1428"/>
              <a:gd name="T89" fmla="*/ 2147483646 h 3035"/>
              <a:gd name="T90" fmla="*/ 2147483646 w 1428"/>
              <a:gd name="T91" fmla="*/ 2147483646 h 3035"/>
              <a:gd name="T92" fmla="*/ 2147483646 w 1428"/>
              <a:gd name="T93" fmla="*/ 2147483646 h 3035"/>
              <a:gd name="T94" fmla="*/ 2147483646 w 1428"/>
              <a:gd name="T95" fmla="*/ 2147483646 h 3035"/>
              <a:gd name="T96" fmla="*/ 2147483646 w 1428"/>
              <a:gd name="T97" fmla="*/ 2147483646 h 3035"/>
              <a:gd name="T98" fmla="*/ 2147483646 w 1428"/>
              <a:gd name="T99" fmla="*/ 2147483646 h 30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8" h="3035">
                <a:moveTo>
                  <a:pt x="1246" y="3035"/>
                </a:moveTo>
                <a:lnTo>
                  <a:pt x="1418" y="3015"/>
                </a:lnTo>
                <a:lnTo>
                  <a:pt x="1428" y="2183"/>
                </a:lnTo>
                <a:lnTo>
                  <a:pt x="1372" y="2185"/>
                </a:lnTo>
                <a:lnTo>
                  <a:pt x="1318" y="2185"/>
                </a:lnTo>
                <a:lnTo>
                  <a:pt x="1262" y="2178"/>
                </a:lnTo>
                <a:lnTo>
                  <a:pt x="1210" y="2163"/>
                </a:lnTo>
                <a:lnTo>
                  <a:pt x="1158" y="2145"/>
                </a:lnTo>
                <a:lnTo>
                  <a:pt x="1112" y="2117"/>
                </a:lnTo>
                <a:lnTo>
                  <a:pt x="1069" y="2081"/>
                </a:lnTo>
                <a:lnTo>
                  <a:pt x="1033" y="2037"/>
                </a:lnTo>
                <a:lnTo>
                  <a:pt x="976" y="1963"/>
                </a:lnTo>
                <a:lnTo>
                  <a:pt x="930" y="1877"/>
                </a:lnTo>
                <a:lnTo>
                  <a:pt x="894" y="1788"/>
                </a:lnTo>
                <a:lnTo>
                  <a:pt x="866" y="1693"/>
                </a:lnTo>
                <a:lnTo>
                  <a:pt x="851" y="1595"/>
                </a:lnTo>
                <a:lnTo>
                  <a:pt x="843" y="1495"/>
                </a:lnTo>
                <a:lnTo>
                  <a:pt x="845" y="1400"/>
                </a:lnTo>
                <a:lnTo>
                  <a:pt x="858" y="1305"/>
                </a:lnTo>
                <a:lnTo>
                  <a:pt x="881" y="1226"/>
                </a:lnTo>
                <a:lnTo>
                  <a:pt x="910" y="1149"/>
                </a:lnTo>
                <a:lnTo>
                  <a:pt x="943" y="1077"/>
                </a:lnTo>
                <a:lnTo>
                  <a:pt x="979" y="1013"/>
                </a:lnTo>
                <a:lnTo>
                  <a:pt x="1025" y="956"/>
                </a:lnTo>
                <a:lnTo>
                  <a:pt x="1076" y="905"/>
                </a:lnTo>
                <a:lnTo>
                  <a:pt x="1133" y="862"/>
                </a:lnTo>
                <a:lnTo>
                  <a:pt x="1200" y="826"/>
                </a:lnTo>
                <a:lnTo>
                  <a:pt x="1228" y="820"/>
                </a:lnTo>
                <a:lnTo>
                  <a:pt x="1256" y="815"/>
                </a:lnTo>
                <a:lnTo>
                  <a:pt x="1282" y="812"/>
                </a:lnTo>
                <a:lnTo>
                  <a:pt x="1310" y="810"/>
                </a:lnTo>
                <a:lnTo>
                  <a:pt x="1336" y="810"/>
                </a:lnTo>
                <a:lnTo>
                  <a:pt x="1364" y="810"/>
                </a:lnTo>
                <a:lnTo>
                  <a:pt x="1390" y="810"/>
                </a:lnTo>
                <a:lnTo>
                  <a:pt x="1416" y="810"/>
                </a:lnTo>
                <a:lnTo>
                  <a:pt x="1418" y="22"/>
                </a:lnTo>
                <a:lnTo>
                  <a:pt x="1390" y="14"/>
                </a:lnTo>
                <a:lnTo>
                  <a:pt x="1362" y="6"/>
                </a:lnTo>
                <a:lnTo>
                  <a:pt x="1334" y="4"/>
                </a:lnTo>
                <a:lnTo>
                  <a:pt x="1302" y="2"/>
                </a:lnTo>
                <a:lnTo>
                  <a:pt x="1274" y="0"/>
                </a:lnTo>
                <a:lnTo>
                  <a:pt x="1244" y="0"/>
                </a:lnTo>
                <a:lnTo>
                  <a:pt x="1212" y="2"/>
                </a:lnTo>
                <a:lnTo>
                  <a:pt x="1182" y="4"/>
                </a:lnTo>
                <a:lnTo>
                  <a:pt x="1148" y="10"/>
                </a:lnTo>
                <a:lnTo>
                  <a:pt x="1118" y="12"/>
                </a:lnTo>
                <a:lnTo>
                  <a:pt x="1087" y="20"/>
                </a:lnTo>
                <a:lnTo>
                  <a:pt x="1056" y="24"/>
                </a:lnTo>
                <a:lnTo>
                  <a:pt x="1022" y="32"/>
                </a:lnTo>
                <a:lnTo>
                  <a:pt x="992" y="40"/>
                </a:lnTo>
                <a:lnTo>
                  <a:pt x="961" y="48"/>
                </a:lnTo>
                <a:lnTo>
                  <a:pt x="930" y="56"/>
                </a:lnTo>
                <a:lnTo>
                  <a:pt x="856" y="86"/>
                </a:lnTo>
                <a:lnTo>
                  <a:pt x="781" y="124"/>
                </a:lnTo>
                <a:lnTo>
                  <a:pt x="712" y="164"/>
                </a:lnTo>
                <a:lnTo>
                  <a:pt x="645" y="210"/>
                </a:lnTo>
                <a:lnTo>
                  <a:pt x="579" y="258"/>
                </a:lnTo>
                <a:lnTo>
                  <a:pt x="517" y="310"/>
                </a:lnTo>
                <a:lnTo>
                  <a:pt x="457" y="366"/>
                </a:lnTo>
                <a:lnTo>
                  <a:pt x="403" y="425"/>
                </a:lnTo>
                <a:lnTo>
                  <a:pt x="349" y="486"/>
                </a:lnTo>
                <a:lnTo>
                  <a:pt x="301" y="551"/>
                </a:lnTo>
                <a:lnTo>
                  <a:pt x="255" y="618"/>
                </a:lnTo>
                <a:lnTo>
                  <a:pt x="211" y="687"/>
                </a:lnTo>
                <a:lnTo>
                  <a:pt x="173" y="756"/>
                </a:lnTo>
                <a:lnTo>
                  <a:pt x="137" y="828"/>
                </a:lnTo>
                <a:lnTo>
                  <a:pt x="106" y="900"/>
                </a:lnTo>
                <a:lnTo>
                  <a:pt x="77" y="974"/>
                </a:lnTo>
                <a:lnTo>
                  <a:pt x="34" y="1139"/>
                </a:lnTo>
                <a:lnTo>
                  <a:pt x="11" y="1303"/>
                </a:lnTo>
                <a:lnTo>
                  <a:pt x="0" y="1472"/>
                </a:lnTo>
                <a:lnTo>
                  <a:pt x="11" y="1639"/>
                </a:lnTo>
                <a:lnTo>
                  <a:pt x="34" y="1803"/>
                </a:lnTo>
                <a:lnTo>
                  <a:pt x="70" y="1965"/>
                </a:lnTo>
                <a:lnTo>
                  <a:pt x="124" y="2121"/>
                </a:lnTo>
                <a:lnTo>
                  <a:pt x="188" y="2273"/>
                </a:lnTo>
                <a:lnTo>
                  <a:pt x="224" y="2343"/>
                </a:lnTo>
                <a:lnTo>
                  <a:pt x="263" y="2409"/>
                </a:lnTo>
                <a:lnTo>
                  <a:pt x="303" y="2473"/>
                </a:lnTo>
                <a:lnTo>
                  <a:pt x="349" y="2535"/>
                </a:lnTo>
                <a:lnTo>
                  <a:pt x="399" y="2597"/>
                </a:lnTo>
                <a:lnTo>
                  <a:pt x="449" y="2653"/>
                </a:lnTo>
                <a:lnTo>
                  <a:pt x="507" y="2709"/>
                </a:lnTo>
                <a:lnTo>
                  <a:pt x="565" y="2763"/>
                </a:lnTo>
                <a:lnTo>
                  <a:pt x="601" y="2791"/>
                </a:lnTo>
                <a:lnTo>
                  <a:pt x="637" y="2819"/>
                </a:lnTo>
                <a:lnTo>
                  <a:pt x="673" y="2845"/>
                </a:lnTo>
                <a:lnTo>
                  <a:pt x="712" y="2871"/>
                </a:lnTo>
                <a:lnTo>
                  <a:pt x="753" y="2893"/>
                </a:lnTo>
                <a:lnTo>
                  <a:pt x="794" y="2915"/>
                </a:lnTo>
                <a:lnTo>
                  <a:pt x="835" y="2935"/>
                </a:lnTo>
                <a:lnTo>
                  <a:pt x="879" y="2953"/>
                </a:lnTo>
                <a:lnTo>
                  <a:pt x="922" y="2969"/>
                </a:lnTo>
                <a:lnTo>
                  <a:pt x="966" y="2983"/>
                </a:lnTo>
                <a:lnTo>
                  <a:pt x="1012" y="2997"/>
                </a:lnTo>
                <a:lnTo>
                  <a:pt x="1056" y="3007"/>
                </a:lnTo>
                <a:lnTo>
                  <a:pt x="1102" y="3017"/>
                </a:lnTo>
                <a:lnTo>
                  <a:pt x="1151" y="3025"/>
                </a:lnTo>
                <a:lnTo>
                  <a:pt x="1198" y="3029"/>
                </a:lnTo>
                <a:lnTo>
                  <a:pt x="1246" y="3035"/>
                </a:lnTo>
                <a:close/>
              </a:path>
            </a:pathLst>
          </a:custGeom>
          <a:solidFill>
            <a:srgbClr val="000000"/>
          </a:solidFill>
          <a:ln w="9525">
            <a:solidFill>
              <a:srgbClr val="996633"/>
            </a:solidFill>
            <a:round/>
            <a:headEnd/>
            <a:tailEnd/>
          </a:ln>
        </p:spPr>
        <p:txBody>
          <a:bodyPr/>
          <a:lstStyle/>
          <a:p>
            <a:endParaRPr lang="es-MX"/>
          </a:p>
        </p:txBody>
      </p:sp>
      <p:sp>
        <p:nvSpPr>
          <p:cNvPr id="6" name="Freeform 2057"/>
          <p:cNvSpPr>
            <a:spLocks/>
          </p:cNvSpPr>
          <p:nvPr userDrawn="1"/>
        </p:nvSpPr>
        <p:spPr bwMode="auto">
          <a:xfrm>
            <a:off x="1336675" y="998538"/>
            <a:ext cx="19050" cy="123825"/>
          </a:xfrm>
          <a:custGeom>
            <a:avLst/>
            <a:gdLst>
              <a:gd name="T0" fmla="*/ 2147483646 w 154"/>
              <a:gd name="T1" fmla="*/ 2147483646 h 1086"/>
              <a:gd name="T2" fmla="*/ 2147483646 w 154"/>
              <a:gd name="T3" fmla="*/ 2147483646 h 1086"/>
              <a:gd name="T4" fmla="*/ 2147483646 w 154"/>
              <a:gd name="T5" fmla="*/ 2147483646 h 1086"/>
              <a:gd name="T6" fmla="*/ 2147483646 w 154"/>
              <a:gd name="T7" fmla="*/ 0 h 1086"/>
              <a:gd name="T8" fmla="*/ 2147483646 w 154"/>
              <a:gd name="T9" fmla="*/ 0 h 1086"/>
              <a:gd name="T10" fmla="*/ 2147483646 w 154"/>
              <a:gd name="T11" fmla="*/ 2147483646 h 1086"/>
              <a:gd name="T12" fmla="*/ 2147483646 w 154"/>
              <a:gd name="T13" fmla="*/ 2147483646 h 1086"/>
              <a:gd name="T14" fmla="*/ 2147483646 w 154"/>
              <a:gd name="T15" fmla="*/ 2147483646 h 1086"/>
              <a:gd name="T16" fmla="*/ 2147483646 w 154"/>
              <a:gd name="T17" fmla="*/ 2147483646 h 1086"/>
              <a:gd name="T18" fmla="*/ 2147483646 w 154"/>
              <a:gd name="T19" fmla="*/ 2147483646 h 1086"/>
              <a:gd name="T20" fmla="*/ 2147483646 w 154"/>
              <a:gd name="T21" fmla="*/ 2147483646 h 1086"/>
              <a:gd name="T22" fmla="*/ 2147483646 w 154"/>
              <a:gd name="T23" fmla="*/ 2147483646 h 1086"/>
              <a:gd name="T24" fmla="*/ 2147483646 w 154"/>
              <a:gd name="T25" fmla="*/ 2147483646 h 1086"/>
              <a:gd name="T26" fmla="*/ 2147483646 w 154"/>
              <a:gd name="T27" fmla="*/ 2147483646 h 1086"/>
              <a:gd name="T28" fmla="*/ 0 w 154"/>
              <a:gd name="T29" fmla="*/ 2147483646 h 1086"/>
              <a:gd name="T30" fmla="*/ 2147483646 w 154"/>
              <a:gd name="T31" fmla="*/ 2147483646 h 1086"/>
              <a:gd name="T32" fmla="*/ 2147483646 w 154"/>
              <a:gd name="T33" fmla="*/ 2147483646 h 1086"/>
              <a:gd name="T34" fmla="*/ 2147483646 w 154"/>
              <a:gd name="T35" fmla="*/ 2147483646 h 1086"/>
              <a:gd name="T36" fmla="*/ 2147483646 w 154"/>
              <a:gd name="T37" fmla="*/ 2147483646 h 1086"/>
              <a:gd name="T38" fmla="*/ 2147483646 w 154"/>
              <a:gd name="T39" fmla="*/ 2147483646 h 10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4" h="1086">
                <a:moveTo>
                  <a:pt x="18" y="1086"/>
                </a:moveTo>
                <a:lnTo>
                  <a:pt x="152" y="1040"/>
                </a:lnTo>
                <a:lnTo>
                  <a:pt x="154" y="6"/>
                </a:lnTo>
                <a:lnTo>
                  <a:pt x="152" y="0"/>
                </a:lnTo>
                <a:lnTo>
                  <a:pt x="144" y="0"/>
                </a:lnTo>
                <a:lnTo>
                  <a:pt x="136" y="3"/>
                </a:lnTo>
                <a:lnTo>
                  <a:pt x="134" y="11"/>
                </a:lnTo>
                <a:lnTo>
                  <a:pt x="118" y="36"/>
                </a:lnTo>
                <a:lnTo>
                  <a:pt x="100" y="65"/>
                </a:lnTo>
                <a:lnTo>
                  <a:pt x="85" y="90"/>
                </a:lnTo>
                <a:lnTo>
                  <a:pt x="67" y="116"/>
                </a:lnTo>
                <a:lnTo>
                  <a:pt x="49" y="139"/>
                </a:lnTo>
                <a:lnTo>
                  <a:pt x="34" y="165"/>
                </a:lnTo>
                <a:lnTo>
                  <a:pt x="16" y="190"/>
                </a:lnTo>
                <a:lnTo>
                  <a:pt x="0" y="214"/>
                </a:lnTo>
                <a:lnTo>
                  <a:pt x="8" y="1084"/>
                </a:lnTo>
                <a:lnTo>
                  <a:pt x="10" y="1084"/>
                </a:lnTo>
                <a:lnTo>
                  <a:pt x="13" y="1084"/>
                </a:lnTo>
                <a:lnTo>
                  <a:pt x="16" y="1084"/>
                </a:lnTo>
                <a:lnTo>
                  <a:pt x="18" y="1086"/>
                </a:lnTo>
                <a:close/>
              </a:path>
            </a:pathLst>
          </a:custGeom>
          <a:solidFill>
            <a:srgbClr val="000000"/>
          </a:solidFill>
          <a:ln w="9525">
            <a:solidFill>
              <a:srgbClr val="996633"/>
            </a:solidFill>
            <a:round/>
            <a:headEnd/>
            <a:tailEnd/>
          </a:ln>
        </p:spPr>
        <p:txBody>
          <a:bodyPr/>
          <a:lstStyle/>
          <a:p>
            <a:endParaRPr lang="es-MX"/>
          </a:p>
        </p:txBody>
      </p:sp>
      <p:sp>
        <p:nvSpPr>
          <p:cNvPr id="7" name="Freeform 2058"/>
          <p:cNvSpPr>
            <a:spLocks/>
          </p:cNvSpPr>
          <p:nvPr userDrawn="1"/>
        </p:nvSpPr>
        <p:spPr bwMode="auto">
          <a:xfrm>
            <a:off x="2062163" y="795338"/>
            <a:ext cx="276225" cy="323850"/>
          </a:xfrm>
          <a:custGeom>
            <a:avLst/>
            <a:gdLst>
              <a:gd name="T0" fmla="*/ 2147483646 w 2306"/>
              <a:gd name="T1" fmla="*/ 2147483646 h 2861"/>
              <a:gd name="T2" fmla="*/ 2147483646 w 2306"/>
              <a:gd name="T3" fmla="*/ 2147483646 h 2861"/>
              <a:gd name="T4" fmla="*/ 2147483646 w 2306"/>
              <a:gd name="T5" fmla="*/ 2147483646 h 2861"/>
              <a:gd name="T6" fmla="*/ 2147483646 w 2306"/>
              <a:gd name="T7" fmla="*/ 2147483646 h 2861"/>
              <a:gd name="T8" fmla="*/ 2147483646 w 2306"/>
              <a:gd name="T9" fmla="*/ 2147483646 h 2861"/>
              <a:gd name="T10" fmla="*/ 2147483646 w 2306"/>
              <a:gd name="T11" fmla="*/ 2147483646 h 2861"/>
              <a:gd name="T12" fmla="*/ 2147483646 w 2306"/>
              <a:gd name="T13" fmla="*/ 2147483646 h 2861"/>
              <a:gd name="T14" fmla="*/ 2147483646 w 2306"/>
              <a:gd name="T15" fmla="*/ 2147483646 h 2861"/>
              <a:gd name="T16" fmla="*/ 2147483646 w 2306"/>
              <a:gd name="T17" fmla="*/ 2147483646 h 2861"/>
              <a:gd name="T18" fmla="*/ 2147483646 w 2306"/>
              <a:gd name="T19" fmla="*/ 2147483646 h 2861"/>
              <a:gd name="T20" fmla="*/ 2147483646 w 2306"/>
              <a:gd name="T21" fmla="*/ 2147483646 h 2861"/>
              <a:gd name="T22" fmla="*/ 2147483646 w 2306"/>
              <a:gd name="T23" fmla="*/ 2147483646 h 2861"/>
              <a:gd name="T24" fmla="*/ 2147483646 w 2306"/>
              <a:gd name="T25" fmla="*/ 2147483646 h 2861"/>
              <a:gd name="T26" fmla="*/ 2147483646 w 2306"/>
              <a:gd name="T27" fmla="*/ 2147483646 h 2861"/>
              <a:gd name="T28" fmla="*/ 2147483646 w 2306"/>
              <a:gd name="T29" fmla="*/ 2147483646 h 2861"/>
              <a:gd name="T30" fmla="*/ 2147483646 w 2306"/>
              <a:gd name="T31" fmla="*/ 2147483646 h 2861"/>
              <a:gd name="T32" fmla="*/ 2147483646 w 2306"/>
              <a:gd name="T33" fmla="*/ 2147483646 h 2861"/>
              <a:gd name="T34" fmla="*/ 2147483646 w 2306"/>
              <a:gd name="T35" fmla="*/ 2147483646 h 2861"/>
              <a:gd name="T36" fmla="*/ 2147483646 w 2306"/>
              <a:gd name="T37" fmla="*/ 2147483646 h 2861"/>
              <a:gd name="T38" fmla="*/ 2147483646 w 2306"/>
              <a:gd name="T39" fmla="*/ 2147483646 h 2861"/>
              <a:gd name="T40" fmla="*/ 2147483646 w 2306"/>
              <a:gd name="T41" fmla="*/ 2147483646 h 2861"/>
              <a:gd name="T42" fmla="*/ 2147483646 w 2306"/>
              <a:gd name="T43" fmla="*/ 2147483646 h 2861"/>
              <a:gd name="T44" fmla="*/ 2147483646 w 2306"/>
              <a:gd name="T45" fmla="*/ 2147483646 h 2861"/>
              <a:gd name="T46" fmla="*/ 2147483646 w 2306"/>
              <a:gd name="T47" fmla="*/ 2147483646 h 2861"/>
              <a:gd name="T48" fmla="*/ 2147483646 w 2306"/>
              <a:gd name="T49" fmla="*/ 2147483646 h 2861"/>
              <a:gd name="T50" fmla="*/ 2147483646 w 2306"/>
              <a:gd name="T51" fmla="*/ 2147483646 h 2861"/>
              <a:gd name="T52" fmla="*/ 2147483646 w 2306"/>
              <a:gd name="T53" fmla="*/ 2147483646 h 2861"/>
              <a:gd name="T54" fmla="*/ 2147483646 w 2306"/>
              <a:gd name="T55" fmla="*/ 2147483646 h 2861"/>
              <a:gd name="T56" fmla="*/ 2147483646 w 2306"/>
              <a:gd name="T57" fmla="*/ 0 h 2861"/>
              <a:gd name="T58" fmla="*/ 2147483646 w 2306"/>
              <a:gd name="T59" fmla="*/ 0 h 2861"/>
              <a:gd name="T60" fmla="*/ 2147483646 w 2306"/>
              <a:gd name="T61" fmla="*/ 0 h 2861"/>
              <a:gd name="T62" fmla="*/ 2147483646 w 2306"/>
              <a:gd name="T63" fmla="*/ 0 h 2861"/>
              <a:gd name="T64" fmla="*/ 2147483646 w 2306"/>
              <a:gd name="T65" fmla="*/ 2147483646 h 2861"/>
              <a:gd name="T66" fmla="*/ 0 w 2306"/>
              <a:gd name="T67" fmla="*/ 2147483646 h 2861"/>
              <a:gd name="T68" fmla="*/ 2147483646 w 2306"/>
              <a:gd name="T69" fmla="*/ 2147483646 h 2861"/>
              <a:gd name="T70" fmla="*/ 2147483646 w 2306"/>
              <a:gd name="T71" fmla="*/ 2147483646 h 2861"/>
              <a:gd name="T72" fmla="*/ 2147483646 w 2306"/>
              <a:gd name="T73" fmla="*/ 2147483646 h 2861"/>
              <a:gd name="T74" fmla="*/ 2147483646 w 2306"/>
              <a:gd name="T75" fmla="*/ 2147483646 h 2861"/>
              <a:gd name="T76" fmla="*/ 2147483646 w 2306"/>
              <a:gd name="T77" fmla="*/ 2147483646 h 2861"/>
              <a:gd name="T78" fmla="*/ 2147483646 w 2306"/>
              <a:gd name="T79" fmla="*/ 2147483646 h 2861"/>
              <a:gd name="T80" fmla="*/ 2147483646 w 2306"/>
              <a:gd name="T81" fmla="*/ 2147483646 h 2861"/>
              <a:gd name="T82" fmla="*/ 2147483646 w 2306"/>
              <a:gd name="T83" fmla="*/ 2147483646 h 2861"/>
              <a:gd name="T84" fmla="*/ 2147483646 w 2306"/>
              <a:gd name="T85" fmla="*/ 2147483646 h 2861"/>
              <a:gd name="T86" fmla="*/ 2147483646 w 2306"/>
              <a:gd name="T87" fmla="*/ 2147483646 h 2861"/>
              <a:gd name="T88" fmla="*/ 2147483646 w 2306"/>
              <a:gd name="T89" fmla="*/ 2147483646 h 2861"/>
              <a:gd name="T90" fmla="*/ 2147483646 w 2306"/>
              <a:gd name="T91" fmla="*/ 2147483646 h 28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06" h="2861">
                <a:moveTo>
                  <a:pt x="1680" y="2861"/>
                </a:moveTo>
                <a:lnTo>
                  <a:pt x="1684" y="2857"/>
                </a:lnTo>
                <a:lnTo>
                  <a:pt x="1690" y="2855"/>
                </a:lnTo>
                <a:lnTo>
                  <a:pt x="1695" y="2853"/>
                </a:lnTo>
                <a:lnTo>
                  <a:pt x="1702" y="2851"/>
                </a:lnTo>
                <a:lnTo>
                  <a:pt x="2114" y="1470"/>
                </a:lnTo>
                <a:lnTo>
                  <a:pt x="2118" y="1470"/>
                </a:lnTo>
                <a:lnTo>
                  <a:pt x="2124" y="1470"/>
                </a:lnTo>
                <a:lnTo>
                  <a:pt x="2128" y="1472"/>
                </a:lnTo>
                <a:lnTo>
                  <a:pt x="2132" y="1475"/>
                </a:lnTo>
                <a:lnTo>
                  <a:pt x="2136" y="2851"/>
                </a:lnTo>
                <a:lnTo>
                  <a:pt x="2278" y="2853"/>
                </a:lnTo>
                <a:lnTo>
                  <a:pt x="2306" y="22"/>
                </a:lnTo>
                <a:lnTo>
                  <a:pt x="2260" y="12"/>
                </a:lnTo>
                <a:lnTo>
                  <a:pt x="2214" y="4"/>
                </a:lnTo>
                <a:lnTo>
                  <a:pt x="2162" y="4"/>
                </a:lnTo>
                <a:lnTo>
                  <a:pt x="2110" y="4"/>
                </a:lnTo>
                <a:lnTo>
                  <a:pt x="2060" y="6"/>
                </a:lnTo>
                <a:lnTo>
                  <a:pt x="2008" y="10"/>
                </a:lnTo>
                <a:lnTo>
                  <a:pt x="1956" y="12"/>
                </a:lnTo>
                <a:lnTo>
                  <a:pt x="1908" y="12"/>
                </a:lnTo>
                <a:lnTo>
                  <a:pt x="1443" y="1634"/>
                </a:lnTo>
                <a:lnTo>
                  <a:pt x="1438" y="1634"/>
                </a:lnTo>
                <a:lnTo>
                  <a:pt x="1435" y="1634"/>
                </a:lnTo>
                <a:lnTo>
                  <a:pt x="1430" y="1631"/>
                </a:lnTo>
                <a:lnTo>
                  <a:pt x="1425" y="1626"/>
                </a:lnTo>
                <a:lnTo>
                  <a:pt x="1029" y="186"/>
                </a:lnTo>
                <a:lnTo>
                  <a:pt x="987" y="18"/>
                </a:lnTo>
                <a:lnTo>
                  <a:pt x="38" y="0"/>
                </a:lnTo>
                <a:lnTo>
                  <a:pt x="36" y="0"/>
                </a:lnTo>
                <a:lnTo>
                  <a:pt x="30" y="0"/>
                </a:lnTo>
                <a:lnTo>
                  <a:pt x="23" y="0"/>
                </a:lnTo>
                <a:lnTo>
                  <a:pt x="20" y="2"/>
                </a:lnTo>
                <a:lnTo>
                  <a:pt x="0" y="222"/>
                </a:lnTo>
                <a:lnTo>
                  <a:pt x="10" y="2843"/>
                </a:lnTo>
                <a:lnTo>
                  <a:pt x="709" y="2853"/>
                </a:lnTo>
                <a:lnTo>
                  <a:pt x="727" y="2497"/>
                </a:lnTo>
                <a:lnTo>
                  <a:pt x="729" y="2129"/>
                </a:lnTo>
                <a:lnTo>
                  <a:pt x="724" y="1759"/>
                </a:lnTo>
                <a:lnTo>
                  <a:pt x="727" y="1393"/>
                </a:lnTo>
                <a:lnTo>
                  <a:pt x="729" y="1388"/>
                </a:lnTo>
                <a:lnTo>
                  <a:pt x="732" y="1382"/>
                </a:lnTo>
                <a:lnTo>
                  <a:pt x="737" y="1382"/>
                </a:lnTo>
                <a:lnTo>
                  <a:pt x="745" y="1385"/>
                </a:lnTo>
                <a:lnTo>
                  <a:pt x="1155" y="2851"/>
                </a:lnTo>
                <a:lnTo>
                  <a:pt x="1680" y="2861"/>
                </a:lnTo>
                <a:close/>
              </a:path>
            </a:pathLst>
          </a:custGeom>
          <a:solidFill>
            <a:srgbClr val="000000"/>
          </a:solidFill>
          <a:ln w="9525">
            <a:solidFill>
              <a:srgbClr val="996633"/>
            </a:solidFill>
            <a:round/>
            <a:headEnd/>
            <a:tailEnd/>
          </a:ln>
        </p:spPr>
        <p:txBody>
          <a:bodyPr/>
          <a:lstStyle/>
          <a:p>
            <a:endParaRPr lang="es-MX"/>
          </a:p>
        </p:txBody>
      </p:sp>
      <p:sp>
        <p:nvSpPr>
          <p:cNvPr id="8" name="Freeform 2059"/>
          <p:cNvSpPr>
            <a:spLocks/>
          </p:cNvSpPr>
          <p:nvPr userDrawn="1"/>
        </p:nvSpPr>
        <p:spPr bwMode="auto">
          <a:xfrm>
            <a:off x="1819275" y="795338"/>
            <a:ext cx="230188" cy="322262"/>
          </a:xfrm>
          <a:custGeom>
            <a:avLst/>
            <a:gdLst>
              <a:gd name="T0" fmla="*/ 2147483646 w 1924"/>
              <a:gd name="T1" fmla="*/ 2147483646 h 2847"/>
              <a:gd name="T2" fmla="*/ 2147483646 w 1924"/>
              <a:gd name="T3" fmla="*/ 2147483646 h 2847"/>
              <a:gd name="T4" fmla="*/ 2147483646 w 1924"/>
              <a:gd name="T5" fmla="*/ 2147483646 h 2847"/>
              <a:gd name="T6" fmla="*/ 2147483646 w 1924"/>
              <a:gd name="T7" fmla="*/ 2147483646 h 2847"/>
              <a:gd name="T8" fmla="*/ 2147483646 w 1924"/>
              <a:gd name="T9" fmla="*/ 2147483646 h 2847"/>
              <a:gd name="T10" fmla="*/ 2147483646 w 1924"/>
              <a:gd name="T11" fmla="*/ 2147483646 h 2847"/>
              <a:gd name="T12" fmla="*/ 2147483646 w 1924"/>
              <a:gd name="T13" fmla="*/ 2147483646 h 2847"/>
              <a:gd name="T14" fmla="*/ 2147483646 w 1924"/>
              <a:gd name="T15" fmla="*/ 2147483646 h 2847"/>
              <a:gd name="T16" fmla="*/ 2147483646 w 1924"/>
              <a:gd name="T17" fmla="*/ 2147483646 h 2847"/>
              <a:gd name="T18" fmla="*/ 2147483646 w 1924"/>
              <a:gd name="T19" fmla="*/ 2147483646 h 2847"/>
              <a:gd name="T20" fmla="*/ 2147483646 w 1924"/>
              <a:gd name="T21" fmla="*/ 2147483646 h 2847"/>
              <a:gd name="T22" fmla="*/ 2147483646 w 1924"/>
              <a:gd name="T23" fmla="*/ 2147483646 h 2847"/>
              <a:gd name="T24" fmla="*/ 2147483646 w 1924"/>
              <a:gd name="T25" fmla="*/ 2147483646 h 2847"/>
              <a:gd name="T26" fmla="*/ 2147483646 w 1924"/>
              <a:gd name="T27" fmla="*/ 2147483646 h 2847"/>
              <a:gd name="T28" fmla="*/ 2147483646 w 1924"/>
              <a:gd name="T29" fmla="*/ 2147483646 h 2847"/>
              <a:gd name="T30" fmla="*/ 2147483646 w 1924"/>
              <a:gd name="T31" fmla="*/ 2147483646 h 2847"/>
              <a:gd name="T32" fmla="*/ 2147483646 w 1924"/>
              <a:gd name="T33" fmla="*/ 2147483646 h 2847"/>
              <a:gd name="T34" fmla="*/ 2147483646 w 1924"/>
              <a:gd name="T35" fmla="*/ 0 h 2847"/>
              <a:gd name="T36" fmla="*/ 2147483646 w 1924"/>
              <a:gd name="T37" fmla="*/ 0 h 2847"/>
              <a:gd name="T38" fmla="*/ 0 w 1924"/>
              <a:gd name="T39" fmla="*/ 2147483646 h 2847"/>
              <a:gd name="T40" fmla="*/ 2147483646 w 1924"/>
              <a:gd name="T41" fmla="*/ 2147483646 h 2847"/>
              <a:gd name="T42" fmla="*/ 2147483646 w 1924"/>
              <a:gd name="T43" fmla="*/ 2147483646 h 2847"/>
              <a:gd name="T44" fmla="*/ 2147483646 w 1924"/>
              <a:gd name="T45" fmla="*/ 2147483646 h 2847"/>
              <a:gd name="T46" fmla="*/ 2147483646 w 1924"/>
              <a:gd name="T47" fmla="*/ 2147483646 h 2847"/>
              <a:gd name="T48" fmla="*/ 2147483646 w 1924"/>
              <a:gd name="T49" fmla="*/ 2147483646 h 2847"/>
              <a:gd name="T50" fmla="*/ 2147483646 w 1924"/>
              <a:gd name="T51" fmla="*/ 2147483646 h 2847"/>
              <a:gd name="T52" fmla="*/ 2147483646 w 1924"/>
              <a:gd name="T53" fmla="*/ 2147483646 h 2847"/>
              <a:gd name="T54" fmla="*/ 2147483646 w 1924"/>
              <a:gd name="T55" fmla="*/ 2147483646 h 28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4" h="2847">
                <a:moveTo>
                  <a:pt x="1860" y="2841"/>
                </a:moveTo>
                <a:lnTo>
                  <a:pt x="1924" y="2841"/>
                </a:lnTo>
                <a:lnTo>
                  <a:pt x="1904" y="2665"/>
                </a:lnTo>
                <a:lnTo>
                  <a:pt x="1878" y="2487"/>
                </a:lnTo>
                <a:lnTo>
                  <a:pt x="1844" y="2310"/>
                </a:lnTo>
                <a:lnTo>
                  <a:pt x="1808" y="2133"/>
                </a:lnTo>
                <a:lnTo>
                  <a:pt x="1767" y="1953"/>
                </a:lnTo>
                <a:lnTo>
                  <a:pt x="1724" y="1776"/>
                </a:lnTo>
                <a:lnTo>
                  <a:pt x="1677" y="1599"/>
                </a:lnTo>
                <a:lnTo>
                  <a:pt x="1629" y="1419"/>
                </a:lnTo>
                <a:lnTo>
                  <a:pt x="1580" y="1242"/>
                </a:lnTo>
                <a:lnTo>
                  <a:pt x="1529" y="1065"/>
                </a:lnTo>
                <a:lnTo>
                  <a:pt x="1477" y="888"/>
                </a:lnTo>
                <a:lnTo>
                  <a:pt x="1429" y="708"/>
                </a:lnTo>
                <a:lnTo>
                  <a:pt x="1379" y="532"/>
                </a:lnTo>
                <a:lnTo>
                  <a:pt x="1331" y="354"/>
                </a:lnTo>
                <a:lnTo>
                  <a:pt x="1287" y="178"/>
                </a:lnTo>
                <a:lnTo>
                  <a:pt x="1245" y="0"/>
                </a:lnTo>
                <a:lnTo>
                  <a:pt x="953" y="0"/>
                </a:lnTo>
                <a:lnTo>
                  <a:pt x="0" y="2831"/>
                </a:lnTo>
                <a:lnTo>
                  <a:pt x="835" y="2839"/>
                </a:lnTo>
                <a:lnTo>
                  <a:pt x="945" y="2461"/>
                </a:lnTo>
                <a:lnTo>
                  <a:pt x="1734" y="2461"/>
                </a:lnTo>
                <a:lnTo>
                  <a:pt x="1850" y="2847"/>
                </a:lnTo>
                <a:lnTo>
                  <a:pt x="1852" y="2847"/>
                </a:lnTo>
                <a:lnTo>
                  <a:pt x="1854" y="2843"/>
                </a:lnTo>
                <a:lnTo>
                  <a:pt x="1857" y="2841"/>
                </a:lnTo>
                <a:lnTo>
                  <a:pt x="1860" y="2841"/>
                </a:lnTo>
                <a:close/>
              </a:path>
            </a:pathLst>
          </a:custGeom>
          <a:solidFill>
            <a:srgbClr val="000000"/>
          </a:solidFill>
          <a:ln w="9525">
            <a:solidFill>
              <a:srgbClr val="996633"/>
            </a:solidFill>
            <a:round/>
            <a:headEnd/>
            <a:tailEnd/>
          </a:ln>
        </p:spPr>
        <p:txBody>
          <a:bodyPr/>
          <a:lstStyle/>
          <a:p>
            <a:endParaRPr lang="es-MX"/>
          </a:p>
        </p:txBody>
      </p:sp>
      <p:sp>
        <p:nvSpPr>
          <p:cNvPr id="9" name="Freeform 2060"/>
          <p:cNvSpPr>
            <a:spLocks/>
          </p:cNvSpPr>
          <p:nvPr userDrawn="1"/>
        </p:nvSpPr>
        <p:spPr bwMode="auto">
          <a:xfrm>
            <a:off x="2351088" y="795338"/>
            <a:ext cx="15875" cy="322262"/>
          </a:xfrm>
          <a:custGeom>
            <a:avLst/>
            <a:gdLst>
              <a:gd name="T0" fmla="*/ 2147483646 w 128"/>
              <a:gd name="T1" fmla="*/ 2147483646 h 2849"/>
              <a:gd name="T2" fmla="*/ 2147483646 w 128"/>
              <a:gd name="T3" fmla="*/ 2147483646 h 2849"/>
              <a:gd name="T4" fmla="*/ 2147483646 w 128"/>
              <a:gd name="T5" fmla="*/ 2147483646 h 2849"/>
              <a:gd name="T6" fmla="*/ 2147483646 w 128"/>
              <a:gd name="T7" fmla="*/ 2147483646 h 2849"/>
              <a:gd name="T8" fmla="*/ 2147483646 w 128"/>
              <a:gd name="T9" fmla="*/ 2147483646 h 2849"/>
              <a:gd name="T10" fmla="*/ 2147483646 w 128"/>
              <a:gd name="T11" fmla="*/ 2147483646 h 2849"/>
              <a:gd name="T12" fmla="*/ 2147483646 w 128"/>
              <a:gd name="T13" fmla="*/ 2147483646 h 2849"/>
              <a:gd name="T14" fmla="*/ 2147483646 w 128"/>
              <a:gd name="T15" fmla="*/ 2147483646 h 2849"/>
              <a:gd name="T16" fmla="*/ 2147483646 w 128"/>
              <a:gd name="T17" fmla="*/ 2147483646 h 2849"/>
              <a:gd name="T18" fmla="*/ 2147483646 w 128"/>
              <a:gd name="T19" fmla="*/ 2147483646 h 2849"/>
              <a:gd name="T20" fmla="*/ 2147483646 w 128"/>
              <a:gd name="T21" fmla="*/ 0 h 2849"/>
              <a:gd name="T22" fmla="*/ 2147483646 w 128"/>
              <a:gd name="T23" fmla="*/ 2147483646 h 2849"/>
              <a:gd name="T24" fmla="*/ 2147483646 w 128"/>
              <a:gd name="T25" fmla="*/ 2147483646 h 2849"/>
              <a:gd name="T26" fmla="*/ 2147483646 w 128"/>
              <a:gd name="T27" fmla="*/ 2147483646 h 2849"/>
              <a:gd name="T28" fmla="*/ 2147483646 w 128"/>
              <a:gd name="T29" fmla="*/ 2147483646 h 2849"/>
              <a:gd name="T30" fmla="*/ 0 w 128"/>
              <a:gd name="T31" fmla="*/ 2147483646 h 2849"/>
              <a:gd name="T32" fmla="*/ 0 w 128"/>
              <a:gd name="T33" fmla="*/ 2147483646 h 2849"/>
              <a:gd name="T34" fmla="*/ 0 w 128"/>
              <a:gd name="T35" fmla="*/ 2147483646 h 2849"/>
              <a:gd name="T36" fmla="*/ 2147483646 w 128"/>
              <a:gd name="T37" fmla="*/ 2147483646 h 2849"/>
              <a:gd name="T38" fmla="*/ 2147483646 w 128"/>
              <a:gd name="T39" fmla="*/ 2147483646 h 2849"/>
              <a:gd name="T40" fmla="*/ 2147483646 w 128"/>
              <a:gd name="T41" fmla="*/ 2147483646 h 2849"/>
              <a:gd name="T42" fmla="*/ 2147483646 w 128"/>
              <a:gd name="T43" fmla="*/ 2147483646 h 2849"/>
              <a:gd name="T44" fmla="*/ 2147483646 w 128"/>
              <a:gd name="T45" fmla="*/ 2147483646 h 28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8" h="2849">
                <a:moveTo>
                  <a:pt x="10" y="2849"/>
                </a:moveTo>
                <a:lnTo>
                  <a:pt x="110" y="2849"/>
                </a:lnTo>
                <a:lnTo>
                  <a:pt x="120" y="2749"/>
                </a:lnTo>
                <a:lnTo>
                  <a:pt x="120" y="2643"/>
                </a:lnTo>
                <a:lnTo>
                  <a:pt x="120" y="2539"/>
                </a:lnTo>
                <a:lnTo>
                  <a:pt x="128" y="2433"/>
                </a:lnTo>
                <a:lnTo>
                  <a:pt x="128" y="1825"/>
                </a:lnTo>
                <a:lnTo>
                  <a:pt x="128" y="1219"/>
                </a:lnTo>
                <a:lnTo>
                  <a:pt x="128" y="616"/>
                </a:lnTo>
                <a:lnTo>
                  <a:pt x="128" y="14"/>
                </a:lnTo>
                <a:lnTo>
                  <a:pt x="20" y="0"/>
                </a:lnTo>
                <a:lnTo>
                  <a:pt x="12" y="80"/>
                </a:lnTo>
                <a:lnTo>
                  <a:pt x="10" y="170"/>
                </a:lnTo>
                <a:lnTo>
                  <a:pt x="10" y="262"/>
                </a:lnTo>
                <a:lnTo>
                  <a:pt x="2" y="354"/>
                </a:lnTo>
                <a:lnTo>
                  <a:pt x="0" y="978"/>
                </a:lnTo>
                <a:lnTo>
                  <a:pt x="0" y="1602"/>
                </a:lnTo>
                <a:lnTo>
                  <a:pt x="0" y="2225"/>
                </a:lnTo>
                <a:lnTo>
                  <a:pt x="2" y="2847"/>
                </a:lnTo>
                <a:lnTo>
                  <a:pt x="7" y="2847"/>
                </a:lnTo>
                <a:lnTo>
                  <a:pt x="10" y="2849"/>
                </a:lnTo>
                <a:close/>
              </a:path>
            </a:pathLst>
          </a:custGeom>
          <a:solidFill>
            <a:srgbClr val="000000"/>
          </a:solidFill>
          <a:ln w="9525">
            <a:solidFill>
              <a:srgbClr val="996633"/>
            </a:solidFill>
            <a:round/>
            <a:headEnd/>
            <a:tailEnd/>
          </a:ln>
        </p:spPr>
        <p:txBody>
          <a:bodyPr/>
          <a:lstStyle/>
          <a:p>
            <a:endParaRPr lang="es-MX"/>
          </a:p>
        </p:txBody>
      </p:sp>
      <p:sp>
        <p:nvSpPr>
          <p:cNvPr id="10" name="Freeform 2061"/>
          <p:cNvSpPr>
            <a:spLocks/>
          </p:cNvSpPr>
          <p:nvPr userDrawn="1"/>
        </p:nvSpPr>
        <p:spPr bwMode="auto">
          <a:xfrm>
            <a:off x="2374900" y="795338"/>
            <a:ext cx="36513" cy="322262"/>
          </a:xfrm>
          <a:custGeom>
            <a:avLst/>
            <a:gdLst>
              <a:gd name="T0" fmla="*/ 2147483646 w 303"/>
              <a:gd name="T1" fmla="*/ 2147483646 h 2849"/>
              <a:gd name="T2" fmla="*/ 2147483646 w 303"/>
              <a:gd name="T3" fmla="*/ 2147483646 h 2849"/>
              <a:gd name="T4" fmla="*/ 2147483646 w 303"/>
              <a:gd name="T5" fmla="*/ 2147483646 h 2849"/>
              <a:gd name="T6" fmla="*/ 2147483646 w 303"/>
              <a:gd name="T7" fmla="*/ 2147483646 h 2849"/>
              <a:gd name="T8" fmla="*/ 2147483646 w 303"/>
              <a:gd name="T9" fmla="*/ 2147483646 h 2849"/>
              <a:gd name="T10" fmla="*/ 2147483646 w 303"/>
              <a:gd name="T11" fmla="*/ 2147483646 h 2849"/>
              <a:gd name="T12" fmla="*/ 2147483646 w 303"/>
              <a:gd name="T13" fmla="*/ 2147483646 h 2849"/>
              <a:gd name="T14" fmla="*/ 2147483646 w 303"/>
              <a:gd name="T15" fmla="*/ 2147483646 h 2849"/>
              <a:gd name="T16" fmla="*/ 2147483646 w 303"/>
              <a:gd name="T17" fmla="*/ 0 h 2849"/>
              <a:gd name="T18" fmla="*/ 2147483646 w 303"/>
              <a:gd name="T19" fmla="*/ 0 h 2849"/>
              <a:gd name="T20" fmla="*/ 2147483646 w 303"/>
              <a:gd name="T21" fmla="*/ 0 h 2849"/>
              <a:gd name="T22" fmla="*/ 2147483646 w 303"/>
              <a:gd name="T23" fmla="*/ 0 h 2849"/>
              <a:gd name="T24" fmla="*/ 2147483646 w 303"/>
              <a:gd name="T25" fmla="*/ 2147483646 h 2849"/>
              <a:gd name="T26" fmla="*/ 2147483646 w 303"/>
              <a:gd name="T27" fmla="*/ 2147483646 h 2849"/>
              <a:gd name="T28" fmla="*/ 2147483646 w 303"/>
              <a:gd name="T29" fmla="*/ 0 h 2849"/>
              <a:gd name="T30" fmla="*/ 2147483646 w 303"/>
              <a:gd name="T31" fmla="*/ 2147483646 h 2849"/>
              <a:gd name="T32" fmla="*/ 0 w 303"/>
              <a:gd name="T33" fmla="*/ 2147483646 h 2849"/>
              <a:gd name="T34" fmla="*/ 2147483646 w 303"/>
              <a:gd name="T35" fmla="*/ 2147483646 h 2849"/>
              <a:gd name="T36" fmla="*/ 2147483646 w 303"/>
              <a:gd name="T37" fmla="*/ 2147483646 h 2849"/>
              <a:gd name="T38" fmla="*/ 2147483646 w 303"/>
              <a:gd name="T39" fmla="*/ 2147483646 h 2849"/>
              <a:gd name="T40" fmla="*/ 2147483646 w 303"/>
              <a:gd name="T41" fmla="*/ 2147483646 h 2849"/>
              <a:gd name="T42" fmla="*/ 2147483646 w 303"/>
              <a:gd name="T43" fmla="*/ 2147483646 h 2849"/>
              <a:gd name="T44" fmla="*/ 2147483646 w 303"/>
              <a:gd name="T45" fmla="*/ 2147483646 h 28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3" h="2849">
                <a:moveTo>
                  <a:pt x="10" y="2849"/>
                </a:moveTo>
                <a:lnTo>
                  <a:pt x="273" y="2849"/>
                </a:lnTo>
                <a:lnTo>
                  <a:pt x="279" y="2847"/>
                </a:lnTo>
                <a:lnTo>
                  <a:pt x="285" y="2839"/>
                </a:lnTo>
                <a:lnTo>
                  <a:pt x="287" y="2831"/>
                </a:lnTo>
                <a:lnTo>
                  <a:pt x="291" y="2821"/>
                </a:lnTo>
                <a:lnTo>
                  <a:pt x="303" y="18"/>
                </a:lnTo>
                <a:lnTo>
                  <a:pt x="273" y="8"/>
                </a:lnTo>
                <a:lnTo>
                  <a:pt x="239" y="0"/>
                </a:lnTo>
                <a:lnTo>
                  <a:pt x="203" y="0"/>
                </a:lnTo>
                <a:lnTo>
                  <a:pt x="167" y="0"/>
                </a:lnTo>
                <a:lnTo>
                  <a:pt x="129" y="0"/>
                </a:lnTo>
                <a:lnTo>
                  <a:pt x="93" y="2"/>
                </a:lnTo>
                <a:lnTo>
                  <a:pt x="57" y="2"/>
                </a:lnTo>
                <a:lnTo>
                  <a:pt x="21" y="0"/>
                </a:lnTo>
                <a:lnTo>
                  <a:pt x="3" y="706"/>
                </a:lnTo>
                <a:lnTo>
                  <a:pt x="0" y="1417"/>
                </a:lnTo>
                <a:lnTo>
                  <a:pt x="5" y="2131"/>
                </a:lnTo>
                <a:lnTo>
                  <a:pt x="3" y="2847"/>
                </a:lnTo>
                <a:lnTo>
                  <a:pt x="7" y="2847"/>
                </a:lnTo>
                <a:lnTo>
                  <a:pt x="10" y="2849"/>
                </a:lnTo>
                <a:close/>
              </a:path>
            </a:pathLst>
          </a:custGeom>
          <a:solidFill>
            <a:srgbClr val="000000"/>
          </a:solidFill>
          <a:ln w="9525">
            <a:solidFill>
              <a:srgbClr val="996633"/>
            </a:solidFill>
            <a:round/>
            <a:headEnd/>
            <a:tailEnd/>
          </a:ln>
        </p:spPr>
        <p:txBody>
          <a:bodyPr/>
          <a:lstStyle/>
          <a:p>
            <a:endParaRPr lang="es-MX"/>
          </a:p>
        </p:txBody>
      </p:sp>
      <p:sp>
        <p:nvSpPr>
          <p:cNvPr id="11" name="Freeform 2062"/>
          <p:cNvSpPr>
            <a:spLocks/>
          </p:cNvSpPr>
          <p:nvPr userDrawn="1"/>
        </p:nvSpPr>
        <p:spPr bwMode="auto">
          <a:xfrm>
            <a:off x="1400175" y="795338"/>
            <a:ext cx="107950" cy="322262"/>
          </a:xfrm>
          <a:custGeom>
            <a:avLst/>
            <a:gdLst>
              <a:gd name="T0" fmla="*/ 2147483646 w 902"/>
              <a:gd name="T1" fmla="*/ 2147483646 h 2843"/>
              <a:gd name="T2" fmla="*/ 2147483646 w 902"/>
              <a:gd name="T3" fmla="*/ 2147483646 h 2843"/>
              <a:gd name="T4" fmla="*/ 2147483646 w 902"/>
              <a:gd name="T5" fmla="*/ 2147483646 h 2843"/>
              <a:gd name="T6" fmla="*/ 2147483646 w 902"/>
              <a:gd name="T7" fmla="*/ 2147483646 h 2843"/>
              <a:gd name="T8" fmla="*/ 2147483646 w 902"/>
              <a:gd name="T9" fmla="*/ 2147483646 h 2843"/>
              <a:gd name="T10" fmla="*/ 2147483646 w 902"/>
              <a:gd name="T11" fmla="*/ 2147483646 h 2843"/>
              <a:gd name="T12" fmla="*/ 2147483646 w 902"/>
              <a:gd name="T13" fmla="*/ 2147483646 h 2843"/>
              <a:gd name="T14" fmla="*/ 2147483646 w 902"/>
              <a:gd name="T15" fmla="*/ 2147483646 h 2843"/>
              <a:gd name="T16" fmla="*/ 2147483646 w 902"/>
              <a:gd name="T17" fmla="*/ 2147483646 h 2843"/>
              <a:gd name="T18" fmla="*/ 0 w 902"/>
              <a:gd name="T19" fmla="*/ 2147483646 h 2843"/>
              <a:gd name="T20" fmla="*/ 2147483646 w 902"/>
              <a:gd name="T21" fmla="*/ 2147483646 h 2843"/>
              <a:gd name="T22" fmla="*/ 2147483646 w 902"/>
              <a:gd name="T23" fmla="*/ 2147483646 h 2843"/>
              <a:gd name="T24" fmla="*/ 2147483646 w 902"/>
              <a:gd name="T25" fmla="*/ 2147483646 h 2843"/>
              <a:gd name="T26" fmla="*/ 2147483646 w 902"/>
              <a:gd name="T27" fmla="*/ 2147483646 h 2843"/>
              <a:gd name="T28" fmla="*/ 2147483646 w 902"/>
              <a:gd name="T29" fmla="*/ 2147483646 h 2843"/>
              <a:gd name="T30" fmla="*/ 2147483646 w 902"/>
              <a:gd name="T31" fmla="*/ 2147483646 h 2843"/>
              <a:gd name="T32" fmla="*/ 2147483646 w 902"/>
              <a:gd name="T33" fmla="*/ 2147483646 h 2843"/>
              <a:gd name="T34" fmla="*/ 2147483646 w 902"/>
              <a:gd name="T35" fmla="*/ 2147483646 h 2843"/>
              <a:gd name="T36" fmla="*/ 2147483646 w 902"/>
              <a:gd name="T37" fmla="*/ 2147483646 h 2843"/>
              <a:gd name="T38" fmla="*/ 2147483646 w 902"/>
              <a:gd name="T39" fmla="*/ 2147483646 h 2843"/>
              <a:gd name="T40" fmla="*/ 2147483646 w 902"/>
              <a:gd name="T41" fmla="*/ 2147483646 h 2843"/>
              <a:gd name="T42" fmla="*/ 2147483646 w 902"/>
              <a:gd name="T43" fmla="*/ 2147483646 h 2843"/>
              <a:gd name="T44" fmla="*/ 2147483646 w 902"/>
              <a:gd name="T45" fmla="*/ 2147483646 h 2843"/>
              <a:gd name="T46" fmla="*/ 2147483646 w 902"/>
              <a:gd name="T47" fmla="*/ 2147483646 h 2843"/>
              <a:gd name="T48" fmla="*/ 2147483646 w 902"/>
              <a:gd name="T49" fmla="*/ 2147483646 h 2843"/>
              <a:gd name="T50" fmla="*/ 2147483646 w 902"/>
              <a:gd name="T51" fmla="*/ 2147483646 h 2843"/>
              <a:gd name="T52" fmla="*/ 2147483646 w 902"/>
              <a:gd name="T53" fmla="*/ 2147483646 h 2843"/>
              <a:gd name="T54" fmla="*/ 2147483646 w 902"/>
              <a:gd name="T55" fmla="*/ 2147483646 h 2843"/>
              <a:gd name="T56" fmla="*/ 2147483646 w 902"/>
              <a:gd name="T57" fmla="*/ 2147483646 h 2843"/>
              <a:gd name="T58" fmla="*/ 2147483646 w 902"/>
              <a:gd name="T59" fmla="*/ 2147483646 h 2843"/>
              <a:gd name="T60" fmla="*/ 2147483646 w 902"/>
              <a:gd name="T61" fmla="*/ 2147483646 h 2843"/>
              <a:gd name="T62" fmla="*/ 2147483646 w 902"/>
              <a:gd name="T63" fmla="*/ 2147483646 h 2843"/>
              <a:gd name="T64" fmla="*/ 2147483646 w 902"/>
              <a:gd name="T65" fmla="*/ 2147483646 h 2843"/>
              <a:gd name="T66" fmla="*/ 2147483646 w 902"/>
              <a:gd name="T67" fmla="*/ 2147483646 h 2843"/>
              <a:gd name="T68" fmla="*/ 2147483646 w 902"/>
              <a:gd name="T69" fmla="*/ 2147483646 h 2843"/>
              <a:gd name="T70" fmla="*/ 2147483646 w 902"/>
              <a:gd name="T71" fmla="*/ 2147483646 h 2843"/>
              <a:gd name="T72" fmla="*/ 2147483646 w 902"/>
              <a:gd name="T73" fmla="*/ 2147483646 h 2843"/>
              <a:gd name="T74" fmla="*/ 2147483646 w 902"/>
              <a:gd name="T75" fmla="*/ 2147483646 h 2843"/>
              <a:gd name="T76" fmla="*/ 2147483646 w 902"/>
              <a:gd name="T77" fmla="*/ 2147483646 h 2843"/>
              <a:gd name="T78" fmla="*/ 2147483646 w 902"/>
              <a:gd name="T79" fmla="*/ 2147483646 h 2843"/>
              <a:gd name="T80" fmla="*/ 2147483646 w 902"/>
              <a:gd name="T81" fmla="*/ 2147483646 h 2843"/>
              <a:gd name="T82" fmla="*/ 2147483646 w 902"/>
              <a:gd name="T83" fmla="*/ 2147483646 h 2843"/>
              <a:gd name="T84" fmla="*/ 2147483646 w 902"/>
              <a:gd name="T85" fmla="*/ 2147483646 h 2843"/>
              <a:gd name="T86" fmla="*/ 2147483646 w 902"/>
              <a:gd name="T87" fmla="*/ 2147483646 h 2843"/>
              <a:gd name="T88" fmla="*/ 2147483646 w 902"/>
              <a:gd name="T89" fmla="*/ 2147483646 h 2843"/>
              <a:gd name="T90" fmla="*/ 2147483646 w 902"/>
              <a:gd name="T91" fmla="*/ 2147483646 h 2843"/>
              <a:gd name="T92" fmla="*/ 2147483646 w 902"/>
              <a:gd name="T93" fmla="*/ 2147483646 h 28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02" h="2843">
                <a:moveTo>
                  <a:pt x="39" y="2843"/>
                </a:moveTo>
                <a:lnTo>
                  <a:pt x="884" y="2835"/>
                </a:lnTo>
                <a:lnTo>
                  <a:pt x="902" y="2401"/>
                </a:lnTo>
                <a:lnTo>
                  <a:pt x="891" y="2155"/>
                </a:lnTo>
                <a:lnTo>
                  <a:pt x="791" y="2145"/>
                </a:lnTo>
                <a:lnTo>
                  <a:pt x="776" y="2055"/>
                </a:lnTo>
                <a:lnTo>
                  <a:pt x="773" y="1957"/>
                </a:lnTo>
                <a:lnTo>
                  <a:pt x="779" y="1855"/>
                </a:lnTo>
                <a:lnTo>
                  <a:pt x="784" y="1755"/>
                </a:lnTo>
                <a:lnTo>
                  <a:pt x="889" y="1747"/>
                </a:lnTo>
                <a:lnTo>
                  <a:pt x="891" y="1067"/>
                </a:lnTo>
                <a:lnTo>
                  <a:pt x="791" y="1056"/>
                </a:lnTo>
                <a:lnTo>
                  <a:pt x="776" y="974"/>
                </a:lnTo>
                <a:lnTo>
                  <a:pt x="773" y="882"/>
                </a:lnTo>
                <a:lnTo>
                  <a:pt x="776" y="784"/>
                </a:lnTo>
                <a:lnTo>
                  <a:pt x="784" y="692"/>
                </a:lnTo>
                <a:lnTo>
                  <a:pt x="884" y="687"/>
                </a:lnTo>
                <a:lnTo>
                  <a:pt x="891" y="4"/>
                </a:lnTo>
                <a:lnTo>
                  <a:pt x="14" y="0"/>
                </a:lnTo>
                <a:lnTo>
                  <a:pt x="0" y="122"/>
                </a:lnTo>
                <a:lnTo>
                  <a:pt x="57" y="174"/>
                </a:lnTo>
                <a:lnTo>
                  <a:pt x="108" y="228"/>
                </a:lnTo>
                <a:lnTo>
                  <a:pt x="160" y="282"/>
                </a:lnTo>
                <a:lnTo>
                  <a:pt x="208" y="338"/>
                </a:lnTo>
                <a:lnTo>
                  <a:pt x="252" y="394"/>
                </a:lnTo>
                <a:lnTo>
                  <a:pt x="296" y="454"/>
                </a:lnTo>
                <a:lnTo>
                  <a:pt x="334" y="515"/>
                </a:lnTo>
                <a:lnTo>
                  <a:pt x="373" y="576"/>
                </a:lnTo>
                <a:lnTo>
                  <a:pt x="406" y="641"/>
                </a:lnTo>
                <a:lnTo>
                  <a:pt x="437" y="708"/>
                </a:lnTo>
                <a:lnTo>
                  <a:pt x="466" y="777"/>
                </a:lnTo>
                <a:lnTo>
                  <a:pt x="488" y="849"/>
                </a:lnTo>
                <a:lnTo>
                  <a:pt x="509" y="920"/>
                </a:lnTo>
                <a:lnTo>
                  <a:pt x="527" y="998"/>
                </a:lnTo>
                <a:lnTo>
                  <a:pt x="540" y="1074"/>
                </a:lnTo>
                <a:lnTo>
                  <a:pt x="550" y="1157"/>
                </a:lnTo>
                <a:lnTo>
                  <a:pt x="519" y="1164"/>
                </a:lnTo>
                <a:lnTo>
                  <a:pt x="488" y="1167"/>
                </a:lnTo>
                <a:lnTo>
                  <a:pt x="455" y="1172"/>
                </a:lnTo>
                <a:lnTo>
                  <a:pt x="424" y="1175"/>
                </a:lnTo>
                <a:lnTo>
                  <a:pt x="391" y="1175"/>
                </a:lnTo>
                <a:lnTo>
                  <a:pt x="358" y="1177"/>
                </a:lnTo>
                <a:lnTo>
                  <a:pt x="322" y="1177"/>
                </a:lnTo>
                <a:lnTo>
                  <a:pt x="288" y="1177"/>
                </a:lnTo>
                <a:lnTo>
                  <a:pt x="254" y="1175"/>
                </a:lnTo>
                <a:lnTo>
                  <a:pt x="218" y="1175"/>
                </a:lnTo>
                <a:lnTo>
                  <a:pt x="186" y="1175"/>
                </a:lnTo>
                <a:lnTo>
                  <a:pt x="150" y="1172"/>
                </a:lnTo>
                <a:lnTo>
                  <a:pt x="116" y="1172"/>
                </a:lnTo>
                <a:lnTo>
                  <a:pt x="80" y="1172"/>
                </a:lnTo>
                <a:lnTo>
                  <a:pt x="46" y="1172"/>
                </a:lnTo>
                <a:lnTo>
                  <a:pt x="14" y="1175"/>
                </a:lnTo>
                <a:lnTo>
                  <a:pt x="3" y="1649"/>
                </a:lnTo>
                <a:lnTo>
                  <a:pt x="34" y="1655"/>
                </a:lnTo>
                <a:lnTo>
                  <a:pt x="68" y="1657"/>
                </a:lnTo>
                <a:lnTo>
                  <a:pt x="100" y="1659"/>
                </a:lnTo>
                <a:lnTo>
                  <a:pt x="134" y="1662"/>
                </a:lnTo>
                <a:lnTo>
                  <a:pt x="168" y="1662"/>
                </a:lnTo>
                <a:lnTo>
                  <a:pt x="204" y="1659"/>
                </a:lnTo>
                <a:lnTo>
                  <a:pt x="240" y="1659"/>
                </a:lnTo>
                <a:lnTo>
                  <a:pt x="276" y="1657"/>
                </a:lnTo>
                <a:lnTo>
                  <a:pt x="312" y="1657"/>
                </a:lnTo>
                <a:lnTo>
                  <a:pt x="348" y="1655"/>
                </a:lnTo>
                <a:lnTo>
                  <a:pt x="383" y="1655"/>
                </a:lnTo>
                <a:lnTo>
                  <a:pt x="419" y="1655"/>
                </a:lnTo>
                <a:lnTo>
                  <a:pt x="455" y="1657"/>
                </a:lnTo>
                <a:lnTo>
                  <a:pt x="488" y="1657"/>
                </a:lnTo>
                <a:lnTo>
                  <a:pt x="524" y="1662"/>
                </a:lnTo>
                <a:lnTo>
                  <a:pt x="558" y="1667"/>
                </a:lnTo>
                <a:lnTo>
                  <a:pt x="548" y="1742"/>
                </a:lnTo>
                <a:lnTo>
                  <a:pt x="535" y="1816"/>
                </a:lnTo>
                <a:lnTo>
                  <a:pt x="517" y="1885"/>
                </a:lnTo>
                <a:lnTo>
                  <a:pt x="496" y="1952"/>
                </a:lnTo>
                <a:lnTo>
                  <a:pt x="473" y="2019"/>
                </a:lnTo>
                <a:lnTo>
                  <a:pt x="450" y="2083"/>
                </a:lnTo>
                <a:lnTo>
                  <a:pt x="419" y="2145"/>
                </a:lnTo>
                <a:lnTo>
                  <a:pt x="388" y="2203"/>
                </a:lnTo>
                <a:lnTo>
                  <a:pt x="355" y="2263"/>
                </a:lnTo>
                <a:lnTo>
                  <a:pt x="319" y="2319"/>
                </a:lnTo>
                <a:lnTo>
                  <a:pt x="278" y="2375"/>
                </a:lnTo>
                <a:lnTo>
                  <a:pt x="236" y="2429"/>
                </a:lnTo>
                <a:lnTo>
                  <a:pt x="190" y="2483"/>
                </a:lnTo>
                <a:lnTo>
                  <a:pt x="142" y="2537"/>
                </a:lnTo>
                <a:lnTo>
                  <a:pt x="93" y="2591"/>
                </a:lnTo>
                <a:lnTo>
                  <a:pt x="39" y="2643"/>
                </a:lnTo>
                <a:lnTo>
                  <a:pt x="34" y="2645"/>
                </a:lnTo>
                <a:lnTo>
                  <a:pt x="26" y="2647"/>
                </a:lnTo>
                <a:lnTo>
                  <a:pt x="24" y="2653"/>
                </a:lnTo>
                <a:lnTo>
                  <a:pt x="21" y="2653"/>
                </a:lnTo>
                <a:lnTo>
                  <a:pt x="14" y="2825"/>
                </a:lnTo>
                <a:lnTo>
                  <a:pt x="16" y="2829"/>
                </a:lnTo>
                <a:lnTo>
                  <a:pt x="24" y="2837"/>
                </a:lnTo>
                <a:lnTo>
                  <a:pt x="32" y="2841"/>
                </a:lnTo>
                <a:lnTo>
                  <a:pt x="39" y="2843"/>
                </a:lnTo>
                <a:close/>
              </a:path>
            </a:pathLst>
          </a:custGeom>
          <a:solidFill>
            <a:srgbClr val="000000"/>
          </a:solidFill>
          <a:ln w="9525">
            <a:solidFill>
              <a:srgbClr val="996633"/>
            </a:solidFill>
            <a:round/>
            <a:headEnd/>
            <a:tailEnd/>
          </a:ln>
        </p:spPr>
        <p:txBody>
          <a:bodyPr/>
          <a:lstStyle/>
          <a:p>
            <a:endParaRPr lang="es-MX"/>
          </a:p>
        </p:txBody>
      </p:sp>
      <p:sp>
        <p:nvSpPr>
          <p:cNvPr id="12" name="Freeform 2063"/>
          <p:cNvSpPr>
            <a:spLocks/>
          </p:cNvSpPr>
          <p:nvPr userDrawn="1"/>
        </p:nvSpPr>
        <p:spPr bwMode="auto">
          <a:xfrm>
            <a:off x="1522413" y="1038225"/>
            <a:ext cx="15875" cy="77788"/>
          </a:xfrm>
          <a:custGeom>
            <a:avLst/>
            <a:gdLst>
              <a:gd name="T0" fmla="*/ 2147483646 w 136"/>
              <a:gd name="T1" fmla="*/ 2147483646 h 696"/>
              <a:gd name="T2" fmla="*/ 2147483646 w 136"/>
              <a:gd name="T3" fmla="*/ 2147483646 h 696"/>
              <a:gd name="T4" fmla="*/ 2147483646 w 136"/>
              <a:gd name="T5" fmla="*/ 0 h 696"/>
              <a:gd name="T6" fmla="*/ 2147483646 w 136"/>
              <a:gd name="T7" fmla="*/ 0 h 696"/>
              <a:gd name="T8" fmla="*/ 0 w 136"/>
              <a:gd name="T9" fmla="*/ 2147483646 h 696"/>
              <a:gd name="T10" fmla="*/ 0 w 136"/>
              <a:gd name="T11" fmla="*/ 2147483646 h 696"/>
              <a:gd name="T12" fmla="*/ 2147483646 w 136"/>
              <a:gd name="T13" fmla="*/ 2147483646 h 696"/>
              <a:gd name="T14" fmla="*/ 2147483646 w 136"/>
              <a:gd name="T15" fmla="*/ 2147483646 h 696"/>
              <a:gd name="T16" fmla="*/ 2147483646 w 136"/>
              <a:gd name="T17" fmla="*/ 2147483646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 h="696">
                <a:moveTo>
                  <a:pt x="6" y="696"/>
                </a:moveTo>
                <a:lnTo>
                  <a:pt x="136" y="696"/>
                </a:lnTo>
                <a:lnTo>
                  <a:pt x="128" y="0"/>
                </a:lnTo>
                <a:lnTo>
                  <a:pt x="6" y="0"/>
                </a:lnTo>
                <a:lnTo>
                  <a:pt x="0" y="694"/>
                </a:lnTo>
                <a:lnTo>
                  <a:pt x="4" y="694"/>
                </a:lnTo>
                <a:lnTo>
                  <a:pt x="6" y="696"/>
                </a:lnTo>
                <a:close/>
              </a:path>
            </a:pathLst>
          </a:custGeom>
          <a:solidFill>
            <a:srgbClr val="000000"/>
          </a:solidFill>
          <a:ln w="9525">
            <a:solidFill>
              <a:srgbClr val="996633"/>
            </a:solidFill>
            <a:round/>
            <a:headEnd/>
            <a:tailEnd/>
          </a:ln>
        </p:spPr>
        <p:txBody>
          <a:bodyPr/>
          <a:lstStyle/>
          <a:p>
            <a:endParaRPr lang="es-MX"/>
          </a:p>
        </p:txBody>
      </p:sp>
      <p:sp>
        <p:nvSpPr>
          <p:cNvPr id="13" name="Freeform 2064"/>
          <p:cNvSpPr>
            <a:spLocks/>
          </p:cNvSpPr>
          <p:nvPr userDrawn="1"/>
        </p:nvSpPr>
        <p:spPr bwMode="auto">
          <a:xfrm>
            <a:off x="1550988" y="1038225"/>
            <a:ext cx="38100" cy="77788"/>
          </a:xfrm>
          <a:custGeom>
            <a:avLst/>
            <a:gdLst>
              <a:gd name="T0" fmla="*/ 2147483646 w 328"/>
              <a:gd name="T1" fmla="*/ 2147483646 h 690"/>
              <a:gd name="T2" fmla="*/ 2147483646 w 328"/>
              <a:gd name="T3" fmla="*/ 2147483646 h 690"/>
              <a:gd name="T4" fmla="*/ 2147483646 w 328"/>
              <a:gd name="T5" fmla="*/ 2147483646 h 690"/>
              <a:gd name="T6" fmla="*/ 2147483646 w 328"/>
              <a:gd name="T7" fmla="*/ 2147483646 h 690"/>
              <a:gd name="T8" fmla="*/ 2147483646 w 328"/>
              <a:gd name="T9" fmla="*/ 2147483646 h 690"/>
              <a:gd name="T10" fmla="*/ 2147483646 w 328"/>
              <a:gd name="T11" fmla="*/ 2147483646 h 690"/>
              <a:gd name="T12" fmla="*/ 2147483646 w 328"/>
              <a:gd name="T13" fmla="*/ 0 h 690"/>
              <a:gd name="T14" fmla="*/ 0 w 328"/>
              <a:gd name="T15" fmla="*/ 2147483646 h 690"/>
              <a:gd name="T16" fmla="*/ 2147483646 w 328"/>
              <a:gd name="T17" fmla="*/ 2147483646 h 690"/>
              <a:gd name="T18" fmla="*/ 2147483646 w 328"/>
              <a:gd name="T19" fmla="*/ 2147483646 h 690"/>
              <a:gd name="T20" fmla="*/ 2147483646 w 328"/>
              <a:gd name="T21" fmla="*/ 2147483646 h 690"/>
              <a:gd name="T22" fmla="*/ 2147483646 w 328"/>
              <a:gd name="T23" fmla="*/ 2147483646 h 6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690">
                <a:moveTo>
                  <a:pt x="10" y="690"/>
                </a:moveTo>
                <a:lnTo>
                  <a:pt x="315" y="690"/>
                </a:lnTo>
                <a:lnTo>
                  <a:pt x="325" y="524"/>
                </a:lnTo>
                <a:lnTo>
                  <a:pt x="325" y="354"/>
                </a:lnTo>
                <a:lnTo>
                  <a:pt x="325" y="182"/>
                </a:lnTo>
                <a:lnTo>
                  <a:pt x="328" y="10"/>
                </a:lnTo>
                <a:lnTo>
                  <a:pt x="10" y="0"/>
                </a:lnTo>
                <a:lnTo>
                  <a:pt x="0" y="688"/>
                </a:lnTo>
                <a:lnTo>
                  <a:pt x="2" y="688"/>
                </a:lnTo>
                <a:lnTo>
                  <a:pt x="4" y="688"/>
                </a:lnTo>
                <a:lnTo>
                  <a:pt x="7" y="690"/>
                </a:lnTo>
                <a:lnTo>
                  <a:pt x="10" y="690"/>
                </a:lnTo>
                <a:close/>
              </a:path>
            </a:pathLst>
          </a:custGeom>
          <a:solidFill>
            <a:srgbClr val="000000"/>
          </a:solidFill>
          <a:ln w="9525">
            <a:solidFill>
              <a:srgbClr val="996633"/>
            </a:solidFill>
            <a:round/>
            <a:headEnd/>
            <a:tailEnd/>
          </a:ln>
        </p:spPr>
        <p:txBody>
          <a:bodyPr/>
          <a:lstStyle/>
          <a:p>
            <a:endParaRPr lang="es-MX"/>
          </a:p>
        </p:txBody>
      </p:sp>
      <p:sp>
        <p:nvSpPr>
          <p:cNvPr id="14" name="Freeform 2065"/>
          <p:cNvSpPr>
            <a:spLocks/>
          </p:cNvSpPr>
          <p:nvPr userDrawn="1"/>
        </p:nvSpPr>
        <p:spPr bwMode="auto">
          <a:xfrm>
            <a:off x="1601788" y="793750"/>
            <a:ext cx="217487" cy="322263"/>
          </a:xfrm>
          <a:custGeom>
            <a:avLst/>
            <a:gdLst>
              <a:gd name="T0" fmla="*/ 2147483646 w 1814"/>
              <a:gd name="T1" fmla="*/ 2147483646 h 2849"/>
              <a:gd name="T2" fmla="*/ 2147483646 w 1814"/>
              <a:gd name="T3" fmla="*/ 2147483646 h 2849"/>
              <a:gd name="T4" fmla="*/ 2147483646 w 1814"/>
              <a:gd name="T5" fmla="*/ 2147483646 h 2849"/>
              <a:gd name="T6" fmla="*/ 2147483646 w 1814"/>
              <a:gd name="T7" fmla="*/ 2147483646 h 2849"/>
              <a:gd name="T8" fmla="*/ 2147483646 w 1814"/>
              <a:gd name="T9" fmla="*/ 2147483646 h 2849"/>
              <a:gd name="T10" fmla="*/ 2147483646 w 1814"/>
              <a:gd name="T11" fmla="*/ 2147483646 h 2849"/>
              <a:gd name="T12" fmla="*/ 2147483646 w 1814"/>
              <a:gd name="T13" fmla="*/ 2147483646 h 2849"/>
              <a:gd name="T14" fmla="*/ 2147483646 w 1814"/>
              <a:gd name="T15" fmla="*/ 2147483646 h 2849"/>
              <a:gd name="T16" fmla="*/ 2147483646 w 1814"/>
              <a:gd name="T17" fmla="*/ 2147483646 h 2849"/>
              <a:gd name="T18" fmla="*/ 2147483646 w 1814"/>
              <a:gd name="T19" fmla="*/ 2147483646 h 2849"/>
              <a:gd name="T20" fmla="*/ 2147483646 w 1814"/>
              <a:gd name="T21" fmla="*/ 2147483646 h 2849"/>
              <a:gd name="T22" fmla="*/ 2147483646 w 1814"/>
              <a:gd name="T23" fmla="*/ 2147483646 h 2849"/>
              <a:gd name="T24" fmla="*/ 2147483646 w 1814"/>
              <a:gd name="T25" fmla="*/ 2147483646 h 2849"/>
              <a:gd name="T26" fmla="*/ 2147483646 w 1814"/>
              <a:gd name="T27" fmla="*/ 2147483646 h 2849"/>
              <a:gd name="T28" fmla="*/ 2147483646 w 1814"/>
              <a:gd name="T29" fmla="*/ 2147483646 h 2849"/>
              <a:gd name="T30" fmla="*/ 2147483646 w 1814"/>
              <a:gd name="T31" fmla="*/ 2147483646 h 2849"/>
              <a:gd name="T32" fmla="*/ 2147483646 w 1814"/>
              <a:gd name="T33" fmla="*/ 2147483646 h 2849"/>
              <a:gd name="T34" fmla="*/ 2147483646 w 1814"/>
              <a:gd name="T35" fmla="*/ 2147483646 h 2849"/>
              <a:gd name="T36" fmla="*/ 2147483646 w 1814"/>
              <a:gd name="T37" fmla="*/ 2147483646 h 2849"/>
              <a:gd name="T38" fmla="*/ 2147483646 w 1814"/>
              <a:gd name="T39" fmla="*/ 2147483646 h 2849"/>
              <a:gd name="T40" fmla="*/ 2147483646 w 1814"/>
              <a:gd name="T41" fmla="*/ 2147483646 h 2849"/>
              <a:gd name="T42" fmla="*/ 2147483646 w 1814"/>
              <a:gd name="T43" fmla="*/ 2147483646 h 2849"/>
              <a:gd name="T44" fmla="*/ 2147483646 w 1814"/>
              <a:gd name="T45" fmla="*/ 2147483646 h 2849"/>
              <a:gd name="T46" fmla="*/ 2147483646 w 1814"/>
              <a:gd name="T47" fmla="*/ 2147483646 h 2849"/>
              <a:gd name="T48" fmla="*/ 2147483646 w 1814"/>
              <a:gd name="T49" fmla="*/ 2147483646 h 2849"/>
              <a:gd name="T50" fmla="*/ 2147483646 w 1814"/>
              <a:gd name="T51" fmla="*/ 2147483646 h 2849"/>
              <a:gd name="T52" fmla="*/ 2147483646 w 1814"/>
              <a:gd name="T53" fmla="*/ 2147483646 h 2849"/>
              <a:gd name="T54" fmla="*/ 2147483646 w 1814"/>
              <a:gd name="T55" fmla="*/ 2147483646 h 2849"/>
              <a:gd name="T56" fmla="*/ 2147483646 w 1814"/>
              <a:gd name="T57" fmla="*/ 2147483646 h 2849"/>
              <a:gd name="T58" fmla="*/ 2147483646 w 1814"/>
              <a:gd name="T59" fmla="*/ 0 h 2849"/>
              <a:gd name="T60" fmla="*/ 0 w 1814"/>
              <a:gd name="T61" fmla="*/ 0 h 2849"/>
              <a:gd name="T62" fmla="*/ 0 w 1814"/>
              <a:gd name="T63" fmla="*/ 2147483646 h 2849"/>
              <a:gd name="T64" fmla="*/ 2147483646 w 1814"/>
              <a:gd name="T65" fmla="*/ 2147483646 h 2849"/>
              <a:gd name="T66" fmla="*/ 2147483646 w 1814"/>
              <a:gd name="T67" fmla="*/ 2147483646 h 2849"/>
              <a:gd name="T68" fmla="*/ 2147483646 w 1814"/>
              <a:gd name="T69" fmla="*/ 2147483646 h 2849"/>
              <a:gd name="T70" fmla="*/ 2147483646 w 1814"/>
              <a:gd name="T71" fmla="*/ 2147483646 h 28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14" h="2849">
                <a:moveTo>
                  <a:pt x="10" y="2849"/>
                </a:moveTo>
                <a:lnTo>
                  <a:pt x="827" y="2849"/>
                </a:lnTo>
                <a:lnTo>
                  <a:pt x="840" y="2767"/>
                </a:lnTo>
                <a:lnTo>
                  <a:pt x="843" y="2679"/>
                </a:lnTo>
                <a:lnTo>
                  <a:pt x="840" y="2589"/>
                </a:lnTo>
                <a:lnTo>
                  <a:pt x="843" y="2503"/>
                </a:lnTo>
                <a:lnTo>
                  <a:pt x="843" y="2385"/>
                </a:lnTo>
                <a:lnTo>
                  <a:pt x="845" y="2267"/>
                </a:lnTo>
                <a:lnTo>
                  <a:pt x="843" y="2149"/>
                </a:lnTo>
                <a:lnTo>
                  <a:pt x="835" y="2033"/>
                </a:lnTo>
                <a:lnTo>
                  <a:pt x="845" y="1895"/>
                </a:lnTo>
                <a:lnTo>
                  <a:pt x="845" y="1761"/>
                </a:lnTo>
                <a:lnTo>
                  <a:pt x="843" y="1627"/>
                </a:lnTo>
                <a:lnTo>
                  <a:pt x="845" y="1499"/>
                </a:lnTo>
                <a:lnTo>
                  <a:pt x="848" y="1497"/>
                </a:lnTo>
                <a:lnTo>
                  <a:pt x="853" y="1494"/>
                </a:lnTo>
                <a:lnTo>
                  <a:pt x="858" y="1491"/>
                </a:lnTo>
                <a:lnTo>
                  <a:pt x="863" y="1491"/>
                </a:lnTo>
                <a:lnTo>
                  <a:pt x="1726" y="2841"/>
                </a:lnTo>
                <a:lnTo>
                  <a:pt x="1814" y="2597"/>
                </a:lnTo>
                <a:lnTo>
                  <a:pt x="1806" y="14"/>
                </a:lnTo>
                <a:lnTo>
                  <a:pt x="1670" y="14"/>
                </a:lnTo>
                <a:lnTo>
                  <a:pt x="1652" y="1381"/>
                </a:lnTo>
                <a:lnTo>
                  <a:pt x="1649" y="1384"/>
                </a:lnTo>
                <a:lnTo>
                  <a:pt x="1647" y="1384"/>
                </a:lnTo>
                <a:lnTo>
                  <a:pt x="1641" y="1384"/>
                </a:lnTo>
                <a:lnTo>
                  <a:pt x="1634" y="1384"/>
                </a:lnTo>
                <a:lnTo>
                  <a:pt x="1347" y="924"/>
                </a:lnTo>
                <a:lnTo>
                  <a:pt x="771" y="16"/>
                </a:lnTo>
                <a:lnTo>
                  <a:pt x="671" y="0"/>
                </a:lnTo>
                <a:lnTo>
                  <a:pt x="0" y="0"/>
                </a:lnTo>
                <a:lnTo>
                  <a:pt x="0" y="2847"/>
                </a:lnTo>
                <a:lnTo>
                  <a:pt x="3" y="2847"/>
                </a:lnTo>
                <a:lnTo>
                  <a:pt x="6" y="2847"/>
                </a:lnTo>
                <a:lnTo>
                  <a:pt x="8" y="2849"/>
                </a:lnTo>
                <a:lnTo>
                  <a:pt x="10" y="2849"/>
                </a:lnTo>
                <a:close/>
              </a:path>
            </a:pathLst>
          </a:custGeom>
          <a:solidFill>
            <a:srgbClr val="000000"/>
          </a:solidFill>
          <a:ln w="9525">
            <a:solidFill>
              <a:srgbClr val="996633"/>
            </a:solidFill>
            <a:round/>
            <a:headEnd/>
            <a:tailEnd/>
          </a:ln>
        </p:spPr>
        <p:txBody>
          <a:bodyPr/>
          <a:lstStyle/>
          <a:p>
            <a:endParaRPr lang="es-MX"/>
          </a:p>
        </p:txBody>
      </p:sp>
      <p:sp>
        <p:nvSpPr>
          <p:cNvPr id="15" name="Freeform 2066"/>
          <p:cNvSpPr>
            <a:spLocks/>
          </p:cNvSpPr>
          <p:nvPr userDrawn="1"/>
        </p:nvSpPr>
        <p:spPr bwMode="auto">
          <a:xfrm>
            <a:off x="452438" y="815975"/>
            <a:ext cx="584200" cy="298450"/>
          </a:xfrm>
          <a:custGeom>
            <a:avLst/>
            <a:gdLst>
              <a:gd name="T0" fmla="*/ 2147483646 w 4898"/>
              <a:gd name="T1" fmla="*/ 2147483646 h 2645"/>
              <a:gd name="T2" fmla="*/ 2147483646 w 4898"/>
              <a:gd name="T3" fmla="*/ 2147483646 h 2645"/>
              <a:gd name="T4" fmla="*/ 2147483646 w 4898"/>
              <a:gd name="T5" fmla="*/ 2147483646 h 2645"/>
              <a:gd name="T6" fmla="*/ 2147483646 w 4898"/>
              <a:gd name="T7" fmla="*/ 2147483646 h 2645"/>
              <a:gd name="T8" fmla="*/ 2147483646 w 4898"/>
              <a:gd name="T9" fmla="*/ 2147483646 h 2645"/>
              <a:gd name="T10" fmla="*/ 2147483646 w 4898"/>
              <a:gd name="T11" fmla="*/ 2147483646 h 2645"/>
              <a:gd name="T12" fmla="*/ 2147483646 w 4898"/>
              <a:gd name="T13" fmla="*/ 2147483646 h 2645"/>
              <a:gd name="T14" fmla="*/ 2147483646 w 4898"/>
              <a:gd name="T15" fmla="*/ 2147483646 h 2645"/>
              <a:gd name="T16" fmla="*/ 2147483646 w 4898"/>
              <a:gd name="T17" fmla="*/ 2147483646 h 2645"/>
              <a:gd name="T18" fmla="*/ 2147483646 w 4898"/>
              <a:gd name="T19" fmla="*/ 2147483646 h 2645"/>
              <a:gd name="T20" fmla="*/ 2147483646 w 4898"/>
              <a:gd name="T21" fmla="*/ 2147483646 h 2645"/>
              <a:gd name="T22" fmla="*/ 2147483646 w 4898"/>
              <a:gd name="T23" fmla="*/ 2147483646 h 2645"/>
              <a:gd name="T24" fmla="*/ 2147483646 w 4898"/>
              <a:gd name="T25" fmla="*/ 2147483646 h 2645"/>
              <a:gd name="T26" fmla="*/ 2147483646 w 4898"/>
              <a:gd name="T27" fmla="*/ 2147483646 h 2645"/>
              <a:gd name="T28" fmla="*/ 2147483646 w 4898"/>
              <a:gd name="T29" fmla="*/ 2147483646 h 2645"/>
              <a:gd name="T30" fmla="*/ 2147483646 w 4898"/>
              <a:gd name="T31" fmla="*/ 2147483646 h 2645"/>
              <a:gd name="T32" fmla="*/ 2147483646 w 4898"/>
              <a:gd name="T33" fmla="*/ 2147483646 h 2645"/>
              <a:gd name="T34" fmla="*/ 2147483646 w 4898"/>
              <a:gd name="T35" fmla="*/ 2147483646 h 2645"/>
              <a:gd name="T36" fmla="*/ 2147483646 w 4898"/>
              <a:gd name="T37" fmla="*/ 2147483646 h 2645"/>
              <a:gd name="T38" fmla="*/ 2147483646 w 4898"/>
              <a:gd name="T39" fmla="*/ 2147483646 h 2645"/>
              <a:gd name="T40" fmla="*/ 2147483646 w 4898"/>
              <a:gd name="T41" fmla="*/ 2147483646 h 2645"/>
              <a:gd name="T42" fmla="*/ 2147483646 w 4898"/>
              <a:gd name="T43" fmla="*/ 2147483646 h 2645"/>
              <a:gd name="T44" fmla="*/ 2147483646 w 4898"/>
              <a:gd name="T45" fmla="*/ 2147483646 h 2645"/>
              <a:gd name="T46" fmla="*/ 2147483646 w 4898"/>
              <a:gd name="T47" fmla="*/ 0 h 2645"/>
              <a:gd name="T48" fmla="*/ 2147483646 w 4898"/>
              <a:gd name="T49" fmla="*/ 2147483646 h 2645"/>
              <a:gd name="T50" fmla="*/ 2147483646 w 4898"/>
              <a:gd name="T51" fmla="*/ 2147483646 h 2645"/>
              <a:gd name="T52" fmla="*/ 2147483646 w 4898"/>
              <a:gd name="T53" fmla="*/ 2147483646 h 2645"/>
              <a:gd name="T54" fmla="*/ 2147483646 w 4898"/>
              <a:gd name="T55" fmla="*/ 2147483646 h 2645"/>
              <a:gd name="T56" fmla="*/ 2147483646 w 4898"/>
              <a:gd name="T57" fmla="*/ 2147483646 h 2645"/>
              <a:gd name="T58" fmla="*/ 2147483646 w 4898"/>
              <a:gd name="T59" fmla="*/ 2147483646 h 2645"/>
              <a:gd name="T60" fmla="*/ 2147483646 w 4898"/>
              <a:gd name="T61" fmla="*/ 2147483646 h 2645"/>
              <a:gd name="T62" fmla="*/ 2147483646 w 4898"/>
              <a:gd name="T63" fmla="*/ 2147483646 h 2645"/>
              <a:gd name="T64" fmla="*/ 2147483646 w 4898"/>
              <a:gd name="T65" fmla="*/ 2147483646 h 2645"/>
              <a:gd name="T66" fmla="*/ 2147483646 w 4898"/>
              <a:gd name="T67" fmla="*/ 2147483646 h 2645"/>
              <a:gd name="T68" fmla="*/ 2147483646 w 4898"/>
              <a:gd name="T69" fmla="*/ 2147483646 h 2645"/>
              <a:gd name="T70" fmla="*/ 2147483646 w 4898"/>
              <a:gd name="T71" fmla="*/ 2147483646 h 2645"/>
              <a:gd name="T72" fmla="*/ 2147483646 w 4898"/>
              <a:gd name="T73" fmla="*/ 2147483646 h 2645"/>
              <a:gd name="T74" fmla="*/ 2147483646 w 4898"/>
              <a:gd name="T75" fmla="*/ 2147483646 h 2645"/>
              <a:gd name="T76" fmla="*/ 2147483646 w 4898"/>
              <a:gd name="T77" fmla="*/ 2147483646 h 2645"/>
              <a:gd name="T78" fmla="*/ 2147483646 w 4898"/>
              <a:gd name="T79" fmla="*/ 2147483646 h 2645"/>
              <a:gd name="T80" fmla="*/ 2147483646 w 4898"/>
              <a:gd name="T81" fmla="*/ 2147483646 h 2645"/>
              <a:gd name="T82" fmla="*/ 2147483646 w 4898"/>
              <a:gd name="T83" fmla="*/ 2147483646 h 2645"/>
              <a:gd name="T84" fmla="*/ 2147483646 w 4898"/>
              <a:gd name="T85" fmla="*/ 2147483646 h 2645"/>
              <a:gd name="T86" fmla="*/ 2147483646 w 4898"/>
              <a:gd name="T87" fmla="*/ 2147483646 h 2645"/>
              <a:gd name="T88" fmla="*/ 2147483646 w 4898"/>
              <a:gd name="T89" fmla="*/ 2147483646 h 2645"/>
              <a:gd name="T90" fmla="*/ 2147483646 w 4898"/>
              <a:gd name="T91" fmla="*/ 2147483646 h 2645"/>
              <a:gd name="T92" fmla="*/ 2147483646 w 4898"/>
              <a:gd name="T93" fmla="*/ 2147483646 h 2645"/>
              <a:gd name="T94" fmla="*/ 2147483646 w 4898"/>
              <a:gd name="T95" fmla="*/ 2147483646 h 2645"/>
              <a:gd name="T96" fmla="*/ 2147483646 w 4898"/>
              <a:gd name="T97" fmla="*/ 2147483646 h 2645"/>
              <a:gd name="T98" fmla="*/ 2147483646 w 4898"/>
              <a:gd name="T99" fmla="*/ 2147483646 h 2645"/>
              <a:gd name="T100" fmla="*/ 2147483646 w 4898"/>
              <a:gd name="T101" fmla="*/ 2147483646 h 2645"/>
              <a:gd name="T102" fmla="*/ 2147483646 w 4898"/>
              <a:gd name="T103" fmla="*/ 2147483646 h 2645"/>
              <a:gd name="T104" fmla="*/ 2147483646 w 4898"/>
              <a:gd name="T105" fmla="*/ 2147483646 h 2645"/>
              <a:gd name="T106" fmla="*/ 2147483646 w 4898"/>
              <a:gd name="T107" fmla="*/ 2147483646 h 2645"/>
              <a:gd name="T108" fmla="*/ 2147483646 w 4898"/>
              <a:gd name="T109" fmla="*/ 2147483646 h 2645"/>
              <a:gd name="T110" fmla="*/ 2147483646 w 4898"/>
              <a:gd name="T111" fmla="*/ 2147483646 h 2645"/>
              <a:gd name="T112" fmla="*/ 0 w 4898"/>
              <a:gd name="T113" fmla="*/ 2147483646 h 2645"/>
              <a:gd name="T114" fmla="*/ 0 w 4898"/>
              <a:gd name="T115" fmla="*/ 2147483646 h 2645"/>
              <a:gd name="T116" fmla="*/ 2147483646 w 4898"/>
              <a:gd name="T117" fmla="*/ 2147483646 h 2645"/>
              <a:gd name="T118" fmla="*/ 2147483646 w 4898"/>
              <a:gd name="T119" fmla="*/ 2147483646 h 2645"/>
              <a:gd name="T120" fmla="*/ 2147483646 w 4898"/>
              <a:gd name="T121" fmla="*/ 2147483646 h 2645"/>
              <a:gd name="T122" fmla="*/ 2147483646 w 4898"/>
              <a:gd name="T123" fmla="*/ 2147483646 h 2645"/>
              <a:gd name="T124" fmla="*/ 2147483646 w 4898"/>
              <a:gd name="T125" fmla="*/ 2147483646 h 26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98" h="2645">
                <a:moveTo>
                  <a:pt x="4718" y="2645"/>
                </a:moveTo>
                <a:lnTo>
                  <a:pt x="4818" y="2645"/>
                </a:lnTo>
                <a:lnTo>
                  <a:pt x="4898" y="2411"/>
                </a:lnTo>
                <a:lnTo>
                  <a:pt x="3141" y="1787"/>
                </a:lnTo>
                <a:lnTo>
                  <a:pt x="3210" y="1653"/>
                </a:lnTo>
                <a:lnTo>
                  <a:pt x="3262" y="1525"/>
                </a:lnTo>
                <a:lnTo>
                  <a:pt x="3298" y="1402"/>
                </a:lnTo>
                <a:lnTo>
                  <a:pt x="3316" y="1281"/>
                </a:lnTo>
                <a:lnTo>
                  <a:pt x="3321" y="1163"/>
                </a:lnTo>
                <a:lnTo>
                  <a:pt x="3314" y="1050"/>
                </a:lnTo>
                <a:lnTo>
                  <a:pt x="3296" y="940"/>
                </a:lnTo>
                <a:lnTo>
                  <a:pt x="3264" y="830"/>
                </a:lnTo>
                <a:lnTo>
                  <a:pt x="3226" y="724"/>
                </a:lnTo>
                <a:lnTo>
                  <a:pt x="3180" y="619"/>
                </a:lnTo>
                <a:lnTo>
                  <a:pt x="3126" y="516"/>
                </a:lnTo>
                <a:lnTo>
                  <a:pt x="3069" y="414"/>
                </a:lnTo>
                <a:lnTo>
                  <a:pt x="3005" y="314"/>
                </a:lnTo>
                <a:lnTo>
                  <a:pt x="2941" y="214"/>
                </a:lnTo>
                <a:lnTo>
                  <a:pt x="2877" y="116"/>
                </a:lnTo>
                <a:lnTo>
                  <a:pt x="2810" y="16"/>
                </a:lnTo>
                <a:lnTo>
                  <a:pt x="2803" y="14"/>
                </a:lnTo>
                <a:lnTo>
                  <a:pt x="2797" y="8"/>
                </a:lnTo>
                <a:lnTo>
                  <a:pt x="2795" y="4"/>
                </a:lnTo>
                <a:lnTo>
                  <a:pt x="2792" y="0"/>
                </a:lnTo>
                <a:lnTo>
                  <a:pt x="2733" y="26"/>
                </a:lnTo>
                <a:lnTo>
                  <a:pt x="2671" y="50"/>
                </a:lnTo>
                <a:lnTo>
                  <a:pt x="2607" y="70"/>
                </a:lnTo>
                <a:lnTo>
                  <a:pt x="2545" y="86"/>
                </a:lnTo>
                <a:lnTo>
                  <a:pt x="2481" y="101"/>
                </a:lnTo>
                <a:lnTo>
                  <a:pt x="2417" y="112"/>
                </a:lnTo>
                <a:lnTo>
                  <a:pt x="2351" y="116"/>
                </a:lnTo>
                <a:lnTo>
                  <a:pt x="2286" y="122"/>
                </a:lnTo>
                <a:lnTo>
                  <a:pt x="2219" y="122"/>
                </a:lnTo>
                <a:lnTo>
                  <a:pt x="2155" y="116"/>
                </a:lnTo>
                <a:lnTo>
                  <a:pt x="2088" y="112"/>
                </a:lnTo>
                <a:lnTo>
                  <a:pt x="2024" y="98"/>
                </a:lnTo>
                <a:lnTo>
                  <a:pt x="1960" y="86"/>
                </a:lnTo>
                <a:lnTo>
                  <a:pt x="1898" y="65"/>
                </a:lnTo>
                <a:lnTo>
                  <a:pt x="1836" y="42"/>
                </a:lnTo>
                <a:lnTo>
                  <a:pt x="1774" y="16"/>
                </a:lnTo>
                <a:lnTo>
                  <a:pt x="1736" y="65"/>
                </a:lnTo>
                <a:lnTo>
                  <a:pt x="1704" y="116"/>
                </a:lnTo>
                <a:lnTo>
                  <a:pt x="1668" y="170"/>
                </a:lnTo>
                <a:lnTo>
                  <a:pt x="1636" y="226"/>
                </a:lnTo>
                <a:lnTo>
                  <a:pt x="1606" y="280"/>
                </a:lnTo>
                <a:lnTo>
                  <a:pt x="1574" y="337"/>
                </a:lnTo>
                <a:lnTo>
                  <a:pt x="1544" y="396"/>
                </a:lnTo>
                <a:lnTo>
                  <a:pt x="1513" y="452"/>
                </a:lnTo>
                <a:lnTo>
                  <a:pt x="1482" y="509"/>
                </a:lnTo>
                <a:lnTo>
                  <a:pt x="1454" y="568"/>
                </a:lnTo>
                <a:lnTo>
                  <a:pt x="1420" y="624"/>
                </a:lnTo>
                <a:lnTo>
                  <a:pt x="1390" y="678"/>
                </a:lnTo>
                <a:lnTo>
                  <a:pt x="1354" y="735"/>
                </a:lnTo>
                <a:lnTo>
                  <a:pt x="1318" y="789"/>
                </a:lnTo>
                <a:lnTo>
                  <a:pt x="1282" y="840"/>
                </a:lnTo>
                <a:lnTo>
                  <a:pt x="1241" y="889"/>
                </a:lnTo>
                <a:lnTo>
                  <a:pt x="0" y="860"/>
                </a:lnTo>
                <a:lnTo>
                  <a:pt x="0" y="2621"/>
                </a:lnTo>
                <a:lnTo>
                  <a:pt x="388" y="2629"/>
                </a:lnTo>
                <a:lnTo>
                  <a:pt x="1133" y="2621"/>
                </a:lnTo>
                <a:lnTo>
                  <a:pt x="2068" y="1004"/>
                </a:lnTo>
                <a:lnTo>
                  <a:pt x="3031" y="2637"/>
                </a:lnTo>
                <a:lnTo>
                  <a:pt x="4718" y="2645"/>
                </a:lnTo>
                <a:close/>
              </a:path>
            </a:pathLst>
          </a:custGeom>
          <a:solidFill>
            <a:srgbClr val="000000"/>
          </a:solidFill>
          <a:ln w="9525">
            <a:solidFill>
              <a:srgbClr val="996633"/>
            </a:solidFill>
            <a:round/>
            <a:headEnd/>
            <a:tailEnd/>
          </a:ln>
        </p:spPr>
        <p:txBody>
          <a:bodyPr/>
          <a:lstStyle/>
          <a:p>
            <a:endParaRPr lang="es-MX"/>
          </a:p>
        </p:txBody>
      </p:sp>
      <p:sp>
        <p:nvSpPr>
          <p:cNvPr id="16" name="Freeform 2067"/>
          <p:cNvSpPr>
            <a:spLocks/>
          </p:cNvSpPr>
          <p:nvPr userDrawn="1"/>
        </p:nvSpPr>
        <p:spPr bwMode="auto">
          <a:xfrm>
            <a:off x="225425" y="517525"/>
            <a:ext cx="404813" cy="595313"/>
          </a:xfrm>
          <a:custGeom>
            <a:avLst/>
            <a:gdLst>
              <a:gd name="T0" fmla="*/ 2147483646 w 3385"/>
              <a:gd name="T1" fmla="*/ 2147483646 h 5256"/>
              <a:gd name="T2" fmla="*/ 2147483646 w 3385"/>
              <a:gd name="T3" fmla="*/ 2147483646 h 5256"/>
              <a:gd name="T4" fmla="*/ 2147483646 w 3385"/>
              <a:gd name="T5" fmla="*/ 2147483646 h 5256"/>
              <a:gd name="T6" fmla="*/ 2147483646 w 3385"/>
              <a:gd name="T7" fmla="*/ 2147483646 h 5256"/>
              <a:gd name="T8" fmla="*/ 2147483646 w 3385"/>
              <a:gd name="T9" fmla="*/ 2147483646 h 5256"/>
              <a:gd name="T10" fmla="*/ 2147483646 w 3385"/>
              <a:gd name="T11" fmla="*/ 2147483646 h 5256"/>
              <a:gd name="T12" fmla="*/ 2147483646 w 3385"/>
              <a:gd name="T13" fmla="*/ 2147483646 h 5256"/>
              <a:gd name="T14" fmla="*/ 2147483646 w 3385"/>
              <a:gd name="T15" fmla="*/ 2147483646 h 5256"/>
              <a:gd name="T16" fmla="*/ 2147483646 w 3385"/>
              <a:gd name="T17" fmla="*/ 2147483646 h 5256"/>
              <a:gd name="T18" fmla="*/ 2147483646 w 3385"/>
              <a:gd name="T19" fmla="*/ 2147483646 h 5256"/>
              <a:gd name="T20" fmla="*/ 2147483646 w 3385"/>
              <a:gd name="T21" fmla="*/ 2147483646 h 5256"/>
              <a:gd name="T22" fmla="*/ 2147483646 w 3385"/>
              <a:gd name="T23" fmla="*/ 2147483646 h 5256"/>
              <a:gd name="T24" fmla="*/ 2147483646 w 3385"/>
              <a:gd name="T25" fmla="*/ 2147483646 h 5256"/>
              <a:gd name="T26" fmla="*/ 2147483646 w 3385"/>
              <a:gd name="T27" fmla="*/ 2147483646 h 5256"/>
              <a:gd name="T28" fmla="*/ 2147483646 w 3385"/>
              <a:gd name="T29" fmla="*/ 2147483646 h 5256"/>
              <a:gd name="T30" fmla="*/ 2147483646 w 3385"/>
              <a:gd name="T31" fmla="*/ 2147483646 h 5256"/>
              <a:gd name="T32" fmla="*/ 2147483646 w 3385"/>
              <a:gd name="T33" fmla="*/ 2147483646 h 5256"/>
              <a:gd name="T34" fmla="*/ 2147483646 w 3385"/>
              <a:gd name="T35" fmla="*/ 2147483646 h 5256"/>
              <a:gd name="T36" fmla="*/ 2147483646 w 3385"/>
              <a:gd name="T37" fmla="*/ 2147483646 h 5256"/>
              <a:gd name="T38" fmla="*/ 2147483646 w 3385"/>
              <a:gd name="T39" fmla="*/ 2147483646 h 5256"/>
              <a:gd name="T40" fmla="*/ 2147483646 w 3385"/>
              <a:gd name="T41" fmla="*/ 2147483646 h 5256"/>
              <a:gd name="T42" fmla="*/ 2147483646 w 3385"/>
              <a:gd name="T43" fmla="*/ 2147483646 h 5256"/>
              <a:gd name="T44" fmla="*/ 2147483646 w 3385"/>
              <a:gd name="T45" fmla="*/ 2147483646 h 5256"/>
              <a:gd name="T46" fmla="*/ 2147483646 w 3385"/>
              <a:gd name="T47" fmla="*/ 2147483646 h 5256"/>
              <a:gd name="T48" fmla="*/ 2147483646 w 3385"/>
              <a:gd name="T49" fmla="*/ 2147483646 h 5256"/>
              <a:gd name="T50" fmla="*/ 2147483646 w 3385"/>
              <a:gd name="T51" fmla="*/ 2147483646 h 5256"/>
              <a:gd name="T52" fmla="*/ 2147483646 w 3385"/>
              <a:gd name="T53" fmla="*/ 2147483646 h 5256"/>
              <a:gd name="T54" fmla="*/ 2147483646 w 3385"/>
              <a:gd name="T55" fmla="*/ 2147483646 h 5256"/>
              <a:gd name="T56" fmla="*/ 2147483646 w 3385"/>
              <a:gd name="T57" fmla="*/ 2147483646 h 5256"/>
              <a:gd name="T58" fmla="*/ 2147483646 w 3385"/>
              <a:gd name="T59" fmla="*/ 2147483646 h 5256"/>
              <a:gd name="T60" fmla="*/ 2147483646 w 3385"/>
              <a:gd name="T61" fmla="*/ 2147483646 h 5256"/>
              <a:gd name="T62" fmla="*/ 2147483646 w 3385"/>
              <a:gd name="T63" fmla="*/ 0 h 5256"/>
              <a:gd name="T64" fmla="*/ 2147483646 w 3385"/>
              <a:gd name="T65" fmla="*/ 2147483646 h 5256"/>
              <a:gd name="T66" fmla="*/ 2147483646 w 3385"/>
              <a:gd name="T67" fmla="*/ 2147483646 h 5256"/>
              <a:gd name="T68" fmla="*/ 2147483646 w 3385"/>
              <a:gd name="T69" fmla="*/ 2147483646 h 5256"/>
              <a:gd name="T70" fmla="*/ 2147483646 w 3385"/>
              <a:gd name="T71" fmla="*/ 2147483646 h 5256"/>
              <a:gd name="T72" fmla="*/ 2147483646 w 3385"/>
              <a:gd name="T73" fmla="*/ 2147483646 h 5256"/>
              <a:gd name="T74" fmla="*/ 2147483646 w 3385"/>
              <a:gd name="T75" fmla="*/ 2147483646 h 5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85" h="5256">
                <a:moveTo>
                  <a:pt x="1503" y="5256"/>
                </a:moveTo>
                <a:lnTo>
                  <a:pt x="1767" y="5256"/>
                </a:lnTo>
                <a:lnTo>
                  <a:pt x="1777" y="3380"/>
                </a:lnTo>
                <a:lnTo>
                  <a:pt x="1829" y="3372"/>
                </a:lnTo>
                <a:lnTo>
                  <a:pt x="1879" y="3367"/>
                </a:lnTo>
                <a:lnTo>
                  <a:pt x="1931" y="3364"/>
                </a:lnTo>
                <a:lnTo>
                  <a:pt x="1985" y="3364"/>
                </a:lnTo>
                <a:lnTo>
                  <a:pt x="2042" y="3367"/>
                </a:lnTo>
                <a:lnTo>
                  <a:pt x="2096" y="3369"/>
                </a:lnTo>
                <a:lnTo>
                  <a:pt x="2150" y="3372"/>
                </a:lnTo>
                <a:lnTo>
                  <a:pt x="2206" y="3375"/>
                </a:lnTo>
                <a:lnTo>
                  <a:pt x="2260" y="3377"/>
                </a:lnTo>
                <a:lnTo>
                  <a:pt x="2314" y="3380"/>
                </a:lnTo>
                <a:lnTo>
                  <a:pt x="2368" y="3377"/>
                </a:lnTo>
                <a:lnTo>
                  <a:pt x="2420" y="3375"/>
                </a:lnTo>
                <a:lnTo>
                  <a:pt x="2470" y="3369"/>
                </a:lnTo>
                <a:lnTo>
                  <a:pt x="2522" y="3359"/>
                </a:lnTo>
                <a:lnTo>
                  <a:pt x="2568" y="3344"/>
                </a:lnTo>
                <a:lnTo>
                  <a:pt x="2614" y="3323"/>
                </a:lnTo>
                <a:lnTo>
                  <a:pt x="2664" y="3269"/>
                </a:lnTo>
                <a:lnTo>
                  <a:pt x="2712" y="3215"/>
                </a:lnTo>
                <a:lnTo>
                  <a:pt x="2758" y="3161"/>
                </a:lnTo>
                <a:lnTo>
                  <a:pt x="2807" y="3108"/>
                </a:lnTo>
                <a:lnTo>
                  <a:pt x="2856" y="3054"/>
                </a:lnTo>
                <a:lnTo>
                  <a:pt x="2904" y="3000"/>
                </a:lnTo>
                <a:lnTo>
                  <a:pt x="2954" y="2946"/>
                </a:lnTo>
                <a:lnTo>
                  <a:pt x="3002" y="2892"/>
                </a:lnTo>
                <a:lnTo>
                  <a:pt x="3051" y="2839"/>
                </a:lnTo>
                <a:lnTo>
                  <a:pt x="3097" y="2785"/>
                </a:lnTo>
                <a:lnTo>
                  <a:pt x="3146" y="2728"/>
                </a:lnTo>
                <a:lnTo>
                  <a:pt x="3195" y="2674"/>
                </a:lnTo>
                <a:lnTo>
                  <a:pt x="3241" y="2621"/>
                </a:lnTo>
                <a:lnTo>
                  <a:pt x="3290" y="2563"/>
                </a:lnTo>
                <a:lnTo>
                  <a:pt x="3339" y="2509"/>
                </a:lnTo>
                <a:lnTo>
                  <a:pt x="3385" y="2453"/>
                </a:lnTo>
                <a:lnTo>
                  <a:pt x="3300" y="2367"/>
                </a:lnTo>
                <a:lnTo>
                  <a:pt x="3223" y="2271"/>
                </a:lnTo>
                <a:lnTo>
                  <a:pt x="3156" y="2169"/>
                </a:lnTo>
                <a:lnTo>
                  <a:pt x="3100" y="2061"/>
                </a:lnTo>
                <a:lnTo>
                  <a:pt x="3056" y="1945"/>
                </a:lnTo>
                <a:lnTo>
                  <a:pt x="3023" y="1825"/>
                </a:lnTo>
                <a:lnTo>
                  <a:pt x="3000" y="1699"/>
                </a:lnTo>
                <a:lnTo>
                  <a:pt x="2992" y="1569"/>
                </a:lnTo>
                <a:lnTo>
                  <a:pt x="2997" y="1522"/>
                </a:lnTo>
                <a:lnTo>
                  <a:pt x="3000" y="1479"/>
                </a:lnTo>
                <a:lnTo>
                  <a:pt x="3005" y="1435"/>
                </a:lnTo>
                <a:lnTo>
                  <a:pt x="3007" y="1391"/>
                </a:lnTo>
                <a:lnTo>
                  <a:pt x="2111" y="1196"/>
                </a:lnTo>
                <a:lnTo>
                  <a:pt x="2080" y="1129"/>
                </a:lnTo>
                <a:lnTo>
                  <a:pt x="2049" y="1057"/>
                </a:lnTo>
                <a:lnTo>
                  <a:pt x="2021" y="985"/>
                </a:lnTo>
                <a:lnTo>
                  <a:pt x="1993" y="911"/>
                </a:lnTo>
                <a:lnTo>
                  <a:pt x="1967" y="837"/>
                </a:lnTo>
                <a:lnTo>
                  <a:pt x="1944" y="760"/>
                </a:lnTo>
                <a:lnTo>
                  <a:pt x="1919" y="683"/>
                </a:lnTo>
                <a:lnTo>
                  <a:pt x="1895" y="606"/>
                </a:lnTo>
                <a:lnTo>
                  <a:pt x="1869" y="526"/>
                </a:lnTo>
                <a:lnTo>
                  <a:pt x="1847" y="449"/>
                </a:lnTo>
                <a:lnTo>
                  <a:pt x="1823" y="372"/>
                </a:lnTo>
                <a:lnTo>
                  <a:pt x="1797" y="295"/>
                </a:lnTo>
                <a:lnTo>
                  <a:pt x="1773" y="218"/>
                </a:lnTo>
                <a:lnTo>
                  <a:pt x="1747" y="144"/>
                </a:lnTo>
                <a:lnTo>
                  <a:pt x="1719" y="72"/>
                </a:lnTo>
                <a:lnTo>
                  <a:pt x="1689" y="0"/>
                </a:lnTo>
                <a:lnTo>
                  <a:pt x="0" y="526"/>
                </a:lnTo>
                <a:lnTo>
                  <a:pt x="126" y="924"/>
                </a:lnTo>
                <a:lnTo>
                  <a:pt x="349" y="1617"/>
                </a:lnTo>
                <a:lnTo>
                  <a:pt x="2255" y="2037"/>
                </a:lnTo>
                <a:lnTo>
                  <a:pt x="1633" y="2764"/>
                </a:lnTo>
                <a:lnTo>
                  <a:pt x="1505" y="2907"/>
                </a:lnTo>
                <a:lnTo>
                  <a:pt x="950" y="3523"/>
                </a:lnTo>
                <a:lnTo>
                  <a:pt x="1492" y="5254"/>
                </a:lnTo>
                <a:lnTo>
                  <a:pt x="1495" y="5254"/>
                </a:lnTo>
                <a:lnTo>
                  <a:pt x="1497" y="5254"/>
                </a:lnTo>
                <a:lnTo>
                  <a:pt x="1500" y="5254"/>
                </a:lnTo>
                <a:lnTo>
                  <a:pt x="1503" y="5256"/>
                </a:lnTo>
                <a:close/>
              </a:path>
            </a:pathLst>
          </a:custGeom>
          <a:solidFill>
            <a:srgbClr val="000000"/>
          </a:solidFill>
          <a:ln w="9525">
            <a:solidFill>
              <a:srgbClr val="996633"/>
            </a:solidFill>
            <a:round/>
            <a:headEnd/>
            <a:tailEnd/>
          </a:ln>
        </p:spPr>
        <p:txBody>
          <a:bodyPr/>
          <a:lstStyle/>
          <a:p>
            <a:endParaRPr lang="es-MX"/>
          </a:p>
        </p:txBody>
      </p:sp>
      <p:sp>
        <p:nvSpPr>
          <p:cNvPr id="17" name="Freeform 2068"/>
          <p:cNvSpPr>
            <a:spLocks/>
          </p:cNvSpPr>
          <p:nvPr userDrawn="1"/>
        </p:nvSpPr>
        <p:spPr bwMode="auto">
          <a:xfrm>
            <a:off x="1363663" y="992188"/>
            <a:ext cx="95250" cy="119062"/>
          </a:xfrm>
          <a:custGeom>
            <a:avLst/>
            <a:gdLst>
              <a:gd name="T0" fmla="*/ 2147483646 w 794"/>
              <a:gd name="T1" fmla="*/ 2147483646 h 1058"/>
              <a:gd name="T2" fmla="*/ 2147483646 w 794"/>
              <a:gd name="T3" fmla="*/ 2147483646 h 1058"/>
              <a:gd name="T4" fmla="*/ 2147483646 w 794"/>
              <a:gd name="T5" fmla="*/ 2147483646 h 1058"/>
              <a:gd name="T6" fmla="*/ 2147483646 w 794"/>
              <a:gd name="T7" fmla="*/ 2147483646 h 1058"/>
              <a:gd name="T8" fmla="*/ 2147483646 w 794"/>
              <a:gd name="T9" fmla="*/ 2147483646 h 1058"/>
              <a:gd name="T10" fmla="*/ 2147483646 w 794"/>
              <a:gd name="T11" fmla="*/ 2147483646 h 1058"/>
              <a:gd name="T12" fmla="*/ 2147483646 w 794"/>
              <a:gd name="T13" fmla="*/ 2147483646 h 1058"/>
              <a:gd name="T14" fmla="*/ 2147483646 w 794"/>
              <a:gd name="T15" fmla="*/ 2147483646 h 1058"/>
              <a:gd name="T16" fmla="*/ 2147483646 w 794"/>
              <a:gd name="T17" fmla="*/ 2147483646 h 1058"/>
              <a:gd name="T18" fmla="*/ 2147483646 w 794"/>
              <a:gd name="T19" fmla="*/ 2147483646 h 1058"/>
              <a:gd name="T20" fmla="*/ 2147483646 w 794"/>
              <a:gd name="T21" fmla="*/ 2147483646 h 1058"/>
              <a:gd name="T22" fmla="*/ 2147483646 w 794"/>
              <a:gd name="T23" fmla="*/ 2147483646 h 1058"/>
              <a:gd name="T24" fmla="*/ 2147483646 w 794"/>
              <a:gd name="T25" fmla="*/ 2147483646 h 1058"/>
              <a:gd name="T26" fmla="*/ 2147483646 w 794"/>
              <a:gd name="T27" fmla="*/ 2147483646 h 1058"/>
              <a:gd name="T28" fmla="*/ 2147483646 w 794"/>
              <a:gd name="T29" fmla="*/ 2147483646 h 1058"/>
              <a:gd name="T30" fmla="*/ 2147483646 w 794"/>
              <a:gd name="T31" fmla="*/ 2147483646 h 1058"/>
              <a:gd name="T32" fmla="*/ 2147483646 w 794"/>
              <a:gd name="T33" fmla="*/ 2147483646 h 1058"/>
              <a:gd name="T34" fmla="*/ 2147483646 w 794"/>
              <a:gd name="T35" fmla="*/ 2147483646 h 1058"/>
              <a:gd name="T36" fmla="*/ 2147483646 w 794"/>
              <a:gd name="T37" fmla="*/ 2147483646 h 1058"/>
              <a:gd name="T38" fmla="*/ 2147483646 w 794"/>
              <a:gd name="T39" fmla="*/ 2147483646 h 1058"/>
              <a:gd name="T40" fmla="*/ 2147483646 w 794"/>
              <a:gd name="T41" fmla="*/ 2147483646 h 1058"/>
              <a:gd name="T42" fmla="*/ 2147483646 w 794"/>
              <a:gd name="T43" fmla="*/ 2147483646 h 1058"/>
              <a:gd name="T44" fmla="*/ 2147483646 w 794"/>
              <a:gd name="T45" fmla="*/ 2147483646 h 1058"/>
              <a:gd name="T46" fmla="*/ 2147483646 w 794"/>
              <a:gd name="T47" fmla="*/ 2147483646 h 1058"/>
              <a:gd name="T48" fmla="*/ 2147483646 w 794"/>
              <a:gd name="T49" fmla="*/ 0 h 1058"/>
              <a:gd name="T50" fmla="*/ 2147483646 w 794"/>
              <a:gd name="T51" fmla="*/ 2147483646 h 1058"/>
              <a:gd name="T52" fmla="*/ 0 w 794"/>
              <a:gd name="T53" fmla="*/ 2147483646 h 1058"/>
              <a:gd name="T54" fmla="*/ 2147483646 w 794"/>
              <a:gd name="T55" fmla="*/ 2147483646 h 1058"/>
              <a:gd name="T56" fmla="*/ 2147483646 w 794"/>
              <a:gd name="T57" fmla="*/ 2147483646 h 1058"/>
              <a:gd name="T58" fmla="*/ 2147483646 w 794"/>
              <a:gd name="T59" fmla="*/ 2147483646 h 1058"/>
              <a:gd name="T60" fmla="*/ 2147483646 w 794"/>
              <a:gd name="T61" fmla="*/ 2147483646 h 10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4" h="1058">
                <a:moveTo>
                  <a:pt x="13" y="1058"/>
                </a:moveTo>
                <a:lnTo>
                  <a:pt x="59" y="1034"/>
                </a:lnTo>
                <a:lnTo>
                  <a:pt x="106" y="1006"/>
                </a:lnTo>
                <a:lnTo>
                  <a:pt x="149" y="978"/>
                </a:lnTo>
                <a:lnTo>
                  <a:pt x="190" y="950"/>
                </a:lnTo>
                <a:lnTo>
                  <a:pt x="232" y="916"/>
                </a:lnTo>
                <a:lnTo>
                  <a:pt x="272" y="884"/>
                </a:lnTo>
                <a:lnTo>
                  <a:pt x="314" y="848"/>
                </a:lnTo>
                <a:lnTo>
                  <a:pt x="354" y="812"/>
                </a:lnTo>
                <a:lnTo>
                  <a:pt x="394" y="770"/>
                </a:lnTo>
                <a:lnTo>
                  <a:pt x="432" y="726"/>
                </a:lnTo>
                <a:lnTo>
                  <a:pt x="468" y="683"/>
                </a:lnTo>
                <a:lnTo>
                  <a:pt x="504" y="640"/>
                </a:lnTo>
                <a:lnTo>
                  <a:pt x="538" y="594"/>
                </a:lnTo>
                <a:lnTo>
                  <a:pt x="570" y="544"/>
                </a:lnTo>
                <a:lnTo>
                  <a:pt x="602" y="498"/>
                </a:lnTo>
                <a:lnTo>
                  <a:pt x="630" y="447"/>
                </a:lnTo>
                <a:lnTo>
                  <a:pt x="658" y="398"/>
                </a:lnTo>
                <a:lnTo>
                  <a:pt x="684" y="344"/>
                </a:lnTo>
                <a:lnTo>
                  <a:pt x="706" y="293"/>
                </a:lnTo>
                <a:lnTo>
                  <a:pt x="727" y="236"/>
                </a:lnTo>
                <a:lnTo>
                  <a:pt x="748" y="180"/>
                </a:lnTo>
                <a:lnTo>
                  <a:pt x="766" y="121"/>
                </a:lnTo>
                <a:lnTo>
                  <a:pt x="781" y="62"/>
                </a:lnTo>
                <a:lnTo>
                  <a:pt x="794" y="0"/>
                </a:lnTo>
                <a:lnTo>
                  <a:pt x="13" y="6"/>
                </a:lnTo>
                <a:lnTo>
                  <a:pt x="0" y="1056"/>
                </a:lnTo>
                <a:lnTo>
                  <a:pt x="3" y="1056"/>
                </a:lnTo>
                <a:lnTo>
                  <a:pt x="8" y="1056"/>
                </a:lnTo>
                <a:lnTo>
                  <a:pt x="11" y="1058"/>
                </a:lnTo>
                <a:lnTo>
                  <a:pt x="13" y="1058"/>
                </a:lnTo>
                <a:close/>
              </a:path>
            </a:pathLst>
          </a:custGeom>
          <a:solidFill>
            <a:srgbClr val="000000"/>
          </a:solidFill>
          <a:ln w="9525">
            <a:solidFill>
              <a:srgbClr val="996633"/>
            </a:solidFill>
            <a:round/>
            <a:headEnd/>
            <a:tailEnd/>
          </a:ln>
        </p:spPr>
        <p:txBody>
          <a:bodyPr/>
          <a:lstStyle/>
          <a:p>
            <a:endParaRPr lang="es-MX"/>
          </a:p>
        </p:txBody>
      </p:sp>
      <p:sp>
        <p:nvSpPr>
          <p:cNvPr id="18" name="Freeform 2069"/>
          <p:cNvSpPr>
            <a:spLocks/>
          </p:cNvSpPr>
          <p:nvPr userDrawn="1"/>
        </p:nvSpPr>
        <p:spPr bwMode="auto">
          <a:xfrm>
            <a:off x="819150" y="523875"/>
            <a:ext cx="403225" cy="550863"/>
          </a:xfrm>
          <a:custGeom>
            <a:avLst/>
            <a:gdLst>
              <a:gd name="T0" fmla="*/ 2147483646 w 3385"/>
              <a:gd name="T1" fmla="*/ 2147483646 h 4876"/>
              <a:gd name="T2" fmla="*/ 2147483646 w 3385"/>
              <a:gd name="T3" fmla="*/ 2147483646 h 4876"/>
              <a:gd name="T4" fmla="*/ 2147483646 w 3385"/>
              <a:gd name="T5" fmla="*/ 2147483646 h 4876"/>
              <a:gd name="T6" fmla="*/ 2147483646 w 3385"/>
              <a:gd name="T7" fmla="*/ 2147483646 h 4876"/>
              <a:gd name="T8" fmla="*/ 2147483646 w 3385"/>
              <a:gd name="T9" fmla="*/ 2147483646 h 4876"/>
              <a:gd name="T10" fmla="*/ 2147483646 w 3385"/>
              <a:gd name="T11" fmla="*/ 2147483646 h 4876"/>
              <a:gd name="T12" fmla="*/ 2147483646 w 3385"/>
              <a:gd name="T13" fmla="*/ 2147483646 h 4876"/>
              <a:gd name="T14" fmla="*/ 2147483646 w 3385"/>
              <a:gd name="T15" fmla="*/ 2147483646 h 4876"/>
              <a:gd name="T16" fmla="*/ 2147483646 w 3385"/>
              <a:gd name="T17" fmla="*/ 2147483646 h 4876"/>
              <a:gd name="T18" fmla="*/ 2147483646 w 3385"/>
              <a:gd name="T19" fmla="*/ 2147483646 h 4876"/>
              <a:gd name="T20" fmla="*/ 2147483646 w 3385"/>
              <a:gd name="T21" fmla="*/ 2147483646 h 4876"/>
              <a:gd name="T22" fmla="*/ 2147483646 w 3385"/>
              <a:gd name="T23" fmla="*/ 2147483646 h 4876"/>
              <a:gd name="T24" fmla="*/ 2147483646 w 3385"/>
              <a:gd name="T25" fmla="*/ 2147483646 h 4876"/>
              <a:gd name="T26" fmla="*/ 2147483646 w 3385"/>
              <a:gd name="T27" fmla="*/ 2147483646 h 4876"/>
              <a:gd name="T28" fmla="*/ 2147483646 w 3385"/>
              <a:gd name="T29" fmla="*/ 2147483646 h 4876"/>
              <a:gd name="T30" fmla="*/ 2147483646 w 3385"/>
              <a:gd name="T31" fmla="*/ 2147483646 h 4876"/>
              <a:gd name="T32" fmla="*/ 2147483646 w 3385"/>
              <a:gd name="T33" fmla="*/ 2147483646 h 4876"/>
              <a:gd name="T34" fmla="*/ 2147483646 w 3385"/>
              <a:gd name="T35" fmla="*/ 2147483646 h 4876"/>
              <a:gd name="T36" fmla="*/ 2147483646 w 3385"/>
              <a:gd name="T37" fmla="*/ 2147483646 h 4876"/>
              <a:gd name="T38" fmla="*/ 2147483646 w 3385"/>
              <a:gd name="T39" fmla="*/ 2147483646 h 4876"/>
              <a:gd name="T40" fmla="*/ 2147483646 w 3385"/>
              <a:gd name="T41" fmla="*/ 2147483646 h 4876"/>
              <a:gd name="T42" fmla="*/ 2147483646 w 3385"/>
              <a:gd name="T43" fmla="*/ 2147483646 h 4876"/>
              <a:gd name="T44" fmla="*/ 2147483646 w 3385"/>
              <a:gd name="T45" fmla="*/ 2147483646 h 4876"/>
              <a:gd name="T46" fmla="*/ 2147483646 w 3385"/>
              <a:gd name="T47" fmla="*/ 2147483646 h 4876"/>
              <a:gd name="T48" fmla="*/ 2147483646 w 3385"/>
              <a:gd name="T49" fmla="*/ 2147483646 h 4876"/>
              <a:gd name="T50" fmla="*/ 2147483646 w 3385"/>
              <a:gd name="T51" fmla="*/ 2147483646 h 4876"/>
              <a:gd name="T52" fmla="*/ 2147483646 w 3385"/>
              <a:gd name="T53" fmla="*/ 2147483646 h 4876"/>
              <a:gd name="T54" fmla="*/ 2147483646 w 3385"/>
              <a:gd name="T55" fmla="*/ 2147483646 h 4876"/>
              <a:gd name="T56" fmla="*/ 2147483646 w 3385"/>
              <a:gd name="T57" fmla="*/ 2147483646 h 4876"/>
              <a:gd name="T58" fmla="*/ 2147483646 w 3385"/>
              <a:gd name="T59" fmla="*/ 2147483646 h 4876"/>
              <a:gd name="T60" fmla="*/ 2147483646 w 3385"/>
              <a:gd name="T61" fmla="*/ 2147483646 h 4876"/>
              <a:gd name="T62" fmla="*/ 2147483646 w 3385"/>
              <a:gd name="T63" fmla="*/ 2147483646 h 4876"/>
              <a:gd name="T64" fmla="*/ 2147483646 w 3385"/>
              <a:gd name="T65" fmla="*/ 2147483646 h 4876"/>
              <a:gd name="T66" fmla="*/ 2147483646 w 3385"/>
              <a:gd name="T67" fmla="*/ 2147483646 h 4876"/>
              <a:gd name="T68" fmla="*/ 2147483646 w 3385"/>
              <a:gd name="T69" fmla="*/ 2147483646 h 4876"/>
              <a:gd name="T70" fmla="*/ 2147483646 w 3385"/>
              <a:gd name="T71" fmla="*/ 2147483646 h 4876"/>
              <a:gd name="T72" fmla="*/ 2147483646 w 3385"/>
              <a:gd name="T73" fmla="*/ 2147483646 h 4876"/>
              <a:gd name="T74" fmla="*/ 2147483646 w 3385"/>
              <a:gd name="T75" fmla="*/ 2147483646 h 4876"/>
              <a:gd name="T76" fmla="*/ 2147483646 w 3385"/>
              <a:gd name="T77" fmla="*/ 2147483646 h 4876"/>
              <a:gd name="T78" fmla="*/ 2147483646 w 3385"/>
              <a:gd name="T79" fmla="*/ 2147483646 h 4876"/>
              <a:gd name="T80" fmla="*/ 2147483646 w 3385"/>
              <a:gd name="T81" fmla="*/ 2147483646 h 4876"/>
              <a:gd name="T82" fmla="*/ 2147483646 w 3385"/>
              <a:gd name="T83" fmla="*/ 2147483646 h 4876"/>
              <a:gd name="T84" fmla="*/ 2147483646 w 3385"/>
              <a:gd name="T85" fmla="*/ 2147483646 h 4876"/>
              <a:gd name="T86" fmla="*/ 2147483646 w 3385"/>
              <a:gd name="T87" fmla="*/ 2147483646 h 4876"/>
              <a:gd name="T88" fmla="*/ 2147483646 w 3385"/>
              <a:gd name="T89" fmla="*/ 2147483646 h 4876"/>
              <a:gd name="T90" fmla="*/ 2147483646 w 3385"/>
              <a:gd name="T91" fmla="*/ 2147483646 h 4876"/>
              <a:gd name="T92" fmla="*/ 2147483646 w 3385"/>
              <a:gd name="T93" fmla="*/ 2147483646 h 4876"/>
              <a:gd name="T94" fmla="*/ 2147483646 w 3385"/>
              <a:gd name="T95" fmla="*/ 2147483646 h 4876"/>
              <a:gd name="T96" fmla="*/ 2147483646 w 3385"/>
              <a:gd name="T97" fmla="*/ 2147483646 h 4876"/>
              <a:gd name="T98" fmla="*/ 2147483646 w 3385"/>
              <a:gd name="T99" fmla="*/ 2147483646 h 4876"/>
              <a:gd name="T100" fmla="*/ 2147483646 w 3385"/>
              <a:gd name="T101" fmla="*/ 2147483646 h 4876"/>
              <a:gd name="T102" fmla="*/ 2147483646 w 3385"/>
              <a:gd name="T103" fmla="*/ 2147483646 h 48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85" h="4876">
                <a:moveTo>
                  <a:pt x="1854" y="4876"/>
                </a:moveTo>
                <a:lnTo>
                  <a:pt x="1857" y="4876"/>
                </a:lnTo>
                <a:lnTo>
                  <a:pt x="1862" y="4876"/>
                </a:lnTo>
                <a:lnTo>
                  <a:pt x="1864" y="4876"/>
                </a:lnTo>
                <a:lnTo>
                  <a:pt x="1867" y="4873"/>
                </a:lnTo>
                <a:lnTo>
                  <a:pt x="1906" y="4726"/>
                </a:lnTo>
                <a:lnTo>
                  <a:pt x="1954" y="4580"/>
                </a:lnTo>
                <a:lnTo>
                  <a:pt x="2008" y="4432"/>
                </a:lnTo>
                <a:lnTo>
                  <a:pt x="2064" y="4280"/>
                </a:lnTo>
                <a:lnTo>
                  <a:pt x="2116" y="4131"/>
                </a:lnTo>
                <a:lnTo>
                  <a:pt x="2158" y="3982"/>
                </a:lnTo>
                <a:lnTo>
                  <a:pt x="2183" y="3839"/>
                </a:lnTo>
                <a:lnTo>
                  <a:pt x="2188" y="3698"/>
                </a:lnTo>
                <a:lnTo>
                  <a:pt x="2116" y="3610"/>
                </a:lnTo>
                <a:lnTo>
                  <a:pt x="2044" y="3526"/>
                </a:lnTo>
                <a:lnTo>
                  <a:pt x="1975" y="3441"/>
                </a:lnTo>
                <a:lnTo>
                  <a:pt x="1903" y="3356"/>
                </a:lnTo>
                <a:lnTo>
                  <a:pt x="1831" y="3269"/>
                </a:lnTo>
                <a:lnTo>
                  <a:pt x="1759" y="3185"/>
                </a:lnTo>
                <a:lnTo>
                  <a:pt x="1687" y="3102"/>
                </a:lnTo>
                <a:lnTo>
                  <a:pt x="1615" y="3017"/>
                </a:lnTo>
                <a:lnTo>
                  <a:pt x="1543" y="2933"/>
                </a:lnTo>
                <a:lnTo>
                  <a:pt x="1471" y="2848"/>
                </a:lnTo>
                <a:lnTo>
                  <a:pt x="1399" y="2763"/>
                </a:lnTo>
                <a:lnTo>
                  <a:pt x="1327" y="2681"/>
                </a:lnTo>
                <a:lnTo>
                  <a:pt x="1255" y="2597"/>
                </a:lnTo>
                <a:lnTo>
                  <a:pt x="1184" y="2512"/>
                </a:lnTo>
                <a:lnTo>
                  <a:pt x="1112" y="2429"/>
                </a:lnTo>
                <a:lnTo>
                  <a:pt x="1040" y="2345"/>
                </a:lnTo>
                <a:lnTo>
                  <a:pt x="2840" y="1893"/>
                </a:lnTo>
                <a:lnTo>
                  <a:pt x="2874" y="1785"/>
                </a:lnTo>
                <a:lnTo>
                  <a:pt x="2907" y="1681"/>
                </a:lnTo>
                <a:lnTo>
                  <a:pt x="2943" y="1573"/>
                </a:lnTo>
                <a:lnTo>
                  <a:pt x="2977" y="1465"/>
                </a:lnTo>
                <a:lnTo>
                  <a:pt x="3013" y="1359"/>
                </a:lnTo>
                <a:lnTo>
                  <a:pt x="3045" y="1252"/>
                </a:lnTo>
                <a:lnTo>
                  <a:pt x="3081" y="1145"/>
                </a:lnTo>
                <a:lnTo>
                  <a:pt x="3115" y="1037"/>
                </a:lnTo>
                <a:lnTo>
                  <a:pt x="3151" y="931"/>
                </a:lnTo>
                <a:lnTo>
                  <a:pt x="3185" y="823"/>
                </a:lnTo>
                <a:lnTo>
                  <a:pt x="3217" y="716"/>
                </a:lnTo>
                <a:lnTo>
                  <a:pt x="3251" y="611"/>
                </a:lnTo>
                <a:lnTo>
                  <a:pt x="3287" y="503"/>
                </a:lnTo>
                <a:lnTo>
                  <a:pt x="3321" y="395"/>
                </a:lnTo>
                <a:lnTo>
                  <a:pt x="3351" y="290"/>
                </a:lnTo>
                <a:lnTo>
                  <a:pt x="3385" y="182"/>
                </a:lnTo>
                <a:lnTo>
                  <a:pt x="3385" y="174"/>
                </a:lnTo>
                <a:lnTo>
                  <a:pt x="3385" y="167"/>
                </a:lnTo>
                <a:lnTo>
                  <a:pt x="3385" y="161"/>
                </a:lnTo>
                <a:lnTo>
                  <a:pt x="3385" y="156"/>
                </a:lnTo>
                <a:lnTo>
                  <a:pt x="3179" y="0"/>
                </a:lnTo>
                <a:lnTo>
                  <a:pt x="2064" y="1511"/>
                </a:lnTo>
                <a:lnTo>
                  <a:pt x="2060" y="1511"/>
                </a:lnTo>
                <a:lnTo>
                  <a:pt x="2054" y="1513"/>
                </a:lnTo>
                <a:lnTo>
                  <a:pt x="2050" y="1517"/>
                </a:lnTo>
                <a:lnTo>
                  <a:pt x="2047" y="1517"/>
                </a:lnTo>
                <a:lnTo>
                  <a:pt x="2000" y="1489"/>
                </a:lnTo>
                <a:lnTo>
                  <a:pt x="1957" y="1457"/>
                </a:lnTo>
                <a:lnTo>
                  <a:pt x="1913" y="1424"/>
                </a:lnTo>
                <a:lnTo>
                  <a:pt x="1872" y="1391"/>
                </a:lnTo>
                <a:lnTo>
                  <a:pt x="1828" y="1355"/>
                </a:lnTo>
                <a:lnTo>
                  <a:pt x="1787" y="1319"/>
                </a:lnTo>
                <a:lnTo>
                  <a:pt x="1746" y="1285"/>
                </a:lnTo>
                <a:lnTo>
                  <a:pt x="1705" y="1249"/>
                </a:lnTo>
                <a:lnTo>
                  <a:pt x="1664" y="1216"/>
                </a:lnTo>
                <a:lnTo>
                  <a:pt x="1621" y="1183"/>
                </a:lnTo>
                <a:lnTo>
                  <a:pt x="1579" y="1149"/>
                </a:lnTo>
                <a:lnTo>
                  <a:pt x="1533" y="1121"/>
                </a:lnTo>
                <a:lnTo>
                  <a:pt x="1489" y="1095"/>
                </a:lnTo>
                <a:lnTo>
                  <a:pt x="1443" y="1070"/>
                </a:lnTo>
                <a:lnTo>
                  <a:pt x="1395" y="1049"/>
                </a:lnTo>
                <a:lnTo>
                  <a:pt x="1345" y="1034"/>
                </a:lnTo>
                <a:lnTo>
                  <a:pt x="1315" y="1041"/>
                </a:lnTo>
                <a:lnTo>
                  <a:pt x="1287" y="1047"/>
                </a:lnTo>
                <a:lnTo>
                  <a:pt x="1259" y="1055"/>
                </a:lnTo>
                <a:lnTo>
                  <a:pt x="1227" y="1062"/>
                </a:lnTo>
                <a:lnTo>
                  <a:pt x="1199" y="1070"/>
                </a:lnTo>
                <a:lnTo>
                  <a:pt x="1171" y="1077"/>
                </a:lnTo>
                <a:lnTo>
                  <a:pt x="1141" y="1085"/>
                </a:lnTo>
                <a:lnTo>
                  <a:pt x="1112" y="1091"/>
                </a:lnTo>
                <a:lnTo>
                  <a:pt x="1084" y="1098"/>
                </a:lnTo>
                <a:lnTo>
                  <a:pt x="1055" y="1106"/>
                </a:lnTo>
                <a:lnTo>
                  <a:pt x="1027" y="1113"/>
                </a:lnTo>
                <a:lnTo>
                  <a:pt x="999" y="1119"/>
                </a:lnTo>
                <a:lnTo>
                  <a:pt x="971" y="1127"/>
                </a:lnTo>
                <a:lnTo>
                  <a:pt x="940" y="1131"/>
                </a:lnTo>
                <a:lnTo>
                  <a:pt x="912" y="1137"/>
                </a:lnTo>
                <a:lnTo>
                  <a:pt x="883" y="1141"/>
                </a:lnTo>
                <a:lnTo>
                  <a:pt x="342" y="1270"/>
                </a:lnTo>
                <a:lnTo>
                  <a:pt x="352" y="1371"/>
                </a:lnTo>
                <a:lnTo>
                  <a:pt x="362" y="1471"/>
                </a:lnTo>
                <a:lnTo>
                  <a:pt x="364" y="1573"/>
                </a:lnTo>
                <a:lnTo>
                  <a:pt x="354" y="1681"/>
                </a:lnTo>
                <a:lnTo>
                  <a:pt x="336" y="1789"/>
                </a:lnTo>
                <a:lnTo>
                  <a:pt x="310" y="1891"/>
                </a:lnTo>
                <a:lnTo>
                  <a:pt x="278" y="1983"/>
                </a:lnTo>
                <a:lnTo>
                  <a:pt x="234" y="2073"/>
                </a:lnTo>
                <a:lnTo>
                  <a:pt x="185" y="2155"/>
                </a:lnTo>
                <a:lnTo>
                  <a:pt x="128" y="2237"/>
                </a:lnTo>
                <a:lnTo>
                  <a:pt x="67" y="2315"/>
                </a:lnTo>
                <a:lnTo>
                  <a:pt x="0" y="2391"/>
                </a:lnTo>
                <a:lnTo>
                  <a:pt x="598" y="3128"/>
                </a:lnTo>
                <a:lnTo>
                  <a:pt x="221" y="4296"/>
                </a:lnTo>
                <a:lnTo>
                  <a:pt x="1854" y="4876"/>
                </a:lnTo>
                <a:close/>
              </a:path>
            </a:pathLst>
          </a:custGeom>
          <a:solidFill>
            <a:srgbClr val="000000"/>
          </a:solidFill>
          <a:ln w="9525">
            <a:solidFill>
              <a:srgbClr val="996633"/>
            </a:solidFill>
            <a:round/>
            <a:headEnd/>
            <a:tailEnd/>
          </a:ln>
        </p:spPr>
        <p:txBody>
          <a:bodyPr/>
          <a:lstStyle/>
          <a:p>
            <a:endParaRPr lang="es-MX"/>
          </a:p>
        </p:txBody>
      </p:sp>
      <p:sp>
        <p:nvSpPr>
          <p:cNvPr id="19" name="Freeform 2070"/>
          <p:cNvSpPr>
            <a:spLocks/>
          </p:cNvSpPr>
          <p:nvPr userDrawn="1"/>
        </p:nvSpPr>
        <p:spPr bwMode="auto">
          <a:xfrm>
            <a:off x="1833563" y="795338"/>
            <a:ext cx="17462" cy="250825"/>
          </a:xfrm>
          <a:custGeom>
            <a:avLst/>
            <a:gdLst>
              <a:gd name="T0" fmla="*/ 0 w 154"/>
              <a:gd name="T1" fmla="*/ 2147483646 h 2225"/>
              <a:gd name="T2" fmla="*/ 2147483646 w 154"/>
              <a:gd name="T3" fmla="*/ 2147483646 h 2225"/>
              <a:gd name="T4" fmla="*/ 2147483646 w 154"/>
              <a:gd name="T5" fmla="*/ 2147483646 h 2225"/>
              <a:gd name="T6" fmla="*/ 2147483646 w 154"/>
              <a:gd name="T7" fmla="*/ 2147483646 h 2225"/>
              <a:gd name="T8" fmla="*/ 2147483646 w 154"/>
              <a:gd name="T9" fmla="*/ 2147483646 h 2225"/>
              <a:gd name="T10" fmla="*/ 2147483646 w 154"/>
              <a:gd name="T11" fmla="*/ 2147483646 h 2225"/>
              <a:gd name="T12" fmla="*/ 2147483646 w 154"/>
              <a:gd name="T13" fmla="*/ 2147483646 h 2225"/>
              <a:gd name="T14" fmla="*/ 2147483646 w 154"/>
              <a:gd name="T15" fmla="*/ 2147483646 h 2225"/>
              <a:gd name="T16" fmla="*/ 2147483646 w 154"/>
              <a:gd name="T17" fmla="*/ 2147483646 h 2225"/>
              <a:gd name="T18" fmla="*/ 2147483646 w 154"/>
              <a:gd name="T19" fmla="*/ 2147483646 h 2225"/>
              <a:gd name="T20" fmla="*/ 2147483646 w 154"/>
              <a:gd name="T21" fmla="*/ 2147483646 h 2225"/>
              <a:gd name="T22" fmla="*/ 2147483646 w 154"/>
              <a:gd name="T23" fmla="*/ 2147483646 h 2225"/>
              <a:gd name="T24" fmla="*/ 2147483646 w 154"/>
              <a:gd name="T25" fmla="*/ 2147483646 h 2225"/>
              <a:gd name="T26" fmla="*/ 2147483646 w 154"/>
              <a:gd name="T27" fmla="*/ 2147483646 h 2225"/>
              <a:gd name="T28" fmla="*/ 2147483646 w 154"/>
              <a:gd name="T29" fmla="*/ 2147483646 h 2225"/>
              <a:gd name="T30" fmla="*/ 2147483646 w 154"/>
              <a:gd name="T31" fmla="*/ 0 h 2225"/>
              <a:gd name="T32" fmla="*/ 2147483646 w 154"/>
              <a:gd name="T33" fmla="*/ 0 h 2225"/>
              <a:gd name="T34" fmla="*/ 2147483646 w 154"/>
              <a:gd name="T35" fmla="*/ 2147483646 h 2225"/>
              <a:gd name="T36" fmla="*/ 2147483646 w 154"/>
              <a:gd name="T37" fmla="*/ 2147483646 h 2225"/>
              <a:gd name="T38" fmla="*/ 2147483646 w 154"/>
              <a:gd name="T39" fmla="*/ 2147483646 h 2225"/>
              <a:gd name="T40" fmla="*/ 2147483646 w 154"/>
              <a:gd name="T41" fmla="*/ 2147483646 h 2225"/>
              <a:gd name="T42" fmla="*/ 0 w 154"/>
              <a:gd name="T43" fmla="*/ 2147483646 h 2225"/>
              <a:gd name="T44" fmla="*/ 0 w 154"/>
              <a:gd name="T45" fmla="*/ 2147483646 h 2225"/>
              <a:gd name="T46" fmla="*/ 2147483646 w 154"/>
              <a:gd name="T47" fmla="*/ 2147483646 h 2225"/>
              <a:gd name="T48" fmla="*/ 0 w 154"/>
              <a:gd name="T49" fmla="*/ 2147483646 h 2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2225">
                <a:moveTo>
                  <a:pt x="0" y="2225"/>
                </a:moveTo>
                <a:lnTo>
                  <a:pt x="72" y="2045"/>
                </a:lnTo>
                <a:lnTo>
                  <a:pt x="116" y="1863"/>
                </a:lnTo>
                <a:lnTo>
                  <a:pt x="139" y="1681"/>
                </a:lnTo>
                <a:lnTo>
                  <a:pt x="146" y="1499"/>
                </a:lnTo>
                <a:lnTo>
                  <a:pt x="146" y="1314"/>
                </a:lnTo>
                <a:lnTo>
                  <a:pt x="144" y="1129"/>
                </a:lnTo>
                <a:lnTo>
                  <a:pt x="144" y="947"/>
                </a:lnTo>
                <a:lnTo>
                  <a:pt x="154" y="762"/>
                </a:lnTo>
                <a:lnTo>
                  <a:pt x="152" y="575"/>
                </a:lnTo>
                <a:lnTo>
                  <a:pt x="146" y="390"/>
                </a:lnTo>
                <a:lnTo>
                  <a:pt x="144" y="206"/>
                </a:lnTo>
                <a:lnTo>
                  <a:pt x="154" y="24"/>
                </a:lnTo>
                <a:lnTo>
                  <a:pt x="144" y="10"/>
                </a:lnTo>
                <a:lnTo>
                  <a:pt x="128" y="2"/>
                </a:lnTo>
                <a:lnTo>
                  <a:pt x="114" y="0"/>
                </a:lnTo>
                <a:lnTo>
                  <a:pt x="96" y="0"/>
                </a:lnTo>
                <a:lnTo>
                  <a:pt x="74" y="2"/>
                </a:lnTo>
                <a:lnTo>
                  <a:pt x="54" y="6"/>
                </a:lnTo>
                <a:lnTo>
                  <a:pt x="36" y="6"/>
                </a:lnTo>
                <a:lnTo>
                  <a:pt x="18" y="6"/>
                </a:lnTo>
                <a:lnTo>
                  <a:pt x="0" y="554"/>
                </a:lnTo>
                <a:lnTo>
                  <a:pt x="0" y="1109"/>
                </a:lnTo>
                <a:lnTo>
                  <a:pt x="6" y="1668"/>
                </a:lnTo>
                <a:lnTo>
                  <a:pt x="0" y="2225"/>
                </a:lnTo>
                <a:close/>
              </a:path>
            </a:pathLst>
          </a:custGeom>
          <a:solidFill>
            <a:srgbClr val="000000"/>
          </a:solidFill>
          <a:ln w="9525">
            <a:solidFill>
              <a:srgbClr val="996633"/>
            </a:solidFill>
            <a:round/>
            <a:headEnd/>
            <a:tailEnd/>
          </a:ln>
        </p:spPr>
        <p:txBody>
          <a:bodyPr/>
          <a:lstStyle/>
          <a:p>
            <a:endParaRPr lang="es-MX"/>
          </a:p>
        </p:txBody>
      </p:sp>
      <p:sp>
        <p:nvSpPr>
          <p:cNvPr id="20" name="Freeform 2071"/>
          <p:cNvSpPr>
            <a:spLocks/>
          </p:cNvSpPr>
          <p:nvPr userDrawn="1"/>
        </p:nvSpPr>
        <p:spPr bwMode="auto">
          <a:xfrm>
            <a:off x="1984375" y="795338"/>
            <a:ext cx="66675" cy="249237"/>
          </a:xfrm>
          <a:custGeom>
            <a:avLst/>
            <a:gdLst>
              <a:gd name="T0" fmla="*/ 2147483646 w 567"/>
              <a:gd name="T1" fmla="*/ 2147483646 h 2199"/>
              <a:gd name="T2" fmla="*/ 2147483646 w 567"/>
              <a:gd name="T3" fmla="*/ 2147483646 h 2199"/>
              <a:gd name="T4" fmla="*/ 2147483646 w 567"/>
              <a:gd name="T5" fmla="*/ 2147483646 h 2199"/>
              <a:gd name="T6" fmla="*/ 2147483646 w 567"/>
              <a:gd name="T7" fmla="*/ 2147483646 h 2199"/>
              <a:gd name="T8" fmla="*/ 2147483646 w 567"/>
              <a:gd name="T9" fmla="*/ 2147483646 h 2199"/>
              <a:gd name="T10" fmla="*/ 2147483646 w 567"/>
              <a:gd name="T11" fmla="*/ 2147483646 h 2199"/>
              <a:gd name="T12" fmla="*/ 2147483646 w 567"/>
              <a:gd name="T13" fmla="*/ 2147483646 h 2199"/>
              <a:gd name="T14" fmla="*/ 2147483646 w 567"/>
              <a:gd name="T15" fmla="*/ 2147483646 h 2199"/>
              <a:gd name="T16" fmla="*/ 2147483646 w 567"/>
              <a:gd name="T17" fmla="*/ 2147483646 h 2199"/>
              <a:gd name="T18" fmla="*/ 2147483646 w 567"/>
              <a:gd name="T19" fmla="*/ 2147483646 h 2199"/>
              <a:gd name="T20" fmla="*/ 2147483646 w 567"/>
              <a:gd name="T21" fmla="*/ 2147483646 h 2199"/>
              <a:gd name="T22" fmla="*/ 2147483646 w 567"/>
              <a:gd name="T23" fmla="*/ 2147483646 h 2199"/>
              <a:gd name="T24" fmla="*/ 2147483646 w 567"/>
              <a:gd name="T25" fmla="*/ 2147483646 h 2199"/>
              <a:gd name="T26" fmla="*/ 2147483646 w 567"/>
              <a:gd name="T27" fmla="*/ 2147483646 h 2199"/>
              <a:gd name="T28" fmla="*/ 2147483646 w 567"/>
              <a:gd name="T29" fmla="*/ 2147483646 h 2199"/>
              <a:gd name="T30" fmla="*/ 2147483646 w 567"/>
              <a:gd name="T31" fmla="*/ 2147483646 h 2199"/>
              <a:gd name="T32" fmla="*/ 2147483646 w 567"/>
              <a:gd name="T33" fmla="*/ 2147483646 h 2199"/>
              <a:gd name="T34" fmla="*/ 2147483646 w 567"/>
              <a:gd name="T35" fmla="*/ 2147483646 h 2199"/>
              <a:gd name="T36" fmla="*/ 2147483646 w 567"/>
              <a:gd name="T37" fmla="*/ 2147483646 h 2199"/>
              <a:gd name="T38" fmla="*/ 2147483646 w 567"/>
              <a:gd name="T39" fmla="*/ 2147483646 h 2199"/>
              <a:gd name="T40" fmla="*/ 2147483646 w 567"/>
              <a:gd name="T41" fmla="*/ 2147483646 h 2199"/>
              <a:gd name="T42" fmla="*/ 0 w 567"/>
              <a:gd name="T43" fmla="*/ 0 h 2199"/>
              <a:gd name="T44" fmla="*/ 2147483646 w 567"/>
              <a:gd name="T45" fmla="*/ 2147483646 h 2199"/>
              <a:gd name="T46" fmla="*/ 2147483646 w 567"/>
              <a:gd name="T47" fmla="*/ 2147483646 h 2199"/>
              <a:gd name="T48" fmla="*/ 2147483646 w 567"/>
              <a:gd name="T49" fmla="*/ 2147483646 h 2199"/>
              <a:gd name="T50" fmla="*/ 2147483646 w 567"/>
              <a:gd name="T51" fmla="*/ 2147483646 h 2199"/>
              <a:gd name="T52" fmla="*/ 2147483646 w 567"/>
              <a:gd name="T53" fmla="*/ 2147483646 h 2199"/>
              <a:gd name="T54" fmla="*/ 2147483646 w 567"/>
              <a:gd name="T55" fmla="*/ 2147483646 h 2199"/>
              <a:gd name="T56" fmla="*/ 2147483646 w 567"/>
              <a:gd name="T57" fmla="*/ 2147483646 h 2199"/>
              <a:gd name="T58" fmla="*/ 2147483646 w 567"/>
              <a:gd name="T59" fmla="*/ 2147483646 h 2199"/>
              <a:gd name="T60" fmla="*/ 2147483646 w 567"/>
              <a:gd name="T61" fmla="*/ 2147483646 h 2199"/>
              <a:gd name="T62" fmla="*/ 2147483646 w 567"/>
              <a:gd name="T63" fmla="*/ 2147483646 h 2199"/>
              <a:gd name="T64" fmla="*/ 2147483646 w 567"/>
              <a:gd name="T65" fmla="*/ 2147483646 h 2199"/>
              <a:gd name="T66" fmla="*/ 2147483646 w 567"/>
              <a:gd name="T67" fmla="*/ 2147483646 h 2199"/>
              <a:gd name="T68" fmla="*/ 2147483646 w 567"/>
              <a:gd name="T69" fmla="*/ 2147483646 h 2199"/>
              <a:gd name="T70" fmla="*/ 2147483646 w 567"/>
              <a:gd name="T71" fmla="*/ 2147483646 h 2199"/>
              <a:gd name="T72" fmla="*/ 2147483646 w 567"/>
              <a:gd name="T73" fmla="*/ 2147483646 h 2199"/>
              <a:gd name="T74" fmla="*/ 2147483646 w 567"/>
              <a:gd name="T75" fmla="*/ 2147483646 h 2199"/>
              <a:gd name="T76" fmla="*/ 2147483646 w 567"/>
              <a:gd name="T77" fmla="*/ 2147483646 h 2199"/>
              <a:gd name="T78" fmla="*/ 2147483646 w 567"/>
              <a:gd name="T79" fmla="*/ 2147483646 h 2199"/>
              <a:gd name="T80" fmla="*/ 2147483646 w 567"/>
              <a:gd name="T81" fmla="*/ 2147483646 h 2199"/>
              <a:gd name="T82" fmla="*/ 2147483646 w 567"/>
              <a:gd name="T83" fmla="*/ 2147483646 h 2199"/>
              <a:gd name="T84" fmla="*/ 2147483646 w 567"/>
              <a:gd name="T85" fmla="*/ 2147483646 h 2199"/>
              <a:gd name="T86" fmla="*/ 2147483646 w 567"/>
              <a:gd name="T87" fmla="*/ 2147483646 h 2199"/>
              <a:gd name="T88" fmla="*/ 2147483646 w 567"/>
              <a:gd name="T89" fmla="*/ 2147483646 h 2199"/>
              <a:gd name="T90" fmla="*/ 2147483646 w 567"/>
              <a:gd name="T91" fmla="*/ 2147483646 h 2199"/>
              <a:gd name="T92" fmla="*/ 2147483646 w 567"/>
              <a:gd name="T93" fmla="*/ 2147483646 h 2199"/>
              <a:gd name="T94" fmla="*/ 2147483646 w 567"/>
              <a:gd name="T95" fmla="*/ 2147483646 h 2199"/>
              <a:gd name="T96" fmla="*/ 2147483646 w 567"/>
              <a:gd name="T97" fmla="*/ 2147483646 h 2199"/>
              <a:gd name="T98" fmla="*/ 2147483646 w 567"/>
              <a:gd name="T99" fmla="*/ 2147483646 h 21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67" h="2199">
                <a:moveTo>
                  <a:pt x="565" y="2191"/>
                </a:moveTo>
                <a:lnTo>
                  <a:pt x="565" y="2024"/>
                </a:lnTo>
                <a:lnTo>
                  <a:pt x="567" y="1855"/>
                </a:lnTo>
                <a:lnTo>
                  <a:pt x="560" y="1688"/>
                </a:lnTo>
                <a:lnTo>
                  <a:pt x="531" y="1523"/>
                </a:lnTo>
                <a:lnTo>
                  <a:pt x="493" y="1380"/>
                </a:lnTo>
                <a:lnTo>
                  <a:pt x="455" y="1239"/>
                </a:lnTo>
                <a:lnTo>
                  <a:pt x="416" y="1095"/>
                </a:lnTo>
                <a:lnTo>
                  <a:pt x="380" y="954"/>
                </a:lnTo>
                <a:lnTo>
                  <a:pt x="344" y="813"/>
                </a:lnTo>
                <a:lnTo>
                  <a:pt x="306" y="674"/>
                </a:lnTo>
                <a:lnTo>
                  <a:pt x="267" y="533"/>
                </a:lnTo>
                <a:lnTo>
                  <a:pt x="228" y="394"/>
                </a:lnTo>
                <a:lnTo>
                  <a:pt x="216" y="346"/>
                </a:lnTo>
                <a:lnTo>
                  <a:pt x="203" y="297"/>
                </a:lnTo>
                <a:lnTo>
                  <a:pt x="190" y="250"/>
                </a:lnTo>
                <a:lnTo>
                  <a:pt x="177" y="202"/>
                </a:lnTo>
                <a:lnTo>
                  <a:pt x="162" y="154"/>
                </a:lnTo>
                <a:lnTo>
                  <a:pt x="149" y="104"/>
                </a:lnTo>
                <a:lnTo>
                  <a:pt x="136" y="53"/>
                </a:lnTo>
                <a:lnTo>
                  <a:pt x="126" y="4"/>
                </a:lnTo>
                <a:lnTo>
                  <a:pt x="0" y="0"/>
                </a:lnTo>
                <a:lnTo>
                  <a:pt x="5" y="64"/>
                </a:lnTo>
                <a:lnTo>
                  <a:pt x="16" y="130"/>
                </a:lnTo>
                <a:lnTo>
                  <a:pt x="34" y="200"/>
                </a:lnTo>
                <a:lnTo>
                  <a:pt x="54" y="266"/>
                </a:lnTo>
                <a:lnTo>
                  <a:pt x="74" y="336"/>
                </a:lnTo>
                <a:lnTo>
                  <a:pt x="95" y="404"/>
                </a:lnTo>
                <a:lnTo>
                  <a:pt x="110" y="472"/>
                </a:lnTo>
                <a:lnTo>
                  <a:pt x="123" y="536"/>
                </a:lnTo>
                <a:lnTo>
                  <a:pt x="159" y="666"/>
                </a:lnTo>
                <a:lnTo>
                  <a:pt x="195" y="795"/>
                </a:lnTo>
                <a:lnTo>
                  <a:pt x="231" y="923"/>
                </a:lnTo>
                <a:lnTo>
                  <a:pt x="264" y="1049"/>
                </a:lnTo>
                <a:lnTo>
                  <a:pt x="298" y="1177"/>
                </a:lnTo>
                <a:lnTo>
                  <a:pt x="331" y="1303"/>
                </a:lnTo>
                <a:lnTo>
                  <a:pt x="365" y="1431"/>
                </a:lnTo>
                <a:lnTo>
                  <a:pt x="398" y="1557"/>
                </a:lnTo>
                <a:lnTo>
                  <a:pt x="416" y="1637"/>
                </a:lnTo>
                <a:lnTo>
                  <a:pt x="437" y="1719"/>
                </a:lnTo>
                <a:lnTo>
                  <a:pt x="460" y="1798"/>
                </a:lnTo>
                <a:lnTo>
                  <a:pt x="480" y="1881"/>
                </a:lnTo>
                <a:lnTo>
                  <a:pt x="501" y="1960"/>
                </a:lnTo>
                <a:lnTo>
                  <a:pt x="521" y="2039"/>
                </a:lnTo>
                <a:lnTo>
                  <a:pt x="542" y="2119"/>
                </a:lnTo>
                <a:lnTo>
                  <a:pt x="560" y="2199"/>
                </a:lnTo>
                <a:lnTo>
                  <a:pt x="563" y="2193"/>
                </a:lnTo>
                <a:lnTo>
                  <a:pt x="565" y="2191"/>
                </a:lnTo>
                <a:close/>
              </a:path>
            </a:pathLst>
          </a:custGeom>
          <a:solidFill>
            <a:srgbClr val="000000"/>
          </a:solidFill>
          <a:ln w="9525">
            <a:solidFill>
              <a:srgbClr val="996633"/>
            </a:solidFill>
            <a:round/>
            <a:headEnd/>
            <a:tailEnd/>
          </a:ln>
        </p:spPr>
        <p:txBody>
          <a:bodyPr/>
          <a:lstStyle/>
          <a:p>
            <a:endParaRPr lang="es-MX"/>
          </a:p>
        </p:txBody>
      </p:sp>
      <p:sp>
        <p:nvSpPr>
          <p:cNvPr id="21" name="Freeform 2072"/>
          <p:cNvSpPr>
            <a:spLocks/>
          </p:cNvSpPr>
          <p:nvPr userDrawn="1"/>
        </p:nvSpPr>
        <p:spPr bwMode="auto">
          <a:xfrm>
            <a:off x="1954213" y="912813"/>
            <a:ext cx="53975" cy="93662"/>
          </a:xfrm>
          <a:custGeom>
            <a:avLst/>
            <a:gdLst>
              <a:gd name="T0" fmla="*/ 2147483646 w 444"/>
              <a:gd name="T1" fmla="*/ 2147483646 h 829"/>
              <a:gd name="T2" fmla="*/ 2147483646 w 444"/>
              <a:gd name="T3" fmla="*/ 2147483646 h 829"/>
              <a:gd name="T4" fmla="*/ 2147483646 w 444"/>
              <a:gd name="T5" fmla="*/ 2147483646 h 829"/>
              <a:gd name="T6" fmla="*/ 2147483646 w 444"/>
              <a:gd name="T7" fmla="*/ 2147483646 h 829"/>
              <a:gd name="T8" fmla="*/ 2147483646 w 444"/>
              <a:gd name="T9" fmla="*/ 2147483646 h 829"/>
              <a:gd name="T10" fmla="*/ 2147483646 w 444"/>
              <a:gd name="T11" fmla="*/ 2147483646 h 829"/>
              <a:gd name="T12" fmla="*/ 2147483646 w 444"/>
              <a:gd name="T13" fmla="*/ 0 h 829"/>
              <a:gd name="T14" fmla="*/ 0 w 444"/>
              <a:gd name="T15" fmla="*/ 2147483646 h 829"/>
              <a:gd name="T16" fmla="*/ 2147483646 w 444"/>
              <a:gd name="T17" fmla="*/ 2147483646 h 829"/>
              <a:gd name="T18" fmla="*/ 2147483646 w 444"/>
              <a:gd name="T19" fmla="*/ 2147483646 h 829"/>
              <a:gd name="T20" fmla="*/ 2147483646 w 444"/>
              <a:gd name="T21" fmla="*/ 2147483646 h 829"/>
              <a:gd name="T22" fmla="*/ 2147483646 w 444"/>
              <a:gd name="T23" fmla="*/ 2147483646 h 829"/>
              <a:gd name="T24" fmla="*/ 2147483646 w 444"/>
              <a:gd name="T25" fmla="*/ 2147483646 h 829"/>
              <a:gd name="T26" fmla="*/ 2147483646 w 444"/>
              <a:gd name="T27" fmla="*/ 2147483646 h 829"/>
              <a:gd name="T28" fmla="*/ 2147483646 w 444"/>
              <a:gd name="T29" fmla="*/ 2147483646 h 829"/>
              <a:gd name="T30" fmla="*/ 2147483646 w 444"/>
              <a:gd name="T31" fmla="*/ 2147483646 h 8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4" h="829">
                <a:moveTo>
                  <a:pt x="28" y="824"/>
                </a:moveTo>
                <a:lnTo>
                  <a:pt x="429" y="829"/>
                </a:lnTo>
                <a:lnTo>
                  <a:pt x="432" y="826"/>
                </a:lnTo>
                <a:lnTo>
                  <a:pt x="437" y="822"/>
                </a:lnTo>
                <a:lnTo>
                  <a:pt x="440" y="819"/>
                </a:lnTo>
                <a:lnTo>
                  <a:pt x="444" y="814"/>
                </a:lnTo>
                <a:lnTo>
                  <a:pt x="224" y="0"/>
                </a:lnTo>
                <a:lnTo>
                  <a:pt x="0" y="814"/>
                </a:lnTo>
                <a:lnTo>
                  <a:pt x="2" y="819"/>
                </a:lnTo>
                <a:lnTo>
                  <a:pt x="6" y="822"/>
                </a:lnTo>
                <a:lnTo>
                  <a:pt x="10" y="826"/>
                </a:lnTo>
                <a:lnTo>
                  <a:pt x="14" y="829"/>
                </a:lnTo>
                <a:lnTo>
                  <a:pt x="16" y="829"/>
                </a:lnTo>
                <a:lnTo>
                  <a:pt x="20" y="826"/>
                </a:lnTo>
                <a:lnTo>
                  <a:pt x="26" y="824"/>
                </a:lnTo>
                <a:lnTo>
                  <a:pt x="28" y="824"/>
                </a:lnTo>
                <a:close/>
              </a:path>
            </a:pathLst>
          </a:custGeom>
          <a:solidFill>
            <a:srgbClr val="FFFFFF"/>
          </a:solidFill>
          <a:ln w="9525">
            <a:solidFill>
              <a:srgbClr val="996633"/>
            </a:solidFill>
            <a:round/>
            <a:headEnd/>
            <a:tailEnd/>
          </a:ln>
        </p:spPr>
        <p:txBody>
          <a:bodyPr/>
          <a:lstStyle/>
          <a:p>
            <a:endParaRPr lang="es-MX"/>
          </a:p>
        </p:txBody>
      </p:sp>
      <p:sp>
        <p:nvSpPr>
          <p:cNvPr id="22" name="Freeform 2073"/>
          <p:cNvSpPr>
            <a:spLocks/>
          </p:cNvSpPr>
          <p:nvPr userDrawn="1"/>
        </p:nvSpPr>
        <p:spPr bwMode="auto">
          <a:xfrm>
            <a:off x="1522413" y="914400"/>
            <a:ext cx="17462" cy="79375"/>
          </a:xfrm>
          <a:custGeom>
            <a:avLst/>
            <a:gdLst>
              <a:gd name="T0" fmla="*/ 2147483646 w 146"/>
              <a:gd name="T1" fmla="*/ 2147483646 h 691"/>
              <a:gd name="T2" fmla="*/ 2147483646 w 146"/>
              <a:gd name="T3" fmla="*/ 2147483646 h 691"/>
              <a:gd name="T4" fmla="*/ 2147483646 w 146"/>
              <a:gd name="T5" fmla="*/ 2147483646 h 691"/>
              <a:gd name="T6" fmla="*/ 2147483646 w 146"/>
              <a:gd name="T7" fmla="*/ 2147483646 h 691"/>
              <a:gd name="T8" fmla="*/ 2147483646 w 146"/>
              <a:gd name="T9" fmla="*/ 2147483646 h 691"/>
              <a:gd name="T10" fmla="*/ 2147483646 w 146"/>
              <a:gd name="T11" fmla="*/ 2147483646 h 691"/>
              <a:gd name="T12" fmla="*/ 2147483646 w 146"/>
              <a:gd name="T13" fmla="*/ 0 h 691"/>
              <a:gd name="T14" fmla="*/ 0 w 146"/>
              <a:gd name="T15" fmla="*/ 2147483646 h 691"/>
              <a:gd name="T16" fmla="*/ 0 w 146"/>
              <a:gd name="T17" fmla="*/ 2147483646 h 691"/>
              <a:gd name="T18" fmla="*/ 2147483646 w 146"/>
              <a:gd name="T19" fmla="*/ 2147483646 h 691"/>
              <a:gd name="T20" fmla="*/ 2147483646 w 146"/>
              <a:gd name="T21" fmla="*/ 2147483646 h 691"/>
              <a:gd name="T22" fmla="*/ 2147483646 w 146"/>
              <a:gd name="T23" fmla="*/ 2147483646 h 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6" h="691">
                <a:moveTo>
                  <a:pt x="6" y="691"/>
                </a:moveTo>
                <a:lnTo>
                  <a:pt x="128" y="691"/>
                </a:lnTo>
                <a:lnTo>
                  <a:pt x="146" y="529"/>
                </a:lnTo>
                <a:lnTo>
                  <a:pt x="146" y="357"/>
                </a:lnTo>
                <a:lnTo>
                  <a:pt x="140" y="180"/>
                </a:lnTo>
                <a:lnTo>
                  <a:pt x="138" y="11"/>
                </a:lnTo>
                <a:lnTo>
                  <a:pt x="6" y="0"/>
                </a:lnTo>
                <a:lnTo>
                  <a:pt x="0" y="688"/>
                </a:lnTo>
                <a:lnTo>
                  <a:pt x="4" y="688"/>
                </a:lnTo>
                <a:lnTo>
                  <a:pt x="6" y="691"/>
                </a:lnTo>
                <a:close/>
              </a:path>
            </a:pathLst>
          </a:custGeom>
          <a:solidFill>
            <a:srgbClr val="000000"/>
          </a:solidFill>
          <a:ln w="9525">
            <a:solidFill>
              <a:srgbClr val="996633"/>
            </a:solidFill>
            <a:round/>
            <a:headEnd/>
            <a:tailEnd/>
          </a:ln>
        </p:spPr>
        <p:txBody>
          <a:bodyPr/>
          <a:lstStyle/>
          <a:p>
            <a:endParaRPr lang="es-MX"/>
          </a:p>
        </p:txBody>
      </p:sp>
      <p:sp>
        <p:nvSpPr>
          <p:cNvPr id="23" name="Freeform 2074"/>
          <p:cNvSpPr>
            <a:spLocks/>
          </p:cNvSpPr>
          <p:nvPr userDrawn="1"/>
        </p:nvSpPr>
        <p:spPr bwMode="auto">
          <a:xfrm>
            <a:off x="1549400" y="914400"/>
            <a:ext cx="41275" cy="79375"/>
          </a:xfrm>
          <a:custGeom>
            <a:avLst/>
            <a:gdLst>
              <a:gd name="T0" fmla="*/ 2147483646 w 344"/>
              <a:gd name="T1" fmla="*/ 2147483646 h 691"/>
              <a:gd name="T2" fmla="*/ 2147483646 w 344"/>
              <a:gd name="T3" fmla="*/ 2147483646 h 691"/>
              <a:gd name="T4" fmla="*/ 2147483646 w 344"/>
              <a:gd name="T5" fmla="*/ 2147483646 h 691"/>
              <a:gd name="T6" fmla="*/ 2147483646 w 344"/>
              <a:gd name="T7" fmla="*/ 2147483646 h 691"/>
              <a:gd name="T8" fmla="*/ 2147483646 w 344"/>
              <a:gd name="T9" fmla="*/ 2147483646 h 691"/>
              <a:gd name="T10" fmla="*/ 2147483646 w 344"/>
              <a:gd name="T11" fmla="*/ 2147483646 h 691"/>
              <a:gd name="T12" fmla="*/ 2147483646 w 344"/>
              <a:gd name="T13" fmla="*/ 0 h 691"/>
              <a:gd name="T14" fmla="*/ 2147483646 w 344"/>
              <a:gd name="T15" fmla="*/ 2147483646 h 691"/>
              <a:gd name="T16" fmla="*/ 0 w 344"/>
              <a:gd name="T17" fmla="*/ 2147483646 h 691"/>
              <a:gd name="T18" fmla="*/ 2147483646 w 344"/>
              <a:gd name="T19" fmla="*/ 2147483646 h 691"/>
              <a:gd name="T20" fmla="*/ 2147483646 w 344"/>
              <a:gd name="T21" fmla="*/ 2147483646 h 691"/>
              <a:gd name="T22" fmla="*/ 2147483646 w 344"/>
              <a:gd name="T23" fmla="*/ 2147483646 h 691"/>
              <a:gd name="T24" fmla="*/ 2147483646 w 344"/>
              <a:gd name="T25" fmla="*/ 2147483646 h 691"/>
              <a:gd name="T26" fmla="*/ 2147483646 w 344"/>
              <a:gd name="T27" fmla="*/ 2147483646 h 691"/>
              <a:gd name="T28" fmla="*/ 2147483646 w 344"/>
              <a:gd name="T29" fmla="*/ 2147483646 h 691"/>
              <a:gd name="T30" fmla="*/ 2147483646 w 344"/>
              <a:gd name="T31" fmla="*/ 2147483646 h 691"/>
              <a:gd name="T32" fmla="*/ 2147483646 w 344"/>
              <a:gd name="T33" fmla="*/ 2147483646 h 691"/>
              <a:gd name="T34" fmla="*/ 2147483646 w 344"/>
              <a:gd name="T35" fmla="*/ 2147483646 h 691"/>
              <a:gd name="T36" fmla="*/ 2147483646 w 344"/>
              <a:gd name="T37" fmla="*/ 2147483646 h 691"/>
              <a:gd name="T38" fmla="*/ 2147483646 w 344"/>
              <a:gd name="T39" fmla="*/ 2147483646 h 691"/>
              <a:gd name="T40" fmla="*/ 2147483646 w 344"/>
              <a:gd name="T41" fmla="*/ 2147483646 h 691"/>
              <a:gd name="T42" fmla="*/ 2147483646 w 344"/>
              <a:gd name="T43" fmla="*/ 2147483646 h 691"/>
              <a:gd name="T44" fmla="*/ 2147483646 w 344"/>
              <a:gd name="T45" fmla="*/ 2147483646 h 6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4" h="691">
                <a:moveTo>
                  <a:pt x="21" y="691"/>
                </a:moveTo>
                <a:lnTo>
                  <a:pt x="326" y="691"/>
                </a:lnTo>
                <a:lnTo>
                  <a:pt x="344" y="529"/>
                </a:lnTo>
                <a:lnTo>
                  <a:pt x="339" y="357"/>
                </a:lnTo>
                <a:lnTo>
                  <a:pt x="334" y="183"/>
                </a:lnTo>
                <a:lnTo>
                  <a:pt x="344" y="11"/>
                </a:lnTo>
                <a:lnTo>
                  <a:pt x="21" y="0"/>
                </a:lnTo>
                <a:lnTo>
                  <a:pt x="3" y="103"/>
                </a:lnTo>
                <a:lnTo>
                  <a:pt x="0" y="214"/>
                </a:lnTo>
                <a:lnTo>
                  <a:pt x="5" y="326"/>
                </a:lnTo>
                <a:lnTo>
                  <a:pt x="3" y="437"/>
                </a:lnTo>
                <a:lnTo>
                  <a:pt x="5" y="496"/>
                </a:lnTo>
                <a:lnTo>
                  <a:pt x="11" y="555"/>
                </a:lnTo>
                <a:lnTo>
                  <a:pt x="11" y="614"/>
                </a:lnTo>
                <a:lnTo>
                  <a:pt x="3" y="670"/>
                </a:lnTo>
                <a:lnTo>
                  <a:pt x="5" y="678"/>
                </a:lnTo>
                <a:lnTo>
                  <a:pt x="7" y="683"/>
                </a:lnTo>
                <a:lnTo>
                  <a:pt x="11" y="686"/>
                </a:lnTo>
                <a:lnTo>
                  <a:pt x="11" y="688"/>
                </a:lnTo>
                <a:lnTo>
                  <a:pt x="13" y="688"/>
                </a:lnTo>
                <a:lnTo>
                  <a:pt x="15" y="688"/>
                </a:lnTo>
                <a:lnTo>
                  <a:pt x="18" y="691"/>
                </a:lnTo>
                <a:lnTo>
                  <a:pt x="21" y="691"/>
                </a:lnTo>
                <a:close/>
              </a:path>
            </a:pathLst>
          </a:custGeom>
          <a:solidFill>
            <a:srgbClr val="000000"/>
          </a:solidFill>
          <a:ln w="9525">
            <a:solidFill>
              <a:srgbClr val="996633"/>
            </a:solidFill>
            <a:round/>
            <a:headEnd/>
            <a:tailEnd/>
          </a:ln>
        </p:spPr>
        <p:txBody>
          <a:bodyPr/>
          <a:lstStyle/>
          <a:p>
            <a:endParaRPr lang="es-MX"/>
          </a:p>
        </p:txBody>
      </p:sp>
      <p:sp>
        <p:nvSpPr>
          <p:cNvPr id="24" name="Freeform 2075"/>
          <p:cNvSpPr>
            <a:spLocks/>
          </p:cNvSpPr>
          <p:nvPr userDrawn="1"/>
        </p:nvSpPr>
        <p:spPr bwMode="auto">
          <a:xfrm>
            <a:off x="1860550" y="795338"/>
            <a:ext cx="42863" cy="171450"/>
          </a:xfrm>
          <a:custGeom>
            <a:avLst/>
            <a:gdLst>
              <a:gd name="T0" fmla="*/ 2147483646 w 360"/>
              <a:gd name="T1" fmla="*/ 2147483646 h 1520"/>
              <a:gd name="T2" fmla="*/ 2147483646 w 360"/>
              <a:gd name="T3" fmla="*/ 2147483646 h 1520"/>
              <a:gd name="T4" fmla="*/ 2147483646 w 360"/>
              <a:gd name="T5" fmla="*/ 2147483646 h 1520"/>
              <a:gd name="T6" fmla="*/ 2147483646 w 360"/>
              <a:gd name="T7" fmla="*/ 2147483646 h 1520"/>
              <a:gd name="T8" fmla="*/ 2147483646 w 360"/>
              <a:gd name="T9" fmla="*/ 2147483646 h 1520"/>
              <a:gd name="T10" fmla="*/ 2147483646 w 360"/>
              <a:gd name="T11" fmla="*/ 2147483646 h 1520"/>
              <a:gd name="T12" fmla="*/ 2147483646 w 360"/>
              <a:gd name="T13" fmla="*/ 2147483646 h 1520"/>
              <a:gd name="T14" fmla="*/ 2147483646 w 360"/>
              <a:gd name="T15" fmla="*/ 2147483646 h 1520"/>
              <a:gd name="T16" fmla="*/ 2147483646 w 360"/>
              <a:gd name="T17" fmla="*/ 2147483646 h 1520"/>
              <a:gd name="T18" fmla="*/ 2147483646 w 360"/>
              <a:gd name="T19" fmla="*/ 2147483646 h 1520"/>
              <a:gd name="T20" fmla="*/ 2147483646 w 360"/>
              <a:gd name="T21" fmla="*/ 2147483646 h 1520"/>
              <a:gd name="T22" fmla="*/ 2147483646 w 360"/>
              <a:gd name="T23" fmla="*/ 2147483646 h 1520"/>
              <a:gd name="T24" fmla="*/ 2147483646 w 360"/>
              <a:gd name="T25" fmla="*/ 2147483646 h 1520"/>
              <a:gd name="T26" fmla="*/ 2147483646 w 360"/>
              <a:gd name="T27" fmla="*/ 2147483646 h 1520"/>
              <a:gd name="T28" fmla="*/ 2147483646 w 360"/>
              <a:gd name="T29" fmla="*/ 2147483646 h 1520"/>
              <a:gd name="T30" fmla="*/ 2147483646 w 360"/>
              <a:gd name="T31" fmla="*/ 2147483646 h 1520"/>
              <a:gd name="T32" fmla="*/ 2147483646 w 360"/>
              <a:gd name="T33" fmla="*/ 2147483646 h 1520"/>
              <a:gd name="T34" fmla="*/ 2147483646 w 360"/>
              <a:gd name="T35" fmla="*/ 2147483646 h 1520"/>
              <a:gd name="T36" fmla="*/ 2147483646 w 360"/>
              <a:gd name="T37" fmla="*/ 2147483646 h 1520"/>
              <a:gd name="T38" fmla="*/ 2147483646 w 360"/>
              <a:gd name="T39" fmla="*/ 0 h 1520"/>
              <a:gd name="T40" fmla="*/ 2147483646 w 360"/>
              <a:gd name="T41" fmla="*/ 0 h 1520"/>
              <a:gd name="T42" fmla="*/ 2147483646 w 360"/>
              <a:gd name="T43" fmla="*/ 2147483646 h 1520"/>
              <a:gd name="T44" fmla="*/ 2147483646 w 360"/>
              <a:gd name="T45" fmla="*/ 2147483646 h 1520"/>
              <a:gd name="T46" fmla="*/ 2147483646 w 360"/>
              <a:gd name="T47" fmla="*/ 2147483646 h 1520"/>
              <a:gd name="T48" fmla="*/ 2147483646 w 360"/>
              <a:gd name="T49" fmla="*/ 2147483646 h 1520"/>
              <a:gd name="T50" fmla="*/ 2147483646 w 360"/>
              <a:gd name="T51" fmla="*/ 2147483646 h 1520"/>
              <a:gd name="T52" fmla="*/ 0 w 360"/>
              <a:gd name="T53" fmla="*/ 2147483646 h 1520"/>
              <a:gd name="T54" fmla="*/ 2147483646 w 360"/>
              <a:gd name="T55" fmla="*/ 2147483646 h 1520"/>
              <a:gd name="T56" fmla="*/ 2147483646 w 360"/>
              <a:gd name="T57" fmla="*/ 2147483646 h 1520"/>
              <a:gd name="T58" fmla="*/ 2147483646 w 360"/>
              <a:gd name="T59" fmla="*/ 2147483646 h 1520"/>
              <a:gd name="T60" fmla="*/ 2147483646 w 360"/>
              <a:gd name="T61" fmla="*/ 2147483646 h 1520"/>
              <a:gd name="T62" fmla="*/ 2147483646 w 360"/>
              <a:gd name="T63" fmla="*/ 2147483646 h 1520"/>
              <a:gd name="T64" fmla="*/ 2147483646 w 360"/>
              <a:gd name="T65" fmla="*/ 2147483646 h 1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0" h="1520">
                <a:moveTo>
                  <a:pt x="8" y="1512"/>
                </a:moveTo>
                <a:lnTo>
                  <a:pt x="36" y="1420"/>
                </a:lnTo>
                <a:lnTo>
                  <a:pt x="64" y="1327"/>
                </a:lnTo>
                <a:lnTo>
                  <a:pt x="94" y="1235"/>
                </a:lnTo>
                <a:lnTo>
                  <a:pt x="128" y="1140"/>
                </a:lnTo>
                <a:lnTo>
                  <a:pt x="162" y="1048"/>
                </a:lnTo>
                <a:lnTo>
                  <a:pt x="195" y="955"/>
                </a:lnTo>
                <a:lnTo>
                  <a:pt x="226" y="863"/>
                </a:lnTo>
                <a:lnTo>
                  <a:pt x="256" y="770"/>
                </a:lnTo>
                <a:lnTo>
                  <a:pt x="285" y="678"/>
                </a:lnTo>
                <a:lnTo>
                  <a:pt x="308" y="586"/>
                </a:lnTo>
                <a:lnTo>
                  <a:pt x="328" y="491"/>
                </a:lnTo>
                <a:lnTo>
                  <a:pt x="344" y="398"/>
                </a:lnTo>
                <a:lnTo>
                  <a:pt x="357" y="304"/>
                </a:lnTo>
                <a:lnTo>
                  <a:pt x="360" y="211"/>
                </a:lnTo>
                <a:lnTo>
                  <a:pt x="357" y="116"/>
                </a:lnTo>
                <a:lnTo>
                  <a:pt x="346" y="22"/>
                </a:lnTo>
                <a:lnTo>
                  <a:pt x="310" y="8"/>
                </a:lnTo>
                <a:lnTo>
                  <a:pt x="272" y="4"/>
                </a:lnTo>
                <a:lnTo>
                  <a:pt x="231" y="0"/>
                </a:lnTo>
                <a:lnTo>
                  <a:pt x="190" y="0"/>
                </a:lnTo>
                <a:lnTo>
                  <a:pt x="148" y="4"/>
                </a:lnTo>
                <a:lnTo>
                  <a:pt x="106" y="6"/>
                </a:lnTo>
                <a:lnTo>
                  <a:pt x="62" y="6"/>
                </a:lnTo>
                <a:lnTo>
                  <a:pt x="20" y="4"/>
                </a:lnTo>
                <a:lnTo>
                  <a:pt x="2" y="378"/>
                </a:lnTo>
                <a:lnTo>
                  <a:pt x="0" y="758"/>
                </a:lnTo>
                <a:lnTo>
                  <a:pt x="6" y="1140"/>
                </a:lnTo>
                <a:lnTo>
                  <a:pt x="2" y="1520"/>
                </a:lnTo>
                <a:lnTo>
                  <a:pt x="6" y="1515"/>
                </a:lnTo>
                <a:lnTo>
                  <a:pt x="8" y="1512"/>
                </a:lnTo>
                <a:close/>
              </a:path>
            </a:pathLst>
          </a:custGeom>
          <a:solidFill>
            <a:srgbClr val="000000"/>
          </a:solidFill>
          <a:ln w="9525">
            <a:solidFill>
              <a:srgbClr val="996633"/>
            </a:solidFill>
            <a:round/>
            <a:headEnd/>
            <a:tailEnd/>
          </a:ln>
        </p:spPr>
        <p:txBody>
          <a:bodyPr/>
          <a:lstStyle/>
          <a:p>
            <a:endParaRPr lang="es-MX"/>
          </a:p>
        </p:txBody>
      </p:sp>
      <p:sp>
        <p:nvSpPr>
          <p:cNvPr id="25" name="Freeform 2076"/>
          <p:cNvSpPr>
            <a:spLocks/>
          </p:cNvSpPr>
          <p:nvPr userDrawn="1"/>
        </p:nvSpPr>
        <p:spPr bwMode="auto">
          <a:xfrm>
            <a:off x="2011363" y="795338"/>
            <a:ext cx="39687" cy="152400"/>
          </a:xfrm>
          <a:custGeom>
            <a:avLst/>
            <a:gdLst>
              <a:gd name="T0" fmla="*/ 2147483646 w 349"/>
              <a:gd name="T1" fmla="*/ 2147483646 h 1352"/>
              <a:gd name="T2" fmla="*/ 2147483646 w 349"/>
              <a:gd name="T3" fmla="*/ 2147483646 h 1352"/>
              <a:gd name="T4" fmla="*/ 2147483646 w 349"/>
              <a:gd name="T5" fmla="*/ 2147483646 h 1352"/>
              <a:gd name="T6" fmla="*/ 2147483646 w 349"/>
              <a:gd name="T7" fmla="*/ 2147483646 h 1352"/>
              <a:gd name="T8" fmla="*/ 2147483646 w 349"/>
              <a:gd name="T9" fmla="*/ 2147483646 h 1352"/>
              <a:gd name="T10" fmla="*/ 2147483646 w 349"/>
              <a:gd name="T11" fmla="*/ 2147483646 h 1352"/>
              <a:gd name="T12" fmla="*/ 2147483646 w 349"/>
              <a:gd name="T13" fmla="*/ 2147483646 h 1352"/>
              <a:gd name="T14" fmla="*/ 2147483646 w 349"/>
              <a:gd name="T15" fmla="*/ 2147483646 h 1352"/>
              <a:gd name="T16" fmla="*/ 2147483646 w 349"/>
              <a:gd name="T17" fmla="*/ 2147483646 h 1352"/>
              <a:gd name="T18" fmla="*/ 0 w 349"/>
              <a:gd name="T19" fmla="*/ 0 h 1352"/>
              <a:gd name="T20" fmla="*/ 2147483646 w 349"/>
              <a:gd name="T21" fmla="*/ 2147483646 h 1352"/>
              <a:gd name="T22" fmla="*/ 2147483646 w 349"/>
              <a:gd name="T23" fmla="*/ 2147483646 h 1352"/>
              <a:gd name="T24" fmla="*/ 2147483646 w 349"/>
              <a:gd name="T25" fmla="*/ 2147483646 h 1352"/>
              <a:gd name="T26" fmla="*/ 2147483646 w 349"/>
              <a:gd name="T27" fmla="*/ 2147483646 h 1352"/>
              <a:gd name="T28" fmla="*/ 2147483646 w 349"/>
              <a:gd name="T29" fmla="*/ 2147483646 h 1352"/>
              <a:gd name="T30" fmla="*/ 2147483646 w 349"/>
              <a:gd name="T31" fmla="*/ 2147483646 h 1352"/>
              <a:gd name="T32" fmla="*/ 2147483646 w 349"/>
              <a:gd name="T33" fmla="*/ 2147483646 h 1352"/>
              <a:gd name="T34" fmla="*/ 2147483646 w 349"/>
              <a:gd name="T35" fmla="*/ 2147483646 h 1352"/>
              <a:gd name="T36" fmla="*/ 2147483646 w 349"/>
              <a:gd name="T37" fmla="*/ 2147483646 h 1352"/>
              <a:gd name="T38" fmla="*/ 2147483646 w 349"/>
              <a:gd name="T39" fmla="*/ 2147483646 h 1352"/>
              <a:gd name="T40" fmla="*/ 2147483646 w 349"/>
              <a:gd name="T41" fmla="*/ 2147483646 h 1352"/>
              <a:gd name="T42" fmla="*/ 2147483646 w 349"/>
              <a:gd name="T43" fmla="*/ 2147483646 h 1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9" h="1352">
                <a:moveTo>
                  <a:pt x="347" y="1349"/>
                </a:moveTo>
                <a:lnTo>
                  <a:pt x="349" y="1182"/>
                </a:lnTo>
                <a:lnTo>
                  <a:pt x="349" y="1013"/>
                </a:lnTo>
                <a:lnTo>
                  <a:pt x="349" y="846"/>
                </a:lnTo>
                <a:lnTo>
                  <a:pt x="342" y="677"/>
                </a:lnTo>
                <a:lnTo>
                  <a:pt x="327" y="510"/>
                </a:lnTo>
                <a:lnTo>
                  <a:pt x="301" y="340"/>
                </a:lnTo>
                <a:lnTo>
                  <a:pt x="262" y="174"/>
                </a:lnTo>
                <a:lnTo>
                  <a:pt x="208" y="4"/>
                </a:lnTo>
                <a:lnTo>
                  <a:pt x="0" y="0"/>
                </a:lnTo>
                <a:lnTo>
                  <a:pt x="34" y="164"/>
                </a:lnTo>
                <a:lnTo>
                  <a:pt x="72" y="330"/>
                </a:lnTo>
                <a:lnTo>
                  <a:pt x="116" y="497"/>
                </a:lnTo>
                <a:lnTo>
                  <a:pt x="162" y="666"/>
                </a:lnTo>
                <a:lnTo>
                  <a:pt x="211" y="838"/>
                </a:lnTo>
                <a:lnTo>
                  <a:pt x="257" y="1010"/>
                </a:lnTo>
                <a:lnTo>
                  <a:pt x="301" y="1180"/>
                </a:lnTo>
                <a:lnTo>
                  <a:pt x="342" y="1352"/>
                </a:lnTo>
                <a:lnTo>
                  <a:pt x="345" y="1349"/>
                </a:lnTo>
                <a:lnTo>
                  <a:pt x="347" y="1349"/>
                </a:lnTo>
                <a:close/>
              </a:path>
            </a:pathLst>
          </a:custGeom>
          <a:solidFill>
            <a:srgbClr val="000000"/>
          </a:solidFill>
          <a:ln w="9525">
            <a:solidFill>
              <a:srgbClr val="996633"/>
            </a:solidFill>
            <a:round/>
            <a:headEnd/>
            <a:tailEnd/>
          </a:ln>
        </p:spPr>
        <p:txBody>
          <a:bodyPr/>
          <a:lstStyle/>
          <a:p>
            <a:endParaRPr lang="es-MX"/>
          </a:p>
        </p:txBody>
      </p:sp>
      <p:sp>
        <p:nvSpPr>
          <p:cNvPr id="26" name="Freeform 2077"/>
          <p:cNvSpPr>
            <a:spLocks/>
          </p:cNvSpPr>
          <p:nvPr userDrawn="1"/>
        </p:nvSpPr>
        <p:spPr bwMode="auto">
          <a:xfrm>
            <a:off x="1363663" y="795338"/>
            <a:ext cx="93662" cy="125412"/>
          </a:xfrm>
          <a:custGeom>
            <a:avLst/>
            <a:gdLst>
              <a:gd name="T0" fmla="*/ 2147483646 w 781"/>
              <a:gd name="T1" fmla="*/ 2147483646 h 1106"/>
              <a:gd name="T2" fmla="*/ 2147483646 w 781"/>
              <a:gd name="T3" fmla="*/ 2147483646 h 1106"/>
              <a:gd name="T4" fmla="*/ 2147483646 w 781"/>
              <a:gd name="T5" fmla="*/ 2147483646 h 1106"/>
              <a:gd name="T6" fmla="*/ 2147483646 w 781"/>
              <a:gd name="T7" fmla="*/ 2147483646 h 1106"/>
              <a:gd name="T8" fmla="*/ 2147483646 w 781"/>
              <a:gd name="T9" fmla="*/ 2147483646 h 1106"/>
              <a:gd name="T10" fmla="*/ 2147483646 w 781"/>
              <a:gd name="T11" fmla="*/ 2147483646 h 1106"/>
              <a:gd name="T12" fmla="*/ 2147483646 w 781"/>
              <a:gd name="T13" fmla="*/ 2147483646 h 1106"/>
              <a:gd name="T14" fmla="*/ 2147483646 w 781"/>
              <a:gd name="T15" fmla="*/ 2147483646 h 1106"/>
              <a:gd name="T16" fmla="*/ 2147483646 w 781"/>
              <a:gd name="T17" fmla="*/ 2147483646 h 1106"/>
              <a:gd name="T18" fmla="*/ 2147483646 w 781"/>
              <a:gd name="T19" fmla="*/ 2147483646 h 1106"/>
              <a:gd name="T20" fmla="*/ 2147483646 w 781"/>
              <a:gd name="T21" fmla="*/ 2147483646 h 1106"/>
              <a:gd name="T22" fmla="*/ 2147483646 w 781"/>
              <a:gd name="T23" fmla="*/ 2147483646 h 1106"/>
              <a:gd name="T24" fmla="*/ 2147483646 w 781"/>
              <a:gd name="T25" fmla="*/ 2147483646 h 1106"/>
              <a:gd name="T26" fmla="*/ 2147483646 w 781"/>
              <a:gd name="T27" fmla="*/ 2147483646 h 1106"/>
              <a:gd name="T28" fmla="*/ 2147483646 w 781"/>
              <a:gd name="T29" fmla="*/ 2147483646 h 1106"/>
              <a:gd name="T30" fmla="*/ 2147483646 w 781"/>
              <a:gd name="T31" fmla="*/ 2147483646 h 1106"/>
              <a:gd name="T32" fmla="*/ 2147483646 w 781"/>
              <a:gd name="T33" fmla="*/ 2147483646 h 1106"/>
              <a:gd name="T34" fmla="*/ 2147483646 w 781"/>
              <a:gd name="T35" fmla="*/ 2147483646 h 1106"/>
              <a:gd name="T36" fmla="*/ 2147483646 w 781"/>
              <a:gd name="T37" fmla="*/ 2147483646 h 1106"/>
              <a:gd name="T38" fmla="*/ 2147483646 w 781"/>
              <a:gd name="T39" fmla="*/ 2147483646 h 1106"/>
              <a:gd name="T40" fmla="*/ 2147483646 w 781"/>
              <a:gd name="T41" fmla="*/ 2147483646 h 1106"/>
              <a:gd name="T42" fmla="*/ 2147483646 w 781"/>
              <a:gd name="T43" fmla="*/ 2147483646 h 1106"/>
              <a:gd name="T44" fmla="*/ 2147483646 w 781"/>
              <a:gd name="T45" fmla="*/ 2147483646 h 1106"/>
              <a:gd name="T46" fmla="*/ 2147483646 w 781"/>
              <a:gd name="T47" fmla="*/ 2147483646 h 1106"/>
              <a:gd name="T48" fmla="*/ 2147483646 w 781"/>
              <a:gd name="T49" fmla="*/ 2147483646 h 1106"/>
              <a:gd name="T50" fmla="*/ 2147483646 w 781"/>
              <a:gd name="T51" fmla="*/ 2147483646 h 1106"/>
              <a:gd name="T52" fmla="*/ 2147483646 w 781"/>
              <a:gd name="T53" fmla="*/ 2147483646 h 1106"/>
              <a:gd name="T54" fmla="*/ 2147483646 w 781"/>
              <a:gd name="T55" fmla="*/ 2147483646 h 1106"/>
              <a:gd name="T56" fmla="*/ 2147483646 w 781"/>
              <a:gd name="T57" fmla="*/ 2147483646 h 1106"/>
              <a:gd name="T58" fmla="*/ 2147483646 w 781"/>
              <a:gd name="T59" fmla="*/ 0 h 1106"/>
              <a:gd name="T60" fmla="*/ 0 w 781"/>
              <a:gd name="T61" fmla="*/ 2147483646 h 1106"/>
              <a:gd name="T62" fmla="*/ 2147483646 w 781"/>
              <a:gd name="T63" fmla="*/ 2147483646 h 1106"/>
              <a:gd name="T64" fmla="*/ 2147483646 w 781"/>
              <a:gd name="T65" fmla="*/ 2147483646 h 1106"/>
              <a:gd name="T66" fmla="*/ 2147483646 w 781"/>
              <a:gd name="T67" fmla="*/ 2147483646 h 1106"/>
              <a:gd name="T68" fmla="*/ 2147483646 w 781"/>
              <a:gd name="T69" fmla="*/ 2147483646 h 1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1" h="1106">
                <a:moveTo>
                  <a:pt x="13" y="1106"/>
                </a:moveTo>
                <a:lnTo>
                  <a:pt x="766" y="1106"/>
                </a:lnTo>
                <a:lnTo>
                  <a:pt x="778" y="1076"/>
                </a:lnTo>
                <a:lnTo>
                  <a:pt x="781" y="1042"/>
                </a:lnTo>
                <a:lnTo>
                  <a:pt x="776" y="1006"/>
                </a:lnTo>
                <a:lnTo>
                  <a:pt x="768" y="968"/>
                </a:lnTo>
                <a:lnTo>
                  <a:pt x="756" y="929"/>
                </a:lnTo>
                <a:lnTo>
                  <a:pt x="742" y="891"/>
                </a:lnTo>
                <a:lnTo>
                  <a:pt x="730" y="852"/>
                </a:lnTo>
                <a:lnTo>
                  <a:pt x="720" y="816"/>
                </a:lnTo>
                <a:lnTo>
                  <a:pt x="694" y="758"/>
                </a:lnTo>
                <a:lnTo>
                  <a:pt x="666" y="696"/>
                </a:lnTo>
                <a:lnTo>
                  <a:pt x="634" y="637"/>
                </a:lnTo>
                <a:lnTo>
                  <a:pt x="602" y="580"/>
                </a:lnTo>
                <a:lnTo>
                  <a:pt x="566" y="522"/>
                </a:lnTo>
                <a:lnTo>
                  <a:pt x="526" y="465"/>
                </a:lnTo>
                <a:lnTo>
                  <a:pt x="486" y="411"/>
                </a:lnTo>
                <a:lnTo>
                  <a:pt x="444" y="357"/>
                </a:lnTo>
                <a:lnTo>
                  <a:pt x="398" y="306"/>
                </a:lnTo>
                <a:lnTo>
                  <a:pt x="352" y="257"/>
                </a:lnTo>
                <a:lnTo>
                  <a:pt x="306" y="210"/>
                </a:lnTo>
                <a:lnTo>
                  <a:pt x="254" y="164"/>
                </a:lnTo>
                <a:lnTo>
                  <a:pt x="203" y="124"/>
                </a:lnTo>
                <a:lnTo>
                  <a:pt x="152" y="82"/>
                </a:lnTo>
                <a:lnTo>
                  <a:pt x="98" y="46"/>
                </a:lnTo>
                <a:lnTo>
                  <a:pt x="41" y="14"/>
                </a:lnTo>
                <a:lnTo>
                  <a:pt x="31" y="14"/>
                </a:lnTo>
                <a:lnTo>
                  <a:pt x="23" y="10"/>
                </a:lnTo>
                <a:lnTo>
                  <a:pt x="18" y="6"/>
                </a:lnTo>
                <a:lnTo>
                  <a:pt x="13" y="0"/>
                </a:lnTo>
                <a:lnTo>
                  <a:pt x="0" y="1106"/>
                </a:lnTo>
                <a:lnTo>
                  <a:pt x="3" y="1106"/>
                </a:lnTo>
                <a:lnTo>
                  <a:pt x="8" y="1106"/>
                </a:lnTo>
                <a:lnTo>
                  <a:pt x="11" y="1106"/>
                </a:lnTo>
                <a:lnTo>
                  <a:pt x="13" y="1106"/>
                </a:lnTo>
                <a:close/>
              </a:path>
            </a:pathLst>
          </a:custGeom>
          <a:solidFill>
            <a:srgbClr val="000000"/>
          </a:solidFill>
          <a:ln w="9525">
            <a:solidFill>
              <a:srgbClr val="996633"/>
            </a:solidFill>
            <a:round/>
            <a:headEnd/>
            <a:tailEnd/>
          </a:ln>
        </p:spPr>
        <p:txBody>
          <a:bodyPr/>
          <a:lstStyle/>
          <a:p>
            <a:endParaRPr lang="es-MX"/>
          </a:p>
        </p:txBody>
      </p:sp>
      <p:sp>
        <p:nvSpPr>
          <p:cNvPr id="27" name="Freeform 2078"/>
          <p:cNvSpPr>
            <a:spLocks/>
          </p:cNvSpPr>
          <p:nvPr userDrawn="1"/>
        </p:nvSpPr>
        <p:spPr bwMode="auto">
          <a:xfrm>
            <a:off x="1335088" y="785813"/>
            <a:ext cx="19050" cy="119062"/>
          </a:xfrm>
          <a:custGeom>
            <a:avLst/>
            <a:gdLst>
              <a:gd name="T0" fmla="*/ 2147483646 w 154"/>
              <a:gd name="T1" fmla="*/ 2147483646 h 1054"/>
              <a:gd name="T2" fmla="*/ 2147483646 w 154"/>
              <a:gd name="T3" fmla="*/ 2147483646 h 1054"/>
              <a:gd name="T4" fmla="*/ 2147483646 w 154"/>
              <a:gd name="T5" fmla="*/ 0 h 1054"/>
              <a:gd name="T6" fmla="*/ 2147483646 w 154"/>
              <a:gd name="T7" fmla="*/ 2147483646 h 1054"/>
              <a:gd name="T8" fmla="*/ 0 w 154"/>
              <a:gd name="T9" fmla="*/ 2147483646 h 1054"/>
              <a:gd name="T10" fmla="*/ 2147483646 w 154"/>
              <a:gd name="T11" fmla="*/ 2147483646 h 1054"/>
              <a:gd name="T12" fmla="*/ 2147483646 w 154"/>
              <a:gd name="T13" fmla="*/ 2147483646 h 1054"/>
              <a:gd name="T14" fmla="*/ 2147483646 w 154"/>
              <a:gd name="T15" fmla="*/ 2147483646 h 1054"/>
              <a:gd name="T16" fmla="*/ 2147483646 w 154"/>
              <a:gd name="T17" fmla="*/ 2147483646 h 1054"/>
              <a:gd name="T18" fmla="*/ 2147483646 w 154"/>
              <a:gd name="T19" fmla="*/ 2147483646 h 1054"/>
              <a:gd name="T20" fmla="*/ 2147483646 w 154"/>
              <a:gd name="T21" fmla="*/ 2147483646 h 1054"/>
              <a:gd name="T22" fmla="*/ 2147483646 w 154"/>
              <a:gd name="T23" fmla="*/ 2147483646 h 1054"/>
              <a:gd name="T24" fmla="*/ 2147483646 w 154"/>
              <a:gd name="T25" fmla="*/ 2147483646 h 1054"/>
              <a:gd name="T26" fmla="*/ 2147483646 w 154"/>
              <a:gd name="T27" fmla="*/ 2147483646 h 1054"/>
              <a:gd name="T28" fmla="*/ 2147483646 w 154"/>
              <a:gd name="T29" fmla="*/ 2147483646 h 1054"/>
              <a:gd name="T30" fmla="*/ 2147483646 w 154"/>
              <a:gd name="T31" fmla="*/ 2147483646 h 1054"/>
              <a:gd name="T32" fmla="*/ 2147483646 w 154"/>
              <a:gd name="T33" fmla="*/ 2147483646 h 1054"/>
              <a:gd name="T34" fmla="*/ 2147483646 w 154"/>
              <a:gd name="T35" fmla="*/ 2147483646 h 1054"/>
              <a:gd name="T36" fmla="*/ 2147483646 w 154"/>
              <a:gd name="T37" fmla="*/ 2147483646 h 10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4" h="1054">
                <a:moveTo>
                  <a:pt x="154" y="1049"/>
                </a:moveTo>
                <a:lnTo>
                  <a:pt x="154" y="50"/>
                </a:lnTo>
                <a:lnTo>
                  <a:pt x="10" y="0"/>
                </a:lnTo>
                <a:lnTo>
                  <a:pt x="5" y="214"/>
                </a:lnTo>
                <a:lnTo>
                  <a:pt x="0" y="438"/>
                </a:lnTo>
                <a:lnTo>
                  <a:pt x="2" y="658"/>
                </a:lnTo>
                <a:lnTo>
                  <a:pt x="20" y="874"/>
                </a:lnTo>
                <a:lnTo>
                  <a:pt x="44" y="897"/>
                </a:lnTo>
                <a:lnTo>
                  <a:pt x="62" y="920"/>
                </a:lnTo>
                <a:lnTo>
                  <a:pt x="80" y="941"/>
                </a:lnTo>
                <a:lnTo>
                  <a:pt x="98" y="962"/>
                </a:lnTo>
                <a:lnTo>
                  <a:pt x="113" y="984"/>
                </a:lnTo>
                <a:lnTo>
                  <a:pt x="126" y="1005"/>
                </a:lnTo>
                <a:lnTo>
                  <a:pt x="138" y="1028"/>
                </a:lnTo>
                <a:lnTo>
                  <a:pt x="149" y="1054"/>
                </a:lnTo>
                <a:lnTo>
                  <a:pt x="152" y="1051"/>
                </a:lnTo>
                <a:lnTo>
                  <a:pt x="154" y="1049"/>
                </a:lnTo>
                <a:close/>
              </a:path>
            </a:pathLst>
          </a:custGeom>
          <a:solidFill>
            <a:srgbClr val="000000"/>
          </a:solidFill>
          <a:ln w="9525">
            <a:solidFill>
              <a:srgbClr val="996633"/>
            </a:solidFill>
            <a:round/>
            <a:headEnd/>
            <a:tailEnd/>
          </a:ln>
        </p:spPr>
        <p:txBody>
          <a:bodyPr/>
          <a:lstStyle/>
          <a:p>
            <a:endParaRPr lang="es-MX"/>
          </a:p>
        </p:txBody>
      </p:sp>
      <p:sp>
        <p:nvSpPr>
          <p:cNvPr id="28" name="Freeform 2079"/>
          <p:cNvSpPr>
            <a:spLocks/>
          </p:cNvSpPr>
          <p:nvPr userDrawn="1"/>
        </p:nvSpPr>
        <p:spPr bwMode="auto">
          <a:xfrm>
            <a:off x="1522413" y="793750"/>
            <a:ext cx="14287" cy="79375"/>
          </a:xfrm>
          <a:custGeom>
            <a:avLst/>
            <a:gdLst>
              <a:gd name="T0" fmla="*/ 2147483646 w 132"/>
              <a:gd name="T1" fmla="*/ 2147483646 h 701"/>
              <a:gd name="T2" fmla="*/ 2147483646 w 132"/>
              <a:gd name="T3" fmla="*/ 2147483646 h 701"/>
              <a:gd name="T4" fmla="*/ 2147483646 w 132"/>
              <a:gd name="T5" fmla="*/ 2147483646 h 701"/>
              <a:gd name="T6" fmla="*/ 2147483646 w 132"/>
              <a:gd name="T7" fmla="*/ 0 h 701"/>
              <a:gd name="T8" fmla="*/ 2147483646 w 132"/>
              <a:gd name="T9" fmla="*/ 2147483646 h 701"/>
              <a:gd name="T10" fmla="*/ 0 w 132"/>
              <a:gd name="T11" fmla="*/ 2147483646 h 701"/>
              <a:gd name="T12" fmla="*/ 2147483646 w 132"/>
              <a:gd name="T13" fmla="*/ 2147483646 h 701"/>
              <a:gd name="T14" fmla="*/ 2147483646 w 132"/>
              <a:gd name="T15" fmla="*/ 2147483646 h 701"/>
              <a:gd name="T16" fmla="*/ 2147483646 w 132"/>
              <a:gd name="T17" fmla="*/ 2147483646 h 701"/>
              <a:gd name="T18" fmla="*/ 2147483646 w 132"/>
              <a:gd name="T19" fmla="*/ 2147483646 h 701"/>
              <a:gd name="T20" fmla="*/ 2147483646 w 132"/>
              <a:gd name="T21" fmla="*/ 2147483646 h 701"/>
              <a:gd name="T22" fmla="*/ 2147483646 w 132"/>
              <a:gd name="T23" fmla="*/ 2147483646 h 7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701">
                <a:moveTo>
                  <a:pt x="10" y="701"/>
                </a:moveTo>
                <a:lnTo>
                  <a:pt x="122" y="701"/>
                </a:lnTo>
                <a:lnTo>
                  <a:pt x="132" y="14"/>
                </a:lnTo>
                <a:lnTo>
                  <a:pt x="22" y="0"/>
                </a:lnTo>
                <a:lnTo>
                  <a:pt x="4" y="164"/>
                </a:lnTo>
                <a:lnTo>
                  <a:pt x="0" y="342"/>
                </a:lnTo>
                <a:lnTo>
                  <a:pt x="6" y="522"/>
                </a:lnTo>
                <a:lnTo>
                  <a:pt x="4" y="696"/>
                </a:lnTo>
                <a:lnTo>
                  <a:pt x="8" y="698"/>
                </a:lnTo>
                <a:lnTo>
                  <a:pt x="10" y="701"/>
                </a:lnTo>
                <a:close/>
              </a:path>
            </a:pathLst>
          </a:custGeom>
          <a:solidFill>
            <a:srgbClr val="000000"/>
          </a:solidFill>
          <a:ln w="9525">
            <a:solidFill>
              <a:srgbClr val="996633"/>
            </a:solidFill>
            <a:round/>
            <a:headEnd/>
            <a:tailEnd/>
          </a:ln>
        </p:spPr>
        <p:txBody>
          <a:bodyPr/>
          <a:lstStyle/>
          <a:p>
            <a:endParaRPr lang="es-MX"/>
          </a:p>
        </p:txBody>
      </p:sp>
      <p:sp>
        <p:nvSpPr>
          <p:cNvPr id="29" name="Freeform 2080"/>
          <p:cNvSpPr>
            <a:spLocks/>
          </p:cNvSpPr>
          <p:nvPr userDrawn="1"/>
        </p:nvSpPr>
        <p:spPr bwMode="auto">
          <a:xfrm>
            <a:off x="1549400" y="793750"/>
            <a:ext cx="39688" cy="79375"/>
          </a:xfrm>
          <a:custGeom>
            <a:avLst/>
            <a:gdLst>
              <a:gd name="T0" fmla="*/ 2147483646 w 336"/>
              <a:gd name="T1" fmla="*/ 2147483646 h 701"/>
              <a:gd name="T2" fmla="*/ 2147483646 w 336"/>
              <a:gd name="T3" fmla="*/ 2147483646 h 701"/>
              <a:gd name="T4" fmla="*/ 2147483646 w 336"/>
              <a:gd name="T5" fmla="*/ 2147483646 h 701"/>
              <a:gd name="T6" fmla="*/ 2147483646 w 336"/>
              <a:gd name="T7" fmla="*/ 0 h 701"/>
              <a:gd name="T8" fmla="*/ 0 w 336"/>
              <a:gd name="T9" fmla="*/ 2147483646 h 701"/>
              <a:gd name="T10" fmla="*/ 0 w 336"/>
              <a:gd name="T11" fmla="*/ 2147483646 h 701"/>
              <a:gd name="T12" fmla="*/ 2147483646 w 336"/>
              <a:gd name="T13" fmla="*/ 2147483646 h 701"/>
              <a:gd name="T14" fmla="*/ 2147483646 w 336"/>
              <a:gd name="T15" fmla="*/ 2147483646 h 701"/>
              <a:gd name="T16" fmla="*/ 2147483646 w 336"/>
              <a:gd name="T17" fmla="*/ 2147483646 h 7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6" h="701">
                <a:moveTo>
                  <a:pt x="8" y="701"/>
                </a:moveTo>
                <a:lnTo>
                  <a:pt x="323" y="701"/>
                </a:lnTo>
                <a:lnTo>
                  <a:pt x="336" y="14"/>
                </a:lnTo>
                <a:lnTo>
                  <a:pt x="8" y="0"/>
                </a:lnTo>
                <a:lnTo>
                  <a:pt x="0" y="696"/>
                </a:lnTo>
                <a:lnTo>
                  <a:pt x="4" y="698"/>
                </a:lnTo>
                <a:lnTo>
                  <a:pt x="8" y="701"/>
                </a:lnTo>
                <a:close/>
              </a:path>
            </a:pathLst>
          </a:custGeom>
          <a:solidFill>
            <a:srgbClr val="000000"/>
          </a:solidFill>
          <a:ln w="9525">
            <a:solidFill>
              <a:srgbClr val="996633"/>
            </a:solidFill>
            <a:round/>
            <a:headEnd/>
            <a:tailEnd/>
          </a:ln>
        </p:spPr>
        <p:txBody>
          <a:bodyPr/>
          <a:lstStyle/>
          <a:p>
            <a:endParaRPr lang="es-MX"/>
          </a:p>
        </p:txBody>
      </p:sp>
      <p:sp>
        <p:nvSpPr>
          <p:cNvPr id="30" name="Freeform 2081"/>
          <p:cNvSpPr>
            <a:spLocks/>
          </p:cNvSpPr>
          <p:nvPr userDrawn="1"/>
        </p:nvSpPr>
        <p:spPr bwMode="auto">
          <a:xfrm>
            <a:off x="596900" y="577850"/>
            <a:ext cx="250825" cy="239713"/>
          </a:xfrm>
          <a:custGeom>
            <a:avLst/>
            <a:gdLst>
              <a:gd name="T0" fmla="*/ 2147483646 w 2104"/>
              <a:gd name="T1" fmla="*/ 2147483646 h 2124"/>
              <a:gd name="T2" fmla="*/ 2147483646 w 2104"/>
              <a:gd name="T3" fmla="*/ 2147483646 h 2124"/>
              <a:gd name="T4" fmla="*/ 2147483646 w 2104"/>
              <a:gd name="T5" fmla="*/ 2147483646 h 2124"/>
              <a:gd name="T6" fmla="*/ 2147483646 w 2104"/>
              <a:gd name="T7" fmla="*/ 2147483646 h 2124"/>
              <a:gd name="T8" fmla="*/ 2147483646 w 2104"/>
              <a:gd name="T9" fmla="*/ 2147483646 h 2124"/>
              <a:gd name="T10" fmla="*/ 2147483646 w 2104"/>
              <a:gd name="T11" fmla="*/ 2147483646 h 2124"/>
              <a:gd name="T12" fmla="*/ 2147483646 w 2104"/>
              <a:gd name="T13" fmla="*/ 2147483646 h 2124"/>
              <a:gd name="T14" fmla="*/ 2147483646 w 2104"/>
              <a:gd name="T15" fmla="*/ 2147483646 h 2124"/>
              <a:gd name="T16" fmla="*/ 2147483646 w 2104"/>
              <a:gd name="T17" fmla="*/ 2147483646 h 2124"/>
              <a:gd name="T18" fmla="*/ 2147483646 w 2104"/>
              <a:gd name="T19" fmla="*/ 2147483646 h 2124"/>
              <a:gd name="T20" fmla="*/ 2147483646 w 2104"/>
              <a:gd name="T21" fmla="*/ 2147483646 h 2124"/>
              <a:gd name="T22" fmla="*/ 2147483646 w 2104"/>
              <a:gd name="T23" fmla="*/ 2147483646 h 2124"/>
              <a:gd name="T24" fmla="*/ 2147483646 w 2104"/>
              <a:gd name="T25" fmla="*/ 2147483646 h 2124"/>
              <a:gd name="T26" fmla="*/ 2147483646 w 2104"/>
              <a:gd name="T27" fmla="*/ 2147483646 h 2124"/>
              <a:gd name="T28" fmla="*/ 2147483646 w 2104"/>
              <a:gd name="T29" fmla="*/ 2147483646 h 2124"/>
              <a:gd name="T30" fmla="*/ 2147483646 w 2104"/>
              <a:gd name="T31" fmla="*/ 2147483646 h 2124"/>
              <a:gd name="T32" fmla="*/ 2147483646 w 2104"/>
              <a:gd name="T33" fmla="*/ 2147483646 h 2124"/>
              <a:gd name="T34" fmla="*/ 2147483646 w 2104"/>
              <a:gd name="T35" fmla="*/ 2147483646 h 2124"/>
              <a:gd name="T36" fmla="*/ 2147483646 w 2104"/>
              <a:gd name="T37" fmla="*/ 2147483646 h 2124"/>
              <a:gd name="T38" fmla="*/ 2147483646 w 2104"/>
              <a:gd name="T39" fmla="*/ 2147483646 h 2124"/>
              <a:gd name="T40" fmla="*/ 2147483646 w 2104"/>
              <a:gd name="T41" fmla="*/ 2147483646 h 2124"/>
              <a:gd name="T42" fmla="*/ 2147483646 w 2104"/>
              <a:gd name="T43" fmla="*/ 2147483646 h 2124"/>
              <a:gd name="T44" fmla="*/ 2147483646 w 2104"/>
              <a:gd name="T45" fmla="*/ 2147483646 h 2124"/>
              <a:gd name="T46" fmla="*/ 2147483646 w 2104"/>
              <a:gd name="T47" fmla="*/ 2147483646 h 2124"/>
              <a:gd name="T48" fmla="*/ 2147483646 w 2104"/>
              <a:gd name="T49" fmla="*/ 2147483646 h 2124"/>
              <a:gd name="T50" fmla="*/ 2147483646 w 2104"/>
              <a:gd name="T51" fmla="*/ 2147483646 h 2124"/>
              <a:gd name="T52" fmla="*/ 2147483646 w 2104"/>
              <a:gd name="T53" fmla="*/ 2147483646 h 2124"/>
              <a:gd name="T54" fmla="*/ 2147483646 w 2104"/>
              <a:gd name="T55" fmla="*/ 2147483646 h 2124"/>
              <a:gd name="T56" fmla="*/ 2147483646 w 2104"/>
              <a:gd name="T57" fmla="*/ 2147483646 h 2124"/>
              <a:gd name="T58" fmla="*/ 2147483646 w 2104"/>
              <a:gd name="T59" fmla="*/ 2147483646 h 2124"/>
              <a:gd name="T60" fmla="*/ 2147483646 w 2104"/>
              <a:gd name="T61" fmla="*/ 2147483646 h 2124"/>
              <a:gd name="T62" fmla="*/ 2147483646 w 2104"/>
              <a:gd name="T63" fmla="*/ 2147483646 h 2124"/>
              <a:gd name="T64" fmla="*/ 2147483646 w 2104"/>
              <a:gd name="T65" fmla="*/ 2147483646 h 2124"/>
              <a:gd name="T66" fmla="*/ 2147483646 w 2104"/>
              <a:gd name="T67" fmla="*/ 2147483646 h 2124"/>
              <a:gd name="T68" fmla="*/ 2147483646 w 2104"/>
              <a:gd name="T69" fmla="*/ 2147483646 h 2124"/>
              <a:gd name="T70" fmla="*/ 2147483646 w 2104"/>
              <a:gd name="T71" fmla="*/ 2147483646 h 2124"/>
              <a:gd name="T72" fmla="*/ 2147483646 w 2104"/>
              <a:gd name="T73" fmla="*/ 2147483646 h 2124"/>
              <a:gd name="T74" fmla="*/ 2147483646 w 2104"/>
              <a:gd name="T75" fmla="*/ 2147483646 h 2124"/>
              <a:gd name="T76" fmla="*/ 2147483646 w 2104"/>
              <a:gd name="T77" fmla="*/ 2147483646 h 2124"/>
              <a:gd name="T78" fmla="*/ 2147483646 w 2104"/>
              <a:gd name="T79" fmla="*/ 2147483646 h 2124"/>
              <a:gd name="T80" fmla="*/ 2147483646 w 2104"/>
              <a:gd name="T81" fmla="*/ 2147483646 h 2124"/>
              <a:gd name="T82" fmla="*/ 2147483646 w 2104"/>
              <a:gd name="T83" fmla="*/ 2147483646 h 2124"/>
              <a:gd name="T84" fmla="*/ 2147483646 w 2104"/>
              <a:gd name="T85" fmla="*/ 2147483646 h 2124"/>
              <a:gd name="T86" fmla="*/ 2147483646 w 2104"/>
              <a:gd name="T87" fmla="*/ 2147483646 h 2124"/>
              <a:gd name="T88" fmla="*/ 2147483646 w 2104"/>
              <a:gd name="T89" fmla="*/ 2147483646 h 2124"/>
              <a:gd name="T90" fmla="*/ 2147483646 w 2104"/>
              <a:gd name="T91" fmla="*/ 2147483646 h 2124"/>
              <a:gd name="T92" fmla="*/ 2147483646 w 2104"/>
              <a:gd name="T93" fmla="*/ 2147483646 h 2124"/>
              <a:gd name="T94" fmla="*/ 2147483646 w 2104"/>
              <a:gd name="T95" fmla="*/ 2147483646 h 2124"/>
              <a:gd name="T96" fmla="*/ 2147483646 w 2104"/>
              <a:gd name="T97" fmla="*/ 2147483646 h 2124"/>
              <a:gd name="T98" fmla="*/ 2147483646 w 2104"/>
              <a:gd name="T99" fmla="*/ 2147483646 h 2124"/>
              <a:gd name="T100" fmla="*/ 2147483646 w 2104"/>
              <a:gd name="T101" fmla="*/ 2147483646 h 2124"/>
              <a:gd name="T102" fmla="*/ 2147483646 w 2104"/>
              <a:gd name="T103" fmla="*/ 2147483646 h 2124"/>
              <a:gd name="T104" fmla="*/ 2147483646 w 2104"/>
              <a:gd name="T105" fmla="*/ 2147483646 h 2124"/>
              <a:gd name="T106" fmla="*/ 2147483646 w 2104"/>
              <a:gd name="T107" fmla="*/ 2147483646 h 2124"/>
              <a:gd name="T108" fmla="*/ 2147483646 w 2104"/>
              <a:gd name="T109" fmla="*/ 2147483646 h 2124"/>
              <a:gd name="T110" fmla="*/ 2147483646 w 2104"/>
              <a:gd name="T111" fmla="*/ 2147483646 h 2124"/>
              <a:gd name="T112" fmla="*/ 2147483646 w 2104"/>
              <a:gd name="T113" fmla="*/ 2147483646 h 2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4" h="2124">
                <a:moveTo>
                  <a:pt x="1076" y="2124"/>
                </a:moveTo>
                <a:lnTo>
                  <a:pt x="1102" y="2124"/>
                </a:lnTo>
                <a:lnTo>
                  <a:pt x="1125" y="2124"/>
                </a:lnTo>
                <a:lnTo>
                  <a:pt x="1148" y="2119"/>
                </a:lnTo>
                <a:lnTo>
                  <a:pt x="1171" y="2108"/>
                </a:lnTo>
                <a:lnTo>
                  <a:pt x="1191" y="2098"/>
                </a:lnTo>
                <a:lnTo>
                  <a:pt x="1209" y="2084"/>
                </a:lnTo>
                <a:lnTo>
                  <a:pt x="1227" y="2066"/>
                </a:lnTo>
                <a:lnTo>
                  <a:pt x="1243" y="2044"/>
                </a:lnTo>
                <a:lnTo>
                  <a:pt x="1269" y="1996"/>
                </a:lnTo>
                <a:lnTo>
                  <a:pt x="1273" y="1948"/>
                </a:lnTo>
                <a:lnTo>
                  <a:pt x="1267" y="1896"/>
                </a:lnTo>
                <a:lnTo>
                  <a:pt x="1251" y="1844"/>
                </a:lnTo>
                <a:lnTo>
                  <a:pt x="1233" y="1796"/>
                </a:lnTo>
                <a:lnTo>
                  <a:pt x="1220" y="1747"/>
                </a:lnTo>
                <a:lnTo>
                  <a:pt x="1215" y="1698"/>
                </a:lnTo>
                <a:lnTo>
                  <a:pt x="1225" y="1654"/>
                </a:lnTo>
                <a:lnTo>
                  <a:pt x="1231" y="1650"/>
                </a:lnTo>
                <a:lnTo>
                  <a:pt x="1235" y="1642"/>
                </a:lnTo>
                <a:lnTo>
                  <a:pt x="1237" y="1640"/>
                </a:lnTo>
                <a:lnTo>
                  <a:pt x="1241" y="1636"/>
                </a:lnTo>
                <a:lnTo>
                  <a:pt x="1249" y="1632"/>
                </a:lnTo>
                <a:lnTo>
                  <a:pt x="1259" y="1628"/>
                </a:lnTo>
                <a:lnTo>
                  <a:pt x="1269" y="1624"/>
                </a:lnTo>
                <a:lnTo>
                  <a:pt x="1281" y="1622"/>
                </a:lnTo>
                <a:lnTo>
                  <a:pt x="1295" y="1622"/>
                </a:lnTo>
                <a:lnTo>
                  <a:pt x="1307" y="1622"/>
                </a:lnTo>
                <a:lnTo>
                  <a:pt x="1317" y="1622"/>
                </a:lnTo>
                <a:lnTo>
                  <a:pt x="1331" y="1626"/>
                </a:lnTo>
                <a:lnTo>
                  <a:pt x="1363" y="1668"/>
                </a:lnTo>
                <a:lnTo>
                  <a:pt x="1391" y="1714"/>
                </a:lnTo>
                <a:lnTo>
                  <a:pt x="1421" y="1762"/>
                </a:lnTo>
                <a:lnTo>
                  <a:pt x="1451" y="1808"/>
                </a:lnTo>
                <a:lnTo>
                  <a:pt x="1485" y="1850"/>
                </a:lnTo>
                <a:lnTo>
                  <a:pt x="1525" y="1886"/>
                </a:lnTo>
                <a:lnTo>
                  <a:pt x="1577" y="1914"/>
                </a:lnTo>
                <a:lnTo>
                  <a:pt x="1639" y="1930"/>
                </a:lnTo>
                <a:lnTo>
                  <a:pt x="1659" y="1930"/>
                </a:lnTo>
                <a:lnTo>
                  <a:pt x="1677" y="1924"/>
                </a:lnTo>
                <a:lnTo>
                  <a:pt x="1695" y="1919"/>
                </a:lnTo>
                <a:lnTo>
                  <a:pt x="1713" y="1912"/>
                </a:lnTo>
                <a:lnTo>
                  <a:pt x="1728" y="1904"/>
                </a:lnTo>
                <a:lnTo>
                  <a:pt x="1744" y="1894"/>
                </a:lnTo>
                <a:lnTo>
                  <a:pt x="1757" y="1883"/>
                </a:lnTo>
                <a:lnTo>
                  <a:pt x="1767" y="1870"/>
                </a:lnTo>
                <a:lnTo>
                  <a:pt x="1790" y="1822"/>
                </a:lnTo>
                <a:lnTo>
                  <a:pt x="1790" y="1764"/>
                </a:lnTo>
                <a:lnTo>
                  <a:pt x="1775" y="1708"/>
                </a:lnTo>
                <a:lnTo>
                  <a:pt x="1754" y="1654"/>
                </a:lnTo>
                <a:lnTo>
                  <a:pt x="1726" y="1622"/>
                </a:lnTo>
                <a:lnTo>
                  <a:pt x="1693" y="1596"/>
                </a:lnTo>
                <a:lnTo>
                  <a:pt x="1661" y="1572"/>
                </a:lnTo>
                <a:lnTo>
                  <a:pt x="1628" y="1554"/>
                </a:lnTo>
                <a:lnTo>
                  <a:pt x="1600" y="1534"/>
                </a:lnTo>
                <a:lnTo>
                  <a:pt x="1575" y="1510"/>
                </a:lnTo>
                <a:lnTo>
                  <a:pt x="1553" y="1482"/>
                </a:lnTo>
                <a:lnTo>
                  <a:pt x="1541" y="1446"/>
                </a:lnTo>
                <a:lnTo>
                  <a:pt x="1543" y="1422"/>
                </a:lnTo>
                <a:lnTo>
                  <a:pt x="1553" y="1398"/>
                </a:lnTo>
                <a:lnTo>
                  <a:pt x="1567" y="1382"/>
                </a:lnTo>
                <a:lnTo>
                  <a:pt x="1582" y="1370"/>
                </a:lnTo>
                <a:lnTo>
                  <a:pt x="1610" y="1372"/>
                </a:lnTo>
                <a:lnTo>
                  <a:pt x="1639" y="1378"/>
                </a:lnTo>
                <a:lnTo>
                  <a:pt x="1667" y="1386"/>
                </a:lnTo>
                <a:lnTo>
                  <a:pt x="1695" y="1396"/>
                </a:lnTo>
                <a:lnTo>
                  <a:pt x="1721" y="1406"/>
                </a:lnTo>
                <a:lnTo>
                  <a:pt x="1749" y="1416"/>
                </a:lnTo>
                <a:lnTo>
                  <a:pt x="1775" y="1424"/>
                </a:lnTo>
                <a:lnTo>
                  <a:pt x="1803" y="1434"/>
                </a:lnTo>
                <a:lnTo>
                  <a:pt x="1829" y="1442"/>
                </a:lnTo>
                <a:lnTo>
                  <a:pt x="1857" y="1450"/>
                </a:lnTo>
                <a:lnTo>
                  <a:pt x="1882" y="1454"/>
                </a:lnTo>
                <a:lnTo>
                  <a:pt x="1911" y="1458"/>
                </a:lnTo>
                <a:lnTo>
                  <a:pt x="1939" y="1458"/>
                </a:lnTo>
                <a:lnTo>
                  <a:pt x="1970" y="1452"/>
                </a:lnTo>
                <a:lnTo>
                  <a:pt x="1998" y="1444"/>
                </a:lnTo>
                <a:lnTo>
                  <a:pt x="2029" y="1432"/>
                </a:lnTo>
                <a:lnTo>
                  <a:pt x="2047" y="1416"/>
                </a:lnTo>
                <a:lnTo>
                  <a:pt x="2062" y="1400"/>
                </a:lnTo>
                <a:lnTo>
                  <a:pt x="2075" y="1382"/>
                </a:lnTo>
                <a:lnTo>
                  <a:pt x="2088" y="1364"/>
                </a:lnTo>
                <a:lnTo>
                  <a:pt x="2096" y="1344"/>
                </a:lnTo>
                <a:lnTo>
                  <a:pt x="2100" y="1326"/>
                </a:lnTo>
                <a:lnTo>
                  <a:pt x="2104" y="1304"/>
                </a:lnTo>
                <a:lnTo>
                  <a:pt x="2100" y="1280"/>
                </a:lnTo>
                <a:lnTo>
                  <a:pt x="2088" y="1250"/>
                </a:lnTo>
                <a:lnTo>
                  <a:pt x="2072" y="1226"/>
                </a:lnTo>
                <a:lnTo>
                  <a:pt x="2054" y="1206"/>
                </a:lnTo>
                <a:lnTo>
                  <a:pt x="2034" y="1188"/>
                </a:lnTo>
                <a:lnTo>
                  <a:pt x="2011" y="1172"/>
                </a:lnTo>
                <a:lnTo>
                  <a:pt x="1988" y="1156"/>
                </a:lnTo>
                <a:lnTo>
                  <a:pt x="1965" y="1144"/>
                </a:lnTo>
                <a:lnTo>
                  <a:pt x="1939" y="1128"/>
                </a:lnTo>
                <a:lnTo>
                  <a:pt x="1903" y="1121"/>
                </a:lnTo>
                <a:lnTo>
                  <a:pt x="1870" y="1118"/>
                </a:lnTo>
                <a:lnTo>
                  <a:pt x="1834" y="1118"/>
                </a:lnTo>
                <a:lnTo>
                  <a:pt x="1800" y="1118"/>
                </a:lnTo>
                <a:lnTo>
                  <a:pt x="1767" y="1118"/>
                </a:lnTo>
                <a:lnTo>
                  <a:pt x="1733" y="1114"/>
                </a:lnTo>
                <a:lnTo>
                  <a:pt x="1703" y="1106"/>
                </a:lnTo>
                <a:lnTo>
                  <a:pt x="1675" y="1090"/>
                </a:lnTo>
                <a:lnTo>
                  <a:pt x="1661" y="972"/>
                </a:lnTo>
                <a:lnTo>
                  <a:pt x="1669" y="962"/>
                </a:lnTo>
                <a:lnTo>
                  <a:pt x="1679" y="946"/>
                </a:lnTo>
                <a:lnTo>
                  <a:pt x="1693" y="936"/>
                </a:lnTo>
                <a:lnTo>
                  <a:pt x="1711" y="931"/>
                </a:lnTo>
                <a:lnTo>
                  <a:pt x="1757" y="928"/>
                </a:lnTo>
                <a:lnTo>
                  <a:pt x="1800" y="924"/>
                </a:lnTo>
                <a:lnTo>
                  <a:pt x="1847" y="916"/>
                </a:lnTo>
                <a:lnTo>
                  <a:pt x="1890" y="902"/>
                </a:lnTo>
                <a:lnTo>
                  <a:pt x="1931" y="884"/>
                </a:lnTo>
                <a:lnTo>
                  <a:pt x="1970" y="862"/>
                </a:lnTo>
                <a:lnTo>
                  <a:pt x="2006" y="836"/>
                </a:lnTo>
                <a:lnTo>
                  <a:pt x="2036" y="802"/>
                </a:lnTo>
                <a:lnTo>
                  <a:pt x="2054" y="754"/>
                </a:lnTo>
                <a:lnTo>
                  <a:pt x="2057" y="708"/>
                </a:lnTo>
                <a:lnTo>
                  <a:pt x="2052" y="662"/>
                </a:lnTo>
                <a:lnTo>
                  <a:pt x="2036" y="623"/>
                </a:lnTo>
                <a:lnTo>
                  <a:pt x="2014" y="605"/>
                </a:lnTo>
                <a:lnTo>
                  <a:pt x="1988" y="590"/>
                </a:lnTo>
                <a:lnTo>
                  <a:pt x="1962" y="580"/>
                </a:lnTo>
                <a:lnTo>
                  <a:pt x="1934" y="574"/>
                </a:lnTo>
                <a:lnTo>
                  <a:pt x="1906" y="569"/>
                </a:lnTo>
                <a:lnTo>
                  <a:pt x="1880" y="569"/>
                </a:lnTo>
                <a:lnTo>
                  <a:pt x="1852" y="574"/>
                </a:lnTo>
                <a:lnTo>
                  <a:pt x="1829" y="580"/>
                </a:lnTo>
                <a:lnTo>
                  <a:pt x="1785" y="587"/>
                </a:lnTo>
                <a:lnTo>
                  <a:pt x="1749" y="605"/>
                </a:lnTo>
                <a:lnTo>
                  <a:pt x="1713" y="626"/>
                </a:lnTo>
                <a:lnTo>
                  <a:pt x="1682" y="648"/>
                </a:lnTo>
                <a:lnTo>
                  <a:pt x="1649" y="670"/>
                </a:lnTo>
                <a:lnTo>
                  <a:pt x="1618" y="688"/>
                </a:lnTo>
                <a:lnTo>
                  <a:pt x="1585" y="698"/>
                </a:lnTo>
                <a:lnTo>
                  <a:pt x="1546" y="698"/>
                </a:lnTo>
                <a:lnTo>
                  <a:pt x="1523" y="674"/>
                </a:lnTo>
                <a:lnTo>
                  <a:pt x="1503" y="648"/>
                </a:lnTo>
                <a:lnTo>
                  <a:pt x="1487" y="620"/>
                </a:lnTo>
                <a:lnTo>
                  <a:pt x="1487" y="587"/>
                </a:lnTo>
                <a:lnTo>
                  <a:pt x="1495" y="574"/>
                </a:lnTo>
                <a:lnTo>
                  <a:pt x="1499" y="562"/>
                </a:lnTo>
                <a:lnTo>
                  <a:pt x="1503" y="552"/>
                </a:lnTo>
                <a:lnTo>
                  <a:pt x="1510" y="541"/>
                </a:lnTo>
                <a:lnTo>
                  <a:pt x="1621" y="423"/>
                </a:lnTo>
                <a:lnTo>
                  <a:pt x="1643" y="366"/>
                </a:lnTo>
                <a:lnTo>
                  <a:pt x="1659" y="308"/>
                </a:lnTo>
                <a:lnTo>
                  <a:pt x="1667" y="243"/>
                </a:lnTo>
                <a:lnTo>
                  <a:pt x="1661" y="176"/>
                </a:lnTo>
                <a:lnTo>
                  <a:pt x="1651" y="161"/>
                </a:lnTo>
                <a:lnTo>
                  <a:pt x="1639" y="148"/>
                </a:lnTo>
                <a:lnTo>
                  <a:pt x="1623" y="136"/>
                </a:lnTo>
                <a:lnTo>
                  <a:pt x="1607" y="125"/>
                </a:lnTo>
                <a:lnTo>
                  <a:pt x="1589" y="115"/>
                </a:lnTo>
                <a:lnTo>
                  <a:pt x="1569" y="107"/>
                </a:lnTo>
                <a:lnTo>
                  <a:pt x="1549" y="102"/>
                </a:lnTo>
                <a:lnTo>
                  <a:pt x="1528" y="100"/>
                </a:lnTo>
                <a:lnTo>
                  <a:pt x="1497" y="105"/>
                </a:lnTo>
                <a:lnTo>
                  <a:pt x="1469" y="118"/>
                </a:lnTo>
                <a:lnTo>
                  <a:pt x="1443" y="130"/>
                </a:lnTo>
                <a:lnTo>
                  <a:pt x="1421" y="148"/>
                </a:lnTo>
                <a:lnTo>
                  <a:pt x="1399" y="169"/>
                </a:lnTo>
                <a:lnTo>
                  <a:pt x="1379" y="190"/>
                </a:lnTo>
                <a:lnTo>
                  <a:pt x="1361" y="212"/>
                </a:lnTo>
                <a:lnTo>
                  <a:pt x="1345" y="233"/>
                </a:lnTo>
                <a:lnTo>
                  <a:pt x="1323" y="279"/>
                </a:lnTo>
                <a:lnTo>
                  <a:pt x="1307" y="328"/>
                </a:lnTo>
                <a:lnTo>
                  <a:pt x="1295" y="380"/>
                </a:lnTo>
                <a:lnTo>
                  <a:pt x="1287" y="433"/>
                </a:lnTo>
                <a:lnTo>
                  <a:pt x="1277" y="448"/>
                </a:lnTo>
                <a:lnTo>
                  <a:pt x="1263" y="464"/>
                </a:lnTo>
                <a:lnTo>
                  <a:pt x="1243" y="474"/>
                </a:lnTo>
                <a:lnTo>
                  <a:pt x="1223" y="477"/>
                </a:lnTo>
                <a:lnTo>
                  <a:pt x="1207" y="474"/>
                </a:lnTo>
                <a:lnTo>
                  <a:pt x="1191" y="472"/>
                </a:lnTo>
                <a:lnTo>
                  <a:pt x="1177" y="466"/>
                </a:lnTo>
                <a:lnTo>
                  <a:pt x="1163" y="464"/>
                </a:lnTo>
                <a:lnTo>
                  <a:pt x="1151" y="459"/>
                </a:lnTo>
                <a:lnTo>
                  <a:pt x="1141" y="454"/>
                </a:lnTo>
                <a:lnTo>
                  <a:pt x="1130" y="448"/>
                </a:lnTo>
                <a:lnTo>
                  <a:pt x="1123" y="441"/>
                </a:lnTo>
                <a:lnTo>
                  <a:pt x="1115" y="400"/>
                </a:lnTo>
                <a:lnTo>
                  <a:pt x="1115" y="356"/>
                </a:lnTo>
                <a:lnTo>
                  <a:pt x="1119" y="312"/>
                </a:lnTo>
                <a:lnTo>
                  <a:pt x="1125" y="266"/>
                </a:lnTo>
                <a:lnTo>
                  <a:pt x="1130" y="220"/>
                </a:lnTo>
                <a:lnTo>
                  <a:pt x="1130" y="176"/>
                </a:lnTo>
                <a:lnTo>
                  <a:pt x="1123" y="133"/>
                </a:lnTo>
                <a:lnTo>
                  <a:pt x="1102" y="89"/>
                </a:lnTo>
                <a:lnTo>
                  <a:pt x="1087" y="69"/>
                </a:lnTo>
                <a:lnTo>
                  <a:pt x="1069" y="48"/>
                </a:lnTo>
                <a:lnTo>
                  <a:pt x="1051" y="33"/>
                </a:lnTo>
                <a:lnTo>
                  <a:pt x="1030" y="20"/>
                </a:lnTo>
                <a:lnTo>
                  <a:pt x="1009" y="10"/>
                </a:lnTo>
                <a:lnTo>
                  <a:pt x="986" y="2"/>
                </a:lnTo>
                <a:lnTo>
                  <a:pt x="963" y="0"/>
                </a:lnTo>
                <a:lnTo>
                  <a:pt x="940" y="0"/>
                </a:lnTo>
                <a:lnTo>
                  <a:pt x="914" y="7"/>
                </a:lnTo>
                <a:lnTo>
                  <a:pt x="891" y="15"/>
                </a:lnTo>
                <a:lnTo>
                  <a:pt x="868" y="28"/>
                </a:lnTo>
                <a:lnTo>
                  <a:pt x="852" y="43"/>
                </a:lnTo>
                <a:lnTo>
                  <a:pt x="837" y="61"/>
                </a:lnTo>
                <a:lnTo>
                  <a:pt x="824" y="79"/>
                </a:lnTo>
                <a:lnTo>
                  <a:pt x="816" y="102"/>
                </a:lnTo>
                <a:lnTo>
                  <a:pt x="812" y="123"/>
                </a:lnTo>
                <a:lnTo>
                  <a:pt x="801" y="169"/>
                </a:lnTo>
                <a:lnTo>
                  <a:pt x="806" y="215"/>
                </a:lnTo>
                <a:lnTo>
                  <a:pt x="816" y="259"/>
                </a:lnTo>
                <a:lnTo>
                  <a:pt x="832" y="302"/>
                </a:lnTo>
                <a:lnTo>
                  <a:pt x="850" y="346"/>
                </a:lnTo>
                <a:lnTo>
                  <a:pt x="863" y="387"/>
                </a:lnTo>
                <a:lnTo>
                  <a:pt x="870" y="426"/>
                </a:lnTo>
                <a:lnTo>
                  <a:pt x="866" y="466"/>
                </a:lnTo>
                <a:lnTo>
                  <a:pt x="852" y="480"/>
                </a:lnTo>
                <a:lnTo>
                  <a:pt x="837" y="492"/>
                </a:lnTo>
                <a:lnTo>
                  <a:pt x="824" y="502"/>
                </a:lnTo>
                <a:lnTo>
                  <a:pt x="809" y="510"/>
                </a:lnTo>
                <a:lnTo>
                  <a:pt x="796" y="516"/>
                </a:lnTo>
                <a:lnTo>
                  <a:pt x="778" y="520"/>
                </a:lnTo>
                <a:lnTo>
                  <a:pt x="762" y="520"/>
                </a:lnTo>
                <a:lnTo>
                  <a:pt x="744" y="520"/>
                </a:lnTo>
                <a:lnTo>
                  <a:pt x="714" y="480"/>
                </a:lnTo>
                <a:lnTo>
                  <a:pt x="686" y="436"/>
                </a:lnTo>
                <a:lnTo>
                  <a:pt x="660" y="392"/>
                </a:lnTo>
                <a:lnTo>
                  <a:pt x="634" y="351"/>
                </a:lnTo>
                <a:lnTo>
                  <a:pt x="606" y="312"/>
                </a:lnTo>
                <a:lnTo>
                  <a:pt x="572" y="279"/>
                </a:lnTo>
                <a:lnTo>
                  <a:pt x="534" y="251"/>
                </a:lnTo>
                <a:lnTo>
                  <a:pt x="488" y="228"/>
                </a:lnTo>
                <a:lnTo>
                  <a:pt x="462" y="220"/>
                </a:lnTo>
                <a:lnTo>
                  <a:pt x="436" y="218"/>
                </a:lnTo>
                <a:lnTo>
                  <a:pt x="414" y="220"/>
                </a:lnTo>
                <a:lnTo>
                  <a:pt x="390" y="223"/>
                </a:lnTo>
                <a:lnTo>
                  <a:pt x="368" y="230"/>
                </a:lnTo>
                <a:lnTo>
                  <a:pt x="350" y="238"/>
                </a:lnTo>
                <a:lnTo>
                  <a:pt x="328" y="248"/>
                </a:lnTo>
                <a:lnTo>
                  <a:pt x="314" y="259"/>
                </a:lnTo>
                <a:lnTo>
                  <a:pt x="288" y="297"/>
                </a:lnTo>
                <a:lnTo>
                  <a:pt x="270" y="341"/>
                </a:lnTo>
                <a:lnTo>
                  <a:pt x="264" y="387"/>
                </a:lnTo>
                <a:lnTo>
                  <a:pt x="278" y="433"/>
                </a:lnTo>
                <a:lnTo>
                  <a:pt x="285" y="451"/>
                </a:lnTo>
                <a:lnTo>
                  <a:pt x="298" y="469"/>
                </a:lnTo>
                <a:lnTo>
                  <a:pt x="310" y="482"/>
                </a:lnTo>
                <a:lnTo>
                  <a:pt x="326" y="498"/>
                </a:lnTo>
                <a:lnTo>
                  <a:pt x="342" y="510"/>
                </a:lnTo>
                <a:lnTo>
                  <a:pt x="354" y="523"/>
                </a:lnTo>
                <a:lnTo>
                  <a:pt x="368" y="538"/>
                </a:lnTo>
                <a:lnTo>
                  <a:pt x="378" y="552"/>
                </a:lnTo>
                <a:lnTo>
                  <a:pt x="398" y="564"/>
                </a:lnTo>
                <a:lnTo>
                  <a:pt x="418" y="577"/>
                </a:lnTo>
                <a:lnTo>
                  <a:pt x="436" y="590"/>
                </a:lnTo>
                <a:lnTo>
                  <a:pt x="458" y="602"/>
                </a:lnTo>
                <a:lnTo>
                  <a:pt x="476" y="613"/>
                </a:lnTo>
                <a:lnTo>
                  <a:pt x="494" y="626"/>
                </a:lnTo>
                <a:lnTo>
                  <a:pt x="510" y="641"/>
                </a:lnTo>
                <a:lnTo>
                  <a:pt x="528" y="654"/>
                </a:lnTo>
                <a:lnTo>
                  <a:pt x="540" y="666"/>
                </a:lnTo>
                <a:lnTo>
                  <a:pt x="546" y="682"/>
                </a:lnTo>
                <a:lnTo>
                  <a:pt x="550" y="700"/>
                </a:lnTo>
                <a:lnTo>
                  <a:pt x="552" y="716"/>
                </a:lnTo>
                <a:lnTo>
                  <a:pt x="542" y="736"/>
                </a:lnTo>
                <a:lnTo>
                  <a:pt x="528" y="759"/>
                </a:lnTo>
                <a:lnTo>
                  <a:pt x="510" y="780"/>
                </a:lnTo>
                <a:lnTo>
                  <a:pt x="488" y="792"/>
                </a:lnTo>
                <a:lnTo>
                  <a:pt x="442" y="784"/>
                </a:lnTo>
                <a:lnTo>
                  <a:pt x="396" y="766"/>
                </a:lnTo>
                <a:lnTo>
                  <a:pt x="352" y="744"/>
                </a:lnTo>
                <a:lnTo>
                  <a:pt x="306" y="720"/>
                </a:lnTo>
                <a:lnTo>
                  <a:pt x="260" y="700"/>
                </a:lnTo>
                <a:lnTo>
                  <a:pt x="213" y="690"/>
                </a:lnTo>
                <a:lnTo>
                  <a:pt x="162" y="690"/>
                </a:lnTo>
                <a:lnTo>
                  <a:pt x="105" y="706"/>
                </a:lnTo>
                <a:lnTo>
                  <a:pt x="85" y="716"/>
                </a:lnTo>
                <a:lnTo>
                  <a:pt x="64" y="726"/>
                </a:lnTo>
                <a:lnTo>
                  <a:pt x="49" y="741"/>
                </a:lnTo>
                <a:lnTo>
                  <a:pt x="33" y="759"/>
                </a:lnTo>
                <a:lnTo>
                  <a:pt x="23" y="777"/>
                </a:lnTo>
                <a:lnTo>
                  <a:pt x="13" y="798"/>
                </a:lnTo>
                <a:lnTo>
                  <a:pt x="5" y="818"/>
                </a:lnTo>
                <a:lnTo>
                  <a:pt x="0" y="838"/>
                </a:lnTo>
                <a:lnTo>
                  <a:pt x="5" y="867"/>
                </a:lnTo>
                <a:lnTo>
                  <a:pt x="13" y="890"/>
                </a:lnTo>
                <a:lnTo>
                  <a:pt x="23" y="913"/>
                </a:lnTo>
                <a:lnTo>
                  <a:pt x="36" y="934"/>
                </a:lnTo>
                <a:lnTo>
                  <a:pt x="49" y="952"/>
                </a:lnTo>
                <a:lnTo>
                  <a:pt x="67" y="967"/>
                </a:lnTo>
                <a:lnTo>
                  <a:pt x="85" y="982"/>
                </a:lnTo>
                <a:lnTo>
                  <a:pt x="105" y="996"/>
                </a:lnTo>
                <a:lnTo>
                  <a:pt x="149" y="1016"/>
                </a:lnTo>
                <a:lnTo>
                  <a:pt x="192" y="1026"/>
                </a:lnTo>
                <a:lnTo>
                  <a:pt x="236" y="1028"/>
                </a:lnTo>
                <a:lnTo>
                  <a:pt x="282" y="1028"/>
                </a:lnTo>
                <a:lnTo>
                  <a:pt x="326" y="1032"/>
                </a:lnTo>
                <a:lnTo>
                  <a:pt x="370" y="1034"/>
                </a:lnTo>
                <a:lnTo>
                  <a:pt x="408" y="1044"/>
                </a:lnTo>
                <a:lnTo>
                  <a:pt x="444" y="1064"/>
                </a:lnTo>
                <a:lnTo>
                  <a:pt x="450" y="1070"/>
                </a:lnTo>
                <a:lnTo>
                  <a:pt x="454" y="1078"/>
                </a:lnTo>
                <a:lnTo>
                  <a:pt x="458" y="1080"/>
                </a:lnTo>
                <a:lnTo>
                  <a:pt x="460" y="1082"/>
                </a:lnTo>
                <a:lnTo>
                  <a:pt x="464" y="1164"/>
                </a:lnTo>
                <a:lnTo>
                  <a:pt x="452" y="1188"/>
                </a:lnTo>
                <a:lnTo>
                  <a:pt x="432" y="1204"/>
                </a:lnTo>
                <a:lnTo>
                  <a:pt x="408" y="1210"/>
                </a:lnTo>
                <a:lnTo>
                  <a:pt x="382" y="1214"/>
                </a:lnTo>
                <a:lnTo>
                  <a:pt x="354" y="1216"/>
                </a:lnTo>
                <a:lnTo>
                  <a:pt x="326" y="1218"/>
                </a:lnTo>
                <a:lnTo>
                  <a:pt x="300" y="1224"/>
                </a:lnTo>
                <a:lnTo>
                  <a:pt x="278" y="1234"/>
                </a:lnTo>
                <a:lnTo>
                  <a:pt x="246" y="1242"/>
                </a:lnTo>
                <a:lnTo>
                  <a:pt x="221" y="1252"/>
                </a:lnTo>
                <a:lnTo>
                  <a:pt x="195" y="1262"/>
                </a:lnTo>
                <a:lnTo>
                  <a:pt x="172" y="1274"/>
                </a:lnTo>
                <a:lnTo>
                  <a:pt x="149" y="1290"/>
                </a:lnTo>
                <a:lnTo>
                  <a:pt x="128" y="1306"/>
                </a:lnTo>
                <a:lnTo>
                  <a:pt x="110" y="1326"/>
                </a:lnTo>
                <a:lnTo>
                  <a:pt x="92" y="1346"/>
                </a:lnTo>
                <a:lnTo>
                  <a:pt x="74" y="1386"/>
                </a:lnTo>
                <a:lnTo>
                  <a:pt x="69" y="1426"/>
                </a:lnTo>
                <a:lnTo>
                  <a:pt x="74" y="1468"/>
                </a:lnTo>
                <a:lnTo>
                  <a:pt x="87" y="1508"/>
                </a:lnTo>
                <a:lnTo>
                  <a:pt x="116" y="1536"/>
                </a:lnTo>
                <a:lnTo>
                  <a:pt x="195" y="1568"/>
                </a:lnTo>
                <a:lnTo>
                  <a:pt x="254" y="1568"/>
                </a:lnTo>
                <a:lnTo>
                  <a:pt x="306" y="1552"/>
                </a:lnTo>
                <a:lnTo>
                  <a:pt x="352" y="1528"/>
                </a:lnTo>
                <a:lnTo>
                  <a:pt x="392" y="1498"/>
                </a:lnTo>
                <a:lnTo>
                  <a:pt x="434" y="1470"/>
                </a:lnTo>
                <a:lnTo>
                  <a:pt x="478" y="1446"/>
                </a:lnTo>
                <a:lnTo>
                  <a:pt x="524" y="1432"/>
                </a:lnTo>
                <a:lnTo>
                  <a:pt x="576" y="1432"/>
                </a:lnTo>
                <a:lnTo>
                  <a:pt x="594" y="1446"/>
                </a:lnTo>
                <a:lnTo>
                  <a:pt x="612" y="1468"/>
                </a:lnTo>
                <a:lnTo>
                  <a:pt x="622" y="1490"/>
                </a:lnTo>
                <a:lnTo>
                  <a:pt x="626" y="1518"/>
                </a:lnTo>
                <a:lnTo>
                  <a:pt x="598" y="1558"/>
                </a:lnTo>
                <a:lnTo>
                  <a:pt x="568" y="1594"/>
                </a:lnTo>
                <a:lnTo>
                  <a:pt x="534" y="1628"/>
                </a:lnTo>
                <a:lnTo>
                  <a:pt x="504" y="1664"/>
                </a:lnTo>
                <a:lnTo>
                  <a:pt x="472" y="1700"/>
                </a:lnTo>
                <a:lnTo>
                  <a:pt x="450" y="1740"/>
                </a:lnTo>
                <a:lnTo>
                  <a:pt x="432" y="1782"/>
                </a:lnTo>
                <a:lnTo>
                  <a:pt x="424" y="1834"/>
                </a:lnTo>
                <a:lnTo>
                  <a:pt x="426" y="1862"/>
                </a:lnTo>
                <a:lnTo>
                  <a:pt x="428" y="1888"/>
                </a:lnTo>
                <a:lnTo>
                  <a:pt x="434" y="1914"/>
                </a:lnTo>
                <a:lnTo>
                  <a:pt x="444" y="1934"/>
                </a:lnTo>
                <a:lnTo>
                  <a:pt x="458" y="1948"/>
                </a:lnTo>
                <a:lnTo>
                  <a:pt x="472" y="1960"/>
                </a:lnTo>
                <a:lnTo>
                  <a:pt x="490" y="1972"/>
                </a:lnTo>
                <a:lnTo>
                  <a:pt x="510" y="1983"/>
                </a:lnTo>
                <a:lnTo>
                  <a:pt x="528" y="1994"/>
                </a:lnTo>
                <a:lnTo>
                  <a:pt x="550" y="1998"/>
                </a:lnTo>
                <a:lnTo>
                  <a:pt x="570" y="1998"/>
                </a:lnTo>
                <a:lnTo>
                  <a:pt x="590" y="1996"/>
                </a:lnTo>
                <a:lnTo>
                  <a:pt x="622" y="1983"/>
                </a:lnTo>
                <a:lnTo>
                  <a:pt x="650" y="1968"/>
                </a:lnTo>
                <a:lnTo>
                  <a:pt x="672" y="1952"/>
                </a:lnTo>
                <a:lnTo>
                  <a:pt x="694" y="1932"/>
                </a:lnTo>
                <a:lnTo>
                  <a:pt x="712" y="1914"/>
                </a:lnTo>
                <a:lnTo>
                  <a:pt x="726" y="1894"/>
                </a:lnTo>
                <a:lnTo>
                  <a:pt x="742" y="1870"/>
                </a:lnTo>
                <a:lnTo>
                  <a:pt x="755" y="1848"/>
                </a:lnTo>
                <a:lnTo>
                  <a:pt x="770" y="1808"/>
                </a:lnTo>
                <a:lnTo>
                  <a:pt x="776" y="1770"/>
                </a:lnTo>
                <a:lnTo>
                  <a:pt x="780" y="1736"/>
                </a:lnTo>
                <a:lnTo>
                  <a:pt x="791" y="1700"/>
                </a:lnTo>
                <a:lnTo>
                  <a:pt x="794" y="1694"/>
                </a:lnTo>
                <a:lnTo>
                  <a:pt x="794" y="1688"/>
                </a:lnTo>
                <a:lnTo>
                  <a:pt x="794" y="1686"/>
                </a:lnTo>
                <a:lnTo>
                  <a:pt x="794" y="1682"/>
                </a:lnTo>
                <a:lnTo>
                  <a:pt x="798" y="1670"/>
                </a:lnTo>
                <a:lnTo>
                  <a:pt x="806" y="1660"/>
                </a:lnTo>
                <a:lnTo>
                  <a:pt x="814" y="1652"/>
                </a:lnTo>
                <a:lnTo>
                  <a:pt x="824" y="1644"/>
                </a:lnTo>
                <a:lnTo>
                  <a:pt x="837" y="1640"/>
                </a:lnTo>
                <a:lnTo>
                  <a:pt x="850" y="1634"/>
                </a:lnTo>
                <a:lnTo>
                  <a:pt x="863" y="1632"/>
                </a:lnTo>
                <a:lnTo>
                  <a:pt x="876" y="1628"/>
                </a:lnTo>
                <a:lnTo>
                  <a:pt x="889" y="1632"/>
                </a:lnTo>
                <a:lnTo>
                  <a:pt x="901" y="1634"/>
                </a:lnTo>
                <a:lnTo>
                  <a:pt x="914" y="1640"/>
                </a:lnTo>
                <a:lnTo>
                  <a:pt x="925" y="1644"/>
                </a:lnTo>
                <a:lnTo>
                  <a:pt x="932" y="1650"/>
                </a:lnTo>
                <a:lnTo>
                  <a:pt x="943" y="1654"/>
                </a:lnTo>
                <a:lnTo>
                  <a:pt x="950" y="1660"/>
                </a:lnTo>
                <a:lnTo>
                  <a:pt x="958" y="1664"/>
                </a:lnTo>
                <a:lnTo>
                  <a:pt x="968" y="1706"/>
                </a:lnTo>
                <a:lnTo>
                  <a:pt x="963" y="1750"/>
                </a:lnTo>
                <a:lnTo>
                  <a:pt x="953" y="1798"/>
                </a:lnTo>
                <a:lnTo>
                  <a:pt x="945" y="1842"/>
                </a:lnTo>
                <a:lnTo>
                  <a:pt x="935" y="1876"/>
                </a:lnTo>
                <a:lnTo>
                  <a:pt x="937" y="1906"/>
                </a:lnTo>
                <a:lnTo>
                  <a:pt x="943" y="1934"/>
                </a:lnTo>
                <a:lnTo>
                  <a:pt x="945" y="1960"/>
                </a:lnTo>
                <a:lnTo>
                  <a:pt x="955" y="2001"/>
                </a:lnTo>
                <a:lnTo>
                  <a:pt x="971" y="2034"/>
                </a:lnTo>
                <a:lnTo>
                  <a:pt x="986" y="2062"/>
                </a:lnTo>
                <a:lnTo>
                  <a:pt x="1004" y="2088"/>
                </a:lnTo>
                <a:lnTo>
                  <a:pt x="1076" y="2124"/>
                </a:lnTo>
                <a:close/>
              </a:path>
            </a:pathLst>
          </a:custGeom>
          <a:solidFill>
            <a:srgbClr val="000000"/>
          </a:solidFill>
          <a:ln w="9525">
            <a:solidFill>
              <a:srgbClr val="996633"/>
            </a:solidFill>
            <a:round/>
            <a:headEnd/>
            <a:tailEnd/>
          </a:ln>
        </p:spPr>
        <p:txBody>
          <a:bodyPr/>
          <a:lstStyle/>
          <a:p>
            <a:endParaRPr lang="es-MX"/>
          </a:p>
        </p:txBody>
      </p:sp>
      <p:sp>
        <p:nvSpPr>
          <p:cNvPr id="31" name="Freeform 2082"/>
          <p:cNvSpPr>
            <a:spLocks/>
          </p:cNvSpPr>
          <p:nvPr userDrawn="1"/>
        </p:nvSpPr>
        <p:spPr bwMode="auto">
          <a:xfrm>
            <a:off x="690563" y="666750"/>
            <a:ext cx="63500" cy="61913"/>
          </a:xfrm>
          <a:custGeom>
            <a:avLst/>
            <a:gdLst>
              <a:gd name="T0" fmla="*/ 2147483646 w 541"/>
              <a:gd name="T1" fmla="*/ 2147483646 h 542"/>
              <a:gd name="T2" fmla="*/ 2147483646 w 541"/>
              <a:gd name="T3" fmla="*/ 2147483646 h 542"/>
              <a:gd name="T4" fmla="*/ 2147483646 w 541"/>
              <a:gd name="T5" fmla="*/ 2147483646 h 542"/>
              <a:gd name="T6" fmla="*/ 2147483646 w 541"/>
              <a:gd name="T7" fmla="*/ 2147483646 h 542"/>
              <a:gd name="T8" fmla="*/ 2147483646 w 541"/>
              <a:gd name="T9" fmla="*/ 2147483646 h 542"/>
              <a:gd name="T10" fmla="*/ 2147483646 w 541"/>
              <a:gd name="T11" fmla="*/ 2147483646 h 542"/>
              <a:gd name="T12" fmla="*/ 2147483646 w 541"/>
              <a:gd name="T13" fmla="*/ 2147483646 h 542"/>
              <a:gd name="T14" fmla="*/ 2147483646 w 541"/>
              <a:gd name="T15" fmla="*/ 2147483646 h 542"/>
              <a:gd name="T16" fmla="*/ 2147483646 w 541"/>
              <a:gd name="T17" fmla="*/ 2147483646 h 542"/>
              <a:gd name="T18" fmla="*/ 2147483646 w 541"/>
              <a:gd name="T19" fmla="*/ 2147483646 h 542"/>
              <a:gd name="T20" fmla="*/ 2147483646 w 541"/>
              <a:gd name="T21" fmla="*/ 2147483646 h 542"/>
              <a:gd name="T22" fmla="*/ 2147483646 w 541"/>
              <a:gd name="T23" fmla="*/ 2147483646 h 542"/>
              <a:gd name="T24" fmla="*/ 2147483646 w 541"/>
              <a:gd name="T25" fmla="*/ 2147483646 h 542"/>
              <a:gd name="T26" fmla="*/ 2147483646 w 541"/>
              <a:gd name="T27" fmla="*/ 2147483646 h 542"/>
              <a:gd name="T28" fmla="*/ 2147483646 w 541"/>
              <a:gd name="T29" fmla="*/ 2147483646 h 542"/>
              <a:gd name="T30" fmla="*/ 2147483646 w 541"/>
              <a:gd name="T31" fmla="*/ 2147483646 h 542"/>
              <a:gd name="T32" fmla="*/ 2147483646 w 541"/>
              <a:gd name="T33" fmla="*/ 2147483646 h 542"/>
              <a:gd name="T34" fmla="*/ 2147483646 w 541"/>
              <a:gd name="T35" fmla="*/ 2147483646 h 542"/>
              <a:gd name="T36" fmla="*/ 2147483646 w 541"/>
              <a:gd name="T37" fmla="*/ 2147483646 h 542"/>
              <a:gd name="T38" fmla="*/ 2147483646 w 541"/>
              <a:gd name="T39" fmla="*/ 2147483646 h 542"/>
              <a:gd name="T40" fmla="*/ 2147483646 w 541"/>
              <a:gd name="T41" fmla="*/ 2147483646 h 542"/>
              <a:gd name="T42" fmla="*/ 2147483646 w 541"/>
              <a:gd name="T43" fmla="*/ 2147483646 h 542"/>
              <a:gd name="T44" fmla="*/ 2147483646 w 541"/>
              <a:gd name="T45" fmla="*/ 0 h 542"/>
              <a:gd name="T46" fmla="*/ 2147483646 w 541"/>
              <a:gd name="T47" fmla="*/ 0 h 542"/>
              <a:gd name="T48" fmla="*/ 2147483646 w 541"/>
              <a:gd name="T49" fmla="*/ 2147483646 h 542"/>
              <a:gd name="T50" fmla="*/ 2147483646 w 541"/>
              <a:gd name="T51" fmla="*/ 2147483646 h 542"/>
              <a:gd name="T52" fmla="*/ 2147483646 w 541"/>
              <a:gd name="T53" fmla="*/ 2147483646 h 542"/>
              <a:gd name="T54" fmla="*/ 2147483646 w 541"/>
              <a:gd name="T55" fmla="*/ 2147483646 h 542"/>
              <a:gd name="T56" fmla="*/ 2147483646 w 541"/>
              <a:gd name="T57" fmla="*/ 2147483646 h 542"/>
              <a:gd name="T58" fmla="*/ 2147483646 w 541"/>
              <a:gd name="T59" fmla="*/ 2147483646 h 542"/>
              <a:gd name="T60" fmla="*/ 2147483646 w 541"/>
              <a:gd name="T61" fmla="*/ 2147483646 h 542"/>
              <a:gd name="T62" fmla="*/ 2147483646 w 541"/>
              <a:gd name="T63" fmla="*/ 2147483646 h 542"/>
              <a:gd name="T64" fmla="*/ 2147483646 w 541"/>
              <a:gd name="T65" fmla="*/ 2147483646 h 542"/>
              <a:gd name="T66" fmla="*/ 2147483646 w 541"/>
              <a:gd name="T67" fmla="*/ 2147483646 h 542"/>
              <a:gd name="T68" fmla="*/ 0 w 541"/>
              <a:gd name="T69" fmla="*/ 2147483646 h 542"/>
              <a:gd name="T70" fmla="*/ 2147483646 w 541"/>
              <a:gd name="T71" fmla="*/ 2147483646 h 542"/>
              <a:gd name="T72" fmla="*/ 2147483646 w 541"/>
              <a:gd name="T73" fmla="*/ 2147483646 h 542"/>
              <a:gd name="T74" fmla="*/ 2147483646 w 541"/>
              <a:gd name="T75" fmla="*/ 2147483646 h 542"/>
              <a:gd name="T76" fmla="*/ 2147483646 w 541"/>
              <a:gd name="T77" fmla="*/ 2147483646 h 542"/>
              <a:gd name="T78" fmla="*/ 2147483646 w 541"/>
              <a:gd name="T79" fmla="*/ 2147483646 h 542"/>
              <a:gd name="T80" fmla="*/ 2147483646 w 541"/>
              <a:gd name="T81" fmla="*/ 2147483646 h 542"/>
              <a:gd name="T82" fmla="*/ 2147483646 w 541"/>
              <a:gd name="T83" fmla="*/ 2147483646 h 542"/>
              <a:gd name="T84" fmla="*/ 2147483646 w 541"/>
              <a:gd name="T85" fmla="*/ 2147483646 h 542"/>
              <a:gd name="T86" fmla="*/ 2147483646 w 541"/>
              <a:gd name="T87" fmla="*/ 2147483646 h 542"/>
              <a:gd name="T88" fmla="*/ 2147483646 w 541"/>
              <a:gd name="T89" fmla="*/ 2147483646 h 542"/>
              <a:gd name="T90" fmla="*/ 2147483646 w 541"/>
              <a:gd name="T91" fmla="*/ 2147483646 h 542"/>
              <a:gd name="T92" fmla="*/ 2147483646 w 541"/>
              <a:gd name="T93" fmla="*/ 2147483646 h 542"/>
              <a:gd name="T94" fmla="*/ 2147483646 w 541"/>
              <a:gd name="T95" fmla="*/ 2147483646 h 542"/>
              <a:gd name="T96" fmla="*/ 2147483646 w 541"/>
              <a:gd name="T97" fmla="*/ 2147483646 h 5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41" h="542">
                <a:moveTo>
                  <a:pt x="272" y="542"/>
                </a:moveTo>
                <a:lnTo>
                  <a:pt x="311" y="536"/>
                </a:lnTo>
                <a:lnTo>
                  <a:pt x="347" y="530"/>
                </a:lnTo>
                <a:lnTo>
                  <a:pt x="383" y="516"/>
                </a:lnTo>
                <a:lnTo>
                  <a:pt x="416" y="498"/>
                </a:lnTo>
                <a:lnTo>
                  <a:pt x="447" y="478"/>
                </a:lnTo>
                <a:lnTo>
                  <a:pt x="475" y="452"/>
                </a:lnTo>
                <a:lnTo>
                  <a:pt x="495" y="424"/>
                </a:lnTo>
                <a:lnTo>
                  <a:pt x="513" y="390"/>
                </a:lnTo>
                <a:lnTo>
                  <a:pt x="529" y="352"/>
                </a:lnTo>
                <a:lnTo>
                  <a:pt x="539" y="314"/>
                </a:lnTo>
                <a:lnTo>
                  <a:pt x="541" y="272"/>
                </a:lnTo>
                <a:lnTo>
                  <a:pt x="539" y="234"/>
                </a:lnTo>
                <a:lnTo>
                  <a:pt x="531" y="198"/>
                </a:lnTo>
                <a:lnTo>
                  <a:pt x="519" y="162"/>
                </a:lnTo>
                <a:lnTo>
                  <a:pt x="503" y="128"/>
                </a:lnTo>
                <a:lnTo>
                  <a:pt x="485" y="98"/>
                </a:lnTo>
                <a:lnTo>
                  <a:pt x="457" y="70"/>
                </a:lnTo>
                <a:lnTo>
                  <a:pt x="429" y="46"/>
                </a:lnTo>
                <a:lnTo>
                  <a:pt x="395" y="28"/>
                </a:lnTo>
                <a:lnTo>
                  <a:pt x="362" y="16"/>
                </a:lnTo>
                <a:lnTo>
                  <a:pt x="326" y="6"/>
                </a:lnTo>
                <a:lnTo>
                  <a:pt x="290" y="0"/>
                </a:lnTo>
                <a:lnTo>
                  <a:pt x="254" y="0"/>
                </a:lnTo>
                <a:lnTo>
                  <a:pt x="215" y="3"/>
                </a:lnTo>
                <a:lnTo>
                  <a:pt x="177" y="16"/>
                </a:lnTo>
                <a:lnTo>
                  <a:pt x="144" y="32"/>
                </a:lnTo>
                <a:lnTo>
                  <a:pt x="115" y="50"/>
                </a:lnTo>
                <a:lnTo>
                  <a:pt x="90" y="72"/>
                </a:lnTo>
                <a:lnTo>
                  <a:pt x="66" y="96"/>
                </a:lnTo>
                <a:lnTo>
                  <a:pt x="46" y="121"/>
                </a:lnTo>
                <a:lnTo>
                  <a:pt x="28" y="150"/>
                </a:lnTo>
                <a:lnTo>
                  <a:pt x="12" y="180"/>
                </a:lnTo>
                <a:lnTo>
                  <a:pt x="2" y="218"/>
                </a:lnTo>
                <a:lnTo>
                  <a:pt x="0" y="258"/>
                </a:lnTo>
                <a:lnTo>
                  <a:pt x="2" y="293"/>
                </a:lnTo>
                <a:lnTo>
                  <a:pt x="8" y="332"/>
                </a:lnTo>
                <a:lnTo>
                  <a:pt x="18" y="364"/>
                </a:lnTo>
                <a:lnTo>
                  <a:pt x="33" y="398"/>
                </a:lnTo>
                <a:lnTo>
                  <a:pt x="51" y="430"/>
                </a:lnTo>
                <a:lnTo>
                  <a:pt x="72" y="454"/>
                </a:lnTo>
                <a:lnTo>
                  <a:pt x="92" y="472"/>
                </a:lnTo>
                <a:lnTo>
                  <a:pt x="115" y="488"/>
                </a:lnTo>
                <a:lnTo>
                  <a:pt x="139" y="504"/>
                </a:lnTo>
                <a:lnTo>
                  <a:pt x="164" y="516"/>
                </a:lnTo>
                <a:lnTo>
                  <a:pt x="190" y="526"/>
                </a:lnTo>
                <a:lnTo>
                  <a:pt x="218" y="534"/>
                </a:lnTo>
                <a:lnTo>
                  <a:pt x="244" y="540"/>
                </a:lnTo>
                <a:lnTo>
                  <a:pt x="272" y="542"/>
                </a:lnTo>
                <a:close/>
              </a:path>
            </a:pathLst>
          </a:custGeom>
          <a:solidFill>
            <a:srgbClr val="FFFFFF"/>
          </a:solidFill>
          <a:ln w="9525">
            <a:solidFill>
              <a:srgbClr val="996633"/>
            </a:solidFill>
            <a:round/>
            <a:headEnd/>
            <a:tailEnd/>
          </a:ln>
        </p:spPr>
        <p:txBody>
          <a:bodyPr/>
          <a:lstStyle/>
          <a:p>
            <a:endParaRPr lang="es-MX"/>
          </a:p>
        </p:txBody>
      </p:sp>
      <p:sp>
        <p:nvSpPr>
          <p:cNvPr id="32" name="Freeform 2083"/>
          <p:cNvSpPr>
            <a:spLocks/>
          </p:cNvSpPr>
          <p:nvPr userDrawn="1"/>
        </p:nvSpPr>
        <p:spPr bwMode="auto">
          <a:xfrm>
            <a:off x="690563" y="176213"/>
            <a:ext cx="495300" cy="500062"/>
          </a:xfrm>
          <a:custGeom>
            <a:avLst/>
            <a:gdLst>
              <a:gd name="T0" fmla="*/ 2147483646 w 4145"/>
              <a:gd name="T1" fmla="*/ 2147483646 h 4416"/>
              <a:gd name="T2" fmla="*/ 2147483646 w 4145"/>
              <a:gd name="T3" fmla="*/ 2147483646 h 4416"/>
              <a:gd name="T4" fmla="*/ 2147483646 w 4145"/>
              <a:gd name="T5" fmla="*/ 2147483646 h 4416"/>
              <a:gd name="T6" fmla="*/ 2147483646 w 4145"/>
              <a:gd name="T7" fmla="*/ 2147483646 h 4416"/>
              <a:gd name="T8" fmla="*/ 2147483646 w 4145"/>
              <a:gd name="T9" fmla="*/ 2147483646 h 4416"/>
              <a:gd name="T10" fmla="*/ 2147483646 w 4145"/>
              <a:gd name="T11" fmla="*/ 2147483646 h 4416"/>
              <a:gd name="T12" fmla="*/ 2147483646 w 4145"/>
              <a:gd name="T13" fmla="*/ 2147483646 h 4416"/>
              <a:gd name="T14" fmla="*/ 2147483646 w 4145"/>
              <a:gd name="T15" fmla="*/ 2147483646 h 4416"/>
              <a:gd name="T16" fmla="*/ 2147483646 w 4145"/>
              <a:gd name="T17" fmla="*/ 2147483646 h 4416"/>
              <a:gd name="T18" fmla="*/ 2147483646 w 4145"/>
              <a:gd name="T19" fmla="*/ 2147483646 h 4416"/>
              <a:gd name="T20" fmla="*/ 2147483646 w 4145"/>
              <a:gd name="T21" fmla="*/ 2147483646 h 4416"/>
              <a:gd name="T22" fmla="*/ 2147483646 w 4145"/>
              <a:gd name="T23" fmla="*/ 2147483646 h 4416"/>
              <a:gd name="T24" fmla="*/ 2147483646 w 4145"/>
              <a:gd name="T25" fmla="*/ 2147483646 h 4416"/>
              <a:gd name="T26" fmla="*/ 2147483646 w 4145"/>
              <a:gd name="T27" fmla="*/ 2147483646 h 4416"/>
              <a:gd name="T28" fmla="*/ 2147483646 w 4145"/>
              <a:gd name="T29" fmla="*/ 2147483646 h 4416"/>
              <a:gd name="T30" fmla="*/ 2147483646 w 4145"/>
              <a:gd name="T31" fmla="*/ 2147483646 h 4416"/>
              <a:gd name="T32" fmla="*/ 2147483646 w 4145"/>
              <a:gd name="T33" fmla="*/ 2147483646 h 4416"/>
              <a:gd name="T34" fmla="*/ 2147483646 w 4145"/>
              <a:gd name="T35" fmla="*/ 2147483646 h 4416"/>
              <a:gd name="T36" fmla="*/ 2147483646 w 4145"/>
              <a:gd name="T37" fmla="*/ 2147483646 h 4416"/>
              <a:gd name="T38" fmla="*/ 2147483646 w 4145"/>
              <a:gd name="T39" fmla="*/ 2147483646 h 4416"/>
              <a:gd name="T40" fmla="*/ 2147483646 w 4145"/>
              <a:gd name="T41" fmla="*/ 2147483646 h 4416"/>
              <a:gd name="T42" fmla="*/ 2147483646 w 4145"/>
              <a:gd name="T43" fmla="*/ 2147483646 h 4416"/>
              <a:gd name="T44" fmla="*/ 2147483646 w 4145"/>
              <a:gd name="T45" fmla="*/ 2147483646 h 4416"/>
              <a:gd name="T46" fmla="*/ 2147483646 w 4145"/>
              <a:gd name="T47" fmla="*/ 2147483646 h 4416"/>
              <a:gd name="T48" fmla="*/ 2147483646 w 4145"/>
              <a:gd name="T49" fmla="*/ 2147483646 h 4416"/>
              <a:gd name="T50" fmla="*/ 2147483646 w 4145"/>
              <a:gd name="T51" fmla="*/ 2147483646 h 4416"/>
              <a:gd name="T52" fmla="*/ 2147483646 w 4145"/>
              <a:gd name="T53" fmla="*/ 2147483646 h 4416"/>
              <a:gd name="T54" fmla="*/ 2147483646 w 4145"/>
              <a:gd name="T55" fmla="*/ 2147483646 h 4416"/>
              <a:gd name="T56" fmla="*/ 2147483646 w 4145"/>
              <a:gd name="T57" fmla="*/ 2147483646 h 4416"/>
              <a:gd name="T58" fmla="*/ 2147483646 w 4145"/>
              <a:gd name="T59" fmla="*/ 0 h 4416"/>
              <a:gd name="T60" fmla="*/ 2147483646 w 4145"/>
              <a:gd name="T61" fmla="*/ 2147483646 h 4416"/>
              <a:gd name="T62" fmla="*/ 2147483646 w 4145"/>
              <a:gd name="T63" fmla="*/ 2147483646 h 4416"/>
              <a:gd name="T64" fmla="*/ 2147483646 w 4145"/>
              <a:gd name="T65" fmla="*/ 2147483646 h 4416"/>
              <a:gd name="T66" fmla="*/ 2147483646 w 4145"/>
              <a:gd name="T67" fmla="*/ 2147483646 h 4416"/>
              <a:gd name="T68" fmla="*/ 2147483646 w 4145"/>
              <a:gd name="T69" fmla="*/ 2147483646 h 4416"/>
              <a:gd name="T70" fmla="*/ 2147483646 w 4145"/>
              <a:gd name="T71" fmla="*/ 2147483646 h 4416"/>
              <a:gd name="T72" fmla="*/ 2147483646 w 4145"/>
              <a:gd name="T73" fmla="*/ 2147483646 h 4416"/>
              <a:gd name="T74" fmla="*/ 2147483646 w 4145"/>
              <a:gd name="T75" fmla="*/ 2147483646 h 4416"/>
              <a:gd name="T76" fmla="*/ 2147483646 w 4145"/>
              <a:gd name="T77" fmla="*/ 2147483646 h 4416"/>
              <a:gd name="T78" fmla="*/ 2147483646 w 4145"/>
              <a:gd name="T79" fmla="*/ 2147483646 h 4416"/>
              <a:gd name="T80" fmla="*/ 2147483646 w 4145"/>
              <a:gd name="T81" fmla="*/ 2147483646 h 4416"/>
              <a:gd name="T82" fmla="*/ 2147483646 w 4145"/>
              <a:gd name="T83" fmla="*/ 2147483646 h 4416"/>
              <a:gd name="T84" fmla="*/ 2147483646 w 4145"/>
              <a:gd name="T85" fmla="*/ 2147483646 h 4416"/>
              <a:gd name="T86" fmla="*/ 2147483646 w 4145"/>
              <a:gd name="T87" fmla="*/ 2147483646 h 4416"/>
              <a:gd name="T88" fmla="*/ 2147483646 w 4145"/>
              <a:gd name="T89" fmla="*/ 2147483646 h 4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45" h="4416">
                <a:moveTo>
                  <a:pt x="3097" y="4416"/>
                </a:moveTo>
                <a:lnTo>
                  <a:pt x="3164" y="4332"/>
                </a:lnTo>
                <a:lnTo>
                  <a:pt x="3230" y="4246"/>
                </a:lnTo>
                <a:lnTo>
                  <a:pt x="3298" y="4160"/>
                </a:lnTo>
                <a:lnTo>
                  <a:pt x="3364" y="4070"/>
                </a:lnTo>
                <a:lnTo>
                  <a:pt x="3430" y="3982"/>
                </a:lnTo>
                <a:lnTo>
                  <a:pt x="3494" y="3892"/>
                </a:lnTo>
                <a:lnTo>
                  <a:pt x="3562" y="3800"/>
                </a:lnTo>
                <a:lnTo>
                  <a:pt x="3626" y="3710"/>
                </a:lnTo>
                <a:lnTo>
                  <a:pt x="3692" y="3618"/>
                </a:lnTo>
                <a:lnTo>
                  <a:pt x="3757" y="3528"/>
                </a:lnTo>
                <a:lnTo>
                  <a:pt x="3821" y="3436"/>
                </a:lnTo>
                <a:lnTo>
                  <a:pt x="3885" y="3346"/>
                </a:lnTo>
                <a:lnTo>
                  <a:pt x="3949" y="3253"/>
                </a:lnTo>
                <a:lnTo>
                  <a:pt x="4013" y="3164"/>
                </a:lnTo>
                <a:lnTo>
                  <a:pt x="4081" y="3077"/>
                </a:lnTo>
                <a:lnTo>
                  <a:pt x="4145" y="2987"/>
                </a:lnTo>
                <a:lnTo>
                  <a:pt x="4088" y="2943"/>
                </a:lnTo>
                <a:lnTo>
                  <a:pt x="4031" y="2899"/>
                </a:lnTo>
                <a:lnTo>
                  <a:pt x="3978" y="2856"/>
                </a:lnTo>
                <a:lnTo>
                  <a:pt x="3921" y="2809"/>
                </a:lnTo>
                <a:lnTo>
                  <a:pt x="3865" y="2766"/>
                </a:lnTo>
                <a:lnTo>
                  <a:pt x="3808" y="2722"/>
                </a:lnTo>
                <a:lnTo>
                  <a:pt x="3752" y="2676"/>
                </a:lnTo>
                <a:lnTo>
                  <a:pt x="3698" y="2633"/>
                </a:lnTo>
                <a:lnTo>
                  <a:pt x="3641" y="2589"/>
                </a:lnTo>
                <a:lnTo>
                  <a:pt x="3582" y="2545"/>
                </a:lnTo>
                <a:lnTo>
                  <a:pt x="3526" y="2501"/>
                </a:lnTo>
                <a:lnTo>
                  <a:pt x="3470" y="2461"/>
                </a:lnTo>
                <a:lnTo>
                  <a:pt x="3410" y="2419"/>
                </a:lnTo>
                <a:lnTo>
                  <a:pt x="3352" y="2379"/>
                </a:lnTo>
                <a:lnTo>
                  <a:pt x="3292" y="2340"/>
                </a:lnTo>
                <a:lnTo>
                  <a:pt x="3233" y="2301"/>
                </a:lnTo>
                <a:lnTo>
                  <a:pt x="3176" y="2322"/>
                </a:lnTo>
                <a:lnTo>
                  <a:pt x="3122" y="2345"/>
                </a:lnTo>
                <a:lnTo>
                  <a:pt x="3066" y="2365"/>
                </a:lnTo>
                <a:lnTo>
                  <a:pt x="3012" y="2389"/>
                </a:lnTo>
                <a:lnTo>
                  <a:pt x="2958" y="2411"/>
                </a:lnTo>
                <a:lnTo>
                  <a:pt x="2902" y="2433"/>
                </a:lnTo>
                <a:lnTo>
                  <a:pt x="2848" y="2455"/>
                </a:lnTo>
                <a:lnTo>
                  <a:pt x="2794" y="2479"/>
                </a:lnTo>
                <a:lnTo>
                  <a:pt x="2740" y="2501"/>
                </a:lnTo>
                <a:lnTo>
                  <a:pt x="2686" y="2525"/>
                </a:lnTo>
                <a:lnTo>
                  <a:pt x="2632" y="2545"/>
                </a:lnTo>
                <a:lnTo>
                  <a:pt x="2578" y="2569"/>
                </a:lnTo>
                <a:lnTo>
                  <a:pt x="2524" y="2591"/>
                </a:lnTo>
                <a:lnTo>
                  <a:pt x="2471" y="2615"/>
                </a:lnTo>
                <a:lnTo>
                  <a:pt x="2417" y="2637"/>
                </a:lnTo>
                <a:lnTo>
                  <a:pt x="2363" y="2661"/>
                </a:lnTo>
                <a:lnTo>
                  <a:pt x="2309" y="2687"/>
                </a:lnTo>
                <a:lnTo>
                  <a:pt x="2255" y="2709"/>
                </a:lnTo>
                <a:lnTo>
                  <a:pt x="2201" y="2733"/>
                </a:lnTo>
                <a:lnTo>
                  <a:pt x="2147" y="2755"/>
                </a:lnTo>
                <a:lnTo>
                  <a:pt x="2095" y="2779"/>
                </a:lnTo>
                <a:lnTo>
                  <a:pt x="2041" y="2802"/>
                </a:lnTo>
                <a:lnTo>
                  <a:pt x="1987" y="2825"/>
                </a:lnTo>
                <a:lnTo>
                  <a:pt x="1933" y="2848"/>
                </a:lnTo>
                <a:lnTo>
                  <a:pt x="1880" y="2871"/>
                </a:lnTo>
                <a:lnTo>
                  <a:pt x="1826" y="2894"/>
                </a:lnTo>
                <a:lnTo>
                  <a:pt x="1774" y="2917"/>
                </a:lnTo>
                <a:lnTo>
                  <a:pt x="1720" y="2941"/>
                </a:lnTo>
                <a:lnTo>
                  <a:pt x="1666" y="2963"/>
                </a:lnTo>
                <a:lnTo>
                  <a:pt x="1612" y="2984"/>
                </a:lnTo>
                <a:lnTo>
                  <a:pt x="1558" y="3007"/>
                </a:lnTo>
                <a:lnTo>
                  <a:pt x="1504" y="3030"/>
                </a:lnTo>
                <a:lnTo>
                  <a:pt x="1518" y="2789"/>
                </a:lnTo>
                <a:lnTo>
                  <a:pt x="1538" y="2545"/>
                </a:lnTo>
                <a:lnTo>
                  <a:pt x="1564" y="2301"/>
                </a:lnTo>
                <a:lnTo>
                  <a:pt x="1590" y="2055"/>
                </a:lnTo>
                <a:lnTo>
                  <a:pt x="1614" y="1811"/>
                </a:lnTo>
                <a:lnTo>
                  <a:pt x="1638" y="1565"/>
                </a:lnTo>
                <a:lnTo>
                  <a:pt x="1650" y="1323"/>
                </a:lnTo>
                <a:lnTo>
                  <a:pt x="1650" y="1083"/>
                </a:lnTo>
                <a:lnTo>
                  <a:pt x="1608" y="1049"/>
                </a:lnTo>
                <a:lnTo>
                  <a:pt x="1564" y="1015"/>
                </a:lnTo>
                <a:lnTo>
                  <a:pt x="1520" y="983"/>
                </a:lnTo>
                <a:lnTo>
                  <a:pt x="1478" y="951"/>
                </a:lnTo>
                <a:lnTo>
                  <a:pt x="1436" y="919"/>
                </a:lnTo>
                <a:lnTo>
                  <a:pt x="1392" y="887"/>
                </a:lnTo>
                <a:lnTo>
                  <a:pt x="1348" y="857"/>
                </a:lnTo>
                <a:lnTo>
                  <a:pt x="1306" y="823"/>
                </a:lnTo>
                <a:lnTo>
                  <a:pt x="1263" y="793"/>
                </a:lnTo>
                <a:lnTo>
                  <a:pt x="1220" y="759"/>
                </a:lnTo>
                <a:lnTo>
                  <a:pt x="1178" y="729"/>
                </a:lnTo>
                <a:lnTo>
                  <a:pt x="1135" y="695"/>
                </a:lnTo>
                <a:lnTo>
                  <a:pt x="1094" y="661"/>
                </a:lnTo>
                <a:lnTo>
                  <a:pt x="1050" y="629"/>
                </a:lnTo>
                <a:lnTo>
                  <a:pt x="1009" y="595"/>
                </a:lnTo>
                <a:lnTo>
                  <a:pt x="968" y="559"/>
                </a:lnTo>
                <a:lnTo>
                  <a:pt x="246" y="0"/>
                </a:lnTo>
                <a:lnTo>
                  <a:pt x="0" y="184"/>
                </a:lnTo>
                <a:lnTo>
                  <a:pt x="1042" y="1683"/>
                </a:lnTo>
                <a:lnTo>
                  <a:pt x="1096" y="1755"/>
                </a:lnTo>
                <a:lnTo>
                  <a:pt x="1060" y="1789"/>
                </a:lnTo>
                <a:lnTo>
                  <a:pt x="1024" y="1819"/>
                </a:lnTo>
                <a:lnTo>
                  <a:pt x="986" y="1849"/>
                </a:lnTo>
                <a:lnTo>
                  <a:pt x="947" y="1881"/>
                </a:lnTo>
                <a:lnTo>
                  <a:pt x="909" y="1911"/>
                </a:lnTo>
                <a:lnTo>
                  <a:pt x="867" y="1939"/>
                </a:lnTo>
                <a:lnTo>
                  <a:pt x="829" y="1967"/>
                </a:lnTo>
                <a:lnTo>
                  <a:pt x="788" y="1996"/>
                </a:lnTo>
                <a:lnTo>
                  <a:pt x="749" y="2027"/>
                </a:lnTo>
                <a:lnTo>
                  <a:pt x="709" y="2055"/>
                </a:lnTo>
                <a:lnTo>
                  <a:pt x="669" y="2083"/>
                </a:lnTo>
                <a:lnTo>
                  <a:pt x="629" y="2114"/>
                </a:lnTo>
                <a:lnTo>
                  <a:pt x="593" y="2145"/>
                </a:lnTo>
                <a:lnTo>
                  <a:pt x="555" y="2179"/>
                </a:lnTo>
                <a:lnTo>
                  <a:pt x="519" y="2211"/>
                </a:lnTo>
                <a:lnTo>
                  <a:pt x="483" y="2245"/>
                </a:lnTo>
                <a:lnTo>
                  <a:pt x="372" y="3425"/>
                </a:lnTo>
                <a:lnTo>
                  <a:pt x="439" y="3438"/>
                </a:lnTo>
                <a:lnTo>
                  <a:pt x="505" y="3454"/>
                </a:lnTo>
                <a:lnTo>
                  <a:pt x="573" y="3472"/>
                </a:lnTo>
                <a:lnTo>
                  <a:pt x="637" y="3495"/>
                </a:lnTo>
                <a:lnTo>
                  <a:pt x="698" y="3518"/>
                </a:lnTo>
                <a:lnTo>
                  <a:pt x="759" y="3546"/>
                </a:lnTo>
                <a:lnTo>
                  <a:pt x="819" y="3574"/>
                </a:lnTo>
                <a:lnTo>
                  <a:pt x="875" y="3608"/>
                </a:lnTo>
                <a:lnTo>
                  <a:pt x="932" y="3644"/>
                </a:lnTo>
                <a:lnTo>
                  <a:pt x="983" y="3682"/>
                </a:lnTo>
                <a:lnTo>
                  <a:pt x="1035" y="3723"/>
                </a:lnTo>
                <a:lnTo>
                  <a:pt x="1083" y="3769"/>
                </a:lnTo>
                <a:lnTo>
                  <a:pt x="1130" y="3816"/>
                </a:lnTo>
                <a:lnTo>
                  <a:pt x="1171" y="3867"/>
                </a:lnTo>
                <a:lnTo>
                  <a:pt x="1212" y="3921"/>
                </a:lnTo>
                <a:lnTo>
                  <a:pt x="1248" y="3977"/>
                </a:lnTo>
                <a:lnTo>
                  <a:pt x="1253" y="3995"/>
                </a:lnTo>
                <a:lnTo>
                  <a:pt x="1260" y="4008"/>
                </a:lnTo>
                <a:lnTo>
                  <a:pt x="1268" y="4021"/>
                </a:lnTo>
                <a:lnTo>
                  <a:pt x="1281" y="4028"/>
                </a:lnTo>
                <a:lnTo>
                  <a:pt x="2123" y="3680"/>
                </a:lnTo>
                <a:lnTo>
                  <a:pt x="2234" y="3744"/>
                </a:lnTo>
                <a:lnTo>
                  <a:pt x="3089" y="4416"/>
                </a:lnTo>
                <a:lnTo>
                  <a:pt x="3094" y="4416"/>
                </a:lnTo>
                <a:lnTo>
                  <a:pt x="3097" y="4416"/>
                </a:lnTo>
                <a:close/>
              </a:path>
            </a:pathLst>
          </a:custGeom>
          <a:solidFill>
            <a:srgbClr val="000000"/>
          </a:solidFill>
          <a:ln w="9525">
            <a:solidFill>
              <a:srgbClr val="996633"/>
            </a:solidFill>
            <a:round/>
            <a:headEnd/>
            <a:tailEnd/>
          </a:ln>
        </p:spPr>
        <p:txBody>
          <a:bodyPr/>
          <a:lstStyle/>
          <a:p>
            <a:endParaRPr lang="es-MX"/>
          </a:p>
        </p:txBody>
      </p:sp>
      <p:sp>
        <p:nvSpPr>
          <p:cNvPr id="33" name="Freeform 2084"/>
          <p:cNvSpPr>
            <a:spLocks/>
          </p:cNvSpPr>
          <p:nvPr userDrawn="1"/>
        </p:nvSpPr>
        <p:spPr bwMode="auto">
          <a:xfrm>
            <a:off x="212725" y="204788"/>
            <a:ext cx="588963" cy="436562"/>
          </a:xfrm>
          <a:custGeom>
            <a:avLst/>
            <a:gdLst>
              <a:gd name="T0" fmla="*/ 2147483646 w 4944"/>
              <a:gd name="T1" fmla="*/ 2147483646 h 3859"/>
              <a:gd name="T2" fmla="*/ 2147483646 w 4944"/>
              <a:gd name="T3" fmla="*/ 2147483646 h 3859"/>
              <a:gd name="T4" fmla="*/ 2147483646 w 4944"/>
              <a:gd name="T5" fmla="*/ 2147483646 h 3859"/>
              <a:gd name="T6" fmla="*/ 2147483646 w 4944"/>
              <a:gd name="T7" fmla="*/ 2147483646 h 3859"/>
              <a:gd name="T8" fmla="*/ 2147483646 w 4944"/>
              <a:gd name="T9" fmla="*/ 2147483646 h 3859"/>
              <a:gd name="T10" fmla="*/ 2147483646 w 4944"/>
              <a:gd name="T11" fmla="*/ 2147483646 h 3859"/>
              <a:gd name="T12" fmla="*/ 2147483646 w 4944"/>
              <a:gd name="T13" fmla="*/ 2147483646 h 3859"/>
              <a:gd name="T14" fmla="*/ 2147483646 w 4944"/>
              <a:gd name="T15" fmla="*/ 2147483646 h 3859"/>
              <a:gd name="T16" fmla="*/ 2147483646 w 4944"/>
              <a:gd name="T17" fmla="*/ 2147483646 h 3859"/>
              <a:gd name="T18" fmla="*/ 2147483646 w 4944"/>
              <a:gd name="T19" fmla="*/ 2147483646 h 3859"/>
              <a:gd name="T20" fmla="*/ 2147483646 w 4944"/>
              <a:gd name="T21" fmla="*/ 2147483646 h 3859"/>
              <a:gd name="T22" fmla="*/ 2147483646 w 4944"/>
              <a:gd name="T23" fmla="*/ 2147483646 h 3859"/>
              <a:gd name="T24" fmla="*/ 2147483646 w 4944"/>
              <a:gd name="T25" fmla="*/ 2147483646 h 3859"/>
              <a:gd name="T26" fmla="*/ 2147483646 w 4944"/>
              <a:gd name="T27" fmla="*/ 2147483646 h 3859"/>
              <a:gd name="T28" fmla="*/ 2147483646 w 4944"/>
              <a:gd name="T29" fmla="*/ 2147483646 h 3859"/>
              <a:gd name="T30" fmla="*/ 2147483646 w 4944"/>
              <a:gd name="T31" fmla="*/ 2147483646 h 3859"/>
              <a:gd name="T32" fmla="*/ 2147483646 w 4944"/>
              <a:gd name="T33" fmla="*/ 2147483646 h 3859"/>
              <a:gd name="T34" fmla="*/ 2147483646 w 4944"/>
              <a:gd name="T35" fmla="*/ 2147483646 h 3859"/>
              <a:gd name="T36" fmla="*/ 2147483646 w 4944"/>
              <a:gd name="T37" fmla="*/ 2147483646 h 3859"/>
              <a:gd name="T38" fmla="*/ 2147483646 w 4944"/>
              <a:gd name="T39" fmla="*/ 0 h 3859"/>
              <a:gd name="T40" fmla="*/ 2147483646 w 4944"/>
              <a:gd name="T41" fmla="*/ 2147483646 h 3859"/>
              <a:gd name="T42" fmla="*/ 2147483646 w 4944"/>
              <a:gd name="T43" fmla="*/ 2147483646 h 3859"/>
              <a:gd name="T44" fmla="*/ 2147483646 w 4944"/>
              <a:gd name="T45" fmla="*/ 2147483646 h 3859"/>
              <a:gd name="T46" fmla="*/ 2147483646 w 4944"/>
              <a:gd name="T47" fmla="*/ 2147483646 h 3859"/>
              <a:gd name="T48" fmla="*/ 2147483646 w 4944"/>
              <a:gd name="T49" fmla="*/ 2147483646 h 3859"/>
              <a:gd name="T50" fmla="*/ 2147483646 w 4944"/>
              <a:gd name="T51" fmla="*/ 2147483646 h 3859"/>
              <a:gd name="T52" fmla="*/ 2147483646 w 4944"/>
              <a:gd name="T53" fmla="*/ 2147483646 h 3859"/>
              <a:gd name="T54" fmla="*/ 2147483646 w 4944"/>
              <a:gd name="T55" fmla="*/ 2147483646 h 3859"/>
              <a:gd name="T56" fmla="*/ 2147483646 w 4944"/>
              <a:gd name="T57" fmla="*/ 2147483646 h 3859"/>
              <a:gd name="T58" fmla="*/ 2147483646 w 4944"/>
              <a:gd name="T59" fmla="*/ 2147483646 h 3859"/>
              <a:gd name="T60" fmla="*/ 2147483646 w 4944"/>
              <a:gd name="T61" fmla="*/ 2147483646 h 3859"/>
              <a:gd name="T62" fmla="*/ 2147483646 w 4944"/>
              <a:gd name="T63" fmla="*/ 2147483646 h 3859"/>
              <a:gd name="T64" fmla="*/ 2147483646 w 4944"/>
              <a:gd name="T65" fmla="*/ 2147483646 h 3859"/>
              <a:gd name="T66" fmla="*/ 2147483646 w 4944"/>
              <a:gd name="T67" fmla="*/ 2147483646 h 3859"/>
              <a:gd name="T68" fmla="*/ 2147483646 w 4944"/>
              <a:gd name="T69" fmla="*/ 2147483646 h 3859"/>
              <a:gd name="T70" fmla="*/ 2147483646 w 4944"/>
              <a:gd name="T71" fmla="*/ 2147483646 h 3859"/>
              <a:gd name="T72" fmla="*/ 2147483646 w 4944"/>
              <a:gd name="T73" fmla="*/ 2147483646 h 3859"/>
              <a:gd name="T74" fmla="*/ 2147483646 w 4944"/>
              <a:gd name="T75" fmla="*/ 2147483646 h 3859"/>
              <a:gd name="T76" fmla="*/ 2147483646 w 4944"/>
              <a:gd name="T77" fmla="*/ 2147483646 h 3859"/>
              <a:gd name="T78" fmla="*/ 2147483646 w 4944"/>
              <a:gd name="T79" fmla="*/ 2147483646 h 3859"/>
              <a:gd name="T80" fmla="*/ 2147483646 w 4944"/>
              <a:gd name="T81" fmla="*/ 2147483646 h 3859"/>
              <a:gd name="T82" fmla="*/ 2147483646 w 4944"/>
              <a:gd name="T83" fmla="*/ 2147483646 h 3859"/>
              <a:gd name="T84" fmla="*/ 2147483646 w 4944"/>
              <a:gd name="T85" fmla="*/ 2147483646 h 3859"/>
              <a:gd name="T86" fmla="*/ 2147483646 w 4944"/>
              <a:gd name="T87" fmla="*/ 2147483646 h 3859"/>
              <a:gd name="T88" fmla="*/ 2147483646 w 4944"/>
              <a:gd name="T89" fmla="*/ 2147483646 h 3859"/>
              <a:gd name="T90" fmla="*/ 2147483646 w 4944"/>
              <a:gd name="T91" fmla="*/ 2147483646 h 3859"/>
              <a:gd name="T92" fmla="*/ 2147483646 w 4944"/>
              <a:gd name="T93" fmla="*/ 2147483646 h 3859"/>
              <a:gd name="T94" fmla="*/ 2147483646 w 4944"/>
              <a:gd name="T95" fmla="*/ 2147483646 h 3859"/>
              <a:gd name="T96" fmla="*/ 2147483646 w 4944"/>
              <a:gd name="T97" fmla="*/ 2147483646 h 3859"/>
              <a:gd name="T98" fmla="*/ 2147483646 w 4944"/>
              <a:gd name="T99" fmla="*/ 2147483646 h 3859"/>
              <a:gd name="T100" fmla="*/ 2147483646 w 4944"/>
              <a:gd name="T101" fmla="*/ 2147483646 h 3859"/>
              <a:gd name="T102" fmla="*/ 0 w 4944"/>
              <a:gd name="T103" fmla="*/ 2147483646 h 3859"/>
              <a:gd name="T104" fmla="*/ 2147483646 w 4944"/>
              <a:gd name="T105" fmla="*/ 2147483646 h 3859"/>
              <a:gd name="T106" fmla="*/ 2147483646 w 4944"/>
              <a:gd name="T107" fmla="*/ 2147483646 h 3859"/>
              <a:gd name="T108" fmla="*/ 2147483646 w 4944"/>
              <a:gd name="T109" fmla="*/ 2147483646 h 3859"/>
              <a:gd name="T110" fmla="*/ 2147483646 w 4944"/>
              <a:gd name="T111" fmla="*/ 2147483646 h 3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44" h="3859">
                <a:moveTo>
                  <a:pt x="3205" y="3859"/>
                </a:moveTo>
                <a:lnTo>
                  <a:pt x="3236" y="3803"/>
                </a:lnTo>
                <a:lnTo>
                  <a:pt x="3272" y="3749"/>
                </a:lnTo>
                <a:lnTo>
                  <a:pt x="3308" y="3695"/>
                </a:lnTo>
                <a:lnTo>
                  <a:pt x="3349" y="3641"/>
                </a:lnTo>
                <a:lnTo>
                  <a:pt x="3390" y="3592"/>
                </a:lnTo>
                <a:lnTo>
                  <a:pt x="3436" y="3544"/>
                </a:lnTo>
                <a:lnTo>
                  <a:pt x="3482" y="3498"/>
                </a:lnTo>
                <a:lnTo>
                  <a:pt x="3534" y="3451"/>
                </a:lnTo>
                <a:lnTo>
                  <a:pt x="3586" y="3410"/>
                </a:lnTo>
                <a:lnTo>
                  <a:pt x="3640" y="3372"/>
                </a:lnTo>
                <a:lnTo>
                  <a:pt x="3698" y="3336"/>
                </a:lnTo>
                <a:lnTo>
                  <a:pt x="3758" y="3302"/>
                </a:lnTo>
                <a:lnTo>
                  <a:pt x="3818" y="3274"/>
                </a:lnTo>
                <a:lnTo>
                  <a:pt x="3883" y="3248"/>
                </a:lnTo>
                <a:lnTo>
                  <a:pt x="3952" y="3228"/>
                </a:lnTo>
                <a:lnTo>
                  <a:pt x="4022" y="3210"/>
                </a:lnTo>
                <a:lnTo>
                  <a:pt x="3930" y="2263"/>
                </a:lnTo>
                <a:lnTo>
                  <a:pt x="4944" y="1483"/>
                </a:lnTo>
                <a:lnTo>
                  <a:pt x="3922" y="0"/>
                </a:lnTo>
                <a:lnTo>
                  <a:pt x="3862" y="41"/>
                </a:lnTo>
                <a:lnTo>
                  <a:pt x="3806" y="85"/>
                </a:lnTo>
                <a:lnTo>
                  <a:pt x="3746" y="125"/>
                </a:lnTo>
                <a:lnTo>
                  <a:pt x="3690" y="169"/>
                </a:lnTo>
                <a:lnTo>
                  <a:pt x="3632" y="213"/>
                </a:lnTo>
                <a:lnTo>
                  <a:pt x="3572" y="257"/>
                </a:lnTo>
                <a:lnTo>
                  <a:pt x="3516" y="300"/>
                </a:lnTo>
                <a:lnTo>
                  <a:pt x="3457" y="343"/>
                </a:lnTo>
                <a:lnTo>
                  <a:pt x="3400" y="390"/>
                </a:lnTo>
                <a:lnTo>
                  <a:pt x="3341" y="433"/>
                </a:lnTo>
                <a:lnTo>
                  <a:pt x="3285" y="479"/>
                </a:lnTo>
                <a:lnTo>
                  <a:pt x="3228" y="525"/>
                </a:lnTo>
                <a:lnTo>
                  <a:pt x="3172" y="572"/>
                </a:lnTo>
                <a:lnTo>
                  <a:pt x="3118" y="618"/>
                </a:lnTo>
                <a:lnTo>
                  <a:pt x="3061" y="667"/>
                </a:lnTo>
                <a:lnTo>
                  <a:pt x="3007" y="713"/>
                </a:lnTo>
                <a:lnTo>
                  <a:pt x="3028" y="947"/>
                </a:lnTo>
                <a:lnTo>
                  <a:pt x="3049" y="1177"/>
                </a:lnTo>
                <a:lnTo>
                  <a:pt x="3071" y="1409"/>
                </a:lnTo>
                <a:lnTo>
                  <a:pt x="3097" y="1639"/>
                </a:lnTo>
                <a:lnTo>
                  <a:pt x="3123" y="1871"/>
                </a:lnTo>
                <a:lnTo>
                  <a:pt x="3149" y="2099"/>
                </a:lnTo>
                <a:lnTo>
                  <a:pt x="3172" y="2329"/>
                </a:lnTo>
                <a:lnTo>
                  <a:pt x="3195" y="2561"/>
                </a:lnTo>
                <a:lnTo>
                  <a:pt x="3192" y="2569"/>
                </a:lnTo>
                <a:lnTo>
                  <a:pt x="3190" y="2573"/>
                </a:lnTo>
                <a:lnTo>
                  <a:pt x="3185" y="2576"/>
                </a:lnTo>
                <a:lnTo>
                  <a:pt x="3177" y="2579"/>
                </a:lnTo>
                <a:lnTo>
                  <a:pt x="1479" y="1839"/>
                </a:lnTo>
                <a:lnTo>
                  <a:pt x="1081" y="2119"/>
                </a:lnTo>
                <a:lnTo>
                  <a:pt x="439" y="2594"/>
                </a:lnTo>
                <a:lnTo>
                  <a:pt x="0" y="2907"/>
                </a:lnTo>
                <a:lnTo>
                  <a:pt x="70" y="3171"/>
                </a:lnTo>
                <a:lnTo>
                  <a:pt x="1880" y="2625"/>
                </a:lnTo>
                <a:lnTo>
                  <a:pt x="2142" y="3390"/>
                </a:lnTo>
                <a:lnTo>
                  <a:pt x="3205" y="3859"/>
                </a:lnTo>
                <a:close/>
              </a:path>
            </a:pathLst>
          </a:custGeom>
          <a:solidFill>
            <a:srgbClr val="000000"/>
          </a:solidFill>
          <a:ln w="9525">
            <a:solidFill>
              <a:srgbClr val="996633"/>
            </a:solidFill>
            <a:round/>
            <a:headEnd/>
            <a:tailEnd/>
          </a:ln>
        </p:spPr>
        <p:txBody>
          <a:bodyPr/>
          <a:lstStyle/>
          <a:p>
            <a:endParaRPr lang="es-MX"/>
          </a:p>
        </p:txBody>
      </p:sp>
      <p:pic>
        <p:nvPicPr>
          <p:cNvPr id="34" name="Picture 2088" descr="MCj03518210000[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932613" y="765175"/>
            <a:ext cx="2778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90" descr="MCj03518550000[1]"/>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04138" y="765175"/>
            <a:ext cx="2619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91" descr="MCj03518570000[1]"/>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459788" y="769938"/>
            <a:ext cx="498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92" descr="MCj03518520000[1]"/>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6272213" y="765175"/>
            <a:ext cx="166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38" name="Date Placeholder 3"/>
          <p:cNvSpPr>
            <a:spLocks noGrp="1"/>
          </p:cNvSpPr>
          <p:nvPr>
            <p:ph type="dt" sz="half" idx="10"/>
          </p:nvPr>
        </p:nvSpPr>
        <p:spPr/>
        <p:txBody>
          <a:bodyPr/>
          <a:lstStyle>
            <a:lvl1pPr>
              <a:defRPr/>
            </a:lvl1pPr>
          </a:lstStyle>
          <a:p>
            <a:pPr>
              <a:defRPr/>
            </a:pPr>
            <a:fld id="{7A71ADED-4C99-4686-82E4-E72F1A6F98DC}" type="datetimeFigureOut">
              <a:rPr lang="en-US"/>
              <a:pPr>
                <a:defRPr/>
              </a:pPr>
              <a:t>2/5/2015</a:t>
            </a:fld>
            <a:endParaRPr lang="en-US" dirty="0"/>
          </a:p>
        </p:txBody>
      </p:sp>
      <p:sp>
        <p:nvSpPr>
          <p:cNvPr id="39" name="Footer Placeholder 4"/>
          <p:cNvSpPr>
            <a:spLocks noGrp="1"/>
          </p:cNvSpPr>
          <p:nvPr>
            <p:ph type="ftr" sz="quarter" idx="11"/>
          </p:nvPr>
        </p:nvSpPr>
        <p:spPr/>
        <p:txBody>
          <a:bodyPr/>
          <a:lstStyle>
            <a:lvl1pPr>
              <a:defRPr smtClean="0"/>
            </a:lvl1pPr>
          </a:lstStyle>
          <a:p>
            <a:pPr>
              <a:defRPr/>
            </a:pPr>
            <a:r>
              <a:rPr lang="es-ES" altLang="es-MX"/>
              <a:t>Centro Nacional de Metrología, CENAM</a:t>
            </a:r>
          </a:p>
        </p:txBody>
      </p:sp>
      <p:sp>
        <p:nvSpPr>
          <p:cNvPr id="40" name="Slide Number Placeholder 5"/>
          <p:cNvSpPr>
            <a:spLocks noGrp="1"/>
          </p:cNvSpPr>
          <p:nvPr>
            <p:ph type="sldNum" sz="quarter" idx="12"/>
          </p:nvPr>
        </p:nvSpPr>
        <p:spPr>
          <a:xfrm>
            <a:off x="423863" y="4529138"/>
            <a:ext cx="584200" cy="365125"/>
          </a:xfrm>
        </p:spPr>
        <p:txBody>
          <a:bodyPr/>
          <a:lstStyle>
            <a:lvl1pPr>
              <a:defRPr/>
            </a:lvl1pPr>
          </a:lstStyle>
          <a:p>
            <a:pPr>
              <a:defRPr/>
            </a:pPr>
            <a:fld id="{6F276F06-D9FE-4B10-92D2-CF140F8F1F03}" type="slidenum">
              <a:rPr lang="en-US"/>
              <a:pPr>
                <a:defRPr/>
              </a:pPr>
              <a:t>‹#›</a:t>
            </a:fld>
            <a:endParaRPr lang="en-US" dirty="0"/>
          </a:p>
        </p:txBody>
      </p:sp>
    </p:spTree>
    <p:extLst>
      <p:ext uri="{BB962C8B-B14F-4D97-AF65-F5344CB8AC3E}">
        <p14:creationId xmlns:p14="http://schemas.microsoft.com/office/powerpoint/2010/main" val="97668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96B31B6B-FA29-41B8-9478-C9ACF24D843F}"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88EE870A-1D1C-4F18-929B-F630573B6CE1}" type="slidenum">
              <a:rPr lang="en-US"/>
              <a:pPr>
                <a:defRPr/>
              </a:pPr>
              <a:t>‹#›</a:t>
            </a:fld>
            <a:endParaRPr lang="en-US" dirty="0"/>
          </a:p>
        </p:txBody>
      </p:sp>
    </p:spTree>
    <p:extLst>
      <p:ext uri="{BB962C8B-B14F-4D97-AF65-F5344CB8AC3E}">
        <p14:creationId xmlns:p14="http://schemas.microsoft.com/office/powerpoint/2010/main" val="400117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s-MX" sz="8000">
                <a:solidFill>
                  <a:schemeClr val="accent1"/>
                </a:solidFill>
                <a:latin typeface="Arial" panose="020B0604020202020204" pitchFamily="34" charset="0"/>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s-MX"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8" name="Date Placeholder 3"/>
          <p:cNvSpPr>
            <a:spLocks noGrp="1"/>
          </p:cNvSpPr>
          <p:nvPr>
            <p:ph type="dt" sz="half" idx="14"/>
          </p:nvPr>
        </p:nvSpPr>
        <p:spPr/>
        <p:txBody>
          <a:bodyPr/>
          <a:lstStyle>
            <a:lvl1pPr>
              <a:defRPr/>
            </a:lvl1pPr>
          </a:lstStyle>
          <a:p>
            <a:pPr>
              <a:defRPr/>
            </a:pPr>
            <a:fld id="{0FCB2B49-1292-4FB2-B778-80AC6C4A90CC}" type="datetimeFigureOut">
              <a:rPr lang="en-US"/>
              <a:pPr>
                <a:defRPr/>
              </a:pPr>
              <a:t>2/5/2015</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B9993EB5-31D3-451B-ADAD-498C3FC8A753}" type="slidenum">
              <a:rPr lang="en-US"/>
              <a:pPr>
                <a:defRPr/>
              </a:pPr>
              <a:t>‹#›</a:t>
            </a:fld>
            <a:endParaRPr lang="en-US" dirty="0"/>
          </a:p>
        </p:txBody>
      </p:sp>
    </p:spTree>
    <p:extLst>
      <p:ext uri="{BB962C8B-B14F-4D97-AF65-F5344CB8AC3E}">
        <p14:creationId xmlns:p14="http://schemas.microsoft.com/office/powerpoint/2010/main" val="229836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DB2BF19C-DB80-4859-85F3-C9FB16435A7E}" type="datetimeFigureOut">
              <a:rPr lang="en-US"/>
              <a:pPr>
                <a:defRPr/>
              </a:pPr>
              <a:t>2/5/2015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31FDCC28-D498-4665-A7F2-7F72AEC2745F}" type="slidenum">
              <a:rPr lang="en-US"/>
              <a:pPr>
                <a:defRPr/>
              </a:pPr>
              <a:t>‹#›</a:t>
            </a:fld>
            <a:endParaRPr lang="en-US" dirty="0"/>
          </a:p>
        </p:txBody>
      </p:sp>
    </p:spTree>
    <p:extLst>
      <p:ext uri="{BB962C8B-B14F-4D97-AF65-F5344CB8AC3E}">
        <p14:creationId xmlns:p14="http://schemas.microsoft.com/office/powerpoint/2010/main" val="72077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s-MX" sz="8000">
                <a:solidFill>
                  <a:schemeClr val="accent1"/>
                </a:solidFill>
                <a:latin typeface="Arial" panose="020B0604020202020204" pitchFamily="34" charset="0"/>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s-MX"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8" name="Date Placeholder 4"/>
          <p:cNvSpPr>
            <a:spLocks noGrp="1"/>
          </p:cNvSpPr>
          <p:nvPr>
            <p:ph type="dt" sz="half" idx="14"/>
          </p:nvPr>
        </p:nvSpPr>
        <p:spPr/>
        <p:txBody>
          <a:bodyPr/>
          <a:lstStyle>
            <a:lvl1pPr>
              <a:defRPr/>
            </a:lvl1pPr>
          </a:lstStyle>
          <a:p>
            <a:pPr>
              <a:defRPr/>
            </a:pPr>
            <a:fld id="{22AD3E6F-38F5-4B4B-9197-391215802D99}" type="datetimeFigureOut">
              <a:rPr lang="en-US"/>
              <a:pPr>
                <a:defRPr/>
              </a:pPr>
              <a:t>2/5/2015</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47A5C383-B23C-4167-918A-7968FB235FAA}" type="slidenum">
              <a:rPr lang="en-US"/>
              <a:pPr>
                <a:defRPr/>
              </a:pPr>
              <a:t>‹#›</a:t>
            </a:fld>
            <a:endParaRPr lang="en-US" dirty="0"/>
          </a:p>
        </p:txBody>
      </p:sp>
    </p:spTree>
    <p:extLst>
      <p:ext uri="{BB962C8B-B14F-4D97-AF65-F5344CB8AC3E}">
        <p14:creationId xmlns:p14="http://schemas.microsoft.com/office/powerpoint/2010/main" val="207182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s-ES" smtClean="0"/>
              <a:t>Haga clic para modificar el estilo de texto del patrón</a:t>
            </a:r>
          </a:p>
        </p:txBody>
      </p:sp>
      <p:sp>
        <p:nvSpPr>
          <p:cNvPr id="6" name="Date Placeholder 4"/>
          <p:cNvSpPr>
            <a:spLocks noGrp="1"/>
          </p:cNvSpPr>
          <p:nvPr>
            <p:ph type="dt" sz="half" idx="14"/>
          </p:nvPr>
        </p:nvSpPr>
        <p:spPr/>
        <p:txBody>
          <a:bodyPr/>
          <a:lstStyle>
            <a:lvl1pPr>
              <a:defRPr/>
            </a:lvl1pPr>
          </a:lstStyle>
          <a:p>
            <a:pPr>
              <a:defRPr/>
            </a:pPr>
            <a:fld id="{937405D6-6914-44FE-AE81-CCE891B912A5}" type="datetimeFigureOut">
              <a:rPr lang="en-US"/>
              <a:pPr>
                <a:defRPr/>
              </a:pPr>
              <a:t>2/5/2015</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53D0BC8C-E0C5-4201-AF4E-B6B4D80D724D}" type="slidenum">
              <a:rPr lang="en-US"/>
              <a:pPr>
                <a:defRPr/>
              </a:pPr>
              <a:t>‹#›</a:t>
            </a:fld>
            <a:endParaRPr lang="en-US" dirty="0"/>
          </a:p>
        </p:txBody>
      </p:sp>
    </p:spTree>
    <p:extLst>
      <p:ext uri="{BB962C8B-B14F-4D97-AF65-F5344CB8AC3E}">
        <p14:creationId xmlns:p14="http://schemas.microsoft.com/office/powerpoint/2010/main" val="284888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F6720103-F129-4091-AF56-01AF9CFF4B07}"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A6F890-A1B0-43B1-A8EB-9E15BB4DFF7B}" type="slidenum">
              <a:rPr lang="en-US"/>
              <a:pPr>
                <a:defRPr/>
              </a:pPr>
              <a:t>‹#›</a:t>
            </a:fld>
            <a:endParaRPr lang="en-US" dirty="0"/>
          </a:p>
        </p:txBody>
      </p:sp>
    </p:spTree>
    <p:extLst>
      <p:ext uri="{BB962C8B-B14F-4D97-AF65-F5344CB8AC3E}">
        <p14:creationId xmlns:p14="http://schemas.microsoft.com/office/powerpoint/2010/main" val="160602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BA75CC65-AD01-49F4-BD8B-C012C2233672}"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A0EDEC-2B82-4F94-80A7-A8336C0BA87F}" type="slidenum">
              <a:rPr lang="en-US"/>
              <a:pPr>
                <a:defRPr/>
              </a:pPr>
              <a:t>‹#›</a:t>
            </a:fld>
            <a:endParaRPr lang="en-US" dirty="0"/>
          </a:p>
        </p:txBody>
      </p:sp>
    </p:spTree>
    <p:extLst>
      <p:ext uri="{BB962C8B-B14F-4D97-AF65-F5344CB8AC3E}">
        <p14:creationId xmlns:p14="http://schemas.microsoft.com/office/powerpoint/2010/main" val="316272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3"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99086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584201" y="796925"/>
            <a:ext cx="8380413" cy="471488"/>
          </a:xfrm>
        </p:spPr>
        <p:txBody>
          <a:bodyPr/>
          <a:lstStyle/>
          <a:p>
            <a:r>
              <a:rPr lang="es-ES" smtClean="0"/>
              <a:t>Haga clic para modificar el estilo de título del patrón</a:t>
            </a:r>
            <a:endParaRPr lang="es-MX"/>
          </a:p>
        </p:txBody>
      </p:sp>
      <p:sp>
        <p:nvSpPr>
          <p:cNvPr id="3" name="Marcador de contenido 2"/>
          <p:cNvSpPr>
            <a:spLocks noGrp="1"/>
          </p:cNvSpPr>
          <p:nvPr>
            <p:ph sz="quarter" idx="1"/>
          </p:nvPr>
        </p:nvSpPr>
        <p:spPr>
          <a:xfrm>
            <a:off x="4572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contenido 4"/>
          <p:cNvSpPr>
            <a:spLocks noGrp="1"/>
          </p:cNvSpPr>
          <p:nvPr>
            <p:ph sz="quarter" idx="3"/>
          </p:nvPr>
        </p:nvSpPr>
        <p:spPr>
          <a:xfrm>
            <a:off x="4572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contenido 5"/>
          <p:cNvSpPr>
            <a:spLocks noGrp="1"/>
          </p:cNvSpPr>
          <p:nvPr>
            <p:ph sz="quarter" idx="4"/>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14504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Título 3"/>
          <p:cNvSpPr>
            <a:spLocks noGrp="1"/>
          </p:cNvSpPr>
          <p:nvPr>
            <p:ph type="title"/>
          </p:nvPr>
        </p:nvSpPr>
        <p:spPr>
          <a:xfrm>
            <a:off x="584201" y="332664"/>
            <a:ext cx="8380413" cy="935757"/>
          </a:xfr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5756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3C9E8A9B-D7DD-459E-844B-1C9218396DF7}"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AAF852-071C-4A9C-BB55-7D7410C31A0A}" type="slidenum">
              <a:rPr lang="en-US"/>
              <a:pPr>
                <a:defRPr/>
              </a:pPr>
              <a:t>‹#›</a:t>
            </a:fld>
            <a:endParaRPr lang="en-US" dirty="0"/>
          </a:p>
        </p:txBody>
      </p:sp>
    </p:spTree>
    <p:extLst>
      <p:ext uri="{BB962C8B-B14F-4D97-AF65-F5344CB8AC3E}">
        <p14:creationId xmlns:p14="http://schemas.microsoft.com/office/powerpoint/2010/main" val="24534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2CEEFE70-CF1D-4B53-84EA-2812CB5C49DF}"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5E0018CF-F267-494C-89F0-C9F32998ACAC}" type="slidenum">
              <a:rPr lang="en-US"/>
              <a:pPr>
                <a:defRPr/>
              </a:pPr>
              <a:t>‹#›</a:t>
            </a:fld>
            <a:endParaRPr lang="en-US" dirty="0"/>
          </a:p>
        </p:txBody>
      </p:sp>
    </p:spTree>
    <p:extLst>
      <p:ext uri="{BB962C8B-B14F-4D97-AF65-F5344CB8AC3E}">
        <p14:creationId xmlns:p14="http://schemas.microsoft.com/office/powerpoint/2010/main" val="276480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fld id="{52E1C31E-5F8E-438A-B33C-B26B2B6567E8}" type="datetimeFigureOut">
              <a:rPr lang="en-US"/>
              <a:pPr>
                <a:defRPr/>
              </a:pPr>
              <a:t>2/5/2015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F0FC39-B53F-4043-8A5F-7A68D4897FCD}" type="slidenum">
              <a:rPr lang="en-US"/>
              <a:pPr>
                <a:defRPr/>
              </a:pPr>
              <a:t>‹#›</a:t>
            </a:fld>
            <a:endParaRPr lang="en-US" dirty="0"/>
          </a:p>
        </p:txBody>
      </p:sp>
    </p:spTree>
    <p:extLst>
      <p:ext uri="{BB962C8B-B14F-4D97-AF65-F5344CB8AC3E}">
        <p14:creationId xmlns:p14="http://schemas.microsoft.com/office/powerpoint/2010/main" val="191559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968091A1-021E-4140-A41D-F65283086BAE}" type="datetimeFigureOut">
              <a:rPr lang="en-US"/>
              <a:pPr>
                <a:defRPr/>
              </a:pPr>
              <a:t>2/5/2015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B181F12-73B4-44DE-9A05-7D1C240C9C22}" type="slidenum">
              <a:rPr lang="en-US"/>
              <a:pPr>
                <a:defRPr/>
              </a:pPr>
              <a:t>‹#›</a:t>
            </a:fld>
            <a:endParaRPr lang="en-US" dirty="0"/>
          </a:p>
        </p:txBody>
      </p:sp>
    </p:spTree>
    <p:extLst>
      <p:ext uri="{BB962C8B-B14F-4D97-AF65-F5344CB8AC3E}">
        <p14:creationId xmlns:p14="http://schemas.microsoft.com/office/powerpoint/2010/main" val="184998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4" name="Date Placeholder 2"/>
          <p:cNvSpPr>
            <a:spLocks noGrp="1"/>
          </p:cNvSpPr>
          <p:nvPr>
            <p:ph type="dt" sz="half" idx="10"/>
          </p:nvPr>
        </p:nvSpPr>
        <p:spPr/>
        <p:txBody>
          <a:bodyPr/>
          <a:lstStyle>
            <a:lvl1pPr>
              <a:defRPr/>
            </a:lvl1pPr>
          </a:lstStyle>
          <a:p>
            <a:pPr>
              <a:defRPr/>
            </a:pPr>
            <a:fld id="{714A3370-68EE-48F5-A130-B95EBCD59EC8}" type="datetimeFigureOut">
              <a:rPr lang="en-US"/>
              <a:pPr>
                <a:defRPr/>
              </a:pPr>
              <a:t>2/5/2015</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91F96FE-7361-410A-A31A-303A78B14B2D}" type="slidenum">
              <a:rPr lang="en-US"/>
              <a:pPr>
                <a:defRPr/>
              </a:pPr>
              <a:t>‹#›</a:t>
            </a:fld>
            <a:endParaRPr lang="en-US" dirty="0"/>
          </a:p>
        </p:txBody>
      </p:sp>
    </p:spTree>
    <p:extLst>
      <p:ext uri="{BB962C8B-B14F-4D97-AF65-F5344CB8AC3E}">
        <p14:creationId xmlns:p14="http://schemas.microsoft.com/office/powerpoint/2010/main" val="125353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7F3BF263-ADB0-460E-A3A2-E02EBD7F1C8A}" type="datetimeFigureOut">
              <a:rPr lang="en-US"/>
              <a:pPr>
                <a:defRPr/>
              </a:pPr>
              <a:t>2/5/2015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050B29B-5496-4EC8-A155-8805A6220F23}" type="slidenum">
              <a:rPr lang="en-US"/>
              <a:pPr>
                <a:defRPr/>
              </a:pPr>
              <a:t>‹#›</a:t>
            </a:fld>
            <a:endParaRPr lang="en-US" dirty="0"/>
          </a:p>
        </p:txBody>
      </p:sp>
    </p:spTree>
    <p:extLst>
      <p:ext uri="{BB962C8B-B14F-4D97-AF65-F5344CB8AC3E}">
        <p14:creationId xmlns:p14="http://schemas.microsoft.com/office/powerpoint/2010/main" val="374403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E6153DC1-3526-4A76-A87F-AF1DD53C09DE}" type="datetimeFigureOut">
              <a:rPr lang="en-US"/>
              <a:pPr>
                <a:defRPr/>
              </a:pPr>
              <a:t>2/5/2015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09F6B7D-D90B-49AA-A6BF-DFE89FEDD5E0}" type="slidenum">
              <a:rPr lang="en-US"/>
              <a:pPr>
                <a:defRPr/>
              </a:pPr>
              <a:t>‹#›</a:t>
            </a:fld>
            <a:endParaRPr lang="en-US" dirty="0"/>
          </a:p>
        </p:txBody>
      </p:sp>
    </p:spTree>
    <p:extLst>
      <p:ext uri="{BB962C8B-B14F-4D97-AF65-F5344CB8AC3E}">
        <p14:creationId xmlns:p14="http://schemas.microsoft.com/office/powerpoint/2010/main" val="192316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3A35886F-C23E-4C2E-8F1B-A39F18010F73}" type="datetimeFigureOut">
              <a:rPr lang="en-US"/>
              <a:pPr>
                <a:defRPr/>
              </a:pPr>
              <a:t>2/5/2015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53F190B8-9D8B-46BD-B768-58AF76019F68}" type="slidenum">
              <a:rPr lang="en-US"/>
              <a:pPr>
                <a:defRPr/>
              </a:pPr>
              <a:t>‹#›</a:t>
            </a:fld>
            <a:endParaRPr lang="en-US" dirty="0"/>
          </a:p>
        </p:txBody>
      </p:sp>
    </p:spTree>
    <p:extLst>
      <p:ext uri="{BB962C8B-B14F-4D97-AF65-F5344CB8AC3E}">
        <p14:creationId xmlns:p14="http://schemas.microsoft.com/office/powerpoint/2010/main" val="213967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email"/>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20F25BAA-C724-4538-BBB6-2326297E26F5}" type="datetimeFigureOut">
              <a:rPr lang="en-US"/>
              <a:pPr>
                <a:defRPr/>
              </a:pPr>
              <a:t>2/5/2015</a:t>
            </a:fld>
            <a:endParaRPr lang="en-US" dirty="0"/>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smtClean="0">
                <a:solidFill>
                  <a:srgbClr val="FEFFFF"/>
                </a:solidFill>
              </a:defRPr>
            </a:lvl1pPr>
          </a:lstStyle>
          <a:p>
            <a:pPr>
              <a:defRPr/>
            </a:pPr>
            <a:fld id="{236DF18E-979F-43B8-AD08-2F910E9C1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1.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10.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22.wmf"/><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slide" Target="slide58.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58.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45.png"/><Relationship Id="rId7" Type="http://schemas.openxmlformats.org/officeDocument/2006/relationships/oleObject" Target="../embeddings/oleObject23.bin"/><Relationship Id="rId12"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43.wmf"/><Relationship Id="rId4" Type="http://schemas.openxmlformats.org/officeDocument/2006/relationships/image" Target="../media/image46.png"/><Relationship Id="rId9"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0.wmf"/><Relationship Id="rId18" Type="http://schemas.openxmlformats.org/officeDocument/2006/relationships/oleObject" Target="../embeddings/oleObject33.bin"/><Relationship Id="rId3" Type="http://schemas.openxmlformats.org/officeDocument/2006/relationships/notesSlide" Target="../notesSlides/notesSlide9.xml"/><Relationship Id="rId21" Type="http://schemas.openxmlformats.org/officeDocument/2006/relationships/image" Target="../media/image54.wmf"/><Relationship Id="rId7" Type="http://schemas.openxmlformats.org/officeDocument/2006/relationships/oleObject" Target="../embeddings/oleObject27.bin"/><Relationship Id="rId12" Type="http://schemas.openxmlformats.org/officeDocument/2006/relationships/oleObject" Target="../embeddings/oleObject30.bin"/><Relationship Id="rId17" Type="http://schemas.openxmlformats.org/officeDocument/2006/relationships/image" Target="../media/image52.wmf"/><Relationship Id="rId2" Type="http://schemas.openxmlformats.org/officeDocument/2006/relationships/slideLayout" Target="../slideLayouts/slideLayout4.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8.vml"/><Relationship Id="rId6" Type="http://schemas.openxmlformats.org/officeDocument/2006/relationships/image" Target="../media/image47.wmf"/><Relationship Id="rId11" Type="http://schemas.openxmlformats.org/officeDocument/2006/relationships/image" Target="../media/image49.wmf"/><Relationship Id="rId5" Type="http://schemas.openxmlformats.org/officeDocument/2006/relationships/oleObject" Target="../embeddings/oleObject26.bin"/><Relationship Id="rId15" Type="http://schemas.openxmlformats.org/officeDocument/2006/relationships/image" Target="../media/image51.wmf"/><Relationship Id="rId10" Type="http://schemas.openxmlformats.org/officeDocument/2006/relationships/oleObject" Target="../embeddings/oleObject29.bin"/><Relationship Id="rId19" Type="http://schemas.openxmlformats.org/officeDocument/2006/relationships/image" Target="../media/image53.wmf"/><Relationship Id="rId4" Type="http://schemas.openxmlformats.org/officeDocument/2006/relationships/image" Target="../media/image33.png"/><Relationship Id="rId9" Type="http://schemas.openxmlformats.org/officeDocument/2006/relationships/image" Target="../media/image48.wmf"/><Relationship Id="rId14" Type="http://schemas.openxmlformats.org/officeDocument/2006/relationships/oleObject" Target="../embeddings/oleObject31.bin"/><Relationship Id="rId22"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58.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0.bin"/><Relationship Id="rId3" Type="http://schemas.openxmlformats.org/officeDocument/2006/relationships/image" Target="../media/image46.png"/><Relationship Id="rId7" Type="http://schemas.openxmlformats.org/officeDocument/2006/relationships/image" Target="../media/image62.wmf"/><Relationship Id="rId12" Type="http://schemas.openxmlformats.org/officeDocument/2006/relationships/image" Target="../media/image66.png"/><Relationship Id="rId2" Type="http://schemas.openxmlformats.org/officeDocument/2006/relationships/slideLayout" Target="../slideLayouts/slideLayout4.xml"/><Relationship Id="rId16" Type="http://schemas.openxmlformats.org/officeDocument/2006/relationships/image" Target="../media/image65.wmf"/><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63.wmf"/><Relationship Id="rId5" Type="http://schemas.openxmlformats.org/officeDocument/2006/relationships/image" Target="../media/image61.wmf"/><Relationship Id="rId15" Type="http://schemas.openxmlformats.org/officeDocument/2006/relationships/oleObject" Target="../embeddings/oleObject41.bin"/><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3.wmf"/><Relationship Id="rId14" Type="http://schemas.openxmlformats.org/officeDocument/2006/relationships/image" Target="../media/image6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68.wmf"/><Relationship Id="rId3" Type="http://schemas.openxmlformats.org/officeDocument/2006/relationships/notesSlide" Target="../notesSlides/notesSlide16.xml"/><Relationship Id="rId7" Type="http://schemas.openxmlformats.org/officeDocument/2006/relationships/image" Target="../media/image73.wmf"/><Relationship Id="rId12" Type="http://schemas.openxmlformats.org/officeDocument/2006/relationships/oleObject" Target="../embeddings/oleObject43.bin"/><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image" Target="../media/image72.wmf"/><Relationship Id="rId11" Type="http://schemas.openxmlformats.org/officeDocument/2006/relationships/image" Target="../media/image67.wmf"/><Relationship Id="rId5" Type="http://schemas.openxmlformats.org/officeDocument/2006/relationships/image" Target="../media/image71.wmf"/><Relationship Id="rId15" Type="http://schemas.openxmlformats.org/officeDocument/2006/relationships/image" Target="../media/image69.wmf"/><Relationship Id="rId10" Type="http://schemas.openxmlformats.org/officeDocument/2006/relationships/oleObject" Target="../embeddings/oleObject42.bin"/><Relationship Id="rId4" Type="http://schemas.openxmlformats.org/officeDocument/2006/relationships/image" Target="../media/image70.wmf"/><Relationship Id="rId9" Type="http://schemas.openxmlformats.org/officeDocument/2006/relationships/image" Target="../media/image75.wmf"/><Relationship Id="rId1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oleObject" Target="../embeddings/oleObject46.bin"/><Relationship Id="rId3" Type="http://schemas.openxmlformats.org/officeDocument/2006/relationships/notesSlide" Target="../notesSlides/notesSlide17.xml"/><Relationship Id="rId7" Type="http://schemas.openxmlformats.org/officeDocument/2006/relationships/slide" Target="slide58.xml"/><Relationship Id="rId12" Type="http://schemas.openxmlformats.org/officeDocument/2006/relationships/image" Target="../media/image79.pn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5.png"/><Relationship Id="rId11" Type="http://schemas.openxmlformats.org/officeDocument/2006/relationships/image" Target="../media/image78.png"/><Relationship Id="rId5" Type="http://schemas.openxmlformats.org/officeDocument/2006/relationships/image" Target="../media/image34.png"/><Relationship Id="rId10" Type="http://schemas.openxmlformats.org/officeDocument/2006/relationships/slide" Target="slide59.xml"/><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77.wmf"/></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46.png"/><Relationship Id="rId7" Type="http://schemas.openxmlformats.org/officeDocument/2006/relationships/image" Target="../media/image42.wmf"/><Relationship Id="rId12" Type="http://schemas.openxmlformats.org/officeDocument/2006/relationships/image" Target="../media/image81.png"/><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48.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43.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61.xml"/><Relationship Id="rId7" Type="http://schemas.openxmlformats.org/officeDocument/2006/relationships/slide" Target="slide65.xml"/><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85.wmf"/><Relationship Id="rId3" Type="http://schemas.openxmlformats.org/officeDocument/2006/relationships/notesSlide" Target="../notesSlides/notesSlide20.xml"/><Relationship Id="rId7" Type="http://schemas.openxmlformats.org/officeDocument/2006/relationships/image" Target="../media/image82.wmf"/><Relationship Id="rId12" Type="http://schemas.openxmlformats.org/officeDocument/2006/relationships/oleObject" Target="../embeddings/oleObject54.bin"/><Relationship Id="rId17" Type="http://schemas.openxmlformats.org/officeDocument/2006/relationships/image" Target="../media/image87.wmf"/><Relationship Id="rId2" Type="http://schemas.openxmlformats.org/officeDocument/2006/relationships/slideLayout" Target="../slideLayouts/slideLayout18.xml"/><Relationship Id="rId16" Type="http://schemas.openxmlformats.org/officeDocument/2006/relationships/oleObject" Target="../embeddings/oleObject56.bin"/><Relationship Id="rId1" Type="http://schemas.openxmlformats.org/officeDocument/2006/relationships/vmlDrawing" Target="../drawings/vmlDrawing14.vml"/><Relationship Id="rId6" Type="http://schemas.openxmlformats.org/officeDocument/2006/relationships/oleObject" Target="../embeddings/oleObject51.bin"/><Relationship Id="rId11" Type="http://schemas.openxmlformats.org/officeDocument/2006/relationships/image" Target="../media/image84.wmf"/><Relationship Id="rId5" Type="http://schemas.openxmlformats.org/officeDocument/2006/relationships/image" Target="../media/image89.wmf"/><Relationship Id="rId15" Type="http://schemas.openxmlformats.org/officeDocument/2006/relationships/image" Target="../media/image86.wmf"/><Relationship Id="rId10" Type="http://schemas.openxmlformats.org/officeDocument/2006/relationships/oleObject" Target="../embeddings/oleObject53.bin"/><Relationship Id="rId4" Type="http://schemas.openxmlformats.org/officeDocument/2006/relationships/image" Target="../media/image88.wmf"/><Relationship Id="rId9" Type="http://schemas.openxmlformats.org/officeDocument/2006/relationships/image" Target="../media/image83.wmf"/><Relationship Id="rId14" Type="http://schemas.openxmlformats.org/officeDocument/2006/relationships/oleObject" Target="../embeddings/oleObject55.bin"/></Relationships>
</file>

<file path=ppt/slides/_rels/slide51.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6.png"/><Relationship Id="rId3" Type="http://schemas.openxmlformats.org/officeDocument/2006/relationships/image" Target="../media/image33.png"/><Relationship Id="rId7" Type="http://schemas.openxmlformats.org/officeDocument/2006/relationships/image" Target="../media/image92.png"/><Relationship Id="rId12"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8.png"/><Relationship Id="rId11" Type="http://schemas.openxmlformats.org/officeDocument/2006/relationships/image" Target="../media/image94.png"/><Relationship Id="rId5" Type="http://schemas.openxmlformats.org/officeDocument/2006/relationships/image" Target="../media/image91.png"/><Relationship Id="rId10" Type="http://schemas.openxmlformats.org/officeDocument/2006/relationships/slide" Target="slide58.xml"/><Relationship Id="rId4" Type="http://schemas.openxmlformats.org/officeDocument/2006/relationships/image" Target="../media/image90.png"/><Relationship Id="rId9"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oleObject" Target="../embeddings/oleObject61.bin"/><Relationship Id="rId3" Type="http://schemas.openxmlformats.org/officeDocument/2006/relationships/image" Target="../media/image46.png"/><Relationship Id="rId7" Type="http://schemas.openxmlformats.org/officeDocument/2006/relationships/image" Target="../media/image62.wmf"/><Relationship Id="rId12" Type="http://schemas.openxmlformats.org/officeDocument/2006/relationships/image" Target="../media/image66.png"/><Relationship Id="rId2" Type="http://schemas.openxmlformats.org/officeDocument/2006/relationships/slideLayout" Target="../slideLayouts/slideLayout4.xml"/><Relationship Id="rId16" Type="http://schemas.openxmlformats.org/officeDocument/2006/relationships/image" Target="../media/image65.wmf"/><Relationship Id="rId1" Type="http://schemas.openxmlformats.org/officeDocument/2006/relationships/vmlDrawing" Target="../drawings/vmlDrawing15.vml"/><Relationship Id="rId6" Type="http://schemas.openxmlformats.org/officeDocument/2006/relationships/oleObject" Target="../embeddings/oleObject58.bin"/><Relationship Id="rId11" Type="http://schemas.openxmlformats.org/officeDocument/2006/relationships/image" Target="../media/image63.wmf"/><Relationship Id="rId5" Type="http://schemas.openxmlformats.org/officeDocument/2006/relationships/image" Target="../media/image61.wmf"/><Relationship Id="rId15" Type="http://schemas.openxmlformats.org/officeDocument/2006/relationships/oleObject" Target="../embeddings/oleObject62.bin"/><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43.wmf"/><Relationship Id="rId14" Type="http://schemas.openxmlformats.org/officeDocument/2006/relationships/image" Target="../media/image64.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 Target="slide31.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 Target="slide46.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slide" Target="slide5.xm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10.png"/><Relationship Id="rId4" Type="http://schemas.openxmlformats.org/officeDocument/2006/relationships/image" Target="../media/image109.png"/></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9.png"/></Relationships>
</file>

<file path=ppt/slides/_rels/slide6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slide" Target="slide5.xml"/><Relationship Id="rId4" Type="http://schemas.openxmlformats.org/officeDocument/2006/relationships/image" Target="../media/image123.png"/></Relationships>
</file>

<file path=ppt/slides/_rels/slide6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image" Target="../media/image11.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8.wmf"/><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28775" y="1881188"/>
            <a:ext cx="60483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909763" indent="-457200">
              <a:defRPr kumimoji="1" sz="2400">
                <a:solidFill>
                  <a:schemeClr val="tx1"/>
                </a:solidFill>
                <a:latin typeface="Times New Roman" panose="02020603050405020304" pitchFamily="18" charset="0"/>
              </a:defRPr>
            </a:lvl4pPr>
            <a:lvl5pPr marL="2546350" indent="-457200">
              <a:defRPr kumimoji="1" sz="2400">
                <a:solidFill>
                  <a:schemeClr val="tx1"/>
                </a:solidFill>
                <a:latin typeface="Times New Roman" panose="02020603050405020304" pitchFamily="18" charset="0"/>
              </a:defRPr>
            </a:lvl5pPr>
            <a:lvl6pPr marL="300355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46075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91795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37515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pPr>
            <a:r>
              <a:rPr lang="es-ES_tradnl" altLang="es-MX" sz="3000" b="1">
                <a:solidFill>
                  <a:srgbClr val="800000"/>
                </a:solidFill>
                <a:latin typeface="Arial" panose="020B0604020202020204" pitchFamily="34" charset="0"/>
              </a:rPr>
              <a:t>MEDICIÓN DE FRECUENCIA</a:t>
            </a:r>
          </a:p>
        </p:txBody>
      </p:sp>
      <p:sp>
        <p:nvSpPr>
          <p:cNvPr id="23555" name="Text Box 3"/>
          <p:cNvSpPr txBox="1">
            <a:spLocks noChangeArrowheads="1"/>
          </p:cNvSpPr>
          <p:nvPr/>
        </p:nvSpPr>
        <p:spPr bwMode="auto">
          <a:xfrm>
            <a:off x="3035300" y="4319588"/>
            <a:ext cx="30527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5613" indent="-4556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
                <a:srgbClr val="336600"/>
              </a:buClr>
              <a:buFontTx/>
              <a:buNone/>
            </a:pPr>
            <a:r>
              <a:rPr lang="es-ES_tradnl" altLang="es-MX" sz="1500" b="1">
                <a:solidFill>
                  <a:srgbClr val="800000"/>
                </a:solidFill>
                <a:latin typeface="Arial" panose="020B0604020202020204" pitchFamily="34" charset="0"/>
              </a:rPr>
              <a:t>Ing. Francisco J. Jiménez Tapia</a:t>
            </a:r>
            <a:endParaRPr lang="es-ES" altLang="es-MX" sz="1500" b="1">
              <a:solidFill>
                <a:srgbClr val="800000"/>
              </a:solidFill>
              <a:latin typeface="Arial" panose="020B0604020202020204" pitchFamily="34" charset="0"/>
            </a:endParaRPr>
          </a:p>
        </p:txBody>
      </p:sp>
      <p:sp>
        <p:nvSpPr>
          <p:cNvPr id="23556" name="Text Box 4"/>
          <p:cNvSpPr txBox="1">
            <a:spLocks noChangeArrowheads="1"/>
          </p:cNvSpPr>
          <p:nvPr/>
        </p:nvSpPr>
        <p:spPr bwMode="auto">
          <a:xfrm>
            <a:off x="2844800" y="4875213"/>
            <a:ext cx="32940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s-ES_tradnl" altLang="es-MX" sz="1200">
                <a:solidFill>
                  <a:srgbClr val="0000FF"/>
                </a:solidFill>
                <a:latin typeface="Times New Roman" panose="02020603050405020304" pitchFamily="18" charset="0"/>
              </a:rPr>
              <a:t>fjimenez@cenam.mx</a:t>
            </a:r>
            <a:endParaRPr lang="es-ES" altLang="es-MX" sz="1200">
              <a:solidFill>
                <a:srgbClr val="0000FF"/>
              </a:solidFill>
              <a:latin typeface="Times New Roman" panose="02020603050405020304" pitchFamily="18" charset="0"/>
            </a:endParaRPr>
          </a:p>
        </p:txBody>
      </p:sp>
      <p:sp>
        <p:nvSpPr>
          <p:cNvPr id="23557" name="Text Box 5"/>
          <p:cNvSpPr txBox="1">
            <a:spLocks noChangeArrowheads="1"/>
          </p:cNvSpPr>
          <p:nvPr/>
        </p:nvSpPr>
        <p:spPr bwMode="auto">
          <a:xfrm>
            <a:off x="3033713" y="4616450"/>
            <a:ext cx="30591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s-ES_tradnl" altLang="es-MX" sz="1200" b="1">
                <a:solidFill>
                  <a:srgbClr val="800000"/>
                </a:solidFill>
                <a:latin typeface="Arial" panose="020B0604020202020204" pitchFamily="34" charset="0"/>
              </a:rPr>
              <a:t>Centro Nacional de Metrología, CENAM</a:t>
            </a:r>
            <a:endParaRPr lang="es-ES" altLang="es-MX" sz="1200" b="1">
              <a:solidFill>
                <a:srgbClr val="800000"/>
              </a:solidFill>
              <a:latin typeface="Arial" panose="020B0604020202020204" pitchFamily="34" charset="0"/>
            </a:endParaRPr>
          </a:p>
        </p:txBody>
      </p:sp>
      <p:sp>
        <p:nvSpPr>
          <p:cNvPr id="20486" name="Text Box 2"/>
          <p:cNvSpPr txBox="1">
            <a:spLocks noChangeArrowheads="1"/>
          </p:cNvSpPr>
          <p:nvPr/>
        </p:nvSpPr>
        <p:spPr bwMode="auto">
          <a:xfrm>
            <a:off x="1536700" y="2432050"/>
            <a:ext cx="60483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909763" indent="-457200">
              <a:defRPr kumimoji="1" sz="2400">
                <a:solidFill>
                  <a:schemeClr val="tx1"/>
                </a:solidFill>
                <a:latin typeface="Times New Roman" panose="02020603050405020304" pitchFamily="18" charset="0"/>
              </a:defRPr>
            </a:lvl4pPr>
            <a:lvl5pPr marL="2546350" indent="-457200">
              <a:defRPr kumimoji="1" sz="2400">
                <a:solidFill>
                  <a:schemeClr val="tx1"/>
                </a:solidFill>
                <a:latin typeface="Times New Roman" panose="02020603050405020304" pitchFamily="18" charset="0"/>
              </a:defRPr>
            </a:lvl5pPr>
            <a:lvl6pPr marL="300355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46075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91795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37515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_tradnl" altLang="es-MX" sz="1800" b="1" smtClean="0">
                <a:solidFill>
                  <a:srgbClr val="800000"/>
                </a:solidFill>
                <a:latin typeface="Arial" panose="020B0604020202020204" pitchFamily="34" charset="0"/>
              </a:rPr>
              <a:t>MÉTODOS LOCALES DE MEDICIÓN</a:t>
            </a:r>
          </a:p>
          <a:p>
            <a:pPr algn="ctr">
              <a:buClr>
                <a:srgbClr val="336600"/>
              </a:buClr>
              <a:buFont typeface="Wingdings" panose="05000000000000000000" pitchFamily="2" charset="2"/>
              <a:buNone/>
              <a:defRPr/>
            </a:pPr>
            <a:r>
              <a:rPr lang="es-ES_tradnl" altLang="es-MX" sz="1350" b="1" smtClean="0">
                <a:solidFill>
                  <a:srgbClr val="800000"/>
                </a:solidFill>
                <a:latin typeface="Arial" panose="020B0604020202020204" pitchFamily="34" charset="0"/>
              </a:rPr>
              <a:t>En el Dominio del Tiempo</a:t>
            </a:r>
            <a:endParaRPr lang="es-ES" altLang="es-MX" sz="1350" b="1" smtClean="0">
              <a:solidFill>
                <a:srgbClr val="800000"/>
              </a:solidFill>
              <a:latin typeface="Arial" panose="020B0604020202020204" pitchFamily="34" charset="0"/>
            </a:endParaRPr>
          </a:p>
        </p:txBody>
      </p:sp>
      <p:sp>
        <p:nvSpPr>
          <p:cNvPr id="10" name="Rectángulo 9"/>
          <p:cNvSpPr/>
          <p:nvPr/>
        </p:nvSpPr>
        <p:spPr>
          <a:xfrm>
            <a:off x="2081213" y="3490913"/>
            <a:ext cx="4960937" cy="34925"/>
          </a:xfrm>
          <a:prstGeom prst="rect">
            <a:avLst/>
          </a:prstGeom>
          <a:gradFill flip="none" rotWithShape="1">
            <a:gsLst>
              <a:gs pos="0">
                <a:schemeClr val="accent2">
                  <a:lumMod val="0"/>
                  <a:lumOff val="100000"/>
                </a:schemeClr>
              </a:gs>
              <a:gs pos="0">
                <a:srgbClr val="CC6600"/>
              </a:gs>
              <a:gs pos="100000">
                <a:srgbClr val="FF9900"/>
              </a:gs>
            </a:gsLst>
            <a:lin ang="27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3"/>
          <p:cNvGraphicFramePr>
            <a:graphicFrameLocks noChangeAspect="1"/>
          </p:cNvGraphicFramePr>
          <p:nvPr/>
        </p:nvGraphicFramePr>
        <p:xfrm>
          <a:off x="3657600" y="3917950"/>
          <a:ext cx="5253038" cy="574675"/>
        </p:xfrm>
        <a:graphic>
          <a:graphicData uri="http://schemas.openxmlformats.org/presentationml/2006/ole">
            <mc:AlternateContent xmlns:mc="http://schemas.openxmlformats.org/markup-compatibility/2006">
              <mc:Choice xmlns:v="urn:schemas-microsoft-com:vml" Requires="v">
                <p:oleObj spid="_x0000_s35861" name="Ecuación" r:id="rId3" imgW="3594100" imgH="393700" progId="Equation.3">
                  <p:embed/>
                </p:oleObj>
              </mc:Choice>
              <mc:Fallback>
                <p:oleObj name="Ecuación" r:id="rId3" imgW="3594100" imgH="3937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917950"/>
                        <a:ext cx="5253038" cy="574675"/>
                      </a:xfrm>
                      <a:prstGeom prst="rect">
                        <a:avLst/>
                      </a:prstGeom>
                      <a:solidFill>
                        <a:srgbClr val="FFFFCC"/>
                      </a:solidFill>
                      <a:ln w="9525">
                        <a:solidFill>
                          <a:srgbClr val="FFCC00"/>
                        </a:solidFill>
                        <a:miter lim="800000"/>
                        <a:headEnd/>
                        <a:tailEnd/>
                      </a:ln>
                    </p:spPr>
                  </p:pic>
                </p:oleObj>
              </mc:Fallback>
            </mc:AlternateContent>
          </a:graphicData>
        </a:graphic>
      </p:graphicFrame>
      <p:graphicFrame>
        <p:nvGraphicFramePr>
          <p:cNvPr id="35843" name="Object 10"/>
          <p:cNvGraphicFramePr>
            <a:graphicFrameLocks noChangeAspect="1"/>
          </p:cNvGraphicFramePr>
          <p:nvPr/>
        </p:nvGraphicFramePr>
        <p:xfrm>
          <a:off x="3167063" y="4041775"/>
          <a:ext cx="492125" cy="327025"/>
        </p:xfrm>
        <a:graphic>
          <a:graphicData uri="http://schemas.openxmlformats.org/presentationml/2006/ole">
            <mc:AlternateContent xmlns:mc="http://schemas.openxmlformats.org/markup-compatibility/2006">
              <mc:Choice xmlns:v="urn:schemas-microsoft-com:vml" Requires="v">
                <p:oleObj spid="_x0000_s35862" name="Ecuación" r:id="rId5" imgW="304536" imgH="203024" progId="Equation.3">
                  <p:embed/>
                </p:oleObj>
              </mc:Choice>
              <mc:Fallback>
                <p:oleObj name="Ecuación" r:id="rId5" imgW="304536" imgH="203024"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3" y="4041775"/>
                        <a:ext cx="4921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11"/>
          <p:cNvGraphicFramePr>
            <a:graphicFrameLocks noChangeAspect="1"/>
          </p:cNvGraphicFramePr>
          <p:nvPr/>
        </p:nvGraphicFramePr>
        <p:xfrm>
          <a:off x="4089400" y="1978025"/>
          <a:ext cx="4137025" cy="792163"/>
        </p:xfrm>
        <a:graphic>
          <a:graphicData uri="http://schemas.openxmlformats.org/presentationml/2006/ole">
            <mc:AlternateContent xmlns:mc="http://schemas.openxmlformats.org/markup-compatibility/2006">
              <mc:Choice xmlns:v="urn:schemas-microsoft-com:vml" Requires="v">
                <p:oleObj spid="_x0000_s35863" name="Ecuación" r:id="rId7" imgW="2374900" imgH="457200" progId="Equation.3">
                  <p:embed/>
                </p:oleObj>
              </mc:Choice>
              <mc:Fallback>
                <p:oleObj name="Ecuación" r:id="rId7" imgW="2374900" imgH="457200" progId="Equation.3">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9400" y="1978025"/>
                        <a:ext cx="413702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5" name="Picture 1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49350" y="3343275"/>
            <a:ext cx="1601788"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81000" y="1439863"/>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aphicFrame>
        <p:nvGraphicFramePr>
          <p:cNvPr id="35847" name="Object 8"/>
          <p:cNvGraphicFramePr>
            <a:graphicFrameLocks noChangeAspect="1"/>
          </p:cNvGraphicFramePr>
          <p:nvPr/>
        </p:nvGraphicFramePr>
        <p:xfrm>
          <a:off x="871538" y="2862263"/>
          <a:ext cx="1962150" cy="314325"/>
        </p:xfrm>
        <a:graphic>
          <a:graphicData uri="http://schemas.openxmlformats.org/presentationml/2006/ole">
            <mc:AlternateContent xmlns:mc="http://schemas.openxmlformats.org/markup-compatibility/2006">
              <mc:Choice xmlns:v="urn:schemas-microsoft-com:vml" Requires="v">
                <p:oleObj spid="_x0000_s35864" name="Ecuación" r:id="rId10" imgW="1345616" imgH="215806" progId="Equation.3">
                  <p:embed/>
                </p:oleObj>
              </mc:Choice>
              <mc:Fallback>
                <p:oleObj name="Ecuación" r:id="rId10" imgW="1345616" imgH="215806" progId="Equation.3">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538" y="2862263"/>
                        <a:ext cx="19621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8" name="Object 8"/>
          <p:cNvGraphicFramePr>
            <a:graphicFrameLocks noChangeAspect="1"/>
          </p:cNvGraphicFramePr>
          <p:nvPr/>
        </p:nvGraphicFramePr>
        <p:xfrm>
          <a:off x="914400" y="5183188"/>
          <a:ext cx="2073275" cy="314325"/>
        </p:xfrm>
        <a:graphic>
          <a:graphicData uri="http://schemas.openxmlformats.org/presentationml/2006/ole">
            <mc:AlternateContent xmlns:mc="http://schemas.openxmlformats.org/markup-compatibility/2006">
              <mc:Choice xmlns:v="urn:schemas-microsoft-com:vml" Requires="v">
                <p:oleObj spid="_x0000_s35865" name="Ecuación" r:id="rId12" imgW="1422400" imgH="215900" progId="Equation.3">
                  <p:embed/>
                </p:oleObj>
              </mc:Choice>
              <mc:Fallback>
                <p:oleObj name="Ecuación" r:id="rId12" imgW="1422400" imgH="215900" progId="Equation.3">
                  <p:embed/>
                  <p:pic>
                    <p:nvPicPr>
                      <p:cNvPr id="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183188"/>
                        <a:ext cx="20732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ángulo redondeado 8"/>
          <p:cNvSpPr/>
          <p:nvPr/>
        </p:nvSpPr>
        <p:spPr>
          <a:xfrm>
            <a:off x="4859338" y="4070350"/>
            <a:ext cx="900112" cy="242888"/>
          </a:xfrm>
          <a:prstGeom prst="round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0" name="Rectángulo redondeado 9"/>
          <p:cNvSpPr/>
          <p:nvPr/>
        </p:nvSpPr>
        <p:spPr>
          <a:xfrm>
            <a:off x="7245350" y="4041775"/>
            <a:ext cx="747713" cy="327025"/>
          </a:xfrm>
          <a:prstGeom prst="round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12750" y="1557338"/>
            <a:ext cx="6319838"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¿Qué son?</a:t>
            </a:r>
          </a:p>
        </p:txBody>
      </p:sp>
      <p:sp>
        <p:nvSpPr>
          <p:cNvPr id="7" name="Rectangle 3"/>
          <p:cNvSpPr>
            <a:spLocks noChangeArrowheads="1"/>
          </p:cNvSpPr>
          <p:nvPr/>
        </p:nvSpPr>
        <p:spPr bwMode="auto">
          <a:xfrm>
            <a:off x="4475163" y="7938"/>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Lazos de amarre</a:t>
            </a:r>
          </a:p>
        </p:txBody>
      </p:sp>
      <p:sp>
        <p:nvSpPr>
          <p:cNvPr id="8" name="Rectangle 2"/>
          <p:cNvSpPr>
            <a:spLocks noChangeArrowheads="1"/>
          </p:cNvSpPr>
          <p:nvPr/>
        </p:nvSpPr>
        <p:spPr bwMode="auto">
          <a:xfrm>
            <a:off x="3175" y="80010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LAZOS DE AMARRE</a:t>
            </a:r>
          </a:p>
        </p:txBody>
      </p:sp>
      <p:sp>
        <p:nvSpPr>
          <p:cNvPr id="36869" name="Text Box 6"/>
          <p:cNvSpPr txBox="1">
            <a:spLocks noChangeArrowheads="1"/>
          </p:cNvSpPr>
          <p:nvPr/>
        </p:nvSpPr>
        <p:spPr bwMode="auto">
          <a:xfrm>
            <a:off x="655638" y="2090738"/>
            <a:ext cx="80295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357188" indent="-63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ES" altLang="es-MX">
                <a:solidFill>
                  <a:srgbClr val="006600"/>
                </a:solidFill>
                <a:latin typeface="Arial" panose="020B0604020202020204" pitchFamily="34" charset="0"/>
              </a:rPr>
              <a:t>El circuito PLL (Phase Locked-Loop) es un sistema retroalimentado cuyo objetivo principal consiste en la generación de una señal de salida con amplitud fija y frecuencia coincidente con la de entrada, dentro de un margen determinado.</a:t>
            </a:r>
          </a:p>
          <a:p>
            <a:pPr lvl="1">
              <a:spcBef>
                <a:spcPct val="0"/>
              </a:spcBef>
              <a:buClrTx/>
              <a:buFontTx/>
              <a:buNone/>
            </a:pPr>
            <a:endParaRPr lang="es-ES" altLang="es-MX">
              <a:solidFill>
                <a:srgbClr val="006600"/>
              </a:solidFill>
              <a:latin typeface="Arial" panose="020B0604020202020204" pitchFamily="34" charset="0"/>
            </a:endParaRPr>
          </a:p>
          <a:p>
            <a:pPr lvl="1">
              <a:spcBef>
                <a:spcPct val="0"/>
              </a:spcBef>
              <a:buClrTx/>
              <a:buFontTx/>
              <a:buNone/>
            </a:pPr>
            <a:r>
              <a:rPr lang="es-ES_tradnl" altLang="es-MX">
                <a:solidFill>
                  <a:srgbClr val="006600"/>
                </a:solidFill>
                <a:latin typeface="Arial" panose="020B0604020202020204" pitchFamily="34" charset="0"/>
              </a:rPr>
              <a:t>Comprende tres etapas fundamentales:</a:t>
            </a:r>
          </a:p>
        </p:txBody>
      </p:sp>
      <p:sp>
        <p:nvSpPr>
          <p:cNvPr id="2" name="Rectángulo 1"/>
          <p:cNvSpPr/>
          <p:nvPr/>
        </p:nvSpPr>
        <p:spPr>
          <a:xfrm>
            <a:off x="4122738" y="4308475"/>
            <a:ext cx="809625" cy="59372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3" name="Elipse 2"/>
          <p:cNvSpPr/>
          <p:nvPr/>
        </p:nvSpPr>
        <p:spPr>
          <a:xfrm>
            <a:off x="2609850" y="4308475"/>
            <a:ext cx="593725" cy="593725"/>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s-MX" sz="825" dirty="0"/>
          </a:p>
        </p:txBody>
      </p:sp>
      <p:sp>
        <p:nvSpPr>
          <p:cNvPr id="36872" name="CuadroTexto 3"/>
          <p:cNvSpPr txBox="1">
            <a:spLocks noChangeArrowheads="1"/>
          </p:cNvSpPr>
          <p:nvPr/>
        </p:nvSpPr>
        <p:spPr bwMode="auto">
          <a:xfrm>
            <a:off x="2501900" y="4000500"/>
            <a:ext cx="84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a:solidFill>
                  <a:schemeClr val="tx1"/>
                </a:solidFill>
                <a:latin typeface="Times New Roman" panose="02020603050405020304" pitchFamily="18" charset="0"/>
              </a:rPr>
              <a:t>Mezclador</a:t>
            </a:r>
          </a:p>
        </p:txBody>
      </p:sp>
      <p:cxnSp>
        <p:nvCxnSpPr>
          <p:cNvPr id="9" name="Conector recto 8"/>
          <p:cNvCxnSpPr>
            <a:stCxn id="3" idx="1"/>
            <a:endCxn id="3" idx="5"/>
          </p:cNvCxnSpPr>
          <p:nvPr/>
        </p:nvCxnSpPr>
        <p:spPr>
          <a:xfrm>
            <a:off x="2697163" y="4395788"/>
            <a:ext cx="419100" cy="419100"/>
          </a:xfrm>
          <a:prstGeom prst="line">
            <a:avLst/>
          </a:prstGeom>
        </p:spPr>
        <p:style>
          <a:lnRef idx="2">
            <a:schemeClr val="dk1"/>
          </a:lnRef>
          <a:fillRef idx="0">
            <a:schemeClr val="dk1"/>
          </a:fillRef>
          <a:effectRef idx="1">
            <a:schemeClr val="dk1"/>
          </a:effectRef>
          <a:fontRef idx="minor">
            <a:schemeClr val="tx1"/>
          </a:fontRef>
        </p:style>
      </p:cxnSp>
      <p:cxnSp>
        <p:nvCxnSpPr>
          <p:cNvPr id="11" name="Conector recto 10"/>
          <p:cNvCxnSpPr>
            <a:stCxn id="3" idx="7"/>
            <a:endCxn id="3" idx="3"/>
          </p:cNvCxnSpPr>
          <p:nvPr/>
        </p:nvCxnSpPr>
        <p:spPr>
          <a:xfrm flipH="1">
            <a:off x="2697163" y="4395788"/>
            <a:ext cx="419100" cy="419100"/>
          </a:xfrm>
          <a:prstGeom prst="line">
            <a:avLst/>
          </a:prstGeom>
        </p:spPr>
        <p:style>
          <a:lnRef idx="2">
            <a:schemeClr val="dk1"/>
          </a:lnRef>
          <a:fillRef idx="0">
            <a:schemeClr val="dk1"/>
          </a:fillRef>
          <a:effectRef idx="1">
            <a:schemeClr val="dk1"/>
          </a:effectRef>
          <a:fontRef idx="minor">
            <a:schemeClr val="tx1"/>
          </a:fontRef>
        </p:style>
      </p:cxnSp>
      <p:cxnSp>
        <p:nvCxnSpPr>
          <p:cNvPr id="13" name="Conector recto de flecha 12"/>
          <p:cNvCxnSpPr>
            <a:endCxn id="3" idx="2"/>
          </p:cNvCxnSpPr>
          <p:nvPr/>
        </p:nvCxnSpPr>
        <p:spPr>
          <a:xfrm>
            <a:off x="1935163" y="4605338"/>
            <a:ext cx="674687"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15" name="Conector angular 14"/>
          <p:cNvCxnSpPr/>
          <p:nvPr/>
        </p:nvCxnSpPr>
        <p:spPr>
          <a:xfrm>
            <a:off x="4244975" y="4443413"/>
            <a:ext cx="558800" cy="296862"/>
          </a:xfrm>
          <a:prstGeom prst="bentConnector3">
            <a:avLst>
              <a:gd name="adj1" fmla="val 33353"/>
            </a:avLst>
          </a:prstGeom>
        </p:spPr>
        <p:style>
          <a:lnRef idx="3">
            <a:schemeClr val="dk1"/>
          </a:lnRef>
          <a:fillRef idx="0">
            <a:schemeClr val="dk1"/>
          </a:fillRef>
          <a:effectRef idx="2">
            <a:schemeClr val="dk1"/>
          </a:effectRef>
          <a:fontRef idx="minor">
            <a:schemeClr val="tx1"/>
          </a:fontRef>
        </p:style>
      </p:cxnSp>
      <p:sp>
        <p:nvSpPr>
          <p:cNvPr id="36877" name="CuadroTexto 19"/>
          <p:cNvSpPr txBox="1">
            <a:spLocks noChangeArrowheads="1"/>
          </p:cNvSpPr>
          <p:nvPr/>
        </p:nvSpPr>
        <p:spPr bwMode="auto">
          <a:xfrm>
            <a:off x="3906838" y="4000500"/>
            <a:ext cx="123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a:solidFill>
                  <a:schemeClr val="tx1"/>
                </a:solidFill>
                <a:latin typeface="Times New Roman" panose="02020603050405020304" pitchFamily="18" charset="0"/>
              </a:rPr>
              <a:t>Filtro Pasa Bajas</a:t>
            </a:r>
          </a:p>
        </p:txBody>
      </p:sp>
      <p:sp>
        <p:nvSpPr>
          <p:cNvPr id="21" name="Rectángulo 20">
            <a:hlinkClick r:id="rId3" action="ppaction://hlinksldjump"/>
          </p:cNvPr>
          <p:cNvSpPr/>
          <p:nvPr/>
        </p:nvSpPr>
        <p:spPr>
          <a:xfrm>
            <a:off x="5930900" y="4295775"/>
            <a:ext cx="809625" cy="59372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36879" name="CuadroTexto 21"/>
          <p:cNvSpPr txBox="1">
            <a:spLocks noChangeArrowheads="1"/>
          </p:cNvSpPr>
          <p:nvPr/>
        </p:nvSpPr>
        <p:spPr bwMode="auto">
          <a:xfrm>
            <a:off x="5926138" y="4000500"/>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a:solidFill>
                  <a:schemeClr val="tx1"/>
                </a:solidFill>
                <a:latin typeface="Times New Roman" panose="02020603050405020304" pitchFamily="18" charset="0"/>
              </a:rPr>
              <a:t>Oscilador</a:t>
            </a:r>
          </a:p>
        </p:txBody>
      </p:sp>
      <p:sp>
        <p:nvSpPr>
          <p:cNvPr id="23" name="CuadroTexto 22"/>
          <p:cNvSpPr txBox="1"/>
          <p:nvPr/>
        </p:nvSpPr>
        <p:spPr>
          <a:xfrm>
            <a:off x="5957888" y="4416425"/>
            <a:ext cx="838200" cy="369888"/>
          </a:xfrm>
          <a:prstGeom prst="rect">
            <a:avLst/>
          </a:prstGeom>
          <a:noFill/>
        </p:spPr>
        <p:txBody>
          <a:bodyPr wrap="none">
            <a:spAutoFit/>
          </a:bodyPr>
          <a:lstStyle/>
          <a:p>
            <a:pPr>
              <a:defRPr/>
            </a:pPr>
            <a:r>
              <a:rPr lang="es-MX" sz="1800" dirty="0">
                <a:latin typeface="Arial" panose="020B0604020202020204" pitchFamily="34" charset="0"/>
                <a:cs typeface="Arial" panose="020B0604020202020204" pitchFamily="34" charset="0"/>
              </a:rPr>
              <a:t>VC</a:t>
            </a:r>
            <a:r>
              <a:rPr lang="es-MX" sz="1800" dirty="0">
                <a:solidFill>
                  <a:schemeClr val="bg1">
                    <a:lumMod val="75000"/>
                  </a:schemeClr>
                </a:solidFill>
                <a:latin typeface="Arial" panose="020B0604020202020204" pitchFamily="34" charset="0"/>
                <a:cs typeface="Arial" panose="020B0604020202020204" pitchFamily="34" charset="0"/>
              </a:rPr>
              <a:t>X</a:t>
            </a:r>
            <a:r>
              <a:rPr lang="es-MX" sz="1800" dirty="0">
                <a:latin typeface="Arial" panose="020B0604020202020204" pitchFamily="34" charset="0"/>
                <a:cs typeface="Arial" panose="020B0604020202020204" pitchFamily="34" charset="0"/>
              </a:rPr>
              <a:t>O</a:t>
            </a:r>
            <a:endParaRPr lang="es-MX" sz="1800" dirty="0">
              <a:solidFill>
                <a:schemeClr val="bg1">
                  <a:lumMod val="75000"/>
                </a:schemeClr>
              </a:solidFill>
              <a:latin typeface="Arial" panose="020B0604020202020204" pitchFamily="34" charset="0"/>
              <a:cs typeface="Arial" panose="020B0604020202020204" pitchFamily="34" charset="0"/>
            </a:endParaRPr>
          </a:p>
        </p:txBody>
      </p:sp>
      <p:cxnSp>
        <p:nvCxnSpPr>
          <p:cNvPr id="24" name="Conector recto de flecha 23"/>
          <p:cNvCxnSpPr>
            <a:endCxn id="2" idx="1"/>
          </p:cNvCxnSpPr>
          <p:nvPr/>
        </p:nvCxnSpPr>
        <p:spPr>
          <a:xfrm>
            <a:off x="3203575" y="4605338"/>
            <a:ext cx="919163"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6" name="Conector recto de flecha 25"/>
          <p:cNvCxnSpPr>
            <a:endCxn id="21" idx="1"/>
          </p:cNvCxnSpPr>
          <p:nvPr/>
        </p:nvCxnSpPr>
        <p:spPr>
          <a:xfrm flipV="1">
            <a:off x="4932363" y="4591050"/>
            <a:ext cx="998537"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30" name="Forma libre 29"/>
          <p:cNvSpPr/>
          <p:nvPr/>
        </p:nvSpPr>
        <p:spPr>
          <a:xfrm>
            <a:off x="2881313" y="4625975"/>
            <a:ext cx="4406900" cy="1143000"/>
          </a:xfrm>
          <a:custGeom>
            <a:avLst/>
            <a:gdLst>
              <a:gd name="connsiteX0" fmla="*/ 9525 w 5800725"/>
              <a:gd name="connsiteY0" fmla="*/ 381000 h 1504950"/>
              <a:gd name="connsiteX1" fmla="*/ 0 w 5800725"/>
              <a:gd name="connsiteY1" fmla="*/ 1504950 h 1504950"/>
              <a:gd name="connsiteX2" fmla="*/ 5800725 w 5800725"/>
              <a:gd name="connsiteY2" fmla="*/ 1457325 h 1504950"/>
              <a:gd name="connsiteX3" fmla="*/ 5762625 w 5800725"/>
              <a:gd name="connsiteY3" fmla="*/ 0 h 1504950"/>
              <a:gd name="connsiteX0" fmla="*/ 9525 w 5800725"/>
              <a:gd name="connsiteY0" fmla="*/ 381000 h 1524032"/>
              <a:gd name="connsiteX1" fmla="*/ 0 w 5800725"/>
              <a:gd name="connsiteY1" fmla="*/ 1504950 h 1524032"/>
              <a:gd name="connsiteX2" fmla="*/ 5800725 w 5800725"/>
              <a:gd name="connsiteY2" fmla="*/ 1524032 h 1524032"/>
              <a:gd name="connsiteX3" fmla="*/ 5762625 w 5800725"/>
              <a:gd name="connsiteY3" fmla="*/ 0 h 1524032"/>
              <a:gd name="connsiteX0" fmla="*/ 9525 w 5809710"/>
              <a:gd name="connsiteY0" fmla="*/ 381000 h 1524032"/>
              <a:gd name="connsiteX1" fmla="*/ 0 w 5809710"/>
              <a:gd name="connsiteY1" fmla="*/ 1504950 h 1524032"/>
              <a:gd name="connsiteX2" fmla="*/ 5800725 w 5809710"/>
              <a:gd name="connsiteY2" fmla="*/ 1524032 h 1524032"/>
              <a:gd name="connsiteX3" fmla="*/ 5809710 w 5809710"/>
              <a:gd name="connsiteY3" fmla="*/ 0 h 1524032"/>
            </a:gdLst>
            <a:ahLst/>
            <a:cxnLst>
              <a:cxn ang="0">
                <a:pos x="connsiteX0" y="connsiteY0"/>
              </a:cxn>
              <a:cxn ang="0">
                <a:pos x="connsiteX1" y="connsiteY1"/>
              </a:cxn>
              <a:cxn ang="0">
                <a:pos x="connsiteX2" y="connsiteY2"/>
              </a:cxn>
              <a:cxn ang="0">
                <a:pos x="connsiteX3" y="connsiteY3"/>
              </a:cxn>
            </a:cxnLst>
            <a:rect l="l" t="t" r="r" b="b"/>
            <a:pathLst>
              <a:path w="5809710" h="1524032">
                <a:moveTo>
                  <a:pt x="9525" y="381000"/>
                </a:moveTo>
                <a:lnTo>
                  <a:pt x="0" y="1504950"/>
                </a:lnTo>
                <a:lnTo>
                  <a:pt x="5800725" y="1524032"/>
                </a:lnTo>
                <a:lnTo>
                  <a:pt x="5809710" y="0"/>
                </a:lnTo>
              </a:path>
            </a:pathLst>
          </a:custGeom>
          <a:ln w="57150">
            <a:headEnd type="triangle"/>
            <a:tailEnd type="ova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MX" sz="1800"/>
          </a:p>
        </p:txBody>
      </p:sp>
      <p:cxnSp>
        <p:nvCxnSpPr>
          <p:cNvPr id="33" name="Conector recto de flecha 32"/>
          <p:cNvCxnSpPr/>
          <p:nvPr/>
        </p:nvCxnSpPr>
        <p:spPr>
          <a:xfrm flipV="1">
            <a:off x="6740525" y="4605338"/>
            <a:ext cx="1000125" cy="0"/>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graphicFrame>
        <p:nvGraphicFramePr>
          <p:cNvPr id="36885" name="Object 8"/>
          <p:cNvGraphicFramePr>
            <a:graphicFrameLocks noChangeAspect="1"/>
          </p:cNvGraphicFramePr>
          <p:nvPr/>
        </p:nvGraphicFramePr>
        <p:xfrm>
          <a:off x="1058863" y="4641850"/>
          <a:ext cx="1387475" cy="314325"/>
        </p:xfrm>
        <a:graphic>
          <a:graphicData uri="http://schemas.openxmlformats.org/presentationml/2006/ole">
            <mc:AlternateContent xmlns:mc="http://schemas.openxmlformats.org/markup-compatibility/2006">
              <mc:Choice xmlns:v="urn:schemas-microsoft-com:vml" Requires="v">
                <p:oleObj spid="_x0000_s36895" name="Ecuación" r:id="rId4" imgW="952087" imgH="215806" progId="Equation.3">
                  <p:embed/>
                </p:oleObj>
              </mc:Choice>
              <mc:Fallback>
                <p:oleObj name="Ecuación" r:id="rId4" imgW="952087" imgH="215806" progId="Equation.3">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863" y="4641850"/>
                        <a:ext cx="1387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86" name="Object 8"/>
          <p:cNvGraphicFramePr>
            <a:graphicFrameLocks noChangeAspect="1"/>
          </p:cNvGraphicFramePr>
          <p:nvPr/>
        </p:nvGraphicFramePr>
        <p:xfrm>
          <a:off x="7483475" y="4748213"/>
          <a:ext cx="1444625" cy="333375"/>
        </p:xfrm>
        <a:graphic>
          <a:graphicData uri="http://schemas.openxmlformats.org/presentationml/2006/ole">
            <mc:AlternateContent xmlns:mc="http://schemas.openxmlformats.org/markup-compatibility/2006">
              <mc:Choice xmlns:v="urn:schemas-microsoft-com:vml" Requires="v">
                <p:oleObj spid="_x0000_s36896" name="Ecuación" r:id="rId6" imgW="990600" imgH="228600" progId="Equation.3">
                  <p:embed/>
                </p:oleObj>
              </mc:Choice>
              <mc:Fallback>
                <p:oleObj name="Ecuación" r:id="rId6" imgW="990600" imgH="228600" progId="Equation.3">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3475" y="4748213"/>
                        <a:ext cx="14446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87" name="CuadroTexto 36"/>
          <p:cNvSpPr txBox="1">
            <a:spLocks noChangeArrowheads="1"/>
          </p:cNvSpPr>
          <p:nvPr/>
        </p:nvSpPr>
        <p:spPr bwMode="auto">
          <a:xfrm>
            <a:off x="3322638" y="4279900"/>
            <a:ext cx="4206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Vd</a:t>
            </a:r>
          </a:p>
        </p:txBody>
      </p:sp>
      <p:sp>
        <p:nvSpPr>
          <p:cNvPr id="36888" name="CuadroTexto 37"/>
          <p:cNvSpPr txBox="1">
            <a:spLocks noChangeArrowheads="1"/>
          </p:cNvSpPr>
          <p:nvPr/>
        </p:nvSpPr>
        <p:spPr bwMode="auto">
          <a:xfrm>
            <a:off x="5251450" y="4254500"/>
            <a:ext cx="388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rgbClr val="FF0000"/>
                </a:solidFill>
                <a:latin typeface="Times New Roman" panose="02020603050405020304" pitchFamily="18" charset="0"/>
              </a:rPr>
              <a:t>Vf</a:t>
            </a:r>
          </a:p>
        </p:txBody>
      </p:sp>
      <p:sp>
        <p:nvSpPr>
          <p:cNvPr id="36889" name="CuadroTexto 38"/>
          <p:cNvSpPr txBox="1">
            <a:spLocks noChangeArrowheads="1"/>
          </p:cNvSpPr>
          <p:nvPr/>
        </p:nvSpPr>
        <p:spPr bwMode="auto">
          <a:xfrm>
            <a:off x="6904038" y="4271963"/>
            <a:ext cx="3889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V</a:t>
            </a:r>
            <a:r>
              <a:rPr lang="es-MX" altLang="es-MX" sz="1500" baseline="-25000">
                <a:solidFill>
                  <a:schemeClr val="tx1"/>
                </a:solidFill>
                <a:latin typeface="Times New Roman" panose="02020603050405020304" pitchFamily="18" charset="0"/>
              </a:rPr>
              <a:t>0</a:t>
            </a:r>
          </a:p>
        </p:txBody>
      </p:sp>
      <p:sp>
        <p:nvSpPr>
          <p:cNvPr id="36890" name="CuadroTexto 39"/>
          <p:cNvSpPr txBox="1">
            <a:spLocks noChangeArrowheads="1"/>
          </p:cNvSpPr>
          <p:nvPr/>
        </p:nvSpPr>
        <p:spPr bwMode="auto">
          <a:xfrm>
            <a:off x="1955800" y="4279900"/>
            <a:ext cx="3683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V</a:t>
            </a:r>
            <a:r>
              <a:rPr lang="es-MX" altLang="es-MX" sz="1500" baseline="-25000">
                <a:solidFill>
                  <a:schemeClr val="tx1"/>
                </a:solidFill>
                <a:latin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439863"/>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pic>
        <p:nvPicPr>
          <p:cNvPr id="37891"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8850" y="2106613"/>
            <a:ext cx="8099425"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7892" name="Text Box 12"/>
          <p:cNvSpPr txBox="1">
            <a:spLocks noChangeArrowheads="1"/>
          </p:cNvSpPr>
          <p:nvPr/>
        </p:nvSpPr>
        <p:spPr bwMode="auto">
          <a:xfrm>
            <a:off x="1881188" y="2106613"/>
            <a:ext cx="1727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500" i="1">
                <a:solidFill>
                  <a:schemeClr val="tx1"/>
                </a:solidFill>
                <a:latin typeface="Times New Roman" panose="02020603050405020304" pitchFamily="18" charset="0"/>
              </a:rPr>
              <a:t>Régimen transitorio</a:t>
            </a:r>
            <a:endParaRPr lang="es-ES" altLang="es-MX" sz="1500" i="1">
              <a:solidFill>
                <a:schemeClr val="tx1"/>
              </a:solidFill>
              <a:latin typeface="Times New Roman" panose="02020603050405020304" pitchFamily="18" charset="0"/>
            </a:endParaRPr>
          </a:p>
        </p:txBody>
      </p:sp>
      <p:sp>
        <p:nvSpPr>
          <p:cNvPr id="37893" name="Text Box 13"/>
          <p:cNvSpPr txBox="1">
            <a:spLocks noChangeArrowheads="1"/>
          </p:cNvSpPr>
          <p:nvPr/>
        </p:nvSpPr>
        <p:spPr bwMode="auto">
          <a:xfrm>
            <a:off x="6111875" y="2106613"/>
            <a:ext cx="18113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500" i="1">
                <a:solidFill>
                  <a:schemeClr val="tx1"/>
                </a:solidFill>
                <a:latin typeface="Times New Roman" panose="02020603050405020304" pitchFamily="18" charset="0"/>
              </a:rPr>
              <a:t>Régimen permanente</a:t>
            </a:r>
            <a:endParaRPr lang="es-ES" altLang="es-MX" sz="1500" i="1">
              <a:solidFill>
                <a:schemeClr val="tx1"/>
              </a:solidFill>
              <a:latin typeface="Times New Roman" panose="02020603050405020304" pitchFamily="18" charset="0"/>
            </a:endParaRPr>
          </a:p>
        </p:txBody>
      </p:sp>
      <p:sp>
        <p:nvSpPr>
          <p:cNvPr id="6" name="Rectangle 3"/>
          <p:cNvSpPr>
            <a:spLocks noChangeArrowheads="1"/>
          </p:cNvSpPr>
          <p:nvPr/>
        </p:nvSpPr>
        <p:spPr bwMode="auto">
          <a:xfrm>
            <a:off x="4484688" y="6350"/>
            <a:ext cx="46513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Lazos de amarre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4088" y="2051050"/>
            <a:ext cx="809942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8915" name="Text Box 8"/>
          <p:cNvSpPr txBox="1">
            <a:spLocks noChangeArrowheads="1"/>
          </p:cNvSpPr>
          <p:nvPr/>
        </p:nvSpPr>
        <p:spPr bwMode="auto">
          <a:xfrm>
            <a:off x="1952625" y="2051050"/>
            <a:ext cx="1727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500" i="1">
                <a:solidFill>
                  <a:schemeClr val="tx1"/>
                </a:solidFill>
                <a:latin typeface="Times New Roman" panose="02020603050405020304" pitchFamily="18" charset="0"/>
              </a:rPr>
              <a:t>Régimen transitorio</a:t>
            </a:r>
            <a:endParaRPr lang="es-ES" altLang="es-MX" sz="1500" i="1">
              <a:solidFill>
                <a:schemeClr val="tx1"/>
              </a:solidFill>
              <a:latin typeface="Times New Roman" panose="02020603050405020304" pitchFamily="18" charset="0"/>
            </a:endParaRPr>
          </a:p>
        </p:txBody>
      </p:sp>
      <p:sp>
        <p:nvSpPr>
          <p:cNvPr id="38916" name="Text Box 9"/>
          <p:cNvSpPr txBox="1">
            <a:spLocks noChangeArrowheads="1"/>
          </p:cNvSpPr>
          <p:nvPr/>
        </p:nvSpPr>
        <p:spPr bwMode="auto">
          <a:xfrm>
            <a:off x="6137275" y="2051050"/>
            <a:ext cx="1811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500" i="1">
                <a:solidFill>
                  <a:schemeClr val="tx1"/>
                </a:solidFill>
                <a:latin typeface="Times New Roman" panose="02020603050405020304" pitchFamily="18" charset="0"/>
              </a:rPr>
              <a:t>Régimen permanente</a:t>
            </a:r>
            <a:endParaRPr lang="es-ES" altLang="es-MX" sz="1500" i="1">
              <a:solidFill>
                <a:schemeClr val="tx1"/>
              </a:solidFill>
              <a:latin typeface="Times New Roman" panose="02020603050405020304" pitchFamily="18" charset="0"/>
            </a:endParaRPr>
          </a:p>
        </p:txBody>
      </p:sp>
      <p:sp>
        <p:nvSpPr>
          <p:cNvPr id="5" name="Rectangle 3"/>
          <p:cNvSpPr>
            <a:spLocks noChangeArrowheads="1"/>
          </p:cNvSpPr>
          <p:nvPr/>
        </p:nvSpPr>
        <p:spPr bwMode="auto">
          <a:xfrm>
            <a:off x="4484688" y="80963"/>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Lazos de amarre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04813" y="2078038"/>
            <a:ext cx="79200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357188">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ES" altLang="es-MX" sz="2000">
                <a:solidFill>
                  <a:srgbClr val="336600"/>
                </a:solidFill>
                <a:latin typeface="Times New Roman" panose="02020603050405020304" pitchFamily="18" charset="0"/>
              </a:rPr>
              <a:t>Un sintetizador de frecuencias, es el instrumento que genera frecuencias en un intervalo dado a partir de una base de tiempo.</a:t>
            </a:r>
          </a:p>
          <a:p>
            <a:pPr lvl="1">
              <a:spcBef>
                <a:spcPct val="0"/>
              </a:spcBef>
              <a:buClrTx/>
              <a:buFontTx/>
              <a:buNone/>
            </a:pPr>
            <a:r>
              <a:rPr lang="es-ES" altLang="es-MX" sz="2000">
                <a:solidFill>
                  <a:srgbClr val="336600"/>
                </a:solidFill>
                <a:latin typeface="Times New Roman" panose="02020603050405020304" pitchFamily="18" charset="0"/>
              </a:rPr>
              <a:t>La base de tiempo generalmente se proporciona por un oscilador de cuarzo aunque existen muchos equipos comerciales con base de tiempo de Rubidio.</a:t>
            </a:r>
          </a:p>
          <a:p>
            <a:pPr lvl="1">
              <a:lnSpc>
                <a:spcPct val="80000"/>
              </a:lnSpc>
              <a:spcBef>
                <a:spcPct val="20000"/>
              </a:spcBef>
              <a:buClr>
                <a:srgbClr val="996633"/>
              </a:buClr>
              <a:buSzPct val="80000"/>
              <a:buFont typeface="Wingdings" panose="05000000000000000000" pitchFamily="2" charset="2"/>
              <a:buAutoNum type="arabicPeriod"/>
            </a:pPr>
            <a:endParaRPr kumimoji="0" lang="es-MX" altLang="es-MX" sz="2000">
              <a:solidFill>
                <a:srgbClr val="006600"/>
              </a:solidFill>
              <a:latin typeface="Comic Sans MS" panose="030F0702030302020204" pitchFamily="66" charset="0"/>
            </a:endParaRPr>
          </a:p>
        </p:txBody>
      </p:sp>
      <p:pic>
        <p:nvPicPr>
          <p:cNvPr id="39939" name="Imagen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18113" y="4291013"/>
            <a:ext cx="2809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Imagen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7938" y="4170363"/>
            <a:ext cx="29432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0" y="766763"/>
            <a:ext cx="91424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SINTETIZADOR</a:t>
            </a:r>
          </a:p>
        </p:txBody>
      </p:sp>
      <p:sp>
        <p:nvSpPr>
          <p:cNvPr id="10" name="Rectangle 5"/>
          <p:cNvSpPr>
            <a:spLocks noChangeArrowheads="1"/>
          </p:cNvSpPr>
          <p:nvPr/>
        </p:nvSpPr>
        <p:spPr bwMode="auto">
          <a:xfrm>
            <a:off x="412750" y="1592263"/>
            <a:ext cx="6319838"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¿Qué es?</a:t>
            </a:r>
          </a:p>
        </p:txBody>
      </p:sp>
      <p:sp>
        <p:nvSpPr>
          <p:cNvPr id="8" name="Rectangle 3"/>
          <p:cNvSpPr>
            <a:spLocks noChangeArrowheads="1"/>
          </p:cNvSpPr>
          <p:nvPr/>
        </p:nvSpPr>
        <p:spPr bwMode="auto">
          <a:xfrm>
            <a:off x="4494213" y="49213"/>
            <a:ext cx="4649787"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31"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0974"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sp>
        <p:nvSpPr>
          <p:cNvPr id="39" name="Rectángulo 38"/>
          <p:cNvSpPr/>
          <p:nvPr/>
        </p:nvSpPr>
        <p:spPr>
          <a:xfrm>
            <a:off x="4073525" y="2524125"/>
            <a:ext cx="2625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10 000 000</a:t>
            </a:r>
          </a:p>
        </p:txBody>
      </p:sp>
      <p:sp>
        <p:nvSpPr>
          <p:cNvPr id="23" name="Rectangle 3"/>
          <p:cNvSpPr>
            <a:spLocks noChangeArrowheads="1"/>
          </p:cNvSpPr>
          <p:nvPr/>
        </p:nvSpPr>
        <p:spPr bwMode="auto">
          <a:xfrm>
            <a:off x="4489450" y="0"/>
            <a:ext cx="4649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1987"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1999"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1988"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20 000 000 Hz</a:t>
            </a:r>
          </a:p>
        </p:txBody>
      </p:sp>
      <p:sp>
        <p:nvSpPr>
          <p:cNvPr id="39" name="Rectángulo 38"/>
          <p:cNvSpPr/>
          <p:nvPr/>
        </p:nvSpPr>
        <p:spPr>
          <a:xfrm>
            <a:off x="4073525" y="2524125"/>
            <a:ext cx="2625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20 000 000</a:t>
            </a:r>
          </a:p>
        </p:txBody>
      </p:sp>
      <p:sp>
        <p:nvSpPr>
          <p:cNvPr id="9" name="CuadroTexto 8"/>
          <p:cNvSpPr txBox="1">
            <a:spLocks noChangeArrowheads="1"/>
          </p:cNvSpPr>
          <p:nvPr/>
        </p:nvSpPr>
        <p:spPr bwMode="auto">
          <a:xfrm>
            <a:off x="4329113" y="3554413"/>
            <a:ext cx="76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X 2</a:t>
            </a:r>
          </a:p>
        </p:txBody>
      </p:sp>
      <p:sp>
        <p:nvSpPr>
          <p:cNvPr id="23" name="Rectangle 3"/>
          <p:cNvSpPr>
            <a:spLocks noChangeArrowheads="1"/>
          </p:cNvSpPr>
          <p:nvPr/>
        </p:nvSpPr>
        <p:spPr bwMode="auto">
          <a:xfrm>
            <a:off x="4491038" y="890588"/>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3011"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3023"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301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50 000 000 Hz</a:t>
            </a:r>
          </a:p>
        </p:txBody>
      </p:sp>
      <p:sp>
        <p:nvSpPr>
          <p:cNvPr id="39" name="Rectángulo 38"/>
          <p:cNvSpPr/>
          <p:nvPr/>
        </p:nvSpPr>
        <p:spPr>
          <a:xfrm>
            <a:off x="4073525" y="2524125"/>
            <a:ext cx="2625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50 000 000</a:t>
            </a:r>
          </a:p>
        </p:txBody>
      </p:sp>
      <p:sp>
        <p:nvSpPr>
          <p:cNvPr id="9" name="CuadroTexto 8"/>
          <p:cNvSpPr txBox="1">
            <a:spLocks noChangeArrowheads="1"/>
          </p:cNvSpPr>
          <p:nvPr/>
        </p:nvSpPr>
        <p:spPr bwMode="auto">
          <a:xfrm>
            <a:off x="4329113" y="3554413"/>
            <a:ext cx="76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X 5</a:t>
            </a:r>
          </a:p>
        </p:txBody>
      </p:sp>
      <p:sp>
        <p:nvSpPr>
          <p:cNvPr id="23"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4035"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4047"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4036"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5 000 000 Hz</a:t>
            </a:r>
          </a:p>
        </p:txBody>
      </p:sp>
      <p:sp>
        <p:nvSpPr>
          <p:cNvPr id="39" name="Rectángulo 38"/>
          <p:cNvSpPr/>
          <p:nvPr/>
        </p:nvSpPr>
        <p:spPr>
          <a:xfrm>
            <a:off x="4073525" y="2524125"/>
            <a:ext cx="2625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5 000 000</a:t>
            </a:r>
          </a:p>
        </p:txBody>
      </p:sp>
      <p:sp>
        <p:nvSpPr>
          <p:cNvPr id="9" name="CuadroTexto 8"/>
          <p:cNvSpPr txBox="1">
            <a:spLocks noChangeArrowheads="1"/>
          </p:cNvSpPr>
          <p:nvPr/>
        </p:nvSpPr>
        <p:spPr bwMode="auto">
          <a:xfrm>
            <a:off x="4329113" y="3554413"/>
            <a:ext cx="717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 2</a:t>
            </a:r>
          </a:p>
        </p:txBody>
      </p:sp>
      <p:sp>
        <p:nvSpPr>
          <p:cNvPr id="23"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5059"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5071"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5060"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1 000 000 Hz</a:t>
            </a:r>
          </a:p>
        </p:txBody>
      </p:sp>
      <p:sp>
        <p:nvSpPr>
          <p:cNvPr id="39" name="Rectángulo 38"/>
          <p:cNvSpPr/>
          <p:nvPr/>
        </p:nvSpPr>
        <p:spPr>
          <a:xfrm>
            <a:off x="4073525" y="2524125"/>
            <a:ext cx="26257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1 000 000</a:t>
            </a:r>
          </a:p>
        </p:txBody>
      </p:sp>
      <p:sp>
        <p:nvSpPr>
          <p:cNvPr id="9" name="CuadroTexto 8"/>
          <p:cNvSpPr txBox="1">
            <a:spLocks noChangeArrowheads="1"/>
          </p:cNvSpPr>
          <p:nvPr/>
        </p:nvSpPr>
        <p:spPr bwMode="auto">
          <a:xfrm>
            <a:off x="4329113" y="3554413"/>
            <a:ext cx="930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 10</a:t>
            </a:r>
          </a:p>
        </p:txBody>
      </p:sp>
      <p:sp>
        <p:nvSpPr>
          <p:cNvPr id="23"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1" name="Rectangle 3"/>
          <p:cNvSpPr>
            <a:spLocks noGrp="1" noChangeArrowheads="1"/>
          </p:cNvSpPr>
          <p:nvPr>
            <p:ph type="title"/>
          </p:nvPr>
        </p:nvSpPr>
        <p:spPr>
          <a:xfrm>
            <a:off x="0" y="1273175"/>
            <a:ext cx="9144000" cy="354013"/>
          </a:xfrm>
        </p:spPr>
        <p:txBody>
          <a:bodyPr rtlCol="0">
            <a:noAutofit/>
          </a:bodyPr>
          <a:lstStyle/>
          <a:p>
            <a:pPr algn="ctr" defTabSz="342884" fontAlgn="auto">
              <a:spcAft>
                <a:spcPts val="0"/>
              </a:spcAft>
              <a:defRPr/>
            </a:pPr>
            <a:r>
              <a:rPr kumimoji="1" lang="es-ES_tradnl" altLang="es-MX" sz="1350" b="1" dirty="0">
                <a:solidFill>
                  <a:srgbClr val="800000"/>
                </a:solidFill>
                <a:effectLst>
                  <a:outerShdw blurRad="38100" dist="38100" dir="2700000" algn="tl">
                    <a:srgbClr val="C0C0C0"/>
                  </a:outerShdw>
                </a:effectLst>
                <a:latin typeface="Arial" panose="020B0604020202020204" pitchFamily="34" charset="0"/>
                <a:ea typeface="+mn-ea"/>
                <a:cs typeface="+mn-cs"/>
              </a:rPr>
              <a:t>MÉTODOS LOCALES DE MEDICIÓN</a:t>
            </a:r>
            <a:endParaRPr kumimoji="1" lang="es-ES" altLang="es-MX" sz="1350" b="1" dirty="0">
              <a:solidFill>
                <a:srgbClr val="800000"/>
              </a:solidFill>
              <a:effectLst>
                <a:outerShdw blurRad="38100" dist="38100" dir="2700000" algn="tl">
                  <a:srgbClr val="C0C0C0"/>
                </a:outerShdw>
              </a:effectLst>
              <a:latin typeface="Arial" panose="020B0604020202020204" pitchFamily="34" charset="0"/>
              <a:ea typeface="+mn-ea"/>
              <a:cs typeface="+mn-cs"/>
            </a:endParaRPr>
          </a:p>
        </p:txBody>
      </p:sp>
      <p:sp>
        <p:nvSpPr>
          <p:cNvPr id="22531" name="Rectangle 2"/>
          <p:cNvSpPr>
            <a:spLocks noGrp="1" noChangeArrowheads="1"/>
          </p:cNvSpPr>
          <p:nvPr>
            <p:ph idx="1"/>
          </p:nvPr>
        </p:nvSpPr>
        <p:spPr>
          <a:xfrm>
            <a:off x="935038" y="1628775"/>
            <a:ext cx="7813675" cy="4356100"/>
          </a:xfrm>
        </p:spPr>
        <p:txBody>
          <a:bodyPr rtlCol="0">
            <a:noAutofit/>
          </a:bodyPr>
          <a:lstStyle/>
          <a:p>
            <a:pPr marL="1009650" lvl="1" indent="-398860" fontAlgn="auto">
              <a:lnSpc>
                <a:spcPct val="90000"/>
              </a:lnSpc>
              <a:spcAft>
                <a:spcPts val="0"/>
              </a:spcAft>
              <a:buFont typeface="Century Gothic" panose="020B0502020202020204" pitchFamily="34" charset="0"/>
              <a:buAutoNum type="romanUcPeriod"/>
              <a:tabLst>
                <a:tab pos="332185" algn="l"/>
              </a:tabLst>
              <a:defRPr/>
            </a:pPr>
            <a:endParaRPr lang="es-ES_tradnl" altLang="es-MX" sz="1400" dirty="0">
              <a:solidFill>
                <a:srgbClr val="800000"/>
              </a:solidFill>
              <a:latin typeface="Arial" panose="020B0604020202020204" pitchFamily="34" charset="0"/>
              <a:cs typeface="Arial" panose="020B0604020202020204" pitchFamily="34" charset="0"/>
            </a:endParaRPr>
          </a:p>
          <a:p>
            <a:pPr marL="385763"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sz="1400" b="1" dirty="0">
                <a:solidFill>
                  <a:srgbClr val="800000"/>
                </a:solidFill>
                <a:latin typeface="Arial" panose="020B0604020202020204" pitchFamily="34" charset="0"/>
                <a:cs typeface="Arial" panose="020B0604020202020204" pitchFamily="34" charset="0"/>
              </a:rPr>
              <a:t>INTRODUCCIÓN</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Bases de tiempo</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Mezcladores</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Lazos de amarre</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Sintetizadores</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Contadores</a:t>
            </a:r>
          </a:p>
          <a:p>
            <a:pPr marL="685800" lvl="1"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endParaRPr lang="es-ES_tradnl" altLang="es-MX" sz="1400" b="1" dirty="0">
              <a:solidFill>
                <a:srgbClr val="800000"/>
              </a:solidFill>
              <a:latin typeface="Arial" panose="020B0604020202020204" pitchFamily="34" charset="0"/>
              <a:cs typeface="Arial" panose="020B0604020202020204" pitchFamily="34" charset="0"/>
            </a:endParaRPr>
          </a:p>
          <a:p>
            <a:pPr marL="385763"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sz="1400" b="1" dirty="0">
                <a:solidFill>
                  <a:srgbClr val="800000"/>
                </a:solidFill>
                <a:latin typeface="Arial" panose="020B0604020202020204" pitchFamily="34" charset="0"/>
                <a:cs typeface="Arial" panose="020B0604020202020204" pitchFamily="34" charset="0"/>
              </a:rPr>
              <a:t>MÉTODOS DE MEDICIÓN</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Medición directa de frecuencia</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Medición directa de diferencia de fase</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smtClean="0">
                <a:solidFill>
                  <a:srgbClr val="800000"/>
                </a:solidFill>
                <a:latin typeface="Arial" panose="020B0604020202020204" pitchFamily="34" charset="0"/>
                <a:cs typeface="Arial" panose="020B0604020202020204" pitchFamily="34" charset="0"/>
              </a:rPr>
              <a:t>Medición </a:t>
            </a:r>
            <a:r>
              <a:rPr lang="es-ES_tradnl" altLang="es-MX" dirty="0">
                <a:solidFill>
                  <a:srgbClr val="800000"/>
                </a:solidFill>
                <a:latin typeface="Arial" panose="020B0604020202020204" pitchFamily="34" charset="0"/>
                <a:cs typeface="Arial" panose="020B0604020202020204" pitchFamily="34" charset="0"/>
              </a:rPr>
              <a:t>de diferencia de frecuencias con mezclador</a:t>
            </a:r>
          </a:p>
          <a:p>
            <a:pPr marL="985838" lvl="2" indent="-385763" fontAlgn="auto">
              <a:lnSpc>
                <a:spcPct val="90000"/>
              </a:lnSpc>
              <a:spcAft>
                <a:spcPts val="0"/>
              </a:spcAft>
              <a:buClr>
                <a:srgbClr val="800000"/>
              </a:buClr>
              <a:buFont typeface="Century Gothic" panose="020B0502020202020204" pitchFamily="34" charset="0"/>
              <a:buAutoNum type="romanUcPeriod"/>
              <a:tabLst>
                <a:tab pos="332185" algn="l"/>
              </a:tabLst>
              <a:defRPr/>
            </a:pPr>
            <a:r>
              <a:rPr lang="es-ES_tradnl" altLang="es-MX" dirty="0">
                <a:solidFill>
                  <a:srgbClr val="800000"/>
                </a:solidFill>
                <a:latin typeface="Arial" panose="020B0604020202020204" pitchFamily="34" charset="0"/>
                <a:cs typeface="Arial" panose="020B0604020202020204" pitchFamily="34" charset="0"/>
              </a:rPr>
              <a:t>Medición de diferencia de fase con doble mezclador</a:t>
            </a:r>
          </a:p>
          <a:p>
            <a:pPr marL="1009650" lvl="1" indent="-398860" fontAlgn="auto">
              <a:lnSpc>
                <a:spcPct val="90000"/>
              </a:lnSpc>
              <a:spcAft>
                <a:spcPts val="0"/>
              </a:spcAft>
              <a:buFont typeface="Century Gothic" panose="020B0502020202020204" pitchFamily="34" charset="0"/>
              <a:buAutoNum type="romanUcPeriod"/>
              <a:tabLst>
                <a:tab pos="332185" algn="l"/>
              </a:tabLst>
              <a:defRPr/>
            </a:pPr>
            <a:endParaRPr lang="es-ES_tradnl" altLang="es-MX" sz="1400" dirty="0">
              <a:solidFill>
                <a:srgbClr val="800000"/>
              </a:solidFill>
              <a:latin typeface="Arial" panose="020B0604020202020204" pitchFamily="34" charset="0"/>
              <a:cs typeface="Arial" panose="020B0604020202020204" pitchFamily="34" charset="0"/>
            </a:endParaRPr>
          </a:p>
          <a:p>
            <a:pPr marL="385763" indent="-385763" fontAlgn="auto">
              <a:lnSpc>
                <a:spcPct val="90000"/>
              </a:lnSpc>
              <a:spcAft>
                <a:spcPts val="0"/>
              </a:spcAft>
              <a:buFont typeface="Century Gothic" panose="020B0502020202020204" pitchFamily="34" charset="0"/>
              <a:buAutoNum type="romanUcPeriod"/>
              <a:tabLst>
                <a:tab pos="332185" algn="l"/>
              </a:tabLst>
              <a:defRPr/>
            </a:pPr>
            <a:r>
              <a:rPr lang="es-ES_tradnl" altLang="es-MX" sz="1400" dirty="0">
                <a:solidFill>
                  <a:srgbClr val="800000"/>
                </a:solidFill>
                <a:latin typeface="Arial" panose="020B0604020202020204" pitchFamily="34" charset="0"/>
                <a:cs typeface="Arial" panose="020B0604020202020204" pitchFamily="34" charset="0"/>
              </a:rPr>
              <a:t> </a:t>
            </a:r>
            <a:r>
              <a:rPr lang="es-ES_tradnl" altLang="es-MX" sz="1400" b="1" dirty="0">
                <a:solidFill>
                  <a:srgbClr val="800000"/>
                </a:solidFill>
                <a:latin typeface="Arial" panose="020B0604020202020204" pitchFamily="34" charset="0"/>
                <a:cs typeface="Arial" panose="020B0604020202020204" pitchFamily="34" charset="0"/>
              </a:rPr>
              <a:t>REFERENCIAS</a:t>
            </a:r>
            <a:endParaRPr lang="es-ES" altLang="es-MX" sz="1400" b="1" dirty="0">
              <a:solidFill>
                <a:srgbClr val="800000"/>
              </a:solidFill>
              <a:latin typeface="Arial" panose="020B0604020202020204" pitchFamily="34" charset="0"/>
              <a:cs typeface="Arial" panose="020B0604020202020204" pitchFamily="34" charset="0"/>
            </a:endParaRPr>
          </a:p>
        </p:txBody>
      </p:sp>
      <p:sp>
        <p:nvSpPr>
          <p:cNvPr id="979972" name="Rectangle 4"/>
          <p:cNvSpPr>
            <a:spLocks noChangeArrowheads="1"/>
          </p:cNvSpPr>
          <p:nvPr/>
        </p:nvSpPr>
        <p:spPr bwMode="auto">
          <a:xfrm>
            <a:off x="0" y="584200"/>
            <a:ext cx="914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3000" i="0" dirty="0">
                <a:solidFill>
                  <a:srgbClr val="800000"/>
                </a:solidFill>
                <a:effectLst>
                  <a:outerShdw blurRad="38100" dist="38100" dir="2700000" algn="tl">
                    <a:srgbClr val="000000">
                      <a:alpha val="43137"/>
                    </a:srgbClr>
                  </a:outerShdw>
                </a:effectLst>
              </a:rPr>
              <a:t>Contenido</a:t>
            </a:r>
          </a:p>
        </p:txBody>
      </p:sp>
      <p:sp>
        <p:nvSpPr>
          <p:cNvPr id="5" name="Rectángulo 4"/>
          <p:cNvSpPr/>
          <p:nvPr/>
        </p:nvSpPr>
        <p:spPr>
          <a:xfrm>
            <a:off x="2141538" y="1173163"/>
            <a:ext cx="4962525" cy="34925"/>
          </a:xfrm>
          <a:prstGeom prst="rect">
            <a:avLst/>
          </a:prstGeom>
          <a:gradFill flip="none" rotWithShape="1">
            <a:gsLst>
              <a:gs pos="0">
                <a:schemeClr val="accent2">
                  <a:lumMod val="0"/>
                  <a:lumOff val="100000"/>
                </a:schemeClr>
              </a:gs>
              <a:gs pos="0">
                <a:srgbClr val="CC6600"/>
              </a:gs>
              <a:gs pos="100000">
                <a:srgbClr val="FF9900"/>
              </a:gs>
            </a:gsLst>
            <a:lin ang="27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6083"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6095"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6084"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10 000 000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42 123 456 Hz</a:t>
            </a:r>
          </a:p>
        </p:txBody>
      </p:sp>
      <p:sp>
        <p:nvSpPr>
          <p:cNvPr id="39" name="Rectángulo 38"/>
          <p:cNvSpPr/>
          <p:nvPr/>
        </p:nvSpPr>
        <p:spPr>
          <a:xfrm>
            <a:off x="3897313" y="2524125"/>
            <a:ext cx="31591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42 123 456 Hz</a:t>
            </a:r>
          </a:p>
        </p:txBody>
      </p:sp>
      <p:sp>
        <p:nvSpPr>
          <p:cNvPr id="9" name="CuadroTexto 8"/>
          <p:cNvSpPr txBox="1">
            <a:spLocks noChangeArrowheads="1"/>
          </p:cNvSpPr>
          <p:nvPr/>
        </p:nvSpPr>
        <p:spPr bwMode="auto">
          <a:xfrm>
            <a:off x="4492625" y="3552825"/>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b="1">
                <a:solidFill>
                  <a:srgbClr val="FFFF00"/>
                </a:solidFill>
                <a:latin typeface="Arial" panose="020B0604020202020204" pitchFamily="34" charset="0"/>
                <a:cs typeface="Arial" panose="020B0604020202020204" pitchFamily="34" charset="0"/>
              </a:rPr>
              <a:t>÷ ?</a:t>
            </a:r>
          </a:p>
          <a:p>
            <a:pPr>
              <a:spcBef>
                <a:spcPct val="0"/>
              </a:spcBef>
              <a:buClrTx/>
              <a:buFontTx/>
              <a:buNone/>
            </a:pPr>
            <a:r>
              <a:rPr lang="es-MX" altLang="es-MX" sz="1800" b="1">
                <a:solidFill>
                  <a:srgbClr val="FFFF00"/>
                </a:solidFill>
                <a:latin typeface="Arial" panose="020B0604020202020204" pitchFamily="34" charset="0"/>
                <a:cs typeface="Arial" panose="020B0604020202020204" pitchFamily="34" charset="0"/>
              </a:rPr>
              <a:t>x ?</a:t>
            </a:r>
          </a:p>
        </p:txBody>
      </p:sp>
      <p:sp>
        <p:nvSpPr>
          <p:cNvPr id="23"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7107"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7118"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10 000 004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10 000 004 Hz</a:t>
            </a:r>
          </a:p>
        </p:txBody>
      </p:sp>
      <p:sp>
        <p:nvSpPr>
          <p:cNvPr id="39" name="Rectángulo 38"/>
          <p:cNvSpPr/>
          <p:nvPr/>
        </p:nvSpPr>
        <p:spPr>
          <a:xfrm>
            <a:off x="3897313" y="2524125"/>
            <a:ext cx="31591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10 000 000 Hz</a:t>
            </a:r>
          </a:p>
        </p:txBody>
      </p:sp>
      <p:sp>
        <p:nvSpPr>
          <p:cNvPr id="23"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8131"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8143"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10 000 004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20 000 008 Hz</a:t>
            </a:r>
          </a:p>
        </p:txBody>
      </p:sp>
      <p:sp>
        <p:nvSpPr>
          <p:cNvPr id="39" name="Rectángulo 38"/>
          <p:cNvSpPr/>
          <p:nvPr/>
        </p:nvSpPr>
        <p:spPr>
          <a:xfrm>
            <a:off x="3897313" y="2524125"/>
            <a:ext cx="31591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20 000 000 Hz</a:t>
            </a:r>
          </a:p>
        </p:txBody>
      </p:sp>
      <p:sp>
        <p:nvSpPr>
          <p:cNvPr id="23" name="CuadroTexto 22"/>
          <p:cNvSpPr txBox="1">
            <a:spLocks noChangeArrowheads="1"/>
          </p:cNvSpPr>
          <p:nvPr/>
        </p:nvSpPr>
        <p:spPr bwMode="auto">
          <a:xfrm>
            <a:off x="4329113" y="3554413"/>
            <a:ext cx="76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X 2</a:t>
            </a:r>
          </a:p>
        </p:txBody>
      </p:sp>
      <p:sp>
        <p:nvSpPr>
          <p:cNvPr id="24"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49155"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49167"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10 000 004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80 000 032 Hz</a:t>
            </a:r>
          </a:p>
        </p:txBody>
      </p:sp>
      <p:sp>
        <p:nvSpPr>
          <p:cNvPr id="39" name="Rectángulo 38"/>
          <p:cNvSpPr/>
          <p:nvPr/>
        </p:nvSpPr>
        <p:spPr>
          <a:xfrm>
            <a:off x="3897313" y="2524125"/>
            <a:ext cx="31591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80 000 000 Hz</a:t>
            </a:r>
          </a:p>
        </p:txBody>
      </p:sp>
      <p:sp>
        <p:nvSpPr>
          <p:cNvPr id="23" name="CuadroTexto 22"/>
          <p:cNvSpPr txBox="1">
            <a:spLocks noChangeArrowheads="1"/>
          </p:cNvSpPr>
          <p:nvPr/>
        </p:nvSpPr>
        <p:spPr bwMode="auto">
          <a:xfrm>
            <a:off x="4329113" y="3554413"/>
            <a:ext cx="76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X 8</a:t>
            </a:r>
          </a:p>
        </p:txBody>
      </p:sp>
      <p:sp>
        <p:nvSpPr>
          <p:cNvPr id="24"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pSp>
        <p:nvGrpSpPr>
          <p:cNvPr id="50179" name="Grupo 30"/>
          <p:cNvGrpSpPr>
            <a:grpSpLocks/>
          </p:cNvGrpSpPr>
          <p:nvPr/>
        </p:nvGrpSpPr>
        <p:grpSpPr bwMode="auto">
          <a:xfrm>
            <a:off x="2546350" y="2241550"/>
            <a:ext cx="4725988" cy="2403475"/>
            <a:chOff x="3395700" y="1844824"/>
            <a:chExt cx="6300700" cy="3204356"/>
          </a:xfrm>
        </p:grpSpPr>
        <p:sp>
          <p:nvSpPr>
            <p:cNvPr id="2" name="Rectángulo redondeado 1"/>
            <p:cNvSpPr/>
            <p:nvPr/>
          </p:nvSpPr>
          <p:spPr>
            <a:xfrm>
              <a:off x="3395700" y="1952765"/>
              <a:ext cx="6300700" cy="3096415"/>
            </a:xfrm>
            <a:prstGeom prst="roundRect">
              <a:avLst>
                <a:gd name="adj" fmla="val 4208"/>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3" name="Rectángulo 2"/>
            <p:cNvSpPr/>
            <p:nvPr/>
          </p:nvSpPr>
          <p:spPr>
            <a:xfrm>
              <a:off x="3539619" y="2204626"/>
              <a:ext cx="901612" cy="11534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Base de tiempo 10 MHz</a:t>
              </a:r>
            </a:p>
          </p:txBody>
        </p:sp>
        <p:sp>
          <p:nvSpPr>
            <p:cNvPr id="4" name="Rectángulo 3"/>
            <p:cNvSpPr/>
            <p:nvPr/>
          </p:nvSpPr>
          <p:spPr>
            <a:xfrm>
              <a:off x="4908969" y="3358110"/>
              <a:ext cx="2770445" cy="10794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MX" sz="1350" dirty="0">
                  <a:latin typeface="Arial" panose="020B0604020202020204" pitchFamily="34" charset="0"/>
                  <a:cs typeface="Arial" panose="020B0604020202020204" pitchFamily="34" charset="0"/>
                </a:rPr>
                <a:t>Electrónica</a:t>
              </a: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a:p>
              <a:pPr algn="ctr">
                <a:defRPr/>
              </a:pPr>
              <a:endParaRPr lang="es-MX" sz="1350" dirty="0">
                <a:latin typeface="Arial" panose="020B0604020202020204" pitchFamily="34" charset="0"/>
                <a:cs typeface="Arial" panose="020B0604020202020204" pitchFamily="34" charset="0"/>
              </a:endParaRPr>
            </a:p>
          </p:txBody>
        </p:sp>
        <p:sp>
          <p:nvSpPr>
            <p:cNvPr id="5" name="Rectángulo 4"/>
            <p:cNvSpPr/>
            <p:nvPr/>
          </p:nvSpPr>
          <p:spPr>
            <a:xfrm>
              <a:off x="4908969" y="2043773"/>
              <a:ext cx="4588484" cy="89950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MX" sz="3600" b="1" dirty="0">
                <a:latin typeface="Arial" panose="020B0604020202020204" pitchFamily="34" charset="0"/>
                <a:cs typeface="Arial" panose="020B0604020202020204" pitchFamily="34" charset="0"/>
              </a:endParaRPr>
            </a:p>
          </p:txBody>
        </p:sp>
        <p:pic>
          <p:nvPicPr>
            <p:cNvPr id="50191"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068960"/>
              <a:ext cx="1313495" cy="1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ipse 6"/>
            <p:cNvSpPr/>
            <p:nvPr/>
          </p:nvSpPr>
          <p:spPr>
            <a:xfrm>
              <a:off x="3755498" y="4473496"/>
              <a:ext cx="469854" cy="467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Elipse 13"/>
            <p:cNvSpPr/>
            <p:nvPr/>
          </p:nvSpPr>
          <p:spPr>
            <a:xfrm>
              <a:off x="3827458" y="4545457"/>
              <a:ext cx="323819" cy="323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5" name="Conector angular 14"/>
            <p:cNvCxnSpPr>
              <a:stCxn id="3" idx="3"/>
              <a:endCxn id="4" idx="1"/>
            </p:cNvCxnSpPr>
            <p:nvPr/>
          </p:nvCxnSpPr>
          <p:spPr>
            <a:xfrm>
              <a:off x="4441231" y="2780310"/>
              <a:ext cx="467738" cy="11175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4" idx="2"/>
              <a:endCxn id="7" idx="6"/>
            </p:cNvCxnSpPr>
            <p:nvPr/>
          </p:nvCxnSpPr>
          <p:spPr>
            <a:xfrm rot="5400000">
              <a:off x="5124846" y="3538023"/>
              <a:ext cx="270910" cy="20698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3827458" y="1844824"/>
              <a:ext cx="323819" cy="1079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22" name="Conector recto de flecha 21"/>
            <p:cNvCxnSpPr>
              <a:stCxn id="3" idx="0"/>
              <a:endCxn id="20" idx="2"/>
            </p:cNvCxnSpPr>
            <p:nvPr/>
          </p:nvCxnSpPr>
          <p:spPr>
            <a:xfrm flipV="1">
              <a:off x="3990426" y="1952765"/>
              <a:ext cx="0" cy="2518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4" idx="0"/>
            </p:cNvCxnSpPr>
            <p:nvPr/>
          </p:nvCxnSpPr>
          <p:spPr>
            <a:xfrm flipV="1">
              <a:off x="6295249" y="2960211"/>
              <a:ext cx="0" cy="397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4" idx="3"/>
            </p:cNvCxnSpPr>
            <p:nvPr/>
          </p:nvCxnSpPr>
          <p:spPr>
            <a:xfrm>
              <a:off x="7679414" y="3897813"/>
              <a:ext cx="503717" cy="0"/>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2" name="CuadroTexto 31"/>
          <p:cNvSpPr txBox="1">
            <a:spLocks noChangeArrowheads="1"/>
          </p:cNvSpPr>
          <p:nvPr/>
        </p:nvSpPr>
        <p:spPr bwMode="auto">
          <a:xfrm>
            <a:off x="2239963" y="1512888"/>
            <a:ext cx="1550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10 000 004 Hz</a:t>
            </a:r>
          </a:p>
        </p:txBody>
      </p:sp>
      <p:cxnSp>
        <p:nvCxnSpPr>
          <p:cNvPr id="34" name="Conector recto de flecha 33"/>
          <p:cNvCxnSpPr/>
          <p:nvPr/>
        </p:nvCxnSpPr>
        <p:spPr>
          <a:xfrm flipH="1" flipV="1">
            <a:off x="2992438" y="1836738"/>
            <a:ext cx="0" cy="4318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992438" y="4364038"/>
            <a:ext cx="0" cy="73977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a:spLocks noChangeArrowheads="1"/>
          </p:cNvSpPr>
          <p:nvPr/>
        </p:nvSpPr>
        <p:spPr bwMode="auto">
          <a:xfrm>
            <a:off x="2251075" y="5078413"/>
            <a:ext cx="143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800">
                <a:solidFill>
                  <a:schemeClr val="tx1"/>
                </a:solidFill>
                <a:latin typeface="Times New Roman" panose="02020603050405020304" pitchFamily="18" charset="0"/>
              </a:rPr>
              <a:t>5 000 002 Hz</a:t>
            </a:r>
          </a:p>
        </p:txBody>
      </p:sp>
      <p:sp>
        <p:nvSpPr>
          <p:cNvPr id="39" name="Rectángulo 38"/>
          <p:cNvSpPr/>
          <p:nvPr/>
        </p:nvSpPr>
        <p:spPr>
          <a:xfrm>
            <a:off x="3897313" y="2524125"/>
            <a:ext cx="3159125"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solidFill>
                  <a:schemeClr val="tx1"/>
                </a:solidFill>
              </a:rPr>
              <a:t>5 000 000 Hz</a:t>
            </a:r>
          </a:p>
        </p:txBody>
      </p:sp>
      <p:sp>
        <p:nvSpPr>
          <p:cNvPr id="23" name="CuadroTexto 22"/>
          <p:cNvSpPr txBox="1">
            <a:spLocks noChangeArrowheads="1"/>
          </p:cNvSpPr>
          <p:nvPr/>
        </p:nvSpPr>
        <p:spPr bwMode="auto">
          <a:xfrm>
            <a:off x="4329113" y="3554413"/>
            <a:ext cx="717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3000" b="1">
                <a:solidFill>
                  <a:srgbClr val="FFFF00"/>
                </a:solidFill>
                <a:latin typeface="Arial" panose="020B0604020202020204" pitchFamily="34" charset="0"/>
                <a:cs typeface="Arial" panose="020B0604020202020204" pitchFamily="34" charset="0"/>
              </a:rPr>
              <a:t>÷ 2</a:t>
            </a:r>
          </a:p>
        </p:txBody>
      </p:sp>
      <p:sp>
        <p:nvSpPr>
          <p:cNvPr id="24" name="Rectangle 3"/>
          <p:cNvSpPr>
            <a:spLocks noChangeArrowheads="1"/>
          </p:cNvSpPr>
          <p:nvPr/>
        </p:nvSpPr>
        <p:spPr bwMode="auto">
          <a:xfrm>
            <a:off x="4491038" y="895350"/>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Sintetizador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CONTADORES DE INTERVALOS DE TIEMPO</a:t>
            </a:r>
          </a:p>
        </p:txBody>
      </p:sp>
      <p:sp>
        <p:nvSpPr>
          <p:cNvPr id="10" name="Rectangle 5"/>
          <p:cNvSpPr>
            <a:spLocks noChangeArrowheads="1"/>
          </p:cNvSpPr>
          <p:nvPr/>
        </p:nvSpPr>
        <p:spPr bwMode="auto">
          <a:xfrm>
            <a:off x="412750" y="1592263"/>
            <a:ext cx="6319838"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¿Qué es?</a:t>
            </a:r>
          </a:p>
        </p:txBody>
      </p:sp>
      <p:sp>
        <p:nvSpPr>
          <p:cNvPr id="51204" name="Text Box 2"/>
          <p:cNvSpPr txBox="1">
            <a:spLocks noChangeArrowheads="1"/>
          </p:cNvSpPr>
          <p:nvPr/>
        </p:nvSpPr>
        <p:spPr bwMode="auto">
          <a:xfrm>
            <a:off x="782638" y="1978025"/>
            <a:ext cx="82184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271463" indent="-63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MX" altLang="es-MX" sz="2400">
                <a:solidFill>
                  <a:srgbClr val="336600"/>
                </a:solidFill>
                <a:latin typeface="Times New Roman" panose="02020603050405020304" pitchFamily="18" charset="0"/>
              </a:rPr>
              <a:t>El contador de intervalos de tiempo es la herramienta de medición principal para la determinación de estabilidad en un reloj. Su función básica es la de medir el tiempo transcurrido entre dos acontecimientos (inicio y paro).</a:t>
            </a:r>
          </a:p>
        </p:txBody>
      </p:sp>
      <p:pic>
        <p:nvPicPr>
          <p:cNvPr id="51205" name="Imagen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5175" y="4508500"/>
            <a:ext cx="43926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agen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4525" y="4502150"/>
            <a:ext cx="24003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494213" y="793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Contadores de intervalo de tiempo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19150" y="1863725"/>
            <a:ext cx="7893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179388" indent="63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MX" altLang="es-MX" sz="2400">
                <a:solidFill>
                  <a:srgbClr val="336600"/>
                </a:solidFill>
                <a:latin typeface="Times New Roman" panose="02020603050405020304" pitchFamily="18" charset="0"/>
              </a:rPr>
              <a:t>El intervalo de tiempo se mide al incrementar un registro contador de acuerdo a una frecuencia muy alta y estable, suministrada por el oscilador interno o una frecuencia de referencia externa.</a:t>
            </a:r>
          </a:p>
        </p:txBody>
      </p:sp>
      <p:sp>
        <p:nvSpPr>
          <p:cNvPr id="6"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cxnSp>
        <p:nvCxnSpPr>
          <p:cNvPr id="12" name="Conector recto 11"/>
          <p:cNvCxnSpPr/>
          <p:nvPr/>
        </p:nvCxnSpPr>
        <p:spPr>
          <a:xfrm>
            <a:off x="2717800" y="5149850"/>
            <a:ext cx="809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3533775" y="4743450"/>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3589338" y="4743450"/>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533775" y="4743450"/>
            <a:ext cx="55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589338" y="5149850"/>
            <a:ext cx="175418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2233" name="Grupo 51"/>
          <p:cNvGrpSpPr>
            <a:grpSpLocks/>
          </p:cNvGrpSpPr>
          <p:nvPr/>
        </p:nvGrpSpPr>
        <p:grpSpPr bwMode="auto">
          <a:xfrm>
            <a:off x="2886075" y="4013200"/>
            <a:ext cx="2592388" cy="404813"/>
            <a:chOff x="3359696" y="4617132"/>
            <a:chExt cx="3456384" cy="540060"/>
          </a:xfrm>
        </p:grpSpPr>
        <p:cxnSp>
          <p:nvCxnSpPr>
            <p:cNvPr id="19" name="Conector recto 18"/>
            <p:cNvCxnSpPr/>
            <p:nvPr/>
          </p:nvCxnSpPr>
          <p:spPr>
            <a:xfrm flipV="1">
              <a:off x="3359696"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357558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3359696"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791479"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357558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007371"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791479"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4223263"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4007371"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4439154"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4223263"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4655046"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4439154"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487093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4655046"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5088947"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87093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530483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5088947"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5520730"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530483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5736622"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5520730"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V="1">
              <a:off x="5952513"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5736622"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V="1">
              <a:off x="6168405"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952513"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6384297"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6168405"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660018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6384297"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V="1">
              <a:off x="6816080"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6600188" y="5157192"/>
              <a:ext cx="21589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 name="Conector recto 52"/>
          <p:cNvCxnSpPr/>
          <p:nvPr/>
        </p:nvCxnSpPr>
        <p:spPr>
          <a:xfrm flipV="1">
            <a:off x="3533775" y="3987800"/>
            <a:ext cx="0" cy="24304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2703513" y="5907088"/>
            <a:ext cx="2451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flipV="1">
            <a:off x="5154613" y="5499100"/>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5208588" y="5499100"/>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5154613" y="5499100"/>
            <a:ext cx="53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5208588" y="5905500"/>
            <a:ext cx="620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flipH="1" flipV="1">
            <a:off x="5154613" y="4022725"/>
            <a:ext cx="0" cy="2430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169" name="CuadroTexto 61"/>
          <p:cNvSpPr txBox="1">
            <a:spLocks noChangeArrowheads="1"/>
          </p:cNvSpPr>
          <p:nvPr/>
        </p:nvSpPr>
        <p:spPr bwMode="auto">
          <a:xfrm>
            <a:off x="1992313" y="4078288"/>
            <a:ext cx="5207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OSC</a:t>
            </a:r>
          </a:p>
        </p:txBody>
      </p:sp>
      <p:sp>
        <p:nvSpPr>
          <p:cNvPr id="49170" name="CuadroTexto 62"/>
          <p:cNvSpPr txBox="1">
            <a:spLocks noChangeArrowheads="1"/>
          </p:cNvSpPr>
          <p:nvPr/>
        </p:nvSpPr>
        <p:spPr bwMode="auto">
          <a:xfrm>
            <a:off x="1849438" y="4840288"/>
            <a:ext cx="7223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INICIO</a:t>
            </a:r>
          </a:p>
        </p:txBody>
      </p:sp>
      <p:sp>
        <p:nvSpPr>
          <p:cNvPr id="49171" name="CuadroTexto 63"/>
          <p:cNvSpPr txBox="1">
            <a:spLocks noChangeArrowheads="1"/>
          </p:cNvSpPr>
          <p:nvPr/>
        </p:nvSpPr>
        <p:spPr bwMode="auto">
          <a:xfrm>
            <a:off x="1882775" y="5627688"/>
            <a:ext cx="6302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PARO</a:t>
            </a:r>
          </a:p>
        </p:txBody>
      </p:sp>
      <p:cxnSp>
        <p:nvCxnSpPr>
          <p:cNvPr id="66" name="Conector recto 65"/>
          <p:cNvCxnSpPr/>
          <p:nvPr/>
        </p:nvCxnSpPr>
        <p:spPr>
          <a:xfrm>
            <a:off x="1925638" y="4879975"/>
            <a:ext cx="487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944688" y="5661025"/>
            <a:ext cx="487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flipV="1">
            <a:off x="3540125" y="6161088"/>
            <a:ext cx="16144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CuadroTexto 71"/>
          <p:cNvSpPr txBox="1"/>
          <p:nvPr/>
        </p:nvSpPr>
        <p:spPr>
          <a:xfrm>
            <a:off x="4171950" y="6022975"/>
            <a:ext cx="260350" cy="300038"/>
          </a:xfrm>
          <a:prstGeom prst="rect">
            <a:avLst/>
          </a:prstGeom>
          <a:solidFill>
            <a:schemeClr val="accent2">
              <a:lumMod val="20000"/>
              <a:lumOff val="80000"/>
            </a:schemeClr>
          </a:solidFill>
          <a:ln>
            <a:solidFill>
              <a:schemeClr val="accent2">
                <a:lumMod val="20000"/>
                <a:lumOff val="80000"/>
              </a:schemeClr>
            </a:solidFill>
          </a:ln>
        </p:spPr>
        <p:txBody>
          <a:bodyPr wrap="none">
            <a:spAutoFit/>
          </a:bodyPr>
          <a:lstStyle/>
          <a:p>
            <a:pPr>
              <a:defRPr/>
            </a:pPr>
            <a:r>
              <a:rPr lang="es-MX" sz="1350" dirty="0">
                <a:latin typeface="Symbol" panose="05050102010706020507" pitchFamily="18" charset="2"/>
              </a:rPr>
              <a:t>t</a:t>
            </a:r>
          </a:p>
        </p:txBody>
      </p:sp>
      <p:sp>
        <p:nvSpPr>
          <p:cNvPr id="49176" name="CuadroTexto 73"/>
          <p:cNvSpPr txBox="1">
            <a:spLocks noChangeArrowheads="1"/>
          </p:cNvSpPr>
          <p:nvPr/>
        </p:nvSpPr>
        <p:spPr bwMode="auto">
          <a:xfrm>
            <a:off x="6419850" y="3951288"/>
            <a:ext cx="9032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f</a:t>
            </a:r>
            <a:r>
              <a:rPr lang="es-MX" altLang="es-MX" sz="1350" smtClean="0"/>
              <a:t> = 5 MHz</a:t>
            </a:r>
          </a:p>
        </p:txBody>
      </p:sp>
      <p:sp>
        <p:nvSpPr>
          <p:cNvPr id="49177" name="CuadroTexto 74"/>
          <p:cNvSpPr txBox="1">
            <a:spLocks noChangeArrowheads="1"/>
          </p:cNvSpPr>
          <p:nvPr/>
        </p:nvSpPr>
        <p:spPr bwMode="auto">
          <a:xfrm>
            <a:off x="6419850" y="4216400"/>
            <a:ext cx="922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T</a:t>
            </a:r>
            <a:r>
              <a:rPr lang="es-MX" altLang="es-MX" sz="1350" smtClean="0"/>
              <a:t> = 200 ns</a:t>
            </a:r>
          </a:p>
        </p:txBody>
      </p:sp>
      <p:sp>
        <p:nvSpPr>
          <p:cNvPr id="76" name="Rectángulo 75"/>
          <p:cNvSpPr/>
          <p:nvPr/>
        </p:nvSpPr>
        <p:spPr>
          <a:xfrm>
            <a:off x="3533775" y="4013200"/>
            <a:ext cx="325438" cy="404813"/>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7" name="CuadroTexto 76"/>
          <p:cNvSpPr txBox="1"/>
          <p:nvPr/>
        </p:nvSpPr>
        <p:spPr>
          <a:xfrm>
            <a:off x="6364288" y="5699125"/>
            <a:ext cx="1684337" cy="300038"/>
          </a:xfrm>
          <a:prstGeom prst="rect">
            <a:avLst/>
          </a:prstGeom>
          <a:solidFill>
            <a:srgbClr val="66FF33"/>
          </a:solidFill>
        </p:spPr>
        <p:txBody>
          <a:bodyPr wrap="none">
            <a:spAutoFit/>
          </a:bodyPr>
          <a:lstStyle/>
          <a:p>
            <a:pPr>
              <a:defRPr/>
            </a:pPr>
            <a:r>
              <a:rPr lang="es-MX" sz="1350" dirty="0">
                <a:effectLst>
                  <a:outerShdw blurRad="38100" dist="38100" dir="2700000" algn="tl">
                    <a:srgbClr val="000000">
                      <a:alpha val="43137"/>
                    </a:srgbClr>
                  </a:outerShdw>
                </a:effectLst>
                <a:latin typeface="Symbol" panose="05050102010706020507" pitchFamily="18" charset="2"/>
              </a:rPr>
              <a:t>t</a:t>
            </a:r>
            <a:r>
              <a:rPr lang="es-MX" sz="1350" dirty="0">
                <a:effectLst>
                  <a:outerShdw blurRad="38100" dist="38100" dir="2700000" algn="tl">
                    <a:srgbClr val="000000">
                      <a:alpha val="43137"/>
                    </a:srgbClr>
                  </a:outerShdw>
                </a:effectLst>
              </a:rPr>
              <a:t> = 5 x 200 </a:t>
            </a:r>
            <a:r>
              <a:rPr lang="es-MX" sz="1350" dirty="0" err="1">
                <a:effectLst>
                  <a:outerShdw blurRad="38100" dist="38100" dir="2700000" algn="tl">
                    <a:srgbClr val="000000">
                      <a:alpha val="43137"/>
                    </a:srgbClr>
                  </a:outerShdw>
                </a:effectLst>
              </a:rPr>
              <a:t>ns</a:t>
            </a:r>
            <a:r>
              <a:rPr lang="es-MX" sz="1350" dirty="0">
                <a:effectLst>
                  <a:outerShdw blurRad="38100" dist="38100" dir="2700000" algn="tl">
                    <a:srgbClr val="000000">
                      <a:alpha val="43137"/>
                    </a:srgbClr>
                  </a:outerShdw>
                </a:effectLst>
              </a:rPr>
              <a:t> =  1 µs</a:t>
            </a:r>
          </a:p>
        </p:txBody>
      </p:sp>
      <p:sp>
        <p:nvSpPr>
          <p:cNvPr id="61" name="Rectangle 3"/>
          <p:cNvSpPr>
            <a:spLocks noChangeArrowheads="1"/>
          </p:cNvSpPr>
          <p:nvPr/>
        </p:nvSpPr>
        <p:spPr bwMode="auto">
          <a:xfrm>
            <a:off x="4494213" y="793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Contadores de intervalo de tiempo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p:cNvCxnSpPr/>
          <p:nvPr/>
        </p:nvCxnSpPr>
        <p:spPr>
          <a:xfrm>
            <a:off x="2971800" y="2655888"/>
            <a:ext cx="809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3787775" y="2249488"/>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3841750" y="2249488"/>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787775" y="2249488"/>
            <a:ext cx="53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841750" y="2655888"/>
            <a:ext cx="2108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3255" name="Grupo 51"/>
          <p:cNvGrpSpPr>
            <a:grpSpLocks/>
          </p:cNvGrpSpPr>
          <p:nvPr/>
        </p:nvGrpSpPr>
        <p:grpSpPr bwMode="auto">
          <a:xfrm>
            <a:off x="3140075" y="1519238"/>
            <a:ext cx="2592388" cy="404812"/>
            <a:chOff x="3359696" y="4617132"/>
            <a:chExt cx="3456384" cy="540060"/>
          </a:xfrm>
        </p:grpSpPr>
        <p:cxnSp>
          <p:nvCxnSpPr>
            <p:cNvPr id="19" name="Conector recto 18"/>
            <p:cNvCxnSpPr/>
            <p:nvPr/>
          </p:nvCxnSpPr>
          <p:spPr>
            <a:xfrm flipV="1">
              <a:off x="3359696"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357558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3359696"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3791479"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357558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007371"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791479"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4223263"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4007371"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4439154"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4223263"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4655046"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4439154"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487093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4655046"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5088947"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87093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530483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5088947"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5520730"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5304838"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V="1">
              <a:off x="5736622"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5520730"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V="1">
              <a:off x="5952513"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5736622"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V="1">
              <a:off x="6168405"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952513"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6384297"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6168405" y="515719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6600188"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6384297" y="4617132"/>
              <a:ext cx="215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V="1">
              <a:off x="6816080" y="4617132"/>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6600188" y="5157192"/>
              <a:ext cx="21589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 name="Conector recto 52"/>
          <p:cNvCxnSpPr/>
          <p:nvPr/>
        </p:nvCxnSpPr>
        <p:spPr>
          <a:xfrm flipV="1">
            <a:off x="3787775" y="1493838"/>
            <a:ext cx="0" cy="242887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3121025" y="3411538"/>
            <a:ext cx="24495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flipV="1">
            <a:off x="5570538" y="3005138"/>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5624513" y="3005138"/>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5570538" y="3005138"/>
            <a:ext cx="53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5624513" y="3411538"/>
            <a:ext cx="622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flipH="1" flipV="1">
            <a:off x="5570538" y="1528763"/>
            <a:ext cx="0" cy="24304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191" name="CuadroTexto 61"/>
          <p:cNvSpPr txBox="1">
            <a:spLocks noChangeArrowheads="1"/>
          </p:cNvSpPr>
          <p:nvPr/>
        </p:nvSpPr>
        <p:spPr bwMode="auto">
          <a:xfrm>
            <a:off x="2246313" y="1582738"/>
            <a:ext cx="520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OSC</a:t>
            </a:r>
          </a:p>
        </p:txBody>
      </p:sp>
      <p:sp>
        <p:nvSpPr>
          <p:cNvPr id="50192" name="CuadroTexto 62"/>
          <p:cNvSpPr txBox="1">
            <a:spLocks noChangeArrowheads="1"/>
          </p:cNvSpPr>
          <p:nvPr/>
        </p:nvSpPr>
        <p:spPr bwMode="auto">
          <a:xfrm>
            <a:off x="2103438" y="2344738"/>
            <a:ext cx="7223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INICIO</a:t>
            </a:r>
          </a:p>
        </p:txBody>
      </p:sp>
      <p:sp>
        <p:nvSpPr>
          <p:cNvPr id="50193" name="CuadroTexto 63"/>
          <p:cNvSpPr txBox="1">
            <a:spLocks noChangeArrowheads="1"/>
          </p:cNvSpPr>
          <p:nvPr/>
        </p:nvSpPr>
        <p:spPr bwMode="auto">
          <a:xfrm>
            <a:off x="2136775" y="3133725"/>
            <a:ext cx="6302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PARO</a:t>
            </a:r>
          </a:p>
        </p:txBody>
      </p:sp>
      <p:cxnSp>
        <p:nvCxnSpPr>
          <p:cNvPr id="66" name="Conector recto 65"/>
          <p:cNvCxnSpPr/>
          <p:nvPr/>
        </p:nvCxnSpPr>
        <p:spPr>
          <a:xfrm>
            <a:off x="2179638" y="2384425"/>
            <a:ext cx="485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2198688" y="3167063"/>
            <a:ext cx="485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a:off x="3794125" y="3667125"/>
            <a:ext cx="1773238" cy="47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CuadroTexto 71"/>
          <p:cNvSpPr txBox="1"/>
          <p:nvPr/>
        </p:nvSpPr>
        <p:spPr>
          <a:xfrm>
            <a:off x="4627563" y="3529013"/>
            <a:ext cx="258762" cy="300037"/>
          </a:xfrm>
          <a:prstGeom prst="rect">
            <a:avLst/>
          </a:prstGeom>
          <a:solidFill>
            <a:schemeClr val="accent2">
              <a:lumMod val="20000"/>
              <a:lumOff val="80000"/>
            </a:schemeClr>
          </a:solidFill>
          <a:ln>
            <a:solidFill>
              <a:schemeClr val="accent2">
                <a:lumMod val="20000"/>
                <a:lumOff val="80000"/>
              </a:schemeClr>
            </a:solidFill>
          </a:ln>
        </p:spPr>
        <p:txBody>
          <a:bodyPr wrap="none">
            <a:spAutoFit/>
          </a:bodyPr>
          <a:lstStyle/>
          <a:p>
            <a:pPr>
              <a:defRPr/>
            </a:pPr>
            <a:r>
              <a:rPr lang="es-MX" sz="1350" dirty="0">
                <a:latin typeface="Symbol" panose="05050102010706020507" pitchFamily="18" charset="2"/>
              </a:rPr>
              <a:t>t</a:t>
            </a:r>
          </a:p>
        </p:txBody>
      </p:sp>
      <p:sp>
        <p:nvSpPr>
          <p:cNvPr id="50198" name="CuadroTexto 73"/>
          <p:cNvSpPr txBox="1">
            <a:spLocks noChangeArrowheads="1"/>
          </p:cNvSpPr>
          <p:nvPr/>
        </p:nvSpPr>
        <p:spPr bwMode="auto">
          <a:xfrm>
            <a:off x="6673850" y="1457325"/>
            <a:ext cx="9017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f</a:t>
            </a:r>
            <a:r>
              <a:rPr lang="es-MX" altLang="es-MX" sz="1350" smtClean="0"/>
              <a:t> = 5 MHz</a:t>
            </a:r>
          </a:p>
        </p:txBody>
      </p:sp>
      <p:sp>
        <p:nvSpPr>
          <p:cNvPr id="50199" name="CuadroTexto 74"/>
          <p:cNvSpPr txBox="1">
            <a:spLocks noChangeArrowheads="1"/>
          </p:cNvSpPr>
          <p:nvPr/>
        </p:nvSpPr>
        <p:spPr bwMode="auto">
          <a:xfrm>
            <a:off x="6673850" y="1722438"/>
            <a:ext cx="9223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T</a:t>
            </a:r>
            <a:r>
              <a:rPr lang="es-MX" altLang="es-MX" sz="1350" smtClean="0"/>
              <a:t> = 200 ns</a:t>
            </a:r>
          </a:p>
        </p:txBody>
      </p:sp>
      <p:sp>
        <p:nvSpPr>
          <p:cNvPr id="76" name="Rectángulo 75"/>
          <p:cNvSpPr/>
          <p:nvPr/>
        </p:nvSpPr>
        <p:spPr>
          <a:xfrm>
            <a:off x="3787775" y="1519238"/>
            <a:ext cx="325438" cy="404812"/>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7" name="CuadroTexto 76"/>
          <p:cNvSpPr txBox="1"/>
          <p:nvPr/>
        </p:nvSpPr>
        <p:spPr>
          <a:xfrm>
            <a:off x="6618288" y="3205163"/>
            <a:ext cx="1641475" cy="300037"/>
          </a:xfrm>
          <a:prstGeom prst="rect">
            <a:avLst/>
          </a:prstGeom>
          <a:solidFill>
            <a:srgbClr val="66FF33"/>
          </a:solidFill>
        </p:spPr>
        <p:txBody>
          <a:bodyPr wrap="none">
            <a:spAutoFit/>
          </a:bodyPr>
          <a:lstStyle/>
          <a:p>
            <a:pPr>
              <a:defRPr/>
            </a:pPr>
            <a:r>
              <a:rPr lang="es-MX" sz="1350" dirty="0">
                <a:effectLst>
                  <a:outerShdw blurRad="38100" dist="38100" dir="2700000" algn="tl">
                    <a:srgbClr val="000000">
                      <a:alpha val="43137"/>
                    </a:srgbClr>
                  </a:outerShdw>
                </a:effectLst>
                <a:latin typeface="Symbol" panose="05050102010706020507" pitchFamily="18" charset="2"/>
              </a:rPr>
              <a:t>t</a:t>
            </a:r>
            <a:r>
              <a:rPr lang="es-MX" sz="1350" dirty="0">
                <a:effectLst>
                  <a:outerShdw blurRad="38100" dist="38100" dir="2700000" algn="tl">
                    <a:srgbClr val="000000">
                      <a:alpha val="43137"/>
                    </a:srgbClr>
                  </a:outerShdw>
                </a:effectLst>
              </a:rPr>
              <a:t> = 5 x 200 </a:t>
            </a:r>
            <a:r>
              <a:rPr lang="es-MX" sz="1350" dirty="0" err="1">
                <a:effectLst>
                  <a:outerShdw blurRad="38100" dist="38100" dir="2700000" algn="tl">
                    <a:srgbClr val="000000">
                      <a:alpha val="43137"/>
                    </a:srgbClr>
                  </a:outerShdw>
                </a:effectLst>
              </a:rPr>
              <a:t>ns</a:t>
            </a:r>
            <a:r>
              <a:rPr lang="es-MX" sz="1350" dirty="0">
                <a:effectLst>
                  <a:outerShdw blurRad="38100" dist="38100" dir="2700000" algn="tl">
                    <a:srgbClr val="000000">
                      <a:alpha val="43137"/>
                    </a:srgbClr>
                  </a:outerShdw>
                </a:effectLst>
              </a:rPr>
              <a:t> = 1 µs</a:t>
            </a:r>
          </a:p>
        </p:txBody>
      </p:sp>
      <p:sp>
        <p:nvSpPr>
          <p:cNvPr id="61" name="Rectangle 3"/>
          <p:cNvSpPr>
            <a:spLocks noChangeArrowheads="1"/>
          </p:cNvSpPr>
          <p:nvPr/>
        </p:nvSpPr>
        <p:spPr bwMode="auto">
          <a:xfrm>
            <a:off x="4494213" y="0"/>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Contadores de intervalo de tiempo</a:t>
            </a:r>
          </a:p>
        </p:txBody>
      </p:sp>
      <p:sp>
        <p:nvSpPr>
          <p:cNvPr id="63" name="Rectángulo 62"/>
          <p:cNvSpPr/>
          <p:nvPr/>
        </p:nvSpPr>
        <p:spPr>
          <a:xfrm>
            <a:off x="5408613" y="1519238"/>
            <a:ext cx="158750" cy="404812"/>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12144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cxnSp>
        <p:nvCxnSpPr>
          <p:cNvPr id="12" name="Conector recto 11"/>
          <p:cNvCxnSpPr/>
          <p:nvPr/>
        </p:nvCxnSpPr>
        <p:spPr>
          <a:xfrm>
            <a:off x="3021013" y="2511425"/>
            <a:ext cx="809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3836988" y="21066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3890963" y="21066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836988" y="2106613"/>
            <a:ext cx="53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890963" y="2511425"/>
            <a:ext cx="1755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auto">
          <a:xfrm flipV="1">
            <a:off x="318928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bwMode="auto">
          <a:xfrm flipV="1">
            <a:off x="335121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bwMode="auto">
          <a:xfrm>
            <a:off x="3189288"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bwMode="auto">
          <a:xfrm flipV="1">
            <a:off x="351313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bwMode="auto">
          <a:xfrm>
            <a:off x="3430588" y="1943100"/>
            <a:ext cx="82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bwMode="auto">
          <a:xfrm flipV="1">
            <a:off x="367506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bwMode="auto">
          <a:xfrm flipV="1">
            <a:off x="383698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bwMode="auto">
          <a:xfrm flipV="1">
            <a:off x="399891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bwMode="auto">
          <a:xfrm flipV="1">
            <a:off x="4160838" y="1535113"/>
            <a:ext cx="0"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bwMode="auto">
          <a:xfrm flipV="1">
            <a:off x="432276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bwMode="auto">
          <a:xfrm flipV="1">
            <a:off x="448468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bwMode="auto">
          <a:xfrm flipV="1">
            <a:off x="464661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bwMode="auto">
          <a:xfrm flipV="1">
            <a:off x="480853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bwMode="auto">
          <a:xfrm flipV="1">
            <a:off x="4970463"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bwMode="auto">
          <a:xfrm flipV="1">
            <a:off x="5132388"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bwMode="auto">
          <a:xfrm flipV="1">
            <a:off x="5295900"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bwMode="auto">
          <a:xfrm flipV="1">
            <a:off x="5457825"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bwMode="auto">
          <a:xfrm flipV="1">
            <a:off x="5619750"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bwMode="auto">
          <a:xfrm flipV="1">
            <a:off x="5781675" y="1535113"/>
            <a:ext cx="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flipV="1">
            <a:off x="3836988" y="1535113"/>
            <a:ext cx="0" cy="197167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3148013" y="3078163"/>
            <a:ext cx="2451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flipV="1">
            <a:off x="5624513" y="2673350"/>
            <a:ext cx="0" cy="404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flipV="1">
            <a:off x="5678488" y="2673350"/>
            <a:ext cx="0" cy="404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5624513" y="2673350"/>
            <a:ext cx="555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5678488" y="3078163"/>
            <a:ext cx="620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flipH="1" flipV="1">
            <a:off x="5624513" y="1544638"/>
            <a:ext cx="0" cy="19700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234" name="CuadroTexto 61"/>
          <p:cNvSpPr txBox="1">
            <a:spLocks noChangeArrowheads="1"/>
          </p:cNvSpPr>
          <p:nvPr/>
        </p:nvSpPr>
        <p:spPr bwMode="auto">
          <a:xfrm>
            <a:off x="2293938" y="1598613"/>
            <a:ext cx="5222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OSC</a:t>
            </a:r>
          </a:p>
        </p:txBody>
      </p:sp>
      <p:sp>
        <p:nvSpPr>
          <p:cNvPr id="51235" name="CuadroTexto 62"/>
          <p:cNvSpPr txBox="1">
            <a:spLocks noChangeArrowheads="1"/>
          </p:cNvSpPr>
          <p:nvPr/>
        </p:nvSpPr>
        <p:spPr bwMode="auto">
          <a:xfrm>
            <a:off x="2151063" y="2201863"/>
            <a:ext cx="723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INICIO</a:t>
            </a:r>
          </a:p>
        </p:txBody>
      </p:sp>
      <p:sp>
        <p:nvSpPr>
          <p:cNvPr id="51236" name="CuadroTexto 63"/>
          <p:cNvSpPr txBox="1">
            <a:spLocks noChangeArrowheads="1"/>
          </p:cNvSpPr>
          <p:nvPr/>
        </p:nvSpPr>
        <p:spPr bwMode="auto">
          <a:xfrm>
            <a:off x="2184400" y="2800350"/>
            <a:ext cx="6302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smtClean="0"/>
              <a:t>PARO</a:t>
            </a:r>
          </a:p>
        </p:txBody>
      </p:sp>
      <p:cxnSp>
        <p:nvCxnSpPr>
          <p:cNvPr id="66" name="Conector recto 65"/>
          <p:cNvCxnSpPr/>
          <p:nvPr/>
        </p:nvCxnSpPr>
        <p:spPr>
          <a:xfrm>
            <a:off x="2228850" y="2239963"/>
            <a:ext cx="485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2247900" y="2835275"/>
            <a:ext cx="485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p:nvPr/>
        </p:nvCxnSpPr>
        <p:spPr>
          <a:xfrm>
            <a:off x="3843338" y="3333750"/>
            <a:ext cx="17002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CuadroTexto 71"/>
          <p:cNvSpPr txBox="1"/>
          <p:nvPr/>
        </p:nvSpPr>
        <p:spPr>
          <a:xfrm>
            <a:off x="4573588" y="3195638"/>
            <a:ext cx="260350" cy="300037"/>
          </a:xfrm>
          <a:prstGeom prst="rect">
            <a:avLst/>
          </a:prstGeom>
          <a:solidFill>
            <a:schemeClr val="accent2">
              <a:lumMod val="20000"/>
              <a:lumOff val="80000"/>
            </a:schemeClr>
          </a:solidFill>
          <a:ln>
            <a:solidFill>
              <a:schemeClr val="accent2">
                <a:lumMod val="20000"/>
                <a:lumOff val="80000"/>
              </a:schemeClr>
            </a:solidFill>
          </a:ln>
        </p:spPr>
        <p:txBody>
          <a:bodyPr wrap="none">
            <a:spAutoFit/>
          </a:bodyPr>
          <a:lstStyle/>
          <a:p>
            <a:pPr>
              <a:defRPr/>
            </a:pPr>
            <a:r>
              <a:rPr lang="es-MX" sz="1350" dirty="0">
                <a:latin typeface="Symbol" panose="05050102010706020507" pitchFamily="18" charset="2"/>
              </a:rPr>
              <a:t>t</a:t>
            </a:r>
          </a:p>
        </p:txBody>
      </p:sp>
      <p:sp>
        <p:nvSpPr>
          <p:cNvPr id="51241" name="CuadroTexto 73"/>
          <p:cNvSpPr txBox="1">
            <a:spLocks noChangeArrowheads="1"/>
          </p:cNvSpPr>
          <p:nvPr/>
        </p:nvSpPr>
        <p:spPr bwMode="auto">
          <a:xfrm>
            <a:off x="6780213" y="1544638"/>
            <a:ext cx="9890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f</a:t>
            </a:r>
            <a:r>
              <a:rPr lang="es-MX" altLang="es-MX" sz="1350" smtClean="0"/>
              <a:t> = 10 MHz</a:t>
            </a:r>
          </a:p>
        </p:txBody>
      </p:sp>
      <p:sp>
        <p:nvSpPr>
          <p:cNvPr id="51242" name="CuadroTexto 74"/>
          <p:cNvSpPr txBox="1">
            <a:spLocks noChangeArrowheads="1"/>
          </p:cNvSpPr>
          <p:nvPr/>
        </p:nvSpPr>
        <p:spPr bwMode="auto">
          <a:xfrm>
            <a:off x="6780213" y="1809750"/>
            <a:ext cx="9223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350" i="1" smtClean="0"/>
              <a:t>T</a:t>
            </a:r>
            <a:r>
              <a:rPr lang="es-MX" altLang="es-MX" sz="1350" smtClean="0"/>
              <a:t> = 100 ns</a:t>
            </a:r>
          </a:p>
        </p:txBody>
      </p:sp>
      <p:sp>
        <p:nvSpPr>
          <p:cNvPr id="77" name="CuadroTexto 76"/>
          <p:cNvSpPr txBox="1"/>
          <p:nvPr/>
        </p:nvSpPr>
        <p:spPr>
          <a:xfrm>
            <a:off x="6724650" y="2943225"/>
            <a:ext cx="1851025" cy="300038"/>
          </a:xfrm>
          <a:prstGeom prst="rect">
            <a:avLst/>
          </a:prstGeom>
          <a:solidFill>
            <a:srgbClr val="66FF33"/>
          </a:solidFill>
        </p:spPr>
        <p:txBody>
          <a:bodyPr wrap="none">
            <a:spAutoFit/>
          </a:bodyPr>
          <a:lstStyle/>
          <a:p>
            <a:pPr>
              <a:defRPr/>
            </a:pPr>
            <a:r>
              <a:rPr lang="es-MX" sz="1350" dirty="0">
                <a:effectLst>
                  <a:outerShdw blurRad="38100" dist="38100" dir="2700000" algn="tl">
                    <a:srgbClr val="000000">
                      <a:alpha val="43137"/>
                    </a:srgbClr>
                  </a:outerShdw>
                </a:effectLst>
                <a:latin typeface="Symbol" panose="05050102010706020507" pitchFamily="18" charset="2"/>
              </a:rPr>
              <a:t>t</a:t>
            </a:r>
            <a:r>
              <a:rPr lang="es-MX" sz="1350" dirty="0">
                <a:effectLst>
                  <a:outerShdw blurRad="38100" dist="38100" dir="2700000" algn="tl">
                    <a:srgbClr val="000000">
                      <a:alpha val="43137"/>
                    </a:srgbClr>
                  </a:outerShdw>
                </a:effectLst>
              </a:rPr>
              <a:t> = 11 x 100 </a:t>
            </a:r>
            <a:r>
              <a:rPr lang="es-MX" sz="1350" dirty="0" err="1">
                <a:effectLst>
                  <a:outerShdw blurRad="38100" dist="38100" dir="2700000" algn="tl">
                    <a:srgbClr val="000000">
                      <a:alpha val="43137"/>
                    </a:srgbClr>
                  </a:outerShdw>
                </a:effectLst>
              </a:rPr>
              <a:t>ns</a:t>
            </a:r>
            <a:r>
              <a:rPr lang="es-MX" sz="1350" dirty="0">
                <a:effectLst>
                  <a:outerShdw blurRad="38100" dist="38100" dir="2700000" algn="tl">
                    <a:srgbClr val="000000">
                      <a:alpha val="43137"/>
                    </a:srgbClr>
                  </a:outerShdw>
                </a:effectLst>
              </a:rPr>
              <a:t> = 1.1 µs</a:t>
            </a:r>
          </a:p>
        </p:txBody>
      </p:sp>
      <p:sp>
        <p:nvSpPr>
          <p:cNvPr id="65" name="Rectángulo 64"/>
          <p:cNvSpPr/>
          <p:nvPr/>
        </p:nvSpPr>
        <p:spPr>
          <a:xfrm>
            <a:off x="3838575" y="1541463"/>
            <a:ext cx="163513" cy="404812"/>
          </a:xfrm>
          <a:prstGeom prst="rect">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68" name="Rectángulo 67"/>
          <p:cNvSpPr/>
          <p:nvPr/>
        </p:nvSpPr>
        <p:spPr>
          <a:xfrm>
            <a:off x="5484813" y="1538288"/>
            <a:ext cx="85725" cy="404812"/>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cxnSp>
        <p:nvCxnSpPr>
          <p:cNvPr id="184" name="Conector recto 183"/>
          <p:cNvCxnSpPr/>
          <p:nvPr/>
        </p:nvCxnSpPr>
        <p:spPr bwMode="auto">
          <a:xfrm flipV="1">
            <a:off x="3268663"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Conector recto 184"/>
          <p:cNvCxnSpPr/>
          <p:nvPr/>
        </p:nvCxnSpPr>
        <p:spPr bwMode="auto">
          <a:xfrm flipV="1">
            <a:off x="3430588"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Conector recto 185"/>
          <p:cNvCxnSpPr/>
          <p:nvPr/>
        </p:nvCxnSpPr>
        <p:spPr bwMode="auto">
          <a:xfrm flipV="1">
            <a:off x="3592513"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Conector recto 187"/>
          <p:cNvCxnSpPr/>
          <p:nvPr/>
        </p:nvCxnSpPr>
        <p:spPr bwMode="auto">
          <a:xfrm flipV="1">
            <a:off x="407987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Conector recto 190"/>
          <p:cNvCxnSpPr/>
          <p:nvPr/>
        </p:nvCxnSpPr>
        <p:spPr bwMode="auto">
          <a:xfrm flipV="1">
            <a:off x="4241800"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Conector recto 191"/>
          <p:cNvCxnSpPr/>
          <p:nvPr/>
        </p:nvCxnSpPr>
        <p:spPr bwMode="auto">
          <a:xfrm flipV="1">
            <a:off x="4565650"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Conector recto 192"/>
          <p:cNvCxnSpPr/>
          <p:nvPr/>
        </p:nvCxnSpPr>
        <p:spPr bwMode="auto">
          <a:xfrm flipV="1">
            <a:off x="472757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Conector recto 195"/>
          <p:cNvCxnSpPr/>
          <p:nvPr/>
        </p:nvCxnSpPr>
        <p:spPr bwMode="auto">
          <a:xfrm flipV="1">
            <a:off x="5213350"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Conector recto 196"/>
          <p:cNvCxnSpPr/>
          <p:nvPr/>
        </p:nvCxnSpPr>
        <p:spPr bwMode="auto">
          <a:xfrm flipV="1">
            <a:off x="5537200"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Conector recto 197"/>
          <p:cNvCxnSpPr/>
          <p:nvPr/>
        </p:nvCxnSpPr>
        <p:spPr bwMode="auto">
          <a:xfrm flipV="1">
            <a:off x="569912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Conector recto 200"/>
          <p:cNvCxnSpPr/>
          <p:nvPr/>
        </p:nvCxnSpPr>
        <p:spPr bwMode="auto">
          <a:xfrm flipV="1">
            <a:off x="3754438"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Conector recto 201"/>
          <p:cNvCxnSpPr/>
          <p:nvPr/>
        </p:nvCxnSpPr>
        <p:spPr bwMode="auto">
          <a:xfrm flipV="1">
            <a:off x="440372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Conector recto 202"/>
          <p:cNvCxnSpPr/>
          <p:nvPr/>
        </p:nvCxnSpPr>
        <p:spPr bwMode="auto">
          <a:xfrm flipV="1">
            <a:off x="505142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Conector recto 203"/>
          <p:cNvCxnSpPr/>
          <p:nvPr/>
        </p:nvCxnSpPr>
        <p:spPr bwMode="auto">
          <a:xfrm flipV="1">
            <a:off x="4889500"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ector recto 204"/>
          <p:cNvCxnSpPr/>
          <p:nvPr/>
        </p:nvCxnSpPr>
        <p:spPr bwMode="auto">
          <a:xfrm flipV="1">
            <a:off x="5375275" y="1535113"/>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Conector recto 205"/>
          <p:cNvCxnSpPr/>
          <p:nvPr/>
        </p:nvCxnSpPr>
        <p:spPr bwMode="auto">
          <a:xfrm>
            <a:off x="3354388"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Conector recto 206"/>
          <p:cNvCxnSpPr/>
          <p:nvPr/>
        </p:nvCxnSpPr>
        <p:spPr bwMode="auto">
          <a:xfrm>
            <a:off x="3268663" y="1944688"/>
            <a:ext cx="82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Conector recto 207"/>
          <p:cNvCxnSpPr/>
          <p:nvPr/>
        </p:nvCxnSpPr>
        <p:spPr bwMode="auto">
          <a:xfrm>
            <a:off x="3513138"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Conector recto 208"/>
          <p:cNvCxnSpPr/>
          <p:nvPr/>
        </p:nvCxnSpPr>
        <p:spPr bwMode="auto">
          <a:xfrm>
            <a:off x="3592513" y="1941513"/>
            <a:ext cx="82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Conector recto 209"/>
          <p:cNvCxnSpPr/>
          <p:nvPr/>
        </p:nvCxnSpPr>
        <p:spPr bwMode="auto">
          <a:xfrm>
            <a:off x="3675063"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Conector recto 210"/>
          <p:cNvCxnSpPr/>
          <p:nvPr/>
        </p:nvCxnSpPr>
        <p:spPr bwMode="auto">
          <a:xfrm>
            <a:off x="3840163"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Conector recto 211"/>
          <p:cNvCxnSpPr/>
          <p:nvPr/>
        </p:nvCxnSpPr>
        <p:spPr bwMode="auto">
          <a:xfrm>
            <a:off x="3998913" y="15319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Conector recto 212"/>
          <p:cNvCxnSpPr/>
          <p:nvPr/>
        </p:nvCxnSpPr>
        <p:spPr bwMode="auto">
          <a:xfrm>
            <a:off x="4164013"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ector recto 213"/>
          <p:cNvCxnSpPr/>
          <p:nvPr/>
        </p:nvCxnSpPr>
        <p:spPr bwMode="auto">
          <a:xfrm>
            <a:off x="4325938" y="15351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Conector recto 214"/>
          <p:cNvCxnSpPr/>
          <p:nvPr/>
        </p:nvCxnSpPr>
        <p:spPr bwMode="auto">
          <a:xfrm flipV="1">
            <a:off x="3916363" y="1538288"/>
            <a:ext cx="0"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Conector recto 216"/>
          <p:cNvCxnSpPr/>
          <p:nvPr/>
        </p:nvCxnSpPr>
        <p:spPr bwMode="auto">
          <a:xfrm>
            <a:off x="4487863" y="15319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Conector recto 217"/>
          <p:cNvCxnSpPr/>
          <p:nvPr/>
        </p:nvCxnSpPr>
        <p:spPr bwMode="auto">
          <a:xfrm>
            <a:off x="4646613" y="15319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Conector recto 218"/>
          <p:cNvCxnSpPr/>
          <p:nvPr/>
        </p:nvCxnSpPr>
        <p:spPr bwMode="auto">
          <a:xfrm>
            <a:off x="4808538" y="15319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Conector recto 219"/>
          <p:cNvCxnSpPr/>
          <p:nvPr/>
        </p:nvCxnSpPr>
        <p:spPr bwMode="auto">
          <a:xfrm>
            <a:off x="4973638" y="1533525"/>
            <a:ext cx="82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Conector recto 220"/>
          <p:cNvCxnSpPr/>
          <p:nvPr/>
        </p:nvCxnSpPr>
        <p:spPr bwMode="auto">
          <a:xfrm>
            <a:off x="5133975" y="152876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Conector recto 221"/>
          <p:cNvCxnSpPr/>
          <p:nvPr/>
        </p:nvCxnSpPr>
        <p:spPr bwMode="auto">
          <a:xfrm>
            <a:off x="3754438" y="1938338"/>
            <a:ext cx="82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Conector recto 222"/>
          <p:cNvCxnSpPr/>
          <p:nvPr/>
        </p:nvCxnSpPr>
        <p:spPr bwMode="auto">
          <a:xfrm>
            <a:off x="3913188" y="19383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Conector recto 223"/>
          <p:cNvCxnSpPr/>
          <p:nvPr/>
        </p:nvCxnSpPr>
        <p:spPr bwMode="auto">
          <a:xfrm>
            <a:off x="4075113" y="1938338"/>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Conector recto 224"/>
          <p:cNvCxnSpPr/>
          <p:nvPr/>
        </p:nvCxnSpPr>
        <p:spPr bwMode="auto">
          <a:xfrm>
            <a:off x="4241800" y="1939925"/>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Conector recto 225"/>
          <p:cNvCxnSpPr/>
          <p:nvPr/>
        </p:nvCxnSpPr>
        <p:spPr bwMode="auto">
          <a:xfrm>
            <a:off x="4400550" y="193516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Conector recto 226"/>
          <p:cNvCxnSpPr/>
          <p:nvPr/>
        </p:nvCxnSpPr>
        <p:spPr bwMode="auto">
          <a:xfrm>
            <a:off x="4572000" y="194151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Conector recto 227"/>
          <p:cNvCxnSpPr/>
          <p:nvPr/>
        </p:nvCxnSpPr>
        <p:spPr bwMode="auto">
          <a:xfrm>
            <a:off x="4730750" y="194151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Conector recto 228"/>
          <p:cNvCxnSpPr/>
          <p:nvPr/>
        </p:nvCxnSpPr>
        <p:spPr bwMode="auto">
          <a:xfrm>
            <a:off x="4892675" y="194151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Conector recto 229"/>
          <p:cNvCxnSpPr/>
          <p:nvPr/>
        </p:nvCxnSpPr>
        <p:spPr bwMode="auto">
          <a:xfrm>
            <a:off x="5057775" y="194151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Conector recto 230"/>
          <p:cNvCxnSpPr/>
          <p:nvPr/>
        </p:nvCxnSpPr>
        <p:spPr bwMode="auto">
          <a:xfrm>
            <a:off x="5218113" y="1936750"/>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Conector recto 231"/>
          <p:cNvCxnSpPr/>
          <p:nvPr/>
        </p:nvCxnSpPr>
        <p:spPr bwMode="auto">
          <a:xfrm>
            <a:off x="5299075" y="1538288"/>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Conector recto 232"/>
          <p:cNvCxnSpPr/>
          <p:nvPr/>
        </p:nvCxnSpPr>
        <p:spPr bwMode="auto">
          <a:xfrm>
            <a:off x="5457825" y="1538288"/>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Conector recto 233"/>
          <p:cNvCxnSpPr/>
          <p:nvPr/>
        </p:nvCxnSpPr>
        <p:spPr bwMode="auto">
          <a:xfrm>
            <a:off x="5619750" y="1538288"/>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Conector recto 234"/>
          <p:cNvCxnSpPr/>
          <p:nvPr/>
        </p:nvCxnSpPr>
        <p:spPr bwMode="auto">
          <a:xfrm>
            <a:off x="5784850" y="1538288"/>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Conector recto 236"/>
          <p:cNvCxnSpPr/>
          <p:nvPr/>
        </p:nvCxnSpPr>
        <p:spPr bwMode="auto">
          <a:xfrm>
            <a:off x="5380038" y="1941513"/>
            <a:ext cx="80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Conector recto 237"/>
          <p:cNvCxnSpPr/>
          <p:nvPr/>
        </p:nvCxnSpPr>
        <p:spPr bwMode="auto">
          <a:xfrm>
            <a:off x="5537200" y="1941513"/>
            <a:ext cx="8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Conector recto 238"/>
          <p:cNvCxnSpPr/>
          <p:nvPr/>
        </p:nvCxnSpPr>
        <p:spPr bwMode="auto">
          <a:xfrm>
            <a:off x="5699125" y="1941513"/>
            <a:ext cx="80963" cy="0"/>
          </a:xfrm>
          <a:prstGeom prst="line">
            <a:avLst/>
          </a:prstGeom>
        </p:spPr>
        <p:style>
          <a:lnRef idx="1">
            <a:schemeClr val="accent1"/>
          </a:lnRef>
          <a:fillRef idx="0">
            <a:schemeClr val="accent1"/>
          </a:fillRef>
          <a:effectRef idx="0">
            <a:schemeClr val="accent1"/>
          </a:effectRef>
          <a:fontRef idx="minor">
            <a:schemeClr val="tx1"/>
          </a:fontRef>
        </p:style>
      </p:cxnSp>
      <p:sp>
        <p:nvSpPr>
          <p:cNvPr id="242" name="Rectangle 3"/>
          <p:cNvSpPr>
            <a:spLocks noChangeArrowheads="1"/>
          </p:cNvSpPr>
          <p:nvPr/>
        </p:nvSpPr>
        <p:spPr bwMode="auto">
          <a:xfrm>
            <a:off x="4494213" y="7778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Contadores de intervalo de tiempo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36613" y="1412875"/>
            <a:ext cx="7678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185738">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MX" altLang="es-MX" sz="2400">
                <a:solidFill>
                  <a:srgbClr val="336600"/>
                </a:solidFill>
                <a:latin typeface="Times New Roman" panose="02020603050405020304" pitchFamily="18" charset="0"/>
              </a:rPr>
              <a:t>La mejor resolución de medición se logra poniendo una base de tiempo tan alta como sea posible. Los contadores de alto desempeño comerciales usan una referencia local de 500 MHz, un PLL y un oscilador horneado (OCXO) muy estable que oscila a 5 ó 10 MHz. </a:t>
            </a:r>
          </a:p>
        </p:txBody>
      </p:sp>
      <p:sp>
        <p:nvSpPr>
          <p:cNvPr id="55299" name="Rectangle 5"/>
          <p:cNvSpPr>
            <a:spLocks noChangeArrowheads="1"/>
          </p:cNvSpPr>
          <p:nvPr/>
        </p:nvSpPr>
        <p:spPr bwMode="auto">
          <a:xfrm>
            <a:off x="844550" y="3789363"/>
            <a:ext cx="746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179388">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Tx/>
              <a:buNone/>
            </a:pPr>
            <a:r>
              <a:rPr lang="es-MX" altLang="es-MX" sz="2400">
                <a:solidFill>
                  <a:srgbClr val="336600"/>
                </a:solidFill>
                <a:latin typeface="Times New Roman" panose="02020603050405020304" pitchFamily="18" charset="0"/>
              </a:rPr>
              <a:t>Los instrumentos comerciales implementan dos métodos para no tener que subir la frecuencia de referencia local y poder aumentar la resolución: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1143000" y="3321050"/>
            <a:ext cx="685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INTRODUCCIÓN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1143000" y="3321050"/>
            <a:ext cx="685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MEDICIÓN DIRECTA DE FRECUENCIA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3733800" y="5210175"/>
            <a:ext cx="1189038" cy="2762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200" dirty="0">
                <a:effectLst>
                  <a:outerShdw blurRad="38100" dist="38100" dir="2700000" algn="tl">
                    <a:srgbClr val="000000">
                      <a:alpha val="43137"/>
                    </a:srgbClr>
                  </a:outerShdw>
                </a:effectLst>
              </a:rPr>
              <a:t>Contador</a:t>
            </a:r>
          </a:p>
        </p:txBody>
      </p:sp>
      <p:sp>
        <p:nvSpPr>
          <p:cNvPr id="845838" name="Oval 14"/>
          <p:cNvSpPr>
            <a:spLocks noChangeArrowheads="1"/>
          </p:cNvSpPr>
          <p:nvPr/>
        </p:nvSpPr>
        <p:spPr bwMode="auto">
          <a:xfrm>
            <a:off x="3306763" y="1657350"/>
            <a:ext cx="3324225" cy="2084388"/>
          </a:xfrm>
          <a:prstGeom prst="ellipse">
            <a:avLst/>
          </a:prstGeom>
          <a:solidFill>
            <a:schemeClr val="accent1">
              <a:alpha val="12941"/>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pic>
        <p:nvPicPr>
          <p:cNvPr id="58372" name="Imagen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1888" y="4137025"/>
            <a:ext cx="1901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Imagen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73463" y="1933575"/>
            <a:ext cx="2482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826"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DIRECTA DE FRECUENCIA</a:t>
            </a:r>
          </a:p>
        </p:txBody>
      </p:sp>
      <p:sp>
        <p:nvSpPr>
          <p:cNvPr id="845827" name="Rectangle 3"/>
          <p:cNvSpPr>
            <a:spLocks noChangeArrowheads="1"/>
          </p:cNvSpPr>
          <p:nvPr/>
        </p:nvSpPr>
        <p:spPr bwMode="auto">
          <a:xfrm>
            <a:off x="4494213" y="66675"/>
            <a:ext cx="4649787"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frecuencia</a:t>
            </a:r>
          </a:p>
        </p:txBody>
      </p:sp>
      <p:sp>
        <p:nvSpPr>
          <p:cNvPr id="58376" name="Freeform 5"/>
          <p:cNvSpPr>
            <a:spLocks/>
          </p:cNvSpPr>
          <p:nvPr/>
        </p:nvSpPr>
        <p:spPr bwMode="auto">
          <a:xfrm>
            <a:off x="2930525" y="3857625"/>
            <a:ext cx="1285875" cy="922338"/>
          </a:xfrm>
          <a:custGeom>
            <a:avLst/>
            <a:gdLst>
              <a:gd name="T0" fmla="*/ 2147483646 w 10035"/>
              <a:gd name="T1" fmla="*/ 2147483646 h 10725"/>
              <a:gd name="T2" fmla="*/ 2147483646 w 10035"/>
              <a:gd name="T3" fmla="*/ 2147483646 h 10725"/>
              <a:gd name="T4" fmla="*/ 2147483646 w 10035"/>
              <a:gd name="T5" fmla="*/ 2147483646 h 10725"/>
              <a:gd name="T6" fmla="*/ 2147483646 w 10035"/>
              <a:gd name="T7" fmla="*/ 2147483646 h 10725"/>
              <a:gd name="T8" fmla="*/ 2147483646 w 10035"/>
              <a:gd name="T9" fmla="*/ 2147483646 h 10725"/>
              <a:gd name="T10" fmla="*/ 2147483646 w 10035"/>
              <a:gd name="T11" fmla="*/ 2147483646 h 10725"/>
              <a:gd name="T12" fmla="*/ 2147483646 w 10035"/>
              <a:gd name="T13" fmla="*/ 2147483646 h 10725"/>
              <a:gd name="T14" fmla="*/ 2147483646 w 10035"/>
              <a:gd name="T15" fmla="*/ 2147483646 h 10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35" h="10725">
                <a:moveTo>
                  <a:pt x="185" y="2332"/>
                </a:moveTo>
                <a:cubicBezTo>
                  <a:pt x="126" y="3218"/>
                  <a:pt x="2076" y="1249"/>
                  <a:pt x="1726" y="5241"/>
                </a:cubicBezTo>
                <a:cubicBezTo>
                  <a:pt x="1376" y="7985"/>
                  <a:pt x="-426" y="8992"/>
                  <a:pt x="92" y="9814"/>
                </a:cubicBezTo>
                <a:cubicBezTo>
                  <a:pt x="610" y="10636"/>
                  <a:pt x="4177" y="11194"/>
                  <a:pt x="4832" y="10174"/>
                </a:cubicBezTo>
                <a:cubicBezTo>
                  <a:pt x="5486" y="9153"/>
                  <a:pt x="3221" y="9361"/>
                  <a:pt x="3678" y="7680"/>
                </a:cubicBezTo>
                <a:cubicBezTo>
                  <a:pt x="4135" y="5999"/>
                  <a:pt x="2808" y="1060"/>
                  <a:pt x="7574" y="85"/>
                </a:cubicBezTo>
                <a:cubicBezTo>
                  <a:pt x="8313" y="-204"/>
                  <a:pt x="9617" y="299"/>
                  <a:pt x="9860" y="833"/>
                </a:cubicBezTo>
                <a:cubicBezTo>
                  <a:pt x="10103" y="1367"/>
                  <a:pt x="9932" y="2864"/>
                  <a:pt x="10035" y="3204"/>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8377" name="Freeform 9"/>
          <p:cNvSpPr>
            <a:spLocks/>
          </p:cNvSpPr>
          <p:nvPr/>
        </p:nvSpPr>
        <p:spPr bwMode="auto">
          <a:xfrm>
            <a:off x="4970463" y="4022725"/>
            <a:ext cx="1674812" cy="1565275"/>
          </a:xfrm>
          <a:custGeom>
            <a:avLst/>
            <a:gdLst>
              <a:gd name="T0" fmla="*/ 2147483646 w 10831"/>
              <a:gd name="T1" fmla="*/ 2147483646 h 13315"/>
              <a:gd name="T2" fmla="*/ 2147483646 w 10831"/>
              <a:gd name="T3" fmla="*/ 2147483646 h 13315"/>
              <a:gd name="T4" fmla="*/ 2147483646 w 10831"/>
              <a:gd name="T5" fmla="*/ 2147483646 h 13315"/>
              <a:gd name="T6" fmla="*/ 2147483646 w 10831"/>
              <a:gd name="T7" fmla="*/ 2147483646 h 13315"/>
              <a:gd name="T8" fmla="*/ 2147483646 w 10831"/>
              <a:gd name="T9" fmla="*/ 2147483646 h 13315"/>
              <a:gd name="T10" fmla="*/ 2147483646 w 10831"/>
              <a:gd name="T11" fmla="*/ 2147483646 h 13315"/>
              <a:gd name="T12" fmla="*/ 2147483646 w 10831"/>
              <a:gd name="T13" fmla="*/ 2147483646 h 13315"/>
              <a:gd name="T14" fmla="*/ 2147483646 w 10831"/>
              <a:gd name="T15" fmla="*/ 2147483646 h 13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31" h="13315">
                <a:moveTo>
                  <a:pt x="10831" y="432"/>
                </a:moveTo>
                <a:cubicBezTo>
                  <a:pt x="10281" y="227"/>
                  <a:pt x="9662" y="-650"/>
                  <a:pt x="9022" y="908"/>
                </a:cubicBezTo>
                <a:cubicBezTo>
                  <a:pt x="8382" y="2466"/>
                  <a:pt x="9079" y="7221"/>
                  <a:pt x="8237" y="8324"/>
                </a:cubicBezTo>
                <a:cubicBezTo>
                  <a:pt x="7395" y="9427"/>
                  <a:pt x="4878" y="9184"/>
                  <a:pt x="4665" y="9895"/>
                </a:cubicBezTo>
                <a:cubicBezTo>
                  <a:pt x="4452" y="10606"/>
                  <a:pt x="7173" y="12024"/>
                  <a:pt x="6960" y="12590"/>
                </a:cubicBezTo>
                <a:cubicBezTo>
                  <a:pt x="6747" y="13156"/>
                  <a:pt x="4475" y="13400"/>
                  <a:pt x="3387" y="13289"/>
                </a:cubicBezTo>
                <a:cubicBezTo>
                  <a:pt x="2299" y="13178"/>
                  <a:pt x="991" y="12792"/>
                  <a:pt x="432" y="11922"/>
                </a:cubicBezTo>
                <a:cubicBezTo>
                  <a:pt x="-315" y="11394"/>
                  <a:pt x="162" y="8446"/>
                  <a:pt x="31" y="8071"/>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45834" name="Freeform 10"/>
          <p:cNvSpPr>
            <a:spLocks/>
          </p:cNvSpPr>
          <p:nvPr/>
        </p:nvSpPr>
        <p:spPr bwMode="auto">
          <a:xfrm>
            <a:off x="5272088" y="2397125"/>
            <a:ext cx="1846262" cy="1793875"/>
          </a:xfrm>
          <a:custGeom>
            <a:avLst/>
            <a:gdLst>
              <a:gd name="T0" fmla="*/ 0 w 15204"/>
              <a:gd name="T1" fmla="*/ 2147483646 h 13273"/>
              <a:gd name="T2" fmla="*/ 2147483646 w 15204"/>
              <a:gd name="T3" fmla="*/ 2147483646 h 13273"/>
              <a:gd name="T4" fmla="*/ 2147483646 w 15204"/>
              <a:gd name="T5" fmla="*/ 2147483646 h 13273"/>
              <a:gd name="T6" fmla="*/ 2147483646 w 15204"/>
              <a:gd name="T7" fmla="*/ 2147483646 h 13273"/>
              <a:gd name="T8" fmla="*/ 2147483646 w 15204"/>
              <a:gd name="T9" fmla="*/ 2147483646 h 13273"/>
              <a:gd name="T10" fmla="*/ 2147483646 w 15204"/>
              <a:gd name="T11" fmla="*/ 2147483646 h 13273"/>
              <a:gd name="T12" fmla="*/ 2147483646 w 15204"/>
              <a:gd name="T13" fmla="*/ 2147483646 h 13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04" h="13273">
                <a:moveTo>
                  <a:pt x="0" y="13267"/>
                </a:moveTo>
                <a:cubicBezTo>
                  <a:pt x="2199" y="13421"/>
                  <a:pt x="1424" y="10859"/>
                  <a:pt x="3909" y="10258"/>
                </a:cubicBezTo>
                <a:cubicBezTo>
                  <a:pt x="6394" y="9657"/>
                  <a:pt x="13588" y="9869"/>
                  <a:pt x="14909" y="9660"/>
                </a:cubicBezTo>
                <a:cubicBezTo>
                  <a:pt x="16230" y="9451"/>
                  <a:pt x="12749" y="9362"/>
                  <a:pt x="11837" y="9003"/>
                </a:cubicBezTo>
                <a:cubicBezTo>
                  <a:pt x="10925" y="8644"/>
                  <a:pt x="9844" y="8804"/>
                  <a:pt x="9438" y="7508"/>
                </a:cubicBezTo>
                <a:cubicBezTo>
                  <a:pt x="9033" y="6212"/>
                  <a:pt x="9967" y="2455"/>
                  <a:pt x="9438" y="1205"/>
                </a:cubicBezTo>
                <a:cubicBezTo>
                  <a:pt x="8909" y="-45"/>
                  <a:pt x="7569" y="-19"/>
                  <a:pt x="6246" y="8"/>
                </a:cubicBezTo>
              </a:path>
            </a:pathLst>
          </a:custGeom>
          <a:noFill/>
          <a:ln w="57150" cap="flat" cmpd="sng">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alpha val="1294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58379" name="Text Box 11"/>
          <p:cNvSpPr txBox="1">
            <a:spLocks noChangeArrowheads="1"/>
          </p:cNvSpPr>
          <p:nvPr/>
        </p:nvSpPr>
        <p:spPr bwMode="auto">
          <a:xfrm>
            <a:off x="6137275" y="5326063"/>
            <a:ext cx="1728788" cy="782637"/>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60000"/>
              </a:lnSpc>
              <a:spcBef>
                <a:spcPct val="50000"/>
              </a:spcBef>
              <a:buClrTx/>
              <a:buFontTx/>
              <a:buNone/>
            </a:pPr>
            <a:r>
              <a:rPr kumimoji="0" lang="es-ES" altLang="es-MX" sz="1600">
                <a:solidFill>
                  <a:schemeClr val="tx1"/>
                </a:solidFill>
                <a:latin typeface="Times New Roman" panose="02020603050405020304" pitchFamily="18" charset="0"/>
              </a:rPr>
              <a:t>Frecuencia Bajo</a:t>
            </a:r>
          </a:p>
          <a:p>
            <a:pPr algn="ctr" eaLnBrk="1" hangingPunct="1">
              <a:lnSpc>
                <a:spcPct val="60000"/>
              </a:lnSpc>
              <a:spcBef>
                <a:spcPct val="50000"/>
              </a:spcBef>
              <a:buClrTx/>
              <a:buFontTx/>
              <a:buNone/>
            </a:pPr>
            <a:r>
              <a:rPr kumimoji="0" lang="es-ES" altLang="es-MX" sz="1600">
                <a:solidFill>
                  <a:schemeClr val="tx1"/>
                </a:solidFill>
                <a:latin typeface="Times New Roman" panose="02020603050405020304" pitchFamily="18" charset="0"/>
              </a:rPr>
              <a:t>Calibración</a:t>
            </a:r>
          </a:p>
          <a:p>
            <a:pPr algn="ctr" eaLnBrk="1" hangingPunct="1">
              <a:lnSpc>
                <a:spcPct val="60000"/>
              </a:lnSpc>
              <a:spcBef>
                <a:spcPct val="50000"/>
              </a:spcBef>
              <a:buClrTx/>
              <a:buFontTx/>
              <a:buNone/>
            </a:pPr>
            <a:r>
              <a:rPr kumimoji="0" lang="es-ES" altLang="es-MX" sz="1600">
                <a:solidFill>
                  <a:schemeClr val="tx1"/>
                </a:solidFill>
                <a:latin typeface="Times New Roman" panose="02020603050405020304" pitchFamily="18" charset="0"/>
              </a:rPr>
              <a:t>(10 MHz)</a:t>
            </a:r>
          </a:p>
        </p:txBody>
      </p:sp>
      <p:sp>
        <p:nvSpPr>
          <p:cNvPr id="845836" name="Text Box 12"/>
          <p:cNvSpPr txBox="1">
            <a:spLocks noChangeArrowheads="1"/>
          </p:cNvSpPr>
          <p:nvPr/>
        </p:nvSpPr>
        <p:spPr bwMode="auto">
          <a:xfrm>
            <a:off x="7245350" y="1463675"/>
            <a:ext cx="1404938" cy="479425"/>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40000"/>
              </a:lnSpc>
              <a:spcBef>
                <a:spcPct val="50000"/>
              </a:spcBef>
              <a:buClrTx/>
              <a:buFontTx/>
              <a:buNone/>
            </a:pPr>
            <a:r>
              <a:rPr kumimoji="0" lang="es-ES" altLang="es-MX" sz="1200">
                <a:solidFill>
                  <a:schemeClr val="tx1"/>
                </a:solidFill>
                <a:latin typeface="Times New Roman" panose="02020603050405020304" pitchFamily="18" charset="0"/>
              </a:rPr>
              <a:t>Interface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de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 Comunicación</a:t>
            </a:r>
          </a:p>
        </p:txBody>
      </p:sp>
      <p:sp>
        <p:nvSpPr>
          <p:cNvPr id="58381" name="Text Box 13"/>
          <p:cNvSpPr txBox="1">
            <a:spLocks noChangeArrowheads="1"/>
          </p:cNvSpPr>
          <p:nvPr/>
        </p:nvSpPr>
        <p:spPr bwMode="auto">
          <a:xfrm>
            <a:off x="763588" y="5257800"/>
            <a:ext cx="2054225" cy="830263"/>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kumimoji="0" lang="es-ES" altLang="es-MX" sz="1600">
                <a:solidFill>
                  <a:schemeClr val="tx1"/>
                </a:solidFill>
                <a:latin typeface="Times New Roman" panose="02020603050405020304" pitchFamily="18" charset="0"/>
              </a:rPr>
              <a:t>Frecuencia Patrón para disciplinar al Contador</a:t>
            </a:r>
          </a:p>
        </p:txBody>
      </p:sp>
      <p:sp>
        <p:nvSpPr>
          <p:cNvPr id="58382" name="Line 15"/>
          <p:cNvSpPr>
            <a:spLocks noChangeShapeType="1"/>
          </p:cNvSpPr>
          <p:nvPr/>
        </p:nvSpPr>
        <p:spPr bwMode="auto">
          <a:xfrm flipV="1">
            <a:off x="2586038" y="4806950"/>
            <a:ext cx="588962" cy="593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45840" name="Line 16"/>
          <p:cNvSpPr>
            <a:spLocks noChangeShapeType="1"/>
          </p:cNvSpPr>
          <p:nvPr/>
        </p:nvSpPr>
        <p:spPr bwMode="auto">
          <a:xfrm flipH="1">
            <a:off x="6467475" y="1949450"/>
            <a:ext cx="1220788" cy="71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58384" name="Line 17"/>
          <p:cNvSpPr>
            <a:spLocks noChangeShapeType="1"/>
          </p:cNvSpPr>
          <p:nvPr/>
        </p:nvSpPr>
        <p:spPr bwMode="auto">
          <a:xfrm flipH="1" flipV="1">
            <a:off x="6324600" y="4999038"/>
            <a:ext cx="541338" cy="27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 name="CuadroTexto 5"/>
          <p:cNvSpPr txBox="1">
            <a:spLocks noChangeArrowheads="1"/>
          </p:cNvSpPr>
          <p:nvPr/>
        </p:nvSpPr>
        <p:spPr bwMode="auto">
          <a:xfrm>
            <a:off x="3654425" y="5538788"/>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600">
                <a:solidFill>
                  <a:schemeClr val="tx1"/>
                </a:solidFill>
                <a:latin typeface="Times New Roman" panose="02020603050405020304" pitchFamily="18" charset="0"/>
              </a:rPr>
              <a:t>MODO: Frecuencímetro</a:t>
            </a:r>
          </a:p>
        </p:txBody>
      </p:sp>
      <p:pic>
        <p:nvPicPr>
          <p:cNvPr id="58386" name="Imagen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3588" y="3794125"/>
            <a:ext cx="22161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Imagen 9">
            <a:hlinkClick r:id="rId6" action="ppaction://hlinksldjump"/>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23025" y="3876675"/>
            <a:ext cx="2195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1439863" y="3417888"/>
            <a:ext cx="1490662" cy="27781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MX" sz="1200" dirty="0">
                <a:effectLst>
                  <a:outerShdw blurRad="38100" dist="38100" dir="2700000" algn="tl">
                    <a:srgbClr val="000000">
                      <a:alpha val="43137"/>
                    </a:srgbClr>
                  </a:outerShdw>
                </a:effectLst>
              </a:rPr>
              <a:t>Patrón Nacional</a:t>
            </a:r>
          </a:p>
        </p:txBody>
      </p:sp>
      <p:sp>
        <p:nvSpPr>
          <p:cNvPr id="29" name="CuadroTexto 28"/>
          <p:cNvSpPr txBox="1"/>
          <p:nvPr/>
        </p:nvSpPr>
        <p:spPr>
          <a:xfrm>
            <a:off x="7253288" y="3392488"/>
            <a:ext cx="1468437" cy="46196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200" dirty="0">
                <a:effectLst>
                  <a:outerShdw blurRad="38100" dist="38100" dir="2700000" algn="tl">
                    <a:srgbClr val="000000">
                      <a:alpha val="43137"/>
                    </a:srgbClr>
                  </a:outerShdw>
                </a:effectLst>
              </a:rPr>
              <a:t>Instrumento bajo calibración</a:t>
            </a:r>
          </a:p>
        </p:txBody>
      </p:sp>
      <p:pic>
        <p:nvPicPr>
          <p:cNvPr id="58390" name="Imagen 1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0" y="1993900"/>
            <a:ext cx="1430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p:cNvSpPr txBox="1">
            <a:spLocks noChangeArrowheads="1"/>
          </p:cNvSpPr>
          <p:nvPr/>
        </p:nvSpPr>
        <p:spPr bwMode="auto">
          <a:xfrm>
            <a:off x="3348038" y="3328988"/>
            <a:ext cx="308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600">
                <a:solidFill>
                  <a:schemeClr val="tx1"/>
                </a:solidFill>
                <a:latin typeface="Times New Roman" panose="02020603050405020304" pitchFamily="18" charset="0"/>
              </a:rPr>
              <a:t>Adquisición de datos automatizado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45834"/>
                                        </p:tgtEl>
                                        <p:attrNameLst>
                                          <p:attrName>style.visibility</p:attrName>
                                        </p:attrNameLst>
                                      </p:cBhvr>
                                      <p:to>
                                        <p:strVal val="visible"/>
                                      </p:to>
                                    </p:set>
                                    <p:animEffect transition="in" filter="wipe(up)">
                                      <p:cBhvr>
                                        <p:cTn id="7" dur="500"/>
                                        <p:tgtEl>
                                          <p:spTgt spid="845834"/>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45836"/>
                                        </p:tgtEl>
                                        <p:attrNameLst>
                                          <p:attrName>style.visibility</p:attrName>
                                        </p:attrNameLst>
                                      </p:cBhvr>
                                      <p:to>
                                        <p:strVal val="visible"/>
                                      </p:to>
                                    </p:set>
                                    <p:anim calcmode="lin" valueType="num">
                                      <p:cBhvr>
                                        <p:cTn id="11" dur="500" fill="hold"/>
                                        <p:tgtEl>
                                          <p:spTgt spid="845836"/>
                                        </p:tgtEl>
                                        <p:attrNameLst>
                                          <p:attrName>ppt_w</p:attrName>
                                        </p:attrNameLst>
                                      </p:cBhvr>
                                      <p:tavLst>
                                        <p:tav tm="0">
                                          <p:val>
                                            <p:fltVal val="0"/>
                                          </p:val>
                                        </p:tav>
                                        <p:tav tm="100000">
                                          <p:val>
                                            <p:strVal val="#ppt_w"/>
                                          </p:val>
                                        </p:tav>
                                      </p:tavLst>
                                    </p:anim>
                                    <p:anim calcmode="lin" valueType="num">
                                      <p:cBhvr>
                                        <p:cTn id="12" dur="500" fill="hold"/>
                                        <p:tgtEl>
                                          <p:spTgt spid="845836"/>
                                        </p:tgtEl>
                                        <p:attrNameLst>
                                          <p:attrName>ppt_h</p:attrName>
                                        </p:attrNameLst>
                                      </p:cBhvr>
                                      <p:tavLst>
                                        <p:tav tm="0">
                                          <p:val>
                                            <p:fltVal val="0"/>
                                          </p:val>
                                        </p:tav>
                                        <p:tav tm="100000">
                                          <p:val>
                                            <p:strVal val="#ppt_h"/>
                                          </p:val>
                                        </p:tav>
                                      </p:tavLst>
                                    </p:anim>
                                    <p:animEffect transition="in" filter="fade">
                                      <p:cBhvr>
                                        <p:cTn id="13" dur="500"/>
                                        <p:tgtEl>
                                          <p:spTgt spid="845836"/>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845840"/>
                                        </p:tgtEl>
                                        <p:attrNameLst>
                                          <p:attrName>style.visibility</p:attrName>
                                        </p:attrNameLst>
                                      </p:cBhvr>
                                      <p:to>
                                        <p:strVal val="visible"/>
                                      </p:to>
                                    </p:set>
                                    <p:animEffect transition="in" filter="wipe(right)">
                                      <p:cBhvr>
                                        <p:cTn id="17" dur="500"/>
                                        <p:tgtEl>
                                          <p:spTgt spid="845840"/>
                                        </p:tgtEl>
                                      </p:cBhvr>
                                    </p:animEffect>
                                  </p:childTnLst>
                                </p:cTn>
                              </p:par>
                            </p:childTnLst>
                          </p:cTn>
                        </p:par>
                        <p:par>
                          <p:cTn id="18" fill="hold" nodeType="afterGroup">
                            <p:stCondLst>
                              <p:cond delay="1500"/>
                            </p:stCondLst>
                            <p:childTnLst>
                              <p:par>
                                <p:cTn id="19" presetID="19" presetClass="entr" presetSubtype="10" fill="hold" grpId="0" nodeType="afterEffect">
                                  <p:stCondLst>
                                    <p:cond delay="500"/>
                                  </p:stCondLst>
                                  <p:childTnLst>
                                    <p:set>
                                      <p:cBhvr>
                                        <p:cTn id="20" dur="1" fill="hold">
                                          <p:stCondLst>
                                            <p:cond delay="0"/>
                                          </p:stCondLst>
                                        </p:cTn>
                                        <p:tgtEl>
                                          <p:spTgt spid="845838"/>
                                        </p:tgtEl>
                                        <p:attrNameLst>
                                          <p:attrName>style.visibility</p:attrName>
                                        </p:attrNameLst>
                                      </p:cBhvr>
                                      <p:to>
                                        <p:strVal val="visible"/>
                                      </p:to>
                                    </p:set>
                                    <p:anim calcmode="lin" valueType="num">
                                      <p:cBhvr>
                                        <p:cTn id="21" dur="5000" fill="hold"/>
                                        <p:tgtEl>
                                          <p:spTgt spid="845838"/>
                                        </p:tgtEl>
                                        <p:attrNameLst>
                                          <p:attrName>ppt_w</p:attrName>
                                        </p:attrNameLst>
                                      </p:cBhvr>
                                      <p:tavLst>
                                        <p:tav tm="0" fmla="#ppt_w*sin(2.5*pi*$)">
                                          <p:val>
                                            <p:fltVal val="0"/>
                                          </p:val>
                                        </p:tav>
                                        <p:tav tm="100000">
                                          <p:val>
                                            <p:fltVal val="1"/>
                                          </p:val>
                                        </p:tav>
                                      </p:tavLst>
                                    </p:anim>
                                    <p:anim calcmode="lin" valueType="num">
                                      <p:cBhvr>
                                        <p:cTn id="22"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3"/>
                                        </p:tgtEl>
                                      </p:cBhvr>
                                    </p:animEffect>
                                    <p:animScale>
                                      <p:cBhvr>
                                        <p:cTn id="32"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8" grpId="0" animBg="1"/>
      <p:bldP spid="845834" grpId="0" animBg="1"/>
      <p:bldP spid="845836" grpId="0"/>
      <p:bldP spid="845840" grpId="0" animBg="1"/>
      <p:bldP spid="6"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813" y="57150"/>
            <a:ext cx="3654425"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4221163" y="44450"/>
            <a:ext cx="4921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frecuencia / datos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9" name="Rectangle 3"/>
          <p:cNvSpPr>
            <a:spLocks noChangeArrowheads="1"/>
          </p:cNvSpPr>
          <p:nvPr/>
        </p:nvSpPr>
        <p:spPr bwMode="auto">
          <a:xfrm>
            <a:off x="4491038" y="52388"/>
            <a:ext cx="465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frecuencia</a:t>
            </a:r>
          </a:p>
        </p:txBody>
      </p:sp>
      <p:pic>
        <p:nvPicPr>
          <p:cNvPr id="62468" name="Imagen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 y="657225"/>
            <a:ext cx="908685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64515" name="Imagen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13" y="717550"/>
            <a:ext cx="90678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4494213" y="0"/>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frecuencia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383088" y="1133475"/>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pic>
        <p:nvPicPr>
          <p:cNvPr id="6553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25" y="874713"/>
            <a:ext cx="33528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Imagen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825" y="3883025"/>
            <a:ext cx="3352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bajo 6"/>
          <p:cNvSpPr/>
          <p:nvPr/>
        </p:nvSpPr>
        <p:spPr>
          <a:xfrm>
            <a:off x="2170113" y="3644900"/>
            <a:ext cx="269875" cy="2159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8" name="Flecha abajo 7"/>
          <p:cNvSpPr/>
          <p:nvPr/>
        </p:nvSpPr>
        <p:spPr>
          <a:xfrm rot="16200000">
            <a:off x="4019550" y="1689100"/>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9" name="Flecha abajo 8"/>
          <p:cNvSpPr/>
          <p:nvPr/>
        </p:nvSpPr>
        <p:spPr>
          <a:xfrm rot="16200000">
            <a:off x="4023519" y="4791869"/>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graphicFrame>
        <p:nvGraphicFramePr>
          <p:cNvPr id="65544" name="Objeto 9"/>
          <p:cNvGraphicFramePr>
            <a:graphicFrameLocks noChangeAspect="1"/>
          </p:cNvGraphicFramePr>
          <p:nvPr/>
        </p:nvGraphicFramePr>
        <p:xfrm>
          <a:off x="4622800" y="1751013"/>
          <a:ext cx="1470025" cy="557212"/>
        </p:xfrm>
        <a:graphic>
          <a:graphicData uri="http://schemas.openxmlformats.org/presentationml/2006/ole">
            <mc:AlternateContent xmlns:mc="http://schemas.openxmlformats.org/markup-compatibility/2006">
              <mc:Choice xmlns:v="urn:schemas-microsoft-com:vml" Requires="v">
                <p:oleObj spid="_x0000_s65568" name="Ecuación" r:id="rId5" imgW="1269449" imgH="482391" progId="Equation.3">
                  <p:embed/>
                </p:oleObj>
              </mc:Choice>
              <mc:Fallback>
                <p:oleObj name="Ecuación" r:id="rId5" imgW="1269449" imgH="482391" progId="Equation.3">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1751013"/>
                        <a:ext cx="147002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5" name="CuadroTexto 10"/>
          <p:cNvSpPr txBox="1">
            <a:spLocks noChangeArrowheads="1"/>
          </p:cNvSpPr>
          <p:nvPr/>
        </p:nvSpPr>
        <p:spPr bwMode="auto">
          <a:xfrm>
            <a:off x="4737100" y="1265238"/>
            <a:ext cx="1285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EXACTITUD</a:t>
            </a:r>
          </a:p>
        </p:txBody>
      </p:sp>
      <p:sp>
        <p:nvSpPr>
          <p:cNvPr id="62474" name="CuadroTexto 10"/>
          <p:cNvSpPr txBox="1">
            <a:spLocks noChangeArrowheads="1"/>
          </p:cNvSpPr>
          <p:nvPr/>
        </p:nvSpPr>
        <p:spPr bwMode="auto">
          <a:xfrm>
            <a:off x="4622800" y="2371725"/>
            <a:ext cx="1470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Fraccional de Frecuencia Promedio</a:t>
            </a:r>
          </a:p>
        </p:txBody>
      </p:sp>
      <p:graphicFrame>
        <p:nvGraphicFramePr>
          <p:cNvPr id="65547" name="Objeto 9"/>
          <p:cNvGraphicFramePr>
            <a:graphicFrameLocks noChangeAspect="1"/>
          </p:cNvGraphicFramePr>
          <p:nvPr/>
        </p:nvGraphicFramePr>
        <p:xfrm>
          <a:off x="1374775" y="3219450"/>
          <a:ext cx="1712913" cy="430213"/>
        </p:xfrm>
        <a:graphic>
          <a:graphicData uri="http://schemas.openxmlformats.org/presentationml/2006/ole">
            <mc:AlternateContent xmlns:mc="http://schemas.openxmlformats.org/markup-compatibility/2006">
              <mc:Choice xmlns:v="urn:schemas-microsoft-com:vml" Requires="v">
                <p:oleObj spid="_x0000_s65569" name="Ecuación" r:id="rId7" imgW="1968500" imgH="495300" progId="Equation.3">
                  <p:embed/>
                </p:oleObj>
              </mc:Choice>
              <mc:Fallback>
                <p:oleObj name="Ecuación" r:id="rId7" imgW="1968500" imgH="495300" progId="Equation.3">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5" y="3219450"/>
                        <a:ext cx="1712913" cy="430213"/>
                      </a:xfrm>
                      <a:prstGeom prst="rect">
                        <a:avLst/>
                      </a:prstGeom>
                      <a:solidFill>
                        <a:srgbClr val="C8B594"/>
                      </a:solidFill>
                    </p:spPr>
                  </p:pic>
                </p:oleObj>
              </mc:Fallback>
            </mc:AlternateContent>
          </a:graphicData>
        </a:graphic>
      </p:graphicFrame>
      <p:sp>
        <p:nvSpPr>
          <p:cNvPr id="12" name="Flecha abajo 11"/>
          <p:cNvSpPr/>
          <p:nvPr/>
        </p:nvSpPr>
        <p:spPr>
          <a:xfrm>
            <a:off x="2170113" y="2974975"/>
            <a:ext cx="269875" cy="21748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3" name="Elipse 12"/>
          <p:cNvSpPr/>
          <p:nvPr/>
        </p:nvSpPr>
        <p:spPr>
          <a:xfrm>
            <a:off x="4373563" y="3725863"/>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graphicFrame>
        <p:nvGraphicFramePr>
          <p:cNvPr id="65550" name="Objeto 9"/>
          <p:cNvGraphicFramePr>
            <a:graphicFrameLocks noChangeAspect="1"/>
          </p:cNvGraphicFramePr>
          <p:nvPr/>
        </p:nvGraphicFramePr>
        <p:xfrm>
          <a:off x="5026025" y="4497388"/>
          <a:ext cx="611188" cy="374650"/>
        </p:xfrm>
        <a:graphic>
          <a:graphicData uri="http://schemas.openxmlformats.org/presentationml/2006/ole">
            <mc:AlternateContent xmlns:mc="http://schemas.openxmlformats.org/markup-compatibility/2006">
              <mc:Choice xmlns:v="urn:schemas-microsoft-com:vml" Requires="v">
                <p:oleObj spid="_x0000_s65570" name="Ecuación" r:id="rId9" imgW="393529" imgH="241195" progId="Equation.3">
                  <p:embed/>
                </p:oleObj>
              </mc:Choice>
              <mc:Fallback>
                <p:oleObj name="Ecuación" r:id="rId9" imgW="393529" imgH="241195" progId="Equation.3">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6025" y="4497388"/>
                        <a:ext cx="61118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1" name="CuadroTexto 10"/>
          <p:cNvSpPr txBox="1">
            <a:spLocks noChangeArrowheads="1"/>
          </p:cNvSpPr>
          <p:nvPr/>
        </p:nvSpPr>
        <p:spPr bwMode="auto">
          <a:xfrm>
            <a:off x="4622800" y="3998913"/>
            <a:ext cx="1443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ESTABILIDAD</a:t>
            </a:r>
          </a:p>
        </p:txBody>
      </p:sp>
      <p:sp>
        <p:nvSpPr>
          <p:cNvPr id="62480" name="CuadroTexto 10"/>
          <p:cNvSpPr txBox="1">
            <a:spLocks noChangeArrowheads="1"/>
          </p:cNvSpPr>
          <p:nvPr/>
        </p:nvSpPr>
        <p:spPr bwMode="auto">
          <a:xfrm>
            <a:off x="4622800" y="5027613"/>
            <a:ext cx="14700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de Allan</a:t>
            </a:r>
          </a:p>
        </p:txBody>
      </p:sp>
      <p:graphicFrame>
        <p:nvGraphicFramePr>
          <p:cNvPr id="65553" name="Objeto 9"/>
          <p:cNvGraphicFramePr>
            <a:graphicFrameLocks noChangeAspect="1"/>
          </p:cNvGraphicFramePr>
          <p:nvPr/>
        </p:nvGraphicFramePr>
        <p:xfrm>
          <a:off x="6483350" y="3084513"/>
          <a:ext cx="2293938" cy="698500"/>
        </p:xfrm>
        <a:graphic>
          <a:graphicData uri="http://schemas.openxmlformats.org/presentationml/2006/ole">
            <mc:AlternateContent xmlns:mc="http://schemas.openxmlformats.org/markup-compatibility/2006">
              <mc:Choice xmlns:v="urn:schemas-microsoft-com:vml" Requires="v">
                <p:oleObj spid="_x0000_s65571" name="Ecuación" r:id="rId11" imgW="1663700" imgH="508000" progId="Equation.3">
                  <p:embed/>
                </p:oleObj>
              </mc:Choice>
              <mc:Fallback>
                <p:oleObj name="Ecuación" r:id="rId11" imgW="1663700" imgH="508000" progId="Equation.3">
                  <p:embed/>
                  <p:pic>
                    <p:nvPicPr>
                      <p:cNvPr id="0"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3350" y="3084513"/>
                        <a:ext cx="2293938" cy="698500"/>
                      </a:xfrm>
                      <a:prstGeom prst="rect">
                        <a:avLst/>
                      </a:prstGeom>
                      <a:solidFill>
                        <a:srgbClr val="C8B594"/>
                      </a:solidFill>
                    </p:spPr>
                  </p:pic>
                </p:oleObj>
              </mc:Fallback>
            </mc:AlternateContent>
          </a:graphicData>
        </a:graphic>
      </p:graphicFrame>
      <p:sp>
        <p:nvSpPr>
          <p:cNvPr id="18" name="Flecha abajo 17"/>
          <p:cNvSpPr/>
          <p:nvPr/>
        </p:nvSpPr>
        <p:spPr>
          <a:xfrm rot="18595140">
            <a:off x="6407150" y="26955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9" name="Flecha abajo 18"/>
          <p:cNvSpPr/>
          <p:nvPr/>
        </p:nvSpPr>
        <p:spPr>
          <a:xfrm rot="13984718">
            <a:off x="6404769" y="3950494"/>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65556" name="CuadroTexto 10"/>
          <p:cNvSpPr txBox="1">
            <a:spLocks noChangeArrowheads="1"/>
          </p:cNvSpPr>
          <p:nvPr/>
        </p:nvSpPr>
        <p:spPr bwMode="auto">
          <a:xfrm>
            <a:off x="6659563" y="4413250"/>
            <a:ext cx="2376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a:solidFill>
                  <a:schemeClr val="tx1"/>
                </a:solidFill>
                <a:latin typeface="Times New Roman" panose="02020603050405020304" pitchFamily="18" charset="0"/>
              </a:rPr>
              <a:t>   es la frecuencia del instrumento bajo calibración</a:t>
            </a:r>
          </a:p>
        </p:txBody>
      </p:sp>
      <p:sp>
        <p:nvSpPr>
          <p:cNvPr id="65557" name="CuadroTexto 10"/>
          <p:cNvSpPr txBox="1">
            <a:spLocks noChangeArrowheads="1"/>
          </p:cNvSpPr>
          <p:nvPr/>
        </p:nvSpPr>
        <p:spPr bwMode="auto">
          <a:xfrm>
            <a:off x="6659563" y="5137150"/>
            <a:ext cx="223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i="1" baseline="-25000">
                <a:solidFill>
                  <a:schemeClr val="tx1"/>
                </a:solidFill>
                <a:latin typeface="Times New Roman" panose="02020603050405020304" pitchFamily="18" charset="0"/>
              </a:rPr>
              <a:t>0</a:t>
            </a:r>
            <a:r>
              <a:rPr lang="es-MX" altLang="es-MX" sz="1400">
                <a:solidFill>
                  <a:schemeClr val="tx1"/>
                </a:solidFill>
                <a:latin typeface="Times New Roman" panose="02020603050405020304" pitchFamily="18" charset="0"/>
              </a:rPr>
              <a:t>  es la frecuencia patrón</a:t>
            </a:r>
          </a:p>
        </p:txBody>
      </p:sp>
      <p:sp>
        <p:nvSpPr>
          <p:cNvPr id="22" name="Rectangle 3"/>
          <p:cNvSpPr>
            <a:spLocks noChangeArrowheads="1"/>
          </p:cNvSpPr>
          <p:nvPr/>
        </p:nvSpPr>
        <p:spPr bwMode="auto">
          <a:xfrm>
            <a:off x="4494213" y="1428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frecuencia</a:t>
            </a:r>
          </a:p>
        </p:txBody>
      </p:sp>
      <p:sp>
        <p:nvSpPr>
          <p:cNvPr id="65559" name="CuadroTexto 10"/>
          <p:cNvSpPr txBox="1">
            <a:spLocks noChangeArrowheads="1"/>
          </p:cNvSpPr>
          <p:nvPr/>
        </p:nvSpPr>
        <p:spPr bwMode="auto">
          <a:xfrm>
            <a:off x="6659563" y="5497513"/>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2</a:t>
            </a:r>
            <a:r>
              <a:rPr lang="es-MX" altLang="es-MX" sz="1400">
                <a:solidFill>
                  <a:schemeClr val="tx1"/>
                </a:solidFill>
                <a:latin typeface="Times New Roman" panose="02020603050405020304" pitchFamily="18" charset="0"/>
              </a:rPr>
              <a:t>  es el factor de cobertura 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63713" y="3159125"/>
            <a:ext cx="56705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MEDICIÓN DIRECTA DE DIFERENCIA DE FASE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30913" y="2146300"/>
            <a:ext cx="1901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946" name="Rectangle 2"/>
          <p:cNvSpPr>
            <a:spLocks noChangeArrowheads="1"/>
          </p:cNvSpPr>
          <p:nvPr/>
        </p:nvSpPr>
        <p:spPr bwMode="auto">
          <a:xfrm>
            <a:off x="26988" y="1257300"/>
            <a:ext cx="91170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1500" b="0" i="0" dirty="0">
                <a:solidFill>
                  <a:srgbClr val="CC0000"/>
                </a:solidFill>
              </a:rPr>
              <a:t>Medición de diferencia de fase</a:t>
            </a:r>
          </a:p>
        </p:txBody>
      </p:sp>
      <p:sp>
        <p:nvSpPr>
          <p:cNvPr id="850948" name="Line 4"/>
          <p:cNvSpPr>
            <a:spLocks noChangeShapeType="1"/>
          </p:cNvSpPr>
          <p:nvPr/>
        </p:nvSpPr>
        <p:spPr bwMode="auto">
          <a:xfrm>
            <a:off x="3935413" y="2403475"/>
            <a:ext cx="0" cy="108585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50949" name="Line 5"/>
          <p:cNvSpPr>
            <a:spLocks noChangeShapeType="1"/>
          </p:cNvSpPr>
          <p:nvPr/>
        </p:nvSpPr>
        <p:spPr bwMode="auto">
          <a:xfrm flipH="1">
            <a:off x="3802063" y="2403475"/>
            <a:ext cx="11112" cy="2716213"/>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50950" name="Line 6"/>
          <p:cNvSpPr>
            <a:spLocks noChangeShapeType="1"/>
          </p:cNvSpPr>
          <p:nvPr/>
        </p:nvSpPr>
        <p:spPr bwMode="auto">
          <a:xfrm>
            <a:off x="2897188" y="3375025"/>
            <a:ext cx="10287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850951" name="Group 7"/>
          <p:cNvGrpSpPr>
            <a:grpSpLocks/>
          </p:cNvGrpSpPr>
          <p:nvPr/>
        </p:nvGrpSpPr>
        <p:grpSpPr bwMode="auto">
          <a:xfrm>
            <a:off x="2897188" y="2346325"/>
            <a:ext cx="1809750" cy="1085850"/>
            <a:chOff x="1488" y="1008"/>
            <a:chExt cx="2112" cy="912"/>
          </a:xfrm>
        </p:grpSpPr>
        <p:sp>
          <p:nvSpPr>
            <p:cNvPr id="68642" name="Line 8"/>
            <p:cNvSpPr>
              <a:spLocks noChangeShapeType="1"/>
            </p:cNvSpPr>
            <p:nvPr/>
          </p:nvSpPr>
          <p:spPr bwMode="auto">
            <a:xfrm>
              <a:off x="1488" y="1440"/>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8643" name="Line 9"/>
            <p:cNvSpPr>
              <a:spLocks noChangeShapeType="1"/>
            </p:cNvSpPr>
            <p:nvPr/>
          </p:nvSpPr>
          <p:spPr bwMode="auto">
            <a:xfrm flipV="1">
              <a:off x="1488" y="100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aphicFrame>
        <p:nvGraphicFramePr>
          <p:cNvPr id="850954" name="Object 10"/>
          <p:cNvGraphicFramePr>
            <a:graphicFrameLocks noChangeAspect="1"/>
          </p:cNvGraphicFramePr>
          <p:nvPr/>
        </p:nvGraphicFramePr>
        <p:xfrm>
          <a:off x="2871788" y="2482850"/>
          <a:ext cx="1085850" cy="763588"/>
        </p:xfrm>
        <a:graphic>
          <a:graphicData uri="http://schemas.openxmlformats.org/presentationml/2006/ole">
            <mc:AlternateContent xmlns:mc="http://schemas.openxmlformats.org/markup-compatibility/2006">
              <mc:Choice xmlns:v="urn:schemas-microsoft-com:vml" Requires="v">
                <p:oleObj spid="_x0000_s68664" name="CorelDRAW" r:id="rId5" imgW="755904" imgH="533400" progId="CorelDraw.Graphic.8">
                  <p:embed/>
                </p:oleObj>
              </mc:Choice>
              <mc:Fallback>
                <p:oleObj name="CorelDRAW" r:id="rId5" imgW="755904" imgH="533400" progId="CorelDraw.Graphic.8">
                  <p:embed/>
                  <p:pic>
                    <p:nvPicPr>
                      <p:cNvPr id="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1788" y="2482850"/>
                        <a:ext cx="108585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50955" name="Group 11"/>
          <p:cNvGrpSpPr>
            <a:grpSpLocks/>
          </p:cNvGrpSpPr>
          <p:nvPr/>
        </p:nvGrpSpPr>
        <p:grpSpPr bwMode="auto">
          <a:xfrm>
            <a:off x="2898775" y="3660775"/>
            <a:ext cx="1701800" cy="1085850"/>
            <a:chOff x="1488" y="2112"/>
            <a:chExt cx="2112" cy="912"/>
          </a:xfrm>
        </p:grpSpPr>
        <p:sp>
          <p:nvSpPr>
            <p:cNvPr id="68640" name="Line 12"/>
            <p:cNvSpPr>
              <a:spLocks noChangeShapeType="1"/>
            </p:cNvSpPr>
            <p:nvPr/>
          </p:nvSpPr>
          <p:spPr bwMode="auto">
            <a:xfrm>
              <a:off x="1488" y="2544"/>
              <a:ext cx="21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8641" name="Line 13"/>
            <p:cNvSpPr>
              <a:spLocks noChangeShapeType="1"/>
            </p:cNvSpPr>
            <p:nvPr/>
          </p:nvSpPr>
          <p:spPr bwMode="auto">
            <a:xfrm flipV="1">
              <a:off x="1488" y="2112"/>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aphicFrame>
        <p:nvGraphicFramePr>
          <p:cNvPr id="850958" name="Object 14"/>
          <p:cNvGraphicFramePr>
            <a:graphicFrameLocks noChangeAspect="1"/>
          </p:cNvGraphicFramePr>
          <p:nvPr/>
        </p:nvGraphicFramePr>
        <p:xfrm>
          <a:off x="2871788" y="3792538"/>
          <a:ext cx="971550" cy="763587"/>
        </p:xfrm>
        <a:graphic>
          <a:graphicData uri="http://schemas.openxmlformats.org/presentationml/2006/ole">
            <mc:AlternateContent xmlns:mc="http://schemas.openxmlformats.org/markup-compatibility/2006">
              <mc:Choice xmlns:v="urn:schemas-microsoft-com:vml" Requires="v">
                <p:oleObj spid="_x0000_s68665" name="CorelDRAW" r:id="rId7" imgW="755904" imgH="533400" progId="CorelDraw.Graphic.8">
                  <p:embed/>
                </p:oleObj>
              </mc:Choice>
              <mc:Fallback>
                <p:oleObj name="CorelDRAW" r:id="rId7" imgW="755904" imgH="533400" progId="CorelDraw.Graphic.8">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1788" y="3792538"/>
                        <a:ext cx="97155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959" name="Text Box 15"/>
          <p:cNvSpPr txBox="1">
            <a:spLocks noChangeArrowheads="1"/>
          </p:cNvSpPr>
          <p:nvPr/>
        </p:nvSpPr>
        <p:spPr bwMode="auto">
          <a:xfrm>
            <a:off x="1843088" y="2403475"/>
            <a:ext cx="10858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kumimoji="0" lang="es-MX" altLang="es-MX" sz="1800">
                <a:solidFill>
                  <a:schemeClr val="tx1"/>
                </a:solidFill>
                <a:latin typeface="Times New Roman" panose="02020603050405020304" pitchFamily="18" charset="0"/>
              </a:rPr>
              <a:t>Entrada 1</a:t>
            </a:r>
            <a:endParaRPr kumimoji="0" lang="es-ES" altLang="es-MX" sz="1800">
              <a:solidFill>
                <a:schemeClr val="tx1"/>
              </a:solidFill>
              <a:latin typeface="Times New Roman" panose="02020603050405020304" pitchFamily="18" charset="0"/>
            </a:endParaRPr>
          </a:p>
        </p:txBody>
      </p:sp>
      <p:sp>
        <p:nvSpPr>
          <p:cNvPr id="850960" name="Text Box 16"/>
          <p:cNvSpPr txBox="1">
            <a:spLocks noChangeArrowheads="1"/>
          </p:cNvSpPr>
          <p:nvPr/>
        </p:nvSpPr>
        <p:spPr bwMode="auto">
          <a:xfrm>
            <a:off x="1843088" y="3832225"/>
            <a:ext cx="10556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50000"/>
              </a:spcBef>
              <a:buClrTx/>
              <a:buFontTx/>
              <a:buNone/>
            </a:pPr>
            <a:r>
              <a:rPr kumimoji="0" lang="es-MX" altLang="es-MX" sz="1800">
                <a:solidFill>
                  <a:schemeClr val="tx1"/>
                </a:solidFill>
                <a:latin typeface="Times New Roman" panose="02020603050405020304" pitchFamily="18" charset="0"/>
              </a:rPr>
              <a:t>Entrada 2</a:t>
            </a:r>
            <a:endParaRPr kumimoji="0" lang="es-ES" altLang="es-MX" sz="1800">
              <a:solidFill>
                <a:schemeClr val="tx1"/>
              </a:solidFill>
              <a:latin typeface="Times New Roman" panose="02020603050405020304" pitchFamily="18" charset="0"/>
            </a:endParaRPr>
          </a:p>
        </p:txBody>
      </p:sp>
      <p:graphicFrame>
        <p:nvGraphicFramePr>
          <p:cNvPr id="850961" name="Object 17"/>
          <p:cNvGraphicFramePr>
            <a:graphicFrameLocks noChangeAspect="1"/>
          </p:cNvGraphicFramePr>
          <p:nvPr/>
        </p:nvGraphicFramePr>
        <p:xfrm>
          <a:off x="1912938" y="2740025"/>
          <a:ext cx="885825" cy="258763"/>
        </p:xfrm>
        <a:graphic>
          <a:graphicData uri="http://schemas.openxmlformats.org/presentationml/2006/ole">
            <mc:AlternateContent xmlns:mc="http://schemas.openxmlformats.org/markup-compatibility/2006">
              <mc:Choice xmlns:v="urn:schemas-microsoft-com:vml" Requires="v">
                <p:oleObj spid="_x0000_s68666" name="Ecuación" r:id="rId8" imgW="736280" imgH="215806" progId="Equation.3">
                  <p:embed/>
                </p:oleObj>
              </mc:Choice>
              <mc:Fallback>
                <p:oleObj name="Ecuación" r:id="rId8" imgW="736280" imgH="215806" progId="Equation.3">
                  <p:embed/>
                  <p:pic>
                    <p:nvPicPr>
                      <p:cNvPr id="0"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2938" y="2740025"/>
                        <a:ext cx="885825"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2" name="Object 18"/>
          <p:cNvGraphicFramePr>
            <a:graphicFrameLocks noChangeAspect="1"/>
          </p:cNvGraphicFramePr>
          <p:nvPr/>
        </p:nvGraphicFramePr>
        <p:xfrm>
          <a:off x="1927225" y="2974975"/>
          <a:ext cx="841375" cy="244475"/>
        </p:xfrm>
        <a:graphic>
          <a:graphicData uri="http://schemas.openxmlformats.org/presentationml/2006/ole">
            <mc:AlternateContent xmlns:mc="http://schemas.openxmlformats.org/markup-compatibility/2006">
              <mc:Choice xmlns:v="urn:schemas-microsoft-com:vml" Requires="v">
                <p:oleObj spid="_x0000_s68667" name="Ecuación" r:id="rId10" imgW="698197" imgH="203112" progId="Equation.3">
                  <p:embed/>
                </p:oleObj>
              </mc:Choice>
              <mc:Fallback>
                <p:oleObj name="Ecuación" r:id="rId10" imgW="698197" imgH="203112" progId="Equation.3">
                  <p:embed/>
                  <p:pic>
                    <p:nvPicPr>
                      <p:cNvPr id="0" name="Picture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7225" y="2974975"/>
                        <a:ext cx="84137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3" name="Object 19"/>
          <p:cNvGraphicFramePr>
            <a:graphicFrameLocks noChangeAspect="1"/>
          </p:cNvGraphicFramePr>
          <p:nvPr/>
        </p:nvGraphicFramePr>
        <p:xfrm>
          <a:off x="3297238" y="3375025"/>
          <a:ext cx="168275" cy="198438"/>
        </p:xfrm>
        <a:graphic>
          <a:graphicData uri="http://schemas.openxmlformats.org/presentationml/2006/ole">
            <mc:AlternateContent xmlns:mc="http://schemas.openxmlformats.org/markup-compatibility/2006">
              <mc:Choice xmlns:v="urn:schemas-microsoft-com:vml" Requires="v">
                <p:oleObj spid="_x0000_s68668" name="Ecuación" r:id="rId12" imgW="139579" imgH="164957" progId="Equation.3">
                  <p:embed/>
                </p:oleObj>
              </mc:Choice>
              <mc:Fallback>
                <p:oleObj name="Ecuación" r:id="rId12" imgW="139579" imgH="164957" progId="Equation.3">
                  <p:embed/>
                  <p:pic>
                    <p:nvPicPr>
                      <p:cNvPr id="0" name="Picture 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7238" y="3375025"/>
                        <a:ext cx="168275"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964" name="Line 20"/>
          <p:cNvSpPr>
            <a:spLocks noChangeShapeType="1"/>
          </p:cNvSpPr>
          <p:nvPr/>
        </p:nvSpPr>
        <p:spPr bwMode="auto">
          <a:xfrm>
            <a:off x="2897188" y="4632325"/>
            <a:ext cx="9144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50965" name="Object 21"/>
          <p:cNvGraphicFramePr>
            <a:graphicFrameLocks noChangeAspect="1"/>
          </p:cNvGraphicFramePr>
          <p:nvPr/>
        </p:nvGraphicFramePr>
        <p:xfrm>
          <a:off x="3297238" y="4632325"/>
          <a:ext cx="168275" cy="198438"/>
        </p:xfrm>
        <a:graphic>
          <a:graphicData uri="http://schemas.openxmlformats.org/presentationml/2006/ole">
            <mc:AlternateContent xmlns:mc="http://schemas.openxmlformats.org/markup-compatibility/2006">
              <mc:Choice xmlns:v="urn:schemas-microsoft-com:vml" Requires="v">
                <p:oleObj spid="_x0000_s68669" name="Ecuación" r:id="rId14" imgW="139579" imgH="164957" progId="Equation.3">
                  <p:embed/>
                </p:oleObj>
              </mc:Choice>
              <mc:Fallback>
                <p:oleObj name="Ecuación" r:id="rId14" imgW="139579" imgH="164957" progId="Equation.3">
                  <p:embed/>
                  <p:pic>
                    <p:nvPicPr>
                      <p:cNvPr id="0" name="Picture 5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7238" y="4632325"/>
                        <a:ext cx="168275"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6" name="Object 22"/>
          <p:cNvGraphicFramePr>
            <a:graphicFrameLocks noChangeAspect="1"/>
          </p:cNvGraphicFramePr>
          <p:nvPr/>
        </p:nvGraphicFramePr>
        <p:xfrm>
          <a:off x="1903413" y="4225925"/>
          <a:ext cx="903287" cy="258763"/>
        </p:xfrm>
        <a:graphic>
          <a:graphicData uri="http://schemas.openxmlformats.org/presentationml/2006/ole">
            <mc:AlternateContent xmlns:mc="http://schemas.openxmlformats.org/markup-compatibility/2006">
              <mc:Choice xmlns:v="urn:schemas-microsoft-com:vml" Requires="v">
                <p:oleObj spid="_x0000_s68670" name="Ecuación" r:id="rId16" imgW="748975" imgH="215806" progId="Equation.3">
                  <p:embed/>
                </p:oleObj>
              </mc:Choice>
              <mc:Fallback>
                <p:oleObj name="Ecuación" r:id="rId16" imgW="748975" imgH="215806" progId="Equation.3">
                  <p:embed/>
                  <p:pic>
                    <p:nvPicPr>
                      <p:cNvPr id="0" name="Picture 5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3413" y="4225925"/>
                        <a:ext cx="903287" cy="25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67" name="Object 23"/>
          <p:cNvGraphicFramePr>
            <a:graphicFrameLocks noChangeAspect="1"/>
          </p:cNvGraphicFramePr>
          <p:nvPr/>
        </p:nvGraphicFramePr>
        <p:xfrm>
          <a:off x="1927225" y="4460875"/>
          <a:ext cx="841375" cy="244475"/>
        </p:xfrm>
        <a:graphic>
          <a:graphicData uri="http://schemas.openxmlformats.org/presentationml/2006/ole">
            <mc:AlternateContent xmlns:mc="http://schemas.openxmlformats.org/markup-compatibility/2006">
              <mc:Choice xmlns:v="urn:schemas-microsoft-com:vml" Requires="v">
                <p:oleObj spid="_x0000_s68671" name="Ecuación" r:id="rId18" imgW="698197" imgH="203112" progId="Equation.3">
                  <p:embed/>
                </p:oleObj>
              </mc:Choice>
              <mc:Fallback>
                <p:oleObj name="Ecuación" r:id="rId18" imgW="698197" imgH="203112" progId="Equation.3">
                  <p:embed/>
                  <p:pic>
                    <p:nvPicPr>
                      <p:cNvPr id="0" name="Picture 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27225" y="4460875"/>
                        <a:ext cx="84137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968" name="Line 24"/>
          <p:cNvSpPr>
            <a:spLocks noChangeShapeType="1"/>
          </p:cNvSpPr>
          <p:nvPr/>
        </p:nvSpPr>
        <p:spPr bwMode="auto">
          <a:xfrm>
            <a:off x="3935413" y="3546475"/>
            <a:ext cx="0" cy="160020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50969" name="Line 25"/>
          <p:cNvSpPr>
            <a:spLocks noChangeShapeType="1"/>
          </p:cNvSpPr>
          <p:nvPr/>
        </p:nvSpPr>
        <p:spPr bwMode="auto">
          <a:xfrm>
            <a:off x="3468688" y="4975225"/>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50970" name="Line 26"/>
          <p:cNvSpPr>
            <a:spLocks noChangeShapeType="1"/>
          </p:cNvSpPr>
          <p:nvPr/>
        </p:nvSpPr>
        <p:spPr bwMode="auto">
          <a:xfrm flipH="1">
            <a:off x="3925888" y="4975225"/>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850971" name="Object 27"/>
          <p:cNvGraphicFramePr>
            <a:graphicFrameLocks noChangeAspect="1"/>
          </p:cNvGraphicFramePr>
          <p:nvPr/>
        </p:nvGraphicFramePr>
        <p:xfrm>
          <a:off x="3386138" y="5106988"/>
          <a:ext cx="993775" cy="258762"/>
        </p:xfrm>
        <a:graphic>
          <a:graphicData uri="http://schemas.openxmlformats.org/presentationml/2006/ole">
            <mc:AlternateContent xmlns:mc="http://schemas.openxmlformats.org/markup-compatibility/2006">
              <mc:Choice xmlns:v="urn:schemas-microsoft-com:vml" Requires="v">
                <p:oleObj spid="_x0000_s68672" name="Ecuación" r:id="rId20" imgW="825142" imgH="215806" progId="Equation.3">
                  <p:embed/>
                </p:oleObj>
              </mc:Choice>
              <mc:Fallback>
                <p:oleObj name="Ecuación" r:id="rId20" imgW="825142" imgH="215806" progId="Equation.3">
                  <p:embed/>
                  <p:pic>
                    <p:nvPicPr>
                      <p:cNvPr id="0" name="Picture 5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86138" y="5106988"/>
                        <a:ext cx="993775" cy="25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96" name="Text Box 34"/>
          <p:cNvSpPr txBox="1">
            <a:spLocks noChangeArrowheads="1"/>
          </p:cNvSpPr>
          <p:nvPr/>
        </p:nvSpPr>
        <p:spPr bwMode="auto">
          <a:xfrm>
            <a:off x="6550025" y="4064000"/>
            <a:ext cx="863600" cy="254000"/>
          </a:xfrm>
          <a:prstGeom prst="rect">
            <a:avLst/>
          </a:prstGeom>
          <a:noFill/>
          <a:ln>
            <a:noFill/>
          </a:ln>
          <a:effectLst/>
          <a:extLst>
            <a:ext uri="{909E8E84-426E-40DD-AFC4-6F175D3DCCD1}">
              <a14:hiddenFill xmlns:a14="http://schemas.microsoft.com/office/drawing/2010/main">
                <a:solidFill>
                  <a:schemeClr val="folHlink">
                    <a:alpha val="12941"/>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defRPr/>
            </a:pPr>
            <a:r>
              <a:rPr kumimoji="0" lang="es-ES" altLang="es-MX" sz="1050" smtClean="0"/>
              <a:t>Entrada 1</a:t>
            </a:r>
          </a:p>
        </p:txBody>
      </p:sp>
      <p:sp>
        <p:nvSpPr>
          <p:cNvPr id="36897" name="Text Box 35"/>
          <p:cNvSpPr txBox="1">
            <a:spLocks noChangeArrowheads="1"/>
          </p:cNvSpPr>
          <p:nvPr/>
        </p:nvSpPr>
        <p:spPr bwMode="auto">
          <a:xfrm>
            <a:off x="7529513" y="4059238"/>
            <a:ext cx="863600" cy="254000"/>
          </a:xfrm>
          <a:prstGeom prst="rect">
            <a:avLst/>
          </a:prstGeom>
          <a:noFill/>
          <a:ln>
            <a:noFill/>
          </a:ln>
          <a:effectLst/>
          <a:extLst>
            <a:ext uri="{909E8E84-426E-40DD-AFC4-6F175D3DCCD1}">
              <a14:hiddenFill xmlns:a14="http://schemas.microsoft.com/office/drawing/2010/main">
                <a:solidFill>
                  <a:schemeClr val="folHlink">
                    <a:alpha val="12941"/>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defRPr/>
            </a:pPr>
            <a:r>
              <a:rPr kumimoji="0" lang="es-ES" altLang="es-MX" sz="1050" smtClean="0"/>
              <a:t>Entrada 2</a:t>
            </a:r>
          </a:p>
        </p:txBody>
      </p:sp>
      <p:graphicFrame>
        <p:nvGraphicFramePr>
          <p:cNvPr id="850981" name="Object 37"/>
          <p:cNvGraphicFramePr>
            <a:graphicFrameLocks noGrp="1" noChangeAspect="1"/>
          </p:cNvGraphicFramePr>
          <p:nvPr>
            <p:ph sz="half" idx="1"/>
          </p:nvPr>
        </p:nvGraphicFramePr>
        <p:xfrm>
          <a:off x="6175375" y="2519363"/>
          <a:ext cx="1052513" cy="274637"/>
        </p:xfrm>
        <a:graphic>
          <a:graphicData uri="http://schemas.openxmlformats.org/presentationml/2006/ole">
            <mc:AlternateContent xmlns:mc="http://schemas.openxmlformats.org/markup-compatibility/2006">
              <mc:Choice xmlns:v="urn:schemas-microsoft-com:vml" Requires="v">
                <p:oleObj spid="_x0000_s68673" name="Ecuación" r:id="rId22" imgW="825142" imgH="215806" progId="Equation.3">
                  <p:embed/>
                </p:oleObj>
              </mc:Choice>
              <mc:Fallback>
                <p:oleObj name="Ecuación" r:id="rId22" imgW="825142" imgH="215806" progId="Equation.3">
                  <p:embed/>
                  <p:pic>
                    <p:nvPicPr>
                      <p:cNvPr id="0" name="Picture 55"/>
                      <p:cNvPicPr>
                        <a:picLocks noGrp="1"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75375" y="2519363"/>
                        <a:ext cx="1052513" cy="274637"/>
                      </a:xfrm>
                      <a:prstGeom prst="rect">
                        <a:avLst/>
                      </a:prstGeom>
                      <a:solidFill>
                        <a:srgbClr val="C3DED3"/>
                      </a:solidFill>
                    </p:spPr>
                  </p:pic>
                </p:oleObj>
              </mc:Fallback>
            </mc:AlternateContent>
          </a:graphicData>
        </a:graphic>
      </p:graphicFrame>
      <p:sp>
        <p:nvSpPr>
          <p:cNvPr id="38" name="Rectangle 3"/>
          <p:cNvSpPr>
            <a:spLocks noChangeArrowheads="1"/>
          </p:cNvSpPr>
          <p:nvPr/>
        </p:nvSpPr>
        <p:spPr bwMode="auto">
          <a:xfrm>
            <a:off x="4141788" y="0"/>
            <a:ext cx="5002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a:t>
            </a:r>
          </a:p>
        </p:txBody>
      </p:sp>
      <p:sp>
        <p:nvSpPr>
          <p:cNvPr id="40" name="CuadroTexto 39"/>
          <p:cNvSpPr txBox="1"/>
          <p:nvPr/>
        </p:nvSpPr>
        <p:spPr>
          <a:xfrm>
            <a:off x="6376988" y="1722438"/>
            <a:ext cx="1189037" cy="25241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Contador</a:t>
            </a:r>
          </a:p>
        </p:txBody>
      </p:sp>
      <p:sp>
        <p:nvSpPr>
          <p:cNvPr id="42" name="CuadroTexto 41"/>
          <p:cNvSpPr txBox="1">
            <a:spLocks noChangeArrowheads="1"/>
          </p:cNvSpPr>
          <p:nvPr/>
        </p:nvSpPr>
        <p:spPr bwMode="auto">
          <a:xfrm>
            <a:off x="6537325" y="1952625"/>
            <a:ext cx="914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MODO: Fase</a:t>
            </a:r>
          </a:p>
        </p:txBody>
      </p:sp>
      <p:cxnSp>
        <p:nvCxnSpPr>
          <p:cNvPr id="3" name="Conector angular 2"/>
          <p:cNvCxnSpPr>
            <a:stCxn id="36896" idx="0"/>
          </p:cNvCxnSpPr>
          <p:nvPr/>
        </p:nvCxnSpPr>
        <p:spPr>
          <a:xfrm rot="5400000" flipH="1" flipV="1">
            <a:off x="6634957" y="3345656"/>
            <a:ext cx="1065212" cy="37147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Conector angular 4"/>
          <p:cNvCxnSpPr>
            <a:stCxn id="36897" idx="0"/>
          </p:cNvCxnSpPr>
          <p:nvPr/>
        </p:nvCxnSpPr>
        <p:spPr>
          <a:xfrm rot="16200000" flipV="1">
            <a:off x="7202488" y="3300413"/>
            <a:ext cx="1085850" cy="43180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50951"/>
                                        </p:tgtEl>
                                        <p:attrNameLst>
                                          <p:attrName>style.visibility</p:attrName>
                                        </p:attrNameLst>
                                      </p:cBhvr>
                                      <p:to>
                                        <p:strVal val="visible"/>
                                      </p:to>
                                    </p:set>
                                    <p:animEffect transition="in" filter="wipe(left)">
                                      <p:cBhvr>
                                        <p:cTn id="7" dur="500"/>
                                        <p:tgtEl>
                                          <p:spTgt spid="85095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50954"/>
                                        </p:tgtEl>
                                        <p:attrNameLst>
                                          <p:attrName>style.visibility</p:attrName>
                                        </p:attrNameLst>
                                      </p:cBhvr>
                                      <p:to>
                                        <p:strVal val="visible"/>
                                      </p:to>
                                    </p:set>
                                    <p:animEffect transition="in" filter="wipe(left)">
                                      <p:cBhvr>
                                        <p:cTn id="11" dur="500"/>
                                        <p:tgtEl>
                                          <p:spTgt spid="85095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0959"/>
                                        </p:tgtEl>
                                        <p:attrNameLst>
                                          <p:attrName>style.visibility</p:attrName>
                                        </p:attrNameLst>
                                      </p:cBhvr>
                                      <p:to>
                                        <p:strVal val="visible"/>
                                      </p:to>
                                    </p:set>
                                    <p:animEffect transition="in" filter="wipe(left)">
                                      <p:cBhvr>
                                        <p:cTn id="15" dur="500"/>
                                        <p:tgtEl>
                                          <p:spTgt spid="85095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850961"/>
                                        </p:tgtEl>
                                        <p:attrNameLst>
                                          <p:attrName>style.visibility</p:attrName>
                                        </p:attrNameLst>
                                      </p:cBhvr>
                                      <p:to>
                                        <p:strVal val="visible"/>
                                      </p:to>
                                    </p:set>
                                    <p:animEffect transition="in" filter="wipe(left)">
                                      <p:cBhvr>
                                        <p:cTn id="19" dur="500"/>
                                        <p:tgtEl>
                                          <p:spTgt spid="85096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50948"/>
                                        </p:tgtEl>
                                        <p:attrNameLst>
                                          <p:attrName>style.visibility</p:attrName>
                                        </p:attrNameLst>
                                      </p:cBhvr>
                                      <p:to>
                                        <p:strVal val="visible"/>
                                      </p:to>
                                    </p:set>
                                    <p:animEffect transition="in" filter="wipe(up)">
                                      <p:cBhvr>
                                        <p:cTn id="23" dur="1000"/>
                                        <p:tgtEl>
                                          <p:spTgt spid="850948"/>
                                        </p:tgtEl>
                                      </p:cBhvr>
                                    </p:animEffect>
                                  </p:childTnLst>
                                </p:cTn>
                              </p:par>
                            </p:childTnLst>
                          </p:cTn>
                        </p:par>
                        <p:par>
                          <p:cTn id="24" fill="hold" nodeType="afterGroup">
                            <p:stCondLst>
                              <p:cond delay="3000"/>
                            </p:stCondLst>
                            <p:childTnLst>
                              <p:par>
                                <p:cTn id="25" presetID="4" presetClass="entr" presetSubtype="32" fill="hold" grpId="0" nodeType="afterEffect">
                                  <p:stCondLst>
                                    <p:cond delay="0"/>
                                  </p:stCondLst>
                                  <p:childTnLst>
                                    <p:set>
                                      <p:cBhvr>
                                        <p:cTn id="26" dur="1" fill="hold">
                                          <p:stCondLst>
                                            <p:cond delay="0"/>
                                          </p:stCondLst>
                                        </p:cTn>
                                        <p:tgtEl>
                                          <p:spTgt spid="850950"/>
                                        </p:tgtEl>
                                        <p:attrNameLst>
                                          <p:attrName>style.visibility</p:attrName>
                                        </p:attrNameLst>
                                      </p:cBhvr>
                                      <p:to>
                                        <p:strVal val="visible"/>
                                      </p:to>
                                    </p:set>
                                    <p:animEffect transition="in" filter="box(out)">
                                      <p:cBhvr>
                                        <p:cTn id="27" dur="1000"/>
                                        <p:tgtEl>
                                          <p:spTgt spid="850950"/>
                                        </p:tgtEl>
                                      </p:cBhvr>
                                    </p:animEffect>
                                  </p:childTnLst>
                                </p:cTn>
                              </p:par>
                            </p:childTnLst>
                          </p:cTn>
                        </p:par>
                        <p:par>
                          <p:cTn id="28" fill="hold" nodeType="afterGroup">
                            <p:stCondLst>
                              <p:cond delay="4000"/>
                            </p:stCondLst>
                            <p:childTnLst>
                              <p:par>
                                <p:cTn id="29" presetID="4" presetClass="entr" presetSubtype="16" fill="hold" nodeType="afterEffect">
                                  <p:stCondLst>
                                    <p:cond delay="0"/>
                                  </p:stCondLst>
                                  <p:childTnLst>
                                    <p:set>
                                      <p:cBhvr>
                                        <p:cTn id="30" dur="1" fill="hold">
                                          <p:stCondLst>
                                            <p:cond delay="0"/>
                                          </p:stCondLst>
                                        </p:cTn>
                                        <p:tgtEl>
                                          <p:spTgt spid="850963"/>
                                        </p:tgtEl>
                                        <p:attrNameLst>
                                          <p:attrName>style.visibility</p:attrName>
                                        </p:attrNameLst>
                                      </p:cBhvr>
                                      <p:to>
                                        <p:strVal val="visible"/>
                                      </p:to>
                                    </p:set>
                                    <p:animEffect transition="in" filter="box(in)">
                                      <p:cBhvr>
                                        <p:cTn id="31" dur="1000"/>
                                        <p:tgtEl>
                                          <p:spTgt spid="850963"/>
                                        </p:tgtEl>
                                      </p:cBhvr>
                                    </p:animEffect>
                                  </p:childTnLst>
                                </p:cTn>
                              </p:par>
                            </p:childTnLst>
                          </p:cTn>
                        </p:par>
                        <p:par>
                          <p:cTn id="32" fill="hold" nodeType="afterGroup">
                            <p:stCondLst>
                              <p:cond delay="5000"/>
                            </p:stCondLst>
                            <p:childTnLst>
                              <p:par>
                                <p:cTn id="33" presetID="4" presetClass="entr" presetSubtype="16" fill="hold" nodeType="afterEffect">
                                  <p:stCondLst>
                                    <p:cond delay="0"/>
                                  </p:stCondLst>
                                  <p:childTnLst>
                                    <p:set>
                                      <p:cBhvr>
                                        <p:cTn id="34" dur="1" fill="hold">
                                          <p:stCondLst>
                                            <p:cond delay="0"/>
                                          </p:stCondLst>
                                        </p:cTn>
                                        <p:tgtEl>
                                          <p:spTgt spid="850962"/>
                                        </p:tgtEl>
                                        <p:attrNameLst>
                                          <p:attrName>style.visibility</p:attrName>
                                        </p:attrNameLst>
                                      </p:cBhvr>
                                      <p:to>
                                        <p:strVal val="visible"/>
                                      </p:to>
                                    </p:set>
                                    <p:animEffect transition="in" filter="box(in)">
                                      <p:cBhvr>
                                        <p:cTn id="35" dur="1000"/>
                                        <p:tgtEl>
                                          <p:spTgt spid="85096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850955"/>
                                        </p:tgtEl>
                                        <p:attrNameLst>
                                          <p:attrName>style.visibility</p:attrName>
                                        </p:attrNameLst>
                                      </p:cBhvr>
                                      <p:to>
                                        <p:strVal val="visible"/>
                                      </p:to>
                                    </p:set>
                                    <p:animEffect transition="in" filter="box(in)">
                                      <p:cBhvr>
                                        <p:cTn id="40" dur="500"/>
                                        <p:tgtEl>
                                          <p:spTgt spid="850955"/>
                                        </p:tgtEl>
                                      </p:cBhvr>
                                    </p:animEffect>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850958"/>
                                        </p:tgtEl>
                                        <p:attrNameLst>
                                          <p:attrName>style.visibility</p:attrName>
                                        </p:attrNameLst>
                                      </p:cBhvr>
                                      <p:to>
                                        <p:strVal val="visible"/>
                                      </p:to>
                                    </p:set>
                                    <p:animEffect transition="in" filter="wipe(left)">
                                      <p:cBhvr>
                                        <p:cTn id="44" dur="500"/>
                                        <p:tgtEl>
                                          <p:spTgt spid="850958"/>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50960"/>
                                        </p:tgtEl>
                                        <p:attrNameLst>
                                          <p:attrName>style.visibility</p:attrName>
                                        </p:attrNameLst>
                                      </p:cBhvr>
                                      <p:to>
                                        <p:strVal val="visible"/>
                                      </p:to>
                                    </p:set>
                                    <p:animEffect transition="in" filter="wipe(left)">
                                      <p:cBhvr>
                                        <p:cTn id="48" dur="1000"/>
                                        <p:tgtEl>
                                          <p:spTgt spid="850960"/>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850966"/>
                                        </p:tgtEl>
                                        <p:attrNameLst>
                                          <p:attrName>style.visibility</p:attrName>
                                        </p:attrNameLst>
                                      </p:cBhvr>
                                      <p:to>
                                        <p:strVal val="visible"/>
                                      </p:to>
                                    </p:set>
                                    <p:animEffect transition="in" filter="wipe(left)">
                                      <p:cBhvr>
                                        <p:cTn id="52" dur="500"/>
                                        <p:tgtEl>
                                          <p:spTgt spid="850966"/>
                                        </p:tgtEl>
                                      </p:cBhvr>
                                    </p:animEffect>
                                  </p:childTnLst>
                                </p:cTn>
                              </p:par>
                            </p:childTnLst>
                          </p:cTn>
                        </p:par>
                        <p:par>
                          <p:cTn id="53" fill="hold" nodeType="afterGroup">
                            <p:stCondLst>
                              <p:cond delay="2500"/>
                            </p:stCondLst>
                            <p:childTnLst>
                              <p:par>
                                <p:cTn id="54" presetID="18" presetClass="entr" presetSubtype="12" fill="hold" grpId="0" nodeType="afterEffect">
                                  <p:stCondLst>
                                    <p:cond delay="0"/>
                                  </p:stCondLst>
                                  <p:childTnLst>
                                    <p:set>
                                      <p:cBhvr>
                                        <p:cTn id="55" dur="1" fill="hold">
                                          <p:stCondLst>
                                            <p:cond delay="0"/>
                                          </p:stCondLst>
                                        </p:cTn>
                                        <p:tgtEl>
                                          <p:spTgt spid="850949"/>
                                        </p:tgtEl>
                                        <p:attrNameLst>
                                          <p:attrName>style.visibility</p:attrName>
                                        </p:attrNameLst>
                                      </p:cBhvr>
                                      <p:to>
                                        <p:strVal val="visible"/>
                                      </p:to>
                                    </p:set>
                                    <p:animEffect transition="in" filter="strips(downLeft)">
                                      <p:cBhvr>
                                        <p:cTn id="56" dur="1000"/>
                                        <p:tgtEl>
                                          <p:spTgt spid="850949"/>
                                        </p:tgtEl>
                                      </p:cBhvr>
                                    </p:animEffect>
                                  </p:childTnLst>
                                </p:cTn>
                              </p:par>
                            </p:childTnLst>
                          </p:cTn>
                        </p:par>
                        <p:par>
                          <p:cTn id="57" fill="hold" nodeType="afterGroup">
                            <p:stCondLst>
                              <p:cond delay="3500"/>
                            </p:stCondLst>
                            <p:childTnLst>
                              <p:par>
                                <p:cTn id="58" presetID="4" presetClass="entr" presetSubtype="32" fill="hold" grpId="0" nodeType="afterEffect">
                                  <p:stCondLst>
                                    <p:cond delay="0"/>
                                  </p:stCondLst>
                                  <p:childTnLst>
                                    <p:set>
                                      <p:cBhvr>
                                        <p:cTn id="59" dur="1" fill="hold">
                                          <p:stCondLst>
                                            <p:cond delay="0"/>
                                          </p:stCondLst>
                                        </p:cTn>
                                        <p:tgtEl>
                                          <p:spTgt spid="850964"/>
                                        </p:tgtEl>
                                        <p:attrNameLst>
                                          <p:attrName>style.visibility</p:attrName>
                                        </p:attrNameLst>
                                      </p:cBhvr>
                                      <p:to>
                                        <p:strVal val="visible"/>
                                      </p:to>
                                    </p:set>
                                    <p:animEffect transition="in" filter="box(out)">
                                      <p:cBhvr>
                                        <p:cTn id="60" dur="500"/>
                                        <p:tgtEl>
                                          <p:spTgt spid="850964"/>
                                        </p:tgtEl>
                                      </p:cBhvr>
                                    </p:animEffect>
                                  </p:childTnLst>
                                </p:cTn>
                              </p:par>
                            </p:childTnLst>
                          </p:cTn>
                        </p:par>
                        <p:par>
                          <p:cTn id="61" fill="hold" nodeType="afterGroup">
                            <p:stCondLst>
                              <p:cond delay="4000"/>
                            </p:stCondLst>
                            <p:childTnLst>
                              <p:par>
                                <p:cTn id="62" presetID="4" presetClass="entr" presetSubtype="16" fill="hold" nodeType="afterEffect">
                                  <p:stCondLst>
                                    <p:cond delay="0"/>
                                  </p:stCondLst>
                                  <p:childTnLst>
                                    <p:set>
                                      <p:cBhvr>
                                        <p:cTn id="63" dur="1" fill="hold">
                                          <p:stCondLst>
                                            <p:cond delay="0"/>
                                          </p:stCondLst>
                                        </p:cTn>
                                        <p:tgtEl>
                                          <p:spTgt spid="850965"/>
                                        </p:tgtEl>
                                        <p:attrNameLst>
                                          <p:attrName>style.visibility</p:attrName>
                                        </p:attrNameLst>
                                      </p:cBhvr>
                                      <p:to>
                                        <p:strVal val="visible"/>
                                      </p:to>
                                    </p:set>
                                    <p:animEffect transition="in" filter="box(in)">
                                      <p:cBhvr>
                                        <p:cTn id="64" dur="500"/>
                                        <p:tgtEl>
                                          <p:spTgt spid="850965"/>
                                        </p:tgtEl>
                                      </p:cBhvr>
                                    </p:animEffect>
                                  </p:childTnLst>
                                </p:cTn>
                              </p:par>
                            </p:childTnLst>
                          </p:cTn>
                        </p:par>
                        <p:par>
                          <p:cTn id="65" fill="hold" nodeType="afterGroup">
                            <p:stCondLst>
                              <p:cond delay="4500"/>
                            </p:stCondLst>
                            <p:childTnLst>
                              <p:par>
                                <p:cTn id="66" presetID="20" presetClass="entr" presetSubtype="0" fill="hold" nodeType="afterEffect">
                                  <p:stCondLst>
                                    <p:cond delay="0"/>
                                  </p:stCondLst>
                                  <p:childTnLst>
                                    <p:set>
                                      <p:cBhvr>
                                        <p:cTn id="67" dur="1" fill="hold">
                                          <p:stCondLst>
                                            <p:cond delay="0"/>
                                          </p:stCondLst>
                                        </p:cTn>
                                        <p:tgtEl>
                                          <p:spTgt spid="850967"/>
                                        </p:tgtEl>
                                        <p:attrNameLst>
                                          <p:attrName>style.visibility</p:attrName>
                                        </p:attrNameLst>
                                      </p:cBhvr>
                                      <p:to>
                                        <p:strVal val="visible"/>
                                      </p:to>
                                    </p:set>
                                    <p:animEffect transition="in" filter="wedge">
                                      <p:cBhvr>
                                        <p:cTn id="68" dur="500"/>
                                        <p:tgtEl>
                                          <p:spTgt spid="8509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50968"/>
                                        </p:tgtEl>
                                        <p:attrNameLst>
                                          <p:attrName>style.visibility</p:attrName>
                                        </p:attrNameLst>
                                      </p:cBhvr>
                                      <p:to>
                                        <p:strVal val="visible"/>
                                      </p:to>
                                    </p:set>
                                    <p:animEffect transition="in" filter="wipe(up)">
                                      <p:cBhvr>
                                        <p:cTn id="73" dur="500"/>
                                        <p:tgtEl>
                                          <p:spTgt spid="850968"/>
                                        </p:tgtEl>
                                      </p:cBhvr>
                                    </p:animEffect>
                                  </p:childTnLst>
                                </p:cTn>
                              </p:par>
                            </p:childTnLst>
                          </p:cTn>
                        </p:par>
                        <p:par>
                          <p:cTn id="74" fill="hold" nodeType="afterGroup">
                            <p:stCondLst>
                              <p:cond delay="500"/>
                            </p:stCondLst>
                            <p:childTnLst>
                              <p:par>
                                <p:cTn id="75" presetID="18" presetClass="entr" presetSubtype="6" fill="hold" grpId="0" nodeType="afterEffect">
                                  <p:stCondLst>
                                    <p:cond delay="0"/>
                                  </p:stCondLst>
                                  <p:childTnLst>
                                    <p:set>
                                      <p:cBhvr>
                                        <p:cTn id="76" dur="1" fill="hold">
                                          <p:stCondLst>
                                            <p:cond delay="0"/>
                                          </p:stCondLst>
                                        </p:cTn>
                                        <p:tgtEl>
                                          <p:spTgt spid="850969"/>
                                        </p:tgtEl>
                                        <p:attrNameLst>
                                          <p:attrName>style.visibility</p:attrName>
                                        </p:attrNameLst>
                                      </p:cBhvr>
                                      <p:to>
                                        <p:strVal val="visible"/>
                                      </p:to>
                                    </p:set>
                                    <p:animEffect transition="in" filter="strips(downRight)">
                                      <p:cBhvr>
                                        <p:cTn id="77" dur="3000"/>
                                        <p:tgtEl>
                                          <p:spTgt spid="850969"/>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850970"/>
                                        </p:tgtEl>
                                        <p:attrNameLst>
                                          <p:attrName>style.visibility</p:attrName>
                                        </p:attrNameLst>
                                      </p:cBhvr>
                                      <p:to>
                                        <p:strVal val="visible"/>
                                      </p:to>
                                    </p:set>
                                    <p:animEffect transition="in" filter="strips(downLeft)">
                                      <p:cBhvr>
                                        <p:cTn id="80" dur="3000"/>
                                        <p:tgtEl>
                                          <p:spTgt spid="850970"/>
                                        </p:tgtEl>
                                      </p:cBhvr>
                                    </p:animEffect>
                                  </p:childTnLst>
                                </p:cTn>
                              </p:par>
                            </p:childTnLst>
                          </p:cTn>
                        </p:par>
                        <p:par>
                          <p:cTn id="81" fill="hold" nodeType="afterGroup">
                            <p:stCondLst>
                              <p:cond delay="3500"/>
                            </p:stCondLst>
                            <p:childTnLst>
                              <p:par>
                                <p:cTn id="82" presetID="53" presetClass="entr" presetSubtype="0" fill="hold" nodeType="afterEffect">
                                  <p:stCondLst>
                                    <p:cond delay="0"/>
                                  </p:stCondLst>
                                  <p:childTnLst>
                                    <p:set>
                                      <p:cBhvr>
                                        <p:cTn id="83" dur="1" fill="hold">
                                          <p:stCondLst>
                                            <p:cond delay="0"/>
                                          </p:stCondLst>
                                        </p:cTn>
                                        <p:tgtEl>
                                          <p:spTgt spid="850971"/>
                                        </p:tgtEl>
                                        <p:attrNameLst>
                                          <p:attrName>style.visibility</p:attrName>
                                        </p:attrNameLst>
                                      </p:cBhvr>
                                      <p:to>
                                        <p:strVal val="visible"/>
                                      </p:to>
                                    </p:set>
                                    <p:anim calcmode="lin" valueType="num">
                                      <p:cBhvr>
                                        <p:cTn id="84" dur="2000" fill="hold"/>
                                        <p:tgtEl>
                                          <p:spTgt spid="850971"/>
                                        </p:tgtEl>
                                        <p:attrNameLst>
                                          <p:attrName>ppt_w</p:attrName>
                                        </p:attrNameLst>
                                      </p:cBhvr>
                                      <p:tavLst>
                                        <p:tav tm="0">
                                          <p:val>
                                            <p:fltVal val="0"/>
                                          </p:val>
                                        </p:tav>
                                        <p:tav tm="100000">
                                          <p:val>
                                            <p:strVal val="#ppt_w"/>
                                          </p:val>
                                        </p:tav>
                                      </p:tavLst>
                                    </p:anim>
                                    <p:anim calcmode="lin" valueType="num">
                                      <p:cBhvr>
                                        <p:cTn id="85" dur="2000" fill="hold"/>
                                        <p:tgtEl>
                                          <p:spTgt spid="850971"/>
                                        </p:tgtEl>
                                        <p:attrNameLst>
                                          <p:attrName>ppt_h</p:attrName>
                                        </p:attrNameLst>
                                      </p:cBhvr>
                                      <p:tavLst>
                                        <p:tav tm="0">
                                          <p:val>
                                            <p:fltVal val="0"/>
                                          </p:val>
                                        </p:tav>
                                        <p:tav tm="100000">
                                          <p:val>
                                            <p:strVal val="#ppt_h"/>
                                          </p:val>
                                        </p:tav>
                                      </p:tavLst>
                                    </p:anim>
                                    <p:animEffect transition="in" filter="fade">
                                      <p:cBhvr>
                                        <p:cTn id="86" dur="2000"/>
                                        <p:tgtEl>
                                          <p:spTgt spid="85097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1000"/>
                                  </p:stCondLst>
                                  <p:childTnLst>
                                    <p:set>
                                      <p:cBhvr>
                                        <p:cTn id="93" dur="1" fill="hold">
                                          <p:stCondLst>
                                            <p:cond delay="0"/>
                                          </p:stCondLst>
                                        </p:cTn>
                                        <p:tgtEl>
                                          <p:spTgt spid="40"/>
                                        </p:tgtEl>
                                        <p:attrNameLst>
                                          <p:attrName>style.visibility</p:attrName>
                                        </p:attrNameLst>
                                      </p:cBhvr>
                                      <p:to>
                                        <p:strVal val="visible"/>
                                      </p:to>
                                    </p:set>
                                  </p:childTnLst>
                                </p:cTn>
                              </p:par>
                            </p:childTnLst>
                          </p:cTn>
                        </p:par>
                        <p:par>
                          <p:cTn id="94" fill="hold" nodeType="afterGroup">
                            <p:stCondLst>
                              <p:cond delay="1000"/>
                            </p:stCondLst>
                            <p:childTnLst>
                              <p:par>
                                <p:cTn id="95" presetID="1" presetClass="entr" presetSubtype="0" fill="hold" grpId="0" nodeType="afterEffect">
                                  <p:stCondLst>
                                    <p:cond delay="100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6896"/>
                                        </p:tgtEl>
                                        <p:attrNameLst>
                                          <p:attrName>style.visibility</p:attrName>
                                        </p:attrNameLst>
                                      </p:cBhvr>
                                      <p:to>
                                        <p:strVal val="visible"/>
                                      </p:to>
                                    </p:set>
                                  </p:childTnLst>
                                </p:cTn>
                              </p:par>
                            </p:childTnLst>
                          </p:cTn>
                        </p:par>
                        <p:par>
                          <p:cTn id="101" fill="hold" nodeType="afterGroup">
                            <p:stCondLst>
                              <p:cond delay="0"/>
                            </p:stCondLst>
                            <p:childTnLst>
                              <p:par>
                                <p:cTn id="102" presetID="22" presetClass="entr" presetSubtype="4" fill="hold" nodeType="after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36897"/>
                                        </p:tgtEl>
                                        <p:attrNameLst>
                                          <p:attrName>style.visibility</p:attrName>
                                        </p:attrNameLst>
                                      </p:cBhvr>
                                      <p:to>
                                        <p:strVal val="visible"/>
                                      </p:to>
                                    </p:set>
                                  </p:childTnLst>
                                </p:cTn>
                              </p:par>
                            </p:childTnLst>
                          </p:cTn>
                        </p:par>
                        <p:par>
                          <p:cTn id="108" fill="hold" nodeType="afterGroup">
                            <p:stCondLst>
                              <p:cond delay="500"/>
                            </p:stCondLst>
                            <p:childTnLst>
                              <p:par>
                                <p:cTn id="109" presetID="22" presetClass="entr" presetSubtype="4"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down)">
                                      <p:cBhvr>
                                        <p:cTn id="111" dur="500"/>
                                        <p:tgtEl>
                                          <p:spTgt spid="5"/>
                                        </p:tgtEl>
                                      </p:cBhvr>
                                    </p:animEffect>
                                  </p:childTnLst>
                                </p:cTn>
                              </p:par>
                            </p:childTnLst>
                          </p:cTn>
                        </p:par>
                        <p:par>
                          <p:cTn id="112" fill="hold" nodeType="afterGroup">
                            <p:stCondLst>
                              <p:cond delay="1000"/>
                            </p:stCondLst>
                            <p:childTnLst>
                              <p:par>
                                <p:cTn id="113" presetID="53" presetClass="entr" presetSubtype="0" fill="hold" nodeType="afterEffect">
                                  <p:stCondLst>
                                    <p:cond delay="0"/>
                                  </p:stCondLst>
                                  <p:childTnLst>
                                    <p:set>
                                      <p:cBhvr>
                                        <p:cTn id="114" dur="1" fill="hold">
                                          <p:stCondLst>
                                            <p:cond delay="0"/>
                                          </p:stCondLst>
                                        </p:cTn>
                                        <p:tgtEl>
                                          <p:spTgt spid="850981"/>
                                        </p:tgtEl>
                                        <p:attrNameLst>
                                          <p:attrName>style.visibility</p:attrName>
                                        </p:attrNameLst>
                                      </p:cBhvr>
                                      <p:to>
                                        <p:strVal val="visible"/>
                                      </p:to>
                                    </p:set>
                                    <p:anim calcmode="lin" valueType="num">
                                      <p:cBhvr>
                                        <p:cTn id="115" dur="2000" fill="hold"/>
                                        <p:tgtEl>
                                          <p:spTgt spid="850981"/>
                                        </p:tgtEl>
                                        <p:attrNameLst>
                                          <p:attrName>ppt_w</p:attrName>
                                        </p:attrNameLst>
                                      </p:cBhvr>
                                      <p:tavLst>
                                        <p:tav tm="0">
                                          <p:val>
                                            <p:fltVal val="0"/>
                                          </p:val>
                                        </p:tav>
                                        <p:tav tm="100000">
                                          <p:val>
                                            <p:strVal val="#ppt_w"/>
                                          </p:val>
                                        </p:tav>
                                      </p:tavLst>
                                    </p:anim>
                                    <p:anim calcmode="lin" valueType="num">
                                      <p:cBhvr>
                                        <p:cTn id="116" dur="2000" fill="hold"/>
                                        <p:tgtEl>
                                          <p:spTgt spid="850981"/>
                                        </p:tgtEl>
                                        <p:attrNameLst>
                                          <p:attrName>ppt_h</p:attrName>
                                        </p:attrNameLst>
                                      </p:cBhvr>
                                      <p:tavLst>
                                        <p:tav tm="0">
                                          <p:val>
                                            <p:fltVal val="0"/>
                                          </p:val>
                                        </p:tav>
                                        <p:tav tm="100000">
                                          <p:val>
                                            <p:strVal val="#ppt_h"/>
                                          </p:val>
                                        </p:tav>
                                      </p:tavLst>
                                    </p:anim>
                                    <p:animEffect transition="in" filter="fade">
                                      <p:cBhvr>
                                        <p:cTn id="117" dur="2000"/>
                                        <p:tgtEl>
                                          <p:spTgt spid="85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8" grpId="0" animBg="1"/>
      <p:bldP spid="850949" grpId="0" animBg="1"/>
      <p:bldP spid="850950" grpId="0" animBg="1"/>
      <p:bldP spid="850959" grpId="0" autoUpdateAnimBg="0"/>
      <p:bldP spid="850960" grpId="0" autoUpdateAnimBg="0"/>
      <p:bldP spid="850964" grpId="0" animBg="1"/>
      <p:bldP spid="850968" grpId="0" animBg="1"/>
      <p:bldP spid="850969" grpId="0" animBg="1"/>
      <p:bldP spid="850970" grpId="0" animBg="1"/>
      <p:bldP spid="36896" grpId="0"/>
      <p:bldP spid="36897" grpId="0"/>
      <p:bldP spid="40" grpId="0" animBg="1"/>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3733800" y="5210175"/>
            <a:ext cx="1189038" cy="25400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Contador</a:t>
            </a:r>
          </a:p>
        </p:txBody>
      </p:sp>
      <p:sp>
        <p:nvSpPr>
          <p:cNvPr id="845838" name="Oval 14"/>
          <p:cNvSpPr>
            <a:spLocks noChangeArrowheads="1"/>
          </p:cNvSpPr>
          <p:nvPr/>
        </p:nvSpPr>
        <p:spPr bwMode="auto">
          <a:xfrm>
            <a:off x="3306763" y="1657350"/>
            <a:ext cx="3324225" cy="2084388"/>
          </a:xfrm>
          <a:prstGeom prst="ellipse">
            <a:avLst/>
          </a:prstGeom>
          <a:solidFill>
            <a:schemeClr val="accent1">
              <a:alpha val="12941"/>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pic>
        <p:nvPicPr>
          <p:cNvPr id="26628" name="Imagen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1888" y="4137025"/>
            <a:ext cx="19018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n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73463" y="1933575"/>
            <a:ext cx="2482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826"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DIRECTA DE DIFERENCIA DE FASE</a:t>
            </a:r>
          </a:p>
        </p:txBody>
      </p:sp>
      <p:sp>
        <p:nvSpPr>
          <p:cNvPr id="845827" name="Rectangle 3"/>
          <p:cNvSpPr>
            <a:spLocks noChangeArrowheads="1"/>
          </p:cNvSpPr>
          <p:nvPr/>
        </p:nvSpPr>
        <p:spPr bwMode="auto">
          <a:xfrm>
            <a:off x="4181475" y="58738"/>
            <a:ext cx="4926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a:t>
            </a:r>
          </a:p>
        </p:txBody>
      </p:sp>
      <p:sp>
        <p:nvSpPr>
          <p:cNvPr id="26632" name="Freeform 5"/>
          <p:cNvSpPr>
            <a:spLocks/>
          </p:cNvSpPr>
          <p:nvPr/>
        </p:nvSpPr>
        <p:spPr bwMode="auto">
          <a:xfrm>
            <a:off x="2930525" y="4057650"/>
            <a:ext cx="979488" cy="722313"/>
          </a:xfrm>
          <a:custGeom>
            <a:avLst/>
            <a:gdLst>
              <a:gd name="T0" fmla="*/ 31601 w 10035"/>
              <a:gd name="T1" fmla="*/ 267158 h 10725"/>
              <a:gd name="T2" fmla="*/ 294827 w 10035"/>
              <a:gd name="T3" fmla="*/ 600418 h 10725"/>
              <a:gd name="T4" fmla="*/ 15715 w 10035"/>
              <a:gd name="T5" fmla="*/ 1124308 h 10725"/>
              <a:gd name="T6" fmla="*/ 825379 w 10035"/>
              <a:gd name="T7" fmla="*/ 1165551 h 10725"/>
              <a:gd name="T8" fmla="*/ 628258 w 10035"/>
              <a:gd name="T9" fmla="*/ 879834 h 10725"/>
              <a:gd name="T10" fmla="*/ 1293755 w 10035"/>
              <a:gd name="T11" fmla="*/ 9738 h 10725"/>
              <a:gd name="T12" fmla="*/ 1684238 w 10035"/>
              <a:gd name="T13" fmla="*/ 95430 h 10725"/>
              <a:gd name="T14" fmla="*/ 1714131 w 10035"/>
              <a:gd name="T15" fmla="*/ 367056 h 10725"/>
              <a:gd name="T16" fmla="*/ 0 60000 65536"/>
              <a:gd name="T17" fmla="*/ 0 60000 65536"/>
              <a:gd name="T18" fmla="*/ 0 60000 65536"/>
              <a:gd name="T19" fmla="*/ 0 60000 65536"/>
              <a:gd name="T20" fmla="*/ 0 60000 65536"/>
              <a:gd name="T21" fmla="*/ 0 60000 65536"/>
              <a:gd name="T22" fmla="*/ 0 60000 65536"/>
              <a:gd name="T23" fmla="*/ 0 60000 65536"/>
              <a:gd name="connsiteX0" fmla="*/ 185 w 10035"/>
              <a:gd name="connsiteY0" fmla="*/ 1743 h 10136"/>
              <a:gd name="connsiteX1" fmla="*/ 1726 w 10035"/>
              <a:gd name="connsiteY1" fmla="*/ 4652 h 10136"/>
              <a:gd name="connsiteX2" fmla="*/ 92 w 10035"/>
              <a:gd name="connsiteY2" fmla="*/ 9225 h 10136"/>
              <a:gd name="connsiteX3" fmla="*/ 4832 w 10035"/>
              <a:gd name="connsiteY3" fmla="*/ 9585 h 10136"/>
              <a:gd name="connsiteX4" fmla="*/ 3678 w 10035"/>
              <a:gd name="connsiteY4" fmla="*/ 7091 h 10136"/>
              <a:gd name="connsiteX5" fmla="*/ 6344 w 10035"/>
              <a:gd name="connsiteY5" fmla="*/ 467 h 10136"/>
              <a:gd name="connsiteX6" fmla="*/ 9860 w 10035"/>
              <a:gd name="connsiteY6" fmla="*/ 244 h 10136"/>
              <a:gd name="connsiteX7" fmla="*/ 10035 w 10035"/>
              <a:gd name="connsiteY7" fmla="*/ 2615 h 10136"/>
              <a:gd name="connsiteX0" fmla="*/ 185 w 10035"/>
              <a:gd name="connsiteY0" fmla="*/ 1499 h 9892"/>
              <a:gd name="connsiteX1" fmla="*/ 1726 w 10035"/>
              <a:gd name="connsiteY1" fmla="*/ 4408 h 9892"/>
              <a:gd name="connsiteX2" fmla="*/ 92 w 10035"/>
              <a:gd name="connsiteY2" fmla="*/ 8981 h 9892"/>
              <a:gd name="connsiteX3" fmla="*/ 4832 w 10035"/>
              <a:gd name="connsiteY3" fmla="*/ 9341 h 9892"/>
              <a:gd name="connsiteX4" fmla="*/ 3678 w 10035"/>
              <a:gd name="connsiteY4" fmla="*/ 6847 h 9892"/>
              <a:gd name="connsiteX5" fmla="*/ 9860 w 10035"/>
              <a:gd name="connsiteY5" fmla="*/ 0 h 9892"/>
              <a:gd name="connsiteX6" fmla="*/ 10035 w 10035"/>
              <a:gd name="connsiteY6" fmla="*/ 2371 h 9892"/>
              <a:gd name="connsiteX0" fmla="*/ 184 w 9842"/>
              <a:gd name="connsiteY0" fmla="*/ 1515 h 10000"/>
              <a:gd name="connsiteX1" fmla="*/ 1720 w 9842"/>
              <a:gd name="connsiteY1" fmla="*/ 4456 h 10000"/>
              <a:gd name="connsiteX2" fmla="*/ 92 w 9842"/>
              <a:gd name="connsiteY2" fmla="*/ 9079 h 10000"/>
              <a:gd name="connsiteX3" fmla="*/ 4815 w 9842"/>
              <a:gd name="connsiteY3" fmla="*/ 9443 h 10000"/>
              <a:gd name="connsiteX4" fmla="*/ 3665 w 9842"/>
              <a:gd name="connsiteY4" fmla="*/ 6922 h 10000"/>
              <a:gd name="connsiteX5" fmla="*/ 9826 w 9842"/>
              <a:gd name="connsiteY5" fmla="*/ 0 h 10000"/>
              <a:gd name="connsiteX6" fmla="*/ 7622 w 9842"/>
              <a:gd name="connsiteY6" fmla="*/ 3923 h 10000"/>
              <a:gd name="connsiteX0" fmla="*/ 188 w 7745"/>
              <a:gd name="connsiteY0" fmla="*/ 0 h 8485"/>
              <a:gd name="connsiteX1" fmla="*/ 1749 w 7745"/>
              <a:gd name="connsiteY1" fmla="*/ 2941 h 8485"/>
              <a:gd name="connsiteX2" fmla="*/ 94 w 7745"/>
              <a:gd name="connsiteY2" fmla="*/ 7564 h 8485"/>
              <a:gd name="connsiteX3" fmla="*/ 4893 w 7745"/>
              <a:gd name="connsiteY3" fmla="*/ 7928 h 8485"/>
              <a:gd name="connsiteX4" fmla="*/ 3725 w 7745"/>
              <a:gd name="connsiteY4" fmla="*/ 5407 h 8485"/>
              <a:gd name="connsiteX5" fmla="*/ 6250 w 7745"/>
              <a:gd name="connsiteY5" fmla="*/ 1429 h 8485"/>
              <a:gd name="connsiteX6" fmla="*/ 7745 w 7745"/>
              <a:gd name="connsiteY6" fmla="*/ 2408 h 8485"/>
              <a:gd name="connsiteX0" fmla="*/ 243 w 10000"/>
              <a:gd name="connsiteY0" fmla="*/ 0 h 10000"/>
              <a:gd name="connsiteX1" fmla="*/ 2258 w 10000"/>
              <a:gd name="connsiteY1" fmla="*/ 3466 h 10000"/>
              <a:gd name="connsiteX2" fmla="*/ 121 w 10000"/>
              <a:gd name="connsiteY2" fmla="*/ 8915 h 10000"/>
              <a:gd name="connsiteX3" fmla="*/ 6318 w 10000"/>
              <a:gd name="connsiteY3" fmla="*/ 9344 h 10000"/>
              <a:gd name="connsiteX4" fmla="*/ 4810 w 10000"/>
              <a:gd name="connsiteY4" fmla="*/ 6372 h 10000"/>
              <a:gd name="connsiteX5" fmla="*/ 7124 w 10000"/>
              <a:gd name="connsiteY5" fmla="*/ 1941 h 10000"/>
              <a:gd name="connsiteX6" fmla="*/ 10000 w 10000"/>
              <a:gd name="connsiteY6" fmla="*/ 2838 h 10000"/>
              <a:gd name="connsiteX0" fmla="*/ 243 w 10000"/>
              <a:gd name="connsiteY0" fmla="*/ 0 h 10000"/>
              <a:gd name="connsiteX1" fmla="*/ 2258 w 10000"/>
              <a:gd name="connsiteY1" fmla="*/ 3466 h 10000"/>
              <a:gd name="connsiteX2" fmla="*/ 121 w 10000"/>
              <a:gd name="connsiteY2" fmla="*/ 8915 h 10000"/>
              <a:gd name="connsiteX3" fmla="*/ 6318 w 10000"/>
              <a:gd name="connsiteY3" fmla="*/ 9344 h 10000"/>
              <a:gd name="connsiteX4" fmla="*/ 4810 w 10000"/>
              <a:gd name="connsiteY4" fmla="*/ 6372 h 10000"/>
              <a:gd name="connsiteX5" fmla="*/ 7124 w 10000"/>
              <a:gd name="connsiteY5" fmla="*/ 1941 h 10000"/>
              <a:gd name="connsiteX6" fmla="*/ 10000 w 10000"/>
              <a:gd name="connsiteY6" fmla="*/ 283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243" y="0"/>
                </a:moveTo>
                <a:cubicBezTo>
                  <a:pt x="167" y="1056"/>
                  <a:pt x="2715" y="-1289"/>
                  <a:pt x="2258" y="3466"/>
                </a:cubicBezTo>
                <a:cubicBezTo>
                  <a:pt x="1800" y="6735"/>
                  <a:pt x="-556" y="7935"/>
                  <a:pt x="121" y="8915"/>
                </a:cubicBezTo>
                <a:cubicBezTo>
                  <a:pt x="799" y="9894"/>
                  <a:pt x="5462" y="10559"/>
                  <a:pt x="6318" y="9344"/>
                </a:cubicBezTo>
                <a:cubicBezTo>
                  <a:pt x="7174" y="8127"/>
                  <a:pt x="4676" y="7606"/>
                  <a:pt x="4810" y="6372"/>
                </a:cubicBezTo>
                <a:cubicBezTo>
                  <a:pt x="4944" y="5138"/>
                  <a:pt x="5737" y="2830"/>
                  <a:pt x="7124" y="1941"/>
                </a:cubicBezTo>
                <a:cubicBezTo>
                  <a:pt x="8197" y="1807"/>
                  <a:pt x="9866" y="2433"/>
                  <a:pt x="10000" y="2838"/>
                </a:cubicBezTo>
              </a:path>
            </a:pathLst>
          </a:custGeom>
          <a:noFill/>
          <a:ln w="57150" cap="flat" cmpd="sng">
            <a:solidFill>
              <a:schemeClr val="accent1">
                <a:lumMod val="20000"/>
                <a:lumOff val="80000"/>
              </a:schemeClr>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a:defRPr/>
            </a:pPr>
            <a:endParaRPr lang="es-MX" sz="1800"/>
          </a:p>
        </p:txBody>
      </p:sp>
      <p:sp>
        <p:nvSpPr>
          <p:cNvPr id="26633" name="Freeform 9"/>
          <p:cNvSpPr>
            <a:spLocks/>
          </p:cNvSpPr>
          <p:nvPr/>
        </p:nvSpPr>
        <p:spPr bwMode="auto">
          <a:xfrm>
            <a:off x="5175250" y="4021138"/>
            <a:ext cx="1470025" cy="1563687"/>
          </a:xfrm>
          <a:custGeom>
            <a:avLst/>
            <a:gdLst>
              <a:gd name="T0" fmla="*/ 2147483646 w 9507"/>
              <a:gd name="T1" fmla="*/ 2147483646 h 13299"/>
              <a:gd name="T2" fmla="*/ 2147483646 w 9507"/>
              <a:gd name="T3" fmla="*/ 2147483646 h 13299"/>
              <a:gd name="T4" fmla="*/ 2147483646 w 9507"/>
              <a:gd name="T5" fmla="*/ 2147483646 h 13299"/>
              <a:gd name="T6" fmla="*/ 2147483646 w 9507"/>
              <a:gd name="T7" fmla="*/ 2147483646 h 13299"/>
              <a:gd name="T8" fmla="*/ 2147483646 w 9507"/>
              <a:gd name="T9" fmla="*/ 2147483646 h 13299"/>
              <a:gd name="T10" fmla="*/ 2147483646 w 9507"/>
              <a:gd name="T11" fmla="*/ 2147483646 h 13299"/>
              <a:gd name="T12" fmla="*/ 2147483646 w 9507"/>
              <a:gd name="T13" fmla="*/ 2147483646 h 13299"/>
              <a:gd name="T14" fmla="*/ 0 w 9507"/>
              <a:gd name="T15" fmla="*/ 2147483646 h 132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07" h="13299">
                <a:moveTo>
                  <a:pt x="9507" y="432"/>
                </a:moveTo>
                <a:cubicBezTo>
                  <a:pt x="8957" y="227"/>
                  <a:pt x="8338" y="-650"/>
                  <a:pt x="7698" y="908"/>
                </a:cubicBezTo>
                <a:cubicBezTo>
                  <a:pt x="7058" y="2466"/>
                  <a:pt x="7755" y="7221"/>
                  <a:pt x="6913" y="8324"/>
                </a:cubicBezTo>
                <a:cubicBezTo>
                  <a:pt x="6071" y="9427"/>
                  <a:pt x="3554" y="9184"/>
                  <a:pt x="3341" y="9895"/>
                </a:cubicBezTo>
                <a:cubicBezTo>
                  <a:pt x="3128" y="10606"/>
                  <a:pt x="5849" y="12024"/>
                  <a:pt x="5636" y="12590"/>
                </a:cubicBezTo>
                <a:cubicBezTo>
                  <a:pt x="5423" y="13156"/>
                  <a:pt x="2920" y="13350"/>
                  <a:pt x="2063" y="13289"/>
                </a:cubicBezTo>
                <a:cubicBezTo>
                  <a:pt x="1206" y="13228"/>
                  <a:pt x="1053" y="13096"/>
                  <a:pt x="494" y="12226"/>
                </a:cubicBezTo>
                <a:cubicBezTo>
                  <a:pt x="-253" y="11698"/>
                  <a:pt x="131" y="8507"/>
                  <a:pt x="0" y="8132"/>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45834" name="Freeform 10"/>
          <p:cNvSpPr>
            <a:spLocks/>
          </p:cNvSpPr>
          <p:nvPr/>
        </p:nvSpPr>
        <p:spPr bwMode="auto">
          <a:xfrm>
            <a:off x="5272088" y="2397125"/>
            <a:ext cx="1846262" cy="1793875"/>
          </a:xfrm>
          <a:custGeom>
            <a:avLst/>
            <a:gdLst>
              <a:gd name="T0" fmla="*/ 0 w 15204"/>
              <a:gd name="T1" fmla="*/ 2147483646 h 13273"/>
              <a:gd name="T2" fmla="*/ 2147483646 w 15204"/>
              <a:gd name="T3" fmla="*/ 2147483646 h 13273"/>
              <a:gd name="T4" fmla="*/ 2147483646 w 15204"/>
              <a:gd name="T5" fmla="*/ 2147483646 h 13273"/>
              <a:gd name="T6" fmla="*/ 2147483646 w 15204"/>
              <a:gd name="T7" fmla="*/ 2147483646 h 13273"/>
              <a:gd name="T8" fmla="*/ 2147483646 w 15204"/>
              <a:gd name="T9" fmla="*/ 2147483646 h 13273"/>
              <a:gd name="T10" fmla="*/ 2147483646 w 15204"/>
              <a:gd name="T11" fmla="*/ 2147483646 h 13273"/>
              <a:gd name="T12" fmla="*/ 2147483646 w 15204"/>
              <a:gd name="T13" fmla="*/ 2147483646 h 13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04" h="13273">
                <a:moveTo>
                  <a:pt x="0" y="13267"/>
                </a:moveTo>
                <a:cubicBezTo>
                  <a:pt x="2199" y="13421"/>
                  <a:pt x="1424" y="10859"/>
                  <a:pt x="3909" y="10258"/>
                </a:cubicBezTo>
                <a:cubicBezTo>
                  <a:pt x="6394" y="9657"/>
                  <a:pt x="13588" y="9869"/>
                  <a:pt x="14909" y="9660"/>
                </a:cubicBezTo>
                <a:cubicBezTo>
                  <a:pt x="16230" y="9451"/>
                  <a:pt x="12749" y="9362"/>
                  <a:pt x="11837" y="9003"/>
                </a:cubicBezTo>
                <a:cubicBezTo>
                  <a:pt x="10925" y="8644"/>
                  <a:pt x="9844" y="8804"/>
                  <a:pt x="9438" y="7508"/>
                </a:cubicBezTo>
                <a:cubicBezTo>
                  <a:pt x="9033" y="6212"/>
                  <a:pt x="9967" y="2455"/>
                  <a:pt x="9438" y="1205"/>
                </a:cubicBezTo>
                <a:cubicBezTo>
                  <a:pt x="8909" y="-45"/>
                  <a:pt x="7569" y="-19"/>
                  <a:pt x="6246" y="8"/>
                </a:cubicBezTo>
              </a:path>
            </a:pathLst>
          </a:custGeom>
          <a:noFill/>
          <a:ln w="57150" cap="flat" cmpd="sng">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alpha val="1294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6635" name="Text Box 11"/>
          <p:cNvSpPr txBox="1">
            <a:spLocks noChangeArrowheads="1"/>
          </p:cNvSpPr>
          <p:nvPr/>
        </p:nvSpPr>
        <p:spPr bwMode="auto">
          <a:xfrm>
            <a:off x="6137275" y="5326063"/>
            <a:ext cx="1728788" cy="609600"/>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60000"/>
              </a:lnSpc>
              <a:spcBef>
                <a:spcPct val="50000"/>
              </a:spcBef>
              <a:buClrTx/>
              <a:buFontTx/>
              <a:buNone/>
            </a:pPr>
            <a:r>
              <a:rPr kumimoji="0" lang="es-ES" altLang="es-MX" sz="1200">
                <a:solidFill>
                  <a:schemeClr val="tx1"/>
                </a:solidFill>
                <a:latin typeface="Times New Roman" panose="02020603050405020304" pitchFamily="18" charset="0"/>
              </a:rPr>
              <a:t>Frecuencia Bajo</a:t>
            </a:r>
          </a:p>
          <a:p>
            <a:pPr algn="ctr" eaLnBrk="1" hangingPunct="1">
              <a:lnSpc>
                <a:spcPct val="60000"/>
              </a:lnSpc>
              <a:spcBef>
                <a:spcPct val="50000"/>
              </a:spcBef>
              <a:buClrTx/>
              <a:buFontTx/>
              <a:buNone/>
            </a:pPr>
            <a:r>
              <a:rPr kumimoji="0" lang="es-ES" altLang="es-MX" sz="1200">
                <a:solidFill>
                  <a:schemeClr val="tx1"/>
                </a:solidFill>
                <a:latin typeface="Times New Roman" panose="02020603050405020304" pitchFamily="18" charset="0"/>
              </a:rPr>
              <a:t>Calibración</a:t>
            </a:r>
          </a:p>
          <a:p>
            <a:pPr algn="ctr" eaLnBrk="1" hangingPunct="1">
              <a:lnSpc>
                <a:spcPct val="60000"/>
              </a:lnSpc>
              <a:spcBef>
                <a:spcPct val="50000"/>
              </a:spcBef>
              <a:buClrTx/>
              <a:buFontTx/>
              <a:buNone/>
            </a:pPr>
            <a:r>
              <a:rPr kumimoji="0" lang="es-ES" altLang="es-MX" sz="1200">
                <a:solidFill>
                  <a:schemeClr val="tx1"/>
                </a:solidFill>
                <a:latin typeface="Times New Roman" panose="02020603050405020304" pitchFamily="18" charset="0"/>
              </a:rPr>
              <a:t>(10 MHz)</a:t>
            </a:r>
          </a:p>
        </p:txBody>
      </p:sp>
      <p:sp>
        <p:nvSpPr>
          <p:cNvPr id="845836" name="Text Box 12"/>
          <p:cNvSpPr txBox="1">
            <a:spLocks noChangeArrowheads="1"/>
          </p:cNvSpPr>
          <p:nvPr/>
        </p:nvSpPr>
        <p:spPr bwMode="auto">
          <a:xfrm>
            <a:off x="7245350" y="1463675"/>
            <a:ext cx="1404938" cy="479425"/>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40000"/>
              </a:lnSpc>
              <a:spcBef>
                <a:spcPct val="50000"/>
              </a:spcBef>
              <a:buClrTx/>
              <a:buFontTx/>
              <a:buNone/>
            </a:pPr>
            <a:r>
              <a:rPr kumimoji="0" lang="es-ES" altLang="es-MX" sz="1200">
                <a:solidFill>
                  <a:schemeClr val="tx1"/>
                </a:solidFill>
                <a:latin typeface="Times New Roman" panose="02020603050405020304" pitchFamily="18" charset="0"/>
              </a:rPr>
              <a:t>Interface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de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 Comunicación</a:t>
            </a:r>
          </a:p>
        </p:txBody>
      </p:sp>
      <p:sp>
        <p:nvSpPr>
          <p:cNvPr id="26637" name="Text Box 13"/>
          <p:cNvSpPr txBox="1">
            <a:spLocks noChangeArrowheads="1"/>
          </p:cNvSpPr>
          <p:nvPr/>
        </p:nvSpPr>
        <p:spPr bwMode="auto">
          <a:xfrm>
            <a:off x="763588" y="5257800"/>
            <a:ext cx="2054225" cy="738188"/>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kumimoji="0" lang="es-ES" altLang="es-MX" sz="1200">
                <a:solidFill>
                  <a:schemeClr val="tx1"/>
                </a:solidFill>
                <a:latin typeface="Times New Roman" panose="02020603050405020304" pitchFamily="18" charset="0"/>
              </a:rPr>
              <a:t>Frecuencia Patrón para comparar</a:t>
            </a:r>
          </a:p>
          <a:p>
            <a:pPr algn="ctr" eaLnBrk="1" hangingPunct="1">
              <a:spcBef>
                <a:spcPct val="50000"/>
              </a:spcBef>
              <a:buClrTx/>
              <a:buFontTx/>
              <a:buNone/>
            </a:pPr>
            <a:r>
              <a:rPr kumimoji="0" lang="es-ES" altLang="es-MX" sz="1200">
                <a:solidFill>
                  <a:schemeClr val="tx1"/>
                </a:solidFill>
                <a:latin typeface="Times New Roman" panose="02020603050405020304" pitchFamily="18" charset="0"/>
              </a:rPr>
              <a:t>(10 MHz)</a:t>
            </a:r>
          </a:p>
        </p:txBody>
      </p:sp>
      <p:sp>
        <p:nvSpPr>
          <p:cNvPr id="26638" name="Line 15"/>
          <p:cNvSpPr>
            <a:spLocks noChangeShapeType="1"/>
          </p:cNvSpPr>
          <p:nvPr/>
        </p:nvSpPr>
        <p:spPr bwMode="auto">
          <a:xfrm flipV="1">
            <a:off x="2586038" y="5257800"/>
            <a:ext cx="231775"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45840" name="Line 16"/>
          <p:cNvSpPr>
            <a:spLocks noChangeShapeType="1"/>
          </p:cNvSpPr>
          <p:nvPr/>
        </p:nvSpPr>
        <p:spPr bwMode="auto">
          <a:xfrm flipH="1">
            <a:off x="6467475" y="1949450"/>
            <a:ext cx="1220788" cy="71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6640" name="Line 17"/>
          <p:cNvSpPr>
            <a:spLocks noChangeShapeType="1"/>
          </p:cNvSpPr>
          <p:nvPr/>
        </p:nvSpPr>
        <p:spPr bwMode="auto">
          <a:xfrm flipH="1" flipV="1">
            <a:off x="6324600" y="4999038"/>
            <a:ext cx="541338" cy="27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 name="CuadroTexto 5"/>
          <p:cNvSpPr txBox="1">
            <a:spLocks noChangeArrowheads="1"/>
          </p:cNvSpPr>
          <p:nvPr/>
        </p:nvSpPr>
        <p:spPr bwMode="auto">
          <a:xfrm>
            <a:off x="3654425" y="5429250"/>
            <a:ext cx="9159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MODO: Fase</a:t>
            </a:r>
          </a:p>
        </p:txBody>
      </p:sp>
      <p:pic>
        <p:nvPicPr>
          <p:cNvPr id="26642" name="Imagen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3588" y="3794125"/>
            <a:ext cx="22161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Imagen 9">
            <a:hlinkClick r:id="rId6" action="ppaction://hlinksldjump"/>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23025" y="3876675"/>
            <a:ext cx="2195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1439863" y="3481388"/>
            <a:ext cx="1187450"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MX" sz="1050" dirty="0">
                <a:effectLst>
                  <a:outerShdw blurRad="38100" dist="38100" dir="2700000" algn="tl">
                    <a:srgbClr val="000000">
                      <a:alpha val="43137"/>
                    </a:srgbClr>
                  </a:outerShdw>
                </a:effectLst>
              </a:rPr>
              <a:t>Patrón Nacional</a:t>
            </a:r>
          </a:p>
        </p:txBody>
      </p:sp>
      <p:sp>
        <p:nvSpPr>
          <p:cNvPr id="29" name="CuadroTexto 28"/>
          <p:cNvSpPr txBox="1"/>
          <p:nvPr/>
        </p:nvSpPr>
        <p:spPr>
          <a:xfrm>
            <a:off x="7253288" y="3455988"/>
            <a:ext cx="1312862"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Instrumento bajo calibración</a:t>
            </a:r>
          </a:p>
        </p:txBody>
      </p:sp>
      <p:sp>
        <p:nvSpPr>
          <p:cNvPr id="3" name="Forma libre 2"/>
          <p:cNvSpPr/>
          <p:nvPr/>
        </p:nvSpPr>
        <p:spPr>
          <a:xfrm>
            <a:off x="2779713" y="4151313"/>
            <a:ext cx="2214562" cy="1652587"/>
          </a:xfrm>
          <a:custGeom>
            <a:avLst/>
            <a:gdLst>
              <a:gd name="connsiteX0" fmla="*/ 238125 w 2952750"/>
              <a:gd name="connsiteY0" fmla="*/ 0 h 2171700"/>
              <a:gd name="connsiteX1" fmla="*/ 333375 w 2952750"/>
              <a:gd name="connsiteY1" fmla="*/ 142875 h 2171700"/>
              <a:gd name="connsiteX2" fmla="*/ 0 w 2952750"/>
              <a:gd name="connsiteY2" fmla="*/ 933450 h 2171700"/>
              <a:gd name="connsiteX3" fmla="*/ 304800 w 2952750"/>
              <a:gd name="connsiteY3" fmla="*/ 1762125 h 2171700"/>
              <a:gd name="connsiteX4" fmla="*/ 1733550 w 2952750"/>
              <a:gd name="connsiteY4" fmla="*/ 2171700 h 2171700"/>
              <a:gd name="connsiteX5" fmla="*/ 2752725 w 2952750"/>
              <a:gd name="connsiteY5" fmla="*/ 2047875 h 2171700"/>
              <a:gd name="connsiteX6" fmla="*/ 2952750 w 2952750"/>
              <a:gd name="connsiteY6" fmla="*/ 1123950 h 2171700"/>
              <a:gd name="connsiteX0" fmla="*/ 238125 w 2952750"/>
              <a:gd name="connsiteY0" fmla="*/ 0 h 2171700"/>
              <a:gd name="connsiteX1" fmla="*/ 333375 w 2952750"/>
              <a:gd name="connsiteY1" fmla="*/ 142875 h 2171700"/>
              <a:gd name="connsiteX2" fmla="*/ 0 w 2952750"/>
              <a:gd name="connsiteY2" fmla="*/ 933450 h 2171700"/>
              <a:gd name="connsiteX3" fmla="*/ 304800 w 2952750"/>
              <a:gd name="connsiteY3" fmla="*/ 1762125 h 2171700"/>
              <a:gd name="connsiteX4" fmla="*/ 1733550 w 2952750"/>
              <a:gd name="connsiteY4" fmla="*/ 2171700 h 2171700"/>
              <a:gd name="connsiteX5" fmla="*/ 2752725 w 2952750"/>
              <a:gd name="connsiteY5" fmla="*/ 2047875 h 2171700"/>
              <a:gd name="connsiteX6" fmla="*/ 2952750 w 2952750"/>
              <a:gd name="connsiteY6" fmla="*/ 1123950 h 2171700"/>
              <a:gd name="connsiteX0" fmla="*/ 238125 w 2952750"/>
              <a:gd name="connsiteY0" fmla="*/ 0 h 2199653"/>
              <a:gd name="connsiteX1" fmla="*/ 333375 w 2952750"/>
              <a:gd name="connsiteY1" fmla="*/ 142875 h 2199653"/>
              <a:gd name="connsiteX2" fmla="*/ 0 w 2952750"/>
              <a:gd name="connsiteY2" fmla="*/ 933450 h 2199653"/>
              <a:gd name="connsiteX3" fmla="*/ 304800 w 2952750"/>
              <a:gd name="connsiteY3" fmla="*/ 1762125 h 2199653"/>
              <a:gd name="connsiteX4" fmla="*/ 1733550 w 2952750"/>
              <a:gd name="connsiteY4" fmla="*/ 2171700 h 2199653"/>
              <a:gd name="connsiteX5" fmla="*/ 2752725 w 2952750"/>
              <a:gd name="connsiteY5" fmla="*/ 2047875 h 2199653"/>
              <a:gd name="connsiteX6" fmla="*/ 2952750 w 2952750"/>
              <a:gd name="connsiteY6" fmla="*/ 1123950 h 2199653"/>
              <a:gd name="connsiteX0" fmla="*/ 238125 w 2952750"/>
              <a:gd name="connsiteY0" fmla="*/ 0 h 2199653"/>
              <a:gd name="connsiteX1" fmla="*/ 333375 w 2952750"/>
              <a:gd name="connsiteY1" fmla="*/ 142875 h 2199653"/>
              <a:gd name="connsiteX2" fmla="*/ 0 w 2952750"/>
              <a:gd name="connsiteY2" fmla="*/ 933450 h 2199653"/>
              <a:gd name="connsiteX3" fmla="*/ 304800 w 2952750"/>
              <a:gd name="connsiteY3" fmla="*/ 1762125 h 2199653"/>
              <a:gd name="connsiteX4" fmla="*/ 1733550 w 2952750"/>
              <a:gd name="connsiteY4" fmla="*/ 2171700 h 2199653"/>
              <a:gd name="connsiteX5" fmla="*/ 2752725 w 2952750"/>
              <a:gd name="connsiteY5" fmla="*/ 2047875 h 2199653"/>
              <a:gd name="connsiteX6" fmla="*/ 2952750 w 2952750"/>
              <a:gd name="connsiteY6" fmla="*/ 1123950 h 2199653"/>
              <a:gd name="connsiteX0" fmla="*/ 238668 w 2953293"/>
              <a:gd name="connsiteY0" fmla="*/ 0 h 2199653"/>
              <a:gd name="connsiteX1" fmla="*/ 333918 w 2953293"/>
              <a:gd name="connsiteY1" fmla="*/ 142875 h 2199653"/>
              <a:gd name="connsiteX2" fmla="*/ 543 w 2953293"/>
              <a:gd name="connsiteY2" fmla="*/ 933450 h 2199653"/>
              <a:gd name="connsiteX3" fmla="*/ 305343 w 2953293"/>
              <a:gd name="connsiteY3" fmla="*/ 1762125 h 2199653"/>
              <a:gd name="connsiteX4" fmla="*/ 1734093 w 2953293"/>
              <a:gd name="connsiteY4" fmla="*/ 2171700 h 2199653"/>
              <a:gd name="connsiteX5" fmla="*/ 2753268 w 2953293"/>
              <a:gd name="connsiteY5" fmla="*/ 2047875 h 2199653"/>
              <a:gd name="connsiteX6" fmla="*/ 2953293 w 2953293"/>
              <a:gd name="connsiteY6" fmla="*/ 1123950 h 2199653"/>
              <a:gd name="connsiteX0" fmla="*/ 238668 w 2953293"/>
              <a:gd name="connsiteY0" fmla="*/ 0 h 2199653"/>
              <a:gd name="connsiteX1" fmla="*/ 333918 w 2953293"/>
              <a:gd name="connsiteY1" fmla="*/ 142875 h 2199653"/>
              <a:gd name="connsiteX2" fmla="*/ 543 w 2953293"/>
              <a:gd name="connsiteY2" fmla="*/ 933450 h 2199653"/>
              <a:gd name="connsiteX3" fmla="*/ 305343 w 2953293"/>
              <a:gd name="connsiteY3" fmla="*/ 1762125 h 2199653"/>
              <a:gd name="connsiteX4" fmla="*/ 1734093 w 2953293"/>
              <a:gd name="connsiteY4" fmla="*/ 2171700 h 2199653"/>
              <a:gd name="connsiteX5" fmla="*/ 2753268 w 2953293"/>
              <a:gd name="connsiteY5" fmla="*/ 2047875 h 2199653"/>
              <a:gd name="connsiteX6" fmla="*/ 2953293 w 2953293"/>
              <a:gd name="connsiteY6" fmla="*/ 1123950 h 2199653"/>
              <a:gd name="connsiteX0" fmla="*/ 238668 w 2953293"/>
              <a:gd name="connsiteY0" fmla="*/ 0 h 2199653"/>
              <a:gd name="connsiteX1" fmla="*/ 333918 w 2953293"/>
              <a:gd name="connsiteY1" fmla="*/ 142875 h 2199653"/>
              <a:gd name="connsiteX2" fmla="*/ 543 w 2953293"/>
              <a:gd name="connsiteY2" fmla="*/ 933450 h 2199653"/>
              <a:gd name="connsiteX3" fmla="*/ 305343 w 2953293"/>
              <a:gd name="connsiteY3" fmla="*/ 1762125 h 2199653"/>
              <a:gd name="connsiteX4" fmla="*/ 1734093 w 2953293"/>
              <a:gd name="connsiteY4" fmla="*/ 2171700 h 2199653"/>
              <a:gd name="connsiteX5" fmla="*/ 2753268 w 2953293"/>
              <a:gd name="connsiteY5" fmla="*/ 2047875 h 2199653"/>
              <a:gd name="connsiteX6" fmla="*/ 2953293 w 2953293"/>
              <a:gd name="connsiteY6" fmla="*/ 1123950 h 2199653"/>
              <a:gd name="connsiteX0" fmla="*/ 238190 w 2952815"/>
              <a:gd name="connsiteY0" fmla="*/ 0 h 2182076"/>
              <a:gd name="connsiteX1" fmla="*/ 333440 w 2952815"/>
              <a:gd name="connsiteY1" fmla="*/ 142875 h 2182076"/>
              <a:gd name="connsiteX2" fmla="*/ 65 w 2952815"/>
              <a:gd name="connsiteY2" fmla="*/ 933450 h 2182076"/>
              <a:gd name="connsiteX3" fmla="*/ 542990 w 2952815"/>
              <a:gd name="connsiteY3" fmla="*/ 2000250 h 2182076"/>
              <a:gd name="connsiteX4" fmla="*/ 1733615 w 2952815"/>
              <a:gd name="connsiteY4" fmla="*/ 2171700 h 2182076"/>
              <a:gd name="connsiteX5" fmla="*/ 2752790 w 2952815"/>
              <a:gd name="connsiteY5" fmla="*/ 2047875 h 2182076"/>
              <a:gd name="connsiteX6" fmla="*/ 2952815 w 2952815"/>
              <a:gd name="connsiteY6" fmla="*/ 1123950 h 2182076"/>
              <a:gd name="connsiteX0" fmla="*/ 238190 w 2952815"/>
              <a:gd name="connsiteY0" fmla="*/ 0 h 2204389"/>
              <a:gd name="connsiteX1" fmla="*/ 333440 w 2952815"/>
              <a:gd name="connsiteY1" fmla="*/ 142875 h 2204389"/>
              <a:gd name="connsiteX2" fmla="*/ 65 w 2952815"/>
              <a:gd name="connsiteY2" fmla="*/ 933450 h 2204389"/>
              <a:gd name="connsiteX3" fmla="*/ 542990 w 2952815"/>
              <a:gd name="connsiteY3" fmla="*/ 2000250 h 2204389"/>
              <a:gd name="connsiteX4" fmla="*/ 1762190 w 2952815"/>
              <a:gd name="connsiteY4" fmla="*/ 2200275 h 2204389"/>
              <a:gd name="connsiteX5" fmla="*/ 2752790 w 2952815"/>
              <a:gd name="connsiteY5" fmla="*/ 2047875 h 2204389"/>
              <a:gd name="connsiteX6" fmla="*/ 2952815 w 2952815"/>
              <a:gd name="connsiteY6" fmla="*/ 1123950 h 220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815" h="2204389">
                <a:moveTo>
                  <a:pt x="238190" y="0"/>
                </a:moveTo>
                <a:cubicBezTo>
                  <a:pt x="269940" y="47625"/>
                  <a:pt x="373127" y="-12700"/>
                  <a:pt x="333440" y="142875"/>
                </a:cubicBezTo>
                <a:cubicBezTo>
                  <a:pt x="293753" y="298450"/>
                  <a:pt x="4828" y="663575"/>
                  <a:pt x="65" y="933450"/>
                </a:cubicBezTo>
                <a:cubicBezTo>
                  <a:pt x="-4698" y="1203325"/>
                  <a:pt x="254065" y="1793875"/>
                  <a:pt x="542990" y="2000250"/>
                </a:cubicBezTo>
                <a:cubicBezTo>
                  <a:pt x="831915" y="2206625"/>
                  <a:pt x="1393890" y="2192338"/>
                  <a:pt x="1762190" y="2200275"/>
                </a:cubicBezTo>
                <a:cubicBezTo>
                  <a:pt x="2130490" y="2208212"/>
                  <a:pt x="2549590" y="2222500"/>
                  <a:pt x="2752790" y="2047875"/>
                </a:cubicBezTo>
                <a:cubicBezTo>
                  <a:pt x="2955990" y="1873250"/>
                  <a:pt x="2886140" y="1431925"/>
                  <a:pt x="2952815" y="1123950"/>
                </a:cubicBezTo>
              </a:path>
            </a:pathLst>
          </a:custGeom>
          <a:noFill/>
          <a:ln w="571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25" name="CuadroTexto 24"/>
          <p:cNvSpPr txBox="1">
            <a:spLocks noChangeArrowheads="1"/>
          </p:cNvSpPr>
          <p:nvPr/>
        </p:nvSpPr>
        <p:spPr bwMode="auto">
          <a:xfrm>
            <a:off x="3840163" y="4500563"/>
            <a:ext cx="1082675" cy="323850"/>
          </a:xfrm>
          <a:prstGeom prst="rect">
            <a:avLst/>
          </a:prstGeom>
          <a:solidFill>
            <a:schemeClr val="accent6">
              <a:lumMod val="40000"/>
              <a:lumOff val="60000"/>
            </a:schemeClr>
          </a:solidFill>
          <a:ln>
            <a:noFill/>
          </a:ln>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a:defRPr/>
            </a:pPr>
            <a:r>
              <a:rPr lang="es-MX" altLang="es-MX" sz="1500" dirty="0"/>
              <a:t>125 °</a:t>
            </a:r>
          </a:p>
        </p:txBody>
      </p:sp>
      <p:sp>
        <p:nvSpPr>
          <p:cNvPr id="26" name="CuadroTexto 25"/>
          <p:cNvSpPr txBox="1">
            <a:spLocks noChangeArrowheads="1"/>
          </p:cNvSpPr>
          <p:nvPr/>
        </p:nvSpPr>
        <p:spPr bwMode="auto">
          <a:xfrm>
            <a:off x="3951288" y="3328988"/>
            <a:ext cx="20748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Adquisición de datos automatizado</a:t>
            </a:r>
          </a:p>
        </p:txBody>
      </p:sp>
      <p:pic>
        <p:nvPicPr>
          <p:cNvPr id="4" name="Imagen 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2400" y="2027238"/>
            <a:ext cx="13938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down)">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wipe(down)">
                                      <p:cBhvr>
                                        <p:cTn id="22" dur="500"/>
                                        <p:tgtEl>
                                          <p:spTgt spid="266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32"/>
                                        </p:tgtEl>
                                        <p:attrNameLst>
                                          <p:attrName>style.visibility</p:attrName>
                                        </p:attrNameLst>
                                      </p:cBhvr>
                                      <p:to>
                                        <p:strVal val="visible"/>
                                      </p:to>
                                    </p:set>
                                    <p:animEffect transition="in" filter="wipe(left)">
                                      <p:cBhvr>
                                        <p:cTn id="32" dur="500"/>
                                        <p:tgtEl>
                                          <p:spTgt spid="266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6643"/>
                                        </p:tgtEl>
                                        <p:attrNameLst>
                                          <p:attrName>style.visibility</p:attrName>
                                        </p:attrNameLst>
                                      </p:cBhvr>
                                      <p:to>
                                        <p:strVal val="visible"/>
                                      </p:to>
                                    </p:set>
                                    <p:animEffect transition="in" filter="wipe(down)">
                                      <p:cBhvr>
                                        <p:cTn id="37" dur="500"/>
                                        <p:tgtEl>
                                          <p:spTgt spid="266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6633"/>
                                        </p:tgtEl>
                                        <p:attrNameLst>
                                          <p:attrName>style.visibility</p:attrName>
                                        </p:attrNameLst>
                                      </p:cBhvr>
                                      <p:to>
                                        <p:strVal val="visible"/>
                                      </p:to>
                                    </p:set>
                                    <p:animEffect transition="in" filter="wipe(right)">
                                      <p:cBhvr>
                                        <p:cTn id="47" dur="500"/>
                                        <p:tgtEl>
                                          <p:spTgt spid="266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6635"/>
                                        </p:tgtEl>
                                        <p:attrNameLst>
                                          <p:attrName>style.visibility</p:attrName>
                                        </p:attrNameLst>
                                      </p:cBhvr>
                                      <p:to>
                                        <p:strVal val="visible"/>
                                      </p:to>
                                    </p:set>
                                    <p:animEffect transition="in" filter="wipe(down)">
                                      <p:cBhvr>
                                        <p:cTn id="52" dur="500"/>
                                        <p:tgtEl>
                                          <p:spTgt spid="266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640"/>
                                        </p:tgtEl>
                                        <p:attrNameLst>
                                          <p:attrName>style.visibility</p:attrName>
                                        </p:attrNameLst>
                                      </p:cBhvr>
                                      <p:to>
                                        <p:strVal val="visible"/>
                                      </p:to>
                                    </p:set>
                                    <p:animEffect transition="in" filter="wipe(down)">
                                      <p:cBhvr>
                                        <p:cTn id="57" dur="500"/>
                                        <p:tgtEl>
                                          <p:spTgt spid="2664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637"/>
                                        </p:tgtEl>
                                        <p:attrNameLst>
                                          <p:attrName>style.visibility</p:attrName>
                                        </p:attrNameLst>
                                      </p:cBhvr>
                                      <p:to>
                                        <p:strVal val="visible"/>
                                      </p:to>
                                    </p:set>
                                    <p:animEffect transition="in" filter="wipe(down)">
                                      <p:cBhvr>
                                        <p:cTn id="67" dur="500"/>
                                        <p:tgtEl>
                                          <p:spTgt spid="2663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638"/>
                                        </p:tgtEl>
                                        <p:attrNameLst>
                                          <p:attrName>style.visibility</p:attrName>
                                        </p:attrNameLst>
                                      </p:cBhvr>
                                      <p:to>
                                        <p:strVal val="visible"/>
                                      </p:to>
                                    </p:set>
                                    <p:animEffect transition="in" filter="wipe(down)">
                                      <p:cBhvr>
                                        <p:cTn id="72" dur="500"/>
                                        <p:tgtEl>
                                          <p:spTgt spid="2663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26629"/>
                                        </p:tgtEl>
                                        <p:attrNameLst>
                                          <p:attrName>style.visibility</p:attrName>
                                        </p:attrNameLst>
                                      </p:cBhvr>
                                      <p:to>
                                        <p:strVal val="visible"/>
                                      </p:to>
                                    </p:set>
                                    <p:animEffect transition="in" filter="fade">
                                      <p:cBhvr>
                                        <p:cTn id="84" dur="500"/>
                                        <p:tgtEl>
                                          <p:spTgt spid="2662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childTnLst>
                          </p:cTn>
                        </p:par>
                        <p:par>
                          <p:cTn id="89" fill="hold" nodeType="afterGroup">
                            <p:stCondLst>
                              <p:cond delay="0"/>
                            </p:stCondLst>
                            <p:childTnLst>
                              <p:par>
                                <p:cTn id="90" presetID="22" presetClass="entr" presetSubtype="1" fill="hold" grpId="0" nodeType="afterEffect">
                                  <p:stCondLst>
                                    <p:cond delay="0"/>
                                  </p:stCondLst>
                                  <p:childTnLst>
                                    <p:set>
                                      <p:cBhvr>
                                        <p:cTn id="91" dur="1" fill="hold">
                                          <p:stCondLst>
                                            <p:cond delay="0"/>
                                          </p:stCondLst>
                                        </p:cTn>
                                        <p:tgtEl>
                                          <p:spTgt spid="845834"/>
                                        </p:tgtEl>
                                        <p:attrNameLst>
                                          <p:attrName>style.visibility</p:attrName>
                                        </p:attrNameLst>
                                      </p:cBhvr>
                                      <p:to>
                                        <p:strVal val="visible"/>
                                      </p:to>
                                    </p:set>
                                    <p:animEffect transition="in" filter="wipe(up)">
                                      <p:cBhvr>
                                        <p:cTn id="92" dur="500"/>
                                        <p:tgtEl>
                                          <p:spTgt spid="845834"/>
                                        </p:tgtEl>
                                      </p:cBhvr>
                                    </p:animEffect>
                                  </p:childTnLst>
                                </p:cTn>
                              </p:par>
                            </p:childTnLst>
                          </p:cTn>
                        </p:par>
                        <p:par>
                          <p:cTn id="93" fill="hold" nodeType="afterGroup">
                            <p:stCondLst>
                              <p:cond delay="500"/>
                            </p:stCondLst>
                            <p:childTnLst>
                              <p:par>
                                <p:cTn id="94" presetID="53" presetClass="entr" presetSubtype="0" fill="hold" grpId="0" nodeType="afterEffect">
                                  <p:stCondLst>
                                    <p:cond delay="0"/>
                                  </p:stCondLst>
                                  <p:childTnLst>
                                    <p:set>
                                      <p:cBhvr>
                                        <p:cTn id="95" dur="1" fill="hold">
                                          <p:stCondLst>
                                            <p:cond delay="0"/>
                                          </p:stCondLst>
                                        </p:cTn>
                                        <p:tgtEl>
                                          <p:spTgt spid="845836"/>
                                        </p:tgtEl>
                                        <p:attrNameLst>
                                          <p:attrName>style.visibility</p:attrName>
                                        </p:attrNameLst>
                                      </p:cBhvr>
                                      <p:to>
                                        <p:strVal val="visible"/>
                                      </p:to>
                                    </p:set>
                                    <p:anim calcmode="lin" valueType="num">
                                      <p:cBhvr>
                                        <p:cTn id="96" dur="500" fill="hold"/>
                                        <p:tgtEl>
                                          <p:spTgt spid="845836"/>
                                        </p:tgtEl>
                                        <p:attrNameLst>
                                          <p:attrName>ppt_w</p:attrName>
                                        </p:attrNameLst>
                                      </p:cBhvr>
                                      <p:tavLst>
                                        <p:tav tm="0">
                                          <p:val>
                                            <p:fltVal val="0"/>
                                          </p:val>
                                        </p:tav>
                                        <p:tav tm="100000">
                                          <p:val>
                                            <p:strVal val="#ppt_w"/>
                                          </p:val>
                                        </p:tav>
                                      </p:tavLst>
                                    </p:anim>
                                    <p:anim calcmode="lin" valueType="num">
                                      <p:cBhvr>
                                        <p:cTn id="97" dur="500" fill="hold"/>
                                        <p:tgtEl>
                                          <p:spTgt spid="845836"/>
                                        </p:tgtEl>
                                        <p:attrNameLst>
                                          <p:attrName>ppt_h</p:attrName>
                                        </p:attrNameLst>
                                      </p:cBhvr>
                                      <p:tavLst>
                                        <p:tav tm="0">
                                          <p:val>
                                            <p:fltVal val="0"/>
                                          </p:val>
                                        </p:tav>
                                        <p:tav tm="100000">
                                          <p:val>
                                            <p:strVal val="#ppt_h"/>
                                          </p:val>
                                        </p:tav>
                                      </p:tavLst>
                                    </p:anim>
                                    <p:animEffect transition="in" filter="fade">
                                      <p:cBhvr>
                                        <p:cTn id="98" dur="500"/>
                                        <p:tgtEl>
                                          <p:spTgt spid="845836"/>
                                        </p:tgtEl>
                                      </p:cBhvr>
                                    </p:animEffect>
                                  </p:childTnLst>
                                </p:cTn>
                              </p:par>
                            </p:childTnLst>
                          </p:cTn>
                        </p:par>
                        <p:par>
                          <p:cTn id="99" fill="hold" nodeType="afterGroup">
                            <p:stCondLst>
                              <p:cond delay="1000"/>
                            </p:stCondLst>
                            <p:childTnLst>
                              <p:par>
                                <p:cTn id="100" presetID="22" presetClass="entr" presetSubtype="2" fill="hold" grpId="0" nodeType="afterEffect">
                                  <p:stCondLst>
                                    <p:cond delay="0"/>
                                  </p:stCondLst>
                                  <p:childTnLst>
                                    <p:set>
                                      <p:cBhvr>
                                        <p:cTn id="101" dur="1" fill="hold">
                                          <p:stCondLst>
                                            <p:cond delay="0"/>
                                          </p:stCondLst>
                                        </p:cTn>
                                        <p:tgtEl>
                                          <p:spTgt spid="845840"/>
                                        </p:tgtEl>
                                        <p:attrNameLst>
                                          <p:attrName>style.visibility</p:attrName>
                                        </p:attrNameLst>
                                      </p:cBhvr>
                                      <p:to>
                                        <p:strVal val="visible"/>
                                      </p:to>
                                    </p:set>
                                    <p:animEffect transition="in" filter="wipe(right)">
                                      <p:cBhvr>
                                        <p:cTn id="102" dur="500"/>
                                        <p:tgtEl>
                                          <p:spTgt spid="84584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16"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500" fill="hold"/>
                                        <p:tgtEl>
                                          <p:spTgt spid="4"/>
                                        </p:tgtEl>
                                        <p:attrNameLst>
                                          <p:attrName>ppt_w</p:attrName>
                                        </p:attrNameLst>
                                      </p:cBhvr>
                                      <p:tavLst>
                                        <p:tav tm="0">
                                          <p:val>
                                            <p:fltVal val="0"/>
                                          </p:val>
                                        </p:tav>
                                        <p:tav tm="100000">
                                          <p:val>
                                            <p:strVal val="#ppt_w"/>
                                          </p:val>
                                        </p:tav>
                                      </p:tavLst>
                                    </p:anim>
                                    <p:anim calcmode="lin" valueType="num">
                                      <p:cBhvr>
                                        <p:cTn id="108" dur="500" fill="hold"/>
                                        <p:tgtEl>
                                          <p:spTgt spid="4"/>
                                        </p:tgtEl>
                                        <p:attrNameLst>
                                          <p:attrName>ppt_h</p:attrName>
                                        </p:attrNameLst>
                                      </p:cBhvr>
                                      <p:tavLst>
                                        <p:tav tm="0">
                                          <p:val>
                                            <p:fltVal val="0"/>
                                          </p:val>
                                        </p:tav>
                                        <p:tav tm="100000">
                                          <p:val>
                                            <p:strVal val="#ppt_h"/>
                                          </p:val>
                                        </p:tav>
                                      </p:tavLst>
                                    </p:anim>
                                    <p:animEffect transition="in" filter="fade">
                                      <p:cBhvr>
                                        <p:cTn id="109" dur="500"/>
                                        <p:tgtEl>
                                          <p:spTgt spid="4"/>
                                        </p:tgtEl>
                                      </p:cBhvr>
                                    </p:animEffect>
                                  </p:childTnLst>
                                </p:cTn>
                              </p:par>
                            </p:childTnLst>
                          </p:cTn>
                        </p:par>
                        <p:par>
                          <p:cTn id="110" fill="hold" nodeType="afterGroup">
                            <p:stCondLst>
                              <p:cond delay="500"/>
                            </p:stCondLst>
                            <p:childTnLst>
                              <p:par>
                                <p:cTn id="111" presetID="19" presetClass="entr" presetSubtype="10" fill="hold" grpId="0" nodeType="afterEffect">
                                  <p:stCondLst>
                                    <p:cond delay="500"/>
                                  </p:stCondLst>
                                  <p:childTnLst>
                                    <p:set>
                                      <p:cBhvr>
                                        <p:cTn id="112" dur="1" fill="hold">
                                          <p:stCondLst>
                                            <p:cond delay="0"/>
                                          </p:stCondLst>
                                        </p:cTn>
                                        <p:tgtEl>
                                          <p:spTgt spid="845838"/>
                                        </p:tgtEl>
                                        <p:attrNameLst>
                                          <p:attrName>style.visibility</p:attrName>
                                        </p:attrNameLst>
                                      </p:cBhvr>
                                      <p:to>
                                        <p:strVal val="visible"/>
                                      </p:to>
                                    </p:set>
                                    <p:anim calcmode="lin" valueType="num">
                                      <p:cBhvr>
                                        <p:cTn id="113" dur="5000" fill="hold"/>
                                        <p:tgtEl>
                                          <p:spTgt spid="845838"/>
                                        </p:tgtEl>
                                        <p:attrNameLst>
                                          <p:attrName>ppt_w</p:attrName>
                                        </p:attrNameLst>
                                      </p:cBhvr>
                                      <p:tavLst>
                                        <p:tav tm="0" fmla="#ppt_w*sin(2.5*pi*$)">
                                          <p:val>
                                            <p:fltVal val="0"/>
                                          </p:val>
                                        </p:tav>
                                        <p:tav tm="100000">
                                          <p:val>
                                            <p:fltVal val="1"/>
                                          </p:val>
                                        </p:tav>
                                      </p:tavLst>
                                    </p:anim>
                                    <p:anim calcmode="lin" valueType="num">
                                      <p:cBhvr>
                                        <p:cTn id="114"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45838" grpId="0" animBg="1"/>
      <p:bldP spid="26633" grpId="0" animBg="1"/>
      <p:bldP spid="845834" grpId="0" animBg="1"/>
      <p:bldP spid="26635" grpId="0"/>
      <p:bldP spid="845836" grpId="0"/>
      <p:bldP spid="26637" grpId="0"/>
      <p:bldP spid="26638" grpId="0" animBg="1"/>
      <p:bldP spid="845840" grpId="0" animBg="1"/>
      <p:bldP spid="26640" grpId="0" animBg="1"/>
      <p:bldP spid="6" grpId="0"/>
      <p:bldP spid="11" grpId="0" animBg="1"/>
      <p:bldP spid="29" grpId="0" animBg="1"/>
      <p:bldP spid="25" grpId="0" animBg="1"/>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72707"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75" y="765175"/>
            <a:ext cx="906938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219575" y="57150"/>
            <a:ext cx="4926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444"/>
          <p:cNvGraphicFramePr>
            <a:graphicFrameLocks noGrp="1" noChangeAspect="1"/>
          </p:cNvGraphicFramePr>
          <p:nvPr>
            <p:ph idx="1"/>
          </p:nvPr>
        </p:nvGraphicFramePr>
        <p:xfrm>
          <a:off x="2573338" y="3671888"/>
          <a:ext cx="4664075" cy="1817687"/>
        </p:xfrm>
        <a:graphic>
          <a:graphicData uri="http://schemas.openxmlformats.org/presentationml/2006/ole">
            <mc:AlternateContent xmlns:mc="http://schemas.openxmlformats.org/markup-compatibility/2006">
              <mc:Choice xmlns:v="urn:schemas-microsoft-com:vml" Requires="v">
                <p:oleObj spid="_x0000_s29705" name="CorelDRAW" r:id="rId3" imgW="2916936" imgH="1136904" progId="CorelDraw.Graphic.8">
                  <p:embed/>
                </p:oleObj>
              </mc:Choice>
              <mc:Fallback>
                <p:oleObj name="CorelDRAW" r:id="rId3" imgW="2916936" imgH="1136904" progId="CorelDraw.Graphic.8">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338" y="3671888"/>
                        <a:ext cx="4664075" cy="181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412750" y="1741488"/>
            <a:ext cx="6319838"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¿Qué son?</a:t>
            </a:r>
          </a:p>
        </p:txBody>
      </p:sp>
      <p:sp>
        <p:nvSpPr>
          <p:cNvPr id="29700" name="Rectangle 441"/>
          <p:cNvSpPr>
            <a:spLocks noChangeArrowheads="1"/>
          </p:cNvSpPr>
          <p:nvPr/>
        </p:nvSpPr>
        <p:spPr bwMode="auto">
          <a:xfrm>
            <a:off x="736600" y="2374900"/>
            <a:ext cx="727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800">
                <a:solidFill>
                  <a:schemeClr val="tx1"/>
                </a:solidFill>
                <a:latin typeface="Times New Roman" panose="02020603050405020304" pitchFamily="18" charset="0"/>
              </a:rPr>
              <a:t>Una base de tiempo es un generador de señales periódicas (cuadrada, senoidal, rampa, etc.) con ciertas características de exactitud y estabilidad</a:t>
            </a:r>
          </a:p>
        </p:txBody>
      </p:sp>
      <p:sp>
        <p:nvSpPr>
          <p:cNvPr id="7" name="Rectangle 3"/>
          <p:cNvSpPr>
            <a:spLocks noChangeArrowheads="1"/>
          </p:cNvSpPr>
          <p:nvPr/>
        </p:nvSpPr>
        <p:spPr bwMode="auto">
          <a:xfrm>
            <a:off x="4500563" y="0"/>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Bases de tiempo</a:t>
            </a:r>
          </a:p>
        </p:txBody>
      </p:sp>
      <p:sp>
        <p:nvSpPr>
          <p:cNvPr id="8"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BASES DE TIEMPO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74755"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538"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2387600" y="49213"/>
            <a:ext cx="675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 / conversión de unidades</a:t>
            </a:r>
          </a:p>
        </p:txBody>
      </p:sp>
      <p:pic>
        <p:nvPicPr>
          <p:cNvPr id="74757" name="Imagen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94238"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abajo 8"/>
          <p:cNvSpPr/>
          <p:nvPr/>
        </p:nvSpPr>
        <p:spPr>
          <a:xfrm rot="16200000">
            <a:off x="4424363" y="31400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 name="Rectangle 3"/>
          <p:cNvSpPr>
            <a:spLocks noChangeArrowheads="1"/>
          </p:cNvSpPr>
          <p:nvPr/>
        </p:nvSpPr>
        <p:spPr bwMode="auto">
          <a:xfrm>
            <a:off x="2819400" y="1588"/>
            <a:ext cx="632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 / Fase acumulada</a:t>
            </a:r>
          </a:p>
        </p:txBody>
      </p:sp>
      <p:pic>
        <p:nvPicPr>
          <p:cNvPr id="76804"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125" y="1935163"/>
            <a:ext cx="4305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Imagen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95825"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abajo 8"/>
          <p:cNvSpPr/>
          <p:nvPr/>
        </p:nvSpPr>
        <p:spPr>
          <a:xfrm rot="16200000">
            <a:off x="4424363" y="31400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88" y="0"/>
            <a:ext cx="9142412"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 name="Rectangle 3"/>
          <p:cNvSpPr>
            <a:spLocks noChangeArrowheads="1"/>
          </p:cNvSpPr>
          <p:nvPr/>
        </p:nvSpPr>
        <p:spPr bwMode="auto">
          <a:xfrm>
            <a:off x="2819400" y="17463"/>
            <a:ext cx="632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 / Fase acumulada</a:t>
            </a:r>
          </a:p>
        </p:txBody>
      </p:sp>
      <p:pic>
        <p:nvPicPr>
          <p:cNvPr id="78852"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38" y="476250"/>
            <a:ext cx="90678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383088" y="1133475"/>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pic>
        <p:nvPicPr>
          <p:cNvPr id="80899" name="Imagen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25" y="3883025"/>
            <a:ext cx="3352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bajo 6"/>
          <p:cNvSpPr/>
          <p:nvPr/>
        </p:nvSpPr>
        <p:spPr>
          <a:xfrm>
            <a:off x="2170113" y="3644900"/>
            <a:ext cx="269875" cy="2159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8" name="Flecha abajo 7"/>
          <p:cNvSpPr/>
          <p:nvPr/>
        </p:nvSpPr>
        <p:spPr>
          <a:xfrm rot="16200000">
            <a:off x="4019550" y="1689100"/>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9" name="Flecha abajo 8"/>
          <p:cNvSpPr/>
          <p:nvPr/>
        </p:nvSpPr>
        <p:spPr>
          <a:xfrm rot="16200000">
            <a:off x="4023519" y="4791869"/>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graphicFrame>
        <p:nvGraphicFramePr>
          <p:cNvPr id="80903" name="Objeto 9"/>
          <p:cNvGraphicFramePr>
            <a:graphicFrameLocks noChangeAspect="1"/>
          </p:cNvGraphicFramePr>
          <p:nvPr/>
        </p:nvGraphicFramePr>
        <p:xfrm>
          <a:off x="5089525" y="1595438"/>
          <a:ext cx="482600" cy="355600"/>
        </p:xfrm>
        <a:graphic>
          <a:graphicData uri="http://schemas.openxmlformats.org/presentationml/2006/ole">
            <mc:AlternateContent xmlns:mc="http://schemas.openxmlformats.org/markup-compatibility/2006">
              <mc:Choice xmlns:v="urn:schemas-microsoft-com:vml" Requires="v">
                <p:oleObj spid="_x0000_s80934" name="Ecuación" r:id="rId4" imgW="533169" imgH="393529" progId="Equation.3">
                  <p:embed/>
                </p:oleObj>
              </mc:Choice>
              <mc:Fallback>
                <p:oleObj name="Ecuación" r:id="rId4" imgW="533169" imgH="393529"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25" y="1595438"/>
                        <a:ext cx="482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CuadroTexto 10"/>
          <p:cNvSpPr txBox="1">
            <a:spLocks noChangeArrowheads="1"/>
          </p:cNvSpPr>
          <p:nvPr/>
        </p:nvSpPr>
        <p:spPr bwMode="auto">
          <a:xfrm>
            <a:off x="4737100" y="1265238"/>
            <a:ext cx="1285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EXACTITUD</a:t>
            </a:r>
          </a:p>
        </p:txBody>
      </p:sp>
      <p:sp>
        <p:nvSpPr>
          <p:cNvPr id="77833" name="CuadroTexto 10"/>
          <p:cNvSpPr txBox="1">
            <a:spLocks noChangeArrowheads="1"/>
          </p:cNvSpPr>
          <p:nvPr/>
        </p:nvSpPr>
        <p:spPr bwMode="auto">
          <a:xfrm>
            <a:off x="4622800" y="2371725"/>
            <a:ext cx="147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Fraccional de Frecuencia</a:t>
            </a:r>
          </a:p>
        </p:txBody>
      </p:sp>
      <p:graphicFrame>
        <p:nvGraphicFramePr>
          <p:cNvPr id="80906" name="Objeto 9"/>
          <p:cNvGraphicFramePr>
            <a:graphicFrameLocks noChangeAspect="1"/>
          </p:cNvGraphicFramePr>
          <p:nvPr/>
        </p:nvGraphicFramePr>
        <p:xfrm>
          <a:off x="1174750" y="3219450"/>
          <a:ext cx="2111375" cy="430213"/>
        </p:xfrm>
        <a:graphic>
          <a:graphicData uri="http://schemas.openxmlformats.org/presentationml/2006/ole">
            <mc:AlternateContent xmlns:mc="http://schemas.openxmlformats.org/markup-compatibility/2006">
              <mc:Choice xmlns:v="urn:schemas-microsoft-com:vml" Requires="v">
                <p:oleObj spid="_x0000_s80935" name="Ecuación" r:id="rId6" imgW="2425700" imgH="495300" progId="Equation.3">
                  <p:embed/>
                </p:oleObj>
              </mc:Choice>
              <mc:Fallback>
                <p:oleObj name="Ecuación" r:id="rId6" imgW="2425700" imgH="4953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 y="3219450"/>
                        <a:ext cx="2111375" cy="430213"/>
                      </a:xfrm>
                      <a:prstGeom prst="rect">
                        <a:avLst/>
                      </a:prstGeom>
                      <a:solidFill>
                        <a:srgbClr val="C8B594"/>
                      </a:solidFill>
                    </p:spPr>
                  </p:pic>
                </p:oleObj>
              </mc:Fallback>
            </mc:AlternateContent>
          </a:graphicData>
        </a:graphic>
      </p:graphicFrame>
      <p:sp>
        <p:nvSpPr>
          <p:cNvPr id="12" name="Flecha abajo 11"/>
          <p:cNvSpPr/>
          <p:nvPr/>
        </p:nvSpPr>
        <p:spPr>
          <a:xfrm>
            <a:off x="2170113" y="2974975"/>
            <a:ext cx="269875" cy="21748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3" name="Elipse 12"/>
          <p:cNvSpPr/>
          <p:nvPr/>
        </p:nvSpPr>
        <p:spPr>
          <a:xfrm>
            <a:off x="4373563" y="3725863"/>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graphicFrame>
        <p:nvGraphicFramePr>
          <p:cNvPr id="80909" name="Objeto 9"/>
          <p:cNvGraphicFramePr>
            <a:graphicFrameLocks noChangeAspect="1"/>
          </p:cNvGraphicFramePr>
          <p:nvPr/>
        </p:nvGraphicFramePr>
        <p:xfrm>
          <a:off x="5026025" y="4497388"/>
          <a:ext cx="611188" cy="374650"/>
        </p:xfrm>
        <a:graphic>
          <a:graphicData uri="http://schemas.openxmlformats.org/presentationml/2006/ole">
            <mc:AlternateContent xmlns:mc="http://schemas.openxmlformats.org/markup-compatibility/2006">
              <mc:Choice xmlns:v="urn:schemas-microsoft-com:vml" Requires="v">
                <p:oleObj spid="_x0000_s80936" name="Ecuación" r:id="rId8" imgW="393529" imgH="241195" progId="Equation.3">
                  <p:embed/>
                </p:oleObj>
              </mc:Choice>
              <mc:Fallback>
                <p:oleObj name="Ecuación" r:id="rId8" imgW="393529" imgH="241195"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025" y="4497388"/>
                        <a:ext cx="61118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10" name="CuadroTexto 10"/>
          <p:cNvSpPr txBox="1">
            <a:spLocks noChangeArrowheads="1"/>
          </p:cNvSpPr>
          <p:nvPr/>
        </p:nvSpPr>
        <p:spPr bwMode="auto">
          <a:xfrm>
            <a:off x="4622800" y="3998913"/>
            <a:ext cx="1443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ESTABILIDAD</a:t>
            </a:r>
          </a:p>
        </p:txBody>
      </p:sp>
      <p:sp>
        <p:nvSpPr>
          <p:cNvPr id="77839" name="CuadroTexto 10"/>
          <p:cNvSpPr txBox="1">
            <a:spLocks noChangeArrowheads="1"/>
          </p:cNvSpPr>
          <p:nvPr/>
        </p:nvSpPr>
        <p:spPr bwMode="auto">
          <a:xfrm>
            <a:off x="4622800" y="5027613"/>
            <a:ext cx="14700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de Allan</a:t>
            </a:r>
          </a:p>
        </p:txBody>
      </p:sp>
      <p:graphicFrame>
        <p:nvGraphicFramePr>
          <p:cNvPr id="80912" name="Objeto 9"/>
          <p:cNvGraphicFramePr>
            <a:graphicFrameLocks noChangeAspect="1"/>
          </p:cNvGraphicFramePr>
          <p:nvPr/>
        </p:nvGraphicFramePr>
        <p:xfrm>
          <a:off x="6483350" y="3084513"/>
          <a:ext cx="2295525" cy="698500"/>
        </p:xfrm>
        <a:graphic>
          <a:graphicData uri="http://schemas.openxmlformats.org/presentationml/2006/ole">
            <mc:AlternateContent xmlns:mc="http://schemas.openxmlformats.org/markup-compatibility/2006">
              <mc:Choice xmlns:v="urn:schemas-microsoft-com:vml" Requires="v">
                <p:oleObj spid="_x0000_s80937" name="Ecuación" r:id="rId10" imgW="1663700" imgH="508000" progId="Equation.3">
                  <p:embed/>
                </p:oleObj>
              </mc:Choice>
              <mc:Fallback>
                <p:oleObj name="Ecuación" r:id="rId10" imgW="1663700" imgH="508000" progId="Equation.3">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3350" y="3084513"/>
                        <a:ext cx="2295525" cy="698500"/>
                      </a:xfrm>
                      <a:prstGeom prst="rect">
                        <a:avLst/>
                      </a:prstGeom>
                      <a:solidFill>
                        <a:srgbClr val="C8B594"/>
                      </a:solidFill>
                    </p:spPr>
                  </p:pic>
                </p:oleObj>
              </mc:Fallback>
            </mc:AlternateContent>
          </a:graphicData>
        </a:graphic>
      </p:graphicFrame>
      <p:sp>
        <p:nvSpPr>
          <p:cNvPr id="18" name="Flecha abajo 17"/>
          <p:cNvSpPr/>
          <p:nvPr/>
        </p:nvSpPr>
        <p:spPr>
          <a:xfrm rot="18595140">
            <a:off x="6407150" y="26955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9" name="Flecha abajo 18"/>
          <p:cNvSpPr/>
          <p:nvPr/>
        </p:nvSpPr>
        <p:spPr>
          <a:xfrm rot="13984718">
            <a:off x="6404769" y="3950494"/>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80915" name="CuadroTexto 10"/>
          <p:cNvSpPr txBox="1">
            <a:spLocks noChangeArrowheads="1"/>
          </p:cNvSpPr>
          <p:nvPr/>
        </p:nvSpPr>
        <p:spPr bwMode="auto">
          <a:xfrm>
            <a:off x="6659563" y="4164013"/>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i="1">
                <a:solidFill>
                  <a:schemeClr val="tx1"/>
                </a:solidFill>
                <a:latin typeface="Times New Roman" panose="02020603050405020304" pitchFamily="18" charset="0"/>
              </a:rPr>
              <a:t>f</a:t>
            </a:r>
            <a:r>
              <a:rPr lang="es-MX" altLang="es-MX" sz="1200">
                <a:solidFill>
                  <a:schemeClr val="tx1"/>
                </a:solidFill>
                <a:latin typeface="Times New Roman" panose="02020603050405020304" pitchFamily="18" charset="0"/>
              </a:rPr>
              <a:t>   es la frecuencia del instrumento bajo calibración</a:t>
            </a:r>
          </a:p>
        </p:txBody>
      </p:sp>
      <p:sp>
        <p:nvSpPr>
          <p:cNvPr id="80916" name="CuadroTexto 10"/>
          <p:cNvSpPr txBox="1">
            <a:spLocks noChangeArrowheads="1"/>
          </p:cNvSpPr>
          <p:nvPr/>
        </p:nvSpPr>
        <p:spPr bwMode="auto">
          <a:xfrm>
            <a:off x="6659563" y="4797425"/>
            <a:ext cx="230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i="1">
                <a:solidFill>
                  <a:schemeClr val="tx1"/>
                </a:solidFill>
                <a:latin typeface="Times New Roman" panose="02020603050405020304" pitchFamily="18" charset="0"/>
              </a:rPr>
              <a:t>f</a:t>
            </a:r>
            <a:r>
              <a:rPr lang="es-MX" altLang="es-MX" sz="1200" i="1" baseline="-25000">
                <a:solidFill>
                  <a:schemeClr val="tx1"/>
                </a:solidFill>
                <a:latin typeface="Times New Roman" panose="02020603050405020304" pitchFamily="18" charset="0"/>
              </a:rPr>
              <a:t>0</a:t>
            </a:r>
            <a:r>
              <a:rPr lang="es-MX" altLang="es-MX" sz="1200">
                <a:solidFill>
                  <a:schemeClr val="tx1"/>
                </a:solidFill>
                <a:latin typeface="Times New Roman" panose="02020603050405020304" pitchFamily="18" charset="0"/>
              </a:rPr>
              <a:t>  es la frecuencia patrón</a:t>
            </a:r>
          </a:p>
        </p:txBody>
      </p:sp>
      <p:pic>
        <p:nvPicPr>
          <p:cNvPr id="80917" name="Imagen 2"/>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1825" y="874713"/>
            <a:ext cx="33543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918" name="Objeto 9"/>
          <p:cNvGraphicFramePr>
            <a:graphicFrameLocks noChangeAspect="1"/>
          </p:cNvGraphicFramePr>
          <p:nvPr/>
        </p:nvGraphicFramePr>
        <p:xfrm>
          <a:off x="1822450" y="1427163"/>
          <a:ext cx="817563" cy="247650"/>
        </p:xfrm>
        <a:graphic>
          <a:graphicData uri="http://schemas.openxmlformats.org/presentationml/2006/ole">
            <mc:AlternateContent xmlns:mc="http://schemas.openxmlformats.org/markup-compatibility/2006">
              <mc:Choice xmlns:v="urn:schemas-microsoft-com:vml" Requires="v">
                <p:oleObj spid="_x0000_s80938" name="Ecuación" r:id="rId13" imgW="672808" imgH="203112" progId="Equation.3">
                  <p:embed/>
                </p:oleObj>
              </mc:Choice>
              <mc:Fallback>
                <p:oleObj name="Ecuación" r:id="rId13" imgW="672808" imgH="203112" progId="Equation.3">
                  <p:embed/>
                  <p:pic>
                    <p:nvPicPr>
                      <p:cNvPr id="0"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2450" y="1427163"/>
                        <a:ext cx="817563" cy="247650"/>
                      </a:xfrm>
                      <a:prstGeom prst="rect">
                        <a:avLst/>
                      </a:prstGeom>
                      <a:solidFill>
                        <a:srgbClr val="F2F2F2"/>
                      </a:solidFill>
                    </p:spPr>
                  </p:pic>
                </p:oleObj>
              </mc:Fallback>
            </mc:AlternateContent>
          </a:graphicData>
        </a:graphic>
      </p:graphicFrame>
      <p:sp>
        <p:nvSpPr>
          <p:cNvPr id="80919" name="CuadroTexto 10"/>
          <p:cNvSpPr txBox="1">
            <a:spLocks noChangeArrowheads="1"/>
          </p:cNvSpPr>
          <p:nvPr/>
        </p:nvSpPr>
        <p:spPr bwMode="auto">
          <a:xfrm>
            <a:off x="6659563" y="5349875"/>
            <a:ext cx="2197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200" i="1">
                <a:solidFill>
                  <a:schemeClr val="tx1"/>
                </a:solidFill>
                <a:latin typeface="Times New Roman" panose="02020603050405020304" pitchFamily="18" charset="0"/>
              </a:rPr>
              <a:t>2</a:t>
            </a:r>
            <a:r>
              <a:rPr lang="es-MX" altLang="es-MX" sz="1200">
                <a:solidFill>
                  <a:schemeClr val="tx1"/>
                </a:solidFill>
                <a:latin typeface="Times New Roman" panose="02020603050405020304" pitchFamily="18" charset="0"/>
              </a:rPr>
              <a:t>  es el factor de cobertura k</a:t>
            </a:r>
          </a:p>
        </p:txBody>
      </p:sp>
      <p:graphicFrame>
        <p:nvGraphicFramePr>
          <p:cNvPr id="80920" name="Objeto 9"/>
          <p:cNvGraphicFramePr>
            <a:graphicFrameLocks noChangeAspect="1"/>
          </p:cNvGraphicFramePr>
          <p:nvPr/>
        </p:nvGraphicFramePr>
        <p:xfrm>
          <a:off x="4994275" y="1971675"/>
          <a:ext cx="654050" cy="388938"/>
        </p:xfrm>
        <a:graphic>
          <a:graphicData uri="http://schemas.openxmlformats.org/presentationml/2006/ole">
            <mc:AlternateContent xmlns:mc="http://schemas.openxmlformats.org/markup-compatibility/2006">
              <mc:Choice xmlns:v="urn:schemas-microsoft-com:vml" Requires="v">
                <p:oleObj spid="_x0000_s80939" name="Ecuación" r:id="rId15" imgW="723586" imgH="431613" progId="Equation.3">
                  <p:embed/>
                </p:oleObj>
              </mc:Choice>
              <mc:Fallback>
                <p:oleObj name="Ecuación" r:id="rId15" imgW="723586" imgH="431613" progId="Equation.3">
                  <p:embed/>
                  <p:pic>
                    <p:nvPicPr>
                      <p:cNvPr id="0"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94275" y="1971675"/>
                        <a:ext cx="65405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3"/>
          <p:cNvSpPr>
            <a:spLocks noChangeArrowheads="1"/>
          </p:cNvSpPr>
          <p:nvPr/>
        </p:nvSpPr>
        <p:spPr bwMode="auto">
          <a:xfrm>
            <a:off x="2819400" y="14288"/>
            <a:ext cx="632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directa de diferencia de fase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63713" y="3159125"/>
            <a:ext cx="56705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MEDICIÓN DE DIFERENCIA DE FRECUENCIAS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22613"/>
            <a:ext cx="12065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5" y="4011613"/>
            <a:ext cx="1206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4608513"/>
            <a:ext cx="11922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4208463"/>
            <a:ext cx="15509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3662363"/>
            <a:ext cx="6715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5" name="Oval 18"/>
          <p:cNvSpPr>
            <a:spLocks noChangeArrowheads="1"/>
          </p:cNvSpPr>
          <p:nvPr/>
        </p:nvSpPr>
        <p:spPr bwMode="auto">
          <a:xfrm>
            <a:off x="5813425" y="4132263"/>
            <a:ext cx="1890713" cy="1403350"/>
          </a:xfrm>
          <a:prstGeom prst="ellipse">
            <a:avLst/>
          </a:prstGeom>
          <a:solidFill>
            <a:schemeClr val="accent1">
              <a:alpha val="12941"/>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sp>
        <p:nvSpPr>
          <p:cNvPr id="83976" name="Freeform 19"/>
          <p:cNvSpPr>
            <a:spLocks/>
          </p:cNvSpPr>
          <p:nvPr/>
        </p:nvSpPr>
        <p:spPr bwMode="auto">
          <a:xfrm>
            <a:off x="1717675" y="2392363"/>
            <a:ext cx="1450975" cy="2576512"/>
          </a:xfrm>
          <a:custGeom>
            <a:avLst/>
            <a:gdLst>
              <a:gd name="T0" fmla="*/ 2147483646 w 1218"/>
              <a:gd name="T1" fmla="*/ 0 h 2164"/>
              <a:gd name="T2" fmla="*/ 2147483646 w 1218"/>
              <a:gd name="T3" fmla="*/ 2147483646 h 2164"/>
              <a:gd name="T4" fmla="*/ 2147483646 w 1218"/>
              <a:gd name="T5" fmla="*/ 2147483646 h 2164"/>
              <a:gd name="T6" fmla="*/ 2147483646 w 1218"/>
              <a:gd name="T7" fmla="*/ 2147483646 h 2164"/>
              <a:gd name="T8" fmla="*/ 2147483646 w 1218"/>
              <a:gd name="T9" fmla="*/ 2147483646 h 2164"/>
              <a:gd name="T10" fmla="*/ 2147483646 w 1218"/>
              <a:gd name="T11" fmla="*/ 2147483646 h 2164"/>
              <a:gd name="T12" fmla="*/ 2147483646 w 1218"/>
              <a:gd name="T13" fmla="*/ 2147483646 h 2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8" h="2164">
                <a:moveTo>
                  <a:pt x="60" y="0"/>
                </a:moveTo>
                <a:cubicBezTo>
                  <a:pt x="69" y="246"/>
                  <a:pt x="81" y="1185"/>
                  <a:pt x="115" y="1478"/>
                </a:cubicBezTo>
                <a:cubicBezTo>
                  <a:pt x="149" y="1771"/>
                  <a:pt x="276" y="1693"/>
                  <a:pt x="267" y="1760"/>
                </a:cubicBezTo>
                <a:cubicBezTo>
                  <a:pt x="258" y="1827"/>
                  <a:pt x="0" y="1849"/>
                  <a:pt x="60" y="1880"/>
                </a:cubicBezTo>
                <a:cubicBezTo>
                  <a:pt x="120" y="1911"/>
                  <a:pt x="501" y="1901"/>
                  <a:pt x="626" y="1945"/>
                </a:cubicBezTo>
                <a:cubicBezTo>
                  <a:pt x="751" y="1989"/>
                  <a:pt x="711" y="2118"/>
                  <a:pt x="810" y="2141"/>
                </a:cubicBezTo>
                <a:cubicBezTo>
                  <a:pt x="909" y="2164"/>
                  <a:pt x="1133" y="2097"/>
                  <a:pt x="1218" y="2086"/>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alpha val="1294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3977" name="Text Box 20"/>
          <p:cNvSpPr txBox="1">
            <a:spLocks noChangeArrowheads="1"/>
          </p:cNvSpPr>
          <p:nvPr/>
        </p:nvSpPr>
        <p:spPr bwMode="auto">
          <a:xfrm>
            <a:off x="1062038" y="4876800"/>
            <a:ext cx="1214437" cy="830263"/>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kumimoji="0" lang="es-ES" altLang="es-MX" sz="1200">
                <a:solidFill>
                  <a:schemeClr val="tx1"/>
                </a:solidFill>
                <a:latin typeface="Times New Roman" panose="02020603050405020304" pitchFamily="18" charset="0"/>
              </a:rPr>
              <a:t>Frecuencia Patrón para disciplinar al Frecuencímetro</a:t>
            </a:r>
          </a:p>
        </p:txBody>
      </p:sp>
      <p:sp>
        <p:nvSpPr>
          <p:cNvPr id="83978" name="Line 21"/>
          <p:cNvSpPr>
            <a:spLocks noChangeShapeType="1"/>
          </p:cNvSpPr>
          <p:nvPr/>
        </p:nvSpPr>
        <p:spPr bwMode="auto">
          <a:xfrm>
            <a:off x="3978275" y="2390775"/>
            <a:ext cx="0" cy="2174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83979" name="Group 22"/>
          <p:cNvGrpSpPr>
            <a:grpSpLocks/>
          </p:cNvGrpSpPr>
          <p:nvPr/>
        </p:nvGrpSpPr>
        <p:grpSpPr bwMode="auto">
          <a:xfrm>
            <a:off x="3760788" y="1958975"/>
            <a:ext cx="433387" cy="431800"/>
            <a:chOff x="2199" y="799"/>
            <a:chExt cx="363" cy="363"/>
          </a:xfrm>
        </p:grpSpPr>
        <p:sp>
          <p:nvSpPr>
            <p:cNvPr id="59416" name="Oval 23"/>
            <p:cNvSpPr>
              <a:spLocks noChangeArrowheads="1"/>
            </p:cNvSpPr>
            <p:nvPr/>
          </p:nvSpPr>
          <p:spPr bwMode="auto">
            <a:xfrm>
              <a:off x="2199" y="799"/>
              <a:ext cx="363" cy="3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s-MX" altLang="es-MX" sz="1800"/>
            </a:p>
          </p:txBody>
        </p:sp>
        <p:sp>
          <p:nvSpPr>
            <p:cNvPr id="83995" name="Line 24"/>
            <p:cNvSpPr>
              <a:spLocks noChangeShapeType="1"/>
            </p:cNvSpPr>
            <p:nvPr/>
          </p:nvSpPr>
          <p:spPr bwMode="auto">
            <a:xfrm>
              <a:off x="2255" y="845"/>
              <a:ext cx="261"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3996" name="Line 25"/>
            <p:cNvSpPr>
              <a:spLocks noChangeShapeType="1"/>
            </p:cNvSpPr>
            <p:nvPr/>
          </p:nvSpPr>
          <p:spPr bwMode="auto">
            <a:xfrm flipV="1">
              <a:off x="2245" y="845"/>
              <a:ext cx="249" cy="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grpSp>
      <p:pic>
        <p:nvPicPr>
          <p:cNvPr id="83980" name="Picture 26"/>
          <p:cNvPicPr>
            <a:picLocks noGrp="1" noChangeAspect="1" noChangeArrowheads="1"/>
          </p:cNvPicPr>
          <p:nvPr>
            <p:ph/>
          </p:nvPr>
        </p:nvPicPr>
        <p:blipFill>
          <a:blip r:embed="rId9" cstate="email">
            <a:extLst>
              <a:ext uri="{28A0092B-C50C-407E-A947-70E740481C1C}">
                <a14:useLocalDpi xmlns:a14="http://schemas.microsoft.com/office/drawing/2010/main" val="0"/>
              </a:ext>
            </a:extLst>
          </a:blip>
          <a:srcRect/>
          <a:stretch>
            <a:fillRect/>
          </a:stretch>
        </p:blipFill>
        <p:spPr>
          <a:xfrm>
            <a:off x="6405563" y="4219575"/>
            <a:ext cx="722312" cy="554038"/>
          </a:xfrm>
          <a:noFill/>
        </p:spPr>
      </p:pic>
      <p:graphicFrame>
        <p:nvGraphicFramePr>
          <p:cNvPr id="83981" name="Object 28"/>
          <p:cNvGraphicFramePr>
            <a:graphicFrameLocks noChangeAspect="1"/>
          </p:cNvGraphicFramePr>
          <p:nvPr/>
        </p:nvGraphicFramePr>
        <p:xfrm>
          <a:off x="4006850" y="3355975"/>
          <a:ext cx="1065213" cy="225425"/>
        </p:xfrm>
        <a:graphic>
          <a:graphicData uri="http://schemas.openxmlformats.org/presentationml/2006/ole">
            <mc:AlternateContent xmlns:mc="http://schemas.openxmlformats.org/markup-compatibility/2006">
              <mc:Choice xmlns:v="urn:schemas-microsoft-com:vml" Requires="v">
                <p:oleObj spid="_x0000_s84003" name="Ecuación" r:id="rId10" imgW="965200" imgH="203200" progId="Equation.3">
                  <p:embed/>
                </p:oleObj>
              </mc:Choice>
              <mc:Fallback>
                <p:oleObj name="Ecuación" r:id="rId10" imgW="965200" imgH="203200" progId="Equation.3">
                  <p:embed/>
                  <p:pic>
                    <p:nvPicPr>
                      <p:cNvPr id="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6850" y="3355975"/>
                        <a:ext cx="106521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2" name="Object 29"/>
          <p:cNvGraphicFramePr>
            <a:graphicFrameLocks noChangeAspect="1"/>
          </p:cNvGraphicFramePr>
          <p:nvPr/>
        </p:nvGraphicFramePr>
        <p:xfrm>
          <a:off x="1655763" y="2462213"/>
          <a:ext cx="1366837" cy="271462"/>
        </p:xfrm>
        <a:graphic>
          <a:graphicData uri="http://schemas.openxmlformats.org/presentationml/2006/ole">
            <mc:AlternateContent xmlns:mc="http://schemas.openxmlformats.org/markup-compatibility/2006">
              <mc:Choice xmlns:v="urn:schemas-microsoft-com:vml" Requires="v">
                <p:oleObj spid="_x0000_s84004" name="Ecuación" r:id="rId12" imgW="1028254" imgH="203112" progId="Equation.3">
                  <p:embed/>
                </p:oleObj>
              </mc:Choice>
              <mc:Fallback>
                <p:oleObj name="Ecuación" r:id="rId12" imgW="1028254" imgH="203112" progId="Equation.3">
                  <p:embed/>
                  <p:pic>
                    <p:nvPicPr>
                      <p:cNvPr id="0"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5763" y="2462213"/>
                        <a:ext cx="1366837"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83" name="Object 30"/>
          <p:cNvGraphicFramePr>
            <a:graphicFrameLocks noChangeAspect="1"/>
          </p:cNvGraphicFramePr>
          <p:nvPr/>
        </p:nvGraphicFramePr>
        <p:xfrm>
          <a:off x="4816475" y="2460625"/>
          <a:ext cx="1462088" cy="287338"/>
        </p:xfrm>
        <a:graphic>
          <a:graphicData uri="http://schemas.openxmlformats.org/presentationml/2006/ole">
            <mc:AlternateContent xmlns:mc="http://schemas.openxmlformats.org/markup-compatibility/2006">
              <mc:Choice xmlns:v="urn:schemas-microsoft-com:vml" Requires="v">
                <p:oleObj spid="_x0000_s84005" name="Ecuación" r:id="rId14" imgW="1028254" imgH="203112" progId="Equation.3">
                  <p:embed/>
                </p:oleObj>
              </mc:Choice>
              <mc:Fallback>
                <p:oleObj name="Ecuación" r:id="rId14" imgW="1028254" imgH="203112" progId="Equation.3">
                  <p:embed/>
                  <p:pic>
                    <p:nvPicPr>
                      <p:cNvPr id="0"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16475" y="2460625"/>
                        <a:ext cx="146208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12" name="Text Box 40"/>
          <p:cNvSpPr txBox="1">
            <a:spLocks noChangeArrowheads="1"/>
          </p:cNvSpPr>
          <p:nvPr/>
        </p:nvSpPr>
        <p:spPr bwMode="auto">
          <a:xfrm>
            <a:off x="1655763" y="1970088"/>
            <a:ext cx="1350962" cy="461962"/>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solidFill>
                  <a:schemeClr val="bg1"/>
                </a:solidFill>
                <a:latin typeface="Franklin Gothic Medium" panose="020B0603020102020204" pitchFamily="34" charset="0"/>
              </a:rPr>
              <a:t>OSCILADOR DE REFERENCIA</a:t>
            </a:r>
            <a:endParaRPr lang="es-ES" altLang="es-MX" sz="1200">
              <a:solidFill>
                <a:schemeClr val="bg1"/>
              </a:solidFill>
              <a:latin typeface="Franklin Gothic Medium" panose="020B0603020102020204" pitchFamily="34" charset="0"/>
            </a:endParaRPr>
          </a:p>
        </p:txBody>
      </p:sp>
      <p:sp>
        <p:nvSpPr>
          <p:cNvPr id="59413" name="Text Box 41"/>
          <p:cNvSpPr txBox="1">
            <a:spLocks noChangeArrowheads="1"/>
          </p:cNvSpPr>
          <p:nvPr/>
        </p:nvSpPr>
        <p:spPr bwMode="auto">
          <a:xfrm>
            <a:off x="4841875" y="1998663"/>
            <a:ext cx="1350963" cy="460375"/>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dirty="0">
                <a:solidFill>
                  <a:schemeClr val="bg1"/>
                </a:solidFill>
                <a:latin typeface="Franklin Gothic Medium" panose="020B0603020102020204" pitchFamily="34" charset="0"/>
              </a:rPr>
              <a:t>OSCILADOR BAJO PRUEBA</a:t>
            </a:r>
            <a:endParaRPr lang="es-ES" altLang="es-MX" sz="1200" dirty="0">
              <a:solidFill>
                <a:schemeClr val="bg1"/>
              </a:solidFill>
              <a:latin typeface="Franklin Gothic Medium" panose="020B0603020102020204" pitchFamily="34" charset="0"/>
            </a:endParaRPr>
          </a:p>
        </p:txBody>
      </p:sp>
      <p:sp>
        <p:nvSpPr>
          <p:cNvPr id="83986" name="Line 42"/>
          <p:cNvSpPr>
            <a:spLocks noChangeShapeType="1"/>
          </p:cNvSpPr>
          <p:nvPr/>
        </p:nvSpPr>
        <p:spPr bwMode="auto">
          <a:xfrm flipH="1">
            <a:off x="4192588" y="2187575"/>
            <a:ext cx="649287" cy="0"/>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3987" name="Line 43"/>
          <p:cNvSpPr>
            <a:spLocks noChangeShapeType="1"/>
          </p:cNvSpPr>
          <p:nvPr/>
        </p:nvSpPr>
        <p:spPr bwMode="auto">
          <a:xfrm>
            <a:off x="3006725" y="2160588"/>
            <a:ext cx="755650" cy="0"/>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7" name="Rectangle 3"/>
          <p:cNvSpPr>
            <a:spLocks noChangeArrowheads="1"/>
          </p:cNvSpPr>
          <p:nvPr/>
        </p:nvSpPr>
        <p:spPr bwMode="auto">
          <a:xfrm>
            <a:off x="4114800" y="0"/>
            <a:ext cx="502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frecuencias</a:t>
            </a:r>
          </a:p>
        </p:txBody>
      </p:sp>
      <p:sp>
        <p:nvSpPr>
          <p:cNvPr id="28" name="Rectangle 2"/>
          <p:cNvSpPr>
            <a:spLocks noChangeArrowheads="1"/>
          </p:cNvSpPr>
          <p:nvPr/>
        </p:nvSpPr>
        <p:spPr bwMode="auto">
          <a:xfrm>
            <a:off x="0" y="528638"/>
            <a:ext cx="91424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DE DIFERENCIA DE FRECUENCIAS</a:t>
            </a:r>
          </a:p>
        </p:txBody>
      </p:sp>
      <p:sp>
        <p:nvSpPr>
          <p:cNvPr id="29" name="Text Box 40"/>
          <p:cNvSpPr txBox="1">
            <a:spLocks noChangeArrowheads="1"/>
          </p:cNvSpPr>
          <p:nvPr/>
        </p:nvSpPr>
        <p:spPr bwMode="auto">
          <a:xfrm>
            <a:off x="3354388" y="2651125"/>
            <a:ext cx="1349375" cy="460375"/>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dirty="0">
                <a:solidFill>
                  <a:schemeClr val="bg1"/>
                </a:solidFill>
                <a:latin typeface="Franklin Gothic Medium" panose="020B0603020102020204" pitchFamily="34" charset="0"/>
              </a:rPr>
              <a:t>FILTRO PASA BAJAS</a:t>
            </a:r>
            <a:endParaRPr lang="es-ES" altLang="es-MX" sz="1200" dirty="0">
              <a:solidFill>
                <a:schemeClr val="bg1"/>
              </a:solidFill>
              <a:latin typeface="Franklin Gothic Medium" panose="020B0603020102020204" pitchFamily="34" charset="0"/>
            </a:endParaRPr>
          </a:p>
        </p:txBody>
      </p:sp>
      <p:sp>
        <p:nvSpPr>
          <p:cNvPr id="3" name="Rectángulo 2"/>
          <p:cNvSpPr/>
          <p:nvPr/>
        </p:nvSpPr>
        <p:spPr>
          <a:xfrm>
            <a:off x="3168650" y="4608513"/>
            <a:ext cx="1517650" cy="522287"/>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MX" sz="1200" b="1" dirty="0">
                <a:solidFill>
                  <a:srgbClr val="800000"/>
                </a:solidFill>
              </a:rPr>
              <a:t>FRECUENCÍMETRO</a:t>
            </a:r>
          </a:p>
        </p:txBody>
      </p:sp>
      <p:sp>
        <p:nvSpPr>
          <p:cNvPr id="34" name="Text Box 20"/>
          <p:cNvSpPr txBox="1">
            <a:spLocks noChangeArrowheads="1"/>
          </p:cNvSpPr>
          <p:nvPr/>
        </p:nvSpPr>
        <p:spPr bwMode="auto">
          <a:xfrm>
            <a:off x="3494088" y="1531938"/>
            <a:ext cx="865187" cy="577850"/>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spcBef>
                <a:spcPct val="50000"/>
              </a:spcBef>
              <a:defRPr/>
            </a:pPr>
            <a:r>
              <a:rPr kumimoji="0" lang="es-ES" altLang="es-MX" sz="788" dirty="0">
                <a:solidFill>
                  <a:srgbClr val="800000"/>
                </a:solidFill>
              </a:rPr>
              <a:t>MEZCLADOR DE FRECUENCIAS</a:t>
            </a:r>
          </a:p>
        </p:txBody>
      </p:sp>
      <p:cxnSp>
        <p:nvCxnSpPr>
          <p:cNvPr id="5" name="Conector recto de flecha 4"/>
          <p:cNvCxnSpPr>
            <a:stCxn id="83977" idx="0"/>
          </p:cNvCxnSpPr>
          <p:nvPr/>
        </p:nvCxnSpPr>
        <p:spPr>
          <a:xfrm flipV="1">
            <a:off x="1668463" y="4670425"/>
            <a:ext cx="314325" cy="20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3733800" y="4951413"/>
            <a:ext cx="1189038" cy="25241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Contador</a:t>
            </a:r>
          </a:p>
        </p:txBody>
      </p:sp>
      <p:sp>
        <p:nvSpPr>
          <p:cNvPr id="845838" name="Oval 14"/>
          <p:cNvSpPr>
            <a:spLocks noChangeArrowheads="1"/>
          </p:cNvSpPr>
          <p:nvPr/>
        </p:nvSpPr>
        <p:spPr bwMode="auto">
          <a:xfrm>
            <a:off x="3306763" y="1657350"/>
            <a:ext cx="3324225" cy="2084388"/>
          </a:xfrm>
          <a:prstGeom prst="ellipse">
            <a:avLst/>
          </a:prstGeom>
          <a:solidFill>
            <a:schemeClr val="accent1">
              <a:alpha val="12941"/>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pic>
        <p:nvPicPr>
          <p:cNvPr id="66564" name="Imagen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71888" y="3922713"/>
            <a:ext cx="19018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n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73463" y="1933575"/>
            <a:ext cx="2482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826"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DE DIFERENCIA DE FRECUENCIAS</a:t>
            </a:r>
          </a:p>
        </p:txBody>
      </p:sp>
      <p:sp>
        <p:nvSpPr>
          <p:cNvPr id="845827" name="Rectangle 3"/>
          <p:cNvSpPr>
            <a:spLocks noChangeArrowheads="1"/>
          </p:cNvSpPr>
          <p:nvPr/>
        </p:nvSpPr>
        <p:spPr bwMode="auto">
          <a:xfrm>
            <a:off x="4079875" y="52388"/>
            <a:ext cx="50292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frecuencias</a:t>
            </a:r>
          </a:p>
        </p:txBody>
      </p:sp>
      <p:sp>
        <p:nvSpPr>
          <p:cNvPr id="66568" name="Freeform 5"/>
          <p:cNvSpPr>
            <a:spLocks/>
          </p:cNvSpPr>
          <p:nvPr/>
        </p:nvSpPr>
        <p:spPr bwMode="auto">
          <a:xfrm>
            <a:off x="2800350" y="3000375"/>
            <a:ext cx="1416050" cy="946150"/>
          </a:xfrm>
          <a:custGeom>
            <a:avLst/>
            <a:gdLst>
              <a:gd name="T0" fmla="*/ 0 w 11045"/>
              <a:gd name="T1" fmla="*/ 0 h 11024"/>
              <a:gd name="T2" fmla="*/ 2147483646 w 11045"/>
              <a:gd name="T3" fmla="*/ 2147483646 h 11024"/>
              <a:gd name="T4" fmla="*/ 2147483646 w 11045"/>
              <a:gd name="T5" fmla="*/ 2147483646 h 11024"/>
              <a:gd name="T6" fmla="*/ 2147483646 w 11045"/>
              <a:gd name="T7" fmla="*/ 2147483646 h 110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5" h="11024">
                <a:moveTo>
                  <a:pt x="0" y="0"/>
                </a:moveTo>
                <a:cubicBezTo>
                  <a:pt x="-59" y="886"/>
                  <a:pt x="2670" y="6667"/>
                  <a:pt x="3567" y="7172"/>
                </a:cubicBezTo>
                <a:cubicBezTo>
                  <a:pt x="5431" y="9234"/>
                  <a:pt x="10351" y="6384"/>
                  <a:pt x="10870" y="8653"/>
                </a:cubicBezTo>
                <a:cubicBezTo>
                  <a:pt x="11113" y="9187"/>
                  <a:pt x="10942" y="10684"/>
                  <a:pt x="11045" y="11024"/>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6569" name="Freeform 9"/>
          <p:cNvSpPr>
            <a:spLocks/>
          </p:cNvSpPr>
          <p:nvPr/>
        </p:nvSpPr>
        <p:spPr bwMode="auto">
          <a:xfrm>
            <a:off x="2178050" y="4022725"/>
            <a:ext cx="4467225" cy="1736725"/>
          </a:xfrm>
          <a:custGeom>
            <a:avLst/>
            <a:gdLst>
              <a:gd name="T0" fmla="*/ 2147483646 w 28880"/>
              <a:gd name="T1" fmla="*/ 2147483646 h 14773"/>
              <a:gd name="T2" fmla="*/ 2147483646 w 28880"/>
              <a:gd name="T3" fmla="*/ 2147483646 h 14773"/>
              <a:gd name="T4" fmla="*/ 2147483646 w 28880"/>
              <a:gd name="T5" fmla="*/ 2147483646 h 14773"/>
              <a:gd name="T6" fmla="*/ 2147483646 w 28880"/>
              <a:gd name="T7" fmla="*/ 2147483646 h 14773"/>
              <a:gd name="T8" fmla="*/ 2147483646 w 28880"/>
              <a:gd name="T9" fmla="*/ 2147483646 h 14773"/>
              <a:gd name="T10" fmla="*/ 2147483646 w 28880"/>
              <a:gd name="T11" fmla="*/ 2147483646 h 14773"/>
              <a:gd name="T12" fmla="*/ 2147483646 w 28880"/>
              <a:gd name="T13" fmla="*/ 2147483646 h 14773"/>
              <a:gd name="T14" fmla="*/ 0 w 28880"/>
              <a:gd name="T15" fmla="*/ 2147483646 h 147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80" h="14773">
                <a:moveTo>
                  <a:pt x="28880" y="432"/>
                </a:moveTo>
                <a:cubicBezTo>
                  <a:pt x="28330" y="227"/>
                  <a:pt x="27711" y="-650"/>
                  <a:pt x="27071" y="908"/>
                </a:cubicBezTo>
                <a:cubicBezTo>
                  <a:pt x="26431" y="2466"/>
                  <a:pt x="27128" y="7221"/>
                  <a:pt x="26286" y="8324"/>
                </a:cubicBezTo>
                <a:cubicBezTo>
                  <a:pt x="25444" y="9427"/>
                  <a:pt x="22927" y="9184"/>
                  <a:pt x="22714" y="9895"/>
                </a:cubicBezTo>
                <a:cubicBezTo>
                  <a:pt x="22501" y="10606"/>
                  <a:pt x="25143" y="11883"/>
                  <a:pt x="25009" y="12590"/>
                </a:cubicBezTo>
                <a:cubicBezTo>
                  <a:pt x="24875" y="13297"/>
                  <a:pt x="24006" y="13776"/>
                  <a:pt x="21910" y="14138"/>
                </a:cubicBezTo>
                <a:cubicBezTo>
                  <a:pt x="19814" y="14500"/>
                  <a:pt x="15994" y="14839"/>
                  <a:pt x="12436" y="14762"/>
                </a:cubicBezTo>
                <a:cubicBezTo>
                  <a:pt x="8878" y="14685"/>
                  <a:pt x="2309" y="14131"/>
                  <a:pt x="0" y="13280"/>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45834" name="Freeform 10"/>
          <p:cNvSpPr>
            <a:spLocks/>
          </p:cNvSpPr>
          <p:nvPr/>
        </p:nvSpPr>
        <p:spPr bwMode="auto">
          <a:xfrm>
            <a:off x="5265738" y="2397125"/>
            <a:ext cx="1852612" cy="1555750"/>
          </a:xfrm>
          <a:custGeom>
            <a:avLst/>
            <a:gdLst>
              <a:gd name="T0" fmla="*/ 0 w 15259"/>
              <a:gd name="T1" fmla="*/ 2147483646 h 11508"/>
              <a:gd name="T2" fmla="*/ 2147483646 w 15259"/>
              <a:gd name="T3" fmla="*/ 2147483646 h 11508"/>
              <a:gd name="T4" fmla="*/ 2147483646 w 15259"/>
              <a:gd name="T5" fmla="*/ 2147483646 h 11508"/>
              <a:gd name="T6" fmla="*/ 2147483646 w 15259"/>
              <a:gd name="T7" fmla="*/ 2147483646 h 11508"/>
              <a:gd name="T8" fmla="*/ 2147483646 w 15259"/>
              <a:gd name="T9" fmla="*/ 2147483646 h 11508"/>
              <a:gd name="T10" fmla="*/ 2147483646 w 15259"/>
              <a:gd name="T11" fmla="*/ 2147483646 h 11508"/>
              <a:gd name="T12" fmla="*/ 2147483646 w 15259"/>
              <a:gd name="T13" fmla="*/ 2147483646 h 11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59" h="11508">
                <a:moveTo>
                  <a:pt x="0" y="11494"/>
                </a:moveTo>
                <a:cubicBezTo>
                  <a:pt x="2199" y="11648"/>
                  <a:pt x="1470" y="10564"/>
                  <a:pt x="3964" y="10258"/>
                </a:cubicBezTo>
                <a:cubicBezTo>
                  <a:pt x="6458" y="9952"/>
                  <a:pt x="13643" y="9869"/>
                  <a:pt x="14964" y="9660"/>
                </a:cubicBezTo>
                <a:cubicBezTo>
                  <a:pt x="16285" y="9451"/>
                  <a:pt x="12804" y="9362"/>
                  <a:pt x="11892" y="9003"/>
                </a:cubicBezTo>
                <a:cubicBezTo>
                  <a:pt x="10980" y="8644"/>
                  <a:pt x="9899" y="8804"/>
                  <a:pt x="9493" y="7508"/>
                </a:cubicBezTo>
                <a:cubicBezTo>
                  <a:pt x="9088" y="6212"/>
                  <a:pt x="10022" y="2455"/>
                  <a:pt x="9493" y="1205"/>
                </a:cubicBezTo>
                <a:cubicBezTo>
                  <a:pt x="8964" y="-45"/>
                  <a:pt x="7624" y="-19"/>
                  <a:pt x="6301" y="8"/>
                </a:cubicBezTo>
              </a:path>
            </a:pathLst>
          </a:custGeom>
          <a:noFill/>
          <a:ln w="57150" cap="flat" cmpd="sng">
            <a:solidFill>
              <a:srgbClr val="0070C0"/>
            </a:solidFill>
            <a:prstDash val="solid"/>
            <a:round/>
            <a:headEnd type="triangle" w="med" len="med"/>
            <a:tailEnd type="triangle" w="med" len="med"/>
          </a:ln>
          <a:effectLst/>
          <a:extLst>
            <a:ext uri="{909E8E84-426E-40DD-AFC4-6F175D3DCCD1}">
              <a14:hiddenFill xmlns:a14="http://schemas.microsoft.com/office/drawing/2010/main">
                <a:solidFill>
                  <a:schemeClr val="accent1">
                    <a:alpha val="1294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6571" name="Text Box 11"/>
          <p:cNvSpPr txBox="1">
            <a:spLocks noChangeArrowheads="1"/>
          </p:cNvSpPr>
          <p:nvPr/>
        </p:nvSpPr>
        <p:spPr bwMode="auto">
          <a:xfrm>
            <a:off x="6137275" y="5327650"/>
            <a:ext cx="1728788" cy="404813"/>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60000"/>
              </a:lnSpc>
              <a:spcBef>
                <a:spcPct val="50000"/>
              </a:spcBef>
              <a:buClrTx/>
              <a:buFontTx/>
              <a:buNone/>
            </a:pPr>
            <a:r>
              <a:rPr kumimoji="0" lang="es-ES" altLang="es-MX" sz="1200">
                <a:solidFill>
                  <a:schemeClr val="tx1"/>
                </a:solidFill>
                <a:latin typeface="Times New Roman" panose="02020603050405020304" pitchFamily="18" charset="0"/>
              </a:rPr>
              <a:t>Frecuencia Bajo</a:t>
            </a:r>
          </a:p>
          <a:p>
            <a:pPr algn="ctr" eaLnBrk="1" hangingPunct="1">
              <a:lnSpc>
                <a:spcPct val="60000"/>
              </a:lnSpc>
              <a:spcBef>
                <a:spcPct val="50000"/>
              </a:spcBef>
              <a:buClrTx/>
              <a:buFontTx/>
              <a:buNone/>
            </a:pPr>
            <a:r>
              <a:rPr kumimoji="0" lang="es-ES" altLang="es-MX" sz="1200">
                <a:solidFill>
                  <a:schemeClr val="tx1"/>
                </a:solidFill>
                <a:latin typeface="Times New Roman" panose="02020603050405020304" pitchFamily="18" charset="0"/>
              </a:rPr>
              <a:t>Calibración</a:t>
            </a:r>
          </a:p>
        </p:txBody>
      </p:sp>
      <p:sp>
        <p:nvSpPr>
          <p:cNvPr id="845836" name="Text Box 12"/>
          <p:cNvSpPr txBox="1">
            <a:spLocks noChangeArrowheads="1"/>
          </p:cNvSpPr>
          <p:nvPr/>
        </p:nvSpPr>
        <p:spPr bwMode="auto">
          <a:xfrm>
            <a:off x="7245350" y="1463675"/>
            <a:ext cx="1404938" cy="479425"/>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40000"/>
              </a:lnSpc>
              <a:spcBef>
                <a:spcPct val="50000"/>
              </a:spcBef>
              <a:buClrTx/>
              <a:buFontTx/>
              <a:buNone/>
            </a:pPr>
            <a:r>
              <a:rPr kumimoji="0" lang="es-ES" altLang="es-MX" sz="1200">
                <a:solidFill>
                  <a:schemeClr val="tx1"/>
                </a:solidFill>
                <a:latin typeface="Times New Roman" panose="02020603050405020304" pitchFamily="18" charset="0"/>
              </a:rPr>
              <a:t>Interface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de</a:t>
            </a:r>
          </a:p>
          <a:p>
            <a:pPr algn="ctr" eaLnBrk="1" hangingPunct="1">
              <a:lnSpc>
                <a:spcPct val="35000"/>
              </a:lnSpc>
              <a:spcBef>
                <a:spcPct val="50000"/>
              </a:spcBef>
              <a:buClrTx/>
              <a:buFontTx/>
              <a:buNone/>
            </a:pPr>
            <a:r>
              <a:rPr kumimoji="0" lang="es-ES" altLang="es-MX" sz="1200">
                <a:solidFill>
                  <a:schemeClr val="tx1"/>
                </a:solidFill>
                <a:latin typeface="Times New Roman" panose="02020603050405020304" pitchFamily="18" charset="0"/>
              </a:rPr>
              <a:t> Comunicación</a:t>
            </a:r>
          </a:p>
        </p:txBody>
      </p:sp>
      <p:sp>
        <p:nvSpPr>
          <p:cNvPr id="66573" name="Text Box 13"/>
          <p:cNvSpPr txBox="1">
            <a:spLocks noChangeArrowheads="1"/>
          </p:cNvSpPr>
          <p:nvPr/>
        </p:nvSpPr>
        <p:spPr bwMode="auto">
          <a:xfrm>
            <a:off x="-106363" y="4146550"/>
            <a:ext cx="2052638" cy="460375"/>
          </a:xfrm>
          <a:prstGeom prst="rect">
            <a:avLst/>
          </a:prstGeom>
          <a:noFill/>
          <a:ln>
            <a:noFill/>
          </a:ln>
          <a:effectLst/>
          <a:extLst>
            <a:ext uri="{909E8E84-426E-40DD-AFC4-6F175D3DCCD1}">
              <a14:hiddenFill xmlns:a14="http://schemas.microsoft.com/office/drawing/2010/main">
                <a:solidFill>
                  <a:schemeClr val="accent1">
                    <a:alpha val="1294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kumimoji="0" lang="es-ES" altLang="es-MX" sz="1200">
                <a:solidFill>
                  <a:schemeClr val="tx1"/>
                </a:solidFill>
                <a:latin typeface="Times New Roman" panose="02020603050405020304" pitchFamily="18" charset="0"/>
              </a:rPr>
              <a:t>Frecuencia Patrón para comparar (10 MHz)</a:t>
            </a:r>
          </a:p>
        </p:txBody>
      </p:sp>
      <p:sp>
        <p:nvSpPr>
          <p:cNvPr id="66574" name="Line 15"/>
          <p:cNvSpPr>
            <a:spLocks noChangeShapeType="1"/>
          </p:cNvSpPr>
          <p:nvPr/>
        </p:nvSpPr>
        <p:spPr bwMode="auto">
          <a:xfrm>
            <a:off x="1639888" y="4392613"/>
            <a:ext cx="314325"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845840" name="Line 16"/>
          <p:cNvSpPr>
            <a:spLocks noChangeShapeType="1"/>
          </p:cNvSpPr>
          <p:nvPr/>
        </p:nvSpPr>
        <p:spPr bwMode="auto">
          <a:xfrm flipH="1">
            <a:off x="6467475" y="1949450"/>
            <a:ext cx="1220788" cy="71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6576" name="Line 17"/>
          <p:cNvSpPr>
            <a:spLocks noChangeShapeType="1"/>
          </p:cNvSpPr>
          <p:nvPr/>
        </p:nvSpPr>
        <p:spPr bwMode="auto">
          <a:xfrm flipH="1" flipV="1">
            <a:off x="6324600" y="4999038"/>
            <a:ext cx="541338" cy="271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6" name="CuadroTexto 5"/>
          <p:cNvSpPr txBox="1">
            <a:spLocks noChangeArrowheads="1"/>
          </p:cNvSpPr>
          <p:nvPr/>
        </p:nvSpPr>
        <p:spPr bwMode="auto">
          <a:xfrm>
            <a:off x="3654425" y="5170488"/>
            <a:ext cx="12573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MODO: Frecuencia</a:t>
            </a:r>
          </a:p>
        </p:txBody>
      </p:sp>
      <p:pic>
        <p:nvPicPr>
          <p:cNvPr id="66578" name="Imagen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0238" y="2878138"/>
            <a:ext cx="2214562"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Imagen 9">
            <a:hlinkClick r:id="rId7" action="ppaction://hlinksldjump"/>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423025" y="3876675"/>
            <a:ext cx="2195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1304925" y="2563813"/>
            <a:ext cx="1189038"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MX" sz="1050" dirty="0">
                <a:effectLst>
                  <a:outerShdw blurRad="38100" dist="38100" dir="2700000" algn="tl">
                    <a:srgbClr val="000000">
                      <a:alpha val="43137"/>
                    </a:srgbClr>
                  </a:outerShdw>
                </a:effectLst>
              </a:rPr>
              <a:t>Patrón Nacional</a:t>
            </a:r>
          </a:p>
        </p:txBody>
      </p:sp>
      <p:sp>
        <p:nvSpPr>
          <p:cNvPr id="29" name="CuadroTexto 28"/>
          <p:cNvSpPr txBox="1"/>
          <p:nvPr/>
        </p:nvSpPr>
        <p:spPr>
          <a:xfrm>
            <a:off x="7253288" y="3455988"/>
            <a:ext cx="1312862"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Instrumento bajo calibración</a:t>
            </a:r>
          </a:p>
        </p:txBody>
      </p:sp>
      <p:pic>
        <p:nvPicPr>
          <p:cNvPr id="66582" name="Imagen 1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68750" y="1993900"/>
            <a:ext cx="14303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p:cNvSpPr txBox="1">
            <a:spLocks noChangeArrowheads="1"/>
          </p:cNvSpPr>
          <p:nvPr/>
        </p:nvSpPr>
        <p:spPr bwMode="auto">
          <a:xfrm>
            <a:off x="3951288" y="3328988"/>
            <a:ext cx="20748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Adquisición de datos automatizado</a:t>
            </a:r>
          </a:p>
        </p:txBody>
      </p:sp>
      <p:pic>
        <p:nvPicPr>
          <p:cNvPr id="2" name="Imagen 1">
            <a:hlinkClick r:id="rId10" action="ppaction://hlinksldjump"/>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rot="12091338">
            <a:off x="1557161" y="5099851"/>
            <a:ext cx="662918" cy="566843"/>
          </a:xfrm>
          <a:prstGeom prst="rect">
            <a:avLst/>
          </a:prstGeom>
          <a:scene3d>
            <a:camera prst="orthographicFront">
              <a:rot lat="0" lon="0" rev="0"/>
            </a:camera>
            <a:lightRig rig="threePt" dir="t"/>
          </a:scene3d>
        </p:spPr>
      </p:pic>
      <p:pic>
        <p:nvPicPr>
          <p:cNvPr id="3" name="Imagen 2"/>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rot="-1097292">
            <a:off x="2022475" y="4598988"/>
            <a:ext cx="501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5"/>
          <p:cNvSpPr>
            <a:spLocks/>
          </p:cNvSpPr>
          <p:nvPr/>
        </p:nvSpPr>
        <p:spPr bwMode="auto">
          <a:xfrm>
            <a:off x="1243013" y="3106738"/>
            <a:ext cx="1741487" cy="2187575"/>
          </a:xfrm>
          <a:custGeom>
            <a:avLst/>
            <a:gdLst>
              <a:gd name="T0" fmla="*/ 2147483646 w 13598"/>
              <a:gd name="T1" fmla="*/ 0 h 25437"/>
              <a:gd name="T2" fmla="*/ 2147483646 w 13598"/>
              <a:gd name="T3" fmla="*/ 2147483646 h 25437"/>
              <a:gd name="T4" fmla="*/ 2147483646 w 13598"/>
              <a:gd name="T5" fmla="*/ 2147483646 h 25437"/>
              <a:gd name="T6" fmla="*/ 2147483646 w 13598"/>
              <a:gd name="T7" fmla="*/ 2147483646 h 25437"/>
              <a:gd name="T8" fmla="*/ 2147483646 w 13598"/>
              <a:gd name="T9" fmla="*/ 2147483646 h 25437"/>
              <a:gd name="T10" fmla="*/ 2147483646 w 13598"/>
              <a:gd name="T11" fmla="*/ 2147483646 h 254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98" h="25437">
                <a:moveTo>
                  <a:pt x="12271" y="0"/>
                </a:moveTo>
                <a:cubicBezTo>
                  <a:pt x="12212" y="886"/>
                  <a:pt x="13901" y="2250"/>
                  <a:pt x="13551" y="6242"/>
                </a:cubicBezTo>
                <a:cubicBezTo>
                  <a:pt x="13201" y="8986"/>
                  <a:pt x="7815" y="13557"/>
                  <a:pt x="5111" y="16007"/>
                </a:cubicBezTo>
                <a:cubicBezTo>
                  <a:pt x="2407" y="18457"/>
                  <a:pt x="724" y="19104"/>
                  <a:pt x="135" y="20474"/>
                </a:cubicBezTo>
                <a:cubicBezTo>
                  <a:pt x="-454" y="21844"/>
                  <a:pt x="1030" y="23788"/>
                  <a:pt x="1577" y="24228"/>
                </a:cubicBezTo>
                <a:cubicBezTo>
                  <a:pt x="1820" y="24762"/>
                  <a:pt x="2584" y="25097"/>
                  <a:pt x="2687" y="25437"/>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7" name="Freeform 5"/>
          <p:cNvSpPr>
            <a:spLocks/>
          </p:cNvSpPr>
          <p:nvPr/>
        </p:nvSpPr>
        <p:spPr bwMode="auto">
          <a:xfrm>
            <a:off x="2484438" y="4354513"/>
            <a:ext cx="2557462" cy="1139825"/>
          </a:xfrm>
          <a:custGeom>
            <a:avLst/>
            <a:gdLst>
              <a:gd name="T0" fmla="*/ 0 w 19960"/>
              <a:gd name="T1" fmla="*/ 2147483646 h 13268"/>
              <a:gd name="T2" fmla="*/ 2147483646 w 19960"/>
              <a:gd name="T3" fmla="*/ 2147483646 h 13268"/>
              <a:gd name="T4" fmla="*/ 2147483646 w 19960"/>
              <a:gd name="T5" fmla="*/ 2147483646 h 13268"/>
              <a:gd name="T6" fmla="*/ 2147483646 w 19960"/>
              <a:gd name="T7" fmla="*/ 2147483646 h 13268"/>
              <a:gd name="T8" fmla="*/ 2147483646 w 19960"/>
              <a:gd name="T9" fmla="*/ 2147483646 h 13268"/>
              <a:gd name="T10" fmla="*/ 2147483646 w 19960"/>
              <a:gd name="T11" fmla="*/ 2147483646 h 13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0" h="13268">
                <a:moveTo>
                  <a:pt x="0" y="2182"/>
                </a:moveTo>
                <a:cubicBezTo>
                  <a:pt x="466" y="1806"/>
                  <a:pt x="1536" y="-1000"/>
                  <a:pt x="2238" y="378"/>
                </a:cubicBezTo>
                <a:cubicBezTo>
                  <a:pt x="2940" y="1756"/>
                  <a:pt x="2261" y="8314"/>
                  <a:pt x="4213" y="10451"/>
                </a:cubicBezTo>
                <a:cubicBezTo>
                  <a:pt x="6165" y="12588"/>
                  <a:pt x="11055" y="13112"/>
                  <a:pt x="13585" y="13202"/>
                </a:cubicBezTo>
                <a:cubicBezTo>
                  <a:pt x="16115" y="13292"/>
                  <a:pt x="17649" y="13650"/>
                  <a:pt x="19391" y="10990"/>
                </a:cubicBezTo>
                <a:cubicBezTo>
                  <a:pt x="20465" y="9819"/>
                  <a:pt x="19671" y="4961"/>
                  <a:pt x="19774" y="5301"/>
                </a:cubicBezTo>
              </a:path>
            </a:pathLst>
          </a:custGeom>
          <a:noFill/>
          <a:ln w="5715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MX"/>
          </a:p>
        </p:txBody>
      </p:sp>
      <p:graphicFrame>
        <p:nvGraphicFramePr>
          <p:cNvPr id="30" name="Object 28"/>
          <p:cNvGraphicFramePr>
            <a:graphicFrameLocks noChangeAspect="1"/>
          </p:cNvGraphicFramePr>
          <p:nvPr/>
        </p:nvGraphicFramePr>
        <p:xfrm>
          <a:off x="6159500" y="5703888"/>
          <a:ext cx="1766888" cy="223837"/>
        </p:xfrm>
        <a:graphic>
          <a:graphicData uri="http://schemas.openxmlformats.org/presentationml/2006/ole">
            <mc:AlternateContent xmlns:mc="http://schemas.openxmlformats.org/markup-compatibility/2006">
              <mc:Choice xmlns:v="urn:schemas-microsoft-com:vml" Requires="v">
                <p:oleObj spid="_x0000_s86050" name="Ecuación" r:id="rId13" imgW="1600200" imgH="203200" progId="Equation.3">
                  <p:embed/>
                </p:oleObj>
              </mc:Choice>
              <mc:Fallback>
                <p:oleObj name="Ecuación" r:id="rId13" imgW="1600200" imgH="203200" progId="Equation.3">
                  <p:embed/>
                  <p:pic>
                    <p:nvPicPr>
                      <p:cNvPr id="0"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9500" y="5703888"/>
                        <a:ext cx="1766888"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CuadroTexto 30"/>
          <p:cNvSpPr txBox="1">
            <a:spLocks noChangeArrowheads="1"/>
          </p:cNvSpPr>
          <p:nvPr/>
        </p:nvSpPr>
        <p:spPr bwMode="auto">
          <a:xfrm>
            <a:off x="3835400" y="4297363"/>
            <a:ext cx="1081088" cy="461962"/>
          </a:xfrm>
          <a:prstGeom prst="rect">
            <a:avLst/>
          </a:prstGeom>
          <a:solidFill>
            <a:schemeClr val="accent6">
              <a:lumMod val="40000"/>
              <a:lumOff val="60000"/>
            </a:schemeClr>
          </a:solidFill>
          <a:ln>
            <a:noFill/>
          </a:ln>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a:defRPr/>
            </a:pPr>
            <a:r>
              <a:rPr lang="es-MX" altLang="es-MX" sz="1200" dirty="0"/>
              <a:t>0.05432101 Hz</a:t>
            </a:r>
          </a:p>
        </p:txBody>
      </p:sp>
      <p:sp>
        <p:nvSpPr>
          <p:cNvPr id="32" name="CuadroTexto 31"/>
          <p:cNvSpPr txBox="1">
            <a:spLocks noChangeArrowheads="1"/>
          </p:cNvSpPr>
          <p:nvPr/>
        </p:nvSpPr>
        <p:spPr bwMode="auto">
          <a:xfrm>
            <a:off x="1462088" y="5697538"/>
            <a:ext cx="7588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Mezclador</a:t>
            </a:r>
          </a:p>
        </p:txBody>
      </p:sp>
      <p:sp>
        <p:nvSpPr>
          <p:cNvPr id="33" name="CuadroTexto 32"/>
          <p:cNvSpPr txBox="1">
            <a:spLocks noChangeArrowheads="1"/>
          </p:cNvSpPr>
          <p:nvPr/>
        </p:nvSpPr>
        <p:spPr bwMode="auto">
          <a:xfrm>
            <a:off x="1520825" y="4632325"/>
            <a:ext cx="787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Filtro pasa bajas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6578"/>
                                        </p:tgtEl>
                                        <p:attrNameLst>
                                          <p:attrName>style.visibility</p:attrName>
                                        </p:attrNameLst>
                                      </p:cBhvr>
                                      <p:to>
                                        <p:strVal val="visible"/>
                                      </p:to>
                                    </p:set>
                                    <p:animEffect transition="in" filter="fade">
                                      <p:cBhvr>
                                        <p:cTn id="19" dur="500"/>
                                        <p:tgtEl>
                                          <p:spTgt spid="66578"/>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6568"/>
                                        </p:tgtEl>
                                        <p:attrNameLst>
                                          <p:attrName>style.visibility</p:attrName>
                                        </p:attrNameLst>
                                      </p:cBhvr>
                                      <p:to>
                                        <p:strVal val="visible"/>
                                      </p:to>
                                    </p:set>
                                    <p:animEffect transition="in" filter="wipe(left)">
                                      <p:cBhvr>
                                        <p:cTn id="27" dur="500"/>
                                        <p:tgtEl>
                                          <p:spTgt spid="66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6579"/>
                                        </p:tgtEl>
                                        <p:attrNameLst>
                                          <p:attrName>style.visibility</p:attrName>
                                        </p:attrNameLst>
                                      </p:cBhvr>
                                      <p:to>
                                        <p:strVal val="visible"/>
                                      </p:to>
                                    </p:set>
                                    <p:animEffect transition="in" filter="fade">
                                      <p:cBhvr>
                                        <p:cTn id="32" dur="500"/>
                                        <p:tgtEl>
                                          <p:spTgt spid="66579"/>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nodeType="afterGroup">
                            <p:stCondLst>
                              <p:cond delay="500"/>
                            </p:stCondLst>
                            <p:childTnLst>
                              <p:par>
                                <p:cTn id="43" presetID="26"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80">
                                          <p:stCondLst>
                                            <p:cond delay="0"/>
                                          </p:stCondLst>
                                        </p:cTn>
                                        <p:tgtEl>
                                          <p:spTgt spid="32"/>
                                        </p:tgtEl>
                                      </p:cBhvr>
                                    </p:animEffect>
                                    <p:anim calcmode="lin" valueType="num">
                                      <p:cBhvr>
                                        <p:cTn id="4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1" dur="26">
                                          <p:stCondLst>
                                            <p:cond delay="650"/>
                                          </p:stCondLst>
                                        </p:cTn>
                                        <p:tgtEl>
                                          <p:spTgt spid="32"/>
                                        </p:tgtEl>
                                      </p:cBhvr>
                                      <p:to x="100000" y="60000"/>
                                    </p:animScale>
                                    <p:animScale>
                                      <p:cBhvr>
                                        <p:cTn id="52" dur="166" decel="50000">
                                          <p:stCondLst>
                                            <p:cond delay="676"/>
                                          </p:stCondLst>
                                        </p:cTn>
                                        <p:tgtEl>
                                          <p:spTgt spid="32"/>
                                        </p:tgtEl>
                                      </p:cBhvr>
                                      <p:to x="100000" y="100000"/>
                                    </p:animScale>
                                    <p:animScale>
                                      <p:cBhvr>
                                        <p:cTn id="53" dur="26">
                                          <p:stCondLst>
                                            <p:cond delay="1312"/>
                                          </p:stCondLst>
                                        </p:cTn>
                                        <p:tgtEl>
                                          <p:spTgt spid="32"/>
                                        </p:tgtEl>
                                      </p:cBhvr>
                                      <p:to x="100000" y="80000"/>
                                    </p:animScale>
                                    <p:animScale>
                                      <p:cBhvr>
                                        <p:cTn id="54" dur="166" decel="50000">
                                          <p:stCondLst>
                                            <p:cond delay="1338"/>
                                          </p:stCondLst>
                                        </p:cTn>
                                        <p:tgtEl>
                                          <p:spTgt spid="32"/>
                                        </p:tgtEl>
                                      </p:cBhvr>
                                      <p:to x="100000" y="100000"/>
                                    </p:animScale>
                                    <p:animScale>
                                      <p:cBhvr>
                                        <p:cTn id="55" dur="26">
                                          <p:stCondLst>
                                            <p:cond delay="1642"/>
                                          </p:stCondLst>
                                        </p:cTn>
                                        <p:tgtEl>
                                          <p:spTgt spid="32"/>
                                        </p:tgtEl>
                                      </p:cBhvr>
                                      <p:to x="100000" y="90000"/>
                                    </p:animScale>
                                    <p:animScale>
                                      <p:cBhvr>
                                        <p:cTn id="56" dur="166" decel="50000">
                                          <p:stCondLst>
                                            <p:cond delay="1668"/>
                                          </p:stCondLst>
                                        </p:cTn>
                                        <p:tgtEl>
                                          <p:spTgt spid="32"/>
                                        </p:tgtEl>
                                      </p:cBhvr>
                                      <p:to x="100000" y="100000"/>
                                    </p:animScale>
                                    <p:animScale>
                                      <p:cBhvr>
                                        <p:cTn id="57" dur="26">
                                          <p:stCondLst>
                                            <p:cond delay="1808"/>
                                          </p:stCondLst>
                                        </p:cTn>
                                        <p:tgtEl>
                                          <p:spTgt spid="32"/>
                                        </p:tgtEl>
                                      </p:cBhvr>
                                      <p:to x="100000" y="95000"/>
                                    </p:animScale>
                                    <p:animScale>
                                      <p:cBhvr>
                                        <p:cTn id="58" dur="166" decel="50000">
                                          <p:stCondLst>
                                            <p:cond delay="1834"/>
                                          </p:stCondLst>
                                        </p:cTn>
                                        <p:tgtEl>
                                          <p:spTgt spid="32"/>
                                        </p:tgtEl>
                                      </p:cBhvr>
                                      <p:to x="100000" y="100000"/>
                                    </p:animScale>
                                  </p:childTnLst>
                                </p:cTn>
                              </p:par>
                            </p:childTnLst>
                          </p:cTn>
                        </p:par>
                        <p:par>
                          <p:cTn id="59" fill="hold" nodeType="afterGroup">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par>
                          <p:cTn id="63" fill="hold" nodeType="afterGroup">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66573"/>
                                        </p:tgtEl>
                                        <p:attrNameLst>
                                          <p:attrName>style.visibility</p:attrName>
                                        </p:attrNameLst>
                                      </p:cBhvr>
                                      <p:to>
                                        <p:strVal val="visible"/>
                                      </p:to>
                                    </p:set>
                                    <p:animEffect transition="in" filter="fade">
                                      <p:cBhvr>
                                        <p:cTn id="66" dur="1000"/>
                                        <p:tgtEl>
                                          <p:spTgt spid="66573"/>
                                        </p:tgtEl>
                                      </p:cBhvr>
                                    </p:animEffect>
                                    <p:anim calcmode="lin" valueType="num">
                                      <p:cBhvr>
                                        <p:cTn id="67" dur="1000" fill="hold"/>
                                        <p:tgtEl>
                                          <p:spTgt spid="66573"/>
                                        </p:tgtEl>
                                        <p:attrNameLst>
                                          <p:attrName>ppt_x</p:attrName>
                                        </p:attrNameLst>
                                      </p:cBhvr>
                                      <p:tavLst>
                                        <p:tav tm="0">
                                          <p:val>
                                            <p:strVal val="#ppt_x"/>
                                          </p:val>
                                        </p:tav>
                                        <p:tav tm="100000">
                                          <p:val>
                                            <p:strVal val="#ppt_x"/>
                                          </p:val>
                                        </p:tav>
                                      </p:tavLst>
                                    </p:anim>
                                    <p:anim calcmode="lin" valueType="num">
                                      <p:cBhvr>
                                        <p:cTn id="68" dur="1000" fill="hold"/>
                                        <p:tgtEl>
                                          <p:spTgt spid="66573"/>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66574"/>
                                        </p:tgtEl>
                                        <p:attrNameLst>
                                          <p:attrName>style.visibility</p:attrName>
                                        </p:attrNameLst>
                                      </p:cBhvr>
                                      <p:to>
                                        <p:strVal val="visible"/>
                                      </p:to>
                                    </p:set>
                                    <p:animEffect transition="in" filter="wipe(left)">
                                      <p:cBhvr>
                                        <p:cTn id="72" dur="500"/>
                                        <p:tgtEl>
                                          <p:spTgt spid="66574"/>
                                        </p:tgtEl>
                                      </p:cBhvr>
                                    </p:animEffect>
                                  </p:childTnLst>
                                </p:cTn>
                              </p:par>
                            </p:childTnLst>
                          </p:cTn>
                        </p:par>
                        <p:par>
                          <p:cTn id="73" fill="hold" nodeType="afterGroup">
                            <p:stCondLst>
                              <p:cond delay="4500"/>
                            </p:stCondLst>
                            <p:childTnLst>
                              <p:par>
                                <p:cTn id="74" presetID="22" presetClass="entr" presetSubtype="2" fill="hold" grpId="0" nodeType="afterEffect">
                                  <p:stCondLst>
                                    <p:cond delay="0"/>
                                  </p:stCondLst>
                                  <p:childTnLst>
                                    <p:set>
                                      <p:cBhvr>
                                        <p:cTn id="75" dur="1" fill="hold">
                                          <p:stCondLst>
                                            <p:cond delay="0"/>
                                          </p:stCondLst>
                                        </p:cTn>
                                        <p:tgtEl>
                                          <p:spTgt spid="66569"/>
                                        </p:tgtEl>
                                        <p:attrNameLst>
                                          <p:attrName>style.visibility</p:attrName>
                                        </p:attrNameLst>
                                      </p:cBhvr>
                                      <p:to>
                                        <p:strVal val="visible"/>
                                      </p:to>
                                    </p:set>
                                    <p:animEffect transition="in" filter="wipe(right)">
                                      <p:cBhvr>
                                        <p:cTn id="76" dur="500"/>
                                        <p:tgtEl>
                                          <p:spTgt spid="66569"/>
                                        </p:tgtEl>
                                      </p:cBhvr>
                                    </p:animEffect>
                                  </p:childTnLst>
                                </p:cTn>
                              </p:par>
                            </p:childTnLst>
                          </p:cTn>
                        </p:par>
                        <p:par>
                          <p:cTn id="77" fill="hold" nodeType="afterGroup">
                            <p:stCondLst>
                              <p:cond delay="5000"/>
                            </p:stCondLst>
                            <p:childTnLst>
                              <p:par>
                                <p:cTn id="78" presetID="22" presetClass="entr" presetSubtype="4" fill="hold" grpId="0" nodeType="afterEffect">
                                  <p:stCondLst>
                                    <p:cond delay="0"/>
                                  </p:stCondLst>
                                  <p:childTnLst>
                                    <p:set>
                                      <p:cBhvr>
                                        <p:cTn id="79" dur="1" fill="hold">
                                          <p:stCondLst>
                                            <p:cond delay="0"/>
                                          </p:stCondLst>
                                        </p:cTn>
                                        <p:tgtEl>
                                          <p:spTgt spid="66571"/>
                                        </p:tgtEl>
                                        <p:attrNameLst>
                                          <p:attrName>style.visibility</p:attrName>
                                        </p:attrNameLst>
                                      </p:cBhvr>
                                      <p:to>
                                        <p:strVal val="visible"/>
                                      </p:to>
                                    </p:set>
                                    <p:animEffect transition="in" filter="wipe(down)">
                                      <p:cBhvr>
                                        <p:cTn id="80" dur="500"/>
                                        <p:tgtEl>
                                          <p:spTgt spid="66571"/>
                                        </p:tgtEl>
                                      </p:cBhvr>
                                    </p:animEffect>
                                  </p:childTnLst>
                                </p:cTn>
                              </p:par>
                            </p:childTnLst>
                          </p:cTn>
                        </p:par>
                        <p:par>
                          <p:cTn id="81" fill="hold" nodeType="afterGroup">
                            <p:stCondLst>
                              <p:cond delay="5500"/>
                            </p:stCondLst>
                            <p:childTnLst>
                              <p:par>
                                <p:cTn id="82" presetID="22" presetClass="entr" presetSubtype="2" fill="hold" grpId="0" nodeType="afterEffect">
                                  <p:stCondLst>
                                    <p:cond delay="0"/>
                                  </p:stCondLst>
                                  <p:childTnLst>
                                    <p:set>
                                      <p:cBhvr>
                                        <p:cTn id="83" dur="1" fill="hold">
                                          <p:stCondLst>
                                            <p:cond delay="0"/>
                                          </p:stCondLst>
                                        </p:cTn>
                                        <p:tgtEl>
                                          <p:spTgt spid="66576"/>
                                        </p:tgtEl>
                                        <p:attrNameLst>
                                          <p:attrName>style.visibility</p:attrName>
                                        </p:attrNameLst>
                                      </p:cBhvr>
                                      <p:to>
                                        <p:strVal val="visible"/>
                                      </p:to>
                                    </p:set>
                                    <p:animEffect transition="in" filter="wipe(right)">
                                      <p:cBhvr>
                                        <p:cTn id="84" dur="500"/>
                                        <p:tgtEl>
                                          <p:spTgt spid="66576"/>
                                        </p:tgtEl>
                                      </p:cBhvr>
                                    </p:animEffect>
                                  </p:childTnLst>
                                </p:cTn>
                              </p:par>
                            </p:childTnLst>
                          </p:cTn>
                        </p:par>
                        <p:par>
                          <p:cTn id="85" fill="hold" nodeType="afterGroup">
                            <p:stCondLst>
                              <p:cond delay="6000"/>
                            </p:stCondLst>
                            <p:childTnLst>
                              <p:par>
                                <p:cTn id="86" presetID="21" presetClass="entr" presetSubtype="1"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heel(1)">
                                      <p:cBhvr>
                                        <p:cTn id="88" dur="2000"/>
                                        <p:tgtEl>
                                          <p:spTgt spid="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par>
                          <p:cTn id="94" fill="hold" nodeType="afterGroup">
                            <p:stCondLst>
                              <p:cond delay="500"/>
                            </p:stCondLst>
                            <p:childTnLst>
                              <p:par>
                                <p:cTn id="95" presetID="26"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80">
                                          <p:stCondLst>
                                            <p:cond delay="0"/>
                                          </p:stCondLst>
                                        </p:cTn>
                                        <p:tgtEl>
                                          <p:spTgt spid="33"/>
                                        </p:tgtEl>
                                      </p:cBhvr>
                                    </p:animEffect>
                                    <p:anim calcmode="lin" valueType="num">
                                      <p:cBhvr>
                                        <p:cTn id="9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03" dur="26">
                                          <p:stCondLst>
                                            <p:cond delay="650"/>
                                          </p:stCondLst>
                                        </p:cTn>
                                        <p:tgtEl>
                                          <p:spTgt spid="33"/>
                                        </p:tgtEl>
                                      </p:cBhvr>
                                      <p:to x="100000" y="60000"/>
                                    </p:animScale>
                                    <p:animScale>
                                      <p:cBhvr>
                                        <p:cTn id="104" dur="166" decel="50000">
                                          <p:stCondLst>
                                            <p:cond delay="676"/>
                                          </p:stCondLst>
                                        </p:cTn>
                                        <p:tgtEl>
                                          <p:spTgt spid="33"/>
                                        </p:tgtEl>
                                      </p:cBhvr>
                                      <p:to x="100000" y="100000"/>
                                    </p:animScale>
                                    <p:animScale>
                                      <p:cBhvr>
                                        <p:cTn id="105" dur="26">
                                          <p:stCondLst>
                                            <p:cond delay="1312"/>
                                          </p:stCondLst>
                                        </p:cTn>
                                        <p:tgtEl>
                                          <p:spTgt spid="33"/>
                                        </p:tgtEl>
                                      </p:cBhvr>
                                      <p:to x="100000" y="80000"/>
                                    </p:animScale>
                                    <p:animScale>
                                      <p:cBhvr>
                                        <p:cTn id="106" dur="166" decel="50000">
                                          <p:stCondLst>
                                            <p:cond delay="1338"/>
                                          </p:stCondLst>
                                        </p:cTn>
                                        <p:tgtEl>
                                          <p:spTgt spid="33"/>
                                        </p:tgtEl>
                                      </p:cBhvr>
                                      <p:to x="100000" y="100000"/>
                                    </p:animScale>
                                    <p:animScale>
                                      <p:cBhvr>
                                        <p:cTn id="107" dur="26">
                                          <p:stCondLst>
                                            <p:cond delay="1642"/>
                                          </p:stCondLst>
                                        </p:cTn>
                                        <p:tgtEl>
                                          <p:spTgt spid="33"/>
                                        </p:tgtEl>
                                      </p:cBhvr>
                                      <p:to x="100000" y="90000"/>
                                    </p:animScale>
                                    <p:animScale>
                                      <p:cBhvr>
                                        <p:cTn id="108" dur="166" decel="50000">
                                          <p:stCondLst>
                                            <p:cond delay="1668"/>
                                          </p:stCondLst>
                                        </p:cTn>
                                        <p:tgtEl>
                                          <p:spTgt spid="33"/>
                                        </p:tgtEl>
                                      </p:cBhvr>
                                      <p:to x="100000" y="100000"/>
                                    </p:animScale>
                                    <p:animScale>
                                      <p:cBhvr>
                                        <p:cTn id="109" dur="26">
                                          <p:stCondLst>
                                            <p:cond delay="1808"/>
                                          </p:stCondLst>
                                        </p:cTn>
                                        <p:tgtEl>
                                          <p:spTgt spid="33"/>
                                        </p:tgtEl>
                                      </p:cBhvr>
                                      <p:to x="100000" y="95000"/>
                                    </p:animScale>
                                    <p:animScale>
                                      <p:cBhvr>
                                        <p:cTn id="110" dur="166" decel="50000">
                                          <p:stCondLst>
                                            <p:cond delay="1834"/>
                                          </p:stCondLst>
                                        </p:cTn>
                                        <p:tgtEl>
                                          <p:spTgt spid="33"/>
                                        </p:tgtEl>
                                      </p:cBhvr>
                                      <p:to x="100000" y="100000"/>
                                    </p:animScale>
                                  </p:childTnLst>
                                </p:cTn>
                              </p:par>
                            </p:childTnLst>
                          </p:cTn>
                        </p:par>
                        <p:par>
                          <p:cTn id="111" fill="hold" nodeType="afterGroup">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left)">
                                      <p:cBhvr>
                                        <p:cTn id="114" dur="500"/>
                                        <p:tgtEl>
                                          <p:spTgt spid="27"/>
                                        </p:tgtEl>
                                      </p:cBhvr>
                                    </p:animEffect>
                                  </p:childTnLst>
                                </p:cTn>
                              </p:par>
                            </p:childTnLst>
                          </p:cTn>
                        </p:par>
                        <p:par>
                          <p:cTn id="115" fill="hold" nodeType="afterGroup">
                            <p:stCondLst>
                              <p:cond delay="3000"/>
                            </p:stCondLst>
                            <p:childTnLst>
                              <p:par>
                                <p:cTn id="116" presetID="53" presetClass="entr" presetSubtype="16"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p:cTn id="118" dur="500" fill="hold"/>
                                        <p:tgtEl>
                                          <p:spTgt spid="31"/>
                                        </p:tgtEl>
                                        <p:attrNameLst>
                                          <p:attrName>ppt_w</p:attrName>
                                        </p:attrNameLst>
                                      </p:cBhvr>
                                      <p:tavLst>
                                        <p:tav tm="0">
                                          <p:val>
                                            <p:fltVal val="0"/>
                                          </p:val>
                                        </p:tav>
                                        <p:tav tm="100000">
                                          <p:val>
                                            <p:strVal val="#ppt_w"/>
                                          </p:val>
                                        </p:tav>
                                      </p:tavLst>
                                    </p:anim>
                                    <p:anim calcmode="lin" valueType="num">
                                      <p:cBhvr>
                                        <p:cTn id="119" dur="500" fill="hold"/>
                                        <p:tgtEl>
                                          <p:spTgt spid="31"/>
                                        </p:tgtEl>
                                        <p:attrNameLst>
                                          <p:attrName>ppt_h</p:attrName>
                                        </p:attrNameLst>
                                      </p:cBhvr>
                                      <p:tavLst>
                                        <p:tav tm="0">
                                          <p:val>
                                            <p:fltVal val="0"/>
                                          </p:val>
                                        </p:tav>
                                        <p:tav tm="100000">
                                          <p:val>
                                            <p:strVal val="#ppt_h"/>
                                          </p:val>
                                        </p:tav>
                                      </p:tavLst>
                                    </p:anim>
                                    <p:animEffect transition="in" filter="fade">
                                      <p:cBhvr>
                                        <p:cTn id="120" dur="500"/>
                                        <p:tgtEl>
                                          <p:spTgt spid="3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66565"/>
                                        </p:tgtEl>
                                        <p:attrNameLst>
                                          <p:attrName>style.visibility</p:attrName>
                                        </p:attrNameLst>
                                      </p:cBhvr>
                                      <p:to>
                                        <p:strVal val="visible"/>
                                      </p:to>
                                    </p:set>
                                    <p:animEffect transition="in" filter="fade">
                                      <p:cBhvr>
                                        <p:cTn id="125" dur="500"/>
                                        <p:tgtEl>
                                          <p:spTgt spid="66565"/>
                                        </p:tgtEl>
                                      </p:cBhvr>
                                    </p:animEffect>
                                  </p:childTnLst>
                                </p:cTn>
                              </p:par>
                            </p:childTnLst>
                          </p:cTn>
                        </p:par>
                        <p:par>
                          <p:cTn id="126" fill="hold" nodeType="afterGroup">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cTn>
                              </p:par>
                            </p:childTnLst>
                          </p:cTn>
                        </p:par>
                        <p:par>
                          <p:cTn id="132" fill="hold" nodeType="afterGroup">
                            <p:stCondLst>
                              <p:cond delay="1000"/>
                            </p:stCondLst>
                            <p:childTnLst>
                              <p:par>
                                <p:cTn id="133" presetID="22" presetClass="entr" presetSubtype="1" fill="hold" grpId="0" nodeType="afterEffect">
                                  <p:stCondLst>
                                    <p:cond delay="0"/>
                                  </p:stCondLst>
                                  <p:childTnLst>
                                    <p:set>
                                      <p:cBhvr>
                                        <p:cTn id="134" dur="1" fill="hold">
                                          <p:stCondLst>
                                            <p:cond delay="0"/>
                                          </p:stCondLst>
                                        </p:cTn>
                                        <p:tgtEl>
                                          <p:spTgt spid="845834"/>
                                        </p:tgtEl>
                                        <p:attrNameLst>
                                          <p:attrName>style.visibility</p:attrName>
                                        </p:attrNameLst>
                                      </p:cBhvr>
                                      <p:to>
                                        <p:strVal val="visible"/>
                                      </p:to>
                                    </p:set>
                                    <p:animEffect transition="in" filter="wipe(up)">
                                      <p:cBhvr>
                                        <p:cTn id="135" dur="500"/>
                                        <p:tgtEl>
                                          <p:spTgt spid="845834"/>
                                        </p:tgtEl>
                                      </p:cBhvr>
                                    </p:animEffect>
                                  </p:childTnLst>
                                </p:cTn>
                              </p:par>
                            </p:childTnLst>
                          </p:cTn>
                        </p:par>
                        <p:par>
                          <p:cTn id="136" fill="hold" nodeType="afterGroup">
                            <p:stCondLst>
                              <p:cond delay="1500"/>
                            </p:stCondLst>
                            <p:childTnLst>
                              <p:par>
                                <p:cTn id="137" presetID="53" presetClass="entr" presetSubtype="0" fill="hold" grpId="0" nodeType="afterEffect">
                                  <p:stCondLst>
                                    <p:cond delay="0"/>
                                  </p:stCondLst>
                                  <p:childTnLst>
                                    <p:set>
                                      <p:cBhvr>
                                        <p:cTn id="138" dur="1" fill="hold">
                                          <p:stCondLst>
                                            <p:cond delay="0"/>
                                          </p:stCondLst>
                                        </p:cTn>
                                        <p:tgtEl>
                                          <p:spTgt spid="845836"/>
                                        </p:tgtEl>
                                        <p:attrNameLst>
                                          <p:attrName>style.visibility</p:attrName>
                                        </p:attrNameLst>
                                      </p:cBhvr>
                                      <p:to>
                                        <p:strVal val="visible"/>
                                      </p:to>
                                    </p:set>
                                    <p:anim calcmode="lin" valueType="num">
                                      <p:cBhvr>
                                        <p:cTn id="139" dur="500" fill="hold"/>
                                        <p:tgtEl>
                                          <p:spTgt spid="845836"/>
                                        </p:tgtEl>
                                        <p:attrNameLst>
                                          <p:attrName>ppt_w</p:attrName>
                                        </p:attrNameLst>
                                      </p:cBhvr>
                                      <p:tavLst>
                                        <p:tav tm="0">
                                          <p:val>
                                            <p:fltVal val="0"/>
                                          </p:val>
                                        </p:tav>
                                        <p:tav tm="100000">
                                          <p:val>
                                            <p:strVal val="#ppt_w"/>
                                          </p:val>
                                        </p:tav>
                                      </p:tavLst>
                                    </p:anim>
                                    <p:anim calcmode="lin" valueType="num">
                                      <p:cBhvr>
                                        <p:cTn id="140" dur="500" fill="hold"/>
                                        <p:tgtEl>
                                          <p:spTgt spid="845836"/>
                                        </p:tgtEl>
                                        <p:attrNameLst>
                                          <p:attrName>ppt_h</p:attrName>
                                        </p:attrNameLst>
                                      </p:cBhvr>
                                      <p:tavLst>
                                        <p:tav tm="0">
                                          <p:val>
                                            <p:fltVal val="0"/>
                                          </p:val>
                                        </p:tav>
                                        <p:tav tm="100000">
                                          <p:val>
                                            <p:strVal val="#ppt_h"/>
                                          </p:val>
                                        </p:tav>
                                      </p:tavLst>
                                    </p:anim>
                                    <p:animEffect transition="in" filter="fade">
                                      <p:cBhvr>
                                        <p:cTn id="141" dur="500"/>
                                        <p:tgtEl>
                                          <p:spTgt spid="845836"/>
                                        </p:tgtEl>
                                      </p:cBhvr>
                                    </p:animEffect>
                                  </p:childTnLst>
                                </p:cTn>
                              </p:par>
                            </p:childTnLst>
                          </p:cTn>
                        </p:par>
                        <p:par>
                          <p:cTn id="142" fill="hold" nodeType="afterGroup">
                            <p:stCondLst>
                              <p:cond delay="2000"/>
                            </p:stCondLst>
                            <p:childTnLst>
                              <p:par>
                                <p:cTn id="143" presetID="22" presetClass="entr" presetSubtype="2" fill="hold" grpId="0" nodeType="afterEffect">
                                  <p:stCondLst>
                                    <p:cond delay="0"/>
                                  </p:stCondLst>
                                  <p:childTnLst>
                                    <p:set>
                                      <p:cBhvr>
                                        <p:cTn id="144" dur="1" fill="hold">
                                          <p:stCondLst>
                                            <p:cond delay="0"/>
                                          </p:stCondLst>
                                        </p:cTn>
                                        <p:tgtEl>
                                          <p:spTgt spid="845840"/>
                                        </p:tgtEl>
                                        <p:attrNameLst>
                                          <p:attrName>style.visibility</p:attrName>
                                        </p:attrNameLst>
                                      </p:cBhvr>
                                      <p:to>
                                        <p:strVal val="visible"/>
                                      </p:to>
                                    </p:set>
                                    <p:animEffect transition="in" filter="wipe(right)">
                                      <p:cBhvr>
                                        <p:cTn id="145" dur="500"/>
                                        <p:tgtEl>
                                          <p:spTgt spid="845840"/>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3" presetClass="entr" presetSubtype="16" fill="hold" nodeType="clickEffect">
                                  <p:stCondLst>
                                    <p:cond delay="0"/>
                                  </p:stCondLst>
                                  <p:childTnLst>
                                    <p:set>
                                      <p:cBhvr>
                                        <p:cTn id="149" dur="1" fill="hold">
                                          <p:stCondLst>
                                            <p:cond delay="0"/>
                                          </p:stCondLst>
                                        </p:cTn>
                                        <p:tgtEl>
                                          <p:spTgt spid="66582"/>
                                        </p:tgtEl>
                                        <p:attrNameLst>
                                          <p:attrName>style.visibility</p:attrName>
                                        </p:attrNameLst>
                                      </p:cBhvr>
                                      <p:to>
                                        <p:strVal val="visible"/>
                                      </p:to>
                                    </p:set>
                                    <p:anim calcmode="lin" valueType="num">
                                      <p:cBhvr>
                                        <p:cTn id="150" dur="500" fill="hold"/>
                                        <p:tgtEl>
                                          <p:spTgt spid="66582"/>
                                        </p:tgtEl>
                                        <p:attrNameLst>
                                          <p:attrName>ppt_w</p:attrName>
                                        </p:attrNameLst>
                                      </p:cBhvr>
                                      <p:tavLst>
                                        <p:tav tm="0">
                                          <p:val>
                                            <p:fltVal val="0"/>
                                          </p:val>
                                        </p:tav>
                                        <p:tav tm="100000">
                                          <p:val>
                                            <p:strVal val="#ppt_w"/>
                                          </p:val>
                                        </p:tav>
                                      </p:tavLst>
                                    </p:anim>
                                    <p:anim calcmode="lin" valueType="num">
                                      <p:cBhvr>
                                        <p:cTn id="151" dur="500" fill="hold"/>
                                        <p:tgtEl>
                                          <p:spTgt spid="66582"/>
                                        </p:tgtEl>
                                        <p:attrNameLst>
                                          <p:attrName>ppt_h</p:attrName>
                                        </p:attrNameLst>
                                      </p:cBhvr>
                                      <p:tavLst>
                                        <p:tav tm="0">
                                          <p:val>
                                            <p:fltVal val="0"/>
                                          </p:val>
                                        </p:tav>
                                        <p:tav tm="100000">
                                          <p:val>
                                            <p:strVal val="#ppt_h"/>
                                          </p:val>
                                        </p:tav>
                                      </p:tavLst>
                                    </p:anim>
                                    <p:animEffect transition="in" filter="fade">
                                      <p:cBhvr>
                                        <p:cTn id="152" dur="500"/>
                                        <p:tgtEl>
                                          <p:spTgt spid="66582"/>
                                        </p:tgtEl>
                                      </p:cBhvr>
                                    </p:animEffect>
                                  </p:childTnLst>
                                </p:cTn>
                              </p:par>
                            </p:childTnLst>
                          </p:cTn>
                        </p:par>
                        <p:par>
                          <p:cTn id="153" fill="hold" nodeType="afterGroup">
                            <p:stCondLst>
                              <p:cond delay="500"/>
                            </p:stCondLst>
                            <p:childTnLst>
                              <p:par>
                                <p:cTn id="154" presetID="19" presetClass="entr" presetSubtype="10" fill="hold" grpId="0" nodeType="afterEffect">
                                  <p:stCondLst>
                                    <p:cond delay="0"/>
                                  </p:stCondLst>
                                  <p:childTnLst>
                                    <p:set>
                                      <p:cBhvr>
                                        <p:cTn id="155" dur="1" fill="hold">
                                          <p:stCondLst>
                                            <p:cond delay="0"/>
                                          </p:stCondLst>
                                        </p:cTn>
                                        <p:tgtEl>
                                          <p:spTgt spid="845838"/>
                                        </p:tgtEl>
                                        <p:attrNameLst>
                                          <p:attrName>style.visibility</p:attrName>
                                        </p:attrNameLst>
                                      </p:cBhvr>
                                      <p:to>
                                        <p:strVal val="visible"/>
                                      </p:to>
                                    </p:set>
                                    <p:anim calcmode="lin" valueType="num">
                                      <p:cBhvr>
                                        <p:cTn id="156" dur="5000" fill="hold"/>
                                        <p:tgtEl>
                                          <p:spTgt spid="845838"/>
                                        </p:tgtEl>
                                        <p:attrNameLst>
                                          <p:attrName>ppt_w</p:attrName>
                                        </p:attrNameLst>
                                      </p:cBhvr>
                                      <p:tavLst>
                                        <p:tav tm="0" fmla="#ppt_w*sin(2.5*pi*$)">
                                          <p:val>
                                            <p:fltVal val="0"/>
                                          </p:val>
                                        </p:tav>
                                        <p:tav tm="100000">
                                          <p:val>
                                            <p:fltVal val="1"/>
                                          </p:val>
                                        </p:tav>
                                      </p:tavLst>
                                    </p:anim>
                                    <p:anim calcmode="lin" valueType="num">
                                      <p:cBhvr>
                                        <p:cTn id="157"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45838" grpId="0" animBg="1"/>
      <p:bldP spid="66568" grpId="0" animBg="1"/>
      <p:bldP spid="66569" grpId="0" animBg="1"/>
      <p:bldP spid="845834" grpId="0" animBg="1"/>
      <p:bldP spid="66571" grpId="0"/>
      <p:bldP spid="845836" grpId="0"/>
      <p:bldP spid="66573" grpId="0"/>
      <p:bldP spid="66574" grpId="0" animBg="1"/>
      <p:bldP spid="845840" grpId="0" animBg="1"/>
      <p:bldP spid="66576" grpId="0" animBg="1"/>
      <p:bldP spid="6" grpId="0"/>
      <p:bldP spid="11" grpId="0" animBg="1"/>
      <p:bldP spid="29" grpId="0" animBg="1"/>
      <p:bldP spid="23" grpId="0"/>
      <p:bldP spid="26" grpId="0" animBg="1"/>
      <p:bldP spid="27" grpId="0" animBg="1"/>
      <p:bldP spid="31" grpId="0" animBg="1"/>
      <p:bldP spid="32" grpId="0"/>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88067"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512763"/>
            <a:ext cx="912495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4114800" y="55563"/>
            <a:ext cx="50292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frecuencias</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383088" y="1133475"/>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pic>
        <p:nvPicPr>
          <p:cNvPr id="90115" name="Imagen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25" y="3883025"/>
            <a:ext cx="3352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bajo 6"/>
          <p:cNvSpPr/>
          <p:nvPr/>
        </p:nvSpPr>
        <p:spPr>
          <a:xfrm>
            <a:off x="2170113" y="3644900"/>
            <a:ext cx="269875" cy="2159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8" name="Flecha abajo 7"/>
          <p:cNvSpPr/>
          <p:nvPr/>
        </p:nvSpPr>
        <p:spPr>
          <a:xfrm rot="16200000">
            <a:off x="4019550" y="1689100"/>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9" name="Flecha abajo 8"/>
          <p:cNvSpPr/>
          <p:nvPr/>
        </p:nvSpPr>
        <p:spPr>
          <a:xfrm rot="16200000">
            <a:off x="4023519" y="4791869"/>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graphicFrame>
        <p:nvGraphicFramePr>
          <p:cNvPr id="90119" name="Objeto 9"/>
          <p:cNvGraphicFramePr>
            <a:graphicFrameLocks noChangeAspect="1"/>
          </p:cNvGraphicFramePr>
          <p:nvPr/>
        </p:nvGraphicFramePr>
        <p:xfrm>
          <a:off x="4622800" y="1751013"/>
          <a:ext cx="1470025" cy="557212"/>
        </p:xfrm>
        <a:graphic>
          <a:graphicData uri="http://schemas.openxmlformats.org/presentationml/2006/ole">
            <mc:AlternateContent xmlns:mc="http://schemas.openxmlformats.org/markup-compatibility/2006">
              <mc:Choice xmlns:v="urn:schemas-microsoft-com:vml" Requires="v">
                <p:oleObj spid="_x0000_s90144" name="Ecuación" r:id="rId4" imgW="1269449" imgH="482391" progId="Equation.3">
                  <p:embed/>
                </p:oleObj>
              </mc:Choice>
              <mc:Fallback>
                <p:oleObj name="Ecuación" r:id="rId4" imgW="1269449" imgH="482391" progId="Equation.3">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1751013"/>
                        <a:ext cx="147002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0" name="CuadroTexto 10"/>
          <p:cNvSpPr txBox="1">
            <a:spLocks noChangeArrowheads="1"/>
          </p:cNvSpPr>
          <p:nvPr/>
        </p:nvSpPr>
        <p:spPr bwMode="auto">
          <a:xfrm>
            <a:off x="4737100" y="1265238"/>
            <a:ext cx="1285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EXACTITUD</a:t>
            </a:r>
          </a:p>
        </p:txBody>
      </p:sp>
      <p:sp>
        <p:nvSpPr>
          <p:cNvPr id="87049" name="CuadroTexto 10"/>
          <p:cNvSpPr txBox="1">
            <a:spLocks noChangeArrowheads="1"/>
          </p:cNvSpPr>
          <p:nvPr/>
        </p:nvSpPr>
        <p:spPr bwMode="auto">
          <a:xfrm>
            <a:off x="4622800" y="2371725"/>
            <a:ext cx="1470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Fraccional de Frecuencia Promedio</a:t>
            </a:r>
          </a:p>
        </p:txBody>
      </p:sp>
      <p:graphicFrame>
        <p:nvGraphicFramePr>
          <p:cNvPr id="90122" name="Objeto 9"/>
          <p:cNvGraphicFramePr>
            <a:graphicFrameLocks noChangeAspect="1"/>
          </p:cNvGraphicFramePr>
          <p:nvPr/>
        </p:nvGraphicFramePr>
        <p:xfrm>
          <a:off x="1374775" y="3219450"/>
          <a:ext cx="1712913" cy="430213"/>
        </p:xfrm>
        <a:graphic>
          <a:graphicData uri="http://schemas.openxmlformats.org/presentationml/2006/ole">
            <mc:AlternateContent xmlns:mc="http://schemas.openxmlformats.org/markup-compatibility/2006">
              <mc:Choice xmlns:v="urn:schemas-microsoft-com:vml" Requires="v">
                <p:oleObj spid="_x0000_s90145" name="Ecuación" r:id="rId6" imgW="1968500" imgH="495300" progId="Equation.3">
                  <p:embed/>
                </p:oleObj>
              </mc:Choice>
              <mc:Fallback>
                <p:oleObj name="Ecuación" r:id="rId6" imgW="1968500" imgH="495300" progId="Equation.3">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775" y="3219450"/>
                        <a:ext cx="1712913" cy="430213"/>
                      </a:xfrm>
                      <a:prstGeom prst="rect">
                        <a:avLst/>
                      </a:prstGeom>
                      <a:solidFill>
                        <a:srgbClr val="C8B594"/>
                      </a:solidFill>
                    </p:spPr>
                  </p:pic>
                </p:oleObj>
              </mc:Fallback>
            </mc:AlternateContent>
          </a:graphicData>
        </a:graphic>
      </p:graphicFrame>
      <p:sp>
        <p:nvSpPr>
          <p:cNvPr id="12" name="Flecha abajo 11"/>
          <p:cNvSpPr/>
          <p:nvPr/>
        </p:nvSpPr>
        <p:spPr>
          <a:xfrm>
            <a:off x="2170113" y="2974975"/>
            <a:ext cx="269875" cy="21748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3" name="Elipse 12"/>
          <p:cNvSpPr/>
          <p:nvPr/>
        </p:nvSpPr>
        <p:spPr>
          <a:xfrm>
            <a:off x="4373563" y="3725863"/>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graphicFrame>
        <p:nvGraphicFramePr>
          <p:cNvPr id="90125" name="Objeto 9"/>
          <p:cNvGraphicFramePr>
            <a:graphicFrameLocks noChangeAspect="1"/>
          </p:cNvGraphicFramePr>
          <p:nvPr/>
        </p:nvGraphicFramePr>
        <p:xfrm>
          <a:off x="5026025" y="4497388"/>
          <a:ext cx="611188" cy="374650"/>
        </p:xfrm>
        <a:graphic>
          <a:graphicData uri="http://schemas.openxmlformats.org/presentationml/2006/ole">
            <mc:AlternateContent xmlns:mc="http://schemas.openxmlformats.org/markup-compatibility/2006">
              <mc:Choice xmlns:v="urn:schemas-microsoft-com:vml" Requires="v">
                <p:oleObj spid="_x0000_s90146" name="Ecuación" r:id="rId8" imgW="393529" imgH="241195" progId="Equation.3">
                  <p:embed/>
                </p:oleObj>
              </mc:Choice>
              <mc:Fallback>
                <p:oleObj name="Ecuación" r:id="rId8" imgW="393529" imgH="241195" progId="Equation.3">
                  <p:embed/>
                  <p:pic>
                    <p:nvPicPr>
                      <p:cNvPr id="0"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025" y="4497388"/>
                        <a:ext cx="61118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6" name="CuadroTexto 10"/>
          <p:cNvSpPr txBox="1">
            <a:spLocks noChangeArrowheads="1"/>
          </p:cNvSpPr>
          <p:nvPr/>
        </p:nvSpPr>
        <p:spPr bwMode="auto">
          <a:xfrm>
            <a:off x="4622800" y="3998913"/>
            <a:ext cx="1443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ESTABILIDAD</a:t>
            </a:r>
          </a:p>
        </p:txBody>
      </p:sp>
      <p:sp>
        <p:nvSpPr>
          <p:cNvPr id="87055" name="CuadroTexto 10"/>
          <p:cNvSpPr txBox="1">
            <a:spLocks noChangeArrowheads="1"/>
          </p:cNvSpPr>
          <p:nvPr/>
        </p:nvSpPr>
        <p:spPr bwMode="auto">
          <a:xfrm>
            <a:off x="4622800" y="5027613"/>
            <a:ext cx="14700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de Allan</a:t>
            </a:r>
          </a:p>
        </p:txBody>
      </p:sp>
      <p:graphicFrame>
        <p:nvGraphicFramePr>
          <p:cNvPr id="90128" name="Objeto 9"/>
          <p:cNvGraphicFramePr>
            <a:graphicFrameLocks noChangeAspect="1"/>
          </p:cNvGraphicFramePr>
          <p:nvPr/>
        </p:nvGraphicFramePr>
        <p:xfrm>
          <a:off x="6483350" y="3084513"/>
          <a:ext cx="2293938" cy="698500"/>
        </p:xfrm>
        <a:graphic>
          <a:graphicData uri="http://schemas.openxmlformats.org/presentationml/2006/ole">
            <mc:AlternateContent xmlns:mc="http://schemas.openxmlformats.org/markup-compatibility/2006">
              <mc:Choice xmlns:v="urn:schemas-microsoft-com:vml" Requires="v">
                <p:oleObj spid="_x0000_s90147" name="Ecuación" r:id="rId10" imgW="1663700" imgH="508000" progId="Equation.3">
                  <p:embed/>
                </p:oleObj>
              </mc:Choice>
              <mc:Fallback>
                <p:oleObj name="Ecuación" r:id="rId10" imgW="1663700" imgH="508000" progId="Equation.3">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3350" y="3084513"/>
                        <a:ext cx="2293938" cy="698500"/>
                      </a:xfrm>
                      <a:prstGeom prst="rect">
                        <a:avLst/>
                      </a:prstGeom>
                      <a:solidFill>
                        <a:srgbClr val="C8B594"/>
                      </a:solidFill>
                    </p:spPr>
                  </p:pic>
                </p:oleObj>
              </mc:Fallback>
            </mc:AlternateContent>
          </a:graphicData>
        </a:graphic>
      </p:graphicFrame>
      <p:sp>
        <p:nvSpPr>
          <p:cNvPr id="18" name="Flecha abajo 17"/>
          <p:cNvSpPr/>
          <p:nvPr/>
        </p:nvSpPr>
        <p:spPr>
          <a:xfrm rot="18595140">
            <a:off x="6407150" y="26955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9" name="Flecha abajo 18"/>
          <p:cNvSpPr/>
          <p:nvPr/>
        </p:nvSpPr>
        <p:spPr>
          <a:xfrm rot="13984718">
            <a:off x="6404769" y="3950494"/>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90131" name="CuadroTexto 10"/>
          <p:cNvSpPr txBox="1">
            <a:spLocks noChangeArrowheads="1"/>
          </p:cNvSpPr>
          <p:nvPr/>
        </p:nvSpPr>
        <p:spPr bwMode="auto">
          <a:xfrm>
            <a:off x="6588125" y="4221163"/>
            <a:ext cx="255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a:solidFill>
                  <a:schemeClr val="tx1"/>
                </a:solidFill>
                <a:latin typeface="Times New Roman" panose="02020603050405020304" pitchFamily="18" charset="0"/>
              </a:rPr>
              <a:t>   es la frecuencia del instrumento bajo calibración</a:t>
            </a:r>
          </a:p>
        </p:txBody>
      </p:sp>
      <p:sp>
        <p:nvSpPr>
          <p:cNvPr id="90132" name="CuadroTexto 10"/>
          <p:cNvSpPr txBox="1">
            <a:spLocks noChangeArrowheads="1"/>
          </p:cNvSpPr>
          <p:nvPr/>
        </p:nvSpPr>
        <p:spPr bwMode="auto">
          <a:xfrm>
            <a:off x="6588125" y="4783138"/>
            <a:ext cx="233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i="1" baseline="-25000">
                <a:solidFill>
                  <a:schemeClr val="tx1"/>
                </a:solidFill>
                <a:latin typeface="Times New Roman" panose="02020603050405020304" pitchFamily="18" charset="0"/>
              </a:rPr>
              <a:t>0</a:t>
            </a:r>
            <a:r>
              <a:rPr lang="es-MX" altLang="es-MX" sz="1400">
                <a:solidFill>
                  <a:schemeClr val="tx1"/>
                </a:solidFill>
                <a:latin typeface="Times New Roman" panose="02020603050405020304" pitchFamily="18" charset="0"/>
              </a:rPr>
              <a:t>  es la frecuencia patrón</a:t>
            </a:r>
          </a:p>
        </p:txBody>
      </p:sp>
      <p:sp>
        <p:nvSpPr>
          <p:cNvPr id="90133" name="CuadroTexto 10"/>
          <p:cNvSpPr txBox="1">
            <a:spLocks noChangeArrowheads="1"/>
          </p:cNvSpPr>
          <p:nvPr/>
        </p:nvSpPr>
        <p:spPr bwMode="auto">
          <a:xfrm>
            <a:off x="6588125" y="5262563"/>
            <a:ext cx="191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2</a:t>
            </a:r>
            <a:r>
              <a:rPr lang="es-MX" altLang="es-MX" sz="1400">
                <a:solidFill>
                  <a:schemeClr val="tx1"/>
                </a:solidFill>
                <a:latin typeface="Times New Roman" panose="02020603050405020304" pitchFamily="18" charset="0"/>
              </a:rPr>
              <a:t>  es el factor de cobertura k</a:t>
            </a:r>
          </a:p>
        </p:txBody>
      </p:sp>
      <p:pic>
        <p:nvPicPr>
          <p:cNvPr id="90134" name="Imagen 2"/>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1825" y="874713"/>
            <a:ext cx="33543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p:cNvSpPr>
            <a:spLocks noChangeArrowheads="1"/>
          </p:cNvSpPr>
          <p:nvPr/>
        </p:nvSpPr>
        <p:spPr bwMode="auto">
          <a:xfrm>
            <a:off x="4114800" y="14288"/>
            <a:ext cx="502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frecuencias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63713" y="3159125"/>
            <a:ext cx="56705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MEDICIÓN DE DIFERENCIA DE FASE CON DOBLE MEZCLADOR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12750" y="1741488"/>
            <a:ext cx="6319838"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se hacen?</a:t>
            </a:r>
          </a:p>
        </p:txBody>
      </p:sp>
      <p:sp>
        <p:nvSpPr>
          <p:cNvPr id="7" name="Rectangle 3"/>
          <p:cNvSpPr>
            <a:spLocks noChangeArrowheads="1"/>
          </p:cNvSpPr>
          <p:nvPr/>
        </p:nvSpPr>
        <p:spPr bwMode="auto">
          <a:xfrm>
            <a:off x="4500563" y="793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Bases de tiempo</a:t>
            </a:r>
          </a:p>
        </p:txBody>
      </p:sp>
      <p:sp>
        <p:nvSpPr>
          <p:cNvPr id="8"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BASES DE TIEMPO</a:t>
            </a:r>
          </a:p>
        </p:txBody>
      </p:sp>
      <p:sp>
        <p:nvSpPr>
          <p:cNvPr id="30725" name="Rectangle 4"/>
          <p:cNvSpPr>
            <a:spLocks noChangeArrowheads="1"/>
          </p:cNvSpPr>
          <p:nvPr/>
        </p:nvSpPr>
        <p:spPr bwMode="auto">
          <a:xfrm>
            <a:off x="1074738" y="2222500"/>
            <a:ext cx="683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1800">
                <a:solidFill>
                  <a:schemeClr val="tx1"/>
                </a:solidFill>
                <a:latin typeface="Times New Roman" panose="02020603050405020304" pitchFamily="18" charset="0"/>
              </a:rPr>
              <a:t>Una base de tiempo consta básicamente de un oscilador, pudiendo ser:</a:t>
            </a:r>
          </a:p>
        </p:txBody>
      </p:sp>
      <p:sp>
        <p:nvSpPr>
          <p:cNvPr id="30726" name="Rectangle 7"/>
          <p:cNvSpPr>
            <a:spLocks noChangeArrowheads="1"/>
          </p:cNvSpPr>
          <p:nvPr/>
        </p:nvSpPr>
        <p:spPr bwMode="auto">
          <a:xfrm>
            <a:off x="1884363" y="2862263"/>
            <a:ext cx="6022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n-US" altLang="es-MX" sz="1500" b="1">
                <a:solidFill>
                  <a:schemeClr val="tx1"/>
                </a:solidFill>
                <a:latin typeface="Times New Roman" panose="02020603050405020304" pitchFamily="18" charset="0"/>
                <a:hlinkClick r:id="rId2" action="ppaction://hlinksldjump"/>
              </a:rPr>
              <a:t>XO</a:t>
            </a:r>
            <a:r>
              <a:rPr kumimoji="0" lang="en-US"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Oscilador de cristal de cuarzo</a:t>
            </a:r>
          </a:p>
        </p:txBody>
      </p:sp>
      <p:sp>
        <p:nvSpPr>
          <p:cNvPr id="30727" name="Rectangle 7"/>
          <p:cNvSpPr>
            <a:spLocks noChangeArrowheads="1"/>
          </p:cNvSpPr>
          <p:nvPr/>
        </p:nvSpPr>
        <p:spPr bwMode="auto">
          <a:xfrm>
            <a:off x="1884363" y="3162300"/>
            <a:ext cx="6022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dirty="0">
                <a:solidFill>
                  <a:schemeClr val="tx1"/>
                </a:solidFill>
                <a:latin typeface="Times New Roman" panose="02020603050405020304" pitchFamily="18" charset="0"/>
                <a:hlinkClick r:id="rId3" action="ppaction://hlinksldjump"/>
              </a:rPr>
              <a:t>VCXO</a:t>
            </a:r>
            <a:r>
              <a:rPr kumimoji="0" lang="es-MX" altLang="es-MX" sz="1500" b="1" dirty="0">
                <a:solidFill>
                  <a:schemeClr val="tx1"/>
                </a:solidFill>
                <a:latin typeface="Times New Roman" panose="02020603050405020304" pitchFamily="18" charset="0"/>
              </a:rPr>
              <a:t>	</a:t>
            </a:r>
            <a:r>
              <a:rPr kumimoji="0" lang="es-MX" altLang="es-MX" sz="1500" dirty="0">
                <a:solidFill>
                  <a:schemeClr val="tx1"/>
                </a:solidFill>
                <a:latin typeface="Times New Roman" panose="02020603050405020304" pitchFamily="18" charset="0"/>
              </a:rPr>
              <a:t>XO controlado por voltaje</a:t>
            </a:r>
          </a:p>
        </p:txBody>
      </p:sp>
      <p:sp>
        <p:nvSpPr>
          <p:cNvPr id="30728" name="Rectangle 7"/>
          <p:cNvSpPr>
            <a:spLocks noChangeArrowheads="1"/>
          </p:cNvSpPr>
          <p:nvPr/>
        </p:nvSpPr>
        <p:spPr bwMode="auto">
          <a:xfrm>
            <a:off x="1884363" y="3451225"/>
            <a:ext cx="6022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4" action="ppaction://hlinksldjump"/>
              </a:rPr>
              <a:t>OCXO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controlado por temperatura</a:t>
            </a:r>
          </a:p>
        </p:txBody>
      </p:sp>
      <p:sp>
        <p:nvSpPr>
          <p:cNvPr id="30729" name="Rectangle 7"/>
          <p:cNvSpPr>
            <a:spLocks noChangeArrowheads="1"/>
          </p:cNvSpPr>
          <p:nvPr/>
        </p:nvSpPr>
        <p:spPr bwMode="auto">
          <a:xfrm>
            <a:off x="1884363" y="3738563"/>
            <a:ext cx="6022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5" action="ppaction://hlinksldjump"/>
              </a:rPr>
              <a:t>TCXO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compensado por temperatura</a:t>
            </a:r>
          </a:p>
        </p:txBody>
      </p:sp>
      <p:sp>
        <p:nvSpPr>
          <p:cNvPr id="30730" name="Rectangle 7"/>
          <p:cNvSpPr>
            <a:spLocks noChangeArrowheads="1"/>
          </p:cNvSpPr>
          <p:nvPr/>
        </p:nvSpPr>
        <p:spPr bwMode="auto">
          <a:xfrm>
            <a:off x="1884363" y="4027488"/>
            <a:ext cx="69357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3" action="ppaction://hlinksldjump"/>
              </a:rPr>
              <a:t>TCVCXO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compensado por temperatura y controlado por voltaje</a:t>
            </a:r>
          </a:p>
        </p:txBody>
      </p:sp>
      <p:sp>
        <p:nvSpPr>
          <p:cNvPr id="30731" name="Rectangle 7"/>
          <p:cNvSpPr>
            <a:spLocks noChangeArrowheads="1"/>
          </p:cNvSpPr>
          <p:nvPr/>
        </p:nvSpPr>
        <p:spPr bwMode="auto">
          <a:xfrm>
            <a:off x="1925638" y="4327525"/>
            <a:ext cx="60213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4" action="ppaction://hlinksldjump"/>
              </a:rPr>
              <a:t>OCVCXO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controlado por temperatura y por voltaje</a:t>
            </a:r>
          </a:p>
        </p:txBody>
      </p:sp>
      <p:sp>
        <p:nvSpPr>
          <p:cNvPr id="30732" name="Rectangle 7"/>
          <p:cNvSpPr>
            <a:spLocks noChangeArrowheads="1"/>
          </p:cNvSpPr>
          <p:nvPr/>
        </p:nvSpPr>
        <p:spPr bwMode="auto">
          <a:xfrm>
            <a:off x="1925638" y="4576763"/>
            <a:ext cx="6021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6" action="ppaction://hlinksldjump"/>
              </a:rPr>
              <a:t>RbXO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estabilizado a la transición del Rubidio</a:t>
            </a:r>
          </a:p>
        </p:txBody>
      </p:sp>
      <p:sp>
        <p:nvSpPr>
          <p:cNvPr id="30733" name="Rectangle 7"/>
          <p:cNvSpPr>
            <a:spLocks noChangeArrowheads="1"/>
          </p:cNvSpPr>
          <p:nvPr/>
        </p:nvSpPr>
        <p:spPr bwMode="auto">
          <a:xfrm>
            <a:off x="1938338" y="4865688"/>
            <a:ext cx="6022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7" action="ppaction://hlinksldjump"/>
              </a:rPr>
              <a:t>CsXO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estabilizado a la transición del Cesio</a:t>
            </a:r>
          </a:p>
        </p:txBody>
      </p:sp>
      <p:sp>
        <p:nvSpPr>
          <p:cNvPr id="30734" name="Rectangle 7"/>
          <p:cNvSpPr>
            <a:spLocks noChangeArrowheads="1"/>
          </p:cNvSpPr>
          <p:nvPr/>
        </p:nvSpPr>
        <p:spPr bwMode="auto">
          <a:xfrm>
            <a:off x="1925638" y="5165725"/>
            <a:ext cx="6021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47675" indent="-4476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spcAft>
                <a:spcPts val="450"/>
              </a:spcAft>
              <a:buClrTx/>
              <a:buFont typeface="Wingdings" panose="05000000000000000000" pitchFamily="2" charset="2"/>
              <a:buChar char="Ø"/>
            </a:pPr>
            <a:r>
              <a:rPr kumimoji="0" lang="es-MX" altLang="es-MX" sz="1500" b="1">
                <a:solidFill>
                  <a:schemeClr val="tx1"/>
                </a:solidFill>
                <a:latin typeface="Times New Roman" panose="02020603050405020304" pitchFamily="18" charset="0"/>
                <a:hlinkClick r:id="rId8" action="ppaction://hlinksldjump"/>
              </a:rPr>
              <a:t>HXO</a:t>
            </a:r>
            <a:r>
              <a:rPr kumimoji="0" lang="es-MX" altLang="es-MX" sz="1500" b="1">
                <a:solidFill>
                  <a:schemeClr val="tx1"/>
                </a:solidFill>
                <a:latin typeface="Times New Roman" panose="02020603050405020304" pitchFamily="18" charset="0"/>
              </a:rPr>
              <a:t>	                    </a:t>
            </a:r>
            <a:r>
              <a:rPr kumimoji="0" lang="es-MX" altLang="es-MX" sz="1500">
                <a:solidFill>
                  <a:schemeClr val="tx1"/>
                </a:solidFill>
                <a:latin typeface="Times New Roman" panose="02020603050405020304" pitchFamily="18" charset="0"/>
              </a:rPr>
              <a:t>XO estabilizado a la transición del Hidrógeno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4"/>
          <p:cNvSpPr>
            <a:spLocks noChangeArrowheads="1"/>
          </p:cNvSpPr>
          <p:nvPr/>
        </p:nvSpPr>
        <p:spPr bwMode="auto">
          <a:xfrm>
            <a:off x="5275263" y="4456113"/>
            <a:ext cx="2159000" cy="1025525"/>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pic>
        <p:nvPicPr>
          <p:cNvPr id="931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618038"/>
            <a:ext cx="13652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76725" y="4645025"/>
            <a:ext cx="565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3189" name="Object 14"/>
          <p:cNvGraphicFramePr>
            <a:graphicFrameLocks noGrp="1" noChangeAspect="1"/>
          </p:cNvGraphicFramePr>
          <p:nvPr>
            <p:ph sz="quarter" idx="1"/>
          </p:nvPr>
        </p:nvGraphicFramePr>
        <p:xfrm>
          <a:off x="1357313" y="3606800"/>
          <a:ext cx="1927225" cy="414338"/>
        </p:xfrm>
        <a:graphic>
          <a:graphicData uri="http://schemas.openxmlformats.org/presentationml/2006/ole">
            <mc:AlternateContent xmlns:mc="http://schemas.openxmlformats.org/markup-compatibility/2006">
              <mc:Choice xmlns:v="urn:schemas-microsoft-com:vml" Requires="v">
                <p:oleObj spid="_x0000_s93249" name="Ecuación" r:id="rId6" imgW="1828800" imgH="393700" progId="Equation.3">
                  <p:embed/>
                </p:oleObj>
              </mc:Choice>
              <mc:Fallback>
                <p:oleObj name="Ecuación" r:id="rId6" imgW="1828800" imgH="393700" progId="Equation.3">
                  <p:embed/>
                  <p:pic>
                    <p:nvPicPr>
                      <p:cNvPr id="0" name="Picture 5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313" y="3606800"/>
                        <a:ext cx="1927225"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0" name="Object 16"/>
          <p:cNvGraphicFramePr>
            <a:graphicFrameLocks noGrp="1" noChangeAspect="1"/>
          </p:cNvGraphicFramePr>
          <p:nvPr>
            <p:ph sz="quarter" idx="2"/>
          </p:nvPr>
        </p:nvGraphicFramePr>
        <p:xfrm>
          <a:off x="6019800" y="3663950"/>
          <a:ext cx="1816100" cy="393700"/>
        </p:xfrm>
        <a:graphic>
          <a:graphicData uri="http://schemas.openxmlformats.org/presentationml/2006/ole">
            <mc:AlternateContent xmlns:mc="http://schemas.openxmlformats.org/markup-compatibility/2006">
              <mc:Choice xmlns:v="urn:schemas-microsoft-com:vml" Requires="v">
                <p:oleObj spid="_x0000_s93250" name="Ecuación" r:id="rId8" imgW="1815312" imgH="393529" progId="Equation.3">
                  <p:embed/>
                </p:oleObj>
              </mc:Choice>
              <mc:Fallback>
                <p:oleObj name="Ecuación" r:id="rId8" imgW="1815312" imgH="393529" progId="Equation.3">
                  <p:embed/>
                  <p:pic>
                    <p:nvPicPr>
                      <p:cNvPr id="0" name="Picture 60"/>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663950"/>
                        <a:ext cx="181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66"/>
          <p:cNvGraphicFramePr>
            <a:graphicFrameLocks noGrp="1" noChangeAspect="1"/>
          </p:cNvGraphicFramePr>
          <p:nvPr>
            <p:ph sz="quarter" idx="3"/>
          </p:nvPr>
        </p:nvGraphicFramePr>
        <p:xfrm>
          <a:off x="1630363" y="2389188"/>
          <a:ext cx="966787" cy="207962"/>
        </p:xfrm>
        <a:graphic>
          <a:graphicData uri="http://schemas.openxmlformats.org/presentationml/2006/ole">
            <mc:AlternateContent xmlns:mc="http://schemas.openxmlformats.org/markup-compatibility/2006">
              <mc:Choice xmlns:v="urn:schemas-microsoft-com:vml" Requires="v">
                <p:oleObj spid="_x0000_s93251" name="Ecuación" r:id="rId10" imgW="1002865" imgH="215806" progId="Equation.3">
                  <p:embed/>
                </p:oleObj>
              </mc:Choice>
              <mc:Fallback>
                <p:oleObj name="Ecuación" r:id="rId10" imgW="1002865" imgH="215806" progId="Equation.3">
                  <p:embed/>
                  <p:pic>
                    <p:nvPicPr>
                      <p:cNvPr id="0" name="Picture 61"/>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0363" y="2389188"/>
                        <a:ext cx="966787" cy="20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2" name="Object 69"/>
          <p:cNvGraphicFramePr>
            <a:graphicFrameLocks noGrp="1" noChangeAspect="1"/>
          </p:cNvGraphicFramePr>
          <p:nvPr>
            <p:ph sz="quarter" idx="4"/>
          </p:nvPr>
        </p:nvGraphicFramePr>
        <p:xfrm>
          <a:off x="6572250" y="2392363"/>
          <a:ext cx="925513" cy="201612"/>
        </p:xfrm>
        <a:graphic>
          <a:graphicData uri="http://schemas.openxmlformats.org/presentationml/2006/ole">
            <mc:AlternateContent xmlns:mc="http://schemas.openxmlformats.org/markup-compatibility/2006">
              <mc:Choice xmlns:v="urn:schemas-microsoft-com:vml" Requires="v">
                <p:oleObj spid="_x0000_s93252" name="Ecuación" r:id="rId12" imgW="990170" imgH="215806" progId="Equation.3">
                  <p:embed/>
                </p:oleObj>
              </mc:Choice>
              <mc:Fallback>
                <p:oleObj name="Ecuación" r:id="rId12" imgW="990170" imgH="215806" progId="Equation.3">
                  <p:embed/>
                  <p:pic>
                    <p:nvPicPr>
                      <p:cNvPr id="0" name="Picture 62"/>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72250" y="2392363"/>
                        <a:ext cx="925513" cy="20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9" name="Text Box 29"/>
          <p:cNvSpPr txBox="1">
            <a:spLocks noChangeArrowheads="1"/>
          </p:cNvSpPr>
          <p:nvPr/>
        </p:nvSpPr>
        <p:spPr bwMode="auto">
          <a:xfrm>
            <a:off x="1439863" y="1917700"/>
            <a:ext cx="1349375" cy="460375"/>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solidFill>
                  <a:schemeClr val="bg1"/>
                </a:solidFill>
                <a:latin typeface="Franklin Gothic Medium" panose="020B0603020102020204" pitchFamily="34" charset="0"/>
              </a:rPr>
              <a:t>OSCILADOR DE REFERENCIA</a:t>
            </a:r>
            <a:endParaRPr lang="es-ES" altLang="es-MX" sz="1200">
              <a:solidFill>
                <a:schemeClr val="bg1"/>
              </a:solidFill>
              <a:latin typeface="Franklin Gothic Medium" panose="020B0603020102020204" pitchFamily="34" charset="0"/>
            </a:endParaRPr>
          </a:p>
        </p:txBody>
      </p:sp>
      <p:sp>
        <p:nvSpPr>
          <p:cNvPr id="73740" name="Text Box 30"/>
          <p:cNvSpPr txBox="1">
            <a:spLocks noChangeArrowheads="1"/>
          </p:cNvSpPr>
          <p:nvPr/>
        </p:nvSpPr>
        <p:spPr bwMode="auto">
          <a:xfrm>
            <a:off x="6354763" y="1917700"/>
            <a:ext cx="1349375" cy="460375"/>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solidFill>
                  <a:schemeClr val="bg1"/>
                </a:solidFill>
                <a:latin typeface="Franklin Gothic Medium" panose="020B0603020102020204" pitchFamily="34" charset="0"/>
              </a:rPr>
              <a:t>OSCILADOR BAJO PRUEBA</a:t>
            </a:r>
            <a:endParaRPr lang="es-ES" altLang="es-MX" sz="1200">
              <a:solidFill>
                <a:schemeClr val="bg1"/>
              </a:solidFill>
              <a:latin typeface="Franklin Gothic Medium" panose="020B0603020102020204" pitchFamily="34" charset="0"/>
            </a:endParaRPr>
          </a:p>
        </p:txBody>
      </p:sp>
      <p:sp>
        <p:nvSpPr>
          <p:cNvPr id="73741" name="Text Box 31"/>
          <p:cNvSpPr txBox="1">
            <a:spLocks noChangeArrowheads="1"/>
          </p:cNvSpPr>
          <p:nvPr/>
        </p:nvSpPr>
        <p:spPr bwMode="auto">
          <a:xfrm>
            <a:off x="4140200" y="1917700"/>
            <a:ext cx="973138" cy="460375"/>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solidFill>
                  <a:schemeClr val="bg1"/>
                </a:solidFill>
                <a:latin typeface="Franklin Gothic Medium" panose="020B0603020102020204" pitchFamily="34" charset="0"/>
              </a:rPr>
              <a:t>OSCILADOR COMÚN</a:t>
            </a:r>
            <a:endParaRPr lang="es-ES" altLang="es-MX" sz="1200">
              <a:solidFill>
                <a:schemeClr val="bg1"/>
              </a:solidFill>
              <a:latin typeface="Franklin Gothic Medium" panose="020B0603020102020204" pitchFamily="34" charset="0"/>
            </a:endParaRPr>
          </a:p>
        </p:txBody>
      </p:sp>
      <p:sp>
        <p:nvSpPr>
          <p:cNvPr id="93196" name="Line 34"/>
          <p:cNvSpPr>
            <a:spLocks noChangeShapeType="1"/>
          </p:cNvSpPr>
          <p:nvPr/>
        </p:nvSpPr>
        <p:spPr bwMode="auto">
          <a:xfrm>
            <a:off x="2789238" y="2132013"/>
            <a:ext cx="447675" cy="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197" name="Line 35"/>
          <p:cNvSpPr>
            <a:spLocks noChangeShapeType="1"/>
          </p:cNvSpPr>
          <p:nvPr/>
        </p:nvSpPr>
        <p:spPr bwMode="auto">
          <a:xfrm flipH="1">
            <a:off x="3675063" y="2132013"/>
            <a:ext cx="465137" cy="635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198" name="Line 36"/>
          <p:cNvSpPr>
            <a:spLocks noChangeShapeType="1"/>
          </p:cNvSpPr>
          <p:nvPr/>
        </p:nvSpPr>
        <p:spPr bwMode="auto">
          <a:xfrm>
            <a:off x="5113338" y="2132013"/>
            <a:ext cx="401637" cy="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199" name="Line 37"/>
          <p:cNvSpPr>
            <a:spLocks noChangeShapeType="1"/>
          </p:cNvSpPr>
          <p:nvPr/>
        </p:nvSpPr>
        <p:spPr bwMode="auto">
          <a:xfrm flipH="1">
            <a:off x="5946775" y="2132013"/>
            <a:ext cx="407988" cy="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73747" name="Text Box 39"/>
          <p:cNvSpPr txBox="1">
            <a:spLocks noChangeArrowheads="1"/>
          </p:cNvSpPr>
          <p:nvPr/>
        </p:nvSpPr>
        <p:spPr bwMode="auto">
          <a:xfrm>
            <a:off x="2892425" y="2546350"/>
            <a:ext cx="1135063" cy="460375"/>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latin typeface="Franklin Gothic Medium" panose="020B0603020102020204" pitchFamily="34" charset="0"/>
              </a:rPr>
              <a:t>FILTRO PASA BAJAS</a:t>
            </a:r>
            <a:endParaRPr lang="es-ES" altLang="es-MX" sz="1200">
              <a:latin typeface="Franklin Gothic Medium" panose="020B0603020102020204" pitchFamily="34" charset="0"/>
            </a:endParaRPr>
          </a:p>
        </p:txBody>
      </p:sp>
      <p:sp>
        <p:nvSpPr>
          <p:cNvPr id="73748" name="Text Box 40"/>
          <p:cNvSpPr txBox="1">
            <a:spLocks noChangeArrowheads="1"/>
          </p:cNvSpPr>
          <p:nvPr/>
        </p:nvSpPr>
        <p:spPr bwMode="auto">
          <a:xfrm>
            <a:off x="5187950" y="2546350"/>
            <a:ext cx="1135063" cy="460375"/>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latin typeface="Franklin Gothic Medium" panose="020B0603020102020204" pitchFamily="34" charset="0"/>
              </a:rPr>
              <a:t>FILTRO PASA BAJAS</a:t>
            </a:r>
            <a:endParaRPr lang="es-ES" altLang="es-MX" sz="1200">
              <a:latin typeface="Franklin Gothic Medium" panose="020B0603020102020204" pitchFamily="34" charset="0"/>
            </a:endParaRPr>
          </a:p>
        </p:txBody>
      </p:sp>
      <p:grpSp>
        <p:nvGrpSpPr>
          <p:cNvPr id="93202" name="Group 63"/>
          <p:cNvGrpSpPr>
            <a:grpSpLocks/>
          </p:cNvGrpSpPr>
          <p:nvPr/>
        </p:nvGrpSpPr>
        <p:grpSpPr bwMode="auto">
          <a:xfrm>
            <a:off x="3236913" y="3192463"/>
            <a:ext cx="485775" cy="461962"/>
            <a:chOff x="1927" y="1956"/>
            <a:chExt cx="408" cy="388"/>
          </a:xfrm>
        </p:grpSpPr>
        <p:sp>
          <p:nvSpPr>
            <p:cNvPr id="93233" name="Text Box 41"/>
            <p:cNvSpPr txBox="1">
              <a:spLocks noChangeArrowheads="1"/>
            </p:cNvSpPr>
            <p:nvPr/>
          </p:nvSpPr>
          <p:spPr bwMode="auto">
            <a:xfrm>
              <a:off x="1949" y="1956"/>
              <a:ext cx="38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s-ES_tradnl" altLang="es-MX" sz="1200">
                  <a:solidFill>
                    <a:schemeClr val="tx1"/>
                  </a:solidFill>
                  <a:latin typeface="Franklin Gothic Medium" panose="020B0603020102020204" pitchFamily="34" charset="0"/>
                </a:rPr>
                <a:t>AMP</a:t>
              </a:r>
              <a:endParaRPr lang="es-ES" altLang="es-MX" sz="1200">
                <a:solidFill>
                  <a:schemeClr val="tx1"/>
                </a:solidFill>
                <a:latin typeface="Franklin Gothic Medium" panose="020B0603020102020204" pitchFamily="34" charset="0"/>
              </a:endParaRPr>
            </a:p>
          </p:txBody>
        </p:sp>
        <p:sp>
          <p:nvSpPr>
            <p:cNvPr id="93234" name="Line 43"/>
            <p:cNvSpPr>
              <a:spLocks noChangeShapeType="1"/>
            </p:cNvSpPr>
            <p:nvPr/>
          </p:nvSpPr>
          <p:spPr bwMode="auto">
            <a:xfrm flipV="1">
              <a:off x="1927" y="2002"/>
              <a:ext cx="408"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35" name="Line 44"/>
            <p:cNvSpPr>
              <a:spLocks noChangeShapeType="1"/>
            </p:cNvSpPr>
            <p:nvPr/>
          </p:nvSpPr>
          <p:spPr bwMode="auto">
            <a:xfrm flipH="1">
              <a:off x="2131" y="2002"/>
              <a:ext cx="204" cy="27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36" name="Line 45"/>
            <p:cNvSpPr>
              <a:spLocks noChangeShapeType="1"/>
            </p:cNvSpPr>
            <p:nvPr/>
          </p:nvSpPr>
          <p:spPr bwMode="auto">
            <a:xfrm flipH="1" flipV="1">
              <a:off x="1927" y="2002"/>
              <a:ext cx="204" cy="27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sp>
        <p:nvSpPr>
          <p:cNvPr id="73750" name="Text Box 48"/>
          <p:cNvSpPr txBox="1">
            <a:spLocks noChangeArrowheads="1"/>
          </p:cNvSpPr>
          <p:nvPr/>
        </p:nvSpPr>
        <p:spPr bwMode="auto">
          <a:xfrm>
            <a:off x="3708400" y="3914775"/>
            <a:ext cx="1808163" cy="461963"/>
          </a:xfrm>
          <a:prstGeom prst="rect">
            <a:avLst/>
          </a:prstGeom>
          <a:solidFill>
            <a:srgbClr val="FFFF99"/>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spcBef>
                <a:spcPct val="50000"/>
              </a:spcBef>
              <a:defRPr/>
            </a:pPr>
            <a:r>
              <a:rPr lang="es-ES_tradnl" altLang="es-MX" sz="1200">
                <a:latin typeface="Franklin Gothic Medium" panose="020B0603020102020204" pitchFamily="34" charset="0"/>
              </a:rPr>
              <a:t>CONTADOR DE INTERVALOS DE TIEMPO</a:t>
            </a:r>
            <a:endParaRPr lang="es-ES" altLang="es-MX" sz="1200">
              <a:latin typeface="Franklin Gothic Medium" panose="020B0603020102020204" pitchFamily="34" charset="0"/>
            </a:endParaRPr>
          </a:p>
        </p:txBody>
      </p:sp>
      <p:grpSp>
        <p:nvGrpSpPr>
          <p:cNvPr id="93204" name="Group 64"/>
          <p:cNvGrpSpPr>
            <a:grpSpLocks/>
          </p:cNvGrpSpPr>
          <p:nvPr/>
        </p:nvGrpSpPr>
        <p:grpSpPr bwMode="auto">
          <a:xfrm>
            <a:off x="5507038" y="3198813"/>
            <a:ext cx="485775" cy="461962"/>
            <a:chOff x="3515" y="1956"/>
            <a:chExt cx="408" cy="388"/>
          </a:xfrm>
        </p:grpSpPr>
        <p:sp>
          <p:nvSpPr>
            <p:cNvPr id="93229" name="Text Box 50"/>
            <p:cNvSpPr txBox="1">
              <a:spLocks noChangeArrowheads="1"/>
            </p:cNvSpPr>
            <p:nvPr/>
          </p:nvSpPr>
          <p:spPr bwMode="auto">
            <a:xfrm>
              <a:off x="3537" y="1956"/>
              <a:ext cx="38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s-ES_tradnl" altLang="es-MX" sz="1200">
                  <a:solidFill>
                    <a:schemeClr val="tx1"/>
                  </a:solidFill>
                  <a:latin typeface="Franklin Gothic Medium" panose="020B0603020102020204" pitchFamily="34" charset="0"/>
                </a:rPr>
                <a:t>AMP</a:t>
              </a:r>
              <a:endParaRPr lang="es-ES" altLang="es-MX" sz="1200">
                <a:solidFill>
                  <a:schemeClr val="tx1"/>
                </a:solidFill>
                <a:latin typeface="Franklin Gothic Medium" panose="020B0603020102020204" pitchFamily="34" charset="0"/>
              </a:endParaRPr>
            </a:p>
          </p:txBody>
        </p:sp>
        <p:sp>
          <p:nvSpPr>
            <p:cNvPr id="93230" name="Line 51"/>
            <p:cNvSpPr>
              <a:spLocks noChangeShapeType="1"/>
            </p:cNvSpPr>
            <p:nvPr/>
          </p:nvSpPr>
          <p:spPr bwMode="auto">
            <a:xfrm flipV="1">
              <a:off x="3515" y="2002"/>
              <a:ext cx="408"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31" name="Line 52"/>
            <p:cNvSpPr>
              <a:spLocks noChangeShapeType="1"/>
            </p:cNvSpPr>
            <p:nvPr/>
          </p:nvSpPr>
          <p:spPr bwMode="auto">
            <a:xfrm flipH="1">
              <a:off x="3719" y="2002"/>
              <a:ext cx="204" cy="27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32" name="Line 53"/>
            <p:cNvSpPr>
              <a:spLocks noChangeShapeType="1"/>
            </p:cNvSpPr>
            <p:nvPr/>
          </p:nvSpPr>
          <p:spPr bwMode="auto">
            <a:xfrm flipH="1" flipV="1">
              <a:off x="3515" y="2002"/>
              <a:ext cx="204" cy="27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sp>
        <p:nvSpPr>
          <p:cNvPr id="93205" name="Line 54"/>
          <p:cNvSpPr>
            <a:spLocks noChangeShapeType="1"/>
          </p:cNvSpPr>
          <p:nvPr/>
        </p:nvSpPr>
        <p:spPr bwMode="auto">
          <a:xfrm>
            <a:off x="3475038" y="3001963"/>
            <a:ext cx="0" cy="244475"/>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06" name="Line 56"/>
          <p:cNvSpPr>
            <a:spLocks noChangeShapeType="1"/>
          </p:cNvSpPr>
          <p:nvPr/>
        </p:nvSpPr>
        <p:spPr bwMode="auto">
          <a:xfrm>
            <a:off x="5751513" y="2998788"/>
            <a:ext cx="0" cy="242887"/>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93207" name="Line 65"/>
          <p:cNvSpPr>
            <a:spLocks noChangeShapeType="1"/>
          </p:cNvSpPr>
          <p:nvPr/>
        </p:nvSpPr>
        <p:spPr bwMode="auto">
          <a:xfrm>
            <a:off x="4545013" y="4373563"/>
            <a:ext cx="0" cy="244475"/>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aphicFrame>
        <p:nvGraphicFramePr>
          <p:cNvPr id="93208" name="Object 72"/>
          <p:cNvGraphicFramePr>
            <a:graphicFrameLocks noChangeAspect="1"/>
          </p:cNvGraphicFramePr>
          <p:nvPr/>
        </p:nvGraphicFramePr>
        <p:xfrm>
          <a:off x="4117975" y="2393950"/>
          <a:ext cx="1050925" cy="236538"/>
        </p:xfrm>
        <a:graphic>
          <a:graphicData uri="http://schemas.openxmlformats.org/presentationml/2006/ole">
            <mc:AlternateContent xmlns:mc="http://schemas.openxmlformats.org/markup-compatibility/2006">
              <mc:Choice xmlns:v="urn:schemas-microsoft-com:vml" Requires="v">
                <p:oleObj spid="_x0000_s93253" name="Ecuación" r:id="rId14" imgW="1016000" imgH="228600" progId="Equation.3">
                  <p:embed/>
                </p:oleObj>
              </mc:Choice>
              <mc:Fallback>
                <p:oleObj name="Ecuación" r:id="rId14" imgW="1016000" imgH="228600" progId="Equation.3">
                  <p:embed/>
                  <p:pic>
                    <p:nvPicPr>
                      <p:cNvPr id="0" name="Picture 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7975" y="2393950"/>
                        <a:ext cx="1050925"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09" name="Object 73"/>
          <p:cNvGraphicFramePr>
            <a:graphicFrameLocks noChangeAspect="1"/>
          </p:cNvGraphicFramePr>
          <p:nvPr/>
        </p:nvGraphicFramePr>
        <p:xfrm>
          <a:off x="5275263" y="4456113"/>
          <a:ext cx="2205037" cy="985837"/>
        </p:xfrm>
        <a:graphic>
          <a:graphicData uri="http://schemas.openxmlformats.org/presentationml/2006/ole">
            <mc:AlternateContent xmlns:mc="http://schemas.openxmlformats.org/markup-compatibility/2006">
              <mc:Choice xmlns:v="urn:schemas-microsoft-com:vml" Requires="v">
                <p:oleObj spid="_x0000_s93254" name="Ecuación" r:id="rId16" imgW="1587500" imgH="685800" progId="Equation.3">
                  <p:embed/>
                </p:oleObj>
              </mc:Choice>
              <mc:Fallback>
                <p:oleObj name="Ecuación" r:id="rId16" imgW="1587500" imgH="685800" progId="Equation.3">
                  <p:embed/>
                  <p:pic>
                    <p:nvPicPr>
                      <p:cNvPr id="0" name="Picture 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5263" y="4456113"/>
                        <a:ext cx="2205037"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210" name="Text Box 75"/>
          <p:cNvSpPr txBox="1">
            <a:spLocks noChangeArrowheads="1"/>
          </p:cNvSpPr>
          <p:nvPr/>
        </p:nvSpPr>
        <p:spPr bwMode="auto">
          <a:xfrm>
            <a:off x="1671638" y="2592388"/>
            <a:ext cx="86677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900">
                <a:solidFill>
                  <a:schemeClr val="tx1"/>
                </a:solidFill>
                <a:latin typeface="Times New Roman" panose="02020603050405020304" pitchFamily="18" charset="0"/>
              </a:rPr>
              <a:t>10 000 000 Hz</a:t>
            </a:r>
            <a:endParaRPr lang="es-ES" altLang="es-MX" sz="900">
              <a:solidFill>
                <a:schemeClr val="tx1"/>
              </a:solidFill>
              <a:latin typeface="Times New Roman" panose="02020603050405020304" pitchFamily="18" charset="0"/>
            </a:endParaRPr>
          </a:p>
        </p:txBody>
      </p:sp>
      <p:sp>
        <p:nvSpPr>
          <p:cNvPr id="93211" name="Text Box 76"/>
          <p:cNvSpPr txBox="1">
            <a:spLocks noChangeArrowheads="1"/>
          </p:cNvSpPr>
          <p:nvPr/>
        </p:nvSpPr>
        <p:spPr bwMode="auto">
          <a:xfrm>
            <a:off x="4202113" y="2592388"/>
            <a:ext cx="8096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900">
                <a:solidFill>
                  <a:schemeClr val="tx1"/>
                </a:solidFill>
                <a:latin typeface="Times New Roman" panose="02020603050405020304" pitchFamily="18" charset="0"/>
              </a:rPr>
              <a:t>9 999 500 Hz</a:t>
            </a:r>
            <a:endParaRPr lang="es-ES" altLang="es-MX" sz="900">
              <a:solidFill>
                <a:schemeClr val="tx1"/>
              </a:solidFill>
              <a:latin typeface="Times New Roman" panose="02020603050405020304" pitchFamily="18" charset="0"/>
            </a:endParaRPr>
          </a:p>
        </p:txBody>
      </p:sp>
      <p:sp>
        <p:nvSpPr>
          <p:cNvPr id="93212" name="Text Box 77"/>
          <p:cNvSpPr txBox="1">
            <a:spLocks noChangeArrowheads="1"/>
          </p:cNvSpPr>
          <p:nvPr/>
        </p:nvSpPr>
        <p:spPr bwMode="auto">
          <a:xfrm>
            <a:off x="6573838" y="2776538"/>
            <a:ext cx="93186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900">
                <a:solidFill>
                  <a:schemeClr val="tx1"/>
                </a:solidFill>
                <a:latin typeface="Times New Roman" panose="02020603050405020304" pitchFamily="18" charset="0"/>
              </a:rPr>
              <a:t>≈10 000 000 Hz</a:t>
            </a:r>
            <a:endParaRPr lang="es-ES" altLang="es-MX" sz="900">
              <a:solidFill>
                <a:schemeClr val="tx1"/>
              </a:solidFill>
              <a:latin typeface="Times New Roman" panose="02020603050405020304" pitchFamily="18" charset="0"/>
            </a:endParaRPr>
          </a:p>
        </p:txBody>
      </p:sp>
      <p:sp>
        <p:nvSpPr>
          <p:cNvPr id="93213" name="Text Box 78"/>
          <p:cNvSpPr txBox="1">
            <a:spLocks noChangeArrowheads="1"/>
          </p:cNvSpPr>
          <p:nvPr/>
        </p:nvSpPr>
        <p:spPr bwMode="auto">
          <a:xfrm>
            <a:off x="1355725" y="4043363"/>
            <a:ext cx="5207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900">
                <a:solidFill>
                  <a:schemeClr val="tx1"/>
                </a:solidFill>
                <a:latin typeface="Times New Roman" panose="02020603050405020304" pitchFamily="18" charset="0"/>
              </a:rPr>
              <a:t>500 Hz</a:t>
            </a:r>
            <a:endParaRPr lang="es-ES" altLang="es-MX" sz="900">
              <a:solidFill>
                <a:schemeClr val="tx1"/>
              </a:solidFill>
              <a:latin typeface="Times New Roman" panose="02020603050405020304" pitchFamily="18" charset="0"/>
            </a:endParaRPr>
          </a:p>
        </p:txBody>
      </p:sp>
      <p:sp>
        <p:nvSpPr>
          <p:cNvPr id="93214" name="Text Box 79"/>
          <p:cNvSpPr txBox="1">
            <a:spLocks noChangeArrowheads="1"/>
          </p:cNvSpPr>
          <p:nvPr/>
        </p:nvSpPr>
        <p:spPr bwMode="auto">
          <a:xfrm>
            <a:off x="6084888" y="4052888"/>
            <a:ext cx="58578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MX" sz="900">
                <a:solidFill>
                  <a:schemeClr val="tx1"/>
                </a:solidFill>
                <a:latin typeface="Times New Roman" panose="02020603050405020304" pitchFamily="18" charset="0"/>
              </a:rPr>
              <a:t>≈500 Hz</a:t>
            </a:r>
            <a:endParaRPr lang="es-ES" altLang="es-MX" sz="900">
              <a:solidFill>
                <a:schemeClr val="tx1"/>
              </a:solidFill>
              <a:latin typeface="Times New Roman" panose="02020603050405020304" pitchFamily="18" charset="0"/>
            </a:endParaRPr>
          </a:p>
        </p:txBody>
      </p:sp>
      <p:sp>
        <p:nvSpPr>
          <p:cNvPr id="49"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DE DIFERENCIA DE FASE CON DOBLE MEZCLADOR</a:t>
            </a:r>
          </a:p>
        </p:txBody>
      </p:sp>
      <p:sp>
        <p:nvSpPr>
          <p:cNvPr id="50" name="Rectangle 3"/>
          <p:cNvSpPr>
            <a:spLocks noChangeArrowheads="1"/>
          </p:cNvSpPr>
          <p:nvPr/>
        </p:nvSpPr>
        <p:spPr bwMode="auto">
          <a:xfrm>
            <a:off x="3136900" y="42863"/>
            <a:ext cx="6027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a:t>
            </a:r>
          </a:p>
        </p:txBody>
      </p:sp>
      <p:sp>
        <p:nvSpPr>
          <p:cNvPr id="93217" name="Line 21"/>
          <p:cNvSpPr>
            <a:spLocks noChangeShapeType="1"/>
          </p:cNvSpPr>
          <p:nvPr/>
        </p:nvSpPr>
        <p:spPr bwMode="auto">
          <a:xfrm>
            <a:off x="3463925" y="2322513"/>
            <a:ext cx="0"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93218" name="Group 22"/>
          <p:cNvGrpSpPr>
            <a:grpSpLocks/>
          </p:cNvGrpSpPr>
          <p:nvPr/>
        </p:nvGrpSpPr>
        <p:grpSpPr bwMode="auto">
          <a:xfrm>
            <a:off x="3243263" y="1908175"/>
            <a:ext cx="431800" cy="431800"/>
            <a:chOff x="2199" y="799"/>
            <a:chExt cx="363" cy="363"/>
          </a:xfrm>
        </p:grpSpPr>
        <p:sp>
          <p:nvSpPr>
            <p:cNvPr id="53" name="Oval 23"/>
            <p:cNvSpPr>
              <a:spLocks noChangeArrowheads="1"/>
            </p:cNvSpPr>
            <p:nvPr/>
          </p:nvSpPr>
          <p:spPr bwMode="auto">
            <a:xfrm>
              <a:off x="2199" y="799"/>
              <a:ext cx="363" cy="3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s-MX" altLang="es-MX" sz="1800"/>
            </a:p>
          </p:txBody>
        </p:sp>
        <p:sp>
          <p:nvSpPr>
            <p:cNvPr id="93227" name="Line 24"/>
            <p:cNvSpPr>
              <a:spLocks noChangeShapeType="1"/>
            </p:cNvSpPr>
            <p:nvPr/>
          </p:nvSpPr>
          <p:spPr bwMode="auto">
            <a:xfrm>
              <a:off x="2255" y="845"/>
              <a:ext cx="261"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3228" name="Line 25"/>
            <p:cNvSpPr>
              <a:spLocks noChangeShapeType="1"/>
            </p:cNvSpPr>
            <p:nvPr/>
          </p:nvSpPr>
          <p:spPr bwMode="auto">
            <a:xfrm flipV="1">
              <a:off x="2245" y="845"/>
              <a:ext cx="249" cy="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93219" name="Line 21"/>
          <p:cNvSpPr>
            <a:spLocks noChangeShapeType="1"/>
          </p:cNvSpPr>
          <p:nvPr/>
        </p:nvSpPr>
        <p:spPr bwMode="auto">
          <a:xfrm>
            <a:off x="5735638" y="2332038"/>
            <a:ext cx="0" cy="217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93220" name="Group 22"/>
          <p:cNvGrpSpPr>
            <a:grpSpLocks/>
          </p:cNvGrpSpPr>
          <p:nvPr/>
        </p:nvGrpSpPr>
        <p:grpSpPr bwMode="auto">
          <a:xfrm>
            <a:off x="5514975" y="1911350"/>
            <a:ext cx="431800" cy="431800"/>
            <a:chOff x="2199" y="799"/>
            <a:chExt cx="363" cy="363"/>
          </a:xfrm>
        </p:grpSpPr>
        <p:sp>
          <p:nvSpPr>
            <p:cNvPr id="58" name="Oval 23"/>
            <p:cNvSpPr>
              <a:spLocks noChangeArrowheads="1"/>
            </p:cNvSpPr>
            <p:nvPr/>
          </p:nvSpPr>
          <p:spPr bwMode="auto">
            <a:xfrm>
              <a:off x="2199" y="799"/>
              <a:ext cx="363" cy="3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endParaRPr lang="es-MX" altLang="es-MX" sz="1800"/>
            </a:p>
          </p:txBody>
        </p:sp>
        <p:sp>
          <p:nvSpPr>
            <p:cNvPr id="93224" name="Line 24"/>
            <p:cNvSpPr>
              <a:spLocks noChangeShapeType="1"/>
            </p:cNvSpPr>
            <p:nvPr/>
          </p:nvSpPr>
          <p:spPr bwMode="auto">
            <a:xfrm>
              <a:off x="2255" y="845"/>
              <a:ext cx="261"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3225" name="Line 25"/>
            <p:cNvSpPr>
              <a:spLocks noChangeShapeType="1"/>
            </p:cNvSpPr>
            <p:nvPr/>
          </p:nvSpPr>
          <p:spPr bwMode="auto">
            <a:xfrm flipV="1">
              <a:off x="2245" y="845"/>
              <a:ext cx="249" cy="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grpSp>
      <p:cxnSp>
        <p:nvCxnSpPr>
          <p:cNvPr id="5" name="Conector angular 4"/>
          <p:cNvCxnSpPr>
            <a:endCxn id="93231" idx="1"/>
          </p:cNvCxnSpPr>
          <p:nvPr/>
        </p:nvCxnSpPr>
        <p:spPr>
          <a:xfrm flipV="1">
            <a:off x="4895850" y="3578225"/>
            <a:ext cx="855663" cy="336550"/>
          </a:xfrm>
          <a:prstGeom prst="bentConnector4">
            <a:avLst>
              <a:gd name="adj1" fmla="val 154"/>
              <a:gd name="adj2" fmla="val 60424"/>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Conector angular 13"/>
          <p:cNvCxnSpPr>
            <a:endCxn id="93236" idx="0"/>
          </p:cNvCxnSpPr>
          <p:nvPr/>
        </p:nvCxnSpPr>
        <p:spPr>
          <a:xfrm rot="10800000">
            <a:off x="3479800" y="3570288"/>
            <a:ext cx="768350" cy="344487"/>
          </a:xfrm>
          <a:prstGeom prst="bentConnector4">
            <a:avLst>
              <a:gd name="adj1" fmla="val 38"/>
              <a:gd name="adj2" fmla="val 58253"/>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3733800" y="5516563"/>
            <a:ext cx="1189038" cy="25400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Contador</a:t>
            </a:r>
          </a:p>
        </p:txBody>
      </p:sp>
      <p:sp>
        <p:nvSpPr>
          <p:cNvPr id="845838" name="Oval 14"/>
          <p:cNvSpPr>
            <a:spLocks noChangeArrowheads="1"/>
          </p:cNvSpPr>
          <p:nvPr/>
        </p:nvSpPr>
        <p:spPr bwMode="auto">
          <a:xfrm>
            <a:off x="3324225" y="3003550"/>
            <a:ext cx="2332038" cy="1404938"/>
          </a:xfrm>
          <a:prstGeom prst="ellipse">
            <a:avLst/>
          </a:prstGeom>
          <a:solidFill>
            <a:schemeClr val="accent1">
              <a:alpha val="12941"/>
            </a:scheme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pic>
        <p:nvPicPr>
          <p:cNvPr id="66564" name="Imagen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1888" y="4456113"/>
            <a:ext cx="19018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n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27438" y="3224213"/>
            <a:ext cx="16891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826"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MEDICIÓN DE DIFERENCIA DE FRECUENCIAS</a:t>
            </a:r>
          </a:p>
        </p:txBody>
      </p:sp>
      <p:sp>
        <p:nvSpPr>
          <p:cNvPr id="6" name="CuadroTexto 5"/>
          <p:cNvSpPr txBox="1">
            <a:spLocks noChangeArrowheads="1"/>
          </p:cNvSpPr>
          <p:nvPr/>
        </p:nvSpPr>
        <p:spPr bwMode="auto">
          <a:xfrm>
            <a:off x="3654425" y="5735638"/>
            <a:ext cx="1257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MODO: Frecuencia</a:t>
            </a:r>
          </a:p>
        </p:txBody>
      </p:sp>
      <p:pic>
        <p:nvPicPr>
          <p:cNvPr id="66578" name="Imagen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2438" y="1905000"/>
            <a:ext cx="16684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922338" y="1611313"/>
            <a:ext cx="1187450"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MX" sz="1050" dirty="0">
                <a:effectLst>
                  <a:outerShdw blurRad="38100" dist="38100" dir="2700000" algn="tl">
                    <a:srgbClr val="000000">
                      <a:alpha val="43137"/>
                    </a:srgbClr>
                  </a:outerShdw>
                </a:effectLst>
              </a:rPr>
              <a:t>Patrón Nacional</a:t>
            </a:r>
          </a:p>
        </p:txBody>
      </p:sp>
      <p:sp>
        <p:nvSpPr>
          <p:cNvPr id="29" name="CuadroTexto 28"/>
          <p:cNvSpPr txBox="1"/>
          <p:nvPr/>
        </p:nvSpPr>
        <p:spPr>
          <a:xfrm>
            <a:off x="7461250" y="1465263"/>
            <a:ext cx="1312863" cy="41592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s-MX" sz="1050" dirty="0">
                <a:effectLst>
                  <a:outerShdw blurRad="38100" dist="38100" dir="2700000" algn="tl">
                    <a:srgbClr val="000000">
                      <a:alpha val="43137"/>
                    </a:srgbClr>
                  </a:outerShdw>
                </a:effectLst>
              </a:rPr>
              <a:t>Instrumento bajo calibración</a:t>
            </a:r>
          </a:p>
        </p:txBody>
      </p:sp>
      <p:sp>
        <p:nvSpPr>
          <p:cNvPr id="23" name="CuadroTexto 22"/>
          <p:cNvSpPr txBox="1">
            <a:spLocks noChangeArrowheads="1"/>
          </p:cNvSpPr>
          <p:nvPr/>
        </p:nvSpPr>
        <p:spPr bwMode="auto">
          <a:xfrm>
            <a:off x="3654425" y="4154488"/>
            <a:ext cx="1809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900">
                <a:solidFill>
                  <a:schemeClr val="tx1"/>
                </a:solidFill>
                <a:latin typeface="Times New Roman" panose="02020603050405020304" pitchFamily="18" charset="0"/>
              </a:rPr>
              <a:t>Adquisición de datos automatizado</a:t>
            </a:r>
          </a:p>
        </p:txBody>
      </p:sp>
      <p:pic>
        <p:nvPicPr>
          <p:cNvPr id="2" name="Imagen 1"/>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561832" y="2076463"/>
            <a:ext cx="662918" cy="566843"/>
          </a:xfrm>
          <a:prstGeom prst="rect">
            <a:avLst/>
          </a:prstGeom>
          <a:scene3d>
            <a:camera prst="orthographicFront">
              <a:rot lat="0" lon="0" rev="0"/>
            </a:camera>
            <a:lightRig rig="threePt" dir="t"/>
          </a:scene3d>
        </p:spPr>
      </p:pic>
      <p:pic>
        <p:nvPicPr>
          <p:cNvPr id="3" name="Imagen 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3212245">
            <a:off x="2579688" y="2743200"/>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a:spLocks noChangeArrowheads="1"/>
          </p:cNvSpPr>
          <p:nvPr/>
        </p:nvSpPr>
        <p:spPr bwMode="auto">
          <a:xfrm>
            <a:off x="3835400" y="4829175"/>
            <a:ext cx="1081088" cy="276225"/>
          </a:xfrm>
          <a:prstGeom prst="rect">
            <a:avLst/>
          </a:prstGeom>
          <a:solidFill>
            <a:schemeClr val="accent6">
              <a:lumMod val="40000"/>
              <a:lumOff val="60000"/>
            </a:schemeClr>
          </a:solidFill>
          <a:ln>
            <a:noFill/>
          </a:ln>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a:defRPr/>
            </a:pPr>
            <a:r>
              <a:rPr lang="es-MX" altLang="es-MX" sz="1200" dirty="0"/>
              <a:t>0.1234567 °</a:t>
            </a:r>
          </a:p>
        </p:txBody>
      </p:sp>
      <p:sp>
        <p:nvSpPr>
          <p:cNvPr id="32" name="CuadroTexto 31"/>
          <p:cNvSpPr txBox="1">
            <a:spLocks noChangeArrowheads="1"/>
          </p:cNvSpPr>
          <p:nvPr/>
        </p:nvSpPr>
        <p:spPr bwMode="auto">
          <a:xfrm>
            <a:off x="2536825" y="1852613"/>
            <a:ext cx="8588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Mezclador 1</a:t>
            </a:r>
          </a:p>
        </p:txBody>
      </p:sp>
      <p:sp>
        <p:nvSpPr>
          <p:cNvPr id="33" name="CuadroTexto 32"/>
          <p:cNvSpPr txBox="1">
            <a:spLocks noChangeArrowheads="1"/>
          </p:cNvSpPr>
          <p:nvPr/>
        </p:nvSpPr>
        <p:spPr bwMode="auto">
          <a:xfrm>
            <a:off x="2168525" y="2887663"/>
            <a:ext cx="787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FPB 1</a:t>
            </a:r>
          </a:p>
        </p:txBody>
      </p:sp>
      <p:pic>
        <p:nvPicPr>
          <p:cNvPr id="4" name="Imagen 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33800" y="1903413"/>
            <a:ext cx="15128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uadroTexto 33"/>
          <p:cNvSpPr txBox="1"/>
          <p:nvPr/>
        </p:nvSpPr>
        <p:spPr>
          <a:xfrm>
            <a:off x="3835400" y="1612900"/>
            <a:ext cx="1330325" cy="25400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MX" sz="1050" dirty="0">
                <a:effectLst>
                  <a:outerShdw blurRad="38100" dist="38100" dir="2700000" algn="tl">
                    <a:srgbClr val="000000">
                      <a:alpha val="43137"/>
                    </a:srgbClr>
                  </a:outerShdw>
                </a:effectLst>
              </a:rPr>
              <a:t>Oscilador Común</a:t>
            </a:r>
          </a:p>
        </p:txBody>
      </p:sp>
      <p:pic>
        <p:nvPicPr>
          <p:cNvPr id="39" name="Imagen 38"/>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943881" y="2079976"/>
            <a:ext cx="662918" cy="566843"/>
          </a:xfrm>
          <a:prstGeom prst="rect">
            <a:avLst/>
          </a:prstGeom>
          <a:scene3d>
            <a:camera prst="orthographicFront">
              <a:rot lat="0" lon="0" rev="0"/>
            </a:camera>
            <a:lightRig rig="threePt" dir="t"/>
          </a:scene3d>
        </p:spPr>
      </p:pic>
      <p:pic>
        <p:nvPicPr>
          <p:cNvPr id="40" name="Imagen 39"/>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3212245">
            <a:off x="5996782" y="2772569"/>
            <a:ext cx="501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uadroTexto 40"/>
          <p:cNvSpPr txBox="1">
            <a:spLocks noChangeArrowheads="1"/>
          </p:cNvSpPr>
          <p:nvPr/>
        </p:nvSpPr>
        <p:spPr bwMode="auto">
          <a:xfrm>
            <a:off x="5918200" y="1855788"/>
            <a:ext cx="8588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r>
              <a:rPr lang="es-MX" altLang="es-MX" sz="1050" smtClean="0"/>
              <a:t>Mezclador 2</a:t>
            </a:r>
          </a:p>
        </p:txBody>
      </p:sp>
      <p:sp>
        <p:nvSpPr>
          <p:cNvPr id="42" name="CuadroTexto 41"/>
          <p:cNvSpPr txBox="1">
            <a:spLocks noChangeArrowheads="1"/>
          </p:cNvSpPr>
          <p:nvPr/>
        </p:nvSpPr>
        <p:spPr bwMode="auto">
          <a:xfrm>
            <a:off x="5568950" y="2919413"/>
            <a:ext cx="785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FPB 2</a:t>
            </a:r>
          </a:p>
        </p:txBody>
      </p:sp>
      <p:sp>
        <p:nvSpPr>
          <p:cNvPr id="5" name="Forma libre 4"/>
          <p:cNvSpPr/>
          <p:nvPr/>
        </p:nvSpPr>
        <p:spPr>
          <a:xfrm>
            <a:off x="2103438" y="2038350"/>
            <a:ext cx="473075" cy="250825"/>
          </a:xfrm>
          <a:custGeom>
            <a:avLst/>
            <a:gdLst>
              <a:gd name="connsiteX0" fmla="*/ 0 w 630314"/>
              <a:gd name="connsiteY0" fmla="*/ 13908 h 333504"/>
              <a:gd name="connsiteX1" fmla="*/ 372862 w 630314"/>
              <a:gd name="connsiteY1" fmla="*/ 22786 h 333504"/>
              <a:gd name="connsiteX2" fmla="*/ 115409 w 630314"/>
              <a:gd name="connsiteY2" fmla="*/ 226972 h 333504"/>
              <a:gd name="connsiteX3" fmla="*/ 630314 w 630314"/>
              <a:gd name="connsiteY3" fmla="*/ 333504 h 333504"/>
            </a:gdLst>
            <a:ahLst/>
            <a:cxnLst>
              <a:cxn ang="0">
                <a:pos x="connsiteX0" y="connsiteY0"/>
              </a:cxn>
              <a:cxn ang="0">
                <a:pos x="connsiteX1" y="connsiteY1"/>
              </a:cxn>
              <a:cxn ang="0">
                <a:pos x="connsiteX2" y="connsiteY2"/>
              </a:cxn>
              <a:cxn ang="0">
                <a:pos x="connsiteX3" y="connsiteY3"/>
              </a:cxn>
            </a:cxnLst>
            <a:rect l="l" t="t" r="r" b="b"/>
            <a:pathLst>
              <a:path w="630314" h="333504">
                <a:moveTo>
                  <a:pt x="0" y="13908"/>
                </a:moveTo>
                <a:cubicBezTo>
                  <a:pt x="176813" y="591"/>
                  <a:pt x="353627" y="-12725"/>
                  <a:pt x="372862" y="22786"/>
                </a:cubicBezTo>
                <a:cubicBezTo>
                  <a:pt x="392097" y="58297"/>
                  <a:pt x="72500" y="175186"/>
                  <a:pt x="115409" y="226972"/>
                </a:cubicBezTo>
                <a:cubicBezTo>
                  <a:pt x="158318" y="278758"/>
                  <a:pt x="394316" y="306131"/>
                  <a:pt x="630314" y="333504"/>
                </a:cubicBezTo>
              </a:path>
            </a:pathLst>
          </a:custGeom>
          <a:noFill/>
          <a:ln w="571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 name="Forma libre 6"/>
          <p:cNvSpPr/>
          <p:nvPr/>
        </p:nvSpPr>
        <p:spPr>
          <a:xfrm>
            <a:off x="6570663" y="2009775"/>
            <a:ext cx="792162" cy="339725"/>
          </a:xfrm>
          <a:custGeom>
            <a:avLst/>
            <a:gdLst>
              <a:gd name="connsiteX0" fmla="*/ 974690 w 974690"/>
              <a:gd name="connsiteY0" fmla="*/ 0 h 472273"/>
              <a:gd name="connsiteX1" fmla="*/ 502417 w 974690"/>
              <a:gd name="connsiteY1" fmla="*/ 110532 h 472273"/>
              <a:gd name="connsiteX2" fmla="*/ 713433 w 974690"/>
              <a:gd name="connsiteY2" fmla="*/ 371789 h 472273"/>
              <a:gd name="connsiteX3" fmla="*/ 0 w 974690"/>
              <a:gd name="connsiteY3" fmla="*/ 472273 h 472273"/>
              <a:gd name="connsiteX0" fmla="*/ 1055077 w 1055077"/>
              <a:gd name="connsiteY0" fmla="*/ 0 h 452176"/>
              <a:gd name="connsiteX1" fmla="*/ 502417 w 1055077"/>
              <a:gd name="connsiteY1" fmla="*/ 90435 h 452176"/>
              <a:gd name="connsiteX2" fmla="*/ 713433 w 1055077"/>
              <a:gd name="connsiteY2" fmla="*/ 351692 h 452176"/>
              <a:gd name="connsiteX3" fmla="*/ 0 w 1055077"/>
              <a:gd name="connsiteY3" fmla="*/ 452176 h 452176"/>
            </a:gdLst>
            <a:ahLst/>
            <a:cxnLst>
              <a:cxn ang="0">
                <a:pos x="connsiteX0" y="connsiteY0"/>
              </a:cxn>
              <a:cxn ang="0">
                <a:pos x="connsiteX1" y="connsiteY1"/>
              </a:cxn>
              <a:cxn ang="0">
                <a:pos x="connsiteX2" y="connsiteY2"/>
              </a:cxn>
              <a:cxn ang="0">
                <a:pos x="connsiteX3" y="connsiteY3"/>
              </a:cxn>
            </a:cxnLst>
            <a:rect l="l" t="t" r="r" b="b"/>
            <a:pathLst>
              <a:path w="1055077" h="452176">
                <a:moveTo>
                  <a:pt x="1055077" y="0"/>
                </a:moveTo>
                <a:cubicBezTo>
                  <a:pt x="840712" y="24283"/>
                  <a:pt x="559358" y="31820"/>
                  <a:pt x="502417" y="90435"/>
                </a:cubicBezTo>
                <a:cubicBezTo>
                  <a:pt x="445476" y="149050"/>
                  <a:pt x="797169" y="291402"/>
                  <a:pt x="713433" y="351692"/>
                </a:cubicBezTo>
                <a:cubicBezTo>
                  <a:pt x="629697" y="411982"/>
                  <a:pt x="314848" y="432079"/>
                  <a:pt x="0" y="452176"/>
                </a:cubicBezTo>
              </a:path>
            </a:pathLst>
          </a:custGeom>
          <a:noFill/>
          <a:ln w="571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66579" name="Imagen 9">
            <a:hlinkClick r:id="rId10" action="ppaction://hlinksldjump"/>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299325" y="1917700"/>
            <a:ext cx="16652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706938" y="2636838"/>
            <a:ext cx="43973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rma libre 9"/>
          <p:cNvSpPr/>
          <p:nvPr/>
        </p:nvSpPr>
        <p:spPr>
          <a:xfrm>
            <a:off x="3217863" y="2332038"/>
            <a:ext cx="1514475" cy="598487"/>
          </a:xfrm>
          <a:custGeom>
            <a:avLst/>
            <a:gdLst>
              <a:gd name="connsiteX0" fmla="*/ 0 w 2019719"/>
              <a:gd name="connsiteY0" fmla="*/ 0 h 793820"/>
              <a:gd name="connsiteX1" fmla="*/ 462224 w 2019719"/>
              <a:gd name="connsiteY1" fmla="*/ 70338 h 793820"/>
              <a:gd name="connsiteX2" fmla="*/ 261257 w 2019719"/>
              <a:gd name="connsiteY2" fmla="*/ 371789 h 793820"/>
              <a:gd name="connsiteX3" fmla="*/ 2019719 w 2019719"/>
              <a:gd name="connsiteY3" fmla="*/ 793820 h 793820"/>
              <a:gd name="connsiteX0" fmla="*/ 0 w 2019719"/>
              <a:gd name="connsiteY0" fmla="*/ 3336 h 797156"/>
              <a:gd name="connsiteX1" fmla="*/ 462224 w 2019719"/>
              <a:gd name="connsiteY1" fmla="*/ 73674 h 797156"/>
              <a:gd name="connsiteX2" fmla="*/ 200967 w 2019719"/>
              <a:gd name="connsiteY2" fmla="*/ 626334 h 797156"/>
              <a:gd name="connsiteX3" fmla="*/ 2019719 w 2019719"/>
              <a:gd name="connsiteY3" fmla="*/ 797156 h 797156"/>
              <a:gd name="connsiteX0" fmla="*/ 0 w 2019719"/>
              <a:gd name="connsiteY0" fmla="*/ 3336 h 797156"/>
              <a:gd name="connsiteX1" fmla="*/ 462224 w 2019719"/>
              <a:gd name="connsiteY1" fmla="*/ 73674 h 797156"/>
              <a:gd name="connsiteX2" fmla="*/ 200967 w 2019719"/>
              <a:gd name="connsiteY2" fmla="*/ 626334 h 797156"/>
              <a:gd name="connsiteX3" fmla="*/ 2019719 w 2019719"/>
              <a:gd name="connsiteY3" fmla="*/ 797156 h 797156"/>
            </a:gdLst>
            <a:ahLst/>
            <a:cxnLst>
              <a:cxn ang="0">
                <a:pos x="connsiteX0" y="connsiteY0"/>
              </a:cxn>
              <a:cxn ang="0">
                <a:pos x="connsiteX1" y="connsiteY1"/>
              </a:cxn>
              <a:cxn ang="0">
                <a:pos x="connsiteX2" y="connsiteY2"/>
              </a:cxn>
              <a:cxn ang="0">
                <a:pos x="connsiteX3" y="connsiteY3"/>
              </a:cxn>
            </a:cxnLst>
            <a:rect l="l" t="t" r="r" b="b"/>
            <a:pathLst>
              <a:path w="2019719" h="797156">
                <a:moveTo>
                  <a:pt x="0" y="3336"/>
                </a:moveTo>
                <a:cubicBezTo>
                  <a:pt x="209340" y="7522"/>
                  <a:pt x="428730" y="-30159"/>
                  <a:pt x="462224" y="73674"/>
                </a:cubicBezTo>
                <a:cubicBezTo>
                  <a:pt x="495718" y="177507"/>
                  <a:pt x="-58615" y="505754"/>
                  <a:pt x="200967" y="626334"/>
                </a:cubicBezTo>
                <a:cubicBezTo>
                  <a:pt x="460549" y="746914"/>
                  <a:pt x="1250182" y="787107"/>
                  <a:pt x="2019719" y="797156"/>
                </a:cubicBezTo>
              </a:path>
            </a:pathLst>
          </a:custGeom>
          <a:noFill/>
          <a:ln w="57150">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2" name="Forma libre 11"/>
          <p:cNvSpPr/>
          <p:nvPr/>
        </p:nvSpPr>
        <p:spPr>
          <a:xfrm>
            <a:off x="5140325" y="2246313"/>
            <a:ext cx="828675" cy="698500"/>
          </a:xfrm>
          <a:custGeom>
            <a:avLst/>
            <a:gdLst>
              <a:gd name="connsiteX0" fmla="*/ 1105319 w 1105319"/>
              <a:gd name="connsiteY0" fmla="*/ 77215 h 971518"/>
              <a:gd name="connsiteX1" fmla="*/ 432079 w 1105319"/>
              <a:gd name="connsiteY1" fmla="*/ 47070 h 971518"/>
              <a:gd name="connsiteX2" fmla="*/ 844061 w 1105319"/>
              <a:gd name="connsiteY2" fmla="*/ 629874 h 971518"/>
              <a:gd name="connsiteX3" fmla="*/ 0 w 1105319"/>
              <a:gd name="connsiteY3" fmla="*/ 971518 h 971518"/>
              <a:gd name="connsiteX0" fmla="*/ 1105319 w 1105319"/>
              <a:gd name="connsiteY0" fmla="*/ 92752 h 987055"/>
              <a:gd name="connsiteX1" fmla="*/ 432079 w 1105319"/>
              <a:gd name="connsiteY1" fmla="*/ 62607 h 987055"/>
              <a:gd name="connsiteX2" fmla="*/ 874206 w 1105319"/>
              <a:gd name="connsiteY2" fmla="*/ 856426 h 987055"/>
              <a:gd name="connsiteX3" fmla="*/ 0 w 1105319"/>
              <a:gd name="connsiteY3" fmla="*/ 987055 h 987055"/>
              <a:gd name="connsiteX0" fmla="*/ 1105319 w 1105319"/>
              <a:gd name="connsiteY0" fmla="*/ 38306 h 932609"/>
              <a:gd name="connsiteX1" fmla="*/ 381837 w 1105319"/>
              <a:gd name="connsiteY1" fmla="*/ 108645 h 932609"/>
              <a:gd name="connsiteX2" fmla="*/ 874206 w 1105319"/>
              <a:gd name="connsiteY2" fmla="*/ 801980 h 932609"/>
              <a:gd name="connsiteX3" fmla="*/ 0 w 1105319"/>
              <a:gd name="connsiteY3" fmla="*/ 932609 h 932609"/>
              <a:gd name="connsiteX0" fmla="*/ 1105319 w 1105319"/>
              <a:gd name="connsiteY0" fmla="*/ 38306 h 932609"/>
              <a:gd name="connsiteX1" fmla="*/ 381837 w 1105319"/>
              <a:gd name="connsiteY1" fmla="*/ 108645 h 932609"/>
              <a:gd name="connsiteX2" fmla="*/ 874206 w 1105319"/>
              <a:gd name="connsiteY2" fmla="*/ 801980 h 932609"/>
              <a:gd name="connsiteX3" fmla="*/ 0 w 1105319"/>
              <a:gd name="connsiteY3" fmla="*/ 932609 h 932609"/>
            </a:gdLst>
            <a:ahLst/>
            <a:cxnLst>
              <a:cxn ang="0">
                <a:pos x="connsiteX0" y="connsiteY0"/>
              </a:cxn>
              <a:cxn ang="0">
                <a:pos x="connsiteX1" y="connsiteY1"/>
              </a:cxn>
              <a:cxn ang="0">
                <a:pos x="connsiteX2" y="connsiteY2"/>
              </a:cxn>
              <a:cxn ang="0">
                <a:pos x="connsiteX3" y="connsiteY3"/>
              </a:cxn>
            </a:cxnLst>
            <a:rect l="l" t="t" r="r" b="b"/>
            <a:pathLst>
              <a:path w="1105319" h="932609">
                <a:moveTo>
                  <a:pt x="1105319" y="38306"/>
                </a:moveTo>
                <a:cubicBezTo>
                  <a:pt x="790470" y="-22822"/>
                  <a:pt x="420356" y="-18634"/>
                  <a:pt x="381837" y="108645"/>
                </a:cubicBezTo>
                <a:cubicBezTo>
                  <a:pt x="343318" y="235924"/>
                  <a:pt x="937845" y="664653"/>
                  <a:pt x="874206" y="801980"/>
                </a:cubicBezTo>
                <a:cubicBezTo>
                  <a:pt x="810567" y="939307"/>
                  <a:pt x="406121" y="929259"/>
                  <a:pt x="0" y="932609"/>
                </a:cubicBezTo>
              </a:path>
            </a:pathLst>
          </a:custGeom>
          <a:noFill/>
          <a:ln w="57150">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3" name="Forma libre 12"/>
          <p:cNvSpPr/>
          <p:nvPr/>
        </p:nvSpPr>
        <p:spPr>
          <a:xfrm>
            <a:off x="2647950" y="3276600"/>
            <a:ext cx="2406650" cy="2697163"/>
          </a:xfrm>
          <a:custGeom>
            <a:avLst/>
            <a:gdLst>
              <a:gd name="connsiteX0" fmla="*/ 30659 w 3131400"/>
              <a:gd name="connsiteY0" fmla="*/ 0 h 3546659"/>
              <a:gd name="connsiteX1" fmla="*/ 80900 w 3131400"/>
              <a:gd name="connsiteY1" fmla="*/ 3285811 h 3546659"/>
              <a:gd name="connsiteX2" fmla="*/ 723995 w 3131400"/>
              <a:gd name="connsiteY2" fmla="*/ 3336053 h 3546659"/>
              <a:gd name="connsiteX3" fmla="*/ 2904487 w 3131400"/>
              <a:gd name="connsiteY3" fmla="*/ 3456633 h 3546659"/>
              <a:gd name="connsiteX4" fmla="*/ 2954729 w 3131400"/>
              <a:gd name="connsiteY4" fmla="*/ 2723103 h 3546659"/>
              <a:gd name="connsiteX0" fmla="*/ 184769 w 3285510"/>
              <a:gd name="connsiteY0" fmla="*/ 0 h 3625058"/>
              <a:gd name="connsiteX1" fmla="*/ 235010 w 3285510"/>
              <a:gd name="connsiteY1" fmla="*/ 3285811 h 3625058"/>
              <a:gd name="connsiteX2" fmla="*/ 3058597 w 3285510"/>
              <a:gd name="connsiteY2" fmla="*/ 3456633 h 3625058"/>
              <a:gd name="connsiteX3" fmla="*/ 3108839 w 3285510"/>
              <a:gd name="connsiteY3" fmla="*/ 2723103 h 3625058"/>
              <a:gd name="connsiteX0" fmla="*/ 182559 w 3266584"/>
              <a:gd name="connsiteY0" fmla="*/ 0 h 3656468"/>
              <a:gd name="connsiteX1" fmla="*/ 232800 w 3266584"/>
              <a:gd name="connsiteY1" fmla="*/ 3285811 h 3656468"/>
              <a:gd name="connsiteX2" fmla="*/ 3026242 w 3266584"/>
              <a:gd name="connsiteY2" fmla="*/ 3516923 h 3656468"/>
              <a:gd name="connsiteX3" fmla="*/ 3106629 w 3266584"/>
              <a:gd name="connsiteY3" fmla="*/ 2723103 h 3656468"/>
              <a:gd name="connsiteX0" fmla="*/ 182559 w 3205833"/>
              <a:gd name="connsiteY0" fmla="*/ 0 h 3655853"/>
              <a:gd name="connsiteX1" fmla="*/ 232800 w 3205833"/>
              <a:gd name="connsiteY1" fmla="*/ 3285811 h 3655853"/>
              <a:gd name="connsiteX2" fmla="*/ 3026242 w 3205833"/>
              <a:gd name="connsiteY2" fmla="*/ 3516923 h 3655853"/>
              <a:gd name="connsiteX3" fmla="*/ 3106629 w 3205833"/>
              <a:gd name="connsiteY3" fmla="*/ 2723103 h 3655853"/>
              <a:gd name="connsiteX0" fmla="*/ 170034 w 3150943"/>
              <a:gd name="connsiteY0" fmla="*/ 0 h 3645049"/>
              <a:gd name="connsiteX1" fmla="*/ 220275 w 3150943"/>
              <a:gd name="connsiteY1" fmla="*/ 3285811 h 3645049"/>
              <a:gd name="connsiteX2" fmla="*/ 2842895 w 3150943"/>
              <a:gd name="connsiteY2" fmla="*/ 3496826 h 3645049"/>
              <a:gd name="connsiteX3" fmla="*/ 3094104 w 3150943"/>
              <a:gd name="connsiteY3" fmla="*/ 2723103 h 3645049"/>
              <a:gd name="connsiteX0" fmla="*/ 227610 w 3208519"/>
              <a:gd name="connsiteY0" fmla="*/ 0 h 3596102"/>
              <a:gd name="connsiteX1" fmla="*/ 277851 w 3208519"/>
              <a:gd name="connsiteY1" fmla="*/ 3285811 h 3596102"/>
              <a:gd name="connsiteX2" fmla="*/ 2900471 w 3208519"/>
              <a:gd name="connsiteY2" fmla="*/ 3496826 h 3596102"/>
              <a:gd name="connsiteX3" fmla="*/ 3151680 w 3208519"/>
              <a:gd name="connsiteY3" fmla="*/ 2723103 h 3596102"/>
            </a:gdLst>
            <a:ahLst/>
            <a:cxnLst>
              <a:cxn ang="0">
                <a:pos x="connsiteX0" y="connsiteY0"/>
              </a:cxn>
              <a:cxn ang="0">
                <a:pos x="connsiteX1" y="connsiteY1"/>
              </a:cxn>
              <a:cxn ang="0">
                <a:pos x="connsiteX2" y="connsiteY2"/>
              </a:cxn>
              <a:cxn ang="0">
                <a:pos x="connsiteX3" y="connsiteY3"/>
              </a:cxn>
            </a:cxnLst>
            <a:rect l="l" t="t" r="r" b="b"/>
            <a:pathLst>
              <a:path w="3208519" h="3596102">
                <a:moveTo>
                  <a:pt x="227610" y="0"/>
                </a:moveTo>
                <a:cubicBezTo>
                  <a:pt x="194952" y="1364901"/>
                  <a:pt x="-298254" y="2833635"/>
                  <a:pt x="277851" y="3285811"/>
                </a:cubicBezTo>
                <a:cubicBezTo>
                  <a:pt x="853956" y="3737987"/>
                  <a:pt x="2699504" y="3588935"/>
                  <a:pt x="2900471" y="3496826"/>
                </a:cubicBezTo>
                <a:cubicBezTo>
                  <a:pt x="3101438" y="3404717"/>
                  <a:pt x="3312453" y="3038789"/>
                  <a:pt x="3151680" y="2723103"/>
                </a:cubicBezTo>
              </a:path>
            </a:pathLst>
          </a:custGeom>
          <a:noFill/>
          <a:ln w="571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14" name="Forma libre 13"/>
          <p:cNvSpPr/>
          <p:nvPr/>
        </p:nvSpPr>
        <p:spPr>
          <a:xfrm>
            <a:off x="5192713" y="3336925"/>
            <a:ext cx="1127125" cy="2541588"/>
          </a:xfrm>
          <a:custGeom>
            <a:avLst/>
            <a:gdLst>
              <a:gd name="connsiteX0" fmla="*/ 1436915 w 1544942"/>
              <a:gd name="connsiteY0" fmla="*/ 0 h 3365670"/>
              <a:gd name="connsiteX1" fmla="*/ 1396721 w 1544942"/>
              <a:gd name="connsiteY1" fmla="*/ 3195376 h 3365670"/>
              <a:gd name="connsiteX2" fmla="*/ 0 w 1544942"/>
              <a:gd name="connsiteY2" fmla="*/ 2642716 h 3365670"/>
              <a:gd name="connsiteX0" fmla="*/ 1436915 w 1532945"/>
              <a:gd name="connsiteY0" fmla="*/ 0 h 3559668"/>
              <a:gd name="connsiteX1" fmla="*/ 1396721 w 1532945"/>
              <a:gd name="connsiteY1" fmla="*/ 3195376 h 3559668"/>
              <a:gd name="connsiteX2" fmla="*/ 180871 w 1532945"/>
              <a:gd name="connsiteY2" fmla="*/ 3426488 h 3559668"/>
              <a:gd name="connsiteX3" fmla="*/ 0 w 1532945"/>
              <a:gd name="connsiteY3" fmla="*/ 2642716 h 3559668"/>
              <a:gd name="connsiteX0" fmla="*/ 1436915 w 1532945"/>
              <a:gd name="connsiteY0" fmla="*/ 0 h 3534397"/>
              <a:gd name="connsiteX1" fmla="*/ 1396721 w 1532945"/>
              <a:gd name="connsiteY1" fmla="*/ 3195376 h 3534397"/>
              <a:gd name="connsiteX2" fmla="*/ 180871 w 1532945"/>
              <a:gd name="connsiteY2" fmla="*/ 3426488 h 3534397"/>
              <a:gd name="connsiteX3" fmla="*/ 0 w 1532945"/>
              <a:gd name="connsiteY3" fmla="*/ 2642716 h 3534397"/>
              <a:gd name="connsiteX0" fmla="*/ 1436915 w 1625502"/>
              <a:gd name="connsiteY0" fmla="*/ 0 h 3518542"/>
              <a:gd name="connsiteX1" fmla="*/ 1396721 w 1625502"/>
              <a:gd name="connsiteY1" fmla="*/ 3195376 h 3518542"/>
              <a:gd name="connsiteX2" fmla="*/ 180871 w 1625502"/>
              <a:gd name="connsiteY2" fmla="*/ 3426488 h 3518542"/>
              <a:gd name="connsiteX3" fmla="*/ 0 w 1625502"/>
              <a:gd name="connsiteY3" fmla="*/ 2642716 h 3518542"/>
              <a:gd name="connsiteX0" fmla="*/ 1436915 w 1625502"/>
              <a:gd name="connsiteY0" fmla="*/ 0 h 3518542"/>
              <a:gd name="connsiteX1" fmla="*/ 1396721 w 1625502"/>
              <a:gd name="connsiteY1" fmla="*/ 3195376 h 3518542"/>
              <a:gd name="connsiteX2" fmla="*/ 180871 w 1625502"/>
              <a:gd name="connsiteY2" fmla="*/ 3426488 h 3518542"/>
              <a:gd name="connsiteX3" fmla="*/ 0 w 1625502"/>
              <a:gd name="connsiteY3" fmla="*/ 2642716 h 3518542"/>
              <a:gd name="connsiteX0" fmla="*/ 1436915 w 1625502"/>
              <a:gd name="connsiteY0" fmla="*/ 0 h 3522168"/>
              <a:gd name="connsiteX1" fmla="*/ 1396721 w 1625502"/>
              <a:gd name="connsiteY1" fmla="*/ 3195376 h 3522168"/>
              <a:gd name="connsiteX2" fmla="*/ 180871 w 1625502"/>
              <a:gd name="connsiteY2" fmla="*/ 3426488 h 3522168"/>
              <a:gd name="connsiteX3" fmla="*/ 0 w 1625502"/>
              <a:gd name="connsiteY3" fmla="*/ 2642716 h 3522168"/>
              <a:gd name="connsiteX0" fmla="*/ 1436915 w 1532945"/>
              <a:gd name="connsiteY0" fmla="*/ 0 h 3503521"/>
              <a:gd name="connsiteX1" fmla="*/ 1396721 w 1532945"/>
              <a:gd name="connsiteY1" fmla="*/ 3195376 h 3503521"/>
              <a:gd name="connsiteX2" fmla="*/ 180871 w 1532945"/>
              <a:gd name="connsiteY2" fmla="*/ 3356150 h 3503521"/>
              <a:gd name="connsiteX3" fmla="*/ 0 w 1532945"/>
              <a:gd name="connsiteY3" fmla="*/ 2642716 h 3503521"/>
              <a:gd name="connsiteX0" fmla="*/ 1436915 w 1532945"/>
              <a:gd name="connsiteY0" fmla="*/ 0 h 3543610"/>
              <a:gd name="connsiteX1" fmla="*/ 1396721 w 1532945"/>
              <a:gd name="connsiteY1" fmla="*/ 3195376 h 3543610"/>
              <a:gd name="connsiteX2" fmla="*/ 180871 w 1532945"/>
              <a:gd name="connsiteY2" fmla="*/ 3356150 h 3543610"/>
              <a:gd name="connsiteX3" fmla="*/ 0 w 1532945"/>
              <a:gd name="connsiteY3" fmla="*/ 2642716 h 3543610"/>
              <a:gd name="connsiteX0" fmla="*/ 1436915 w 1530983"/>
              <a:gd name="connsiteY0" fmla="*/ 0 h 3495163"/>
              <a:gd name="connsiteX1" fmla="*/ 1396721 w 1530983"/>
              <a:gd name="connsiteY1" fmla="*/ 3195376 h 3495163"/>
              <a:gd name="connsiteX2" fmla="*/ 211016 w 1530983"/>
              <a:gd name="connsiteY2" fmla="*/ 3255667 h 3495163"/>
              <a:gd name="connsiteX3" fmla="*/ 0 w 1530983"/>
              <a:gd name="connsiteY3" fmla="*/ 2642716 h 3495163"/>
              <a:gd name="connsiteX0" fmla="*/ 1436915 w 1503577"/>
              <a:gd name="connsiteY0" fmla="*/ 0 h 3388103"/>
              <a:gd name="connsiteX1" fmla="*/ 1336431 w 1503577"/>
              <a:gd name="connsiteY1" fmla="*/ 2994409 h 3388103"/>
              <a:gd name="connsiteX2" fmla="*/ 211016 w 1503577"/>
              <a:gd name="connsiteY2" fmla="*/ 3255667 h 3388103"/>
              <a:gd name="connsiteX3" fmla="*/ 0 w 1503577"/>
              <a:gd name="connsiteY3" fmla="*/ 2642716 h 3388103"/>
            </a:gdLst>
            <a:ahLst/>
            <a:cxnLst>
              <a:cxn ang="0">
                <a:pos x="connsiteX0" y="connsiteY0"/>
              </a:cxn>
              <a:cxn ang="0">
                <a:pos x="connsiteX1" y="connsiteY1"/>
              </a:cxn>
              <a:cxn ang="0">
                <a:pos x="connsiteX2" y="connsiteY2"/>
              </a:cxn>
              <a:cxn ang="0">
                <a:pos x="connsiteX3" y="connsiteY3"/>
              </a:cxn>
            </a:cxnLst>
            <a:rect l="l" t="t" r="r" b="b"/>
            <a:pathLst>
              <a:path w="1503577" h="3388103">
                <a:moveTo>
                  <a:pt x="1436915" y="0"/>
                </a:moveTo>
                <a:cubicBezTo>
                  <a:pt x="1536561" y="1377461"/>
                  <a:pt x="1540747" y="2451798"/>
                  <a:pt x="1336431" y="2994409"/>
                </a:cubicBezTo>
                <a:cubicBezTo>
                  <a:pt x="1132115" y="3537020"/>
                  <a:pt x="494044" y="3408067"/>
                  <a:pt x="211016" y="3255667"/>
                </a:cubicBezTo>
                <a:cubicBezTo>
                  <a:pt x="-21771" y="3073122"/>
                  <a:pt x="85411" y="2713055"/>
                  <a:pt x="0" y="2642716"/>
                </a:cubicBezTo>
              </a:path>
            </a:pathLst>
          </a:custGeom>
          <a:noFill/>
          <a:ln w="571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15" name="Imagen 14"/>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890963" y="3278188"/>
            <a:ext cx="9334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3"/>
          <p:cNvSpPr>
            <a:spLocks noChangeArrowheads="1"/>
          </p:cNvSpPr>
          <p:nvPr/>
        </p:nvSpPr>
        <p:spPr bwMode="auto">
          <a:xfrm>
            <a:off x="3095625" y="7938"/>
            <a:ext cx="6027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78"/>
                                        </p:tgtEl>
                                        <p:attrNameLst>
                                          <p:attrName>style.visibility</p:attrName>
                                        </p:attrNameLst>
                                      </p:cBhvr>
                                      <p:to>
                                        <p:strVal val="visible"/>
                                      </p:to>
                                    </p:set>
                                    <p:animEffect transition="in" filter="fade">
                                      <p:cBhvr>
                                        <p:cTn id="7" dur="500"/>
                                        <p:tgtEl>
                                          <p:spTgt spid="6657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6579"/>
                                        </p:tgtEl>
                                        <p:attrNameLst>
                                          <p:attrName>style.visibility</p:attrName>
                                        </p:attrNameLst>
                                      </p:cBhvr>
                                      <p:to>
                                        <p:strVal val="visible"/>
                                      </p:to>
                                    </p:set>
                                    <p:animEffect transition="in" filter="fade">
                                      <p:cBhvr>
                                        <p:cTn id="16" dur="500"/>
                                        <p:tgtEl>
                                          <p:spTgt spid="6657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nodeType="afterGroup">
                            <p:stCondLst>
                              <p:cond delay="500"/>
                            </p:stCondLst>
                            <p:childTnLst>
                              <p:par>
                                <p:cTn id="36" presetID="26"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80">
                                          <p:stCondLst>
                                            <p:cond delay="0"/>
                                          </p:stCondLst>
                                        </p:cTn>
                                        <p:tgtEl>
                                          <p:spTgt spid="32"/>
                                        </p:tgtEl>
                                      </p:cBhvr>
                                    </p:animEffect>
                                    <p:anim calcmode="lin" valueType="num">
                                      <p:cBhvr>
                                        <p:cTn id="3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4" dur="26">
                                          <p:stCondLst>
                                            <p:cond delay="650"/>
                                          </p:stCondLst>
                                        </p:cTn>
                                        <p:tgtEl>
                                          <p:spTgt spid="32"/>
                                        </p:tgtEl>
                                      </p:cBhvr>
                                      <p:to x="100000" y="60000"/>
                                    </p:animScale>
                                    <p:animScale>
                                      <p:cBhvr>
                                        <p:cTn id="45" dur="166" decel="50000">
                                          <p:stCondLst>
                                            <p:cond delay="676"/>
                                          </p:stCondLst>
                                        </p:cTn>
                                        <p:tgtEl>
                                          <p:spTgt spid="32"/>
                                        </p:tgtEl>
                                      </p:cBhvr>
                                      <p:to x="100000" y="100000"/>
                                    </p:animScale>
                                    <p:animScale>
                                      <p:cBhvr>
                                        <p:cTn id="46" dur="26">
                                          <p:stCondLst>
                                            <p:cond delay="1312"/>
                                          </p:stCondLst>
                                        </p:cTn>
                                        <p:tgtEl>
                                          <p:spTgt spid="32"/>
                                        </p:tgtEl>
                                      </p:cBhvr>
                                      <p:to x="100000" y="80000"/>
                                    </p:animScale>
                                    <p:animScale>
                                      <p:cBhvr>
                                        <p:cTn id="47" dur="166" decel="50000">
                                          <p:stCondLst>
                                            <p:cond delay="1338"/>
                                          </p:stCondLst>
                                        </p:cTn>
                                        <p:tgtEl>
                                          <p:spTgt spid="32"/>
                                        </p:tgtEl>
                                      </p:cBhvr>
                                      <p:to x="100000" y="100000"/>
                                    </p:animScale>
                                    <p:animScale>
                                      <p:cBhvr>
                                        <p:cTn id="48" dur="26">
                                          <p:stCondLst>
                                            <p:cond delay="1642"/>
                                          </p:stCondLst>
                                        </p:cTn>
                                        <p:tgtEl>
                                          <p:spTgt spid="32"/>
                                        </p:tgtEl>
                                      </p:cBhvr>
                                      <p:to x="100000" y="90000"/>
                                    </p:animScale>
                                    <p:animScale>
                                      <p:cBhvr>
                                        <p:cTn id="49" dur="166" decel="50000">
                                          <p:stCondLst>
                                            <p:cond delay="1668"/>
                                          </p:stCondLst>
                                        </p:cTn>
                                        <p:tgtEl>
                                          <p:spTgt spid="32"/>
                                        </p:tgtEl>
                                      </p:cBhvr>
                                      <p:to x="100000" y="100000"/>
                                    </p:animScale>
                                    <p:animScale>
                                      <p:cBhvr>
                                        <p:cTn id="50" dur="26">
                                          <p:stCondLst>
                                            <p:cond delay="1808"/>
                                          </p:stCondLst>
                                        </p:cTn>
                                        <p:tgtEl>
                                          <p:spTgt spid="32"/>
                                        </p:tgtEl>
                                      </p:cBhvr>
                                      <p:to x="100000" y="95000"/>
                                    </p:animScale>
                                    <p:animScale>
                                      <p:cBhvr>
                                        <p:cTn id="51" dur="166" decel="50000">
                                          <p:stCondLst>
                                            <p:cond delay="1834"/>
                                          </p:stCondLst>
                                        </p:cTn>
                                        <p:tgtEl>
                                          <p:spTgt spid="32"/>
                                        </p:tgtEl>
                                      </p:cBhvr>
                                      <p:to x="100000" y="100000"/>
                                    </p:animScale>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nodeType="afterGroup">
                            <p:stCondLst>
                              <p:cond delay="500"/>
                            </p:stCondLst>
                            <p:childTnLst>
                              <p:par>
                                <p:cTn id="73" presetID="26"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80">
                                          <p:stCondLst>
                                            <p:cond delay="0"/>
                                          </p:stCondLst>
                                        </p:cTn>
                                        <p:tgtEl>
                                          <p:spTgt spid="41"/>
                                        </p:tgtEl>
                                      </p:cBhvr>
                                    </p:animEffect>
                                    <p:anim calcmode="lin" valueType="num">
                                      <p:cBhvr>
                                        <p:cTn id="7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1" dur="26">
                                          <p:stCondLst>
                                            <p:cond delay="650"/>
                                          </p:stCondLst>
                                        </p:cTn>
                                        <p:tgtEl>
                                          <p:spTgt spid="41"/>
                                        </p:tgtEl>
                                      </p:cBhvr>
                                      <p:to x="100000" y="60000"/>
                                    </p:animScale>
                                    <p:animScale>
                                      <p:cBhvr>
                                        <p:cTn id="82" dur="166" decel="50000">
                                          <p:stCondLst>
                                            <p:cond delay="676"/>
                                          </p:stCondLst>
                                        </p:cTn>
                                        <p:tgtEl>
                                          <p:spTgt spid="41"/>
                                        </p:tgtEl>
                                      </p:cBhvr>
                                      <p:to x="100000" y="100000"/>
                                    </p:animScale>
                                    <p:animScale>
                                      <p:cBhvr>
                                        <p:cTn id="83" dur="26">
                                          <p:stCondLst>
                                            <p:cond delay="1312"/>
                                          </p:stCondLst>
                                        </p:cTn>
                                        <p:tgtEl>
                                          <p:spTgt spid="41"/>
                                        </p:tgtEl>
                                      </p:cBhvr>
                                      <p:to x="100000" y="80000"/>
                                    </p:animScale>
                                    <p:animScale>
                                      <p:cBhvr>
                                        <p:cTn id="84" dur="166" decel="50000">
                                          <p:stCondLst>
                                            <p:cond delay="1338"/>
                                          </p:stCondLst>
                                        </p:cTn>
                                        <p:tgtEl>
                                          <p:spTgt spid="41"/>
                                        </p:tgtEl>
                                      </p:cBhvr>
                                      <p:to x="100000" y="100000"/>
                                    </p:animScale>
                                    <p:animScale>
                                      <p:cBhvr>
                                        <p:cTn id="85" dur="26">
                                          <p:stCondLst>
                                            <p:cond delay="1642"/>
                                          </p:stCondLst>
                                        </p:cTn>
                                        <p:tgtEl>
                                          <p:spTgt spid="41"/>
                                        </p:tgtEl>
                                      </p:cBhvr>
                                      <p:to x="100000" y="90000"/>
                                    </p:animScale>
                                    <p:animScale>
                                      <p:cBhvr>
                                        <p:cTn id="86" dur="166" decel="50000">
                                          <p:stCondLst>
                                            <p:cond delay="1668"/>
                                          </p:stCondLst>
                                        </p:cTn>
                                        <p:tgtEl>
                                          <p:spTgt spid="41"/>
                                        </p:tgtEl>
                                      </p:cBhvr>
                                      <p:to x="100000" y="100000"/>
                                    </p:animScale>
                                    <p:animScale>
                                      <p:cBhvr>
                                        <p:cTn id="87" dur="26">
                                          <p:stCondLst>
                                            <p:cond delay="1808"/>
                                          </p:stCondLst>
                                        </p:cTn>
                                        <p:tgtEl>
                                          <p:spTgt spid="41"/>
                                        </p:tgtEl>
                                      </p:cBhvr>
                                      <p:to x="100000" y="95000"/>
                                    </p:animScale>
                                    <p:animScale>
                                      <p:cBhvr>
                                        <p:cTn id="88" dur="166" decel="50000">
                                          <p:stCondLst>
                                            <p:cond delay="1834"/>
                                          </p:stCondLst>
                                        </p:cTn>
                                        <p:tgtEl>
                                          <p:spTgt spid="41"/>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00"/>
                                        <p:tgtEl>
                                          <p:spTgt spid="1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1"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up)">
                                      <p:cBhvr>
                                        <p:cTn id="98" dur="500"/>
                                        <p:tgtEl>
                                          <p:spTgt spid="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par>
                          <p:cTn id="103" fill="hold" nodeType="afterGroup">
                            <p:stCondLst>
                              <p:cond delay="0"/>
                            </p:stCondLst>
                            <p:childTnLst>
                              <p:par>
                                <p:cTn id="104" presetID="26"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down)">
                                      <p:cBhvr>
                                        <p:cTn id="106" dur="580">
                                          <p:stCondLst>
                                            <p:cond delay="0"/>
                                          </p:stCondLst>
                                        </p:cTn>
                                        <p:tgtEl>
                                          <p:spTgt spid="33"/>
                                        </p:tgtEl>
                                      </p:cBhvr>
                                    </p:animEffect>
                                    <p:anim calcmode="lin" valueType="num">
                                      <p:cBhvr>
                                        <p:cTn id="10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2" dur="26">
                                          <p:stCondLst>
                                            <p:cond delay="650"/>
                                          </p:stCondLst>
                                        </p:cTn>
                                        <p:tgtEl>
                                          <p:spTgt spid="33"/>
                                        </p:tgtEl>
                                      </p:cBhvr>
                                      <p:to x="100000" y="60000"/>
                                    </p:animScale>
                                    <p:animScale>
                                      <p:cBhvr>
                                        <p:cTn id="113" dur="166" decel="50000">
                                          <p:stCondLst>
                                            <p:cond delay="676"/>
                                          </p:stCondLst>
                                        </p:cTn>
                                        <p:tgtEl>
                                          <p:spTgt spid="33"/>
                                        </p:tgtEl>
                                      </p:cBhvr>
                                      <p:to x="100000" y="100000"/>
                                    </p:animScale>
                                    <p:animScale>
                                      <p:cBhvr>
                                        <p:cTn id="114" dur="26">
                                          <p:stCondLst>
                                            <p:cond delay="1312"/>
                                          </p:stCondLst>
                                        </p:cTn>
                                        <p:tgtEl>
                                          <p:spTgt spid="33"/>
                                        </p:tgtEl>
                                      </p:cBhvr>
                                      <p:to x="100000" y="80000"/>
                                    </p:animScale>
                                    <p:animScale>
                                      <p:cBhvr>
                                        <p:cTn id="115" dur="166" decel="50000">
                                          <p:stCondLst>
                                            <p:cond delay="1338"/>
                                          </p:stCondLst>
                                        </p:cTn>
                                        <p:tgtEl>
                                          <p:spTgt spid="33"/>
                                        </p:tgtEl>
                                      </p:cBhvr>
                                      <p:to x="100000" y="100000"/>
                                    </p:animScale>
                                    <p:animScale>
                                      <p:cBhvr>
                                        <p:cTn id="116" dur="26">
                                          <p:stCondLst>
                                            <p:cond delay="1642"/>
                                          </p:stCondLst>
                                        </p:cTn>
                                        <p:tgtEl>
                                          <p:spTgt spid="33"/>
                                        </p:tgtEl>
                                      </p:cBhvr>
                                      <p:to x="100000" y="90000"/>
                                    </p:animScale>
                                    <p:animScale>
                                      <p:cBhvr>
                                        <p:cTn id="117" dur="166" decel="50000">
                                          <p:stCondLst>
                                            <p:cond delay="1668"/>
                                          </p:stCondLst>
                                        </p:cTn>
                                        <p:tgtEl>
                                          <p:spTgt spid="33"/>
                                        </p:tgtEl>
                                      </p:cBhvr>
                                      <p:to x="100000" y="100000"/>
                                    </p:animScale>
                                    <p:animScale>
                                      <p:cBhvr>
                                        <p:cTn id="118" dur="26">
                                          <p:stCondLst>
                                            <p:cond delay="1808"/>
                                          </p:stCondLst>
                                        </p:cTn>
                                        <p:tgtEl>
                                          <p:spTgt spid="33"/>
                                        </p:tgtEl>
                                      </p:cBhvr>
                                      <p:to x="100000" y="95000"/>
                                    </p:animScale>
                                    <p:animScale>
                                      <p:cBhvr>
                                        <p:cTn id="119" dur="166" decel="50000">
                                          <p:stCondLst>
                                            <p:cond delay="1834"/>
                                          </p:stCondLst>
                                        </p:cTn>
                                        <p:tgtEl>
                                          <p:spTgt spid="33"/>
                                        </p:tgtEl>
                                      </p:cBhvr>
                                      <p:to x="100000" y="10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childTnLst>
                                </p:cTn>
                              </p:par>
                            </p:childTnLst>
                          </p:cTn>
                        </p:par>
                        <p:par>
                          <p:cTn id="125" fill="hold" nodeType="afterGroup">
                            <p:stCondLst>
                              <p:cond delay="500"/>
                            </p:stCondLst>
                            <p:childTnLst>
                              <p:par>
                                <p:cTn id="126" presetID="26" presetClass="entr" presetSubtype="0" fill="hold" grpId="0" nodeType="after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down)">
                                      <p:cBhvr>
                                        <p:cTn id="128" dur="580">
                                          <p:stCondLst>
                                            <p:cond delay="0"/>
                                          </p:stCondLst>
                                        </p:cTn>
                                        <p:tgtEl>
                                          <p:spTgt spid="42"/>
                                        </p:tgtEl>
                                      </p:cBhvr>
                                    </p:animEffect>
                                    <p:anim calcmode="lin" valueType="num">
                                      <p:cBhvr>
                                        <p:cTn id="12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4" dur="26">
                                          <p:stCondLst>
                                            <p:cond delay="650"/>
                                          </p:stCondLst>
                                        </p:cTn>
                                        <p:tgtEl>
                                          <p:spTgt spid="42"/>
                                        </p:tgtEl>
                                      </p:cBhvr>
                                      <p:to x="100000" y="60000"/>
                                    </p:animScale>
                                    <p:animScale>
                                      <p:cBhvr>
                                        <p:cTn id="135" dur="166" decel="50000">
                                          <p:stCondLst>
                                            <p:cond delay="676"/>
                                          </p:stCondLst>
                                        </p:cTn>
                                        <p:tgtEl>
                                          <p:spTgt spid="42"/>
                                        </p:tgtEl>
                                      </p:cBhvr>
                                      <p:to x="100000" y="100000"/>
                                    </p:animScale>
                                    <p:animScale>
                                      <p:cBhvr>
                                        <p:cTn id="136" dur="26">
                                          <p:stCondLst>
                                            <p:cond delay="1312"/>
                                          </p:stCondLst>
                                        </p:cTn>
                                        <p:tgtEl>
                                          <p:spTgt spid="42"/>
                                        </p:tgtEl>
                                      </p:cBhvr>
                                      <p:to x="100000" y="80000"/>
                                    </p:animScale>
                                    <p:animScale>
                                      <p:cBhvr>
                                        <p:cTn id="137" dur="166" decel="50000">
                                          <p:stCondLst>
                                            <p:cond delay="1338"/>
                                          </p:stCondLst>
                                        </p:cTn>
                                        <p:tgtEl>
                                          <p:spTgt spid="42"/>
                                        </p:tgtEl>
                                      </p:cBhvr>
                                      <p:to x="100000" y="100000"/>
                                    </p:animScale>
                                    <p:animScale>
                                      <p:cBhvr>
                                        <p:cTn id="138" dur="26">
                                          <p:stCondLst>
                                            <p:cond delay="1642"/>
                                          </p:stCondLst>
                                        </p:cTn>
                                        <p:tgtEl>
                                          <p:spTgt spid="42"/>
                                        </p:tgtEl>
                                      </p:cBhvr>
                                      <p:to x="100000" y="90000"/>
                                    </p:animScale>
                                    <p:animScale>
                                      <p:cBhvr>
                                        <p:cTn id="139" dur="166" decel="50000">
                                          <p:stCondLst>
                                            <p:cond delay="1668"/>
                                          </p:stCondLst>
                                        </p:cTn>
                                        <p:tgtEl>
                                          <p:spTgt spid="42"/>
                                        </p:tgtEl>
                                      </p:cBhvr>
                                      <p:to x="100000" y="100000"/>
                                    </p:animScale>
                                    <p:animScale>
                                      <p:cBhvr>
                                        <p:cTn id="140" dur="26">
                                          <p:stCondLst>
                                            <p:cond delay="1808"/>
                                          </p:stCondLst>
                                        </p:cTn>
                                        <p:tgtEl>
                                          <p:spTgt spid="42"/>
                                        </p:tgtEl>
                                      </p:cBhvr>
                                      <p:to x="100000" y="95000"/>
                                    </p:animScale>
                                    <p:animScale>
                                      <p:cBhvr>
                                        <p:cTn id="141" dur="166" decel="50000">
                                          <p:stCondLst>
                                            <p:cond delay="1834"/>
                                          </p:stCondLst>
                                        </p:cTn>
                                        <p:tgtEl>
                                          <p:spTgt spid="42"/>
                                        </p:tgtEl>
                                      </p:cBhvr>
                                      <p:to x="100000" y="100000"/>
                                    </p:animScale>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nodeType="clickEffect">
                                  <p:stCondLst>
                                    <p:cond delay="0"/>
                                  </p:stCondLst>
                                  <p:childTnLst>
                                    <p:set>
                                      <p:cBhvr>
                                        <p:cTn id="145" dur="1" fill="hold">
                                          <p:stCondLst>
                                            <p:cond delay="0"/>
                                          </p:stCondLst>
                                        </p:cTn>
                                        <p:tgtEl>
                                          <p:spTgt spid="66564"/>
                                        </p:tgtEl>
                                        <p:attrNameLst>
                                          <p:attrName>style.visibility</p:attrName>
                                        </p:attrNameLst>
                                      </p:cBhvr>
                                      <p:to>
                                        <p:strVal val="visible"/>
                                      </p:to>
                                    </p:set>
                                    <p:animEffect transition="in" filter="fade">
                                      <p:cBhvr>
                                        <p:cTn id="146" dur="500"/>
                                        <p:tgtEl>
                                          <p:spTgt spid="66564"/>
                                        </p:tgtEl>
                                      </p:cBhvr>
                                    </p:animEffect>
                                  </p:childTnLst>
                                </p:cTn>
                              </p:par>
                            </p:childTnLst>
                          </p:cTn>
                        </p:par>
                        <p:par>
                          <p:cTn id="147" fill="hold" nodeType="afterGroup">
                            <p:stCondLst>
                              <p:cond delay="500"/>
                            </p:stCondLst>
                            <p:childTnLst>
                              <p:par>
                                <p:cTn id="148" presetID="1" presetClass="entr" presetSubtype="0"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childTnLst>
                                </p:cTn>
                              </p:par>
                            </p:childTnLst>
                          </p:cTn>
                        </p:par>
                        <p:par>
                          <p:cTn id="150" fill="hold" nodeType="afterGroup">
                            <p:stCondLst>
                              <p:cond delay="500"/>
                            </p:stCondLst>
                            <p:childTnLst>
                              <p:par>
                                <p:cTn id="151" presetID="10" presetClass="entr" presetSubtype="0" fill="hold" grpId="0" nodeType="after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fade">
                                      <p:cBhvr>
                                        <p:cTn id="153" dur="500"/>
                                        <p:tgtEl>
                                          <p:spTgt spid="6"/>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childTnLst>
                                    <p:set>
                                      <p:cBhvr>
                                        <p:cTn id="157" dur="1" fill="hold">
                                          <p:stCondLst>
                                            <p:cond delay="0"/>
                                          </p:stCondLst>
                                        </p:cTn>
                                        <p:tgtEl>
                                          <p:spTgt spid="13"/>
                                        </p:tgtEl>
                                        <p:attrNameLst>
                                          <p:attrName>style.visibility</p:attrName>
                                        </p:attrNameLst>
                                      </p:cBhvr>
                                      <p:to>
                                        <p:strVal val="visible"/>
                                      </p:to>
                                    </p:set>
                                    <p:animEffect transition="in" filter="wipe(left)">
                                      <p:cBhvr>
                                        <p:cTn id="158" dur="500"/>
                                        <p:tgtEl>
                                          <p:spTgt spid="13"/>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1" fill="hold" nodeType="click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wipe(up)">
                                      <p:cBhvr>
                                        <p:cTn id="163" dur="500"/>
                                        <p:tgtEl>
                                          <p:spTgt spid="14"/>
                                        </p:tgtEl>
                                      </p:cBhvr>
                                    </p:animEffect>
                                  </p:childTnLst>
                                </p:cTn>
                              </p:par>
                            </p:childTnLst>
                          </p:cTn>
                        </p:par>
                        <p:par>
                          <p:cTn id="164" fill="hold" nodeType="afterGroup">
                            <p:stCondLst>
                              <p:cond delay="500"/>
                            </p:stCondLst>
                            <p:childTnLst>
                              <p:par>
                                <p:cTn id="165" presetID="53" presetClass="entr" presetSubtype="16" fill="hold" grpId="0" nodeType="after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Effect transition="in" filter="fade">
                                      <p:cBhvr>
                                        <p:cTn id="169" dur="500"/>
                                        <p:tgtEl>
                                          <p:spTgt spid="3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66565"/>
                                        </p:tgtEl>
                                        <p:attrNameLst>
                                          <p:attrName>style.visibility</p:attrName>
                                        </p:attrNameLst>
                                      </p:cBhvr>
                                      <p:to>
                                        <p:strVal val="visible"/>
                                      </p:to>
                                    </p:set>
                                    <p:animEffect transition="in" filter="fade">
                                      <p:cBhvr>
                                        <p:cTn id="174" dur="500"/>
                                        <p:tgtEl>
                                          <p:spTgt spid="66565"/>
                                        </p:tgtEl>
                                      </p:cBhvr>
                                    </p:animEffect>
                                  </p:childTnLst>
                                </p:cTn>
                              </p:par>
                            </p:childTnLst>
                          </p:cTn>
                        </p:par>
                        <p:par>
                          <p:cTn id="175" fill="hold" nodeType="afterGroup">
                            <p:stCondLst>
                              <p:cond delay="500"/>
                            </p:stCondLst>
                            <p:childTnLst>
                              <p:par>
                                <p:cTn id="176" presetID="53" presetClass="entr" presetSubtype="16" fill="hold" grpId="0" nodeType="afterEffect">
                                  <p:stCondLst>
                                    <p:cond delay="0"/>
                                  </p:stCondLst>
                                  <p:childTnLst>
                                    <p:set>
                                      <p:cBhvr>
                                        <p:cTn id="177" dur="1" fill="hold">
                                          <p:stCondLst>
                                            <p:cond delay="0"/>
                                          </p:stCondLst>
                                        </p:cTn>
                                        <p:tgtEl>
                                          <p:spTgt spid="23"/>
                                        </p:tgtEl>
                                        <p:attrNameLst>
                                          <p:attrName>style.visibility</p:attrName>
                                        </p:attrNameLst>
                                      </p:cBhvr>
                                      <p:to>
                                        <p:strVal val="visible"/>
                                      </p:to>
                                    </p:set>
                                    <p:anim calcmode="lin" valueType="num">
                                      <p:cBhvr>
                                        <p:cTn id="178" dur="500" fill="hold"/>
                                        <p:tgtEl>
                                          <p:spTgt spid="23"/>
                                        </p:tgtEl>
                                        <p:attrNameLst>
                                          <p:attrName>ppt_w</p:attrName>
                                        </p:attrNameLst>
                                      </p:cBhvr>
                                      <p:tavLst>
                                        <p:tav tm="0">
                                          <p:val>
                                            <p:fltVal val="0"/>
                                          </p:val>
                                        </p:tav>
                                        <p:tav tm="100000">
                                          <p:val>
                                            <p:strVal val="#ppt_w"/>
                                          </p:val>
                                        </p:tav>
                                      </p:tavLst>
                                    </p:anim>
                                    <p:anim calcmode="lin" valueType="num">
                                      <p:cBhvr>
                                        <p:cTn id="179" dur="500" fill="hold"/>
                                        <p:tgtEl>
                                          <p:spTgt spid="23"/>
                                        </p:tgtEl>
                                        <p:attrNameLst>
                                          <p:attrName>ppt_h</p:attrName>
                                        </p:attrNameLst>
                                      </p:cBhvr>
                                      <p:tavLst>
                                        <p:tav tm="0">
                                          <p:val>
                                            <p:fltVal val="0"/>
                                          </p:val>
                                        </p:tav>
                                        <p:tav tm="100000">
                                          <p:val>
                                            <p:strVal val="#ppt_h"/>
                                          </p:val>
                                        </p:tav>
                                      </p:tavLst>
                                    </p:anim>
                                    <p:animEffect transition="in" filter="fade">
                                      <p:cBhvr>
                                        <p:cTn id="180" dur="500"/>
                                        <p:tgtEl>
                                          <p:spTgt spid="2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53" presetClass="entr" presetSubtype="16" fill="hold" nodeType="clickEffect">
                                  <p:stCondLst>
                                    <p:cond delay="0"/>
                                  </p:stCondLst>
                                  <p:childTnLst>
                                    <p:set>
                                      <p:cBhvr>
                                        <p:cTn id="184" dur="1" fill="hold">
                                          <p:stCondLst>
                                            <p:cond delay="0"/>
                                          </p:stCondLst>
                                        </p:cTn>
                                        <p:tgtEl>
                                          <p:spTgt spid="15"/>
                                        </p:tgtEl>
                                        <p:attrNameLst>
                                          <p:attrName>style.visibility</p:attrName>
                                        </p:attrNameLst>
                                      </p:cBhvr>
                                      <p:to>
                                        <p:strVal val="visible"/>
                                      </p:to>
                                    </p:set>
                                    <p:anim calcmode="lin" valueType="num">
                                      <p:cBhvr>
                                        <p:cTn id="185" dur="500" fill="hold"/>
                                        <p:tgtEl>
                                          <p:spTgt spid="15"/>
                                        </p:tgtEl>
                                        <p:attrNameLst>
                                          <p:attrName>ppt_w</p:attrName>
                                        </p:attrNameLst>
                                      </p:cBhvr>
                                      <p:tavLst>
                                        <p:tav tm="0">
                                          <p:val>
                                            <p:fltVal val="0"/>
                                          </p:val>
                                        </p:tav>
                                        <p:tav tm="100000">
                                          <p:val>
                                            <p:strVal val="#ppt_w"/>
                                          </p:val>
                                        </p:tav>
                                      </p:tavLst>
                                    </p:anim>
                                    <p:anim calcmode="lin" valueType="num">
                                      <p:cBhvr>
                                        <p:cTn id="186" dur="500" fill="hold"/>
                                        <p:tgtEl>
                                          <p:spTgt spid="15"/>
                                        </p:tgtEl>
                                        <p:attrNameLst>
                                          <p:attrName>ppt_h</p:attrName>
                                        </p:attrNameLst>
                                      </p:cBhvr>
                                      <p:tavLst>
                                        <p:tav tm="0">
                                          <p:val>
                                            <p:fltVal val="0"/>
                                          </p:val>
                                        </p:tav>
                                        <p:tav tm="100000">
                                          <p:val>
                                            <p:strVal val="#ppt_h"/>
                                          </p:val>
                                        </p:tav>
                                      </p:tavLst>
                                    </p:anim>
                                    <p:animEffect transition="in" filter="fade">
                                      <p:cBhvr>
                                        <p:cTn id="187" dur="500"/>
                                        <p:tgtEl>
                                          <p:spTgt spid="15"/>
                                        </p:tgtEl>
                                      </p:cBhvr>
                                    </p:animEffect>
                                  </p:childTnLst>
                                </p:cTn>
                              </p:par>
                            </p:childTnLst>
                          </p:cTn>
                        </p:par>
                        <p:par>
                          <p:cTn id="188" fill="hold" nodeType="afterGroup">
                            <p:stCondLst>
                              <p:cond delay="500"/>
                            </p:stCondLst>
                            <p:childTnLst>
                              <p:par>
                                <p:cTn id="189" presetID="19" presetClass="entr" presetSubtype="10" fill="hold" grpId="0" nodeType="afterEffect">
                                  <p:stCondLst>
                                    <p:cond delay="0"/>
                                  </p:stCondLst>
                                  <p:childTnLst>
                                    <p:set>
                                      <p:cBhvr>
                                        <p:cTn id="190" dur="1" fill="hold">
                                          <p:stCondLst>
                                            <p:cond delay="0"/>
                                          </p:stCondLst>
                                        </p:cTn>
                                        <p:tgtEl>
                                          <p:spTgt spid="845838"/>
                                        </p:tgtEl>
                                        <p:attrNameLst>
                                          <p:attrName>style.visibility</p:attrName>
                                        </p:attrNameLst>
                                      </p:cBhvr>
                                      <p:to>
                                        <p:strVal val="visible"/>
                                      </p:to>
                                    </p:set>
                                    <p:anim calcmode="lin" valueType="num">
                                      <p:cBhvr>
                                        <p:cTn id="191" dur="5000" fill="hold"/>
                                        <p:tgtEl>
                                          <p:spTgt spid="845838"/>
                                        </p:tgtEl>
                                        <p:attrNameLst>
                                          <p:attrName>ppt_w</p:attrName>
                                        </p:attrNameLst>
                                      </p:cBhvr>
                                      <p:tavLst>
                                        <p:tav tm="0" fmla="#ppt_w*sin(2.5*pi*$)">
                                          <p:val>
                                            <p:fltVal val="0"/>
                                          </p:val>
                                        </p:tav>
                                        <p:tav tm="100000">
                                          <p:val>
                                            <p:fltVal val="1"/>
                                          </p:val>
                                        </p:tav>
                                      </p:tavLst>
                                    </p:anim>
                                    <p:anim calcmode="lin" valueType="num">
                                      <p:cBhvr>
                                        <p:cTn id="192" dur="5000" fill="hold"/>
                                        <p:tgtEl>
                                          <p:spTgt spid="8458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45838" grpId="0" animBg="1"/>
      <p:bldP spid="6" grpId="0"/>
      <p:bldP spid="11" grpId="0" animBg="1"/>
      <p:bldP spid="29" grpId="0" animBg="1"/>
      <p:bldP spid="23" grpId="0"/>
      <p:bldP spid="31" grpId="0" animBg="1"/>
      <p:bldP spid="32" grpId="0"/>
      <p:bldP spid="33" grpId="0"/>
      <p:bldP spid="34" grpId="0" animBg="1"/>
      <p:bldP spid="41" grpId="0"/>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97283"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538"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346200" y="-3175"/>
            <a:ext cx="7810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 / conversión de unidades</a:t>
            </a:r>
          </a:p>
        </p:txBody>
      </p:sp>
      <p:pic>
        <p:nvPicPr>
          <p:cNvPr id="97285" name="Imagen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94238"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abajo 8"/>
          <p:cNvSpPr/>
          <p:nvPr/>
        </p:nvSpPr>
        <p:spPr>
          <a:xfrm rot="16200000">
            <a:off x="4424363" y="31400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99331"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125" y="1935163"/>
            <a:ext cx="43053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Imagen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95825" y="1933575"/>
            <a:ext cx="43053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abajo 8"/>
          <p:cNvSpPr/>
          <p:nvPr/>
        </p:nvSpPr>
        <p:spPr>
          <a:xfrm rot="16200000">
            <a:off x="4424363" y="31400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0" name="Rectangle 3"/>
          <p:cNvSpPr>
            <a:spLocks noChangeArrowheads="1"/>
          </p:cNvSpPr>
          <p:nvPr/>
        </p:nvSpPr>
        <p:spPr bwMode="auto">
          <a:xfrm>
            <a:off x="1335088" y="9525"/>
            <a:ext cx="7810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 / fase acumulada</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2413"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101379"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50" y="728663"/>
            <a:ext cx="9069388"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116263" y="17463"/>
            <a:ext cx="6027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4383088" y="1133475"/>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pic>
        <p:nvPicPr>
          <p:cNvPr id="103427" name="Imagen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25" y="3883025"/>
            <a:ext cx="33528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bajo 6"/>
          <p:cNvSpPr/>
          <p:nvPr/>
        </p:nvSpPr>
        <p:spPr>
          <a:xfrm>
            <a:off x="2170113" y="3644900"/>
            <a:ext cx="269875" cy="2159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8" name="Flecha abajo 7"/>
          <p:cNvSpPr/>
          <p:nvPr/>
        </p:nvSpPr>
        <p:spPr>
          <a:xfrm rot="16200000">
            <a:off x="4019550" y="1689100"/>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9" name="Flecha abajo 8"/>
          <p:cNvSpPr/>
          <p:nvPr/>
        </p:nvSpPr>
        <p:spPr>
          <a:xfrm rot="16200000">
            <a:off x="4023519" y="4791869"/>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graphicFrame>
        <p:nvGraphicFramePr>
          <p:cNvPr id="103431" name="Objeto 9"/>
          <p:cNvGraphicFramePr>
            <a:graphicFrameLocks noChangeAspect="1"/>
          </p:cNvGraphicFramePr>
          <p:nvPr/>
        </p:nvGraphicFramePr>
        <p:xfrm>
          <a:off x="5089525" y="1595438"/>
          <a:ext cx="482600" cy="355600"/>
        </p:xfrm>
        <a:graphic>
          <a:graphicData uri="http://schemas.openxmlformats.org/presentationml/2006/ole">
            <mc:AlternateContent xmlns:mc="http://schemas.openxmlformats.org/markup-compatibility/2006">
              <mc:Choice xmlns:v="urn:schemas-microsoft-com:vml" Requires="v">
                <p:oleObj spid="_x0000_s103462" name="Ecuación" r:id="rId4" imgW="533169" imgH="393529" progId="Equation.3">
                  <p:embed/>
                </p:oleObj>
              </mc:Choice>
              <mc:Fallback>
                <p:oleObj name="Ecuación" r:id="rId4" imgW="533169" imgH="393529"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9525" y="1595438"/>
                        <a:ext cx="482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32" name="CuadroTexto 10"/>
          <p:cNvSpPr txBox="1">
            <a:spLocks noChangeArrowheads="1"/>
          </p:cNvSpPr>
          <p:nvPr/>
        </p:nvSpPr>
        <p:spPr bwMode="auto">
          <a:xfrm>
            <a:off x="4737100" y="1265238"/>
            <a:ext cx="1285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EXACTITUD</a:t>
            </a:r>
          </a:p>
        </p:txBody>
      </p:sp>
      <p:sp>
        <p:nvSpPr>
          <p:cNvPr id="100361" name="CuadroTexto 10"/>
          <p:cNvSpPr txBox="1">
            <a:spLocks noChangeArrowheads="1"/>
          </p:cNvSpPr>
          <p:nvPr/>
        </p:nvSpPr>
        <p:spPr bwMode="auto">
          <a:xfrm>
            <a:off x="4622800" y="2371725"/>
            <a:ext cx="14700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Fraccional de Frecuencia</a:t>
            </a:r>
          </a:p>
        </p:txBody>
      </p:sp>
      <p:graphicFrame>
        <p:nvGraphicFramePr>
          <p:cNvPr id="103434" name="Objeto 9"/>
          <p:cNvGraphicFramePr>
            <a:graphicFrameLocks noChangeAspect="1"/>
          </p:cNvGraphicFramePr>
          <p:nvPr/>
        </p:nvGraphicFramePr>
        <p:xfrm>
          <a:off x="1174750" y="3219450"/>
          <a:ext cx="2111375" cy="430213"/>
        </p:xfrm>
        <a:graphic>
          <a:graphicData uri="http://schemas.openxmlformats.org/presentationml/2006/ole">
            <mc:AlternateContent xmlns:mc="http://schemas.openxmlformats.org/markup-compatibility/2006">
              <mc:Choice xmlns:v="urn:schemas-microsoft-com:vml" Requires="v">
                <p:oleObj spid="_x0000_s103463" name="Ecuación" r:id="rId6" imgW="2425700" imgH="495300" progId="Equation.3">
                  <p:embed/>
                </p:oleObj>
              </mc:Choice>
              <mc:Fallback>
                <p:oleObj name="Ecuación" r:id="rId6" imgW="2425700" imgH="495300" progId="Equation.3">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 y="3219450"/>
                        <a:ext cx="2111375" cy="430213"/>
                      </a:xfrm>
                      <a:prstGeom prst="rect">
                        <a:avLst/>
                      </a:prstGeom>
                      <a:solidFill>
                        <a:srgbClr val="C8B594"/>
                      </a:solidFill>
                    </p:spPr>
                  </p:pic>
                </p:oleObj>
              </mc:Fallback>
            </mc:AlternateContent>
          </a:graphicData>
        </a:graphic>
      </p:graphicFrame>
      <p:sp>
        <p:nvSpPr>
          <p:cNvPr id="12" name="Flecha abajo 11"/>
          <p:cNvSpPr/>
          <p:nvPr/>
        </p:nvSpPr>
        <p:spPr>
          <a:xfrm>
            <a:off x="2170113" y="2974975"/>
            <a:ext cx="269875" cy="21748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3" name="Elipse 12"/>
          <p:cNvSpPr/>
          <p:nvPr/>
        </p:nvSpPr>
        <p:spPr>
          <a:xfrm>
            <a:off x="4373563" y="3725863"/>
            <a:ext cx="1916112" cy="1917700"/>
          </a:xfrm>
          <a:prstGeom prst="ellipse">
            <a:avLst/>
          </a:prstGeom>
          <a:solidFill>
            <a:schemeClr val="accent2">
              <a:lumMod val="75000"/>
              <a:alpha val="33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MX" sz="1800"/>
          </a:p>
        </p:txBody>
      </p:sp>
      <p:graphicFrame>
        <p:nvGraphicFramePr>
          <p:cNvPr id="103437" name="Objeto 9"/>
          <p:cNvGraphicFramePr>
            <a:graphicFrameLocks noChangeAspect="1"/>
          </p:cNvGraphicFramePr>
          <p:nvPr/>
        </p:nvGraphicFramePr>
        <p:xfrm>
          <a:off x="5026025" y="4497388"/>
          <a:ext cx="611188" cy="374650"/>
        </p:xfrm>
        <a:graphic>
          <a:graphicData uri="http://schemas.openxmlformats.org/presentationml/2006/ole">
            <mc:AlternateContent xmlns:mc="http://schemas.openxmlformats.org/markup-compatibility/2006">
              <mc:Choice xmlns:v="urn:schemas-microsoft-com:vml" Requires="v">
                <p:oleObj spid="_x0000_s103464" name="Ecuación" r:id="rId8" imgW="393529" imgH="241195" progId="Equation.3">
                  <p:embed/>
                </p:oleObj>
              </mc:Choice>
              <mc:Fallback>
                <p:oleObj name="Ecuación" r:id="rId8" imgW="393529" imgH="241195" progId="Equation.3">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6025" y="4497388"/>
                        <a:ext cx="61118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38" name="CuadroTexto 10"/>
          <p:cNvSpPr txBox="1">
            <a:spLocks noChangeArrowheads="1"/>
          </p:cNvSpPr>
          <p:nvPr/>
        </p:nvSpPr>
        <p:spPr bwMode="auto">
          <a:xfrm>
            <a:off x="4622800" y="3998913"/>
            <a:ext cx="1443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500">
                <a:solidFill>
                  <a:schemeClr val="tx1"/>
                </a:solidFill>
                <a:latin typeface="Times New Roman" panose="02020603050405020304" pitchFamily="18" charset="0"/>
              </a:rPr>
              <a:t>ESTABILIDAD</a:t>
            </a:r>
          </a:p>
        </p:txBody>
      </p:sp>
      <p:sp>
        <p:nvSpPr>
          <p:cNvPr id="100367" name="CuadroTexto 10"/>
          <p:cNvSpPr txBox="1">
            <a:spLocks noChangeArrowheads="1"/>
          </p:cNvSpPr>
          <p:nvPr/>
        </p:nvSpPr>
        <p:spPr bwMode="auto">
          <a:xfrm>
            <a:off x="4622800" y="5027613"/>
            <a:ext cx="14700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defRPr/>
            </a:pPr>
            <a:r>
              <a:rPr lang="es-MX" altLang="es-MX" sz="1050" smtClean="0"/>
              <a:t>Desviación de Allan</a:t>
            </a:r>
          </a:p>
        </p:txBody>
      </p:sp>
      <p:graphicFrame>
        <p:nvGraphicFramePr>
          <p:cNvPr id="103440" name="Objeto 9"/>
          <p:cNvGraphicFramePr>
            <a:graphicFrameLocks noChangeAspect="1"/>
          </p:cNvGraphicFramePr>
          <p:nvPr/>
        </p:nvGraphicFramePr>
        <p:xfrm>
          <a:off x="6483350" y="3084513"/>
          <a:ext cx="2295525" cy="698500"/>
        </p:xfrm>
        <a:graphic>
          <a:graphicData uri="http://schemas.openxmlformats.org/presentationml/2006/ole">
            <mc:AlternateContent xmlns:mc="http://schemas.openxmlformats.org/markup-compatibility/2006">
              <mc:Choice xmlns:v="urn:schemas-microsoft-com:vml" Requires="v">
                <p:oleObj spid="_x0000_s103465" name="Ecuación" r:id="rId10" imgW="1663700" imgH="508000" progId="Equation.3">
                  <p:embed/>
                </p:oleObj>
              </mc:Choice>
              <mc:Fallback>
                <p:oleObj name="Ecuación" r:id="rId10" imgW="1663700" imgH="508000" progId="Equation.3">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3350" y="3084513"/>
                        <a:ext cx="2295525" cy="698500"/>
                      </a:xfrm>
                      <a:prstGeom prst="rect">
                        <a:avLst/>
                      </a:prstGeom>
                      <a:solidFill>
                        <a:srgbClr val="C8B594"/>
                      </a:solidFill>
                    </p:spPr>
                  </p:pic>
                </p:oleObj>
              </mc:Fallback>
            </mc:AlternateContent>
          </a:graphicData>
        </a:graphic>
      </p:graphicFrame>
      <p:sp>
        <p:nvSpPr>
          <p:cNvPr id="18" name="Flecha abajo 17"/>
          <p:cNvSpPr/>
          <p:nvPr/>
        </p:nvSpPr>
        <p:spPr>
          <a:xfrm rot="18595140">
            <a:off x="6407150" y="2695575"/>
            <a:ext cx="269875" cy="26987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9" name="Flecha abajo 18"/>
          <p:cNvSpPr/>
          <p:nvPr/>
        </p:nvSpPr>
        <p:spPr>
          <a:xfrm rot="13984718">
            <a:off x="6404769" y="3950494"/>
            <a:ext cx="269875" cy="271463"/>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MX" sz="1800"/>
          </a:p>
        </p:txBody>
      </p:sp>
      <p:sp>
        <p:nvSpPr>
          <p:cNvPr id="103443" name="CuadroTexto 10"/>
          <p:cNvSpPr txBox="1">
            <a:spLocks noChangeArrowheads="1"/>
          </p:cNvSpPr>
          <p:nvPr/>
        </p:nvSpPr>
        <p:spPr bwMode="auto">
          <a:xfrm>
            <a:off x="6659563" y="4246563"/>
            <a:ext cx="23415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a:solidFill>
                  <a:schemeClr val="tx1"/>
                </a:solidFill>
                <a:latin typeface="Times New Roman" panose="02020603050405020304" pitchFamily="18" charset="0"/>
              </a:rPr>
              <a:t>   es la frecuencia del instrumento bajo calibración</a:t>
            </a:r>
          </a:p>
        </p:txBody>
      </p:sp>
      <p:sp>
        <p:nvSpPr>
          <p:cNvPr id="103444" name="CuadroTexto 10"/>
          <p:cNvSpPr txBox="1">
            <a:spLocks noChangeArrowheads="1"/>
          </p:cNvSpPr>
          <p:nvPr/>
        </p:nvSpPr>
        <p:spPr bwMode="auto">
          <a:xfrm>
            <a:off x="6659563" y="4957763"/>
            <a:ext cx="223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f</a:t>
            </a:r>
            <a:r>
              <a:rPr lang="es-MX" altLang="es-MX" sz="1400" i="1" baseline="-25000">
                <a:solidFill>
                  <a:schemeClr val="tx1"/>
                </a:solidFill>
                <a:latin typeface="Times New Roman" panose="02020603050405020304" pitchFamily="18" charset="0"/>
              </a:rPr>
              <a:t>0</a:t>
            </a:r>
            <a:r>
              <a:rPr lang="es-MX" altLang="es-MX" sz="1400">
                <a:solidFill>
                  <a:schemeClr val="tx1"/>
                </a:solidFill>
                <a:latin typeface="Times New Roman" panose="02020603050405020304" pitchFamily="18" charset="0"/>
              </a:rPr>
              <a:t>  es la frecuencia patrón</a:t>
            </a:r>
          </a:p>
        </p:txBody>
      </p:sp>
      <p:pic>
        <p:nvPicPr>
          <p:cNvPr id="103445" name="Imagen 2"/>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1825" y="874713"/>
            <a:ext cx="33543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46" name="Objeto 9"/>
          <p:cNvGraphicFramePr>
            <a:graphicFrameLocks noChangeAspect="1"/>
          </p:cNvGraphicFramePr>
          <p:nvPr/>
        </p:nvGraphicFramePr>
        <p:xfrm>
          <a:off x="1822450" y="1427163"/>
          <a:ext cx="817563" cy="247650"/>
        </p:xfrm>
        <a:graphic>
          <a:graphicData uri="http://schemas.openxmlformats.org/presentationml/2006/ole">
            <mc:AlternateContent xmlns:mc="http://schemas.openxmlformats.org/markup-compatibility/2006">
              <mc:Choice xmlns:v="urn:schemas-microsoft-com:vml" Requires="v">
                <p:oleObj spid="_x0000_s103466" name="Ecuación" r:id="rId13" imgW="672808" imgH="203112" progId="Equation.3">
                  <p:embed/>
                </p:oleObj>
              </mc:Choice>
              <mc:Fallback>
                <p:oleObj name="Ecuación" r:id="rId13" imgW="672808" imgH="203112" progId="Equation.3">
                  <p:embed/>
                  <p:pic>
                    <p:nvPicPr>
                      <p:cNvPr id="0"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2450" y="1427163"/>
                        <a:ext cx="817563" cy="247650"/>
                      </a:xfrm>
                      <a:prstGeom prst="rect">
                        <a:avLst/>
                      </a:prstGeom>
                      <a:solidFill>
                        <a:srgbClr val="F2F2F2"/>
                      </a:solidFill>
                    </p:spPr>
                  </p:pic>
                </p:oleObj>
              </mc:Fallback>
            </mc:AlternateContent>
          </a:graphicData>
        </a:graphic>
      </p:graphicFrame>
      <p:sp>
        <p:nvSpPr>
          <p:cNvPr id="103447" name="CuadroTexto 10"/>
          <p:cNvSpPr txBox="1">
            <a:spLocks noChangeArrowheads="1"/>
          </p:cNvSpPr>
          <p:nvPr/>
        </p:nvSpPr>
        <p:spPr bwMode="auto">
          <a:xfrm>
            <a:off x="6659563" y="5318125"/>
            <a:ext cx="23415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MX" altLang="es-MX" sz="1400" i="1">
                <a:solidFill>
                  <a:schemeClr val="tx1"/>
                </a:solidFill>
                <a:latin typeface="Times New Roman" panose="02020603050405020304" pitchFamily="18" charset="0"/>
              </a:rPr>
              <a:t>2</a:t>
            </a:r>
            <a:r>
              <a:rPr lang="es-MX" altLang="es-MX" sz="1400">
                <a:solidFill>
                  <a:schemeClr val="tx1"/>
                </a:solidFill>
                <a:latin typeface="Times New Roman" panose="02020603050405020304" pitchFamily="18" charset="0"/>
              </a:rPr>
              <a:t>  es el factor de cobertura k</a:t>
            </a:r>
          </a:p>
        </p:txBody>
      </p:sp>
      <p:graphicFrame>
        <p:nvGraphicFramePr>
          <p:cNvPr id="103448" name="Objeto 9"/>
          <p:cNvGraphicFramePr>
            <a:graphicFrameLocks noChangeAspect="1"/>
          </p:cNvGraphicFramePr>
          <p:nvPr/>
        </p:nvGraphicFramePr>
        <p:xfrm>
          <a:off x="4994275" y="1971675"/>
          <a:ext cx="654050" cy="388938"/>
        </p:xfrm>
        <a:graphic>
          <a:graphicData uri="http://schemas.openxmlformats.org/presentationml/2006/ole">
            <mc:AlternateContent xmlns:mc="http://schemas.openxmlformats.org/markup-compatibility/2006">
              <mc:Choice xmlns:v="urn:schemas-microsoft-com:vml" Requires="v">
                <p:oleObj spid="_x0000_s103467" name="Ecuación" r:id="rId15" imgW="723586" imgH="431613" progId="Equation.3">
                  <p:embed/>
                </p:oleObj>
              </mc:Choice>
              <mc:Fallback>
                <p:oleObj name="Ecuación" r:id="rId15" imgW="723586" imgH="431613" progId="Equation.3">
                  <p:embed/>
                  <p:pic>
                    <p:nvPicPr>
                      <p:cNvPr id="0"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94275" y="1971675"/>
                        <a:ext cx="65405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3"/>
          <p:cNvSpPr>
            <a:spLocks noChangeArrowheads="1"/>
          </p:cNvSpPr>
          <p:nvPr/>
        </p:nvSpPr>
        <p:spPr bwMode="auto">
          <a:xfrm>
            <a:off x="4154488" y="31750"/>
            <a:ext cx="4975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 / Medición de diferencia de fase con doble mezclador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nvSpPr>
        <p:spPr bwMode="auto">
          <a:xfrm>
            <a:off x="1619250" y="944563"/>
            <a:ext cx="631983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l">
              <a:defRPr/>
            </a:pPr>
            <a:r>
              <a:rPr lang="es-ES_tradnl" altLang="es-MX" sz="1500" b="0" i="0" dirty="0">
                <a:solidFill>
                  <a:srgbClr val="CC0000"/>
                </a:solidFill>
              </a:rPr>
              <a:t>Referencias</a:t>
            </a:r>
          </a:p>
        </p:txBody>
      </p:sp>
      <p:sp>
        <p:nvSpPr>
          <p:cNvPr id="104451" name="Text Box 8"/>
          <p:cNvSpPr txBox="1">
            <a:spLocks noChangeArrowheads="1"/>
          </p:cNvSpPr>
          <p:nvPr/>
        </p:nvSpPr>
        <p:spPr bwMode="auto">
          <a:xfrm>
            <a:off x="1511300" y="1808163"/>
            <a:ext cx="669766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[1] Stefano Bregni, </a:t>
            </a:r>
            <a:r>
              <a:rPr kumimoji="0" lang="es-ES_tradnl" altLang="es-MX" sz="1200" i="1">
                <a:solidFill>
                  <a:srgbClr val="006600"/>
                </a:solidFill>
                <a:latin typeface="Comic Sans MS" panose="030F0702030302020204" pitchFamily="66" charset="0"/>
              </a:rPr>
              <a:t>Synchronization of Dogital Telecommunications Networks, </a:t>
            </a:r>
            <a:r>
              <a:rPr kumimoji="0" lang="es-ES_tradnl" altLang="es-MX" sz="1200">
                <a:solidFill>
                  <a:srgbClr val="006600"/>
                </a:solidFill>
                <a:latin typeface="Comic Sans MS" panose="030F0702030302020204" pitchFamily="66" charset="0"/>
              </a:rPr>
              <a:t>Londres, Wiley &amp; Sons 1988.</a:t>
            </a: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[2]</a:t>
            </a:r>
            <a:r>
              <a:rPr kumimoji="0" lang="en-US" altLang="es-MX" sz="1200">
                <a:solidFill>
                  <a:srgbClr val="006600"/>
                </a:solidFill>
                <a:latin typeface="Comic Sans MS" panose="030F0702030302020204" pitchFamily="66" charset="0"/>
              </a:rPr>
              <a:t> Wayne Tomasi, Fondamentals of Electronic Communications Systems,  Londres, Prentice Hall, 1988.</a:t>
            </a:r>
            <a:endParaRPr kumimoji="0" lang="es-ES_tradnl" altLang="es-MX" sz="1200">
              <a:solidFill>
                <a:srgbClr val="006600"/>
              </a:solidFill>
              <a:latin typeface="Comic Sans MS" panose="030F0702030302020204" pitchFamily="66" charset="0"/>
            </a:endParaRP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[3] Paul Horowitz- Winfield Hill, The Art of Electronics, 2da Edition, USA 1989. </a:t>
            </a: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[4] Eduard A Gerber-Arthur Ballato, Precision Frecuency Control Volume 2 Oscilators and Standards, USA 1985.</a:t>
            </a:r>
          </a:p>
          <a:p>
            <a:pPr>
              <a:lnSpc>
                <a:spcPct val="110000"/>
              </a:lnSpc>
              <a:spcBef>
                <a:spcPct val="65000"/>
              </a:spcBef>
              <a:buClr>
                <a:srgbClr val="800080"/>
              </a:buClr>
              <a:buSzPct val="150000"/>
              <a:buFont typeface="Wingdings" panose="05000000000000000000" pitchFamily="2" charset="2"/>
              <a:buNone/>
            </a:pPr>
            <a:r>
              <a:rPr kumimoji="0" lang="es-MX" altLang="es-MX" sz="1200">
                <a:solidFill>
                  <a:schemeClr val="tx1"/>
                </a:solidFill>
                <a:latin typeface="Comic Sans MS" panose="030F0702030302020204" pitchFamily="66" charset="0"/>
              </a:rPr>
              <a:t>[5 ]http://tycho.usno.navy.mil/gps.html</a:t>
            </a: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[6] IEEE std. 1139. IEEE Standard Definitions of Physical Quantities for Fundamental Frequency and Time Metrlogy. Revised version approved Oct. 20, 1988. </a:t>
            </a: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[7] J.A. Barnes, A. R. Chi, L. S. Cutler. Characterization of Frequency stability. IEEE Transactions on Instrumentation and Measerements IM-20 (2).</a:t>
            </a:r>
          </a:p>
          <a:p>
            <a:pPr>
              <a:lnSpc>
                <a:spcPct val="110000"/>
              </a:lnSpc>
              <a:spcBef>
                <a:spcPct val="65000"/>
              </a:spcBef>
              <a:buClr>
                <a:srgbClr val="800080"/>
              </a:buClr>
              <a:buSzPct val="150000"/>
              <a:buFont typeface="Wingdings" panose="05000000000000000000" pitchFamily="2" charset="2"/>
              <a:buNone/>
            </a:pPr>
            <a:r>
              <a:rPr kumimoji="0" lang="es-ES_tradnl" altLang="es-MX" sz="1200">
                <a:solidFill>
                  <a:srgbClr val="006600"/>
                </a:solidFill>
                <a:latin typeface="Comic Sans MS" panose="030F0702030302020204" pitchFamily="66" charset="0"/>
              </a:rPr>
              <a:t>[8] ITU-T Rec. G.810 Definitions and Terminology for Synchronization Networks. Geneva, August 1996.</a:t>
            </a:r>
          </a:p>
        </p:txBody>
      </p:sp>
      <p:sp>
        <p:nvSpPr>
          <p:cNvPr id="5" name="Rectangle 3"/>
          <p:cNvSpPr>
            <a:spLocks noChangeArrowheads="1"/>
          </p:cNvSpPr>
          <p:nvPr/>
        </p:nvSpPr>
        <p:spPr bwMode="auto">
          <a:xfrm>
            <a:off x="3113088" y="7938"/>
            <a:ext cx="6029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Métodos Locales de Medición</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43000" y="310515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lnSpc>
                <a:spcPct val="110000"/>
              </a:lnSpc>
              <a:spcBef>
                <a:spcPct val="65000"/>
              </a:spcBef>
              <a:buClr>
                <a:srgbClr val="800080"/>
              </a:buClr>
              <a:buSzPct val="150000"/>
              <a:buFont typeface="Wingdings" panose="05000000000000000000" pitchFamily="2" charset="2"/>
              <a:buNone/>
              <a:defRPr/>
            </a:pPr>
            <a:r>
              <a:rPr kumimoji="0" lang="es-ES_tradnl" altLang="es-MX" sz="4050" smtClean="0">
                <a:solidFill>
                  <a:srgbClr val="C00000"/>
                </a:solidFill>
                <a:latin typeface="Comic Sans MS" panose="030F0702030302020204" pitchFamily="66" charset="0"/>
              </a:rPr>
              <a:t>¡GRACIAS!</a:t>
            </a:r>
            <a:endParaRPr lang="es-ES_tradnl" altLang="es-MX" sz="4050" smtClean="0">
              <a:solidFill>
                <a:srgbClr val="C00000"/>
              </a:solidFill>
              <a:latin typeface="Comic Sans MS" panose="030F0702030302020204" pitchFamily="66" charset="0"/>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85725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pic>
        <p:nvPicPr>
          <p:cNvPr id="108547" name="Imagen 1">
            <a:hlinkClick r:id="rId2" action="ppaction://hlinksldjump"/>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75" y="1538288"/>
            <a:ext cx="91281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hlinkClick r:id="rId4" action="ppaction://hlinksldjump"/>
          </p:cNvPr>
          <p:cNvSpPr/>
          <p:nvPr/>
        </p:nvSpPr>
        <p:spPr>
          <a:xfrm>
            <a:off x="8532813" y="152400"/>
            <a:ext cx="4318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a:t>11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agen 1">
            <a:hlinkClick r:id="rId2" action="ppaction://hlinksldjump"/>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6975" y="2239963"/>
            <a:ext cx="333375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Imagen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18150" y="2241550"/>
            <a:ext cx="232568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3175" y="120808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smtClean="0">
                <a:solidFill>
                  <a:srgbClr val="800000"/>
                </a:solidFill>
              </a:rPr>
              <a:t>MESCLADOR Y FILTRO PASA BAJAS</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95288" y="1443038"/>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¿Qué son?</a:t>
            </a:r>
          </a:p>
        </p:txBody>
      </p:sp>
      <p:sp>
        <p:nvSpPr>
          <p:cNvPr id="7" name="Rectangle 3"/>
          <p:cNvSpPr>
            <a:spLocks noChangeArrowheads="1"/>
          </p:cNvSpPr>
          <p:nvPr/>
        </p:nvSpPr>
        <p:spPr bwMode="auto">
          <a:xfrm>
            <a:off x="4500563" y="7938"/>
            <a:ext cx="4649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lgn="r">
              <a:defRPr/>
            </a:pPr>
            <a:r>
              <a:rPr lang="es-ES_tradnl" altLang="es-MX" sz="1200" b="0" i="0" dirty="0">
                <a:solidFill>
                  <a:schemeClr val="accent2">
                    <a:lumMod val="40000"/>
                    <a:lumOff val="60000"/>
                  </a:schemeClr>
                </a:solidFill>
                <a:effectLst/>
              </a:rPr>
              <a:t>Introducción / Bases de tiempo</a:t>
            </a:r>
          </a:p>
        </p:txBody>
      </p:sp>
      <p:sp>
        <p:nvSpPr>
          <p:cNvPr id="8" name="Rectangle 2"/>
          <p:cNvSpPr>
            <a:spLocks noChangeArrowheads="1"/>
          </p:cNvSpPr>
          <p:nvPr/>
        </p:nvSpPr>
        <p:spPr bwMode="auto">
          <a:xfrm>
            <a:off x="3175" y="846138"/>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MEZCLADORES</a:t>
            </a:r>
          </a:p>
        </p:txBody>
      </p:sp>
      <p:sp>
        <p:nvSpPr>
          <p:cNvPr id="31749" name="Rectangle 3"/>
          <p:cNvSpPr>
            <a:spLocks noChangeArrowheads="1"/>
          </p:cNvSpPr>
          <p:nvPr/>
        </p:nvSpPr>
        <p:spPr bwMode="auto">
          <a:xfrm>
            <a:off x="935038" y="1979613"/>
            <a:ext cx="7597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 altLang="es-MX" sz="1800">
                <a:solidFill>
                  <a:schemeClr val="tx1"/>
                </a:solidFill>
                <a:latin typeface="Times New Roman" panose="02020603050405020304" pitchFamily="18" charset="0"/>
              </a:rPr>
              <a:t>En electrónica de radiofrecuencia, el circuito que efectúa el producto de dos señales analógicas es usado en una variedad de aplicaciones y, dependiendo del contexto es llamado modulador, mezclador, detector síncrono, detector de fase, etc.</a:t>
            </a:r>
          </a:p>
          <a:p>
            <a:pPr>
              <a:spcBef>
                <a:spcPct val="0"/>
              </a:spcBef>
              <a:buClrTx/>
              <a:buFontTx/>
              <a:buNone/>
            </a:pPr>
            <a:endParaRPr lang="es-ES" altLang="es-MX" sz="1800">
              <a:solidFill>
                <a:schemeClr val="tx1"/>
              </a:solidFill>
              <a:latin typeface="Times New Roman" panose="02020603050405020304" pitchFamily="18" charset="0"/>
            </a:endParaRPr>
          </a:p>
        </p:txBody>
      </p:sp>
      <p:pic>
        <p:nvPicPr>
          <p:cNvPr id="31750" name="Picture 7" descr="DSC0091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08275" y="3455988"/>
            <a:ext cx="380206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Imagen 1">
            <a:hlinkClick r:id="rId2" action="ppaction://hlinksldjump"/>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17688" y="876300"/>
            <a:ext cx="552926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smtClean="0">
                <a:solidFill>
                  <a:srgbClr val="800000"/>
                </a:solidFill>
              </a:rPr>
              <a:t>VCXO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agen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45013" y="1944688"/>
            <a:ext cx="1758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Imagen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03925" y="3914775"/>
            <a:ext cx="22161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Imagen 3">
            <a:hlinkClick r:id="rId4" action="ppaction://hlinksldjump"/>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63713" y="3321050"/>
            <a:ext cx="28670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Imagen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4163" y="1323975"/>
            <a:ext cx="178593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Imagen 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66838" y="1284288"/>
            <a:ext cx="28575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smtClean="0">
                <a:solidFill>
                  <a:srgbClr val="800000"/>
                </a:solidFill>
              </a:rPr>
              <a:t>VCXO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agen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4088" y="3332163"/>
            <a:ext cx="37417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Imagen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9938" y="1189038"/>
            <a:ext cx="13223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Imagen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70538" y="1111250"/>
            <a:ext cx="13716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Imagen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16013" y="1446213"/>
            <a:ext cx="1901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Imagen 1">
            <a:hlinkClick r:id="rId6" action="ppaction://hlinksldjump"/>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27650" y="3132138"/>
            <a:ext cx="258603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smtClean="0">
                <a:solidFill>
                  <a:srgbClr val="800000"/>
                </a:solidFill>
              </a:rPr>
              <a:t>OCXO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Imagen 1">
            <a:hlinkClick r:id="rId2" action="ppaction://hlinksldjump"/>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6938" y="2627313"/>
            <a:ext cx="2286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Imagen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43225" y="4424363"/>
            <a:ext cx="1636713"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Imagen 3"/>
          <p:cNvPicPr>
            <a:picLocks noChangeAspect="1"/>
          </p:cNvPicPr>
          <p:nvPr/>
        </p:nvPicPr>
        <p:blipFill>
          <a:blip r:embed="rId5" cstate="email">
            <a:extLst>
              <a:ext uri="{28A0092B-C50C-407E-A947-70E740481C1C}">
                <a14:useLocalDpi xmlns:a14="http://schemas.microsoft.com/office/drawing/2010/main" val="0"/>
              </a:ext>
            </a:extLst>
          </a:blip>
          <a:srcRect l="16800" t="13593" r="19360" b="15128"/>
          <a:stretch>
            <a:fillRect/>
          </a:stretch>
        </p:blipFill>
        <p:spPr bwMode="auto">
          <a:xfrm>
            <a:off x="6975475" y="3995738"/>
            <a:ext cx="14319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Imagen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9575" y="1079500"/>
            <a:ext cx="29432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Imagen 5"/>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06463" y="2887663"/>
            <a:ext cx="2235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Imagen 6"/>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04925" y="1189038"/>
            <a:ext cx="19510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T</a:t>
            </a:r>
            <a:r>
              <a:rPr lang="es-ES_tradnl" altLang="es-MX" sz="2100" i="0" dirty="0" smtClean="0">
                <a:solidFill>
                  <a:srgbClr val="800000"/>
                </a:solidFill>
              </a:rPr>
              <a:t>CXO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Imagen 1">
            <a:hlinkClick r:id="rId2" action="ppaction://hlinksldjump"/>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6475" y="3725863"/>
            <a:ext cx="406558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Imagen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7775" y="966788"/>
            <a:ext cx="37163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Imagen 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4675" y="1052513"/>
            <a:ext cx="31099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err="1" smtClean="0">
                <a:solidFill>
                  <a:srgbClr val="800000"/>
                </a:solidFill>
              </a:rPr>
              <a:t>RbXO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Imagen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471613"/>
            <a:ext cx="369887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48150" y="4157663"/>
            <a:ext cx="369887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Imagen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70538" y="1836738"/>
            <a:ext cx="27289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9275" y="3509963"/>
            <a:ext cx="31607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err="1" smtClean="0">
                <a:solidFill>
                  <a:srgbClr val="800000"/>
                </a:solidFill>
              </a:rPr>
              <a:t>CsXO</a:t>
            </a:r>
            <a:endParaRPr lang="es-ES_tradnl" altLang="es-MX" sz="2100" i="0"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magen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3963" y="1512888"/>
            <a:ext cx="275431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Imagen 2">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56100" y="944563"/>
            <a:ext cx="3600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12861" y="188640"/>
            <a:ext cx="91408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2100" i="0" dirty="0">
                <a:solidFill>
                  <a:srgbClr val="800000"/>
                </a:solidFill>
              </a:rPr>
              <a:t>H</a:t>
            </a:r>
            <a:r>
              <a:rPr lang="es-ES_tradnl" altLang="es-MX" sz="2100" i="0" dirty="0" smtClean="0">
                <a:solidFill>
                  <a:srgbClr val="800000"/>
                </a:solidFill>
              </a:rPr>
              <a:t>XO</a:t>
            </a:r>
            <a:endParaRPr lang="es-ES_tradnl" altLang="es-MX" sz="2100" i="0" dirty="0">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0"/>
          <p:cNvGraphicFramePr>
            <a:graphicFrameLocks noChangeAspect="1"/>
          </p:cNvGraphicFramePr>
          <p:nvPr/>
        </p:nvGraphicFramePr>
        <p:xfrm>
          <a:off x="3495675" y="4041775"/>
          <a:ext cx="1025525" cy="327025"/>
        </p:xfrm>
        <a:graphic>
          <a:graphicData uri="http://schemas.openxmlformats.org/presentationml/2006/ole">
            <mc:AlternateContent xmlns:mc="http://schemas.openxmlformats.org/markup-compatibility/2006">
              <mc:Choice xmlns:v="urn:schemas-microsoft-com:vml" Requires="v">
                <p:oleObj spid="_x0000_s32784" name="Ecuación" r:id="rId3" imgW="634725" imgH="203112" progId="Equation.3">
                  <p:embed/>
                </p:oleObj>
              </mc:Choice>
              <mc:Fallback>
                <p:oleObj name="Ecuación" r:id="rId3" imgW="634725" imgH="203112"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4041775"/>
                        <a:ext cx="10255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11"/>
          <p:cNvGraphicFramePr>
            <a:graphicFrameLocks noChangeAspect="1"/>
          </p:cNvGraphicFramePr>
          <p:nvPr/>
        </p:nvGraphicFramePr>
        <p:xfrm>
          <a:off x="4089400" y="1979613"/>
          <a:ext cx="3668713" cy="701675"/>
        </p:xfrm>
        <a:graphic>
          <a:graphicData uri="http://schemas.openxmlformats.org/presentationml/2006/ole">
            <mc:AlternateContent xmlns:mc="http://schemas.openxmlformats.org/markup-compatibility/2006">
              <mc:Choice xmlns:v="urn:schemas-microsoft-com:vml" Requires="v">
                <p:oleObj spid="_x0000_s32785" name="Ecuación" r:id="rId5" imgW="2374900" imgH="457200" progId="Equation.3">
                  <p:embed/>
                </p:oleObj>
              </mc:Choice>
              <mc:Fallback>
                <p:oleObj name="Ecuación" r:id="rId5" imgW="2374900" imgH="4572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1979613"/>
                        <a:ext cx="366871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2" name="Picture 1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62125" y="3343275"/>
            <a:ext cx="1601788"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81000" y="1439863"/>
            <a:ext cx="6318250" cy="323850"/>
          </a:xfrm>
          <a:prstGeom prst="rect">
            <a:avLst/>
          </a:prstGeom>
          <a:noFill/>
          <a:ln w="9525">
            <a:noFill/>
            <a:miter lim="800000"/>
            <a:headEnd/>
            <a:tailEnd/>
          </a:ln>
          <a:effectLst/>
        </p:spPr>
        <p:txBody>
          <a:bodyPr lIns="69056" tIns="34529" rIns="69056" bIns="34529" anchor="b"/>
          <a:lstStyle/>
          <a:p>
            <a:pPr>
              <a:defRPr/>
            </a:pPr>
            <a:r>
              <a:rPr lang="es-ES_tradnl" sz="1500" b="1" dirty="0">
                <a:solidFill>
                  <a:srgbClr val="800000"/>
                </a:solidFill>
                <a:effectLst>
                  <a:outerShdw blurRad="38100" dist="38100" dir="2700000" algn="tl">
                    <a:srgbClr val="C0C0C0"/>
                  </a:outerShdw>
                </a:effectLst>
                <a:latin typeface="Arial" charset="0"/>
              </a:rPr>
              <a:t>¿Cómo funcionan?</a:t>
            </a:r>
          </a:p>
        </p:txBody>
      </p:sp>
      <p:graphicFrame>
        <p:nvGraphicFramePr>
          <p:cNvPr id="32774" name="Object 8"/>
          <p:cNvGraphicFramePr>
            <a:graphicFrameLocks noChangeAspect="1"/>
          </p:cNvGraphicFramePr>
          <p:nvPr/>
        </p:nvGraphicFramePr>
        <p:xfrm>
          <a:off x="1484313" y="2862263"/>
          <a:ext cx="1962150" cy="314325"/>
        </p:xfrm>
        <a:graphic>
          <a:graphicData uri="http://schemas.openxmlformats.org/presentationml/2006/ole">
            <mc:AlternateContent xmlns:mc="http://schemas.openxmlformats.org/markup-compatibility/2006">
              <mc:Choice xmlns:v="urn:schemas-microsoft-com:vml" Requires="v">
                <p:oleObj spid="_x0000_s32786" name="Ecuación" r:id="rId8" imgW="1345616" imgH="215806" progId="Equation.3">
                  <p:embed/>
                </p:oleObj>
              </mc:Choice>
              <mc:Fallback>
                <p:oleObj name="Ecuación" r:id="rId8" imgW="1345616" imgH="215806"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313" y="2862263"/>
                        <a:ext cx="19621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8"/>
          <p:cNvGraphicFramePr>
            <a:graphicFrameLocks noChangeAspect="1"/>
          </p:cNvGraphicFramePr>
          <p:nvPr/>
        </p:nvGraphicFramePr>
        <p:xfrm>
          <a:off x="1527175" y="5183188"/>
          <a:ext cx="2073275" cy="314325"/>
        </p:xfrm>
        <a:graphic>
          <a:graphicData uri="http://schemas.openxmlformats.org/presentationml/2006/ole">
            <mc:AlternateContent xmlns:mc="http://schemas.openxmlformats.org/markup-compatibility/2006">
              <mc:Choice xmlns:v="urn:schemas-microsoft-com:vml" Requires="v">
                <p:oleObj spid="_x0000_s32787" name="Ecuación" r:id="rId10" imgW="1422400" imgH="215900" progId="Equation.3">
                  <p:embed/>
                </p:oleObj>
              </mc:Choice>
              <mc:Fallback>
                <p:oleObj name="Ecuación" r:id="rId10" imgW="1422400" imgH="2159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7175" y="5183188"/>
                        <a:ext cx="20732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11"/>
          <p:cNvGraphicFramePr>
            <a:graphicFrameLocks noChangeAspect="1"/>
          </p:cNvGraphicFramePr>
          <p:nvPr/>
        </p:nvGraphicFramePr>
        <p:xfrm>
          <a:off x="1195388" y="2170113"/>
          <a:ext cx="5754687" cy="900112"/>
        </p:xfrm>
        <a:graphic>
          <a:graphicData uri="http://schemas.openxmlformats.org/presentationml/2006/ole">
            <mc:AlternateContent xmlns:mc="http://schemas.openxmlformats.org/markup-compatibility/2006">
              <mc:Choice xmlns:v="urn:schemas-microsoft-com:vml" Requires="v">
                <p:oleObj spid="_x0000_s33815" name="Ecuación" r:id="rId3" imgW="3086100" imgH="482600" progId="Equation.3">
                  <p:embed/>
                </p:oleObj>
              </mc:Choice>
              <mc:Fallback>
                <p:oleObj name="Ecuación" r:id="rId3" imgW="3086100" imgH="48260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2170113"/>
                        <a:ext cx="5754687"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12"/>
          <p:cNvGraphicFramePr>
            <a:graphicFrameLocks noChangeAspect="1"/>
          </p:cNvGraphicFramePr>
          <p:nvPr/>
        </p:nvGraphicFramePr>
        <p:xfrm>
          <a:off x="1190625" y="3625850"/>
          <a:ext cx="7786688" cy="900113"/>
        </p:xfrm>
        <a:graphic>
          <a:graphicData uri="http://schemas.openxmlformats.org/presentationml/2006/ole">
            <mc:AlternateContent xmlns:mc="http://schemas.openxmlformats.org/markup-compatibility/2006">
              <mc:Choice xmlns:v="urn:schemas-microsoft-com:vml" Requires="v">
                <p:oleObj spid="_x0000_s33816" name="Ecuación" r:id="rId5" imgW="4178300" imgH="482600" progId="Equation.3">
                  <p:embed/>
                </p:oleObj>
              </mc:Choice>
              <mc:Fallback>
                <p:oleObj name="Ecuación" r:id="rId5" imgW="4178300" imgH="482600" progId="Equation.3">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25" y="3625850"/>
                        <a:ext cx="7786688"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13"/>
          <p:cNvGraphicFramePr>
            <a:graphicFrameLocks noChangeAspect="1"/>
          </p:cNvGraphicFramePr>
          <p:nvPr/>
        </p:nvGraphicFramePr>
        <p:xfrm>
          <a:off x="7550150" y="188913"/>
          <a:ext cx="1427163" cy="566737"/>
        </p:xfrm>
        <a:graphic>
          <a:graphicData uri="http://schemas.openxmlformats.org/presentationml/2006/ole">
            <mc:AlternateContent xmlns:mc="http://schemas.openxmlformats.org/markup-compatibility/2006">
              <mc:Choice xmlns:v="urn:schemas-microsoft-com:vml" Requires="v">
                <p:oleObj spid="_x0000_s33817" name="Ecuación" r:id="rId7" imgW="1054100" imgH="419100" progId="Equation.3">
                  <p:embed/>
                </p:oleObj>
              </mc:Choice>
              <mc:Fallback>
                <p:oleObj name="Ecuación" r:id="rId7" imgW="1054100" imgH="419100" progId="Equation.3">
                  <p:embed/>
                  <p:pic>
                    <p:nvPicPr>
                      <p:cNvPr id="0"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0150" y="188913"/>
                        <a:ext cx="1427163" cy="566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14"/>
          <p:cNvGraphicFramePr>
            <a:graphicFrameLocks noChangeAspect="1"/>
          </p:cNvGraphicFramePr>
          <p:nvPr/>
        </p:nvGraphicFramePr>
        <p:xfrm>
          <a:off x="1341438" y="1457325"/>
          <a:ext cx="5908675" cy="395288"/>
        </p:xfrm>
        <a:graphic>
          <a:graphicData uri="http://schemas.openxmlformats.org/presentationml/2006/ole">
            <mc:AlternateContent xmlns:mc="http://schemas.openxmlformats.org/markup-compatibility/2006">
              <mc:Choice xmlns:v="urn:schemas-microsoft-com:vml" Requires="v">
                <p:oleObj spid="_x0000_s33818" name="Ecuación" r:id="rId9" imgW="3213100" imgH="215900" progId="Equation.3">
                  <p:embed/>
                </p:oleObj>
              </mc:Choice>
              <mc:Fallback>
                <p:oleObj name="Ecuación" r:id="rId9" imgW="3213100" imgH="215900" progId="Equation.3">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1438" y="1457325"/>
                        <a:ext cx="59086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15"/>
          <p:cNvGraphicFramePr>
            <a:graphicFrameLocks noChangeAspect="1"/>
          </p:cNvGraphicFramePr>
          <p:nvPr/>
        </p:nvGraphicFramePr>
        <p:xfrm>
          <a:off x="1042988" y="5192713"/>
          <a:ext cx="7805737" cy="900112"/>
        </p:xfrm>
        <a:graphic>
          <a:graphicData uri="http://schemas.openxmlformats.org/presentationml/2006/ole">
            <mc:AlternateContent xmlns:mc="http://schemas.openxmlformats.org/markup-compatibility/2006">
              <mc:Choice xmlns:v="urn:schemas-microsoft-com:vml" Requires="v">
                <p:oleObj spid="_x0000_s33819" name="Ecuación" r:id="rId11" imgW="4178300" imgH="482600" progId="Equation.3">
                  <p:embed/>
                </p:oleObj>
              </mc:Choice>
              <mc:Fallback>
                <p:oleObj name="Ecuación" r:id="rId11" imgW="4178300" imgH="482600" progId="Equation.3">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988" y="5192713"/>
                        <a:ext cx="7805737"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Oval 18"/>
          <p:cNvSpPr>
            <a:spLocks noChangeArrowheads="1"/>
          </p:cNvSpPr>
          <p:nvPr/>
        </p:nvSpPr>
        <p:spPr bwMode="auto">
          <a:xfrm>
            <a:off x="2047875" y="3616325"/>
            <a:ext cx="1423988" cy="46037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sp>
        <p:nvSpPr>
          <p:cNvPr id="33800" name="Oval 19"/>
          <p:cNvSpPr>
            <a:spLocks noChangeArrowheads="1"/>
          </p:cNvSpPr>
          <p:nvPr/>
        </p:nvSpPr>
        <p:spPr bwMode="auto">
          <a:xfrm>
            <a:off x="7118350" y="3624263"/>
            <a:ext cx="1557338" cy="4524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sp>
        <p:nvSpPr>
          <p:cNvPr id="33801" name="Line 20"/>
          <p:cNvSpPr>
            <a:spLocks noChangeShapeType="1"/>
          </p:cNvSpPr>
          <p:nvPr/>
        </p:nvSpPr>
        <p:spPr bwMode="auto">
          <a:xfrm>
            <a:off x="2951163" y="4138613"/>
            <a:ext cx="0" cy="10541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33802" name="Line 21"/>
          <p:cNvSpPr>
            <a:spLocks noChangeShapeType="1"/>
          </p:cNvSpPr>
          <p:nvPr/>
        </p:nvSpPr>
        <p:spPr bwMode="auto">
          <a:xfrm flipH="1">
            <a:off x="4859338" y="4173538"/>
            <a:ext cx="3025775" cy="1019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33803" name="Oval 22"/>
          <p:cNvSpPr>
            <a:spLocks noChangeArrowheads="1"/>
          </p:cNvSpPr>
          <p:nvPr/>
        </p:nvSpPr>
        <p:spPr bwMode="auto">
          <a:xfrm>
            <a:off x="3657600" y="3584575"/>
            <a:ext cx="3292475" cy="5143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MX" altLang="es-MX" sz="1800">
              <a:solidFill>
                <a:schemeClr val="tx1"/>
              </a:solidFill>
              <a:latin typeface="Times New Roman" panose="02020603050405020304" pitchFamily="18" charset="0"/>
            </a:endParaRPr>
          </a:p>
        </p:txBody>
      </p:sp>
      <p:sp>
        <p:nvSpPr>
          <p:cNvPr id="33804" name="Line 23"/>
          <p:cNvSpPr>
            <a:spLocks noChangeShapeType="1"/>
          </p:cNvSpPr>
          <p:nvPr/>
        </p:nvSpPr>
        <p:spPr bwMode="auto">
          <a:xfrm>
            <a:off x="5768975" y="4173538"/>
            <a:ext cx="1106488" cy="11398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p:cNvGraphicFramePr>
            <a:graphicFrameLocks noChangeAspect="1"/>
          </p:cNvGraphicFramePr>
          <p:nvPr/>
        </p:nvGraphicFramePr>
        <p:xfrm>
          <a:off x="7856538" y="14288"/>
          <a:ext cx="1279525" cy="501650"/>
        </p:xfrm>
        <a:graphic>
          <a:graphicData uri="http://schemas.openxmlformats.org/presentationml/2006/ole">
            <mc:AlternateContent xmlns:mc="http://schemas.openxmlformats.org/markup-compatibility/2006">
              <mc:Choice xmlns:v="urn:schemas-microsoft-com:vml" Requires="v">
                <p:oleObj spid="_x0000_s34832" name="Ecuación" r:id="rId3" imgW="1066800" imgH="419100" progId="Equation.3">
                  <p:embed/>
                </p:oleObj>
              </mc:Choice>
              <mc:Fallback>
                <p:oleObj name="Ecuación" r:id="rId3" imgW="1066800" imgH="4191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538" y="14288"/>
                        <a:ext cx="1279525" cy="50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9" name="Object 8"/>
          <p:cNvGraphicFramePr>
            <a:graphicFrameLocks noChangeAspect="1"/>
          </p:cNvGraphicFramePr>
          <p:nvPr/>
        </p:nvGraphicFramePr>
        <p:xfrm>
          <a:off x="993775" y="1725613"/>
          <a:ext cx="7804150" cy="900112"/>
        </p:xfrm>
        <a:graphic>
          <a:graphicData uri="http://schemas.openxmlformats.org/presentationml/2006/ole">
            <mc:AlternateContent xmlns:mc="http://schemas.openxmlformats.org/markup-compatibility/2006">
              <mc:Choice xmlns:v="urn:schemas-microsoft-com:vml" Requires="v">
                <p:oleObj spid="_x0000_s34833" name="Ecuación" r:id="rId5" imgW="4178300" imgH="482600" progId="Equation.3">
                  <p:embed/>
                </p:oleObj>
              </mc:Choice>
              <mc:Fallback>
                <p:oleObj name="Ecuación" r:id="rId5" imgW="4178300" imgH="4826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1725613"/>
                        <a:ext cx="7804150"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0" name="Object 9"/>
          <p:cNvGraphicFramePr>
            <a:graphicFrameLocks noChangeAspect="1"/>
          </p:cNvGraphicFramePr>
          <p:nvPr/>
        </p:nvGraphicFramePr>
        <p:xfrm>
          <a:off x="1293813" y="3213100"/>
          <a:ext cx="7939087" cy="900113"/>
        </p:xfrm>
        <a:graphic>
          <a:graphicData uri="http://schemas.openxmlformats.org/presentationml/2006/ole">
            <mc:AlternateContent xmlns:mc="http://schemas.openxmlformats.org/markup-compatibility/2006">
              <mc:Choice xmlns:v="urn:schemas-microsoft-com:vml" Requires="v">
                <p:oleObj spid="_x0000_s34834" name="Ecuación" r:id="rId7" imgW="4254500" imgH="482600" progId="Equation.3">
                  <p:embed/>
                </p:oleObj>
              </mc:Choice>
              <mc:Fallback>
                <p:oleObj name="Ecuación" r:id="rId7" imgW="4254500" imgH="48260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813" y="3213100"/>
                        <a:ext cx="7939087"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10"/>
          <p:cNvGraphicFramePr>
            <a:graphicFrameLocks noChangeAspect="1"/>
          </p:cNvGraphicFramePr>
          <p:nvPr/>
        </p:nvGraphicFramePr>
        <p:xfrm>
          <a:off x="1219200" y="4670425"/>
          <a:ext cx="5926138" cy="647700"/>
        </p:xfrm>
        <a:graphic>
          <a:graphicData uri="http://schemas.openxmlformats.org/presentationml/2006/ole">
            <mc:AlternateContent xmlns:mc="http://schemas.openxmlformats.org/markup-compatibility/2006">
              <mc:Choice xmlns:v="urn:schemas-microsoft-com:vml" Requires="v">
                <p:oleObj spid="_x0000_s34835" name="Ecuación" r:id="rId9" imgW="3594100" imgH="393700" progId="Equation.3">
                  <p:embed/>
                </p:oleObj>
              </mc:Choice>
              <mc:Fallback>
                <p:oleObj name="Ecuación" r:id="rId9" imgW="3594100" imgH="39370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4670425"/>
                        <a:ext cx="5926138" cy="647700"/>
                      </a:xfrm>
                      <a:prstGeom prst="rect">
                        <a:avLst/>
                      </a:prstGeom>
                      <a:solidFill>
                        <a:srgbClr val="FFFFCC"/>
                      </a:solidFill>
                      <a:ln w="9525">
                        <a:solidFill>
                          <a:srgbClr val="FFCC00"/>
                        </a:solidFill>
                        <a:miter lim="800000"/>
                        <a:headEnd/>
                        <a:tailEnd/>
                      </a:ln>
                    </p:spPr>
                  </p:pic>
                </p:oleObj>
              </mc:Fallback>
            </mc:AlternateContent>
          </a:graphicData>
        </a:graphic>
      </p:graphicFrame>
      <p:sp>
        <p:nvSpPr>
          <p:cNvPr id="6" name="Rectángulo redondeado 5"/>
          <p:cNvSpPr/>
          <p:nvPr/>
        </p:nvSpPr>
        <p:spPr>
          <a:xfrm>
            <a:off x="2663825" y="4859338"/>
            <a:ext cx="971550" cy="333375"/>
          </a:xfrm>
          <a:prstGeom prst="round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
        <p:nvSpPr>
          <p:cNvPr id="7" name="Rectángulo redondeado 6"/>
          <p:cNvSpPr/>
          <p:nvPr/>
        </p:nvSpPr>
        <p:spPr>
          <a:xfrm>
            <a:off x="5184775" y="4859338"/>
            <a:ext cx="935038" cy="333375"/>
          </a:xfrm>
          <a:prstGeom prst="round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26101</TotalTime>
  <Words>4150</Words>
  <Application>Microsoft Office PowerPoint</Application>
  <PresentationFormat>On-screen Show (4:3)</PresentationFormat>
  <Paragraphs>511</Paragraphs>
  <Slides>66</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Espiral</vt:lpstr>
      <vt:lpstr>CorelDRAW</vt:lpstr>
      <vt:lpstr>Ecuación</vt:lpstr>
      <vt:lpstr>PowerPoint Presentation</vt:lpstr>
      <vt:lpstr>MÉTODOS LOCALES DE MEDICIÓN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 Nacional de Metrología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y Medición de Frecuencia</dc:title>
  <dc:creator>Francisco Jiménez Tapia</dc:creator>
  <cp:lastModifiedBy>Lombardi, Michael A.</cp:lastModifiedBy>
  <cp:revision>478</cp:revision>
  <cp:lastPrinted>1999-07-15T21:38:51Z</cp:lastPrinted>
  <dcterms:created xsi:type="dcterms:W3CDTF">1999-06-27T15:42:23Z</dcterms:created>
  <dcterms:modified xsi:type="dcterms:W3CDTF">2015-02-05T18:32:11Z</dcterms:modified>
</cp:coreProperties>
</file>