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8" r:id="rId8"/>
    <p:sldId id="267" r:id="rId9"/>
    <p:sldId id="270" r:id="rId10"/>
    <p:sldId id="269" r:id="rId11"/>
    <p:sldId id="272" r:id="rId12"/>
    <p:sldId id="271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152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5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175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719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12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33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230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34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845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44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0BA3-8591-4EDE-8AB8-0958E5BF056E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DFF41-4897-4354-8979-A12C09BF7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69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616"/>
          </a:xfrm>
          <a:prstGeom prst="rect">
            <a:avLst/>
          </a:prstGeom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24" y="1"/>
            <a:ext cx="1326776" cy="1287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28718"/>
            <a:ext cx="1680882" cy="109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430306" y="1949823"/>
            <a:ext cx="11201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6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CENTRO DE METROLOGÍA DEL EJÉRCITO ECUATORIANO</a:t>
            </a:r>
            <a:endParaRPr lang="es-EC" sz="66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8672"/>
              </p:ext>
            </p:extLst>
          </p:nvPr>
        </p:nvGraphicFramePr>
        <p:xfrm>
          <a:off x="1759945" y="1730945"/>
          <a:ext cx="8362849" cy="4044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688"/>
                <a:gridCol w="2257688"/>
                <a:gridCol w="1785600"/>
                <a:gridCol w="2061873"/>
              </a:tblGrid>
              <a:tr h="1350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MAGNITUD Y SUBMAGNITUD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CAMPO DE MEDIDA</a:t>
                      </a:r>
                      <a:endParaRPr lang="es-EC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V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INCERTIDUMBRE (*)</a:t>
                      </a:r>
                      <a:endParaRPr lang="es-EC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CMC (V)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INSTRUMENTOS A CALIBRAR  Y PROCEDIMIENTO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60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C" sz="2400">
                          <a:effectLst/>
                        </a:rPr>
                        <a:t>Tensión CA.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30 mV – 330 mV (1 KHz)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±0.16 mV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Osciloscopio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CA0.P17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6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&gt;0.33 V – 3.3 V (1 KHz)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±0.13 V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658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&gt;3.3 V – 33 V (1 KHz)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±0.14 V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657080" y="552905"/>
            <a:ext cx="7499797" cy="9417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ÁREA </a:t>
            </a:r>
            <a:r>
              <a:rPr lang="es-E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CALIBRACIÓN: </a:t>
            </a:r>
            <a:r>
              <a:rPr lang="es-EC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ELECTRICIDAD  CC Y BAJA  FRECUENCIA: Tensión CA.</a:t>
            </a:r>
            <a:endParaRPr lang="es-EC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82655"/>
              </p:ext>
            </p:extLst>
          </p:nvPr>
        </p:nvGraphicFramePr>
        <p:xfrm>
          <a:off x="1249251" y="1210610"/>
          <a:ext cx="9659154" cy="528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647"/>
                <a:gridCol w="2607647"/>
                <a:gridCol w="2062381"/>
                <a:gridCol w="2381479"/>
              </a:tblGrid>
              <a:tr h="1095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MAGNITUD Y SUBMAGNITUD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CAMPO DE MEDIDA</a:t>
                      </a:r>
                      <a:endParaRPr lang="es-EC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INCERTIDUMBRE (*)</a:t>
                      </a:r>
                      <a:endParaRPr lang="es-EC" sz="2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CMC (s)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INSTRUMENTOS A CALIBRAR  Y PROCEDIMIENTO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506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C" sz="2400" dirty="0">
                          <a:effectLst/>
                        </a:rPr>
                        <a:t>Periodo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2 </a:t>
                      </a:r>
                      <a:r>
                        <a:rPr lang="es-ES" sz="1800" dirty="0" err="1">
                          <a:effectLst/>
                        </a:rPr>
                        <a:t>ns</a:t>
                      </a:r>
                      <a:r>
                        <a:rPr lang="es-ES" sz="1800" dirty="0">
                          <a:effectLst/>
                        </a:rPr>
                        <a:t> – 5 </a:t>
                      </a:r>
                      <a:r>
                        <a:rPr lang="es-ES" sz="1800" dirty="0" err="1">
                          <a:effectLst/>
                        </a:rPr>
                        <a:t>ns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±0.0019 ns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Osciloscopio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CA0.P17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10 ns – 50 ns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±0.0019 </a:t>
                      </a:r>
                      <a:r>
                        <a:rPr lang="es-ES" sz="1800" dirty="0" err="1">
                          <a:effectLst/>
                        </a:rPr>
                        <a:t>ns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100 </a:t>
                      </a:r>
                      <a:r>
                        <a:rPr lang="es-ES" sz="1800" dirty="0" err="1">
                          <a:effectLst/>
                        </a:rPr>
                        <a:t>ns</a:t>
                      </a:r>
                      <a:r>
                        <a:rPr lang="es-ES" sz="1800" dirty="0">
                          <a:effectLst/>
                        </a:rPr>
                        <a:t> – 500 </a:t>
                      </a:r>
                      <a:r>
                        <a:rPr lang="es-ES" sz="1800" dirty="0" err="1">
                          <a:effectLst/>
                        </a:rPr>
                        <a:t>ns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±0.0019 </a:t>
                      </a:r>
                      <a:r>
                        <a:rPr lang="es-ES" sz="1800" dirty="0" err="1">
                          <a:effectLst/>
                        </a:rPr>
                        <a:t>ns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1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r>
                        <a:rPr lang="es-ES" sz="1800" dirty="0">
                          <a:effectLst/>
                        </a:rPr>
                        <a:t> – 5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±0.089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10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r>
                        <a:rPr lang="es-ES" sz="1800" dirty="0">
                          <a:effectLst/>
                        </a:rPr>
                        <a:t> – 50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±0.0091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100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r>
                        <a:rPr lang="es-ES" sz="1800" dirty="0">
                          <a:effectLst/>
                        </a:rPr>
                        <a:t> – 500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±0.0021 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 dirty="0">
                          <a:effectLst/>
                        </a:rPr>
                        <a:t>1 ms – 5 ms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±0.089 ms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10 ms – 50 ms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±0.010 ms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100 ms – 500 ms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±0.010 ms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5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800">
                          <a:effectLst/>
                        </a:rPr>
                        <a:t>1 s – 5 s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±0.010 ms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703824" y="518995"/>
            <a:ext cx="8883650" cy="48301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 DE CALIBRACIÓN: </a:t>
            </a:r>
            <a:r>
              <a:rPr lang="es-EC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Y FRECUENCIA: Periodo</a:t>
            </a:r>
            <a:endParaRPr lang="es-EC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"/>
          <a:stretch/>
        </p:blipFill>
        <p:spPr bwMode="auto">
          <a:xfrm>
            <a:off x="540913" y="1260737"/>
            <a:ext cx="10328855" cy="4998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03824" y="518995"/>
            <a:ext cx="3995004" cy="5170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INTERVALOS DE TIEMPO</a:t>
            </a:r>
            <a:endParaRPr lang="es-EC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429" y="365125"/>
            <a:ext cx="8956269" cy="581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 rot="16200000">
            <a:off x="-1418968" y="2931169"/>
            <a:ext cx="619433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4"/>
                </a:solidFill>
              </a:rPr>
              <a:t>INSTALACIONES DENTRO DEL FUERTE MILITAR RUMIÑAHUI QUITO-ECUADOR</a:t>
            </a:r>
            <a:endParaRPr lang="es-EC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016" y="838324"/>
            <a:ext cx="8072873" cy="5726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228" y="279064"/>
            <a:ext cx="3271221" cy="1325563"/>
          </a:xfrm>
        </p:spPr>
        <p:txBody>
          <a:bodyPr>
            <a:normAutofit/>
          </a:bodyPr>
          <a:lstStyle/>
          <a:p>
            <a:r>
              <a:rPr lang="es-EC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PÁGINA WEB</a:t>
            </a:r>
            <a:endParaRPr lang="es-EC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2047" y="1404572"/>
            <a:ext cx="344696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sz="2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http://cmee.mil.ec/metrologia/</a:t>
            </a:r>
          </a:p>
        </p:txBody>
      </p:sp>
    </p:spTree>
    <p:extLst>
      <p:ext uri="{BB962C8B-B14F-4D97-AF65-F5344CB8AC3E}">
        <p14:creationId xmlns:p14="http://schemas.microsoft.com/office/powerpoint/2010/main" val="37427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13" y="2234993"/>
            <a:ext cx="4502323" cy="3021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0" t="8010" b="7202"/>
          <a:stretch/>
        </p:blipFill>
        <p:spPr>
          <a:xfrm rot="5400000">
            <a:off x="6914000" y="1573874"/>
            <a:ext cx="3021161" cy="434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546750" y="903643"/>
            <a:ext cx="71351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sz="3200" b="1" i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EQUIPAMIENTO ANTES DEL 2010</a:t>
            </a:r>
            <a:endParaRPr lang="es-EC" sz="32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750" y="1640056"/>
            <a:ext cx="368101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2546750" y="903643"/>
            <a:ext cx="71351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sz="3200" b="1" i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EQUIPAMIENTO DESPUES DEL 2010</a:t>
            </a:r>
            <a:endParaRPr lang="es-EC" sz="32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7"/>
          <a:stretch/>
        </p:blipFill>
        <p:spPr>
          <a:xfrm rot="5400000">
            <a:off x="5897423" y="2078460"/>
            <a:ext cx="4114797" cy="3454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2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CALIBRACIÓN CRONÓMETROS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41" y="2456956"/>
            <a:ext cx="3042541" cy="138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65" y="2456956"/>
            <a:ext cx="3988197" cy="369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40" y="4066389"/>
            <a:ext cx="3141721" cy="208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193638" y="2569605"/>
            <a:ext cx="3038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CALIBRACIÓN DE CRONÓMETROS UTILIZANDO FRECUENCIA PATRÓN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AUTOMATIZADO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DISEÑADO POR EL LABORATORIO</a:t>
            </a:r>
            <a:endParaRPr lang="es-EC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3380" b="5916"/>
          <a:stretch/>
        </p:blipFill>
        <p:spPr>
          <a:xfrm>
            <a:off x="4108363" y="193184"/>
            <a:ext cx="5155710" cy="63364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4546" y="1945955"/>
            <a:ext cx="41083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ACREDITADOS DESDE EL 2010 Y EN PROCESO DE RE ACREDITACIÓN</a:t>
            </a:r>
            <a:endParaRPr lang="es-EC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/>
          <a:stretch/>
        </p:blipFill>
        <p:spPr bwMode="auto">
          <a:xfrm>
            <a:off x="330490" y="1916805"/>
            <a:ext cx="5400675" cy="3492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118"/>
              </p:ext>
            </p:extLst>
          </p:nvPr>
        </p:nvGraphicFramePr>
        <p:xfrm>
          <a:off x="5857948" y="1445271"/>
          <a:ext cx="5977736" cy="4737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359"/>
                <a:gridCol w="1416580"/>
                <a:gridCol w="1416580"/>
                <a:gridCol w="1848217"/>
              </a:tblGrid>
              <a:tr h="791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 dirty="0">
                          <a:effectLst/>
                        </a:rPr>
                        <a:t>MAGNITUD Y SUBMAGNITUD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 dirty="0">
                          <a:effectLst/>
                        </a:rPr>
                        <a:t>CAMPO DE MEDIDA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 dirty="0">
                          <a:effectLst/>
                        </a:rPr>
                        <a:t>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INCERTIDUMBRE (*)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CMC (Hz)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INSTRUMENTOS A CALIBRAR  Y PROCEDIMIENTO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395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C" sz="1100" dirty="0">
                          <a:effectLst/>
                        </a:rPr>
                        <a:t>Generación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0.1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±2.89E-06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Atenuador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CA0.P13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Contadores de Frecuencia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CA0.P15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Analizador de Espectro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CA0.P14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0.5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±2.89E-06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1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±2.89E-06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1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10 MHz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±2.89E-06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50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±2.89E-06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100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±2.89E-06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500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±2.89E-06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1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1 000 MHz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±2.9E-06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5 000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±3.10E-06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10 000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±3.48E-06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3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20 000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±4.96E-06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Frecuencia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Medición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>
                          <a:effectLst/>
                        </a:rPr>
                        <a:t>10 Hz – 20 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±2.45E-04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 dirty="0">
                          <a:effectLst/>
                        </a:rPr>
                        <a:t>Generadores de Frecuencia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7465" algn="l"/>
                        </a:tabLst>
                      </a:pPr>
                      <a:r>
                        <a:rPr lang="es-ES" sz="1000" dirty="0">
                          <a:effectLst/>
                        </a:rPr>
                        <a:t>CA0.P16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854518" y="390207"/>
            <a:ext cx="5465407" cy="107003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ÁREA </a:t>
            </a:r>
            <a:r>
              <a:rPr lang="es-E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CALIBRACIÓN: </a:t>
            </a:r>
            <a:endParaRPr lang="es-ES" sz="24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 </a:t>
            </a:r>
            <a:r>
              <a:rPr lang="es-EC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FRECUENCIA: Frecuencia</a:t>
            </a:r>
            <a:endParaRPr lang="es-EC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2198"/>
              </p:ext>
            </p:extLst>
          </p:nvPr>
        </p:nvGraphicFramePr>
        <p:xfrm>
          <a:off x="218941" y="1390907"/>
          <a:ext cx="5962919" cy="4551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810"/>
                <a:gridCol w="1241810"/>
                <a:gridCol w="1161177"/>
                <a:gridCol w="1030410"/>
                <a:gridCol w="1287712"/>
              </a:tblGrid>
              <a:tr h="52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MAGNITUD Y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SUBMAGNITUD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CAMPO DE MEDIDA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dBm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INCERTIDUMBRE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(*) CMC (</a:t>
                      </a:r>
                      <a:r>
                        <a:rPr lang="es-ES" sz="1200" dirty="0" err="1">
                          <a:effectLst/>
                        </a:rPr>
                        <a:t>dBm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INSTRUMENTOS A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CALIBRAR Y PROCEDIMIENTOS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</a:tr>
              <a:tr h="167096">
                <a:tc row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Potencia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Medición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(- 30) – (+ 20)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dBm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Generadores  de Frecuencia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CA0.P16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Atenuadores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CA0.P </a:t>
                      </a:r>
                      <a:r>
                        <a:rPr lang="es-ES" sz="1200" dirty="0" smtClean="0">
                          <a:effectLst/>
                        </a:rPr>
                        <a:t>13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 MHz – 30 MHz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&gt;30 MHz – 50 MHz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&gt;50 MHz – 2 GHz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&gt;2 GHz – 12.4 GHz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&gt;12.4 GHz – 18 GHz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(0) – (+ 44)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dBm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&gt;50 MHz – 2 GHz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&gt;2 GHz – 12.4 GHz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&gt;12.4 GHz – 18 GHz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(- 70) – (- 20)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dBm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50 MHz – 100 MHz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&gt;100 MHz – 4 GHz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&gt;4 GHz – 12 GHz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9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&gt;12 GHz - 18 GHz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±0.26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94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33660"/>
              </p:ext>
            </p:extLst>
          </p:nvPr>
        </p:nvGraphicFramePr>
        <p:xfrm>
          <a:off x="6386100" y="127619"/>
          <a:ext cx="4814228" cy="6326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588"/>
                <a:gridCol w="1002588"/>
                <a:gridCol w="831914"/>
                <a:gridCol w="937490"/>
                <a:gridCol w="1039648"/>
              </a:tblGrid>
              <a:tr h="4393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</a:rPr>
                        <a:t> </a:t>
                      </a:r>
                      <a:endParaRPr lang="es-EC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rowSpan="3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Potencia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Generación 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 MHz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 dBm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±0.052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rowSpan="3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Analizador de espectro 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CA0.P14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Contador de Frecuencia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CA0.P 15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±0.052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±0.058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±0.058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18 000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±0.069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(- 20) 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</a:rPr>
                        <a:t>dBm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±0.087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±0.087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±0.080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 (- 30)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dBm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±0.095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±0.095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±0.080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±0.080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 (- 40)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dBm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±0.18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±0.18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±0.18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±0.18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(- 70)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dBm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18 000 MHz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(+ 14)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dBm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18 000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±0.29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90" marR="3079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411238"/>
            <a:ext cx="6572519" cy="9417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 </a:t>
            </a:r>
            <a:r>
              <a:rPr lang="es-E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CALIBRACIÓN: </a:t>
            </a:r>
            <a:r>
              <a:rPr lang="es-EC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ELECTRICIDAD  DE  ALTA  FRECUENCIA: Potencia</a:t>
            </a:r>
            <a:endParaRPr lang="es-EC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677</Words>
  <Application>Microsoft Office PowerPoint</Application>
  <PresentationFormat>Panorámica</PresentationFormat>
  <Paragraphs>271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PÁGINA WEB</vt:lpstr>
      <vt:lpstr>Presentación de PowerPoint</vt:lpstr>
      <vt:lpstr>Presentación de PowerPoint</vt:lpstr>
      <vt:lpstr>CALIBRACIÓN CRONÓMETROS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LTF</dc:creator>
  <cp:lastModifiedBy>LTF</cp:lastModifiedBy>
  <cp:revision>29</cp:revision>
  <dcterms:created xsi:type="dcterms:W3CDTF">2015-02-20T13:22:32Z</dcterms:created>
  <dcterms:modified xsi:type="dcterms:W3CDTF">2015-03-03T21:01:48Z</dcterms:modified>
</cp:coreProperties>
</file>