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35" r:id="rId2"/>
    <p:sldId id="536" r:id="rId3"/>
    <p:sldId id="582" r:id="rId4"/>
    <p:sldId id="611" r:id="rId5"/>
    <p:sldId id="595" r:id="rId6"/>
    <p:sldId id="596" r:id="rId7"/>
    <p:sldId id="614" r:id="rId8"/>
    <p:sldId id="615" r:id="rId9"/>
    <p:sldId id="616" r:id="rId10"/>
    <p:sldId id="689" r:id="rId11"/>
    <p:sldId id="617" r:id="rId12"/>
    <p:sldId id="618" r:id="rId13"/>
    <p:sldId id="621" r:id="rId14"/>
    <p:sldId id="622" r:id="rId15"/>
    <p:sldId id="623" r:id="rId16"/>
    <p:sldId id="624" r:id="rId17"/>
    <p:sldId id="677" r:id="rId18"/>
    <p:sldId id="734" r:id="rId19"/>
    <p:sldId id="735" r:id="rId20"/>
    <p:sldId id="736" r:id="rId21"/>
    <p:sldId id="739" r:id="rId22"/>
    <p:sldId id="697" r:id="rId23"/>
    <p:sldId id="636" r:id="rId24"/>
    <p:sldId id="633" r:id="rId25"/>
    <p:sldId id="699" r:id="rId26"/>
    <p:sldId id="701" r:id="rId27"/>
    <p:sldId id="759" r:id="rId28"/>
    <p:sldId id="705" r:id="rId29"/>
    <p:sldId id="708" r:id="rId30"/>
    <p:sldId id="707" r:id="rId31"/>
    <p:sldId id="750" r:id="rId32"/>
    <p:sldId id="753" r:id="rId33"/>
    <p:sldId id="754" r:id="rId34"/>
    <p:sldId id="755" r:id="rId35"/>
    <p:sldId id="756" r:id="rId36"/>
    <p:sldId id="757" r:id="rId37"/>
    <p:sldId id="758" r:id="rId38"/>
    <p:sldId id="747" r:id="rId39"/>
    <p:sldId id="742" r:id="rId40"/>
    <p:sldId id="743" r:id="rId41"/>
    <p:sldId id="748" r:id="rId42"/>
    <p:sldId id="749" r:id="rId4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66"/>
    <a:srgbClr val="3366FF"/>
    <a:srgbClr val="00CCFF"/>
    <a:srgbClr val="FF00FF"/>
    <a:srgbClr val="FF0000"/>
    <a:srgbClr val="0000AC"/>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210" autoAdjust="0"/>
    <p:restoredTop sz="93728" autoAdjust="0"/>
  </p:normalViewPr>
  <p:slideViewPr>
    <p:cSldViewPr snapToGrid="0">
      <p:cViewPr>
        <p:scale>
          <a:sx n="100" d="100"/>
          <a:sy n="100" d="100"/>
        </p:scale>
        <p:origin x="-2094" y="-3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01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C88081-6EC4-4D6B-ADD1-A261663F2FE3}" type="slidenum">
              <a:rPr lang="en-US"/>
              <a:pPr/>
              <a:t>‹#›</a:t>
            </a:fld>
            <a:endParaRPr lang="en-US"/>
          </a:p>
        </p:txBody>
      </p:sp>
    </p:spTree>
    <p:extLst>
      <p:ext uri="{BB962C8B-B14F-4D97-AF65-F5344CB8AC3E}">
        <p14:creationId xmlns:p14="http://schemas.microsoft.com/office/powerpoint/2010/main" val="31230900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C88081-6EC4-4D6B-ADD1-A261663F2FE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1012" name="Slide Number Placeholder 3"/>
          <p:cNvSpPr>
            <a:spLocks noGrp="1"/>
          </p:cNvSpPr>
          <p:nvPr>
            <p:ph type="sldNum" sz="quarter" idx="5"/>
          </p:nvPr>
        </p:nvSpPr>
        <p:spPr>
          <a:noFill/>
        </p:spPr>
        <p:txBody>
          <a:bodyPr/>
          <a:lstStyle/>
          <a:p>
            <a:fld id="{34FD97AC-C722-4769-96F5-9D8A0EA56F11}"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2036" name="Slide Number Placeholder 3"/>
          <p:cNvSpPr>
            <a:spLocks noGrp="1"/>
          </p:cNvSpPr>
          <p:nvPr>
            <p:ph type="sldNum" sz="quarter" idx="5"/>
          </p:nvPr>
        </p:nvSpPr>
        <p:spPr>
          <a:noFill/>
        </p:spPr>
        <p:txBody>
          <a:bodyPr/>
          <a:lstStyle/>
          <a:p>
            <a:fld id="{BB001298-91F3-423C-A8FB-5B8DC624AF48}" type="slidenum">
              <a:rPr lang="en-US" smtClean="0">
                <a:latin typeface="Arial" pitchFamily="34" charset="0"/>
              </a:rPr>
              <a:pPr/>
              <a:t>11</a:t>
            </a:fld>
            <a:endParaRPr lang="en-US"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3060" name="Slide Number Placeholder 3"/>
          <p:cNvSpPr>
            <a:spLocks noGrp="1"/>
          </p:cNvSpPr>
          <p:nvPr>
            <p:ph type="sldNum" sz="quarter" idx="5"/>
          </p:nvPr>
        </p:nvSpPr>
        <p:spPr>
          <a:noFill/>
        </p:spPr>
        <p:txBody>
          <a:bodyPr/>
          <a:lstStyle/>
          <a:p>
            <a:fld id="{EEDCAFC3-B739-4DCC-B786-09E685E47C4C}" type="slidenum">
              <a:rPr lang="en-US" smtClean="0">
                <a:latin typeface="Arial" pitchFamily="34" charset="0"/>
              </a:rPr>
              <a:pPr/>
              <a:t>12</a:t>
            </a:fld>
            <a:endParaRPr 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7156" name="Slide Number Placeholder 3"/>
          <p:cNvSpPr>
            <a:spLocks noGrp="1"/>
          </p:cNvSpPr>
          <p:nvPr>
            <p:ph type="sldNum" sz="quarter" idx="5"/>
          </p:nvPr>
        </p:nvSpPr>
        <p:spPr>
          <a:noFill/>
        </p:spPr>
        <p:txBody>
          <a:bodyPr/>
          <a:lstStyle/>
          <a:p>
            <a:fld id="{B341B7BC-1E3D-4E96-9CC1-8A4EE27C40B5}" type="slidenum">
              <a:rPr lang="en-US" smtClean="0">
                <a:latin typeface="Arial" pitchFamily="34" charset="0"/>
              </a:rPr>
              <a:pPr/>
              <a:t>13</a:t>
            </a:fld>
            <a:endParaRPr 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endParaRPr lang="en-US" smtClean="0">
              <a:latin typeface="Arial" pitchFamily="34" charset="0"/>
            </a:endParaRPr>
          </a:p>
        </p:txBody>
      </p:sp>
      <p:sp>
        <p:nvSpPr>
          <p:cNvPr id="178180" name="Slide Number Placeholder 3"/>
          <p:cNvSpPr>
            <a:spLocks noGrp="1"/>
          </p:cNvSpPr>
          <p:nvPr>
            <p:ph type="sldNum" sz="quarter" idx="5"/>
          </p:nvPr>
        </p:nvSpPr>
        <p:spPr>
          <a:noFill/>
        </p:spPr>
        <p:txBody>
          <a:bodyPr/>
          <a:lstStyle/>
          <a:p>
            <a:fld id="{AA4440A0-1FA2-4F20-A1A8-1BB2C1F42138}" type="slidenum">
              <a:rPr lang="en-US" smtClean="0">
                <a:latin typeface="Arial" pitchFamily="34" charset="0"/>
              </a:rPr>
              <a:pPr/>
              <a:t>14</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US" smtClean="0">
              <a:latin typeface="Arial" pitchFamily="34" charset="0"/>
            </a:endParaRPr>
          </a:p>
        </p:txBody>
      </p:sp>
      <p:sp>
        <p:nvSpPr>
          <p:cNvPr id="179204" name="Slide Number Placeholder 3"/>
          <p:cNvSpPr>
            <a:spLocks noGrp="1"/>
          </p:cNvSpPr>
          <p:nvPr>
            <p:ph type="sldNum" sz="quarter" idx="5"/>
          </p:nvPr>
        </p:nvSpPr>
        <p:spPr>
          <a:noFill/>
        </p:spPr>
        <p:txBody>
          <a:bodyPr/>
          <a:lstStyle/>
          <a:p>
            <a:fld id="{DD09B406-B5F5-4BCC-9891-04FA19D57EDC}" type="slidenum">
              <a:rPr lang="en-US" smtClean="0">
                <a:latin typeface="Arial" pitchFamily="34" charset="0"/>
              </a:rPr>
              <a:pPr/>
              <a:t>15</a:t>
            </a:fld>
            <a:endParaRPr lang="en-US"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0228" name="Slide Number Placeholder 3"/>
          <p:cNvSpPr>
            <a:spLocks noGrp="1"/>
          </p:cNvSpPr>
          <p:nvPr>
            <p:ph type="sldNum" sz="quarter" idx="5"/>
          </p:nvPr>
        </p:nvSpPr>
        <p:spPr>
          <a:noFill/>
        </p:spPr>
        <p:txBody>
          <a:bodyPr/>
          <a:lstStyle/>
          <a:p>
            <a:fld id="{B683E4E9-CB5F-4E1A-BFAC-ED4941504FA7}" type="slidenum">
              <a:rPr lang="en-US" smtClean="0">
                <a:latin typeface="Arial" pitchFamily="34" charset="0"/>
              </a:rPr>
              <a:pPr/>
              <a:t>16</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C88081-6EC4-4D6B-ADD1-A261663F2FE3}" type="slidenum">
              <a:rPr lang="en-US" smtClean="0"/>
              <a:pPr/>
              <a:t>17</a:t>
            </a:fld>
            <a:endParaRPr lang="en-US"/>
          </a:p>
        </p:txBody>
      </p:sp>
    </p:spTree>
    <p:extLst>
      <p:ext uri="{BB962C8B-B14F-4D97-AF65-F5344CB8AC3E}">
        <p14:creationId xmlns:p14="http://schemas.microsoft.com/office/powerpoint/2010/main" val="11685906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6C88081-6EC4-4D6B-ADD1-A261663F2FE3}"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20</a:t>
            </a:fld>
            <a:endParaRPr lang="en-US"/>
          </a:p>
        </p:txBody>
      </p:sp>
    </p:spTree>
    <p:extLst>
      <p:ext uri="{BB962C8B-B14F-4D97-AF65-F5344CB8AC3E}">
        <p14:creationId xmlns:p14="http://schemas.microsoft.com/office/powerpoint/2010/main" val="1891582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a:xfrm>
            <a:off x="1144588" y="304800"/>
            <a:ext cx="4567237" cy="3427413"/>
          </a:xfrm>
          <a:ln/>
        </p:spPr>
      </p:sp>
      <p:sp>
        <p:nvSpPr>
          <p:cNvPr id="190467" name="Rectangle 3"/>
          <p:cNvSpPr>
            <a:spLocks noGrp="1" noChangeArrowheads="1"/>
          </p:cNvSpPr>
          <p:nvPr>
            <p:ph type="body" idx="1"/>
          </p:nvPr>
        </p:nvSpPr>
        <p:spPr bwMode="auto">
          <a:xfrm>
            <a:off x="891481" y="4321024"/>
            <a:ext cx="5049738" cy="4165298"/>
          </a:xfrm>
          <a:prstGeom prst="rect">
            <a:avLst/>
          </a:prstGeom>
          <a:solidFill>
            <a:srgbClr val="FFFFFF"/>
          </a:solidFill>
          <a:ln>
            <a:solidFill>
              <a:srgbClr val="000000"/>
            </a:solidFill>
            <a:miter lim="800000"/>
            <a:headEnd/>
            <a:tailEnd/>
          </a:ln>
        </p:spPr>
        <p:txBody>
          <a:bodyPr lIns="89935" tIns="44968" rIns="89935" bIns="44968"/>
          <a:lstStyle/>
          <a:p>
            <a:pPr>
              <a:spcBef>
                <a:spcPct val="0"/>
              </a:spcBef>
            </a:pPr>
            <a:r>
              <a:rPr lang="en-US" sz="2400">
                <a:latin typeface="Arial" pitchFamily="34" charset="0"/>
              </a:rPr>
              <a:t>While the atomic clock was a great breakthrough, even the best scientists in the 1940s didn’t anticipate the development of the laser, or envision that light could be used to chill atoms to temperatures just barely above absolute zero.</a:t>
            </a:r>
          </a:p>
          <a:p>
            <a:pPr>
              <a:spcBef>
                <a:spcPct val="0"/>
              </a:spcBef>
            </a:pPr>
            <a:r>
              <a:rPr lang="en-US" sz="2400">
                <a:latin typeface="Arial" pitchFamily="34" charset="0"/>
              </a:rPr>
              <a:t>But these new developments of laser cooling and trapping of atoms led to the newest generation of time standards, the NIST laser-cooled atomic fountain clock. NIST scientists have been leading the world in the development of laser cooling techniques and applications.</a:t>
            </a:r>
          </a:p>
          <a:p>
            <a:pPr>
              <a:spcBef>
                <a:spcPct val="0"/>
              </a:spcBef>
            </a:pPr>
            <a:endParaRPr lang="en-US" sz="2400">
              <a:latin typeface="Arial" pitchFamily="34" charset="0"/>
            </a:endParaRPr>
          </a:p>
          <a:p>
            <a:pPr>
              <a:spcBef>
                <a:spcPct val="0"/>
              </a:spcBef>
            </a:pPr>
            <a:r>
              <a:rPr lang="en-US" sz="2400">
                <a:latin typeface="Arial" pitchFamily="34" charset="0"/>
              </a:rPr>
              <a:t>So we’ve gone from pendulum clocks to laser-cooled atomic fountain clocks in less than 100 years. The stuff we’re doing now would have been pure science fiction in 1900 -- probably no one even imagined the ideas, let alone whether they would ever be possible.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p:spPr>
        <p:txBody>
          <a:bodyPr/>
          <a:lstStyle/>
          <a:p>
            <a:endParaRPr lang="en-US" smtClean="0">
              <a:latin typeface="Arial" pitchFamily="34" charset="0"/>
            </a:endParaRPr>
          </a:p>
        </p:txBody>
      </p:sp>
      <p:sp>
        <p:nvSpPr>
          <p:cNvPr id="192516" name="Slide Number Placeholder 3"/>
          <p:cNvSpPr>
            <a:spLocks noGrp="1"/>
          </p:cNvSpPr>
          <p:nvPr>
            <p:ph type="sldNum" sz="quarter" idx="5"/>
          </p:nvPr>
        </p:nvSpPr>
        <p:spPr>
          <a:noFill/>
        </p:spPr>
        <p:txBody>
          <a:bodyPr/>
          <a:lstStyle/>
          <a:p>
            <a:fld id="{10E138F3-A4E1-4C6D-83A3-978CDC2BEE7B}" type="slidenum">
              <a:rPr lang="en-US" smtClean="0">
                <a:latin typeface="Arial" pitchFamily="34" charset="0"/>
              </a:rPr>
              <a:pPr/>
              <a:t>23</a:t>
            </a:fld>
            <a:endParaRPr lang="en-US"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89444" name="Slide Number Placeholder 3"/>
          <p:cNvSpPr>
            <a:spLocks noGrp="1"/>
          </p:cNvSpPr>
          <p:nvPr>
            <p:ph type="sldNum" sz="quarter" idx="5"/>
          </p:nvPr>
        </p:nvSpPr>
        <p:spPr>
          <a:noFill/>
        </p:spPr>
        <p:txBody>
          <a:bodyPr/>
          <a:lstStyle/>
          <a:p>
            <a:fld id="{6510F6D4-04AD-4931-8FAE-6FC63330808D}" type="slidenum">
              <a:rPr lang="en-US" smtClean="0">
                <a:latin typeface="Arial" pitchFamily="34" charset="0"/>
              </a:rPr>
              <a:pPr/>
              <a:t>24</a:t>
            </a:fld>
            <a:endParaRPr lang="en-US"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29</a:t>
            </a:fld>
            <a:endParaRPr lang="en-US"/>
          </a:p>
        </p:txBody>
      </p:sp>
    </p:spTree>
    <p:extLst>
      <p:ext uri="{BB962C8B-B14F-4D97-AF65-F5344CB8AC3E}">
        <p14:creationId xmlns:p14="http://schemas.microsoft.com/office/powerpoint/2010/main" val="490812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06E962-3D1D-439D-A01C-BDD26C6AEA5B}" type="slidenum">
              <a:rPr lang="en-US" smtClean="0"/>
              <a:pPr/>
              <a:t>30</a:t>
            </a:fld>
            <a:endParaRPr lang="en-US"/>
          </a:p>
        </p:txBody>
      </p:sp>
    </p:spTree>
    <p:extLst>
      <p:ext uri="{BB962C8B-B14F-4D97-AF65-F5344CB8AC3E}">
        <p14:creationId xmlns:p14="http://schemas.microsoft.com/office/powerpoint/2010/main" val="3686232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36196" name="Slide Number Placeholder 3"/>
          <p:cNvSpPr>
            <a:spLocks noGrp="1"/>
          </p:cNvSpPr>
          <p:nvPr>
            <p:ph type="sldNum" sz="quarter" idx="5"/>
          </p:nvPr>
        </p:nvSpPr>
        <p:spPr>
          <a:noFill/>
        </p:spPr>
        <p:txBody>
          <a:bodyPr/>
          <a:lstStyle/>
          <a:p>
            <a:fld id="{78EE35F9-B056-47CB-851F-D38312301D14}" type="slidenum">
              <a:rPr lang="en-US" smtClean="0">
                <a:latin typeface="Arial" pitchFamily="34" charset="0"/>
              </a:rPr>
              <a:pPr/>
              <a:t>3</a:t>
            </a:fld>
            <a:endParaRPr lang="en-US"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a:solidFill>
                  <a:schemeClr val="tx1"/>
                </a:solidFill>
                <a:latin typeface="Arial" pitchFamily="34" charset="0"/>
              </a:defRPr>
            </a:lvl1pPr>
            <a:lvl2pPr marL="702756" indent="-270291" defTabSz="914485" eaLnBrk="0" hangingPunct="0">
              <a:defRPr>
                <a:solidFill>
                  <a:schemeClr val="tx1"/>
                </a:solidFill>
                <a:latin typeface="Arial" pitchFamily="34" charset="0"/>
              </a:defRPr>
            </a:lvl2pPr>
            <a:lvl3pPr marL="1081164" indent="-216233" defTabSz="914485" eaLnBrk="0" hangingPunct="0">
              <a:defRPr>
                <a:solidFill>
                  <a:schemeClr val="tx1"/>
                </a:solidFill>
                <a:latin typeface="Arial" pitchFamily="34" charset="0"/>
              </a:defRPr>
            </a:lvl3pPr>
            <a:lvl4pPr marL="1513629" indent="-216233" defTabSz="914485" eaLnBrk="0" hangingPunct="0">
              <a:defRPr>
                <a:solidFill>
                  <a:schemeClr val="tx1"/>
                </a:solidFill>
                <a:latin typeface="Arial" pitchFamily="34" charset="0"/>
              </a:defRPr>
            </a:lvl4pPr>
            <a:lvl5pPr marL="1946095" indent="-216233" defTabSz="914485" eaLnBrk="0" hangingPunct="0">
              <a:defRPr>
                <a:solidFill>
                  <a:schemeClr val="tx1"/>
                </a:solidFill>
                <a:latin typeface="Arial" pitchFamily="34" charset="0"/>
              </a:defRPr>
            </a:lvl5pPr>
            <a:lvl6pPr marL="2378560" indent="-216233" defTabSz="914485" eaLnBrk="0" fontAlgn="base" hangingPunct="0">
              <a:spcBef>
                <a:spcPct val="0"/>
              </a:spcBef>
              <a:spcAft>
                <a:spcPct val="0"/>
              </a:spcAft>
              <a:defRPr>
                <a:solidFill>
                  <a:schemeClr val="tx1"/>
                </a:solidFill>
                <a:latin typeface="Arial" pitchFamily="34" charset="0"/>
              </a:defRPr>
            </a:lvl6pPr>
            <a:lvl7pPr marL="2811026" indent="-216233" defTabSz="914485" eaLnBrk="0" fontAlgn="base" hangingPunct="0">
              <a:spcBef>
                <a:spcPct val="0"/>
              </a:spcBef>
              <a:spcAft>
                <a:spcPct val="0"/>
              </a:spcAft>
              <a:defRPr>
                <a:solidFill>
                  <a:schemeClr val="tx1"/>
                </a:solidFill>
                <a:latin typeface="Arial" pitchFamily="34" charset="0"/>
              </a:defRPr>
            </a:lvl7pPr>
            <a:lvl8pPr marL="3243491" indent="-216233" defTabSz="914485" eaLnBrk="0" fontAlgn="base" hangingPunct="0">
              <a:spcBef>
                <a:spcPct val="0"/>
              </a:spcBef>
              <a:spcAft>
                <a:spcPct val="0"/>
              </a:spcAft>
              <a:defRPr>
                <a:solidFill>
                  <a:schemeClr val="tx1"/>
                </a:solidFill>
                <a:latin typeface="Arial" pitchFamily="34" charset="0"/>
              </a:defRPr>
            </a:lvl8pPr>
            <a:lvl9pPr marL="3675957" indent="-216233" defTabSz="914485" eaLnBrk="0" fontAlgn="base" hangingPunct="0">
              <a:spcBef>
                <a:spcPct val="0"/>
              </a:spcBef>
              <a:spcAft>
                <a:spcPct val="0"/>
              </a:spcAft>
              <a:defRPr>
                <a:solidFill>
                  <a:schemeClr val="tx1"/>
                </a:solidFill>
                <a:latin typeface="Arial" pitchFamily="34" charset="0"/>
              </a:defRPr>
            </a:lvl9pPr>
          </a:lstStyle>
          <a:p>
            <a:pPr eaLnBrk="1" hangingPunct="1"/>
            <a:fld id="{F9B8D756-CB0E-421D-B590-D063E8F2764D}" type="slidenum">
              <a:rPr lang="en-US" smtClean="0"/>
              <a:pPr eaLnBrk="1" hangingPunct="1"/>
              <a:t>31</a:t>
            </a:fld>
            <a:endParaRPr lang="en-US" smtClean="0"/>
          </a:p>
        </p:txBody>
      </p:sp>
      <p:sp>
        <p:nvSpPr>
          <p:cNvPr id="49155" name="Rectangle 2"/>
          <p:cNvSpPr>
            <a:spLocks noRo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a:solidFill>
                  <a:schemeClr val="tx1"/>
                </a:solidFill>
                <a:latin typeface="Arial" pitchFamily="34" charset="0"/>
              </a:defRPr>
            </a:lvl1pPr>
            <a:lvl2pPr marL="702756" indent="-270291" defTabSz="914485" eaLnBrk="0" hangingPunct="0">
              <a:defRPr>
                <a:solidFill>
                  <a:schemeClr val="tx1"/>
                </a:solidFill>
                <a:latin typeface="Arial" pitchFamily="34" charset="0"/>
              </a:defRPr>
            </a:lvl2pPr>
            <a:lvl3pPr marL="1081164" indent="-216233" defTabSz="914485" eaLnBrk="0" hangingPunct="0">
              <a:defRPr>
                <a:solidFill>
                  <a:schemeClr val="tx1"/>
                </a:solidFill>
                <a:latin typeface="Arial" pitchFamily="34" charset="0"/>
              </a:defRPr>
            </a:lvl3pPr>
            <a:lvl4pPr marL="1513629" indent="-216233" defTabSz="914485" eaLnBrk="0" hangingPunct="0">
              <a:defRPr>
                <a:solidFill>
                  <a:schemeClr val="tx1"/>
                </a:solidFill>
                <a:latin typeface="Arial" pitchFamily="34" charset="0"/>
              </a:defRPr>
            </a:lvl4pPr>
            <a:lvl5pPr marL="1946095" indent="-216233" defTabSz="914485" eaLnBrk="0" hangingPunct="0">
              <a:defRPr>
                <a:solidFill>
                  <a:schemeClr val="tx1"/>
                </a:solidFill>
                <a:latin typeface="Arial" pitchFamily="34" charset="0"/>
              </a:defRPr>
            </a:lvl5pPr>
            <a:lvl6pPr marL="2378560" indent="-216233" defTabSz="914485" eaLnBrk="0" fontAlgn="base" hangingPunct="0">
              <a:spcBef>
                <a:spcPct val="0"/>
              </a:spcBef>
              <a:spcAft>
                <a:spcPct val="0"/>
              </a:spcAft>
              <a:defRPr>
                <a:solidFill>
                  <a:schemeClr val="tx1"/>
                </a:solidFill>
                <a:latin typeface="Arial" pitchFamily="34" charset="0"/>
              </a:defRPr>
            </a:lvl6pPr>
            <a:lvl7pPr marL="2811026" indent="-216233" defTabSz="914485" eaLnBrk="0" fontAlgn="base" hangingPunct="0">
              <a:spcBef>
                <a:spcPct val="0"/>
              </a:spcBef>
              <a:spcAft>
                <a:spcPct val="0"/>
              </a:spcAft>
              <a:defRPr>
                <a:solidFill>
                  <a:schemeClr val="tx1"/>
                </a:solidFill>
                <a:latin typeface="Arial" pitchFamily="34" charset="0"/>
              </a:defRPr>
            </a:lvl7pPr>
            <a:lvl8pPr marL="3243491" indent="-216233" defTabSz="914485" eaLnBrk="0" fontAlgn="base" hangingPunct="0">
              <a:spcBef>
                <a:spcPct val="0"/>
              </a:spcBef>
              <a:spcAft>
                <a:spcPct val="0"/>
              </a:spcAft>
              <a:defRPr>
                <a:solidFill>
                  <a:schemeClr val="tx1"/>
                </a:solidFill>
                <a:latin typeface="Arial" pitchFamily="34" charset="0"/>
              </a:defRPr>
            </a:lvl8pPr>
            <a:lvl9pPr marL="3675957" indent="-216233" defTabSz="914485" eaLnBrk="0" fontAlgn="base" hangingPunct="0">
              <a:spcBef>
                <a:spcPct val="0"/>
              </a:spcBef>
              <a:spcAft>
                <a:spcPct val="0"/>
              </a:spcAft>
              <a:defRPr>
                <a:solidFill>
                  <a:schemeClr val="tx1"/>
                </a:solidFill>
                <a:latin typeface="Arial" pitchFamily="34" charset="0"/>
              </a:defRPr>
            </a:lvl9pPr>
          </a:lstStyle>
          <a:p>
            <a:pPr eaLnBrk="1" hangingPunct="1"/>
            <a:fld id="{DF5C5076-F527-475B-A4BE-71333DE9C959}" type="slidenum">
              <a:rPr lang="en-US" smtClean="0"/>
              <a:pPr eaLnBrk="1" hangingPunct="1"/>
              <a:t>35</a:t>
            </a:fld>
            <a:endParaRPr lang="en-US" smtClean="0"/>
          </a:p>
        </p:txBody>
      </p:sp>
      <p:sp>
        <p:nvSpPr>
          <p:cNvPr id="50179" name="Rectangle 2"/>
          <p:cNvSpPr>
            <a:spLocks noRo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10948" name="Slide Number Placeholder 3"/>
          <p:cNvSpPr>
            <a:spLocks noGrp="1"/>
          </p:cNvSpPr>
          <p:nvPr>
            <p:ph type="sldNum" sz="quarter" idx="5"/>
          </p:nvPr>
        </p:nvSpPr>
        <p:spPr>
          <a:noFill/>
        </p:spPr>
        <p:txBody>
          <a:bodyPr/>
          <a:lstStyle/>
          <a:p>
            <a:fld id="{DB618D66-BB53-40E1-A6D1-A540A8BAA3E1}" type="slidenum">
              <a:rPr lang="en-US" smtClean="0">
                <a:latin typeface="Arial" pitchFamily="34" charset="0"/>
              </a:rPr>
              <a:pPr/>
              <a:t>38</a:t>
            </a:fld>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1144588" y="304800"/>
            <a:ext cx="4567237" cy="3427413"/>
          </a:xfrm>
          <a:ln/>
        </p:spPr>
      </p:sp>
      <p:sp>
        <p:nvSpPr>
          <p:cNvPr id="195587" name="Rectangle 3"/>
          <p:cNvSpPr>
            <a:spLocks noGrp="1" noChangeArrowheads="1"/>
          </p:cNvSpPr>
          <p:nvPr>
            <p:ph type="body" idx="1"/>
          </p:nvPr>
        </p:nvSpPr>
        <p:spPr bwMode="auto">
          <a:xfrm>
            <a:off x="891481" y="4321024"/>
            <a:ext cx="5049738" cy="4165298"/>
          </a:xfrm>
          <a:prstGeom prst="rect">
            <a:avLst/>
          </a:prstGeom>
          <a:solidFill>
            <a:srgbClr val="FFFFFF"/>
          </a:solidFill>
          <a:ln>
            <a:solidFill>
              <a:srgbClr val="000000"/>
            </a:solidFill>
            <a:miter lim="800000"/>
            <a:headEnd/>
            <a:tailEnd/>
          </a:ln>
        </p:spPr>
        <p:txBody>
          <a:bodyPr lIns="89935" tIns="44968" rIns="89935" bIns="44968"/>
          <a:lstStyle/>
          <a:p>
            <a:pPr>
              <a:spcBef>
                <a:spcPct val="0"/>
              </a:spcBef>
            </a:pPr>
            <a:r>
              <a:rPr lang="en-US" sz="2400">
                <a:latin typeface="Arial" pitchFamily="34" charset="0"/>
              </a:rPr>
              <a:t>While the atomic clock was a great breakthrough, even the best scientists in the 1940s didn’t anticipate the development of the laser, or envision that light could be used to chill atoms to temperatures just barely above absolute zero.</a:t>
            </a:r>
          </a:p>
          <a:p>
            <a:pPr>
              <a:spcBef>
                <a:spcPct val="0"/>
              </a:spcBef>
            </a:pPr>
            <a:r>
              <a:rPr lang="en-US" sz="2400">
                <a:latin typeface="Arial" pitchFamily="34" charset="0"/>
              </a:rPr>
              <a:t>But these new developments of laser cooling and trapping of atoms led to the newest generation of time standards, the NIST laser-cooled atomic fountain clock. NIST scientists have been leading the world in the development of laser cooling techniques and applications.</a:t>
            </a:r>
          </a:p>
          <a:p>
            <a:pPr>
              <a:spcBef>
                <a:spcPct val="0"/>
              </a:spcBef>
            </a:pPr>
            <a:endParaRPr lang="en-US" sz="2400">
              <a:latin typeface="Arial" pitchFamily="34" charset="0"/>
            </a:endParaRPr>
          </a:p>
          <a:p>
            <a:pPr>
              <a:spcBef>
                <a:spcPct val="0"/>
              </a:spcBef>
            </a:pPr>
            <a:r>
              <a:rPr lang="en-US" sz="2400">
                <a:latin typeface="Arial" pitchFamily="34" charset="0"/>
              </a:rPr>
              <a:t>So we’ve gone from pendulum clocks to laser-cooled atomic fountain clocks in less than 100 years. The stuff we’re doing now would have been pure science fiction in 1900 -- probably no one even imagined the ideas, let alone whether they would ever be possible.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xfrm>
            <a:off x="1144588" y="304800"/>
            <a:ext cx="4567237" cy="3427413"/>
          </a:xfrm>
          <a:ln/>
        </p:spPr>
      </p:sp>
      <p:sp>
        <p:nvSpPr>
          <p:cNvPr id="196611" name="Rectangle 3"/>
          <p:cNvSpPr>
            <a:spLocks noGrp="1" noChangeArrowheads="1"/>
          </p:cNvSpPr>
          <p:nvPr>
            <p:ph type="body" idx="1"/>
          </p:nvPr>
        </p:nvSpPr>
        <p:spPr bwMode="auto">
          <a:xfrm>
            <a:off x="891481" y="4321024"/>
            <a:ext cx="5049738" cy="4165298"/>
          </a:xfrm>
          <a:prstGeom prst="rect">
            <a:avLst/>
          </a:prstGeom>
          <a:solidFill>
            <a:srgbClr val="FFFFFF"/>
          </a:solidFill>
          <a:ln>
            <a:solidFill>
              <a:srgbClr val="000000"/>
            </a:solidFill>
            <a:miter lim="800000"/>
            <a:headEnd/>
            <a:tailEnd/>
          </a:ln>
        </p:spPr>
        <p:txBody>
          <a:bodyPr lIns="89935" tIns="44968" rIns="89935" bIns="44968"/>
          <a:lstStyle/>
          <a:p>
            <a:pPr>
              <a:spcBef>
                <a:spcPct val="0"/>
              </a:spcBef>
            </a:pPr>
            <a:r>
              <a:rPr lang="en-US" sz="2400">
                <a:latin typeface="Arial" pitchFamily="34" charset="0"/>
              </a:rPr>
              <a:t>While the atomic clock was a great breakthrough, even the best scientists in the 1940s didn’t anticipate the development of the laser, or envision that light could be used to chill atoms to temperatures just barely above absolute zero.</a:t>
            </a:r>
          </a:p>
          <a:p>
            <a:pPr>
              <a:spcBef>
                <a:spcPct val="0"/>
              </a:spcBef>
            </a:pPr>
            <a:r>
              <a:rPr lang="en-US" sz="2400">
                <a:latin typeface="Arial" pitchFamily="34" charset="0"/>
              </a:rPr>
              <a:t>But these new developments of laser cooling and trapping of atoms led to the newest generation of time standards, the NIST laser-cooled atomic fountain clock. NIST scientists have been leading the world in the development of laser cooling techniques and applications.</a:t>
            </a:r>
          </a:p>
          <a:p>
            <a:pPr>
              <a:spcBef>
                <a:spcPct val="0"/>
              </a:spcBef>
            </a:pPr>
            <a:endParaRPr lang="en-US" sz="2400">
              <a:latin typeface="Arial" pitchFamily="34" charset="0"/>
            </a:endParaRPr>
          </a:p>
          <a:p>
            <a:pPr>
              <a:spcBef>
                <a:spcPct val="0"/>
              </a:spcBef>
            </a:pPr>
            <a:r>
              <a:rPr lang="en-US" sz="2400">
                <a:latin typeface="Arial" pitchFamily="34" charset="0"/>
              </a:rPr>
              <a:t>So we’ve gone from pendulum clocks to laser-cooled atomic fountain clocks in less than 100 years. The stuff we’re doing now would have been pure science fiction in 1900 -- probably no one even imagined the ideas, let alone whether they would ever be possible.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p:spPr>
        <p:txBody>
          <a:bodyPr/>
          <a:lstStyle/>
          <a:p>
            <a:endParaRPr lang="en-US" smtClean="0">
              <a:latin typeface="Arial" pitchFamily="34" charset="0"/>
            </a:endParaRPr>
          </a:p>
        </p:txBody>
      </p:sp>
      <p:sp>
        <p:nvSpPr>
          <p:cNvPr id="211972" name="Slide Number Placeholder 3"/>
          <p:cNvSpPr>
            <a:spLocks noGrp="1"/>
          </p:cNvSpPr>
          <p:nvPr>
            <p:ph type="sldNum" sz="quarter" idx="5"/>
          </p:nvPr>
        </p:nvSpPr>
        <p:spPr>
          <a:noFill/>
        </p:spPr>
        <p:txBody>
          <a:bodyPr/>
          <a:lstStyle/>
          <a:p>
            <a:fld id="{D80074DC-0A27-4B97-ADD6-3D116D426EB0}" type="slidenum">
              <a:rPr lang="en-US" smtClean="0">
                <a:latin typeface="Arial" pitchFamily="34" charset="0"/>
              </a:rPr>
              <a:pPr/>
              <a:t>41</a:t>
            </a:fld>
            <a:endParaRPr lang="en-US"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212996" name="Slide Number Placeholder 3"/>
          <p:cNvSpPr>
            <a:spLocks noGrp="1"/>
          </p:cNvSpPr>
          <p:nvPr>
            <p:ph type="sldNum" sz="quarter" idx="5"/>
          </p:nvPr>
        </p:nvSpPr>
        <p:spPr>
          <a:noFill/>
        </p:spPr>
        <p:txBody>
          <a:bodyPr/>
          <a:lstStyle/>
          <a:p>
            <a:fld id="{DFFBF766-1607-4F2C-9F9C-E17643A4E0E6}" type="slidenum">
              <a:rPr lang="en-US" smtClean="0">
                <a:latin typeface="Arial" pitchFamily="34" charset="0"/>
              </a:rPr>
              <a:pPr/>
              <a:t>42</a:t>
            </a:fld>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endParaRPr lang="en-US" smtClean="0">
              <a:latin typeface="Arial" pitchFamily="34" charset="0"/>
            </a:endParaRPr>
          </a:p>
        </p:txBody>
      </p:sp>
      <p:sp>
        <p:nvSpPr>
          <p:cNvPr id="165892" name="Slide Number Placeholder 3"/>
          <p:cNvSpPr>
            <a:spLocks noGrp="1"/>
          </p:cNvSpPr>
          <p:nvPr>
            <p:ph type="sldNum" sz="quarter" idx="5"/>
          </p:nvPr>
        </p:nvSpPr>
        <p:spPr>
          <a:noFill/>
        </p:spPr>
        <p:txBody>
          <a:bodyPr/>
          <a:lstStyle/>
          <a:p>
            <a:fld id="{34920499-8543-41C8-9BD3-A37C09499312}" type="slidenum">
              <a:rPr lang="en-US" smtClean="0">
                <a:latin typeface="Arial" pitchFamily="34" charset="0"/>
              </a:rPr>
              <a:pPr/>
              <a:t>4</a:t>
            </a:fld>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49508" name="Slide Number Placeholder 3"/>
          <p:cNvSpPr>
            <a:spLocks noGrp="1"/>
          </p:cNvSpPr>
          <p:nvPr>
            <p:ph type="sldNum" sz="quarter" idx="5"/>
          </p:nvPr>
        </p:nvSpPr>
        <p:spPr>
          <a:noFill/>
        </p:spPr>
        <p:txBody>
          <a:bodyPr/>
          <a:lstStyle/>
          <a:p>
            <a:fld id="{0833264E-1CFA-4D66-B44A-2394B75C70E8}" type="slidenum">
              <a:rPr lang="en-US" smtClean="0">
                <a:latin typeface="Arial" pitchFamily="34" charset="0"/>
              </a:rPr>
              <a:pPr/>
              <a:t>5</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50532" name="Slide Number Placeholder 3"/>
          <p:cNvSpPr>
            <a:spLocks noGrp="1"/>
          </p:cNvSpPr>
          <p:nvPr>
            <p:ph type="sldNum" sz="quarter" idx="5"/>
          </p:nvPr>
        </p:nvSpPr>
        <p:spPr>
          <a:noFill/>
        </p:spPr>
        <p:txBody>
          <a:bodyPr/>
          <a:lstStyle/>
          <a:p>
            <a:fld id="{CC529D5A-7C35-44C9-B222-2121487B5310}" type="slidenum">
              <a:rPr lang="en-US" smtClean="0">
                <a:latin typeface="Arial" pitchFamily="34" charset="0"/>
              </a:rPr>
              <a:pPr/>
              <a:t>6</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8964" name="Slide Number Placeholder 3"/>
          <p:cNvSpPr>
            <a:spLocks noGrp="1"/>
          </p:cNvSpPr>
          <p:nvPr>
            <p:ph type="sldNum" sz="quarter" idx="5"/>
          </p:nvPr>
        </p:nvSpPr>
        <p:spPr>
          <a:noFill/>
        </p:spPr>
        <p:txBody>
          <a:bodyPr/>
          <a:lstStyle/>
          <a:p>
            <a:fld id="{28234591-03C5-4DAB-8A18-FF5A2BBE13E9}" type="slidenum">
              <a:rPr lang="en-US" smtClean="0">
                <a:latin typeface="Arial" pitchFamily="34" charset="0"/>
              </a:rPr>
              <a:pPr/>
              <a:t>7</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69988" name="Slide Number Placeholder 3"/>
          <p:cNvSpPr>
            <a:spLocks noGrp="1"/>
          </p:cNvSpPr>
          <p:nvPr>
            <p:ph type="sldNum" sz="quarter" idx="5"/>
          </p:nvPr>
        </p:nvSpPr>
        <p:spPr>
          <a:noFill/>
        </p:spPr>
        <p:txBody>
          <a:bodyPr/>
          <a:lstStyle/>
          <a:p>
            <a:fld id="{6C0136C1-1EAD-4511-AFA3-B2984711B080}" type="slidenum">
              <a:rPr lang="en-US" smtClean="0">
                <a:latin typeface="Arial" pitchFamily="34" charset="0"/>
              </a:rPr>
              <a:pPr/>
              <a:t>8</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171012" name="Slide Number Placeholder 3"/>
          <p:cNvSpPr>
            <a:spLocks noGrp="1"/>
          </p:cNvSpPr>
          <p:nvPr>
            <p:ph type="sldNum" sz="quarter" idx="5"/>
          </p:nvPr>
        </p:nvSpPr>
        <p:spPr>
          <a:noFill/>
        </p:spPr>
        <p:txBody>
          <a:bodyPr/>
          <a:lstStyle/>
          <a:p>
            <a:fld id="{34FD97AC-C722-4769-96F5-9D8A0EA56F11}" type="slidenum">
              <a:rPr lang="en-US" smtClean="0">
                <a:latin typeface="Arial" pitchFamily="34" charset="0"/>
              </a:rPr>
              <a:pPr/>
              <a:t>9</a:t>
            </a:fld>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a:p>
        </p:txBody>
      </p:sp>
    </p:spTree>
    <p:extLst>
      <p:ext uri="{BB962C8B-B14F-4D97-AF65-F5344CB8AC3E}">
        <p14:creationId xmlns:p14="http://schemas.microsoft.com/office/powerpoint/2010/main" val="1343197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a:lstStyle/>
          <a:p>
            <a:pPr lvl="0"/>
            <a:endParaRPr lang="en-US" noProof="0"/>
          </a:p>
        </p:txBody>
      </p:sp>
    </p:spTree>
    <p:extLst>
      <p:ext uri="{BB962C8B-B14F-4D97-AF65-F5344CB8AC3E}">
        <p14:creationId xmlns:p14="http://schemas.microsoft.com/office/powerpoint/2010/main" val="424191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7159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143000"/>
            <a:ext cx="8229600" cy="4983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2" name="Rectangle 8"/>
          <p:cNvSpPr>
            <a:spLocks noChangeArrowheads="1"/>
          </p:cNvSpPr>
          <p:nvPr/>
        </p:nvSpPr>
        <p:spPr bwMode="auto">
          <a:xfrm>
            <a:off x="457200" y="6245225"/>
            <a:ext cx="2133600" cy="476250"/>
          </a:xfrm>
          <a:prstGeom prst="rect">
            <a:avLst/>
          </a:prstGeom>
          <a:noFill/>
          <a:ln w="9525">
            <a:noFill/>
            <a:miter lim="800000"/>
            <a:headEnd/>
            <a:tailEnd/>
          </a:ln>
          <a:effectLst/>
        </p:spPr>
        <p:txBody>
          <a:bodyPr/>
          <a:lstStyle/>
          <a:p>
            <a:endParaRPr lang="en-US" sz="1400"/>
          </a:p>
        </p:txBody>
      </p:sp>
      <p:sp>
        <p:nvSpPr>
          <p:cNvPr id="1033" name="Rectangle 9"/>
          <p:cNvSpPr>
            <a:spLocks noChangeArrowheads="1"/>
          </p:cNvSpPr>
          <p:nvPr/>
        </p:nvSpPr>
        <p:spPr bwMode="auto">
          <a:xfrm>
            <a:off x="3124200" y="6245225"/>
            <a:ext cx="2895600" cy="476250"/>
          </a:xfrm>
          <a:prstGeom prst="rect">
            <a:avLst/>
          </a:prstGeom>
          <a:noFill/>
          <a:ln w="9525">
            <a:noFill/>
            <a:miter lim="800000"/>
            <a:headEnd/>
            <a:tailEnd/>
          </a:ln>
          <a:effectLst/>
        </p:spPr>
        <p:txBody>
          <a:bodyPr/>
          <a:lstStyle/>
          <a:p>
            <a:pPr algn="ctr"/>
            <a:endParaRPr lang="en-US" sz="1400"/>
          </a:p>
        </p:txBody>
      </p:sp>
      <p:sp>
        <p:nvSpPr>
          <p:cNvPr id="1038" name="Rectangle 14"/>
          <p:cNvSpPr>
            <a:spLocks noChangeArrowheads="1"/>
          </p:cNvSpPr>
          <p:nvPr/>
        </p:nvSpPr>
        <p:spPr bwMode="auto">
          <a:xfrm>
            <a:off x="469900" y="6299200"/>
            <a:ext cx="1905000" cy="457200"/>
          </a:xfrm>
          <a:prstGeom prst="rect">
            <a:avLst/>
          </a:prstGeom>
          <a:noFill/>
          <a:ln w="9525">
            <a:noFill/>
            <a:miter lim="800000"/>
            <a:headEnd/>
            <a:tailEnd/>
          </a:ln>
          <a:effectLst/>
        </p:spPr>
        <p:txBody>
          <a:bodyPr/>
          <a:lstStyle/>
          <a:p>
            <a:pPr eaLnBrk="0" hangingPunct="0"/>
            <a:endParaRPr lang="en-US" sz="1400">
              <a:latin typeface="Times New Roman" pitchFamily="18" charset="0"/>
            </a:endParaRPr>
          </a:p>
        </p:txBody>
      </p:sp>
      <p:sp>
        <p:nvSpPr>
          <p:cNvPr id="1039" name="Rectangle 15"/>
          <p:cNvSpPr>
            <a:spLocks noChangeArrowheads="1"/>
          </p:cNvSpPr>
          <p:nvPr/>
        </p:nvSpPr>
        <p:spPr bwMode="auto">
          <a:xfrm>
            <a:off x="2908300" y="6299200"/>
            <a:ext cx="2895600" cy="457200"/>
          </a:xfrm>
          <a:prstGeom prst="rect">
            <a:avLst/>
          </a:prstGeom>
          <a:noFill/>
          <a:ln w="9525">
            <a:noFill/>
            <a:miter lim="800000"/>
            <a:headEnd/>
            <a:tailEnd/>
          </a:ln>
          <a:effectLst/>
        </p:spPr>
        <p:txBody>
          <a:bodyPr/>
          <a:lstStyle/>
          <a:p>
            <a:pPr algn="ctr" eaLnBrk="0" hangingPunct="0"/>
            <a:endParaRPr lang="en-US" sz="1400">
              <a:latin typeface="Times New Roman" pitchFamily="18" charset="0"/>
            </a:endParaRPr>
          </a:p>
        </p:txBody>
      </p:sp>
      <p:sp>
        <p:nvSpPr>
          <p:cNvPr id="1043" name="Rectangle 19"/>
          <p:cNvSpPr>
            <a:spLocks noChangeArrowheads="1"/>
          </p:cNvSpPr>
          <p:nvPr/>
        </p:nvSpPr>
        <p:spPr bwMode="auto">
          <a:xfrm>
            <a:off x="628650" y="6057900"/>
            <a:ext cx="2771775" cy="242888"/>
          </a:xfrm>
          <a:prstGeom prst="rect">
            <a:avLst/>
          </a:prstGeom>
          <a:solidFill>
            <a:schemeClr val="bg1"/>
          </a:solidFill>
          <a:ln w="9525">
            <a:noFill/>
            <a:miter lim="800000"/>
            <a:headEnd/>
            <a:tailEnd/>
          </a:ln>
          <a:effectLst/>
        </p:spPr>
        <p:txBody>
          <a:bodyPr wrap="none" anchor="ct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ransition/>
  <p:timing>
    <p:tnLst>
      <p:par>
        <p:cTn id="1" dur="indefinite" restart="never" nodeType="tmRoot"/>
      </p:par>
    </p:tnLst>
  </p:timing>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charset="0"/>
        </a:defRPr>
      </a:lvl2pPr>
      <a:lvl3pPr algn="ctr" rtl="0" fontAlgn="base">
        <a:spcBef>
          <a:spcPct val="0"/>
        </a:spcBef>
        <a:spcAft>
          <a:spcPct val="0"/>
        </a:spcAft>
        <a:defRPr sz="3200">
          <a:solidFill>
            <a:schemeClr val="tx2"/>
          </a:solidFill>
          <a:latin typeface="Arial" charset="0"/>
        </a:defRPr>
      </a:lvl3pPr>
      <a:lvl4pPr algn="ctr" rtl="0" fontAlgn="base">
        <a:spcBef>
          <a:spcPct val="0"/>
        </a:spcBef>
        <a:spcAft>
          <a:spcPct val="0"/>
        </a:spcAft>
        <a:defRPr sz="3200">
          <a:solidFill>
            <a:schemeClr val="tx2"/>
          </a:solidFill>
          <a:latin typeface="Arial" charset="0"/>
        </a:defRPr>
      </a:lvl4pPr>
      <a:lvl5pPr algn="ctr" rtl="0" fontAlgn="base">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1.jpeg"/><Relationship Id="rId5" Type="http://schemas.openxmlformats.org/officeDocument/2006/relationships/image" Target="../media/image14.jpeg"/><Relationship Id="rId10" Type="http://schemas.openxmlformats.org/officeDocument/2006/relationships/image" Target="../media/image20.jpeg"/><Relationship Id="rId4" Type="http://schemas.openxmlformats.org/officeDocument/2006/relationships/image" Target="../media/image13.jpeg"/><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1.jpeg"/><Relationship Id="rId5" Type="http://schemas.openxmlformats.org/officeDocument/2006/relationships/image" Target="../media/image14.jpeg"/><Relationship Id="rId10" Type="http://schemas.openxmlformats.org/officeDocument/2006/relationships/image" Target="../media/image20.jpeg"/><Relationship Id="rId4" Type="http://schemas.openxmlformats.org/officeDocument/2006/relationships/image" Target="../media/image13.jpeg"/><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8.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1.jpeg"/><Relationship Id="rId5" Type="http://schemas.openxmlformats.org/officeDocument/2006/relationships/image" Target="../media/image14.jpeg"/><Relationship Id="rId10" Type="http://schemas.openxmlformats.org/officeDocument/2006/relationships/image" Target="../media/image20.jpeg"/><Relationship Id="rId4" Type="http://schemas.openxmlformats.org/officeDocument/2006/relationships/image" Target="../media/image13.jpe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0.emf"/><Relationship Id="rId4" Type="http://schemas.openxmlformats.org/officeDocument/2006/relationships/oleObject" Target="../embeddings/Microsoft_Excel_97-2003_Worksheet3.xls"/></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2.e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Microsoft_Excel_97-2003_Worksheet5.xls"/><Relationship Id="rId5" Type="http://schemas.openxmlformats.org/officeDocument/2006/relationships/image" Target="../media/image31.emf"/><Relationship Id="rId4" Type="http://schemas.openxmlformats.org/officeDocument/2006/relationships/oleObject" Target="../embeddings/Microsoft_Excel_97-2003_Worksheet4.xls"/></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23.xml"/><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2.wmf"/><Relationship Id="rId4" Type="http://schemas.openxmlformats.org/officeDocument/2006/relationships/image" Target="../media/image53.png"/><Relationship Id="rId9"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8.emf"/><Relationship Id="rId4" Type="http://schemas.openxmlformats.org/officeDocument/2006/relationships/oleObject" Target="../embeddings/Microsoft_Excel_97-2003_Worksheet6.xls"/></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5.tiff"/></Relationships>
</file>

<file path=ppt/slides/_rels/slide2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3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emf"/><Relationship Id="rId4" Type="http://schemas.openxmlformats.org/officeDocument/2006/relationships/oleObject" Target="../embeddings/Microsoft_Excel_97-2003_Worksheet1.xls"/></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Microsoft_Excel_97-2003_Worksheet2.xls"/></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eg"/><Relationship Id="rId11" Type="http://schemas.openxmlformats.org/officeDocument/2006/relationships/image" Target="../media/image21.jpeg"/><Relationship Id="rId5" Type="http://schemas.openxmlformats.org/officeDocument/2006/relationships/image" Target="../media/image14.jpeg"/><Relationship Id="rId10" Type="http://schemas.openxmlformats.org/officeDocument/2006/relationships/image" Target="../media/image20.jpeg"/><Relationship Id="rId4" Type="http://schemas.openxmlformats.org/officeDocument/2006/relationships/image" Target="../media/image13.jpeg"/><Relationship Id="rId9"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7" name="Rectangle 5"/>
          <p:cNvSpPr>
            <a:spLocks noChangeArrowheads="1"/>
          </p:cNvSpPr>
          <p:nvPr/>
        </p:nvSpPr>
        <p:spPr bwMode="auto">
          <a:xfrm>
            <a:off x="685800" y="841375"/>
            <a:ext cx="7772400" cy="4800600"/>
          </a:xfrm>
          <a:prstGeom prst="rect">
            <a:avLst/>
          </a:prstGeom>
          <a:noFill/>
          <a:ln w="9525">
            <a:noFill/>
            <a:miter lim="800000"/>
            <a:headEnd/>
            <a:tailEnd/>
          </a:ln>
          <a:effectLst/>
        </p:spPr>
        <p:txBody>
          <a:bodyPr lIns="92075" tIns="46038" rIns="92075" bIns="46038" anchor="ctr"/>
          <a:lstStyle/>
          <a:p>
            <a:pPr algn="ctr"/>
            <a:r>
              <a:rPr lang="en-US" sz="3200" b="1" dirty="0"/>
              <a:t>NIST Time and Frequency </a:t>
            </a:r>
            <a:r>
              <a:rPr lang="en-US" sz="3200" b="1" dirty="0" smtClean="0"/>
              <a:t>Division Overview</a:t>
            </a:r>
            <a:r>
              <a:rPr lang="en-US" sz="3200" b="1" dirty="0"/>
              <a:t/>
            </a:r>
            <a:br>
              <a:rPr lang="en-US" sz="3200" b="1" dirty="0"/>
            </a:br>
            <a:r>
              <a:rPr lang="en-US" sz="3200" b="1" dirty="0"/>
              <a:t/>
            </a:r>
            <a:br>
              <a:rPr lang="en-US" sz="3200" b="1" dirty="0"/>
            </a:br>
            <a:r>
              <a:rPr lang="en-US" sz="3200" b="1" dirty="0"/>
              <a:t/>
            </a:r>
            <a:br>
              <a:rPr lang="en-US" sz="3200" b="1" dirty="0"/>
            </a:br>
            <a:r>
              <a:rPr lang="en-US" sz="3200" b="1" dirty="0"/>
              <a:t/>
            </a:r>
            <a:br>
              <a:rPr lang="en-US" sz="3200" b="1" dirty="0"/>
            </a:br>
            <a:r>
              <a:rPr lang="en-US" sz="2400" b="1" dirty="0"/>
              <a:t/>
            </a:r>
            <a:br>
              <a:rPr lang="en-US" sz="2400" b="1" dirty="0"/>
            </a:br>
            <a:r>
              <a:rPr lang="en-US" sz="2400" b="1" dirty="0"/>
              <a:t/>
            </a:r>
            <a:br>
              <a:rPr lang="en-US" sz="2400" b="1" dirty="0"/>
            </a:br>
            <a:r>
              <a:rPr lang="en-US" sz="2800" dirty="0"/>
              <a:t>Tom O’Brian</a:t>
            </a:r>
            <a:br>
              <a:rPr lang="en-US" sz="2800" dirty="0"/>
            </a:br>
            <a:r>
              <a:rPr lang="en-US" sz="2800" dirty="0"/>
              <a:t>Chief, NIST Time and Frequency Division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 descr="Fountpht"/>
          <p:cNvPicPr>
            <a:picLocks noChangeAspect="1" noChangeArrowheads="1"/>
          </p:cNvPicPr>
          <p:nvPr/>
        </p:nvPicPr>
        <p:blipFill>
          <a:blip r:embed="rId3" cstate="print"/>
          <a:srcRect/>
          <a:stretch>
            <a:fillRect/>
          </a:stretch>
        </p:blipFill>
        <p:spPr bwMode="auto">
          <a:xfrm>
            <a:off x="3429000" y="2819400"/>
            <a:ext cx="1082675" cy="1295400"/>
          </a:xfrm>
          <a:prstGeom prst="rect">
            <a:avLst/>
          </a:prstGeom>
          <a:noFill/>
          <a:ln w="9525">
            <a:solidFill>
              <a:schemeClr val="tx1"/>
            </a:solidFill>
            <a:miter lim="800000"/>
            <a:headEnd/>
            <a:tailEnd/>
          </a:ln>
        </p:spPr>
      </p:pic>
      <p:pic>
        <p:nvPicPr>
          <p:cNvPr id="53251" name="Picture 11" descr="P0001125"/>
          <p:cNvPicPr>
            <a:picLocks noChangeAspect="1" noChangeArrowheads="1"/>
          </p:cNvPicPr>
          <p:nvPr/>
        </p:nvPicPr>
        <p:blipFill>
          <a:blip r:embed="rId4"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3252" name="Picture 12" descr="P0001134"/>
          <p:cNvPicPr>
            <a:picLocks noChangeAspect="1" noChangeArrowheads="1"/>
          </p:cNvPicPr>
          <p:nvPr/>
        </p:nvPicPr>
        <p:blipFill>
          <a:blip r:embed="rId5" cstate="print"/>
          <a:srcRect/>
          <a:stretch>
            <a:fillRect/>
          </a:stretch>
        </p:blipFill>
        <p:spPr bwMode="auto">
          <a:xfrm>
            <a:off x="5943600" y="2667000"/>
            <a:ext cx="896938" cy="1219200"/>
          </a:xfrm>
          <a:prstGeom prst="rect">
            <a:avLst/>
          </a:prstGeom>
          <a:noFill/>
          <a:ln w="9525">
            <a:noFill/>
            <a:miter lim="800000"/>
            <a:headEnd/>
            <a:tailEnd/>
          </a:ln>
        </p:spPr>
      </p:pic>
      <p:pic>
        <p:nvPicPr>
          <p:cNvPr id="53253" name="Picture 13" descr="2wayantenna"/>
          <p:cNvPicPr>
            <a:picLocks noChangeAspect="1" noChangeArrowheads="1"/>
          </p:cNvPicPr>
          <p:nvPr/>
        </p:nvPicPr>
        <p:blipFill>
          <a:blip r:embed="rId6"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3254" name="Picture 14" descr="wwvb air"/>
          <p:cNvPicPr>
            <a:picLocks noChangeAspect="1" noChangeArrowheads="1"/>
          </p:cNvPicPr>
          <p:nvPr/>
        </p:nvPicPr>
        <p:blipFill>
          <a:blip r:embed="rId7"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3255" name="Picture 15" descr="IONPENNY"/>
          <p:cNvPicPr>
            <a:picLocks noChangeAspect="1" noChangeArrowheads="1"/>
          </p:cNvPicPr>
          <p:nvPr/>
        </p:nvPicPr>
        <p:blipFill>
          <a:blip r:embed="rId8" cstate="print"/>
          <a:srcRect/>
          <a:stretch>
            <a:fillRect/>
          </a:stretch>
        </p:blipFill>
        <p:spPr bwMode="auto">
          <a:xfrm>
            <a:off x="1600200" y="5029200"/>
            <a:ext cx="1524000" cy="1158875"/>
          </a:xfrm>
          <a:prstGeom prst="rect">
            <a:avLst/>
          </a:prstGeom>
          <a:noFill/>
          <a:ln w="9525">
            <a:noFill/>
            <a:miter lim="800000"/>
            <a:headEnd/>
            <a:tailEnd/>
          </a:ln>
        </p:spPr>
      </p:pic>
      <p:pic>
        <p:nvPicPr>
          <p:cNvPr id="53256" name="Picture 16" descr="P9120076"/>
          <p:cNvPicPr>
            <a:picLocks noChangeAspect="1" noChangeArrowheads="1"/>
          </p:cNvPicPr>
          <p:nvPr/>
        </p:nvPicPr>
        <p:blipFill>
          <a:blip r:embed="rId9" cstate="print"/>
          <a:srcRect/>
          <a:stretch>
            <a:fillRect/>
          </a:stretch>
        </p:blipFill>
        <p:spPr bwMode="auto">
          <a:xfrm>
            <a:off x="7391400" y="654050"/>
            <a:ext cx="1524000" cy="1143000"/>
          </a:xfrm>
          <a:prstGeom prst="rect">
            <a:avLst/>
          </a:prstGeom>
          <a:noFill/>
          <a:ln w="9525">
            <a:noFill/>
            <a:miter lim="800000"/>
            <a:headEnd/>
            <a:tailEnd/>
          </a:ln>
        </p:spPr>
      </p:pic>
      <p:sp>
        <p:nvSpPr>
          <p:cNvPr id="53257"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3258"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3259"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3260"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3261"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53262" name="Text Box 23"/>
          <p:cNvSpPr txBox="1">
            <a:spLocks noChangeArrowheads="1"/>
          </p:cNvSpPr>
          <p:nvPr/>
        </p:nvSpPr>
        <p:spPr bwMode="auto">
          <a:xfrm>
            <a:off x="1295400" y="6248400"/>
            <a:ext cx="1765300" cy="336550"/>
          </a:xfrm>
          <a:prstGeom prst="rect">
            <a:avLst/>
          </a:prstGeom>
          <a:noFill/>
          <a:ln w="9525">
            <a:noFill/>
            <a:miter lim="800000"/>
            <a:headEnd/>
            <a:tailEnd/>
          </a:ln>
        </p:spPr>
        <p:txBody>
          <a:bodyPr wrap="none">
            <a:spAutoFit/>
          </a:bodyPr>
          <a:lstStyle/>
          <a:p>
            <a:r>
              <a:rPr lang="en-US" sz="1600" i="1"/>
              <a:t>Mercury ion clock</a:t>
            </a:r>
          </a:p>
        </p:txBody>
      </p:sp>
      <p:sp>
        <p:nvSpPr>
          <p:cNvPr id="53263" name="Text Box 24"/>
          <p:cNvSpPr txBox="1">
            <a:spLocks noChangeArrowheads="1"/>
          </p:cNvSpPr>
          <p:nvPr/>
        </p:nvSpPr>
        <p:spPr bwMode="auto">
          <a:xfrm>
            <a:off x="3352800" y="6276975"/>
            <a:ext cx="1582738" cy="581025"/>
          </a:xfrm>
          <a:prstGeom prst="rect">
            <a:avLst/>
          </a:prstGeom>
          <a:noFill/>
          <a:ln w="9525">
            <a:noFill/>
            <a:miter lim="800000"/>
            <a:headEnd/>
            <a:tailEnd/>
          </a:ln>
        </p:spPr>
        <p:txBody>
          <a:bodyPr wrap="none">
            <a:spAutoFit/>
          </a:bodyPr>
          <a:lstStyle/>
          <a:p>
            <a:pPr algn="ctr"/>
            <a:r>
              <a:rPr lang="en-US" sz="1600" i="1"/>
              <a:t>Neutral calcium</a:t>
            </a:r>
          </a:p>
          <a:p>
            <a:pPr algn="ctr"/>
            <a:r>
              <a:rPr lang="en-US" sz="1600" i="1"/>
              <a:t>clock</a:t>
            </a:r>
          </a:p>
        </p:txBody>
      </p:sp>
      <p:sp>
        <p:nvSpPr>
          <p:cNvPr id="53264"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pic>
        <p:nvPicPr>
          <p:cNvPr id="53265" name="Picture 26" descr="NIST_BestRulers_Diddams"/>
          <p:cNvPicPr>
            <a:picLocks noChangeAspect="1" noChangeArrowheads="1"/>
          </p:cNvPicPr>
          <p:nvPr/>
        </p:nvPicPr>
        <p:blipFill>
          <a:blip r:embed="rId10" cstate="print"/>
          <a:srcRect/>
          <a:stretch>
            <a:fillRect/>
          </a:stretch>
        </p:blipFill>
        <p:spPr bwMode="auto">
          <a:xfrm>
            <a:off x="5397500" y="4953000"/>
            <a:ext cx="1524000" cy="1196975"/>
          </a:xfrm>
          <a:prstGeom prst="rect">
            <a:avLst/>
          </a:prstGeom>
          <a:noFill/>
          <a:ln w="9525">
            <a:solidFill>
              <a:schemeClr val="tx1"/>
            </a:solidFill>
            <a:miter lim="800000"/>
            <a:headEnd/>
            <a:tailEnd/>
          </a:ln>
        </p:spPr>
      </p:pic>
      <p:sp>
        <p:nvSpPr>
          <p:cNvPr id="53266" name="Text Box 27"/>
          <p:cNvSpPr txBox="1">
            <a:spLocks noChangeArrowheads="1"/>
          </p:cNvSpPr>
          <p:nvPr/>
        </p:nvSpPr>
        <p:spPr bwMode="auto">
          <a:xfrm>
            <a:off x="5168900" y="6276975"/>
            <a:ext cx="1765300" cy="581025"/>
          </a:xfrm>
          <a:prstGeom prst="rect">
            <a:avLst/>
          </a:prstGeom>
          <a:noFill/>
          <a:ln w="9525">
            <a:noFill/>
            <a:miter lim="800000"/>
            <a:headEnd/>
            <a:tailEnd/>
          </a:ln>
        </p:spPr>
        <p:txBody>
          <a:bodyPr wrap="none">
            <a:spAutoFit/>
          </a:bodyPr>
          <a:lstStyle/>
          <a:p>
            <a:pPr algn="ctr"/>
            <a:r>
              <a:rPr lang="en-US" sz="1600" i="1"/>
              <a:t>Optical frequency</a:t>
            </a:r>
          </a:p>
          <a:p>
            <a:pPr algn="ctr"/>
            <a:r>
              <a:rPr lang="en-US" sz="1600" i="1"/>
              <a:t>synthesis</a:t>
            </a:r>
          </a:p>
        </p:txBody>
      </p:sp>
      <p:sp>
        <p:nvSpPr>
          <p:cNvPr id="53267" name="AutoShape 28"/>
          <p:cNvSpPr>
            <a:spLocks noChangeArrowheads="1"/>
          </p:cNvSpPr>
          <p:nvPr/>
        </p:nvSpPr>
        <p:spPr bwMode="auto">
          <a:xfrm>
            <a:off x="609600"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3268" name="AutoShape 29"/>
          <p:cNvSpPr>
            <a:spLocks noChangeArrowheads="1"/>
          </p:cNvSpPr>
          <p:nvPr/>
        </p:nvSpPr>
        <p:spPr bwMode="auto">
          <a:xfrm>
            <a:off x="609600" y="20574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3269" name="Text Box 30"/>
          <p:cNvSpPr txBox="1">
            <a:spLocks noChangeArrowheads="1"/>
          </p:cNvSpPr>
          <p:nvPr/>
        </p:nvSpPr>
        <p:spPr bwMode="auto">
          <a:xfrm>
            <a:off x="3429000" y="4191000"/>
            <a:ext cx="950913" cy="336550"/>
          </a:xfrm>
          <a:prstGeom prst="rect">
            <a:avLst/>
          </a:prstGeom>
          <a:noFill/>
          <a:ln w="9525">
            <a:noFill/>
            <a:miter lim="800000"/>
            <a:headEnd/>
            <a:tailEnd/>
          </a:ln>
        </p:spPr>
        <p:txBody>
          <a:bodyPr wrap="none">
            <a:spAutoFit/>
          </a:bodyPr>
          <a:lstStyle/>
          <a:p>
            <a:r>
              <a:rPr lang="en-US" sz="1600" i="1"/>
              <a:t>NIST-F1</a:t>
            </a:r>
          </a:p>
        </p:txBody>
      </p:sp>
      <p:sp>
        <p:nvSpPr>
          <p:cNvPr id="53270"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3271" name="Text Box 32"/>
          <p:cNvSpPr txBox="1">
            <a:spLocks noChangeArrowheads="1"/>
          </p:cNvSpPr>
          <p:nvPr/>
        </p:nvSpPr>
        <p:spPr bwMode="auto">
          <a:xfrm>
            <a:off x="6970713" y="6276975"/>
            <a:ext cx="2014537" cy="336550"/>
          </a:xfrm>
          <a:prstGeom prst="rect">
            <a:avLst/>
          </a:prstGeom>
          <a:noFill/>
          <a:ln w="9525">
            <a:noFill/>
            <a:miter lim="800000"/>
            <a:headEnd/>
            <a:tailEnd/>
          </a:ln>
        </p:spPr>
        <p:txBody>
          <a:bodyPr wrap="none">
            <a:spAutoFit/>
          </a:bodyPr>
          <a:lstStyle/>
          <a:p>
            <a:pPr algn="ctr"/>
            <a:r>
              <a:rPr lang="en-US" sz="1600" i="1"/>
              <a:t>Quantum computing</a:t>
            </a:r>
          </a:p>
        </p:txBody>
      </p:sp>
      <p:sp>
        <p:nvSpPr>
          <p:cNvPr id="53272"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pic>
        <p:nvPicPr>
          <p:cNvPr id="53273" name="Picture 35" descr="4ions_chip2"/>
          <p:cNvPicPr>
            <a:picLocks noChangeAspect="1" noChangeArrowheads="1"/>
          </p:cNvPicPr>
          <p:nvPr/>
        </p:nvPicPr>
        <p:blipFill>
          <a:blip r:embed="rId11" cstate="print"/>
          <a:srcRect l="21437" t="66821" r="50290" b="4718"/>
          <a:stretch>
            <a:fillRect/>
          </a:stretch>
        </p:blipFill>
        <p:spPr bwMode="auto">
          <a:xfrm>
            <a:off x="7315200" y="4953000"/>
            <a:ext cx="1447800" cy="1258888"/>
          </a:xfrm>
          <a:prstGeom prst="rect">
            <a:avLst/>
          </a:prstGeom>
          <a:noFill/>
          <a:ln w="9525">
            <a:noFill/>
            <a:miter lim="800000"/>
            <a:headEnd/>
            <a:tailEnd/>
          </a:ln>
        </p:spPr>
      </p:pic>
      <p:pic>
        <p:nvPicPr>
          <p:cNvPr id="53274" name="Picture 36" descr="MOT1"/>
          <p:cNvPicPr>
            <a:picLocks noChangeAspect="1" noChangeArrowheads="1"/>
          </p:cNvPicPr>
          <p:nvPr/>
        </p:nvPicPr>
        <p:blipFill>
          <a:blip r:embed="rId12" cstate="print"/>
          <a:srcRect/>
          <a:stretch>
            <a:fillRect/>
          </a:stretch>
        </p:blipFill>
        <p:spPr bwMode="auto">
          <a:xfrm>
            <a:off x="3352800" y="4953000"/>
            <a:ext cx="1682750" cy="1262063"/>
          </a:xfrm>
          <a:prstGeom prst="rect">
            <a:avLst/>
          </a:prstGeom>
          <a:noFill/>
          <a:ln w="9525">
            <a:noFill/>
            <a:miter lim="800000"/>
            <a:headEnd/>
            <a:tailEnd/>
          </a:ln>
        </p:spPr>
      </p:pic>
      <p:sp>
        <p:nvSpPr>
          <p:cNvPr id="53275" name="AutoShape 28"/>
          <p:cNvSpPr>
            <a:spLocks noChangeArrowheads="1"/>
          </p:cNvSpPr>
          <p:nvPr/>
        </p:nvSpPr>
        <p:spPr bwMode="auto">
          <a:xfrm>
            <a:off x="1047750" y="2054225"/>
            <a:ext cx="381000" cy="3049588"/>
          </a:xfrm>
          <a:prstGeom prst="upArrow">
            <a:avLst>
              <a:gd name="adj1" fmla="val 50000"/>
              <a:gd name="adj2" fmla="val 599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3276" name="Text Box 17"/>
          <p:cNvSpPr txBox="1">
            <a:spLocks noChangeArrowheads="1"/>
          </p:cNvSpPr>
          <p:nvPr/>
        </p:nvSpPr>
        <p:spPr bwMode="auto">
          <a:xfrm>
            <a:off x="152400" y="3041650"/>
            <a:ext cx="2895600" cy="1200150"/>
          </a:xfrm>
          <a:prstGeom prst="rect">
            <a:avLst/>
          </a:prstGeom>
          <a:noFill/>
          <a:ln w="9525">
            <a:noFill/>
            <a:miter lim="800000"/>
            <a:headEnd/>
            <a:tailEnd/>
          </a:ln>
        </p:spPr>
        <p:txBody>
          <a:bodyPr>
            <a:spAutoFit/>
          </a:bodyPr>
          <a:lstStyle/>
          <a:p>
            <a:r>
              <a:rPr lang="en-US"/>
              <a:t>Primary Frequency Standard and</a:t>
            </a:r>
          </a:p>
          <a:p>
            <a:r>
              <a:rPr lang="en-US"/>
              <a:t>NIST Time Scale</a:t>
            </a:r>
          </a:p>
          <a:p>
            <a:r>
              <a:rPr lang="en-US"/>
              <a:t>Realization of SI second</a:t>
            </a:r>
          </a:p>
        </p:txBody>
      </p:sp>
      <p:sp>
        <p:nvSpPr>
          <p:cNvPr id="30" name="Rectangle 29"/>
          <p:cNvSpPr/>
          <p:nvPr/>
        </p:nvSpPr>
        <p:spPr>
          <a:xfrm>
            <a:off x="3060701" y="2667000"/>
            <a:ext cx="5243328" cy="18573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1"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57600" y="592136"/>
            <a:ext cx="2240497"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50004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6" descr="P0001124"/>
          <p:cNvPicPr>
            <a:picLocks noChangeAspect="1" noChangeArrowheads="1"/>
          </p:cNvPicPr>
          <p:nvPr/>
        </p:nvPicPr>
        <p:blipFill>
          <a:blip r:embed="rId3" cstate="print"/>
          <a:srcRect l="15515" t="21094" r="8624" b="18352"/>
          <a:stretch>
            <a:fillRect/>
          </a:stretch>
        </p:blipFill>
        <p:spPr bwMode="auto">
          <a:xfrm>
            <a:off x="547688" y="1333500"/>
            <a:ext cx="2057400" cy="1074738"/>
          </a:xfrm>
          <a:prstGeom prst="rect">
            <a:avLst/>
          </a:prstGeom>
          <a:noFill/>
          <a:ln w="9525">
            <a:solidFill>
              <a:schemeClr val="tx1"/>
            </a:solidFill>
            <a:miter lim="800000"/>
            <a:headEnd/>
            <a:tailEnd/>
          </a:ln>
        </p:spPr>
      </p:pic>
      <p:pic>
        <p:nvPicPr>
          <p:cNvPr id="54275" name="Picture 7" descr="P0001134"/>
          <p:cNvPicPr>
            <a:picLocks noChangeAspect="1" noChangeArrowheads="1"/>
          </p:cNvPicPr>
          <p:nvPr/>
        </p:nvPicPr>
        <p:blipFill>
          <a:blip r:embed="rId4" cstate="print"/>
          <a:srcRect/>
          <a:stretch>
            <a:fillRect/>
          </a:stretch>
        </p:blipFill>
        <p:spPr bwMode="auto">
          <a:xfrm>
            <a:off x="3581400" y="2362200"/>
            <a:ext cx="2057400" cy="2792413"/>
          </a:xfrm>
          <a:prstGeom prst="rect">
            <a:avLst/>
          </a:prstGeom>
          <a:noFill/>
          <a:ln w="9525">
            <a:solidFill>
              <a:schemeClr val="tx1"/>
            </a:solidFill>
            <a:miter lim="800000"/>
            <a:headEnd/>
            <a:tailEnd/>
          </a:ln>
        </p:spPr>
      </p:pic>
      <p:sp>
        <p:nvSpPr>
          <p:cNvPr id="54276" name="Text Box 8"/>
          <p:cNvSpPr txBox="1">
            <a:spLocks noChangeArrowheads="1"/>
          </p:cNvSpPr>
          <p:nvPr/>
        </p:nvSpPr>
        <p:spPr bwMode="auto">
          <a:xfrm>
            <a:off x="450850" y="2797175"/>
            <a:ext cx="2292350" cy="366713"/>
          </a:xfrm>
          <a:prstGeom prst="rect">
            <a:avLst/>
          </a:prstGeom>
          <a:noFill/>
          <a:ln w="9525">
            <a:noFill/>
            <a:miter lim="800000"/>
            <a:headEnd/>
            <a:tailEnd/>
          </a:ln>
        </p:spPr>
        <p:txBody>
          <a:bodyPr wrap="none">
            <a:spAutoFit/>
          </a:bodyPr>
          <a:lstStyle/>
          <a:p>
            <a:r>
              <a:rPr lang="en-US" b="1"/>
              <a:t>6 Hydrogen Masers</a:t>
            </a:r>
          </a:p>
        </p:txBody>
      </p:sp>
      <p:sp>
        <p:nvSpPr>
          <p:cNvPr id="54277" name="Text Box 9"/>
          <p:cNvSpPr txBox="1">
            <a:spLocks noChangeArrowheads="1"/>
          </p:cNvSpPr>
          <p:nvPr/>
        </p:nvSpPr>
        <p:spPr bwMode="auto">
          <a:xfrm>
            <a:off x="242888" y="981075"/>
            <a:ext cx="3041650" cy="366713"/>
          </a:xfrm>
          <a:prstGeom prst="rect">
            <a:avLst/>
          </a:prstGeom>
          <a:noFill/>
          <a:ln w="9525">
            <a:noFill/>
            <a:miter lim="800000"/>
            <a:headEnd/>
            <a:tailEnd/>
          </a:ln>
        </p:spPr>
        <p:txBody>
          <a:bodyPr wrap="none">
            <a:spAutoFit/>
          </a:bodyPr>
          <a:lstStyle/>
          <a:p>
            <a:r>
              <a:rPr lang="en-US" b="1"/>
              <a:t>4 Cesium Beam standards</a:t>
            </a:r>
          </a:p>
        </p:txBody>
      </p:sp>
      <p:sp>
        <p:nvSpPr>
          <p:cNvPr id="54278" name="Line 10"/>
          <p:cNvSpPr>
            <a:spLocks noChangeShapeType="1"/>
          </p:cNvSpPr>
          <p:nvPr/>
        </p:nvSpPr>
        <p:spPr bwMode="auto">
          <a:xfrm flipV="1">
            <a:off x="2557463" y="3886200"/>
            <a:ext cx="1023937" cy="900113"/>
          </a:xfrm>
          <a:prstGeom prst="line">
            <a:avLst/>
          </a:prstGeom>
          <a:noFill/>
          <a:ln w="57150">
            <a:solidFill>
              <a:srgbClr val="FF0000"/>
            </a:solidFill>
            <a:round/>
            <a:headEnd/>
            <a:tailEnd type="triangle" w="med" len="med"/>
          </a:ln>
        </p:spPr>
        <p:txBody>
          <a:bodyPr/>
          <a:lstStyle/>
          <a:p>
            <a:endParaRPr lang="en-US"/>
          </a:p>
        </p:txBody>
      </p:sp>
      <p:sp>
        <p:nvSpPr>
          <p:cNvPr id="54279" name="Line 11"/>
          <p:cNvSpPr>
            <a:spLocks noChangeShapeType="1"/>
          </p:cNvSpPr>
          <p:nvPr/>
        </p:nvSpPr>
        <p:spPr bwMode="auto">
          <a:xfrm>
            <a:off x="2638425" y="2057400"/>
            <a:ext cx="942975" cy="1447800"/>
          </a:xfrm>
          <a:prstGeom prst="line">
            <a:avLst/>
          </a:prstGeom>
          <a:noFill/>
          <a:ln w="57150">
            <a:solidFill>
              <a:srgbClr val="FF0000"/>
            </a:solidFill>
            <a:round/>
            <a:headEnd/>
            <a:tailEnd type="triangle" w="med" len="med"/>
          </a:ln>
        </p:spPr>
        <p:txBody>
          <a:bodyPr/>
          <a:lstStyle/>
          <a:p>
            <a:endParaRPr lang="en-US"/>
          </a:p>
        </p:txBody>
      </p:sp>
      <p:sp>
        <p:nvSpPr>
          <p:cNvPr id="54280" name="Text Box 12"/>
          <p:cNvSpPr txBox="1">
            <a:spLocks noChangeArrowheads="1"/>
          </p:cNvSpPr>
          <p:nvPr/>
        </p:nvSpPr>
        <p:spPr bwMode="auto">
          <a:xfrm>
            <a:off x="3429000" y="5116513"/>
            <a:ext cx="2533650" cy="366712"/>
          </a:xfrm>
          <a:prstGeom prst="rect">
            <a:avLst/>
          </a:prstGeom>
          <a:noFill/>
          <a:ln w="9525">
            <a:noFill/>
            <a:miter lim="800000"/>
            <a:headEnd/>
            <a:tailEnd/>
          </a:ln>
        </p:spPr>
        <p:txBody>
          <a:bodyPr wrap="none">
            <a:spAutoFit/>
          </a:bodyPr>
          <a:lstStyle/>
          <a:p>
            <a:r>
              <a:rPr lang="en-US" b="1"/>
              <a:t>Measurement System</a:t>
            </a:r>
          </a:p>
        </p:txBody>
      </p:sp>
      <p:sp>
        <p:nvSpPr>
          <p:cNvPr id="54281" name="Text Box 13"/>
          <p:cNvSpPr txBox="1">
            <a:spLocks noChangeArrowheads="1"/>
          </p:cNvSpPr>
          <p:nvPr/>
        </p:nvSpPr>
        <p:spPr bwMode="auto">
          <a:xfrm>
            <a:off x="3962400" y="1981200"/>
            <a:ext cx="1327150" cy="366713"/>
          </a:xfrm>
          <a:prstGeom prst="rect">
            <a:avLst/>
          </a:prstGeom>
          <a:noFill/>
          <a:ln w="9525">
            <a:noFill/>
            <a:miter lim="800000"/>
            <a:headEnd/>
            <a:tailEnd/>
          </a:ln>
        </p:spPr>
        <p:txBody>
          <a:bodyPr wrap="none">
            <a:spAutoFit/>
          </a:bodyPr>
          <a:lstStyle/>
          <a:p>
            <a:r>
              <a:rPr lang="en-US" b="1"/>
              <a:t>UTC(NIST)</a:t>
            </a:r>
          </a:p>
        </p:txBody>
      </p:sp>
      <p:sp>
        <p:nvSpPr>
          <p:cNvPr id="54282" name="Line 14"/>
          <p:cNvSpPr>
            <a:spLocks noChangeShapeType="1"/>
          </p:cNvSpPr>
          <p:nvPr/>
        </p:nvSpPr>
        <p:spPr bwMode="auto">
          <a:xfrm>
            <a:off x="5705475" y="3024188"/>
            <a:ext cx="838200" cy="0"/>
          </a:xfrm>
          <a:prstGeom prst="line">
            <a:avLst/>
          </a:prstGeom>
          <a:noFill/>
          <a:ln w="57150">
            <a:solidFill>
              <a:srgbClr val="FF0000"/>
            </a:solidFill>
            <a:prstDash val="sysDot"/>
            <a:round/>
            <a:headEnd type="triangle" w="med" len="med"/>
            <a:tailEnd type="triangle" w="med" len="med"/>
          </a:ln>
        </p:spPr>
        <p:txBody>
          <a:bodyPr/>
          <a:lstStyle/>
          <a:p>
            <a:endParaRPr lang="en-US"/>
          </a:p>
        </p:txBody>
      </p:sp>
      <p:sp>
        <p:nvSpPr>
          <p:cNvPr id="54283" name="Text Box 15"/>
          <p:cNvSpPr txBox="1">
            <a:spLocks noChangeArrowheads="1"/>
          </p:cNvSpPr>
          <p:nvPr/>
        </p:nvSpPr>
        <p:spPr bwMode="auto">
          <a:xfrm>
            <a:off x="6269038" y="762000"/>
            <a:ext cx="2646362" cy="641350"/>
          </a:xfrm>
          <a:prstGeom prst="rect">
            <a:avLst/>
          </a:prstGeom>
          <a:noFill/>
          <a:ln w="9525">
            <a:noFill/>
            <a:miter lim="800000"/>
            <a:headEnd/>
            <a:tailEnd/>
          </a:ln>
        </p:spPr>
        <p:txBody>
          <a:bodyPr>
            <a:spAutoFit/>
          </a:bodyPr>
          <a:lstStyle/>
          <a:p>
            <a:pPr algn="ctr"/>
            <a:r>
              <a:rPr lang="en-US" b="1"/>
              <a:t>Two-way satellite time &amp; frequency transfer</a:t>
            </a:r>
          </a:p>
        </p:txBody>
      </p:sp>
      <p:pic>
        <p:nvPicPr>
          <p:cNvPr id="54284" name="Picture 16"/>
          <p:cNvPicPr>
            <a:picLocks noChangeAspect="1" noChangeArrowheads="1"/>
          </p:cNvPicPr>
          <p:nvPr/>
        </p:nvPicPr>
        <p:blipFill>
          <a:blip r:embed="rId5" cstate="print"/>
          <a:srcRect/>
          <a:stretch>
            <a:fillRect/>
          </a:stretch>
        </p:blipFill>
        <p:spPr bwMode="auto">
          <a:xfrm>
            <a:off x="6678613" y="4308475"/>
            <a:ext cx="2057400" cy="1409700"/>
          </a:xfrm>
          <a:prstGeom prst="rect">
            <a:avLst/>
          </a:prstGeom>
          <a:noFill/>
          <a:ln w="9525">
            <a:solidFill>
              <a:schemeClr val="tx1"/>
            </a:solidFill>
            <a:miter lim="800000"/>
            <a:headEnd/>
            <a:tailEnd/>
          </a:ln>
        </p:spPr>
      </p:pic>
      <p:pic>
        <p:nvPicPr>
          <p:cNvPr id="54285" name="Picture 17" descr="P0001125"/>
          <p:cNvPicPr>
            <a:picLocks noChangeAspect="1" noChangeArrowheads="1"/>
          </p:cNvPicPr>
          <p:nvPr/>
        </p:nvPicPr>
        <p:blipFill>
          <a:blip r:embed="rId6" cstate="print"/>
          <a:srcRect l="7735" r="4993" b="2161"/>
          <a:stretch>
            <a:fillRect/>
          </a:stretch>
        </p:blipFill>
        <p:spPr bwMode="auto">
          <a:xfrm>
            <a:off x="471488" y="3200400"/>
            <a:ext cx="2057400" cy="2722563"/>
          </a:xfrm>
          <a:prstGeom prst="rect">
            <a:avLst/>
          </a:prstGeom>
          <a:noFill/>
          <a:ln w="9525">
            <a:solidFill>
              <a:schemeClr val="tx1"/>
            </a:solidFill>
            <a:miter lim="800000"/>
            <a:headEnd/>
            <a:tailEnd/>
          </a:ln>
        </p:spPr>
      </p:pic>
      <p:pic>
        <p:nvPicPr>
          <p:cNvPr id="54286" name="Picture 18" descr="2wayantenna"/>
          <p:cNvPicPr>
            <a:picLocks noChangeAspect="1" noChangeArrowheads="1"/>
          </p:cNvPicPr>
          <p:nvPr/>
        </p:nvPicPr>
        <p:blipFill>
          <a:blip r:embed="rId7" cstate="print"/>
          <a:srcRect l="17920" r="22240"/>
          <a:stretch>
            <a:fillRect/>
          </a:stretch>
        </p:blipFill>
        <p:spPr bwMode="auto">
          <a:xfrm>
            <a:off x="6621463" y="1362075"/>
            <a:ext cx="2057400" cy="2233613"/>
          </a:xfrm>
          <a:prstGeom prst="rect">
            <a:avLst/>
          </a:prstGeom>
          <a:noFill/>
          <a:ln w="9525">
            <a:solidFill>
              <a:schemeClr val="tx1"/>
            </a:solidFill>
            <a:miter lim="800000"/>
            <a:headEnd/>
            <a:tailEnd/>
          </a:ln>
        </p:spPr>
      </p:pic>
      <p:sp>
        <p:nvSpPr>
          <p:cNvPr id="54287" name="Text Box 19"/>
          <p:cNvSpPr txBox="1">
            <a:spLocks noChangeArrowheads="1"/>
          </p:cNvSpPr>
          <p:nvPr/>
        </p:nvSpPr>
        <p:spPr bwMode="auto">
          <a:xfrm>
            <a:off x="6686550" y="3965575"/>
            <a:ext cx="2074863" cy="366713"/>
          </a:xfrm>
          <a:prstGeom prst="rect">
            <a:avLst/>
          </a:prstGeom>
          <a:noFill/>
          <a:ln w="9525">
            <a:noFill/>
            <a:miter lim="800000"/>
            <a:headEnd/>
            <a:tailEnd/>
          </a:ln>
        </p:spPr>
        <p:txBody>
          <a:bodyPr>
            <a:spAutoFit/>
          </a:bodyPr>
          <a:lstStyle/>
          <a:p>
            <a:pPr algn="ctr"/>
            <a:r>
              <a:rPr lang="en-US" b="1"/>
              <a:t>GPS</a:t>
            </a:r>
          </a:p>
        </p:txBody>
      </p:sp>
      <p:sp>
        <p:nvSpPr>
          <p:cNvPr id="54288" name="Line 20"/>
          <p:cNvSpPr>
            <a:spLocks noChangeShapeType="1"/>
          </p:cNvSpPr>
          <p:nvPr/>
        </p:nvSpPr>
        <p:spPr bwMode="auto">
          <a:xfrm>
            <a:off x="5754688" y="4799013"/>
            <a:ext cx="838200" cy="0"/>
          </a:xfrm>
          <a:prstGeom prst="line">
            <a:avLst/>
          </a:prstGeom>
          <a:noFill/>
          <a:ln w="57150">
            <a:solidFill>
              <a:srgbClr val="FF0000"/>
            </a:solidFill>
            <a:prstDash val="sysDot"/>
            <a:round/>
            <a:headEnd type="triangle" w="med" len="med"/>
            <a:tailEnd type="triangle" w="med" len="med"/>
          </a:ln>
        </p:spPr>
        <p:txBody>
          <a:bodyPr/>
          <a:lstStyle/>
          <a:p>
            <a:endParaRPr lang="en-US"/>
          </a:p>
        </p:txBody>
      </p:sp>
      <p:sp>
        <p:nvSpPr>
          <p:cNvPr id="54289" name="Text Box 21"/>
          <p:cNvSpPr txBox="1">
            <a:spLocks noChangeArrowheads="1"/>
          </p:cNvSpPr>
          <p:nvPr/>
        </p:nvSpPr>
        <p:spPr bwMode="auto">
          <a:xfrm>
            <a:off x="152400" y="6019800"/>
            <a:ext cx="3276600" cy="701675"/>
          </a:xfrm>
          <a:prstGeom prst="rect">
            <a:avLst/>
          </a:prstGeom>
          <a:noFill/>
          <a:ln w="12700">
            <a:noFill/>
            <a:miter lim="800000"/>
            <a:headEnd type="none" w="sm" len="sm"/>
            <a:tailEnd type="none" w="sm" len="sm"/>
          </a:ln>
        </p:spPr>
        <p:txBody>
          <a:bodyPr>
            <a:spAutoFit/>
          </a:bodyPr>
          <a:lstStyle/>
          <a:p>
            <a:pPr eaLnBrk="0" hangingPunct="0"/>
            <a:r>
              <a:rPr lang="en-US" sz="2000"/>
              <a:t>Calibrated by NIST-F1 primary frequency standard</a:t>
            </a:r>
          </a:p>
        </p:txBody>
      </p:sp>
      <p:sp>
        <p:nvSpPr>
          <p:cNvPr id="54290" name="Text Box 22"/>
          <p:cNvSpPr txBox="1">
            <a:spLocks noChangeArrowheads="1"/>
          </p:cNvSpPr>
          <p:nvPr/>
        </p:nvSpPr>
        <p:spPr bwMode="auto">
          <a:xfrm>
            <a:off x="4800600" y="5943600"/>
            <a:ext cx="3978275" cy="701675"/>
          </a:xfrm>
          <a:prstGeom prst="rect">
            <a:avLst/>
          </a:prstGeom>
          <a:noFill/>
          <a:ln w="12700">
            <a:noFill/>
            <a:miter lim="800000"/>
            <a:headEnd type="none" w="sm" len="sm"/>
            <a:tailEnd type="none" w="sm" len="sm"/>
          </a:ln>
        </p:spPr>
        <p:txBody>
          <a:bodyPr>
            <a:spAutoFit/>
          </a:bodyPr>
          <a:lstStyle/>
          <a:p>
            <a:pPr eaLnBrk="0" hangingPunct="0"/>
            <a:r>
              <a:rPr lang="en-US" sz="2000"/>
              <a:t>International coordination of time and frequency: UTC, TAI, etc.</a:t>
            </a:r>
          </a:p>
        </p:txBody>
      </p:sp>
      <p:sp>
        <p:nvSpPr>
          <p:cNvPr id="54291" name="Text Box 23"/>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Scale and Distribution</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 descr="Fountpht"/>
          <p:cNvPicPr>
            <a:picLocks noChangeAspect="1" noChangeArrowheads="1"/>
          </p:cNvPicPr>
          <p:nvPr/>
        </p:nvPicPr>
        <p:blipFill>
          <a:blip r:embed="rId3" cstate="print"/>
          <a:srcRect/>
          <a:stretch>
            <a:fillRect/>
          </a:stretch>
        </p:blipFill>
        <p:spPr bwMode="auto">
          <a:xfrm>
            <a:off x="3429000" y="2819400"/>
            <a:ext cx="1082675" cy="1295400"/>
          </a:xfrm>
          <a:prstGeom prst="rect">
            <a:avLst/>
          </a:prstGeom>
          <a:noFill/>
          <a:ln w="9525">
            <a:solidFill>
              <a:schemeClr val="tx1"/>
            </a:solidFill>
            <a:miter lim="800000"/>
            <a:headEnd/>
            <a:tailEnd/>
          </a:ln>
        </p:spPr>
      </p:pic>
      <p:pic>
        <p:nvPicPr>
          <p:cNvPr id="55299" name="Picture 11" descr="P0001125"/>
          <p:cNvPicPr>
            <a:picLocks noChangeAspect="1" noChangeArrowheads="1"/>
          </p:cNvPicPr>
          <p:nvPr/>
        </p:nvPicPr>
        <p:blipFill>
          <a:blip r:embed="rId4"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5300" name="Picture 12" descr="P0001134"/>
          <p:cNvPicPr>
            <a:picLocks noChangeAspect="1" noChangeArrowheads="1"/>
          </p:cNvPicPr>
          <p:nvPr/>
        </p:nvPicPr>
        <p:blipFill>
          <a:blip r:embed="rId5" cstate="print"/>
          <a:srcRect/>
          <a:stretch>
            <a:fillRect/>
          </a:stretch>
        </p:blipFill>
        <p:spPr bwMode="auto">
          <a:xfrm>
            <a:off x="5943600" y="2667000"/>
            <a:ext cx="896938" cy="1219200"/>
          </a:xfrm>
          <a:prstGeom prst="rect">
            <a:avLst/>
          </a:prstGeom>
          <a:noFill/>
          <a:ln w="9525">
            <a:noFill/>
            <a:miter lim="800000"/>
            <a:headEnd/>
            <a:tailEnd/>
          </a:ln>
        </p:spPr>
      </p:pic>
      <p:pic>
        <p:nvPicPr>
          <p:cNvPr id="55301" name="Picture 13" descr="2wayantenna"/>
          <p:cNvPicPr>
            <a:picLocks noChangeAspect="1" noChangeArrowheads="1"/>
          </p:cNvPicPr>
          <p:nvPr/>
        </p:nvPicPr>
        <p:blipFill>
          <a:blip r:embed="rId6"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5302" name="Picture 14" descr="wwvb air"/>
          <p:cNvPicPr>
            <a:picLocks noChangeAspect="1" noChangeArrowheads="1"/>
          </p:cNvPicPr>
          <p:nvPr/>
        </p:nvPicPr>
        <p:blipFill>
          <a:blip r:embed="rId7"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5303" name="Picture 15" descr="IONPENNY"/>
          <p:cNvPicPr>
            <a:picLocks noChangeAspect="1" noChangeArrowheads="1"/>
          </p:cNvPicPr>
          <p:nvPr/>
        </p:nvPicPr>
        <p:blipFill>
          <a:blip r:embed="rId8" cstate="print"/>
          <a:srcRect/>
          <a:stretch>
            <a:fillRect/>
          </a:stretch>
        </p:blipFill>
        <p:spPr bwMode="auto">
          <a:xfrm>
            <a:off x="1600200" y="5029200"/>
            <a:ext cx="1524000" cy="1158875"/>
          </a:xfrm>
          <a:prstGeom prst="rect">
            <a:avLst/>
          </a:prstGeom>
          <a:noFill/>
          <a:ln w="9525">
            <a:noFill/>
            <a:miter lim="800000"/>
            <a:headEnd/>
            <a:tailEnd/>
          </a:ln>
        </p:spPr>
      </p:pic>
      <p:pic>
        <p:nvPicPr>
          <p:cNvPr id="55304" name="Picture 16" descr="P9120076"/>
          <p:cNvPicPr>
            <a:picLocks noChangeAspect="1" noChangeArrowheads="1"/>
          </p:cNvPicPr>
          <p:nvPr/>
        </p:nvPicPr>
        <p:blipFill>
          <a:blip r:embed="rId9" cstate="print"/>
          <a:srcRect/>
          <a:stretch>
            <a:fillRect/>
          </a:stretch>
        </p:blipFill>
        <p:spPr bwMode="auto">
          <a:xfrm>
            <a:off x="7391400" y="654050"/>
            <a:ext cx="1524000" cy="1143000"/>
          </a:xfrm>
          <a:prstGeom prst="rect">
            <a:avLst/>
          </a:prstGeom>
          <a:noFill/>
          <a:ln w="9525">
            <a:noFill/>
            <a:miter lim="800000"/>
            <a:headEnd/>
            <a:tailEnd/>
          </a:ln>
        </p:spPr>
      </p:pic>
      <p:sp>
        <p:nvSpPr>
          <p:cNvPr id="55305"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5306"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5307"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5308"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5309"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55310" name="Text Box 23"/>
          <p:cNvSpPr txBox="1">
            <a:spLocks noChangeArrowheads="1"/>
          </p:cNvSpPr>
          <p:nvPr/>
        </p:nvSpPr>
        <p:spPr bwMode="auto">
          <a:xfrm>
            <a:off x="1295400" y="6248400"/>
            <a:ext cx="1765300" cy="336550"/>
          </a:xfrm>
          <a:prstGeom prst="rect">
            <a:avLst/>
          </a:prstGeom>
          <a:noFill/>
          <a:ln w="9525">
            <a:noFill/>
            <a:miter lim="800000"/>
            <a:headEnd/>
            <a:tailEnd/>
          </a:ln>
        </p:spPr>
        <p:txBody>
          <a:bodyPr wrap="none">
            <a:spAutoFit/>
          </a:bodyPr>
          <a:lstStyle/>
          <a:p>
            <a:r>
              <a:rPr lang="en-US" sz="1600" i="1"/>
              <a:t>Mercury ion clock</a:t>
            </a:r>
          </a:p>
        </p:txBody>
      </p:sp>
      <p:sp>
        <p:nvSpPr>
          <p:cNvPr id="55311" name="Text Box 24"/>
          <p:cNvSpPr txBox="1">
            <a:spLocks noChangeArrowheads="1"/>
          </p:cNvSpPr>
          <p:nvPr/>
        </p:nvSpPr>
        <p:spPr bwMode="auto">
          <a:xfrm>
            <a:off x="3352800" y="6276975"/>
            <a:ext cx="1582738" cy="581025"/>
          </a:xfrm>
          <a:prstGeom prst="rect">
            <a:avLst/>
          </a:prstGeom>
          <a:noFill/>
          <a:ln w="9525">
            <a:noFill/>
            <a:miter lim="800000"/>
            <a:headEnd/>
            <a:tailEnd/>
          </a:ln>
        </p:spPr>
        <p:txBody>
          <a:bodyPr wrap="none">
            <a:spAutoFit/>
          </a:bodyPr>
          <a:lstStyle/>
          <a:p>
            <a:pPr algn="ctr"/>
            <a:r>
              <a:rPr lang="en-US" sz="1600" i="1"/>
              <a:t>Neutral calcium</a:t>
            </a:r>
          </a:p>
          <a:p>
            <a:pPr algn="ctr"/>
            <a:r>
              <a:rPr lang="en-US" sz="1600" i="1"/>
              <a:t>clock</a:t>
            </a:r>
          </a:p>
        </p:txBody>
      </p:sp>
      <p:sp>
        <p:nvSpPr>
          <p:cNvPr id="55312"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pic>
        <p:nvPicPr>
          <p:cNvPr id="55313" name="Picture 26" descr="NIST_BestRulers_Diddams"/>
          <p:cNvPicPr>
            <a:picLocks noChangeAspect="1" noChangeArrowheads="1"/>
          </p:cNvPicPr>
          <p:nvPr/>
        </p:nvPicPr>
        <p:blipFill>
          <a:blip r:embed="rId10" cstate="print"/>
          <a:srcRect/>
          <a:stretch>
            <a:fillRect/>
          </a:stretch>
        </p:blipFill>
        <p:spPr bwMode="auto">
          <a:xfrm>
            <a:off x="5397500" y="4953000"/>
            <a:ext cx="1524000" cy="1196975"/>
          </a:xfrm>
          <a:prstGeom prst="rect">
            <a:avLst/>
          </a:prstGeom>
          <a:noFill/>
          <a:ln w="9525">
            <a:solidFill>
              <a:schemeClr val="tx1"/>
            </a:solidFill>
            <a:miter lim="800000"/>
            <a:headEnd/>
            <a:tailEnd/>
          </a:ln>
        </p:spPr>
      </p:pic>
      <p:sp>
        <p:nvSpPr>
          <p:cNvPr id="55314" name="Text Box 27"/>
          <p:cNvSpPr txBox="1">
            <a:spLocks noChangeArrowheads="1"/>
          </p:cNvSpPr>
          <p:nvPr/>
        </p:nvSpPr>
        <p:spPr bwMode="auto">
          <a:xfrm>
            <a:off x="5168900" y="6276975"/>
            <a:ext cx="1765300" cy="581025"/>
          </a:xfrm>
          <a:prstGeom prst="rect">
            <a:avLst/>
          </a:prstGeom>
          <a:noFill/>
          <a:ln w="9525">
            <a:noFill/>
            <a:miter lim="800000"/>
            <a:headEnd/>
            <a:tailEnd/>
          </a:ln>
        </p:spPr>
        <p:txBody>
          <a:bodyPr wrap="none">
            <a:spAutoFit/>
          </a:bodyPr>
          <a:lstStyle/>
          <a:p>
            <a:pPr algn="ctr"/>
            <a:r>
              <a:rPr lang="en-US" sz="1600" i="1"/>
              <a:t>Optical frequency</a:t>
            </a:r>
          </a:p>
          <a:p>
            <a:pPr algn="ctr"/>
            <a:r>
              <a:rPr lang="en-US" sz="1600" i="1"/>
              <a:t>synthesis</a:t>
            </a:r>
          </a:p>
        </p:txBody>
      </p:sp>
      <p:sp>
        <p:nvSpPr>
          <p:cNvPr id="55315" name="AutoShape 28"/>
          <p:cNvSpPr>
            <a:spLocks noChangeArrowheads="1"/>
          </p:cNvSpPr>
          <p:nvPr/>
        </p:nvSpPr>
        <p:spPr bwMode="auto">
          <a:xfrm>
            <a:off x="609600"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5316" name="AutoShape 29"/>
          <p:cNvSpPr>
            <a:spLocks noChangeArrowheads="1"/>
          </p:cNvSpPr>
          <p:nvPr/>
        </p:nvSpPr>
        <p:spPr bwMode="auto">
          <a:xfrm>
            <a:off x="609600" y="20574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5317" name="Text Box 30"/>
          <p:cNvSpPr txBox="1">
            <a:spLocks noChangeArrowheads="1"/>
          </p:cNvSpPr>
          <p:nvPr/>
        </p:nvSpPr>
        <p:spPr bwMode="auto">
          <a:xfrm>
            <a:off x="3429000" y="4191000"/>
            <a:ext cx="950913" cy="336550"/>
          </a:xfrm>
          <a:prstGeom prst="rect">
            <a:avLst/>
          </a:prstGeom>
          <a:noFill/>
          <a:ln w="9525">
            <a:noFill/>
            <a:miter lim="800000"/>
            <a:headEnd/>
            <a:tailEnd/>
          </a:ln>
        </p:spPr>
        <p:txBody>
          <a:bodyPr wrap="none">
            <a:spAutoFit/>
          </a:bodyPr>
          <a:lstStyle/>
          <a:p>
            <a:r>
              <a:rPr lang="en-US" sz="1600" i="1"/>
              <a:t>NIST-F1</a:t>
            </a:r>
          </a:p>
        </p:txBody>
      </p:sp>
      <p:sp>
        <p:nvSpPr>
          <p:cNvPr id="55318"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5319" name="Text Box 32"/>
          <p:cNvSpPr txBox="1">
            <a:spLocks noChangeArrowheads="1"/>
          </p:cNvSpPr>
          <p:nvPr/>
        </p:nvSpPr>
        <p:spPr bwMode="auto">
          <a:xfrm>
            <a:off x="6970713" y="6276975"/>
            <a:ext cx="2014537" cy="336550"/>
          </a:xfrm>
          <a:prstGeom prst="rect">
            <a:avLst/>
          </a:prstGeom>
          <a:noFill/>
          <a:ln w="9525">
            <a:noFill/>
            <a:miter lim="800000"/>
            <a:headEnd/>
            <a:tailEnd/>
          </a:ln>
        </p:spPr>
        <p:txBody>
          <a:bodyPr wrap="none">
            <a:spAutoFit/>
          </a:bodyPr>
          <a:lstStyle/>
          <a:p>
            <a:pPr algn="ctr"/>
            <a:r>
              <a:rPr lang="en-US" sz="1600" i="1"/>
              <a:t>Quantum computing</a:t>
            </a:r>
          </a:p>
        </p:txBody>
      </p:sp>
      <p:sp>
        <p:nvSpPr>
          <p:cNvPr id="55320"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pic>
        <p:nvPicPr>
          <p:cNvPr id="55321" name="Picture 35" descr="4ions_chip2"/>
          <p:cNvPicPr>
            <a:picLocks noChangeAspect="1" noChangeArrowheads="1"/>
          </p:cNvPicPr>
          <p:nvPr/>
        </p:nvPicPr>
        <p:blipFill>
          <a:blip r:embed="rId11" cstate="print"/>
          <a:srcRect l="21437" t="66821" r="50290" b="4718"/>
          <a:stretch>
            <a:fillRect/>
          </a:stretch>
        </p:blipFill>
        <p:spPr bwMode="auto">
          <a:xfrm>
            <a:off x="7315200" y="4953000"/>
            <a:ext cx="1447800" cy="1258888"/>
          </a:xfrm>
          <a:prstGeom prst="rect">
            <a:avLst/>
          </a:prstGeom>
          <a:noFill/>
          <a:ln w="9525">
            <a:noFill/>
            <a:miter lim="800000"/>
            <a:headEnd/>
            <a:tailEnd/>
          </a:ln>
        </p:spPr>
      </p:pic>
      <p:pic>
        <p:nvPicPr>
          <p:cNvPr id="55322" name="Picture 36" descr="MOT1"/>
          <p:cNvPicPr>
            <a:picLocks noChangeAspect="1" noChangeArrowheads="1"/>
          </p:cNvPicPr>
          <p:nvPr/>
        </p:nvPicPr>
        <p:blipFill>
          <a:blip r:embed="rId12" cstate="print"/>
          <a:srcRect/>
          <a:stretch>
            <a:fillRect/>
          </a:stretch>
        </p:blipFill>
        <p:spPr bwMode="auto">
          <a:xfrm>
            <a:off x="3352800" y="4953000"/>
            <a:ext cx="1682750" cy="1262063"/>
          </a:xfrm>
          <a:prstGeom prst="rect">
            <a:avLst/>
          </a:prstGeom>
          <a:noFill/>
          <a:ln w="9525">
            <a:noFill/>
            <a:miter lim="800000"/>
            <a:headEnd/>
            <a:tailEnd/>
          </a:ln>
        </p:spPr>
      </p:pic>
      <p:sp>
        <p:nvSpPr>
          <p:cNvPr id="55323" name="AutoShape 28"/>
          <p:cNvSpPr>
            <a:spLocks noChangeArrowheads="1"/>
          </p:cNvSpPr>
          <p:nvPr/>
        </p:nvSpPr>
        <p:spPr bwMode="auto">
          <a:xfrm>
            <a:off x="1047750" y="2054225"/>
            <a:ext cx="381000" cy="3049588"/>
          </a:xfrm>
          <a:prstGeom prst="upArrow">
            <a:avLst>
              <a:gd name="adj1" fmla="val 50000"/>
              <a:gd name="adj2" fmla="val 599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5324" name="Text Box 17"/>
          <p:cNvSpPr txBox="1">
            <a:spLocks noChangeArrowheads="1"/>
          </p:cNvSpPr>
          <p:nvPr/>
        </p:nvSpPr>
        <p:spPr bwMode="auto">
          <a:xfrm>
            <a:off x="152400" y="3041650"/>
            <a:ext cx="2895600" cy="1200150"/>
          </a:xfrm>
          <a:prstGeom prst="rect">
            <a:avLst/>
          </a:prstGeom>
          <a:noFill/>
          <a:ln w="9525">
            <a:noFill/>
            <a:miter lim="800000"/>
            <a:headEnd/>
            <a:tailEnd/>
          </a:ln>
        </p:spPr>
        <p:txBody>
          <a:bodyPr>
            <a:spAutoFit/>
          </a:bodyPr>
          <a:lstStyle/>
          <a:p>
            <a:r>
              <a:rPr lang="en-US"/>
              <a:t>Primary Frequency Standard and</a:t>
            </a:r>
          </a:p>
          <a:p>
            <a:r>
              <a:rPr lang="en-US"/>
              <a:t>NIST Time Scale</a:t>
            </a:r>
          </a:p>
          <a:p>
            <a:r>
              <a:rPr lang="en-US"/>
              <a:t>Realization of SI second</a:t>
            </a:r>
          </a:p>
        </p:txBody>
      </p:sp>
      <p:sp>
        <p:nvSpPr>
          <p:cNvPr id="31" name="Rectangle 30"/>
          <p:cNvSpPr/>
          <p:nvPr/>
        </p:nvSpPr>
        <p:spPr>
          <a:xfrm>
            <a:off x="127000" y="506413"/>
            <a:ext cx="8913813" cy="18573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57600" y="592136"/>
            <a:ext cx="2240497"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28"/>
          <p:cNvSpPr>
            <a:spLocks noChangeArrowheads="1"/>
          </p:cNvSpPr>
          <p:nvPr/>
        </p:nvSpPr>
        <p:spPr bwMode="auto">
          <a:xfrm>
            <a:off x="987425" y="2043113"/>
            <a:ext cx="381000" cy="3084512"/>
          </a:xfrm>
          <a:prstGeom prst="upArrow">
            <a:avLst>
              <a:gd name="adj1" fmla="val 50000"/>
              <a:gd name="adj2" fmla="val 60007"/>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pic>
        <p:nvPicPr>
          <p:cNvPr id="58371" name="Picture 10" descr="Fountpht"/>
          <p:cNvPicPr>
            <a:picLocks noChangeAspect="1" noChangeArrowheads="1"/>
          </p:cNvPicPr>
          <p:nvPr/>
        </p:nvPicPr>
        <p:blipFill>
          <a:blip r:embed="rId3" cstate="print"/>
          <a:srcRect/>
          <a:stretch>
            <a:fillRect/>
          </a:stretch>
        </p:blipFill>
        <p:spPr bwMode="auto">
          <a:xfrm>
            <a:off x="3429000" y="2819400"/>
            <a:ext cx="1082675" cy="1295400"/>
          </a:xfrm>
          <a:prstGeom prst="rect">
            <a:avLst/>
          </a:prstGeom>
          <a:noFill/>
          <a:ln w="9525">
            <a:solidFill>
              <a:schemeClr val="tx1"/>
            </a:solidFill>
            <a:miter lim="800000"/>
            <a:headEnd/>
            <a:tailEnd/>
          </a:ln>
        </p:spPr>
      </p:pic>
      <p:pic>
        <p:nvPicPr>
          <p:cNvPr id="58372" name="Picture 11" descr="P0001125"/>
          <p:cNvPicPr>
            <a:picLocks noChangeAspect="1" noChangeArrowheads="1"/>
          </p:cNvPicPr>
          <p:nvPr/>
        </p:nvPicPr>
        <p:blipFill>
          <a:blip r:embed="rId4"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8373" name="Picture 12" descr="P0001134"/>
          <p:cNvPicPr>
            <a:picLocks noChangeAspect="1" noChangeArrowheads="1"/>
          </p:cNvPicPr>
          <p:nvPr/>
        </p:nvPicPr>
        <p:blipFill>
          <a:blip r:embed="rId5" cstate="print"/>
          <a:srcRect/>
          <a:stretch>
            <a:fillRect/>
          </a:stretch>
        </p:blipFill>
        <p:spPr bwMode="auto">
          <a:xfrm>
            <a:off x="5943600" y="2667000"/>
            <a:ext cx="896938" cy="1219200"/>
          </a:xfrm>
          <a:prstGeom prst="rect">
            <a:avLst/>
          </a:prstGeom>
          <a:noFill/>
          <a:ln w="9525">
            <a:noFill/>
            <a:miter lim="800000"/>
            <a:headEnd/>
            <a:tailEnd/>
          </a:ln>
        </p:spPr>
      </p:pic>
      <p:pic>
        <p:nvPicPr>
          <p:cNvPr id="58374" name="Picture 13" descr="2wayantenna"/>
          <p:cNvPicPr>
            <a:picLocks noChangeAspect="1" noChangeArrowheads="1"/>
          </p:cNvPicPr>
          <p:nvPr/>
        </p:nvPicPr>
        <p:blipFill>
          <a:blip r:embed="rId6"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8375" name="Picture 14" descr="wwvb air"/>
          <p:cNvPicPr>
            <a:picLocks noChangeAspect="1" noChangeArrowheads="1"/>
          </p:cNvPicPr>
          <p:nvPr/>
        </p:nvPicPr>
        <p:blipFill>
          <a:blip r:embed="rId7"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8376" name="Picture 15" descr="IONPENNY"/>
          <p:cNvPicPr>
            <a:picLocks noChangeAspect="1" noChangeArrowheads="1"/>
          </p:cNvPicPr>
          <p:nvPr/>
        </p:nvPicPr>
        <p:blipFill>
          <a:blip r:embed="rId8" cstate="print"/>
          <a:srcRect/>
          <a:stretch>
            <a:fillRect/>
          </a:stretch>
        </p:blipFill>
        <p:spPr bwMode="auto">
          <a:xfrm>
            <a:off x="1600200" y="5029200"/>
            <a:ext cx="1524000" cy="1158875"/>
          </a:xfrm>
          <a:prstGeom prst="rect">
            <a:avLst/>
          </a:prstGeom>
          <a:noFill/>
          <a:ln w="9525">
            <a:noFill/>
            <a:miter lim="800000"/>
            <a:headEnd/>
            <a:tailEnd/>
          </a:ln>
        </p:spPr>
      </p:pic>
      <p:pic>
        <p:nvPicPr>
          <p:cNvPr id="58377" name="Picture 16" descr="P9120076"/>
          <p:cNvPicPr>
            <a:picLocks noChangeAspect="1" noChangeArrowheads="1"/>
          </p:cNvPicPr>
          <p:nvPr/>
        </p:nvPicPr>
        <p:blipFill>
          <a:blip r:embed="rId9" cstate="print"/>
          <a:srcRect/>
          <a:stretch>
            <a:fillRect/>
          </a:stretch>
        </p:blipFill>
        <p:spPr bwMode="auto">
          <a:xfrm>
            <a:off x="7391400" y="654050"/>
            <a:ext cx="1524000" cy="1143000"/>
          </a:xfrm>
          <a:prstGeom prst="rect">
            <a:avLst/>
          </a:prstGeom>
          <a:noFill/>
          <a:ln w="9525">
            <a:noFill/>
            <a:miter lim="800000"/>
            <a:headEnd/>
            <a:tailEnd/>
          </a:ln>
        </p:spPr>
      </p:pic>
      <p:sp>
        <p:nvSpPr>
          <p:cNvPr id="58378" name="Text Box 17"/>
          <p:cNvSpPr txBox="1">
            <a:spLocks noChangeArrowheads="1"/>
          </p:cNvSpPr>
          <p:nvPr/>
        </p:nvSpPr>
        <p:spPr bwMode="auto">
          <a:xfrm>
            <a:off x="152400" y="3124200"/>
            <a:ext cx="2895600" cy="915988"/>
          </a:xfrm>
          <a:prstGeom prst="rect">
            <a:avLst/>
          </a:prstGeom>
          <a:noFill/>
          <a:ln w="9525">
            <a:noFill/>
            <a:miter lim="800000"/>
            <a:headEnd/>
            <a:tailEnd/>
          </a:ln>
        </p:spPr>
        <p:txBody>
          <a:bodyPr>
            <a:spAutoFit/>
          </a:bodyPr>
          <a:lstStyle/>
          <a:p>
            <a:r>
              <a:rPr lang="en-US"/>
              <a:t>Primary Frequency Standard and</a:t>
            </a:r>
          </a:p>
          <a:p>
            <a:r>
              <a:rPr lang="en-US"/>
              <a:t>NIST Time Scale</a:t>
            </a:r>
          </a:p>
        </p:txBody>
      </p:sp>
      <p:sp>
        <p:nvSpPr>
          <p:cNvPr id="58379"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8380"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8381"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8382"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8383"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58384" name="Text Box 23"/>
          <p:cNvSpPr txBox="1">
            <a:spLocks noChangeArrowheads="1"/>
          </p:cNvSpPr>
          <p:nvPr/>
        </p:nvSpPr>
        <p:spPr bwMode="auto">
          <a:xfrm>
            <a:off x="1295400" y="6248400"/>
            <a:ext cx="1765300" cy="336550"/>
          </a:xfrm>
          <a:prstGeom prst="rect">
            <a:avLst/>
          </a:prstGeom>
          <a:noFill/>
          <a:ln w="9525">
            <a:noFill/>
            <a:miter lim="800000"/>
            <a:headEnd/>
            <a:tailEnd/>
          </a:ln>
        </p:spPr>
        <p:txBody>
          <a:bodyPr wrap="none">
            <a:spAutoFit/>
          </a:bodyPr>
          <a:lstStyle/>
          <a:p>
            <a:r>
              <a:rPr lang="en-US" sz="1600" i="1"/>
              <a:t>Mercury ion clock</a:t>
            </a:r>
          </a:p>
        </p:txBody>
      </p:sp>
      <p:sp>
        <p:nvSpPr>
          <p:cNvPr id="58385" name="Text Box 24"/>
          <p:cNvSpPr txBox="1">
            <a:spLocks noChangeArrowheads="1"/>
          </p:cNvSpPr>
          <p:nvPr/>
        </p:nvSpPr>
        <p:spPr bwMode="auto">
          <a:xfrm>
            <a:off x="3352800" y="6276975"/>
            <a:ext cx="1582738" cy="581025"/>
          </a:xfrm>
          <a:prstGeom prst="rect">
            <a:avLst/>
          </a:prstGeom>
          <a:noFill/>
          <a:ln w="9525">
            <a:noFill/>
            <a:miter lim="800000"/>
            <a:headEnd/>
            <a:tailEnd/>
          </a:ln>
        </p:spPr>
        <p:txBody>
          <a:bodyPr wrap="none">
            <a:spAutoFit/>
          </a:bodyPr>
          <a:lstStyle/>
          <a:p>
            <a:pPr algn="ctr"/>
            <a:r>
              <a:rPr lang="en-US" sz="1600" i="1"/>
              <a:t>Neutral calcium</a:t>
            </a:r>
          </a:p>
          <a:p>
            <a:pPr algn="ctr"/>
            <a:r>
              <a:rPr lang="en-US" sz="1600" i="1"/>
              <a:t>clock</a:t>
            </a:r>
          </a:p>
        </p:txBody>
      </p:sp>
      <p:sp>
        <p:nvSpPr>
          <p:cNvPr id="58386"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pic>
        <p:nvPicPr>
          <p:cNvPr id="58387" name="Picture 26" descr="NIST_BestRulers_Diddams"/>
          <p:cNvPicPr>
            <a:picLocks noChangeAspect="1" noChangeArrowheads="1"/>
          </p:cNvPicPr>
          <p:nvPr/>
        </p:nvPicPr>
        <p:blipFill>
          <a:blip r:embed="rId10" cstate="print"/>
          <a:srcRect/>
          <a:stretch>
            <a:fillRect/>
          </a:stretch>
        </p:blipFill>
        <p:spPr bwMode="auto">
          <a:xfrm>
            <a:off x="5397500" y="4953000"/>
            <a:ext cx="1524000" cy="1196975"/>
          </a:xfrm>
          <a:prstGeom prst="rect">
            <a:avLst/>
          </a:prstGeom>
          <a:noFill/>
          <a:ln w="9525">
            <a:solidFill>
              <a:schemeClr val="tx1"/>
            </a:solidFill>
            <a:miter lim="800000"/>
            <a:headEnd/>
            <a:tailEnd/>
          </a:ln>
        </p:spPr>
      </p:pic>
      <p:sp>
        <p:nvSpPr>
          <p:cNvPr id="58388" name="Text Box 27"/>
          <p:cNvSpPr txBox="1">
            <a:spLocks noChangeArrowheads="1"/>
          </p:cNvSpPr>
          <p:nvPr/>
        </p:nvSpPr>
        <p:spPr bwMode="auto">
          <a:xfrm>
            <a:off x="5168900" y="6276975"/>
            <a:ext cx="1765300" cy="581025"/>
          </a:xfrm>
          <a:prstGeom prst="rect">
            <a:avLst/>
          </a:prstGeom>
          <a:noFill/>
          <a:ln w="9525">
            <a:noFill/>
            <a:miter lim="800000"/>
            <a:headEnd/>
            <a:tailEnd/>
          </a:ln>
        </p:spPr>
        <p:txBody>
          <a:bodyPr wrap="none">
            <a:spAutoFit/>
          </a:bodyPr>
          <a:lstStyle/>
          <a:p>
            <a:pPr algn="ctr"/>
            <a:r>
              <a:rPr lang="en-US" sz="1600" i="1"/>
              <a:t>Optical frequency</a:t>
            </a:r>
          </a:p>
          <a:p>
            <a:pPr algn="ctr"/>
            <a:r>
              <a:rPr lang="en-US" sz="1600" i="1"/>
              <a:t>synthesis</a:t>
            </a:r>
          </a:p>
        </p:txBody>
      </p:sp>
      <p:sp>
        <p:nvSpPr>
          <p:cNvPr id="58389" name="AutoShape 28"/>
          <p:cNvSpPr>
            <a:spLocks noChangeArrowheads="1"/>
          </p:cNvSpPr>
          <p:nvPr/>
        </p:nvSpPr>
        <p:spPr bwMode="auto">
          <a:xfrm>
            <a:off x="407988"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8390" name="AutoShape 29"/>
          <p:cNvSpPr>
            <a:spLocks noChangeArrowheads="1"/>
          </p:cNvSpPr>
          <p:nvPr/>
        </p:nvSpPr>
        <p:spPr bwMode="auto">
          <a:xfrm>
            <a:off x="455613" y="20574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8391" name="Text Box 30"/>
          <p:cNvSpPr txBox="1">
            <a:spLocks noChangeArrowheads="1"/>
          </p:cNvSpPr>
          <p:nvPr/>
        </p:nvSpPr>
        <p:spPr bwMode="auto">
          <a:xfrm>
            <a:off x="3429000" y="4191000"/>
            <a:ext cx="950913" cy="336550"/>
          </a:xfrm>
          <a:prstGeom prst="rect">
            <a:avLst/>
          </a:prstGeom>
          <a:noFill/>
          <a:ln w="9525">
            <a:noFill/>
            <a:miter lim="800000"/>
            <a:headEnd/>
            <a:tailEnd/>
          </a:ln>
        </p:spPr>
        <p:txBody>
          <a:bodyPr wrap="none">
            <a:spAutoFit/>
          </a:bodyPr>
          <a:lstStyle/>
          <a:p>
            <a:r>
              <a:rPr lang="en-US" sz="1600" i="1"/>
              <a:t>NIST-F1</a:t>
            </a:r>
          </a:p>
        </p:txBody>
      </p:sp>
      <p:sp>
        <p:nvSpPr>
          <p:cNvPr id="58392"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8393" name="Text Box 32"/>
          <p:cNvSpPr txBox="1">
            <a:spLocks noChangeArrowheads="1"/>
          </p:cNvSpPr>
          <p:nvPr/>
        </p:nvSpPr>
        <p:spPr bwMode="auto">
          <a:xfrm>
            <a:off x="6970713" y="6276975"/>
            <a:ext cx="2014537" cy="336550"/>
          </a:xfrm>
          <a:prstGeom prst="rect">
            <a:avLst/>
          </a:prstGeom>
          <a:noFill/>
          <a:ln w="9525">
            <a:noFill/>
            <a:miter lim="800000"/>
            <a:headEnd/>
            <a:tailEnd/>
          </a:ln>
        </p:spPr>
        <p:txBody>
          <a:bodyPr wrap="none">
            <a:spAutoFit/>
          </a:bodyPr>
          <a:lstStyle/>
          <a:p>
            <a:pPr algn="ctr"/>
            <a:r>
              <a:rPr lang="en-US" sz="1600" i="1"/>
              <a:t>Quantum computing</a:t>
            </a:r>
          </a:p>
        </p:txBody>
      </p:sp>
      <p:sp>
        <p:nvSpPr>
          <p:cNvPr id="58394"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pic>
        <p:nvPicPr>
          <p:cNvPr id="58395" name="Picture 35" descr="4ions_chip2"/>
          <p:cNvPicPr>
            <a:picLocks noChangeAspect="1" noChangeArrowheads="1"/>
          </p:cNvPicPr>
          <p:nvPr/>
        </p:nvPicPr>
        <p:blipFill>
          <a:blip r:embed="rId11" cstate="print"/>
          <a:srcRect l="21437" t="66821" r="50290" b="4718"/>
          <a:stretch>
            <a:fillRect/>
          </a:stretch>
        </p:blipFill>
        <p:spPr bwMode="auto">
          <a:xfrm>
            <a:off x="7315200" y="4953000"/>
            <a:ext cx="1447800" cy="1258888"/>
          </a:xfrm>
          <a:prstGeom prst="rect">
            <a:avLst/>
          </a:prstGeom>
          <a:noFill/>
          <a:ln w="9525">
            <a:noFill/>
            <a:miter lim="800000"/>
            <a:headEnd/>
            <a:tailEnd/>
          </a:ln>
        </p:spPr>
      </p:pic>
      <p:pic>
        <p:nvPicPr>
          <p:cNvPr id="58396" name="Picture 36" descr="MOT1"/>
          <p:cNvPicPr>
            <a:picLocks noChangeAspect="1" noChangeArrowheads="1"/>
          </p:cNvPicPr>
          <p:nvPr/>
        </p:nvPicPr>
        <p:blipFill>
          <a:blip r:embed="rId12" cstate="print"/>
          <a:srcRect/>
          <a:stretch>
            <a:fillRect/>
          </a:stretch>
        </p:blipFill>
        <p:spPr bwMode="auto">
          <a:xfrm>
            <a:off x="3352800" y="4953000"/>
            <a:ext cx="1682750" cy="1262063"/>
          </a:xfrm>
          <a:prstGeom prst="rect">
            <a:avLst/>
          </a:prstGeom>
          <a:noFill/>
          <a:ln w="9525">
            <a:noFill/>
            <a:miter lim="800000"/>
            <a:headEnd/>
            <a:tailEnd/>
          </a:ln>
        </p:spPr>
      </p:pic>
      <p:sp>
        <p:nvSpPr>
          <p:cNvPr id="29" name="Rectangle 28"/>
          <p:cNvSpPr/>
          <p:nvPr/>
        </p:nvSpPr>
        <p:spPr>
          <a:xfrm>
            <a:off x="109538" y="4518025"/>
            <a:ext cx="8815387" cy="233997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8398" name="Picture 30" descr="ITS.png"/>
          <p:cNvPicPr>
            <a:picLocks noChangeAspect="1"/>
          </p:cNvPicPr>
          <p:nvPr/>
        </p:nvPicPr>
        <p:blipFill>
          <a:blip r:embed="rId13" cstate="print"/>
          <a:srcRect/>
          <a:stretch>
            <a:fillRect/>
          </a:stretch>
        </p:blipFill>
        <p:spPr bwMode="auto">
          <a:xfrm>
            <a:off x="3635375" y="565150"/>
            <a:ext cx="2290763" cy="14668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228600" y="1344613"/>
            <a:ext cx="8686800" cy="4444294"/>
          </a:xfrm>
          <a:prstGeom prst="rect">
            <a:avLst/>
          </a:prstGeom>
          <a:solidFill>
            <a:srgbClr val="CCFFFF"/>
          </a:solidFill>
          <a:ln w="25400">
            <a:solidFill>
              <a:schemeClr val="tx1"/>
            </a:solidFill>
            <a:miter lim="800000"/>
            <a:headEnd/>
            <a:tailEnd/>
          </a:ln>
        </p:spPr>
        <p:txBody>
          <a:bodyPr>
            <a:spAutoFit/>
          </a:bodyPr>
          <a:lstStyle/>
          <a:p>
            <a:pPr marL="225425" indent="-225425">
              <a:spcBef>
                <a:spcPct val="20000"/>
              </a:spcBef>
            </a:pPr>
            <a:r>
              <a:rPr lang="en-US" sz="1400" b="1" dirty="0"/>
              <a:t>Physical Effects			Bias Magnitude (×10</a:t>
            </a:r>
            <a:r>
              <a:rPr lang="en-US" sz="1400" b="1" baseline="30000" dirty="0"/>
              <a:t>-15</a:t>
            </a:r>
            <a:r>
              <a:rPr lang="en-US" sz="1400" b="1" dirty="0"/>
              <a:t>)            Type B Uncertainty (×10</a:t>
            </a:r>
            <a:r>
              <a:rPr lang="en-US" sz="1400" b="1" baseline="30000" dirty="0"/>
              <a:t>-15</a:t>
            </a:r>
            <a:r>
              <a:rPr lang="en-US" sz="1400" b="1" dirty="0"/>
              <a:t>)</a:t>
            </a:r>
          </a:p>
          <a:p>
            <a:pPr marL="225425" indent="-225425">
              <a:spcBef>
                <a:spcPct val="20000"/>
              </a:spcBef>
              <a:buFontTx/>
              <a:buChar char="•"/>
            </a:pPr>
            <a:r>
              <a:rPr lang="en-US" sz="1400" dirty="0"/>
              <a:t>Second Order (Quadratic) Zeeman 		+180.60			0.013</a:t>
            </a:r>
          </a:p>
          <a:p>
            <a:pPr marL="225425" indent="-225425">
              <a:spcBef>
                <a:spcPct val="20000"/>
              </a:spcBef>
              <a:buFontTx/>
              <a:buChar char="•"/>
            </a:pPr>
            <a:r>
              <a:rPr lang="en-US" sz="1400" dirty="0"/>
              <a:t>Gravitation			                   +179.95			0.03	</a:t>
            </a:r>
          </a:p>
          <a:p>
            <a:pPr marL="225425" indent="-225425">
              <a:spcBef>
                <a:spcPct val="20000"/>
              </a:spcBef>
              <a:buFontTx/>
              <a:buChar char="•"/>
            </a:pPr>
            <a:r>
              <a:rPr lang="en-US" sz="1400" dirty="0"/>
              <a:t>AC Zeeman (Heaters)			 0.05			0.05</a:t>
            </a:r>
          </a:p>
          <a:p>
            <a:pPr marL="225425" indent="-225425">
              <a:spcBef>
                <a:spcPct val="20000"/>
              </a:spcBef>
              <a:buFontTx/>
              <a:buChar char="•"/>
            </a:pPr>
            <a:r>
              <a:rPr lang="en-US" sz="1400" dirty="0"/>
              <a:t>Cavity Pulling				 0.02			0.02</a:t>
            </a:r>
          </a:p>
          <a:p>
            <a:pPr marL="225425" indent="-225425">
              <a:spcBef>
                <a:spcPct val="20000"/>
              </a:spcBef>
              <a:buFontTx/>
              <a:buChar char="•"/>
            </a:pPr>
            <a:r>
              <a:rPr lang="en-US" sz="1400" dirty="0"/>
              <a:t>Rabi Pulling				 0.0001			0.0001</a:t>
            </a:r>
          </a:p>
          <a:p>
            <a:pPr marL="225425" indent="-225425">
              <a:spcBef>
                <a:spcPct val="20000"/>
              </a:spcBef>
              <a:buFontTx/>
              <a:buChar char="•"/>
            </a:pPr>
            <a:r>
              <a:rPr lang="en-US" sz="1400" dirty="0"/>
              <a:t>Cavity Phase (distributed)		 	 0.02			0.02</a:t>
            </a:r>
          </a:p>
          <a:p>
            <a:pPr marL="225425" indent="-225425">
              <a:spcBef>
                <a:spcPct val="20000"/>
              </a:spcBef>
              <a:buFontTx/>
              <a:buChar char="•"/>
            </a:pPr>
            <a:r>
              <a:rPr lang="en-US" sz="1400" dirty="0"/>
              <a:t>Fluorescent Light Shift			 0.00001			0.00001</a:t>
            </a:r>
          </a:p>
          <a:p>
            <a:pPr marL="225425" indent="-225425">
              <a:spcBef>
                <a:spcPct val="20000"/>
              </a:spcBef>
              <a:buFontTx/>
              <a:buChar char="•"/>
            </a:pPr>
            <a:r>
              <a:rPr lang="en-US" sz="1400" dirty="0"/>
              <a:t>Adjacent Atomic Transitions		 	 0.02			0.02</a:t>
            </a:r>
          </a:p>
          <a:p>
            <a:pPr marL="225425" indent="-225425">
              <a:spcBef>
                <a:spcPct val="20000"/>
              </a:spcBef>
              <a:buFontTx/>
              <a:buChar char="•"/>
            </a:pPr>
            <a:r>
              <a:rPr lang="en-US" sz="1400" dirty="0"/>
              <a:t>Microwave Spectral Purity			 0.003			0.003</a:t>
            </a:r>
          </a:p>
          <a:p>
            <a:pPr marL="225425" indent="-225425">
              <a:spcBef>
                <a:spcPct val="20000"/>
              </a:spcBef>
              <a:buFontTx/>
              <a:buChar char="•"/>
            </a:pPr>
            <a:r>
              <a:rPr lang="en-US" sz="1400" dirty="0"/>
              <a:t>Adjacent Transition		  	  	 0.02			0.02</a:t>
            </a:r>
          </a:p>
          <a:p>
            <a:pPr marL="225425" indent="-225425">
              <a:spcBef>
                <a:spcPct val="20000"/>
              </a:spcBef>
              <a:buFontTx/>
              <a:buChar char="•"/>
            </a:pPr>
            <a:r>
              <a:rPr lang="en-US" sz="1400" dirty="0"/>
              <a:t>Electronics			  	 0			0.01</a:t>
            </a:r>
          </a:p>
          <a:p>
            <a:pPr marL="225425" indent="-225425">
              <a:spcBef>
                <a:spcPct val="20000"/>
              </a:spcBef>
              <a:buFontTx/>
              <a:buChar char="•"/>
            </a:pPr>
            <a:endParaRPr lang="en-US" sz="1400" dirty="0"/>
          </a:p>
          <a:p>
            <a:pPr marL="225425" indent="-225425">
              <a:spcBef>
                <a:spcPct val="20000"/>
              </a:spcBef>
              <a:buFontTx/>
              <a:buChar char="•"/>
            </a:pPr>
            <a:r>
              <a:rPr lang="en-US" sz="1400" b="1" dirty="0">
                <a:solidFill>
                  <a:srgbClr val="FF0000"/>
                </a:solidFill>
              </a:rPr>
              <a:t>Spin </a:t>
            </a:r>
            <a:r>
              <a:rPr lang="en-US" sz="1400" b="1" dirty="0" smtClean="0">
                <a:solidFill>
                  <a:srgbClr val="FF0000"/>
                </a:solidFill>
              </a:rPr>
              <a:t>Exchange (Collisions)</a:t>
            </a:r>
            <a:r>
              <a:rPr lang="en-US" sz="1400" b="1" dirty="0">
                <a:solidFill>
                  <a:srgbClr val="FF0000"/>
                </a:solidFill>
              </a:rPr>
              <a:t>			</a:t>
            </a:r>
            <a:r>
              <a:rPr lang="en-US" sz="1400" b="1" dirty="0" smtClean="0">
                <a:solidFill>
                  <a:srgbClr val="FF0000"/>
                </a:solidFill>
              </a:rPr>
              <a:t>-</a:t>
            </a:r>
            <a:r>
              <a:rPr lang="en-US" sz="1400" b="1" dirty="0">
                <a:solidFill>
                  <a:srgbClr val="FF0000"/>
                </a:solidFill>
              </a:rPr>
              <a:t>0.41			0.15</a:t>
            </a:r>
          </a:p>
          <a:p>
            <a:pPr marL="225425" indent="-225425">
              <a:spcBef>
                <a:spcPct val="20000"/>
              </a:spcBef>
              <a:buFontTx/>
              <a:buChar char="•"/>
            </a:pPr>
            <a:r>
              <a:rPr lang="en-US" sz="1400" b="1" dirty="0" smtClean="0">
                <a:solidFill>
                  <a:srgbClr val="FF0000"/>
                </a:solidFill>
              </a:rPr>
              <a:t>Blackbody Radiation Shift</a:t>
            </a:r>
            <a:r>
              <a:rPr lang="en-US" sz="1400" b="1" dirty="0">
                <a:solidFill>
                  <a:srgbClr val="FF0000"/>
                </a:solidFill>
              </a:rPr>
              <a:t>			</a:t>
            </a:r>
            <a:r>
              <a:rPr lang="en-US" sz="1400" b="1" dirty="0" smtClean="0">
                <a:solidFill>
                  <a:srgbClr val="FF0000"/>
                </a:solidFill>
              </a:rPr>
              <a:t>-</a:t>
            </a:r>
            <a:r>
              <a:rPr lang="en-US" sz="1400" b="1" dirty="0">
                <a:solidFill>
                  <a:srgbClr val="FF0000"/>
                </a:solidFill>
              </a:rPr>
              <a:t>22.98			0.28</a:t>
            </a:r>
          </a:p>
          <a:p>
            <a:pPr marL="225425" indent="-225425">
              <a:spcBef>
                <a:spcPct val="20000"/>
              </a:spcBef>
            </a:pPr>
            <a:r>
              <a:rPr lang="en-US" sz="1400" dirty="0"/>
              <a:t>	</a:t>
            </a:r>
          </a:p>
          <a:p>
            <a:pPr marL="225425" indent="-225425">
              <a:spcBef>
                <a:spcPct val="20000"/>
              </a:spcBef>
            </a:pPr>
            <a:r>
              <a:rPr lang="en-US" sz="1400" b="1" dirty="0"/>
              <a:t>Total Type B Uncertainty						 0.34</a:t>
            </a:r>
          </a:p>
        </p:txBody>
      </p:sp>
      <p:sp>
        <p:nvSpPr>
          <p:cNvPr id="59395" name="Text Box 3"/>
          <p:cNvSpPr txBox="1">
            <a:spLocks noChangeArrowheads="1"/>
          </p:cNvSpPr>
          <p:nvPr/>
        </p:nvSpPr>
        <p:spPr bwMode="auto">
          <a:xfrm>
            <a:off x="0" y="117475"/>
            <a:ext cx="9144000" cy="519113"/>
          </a:xfrm>
          <a:prstGeom prst="rect">
            <a:avLst/>
          </a:prstGeom>
          <a:noFill/>
          <a:ln w="9525">
            <a:noFill/>
            <a:miter lim="800000"/>
            <a:headEnd/>
            <a:tailEnd/>
          </a:ln>
        </p:spPr>
        <p:txBody>
          <a:bodyPr>
            <a:spAutoFit/>
          </a:bodyPr>
          <a:lstStyle/>
          <a:p>
            <a:pPr algn="ctr"/>
            <a:r>
              <a:rPr lang="en-US" sz="2800" dirty="0"/>
              <a:t>NIST-F1 Systematic Uncertainties</a:t>
            </a:r>
          </a:p>
        </p:txBody>
      </p:sp>
      <p:sp>
        <p:nvSpPr>
          <p:cNvPr id="59396" name="Rectangle 4"/>
          <p:cNvSpPr>
            <a:spLocks noChangeArrowheads="1"/>
          </p:cNvSpPr>
          <p:nvPr/>
        </p:nvSpPr>
        <p:spPr bwMode="auto">
          <a:xfrm>
            <a:off x="276225" y="4706938"/>
            <a:ext cx="8012113" cy="508000"/>
          </a:xfrm>
          <a:prstGeom prst="rect">
            <a:avLst/>
          </a:prstGeom>
          <a:noFill/>
          <a:ln w="38100">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3501570" y="2713344"/>
            <a:ext cx="3856159" cy="14227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a:solidFill>
                  <a:schemeClr val="tx1"/>
                </a:solidFill>
                <a:latin typeface="+mn-lt"/>
              </a:defRPr>
            </a:lvl3pPr>
            <a:lvl4pPr marL="1600200" indent="-228600" algn="l" rtl="0" fontAlgn="base">
              <a:spcBef>
                <a:spcPct val="20000"/>
              </a:spcBef>
              <a:spcAft>
                <a:spcPct val="0"/>
              </a:spcAft>
              <a:buChar char="–"/>
              <a:defRPr sz="1600">
                <a:solidFill>
                  <a:schemeClr val="tx1"/>
                </a:solidFill>
                <a:latin typeface="+mn-lt"/>
              </a:defRPr>
            </a:lvl4pPr>
            <a:lvl5pPr marL="2057400" indent="-228600" algn="l" rtl="0" fontAlgn="base">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a:lstStyle>
          <a:p>
            <a:pPr marL="0" indent="6350" algn="ctr">
              <a:lnSpc>
                <a:spcPct val="90000"/>
              </a:lnSpc>
              <a:buFontTx/>
              <a:buNone/>
            </a:pPr>
            <a:r>
              <a:rPr lang="en-US" dirty="0" smtClean="0"/>
              <a:t> Cryogenic (80K) region to reduce blackbody frequency shift</a:t>
            </a:r>
          </a:p>
        </p:txBody>
      </p:sp>
      <p:pic>
        <p:nvPicPr>
          <p:cNvPr id="8" name="Picture 4" descr="F2 Assembly for SJ NIST Oct 2008"/>
          <p:cNvPicPr>
            <a:picLocks noChangeAspect="1" noChangeArrowheads="1"/>
          </p:cNvPicPr>
          <p:nvPr/>
        </p:nvPicPr>
        <p:blipFill rotWithShape="1">
          <a:blip r:embed="rId3" cstate="print">
            <a:clrChange>
              <a:clrFrom>
                <a:srgbClr val="346495"/>
              </a:clrFrom>
              <a:clrTo>
                <a:srgbClr val="346495">
                  <a:alpha val="0"/>
                </a:srgbClr>
              </a:clrTo>
            </a:clrChange>
          </a:blip>
          <a:srcRect l="29228" t="2174" r="46899" b="3912"/>
          <a:stretch/>
        </p:blipFill>
        <p:spPr bwMode="auto">
          <a:xfrm>
            <a:off x="1435394" y="0"/>
            <a:ext cx="1955505" cy="6858000"/>
          </a:xfrm>
          <a:prstGeom prst="rect">
            <a:avLst/>
          </a:prstGeom>
          <a:noFill/>
          <a:ln w="9525">
            <a:noFill/>
            <a:miter lim="800000"/>
            <a:headEnd/>
            <a:tailEnd/>
          </a:ln>
        </p:spPr>
      </p:pic>
      <p:sp>
        <p:nvSpPr>
          <p:cNvPr id="9" name="AutoShape 11"/>
          <p:cNvSpPr>
            <a:spLocks/>
          </p:cNvSpPr>
          <p:nvPr/>
        </p:nvSpPr>
        <p:spPr bwMode="auto">
          <a:xfrm>
            <a:off x="2514600" y="990600"/>
            <a:ext cx="876300" cy="3962400"/>
          </a:xfrm>
          <a:prstGeom prst="rightBrace">
            <a:avLst>
              <a:gd name="adj1" fmla="val 25344"/>
              <a:gd name="adj2" fmla="val 50000"/>
            </a:avLst>
          </a:prstGeom>
          <a:noFill/>
          <a:ln w="38100">
            <a:solidFill>
              <a:srgbClr val="C81616"/>
            </a:solidFill>
            <a:round/>
            <a:headEnd/>
            <a:tailEnd/>
          </a:ln>
        </p:spPr>
        <p:txBody>
          <a:bodyPr wrap="none" anchor="ctr"/>
          <a:lstStyle/>
          <a:p>
            <a:endParaRPr lang="en-US" sz="1800"/>
          </a:p>
        </p:txBody>
      </p:sp>
      <p:sp>
        <p:nvSpPr>
          <p:cNvPr id="10" name="AutoShape 12"/>
          <p:cNvSpPr>
            <a:spLocks/>
          </p:cNvSpPr>
          <p:nvPr/>
        </p:nvSpPr>
        <p:spPr bwMode="auto">
          <a:xfrm>
            <a:off x="2819400" y="5334000"/>
            <a:ext cx="571500" cy="1295400"/>
          </a:xfrm>
          <a:prstGeom prst="rightBrace">
            <a:avLst>
              <a:gd name="adj1" fmla="val 12879"/>
              <a:gd name="adj2" fmla="val 50000"/>
            </a:avLst>
          </a:prstGeom>
          <a:noFill/>
          <a:ln w="38100">
            <a:solidFill>
              <a:srgbClr val="C81616"/>
            </a:solidFill>
            <a:round/>
            <a:headEnd/>
            <a:tailEnd/>
          </a:ln>
        </p:spPr>
        <p:txBody>
          <a:bodyPr wrap="none" anchor="ctr"/>
          <a:lstStyle/>
          <a:p>
            <a:endParaRPr lang="en-US" sz="1800"/>
          </a:p>
        </p:txBody>
      </p:sp>
      <p:sp>
        <p:nvSpPr>
          <p:cNvPr id="11" name="Rectangle 10"/>
          <p:cNvSpPr/>
          <p:nvPr/>
        </p:nvSpPr>
        <p:spPr>
          <a:xfrm>
            <a:off x="3546632" y="5722657"/>
            <a:ext cx="4971143" cy="1089529"/>
          </a:xfrm>
          <a:prstGeom prst="rect">
            <a:avLst/>
          </a:prstGeom>
        </p:spPr>
        <p:txBody>
          <a:bodyPr wrap="square">
            <a:spAutoFit/>
          </a:bodyPr>
          <a:lstStyle/>
          <a:p>
            <a:pPr indent="6350" algn="ctr">
              <a:lnSpc>
                <a:spcPct val="90000"/>
              </a:lnSpc>
            </a:pPr>
            <a:r>
              <a:rPr lang="en-US" sz="2400" dirty="0" smtClean="0"/>
              <a:t>Modified laser cooling system to enable multiple atom ball tosses, reducing collisional frequency shift</a:t>
            </a:r>
            <a:endParaRPr lang="en-US" sz="2400" dirty="0"/>
          </a:p>
        </p:txBody>
      </p:sp>
      <p:sp>
        <p:nvSpPr>
          <p:cNvPr id="15" name="Text Box 3"/>
          <p:cNvSpPr txBox="1">
            <a:spLocks noChangeArrowheads="1"/>
          </p:cNvSpPr>
          <p:nvPr/>
        </p:nvSpPr>
        <p:spPr bwMode="auto">
          <a:xfrm>
            <a:off x="2952750" y="128624"/>
            <a:ext cx="6158908" cy="523220"/>
          </a:xfrm>
          <a:prstGeom prst="rect">
            <a:avLst/>
          </a:prstGeom>
          <a:noFill/>
          <a:ln w="9525">
            <a:noFill/>
            <a:miter lim="800000"/>
            <a:headEnd/>
            <a:tailEnd/>
          </a:ln>
        </p:spPr>
        <p:txBody>
          <a:bodyPr wrap="square">
            <a:spAutoFit/>
          </a:bodyPr>
          <a:lstStyle/>
          <a:p>
            <a:pPr algn="ctr"/>
            <a:r>
              <a:rPr lang="en-US" sz="2800" dirty="0" smtClean="0"/>
              <a:t>NIST-F2</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
          <p:cNvGraphicFramePr>
            <a:graphicFrameLocks noChangeAspect="1"/>
          </p:cNvGraphicFramePr>
          <p:nvPr>
            <p:extLst>
              <p:ext uri="{D42A27DB-BD31-4B8C-83A1-F6EECF244321}">
                <p14:modId xmlns:p14="http://schemas.microsoft.com/office/powerpoint/2010/main" val="2205778841"/>
              </p:ext>
            </p:extLst>
          </p:nvPr>
        </p:nvGraphicFramePr>
        <p:xfrm>
          <a:off x="457200" y="614363"/>
          <a:ext cx="8669338" cy="5387975"/>
        </p:xfrm>
        <a:graphic>
          <a:graphicData uri="http://schemas.openxmlformats.org/presentationml/2006/ole">
            <mc:AlternateContent xmlns:mc="http://schemas.openxmlformats.org/markup-compatibility/2006">
              <mc:Choice xmlns:v="urn:schemas-microsoft-com:vml" Requires="v">
                <p:oleObj spid="_x0000_s709691" name="Worksheet" r:id="rId4" imgW="7343834" imgH="4448250" progId="Excel.Sheet.8">
                  <p:embed/>
                </p:oleObj>
              </mc:Choice>
              <mc:Fallback>
                <p:oleObj name="Worksheet" r:id="rId4" imgW="7343834" imgH="4448250" progId="Excel.Sheet.8">
                  <p:embed/>
                  <p:pic>
                    <p:nvPicPr>
                      <p:cNvPr id="0" name=""/>
                      <p:cNvPicPr>
                        <a:picLocks noChangeAspect="1" noChangeArrowheads="1"/>
                      </p:cNvPicPr>
                      <p:nvPr/>
                    </p:nvPicPr>
                    <p:blipFill>
                      <a:blip r:embed="rId5"/>
                      <a:srcRect/>
                      <a:stretch>
                        <a:fillRect/>
                      </a:stretch>
                    </p:blipFill>
                    <p:spPr bwMode="auto">
                      <a:xfrm>
                        <a:off x="457200" y="614363"/>
                        <a:ext cx="8669338" cy="538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Text Box 5"/>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Improvements in Primary Frequency Standards</a:t>
            </a:r>
          </a:p>
        </p:txBody>
      </p:sp>
      <p:sp>
        <p:nvSpPr>
          <p:cNvPr id="12292" name="Text Box 6"/>
          <p:cNvSpPr txBox="1">
            <a:spLocks noChangeArrowheads="1"/>
          </p:cNvSpPr>
          <p:nvPr/>
        </p:nvSpPr>
        <p:spPr bwMode="auto">
          <a:xfrm rot="-5400000">
            <a:off x="-942181" y="3151981"/>
            <a:ext cx="2738438" cy="396875"/>
          </a:xfrm>
          <a:prstGeom prst="rect">
            <a:avLst/>
          </a:prstGeom>
          <a:noFill/>
          <a:ln w="9525">
            <a:noFill/>
            <a:miter lim="800000"/>
            <a:headEnd/>
            <a:tailEnd/>
          </a:ln>
        </p:spPr>
        <p:txBody>
          <a:bodyPr wrap="none">
            <a:spAutoFit/>
          </a:bodyPr>
          <a:lstStyle/>
          <a:p>
            <a:r>
              <a:rPr lang="en-US" sz="2000"/>
              <a:t>Frequency Uncertainty</a:t>
            </a:r>
          </a:p>
        </p:txBody>
      </p:sp>
      <p:sp>
        <p:nvSpPr>
          <p:cNvPr id="12293" name="Text Box 7"/>
          <p:cNvSpPr txBox="1">
            <a:spLocks noChangeArrowheads="1"/>
          </p:cNvSpPr>
          <p:nvPr/>
        </p:nvSpPr>
        <p:spPr bwMode="auto">
          <a:xfrm>
            <a:off x="4419600" y="6172200"/>
            <a:ext cx="720725" cy="396875"/>
          </a:xfrm>
          <a:prstGeom prst="rect">
            <a:avLst/>
          </a:prstGeom>
          <a:noFill/>
          <a:ln w="9525">
            <a:noFill/>
            <a:miter lim="800000"/>
            <a:headEnd/>
            <a:tailEnd/>
          </a:ln>
        </p:spPr>
        <p:txBody>
          <a:bodyPr wrap="none">
            <a:spAutoFit/>
          </a:bodyPr>
          <a:lstStyle/>
          <a:p>
            <a:r>
              <a:rPr lang="en-US" sz="2000"/>
              <a:t>Year</a:t>
            </a:r>
          </a:p>
        </p:txBody>
      </p:sp>
      <p:sp>
        <p:nvSpPr>
          <p:cNvPr id="12294" name="Text Box 8"/>
          <p:cNvSpPr txBox="1">
            <a:spLocks noChangeArrowheads="1"/>
          </p:cNvSpPr>
          <p:nvPr/>
        </p:nvSpPr>
        <p:spPr bwMode="auto">
          <a:xfrm>
            <a:off x="6384925" y="4275138"/>
            <a:ext cx="1047750" cy="366712"/>
          </a:xfrm>
          <a:prstGeom prst="rect">
            <a:avLst/>
          </a:prstGeom>
          <a:noFill/>
          <a:ln w="9525">
            <a:noFill/>
            <a:miter lim="800000"/>
            <a:headEnd/>
            <a:tailEnd/>
          </a:ln>
        </p:spPr>
        <p:txBody>
          <a:bodyPr wrap="none">
            <a:spAutoFit/>
          </a:bodyPr>
          <a:lstStyle/>
          <a:p>
            <a:r>
              <a:rPr lang="en-US" b="1" dirty="0">
                <a:solidFill>
                  <a:srgbClr val="FF9933"/>
                </a:solidFill>
              </a:rPr>
              <a:t>NIST-F2</a:t>
            </a:r>
          </a:p>
        </p:txBody>
      </p:sp>
      <p:sp>
        <p:nvSpPr>
          <p:cNvPr id="12295" name="Text Box 9"/>
          <p:cNvSpPr txBox="1">
            <a:spLocks noChangeArrowheads="1"/>
          </p:cNvSpPr>
          <p:nvPr/>
        </p:nvSpPr>
        <p:spPr bwMode="auto">
          <a:xfrm>
            <a:off x="2362200" y="990600"/>
            <a:ext cx="869950" cy="366713"/>
          </a:xfrm>
          <a:prstGeom prst="rect">
            <a:avLst/>
          </a:prstGeom>
          <a:noFill/>
          <a:ln w="9525">
            <a:noFill/>
            <a:miter lim="800000"/>
            <a:headEnd/>
            <a:tailEnd/>
          </a:ln>
        </p:spPr>
        <p:txBody>
          <a:bodyPr wrap="none">
            <a:spAutoFit/>
          </a:bodyPr>
          <a:lstStyle/>
          <a:p>
            <a:r>
              <a:rPr lang="en-US" b="1">
                <a:solidFill>
                  <a:srgbClr val="0000FF"/>
                </a:solidFill>
              </a:rPr>
              <a:t>NBS-1</a:t>
            </a:r>
          </a:p>
        </p:txBody>
      </p:sp>
      <p:sp>
        <p:nvSpPr>
          <p:cNvPr id="12296" name="Text Box 10"/>
          <p:cNvSpPr txBox="1">
            <a:spLocks noChangeArrowheads="1"/>
          </p:cNvSpPr>
          <p:nvPr/>
        </p:nvSpPr>
        <p:spPr bwMode="auto">
          <a:xfrm>
            <a:off x="7010400" y="3395662"/>
            <a:ext cx="1047750" cy="366713"/>
          </a:xfrm>
          <a:prstGeom prst="rect">
            <a:avLst/>
          </a:prstGeom>
          <a:noFill/>
          <a:ln w="9525">
            <a:noFill/>
            <a:miter lim="800000"/>
            <a:headEnd/>
            <a:tailEnd/>
          </a:ln>
        </p:spPr>
        <p:txBody>
          <a:bodyPr wrap="none">
            <a:spAutoFit/>
          </a:bodyPr>
          <a:lstStyle/>
          <a:p>
            <a:r>
              <a:rPr lang="en-US" b="1" dirty="0">
                <a:solidFill>
                  <a:srgbClr val="0000FF"/>
                </a:solidFill>
              </a:rPr>
              <a:t>NIST-F1</a:t>
            </a:r>
          </a:p>
        </p:txBody>
      </p:sp>
      <p:sp>
        <p:nvSpPr>
          <p:cNvPr id="12297" name="Text Box 11"/>
          <p:cNvSpPr txBox="1">
            <a:spLocks noChangeArrowheads="1"/>
          </p:cNvSpPr>
          <p:nvPr/>
        </p:nvSpPr>
        <p:spPr bwMode="auto">
          <a:xfrm>
            <a:off x="4267200" y="4632325"/>
            <a:ext cx="3917950" cy="641350"/>
          </a:xfrm>
          <a:prstGeom prst="rect">
            <a:avLst/>
          </a:prstGeom>
          <a:noFill/>
          <a:ln w="9525">
            <a:noFill/>
            <a:miter lim="800000"/>
            <a:headEnd/>
            <a:tailEnd/>
          </a:ln>
        </p:spPr>
        <p:txBody>
          <a:bodyPr wrap="none">
            <a:spAutoFit/>
          </a:bodyPr>
          <a:lstStyle/>
          <a:p>
            <a:r>
              <a:rPr lang="en-US" sz="3600" b="1" dirty="0">
                <a:solidFill>
                  <a:srgbClr val="FF9933"/>
                </a:solidFill>
              </a:rPr>
              <a:t>Beyond Cesium?</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0" y="760413"/>
            <a:ext cx="9144000" cy="457200"/>
          </a:xfrm>
          <a:prstGeom prst="rect">
            <a:avLst/>
          </a:prstGeom>
          <a:noFill/>
          <a:ln w="9525">
            <a:noFill/>
            <a:miter lim="800000"/>
            <a:headEnd/>
            <a:tailEnd/>
          </a:ln>
          <a:effectLst/>
        </p:spPr>
        <p:txBody>
          <a:bodyPr>
            <a:spAutoFit/>
          </a:bodyPr>
          <a:lstStyle/>
          <a:p>
            <a:pPr algn="ctr"/>
            <a:r>
              <a:rPr lang="en-US" sz="2400"/>
              <a:t>More “ticks per second:” Higher clock frequencies</a:t>
            </a:r>
          </a:p>
        </p:txBody>
      </p:sp>
      <p:graphicFrame>
        <p:nvGraphicFramePr>
          <p:cNvPr id="3" name="Object 6"/>
          <p:cNvGraphicFramePr>
            <a:graphicFrameLocks noChangeAspect="1"/>
          </p:cNvGraphicFramePr>
          <p:nvPr/>
        </p:nvGraphicFramePr>
        <p:xfrm>
          <a:off x="1408113" y="1477963"/>
          <a:ext cx="5638800" cy="1839912"/>
        </p:xfrm>
        <a:graphic>
          <a:graphicData uri="http://schemas.openxmlformats.org/presentationml/2006/ole">
            <mc:AlternateContent xmlns:mc="http://schemas.openxmlformats.org/markup-compatibility/2006">
              <mc:Choice xmlns:v="urn:schemas-microsoft-com:vml" Requires="v">
                <p:oleObj spid="_x0000_s719970" name="Chart" r:id="rId4" imgW="7095936" imgH="4524253" progId="Excel.Sheet.8">
                  <p:embed/>
                </p:oleObj>
              </mc:Choice>
              <mc:Fallback>
                <p:oleObj name="Chart" r:id="rId4" imgW="7095936" imgH="4524253"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4632" r="68083" b="14632"/>
                      <a:stretch>
                        <a:fillRect/>
                      </a:stretch>
                    </p:blipFill>
                    <p:spPr bwMode="auto">
                      <a:xfrm>
                        <a:off x="1408113" y="1477963"/>
                        <a:ext cx="5638800" cy="18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Line 7"/>
          <p:cNvSpPr>
            <a:spLocks noChangeShapeType="1"/>
          </p:cNvSpPr>
          <p:nvPr/>
        </p:nvSpPr>
        <p:spPr bwMode="auto">
          <a:xfrm flipV="1">
            <a:off x="979488" y="1276350"/>
            <a:ext cx="0" cy="4222750"/>
          </a:xfrm>
          <a:prstGeom prst="line">
            <a:avLst/>
          </a:prstGeom>
          <a:noFill/>
          <a:ln w="38100">
            <a:solidFill>
              <a:schemeClr val="tx1"/>
            </a:solidFill>
            <a:round/>
            <a:headEnd/>
            <a:tailEnd type="triangle" w="lg" len="lg"/>
          </a:ln>
          <a:effectLst/>
        </p:spPr>
        <p:txBody>
          <a:bodyPr/>
          <a:lstStyle/>
          <a:p>
            <a:endParaRPr lang="en-US"/>
          </a:p>
        </p:txBody>
      </p:sp>
      <p:sp>
        <p:nvSpPr>
          <p:cNvPr id="5" name="Line 8"/>
          <p:cNvSpPr>
            <a:spLocks noChangeShapeType="1"/>
          </p:cNvSpPr>
          <p:nvPr/>
        </p:nvSpPr>
        <p:spPr bwMode="auto">
          <a:xfrm rot="5400000" flipV="1">
            <a:off x="4309269" y="2209006"/>
            <a:ext cx="0" cy="6630988"/>
          </a:xfrm>
          <a:prstGeom prst="line">
            <a:avLst/>
          </a:prstGeom>
          <a:noFill/>
          <a:ln w="38100">
            <a:solidFill>
              <a:schemeClr val="tx1"/>
            </a:solidFill>
            <a:round/>
            <a:headEnd/>
            <a:tailEnd type="triangle" w="lg" len="lg"/>
          </a:ln>
          <a:effectLst/>
        </p:spPr>
        <p:txBody>
          <a:bodyPr/>
          <a:lstStyle/>
          <a:p>
            <a:endParaRPr lang="en-US"/>
          </a:p>
        </p:txBody>
      </p:sp>
      <p:sp>
        <p:nvSpPr>
          <p:cNvPr id="6" name="Text Box 9"/>
          <p:cNvSpPr txBox="1">
            <a:spLocks noChangeArrowheads="1"/>
          </p:cNvSpPr>
          <p:nvPr/>
        </p:nvSpPr>
        <p:spPr bwMode="auto">
          <a:xfrm rot="16200000">
            <a:off x="-913606" y="3194844"/>
            <a:ext cx="2760662" cy="457200"/>
          </a:xfrm>
          <a:prstGeom prst="rect">
            <a:avLst/>
          </a:prstGeom>
          <a:noFill/>
          <a:ln w="9525">
            <a:noFill/>
            <a:miter lim="800000"/>
            <a:headEnd/>
            <a:tailEnd/>
          </a:ln>
          <a:effectLst/>
        </p:spPr>
        <p:txBody>
          <a:bodyPr wrap="none">
            <a:spAutoFit/>
          </a:bodyPr>
          <a:lstStyle/>
          <a:p>
            <a:r>
              <a:rPr lang="en-US" sz="2400"/>
              <a:t>Measured Quantity</a:t>
            </a:r>
          </a:p>
        </p:txBody>
      </p:sp>
      <p:sp>
        <p:nvSpPr>
          <p:cNvPr id="7" name="Text Box 10"/>
          <p:cNvSpPr txBox="1">
            <a:spLocks noChangeArrowheads="1"/>
          </p:cNvSpPr>
          <p:nvPr/>
        </p:nvSpPr>
        <p:spPr bwMode="auto">
          <a:xfrm>
            <a:off x="4406900" y="5661025"/>
            <a:ext cx="862013" cy="457200"/>
          </a:xfrm>
          <a:prstGeom prst="rect">
            <a:avLst/>
          </a:prstGeom>
          <a:noFill/>
          <a:ln w="9525">
            <a:noFill/>
            <a:miter lim="800000"/>
            <a:headEnd/>
            <a:tailEnd/>
          </a:ln>
          <a:effectLst/>
        </p:spPr>
        <p:txBody>
          <a:bodyPr wrap="none">
            <a:spAutoFit/>
          </a:bodyPr>
          <a:lstStyle/>
          <a:p>
            <a:r>
              <a:rPr lang="en-US" sz="2400"/>
              <a:t>Time</a:t>
            </a:r>
          </a:p>
        </p:txBody>
      </p:sp>
      <p:graphicFrame>
        <p:nvGraphicFramePr>
          <p:cNvPr id="8" name="Object 11"/>
          <p:cNvGraphicFramePr>
            <a:graphicFrameLocks noChangeAspect="1"/>
          </p:cNvGraphicFramePr>
          <p:nvPr/>
        </p:nvGraphicFramePr>
        <p:xfrm>
          <a:off x="1519238" y="3505200"/>
          <a:ext cx="5951537" cy="1754188"/>
        </p:xfrm>
        <a:graphic>
          <a:graphicData uri="http://schemas.openxmlformats.org/presentationml/2006/ole">
            <mc:AlternateContent xmlns:mc="http://schemas.openxmlformats.org/markup-compatibility/2006">
              <mc:Choice xmlns:v="urn:schemas-microsoft-com:vml" Requires="v">
                <p:oleObj spid="_x0000_s719971" name="Chart" r:id="rId6" imgW="7095936" imgH="4524253" progId="Excel.Sheet.8">
                  <p:embed/>
                </p:oleObj>
              </mc:Choice>
              <mc:Fallback>
                <p:oleObj name="Chart" r:id="rId6" imgW="7095936" imgH="4524253"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15158" r="11946" b="15790"/>
                      <a:stretch>
                        <a:fillRect/>
                      </a:stretch>
                    </p:blipFill>
                    <p:spPr bwMode="auto">
                      <a:xfrm>
                        <a:off x="1519238" y="3505200"/>
                        <a:ext cx="5951537"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2"/>
          <p:cNvSpPr txBox="1">
            <a:spLocks noChangeArrowheads="1"/>
          </p:cNvSpPr>
          <p:nvPr/>
        </p:nvSpPr>
        <p:spPr bwMode="auto">
          <a:xfrm>
            <a:off x="7375525" y="1670050"/>
            <a:ext cx="1577975" cy="915988"/>
          </a:xfrm>
          <a:prstGeom prst="rect">
            <a:avLst/>
          </a:prstGeom>
          <a:noFill/>
          <a:ln w="9525">
            <a:noFill/>
            <a:miter lim="800000"/>
            <a:headEnd/>
            <a:tailEnd/>
          </a:ln>
          <a:effectLst/>
        </p:spPr>
        <p:txBody>
          <a:bodyPr>
            <a:spAutoFit/>
          </a:bodyPr>
          <a:lstStyle/>
          <a:p>
            <a:r>
              <a:rPr lang="en-US"/>
              <a:t>Cesium</a:t>
            </a:r>
          </a:p>
          <a:p>
            <a:r>
              <a:rPr lang="en-US"/>
              <a:t>10</a:t>
            </a:r>
            <a:r>
              <a:rPr lang="en-US" baseline="30000"/>
              <a:t>10</a:t>
            </a:r>
            <a:r>
              <a:rPr lang="en-US"/>
              <a:t> cycles per second</a:t>
            </a:r>
          </a:p>
        </p:txBody>
      </p:sp>
      <p:sp>
        <p:nvSpPr>
          <p:cNvPr id="10" name="Text Box 14"/>
          <p:cNvSpPr txBox="1">
            <a:spLocks noChangeArrowheads="1"/>
          </p:cNvSpPr>
          <p:nvPr/>
        </p:nvSpPr>
        <p:spPr bwMode="auto">
          <a:xfrm>
            <a:off x="0" y="117475"/>
            <a:ext cx="9144000" cy="457200"/>
          </a:xfrm>
          <a:prstGeom prst="rect">
            <a:avLst/>
          </a:prstGeom>
          <a:noFill/>
          <a:ln w="9525">
            <a:noFill/>
            <a:miter lim="800000"/>
            <a:headEnd/>
            <a:tailEnd/>
          </a:ln>
          <a:effectLst/>
        </p:spPr>
        <p:txBody>
          <a:bodyPr>
            <a:spAutoFit/>
          </a:bodyPr>
          <a:lstStyle/>
          <a:p>
            <a:pPr algn="ctr"/>
            <a:r>
              <a:rPr lang="en-US" sz="2400" b="1"/>
              <a:t>Improvements in Primary Frequency Standards</a:t>
            </a:r>
          </a:p>
        </p:txBody>
      </p:sp>
      <p:sp>
        <p:nvSpPr>
          <p:cNvPr id="11" name="Text Box 15"/>
          <p:cNvSpPr txBox="1">
            <a:spLocks noChangeArrowheads="1"/>
          </p:cNvSpPr>
          <p:nvPr/>
        </p:nvSpPr>
        <p:spPr bwMode="auto">
          <a:xfrm>
            <a:off x="7375525" y="3895725"/>
            <a:ext cx="1577975" cy="915988"/>
          </a:xfrm>
          <a:prstGeom prst="rect">
            <a:avLst/>
          </a:prstGeom>
          <a:noFill/>
          <a:ln w="9525">
            <a:noFill/>
            <a:miter lim="800000"/>
            <a:headEnd/>
            <a:tailEnd/>
          </a:ln>
          <a:effectLst/>
        </p:spPr>
        <p:txBody>
          <a:bodyPr>
            <a:spAutoFit/>
          </a:bodyPr>
          <a:lstStyle/>
          <a:p>
            <a:r>
              <a:rPr lang="en-US"/>
              <a:t>Optical</a:t>
            </a:r>
          </a:p>
          <a:p>
            <a:r>
              <a:rPr lang="en-US"/>
              <a:t>10</a:t>
            </a:r>
            <a:r>
              <a:rPr lang="en-US" baseline="30000"/>
              <a:t>15</a:t>
            </a:r>
            <a:r>
              <a:rPr lang="en-US"/>
              <a:t> cycles per second</a:t>
            </a:r>
          </a:p>
        </p:txBody>
      </p:sp>
      <p:sp>
        <p:nvSpPr>
          <p:cNvPr id="12" name="Text Box 16"/>
          <p:cNvSpPr txBox="1">
            <a:spLocks noChangeArrowheads="1"/>
          </p:cNvSpPr>
          <p:nvPr/>
        </p:nvSpPr>
        <p:spPr bwMode="auto">
          <a:xfrm>
            <a:off x="6157913" y="2997200"/>
            <a:ext cx="1878012" cy="457200"/>
          </a:xfrm>
          <a:prstGeom prst="rect">
            <a:avLst/>
          </a:prstGeom>
          <a:noFill/>
          <a:ln w="9525">
            <a:noFill/>
            <a:miter lim="800000"/>
            <a:headEnd/>
            <a:tailEnd/>
          </a:ln>
          <a:effectLst/>
        </p:spPr>
        <p:txBody>
          <a:bodyPr wrap="none">
            <a:spAutoFit/>
          </a:bodyPr>
          <a:lstStyle/>
          <a:p>
            <a:r>
              <a:rPr lang="en-US" sz="2400" i="1"/>
              <a:t>Not to scale!</a:t>
            </a:r>
          </a:p>
        </p:txBody>
      </p:sp>
    </p:spTree>
    <p:extLst>
      <p:ext uri="{BB962C8B-B14F-4D97-AF65-F5344CB8AC3E}">
        <p14:creationId xmlns:p14="http://schemas.microsoft.com/office/powerpoint/2010/main" val="183973080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0" y="117475"/>
            <a:ext cx="9144000" cy="457200"/>
          </a:xfrm>
          <a:prstGeom prst="rect">
            <a:avLst/>
          </a:prstGeom>
          <a:noFill/>
          <a:ln w="9525">
            <a:noFill/>
            <a:miter lim="800000"/>
            <a:headEnd/>
            <a:tailEnd/>
          </a:ln>
          <a:effectLst/>
        </p:spPr>
        <p:txBody>
          <a:bodyPr>
            <a:spAutoFit/>
          </a:bodyPr>
          <a:lstStyle/>
          <a:p>
            <a:pPr algn="ctr"/>
            <a:r>
              <a:rPr lang="en-US" sz="2400"/>
              <a:t>Femtosecond Laser Frequency Combs: Key to Optical Clocks</a:t>
            </a:r>
          </a:p>
        </p:txBody>
      </p:sp>
      <p:sp>
        <p:nvSpPr>
          <p:cNvPr id="90129" name="Text Box 17"/>
          <p:cNvSpPr txBox="1">
            <a:spLocks noChangeArrowheads="1"/>
          </p:cNvSpPr>
          <p:nvPr/>
        </p:nvSpPr>
        <p:spPr bwMode="auto">
          <a:xfrm>
            <a:off x="441325" y="1141413"/>
            <a:ext cx="5133975" cy="2624137"/>
          </a:xfrm>
          <a:prstGeom prst="rect">
            <a:avLst/>
          </a:prstGeom>
          <a:noFill/>
          <a:ln w="9525">
            <a:noFill/>
            <a:miter lim="800000"/>
            <a:headEnd/>
            <a:tailEnd/>
          </a:ln>
          <a:effectLst/>
        </p:spPr>
        <p:txBody>
          <a:bodyPr>
            <a:spAutoFit/>
          </a:bodyPr>
          <a:lstStyle/>
          <a:p>
            <a:pPr marL="174625" indent="-174625">
              <a:buFontTx/>
              <a:buChar char="•"/>
            </a:pPr>
            <a:r>
              <a:rPr lang="en-US"/>
              <a:t>Current microwave standards at ~10</a:t>
            </a:r>
            <a:r>
              <a:rPr lang="en-US" baseline="30000"/>
              <a:t>10</a:t>
            </a:r>
            <a:r>
              <a:rPr lang="en-US"/>
              <a:t> Hz</a:t>
            </a:r>
          </a:p>
          <a:p>
            <a:pPr marL="633413" lvl="1" indent="-176213">
              <a:buFontTx/>
              <a:buChar char="–"/>
            </a:pPr>
            <a:r>
              <a:rPr lang="en-US"/>
              <a:t>Direct cycle counting</a:t>
            </a:r>
          </a:p>
          <a:p>
            <a:pPr marL="633413" lvl="1" indent="-176213">
              <a:buFontTx/>
              <a:buChar char="–"/>
            </a:pPr>
            <a:r>
              <a:rPr lang="en-US"/>
              <a:t>Convenient broadcast frequencies</a:t>
            </a:r>
          </a:p>
          <a:p>
            <a:pPr marL="174625" indent="-174625"/>
            <a:endParaRPr lang="en-US" sz="400"/>
          </a:p>
          <a:p>
            <a:pPr marL="174625" indent="-174625">
              <a:buFontTx/>
              <a:buChar char="•"/>
            </a:pPr>
            <a:r>
              <a:rPr lang="en-US"/>
              <a:t>Future optical standards at ~10</a:t>
            </a:r>
            <a:r>
              <a:rPr lang="en-US" baseline="30000"/>
              <a:t>15</a:t>
            </a:r>
            <a:r>
              <a:rPr lang="en-US"/>
              <a:t> Hz</a:t>
            </a:r>
          </a:p>
          <a:p>
            <a:pPr marL="633413" lvl="1" indent="-176213">
              <a:buFontTx/>
              <a:buChar char="–"/>
            </a:pPr>
            <a:r>
              <a:rPr lang="en-US"/>
              <a:t>No technology for direct cycle counting</a:t>
            </a:r>
          </a:p>
          <a:p>
            <a:pPr marL="633413" lvl="1" indent="-176213">
              <a:buFontTx/>
              <a:buChar char="–"/>
            </a:pPr>
            <a:r>
              <a:rPr lang="en-US"/>
              <a:t>Challenge to compare microwave and optical standards spanning 10</a:t>
            </a:r>
            <a:r>
              <a:rPr lang="en-US" baseline="30000"/>
              <a:t>5</a:t>
            </a:r>
            <a:r>
              <a:rPr lang="en-US"/>
              <a:t> Hz</a:t>
            </a:r>
          </a:p>
          <a:p>
            <a:pPr marL="633413" lvl="1" indent="-176213">
              <a:buFontTx/>
              <a:buChar char="–"/>
            </a:pPr>
            <a:r>
              <a:rPr lang="en-US"/>
              <a:t>Challenge to disseminate optical standards</a:t>
            </a:r>
          </a:p>
        </p:txBody>
      </p:sp>
      <p:pic>
        <p:nvPicPr>
          <p:cNvPr id="90130" name="Picture 18" descr="NIST_BestRulers_Diddams"/>
          <p:cNvPicPr preferRelativeResize="0">
            <a:picLocks noChangeAspect="1" noChangeArrowheads="1"/>
          </p:cNvPicPr>
          <p:nvPr/>
        </p:nvPicPr>
        <p:blipFill>
          <a:blip r:embed="rId3" cstate="print"/>
          <a:srcRect/>
          <a:stretch>
            <a:fillRect/>
          </a:stretch>
        </p:blipFill>
        <p:spPr bwMode="auto">
          <a:xfrm>
            <a:off x="5465763" y="1141413"/>
            <a:ext cx="3182937" cy="2498725"/>
          </a:xfrm>
          <a:prstGeom prst="rect">
            <a:avLst/>
          </a:prstGeom>
          <a:noFill/>
          <a:ln w="9525">
            <a:solidFill>
              <a:schemeClr val="tx1"/>
            </a:solidFill>
            <a:miter lim="800000"/>
            <a:headEnd/>
            <a:tailEnd/>
          </a:ln>
        </p:spPr>
      </p:pic>
      <p:pic>
        <p:nvPicPr>
          <p:cNvPr id="90131" name="Picture 19" descr="Picture1"/>
          <p:cNvPicPr>
            <a:picLocks noChangeAspect="1" noChangeArrowheads="1"/>
          </p:cNvPicPr>
          <p:nvPr/>
        </p:nvPicPr>
        <p:blipFill>
          <a:blip r:embed="rId4" cstate="print"/>
          <a:srcRect r="3300"/>
          <a:stretch>
            <a:fillRect/>
          </a:stretch>
        </p:blipFill>
        <p:spPr bwMode="auto">
          <a:xfrm>
            <a:off x="3886200" y="3848100"/>
            <a:ext cx="5257800" cy="2976563"/>
          </a:xfrm>
          <a:prstGeom prst="rect">
            <a:avLst/>
          </a:prstGeom>
          <a:noFill/>
        </p:spPr>
      </p:pic>
      <p:sp>
        <p:nvSpPr>
          <p:cNvPr id="90132" name="Text Box 20"/>
          <p:cNvSpPr txBox="1">
            <a:spLocks noChangeArrowheads="1"/>
          </p:cNvSpPr>
          <p:nvPr/>
        </p:nvSpPr>
        <p:spPr bwMode="auto">
          <a:xfrm>
            <a:off x="152400" y="4457700"/>
            <a:ext cx="3962400" cy="2154238"/>
          </a:xfrm>
          <a:prstGeom prst="rect">
            <a:avLst/>
          </a:prstGeom>
          <a:noFill/>
          <a:ln w="9525">
            <a:noFill/>
            <a:miter lim="800000"/>
            <a:headEnd/>
            <a:tailEnd/>
          </a:ln>
          <a:effectLst/>
        </p:spPr>
        <p:txBody>
          <a:bodyPr>
            <a:spAutoFit/>
          </a:bodyPr>
          <a:lstStyle/>
          <a:p>
            <a:pPr marL="174625" indent="-174625">
              <a:spcAft>
                <a:spcPct val="50000"/>
              </a:spcAft>
              <a:buFontTx/>
              <a:buChar char="•"/>
            </a:pPr>
            <a:r>
              <a:rPr lang="en-US"/>
              <a:t>Solution: Femtosecond laser frequency combs.</a:t>
            </a:r>
          </a:p>
          <a:p>
            <a:pPr marL="174625" indent="-174625">
              <a:spcAft>
                <a:spcPct val="50000"/>
              </a:spcAft>
              <a:buFontTx/>
              <a:buChar char="•"/>
            </a:pPr>
            <a:endParaRPr lang="en-US"/>
          </a:p>
          <a:p>
            <a:pPr marL="174625" indent="-174625">
              <a:spcAft>
                <a:spcPct val="50000"/>
              </a:spcAft>
              <a:buFontTx/>
              <a:buChar char="•"/>
            </a:pPr>
            <a:r>
              <a:rPr lang="en-US"/>
              <a:t>Solution: Develop science and technology of accurate fiber-optic frequency transfer.</a:t>
            </a:r>
          </a:p>
        </p:txBody>
      </p:sp>
      <p:pic>
        <p:nvPicPr>
          <p:cNvPr id="90133" name="Picture 21" descr="NOBEL"/>
          <p:cNvPicPr>
            <a:picLocks noChangeAspect="1" noChangeArrowheads="1"/>
          </p:cNvPicPr>
          <p:nvPr/>
        </p:nvPicPr>
        <p:blipFill>
          <a:blip r:embed="rId5" cstate="print"/>
          <a:srcRect/>
          <a:stretch>
            <a:fillRect/>
          </a:stretch>
        </p:blipFill>
        <p:spPr bwMode="auto">
          <a:xfrm>
            <a:off x="3216275" y="3514725"/>
            <a:ext cx="1268413" cy="1162050"/>
          </a:xfrm>
          <a:prstGeom prst="rect">
            <a:avLst/>
          </a:prstGeom>
          <a:noFill/>
          <a:ln w="9525">
            <a:noFill/>
            <a:miter lim="800000"/>
            <a:headEnd/>
            <a:tailEnd/>
          </a:ln>
        </p:spPr>
      </p:pic>
    </p:spTree>
    <p:extLst>
      <p:ext uri="{BB962C8B-B14F-4D97-AF65-F5344CB8AC3E}">
        <p14:creationId xmlns:p14="http://schemas.microsoft.com/office/powerpoint/2010/main" val="104185965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3" name="Rectangle 7"/>
          <p:cNvSpPr>
            <a:spLocks noChangeArrowheads="1"/>
          </p:cNvSpPr>
          <p:nvPr/>
        </p:nvSpPr>
        <p:spPr bwMode="auto">
          <a:xfrm>
            <a:off x="2022475" y="2322513"/>
            <a:ext cx="5740400" cy="3506787"/>
          </a:xfrm>
          <a:prstGeom prst="rect">
            <a:avLst/>
          </a:prstGeom>
          <a:solidFill>
            <a:srgbClr val="99CCFF"/>
          </a:solidFill>
          <a:ln w="9525">
            <a:noFill/>
            <a:miter lim="800000"/>
            <a:headEnd/>
            <a:tailEnd/>
          </a:ln>
          <a:effectLst/>
        </p:spPr>
        <p:txBody>
          <a:bodyPr wrap="none" anchor="ctr"/>
          <a:lstStyle/>
          <a:p>
            <a:endParaRPr lang="en-US"/>
          </a:p>
        </p:txBody>
      </p:sp>
      <p:sp>
        <p:nvSpPr>
          <p:cNvPr id="91144" name="Freeform 8"/>
          <p:cNvSpPr>
            <a:spLocks/>
          </p:cNvSpPr>
          <p:nvPr/>
        </p:nvSpPr>
        <p:spPr bwMode="auto">
          <a:xfrm>
            <a:off x="3028950" y="3201988"/>
            <a:ext cx="4167188" cy="1330325"/>
          </a:xfrm>
          <a:custGeom>
            <a:avLst/>
            <a:gdLst/>
            <a:ahLst/>
            <a:cxnLst>
              <a:cxn ang="0">
                <a:pos x="0" y="864"/>
              </a:cxn>
              <a:cxn ang="0">
                <a:pos x="144" y="816"/>
              </a:cxn>
              <a:cxn ang="0">
                <a:pos x="192" y="720"/>
              </a:cxn>
              <a:cxn ang="0">
                <a:pos x="288" y="624"/>
              </a:cxn>
              <a:cxn ang="0">
                <a:pos x="528" y="576"/>
              </a:cxn>
              <a:cxn ang="0">
                <a:pos x="624" y="432"/>
              </a:cxn>
              <a:cxn ang="0">
                <a:pos x="768" y="288"/>
              </a:cxn>
              <a:cxn ang="0">
                <a:pos x="960" y="144"/>
              </a:cxn>
              <a:cxn ang="0">
                <a:pos x="1152" y="48"/>
              </a:cxn>
              <a:cxn ang="0">
                <a:pos x="1488" y="0"/>
              </a:cxn>
              <a:cxn ang="0">
                <a:pos x="1776" y="48"/>
              </a:cxn>
              <a:cxn ang="0">
                <a:pos x="2064" y="240"/>
              </a:cxn>
              <a:cxn ang="0">
                <a:pos x="2256" y="480"/>
              </a:cxn>
              <a:cxn ang="0">
                <a:pos x="2400" y="576"/>
              </a:cxn>
              <a:cxn ang="0">
                <a:pos x="2592" y="576"/>
              </a:cxn>
              <a:cxn ang="0">
                <a:pos x="2736" y="672"/>
              </a:cxn>
              <a:cxn ang="0">
                <a:pos x="2832" y="768"/>
              </a:cxn>
              <a:cxn ang="0">
                <a:pos x="2976" y="864"/>
              </a:cxn>
            </a:cxnLst>
            <a:rect l="0" t="0" r="r" b="b"/>
            <a:pathLst>
              <a:path w="2976" h="864">
                <a:moveTo>
                  <a:pt x="0" y="864"/>
                </a:moveTo>
                <a:cubicBezTo>
                  <a:pt x="56" y="852"/>
                  <a:pt x="112" y="840"/>
                  <a:pt x="144" y="816"/>
                </a:cubicBezTo>
                <a:cubicBezTo>
                  <a:pt x="176" y="792"/>
                  <a:pt x="168" y="752"/>
                  <a:pt x="192" y="720"/>
                </a:cubicBezTo>
                <a:cubicBezTo>
                  <a:pt x="216" y="688"/>
                  <a:pt x="232" y="648"/>
                  <a:pt x="288" y="624"/>
                </a:cubicBezTo>
                <a:cubicBezTo>
                  <a:pt x="344" y="600"/>
                  <a:pt x="472" y="608"/>
                  <a:pt x="528" y="576"/>
                </a:cubicBezTo>
                <a:cubicBezTo>
                  <a:pt x="584" y="544"/>
                  <a:pt x="584" y="480"/>
                  <a:pt x="624" y="432"/>
                </a:cubicBezTo>
                <a:cubicBezTo>
                  <a:pt x="664" y="384"/>
                  <a:pt x="712" y="336"/>
                  <a:pt x="768" y="288"/>
                </a:cubicBezTo>
                <a:cubicBezTo>
                  <a:pt x="824" y="240"/>
                  <a:pt x="896" y="184"/>
                  <a:pt x="960" y="144"/>
                </a:cubicBezTo>
                <a:cubicBezTo>
                  <a:pt x="1024" y="104"/>
                  <a:pt x="1064" y="72"/>
                  <a:pt x="1152" y="48"/>
                </a:cubicBezTo>
                <a:cubicBezTo>
                  <a:pt x="1240" y="24"/>
                  <a:pt x="1384" y="0"/>
                  <a:pt x="1488" y="0"/>
                </a:cubicBezTo>
                <a:cubicBezTo>
                  <a:pt x="1592" y="0"/>
                  <a:pt x="1680" y="8"/>
                  <a:pt x="1776" y="48"/>
                </a:cubicBezTo>
                <a:cubicBezTo>
                  <a:pt x="1872" y="88"/>
                  <a:pt x="1984" y="168"/>
                  <a:pt x="2064" y="240"/>
                </a:cubicBezTo>
                <a:cubicBezTo>
                  <a:pt x="2144" y="312"/>
                  <a:pt x="2200" y="424"/>
                  <a:pt x="2256" y="480"/>
                </a:cubicBezTo>
                <a:cubicBezTo>
                  <a:pt x="2312" y="536"/>
                  <a:pt x="2344" y="560"/>
                  <a:pt x="2400" y="576"/>
                </a:cubicBezTo>
                <a:cubicBezTo>
                  <a:pt x="2456" y="592"/>
                  <a:pt x="2536" y="560"/>
                  <a:pt x="2592" y="576"/>
                </a:cubicBezTo>
                <a:cubicBezTo>
                  <a:pt x="2648" y="592"/>
                  <a:pt x="2696" y="640"/>
                  <a:pt x="2736" y="672"/>
                </a:cubicBezTo>
                <a:cubicBezTo>
                  <a:pt x="2776" y="704"/>
                  <a:pt x="2792" y="736"/>
                  <a:pt x="2832" y="768"/>
                </a:cubicBezTo>
                <a:cubicBezTo>
                  <a:pt x="2872" y="800"/>
                  <a:pt x="2924" y="832"/>
                  <a:pt x="2976" y="864"/>
                </a:cubicBez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28575" cap="flat" cmpd="sng">
            <a:solidFill>
              <a:srgbClr val="99CCFF"/>
            </a:solidFill>
            <a:prstDash val="solid"/>
            <a:round/>
            <a:headEnd/>
            <a:tailEnd/>
          </a:ln>
          <a:effectLst/>
        </p:spPr>
        <p:txBody>
          <a:bodyPr wrap="none" anchor="ctr"/>
          <a:lstStyle/>
          <a:p>
            <a:endParaRPr lang="en-US"/>
          </a:p>
        </p:txBody>
      </p:sp>
      <p:sp>
        <p:nvSpPr>
          <p:cNvPr id="91145" name="Line 9"/>
          <p:cNvSpPr>
            <a:spLocks noChangeShapeType="1"/>
          </p:cNvSpPr>
          <p:nvPr/>
        </p:nvSpPr>
        <p:spPr bwMode="auto">
          <a:xfrm>
            <a:off x="2867025" y="3046413"/>
            <a:ext cx="1588" cy="1616075"/>
          </a:xfrm>
          <a:prstGeom prst="line">
            <a:avLst/>
          </a:prstGeom>
          <a:noFill/>
          <a:ln w="57150">
            <a:solidFill>
              <a:srgbClr val="99CCFF"/>
            </a:solidFill>
            <a:round/>
            <a:headEnd/>
            <a:tailEnd/>
          </a:ln>
          <a:effectLst/>
        </p:spPr>
        <p:txBody>
          <a:bodyPr wrap="none" anchor="ctr"/>
          <a:lstStyle/>
          <a:p>
            <a:endParaRPr lang="en-US"/>
          </a:p>
        </p:txBody>
      </p:sp>
      <p:sp>
        <p:nvSpPr>
          <p:cNvPr id="91146" name="Line 10"/>
          <p:cNvSpPr>
            <a:spLocks noChangeShapeType="1"/>
          </p:cNvSpPr>
          <p:nvPr/>
        </p:nvSpPr>
        <p:spPr bwMode="auto">
          <a:xfrm>
            <a:off x="2978150" y="3046413"/>
            <a:ext cx="1588" cy="1616075"/>
          </a:xfrm>
          <a:prstGeom prst="line">
            <a:avLst/>
          </a:prstGeom>
          <a:noFill/>
          <a:ln w="57150">
            <a:solidFill>
              <a:srgbClr val="99CCFF"/>
            </a:solidFill>
            <a:round/>
            <a:headEnd/>
            <a:tailEnd/>
          </a:ln>
          <a:effectLst/>
        </p:spPr>
        <p:txBody>
          <a:bodyPr wrap="none" anchor="ctr"/>
          <a:lstStyle/>
          <a:p>
            <a:endParaRPr lang="en-US"/>
          </a:p>
        </p:txBody>
      </p:sp>
      <p:sp>
        <p:nvSpPr>
          <p:cNvPr id="91147" name="Line 11"/>
          <p:cNvSpPr>
            <a:spLocks noChangeShapeType="1"/>
          </p:cNvSpPr>
          <p:nvPr/>
        </p:nvSpPr>
        <p:spPr bwMode="auto">
          <a:xfrm>
            <a:off x="3087688" y="3046413"/>
            <a:ext cx="3175" cy="1616075"/>
          </a:xfrm>
          <a:prstGeom prst="line">
            <a:avLst/>
          </a:prstGeom>
          <a:noFill/>
          <a:ln w="57150">
            <a:solidFill>
              <a:srgbClr val="99CCFF"/>
            </a:solidFill>
            <a:round/>
            <a:headEnd/>
            <a:tailEnd/>
          </a:ln>
          <a:effectLst/>
        </p:spPr>
        <p:txBody>
          <a:bodyPr wrap="none" anchor="ctr"/>
          <a:lstStyle/>
          <a:p>
            <a:endParaRPr lang="en-US"/>
          </a:p>
        </p:txBody>
      </p:sp>
      <p:sp>
        <p:nvSpPr>
          <p:cNvPr id="91148" name="Line 12"/>
          <p:cNvSpPr>
            <a:spLocks noChangeShapeType="1"/>
          </p:cNvSpPr>
          <p:nvPr/>
        </p:nvSpPr>
        <p:spPr bwMode="auto">
          <a:xfrm>
            <a:off x="5648325"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49" name="Line 13"/>
          <p:cNvSpPr>
            <a:spLocks noChangeShapeType="1"/>
          </p:cNvSpPr>
          <p:nvPr/>
        </p:nvSpPr>
        <p:spPr bwMode="auto">
          <a:xfrm>
            <a:off x="5761038" y="306070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50" name="Line 14"/>
          <p:cNvSpPr>
            <a:spLocks noChangeShapeType="1"/>
          </p:cNvSpPr>
          <p:nvPr/>
        </p:nvSpPr>
        <p:spPr bwMode="auto">
          <a:xfrm>
            <a:off x="5867400"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51" name="Line 15"/>
          <p:cNvSpPr>
            <a:spLocks noChangeShapeType="1"/>
          </p:cNvSpPr>
          <p:nvPr/>
        </p:nvSpPr>
        <p:spPr bwMode="auto">
          <a:xfrm>
            <a:off x="5981700"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52" name="Line 16"/>
          <p:cNvSpPr>
            <a:spLocks noChangeShapeType="1"/>
          </p:cNvSpPr>
          <p:nvPr/>
        </p:nvSpPr>
        <p:spPr bwMode="auto">
          <a:xfrm>
            <a:off x="6203950" y="3060700"/>
            <a:ext cx="0" cy="1473200"/>
          </a:xfrm>
          <a:prstGeom prst="line">
            <a:avLst/>
          </a:prstGeom>
          <a:noFill/>
          <a:ln w="57150">
            <a:solidFill>
              <a:srgbClr val="99CCFF"/>
            </a:solidFill>
            <a:round/>
            <a:headEnd/>
            <a:tailEnd/>
          </a:ln>
          <a:effectLst/>
        </p:spPr>
        <p:txBody>
          <a:bodyPr wrap="none" anchor="ctr"/>
          <a:lstStyle/>
          <a:p>
            <a:endParaRPr lang="en-US"/>
          </a:p>
        </p:txBody>
      </p:sp>
      <p:sp>
        <p:nvSpPr>
          <p:cNvPr id="91153" name="Line 17"/>
          <p:cNvSpPr>
            <a:spLocks noChangeShapeType="1"/>
          </p:cNvSpPr>
          <p:nvPr/>
        </p:nvSpPr>
        <p:spPr bwMode="auto">
          <a:xfrm>
            <a:off x="6315075"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54" name="Line 18"/>
          <p:cNvSpPr>
            <a:spLocks noChangeShapeType="1"/>
          </p:cNvSpPr>
          <p:nvPr/>
        </p:nvSpPr>
        <p:spPr bwMode="auto">
          <a:xfrm>
            <a:off x="6426200"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55" name="Line 19"/>
          <p:cNvSpPr>
            <a:spLocks noChangeShapeType="1"/>
          </p:cNvSpPr>
          <p:nvPr/>
        </p:nvSpPr>
        <p:spPr bwMode="auto">
          <a:xfrm>
            <a:off x="6538913" y="306070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56" name="Line 20"/>
          <p:cNvSpPr>
            <a:spLocks noChangeShapeType="1"/>
          </p:cNvSpPr>
          <p:nvPr/>
        </p:nvSpPr>
        <p:spPr bwMode="auto">
          <a:xfrm>
            <a:off x="6645275" y="306705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57" name="Line 21"/>
          <p:cNvSpPr>
            <a:spLocks noChangeShapeType="1"/>
          </p:cNvSpPr>
          <p:nvPr/>
        </p:nvSpPr>
        <p:spPr bwMode="auto">
          <a:xfrm>
            <a:off x="6757988" y="306705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58" name="Line 22"/>
          <p:cNvSpPr>
            <a:spLocks noChangeShapeType="1"/>
          </p:cNvSpPr>
          <p:nvPr/>
        </p:nvSpPr>
        <p:spPr bwMode="auto">
          <a:xfrm>
            <a:off x="6865938" y="306705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59" name="Line 23"/>
          <p:cNvSpPr>
            <a:spLocks noChangeShapeType="1"/>
          </p:cNvSpPr>
          <p:nvPr/>
        </p:nvSpPr>
        <p:spPr bwMode="auto">
          <a:xfrm>
            <a:off x="6978650" y="306705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60" name="Line 24"/>
          <p:cNvSpPr>
            <a:spLocks noChangeShapeType="1"/>
          </p:cNvSpPr>
          <p:nvPr/>
        </p:nvSpPr>
        <p:spPr bwMode="auto">
          <a:xfrm>
            <a:off x="7089775" y="306705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61" name="Line 25"/>
          <p:cNvSpPr>
            <a:spLocks noChangeShapeType="1"/>
          </p:cNvSpPr>
          <p:nvPr/>
        </p:nvSpPr>
        <p:spPr bwMode="auto">
          <a:xfrm>
            <a:off x="7202488" y="306705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62" name="Line 26"/>
          <p:cNvSpPr>
            <a:spLocks noChangeShapeType="1"/>
          </p:cNvSpPr>
          <p:nvPr/>
        </p:nvSpPr>
        <p:spPr bwMode="auto">
          <a:xfrm>
            <a:off x="7308850" y="3067050"/>
            <a:ext cx="3175" cy="1473200"/>
          </a:xfrm>
          <a:prstGeom prst="line">
            <a:avLst/>
          </a:prstGeom>
          <a:noFill/>
          <a:ln w="57150">
            <a:solidFill>
              <a:srgbClr val="99CCFF"/>
            </a:solidFill>
            <a:round/>
            <a:headEnd/>
            <a:tailEnd/>
          </a:ln>
          <a:effectLst/>
        </p:spPr>
        <p:txBody>
          <a:bodyPr wrap="none" anchor="ctr"/>
          <a:lstStyle/>
          <a:p>
            <a:endParaRPr lang="en-US"/>
          </a:p>
        </p:txBody>
      </p:sp>
      <p:sp>
        <p:nvSpPr>
          <p:cNvPr id="91163" name="Line 27"/>
          <p:cNvSpPr>
            <a:spLocks noChangeShapeType="1"/>
          </p:cNvSpPr>
          <p:nvPr/>
        </p:nvSpPr>
        <p:spPr bwMode="auto">
          <a:xfrm>
            <a:off x="3325813" y="3060700"/>
            <a:ext cx="0" cy="1473200"/>
          </a:xfrm>
          <a:prstGeom prst="line">
            <a:avLst/>
          </a:prstGeom>
          <a:noFill/>
          <a:ln w="57150">
            <a:solidFill>
              <a:srgbClr val="99CCFF"/>
            </a:solidFill>
            <a:round/>
            <a:headEnd/>
            <a:tailEnd/>
          </a:ln>
          <a:effectLst/>
        </p:spPr>
        <p:txBody>
          <a:bodyPr wrap="none" anchor="ctr"/>
          <a:lstStyle/>
          <a:p>
            <a:endParaRPr lang="en-US"/>
          </a:p>
        </p:txBody>
      </p:sp>
      <p:sp>
        <p:nvSpPr>
          <p:cNvPr id="91164" name="Line 28"/>
          <p:cNvSpPr>
            <a:spLocks noChangeShapeType="1"/>
          </p:cNvSpPr>
          <p:nvPr/>
        </p:nvSpPr>
        <p:spPr bwMode="auto">
          <a:xfrm>
            <a:off x="3433763" y="3060700"/>
            <a:ext cx="3175" cy="1473200"/>
          </a:xfrm>
          <a:prstGeom prst="line">
            <a:avLst/>
          </a:prstGeom>
          <a:noFill/>
          <a:ln w="57150">
            <a:solidFill>
              <a:srgbClr val="99CCFF"/>
            </a:solidFill>
            <a:round/>
            <a:headEnd/>
            <a:tailEnd/>
          </a:ln>
          <a:effectLst/>
        </p:spPr>
        <p:txBody>
          <a:bodyPr wrap="none" anchor="ctr"/>
          <a:lstStyle/>
          <a:p>
            <a:endParaRPr lang="en-US"/>
          </a:p>
        </p:txBody>
      </p:sp>
      <p:sp>
        <p:nvSpPr>
          <p:cNvPr id="91165" name="Line 29"/>
          <p:cNvSpPr>
            <a:spLocks noChangeShapeType="1"/>
          </p:cNvSpPr>
          <p:nvPr/>
        </p:nvSpPr>
        <p:spPr bwMode="auto">
          <a:xfrm>
            <a:off x="3544888" y="306070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66" name="Line 30"/>
          <p:cNvSpPr>
            <a:spLocks noChangeShapeType="1"/>
          </p:cNvSpPr>
          <p:nvPr/>
        </p:nvSpPr>
        <p:spPr bwMode="auto">
          <a:xfrm>
            <a:off x="3657600"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67" name="Line 31"/>
          <p:cNvSpPr>
            <a:spLocks noChangeShapeType="1"/>
          </p:cNvSpPr>
          <p:nvPr/>
        </p:nvSpPr>
        <p:spPr bwMode="auto">
          <a:xfrm>
            <a:off x="3768725"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68" name="Line 32"/>
          <p:cNvSpPr>
            <a:spLocks noChangeShapeType="1"/>
          </p:cNvSpPr>
          <p:nvPr/>
        </p:nvSpPr>
        <p:spPr bwMode="auto">
          <a:xfrm>
            <a:off x="3876675" y="3060700"/>
            <a:ext cx="3175" cy="1473200"/>
          </a:xfrm>
          <a:prstGeom prst="line">
            <a:avLst/>
          </a:prstGeom>
          <a:noFill/>
          <a:ln w="57150">
            <a:solidFill>
              <a:srgbClr val="99CCFF"/>
            </a:solidFill>
            <a:round/>
            <a:headEnd/>
            <a:tailEnd/>
          </a:ln>
          <a:effectLst/>
        </p:spPr>
        <p:txBody>
          <a:bodyPr wrap="none" anchor="ctr"/>
          <a:lstStyle/>
          <a:p>
            <a:endParaRPr lang="en-US"/>
          </a:p>
        </p:txBody>
      </p:sp>
      <p:sp>
        <p:nvSpPr>
          <p:cNvPr id="91169" name="Line 33"/>
          <p:cNvSpPr>
            <a:spLocks noChangeShapeType="1"/>
          </p:cNvSpPr>
          <p:nvPr/>
        </p:nvSpPr>
        <p:spPr bwMode="auto">
          <a:xfrm>
            <a:off x="3987800"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70" name="Line 34"/>
          <p:cNvSpPr>
            <a:spLocks noChangeShapeType="1"/>
          </p:cNvSpPr>
          <p:nvPr/>
        </p:nvSpPr>
        <p:spPr bwMode="auto">
          <a:xfrm>
            <a:off x="4102100" y="3060700"/>
            <a:ext cx="0" cy="1473200"/>
          </a:xfrm>
          <a:prstGeom prst="line">
            <a:avLst/>
          </a:prstGeom>
          <a:noFill/>
          <a:ln w="57150">
            <a:solidFill>
              <a:srgbClr val="99CCFF"/>
            </a:solidFill>
            <a:round/>
            <a:headEnd/>
            <a:tailEnd/>
          </a:ln>
          <a:effectLst/>
        </p:spPr>
        <p:txBody>
          <a:bodyPr wrap="none" anchor="ctr"/>
          <a:lstStyle/>
          <a:p>
            <a:endParaRPr lang="en-US"/>
          </a:p>
        </p:txBody>
      </p:sp>
      <p:sp>
        <p:nvSpPr>
          <p:cNvPr id="91171" name="Line 35"/>
          <p:cNvSpPr>
            <a:spLocks noChangeShapeType="1"/>
          </p:cNvSpPr>
          <p:nvPr/>
        </p:nvSpPr>
        <p:spPr bwMode="auto">
          <a:xfrm>
            <a:off x="4206875"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72" name="Line 36"/>
          <p:cNvSpPr>
            <a:spLocks noChangeShapeType="1"/>
          </p:cNvSpPr>
          <p:nvPr/>
        </p:nvSpPr>
        <p:spPr bwMode="auto">
          <a:xfrm>
            <a:off x="4321175" y="306705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73" name="Line 37"/>
          <p:cNvSpPr>
            <a:spLocks noChangeShapeType="1"/>
          </p:cNvSpPr>
          <p:nvPr/>
        </p:nvSpPr>
        <p:spPr bwMode="auto">
          <a:xfrm>
            <a:off x="4430713" y="3067050"/>
            <a:ext cx="0" cy="1473200"/>
          </a:xfrm>
          <a:prstGeom prst="line">
            <a:avLst/>
          </a:prstGeom>
          <a:noFill/>
          <a:ln w="57150">
            <a:solidFill>
              <a:srgbClr val="99CCFF"/>
            </a:solidFill>
            <a:round/>
            <a:headEnd/>
            <a:tailEnd/>
          </a:ln>
          <a:effectLst/>
        </p:spPr>
        <p:txBody>
          <a:bodyPr wrap="none" anchor="ctr"/>
          <a:lstStyle/>
          <a:p>
            <a:endParaRPr lang="en-US"/>
          </a:p>
        </p:txBody>
      </p:sp>
      <p:sp>
        <p:nvSpPr>
          <p:cNvPr id="91174" name="Line 38"/>
          <p:cNvSpPr>
            <a:spLocks noChangeShapeType="1"/>
          </p:cNvSpPr>
          <p:nvPr/>
        </p:nvSpPr>
        <p:spPr bwMode="auto">
          <a:xfrm>
            <a:off x="4541838" y="306705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75" name="Line 39"/>
          <p:cNvSpPr>
            <a:spLocks noChangeShapeType="1"/>
          </p:cNvSpPr>
          <p:nvPr/>
        </p:nvSpPr>
        <p:spPr bwMode="auto">
          <a:xfrm>
            <a:off x="4651375" y="3067050"/>
            <a:ext cx="0" cy="1473200"/>
          </a:xfrm>
          <a:prstGeom prst="line">
            <a:avLst/>
          </a:prstGeom>
          <a:noFill/>
          <a:ln w="57150">
            <a:solidFill>
              <a:srgbClr val="99CCFF"/>
            </a:solidFill>
            <a:round/>
            <a:headEnd/>
            <a:tailEnd/>
          </a:ln>
          <a:effectLst/>
        </p:spPr>
        <p:txBody>
          <a:bodyPr wrap="none" anchor="ctr"/>
          <a:lstStyle/>
          <a:p>
            <a:endParaRPr lang="en-US"/>
          </a:p>
        </p:txBody>
      </p:sp>
      <p:sp>
        <p:nvSpPr>
          <p:cNvPr id="91176" name="Line 40"/>
          <p:cNvSpPr>
            <a:spLocks noChangeShapeType="1"/>
          </p:cNvSpPr>
          <p:nvPr/>
        </p:nvSpPr>
        <p:spPr bwMode="auto">
          <a:xfrm>
            <a:off x="4764088" y="3067050"/>
            <a:ext cx="3175" cy="1473200"/>
          </a:xfrm>
          <a:prstGeom prst="line">
            <a:avLst/>
          </a:prstGeom>
          <a:noFill/>
          <a:ln w="57150">
            <a:solidFill>
              <a:srgbClr val="99CCFF"/>
            </a:solidFill>
            <a:round/>
            <a:headEnd/>
            <a:tailEnd/>
          </a:ln>
          <a:effectLst/>
        </p:spPr>
        <p:txBody>
          <a:bodyPr wrap="none" anchor="ctr"/>
          <a:lstStyle/>
          <a:p>
            <a:endParaRPr lang="en-US"/>
          </a:p>
        </p:txBody>
      </p:sp>
      <p:sp>
        <p:nvSpPr>
          <p:cNvPr id="91177" name="Line 41"/>
          <p:cNvSpPr>
            <a:spLocks noChangeShapeType="1"/>
          </p:cNvSpPr>
          <p:nvPr/>
        </p:nvSpPr>
        <p:spPr bwMode="auto">
          <a:xfrm>
            <a:off x="4872038" y="306705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78" name="Line 42"/>
          <p:cNvSpPr>
            <a:spLocks noChangeShapeType="1"/>
          </p:cNvSpPr>
          <p:nvPr/>
        </p:nvSpPr>
        <p:spPr bwMode="auto">
          <a:xfrm>
            <a:off x="4986338" y="3067050"/>
            <a:ext cx="0" cy="1473200"/>
          </a:xfrm>
          <a:prstGeom prst="line">
            <a:avLst/>
          </a:prstGeom>
          <a:noFill/>
          <a:ln w="57150">
            <a:solidFill>
              <a:srgbClr val="99CCFF"/>
            </a:solidFill>
            <a:round/>
            <a:headEnd/>
            <a:tailEnd/>
          </a:ln>
          <a:effectLst/>
        </p:spPr>
        <p:txBody>
          <a:bodyPr wrap="none" anchor="ctr"/>
          <a:lstStyle/>
          <a:p>
            <a:endParaRPr lang="en-US"/>
          </a:p>
        </p:txBody>
      </p:sp>
      <p:sp>
        <p:nvSpPr>
          <p:cNvPr id="91179" name="Line 43"/>
          <p:cNvSpPr>
            <a:spLocks noChangeShapeType="1"/>
          </p:cNvSpPr>
          <p:nvPr/>
        </p:nvSpPr>
        <p:spPr bwMode="auto">
          <a:xfrm>
            <a:off x="5097463" y="306705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80" name="Line 44"/>
          <p:cNvSpPr>
            <a:spLocks noChangeShapeType="1"/>
          </p:cNvSpPr>
          <p:nvPr/>
        </p:nvSpPr>
        <p:spPr bwMode="auto">
          <a:xfrm>
            <a:off x="5207000" y="3067050"/>
            <a:ext cx="0" cy="1473200"/>
          </a:xfrm>
          <a:prstGeom prst="line">
            <a:avLst/>
          </a:prstGeom>
          <a:noFill/>
          <a:ln w="57150">
            <a:solidFill>
              <a:srgbClr val="99CCFF"/>
            </a:solidFill>
            <a:round/>
            <a:headEnd/>
            <a:tailEnd/>
          </a:ln>
          <a:effectLst/>
        </p:spPr>
        <p:txBody>
          <a:bodyPr wrap="none" anchor="ctr"/>
          <a:lstStyle/>
          <a:p>
            <a:endParaRPr lang="en-US"/>
          </a:p>
        </p:txBody>
      </p:sp>
      <p:sp>
        <p:nvSpPr>
          <p:cNvPr id="91181" name="Line 45"/>
          <p:cNvSpPr>
            <a:spLocks noChangeShapeType="1"/>
          </p:cNvSpPr>
          <p:nvPr/>
        </p:nvSpPr>
        <p:spPr bwMode="auto">
          <a:xfrm>
            <a:off x="5318125"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82" name="Line 46"/>
          <p:cNvSpPr>
            <a:spLocks noChangeShapeType="1"/>
          </p:cNvSpPr>
          <p:nvPr/>
        </p:nvSpPr>
        <p:spPr bwMode="auto">
          <a:xfrm>
            <a:off x="5429250"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83" name="Line 47"/>
          <p:cNvSpPr>
            <a:spLocks noChangeShapeType="1"/>
          </p:cNvSpPr>
          <p:nvPr/>
        </p:nvSpPr>
        <p:spPr bwMode="auto">
          <a:xfrm>
            <a:off x="5538788" y="306070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84" name="Line 48"/>
          <p:cNvSpPr>
            <a:spLocks noChangeShapeType="1"/>
          </p:cNvSpPr>
          <p:nvPr/>
        </p:nvSpPr>
        <p:spPr bwMode="auto">
          <a:xfrm>
            <a:off x="3536950" y="306070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85" name="Line 49"/>
          <p:cNvSpPr>
            <a:spLocks noChangeShapeType="1"/>
          </p:cNvSpPr>
          <p:nvPr/>
        </p:nvSpPr>
        <p:spPr bwMode="auto">
          <a:xfrm>
            <a:off x="2644775" y="306705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86" name="Line 50"/>
          <p:cNvSpPr>
            <a:spLocks noChangeShapeType="1"/>
          </p:cNvSpPr>
          <p:nvPr/>
        </p:nvSpPr>
        <p:spPr bwMode="auto">
          <a:xfrm>
            <a:off x="2759075" y="3067050"/>
            <a:ext cx="0" cy="1473200"/>
          </a:xfrm>
          <a:prstGeom prst="line">
            <a:avLst/>
          </a:prstGeom>
          <a:noFill/>
          <a:ln w="57150">
            <a:solidFill>
              <a:srgbClr val="99CCFF"/>
            </a:solidFill>
            <a:round/>
            <a:headEnd/>
            <a:tailEnd/>
          </a:ln>
          <a:effectLst/>
        </p:spPr>
        <p:txBody>
          <a:bodyPr wrap="none" anchor="ctr"/>
          <a:lstStyle/>
          <a:p>
            <a:endParaRPr lang="en-US"/>
          </a:p>
        </p:txBody>
      </p:sp>
      <p:sp>
        <p:nvSpPr>
          <p:cNvPr id="91187" name="Line 51"/>
          <p:cNvSpPr>
            <a:spLocks noChangeShapeType="1"/>
          </p:cNvSpPr>
          <p:nvPr/>
        </p:nvSpPr>
        <p:spPr bwMode="auto">
          <a:xfrm>
            <a:off x="2867025" y="306705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88" name="Line 52"/>
          <p:cNvSpPr>
            <a:spLocks noChangeShapeType="1"/>
          </p:cNvSpPr>
          <p:nvPr/>
        </p:nvSpPr>
        <p:spPr bwMode="auto">
          <a:xfrm>
            <a:off x="2978150" y="3067050"/>
            <a:ext cx="1588" cy="1473200"/>
          </a:xfrm>
          <a:prstGeom prst="line">
            <a:avLst/>
          </a:prstGeom>
          <a:noFill/>
          <a:ln w="57150">
            <a:solidFill>
              <a:srgbClr val="99CCFF"/>
            </a:solidFill>
            <a:round/>
            <a:headEnd/>
            <a:tailEnd/>
          </a:ln>
          <a:effectLst/>
        </p:spPr>
        <p:txBody>
          <a:bodyPr wrap="none" anchor="ctr"/>
          <a:lstStyle/>
          <a:p>
            <a:endParaRPr lang="en-US"/>
          </a:p>
        </p:txBody>
      </p:sp>
      <p:sp>
        <p:nvSpPr>
          <p:cNvPr id="91189" name="Line 53"/>
          <p:cNvSpPr>
            <a:spLocks noChangeShapeType="1"/>
          </p:cNvSpPr>
          <p:nvPr/>
        </p:nvSpPr>
        <p:spPr bwMode="auto">
          <a:xfrm>
            <a:off x="3087688" y="3067050"/>
            <a:ext cx="3175" cy="1473200"/>
          </a:xfrm>
          <a:prstGeom prst="line">
            <a:avLst/>
          </a:prstGeom>
          <a:noFill/>
          <a:ln w="57150">
            <a:solidFill>
              <a:srgbClr val="99CCFF"/>
            </a:solidFill>
            <a:round/>
            <a:headEnd/>
            <a:tailEnd/>
          </a:ln>
          <a:effectLst/>
        </p:spPr>
        <p:txBody>
          <a:bodyPr wrap="none" anchor="ctr"/>
          <a:lstStyle/>
          <a:p>
            <a:endParaRPr lang="en-US"/>
          </a:p>
        </p:txBody>
      </p:sp>
      <p:sp>
        <p:nvSpPr>
          <p:cNvPr id="91190" name="Line 54"/>
          <p:cNvSpPr>
            <a:spLocks noChangeShapeType="1"/>
          </p:cNvSpPr>
          <p:nvPr/>
        </p:nvSpPr>
        <p:spPr bwMode="auto">
          <a:xfrm>
            <a:off x="3201988" y="3067050"/>
            <a:ext cx="1587" cy="1473200"/>
          </a:xfrm>
          <a:prstGeom prst="line">
            <a:avLst/>
          </a:prstGeom>
          <a:noFill/>
          <a:ln w="57150">
            <a:solidFill>
              <a:srgbClr val="99CCFF"/>
            </a:solidFill>
            <a:round/>
            <a:headEnd/>
            <a:tailEnd/>
          </a:ln>
          <a:effectLst/>
        </p:spPr>
        <p:txBody>
          <a:bodyPr wrap="none" anchor="ctr"/>
          <a:lstStyle/>
          <a:p>
            <a:endParaRPr lang="en-US"/>
          </a:p>
        </p:txBody>
      </p:sp>
      <p:sp>
        <p:nvSpPr>
          <p:cNvPr id="91191" name="Text Box 55"/>
          <p:cNvSpPr txBox="1">
            <a:spLocks noChangeArrowheads="1"/>
          </p:cNvSpPr>
          <p:nvPr/>
        </p:nvSpPr>
        <p:spPr bwMode="auto">
          <a:xfrm>
            <a:off x="7127875" y="4483100"/>
            <a:ext cx="315913" cy="396875"/>
          </a:xfrm>
          <a:prstGeom prst="rect">
            <a:avLst/>
          </a:prstGeom>
          <a:noFill/>
          <a:ln w="9525">
            <a:noFill/>
            <a:miter lim="800000"/>
            <a:headEnd/>
            <a:tailEnd/>
          </a:ln>
          <a:effectLst/>
        </p:spPr>
        <p:txBody>
          <a:bodyPr wrap="none">
            <a:spAutoFit/>
          </a:bodyPr>
          <a:lstStyle/>
          <a:p>
            <a:r>
              <a:rPr lang="en-US" sz="2000" i="1">
                <a:latin typeface="Symbol" pitchFamily="18" charset="2"/>
              </a:rPr>
              <a:t>n</a:t>
            </a:r>
          </a:p>
        </p:txBody>
      </p:sp>
      <p:sp>
        <p:nvSpPr>
          <p:cNvPr id="91192" name="Line 56"/>
          <p:cNvSpPr>
            <a:spLocks noChangeShapeType="1"/>
          </p:cNvSpPr>
          <p:nvPr/>
        </p:nvSpPr>
        <p:spPr bwMode="auto">
          <a:xfrm flipV="1">
            <a:off x="2540000" y="2743200"/>
            <a:ext cx="1588" cy="1787525"/>
          </a:xfrm>
          <a:prstGeom prst="line">
            <a:avLst/>
          </a:prstGeom>
          <a:noFill/>
          <a:ln w="9525">
            <a:solidFill>
              <a:schemeClr val="tx1"/>
            </a:solidFill>
            <a:round/>
            <a:headEnd/>
            <a:tailEnd type="triangle" w="med" len="med"/>
          </a:ln>
          <a:effectLst/>
        </p:spPr>
        <p:txBody>
          <a:bodyPr/>
          <a:lstStyle/>
          <a:p>
            <a:endParaRPr lang="en-US"/>
          </a:p>
        </p:txBody>
      </p:sp>
      <p:sp>
        <p:nvSpPr>
          <p:cNvPr id="91193" name="Line 57"/>
          <p:cNvSpPr>
            <a:spLocks noChangeShapeType="1"/>
          </p:cNvSpPr>
          <p:nvPr/>
        </p:nvSpPr>
        <p:spPr bwMode="auto">
          <a:xfrm flipV="1">
            <a:off x="2592388" y="3863975"/>
            <a:ext cx="1587" cy="652463"/>
          </a:xfrm>
          <a:prstGeom prst="line">
            <a:avLst/>
          </a:prstGeom>
          <a:noFill/>
          <a:ln w="19050" cap="rnd">
            <a:solidFill>
              <a:schemeClr val="tx1"/>
            </a:solidFill>
            <a:prstDash val="sysDot"/>
            <a:round/>
            <a:headEnd/>
            <a:tailEnd/>
          </a:ln>
          <a:effectLst/>
        </p:spPr>
        <p:txBody>
          <a:bodyPr/>
          <a:lstStyle/>
          <a:p>
            <a:endParaRPr lang="en-US"/>
          </a:p>
        </p:txBody>
      </p:sp>
      <p:grpSp>
        <p:nvGrpSpPr>
          <p:cNvPr id="91194" name="Group 58"/>
          <p:cNvGrpSpPr>
            <a:grpSpLocks/>
          </p:cNvGrpSpPr>
          <p:nvPr/>
        </p:nvGrpSpPr>
        <p:grpSpPr bwMode="auto">
          <a:xfrm>
            <a:off x="2703513" y="3971925"/>
            <a:ext cx="4321175" cy="547688"/>
            <a:chOff x="370" y="1061"/>
            <a:chExt cx="2923" cy="338"/>
          </a:xfrm>
        </p:grpSpPr>
        <p:sp>
          <p:nvSpPr>
            <p:cNvPr id="91195" name="Line 59"/>
            <p:cNvSpPr>
              <a:spLocks noChangeShapeType="1"/>
            </p:cNvSpPr>
            <p:nvPr/>
          </p:nvSpPr>
          <p:spPr bwMode="auto">
            <a:xfrm flipV="1">
              <a:off x="672"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196" name="Line 60"/>
            <p:cNvSpPr>
              <a:spLocks noChangeShapeType="1"/>
            </p:cNvSpPr>
            <p:nvPr/>
          </p:nvSpPr>
          <p:spPr bwMode="auto">
            <a:xfrm flipV="1">
              <a:off x="597"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197" name="Line 61"/>
            <p:cNvSpPr>
              <a:spLocks noChangeShapeType="1"/>
            </p:cNvSpPr>
            <p:nvPr/>
          </p:nvSpPr>
          <p:spPr bwMode="auto">
            <a:xfrm flipV="1">
              <a:off x="528"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198" name="Line 62"/>
            <p:cNvSpPr>
              <a:spLocks noChangeShapeType="1"/>
            </p:cNvSpPr>
            <p:nvPr/>
          </p:nvSpPr>
          <p:spPr bwMode="auto">
            <a:xfrm flipV="1">
              <a:off x="453"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199" name="Line 63"/>
            <p:cNvSpPr>
              <a:spLocks noChangeShapeType="1"/>
            </p:cNvSpPr>
            <p:nvPr/>
          </p:nvSpPr>
          <p:spPr bwMode="auto">
            <a:xfrm flipV="1">
              <a:off x="370"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0" name="Line 64"/>
            <p:cNvSpPr>
              <a:spLocks noChangeShapeType="1"/>
            </p:cNvSpPr>
            <p:nvPr/>
          </p:nvSpPr>
          <p:spPr bwMode="auto">
            <a:xfrm flipV="1">
              <a:off x="1049"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1" name="Line 65"/>
            <p:cNvSpPr>
              <a:spLocks noChangeShapeType="1"/>
            </p:cNvSpPr>
            <p:nvPr/>
          </p:nvSpPr>
          <p:spPr bwMode="auto">
            <a:xfrm flipV="1">
              <a:off x="974"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2" name="Line 66"/>
            <p:cNvSpPr>
              <a:spLocks noChangeShapeType="1"/>
            </p:cNvSpPr>
            <p:nvPr/>
          </p:nvSpPr>
          <p:spPr bwMode="auto">
            <a:xfrm flipV="1">
              <a:off x="905"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3" name="Line 67"/>
            <p:cNvSpPr>
              <a:spLocks noChangeShapeType="1"/>
            </p:cNvSpPr>
            <p:nvPr/>
          </p:nvSpPr>
          <p:spPr bwMode="auto">
            <a:xfrm flipV="1">
              <a:off x="830"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4" name="Line 68"/>
            <p:cNvSpPr>
              <a:spLocks noChangeShapeType="1"/>
            </p:cNvSpPr>
            <p:nvPr/>
          </p:nvSpPr>
          <p:spPr bwMode="auto">
            <a:xfrm flipV="1">
              <a:off x="747"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5" name="Line 69"/>
            <p:cNvSpPr>
              <a:spLocks noChangeShapeType="1"/>
            </p:cNvSpPr>
            <p:nvPr/>
          </p:nvSpPr>
          <p:spPr bwMode="auto">
            <a:xfrm flipV="1">
              <a:off x="672"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6" name="Line 70"/>
            <p:cNvSpPr>
              <a:spLocks noChangeShapeType="1"/>
            </p:cNvSpPr>
            <p:nvPr/>
          </p:nvSpPr>
          <p:spPr bwMode="auto">
            <a:xfrm flipV="1">
              <a:off x="1426"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7" name="Line 71"/>
            <p:cNvSpPr>
              <a:spLocks noChangeShapeType="1"/>
            </p:cNvSpPr>
            <p:nvPr/>
          </p:nvSpPr>
          <p:spPr bwMode="auto">
            <a:xfrm flipV="1">
              <a:off x="1351"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8" name="Line 72"/>
            <p:cNvSpPr>
              <a:spLocks noChangeShapeType="1"/>
            </p:cNvSpPr>
            <p:nvPr/>
          </p:nvSpPr>
          <p:spPr bwMode="auto">
            <a:xfrm flipV="1">
              <a:off x="1282"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09" name="Line 73"/>
            <p:cNvSpPr>
              <a:spLocks noChangeShapeType="1"/>
            </p:cNvSpPr>
            <p:nvPr/>
          </p:nvSpPr>
          <p:spPr bwMode="auto">
            <a:xfrm flipV="1">
              <a:off x="1207"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0" name="Line 74"/>
            <p:cNvSpPr>
              <a:spLocks noChangeShapeType="1"/>
            </p:cNvSpPr>
            <p:nvPr/>
          </p:nvSpPr>
          <p:spPr bwMode="auto">
            <a:xfrm flipV="1">
              <a:off x="1124"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1" name="Line 75"/>
            <p:cNvSpPr>
              <a:spLocks noChangeShapeType="1"/>
            </p:cNvSpPr>
            <p:nvPr/>
          </p:nvSpPr>
          <p:spPr bwMode="auto">
            <a:xfrm flipV="1">
              <a:off x="1049"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2" name="Line 76"/>
            <p:cNvSpPr>
              <a:spLocks noChangeShapeType="1"/>
            </p:cNvSpPr>
            <p:nvPr/>
          </p:nvSpPr>
          <p:spPr bwMode="auto">
            <a:xfrm flipV="1">
              <a:off x="1659"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3" name="Line 77"/>
            <p:cNvSpPr>
              <a:spLocks noChangeShapeType="1"/>
            </p:cNvSpPr>
            <p:nvPr/>
          </p:nvSpPr>
          <p:spPr bwMode="auto">
            <a:xfrm flipV="1">
              <a:off x="1584"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4" name="Line 78"/>
            <p:cNvSpPr>
              <a:spLocks noChangeShapeType="1"/>
            </p:cNvSpPr>
            <p:nvPr/>
          </p:nvSpPr>
          <p:spPr bwMode="auto">
            <a:xfrm flipV="1">
              <a:off x="1501"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5" name="Line 79"/>
            <p:cNvSpPr>
              <a:spLocks noChangeShapeType="1"/>
            </p:cNvSpPr>
            <p:nvPr/>
          </p:nvSpPr>
          <p:spPr bwMode="auto">
            <a:xfrm flipV="1">
              <a:off x="1426"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6" name="Line 80"/>
            <p:cNvSpPr>
              <a:spLocks noChangeShapeType="1"/>
            </p:cNvSpPr>
            <p:nvPr/>
          </p:nvSpPr>
          <p:spPr bwMode="auto">
            <a:xfrm flipV="1">
              <a:off x="1795"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7" name="Line 81"/>
            <p:cNvSpPr>
              <a:spLocks noChangeShapeType="1"/>
            </p:cNvSpPr>
            <p:nvPr/>
          </p:nvSpPr>
          <p:spPr bwMode="auto">
            <a:xfrm flipV="1">
              <a:off x="1721"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8" name="Line 82"/>
            <p:cNvSpPr>
              <a:spLocks noChangeShapeType="1"/>
            </p:cNvSpPr>
            <p:nvPr/>
          </p:nvSpPr>
          <p:spPr bwMode="auto">
            <a:xfrm flipV="1">
              <a:off x="2170"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19" name="Line 83"/>
            <p:cNvSpPr>
              <a:spLocks noChangeShapeType="1"/>
            </p:cNvSpPr>
            <p:nvPr/>
          </p:nvSpPr>
          <p:spPr bwMode="auto">
            <a:xfrm flipV="1">
              <a:off x="2095"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0" name="Line 84"/>
            <p:cNvSpPr>
              <a:spLocks noChangeShapeType="1"/>
            </p:cNvSpPr>
            <p:nvPr/>
          </p:nvSpPr>
          <p:spPr bwMode="auto">
            <a:xfrm flipV="1">
              <a:off x="2027"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1" name="Line 85"/>
            <p:cNvSpPr>
              <a:spLocks noChangeShapeType="1"/>
            </p:cNvSpPr>
            <p:nvPr/>
          </p:nvSpPr>
          <p:spPr bwMode="auto">
            <a:xfrm flipV="1">
              <a:off x="1952"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2" name="Line 86"/>
            <p:cNvSpPr>
              <a:spLocks noChangeShapeType="1"/>
            </p:cNvSpPr>
            <p:nvPr/>
          </p:nvSpPr>
          <p:spPr bwMode="auto">
            <a:xfrm flipV="1">
              <a:off x="1870"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3" name="Line 87"/>
            <p:cNvSpPr>
              <a:spLocks noChangeShapeType="1"/>
            </p:cNvSpPr>
            <p:nvPr/>
          </p:nvSpPr>
          <p:spPr bwMode="auto">
            <a:xfrm flipV="1">
              <a:off x="1795"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4" name="Line 88"/>
            <p:cNvSpPr>
              <a:spLocks noChangeShapeType="1"/>
            </p:cNvSpPr>
            <p:nvPr/>
          </p:nvSpPr>
          <p:spPr bwMode="auto">
            <a:xfrm flipV="1">
              <a:off x="2545"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5" name="Line 89"/>
            <p:cNvSpPr>
              <a:spLocks noChangeShapeType="1"/>
            </p:cNvSpPr>
            <p:nvPr/>
          </p:nvSpPr>
          <p:spPr bwMode="auto">
            <a:xfrm flipV="1">
              <a:off x="2470"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6" name="Line 90"/>
            <p:cNvSpPr>
              <a:spLocks noChangeShapeType="1"/>
            </p:cNvSpPr>
            <p:nvPr/>
          </p:nvSpPr>
          <p:spPr bwMode="auto">
            <a:xfrm flipV="1">
              <a:off x="2402"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7" name="Line 91"/>
            <p:cNvSpPr>
              <a:spLocks noChangeShapeType="1"/>
            </p:cNvSpPr>
            <p:nvPr/>
          </p:nvSpPr>
          <p:spPr bwMode="auto">
            <a:xfrm flipV="1">
              <a:off x="2327"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8" name="Line 92"/>
            <p:cNvSpPr>
              <a:spLocks noChangeShapeType="1"/>
            </p:cNvSpPr>
            <p:nvPr/>
          </p:nvSpPr>
          <p:spPr bwMode="auto">
            <a:xfrm flipV="1">
              <a:off x="2245" y="1061"/>
              <a:ext cx="0" cy="336"/>
            </a:xfrm>
            <a:prstGeom prst="line">
              <a:avLst/>
            </a:prstGeom>
            <a:noFill/>
            <a:ln w="19050" cap="rnd">
              <a:solidFill>
                <a:schemeClr val="tx1"/>
              </a:solidFill>
              <a:prstDash val="sysDot"/>
              <a:round/>
              <a:headEnd/>
              <a:tailEnd/>
            </a:ln>
            <a:effectLst/>
          </p:spPr>
          <p:txBody>
            <a:bodyPr/>
            <a:lstStyle/>
            <a:p>
              <a:endParaRPr lang="en-US"/>
            </a:p>
          </p:txBody>
        </p:sp>
        <p:sp>
          <p:nvSpPr>
            <p:cNvPr id="91229" name="Line 93"/>
            <p:cNvSpPr>
              <a:spLocks noChangeShapeType="1"/>
            </p:cNvSpPr>
            <p:nvPr/>
          </p:nvSpPr>
          <p:spPr bwMode="auto">
            <a:xfrm flipV="1">
              <a:off x="2919"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0" name="Line 94"/>
            <p:cNvSpPr>
              <a:spLocks noChangeShapeType="1"/>
            </p:cNvSpPr>
            <p:nvPr/>
          </p:nvSpPr>
          <p:spPr bwMode="auto">
            <a:xfrm flipV="1">
              <a:off x="2844"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1" name="Line 95"/>
            <p:cNvSpPr>
              <a:spLocks noChangeShapeType="1"/>
            </p:cNvSpPr>
            <p:nvPr/>
          </p:nvSpPr>
          <p:spPr bwMode="auto">
            <a:xfrm flipV="1">
              <a:off x="2776"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2" name="Line 96"/>
            <p:cNvSpPr>
              <a:spLocks noChangeShapeType="1"/>
            </p:cNvSpPr>
            <p:nvPr/>
          </p:nvSpPr>
          <p:spPr bwMode="auto">
            <a:xfrm flipV="1">
              <a:off x="2702"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3" name="Line 97"/>
            <p:cNvSpPr>
              <a:spLocks noChangeShapeType="1"/>
            </p:cNvSpPr>
            <p:nvPr/>
          </p:nvSpPr>
          <p:spPr bwMode="auto">
            <a:xfrm flipV="1">
              <a:off x="2619"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4" name="Line 98"/>
            <p:cNvSpPr>
              <a:spLocks noChangeShapeType="1"/>
            </p:cNvSpPr>
            <p:nvPr/>
          </p:nvSpPr>
          <p:spPr bwMode="auto">
            <a:xfrm flipV="1">
              <a:off x="2545"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5" name="Line 99"/>
            <p:cNvSpPr>
              <a:spLocks noChangeShapeType="1"/>
            </p:cNvSpPr>
            <p:nvPr/>
          </p:nvSpPr>
          <p:spPr bwMode="auto">
            <a:xfrm flipV="1">
              <a:off x="3293"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6" name="Line 100"/>
            <p:cNvSpPr>
              <a:spLocks noChangeShapeType="1"/>
            </p:cNvSpPr>
            <p:nvPr/>
          </p:nvSpPr>
          <p:spPr bwMode="auto">
            <a:xfrm flipV="1">
              <a:off x="3219"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7" name="Line 101"/>
            <p:cNvSpPr>
              <a:spLocks noChangeShapeType="1"/>
            </p:cNvSpPr>
            <p:nvPr/>
          </p:nvSpPr>
          <p:spPr bwMode="auto">
            <a:xfrm flipV="1">
              <a:off x="3150"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8" name="Line 102"/>
            <p:cNvSpPr>
              <a:spLocks noChangeShapeType="1"/>
            </p:cNvSpPr>
            <p:nvPr/>
          </p:nvSpPr>
          <p:spPr bwMode="auto">
            <a:xfrm flipV="1">
              <a:off x="3076"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39" name="Line 103"/>
            <p:cNvSpPr>
              <a:spLocks noChangeShapeType="1"/>
            </p:cNvSpPr>
            <p:nvPr/>
          </p:nvSpPr>
          <p:spPr bwMode="auto">
            <a:xfrm flipV="1">
              <a:off x="2993" y="1063"/>
              <a:ext cx="0" cy="336"/>
            </a:xfrm>
            <a:prstGeom prst="line">
              <a:avLst/>
            </a:prstGeom>
            <a:noFill/>
            <a:ln w="19050" cap="rnd">
              <a:solidFill>
                <a:schemeClr val="tx1"/>
              </a:solidFill>
              <a:prstDash val="sysDot"/>
              <a:round/>
              <a:headEnd/>
              <a:tailEnd/>
            </a:ln>
            <a:effectLst/>
          </p:spPr>
          <p:txBody>
            <a:bodyPr/>
            <a:lstStyle/>
            <a:p>
              <a:endParaRPr lang="en-US"/>
            </a:p>
          </p:txBody>
        </p:sp>
        <p:sp>
          <p:nvSpPr>
            <p:cNvPr id="91240" name="Line 104"/>
            <p:cNvSpPr>
              <a:spLocks noChangeShapeType="1"/>
            </p:cNvSpPr>
            <p:nvPr/>
          </p:nvSpPr>
          <p:spPr bwMode="auto">
            <a:xfrm flipV="1">
              <a:off x="2919" y="1063"/>
              <a:ext cx="0" cy="336"/>
            </a:xfrm>
            <a:prstGeom prst="line">
              <a:avLst/>
            </a:prstGeom>
            <a:noFill/>
            <a:ln w="19050" cap="rnd">
              <a:solidFill>
                <a:schemeClr val="tx1"/>
              </a:solidFill>
              <a:prstDash val="sysDot"/>
              <a:round/>
              <a:headEnd/>
              <a:tailEnd/>
            </a:ln>
            <a:effectLst/>
          </p:spPr>
          <p:txBody>
            <a:bodyPr/>
            <a:lstStyle/>
            <a:p>
              <a:endParaRPr lang="en-US"/>
            </a:p>
          </p:txBody>
        </p:sp>
      </p:grpSp>
      <p:sp>
        <p:nvSpPr>
          <p:cNvPr id="91241" name="Text Box 105"/>
          <p:cNvSpPr txBox="1">
            <a:spLocks noChangeArrowheads="1"/>
          </p:cNvSpPr>
          <p:nvPr/>
        </p:nvSpPr>
        <p:spPr bwMode="auto">
          <a:xfrm>
            <a:off x="2400300" y="4522788"/>
            <a:ext cx="311150" cy="366712"/>
          </a:xfrm>
          <a:prstGeom prst="rect">
            <a:avLst/>
          </a:prstGeom>
          <a:noFill/>
          <a:ln w="9525">
            <a:noFill/>
            <a:miter lim="800000"/>
            <a:headEnd/>
            <a:tailEnd/>
          </a:ln>
          <a:effectLst/>
        </p:spPr>
        <p:txBody>
          <a:bodyPr wrap="none">
            <a:spAutoFit/>
          </a:bodyPr>
          <a:lstStyle/>
          <a:p>
            <a:r>
              <a:rPr lang="en-US"/>
              <a:t>0</a:t>
            </a:r>
          </a:p>
        </p:txBody>
      </p:sp>
      <p:sp>
        <p:nvSpPr>
          <p:cNvPr id="91242" name="Line 106"/>
          <p:cNvSpPr>
            <a:spLocks noChangeShapeType="1"/>
          </p:cNvSpPr>
          <p:nvPr/>
        </p:nvSpPr>
        <p:spPr bwMode="auto">
          <a:xfrm>
            <a:off x="2541588" y="4508500"/>
            <a:ext cx="3175" cy="77788"/>
          </a:xfrm>
          <a:prstGeom prst="line">
            <a:avLst/>
          </a:prstGeom>
          <a:noFill/>
          <a:ln w="9525">
            <a:solidFill>
              <a:schemeClr val="tx1"/>
            </a:solidFill>
            <a:round/>
            <a:headEnd/>
            <a:tailEnd/>
          </a:ln>
          <a:effectLst/>
        </p:spPr>
        <p:txBody>
          <a:bodyPr/>
          <a:lstStyle/>
          <a:p>
            <a:endParaRPr lang="en-US"/>
          </a:p>
        </p:txBody>
      </p:sp>
      <p:sp>
        <p:nvSpPr>
          <p:cNvPr id="91243" name="Rectangle 107"/>
          <p:cNvSpPr>
            <a:spLocks noChangeArrowheads="1"/>
          </p:cNvSpPr>
          <p:nvPr/>
        </p:nvSpPr>
        <p:spPr bwMode="auto">
          <a:xfrm>
            <a:off x="4843463" y="5340350"/>
            <a:ext cx="1285875" cy="466725"/>
          </a:xfrm>
          <a:prstGeom prst="rect">
            <a:avLst/>
          </a:prstGeom>
          <a:solidFill>
            <a:srgbClr val="DDDDDD"/>
          </a:solidFill>
          <a:ln w="9525">
            <a:solidFill>
              <a:schemeClr val="tx1"/>
            </a:solidFill>
            <a:miter lim="800000"/>
            <a:headEnd/>
            <a:tailEnd/>
          </a:ln>
          <a:effectLst/>
        </p:spPr>
        <p:txBody>
          <a:bodyPr wrap="none">
            <a:spAutoFit/>
          </a:bodyPr>
          <a:lstStyle/>
          <a:p>
            <a:pPr eaLnBrk="0" hangingPunct="0"/>
            <a:r>
              <a:rPr lang="en-US" sz="2000"/>
              <a:t>set </a:t>
            </a:r>
            <a:r>
              <a:rPr lang="en-US" sz="2000" i="1">
                <a:latin typeface="Times New Roman" pitchFamily="18" charset="0"/>
              </a:rPr>
              <a:t> </a:t>
            </a:r>
            <a:r>
              <a:rPr lang="en-US" sz="2400" i="1">
                <a:solidFill>
                  <a:srgbClr val="CC0000"/>
                </a:solidFill>
                <a:latin typeface="Times New Roman" pitchFamily="18" charset="0"/>
              </a:rPr>
              <a:t>f</a:t>
            </a:r>
            <a:r>
              <a:rPr lang="en-US" sz="2400" i="1" baseline="-25000">
                <a:solidFill>
                  <a:srgbClr val="CC0000"/>
                </a:solidFill>
                <a:latin typeface="Times New Roman" pitchFamily="18" charset="0"/>
              </a:rPr>
              <a:t>o</a:t>
            </a:r>
            <a:r>
              <a:rPr lang="en-US" sz="2400" i="1">
                <a:solidFill>
                  <a:srgbClr val="CC0000"/>
                </a:solidFill>
                <a:latin typeface="Times New Roman" pitchFamily="18" charset="0"/>
              </a:rPr>
              <a:t>= 0</a:t>
            </a:r>
          </a:p>
        </p:txBody>
      </p:sp>
      <p:sp>
        <p:nvSpPr>
          <p:cNvPr id="91244" name="Text Box 108"/>
          <p:cNvSpPr txBox="1">
            <a:spLocks noChangeArrowheads="1"/>
          </p:cNvSpPr>
          <p:nvPr/>
        </p:nvSpPr>
        <p:spPr bwMode="auto">
          <a:xfrm>
            <a:off x="4297363" y="4859338"/>
            <a:ext cx="361950" cy="650875"/>
          </a:xfrm>
          <a:prstGeom prst="rect">
            <a:avLst/>
          </a:prstGeom>
          <a:solidFill>
            <a:schemeClr val="bg1"/>
          </a:solidFill>
          <a:ln w="9525">
            <a:solidFill>
              <a:schemeClr val="tx1"/>
            </a:solidFill>
            <a:miter lim="800000"/>
            <a:headEnd/>
            <a:tailEnd/>
          </a:ln>
          <a:effectLst/>
        </p:spPr>
        <p:txBody>
          <a:bodyPr>
            <a:spAutoFit/>
          </a:bodyPr>
          <a:lstStyle/>
          <a:p>
            <a:pPr algn="ctr" eaLnBrk="0" hangingPunct="0">
              <a:spcBef>
                <a:spcPct val="50000"/>
              </a:spcBef>
            </a:pPr>
            <a:r>
              <a:rPr lang="en-US"/>
              <a:t>x</a:t>
            </a:r>
            <a:r>
              <a:rPr lang="en-US" sz="800"/>
              <a:t> </a:t>
            </a:r>
            <a:r>
              <a:rPr lang="en-US">
                <a:latin typeface="Times New Roman" pitchFamily="18" charset="0"/>
              </a:rPr>
              <a:t>2</a:t>
            </a:r>
          </a:p>
        </p:txBody>
      </p:sp>
      <p:cxnSp>
        <p:nvCxnSpPr>
          <p:cNvPr id="91245" name="AutoShape 109"/>
          <p:cNvCxnSpPr>
            <a:cxnSpLocks noChangeShapeType="1"/>
            <a:stCxn id="91251" idx="4"/>
            <a:endCxn id="91244" idx="1"/>
          </p:cNvCxnSpPr>
          <p:nvPr/>
        </p:nvCxnSpPr>
        <p:spPr bwMode="auto">
          <a:xfrm rot="16200000" flipH="1">
            <a:off x="3825875" y="4529138"/>
            <a:ext cx="466725" cy="476250"/>
          </a:xfrm>
          <a:prstGeom prst="bentConnector2">
            <a:avLst/>
          </a:prstGeom>
          <a:noFill/>
          <a:ln w="28575">
            <a:solidFill>
              <a:srgbClr val="CC3300"/>
            </a:solidFill>
            <a:miter lim="800000"/>
            <a:headEnd/>
            <a:tailEnd type="triangle" w="med" len="med"/>
          </a:ln>
          <a:effectLst/>
        </p:spPr>
      </p:cxnSp>
      <p:sp>
        <p:nvSpPr>
          <p:cNvPr id="91246" name="Oval 110"/>
          <p:cNvSpPr>
            <a:spLocks noChangeArrowheads="1"/>
          </p:cNvSpPr>
          <p:nvPr/>
        </p:nvSpPr>
        <p:spPr bwMode="auto">
          <a:xfrm>
            <a:off x="5181600" y="4859338"/>
            <a:ext cx="268288" cy="263525"/>
          </a:xfrm>
          <a:prstGeom prst="ellipse">
            <a:avLst/>
          </a:prstGeom>
          <a:solidFill>
            <a:srgbClr val="F8F8F8"/>
          </a:solidFill>
          <a:ln w="19050">
            <a:solidFill>
              <a:schemeClr val="tx1"/>
            </a:solidFill>
            <a:round/>
            <a:headEnd/>
            <a:tailEnd/>
          </a:ln>
          <a:effectLst/>
        </p:spPr>
        <p:txBody>
          <a:bodyPr wrap="none" anchor="ctr"/>
          <a:lstStyle/>
          <a:p>
            <a:endParaRPr lang="en-US"/>
          </a:p>
        </p:txBody>
      </p:sp>
      <p:grpSp>
        <p:nvGrpSpPr>
          <p:cNvPr id="91247" name="Group 111"/>
          <p:cNvGrpSpPr>
            <a:grpSpLocks/>
          </p:cNvGrpSpPr>
          <p:nvPr/>
        </p:nvGrpSpPr>
        <p:grpSpPr bwMode="auto">
          <a:xfrm>
            <a:off x="5214938" y="4894263"/>
            <a:ext cx="201612" cy="188912"/>
            <a:chOff x="1392" y="4032"/>
            <a:chExt cx="144" cy="144"/>
          </a:xfrm>
        </p:grpSpPr>
        <p:sp>
          <p:nvSpPr>
            <p:cNvPr id="91248" name="Line 112"/>
            <p:cNvSpPr>
              <a:spLocks noChangeShapeType="1"/>
            </p:cNvSpPr>
            <p:nvPr/>
          </p:nvSpPr>
          <p:spPr bwMode="auto">
            <a:xfrm>
              <a:off x="1392" y="4032"/>
              <a:ext cx="144" cy="144"/>
            </a:xfrm>
            <a:prstGeom prst="line">
              <a:avLst/>
            </a:prstGeom>
            <a:noFill/>
            <a:ln w="19050">
              <a:solidFill>
                <a:schemeClr val="tx1"/>
              </a:solidFill>
              <a:round/>
              <a:headEnd/>
              <a:tailEnd/>
            </a:ln>
            <a:effectLst/>
          </p:spPr>
          <p:txBody>
            <a:bodyPr wrap="none" anchor="ctr"/>
            <a:lstStyle/>
            <a:p>
              <a:endParaRPr lang="en-US"/>
            </a:p>
          </p:txBody>
        </p:sp>
        <p:sp>
          <p:nvSpPr>
            <p:cNvPr id="91249" name="Line 113"/>
            <p:cNvSpPr>
              <a:spLocks noChangeShapeType="1"/>
            </p:cNvSpPr>
            <p:nvPr/>
          </p:nvSpPr>
          <p:spPr bwMode="auto">
            <a:xfrm flipH="1">
              <a:off x="1392" y="4032"/>
              <a:ext cx="144" cy="144"/>
            </a:xfrm>
            <a:prstGeom prst="line">
              <a:avLst/>
            </a:prstGeom>
            <a:noFill/>
            <a:ln w="19050">
              <a:solidFill>
                <a:schemeClr val="tx1"/>
              </a:solidFill>
              <a:round/>
              <a:headEnd/>
              <a:tailEnd/>
            </a:ln>
            <a:effectLst/>
          </p:spPr>
          <p:txBody>
            <a:bodyPr wrap="none" anchor="ctr"/>
            <a:lstStyle/>
            <a:p>
              <a:endParaRPr lang="en-US"/>
            </a:p>
          </p:txBody>
        </p:sp>
      </p:grpSp>
      <p:cxnSp>
        <p:nvCxnSpPr>
          <p:cNvPr id="91250" name="AutoShape 114"/>
          <p:cNvCxnSpPr>
            <a:cxnSpLocks noChangeShapeType="1"/>
            <a:stCxn id="91246" idx="4"/>
            <a:endCxn id="91243" idx="0"/>
          </p:cNvCxnSpPr>
          <p:nvPr/>
        </p:nvCxnSpPr>
        <p:spPr bwMode="auto">
          <a:xfrm rot="5400000">
            <a:off x="5208588" y="5232400"/>
            <a:ext cx="209550" cy="6350"/>
          </a:xfrm>
          <a:prstGeom prst="bentConnector3">
            <a:avLst>
              <a:gd name="adj1" fmla="val 48315"/>
            </a:avLst>
          </a:prstGeom>
          <a:noFill/>
          <a:ln w="28575">
            <a:solidFill>
              <a:schemeClr val="tx1"/>
            </a:solidFill>
            <a:prstDash val="sysDot"/>
            <a:miter lim="800000"/>
            <a:headEnd/>
            <a:tailEnd type="triangle" w="med" len="med"/>
          </a:ln>
          <a:effectLst/>
        </p:spPr>
      </p:cxnSp>
      <p:sp>
        <p:nvSpPr>
          <p:cNvPr id="91251" name="Oval 115"/>
          <p:cNvSpPr>
            <a:spLocks noChangeArrowheads="1"/>
          </p:cNvSpPr>
          <p:nvPr/>
        </p:nvSpPr>
        <p:spPr bwMode="auto">
          <a:xfrm>
            <a:off x="3797300" y="4486275"/>
            <a:ext cx="46038" cy="47625"/>
          </a:xfrm>
          <a:prstGeom prst="ellipse">
            <a:avLst/>
          </a:prstGeom>
          <a:noFill/>
          <a:ln w="9525" algn="ctr">
            <a:noFill/>
            <a:round/>
            <a:headEnd/>
            <a:tailEnd/>
          </a:ln>
          <a:effectLst/>
        </p:spPr>
        <p:txBody>
          <a:bodyPr wrap="none" anchor="ctr"/>
          <a:lstStyle/>
          <a:p>
            <a:endParaRPr lang="en-US"/>
          </a:p>
        </p:txBody>
      </p:sp>
      <p:cxnSp>
        <p:nvCxnSpPr>
          <p:cNvPr id="91252" name="AutoShape 116"/>
          <p:cNvCxnSpPr>
            <a:cxnSpLocks noChangeShapeType="1"/>
            <a:endCxn id="91246" idx="6"/>
          </p:cNvCxnSpPr>
          <p:nvPr/>
        </p:nvCxnSpPr>
        <p:spPr bwMode="auto">
          <a:xfrm rot="5400000">
            <a:off x="5794375" y="4191001"/>
            <a:ext cx="465137" cy="1135062"/>
          </a:xfrm>
          <a:prstGeom prst="bentConnector2">
            <a:avLst/>
          </a:prstGeom>
          <a:noFill/>
          <a:ln w="28575">
            <a:solidFill>
              <a:srgbClr val="3333FF"/>
            </a:solidFill>
            <a:miter lim="800000"/>
            <a:headEnd/>
            <a:tailEnd type="triangle" w="med" len="med"/>
          </a:ln>
          <a:effectLst/>
        </p:spPr>
      </p:cxnSp>
      <p:sp>
        <p:nvSpPr>
          <p:cNvPr id="91253" name="Text Box 117"/>
          <p:cNvSpPr txBox="1">
            <a:spLocks noChangeArrowheads="1"/>
          </p:cNvSpPr>
          <p:nvPr/>
        </p:nvSpPr>
        <p:spPr bwMode="auto">
          <a:xfrm>
            <a:off x="3495675" y="4813300"/>
            <a:ext cx="184150" cy="290513"/>
          </a:xfrm>
          <a:prstGeom prst="rect">
            <a:avLst/>
          </a:prstGeom>
          <a:noFill/>
          <a:ln w="9525" algn="ctr">
            <a:noFill/>
            <a:miter lim="800000"/>
            <a:headEnd/>
            <a:tailEnd/>
          </a:ln>
          <a:effectLst/>
        </p:spPr>
        <p:txBody>
          <a:bodyPr wrap="none">
            <a:spAutoFit/>
          </a:bodyPr>
          <a:lstStyle/>
          <a:p>
            <a:pPr algn="ctr"/>
            <a:endParaRPr lang="en-US" sz="2000" i="1" baseline="-25000">
              <a:solidFill>
                <a:srgbClr val="CC0000"/>
              </a:solidFill>
              <a:latin typeface="Times New Roman" pitchFamily="18" charset="0"/>
            </a:endParaRPr>
          </a:p>
        </p:txBody>
      </p:sp>
      <p:sp>
        <p:nvSpPr>
          <p:cNvPr id="91254" name="Text Box 118"/>
          <p:cNvSpPr txBox="1">
            <a:spLocks noChangeArrowheads="1"/>
          </p:cNvSpPr>
          <p:nvPr/>
        </p:nvSpPr>
        <p:spPr bwMode="auto">
          <a:xfrm>
            <a:off x="6765925" y="4826000"/>
            <a:ext cx="184150" cy="290513"/>
          </a:xfrm>
          <a:prstGeom prst="rect">
            <a:avLst/>
          </a:prstGeom>
          <a:noFill/>
          <a:ln w="9525" algn="ctr">
            <a:noFill/>
            <a:miter lim="800000"/>
            <a:headEnd/>
            <a:tailEnd/>
          </a:ln>
          <a:effectLst/>
        </p:spPr>
        <p:txBody>
          <a:bodyPr wrap="none">
            <a:spAutoFit/>
          </a:bodyPr>
          <a:lstStyle/>
          <a:p>
            <a:pPr algn="ctr"/>
            <a:endParaRPr lang="en-US" sz="2000" i="1" baseline="-25000">
              <a:solidFill>
                <a:srgbClr val="0000FF"/>
              </a:solidFill>
              <a:latin typeface="Times New Roman" pitchFamily="18" charset="0"/>
            </a:endParaRPr>
          </a:p>
        </p:txBody>
      </p:sp>
      <p:cxnSp>
        <p:nvCxnSpPr>
          <p:cNvPr id="91255" name="AutoShape 119"/>
          <p:cNvCxnSpPr>
            <a:cxnSpLocks noChangeShapeType="1"/>
            <a:stCxn id="91244" idx="3"/>
            <a:endCxn id="91246" idx="2"/>
          </p:cNvCxnSpPr>
          <p:nvPr/>
        </p:nvCxnSpPr>
        <p:spPr bwMode="auto">
          <a:xfrm flipV="1">
            <a:off x="4659313" y="4991100"/>
            <a:ext cx="515937" cy="9525"/>
          </a:xfrm>
          <a:prstGeom prst="straightConnector1">
            <a:avLst/>
          </a:prstGeom>
          <a:noFill/>
          <a:ln w="28575">
            <a:solidFill>
              <a:srgbClr val="3333FF"/>
            </a:solidFill>
            <a:round/>
            <a:headEnd/>
            <a:tailEnd type="triangle" w="med" len="med"/>
          </a:ln>
          <a:effectLst/>
        </p:spPr>
      </p:cxnSp>
      <p:sp>
        <p:nvSpPr>
          <p:cNvPr id="91256" name="Text Box 120"/>
          <p:cNvSpPr txBox="1">
            <a:spLocks noChangeArrowheads="1"/>
          </p:cNvSpPr>
          <p:nvPr/>
        </p:nvSpPr>
        <p:spPr bwMode="auto">
          <a:xfrm>
            <a:off x="2568575" y="2719388"/>
            <a:ext cx="1222375" cy="590550"/>
          </a:xfrm>
          <a:prstGeom prst="rect">
            <a:avLst/>
          </a:prstGeom>
          <a:solidFill>
            <a:srgbClr val="DDDDDD"/>
          </a:solidFill>
          <a:ln w="9525" algn="ctr">
            <a:solidFill>
              <a:schemeClr val="tx1"/>
            </a:solidFill>
            <a:miter lim="800000"/>
            <a:headEnd/>
            <a:tailEnd/>
          </a:ln>
          <a:effectLst/>
        </p:spPr>
        <p:txBody>
          <a:bodyPr wrap="none">
            <a:spAutoFit/>
          </a:bodyPr>
          <a:lstStyle/>
          <a:p>
            <a:pPr algn="ctr"/>
            <a:r>
              <a:rPr lang="en-US" sz="1600"/>
              <a:t>Optical</a:t>
            </a:r>
          </a:p>
          <a:p>
            <a:pPr algn="ctr"/>
            <a:r>
              <a:rPr lang="en-US" sz="1600"/>
              <a:t>reference 1</a:t>
            </a:r>
            <a:endParaRPr lang="en-US" sz="1600" baseline="-25000"/>
          </a:p>
        </p:txBody>
      </p:sp>
      <p:grpSp>
        <p:nvGrpSpPr>
          <p:cNvPr id="91257" name="Group 121"/>
          <p:cNvGrpSpPr>
            <a:grpSpLocks/>
          </p:cNvGrpSpPr>
          <p:nvPr/>
        </p:nvGrpSpPr>
        <p:grpSpPr bwMode="auto">
          <a:xfrm>
            <a:off x="3910013" y="2816225"/>
            <a:ext cx="266700" cy="261938"/>
            <a:chOff x="3152" y="2649"/>
            <a:chExt cx="215" cy="209"/>
          </a:xfrm>
        </p:grpSpPr>
        <p:sp>
          <p:nvSpPr>
            <p:cNvPr id="91258" name="Oval 122"/>
            <p:cNvSpPr>
              <a:spLocks noChangeArrowheads="1"/>
            </p:cNvSpPr>
            <p:nvPr/>
          </p:nvSpPr>
          <p:spPr bwMode="auto">
            <a:xfrm>
              <a:off x="3152" y="2649"/>
              <a:ext cx="215" cy="209"/>
            </a:xfrm>
            <a:prstGeom prst="ellipse">
              <a:avLst/>
            </a:prstGeom>
            <a:solidFill>
              <a:srgbClr val="F8F8F8"/>
            </a:solidFill>
            <a:ln w="19050">
              <a:solidFill>
                <a:schemeClr val="tx1"/>
              </a:solidFill>
              <a:round/>
              <a:headEnd/>
              <a:tailEnd/>
            </a:ln>
            <a:effectLst/>
          </p:spPr>
          <p:txBody>
            <a:bodyPr wrap="none" anchor="ctr"/>
            <a:lstStyle/>
            <a:p>
              <a:endParaRPr lang="en-US"/>
            </a:p>
          </p:txBody>
        </p:sp>
        <p:grpSp>
          <p:nvGrpSpPr>
            <p:cNvPr id="91259" name="Group 123"/>
            <p:cNvGrpSpPr>
              <a:grpSpLocks/>
            </p:cNvGrpSpPr>
            <p:nvPr/>
          </p:nvGrpSpPr>
          <p:grpSpPr bwMode="auto">
            <a:xfrm>
              <a:off x="3179" y="2677"/>
              <a:ext cx="161" cy="149"/>
              <a:chOff x="1392" y="4032"/>
              <a:chExt cx="144" cy="144"/>
            </a:xfrm>
          </p:grpSpPr>
          <p:sp>
            <p:nvSpPr>
              <p:cNvPr id="91260" name="Line 124"/>
              <p:cNvSpPr>
                <a:spLocks noChangeShapeType="1"/>
              </p:cNvSpPr>
              <p:nvPr/>
            </p:nvSpPr>
            <p:spPr bwMode="auto">
              <a:xfrm>
                <a:off x="1392" y="4032"/>
                <a:ext cx="144" cy="144"/>
              </a:xfrm>
              <a:prstGeom prst="line">
                <a:avLst/>
              </a:prstGeom>
              <a:noFill/>
              <a:ln w="19050">
                <a:solidFill>
                  <a:schemeClr val="tx1"/>
                </a:solidFill>
                <a:round/>
                <a:headEnd/>
                <a:tailEnd/>
              </a:ln>
              <a:effectLst/>
            </p:spPr>
            <p:txBody>
              <a:bodyPr wrap="none" anchor="ctr"/>
              <a:lstStyle/>
              <a:p>
                <a:endParaRPr lang="en-US"/>
              </a:p>
            </p:txBody>
          </p:sp>
          <p:sp>
            <p:nvSpPr>
              <p:cNvPr id="91261" name="Line 125"/>
              <p:cNvSpPr>
                <a:spLocks noChangeShapeType="1"/>
              </p:cNvSpPr>
              <p:nvPr/>
            </p:nvSpPr>
            <p:spPr bwMode="auto">
              <a:xfrm flipH="1">
                <a:off x="1392" y="4032"/>
                <a:ext cx="144" cy="144"/>
              </a:xfrm>
              <a:prstGeom prst="line">
                <a:avLst/>
              </a:prstGeom>
              <a:noFill/>
              <a:ln w="19050">
                <a:solidFill>
                  <a:schemeClr val="tx1"/>
                </a:solidFill>
                <a:round/>
                <a:headEnd/>
                <a:tailEnd/>
              </a:ln>
              <a:effectLst/>
            </p:spPr>
            <p:txBody>
              <a:bodyPr wrap="none" anchor="ctr"/>
              <a:lstStyle/>
              <a:p>
                <a:endParaRPr lang="en-US"/>
              </a:p>
            </p:txBody>
          </p:sp>
        </p:grpSp>
      </p:grpSp>
      <p:sp>
        <p:nvSpPr>
          <p:cNvPr id="91262" name="Oval 126"/>
          <p:cNvSpPr>
            <a:spLocks noChangeArrowheads="1"/>
          </p:cNvSpPr>
          <p:nvPr/>
        </p:nvSpPr>
        <p:spPr bwMode="auto">
          <a:xfrm>
            <a:off x="4343400" y="3632200"/>
            <a:ext cx="58738" cy="60325"/>
          </a:xfrm>
          <a:prstGeom prst="ellipse">
            <a:avLst/>
          </a:prstGeom>
          <a:noFill/>
          <a:ln w="9525" algn="ctr">
            <a:noFill/>
            <a:round/>
            <a:headEnd/>
            <a:tailEnd/>
          </a:ln>
          <a:effectLst/>
        </p:spPr>
        <p:txBody>
          <a:bodyPr wrap="none" anchor="ctr"/>
          <a:lstStyle/>
          <a:p>
            <a:endParaRPr lang="en-US"/>
          </a:p>
        </p:txBody>
      </p:sp>
      <p:cxnSp>
        <p:nvCxnSpPr>
          <p:cNvPr id="91263" name="AutoShape 127"/>
          <p:cNvCxnSpPr>
            <a:cxnSpLocks noChangeShapeType="1"/>
            <a:stCxn id="91262" idx="0"/>
            <a:endCxn id="91258" idx="6"/>
          </p:cNvCxnSpPr>
          <p:nvPr/>
        </p:nvCxnSpPr>
        <p:spPr bwMode="auto">
          <a:xfrm rot="5400000" flipH="1">
            <a:off x="3937795" y="3196431"/>
            <a:ext cx="684212" cy="187325"/>
          </a:xfrm>
          <a:prstGeom prst="bentConnector2">
            <a:avLst/>
          </a:prstGeom>
          <a:noFill/>
          <a:ln w="28575">
            <a:solidFill>
              <a:srgbClr val="FF0000"/>
            </a:solidFill>
            <a:miter lim="800000"/>
            <a:headEnd/>
            <a:tailEnd type="triangle" w="med" len="med"/>
          </a:ln>
          <a:effectLst/>
        </p:spPr>
      </p:cxnSp>
      <p:cxnSp>
        <p:nvCxnSpPr>
          <p:cNvPr id="91264" name="AutoShape 128"/>
          <p:cNvCxnSpPr>
            <a:cxnSpLocks noChangeShapeType="1"/>
            <a:stCxn id="91256" idx="3"/>
            <a:endCxn id="91258" idx="2"/>
          </p:cNvCxnSpPr>
          <p:nvPr/>
        </p:nvCxnSpPr>
        <p:spPr bwMode="auto">
          <a:xfrm flipV="1">
            <a:off x="3790950" y="2947988"/>
            <a:ext cx="109538" cy="66675"/>
          </a:xfrm>
          <a:prstGeom prst="straightConnector1">
            <a:avLst/>
          </a:prstGeom>
          <a:noFill/>
          <a:ln w="28575">
            <a:solidFill>
              <a:srgbClr val="FF0000"/>
            </a:solidFill>
            <a:round/>
            <a:headEnd/>
            <a:tailEnd type="triangle" w="med" len="med"/>
          </a:ln>
          <a:effectLst/>
        </p:spPr>
      </p:cxnSp>
      <p:sp>
        <p:nvSpPr>
          <p:cNvPr id="91265" name="Text Box 129"/>
          <p:cNvSpPr txBox="1">
            <a:spLocks noChangeArrowheads="1"/>
          </p:cNvSpPr>
          <p:nvPr/>
        </p:nvSpPr>
        <p:spPr bwMode="auto">
          <a:xfrm>
            <a:off x="3182938" y="2195513"/>
            <a:ext cx="1727200" cy="457200"/>
          </a:xfrm>
          <a:prstGeom prst="rect">
            <a:avLst/>
          </a:prstGeom>
          <a:noFill/>
          <a:ln w="9525" algn="ctr">
            <a:noFill/>
            <a:miter lim="800000"/>
            <a:headEnd/>
            <a:tailEnd/>
          </a:ln>
          <a:effectLst/>
        </p:spPr>
        <p:txBody>
          <a:bodyPr wrap="none">
            <a:spAutoFit/>
          </a:bodyPr>
          <a:lstStyle/>
          <a:p>
            <a:pPr algn="ctr"/>
            <a:r>
              <a:rPr lang="en-US" sz="2400"/>
              <a:t>set </a:t>
            </a:r>
            <a:r>
              <a:rPr lang="en-US" sz="2400">
                <a:latin typeface="Symbol" pitchFamily="18" charset="2"/>
              </a:rPr>
              <a:t>n</a:t>
            </a:r>
            <a:r>
              <a:rPr lang="en-US" sz="2400" baseline="-25000"/>
              <a:t>n</a:t>
            </a:r>
            <a:r>
              <a:rPr lang="en-US" sz="2400"/>
              <a:t> </a:t>
            </a:r>
            <a:r>
              <a:rPr lang="en-US" sz="2400">
                <a:latin typeface="Times New Roman" pitchFamily="18" charset="0"/>
              </a:rPr>
              <a:t>=</a:t>
            </a:r>
            <a:r>
              <a:rPr lang="en-US" sz="2400"/>
              <a:t> </a:t>
            </a:r>
            <a:r>
              <a:rPr lang="en-US" sz="2400">
                <a:latin typeface="Symbol" pitchFamily="18" charset="2"/>
              </a:rPr>
              <a:t>n</a:t>
            </a:r>
            <a:r>
              <a:rPr lang="en-US" sz="2400" baseline="-25000"/>
              <a:t>opt</a:t>
            </a:r>
          </a:p>
        </p:txBody>
      </p:sp>
      <p:cxnSp>
        <p:nvCxnSpPr>
          <p:cNvPr id="91266" name="AutoShape 130"/>
          <p:cNvCxnSpPr>
            <a:cxnSpLocks noChangeShapeType="1"/>
            <a:stCxn id="91258" idx="0"/>
            <a:endCxn id="91265" idx="2"/>
          </p:cNvCxnSpPr>
          <p:nvPr/>
        </p:nvCxnSpPr>
        <p:spPr bwMode="auto">
          <a:xfrm flipV="1">
            <a:off x="4043363" y="2652713"/>
            <a:ext cx="3175" cy="153987"/>
          </a:xfrm>
          <a:prstGeom prst="straightConnector1">
            <a:avLst/>
          </a:prstGeom>
          <a:noFill/>
          <a:ln w="28575">
            <a:solidFill>
              <a:schemeClr val="tx1"/>
            </a:solidFill>
            <a:prstDash val="sysDot"/>
            <a:round/>
            <a:headEnd/>
            <a:tailEnd type="triangle" w="med" len="med"/>
          </a:ln>
          <a:effectLst/>
        </p:spPr>
      </p:cxnSp>
      <p:sp>
        <p:nvSpPr>
          <p:cNvPr id="91267" name="Text Box 131"/>
          <p:cNvSpPr txBox="1">
            <a:spLocks noChangeArrowheads="1"/>
          </p:cNvSpPr>
          <p:nvPr/>
        </p:nvSpPr>
        <p:spPr bwMode="auto">
          <a:xfrm>
            <a:off x="6524625" y="2732088"/>
            <a:ext cx="1476375" cy="590550"/>
          </a:xfrm>
          <a:prstGeom prst="rect">
            <a:avLst/>
          </a:prstGeom>
          <a:solidFill>
            <a:srgbClr val="DDDDDD"/>
          </a:solidFill>
          <a:ln w="9525" algn="ctr">
            <a:solidFill>
              <a:schemeClr val="tx1"/>
            </a:solidFill>
            <a:miter lim="800000"/>
            <a:headEnd/>
            <a:tailEnd/>
          </a:ln>
          <a:effectLst/>
        </p:spPr>
        <p:txBody>
          <a:bodyPr>
            <a:spAutoFit/>
          </a:bodyPr>
          <a:lstStyle/>
          <a:p>
            <a:pPr algn="ctr"/>
            <a:r>
              <a:rPr lang="en-US" sz="1600"/>
              <a:t>Optical</a:t>
            </a:r>
          </a:p>
          <a:p>
            <a:pPr algn="ctr"/>
            <a:r>
              <a:rPr lang="en-US" sz="1600"/>
              <a:t>reference 2</a:t>
            </a:r>
            <a:endParaRPr lang="en-US" sz="1600" baseline="-25000"/>
          </a:p>
        </p:txBody>
      </p:sp>
      <p:grpSp>
        <p:nvGrpSpPr>
          <p:cNvPr id="91268" name="Group 132"/>
          <p:cNvGrpSpPr>
            <a:grpSpLocks/>
          </p:cNvGrpSpPr>
          <p:nvPr/>
        </p:nvGrpSpPr>
        <p:grpSpPr bwMode="auto">
          <a:xfrm>
            <a:off x="5948363" y="2836863"/>
            <a:ext cx="268287" cy="263525"/>
            <a:chOff x="3152" y="2649"/>
            <a:chExt cx="215" cy="209"/>
          </a:xfrm>
        </p:grpSpPr>
        <p:sp>
          <p:nvSpPr>
            <p:cNvPr id="91269" name="Oval 133"/>
            <p:cNvSpPr>
              <a:spLocks noChangeArrowheads="1"/>
            </p:cNvSpPr>
            <p:nvPr/>
          </p:nvSpPr>
          <p:spPr bwMode="auto">
            <a:xfrm>
              <a:off x="3152" y="2649"/>
              <a:ext cx="215" cy="209"/>
            </a:xfrm>
            <a:prstGeom prst="ellipse">
              <a:avLst/>
            </a:prstGeom>
            <a:solidFill>
              <a:srgbClr val="F8F8F8"/>
            </a:solidFill>
            <a:ln w="19050">
              <a:solidFill>
                <a:schemeClr val="tx1"/>
              </a:solidFill>
              <a:round/>
              <a:headEnd/>
              <a:tailEnd/>
            </a:ln>
            <a:effectLst/>
          </p:spPr>
          <p:txBody>
            <a:bodyPr wrap="none" anchor="ctr"/>
            <a:lstStyle/>
            <a:p>
              <a:endParaRPr lang="en-US"/>
            </a:p>
          </p:txBody>
        </p:sp>
        <p:grpSp>
          <p:nvGrpSpPr>
            <p:cNvPr id="91270" name="Group 134"/>
            <p:cNvGrpSpPr>
              <a:grpSpLocks/>
            </p:cNvGrpSpPr>
            <p:nvPr/>
          </p:nvGrpSpPr>
          <p:grpSpPr bwMode="auto">
            <a:xfrm>
              <a:off x="3179" y="2677"/>
              <a:ext cx="161" cy="149"/>
              <a:chOff x="1392" y="4032"/>
              <a:chExt cx="144" cy="144"/>
            </a:xfrm>
          </p:grpSpPr>
          <p:sp>
            <p:nvSpPr>
              <p:cNvPr id="91271" name="Line 135"/>
              <p:cNvSpPr>
                <a:spLocks noChangeShapeType="1"/>
              </p:cNvSpPr>
              <p:nvPr/>
            </p:nvSpPr>
            <p:spPr bwMode="auto">
              <a:xfrm>
                <a:off x="1392" y="4032"/>
                <a:ext cx="144" cy="144"/>
              </a:xfrm>
              <a:prstGeom prst="line">
                <a:avLst/>
              </a:prstGeom>
              <a:noFill/>
              <a:ln w="19050">
                <a:solidFill>
                  <a:schemeClr val="tx1"/>
                </a:solidFill>
                <a:round/>
                <a:headEnd/>
                <a:tailEnd/>
              </a:ln>
              <a:effectLst/>
            </p:spPr>
            <p:txBody>
              <a:bodyPr wrap="none" anchor="ctr"/>
              <a:lstStyle/>
              <a:p>
                <a:endParaRPr lang="en-US"/>
              </a:p>
            </p:txBody>
          </p:sp>
          <p:sp>
            <p:nvSpPr>
              <p:cNvPr id="91272" name="Line 136"/>
              <p:cNvSpPr>
                <a:spLocks noChangeShapeType="1"/>
              </p:cNvSpPr>
              <p:nvPr/>
            </p:nvSpPr>
            <p:spPr bwMode="auto">
              <a:xfrm flipH="1">
                <a:off x="1392" y="4032"/>
                <a:ext cx="144" cy="144"/>
              </a:xfrm>
              <a:prstGeom prst="line">
                <a:avLst/>
              </a:prstGeom>
              <a:noFill/>
              <a:ln w="19050">
                <a:solidFill>
                  <a:schemeClr val="tx1"/>
                </a:solidFill>
                <a:round/>
                <a:headEnd/>
                <a:tailEnd/>
              </a:ln>
              <a:effectLst/>
            </p:spPr>
            <p:txBody>
              <a:bodyPr wrap="none" anchor="ctr"/>
              <a:lstStyle/>
              <a:p>
                <a:endParaRPr lang="en-US"/>
              </a:p>
            </p:txBody>
          </p:sp>
        </p:grpSp>
      </p:grpSp>
      <p:cxnSp>
        <p:nvCxnSpPr>
          <p:cNvPr id="91273" name="AutoShape 137"/>
          <p:cNvCxnSpPr>
            <a:cxnSpLocks noChangeShapeType="1"/>
          </p:cNvCxnSpPr>
          <p:nvPr/>
        </p:nvCxnSpPr>
        <p:spPr bwMode="auto">
          <a:xfrm rot="16200000">
            <a:off x="5603876" y="2954337"/>
            <a:ext cx="342900" cy="371475"/>
          </a:xfrm>
          <a:prstGeom prst="bentConnector2">
            <a:avLst/>
          </a:prstGeom>
          <a:noFill/>
          <a:ln w="28575">
            <a:solidFill>
              <a:srgbClr val="339933"/>
            </a:solidFill>
            <a:miter lim="800000"/>
            <a:headEnd/>
            <a:tailEnd type="triangle" w="med" len="med"/>
          </a:ln>
          <a:effectLst/>
        </p:spPr>
      </p:cxnSp>
      <p:cxnSp>
        <p:nvCxnSpPr>
          <p:cNvPr id="91274" name="AutoShape 138"/>
          <p:cNvCxnSpPr>
            <a:cxnSpLocks noChangeShapeType="1"/>
            <a:stCxn id="91267" idx="1"/>
            <a:endCxn id="91269" idx="6"/>
          </p:cNvCxnSpPr>
          <p:nvPr/>
        </p:nvCxnSpPr>
        <p:spPr bwMode="auto">
          <a:xfrm flipH="1" flipV="1">
            <a:off x="6226175" y="2968625"/>
            <a:ext cx="298450" cy="58738"/>
          </a:xfrm>
          <a:prstGeom prst="straightConnector1">
            <a:avLst/>
          </a:prstGeom>
          <a:noFill/>
          <a:ln w="28575">
            <a:solidFill>
              <a:srgbClr val="339933"/>
            </a:solidFill>
            <a:round/>
            <a:headEnd/>
            <a:tailEnd type="triangle" w="med" len="med"/>
          </a:ln>
          <a:effectLst/>
        </p:spPr>
      </p:cxnSp>
      <p:sp>
        <p:nvSpPr>
          <p:cNvPr id="91275" name="Text Box 139"/>
          <p:cNvSpPr txBox="1">
            <a:spLocks noChangeArrowheads="1"/>
          </p:cNvSpPr>
          <p:nvPr/>
        </p:nvSpPr>
        <p:spPr bwMode="auto">
          <a:xfrm>
            <a:off x="5416550" y="2260600"/>
            <a:ext cx="1336675" cy="457200"/>
          </a:xfrm>
          <a:prstGeom prst="rect">
            <a:avLst/>
          </a:prstGeom>
          <a:noFill/>
          <a:ln w="9525">
            <a:noFill/>
            <a:miter lim="800000"/>
            <a:headEnd/>
            <a:tailEnd/>
          </a:ln>
          <a:effectLst/>
        </p:spPr>
        <p:txBody>
          <a:bodyPr wrap="none">
            <a:spAutoFit/>
          </a:bodyPr>
          <a:lstStyle/>
          <a:p>
            <a:pPr algn="ctr"/>
            <a:r>
              <a:rPr lang="en-US" sz="2400">
                <a:latin typeface="Symbol" pitchFamily="18" charset="2"/>
              </a:rPr>
              <a:t>n</a:t>
            </a:r>
            <a:r>
              <a:rPr lang="en-US" sz="2400" baseline="-25000"/>
              <a:t>m</a:t>
            </a:r>
            <a:r>
              <a:rPr lang="en-US" sz="2400"/>
              <a:t> </a:t>
            </a:r>
            <a:r>
              <a:rPr lang="en-US" sz="2400">
                <a:latin typeface="Times New Roman" pitchFamily="18" charset="0"/>
              </a:rPr>
              <a:t>-</a:t>
            </a:r>
            <a:r>
              <a:rPr lang="en-US" sz="2400"/>
              <a:t> </a:t>
            </a:r>
            <a:r>
              <a:rPr lang="en-US" sz="2400">
                <a:latin typeface="Symbol" pitchFamily="18" charset="2"/>
              </a:rPr>
              <a:t>n</a:t>
            </a:r>
            <a:r>
              <a:rPr lang="en-US" sz="2400" baseline="-25000"/>
              <a:t>opt2</a:t>
            </a:r>
          </a:p>
        </p:txBody>
      </p:sp>
      <p:cxnSp>
        <p:nvCxnSpPr>
          <p:cNvPr id="91276" name="AutoShape 140"/>
          <p:cNvCxnSpPr>
            <a:cxnSpLocks noChangeShapeType="1"/>
            <a:stCxn id="91269" idx="0"/>
            <a:endCxn id="91275" idx="2"/>
          </p:cNvCxnSpPr>
          <p:nvPr/>
        </p:nvCxnSpPr>
        <p:spPr bwMode="auto">
          <a:xfrm flipV="1">
            <a:off x="6083300" y="2717800"/>
            <a:ext cx="1588" cy="109538"/>
          </a:xfrm>
          <a:prstGeom prst="straightConnector1">
            <a:avLst/>
          </a:prstGeom>
          <a:noFill/>
          <a:ln w="28575">
            <a:solidFill>
              <a:schemeClr val="tx1"/>
            </a:solidFill>
            <a:prstDash val="sysDot"/>
            <a:round/>
            <a:headEnd/>
            <a:tailEnd type="triangle" w="med" len="med"/>
          </a:ln>
          <a:effectLst/>
        </p:spPr>
      </p:cxnSp>
      <p:sp>
        <p:nvSpPr>
          <p:cNvPr id="91277" name="Text Box 141"/>
          <p:cNvSpPr txBox="1">
            <a:spLocks noChangeArrowheads="1"/>
          </p:cNvSpPr>
          <p:nvPr/>
        </p:nvSpPr>
        <p:spPr bwMode="auto">
          <a:xfrm>
            <a:off x="381000" y="4879975"/>
            <a:ext cx="2768600" cy="1749425"/>
          </a:xfrm>
          <a:prstGeom prst="rect">
            <a:avLst/>
          </a:prstGeom>
          <a:solidFill>
            <a:schemeClr val="bg1"/>
          </a:solidFill>
          <a:ln w="9525">
            <a:solidFill>
              <a:schemeClr val="bg2"/>
            </a:solidFill>
            <a:miter lim="800000"/>
            <a:headEnd/>
            <a:tailEnd/>
          </a:ln>
          <a:effectLst/>
        </p:spPr>
        <p:txBody>
          <a:bodyPr anchor="ctr">
            <a:spAutoFit/>
          </a:bodyPr>
          <a:lstStyle/>
          <a:p>
            <a:pPr algn="ctr"/>
            <a:r>
              <a:rPr lang="en-US" b="1"/>
              <a:t>Optical standards at NIST </a:t>
            </a:r>
          </a:p>
          <a:p>
            <a:pPr algn="ctr"/>
            <a:r>
              <a:rPr lang="en-US">
                <a:solidFill>
                  <a:srgbClr val="DB0000"/>
                </a:solidFill>
              </a:rPr>
              <a:t>Al</a:t>
            </a:r>
            <a:r>
              <a:rPr lang="en-US" baseline="30000">
                <a:solidFill>
                  <a:srgbClr val="DB0000"/>
                </a:solidFill>
              </a:rPr>
              <a:t>+</a:t>
            </a:r>
            <a:r>
              <a:rPr lang="en-US"/>
              <a:t> </a:t>
            </a:r>
            <a:r>
              <a:rPr lang="en-US">
                <a:solidFill>
                  <a:schemeClr val="accent2"/>
                </a:solidFill>
              </a:rPr>
              <a:t>(1124 THz),</a:t>
            </a:r>
            <a:r>
              <a:rPr lang="en-US"/>
              <a:t> </a:t>
            </a:r>
            <a:r>
              <a:rPr lang="en-US">
                <a:solidFill>
                  <a:srgbClr val="DB0000"/>
                </a:solidFill>
              </a:rPr>
              <a:t>Hg</a:t>
            </a:r>
            <a:r>
              <a:rPr lang="en-US" baseline="30000">
                <a:solidFill>
                  <a:srgbClr val="DB0000"/>
                </a:solidFill>
              </a:rPr>
              <a:t>+</a:t>
            </a:r>
            <a:r>
              <a:rPr lang="en-US"/>
              <a:t> </a:t>
            </a:r>
            <a:r>
              <a:rPr lang="en-US">
                <a:solidFill>
                  <a:schemeClr val="accent2"/>
                </a:solidFill>
              </a:rPr>
              <a:t>(1064 THz),</a:t>
            </a:r>
            <a:r>
              <a:rPr lang="en-US"/>
              <a:t> neutral </a:t>
            </a:r>
            <a:r>
              <a:rPr lang="en-US">
                <a:solidFill>
                  <a:srgbClr val="DB0000"/>
                </a:solidFill>
              </a:rPr>
              <a:t>Yb</a:t>
            </a:r>
            <a:r>
              <a:rPr lang="en-US"/>
              <a:t> </a:t>
            </a:r>
            <a:r>
              <a:rPr lang="en-US">
                <a:solidFill>
                  <a:schemeClr val="accent2"/>
                </a:solidFill>
              </a:rPr>
              <a:t>(520 THz)</a:t>
            </a:r>
            <a:r>
              <a:rPr lang="en-US"/>
              <a:t> and </a:t>
            </a:r>
          </a:p>
          <a:p>
            <a:pPr algn="ctr"/>
            <a:r>
              <a:rPr lang="en-US">
                <a:solidFill>
                  <a:srgbClr val="DB0000"/>
                </a:solidFill>
              </a:rPr>
              <a:t>Ca</a:t>
            </a:r>
            <a:r>
              <a:rPr lang="en-US"/>
              <a:t> </a:t>
            </a:r>
            <a:r>
              <a:rPr lang="en-US">
                <a:solidFill>
                  <a:schemeClr val="accent2"/>
                </a:solidFill>
              </a:rPr>
              <a:t>(456 THz)</a:t>
            </a:r>
            <a:endParaRPr lang="en-US"/>
          </a:p>
        </p:txBody>
      </p:sp>
      <p:sp>
        <p:nvSpPr>
          <p:cNvPr id="91278" name="Rectangle 142"/>
          <p:cNvSpPr>
            <a:spLocks noChangeArrowheads="1"/>
          </p:cNvSpPr>
          <p:nvPr/>
        </p:nvSpPr>
        <p:spPr bwMode="auto">
          <a:xfrm>
            <a:off x="4570413" y="684213"/>
            <a:ext cx="1049337" cy="509587"/>
          </a:xfrm>
          <a:prstGeom prst="rect">
            <a:avLst/>
          </a:prstGeom>
          <a:solidFill>
            <a:srgbClr val="FF9933"/>
          </a:solidFill>
          <a:ln w="9525">
            <a:solidFill>
              <a:schemeClr val="tx1"/>
            </a:solidFill>
            <a:miter lim="800000"/>
            <a:headEnd/>
            <a:tailEnd/>
          </a:ln>
          <a:effectLst/>
        </p:spPr>
        <p:txBody>
          <a:bodyPr wrap="none" anchor="ctr"/>
          <a:lstStyle/>
          <a:p>
            <a:pPr algn="ctr"/>
            <a:r>
              <a:rPr lang="en-US" sz="2000" b="1"/>
              <a:t>fs laser</a:t>
            </a:r>
          </a:p>
        </p:txBody>
      </p:sp>
      <p:sp>
        <p:nvSpPr>
          <p:cNvPr id="91279" name="Text Box 143"/>
          <p:cNvSpPr txBox="1">
            <a:spLocks noChangeArrowheads="1"/>
          </p:cNvSpPr>
          <p:nvPr/>
        </p:nvSpPr>
        <p:spPr bwMode="auto">
          <a:xfrm>
            <a:off x="2794000" y="609600"/>
            <a:ext cx="1425575" cy="650875"/>
          </a:xfrm>
          <a:prstGeom prst="rect">
            <a:avLst/>
          </a:prstGeom>
          <a:solidFill>
            <a:srgbClr val="EAEAEA"/>
          </a:solidFill>
          <a:ln w="9525">
            <a:solidFill>
              <a:schemeClr val="bg2"/>
            </a:solidFill>
            <a:miter lim="800000"/>
            <a:headEnd/>
            <a:tailEnd/>
          </a:ln>
          <a:effectLst/>
        </p:spPr>
        <p:txBody>
          <a:bodyPr wrap="none" anchor="ctr">
            <a:spAutoFit/>
          </a:bodyPr>
          <a:lstStyle/>
          <a:p>
            <a:pPr algn="ctr"/>
            <a:r>
              <a:rPr lang="en-US"/>
              <a:t>Optical ref 1</a:t>
            </a:r>
          </a:p>
          <a:p>
            <a:pPr algn="ctr"/>
            <a:r>
              <a:rPr lang="en-US">
                <a:latin typeface="Symbol" pitchFamily="18" charset="2"/>
              </a:rPr>
              <a:t>n</a:t>
            </a:r>
            <a:r>
              <a:rPr lang="en-US" baseline="-25000"/>
              <a:t>1</a:t>
            </a:r>
          </a:p>
        </p:txBody>
      </p:sp>
      <p:sp>
        <p:nvSpPr>
          <p:cNvPr id="91280" name="Text Box 144"/>
          <p:cNvSpPr txBox="1">
            <a:spLocks noChangeArrowheads="1"/>
          </p:cNvSpPr>
          <p:nvPr/>
        </p:nvSpPr>
        <p:spPr bwMode="auto">
          <a:xfrm>
            <a:off x="5876925" y="609600"/>
            <a:ext cx="1425575" cy="650875"/>
          </a:xfrm>
          <a:prstGeom prst="rect">
            <a:avLst/>
          </a:prstGeom>
          <a:solidFill>
            <a:srgbClr val="EAEAEA"/>
          </a:solidFill>
          <a:ln w="9525">
            <a:solidFill>
              <a:schemeClr val="bg2"/>
            </a:solidFill>
            <a:miter lim="800000"/>
            <a:headEnd/>
            <a:tailEnd/>
          </a:ln>
          <a:effectLst/>
        </p:spPr>
        <p:txBody>
          <a:bodyPr wrap="none" anchor="ctr">
            <a:spAutoFit/>
          </a:bodyPr>
          <a:lstStyle/>
          <a:p>
            <a:pPr algn="ctr"/>
            <a:r>
              <a:rPr lang="en-US"/>
              <a:t>Optical ref 2</a:t>
            </a:r>
          </a:p>
          <a:p>
            <a:pPr algn="ctr"/>
            <a:r>
              <a:rPr lang="en-US">
                <a:latin typeface="Symbol" pitchFamily="18" charset="2"/>
              </a:rPr>
              <a:t>n</a:t>
            </a:r>
            <a:r>
              <a:rPr lang="en-US" baseline="-25000"/>
              <a:t>2</a:t>
            </a:r>
          </a:p>
        </p:txBody>
      </p:sp>
      <p:cxnSp>
        <p:nvCxnSpPr>
          <p:cNvPr id="91281" name="AutoShape 145"/>
          <p:cNvCxnSpPr>
            <a:cxnSpLocks noChangeShapeType="1"/>
            <a:stCxn id="91279" idx="3"/>
            <a:endCxn id="91278" idx="1"/>
          </p:cNvCxnSpPr>
          <p:nvPr/>
        </p:nvCxnSpPr>
        <p:spPr bwMode="auto">
          <a:xfrm>
            <a:off x="4219575" y="935038"/>
            <a:ext cx="350838" cy="4762"/>
          </a:xfrm>
          <a:prstGeom prst="straightConnector1">
            <a:avLst/>
          </a:prstGeom>
          <a:noFill/>
          <a:ln w="28575">
            <a:solidFill>
              <a:srgbClr val="FF0000"/>
            </a:solidFill>
            <a:round/>
            <a:headEnd/>
            <a:tailEnd type="triangle" w="med" len="med"/>
          </a:ln>
          <a:effectLst/>
        </p:spPr>
      </p:cxnSp>
      <p:cxnSp>
        <p:nvCxnSpPr>
          <p:cNvPr id="91282" name="AutoShape 146"/>
          <p:cNvCxnSpPr>
            <a:cxnSpLocks noChangeShapeType="1"/>
            <a:stCxn id="91280" idx="1"/>
            <a:endCxn id="91278" idx="3"/>
          </p:cNvCxnSpPr>
          <p:nvPr/>
        </p:nvCxnSpPr>
        <p:spPr bwMode="auto">
          <a:xfrm flipH="1">
            <a:off x="5619750" y="935038"/>
            <a:ext cx="257175" cy="4762"/>
          </a:xfrm>
          <a:prstGeom prst="straightConnector1">
            <a:avLst/>
          </a:prstGeom>
          <a:noFill/>
          <a:ln w="28575">
            <a:solidFill>
              <a:srgbClr val="339933"/>
            </a:solidFill>
            <a:round/>
            <a:headEnd/>
            <a:tailEnd type="triangle" w="med" len="med"/>
          </a:ln>
          <a:effectLst/>
        </p:spPr>
      </p:cxnSp>
      <p:sp>
        <p:nvSpPr>
          <p:cNvPr id="91283" name="Text Box 147"/>
          <p:cNvSpPr txBox="1">
            <a:spLocks noChangeArrowheads="1"/>
          </p:cNvSpPr>
          <p:nvPr/>
        </p:nvSpPr>
        <p:spPr bwMode="auto">
          <a:xfrm>
            <a:off x="3825875" y="1400175"/>
            <a:ext cx="2540000" cy="457200"/>
          </a:xfrm>
          <a:prstGeom prst="rect">
            <a:avLst/>
          </a:prstGeom>
          <a:noFill/>
          <a:ln w="9525">
            <a:noFill/>
            <a:miter lim="800000"/>
            <a:headEnd/>
            <a:tailEnd/>
          </a:ln>
          <a:effectLst/>
        </p:spPr>
        <p:txBody>
          <a:bodyPr wrap="none" anchor="ctr">
            <a:spAutoFit/>
          </a:bodyPr>
          <a:lstStyle/>
          <a:p>
            <a:pPr algn="ctr"/>
            <a:r>
              <a:rPr lang="en-US" sz="2400"/>
              <a:t>Compare </a:t>
            </a:r>
            <a:r>
              <a:rPr lang="en-US" sz="2400">
                <a:latin typeface="Symbol" pitchFamily="18" charset="2"/>
              </a:rPr>
              <a:t>n</a:t>
            </a:r>
            <a:r>
              <a:rPr lang="en-US" sz="2400" baseline="-25000"/>
              <a:t>1</a:t>
            </a:r>
            <a:r>
              <a:rPr lang="en-US" sz="2400"/>
              <a:t> vs </a:t>
            </a:r>
            <a:r>
              <a:rPr lang="en-US" sz="2400">
                <a:latin typeface="Symbol" pitchFamily="18" charset="2"/>
              </a:rPr>
              <a:t>n</a:t>
            </a:r>
            <a:r>
              <a:rPr lang="en-US" sz="2400" baseline="-25000"/>
              <a:t>2</a:t>
            </a:r>
          </a:p>
        </p:txBody>
      </p:sp>
      <p:cxnSp>
        <p:nvCxnSpPr>
          <p:cNvPr id="91284" name="AutoShape 148"/>
          <p:cNvCxnSpPr>
            <a:cxnSpLocks noChangeShapeType="1"/>
            <a:stCxn id="91278" idx="2"/>
            <a:endCxn id="91283" idx="0"/>
          </p:cNvCxnSpPr>
          <p:nvPr/>
        </p:nvCxnSpPr>
        <p:spPr bwMode="auto">
          <a:xfrm>
            <a:off x="5094288" y="1193800"/>
            <a:ext cx="1587" cy="265113"/>
          </a:xfrm>
          <a:prstGeom prst="straightConnector1">
            <a:avLst/>
          </a:prstGeom>
          <a:noFill/>
          <a:ln w="28575">
            <a:solidFill>
              <a:schemeClr val="tx1"/>
            </a:solidFill>
            <a:prstDash val="sysDot"/>
            <a:round/>
            <a:headEnd/>
            <a:tailEnd type="triangle" w="med" len="med"/>
          </a:ln>
          <a:effectLst/>
        </p:spPr>
      </p:cxnSp>
      <p:sp>
        <p:nvSpPr>
          <p:cNvPr id="91285" name="Line 149"/>
          <p:cNvSpPr>
            <a:spLocks noChangeShapeType="1"/>
          </p:cNvSpPr>
          <p:nvPr/>
        </p:nvSpPr>
        <p:spPr bwMode="auto">
          <a:xfrm>
            <a:off x="6092825" y="3130550"/>
            <a:ext cx="1588" cy="1474788"/>
          </a:xfrm>
          <a:prstGeom prst="line">
            <a:avLst/>
          </a:prstGeom>
          <a:noFill/>
          <a:ln w="57150">
            <a:solidFill>
              <a:srgbClr val="99CCFF"/>
            </a:solidFill>
            <a:round/>
            <a:headEnd/>
            <a:tailEnd/>
          </a:ln>
          <a:effectLst/>
        </p:spPr>
        <p:txBody>
          <a:bodyPr wrap="none" anchor="ctr"/>
          <a:lstStyle/>
          <a:p>
            <a:endParaRPr lang="en-US"/>
          </a:p>
        </p:txBody>
      </p:sp>
      <p:sp>
        <p:nvSpPr>
          <p:cNvPr id="91286" name="Line 150"/>
          <p:cNvSpPr>
            <a:spLocks noChangeShapeType="1"/>
          </p:cNvSpPr>
          <p:nvPr/>
        </p:nvSpPr>
        <p:spPr bwMode="auto">
          <a:xfrm>
            <a:off x="2540000" y="4529138"/>
            <a:ext cx="4756150" cy="0"/>
          </a:xfrm>
          <a:prstGeom prst="line">
            <a:avLst/>
          </a:prstGeom>
          <a:noFill/>
          <a:ln w="12700">
            <a:solidFill>
              <a:schemeClr val="tx1"/>
            </a:solidFill>
            <a:round/>
            <a:headEnd/>
            <a:tailEnd type="triangle" w="med" len="med"/>
          </a:ln>
          <a:effectLst/>
        </p:spPr>
        <p:txBody>
          <a:bodyPr wrap="none" anchor="ctr"/>
          <a:lstStyle/>
          <a:p>
            <a:endParaRPr lang="en-US"/>
          </a:p>
        </p:txBody>
      </p:sp>
      <p:sp>
        <p:nvSpPr>
          <p:cNvPr id="91287" name="AutoShape 151"/>
          <p:cNvSpPr>
            <a:spLocks noChangeArrowheads="1"/>
          </p:cNvSpPr>
          <p:nvPr/>
        </p:nvSpPr>
        <p:spPr bwMode="auto">
          <a:xfrm rot="16200000">
            <a:off x="4833937" y="1920876"/>
            <a:ext cx="544513" cy="233362"/>
          </a:xfrm>
          <a:prstGeom prst="leftArrow">
            <a:avLst>
              <a:gd name="adj1" fmla="val 50000"/>
              <a:gd name="adj2" fmla="val 58334"/>
            </a:avLst>
          </a:prstGeom>
          <a:gradFill rotWithShape="1">
            <a:gsLst>
              <a:gs pos="0">
                <a:srgbClr val="99CCFF"/>
              </a:gs>
              <a:gs pos="100000">
                <a:srgbClr val="FFFFCC"/>
              </a:gs>
            </a:gsLst>
            <a:lin ang="0" scaled="1"/>
          </a:gradFill>
          <a:ln w="9525" algn="ctr">
            <a:noFill/>
            <a:miter lim="800000"/>
            <a:headEnd/>
            <a:tailEnd/>
          </a:ln>
          <a:effectLst/>
        </p:spPr>
        <p:txBody>
          <a:bodyPr wrap="none" anchor="ctr"/>
          <a:lstStyle/>
          <a:p>
            <a:endParaRPr lang="en-US"/>
          </a:p>
        </p:txBody>
      </p:sp>
      <p:sp>
        <p:nvSpPr>
          <p:cNvPr id="91288" name="Text Box 152"/>
          <p:cNvSpPr txBox="1">
            <a:spLocks noChangeArrowheads="1"/>
          </p:cNvSpPr>
          <p:nvPr/>
        </p:nvSpPr>
        <p:spPr bwMode="auto">
          <a:xfrm>
            <a:off x="0" y="117475"/>
            <a:ext cx="9144000" cy="457200"/>
          </a:xfrm>
          <a:prstGeom prst="rect">
            <a:avLst/>
          </a:prstGeom>
          <a:noFill/>
          <a:ln w="9525">
            <a:noFill/>
            <a:miter lim="800000"/>
            <a:headEnd/>
            <a:tailEnd/>
          </a:ln>
          <a:effectLst/>
        </p:spPr>
        <p:txBody>
          <a:bodyPr>
            <a:spAutoFit/>
          </a:bodyPr>
          <a:lstStyle/>
          <a:p>
            <a:pPr algn="ctr"/>
            <a:r>
              <a:rPr lang="en-US" sz="2400" dirty="0"/>
              <a:t>Femtosecond Laser Frequency Combs: Key to Optical Clocks</a:t>
            </a:r>
          </a:p>
        </p:txBody>
      </p:sp>
      <p:sp>
        <p:nvSpPr>
          <p:cNvPr id="91290" name="Rectangle 154"/>
          <p:cNvSpPr>
            <a:spLocks noChangeArrowheads="1"/>
          </p:cNvSpPr>
          <p:nvPr/>
        </p:nvSpPr>
        <p:spPr bwMode="auto">
          <a:xfrm>
            <a:off x="3276600" y="5926138"/>
            <a:ext cx="2895600" cy="762000"/>
          </a:xfrm>
          <a:prstGeom prst="rect">
            <a:avLst/>
          </a:prstGeom>
          <a:solidFill>
            <a:schemeClr val="bg1"/>
          </a:solidFill>
          <a:ln w="9525">
            <a:solidFill>
              <a:schemeClr val="tx1"/>
            </a:solidFill>
            <a:miter lim="800000"/>
            <a:headEnd/>
            <a:tailEnd/>
          </a:ln>
          <a:effectLst/>
        </p:spPr>
        <p:txBody>
          <a:bodyPr wrap="none" anchor="ctr"/>
          <a:lstStyle/>
          <a:p>
            <a:pPr algn="ctr"/>
            <a:r>
              <a:rPr lang="en-US"/>
              <a:t>Direct comparison to </a:t>
            </a:r>
            <a:r>
              <a:rPr lang="en-US">
                <a:solidFill>
                  <a:srgbClr val="FF3300"/>
                </a:solidFill>
              </a:rPr>
              <a:t>Cs</a:t>
            </a:r>
            <a:r>
              <a:rPr lang="en-US"/>
              <a:t> </a:t>
            </a:r>
          </a:p>
          <a:p>
            <a:pPr algn="ctr"/>
            <a:r>
              <a:rPr lang="en-US">
                <a:solidFill>
                  <a:srgbClr val="0000FF"/>
                </a:solidFill>
              </a:rPr>
              <a:t>(0.0092 THz)</a:t>
            </a:r>
          </a:p>
        </p:txBody>
      </p:sp>
    </p:spTree>
    <p:extLst>
      <p:ext uri="{BB962C8B-B14F-4D97-AF65-F5344CB8AC3E}">
        <p14:creationId xmlns:p14="http://schemas.microsoft.com/office/powerpoint/2010/main" val="275421865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2"/>
          <p:cNvSpPr>
            <a:spLocks noChangeArrowheads="1"/>
          </p:cNvSpPr>
          <p:nvPr/>
        </p:nvSpPr>
        <p:spPr bwMode="auto">
          <a:xfrm>
            <a:off x="304800" y="1828800"/>
            <a:ext cx="76200" cy="336550"/>
          </a:xfrm>
          <a:prstGeom prst="rect">
            <a:avLst/>
          </a:prstGeom>
          <a:noFill/>
          <a:ln w="9525">
            <a:noFill/>
            <a:miter lim="800000"/>
            <a:headEnd/>
            <a:tailEnd/>
          </a:ln>
          <a:effectLst/>
        </p:spPr>
        <p:txBody>
          <a:bodyPr>
            <a:spAutoFit/>
          </a:bodyPr>
          <a:lstStyle/>
          <a:p>
            <a:pPr marL="169863" indent="-169863" eaLnBrk="0" hangingPunct="0">
              <a:buFontTx/>
              <a:buChar char="•"/>
            </a:pPr>
            <a:endParaRPr lang="en-US" sz="1600" b="1">
              <a:solidFill>
                <a:srgbClr val="000000"/>
              </a:solidFill>
            </a:endParaRPr>
          </a:p>
        </p:txBody>
      </p:sp>
      <p:sp>
        <p:nvSpPr>
          <p:cNvPr id="669699" name="Rectangle 3"/>
          <p:cNvSpPr>
            <a:spLocks noChangeArrowheads="1"/>
          </p:cNvSpPr>
          <p:nvPr/>
        </p:nvSpPr>
        <p:spPr bwMode="auto">
          <a:xfrm>
            <a:off x="3171825" y="4432300"/>
            <a:ext cx="104775" cy="336550"/>
          </a:xfrm>
          <a:prstGeom prst="rect">
            <a:avLst/>
          </a:prstGeom>
          <a:noFill/>
          <a:ln w="9525">
            <a:noFill/>
            <a:miter lim="800000"/>
            <a:headEnd/>
            <a:tailEnd/>
          </a:ln>
          <a:effectLst/>
        </p:spPr>
        <p:txBody>
          <a:bodyPr>
            <a:spAutoFit/>
          </a:bodyPr>
          <a:lstStyle/>
          <a:p>
            <a:pPr marL="174625" indent="-174625" eaLnBrk="0" hangingPunct="0">
              <a:buFontTx/>
              <a:buChar char="•"/>
            </a:pPr>
            <a:endParaRPr lang="en-US" sz="1600">
              <a:solidFill>
                <a:srgbClr val="000066"/>
              </a:solidFill>
            </a:endParaRPr>
          </a:p>
        </p:txBody>
      </p:sp>
      <p:pic>
        <p:nvPicPr>
          <p:cNvPr id="669701" name="Picture 5" descr="ant4"/>
          <p:cNvPicPr>
            <a:picLocks noChangeAspect="1" noChangeArrowheads="1"/>
          </p:cNvPicPr>
          <p:nvPr/>
        </p:nvPicPr>
        <p:blipFill>
          <a:blip r:embed="rId3" cstate="print"/>
          <a:srcRect/>
          <a:stretch>
            <a:fillRect/>
          </a:stretch>
        </p:blipFill>
        <p:spPr bwMode="auto">
          <a:xfrm>
            <a:off x="3352800" y="4648200"/>
            <a:ext cx="2895600" cy="1811338"/>
          </a:xfrm>
          <a:prstGeom prst="rect">
            <a:avLst/>
          </a:prstGeom>
          <a:noFill/>
          <a:ln w="9525">
            <a:solidFill>
              <a:schemeClr val="tx1"/>
            </a:solidFill>
            <a:miter lim="800000"/>
            <a:headEnd/>
            <a:tailEnd/>
          </a:ln>
        </p:spPr>
      </p:pic>
      <p:pic>
        <p:nvPicPr>
          <p:cNvPr id="669702" name="Picture 6" descr="judah1"/>
          <p:cNvPicPr>
            <a:picLocks noChangeAspect="1" noChangeArrowheads="1"/>
          </p:cNvPicPr>
          <p:nvPr/>
        </p:nvPicPr>
        <p:blipFill>
          <a:blip r:embed="rId4" cstate="print"/>
          <a:srcRect/>
          <a:stretch>
            <a:fillRect/>
          </a:stretch>
        </p:blipFill>
        <p:spPr bwMode="auto">
          <a:xfrm>
            <a:off x="6981825" y="4724400"/>
            <a:ext cx="1781175" cy="1743075"/>
          </a:xfrm>
          <a:prstGeom prst="rect">
            <a:avLst/>
          </a:prstGeom>
          <a:noFill/>
          <a:ln w="9525">
            <a:solidFill>
              <a:schemeClr val="tx1"/>
            </a:solidFill>
            <a:miter lim="800000"/>
            <a:headEnd/>
            <a:tailEnd/>
          </a:ln>
        </p:spPr>
      </p:pic>
      <p:pic>
        <p:nvPicPr>
          <p:cNvPr id="669703" name="Picture 7" descr="nistnts"/>
          <p:cNvPicPr>
            <a:picLocks noChangeAspect="1" noChangeArrowheads="1"/>
          </p:cNvPicPr>
          <p:nvPr/>
        </p:nvPicPr>
        <p:blipFill>
          <a:blip r:embed="rId5" cstate="print"/>
          <a:srcRect/>
          <a:stretch>
            <a:fillRect/>
          </a:stretch>
        </p:blipFill>
        <p:spPr bwMode="auto">
          <a:xfrm>
            <a:off x="7086600" y="3429000"/>
            <a:ext cx="1600200" cy="1343025"/>
          </a:xfrm>
          <a:prstGeom prst="rect">
            <a:avLst/>
          </a:prstGeom>
          <a:noFill/>
          <a:ln w="9525">
            <a:solidFill>
              <a:schemeClr val="tx1"/>
            </a:solidFill>
            <a:miter lim="800000"/>
            <a:headEnd/>
            <a:tailEnd/>
          </a:ln>
        </p:spPr>
      </p:pic>
      <p:pic>
        <p:nvPicPr>
          <p:cNvPr id="669705" name="Picture 9" descr="quantum logic-wineland"/>
          <p:cNvPicPr>
            <a:picLocks noChangeAspect="1" noChangeArrowheads="1"/>
          </p:cNvPicPr>
          <p:nvPr/>
        </p:nvPicPr>
        <p:blipFill>
          <a:blip r:embed="rId6" cstate="print"/>
          <a:srcRect/>
          <a:stretch>
            <a:fillRect/>
          </a:stretch>
        </p:blipFill>
        <p:spPr bwMode="auto">
          <a:xfrm>
            <a:off x="228600" y="914400"/>
            <a:ext cx="2276475" cy="2282825"/>
          </a:xfrm>
          <a:prstGeom prst="rect">
            <a:avLst/>
          </a:prstGeom>
          <a:noFill/>
        </p:spPr>
      </p:pic>
      <p:pic>
        <p:nvPicPr>
          <p:cNvPr id="669706" name="Picture 10" descr="Fountpht"/>
          <p:cNvPicPr>
            <a:picLocks noChangeAspect="1" noChangeArrowheads="1"/>
          </p:cNvPicPr>
          <p:nvPr/>
        </p:nvPicPr>
        <p:blipFill>
          <a:blip r:embed="rId7" cstate="print"/>
          <a:srcRect/>
          <a:stretch>
            <a:fillRect/>
          </a:stretch>
        </p:blipFill>
        <p:spPr bwMode="auto">
          <a:xfrm>
            <a:off x="533400" y="4419600"/>
            <a:ext cx="1782763" cy="2133600"/>
          </a:xfrm>
          <a:prstGeom prst="rect">
            <a:avLst/>
          </a:prstGeom>
          <a:noFill/>
          <a:ln w="9525">
            <a:solidFill>
              <a:schemeClr val="tx1"/>
            </a:solidFill>
            <a:miter lim="800000"/>
            <a:headEnd/>
            <a:tailEnd/>
          </a:ln>
          <a:effectLst/>
        </p:spPr>
      </p:pic>
      <p:pic>
        <p:nvPicPr>
          <p:cNvPr id="669707" name="Picture 11" descr="NIST 030206 Tara_2"/>
          <p:cNvPicPr>
            <a:picLocks noChangeAspect="1" noChangeArrowheads="1"/>
          </p:cNvPicPr>
          <p:nvPr/>
        </p:nvPicPr>
        <p:blipFill>
          <a:blip r:embed="rId8" cstate="print"/>
          <a:srcRect/>
          <a:stretch>
            <a:fillRect/>
          </a:stretch>
        </p:blipFill>
        <p:spPr bwMode="auto">
          <a:xfrm>
            <a:off x="6705600" y="914400"/>
            <a:ext cx="2286000" cy="2284413"/>
          </a:xfrm>
          <a:prstGeom prst="rect">
            <a:avLst/>
          </a:prstGeom>
          <a:noFill/>
          <a:ln w="9525">
            <a:solidFill>
              <a:schemeClr val="tx1"/>
            </a:solidFill>
            <a:miter lim="800000"/>
            <a:headEnd/>
            <a:tailEnd/>
          </a:ln>
        </p:spPr>
      </p:pic>
      <p:sp>
        <p:nvSpPr>
          <p:cNvPr id="669708" name="Text Box 12"/>
          <p:cNvSpPr txBox="1">
            <a:spLocks noChangeArrowheads="1"/>
          </p:cNvSpPr>
          <p:nvPr/>
        </p:nvSpPr>
        <p:spPr bwMode="auto">
          <a:xfrm>
            <a:off x="2833688" y="838200"/>
            <a:ext cx="3429000" cy="1200329"/>
          </a:xfrm>
          <a:prstGeom prst="rect">
            <a:avLst/>
          </a:prstGeom>
          <a:noFill/>
          <a:ln w="9525">
            <a:noFill/>
            <a:miter lim="800000"/>
            <a:headEnd/>
            <a:tailEnd/>
          </a:ln>
          <a:effectLst/>
        </p:spPr>
        <p:txBody>
          <a:bodyPr>
            <a:spAutoFit/>
          </a:bodyPr>
          <a:lstStyle/>
          <a:p>
            <a:r>
              <a:rPr lang="en-US" sz="2400" dirty="0" smtClean="0"/>
              <a:t>Introduction </a:t>
            </a:r>
            <a:r>
              <a:rPr lang="en-US" sz="2400" dirty="0"/>
              <a:t>to </a:t>
            </a:r>
            <a:r>
              <a:rPr lang="en-US" sz="2400" dirty="0" smtClean="0"/>
              <a:t>activities </a:t>
            </a:r>
            <a:r>
              <a:rPr lang="en-US" sz="2400" dirty="0"/>
              <a:t>of the NIST Time and Frequency Division.</a:t>
            </a:r>
          </a:p>
        </p:txBody>
      </p:sp>
      <p:sp>
        <p:nvSpPr>
          <p:cNvPr id="669709" name="Text Box 13"/>
          <p:cNvSpPr txBox="1">
            <a:spLocks noChangeArrowheads="1"/>
          </p:cNvSpPr>
          <p:nvPr/>
        </p:nvSpPr>
        <p:spPr bwMode="auto">
          <a:xfrm>
            <a:off x="0" y="98425"/>
            <a:ext cx="9144000" cy="457200"/>
          </a:xfrm>
          <a:prstGeom prst="rect">
            <a:avLst/>
          </a:prstGeom>
          <a:noFill/>
          <a:ln w="9525">
            <a:noFill/>
            <a:miter lim="800000"/>
            <a:headEnd/>
            <a:tailEnd/>
          </a:ln>
          <a:effectLst/>
        </p:spPr>
        <p:txBody>
          <a:bodyPr>
            <a:spAutoFit/>
          </a:bodyPr>
          <a:lstStyle/>
          <a:p>
            <a:pPr algn="ctr"/>
            <a:r>
              <a:rPr lang="en-US" sz="2400" b="1" dirty="0"/>
              <a:t>Time, Timekeeping and Time Distribution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D:\Al\POV_ray\gears\gear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2392363"/>
            <a:ext cx="4452937"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bwMode="auto">
          <a:xfrm>
            <a:off x="315913" y="1368425"/>
            <a:ext cx="8512175" cy="5257800"/>
          </a:xfrm>
          <a:prstGeom prst="roundRect">
            <a:avLst/>
          </a:prstGeom>
          <a:noFill/>
          <a:ln w="25400" cap="flat" cmpd="sng" algn="ctr">
            <a:solidFill>
              <a:srgbClr val="000000"/>
            </a:solidFill>
            <a:prstDash val="solid"/>
            <a:round/>
            <a:headEnd type="none" w="med" len="med"/>
            <a:tailEnd type="none" w="med" len="med"/>
          </a:ln>
          <a:effectLst/>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7" name="Line 8"/>
          <p:cNvSpPr>
            <a:spLocks noChangeShapeType="1"/>
          </p:cNvSpPr>
          <p:nvPr/>
        </p:nvSpPr>
        <p:spPr bwMode="auto">
          <a:xfrm>
            <a:off x="3303588" y="6197600"/>
            <a:ext cx="1541462" cy="0"/>
          </a:xfrm>
          <a:prstGeom prst="line">
            <a:avLst/>
          </a:prstGeom>
          <a:noFill/>
          <a:ln w="12700">
            <a:solidFill>
              <a:srgbClr val="CC0000"/>
            </a:solidFill>
            <a:prstDash val="solid"/>
            <a:round/>
            <a:headEnd type="none" w="med" len="med"/>
            <a:tailEnd type="triangle" w="lg" len="lg"/>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8" name="Line 10"/>
          <p:cNvSpPr>
            <a:spLocks noChangeShapeType="1"/>
          </p:cNvSpPr>
          <p:nvPr/>
        </p:nvSpPr>
        <p:spPr bwMode="auto">
          <a:xfrm rot="10800000">
            <a:off x="4676775" y="5605463"/>
            <a:ext cx="0" cy="573087"/>
          </a:xfrm>
          <a:prstGeom prst="line">
            <a:avLst/>
          </a:prstGeom>
          <a:noFill/>
          <a:ln w="12700">
            <a:solidFill>
              <a:srgbClr val="FF0000"/>
            </a:solidFill>
            <a:prstDash val="solid"/>
            <a:round/>
            <a:headEnd type="none" w="med" len="med"/>
            <a:tailEnd type="non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9" name="Line 11"/>
          <p:cNvSpPr>
            <a:spLocks noChangeShapeType="1"/>
          </p:cNvSpPr>
          <p:nvPr/>
        </p:nvSpPr>
        <p:spPr bwMode="auto">
          <a:xfrm rot="10800000" flipH="1">
            <a:off x="5772150" y="5935663"/>
            <a:ext cx="220663" cy="0"/>
          </a:xfrm>
          <a:prstGeom prst="line">
            <a:avLst/>
          </a:prstGeom>
          <a:noFill/>
          <a:ln w="12700">
            <a:solidFill>
              <a:srgbClr val="FF0000"/>
            </a:solidFill>
            <a:prstDash val="solid"/>
            <a:round/>
            <a:headEnd type="none" w="med" len="med"/>
            <a:tailEnd type="triangl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10" name="Line 12"/>
          <p:cNvSpPr>
            <a:spLocks noChangeShapeType="1"/>
          </p:cNvSpPr>
          <p:nvPr/>
        </p:nvSpPr>
        <p:spPr bwMode="auto">
          <a:xfrm rot="10800000">
            <a:off x="6092825" y="5938838"/>
            <a:ext cx="239713" cy="0"/>
          </a:xfrm>
          <a:prstGeom prst="line">
            <a:avLst/>
          </a:prstGeom>
          <a:noFill/>
          <a:ln w="12700">
            <a:solidFill>
              <a:srgbClr val="FF0000"/>
            </a:solidFill>
            <a:prstDash val="solid"/>
            <a:round/>
            <a:headEnd type="none" w="med" len="med"/>
            <a:tailEnd type="triangl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11" name="AutoShape 15"/>
          <p:cNvSpPr>
            <a:spLocks/>
          </p:cNvSpPr>
          <p:nvPr/>
        </p:nvSpPr>
        <p:spPr bwMode="auto">
          <a:xfrm>
            <a:off x="5395913" y="5797550"/>
            <a:ext cx="101600" cy="393700"/>
          </a:xfrm>
          <a:custGeom>
            <a:avLst/>
            <a:gdLst/>
            <a:ahLst/>
            <a:cxnLst/>
            <a:rect l="0" t="0" r="r" b="b"/>
            <a:pathLst>
              <a:path w="20850" h="20655">
                <a:moveTo>
                  <a:pt x="1043" y="20655"/>
                </a:moveTo>
                <a:cubicBezTo>
                  <a:pt x="61" y="10764"/>
                  <a:pt x="-757" y="946"/>
                  <a:pt x="1043" y="0"/>
                </a:cubicBezTo>
                <a:cubicBezTo>
                  <a:pt x="2843" y="-945"/>
                  <a:pt x="9061" y="11637"/>
                  <a:pt x="12334" y="15055"/>
                </a:cubicBezTo>
                <a:cubicBezTo>
                  <a:pt x="15607" y="18473"/>
                  <a:pt x="19698" y="19855"/>
                  <a:pt x="20843" y="20655"/>
                </a:cubicBezTo>
              </a:path>
            </a:pathLst>
          </a:custGeom>
          <a:noFill/>
          <a:ln w="6350">
            <a:solidFill>
              <a:srgbClr val="FF0000"/>
            </a:solidFill>
            <a:prstDash val="solid"/>
            <a:miter lim="800000"/>
            <a:headEnd type="none" w="med" len="med"/>
            <a:tailEnd type="none" w="med" len="med"/>
          </a:ln>
        </p:spPr>
        <p:txBody>
          <a:bodyPr lIns="0" tIns="0" rIns="0" bIns="0"/>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12" name="Rectangle 16"/>
          <p:cNvSpPr>
            <a:spLocks/>
          </p:cNvSpPr>
          <p:nvPr/>
        </p:nvSpPr>
        <p:spPr bwMode="auto">
          <a:xfrm>
            <a:off x="5772150" y="5510213"/>
            <a:ext cx="10128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spcBef>
                <a:spcPts val="700"/>
              </a:spcBef>
            </a:pPr>
            <a:r>
              <a:rPr lang="en-US">
                <a:solidFill>
                  <a:srgbClr val="000000"/>
                </a:solidFill>
                <a:cs typeface="Arial" pitchFamily="34" charset="0"/>
              </a:rPr>
              <a:t>30 ps</a:t>
            </a:r>
          </a:p>
        </p:txBody>
      </p:sp>
      <p:sp>
        <p:nvSpPr>
          <p:cNvPr id="13" name="Rectangle 17"/>
          <p:cNvSpPr>
            <a:spLocks/>
          </p:cNvSpPr>
          <p:nvPr/>
        </p:nvSpPr>
        <p:spPr bwMode="auto">
          <a:xfrm>
            <a:off x="6577013" y="5565775"/>
            <a:ext cx="15113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ctr"/>
            <a:r>
              <a:rPr lang="en-US">
                <a:solidFill>
                  <a:srgbClr val="000000"/>
                </a:solidFill>
                <a:cs typeface="Arial" pitchFamily="34" charset="0"/>
              </a:rPr>
              <a:t>Microwave Pulses </a:t>
            </a:r>
          </a:p>
        </p:txBody>
      </p:sp>
      <p:sp>
        <p:nvSpPr>
          <p:cNvPr id="14" name="Rectangle 18"/>
          <p:cNvSpPr>
            <a:spLocks/>
          </p:cNvSpPr>
          <p:nvPr/>
        </p:nvSpPr>
        <p:spPr bwMode="auto">
          <a:xfrm>
            <a:off x="2293938" y="5657850"/>
            <a:ext cx="990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a:spcBef>
                <a:spcPts val="700"/>
              </a:spcBef>
            </a:pPr>
            <a:r>
              <a:rPr lang="en-US">
                <a:solidFill>
                  <a:srgbClr val="000000"/>
                </a:solidFill>
                <a:cs typeface="Arial" pitchFamily="34" charset="0"/>
              </a:rPr>
              <a:t>~100 fs</a:t>
            </a:r>
          </a:p>
          <a:p>
            <a:pPr marL="39688" algn="ctr"/>
            <a:r>
              <a:rPr lang="en-US">
                <a:solidFill>
                  <a:srgbClr val="000000"/>
                </a:solidFill>
                <a:cs typeface="Arial" pitchFamily="34" charset="0"/>
              </a:rPr>
              <a:t>Optical</a:t>
            </a:r>
          </a:p>
          <a:p>
            <a:pPr marL="39688" algn="ctr"/>
            <a:r>
              <a:rPr lang="en-US">
                <a:solidFill>
                  <a:srgbClr val="000000"/>
                </a:solidFill>
                <a:cs typeface="Arial" pitchFamily="34" charset="0"/>
              </a:rPr>
              <a:t>Pulses</a:t>
            </a:r>
          </a:p>
        </p:txBody>
      </p:sp>
      <p:sp>
        <p:nvSpPr>
          <p:cNvPr id="15" name="Line 20"/>
          <p:cNvSpPr>
            <a:spLocks noChangeShapeType="1"/>
          </p:cNvSpPr>
          <p:nvPr/>
        </p:nvSpPr>
        <p:spPr bwMode="auto">
          <a:xfrm>
            <a:off x="5105400" y="6100763"/>
            <a:ext cx="1588" cy="184150"/>
          </a:xfrm>
          <a:prstGeom prst="line">
            <a:avLst/>
          </a:prstGeom>
          <a:noFill/>
          <a:ln w="25400">
            <a:solidFill>
              <a:srgbClr val="FF0000"/>
            </a:solidFill>
            <a:prstDash val="solid"/>
            <a:round/>
            <a:headEnd type="none" w="med" len="med"/>
            <a:tailEnd type="non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16" name="Line 21"/>
          <p:cNvSpPr>
            <a:spLocks noChangeShapeType="1"/>
          </p:cNvSpPr>
          <p:nvPr/>
        </p:nvSpPr>
        <p:spPr bwMode="auto">
          <a:xfrm flipH="1">
            <a:off x="4870450" y="6186488"/>
            <a:ext cx="200025" cy="1587"/>
          </a:xfrm>
          <a:prstGeom prst="line">
            <a:avLst/>
          </a:prstGeom>
          <a:noFill/>
          <a:ln w="25400">
            <a:solidFill>
              <a:srgbClr val="FF0000"/>
            </a:solidFill>
            <a:prstDash val="solid"/>
            <a:round/>
            <a:headEnd type="none" w="med" len="med"/>
            <a:tailEnd type="non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17" name="Line 22"/>
          <p:cNvSpPr>
            <a:spLocks noChangeShapeType="1"/>
          </p:cNvSpPr>
          <p:nvPr/>
        </p:nvSpPr>
        <p:spPr bwMode="auto">
          <a:xfrm flipH="1">
            <a:off x="5024438" y="6191250"/>
            <a:ext cx="201612" cy="3175"/>
          </a:xfrm>
          <a:prstGeom prst="line">
            <a:avLst/>
          </a:prstGeom>
          <a:noFill/>
          <a:ln w="25400">
            <a:solidFill>
              <a:srgbClr val="FF0000"/>
            </a:solidFill>
            <a:prstDash val="solid"/>
            <a:round/>
            <a:headEnd type="none" w="med" len="med"/>
            <a:tailEnd type="non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18" name="AutoShape 23"/>
          <p:cNvSpPr>
            <a:spLocks/>
          </p:cNvSpPr>
          <p:nvPr/>
        </p:nvSpPr>
        <p:spPr bwMode="auto">
          <a:xfrm rot="16200000" flipH="1">
            <a:off x="4917281" y="6125370"/>
            <a:ext cx="219075" cy="138112"/>
          </a:xfrm>
          <a:custGeom>
            <a:avLst/>
            <a:gdLst/>
            <a:ahLst/>
            <a:cxnLst/>
            <a:rect l="0" t="0" r="r" b="b"/>
            <a:pathLst>
              <a:path w="21600" h="21600">
                <a:moveTo>
                  <a:pt x="0" y="0"/>
                </a:moveTo>
                <a:lnTo>
                  <a:pt x="10862" y="21600"/>
                </a:lnTo>
                <a:lnTo>
                  <a:pt x="21600" y="248"/>
                </a:lnTo>
                <a:lnTo>
                  <a:pt x="0" y="0"/>
                </a:lnTo>
                <a:close/>
                <a:moveTo>
                  <a:pt x="0" y="0"/>
                </a:moveTo>
              </a:path>
            </a:pathLst>
          </a:custGeom>
          <a:solidFill>
            <a:schemeClr val="bg1"/>
          </a:solidFill>
          <a:ln w="25400">
            <a:solidFill>
              <a:srgbClr val="FF0000"/>
            </a:solidFill>
            <a:prstDash val="solid"/>
            <a:miter lim="800000"/>
            <a:headEnd type="none" w="med" len="med"/>
            <a:tailEnd type="none" w="med" len="med"/>
          </a:ln>
        </p:spPr>
        <p:txBody>
          <a:bodyPr lIns="0" tIns="0" rIns="0" bIns="0"/>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19" name="Oval 24"/>
          <p:cNvSpPr>
            <a:spLocks/>
          </p:cNvSpPr>
          <p:nvPr/>
        </p:nvSpPr>
        <p:spPr bwMode="auto">
          <a:xfrm flipH="1">
            <a:off x="4881563" y="6024563"/>
            <a:ext cx="342900" cy="330200"/>
          </a:xfrm>
          <a:prstGeom prst="ellipse">
            <a:avLst/>
          </a:prstGeom>
          <a:noFill/>
          <a:ln w="19050">
            <a:solidFill>
              <a:srgbClr val="FF0000"/>
            </a:solidFill>
            <a:prstDash val="solid"/>
            <a:round/>
            <a:headEnd type="none" w="med" len="med"/>
            <a:tailEnd type="none" w="med" len="med"/>
          </a:ln>
        </p:spPr>
        <p:txBody>
          <a:bodyPr lIns="0" tIns="0" rIns="0" bIns="0"/>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20" name="Line 42"/>
          <p:cNvSpPr>
            <a:spLocks noChangeShapeType="1"/>
          </p:cNvSpPr>
          <p:nvPr/>
        </p:nvSpPr>
        <p:spPr bwMode="auto">
          <a:xfrm rot="10800000" flipH="1">
            <a:off x="5251450" y="6199188"/>
            <a:ext cx="1752600" cy="0"/>
          </a:xfrm>
          <a:prstGeom prst="line">
            <a:avLst/>
          </a:prstGeom>
          <a:noFill/>
          <a:ln w="12700">
            <a:solidFill>
              <a:srgbClr val="FF0000"/>
            </a:solidFill>
            <a:prstDash val="solid"/>
            <a:round/>
            <a:headEnd type="none" w="med" len="med"/>
            <a:tailEnd type="triangle" w="lg" len="lg"/>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21" name="AutoShape 43"/>
          <p:cNvSpPr>
            <a:spLocks/>
          </p:cNvSpPr>
          <p:nvPr/>
        </p:nvSpPr>
        <p:spPr bwMode="auto">
          <a:xfrm>
            <a:off x="6005513" y="5797550"/>
            <a:ext cx="101600" cy="393700"/>
          </a:xfrm>
          <a:custGeom>
            <a:avLst/>
            <a:gdLst/>
            <a:ahLst/>
            <a:cxnLst/>
            <a:rect l="0" t="0" r="r" b="b"/>
            <a:pathLst>
              <a:path w="20850" h="20655">
                <a:moveTo>
                  <a:pt x="1043" y="20655"/>
                </a:moveTo>
                <a:cubicBezTo>
                  <a:pt x="61" y="10764"/>
                  <a:pt x="-757" y="946"/>
                  <a:pt x="1043" y="0"/>
                </a:cubicBezTo>
                <a:cubicBezTo>
                  <a:pt x="2843" y="-945"/>
                  <a:pt x="9061" y="11637"/>
                  <a:pt x="12334" y="15055"/>
                </a:cubicBezTo>
                <a:cubicBezTo>
                  <a:pt x="15607" y="18473"/>
                  <a:pt x="19698" y="19855"/>
                  <a:pt x="20843" y="20655"/>
                </a:cubicBezTo>
              </a:path>
            </a:pathLst>
          </a:custGeom>
          <a:noFill/>
          <a:ln w="6350">
            <a:solidFill>
              <a:srgbClr val="FF0000"/>
            </a:solidFill>
            <a:prstDash val="solid"/>
            <a:miter lim="800000"/>
            <a:headEnd type="none" w="med" len="med"/>
            <a:tailEnd type="none" w="med" len="med"/>
          </a:ln>
        </p:spPr>
        <p:txBody>
          <a:bodyPr lIns="0" tIns="0" rIns="0" bIns="0"/>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22" name="AutoShape 44"/>
          <p:cNvSpPr>
            <a:spLocks/>
          </p:cNvSpPr>
          <p:nvPr/>
        </p:nvSpPr>
        <p:spPr bwMode="auto">
          <a:xfrm>
            <a:off x="6678613" y="5797550"/>
            <a:ext cx="101600" cy="393700"/>
          </a:xfrm>
          <a:custGeom>
            <a:avLst/>
            <a:gdLst/>
            <a:ahLst/>
            <a:cxnLst/>
            <a:rect l="0" t="0" r="r" b="b"/>
            <a:pathLst>
              <a:path w="20850" h="20655">
                <a:moveTo>
                  <a:pt x="1043" y="20655"/>
                </a:moveTo>
                <a:cubicBezTo>
                  <a:pt x="61" y="10764"/>
                  <a:pt x="-757" y="946"/>
                  <a:pt x="1043" y="0"/>
                </a:cubicBezTo>
                <a:cubicBezTo>
                  <a:pt x="2843" y="-945"/>
                  <a:pt x="9061" y="11637"/>
                  <a:pt x="12334" y="15055"/>
                </a:cubicBezTo>
                <a:cubicBezTo>
                  <a:pt x="15607" y="18473"/>
                  <a:pt x="19698" y="19855"/>
                  <a:pt x="20843" y="20655"/>
                </a:cubicBezTo>
              </a:path>
            </a:pathLst>
          </a:custGeom>
          <a:noFill/>
          <a:ln w="6350">
            <a:solidFill>
              <a:srgbClr val="FF0000"/>
            </a:solidFill>
            <a:prstDash val="solid"/>
            <a:miter lim="800000"/>
            <a:headEnd type="none" w="med" len="med"/>
            <a:tailEnd type="none" w="med" len="med"/>
          </a:ln>
        </p:spPr>
        <p:txBody>
          <a:bodyPr lIns="0" tIns="0" rIns="0" bIns="0"/>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23" name="Line 10"/>
          <p:cNvSpPr>
            <a:spLocks noChangeShapeType="1"/>
          </p:cNvSpPr>
          <p:nvPr/>
        </p:nvSpPr>
        <p:spPr bwMode="auto">
          <a:xfrm rot="10800000">
            <a:off x="3997325" y="5605463"/>
            <a:ext cx="0" cy="573087"/>
          </a:xfrm>
          <a:prstGeom prst="line">
            <a:avLst/>
          </a:prstGeom>
          <a:noFill/>
          <a:ln w="12700">
            <a:solidFill>
              <a:srgbClr val="FF0000"/>
            </a:solidFill>
            <a:prstDash val="solid"/>
            <a:round/>
            <a:headEnd type="none" w="med" len="med"/>
            <a:tailEnd type="non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24" name="Line 10"/>
          <p:cNvSpPr>
            <a:spLocks noChangeShapeType="1"/>
          </p:cNvSpPr>
          <p:nvPr/>
        </p:nvSpPr>
        <p:spPr bwMode="auto">
          <a:xfrm rot="10800000">
            <a:off x="3317875" y="5605463"/>
            <a:ext cx="0" cy="573087"/>
          </a:xfrm>
          <a:prstGeom prst="line">
            <a:avLst/>
          </a:prstGeom>
          <a:noFill/>
          <a:ln w="12700">
            <a:solidFill>
              <a:srgbClr val="FF0000"/>
            </a:solidFill>
            <a:prstDash val="solid"/>
            <a:round/>
            <a:headEnd type="none" w="med" len="med"/>
            <a:tailEnd type="none" w="med" len="med"/>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pic>
        <p:nvPicPr>
          <p:cNvPr id="25" name="Picture 29" descr="C:\Users\trosen\Desktop\sin_7cycles[23].png"/>
          <p:cNvPicPr>
            <a:picLocks noChangeAspect="1" noChangeArrowheads="1"/>
          </p:cNvPicPr>
          <p:nvPr/>
        </p:nvPicPr>
        <p:blipFill>
          <a:blip r:embed="rId4">
            <a:extLst>
              <a:ext uri="{28A0092B-C50C-407E-A947-70E740481C1C}">
                <a14:useLocalDpi xmlns:a14="http://schemas.microsoft.com/office/drawing/2010/main" val="0"/>
              </a:ext>
            </a:extLst>
          </a:blip>
          <a:srcRect t="14059" b="14725"/>
          <a:stretch>
            <a:fillRect/>
          </a:stretch>
        </p:blipFill>
        <p:spPr bwMode="auto">
          <a:xfrm>
            <a:off x="1954213" y="2690813"/>
            <a:ext cx="18573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Line 8"/>
          <p:cNvSpPr>
            <a:spLocks noChangeShapeType="1"/>
          </p:cNvSpPr>
          <p:nvPr/>
        </p:nvSpPr>
        <p:spPr bwMode="auto">
          <a:xfrm flipV="1">
            <a:off x="1809750" y="2982913"/>
            <a:ext cx="2290763" cy="0"/>
          </a:xfrm>
          <a:prstGeom prst="line">
            <a:avLst/>
          </a:prstGeom>
          <a:noFill/>
          <a:ln w="19050">
            <a:solidFill>
              <a:schemeClr val="accent2">
                <a:lumMod val="60000"/>
                <a:lumOff val="40000"/>
              </a:schemeClr>
            </a:solidFill>
            <a:prstDash val="solid"/>
            <a:round/>
            <a:headEnd type="none" w="med" len="med"/>
            <a:tailEnd type="triangle" w="lg" len="lg"/>
          </a:ln>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27" name="Rectangle 18"/>
          <p:cNvSpPr>
            <a:spLocks/>
          </p:cNvSpPr>
          <p:nvPr/>
        </p:nvSpPr>
        <p:spPr bwMode="auto">
          <a:xfrm>
            <a:off x="4386263" y="2979738"/>
            <a:ext cx="249078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p>
            <a:pPr marL="39688" algn="ctr">
              <a:spcBef>
                <a:spcPts val="700"/>
              </a:spcBef>
            </a:pPr>
            <a:r>
              <a:rPr lang="en-US">
                <a:solidFill>
                  <a:srgbClr val="000000"/>
                </a:solidFill>
                <a:cs typeface="Arial" pitchFamily="34" charset="0"/>
              </a:rPr>
              <a:t>~4 fs Optical Period</a:t>
            </a:r>
          </a:p>
        </p:txBody>
      </p:sp>
      <p:sp>
        <p:nvSpPr>
          <p:cNvPr id="28" name="Rectangle 24"/>
          <p:cNvSpPr>
            <a:spLocks noChangeArrowheads="1"/>
          </p:cNvSpPr>
          <p:nvPr/>
        </p:nvSpPr>
        <p:spPr bwMode="auto">
          <a:xfrm>
            <a:off x="557213" y="1995488"/>
            <a:ext cx="930275" cy="396875"/>
          </a:xfrm>
          <a:prstGeom prst="rect">
            <a:avLst/>
          </a:prstGeom>
          <a:solidFill>
            <a:schemeClr val="bg1">
              <a:lumMod val="75000"/>
            </a:schemeClr>
          </a:solidFill>
          <a:ln w="9525">
            <a:solidFill>
              <a:schemeClr val="tx1"/>
            </a:solidFill>
            <a:miter lim="800000"/>
            <a:headEnd/>
            <a:tailEnd/>
          </a:ln>
          <a:effectLst/>
        </p:spPr>
        <p:txBody>
          <a:bodyPr wrap="none" anchor="ctr"/>
          <a:lstStyle/>
          <a:p>
            <a:pPr>
              <a:defRPr/>
            </a:pPr>
            <a:endParaRPr lang="en-US" dirty="0">
              <a:ea typeface="ヒラギノ角ゴ Pro W3"/>
            </a:endParaRPr>
          </a:p>
        </p:txBody>
      </p:sp>
      <p:grpSp>
        <p:nvGrpSpPr>
          <p:cNvPr id="29" name="Group 31"/>
          <p:cNvGrpSpPr>
            <a:grpSpLocks/>
          </p:cNvGrpSpPr>
          <p:nvPr/>
        </p:nvGrpSpPr>
        <p:grpSpPr bwMode="auto">
          <a:xfrm>
            <a:off x="3122613" y="1682750"/>
            <a:ext cx="1554162" cy="1008063"/>
            <a:chOff x="3554" y="738"/>
            <a:chExt cx="1224" cy="1038"/>
          </a:xfrm>
        </p:grpSpPr>
        <p:sp>
          <p:nvSpPr>
            <p:cNvPr id="30" name="Rectangle 17"/>
            <p:cNvSpPr>
              <a:spLocks noChangeArrowheads="1"/>
            </p:cNvSpPr>
            <p:nvPr/>
          </p:nvSpPr>
          <p:spPr bwMode="auto">
            <a:xfrm>
              <a:off x="3555" y="768"/>
              <a:ext cx="1200" cy="1008"/>
            </a:xfrm>
            <a:prstGeom prst="rect">
              <a:avLst/>
            </a:prstGeom>
            <a:solidFill>
              <a:srgbClr val="00B0F0"/>
            </a:solidFill>
            <a:ln w="9525">
              <a:solidFill>
                <a:schemeClr val="tx1"/>
              </a:solidFill>
              <a:miter lim="800000"/>
              <a:headEnd/>
              <a:tailEnd/>
            </a:ln>
          </p:spPr>
          <p:txBody>
            <a:bodyPr wrap="none" anchor="ctr"/>
            <a:lstStyle/>
            <a:p>
              <a:endParaRPr lang="en-US"/>
            </a:p>
          </p:txBody>
        </p:sp>
        <p:sp>
          <p:nvSpPr>
            <p:cNvPr id="31" name="Rectangle 18"/>
            <p:cNvSpPr>
              <a:spLocks noChangeArrowheads="1"/>
            </p:cNvSpPr>
            <p:nvPr/>
          </p:nvSpPr>
          <p:spPr bwMode="auto">
            <a:xfrm>
              <a:off x="3554" y="1164"/>
              <a:ext cx="1200" cy="214"/>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32" name="Text Box 19"/>
            <p:cNvSpPr txBox="1">
              <a:spLocks noChangeArrowheads="1"/>
            </p:cNvSpPr>
            <p:nvPr/>
          </p:nvSpPr>
          <p:spPr bwMode="auto">
            <a:xfrm>
              <a:off x="3571" y="738"/>
              <a:ext cx="1207" cy="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ea typeface="ヒラギノ角ゴ Pro W3" pitchFamily="-60" charset="-128"/>
                  <a:sym typeface="Arial" pitchFamily="34" charset="0"/>
                </a:defRPr>
              </a:lvl1pPr>
              <a:lvl2pPr marL="742950" indent="-285750" eaLnBrk="0" hangingPunct="0">
                <a:defRPr>
                  <a:solidFill>
                    <a:srgbClr val="FFFFFF"/>
                  </a:solidFill>
                  <a:latin typeface="Arial" pitchFamily="34" charset="0"/>
                  <a:ea typeface="ヒラギノ角ゴ Pro W3" pitchFamily="-60" charset="-128"/>
                  <a:sym typeface="Arial" pitchFamily="34" charset="0"/>
                </a:defRPr>
              </a:lvl2pPr>
              <a:lvl3pPr marL="1143000" indent="-228600" eaLnBrk="0" hangingPunct="0">
                <a:defRPr>
                  <a:solidFill>
                    <a:srgbClr val="FFFFFF"/>
                  </a:solidFill>
                  <a:latin typeface="Arial" pitchFamily="34" charset="0"/>
                  <a:ea typeface="ヒラギノ角ゴ Pro W3" pitchFamily="-60" charset="-128"/>
                  <a:sym typeface="Arial" pitchFamily="34" charset="0"/>
                </a:defRPr>
              </a:lvl3pPr>
              <a:lvl4pPr marL="1600200" indent="-228600" eaLnBrk="0" hangingPunct="0">
                <a:defRPr>
                  <a:solidFill>
                    <a:srgbClr val="FFFFFF"/>
                  </a:solidFill>
                  <a:latin typeface="Arial" pitchFamily="34" charset="0"/>
                  <a:ea typeface="ヒラギノ角ゴ Pro W3" pitchFamily="-60" charset="-128"/>
                  <a:sym typeface="Arial" pitchFamily="34" charset="0"/>
                </a:defRPr>
              </a:lvl4pPr>
              <a:lvl5pPr marL="2057400" indent="-228600" eaLnBrk="0" hangingPunct="0">
                <a:defRPr>
                  <a:solidFill>
                    <a:srgbClr val="FFFFFF"/>
                  </a:solidFill>
                  <a:latin typeface="Arial" pitchFamily="34" charset="0"/>
                  <a:ea typeface="ヒラギノ角ゴ Pro W3" pitchFamily="-60" charset="-128"/>
                  <a:sym typeface="Arial" pitchFamily="34" charset="0"/>
                </a:defRPr>
              </a:lvl5pPr>
              <a:lvl6pPr marL="25146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6pPr>
              <a:lvl7pPr marL="29718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7pPr>
              <a:lvl8pPr marL="34290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8pPr>
              <a:lvl9pPr marL="38862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9pPr>
            </a:lstStyle>
            <a:p>
              <a:pPr algn="ctr" eaLnBrk="1" hangingPunct="1">
                <a:spcBef>
                  <a:spcPct val="50000"/>
                </a:spcBef>
              </a:pPr>
              <a:r>
                <a:rPr lang="en-US" sz="1200" b="1">
                  <a:solidFill>
                    <a:srgbClr val="000000"/>
                  </a:solidFill>
                </a:rPr>
                <a:t>OPTICAL TIMING REFERENCE</a:t>
              </a:r>
            </a:p>
          </p:txBody>
        </p:sp>
        <p:sp>
          <p:nvSpPr>
            <p:cNvPr id="33" name="Text Box 20"/>
            <p:cNvSpPr txBox="1">
              <a:spLocks noChangeArrowheads="1"/>
            </p:cNvSpPr>
            <p:nvPr/>
          </p:nvSpPr>
          <p:spPr bwMode="auto">
            <a:xfrm>
              <a:off x="3681" y="1464"/>
              <a:ext cx="96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ea typeface="ヒラギノ角ゴ Pro W3" pitchFamily="-60" charset="-128"/>
                  <a:sym typeface="Arial" pitchFamily="34" charset="0"/>
                </a:defRPr>
              </a:lvl1pPr>
              <a:lvl2pPr marL="742950" indent="-285750" eaLnBrk="0" hangingPunct="0">
                <a:defRPr>
                  <a:solidFill>
                    <a:srgbClr val="FFFFFF"/>
                  </a:solidFill>
                  <a:latin typeface="Arial" pitchFamily="34" charset="0"/>
                  <a:ea typeface="ヒラギノ角ゴ Pro W3" pitchFamily="-60" charset="-128"/>
                  <a:sym typeface="Arial" pitchFamily="34" charset="0"/>
                </a:defRPr>
              </a:lvl2pPr>
              <a:lvl3pPr marL="1143000" indent="-228600" eaLnBrk="0" hangingPunct="0">
                <a:defRPr>
                  <a:solidFill>
                    <a:srgbClr val="FFFFFF"/>
                  </a:solidFill>
                  <a:latin typeface="Arial" pitchFamily="34" charset="0"/>
                  <a:ea typeface="ヒラギノ角ゴ Pro W3" pitchFamily="-60" charset="-128"/>
                  <a:sym typeface="Arial" pitchFamily="34" charset="0"/>
                </a:defRPr>
              </a:lvl3pPr>
              <a:lvl4pPr marL="1600200" indent="-228600" eaLnBrk="0" hangingPunct="0">
                <a:defRPr>
                  <a:solidFill>
                    <a:srgbClr val="FFFFFF"/>
                  </a:solidFill>
                  <a:latin typeface="Arial" pitchFamily="34" charset="0"/>
                  <a:ea typeface="ヒラギノ角ゴ Pro W3" pitchFamily="-60" charset="-128"/>
                  <a:sym typeface="Arial" pitchFamily="34" charset="0"/>
                </a:defRPr>
              </a:lvl4pPr>
              <a:lvl5pPr marL="2057400" indent="-228600" eaLnBrk="0" hangingPunct="0">
                <a:defRPr>
                  <a:solidFill>
                    <a:srgbClr val="FFFFFF"/>
                  </a:solidFill>
                  <a:latin typeface="Arial" pitchFamily="34" charset="0"/>
                  <a:ea typeface="ヒラギノ角ゴ Pro W3" pitchFamily="-60" charset="-128"/>
                  <a:sym typeface="Arial" pitchFamily="34" charset="0"/>
                </a:defRPr>
              </a:lvl5pPr>
              <a:lvl6pPr marL="25146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6pPr>
              <a:lvl7pPr marL="29718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7pPr>
              <a:lvl8pPr marL="34290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8pPr>
              <a:lvl9pPr marL="38862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9pPr>
            </a:lstStyle>
            <a:p>
              <a:pPr algn="ctr" eaLnBrk="1" hangingPunct="1">
                <a:spcBef>
                  <a:spcPct val="50000"/>
                </a:spcBef>
              </a:pPr>
              <a:endParaRPr lang="en-US" sz="1600" b="1">
                <a:solidFill>
                  <a:srgbClr val="000000"/>
                </a:solidFill>
              </a:endParaRPr>
            </a:p>
          </p:txBody>
        </p:sp>
      </p:grpSp>
      <p:pic>
        <p:nvPicPr>
          <p:cNvPr id="34" name="Picture 21" descr="620px-Laser-symbol_svg"/>
          <p:cNvPicPr>
            <a:picLocks noChangeAspect="1" noChangeArrowheads="1"/>
          </p:cNvPicPr>
          <p:nvPr/>
        </p:nvPicPr>
        <p:blipFill>
          <a:blip r:embed="rId5" cstate="print">
            <a:extLst/>
          </a:blip>
          <a:srcRect/>
          <a:stretch>
            <a:fillRect/>
          </a:stretch>
        </p:blipFill>
        <p:spPr bwMode="auto">
          <a:xfrm>
            <a:off x="1124591" y="2068339"/>
            <a:ext cx="313576" cy="253567"/>
          </a:xfrm>
          <a:prstGeom prst="rect">
            <a:avLst/>
          </a:prstGeom>
          <a:noFill/>
          <a:scene3d>
            <a:camera prst="orthographicFront">
              <a:rot lat="0" lon="10500000" rev="0"/>
            </a:camera>
            <a:lightRig rig="threePt" dir="t"/>
          </a:scene3d>
          <a:extLst/>
        </p:spPr>
      </p:pic>
      <p:sp>
        <p:nvSpPr>
          <p:cNvPr id="35" name="Text Box 25"/>
          <p:cNvSpPr txBox="1">
            <a:spLocks noChangeArrowheads="1"/>
          </p:cNvSpPr>
          <p:nvPr/>
        </p:nvSpPr>
        <p:spPr bwMode="auto">
          <a:xfrm>
            <a:off x="484188" y="2073275"/>
            <a:ext cx="7254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ea typeface="ヒラギノ角ゴ Pro W3" pitchFamily="-60" charset="-128"/>
                <a:sym typeface="Arial" pitchFamily="34" charset="0"/>
              </a:defRPr>
            </a:lvl1pPr>
            <a:lvl2pPr marL="742950" indent="-285750" eaLnBrk="0" hangingPunct="0">
              <a:defRPr>
                <a:solidFill>
                  <a:srgbClr val="FFFFFF"/>
                </a:solidFill>
                <a:latin typeface="Arial" pitchFamily="34" charset="0"/>
                <a:ea typeface="ヒラギノ角ゴ Pro W3" pitchFamily="-60" charset="-128"/>
                <a:sym typeface="Arial" pitchFamily="34" charset="0"/>
              </a:defRPr>
            </a:lvl2pPr>
            <a:lvl3pPr marL="1143000" indent="-228600" eaLnBrk="0" hangingPunct="0">
              <a:defRPr>
                <a:solidFill>
                  <a:srgbClr val="FFFFFF"/>
                </a:solidFill>
                <a:latin typeface="Arial" pitchFamily="34" charset="0"/>
                <a:ea typeface="ヒラギノ角ゴ Pro W3" pitchFamily="-60" charset="-128"/>
                <a:sym typeface="Arial" pitchFamily="34" charset="0"/>
              </a:defRPr>
            </a:lvl3pPr>
            <a:lvl4pPr marL="1600200" indent="-228600" eaLnBrk="0" hangingPunct="0">
              <a:defRPr>
                <a:solidFill>
                  <a:srgbClr val="FFFFFF"/>
                </a:solidFill>
                <a:latin typeface="Arial" pitchFamily="34" charset="0"/>
                <a:ea typeface="ヒラギノ角ゴ Pro W3" pitchFamily="-60" charset="-128"/>
                <a:sym typeface="Arial" pitchFamily="34" charset="0"/>
              </a:defRPr>
            </a:lvl4pPr>
            <a:lvl5pPr marL="2057400" indent="-228600" eaLnBrk="0" hangingPunct="0">
              <a:defRPr>
                <a:solidFill>
                  <a:srgbClr val="FFFFFF"/>
                </a:solidFill>
                <a:latin typeface="Arial" pitchFamily="34" charset="0"/>
                <a:ea typeface="ヒラギノ角ゴ Pro W3" pitchFamily="-60" charset="-128"/>
                <a:sym typeface="Arial" pitchFamily="34" charset="0"/>
              </a:defRPr>
            </a:lvl5pPr>
            <a:lvl6pPr marL="25146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6pPr>
            <a:lvl7pPr marL="29718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7pPr>
            <a:lvl8pPr marL="34290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8pPr>
            <a:lvl9pPr marL="38862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9pPr>
          </a:lstStyle>
          <a:p>
            <a:pPr eaLnBrk="1" hangingPunct="1">
              <a:spcBef>
                <a:spcPct val="50000"/>
              </a:spcBef>
            </a:pPr>
            <a:r>
              <a:rPr lang="en-US" sz="1200" b="1">
                <a:solidFill>
                  <a:srgbClr val="000000"/>
                </a:solidFill>
              </a:rPr>
              <a:t>LASER</a:t>
            </a:r>
          </a:p>
        </p:txBody>
      </p:sp>
      <p:sp>
        <p:nvSpPr>
          <p:cNvPr id="36" name="Line 26"/>
          <p:cNvSpPr>
            <a:spLocks noChangeShapeType="1"/>
          </p:cNvSpPr>
          <p:nvPr/>
        </p:nvSpPr>
        <p:spPr bwMode="auto">
          <a:xfrm>
            <a:off x="1527175" y="2211388"/>
            <a:ext cx="1401763" cy="0"/>
          </a:xfrm>
          <a:prstGeom prst="line">
            <a:avLst/>
          </a:prstGeom>
          <a:noFill/>
          <a:ln w="28575">
            <a:solidFill>
              <a:schemeClr val="accent2">
                <a:lumMod val="60000"/>
                <a:lumOff val="40000"/>
              </a:schemeClr>
            </a:solidFill>
            <a:round/>
            <a:headEnd/>
            <a:tailEnd type="triangle" w="med" len="med"/>
          </a:ln>
          <a:extLst/>
        </p:spPr>
        <p:txBody>
          <a:bodyPr/>
          <a:lstStyle/>
          <a:p>
            <a:pPr>
              <a:defRPr/>
            </a:pPr>
            <a:endParaRPr lang="en-US" dirty="0">
              <a:ea typeface="ヒラギノ角ゴ Pro W3"/>
            </a:endParaRPr>
          </a:p>
        </p:txBody>
      </p:sp>
      <p:sp>
        <p:nvSpPr>
          <p:cNvPr id="37" name="Line 27"/>
          <p:cNvSpPr>
            <a:spLocks noChangeShapeType="1"/>
          </p:cNvSpPr>
          <p:nvPr/>
        </p:nvSpPr>
        <p:spPr bwMode="auto">
          <a:xfrm flipV="1">
            <a:off x="1708150" y="2125663"/>
            <a:ext cx="201613" cy="180975"/>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cxnSp>
        <p:nvCxnSpPr>
          <p:cNvPr id="38" name="AutoShape 33"/>
          <p:cNvCxnSpPr>
            <a:cxnSpLocks noChangeShapeType="1"/>
            <a:stCxn id="30" idx="0"/>
            <a:endCxn id="28" idx="0"/>
          </p:cNvCxnSpPr>
          <p:nvPr/>
        </p:nvCxnSpPr>
        <p:spPr bwMode="auto">
          <a:xfrm rot="16200000" flipH="1" flipV="1">
            <a:off x="2311400" y="422275"/>
            <a:ext cx="284163" cy="2862263"/>
          </a:xfrm>
          <a:prstGeom prst="bentConnector3">
            <a:avLst>
              <a:gd name="adj1" fmla="val -69574"/>
            </a:avLst>
          </a:prstGeom>
          <a:noFill/>
          <a:ln w="28575">
            <a:solidFill>
              <a:srgbClr val="33CC33"/>
            </a:solidFill>
            <a:miter lim="800000"/>
            <a:headEnd/>
            <a:tailEnd type="triangle" w="med" len="med"/>
          </a:ln>
          <a:extLst>
            <a:ext uri="{909E8E84-426E-40DD-AFC4-6F175D3DCCD1}">
              <a14:hiddenFill xmlns:a14="http://schemas.microsoft.com/office/drawing/2010/main">
                <a:noFill/>
              </a14:hiddenFill>
            </a:ext>
          </a:extLst>
        </p:spPr>
      </p:cxnSp>
      <p:sp>
        <p:nvSpPr>
          <p:cNvPr id="39" name="Text Box 35"/>
          <p:cNvSpPr txBox="1">
            <a:spLocks noChangeArrowheads="1"/>
          </p:cNvSpPr>
          <p:nvPr/>
        </p:nvSpPr>
        <p:spPr bwMode="auto">
          <a:xfrm>
            <a:off x="1438275" y="1536700"/>
            <a:ext cx="16303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ea typeface="ヒラギノ角ゴ Pro W3" pitchFamily="-60" charset="-128"/>
                <a:sym typeface="Arial" pitchFamily="34" charset="0"/>
              </a:defRPr>
            </a:lvl1pPr>
            <a:lvl2pPr marL="742950" indent="-285750" eaLnBrk="0" hangingPunct="0">
              <a:defRPr>
                <a:solidFill>
                  <a:srgbClr val="FFFFFF"/>
                </a:solidFill>
                <a:latin typeface="Arial" pitchFamily="34" charset="0"/>
                <a:ea typeface="ヒラギノ角ゴ Pro W3" pitchFamily="-60" charset="-128"/>
                <a:sym typeface="Arial" pitchFamily="34" charset="0"/>
              </a:defRPr>
            </a:lvl2pPr>
            <a:lvl3pPr marL="1143000" indent="-228600" eaLnBrk="0" hangingPunct="0">
              <a:defRPr>
                <a:solidFill>
                  <a:srgbClr val="FFFFFF"/>
                </a:solidFill>
                <a:latin typeface="Arial" pitchFamily="34" charset="0"/>
                <a:ea typeface="ヒラギノ角ゴ Pro W3" pitchFamily="-60" charset="-128"/>
                <a:sym typeface="Arial" pitchFamily="34" charset="0"/>
              </a:defRPr>
            </a:lvl3pPr>
            <a:lvl4pPr marL="1600200" indent="-228600" eaLnBrk="0" hangingPunct="0">
              <a:defRPr>
                <a:solidFill>
                  <a:srgbClr val="FFFFFF"/>
                </a:solidFill>
                <a:latin typeface="Arial" pitchFamily="34" charset="0"/>
                <a:ea typeface="ヒラギノ角ゴ Pro W3" pitchFamily="-60" charset="-128"/>
                <a:sym typeface="Arial" pitchFamily="34" charset="0"/>
              </a:defRPr>
            </a:lvl4pPr>
            <a:lvl5pPr marL="2057400" indent="-228600" eaLnBrk="0" hangingPunct="0">
              <a:defRPr>
                <a:solidFill>
                  <a:srgbClr val="FFFFFF"/>
                </a:solidFill>
                <a:latin typeface="Arial" pitchFamily="34" charset="0"/>
                <a:ea typeface="ヒラギノ角ゴ Pro W3" pitchFamily="-60" charset="-128"/>
                <a:sym typeface="Arial" pitchFamily="34" charset="0"/>
              </a:defRPr>
            </a:lvl5pPr>
            <a:lvl6pPr marL="25146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6pPr>
            <a:lvl7pPr marL="29718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7pPr>
            <a:lvl8pPr marL="34290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8pPr>
            <a:lvl9pPr marL="38862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9pPr>
          </a:lstStyle>
          <a:p>
            <a:pPr algn="ctr" eaLnBrk="1" hangingPunct="1">
              <a:spcBef>
                <a:spcPct val="50000"/>
              </a:spcBef>
            </a:pPr>
            <a:r>
              <a:rPr lang="en-US" sz="1200" b="1">
                <a:solidFill>
                  <a:srgbClr val="000000"/>
                </a:solidFill>
              </a:rPr>
              <a:t>Timing corrections</a:t>
            </a:r>
          </a:p>
        </p:txBody>
      </p:sp>
      <p:sp>
        <p:nvSpPr>
          <p:cNvPr id="40" name="TextBox 39"/>
          <p:cNvSpPr txBox="1"/>
          <p:nvPr/>
        </p:nvSpPr>
        <p:spPr>
          <a:xfrm rot="5400000">
            <a:off x="2737644" y="2105819"/>
            <a:ext cx="577850" cy="195262"/>
          </a:xfrm>
          <a:prstGeom prst="rect">
            <a:avLst/>
          </a:prstGeom>
          <a:solidFill>
            <a:schemeClr val="bg1">
              <a:lumMod val="65000"/>
            </a:schemeClr>
          </a:solidFill>
          <a:ln>
            <a:solidFill>
              <a:schemeClr val="tx1"/>
            </a:solidFill>
          </a:ln>
        </p:spPr>
        <p:txBody>
          <a:bodyPr>
            <a:spAutoFit/>
          </a:bodyPr>
          <a:lstStyle/>
          <a:p>
            <a:pPr algn="ctr">
              <a:defRPr/>
            </a:pPr>
            <a:endParaRPr lang="en-US" dirty="0">
              <a:solidFill>
                <a:srgbClr val="000000"/>
              </a:solidFill>
              <a:ea typeface="ヒラギノ角ゴ Pro W3"/>
            </a:endParaRPr>
          </a:p>
        </p:txBody>
      </p:sp>
      <p:sp>
        <p:nvSpPr>
          <p:cNvPr id="41" name="TextBox 40"/>
          <p:cNvSpPr txBox="1"/>
          <p:nvPr/>
        </p:nvSpPr>
        <p:spPr>
          <a:xfrm rot="5400000">
            <a:off x="4458494" y="2105819"/>
            <a:ext cx="577850" cy="195262"/>
          </a:xfrm>
          <a:prstGeom prst="rect">
            <a:avLst/>
          </a:prstGeom>
          <a:solidFill>
            <a:schemeClr val="bg1">
              <a:lumMod val="65000"/>
            </a:schemeClr>
          </a:solidFill>
          <a:ln>
            <a:solidFill>
              <a:schemeClr val="tx1"/>
            </a:solidFill>
          </a:ln>
        </p:spPr>
        <p:txBody>
          <a:bodyPr>
            <a:spAutoFit/>
          </a:bodyPr>
          <a:lstStyle/>
          <a:p>
            <a:pPr algn="ctr">
              <a:defRPr/>
            </a:pPr>
            <a:endParaRPr lang="en-US" dirty="0">
              <a:solidFill>
                <a:srgbClr val="000000"/>
              </a:solidFill>
              <a:ea typeface="ヒラギノ角ゴ Pro W3"/>
            </a:endParaRPr>
          </a:p>
        </p:txBody>
      </p:sp>
      <p:sp>
        <p:nvSpPr>
          <p:cNvPr id="42" name="Curved Right Arrow 41"/>
          <p:cNvSpPr/>
          <p:nvPr/>
        </p:nvSpPr>
        <p:spPr bwMode="auto">
          <a:xfrm>
            <a:off x="3143250" y="2125663"/>
            <a:ext cx="158750" cy="180975"/>
          </a:xfrm>
          <a:prstGeom prst="curvedRightArrow">
            <a:avLst/>
          </a:prstGeom>
          <a:solidFill>
            <a:srgbClr val="FF5050"/>
          </a:solidFill>
          <a:ln w="25400" cap="flat" cmpd="sng" algn="ctr">
            <a:solidFill>
              <a:srgbClr val="000000"/>
            </a:solidFill>
            <a:prstDash val="solid"/>
            <a:round/>
            <a:headEnd type="none" w="med" len="med"/>
            <a:tailEnd type="none" w="med" len="med"/>
          </a:ln>
          <a:effectLst/>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sp>
        <p:nvSpPr>
          <p:cNvPr id="43" name="Curved Right Arrow 42"/>
          <p:cNvSpPr/>
          <p:nvPr/>
        </p:nvSpPr>
        <p:spPr bwMode="auto">
          <a:xfrm rot="10800000">
            <a:off x="4452938" y="2116138"/>
            <a:ext cx="158750" cy="179387"/>
          </a:xfrm>
          <a:prstGeom prst="curvedRightArrow">
            <a:avLst/>
          </a:prstGeom>
          <a:solidFill>
            <a:srgbClr val="FF5050"/>
          </a:solidFill>
          <a:ln w="25400" cap="flat" cmpd="sng" algn="ctr">
            <a:solidFill>
              <a:srgbClr val="000000"/>
            </a:solidFill>
            <a:prstDash val="solid"/>
            <a:round/>
            <a:headEnd type="none" w="med" len="med"/>
            <a:tailEnd type="none" w="med" len="med"/>
          </a:ln>
          <a:effectLst/>
        </p:spPr>
        <p:txBody>
          <a:bodyPr/>
          <a:lstStyle/>
          <a:p>
            <a:pPr algn="ctr">
              <a:defRPr/>
            </a:pPr>
            <a:endParaRPr lang="en-US" dirty="0">
              <a:effectLst>
                <a:outerShdw blurRad="38100" dist="38100" dir="2700000" algn="tl">
                  <a:srgbClr val="000000">
                    <a:alpha val="43137"/>
                  </a:srgbClr>
                </a:outerShdw>
              </a:effectLst>
              <a:latin typeface="Arial" charset="0"/>
              <a:ea typeface="ヒラギノ角ゴ Pro W3" charset="0"/>
              <a:sym typeface="Arial" charset="0"/>
            </a:endParaRPr>
          </a:p>
        </p:txBody>
      </p:sp>
      <p:cxnSp>
        <p:nvCxnSpPr>
          <p:cNvPr id="44" name="Straight Connector 6"/>
          <p:cNvCxnSpPr>
            <a:cxnSpLocks noChangeShapeType="1"/>
          </p:cNvCxnSpPr>
          <p:nvPr/>
        </p:nvCxnSpPr>
        <p:spPr bwMode="auto">
          <a:xfrm>
            <a:off x="3341688" y="2143125"/>
            <a:ext cx="1098550" cy="0"/>
          </a:xfrm>
          <a:prstGeom prst="line">
            <a:avLst/>
          </a:prstGeom>
          <a:noFill/>
          <a:ln w="88900" algn="ctr">
            <a:solidFill>
              <a:srgbClr val="FF5050"/>
            </a:solidFill>
            <a:prstDash val="sysDot"/>
            <a:round/>
            <a:headEnd/>
            <a:tailEnd/>
          </a:ln>
          <a:extLst>
            <a:ext uri="{909E8E84-426E-40DD-AFC4-6F175D3DCCD1}">
              <a14:hiddenFill xmlns:a14="http://schemas.microsoft.com/office/drawing/2010/main">
                <a:noFill/>
              </a14:hiddenFill>
            </a:ext>
          </a:extLst>
        </p:spPr>
      </p:cxnSp>
      <p:cxnSp>
        <p:nvCxnSpPr>
          <p:cNvPr id="45" name="Straight Connector 36"/>
          <p:cNvCxnSpPr>
            <a:cxnSpLocks noChangeShapeType="1"/>
          </p:cNvCxnSpPr>
          <p:nvPr/>
        </p:nvCxnSpPr>
        <p:spPr bwMode="auto">
          <a:xfrm>
            <a:off x="3344863" y="2273300"/>
            <a:ext cx="1096962" cy="0"/>
          </a:xfrm>
          <a:prstGeom prst="line">
            <a:avLst/>
          </a:prstGeom>
          <a:noFill/>
          <a:ln w="88900" algn="ctr">
            <a:solidFill>
              <a:srgbClr val="FF5050"/>
            </a:solidFill>
            <a:prstDash val="sysDot"/>
            <a:round/>
            <a:headEnd/>
            <a:tailEnd/>
          </a:ln>
          <a:extLst>
            <a:ext uri="{909E8E84-426E-40DD-AFC4-6F175D3DCCD1}">
              <a14:hiddenFill xmlns:a14="http://schemas.microsoft.com/office/drawing/2010/main">
                <a:noFill/>
              </a14:hiddenFill>
            </a:ext>
          </a:extLst>
        </p:spPr>
      </p:cxnSp>
      <p:sp>
        <p:nvSpPr>
          <p:cNvPr id="46" name="Line 26"/>
          <p:cNvSpPr>
            <a:spLocks noChangeShapeType="1"/>
          </p:cNvSpPr>
          <p:nvPr/>
        </p:nvSpPr>
        <p:spPr bwMode="auto">
          <a:xfrm>
            <a:off x="1809750" y="2273300"/>
            <a:ext cx="0" cy="706438"/>
          </a:xfrm>
          <a:prstGeom prst="line">
            <a:avLst/>
          </a:prstGeom>
          <a:noFill/>
          <a:ln w="28575">
            <a:solidFill>
              <a:schemeClr val="accent2">
                <a:lumMod val="60000"/>
                <a:lumOff val="40000"/>
              </a:schemeClr>
            </a:solidFill>
            <a:round/>
            <a:headEnd/>
            <a:tailEnd type="triangle" w="med" len="med"/>
          </a:ln>
          <a:extLst/>
        </p:spPr>
        <p:txBody>
          <a:bodyPr/>
          <a:lstStyle/>
          <a:p>
            <a:pPr>
              <a:defRPr/>
            </a:pPr>
            <a:endParaRPr lang="en-US" dirty="0">
              <a:ea typeface="ヒラギノ角ゴ Pro W3"/>
            </a:endParaRPr>
          </a:p>
        </p:txBody>
      </p:sp>
      <p:sp>
        <p:nvSpPr>
          <p:cNvPr id="47" name="Line 27"/>
          <p:cNvSpPr>
            <a:spLocks noChangeShapeType="1"/>
          </p:cNvSpPr>
          <p:nvPr/>
        </p:nvSpPr>
        <p:spPr bwMode="auto">
          <a:xfrm rot="5400000" flipV="1">
            <a:off x="1716881" y="2902745"/>
            <a:ext cx="180975" cy="201612"/>
          </a:xfrm>
          <a:prstGeom prst="line">
            <a:avLst/>
          </a:prstGeom>
          <a:noFill/>
          <a:ln w="2857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TextBox 1"/>
          <p:cNvSpPr txBox="1">
            <a:spLocks noChangeArrowheads="1"/>
          </p:cNvSpPr>
          <p:nvPr/>
        </p:nvSpPr>
        <p:spPr bwMode="auto">
          <a:xfrm>
            <a:off x="5035550" y="3997325"/>
            <a:ext cx="2881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FFFFFF"/>
                </a:solidFill>
                <a:latin typeface="Arial" pitchFamily="34" charset="0"/>
                <a:ea typeface="ヒラギノ角ゴ Pro W3" pitchFamily="-60" charset="-128"/>
                <a:sym typeface="Arial" pitchFamily="34" charset="0"/>
              </a:defRPr>
            </a:lvl1pPr>
            <a:lvl2pPr marL="742950" indent="-285750" eaLnBrk="0" hangingPunct="0">
              <a:defRPr>
                <a:solidFill>
                  <a:srgbClr val="FFFFFF"/>
                </a:solidFill>
                <a:latin typeface="Arial" pitchFamily="34" charset="0"/>
                <a:ea typeface="ヒラギノ角ゴ Pro W3" pitchFamily="-60" charset="-128"/>
                <a:sym typeface="Arial" pitchFamily="34" charset="0"/>
              </a:defRPr>
            </a:lvl2pPr>
            <a:lvl3pPr marL="1143000" indent="-228600" eaLnBrk="0" hangingPunct="0">
              <a:defRPr>
                <a:solidFill>
                  <a:srgbClr val="FFFFFF"/>
                </a:solidFill>
                <a:latin typeface="Arial" pitchFamily="34" charset="0"/>
                <a:ea typeface="ヒラギノ角ゴ Pro W3" pitchFamily="-60" charset="-128"/>
                <a:sym typeface="Arial" pitchFamily="34" charset="0"/>
              </a:defRPr>
            </a:lvl3pPr>
            <a:lvl4pPr marL="1600200" indent="-228600" eaLnBrk="0" hangingPunct="0">
              <a:defRPr>
                <a:solidFill>
                  <a:srgbClr val="FFFFFF"/>
                </a:solidFill>
                <a:latin typeface="Arial" pitchFamily="34" charset="0"/>
                <a:ea typeface="ヒラギノ角ゴ Pro W3" pitchFamily="-60" charset="-128"/>
                <a:sym typeface="Arial" pitchFamily="34" charset="0"/>
              </a:defRPr>
            </a:lvl4pPr>
            <a:lvl5pPr marL="2057400" indent="-228600" eaLnBrk="0" hangingPunct="0">
              <a:defRPr>
                <a:solidFill>
                  <a:srgbClr val="FFFFFF"/>
                </a:solidFill>
                <a:latin typeface="Arial" pitchFamily="34" charset="0"/>
                <a:ea typeface="ヒラギノ角ゴ Pro W3" pitchFamily="-60" charset="-128"/>
                <a:sym typeface="Arial" pitchFamily="34" charset="0"/>
              </a:defRPr>
            </a:lvl5pPr>
            <a:lvl6pPr marL="25146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6pPr>
            <a:lvl7pPr marL="29718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7pPr>
            <a:lvl8pPr marL="34290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8pPr>
            <a:lvl9pPr marL="3886200" indent="-228600" eaLnBrk="0" fontAlgn="base" hangingPunct="0">
              <a:spcBef>
                <a:spcPct val="0"/>
              </a:spcBef>
              <a:spcAft>
                <a:spcPct val="0"/>
              </a:spcAft>
              <a:defRPr>
                <a:solidFill>
                  <a:srgbClr val="FFFFFF"/>
                </a:solidFill>
                <a:latin typeface="Arial" pitchFamily="34" charset="0"/>
                <a:ea typeface="ヒラギノ角ゴ Pro W3" pitchFamily="-60" charset="-128"/>
                <a:sym typeface="Arial" pitchFamily="34" charset="0"/>
              </a:defRPr>
            </a:lvl9pPr>
          </a:lstStyle>
          <a:p>
            <a:pPr eaLnBrk="1" hangingPunct="1"/>
            <a:r>
              <a:rPr lang="en-US">
                <a:solidFill>
                  <a:srgbClr val="000000"/>
                </a:solidFill>
              </a:rPr>
              <a:t>Optical frequency divider</a:t>
            </a:r>
            <a:br>
              <a:rPr lang="en-US">
                <a:solidFill>
                  <a:srgbClr val="000000"/>
                </a:solidFill>
              </a:rPr>
            </a:br>
            <a:r>
              <a:rPr lang="en-US">
                <a:solidFill>
                  <a:srgbClr val="000000"/>
                </a:solidFill>
              </a:rPr>
              <a:t>~ 100,000 </a:t>
            </a:r>
          </a:p>
        </p:txBody>
      </p:sp>
      <p:sp>
        <p:nvSpPr>
          <p:cNvPr id="50" name="Text Box 152"/>
          <p:cNvSpPr txBox="1">
            <a:spLocks noChangeArrowheads="1"/>
          </p:cNvSpPr>
          <p:nvPr/>
        </p:nvSpPr>
        <p:spPr bwMode="auto">
          <a:xfrm>
            <a:off x="0" y="117475"/>
            <a:ext cx="9144000" cy="830997"/>
          </a:xfrm>
          <a:prstGeom prst="rect">
            <a:avLst/>
          </a:prstGeom>
          <a:noFill/>
          <a:ln w="9525">
            <a:noFill/>
            <a:miter lim="800000"/>
            <a:headEnd/>
            <a:tailEnd/>
          </a:ln>
          <a:effectLst/>
        </p:spPr>
        <p:txBody>
          <a:bodyPr>
            <a:spAutoFit/>
          </a:bodyPr>
          <a:lstStyle/>
          <a:p>
            <a:pPr algn="ctr"/>
            <a:r>
              <a:rPr lang="en-US" sz="2400" dirty="0" err="1" smtClean="0"/>
              <a:t>Ultrastable</a:t>
            </a:r>
            <a:r>
              <a:rPr lang="en-US" sz="2400" dirty="0" smtClean="0"/>
              <a:t> Microwaves From Optical Frequency Combs:</a:t>
            </a:r>
          </a:p>
          <a:p>
            <a:pPr algn="ctr"/>
            <a:r>
              <a:rPr lang="en-US" sz="2400" dirty="0" smtClean="0"/>
              <a:t>Laser Stability Translated to RF/Microwave Range</a:t>
            </a:r>
            <a:endParaRPr lang="en-US" sz="2400" dirty="0"/>
          </a:p>
        </p:txBody>
      </p:sp>
    </p:spTree>
    <p:extLst>
      <p:ext uri="{BB962C8B-B14F-4D97-AF65-F5344CB8AC3E}">
        <p14:creationId xmlns:p14="http://schemas.microsoft.com/office/powerpoint/2010/main" val="38275559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4"/>
          <p:cNvSpPr>
            <a:spLocks/>
          </p:cNvSpPr>
          <p:nvPr/>
        </p:nvSpPr>
        <p:spPr bwMode="auto">
          <a:xfrm>
            <a:off x="889000" y="6007100"/>
            <a:ext cx="73485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p>
            <a:pPr algn="ctr" defTabSz="642938" eaLnBrk="1" hangingPunct="1">
              <a:spcBef>
                <a:spcPts val="488"/>
              </a:spcBef>
            </a:pPr>
            <a:r>
              <a:rPr lang="en-US" sz="2200">
                <a:sym typeface="Arial" pitchFamily="34" charset="0"/>
              </a:rPr>
              <a:t>In short:   To carry out in the optical domain what is easily accomplished in the electronic (&lt;1 GHz) domain</a:t>
            </a:r>
            <a:endParaRPr lang="en-US" sz="3400">
              <a:sym typeface="Arial" pitchFamily="34" charset="0"/>
            </a:endParaRPr>
          </a:p>
        </p:txBody>
      </p:sp>
      <p:sp>
        <p:nvSpPr>
          <p:cNvPr id="81924" name="Rectangle 5"/>
          <p:cNvSpPr>
            <a:spLocks/>
          </p:cNvSpPr>
          <p:nvPr/>
        </p:nvSpPr>
        <p:spPr bwMode="auto">
          <a:xfrm>
            <a:off x="322263" y="947738"/>
            <a:ext cx="85026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64291" tIns="32146" rIns="64291" bIns="32146">
            <a:spAutoFit/>
          </a:bodyPr>
          <a:lstStyle/>
          <a:p>
            <a:pPr algn="ctr" defTabSz="642938" eaLnBrk="1" hangingPunct="1"/>
            <a:r>
              <a:rPr lang="en-US" sz="2200">
                <a:sym typeface="Arial" pitchFamily="34" charset="0"/>
              </a:rPr>
              <a:t>The generation of nearly any imaginable optical waveform of arbitrary duration with femtosecond (10</a:t>
            </a:r>
            <a:r>
              <a:rPr lang="en-US" sz="2200" baseline="30000">
                <a:sym typeface="Arial" pitchFamily="34" charset="0"/>
              </a:rPr>
              <a:t>-15</a:t>
            </a:r>
            <a:r>
              <a:rPr lang="en-US" sz="2200">
                <a:sym typeface="Arial" pitchFamily="34" charset="0"/>
              </a:rPr>
              <a:t> s) timing precision</a:t>
            </a:r>
          </a:p>
        </p:txBody>
      </p:sp>
      <p:pic>
        <p:nvPicPr>
          <p:cNvPr id="8192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0238" y="4022725"/>
            <a:ext cx="1928812" cy="175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713" y="4027488"/>
            <a:ext cx="242887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l="10457" r="12157"/>
          <a:stretch>
            <a:fillRect/>
          </a:stretch>
        </p:blipFill>
        <p:spPr bwMode="auto">
          <a:xfrm>
            <a:off x="2098675" y="4062413"/>
            <a:ext cx="224948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4875" y="2813050"/>
            <a:ext cx="4179888"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Line 10"/>
          <p:cNvSpPr>
            <a:spLocks noChangeShapeType="1"/>
          </p:cNvSpPr>
          <p:nvPr/>
        </p:nvSpPr>
        <p:spPr bwMode="auto">
          <a:xfrm>
            <a:off x="341313" y="5805488"/>
            <a:ext cx="8499475" cy="0"/>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0" name="Line 11"/>
          <p:cNvSpPr>
            <a:spLocks noChangeShapeType="1"/>
          </p:cNvSpPr>
          <p:nvPr/>
        </p:nvSpPr>
        <p:spPr bwMode="auto">
          <a:xfrm flipV="1">
            <a:off x="336550" y="1879600"/>
            <a:ext cx="0" cy="3929063"/>
          </a:xfrm>
          <a:prstGeom prst="line">
            <a:avLst/>
          </a:prstGeom>
          <a:noFill/>
          <a:ln w="25400">
            <a:solidFill>
              <a:schemeClr val="tx1"/>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1931" name="Text Box 12"/>
          <p:cNvSpPr txBox="1">
            <a:spLocks/>
          </p:cNvSpPr>
          <p:nvPr/>
        </p:nvSpPr>
        <p:spPr bwMode="auto">
          <a:xfrm>
            <a:off x="8489950" y="5426075"/>
            <a:ext cx="606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defTabSz="642938">
              <a:defRPr sz="2000">
                <a:solidFill>
                  <a:schemeClr val="tx1"/>
                </a:solidFill>
                <a:latin typeface="Arial" pitchFamily="34" charset="0"/>
              </a:defRPr>
            </a:lvl1pPr>
            <a:lvl2pPr marL="742950" indent="-285750" defTabSz="642938">
              <a:defRPr sz="2000">
                <a:solidFill>
                  <a:schemeClr val="tx1"/>
                </a:solidFill>
                <a:latin typeface="Arial" pitchFamily="34" charset="0"/>
              </a:defRPr>
            </a:lvl2pPr>
            <a:lvl3pPr marL="1143000" indent="-228600" defTabSz="642938">
              <a:defRPr sz="2000">
                <a:solidFill>
                  <a:schemeClr val="tx1"/>
                </a:solidFill>
                <a:latin typeface="Arial" pitchFamily="34" charset="0"/>
              </a:defRPr>
            </a:lvl3pPr>
            <a:lvl4pPr marL="1600200" indent="-228600" defTabSz="642938">
              <a:defRPr sz="2000">
                <a:solidFill>
                  <a:schemeClr val="tx1"/>
                </a:solidFill>
                <a:latin typeface="Arial" pitchFamily="34" charset="0"/>
              </a:defRPr>
            </a:lvl4pPr>
            <a:lvl5pPr marL="2057400" indent="-228600" defTabSz="642938">
              <a:defRPr sz="2000">
                <a:solidFill>
                  <a:schemeClr val="tx1"/>
                </a:solidFill>
                <a:latin typeface="Arial" pitchFamily="34" charset="0"/>
              </a:defRPr>
            </a:lvl5pPr>
            <a:lvl6pPr marL="2514600" indent="-228600" defTabSz="642938" eaLnBrk="0" fontAlgn="base" hangingPunct="0">
              <a:spcBef>
                <a:spcPct val="0"/>
              </a:spcBef>
              <a:spcAft>
                <a:spcPct val="0"/>
              </a:spcAft>
              <a:defRPr sz="2000">
                <a:solidFill>
                  <a:schemeClr val="tx1"/>
                </a:solidFill>
                <a:latin typeface="Arial" pitchFamily="34" charset="0"/>
              </a:defRPr>
            </a:lvl6pPr>
            <a:lvl7pPr marL="2971800" indent="-228600" defTabSz="642938" eaLnBrk="0" fontAlgn="base" hangingPunct="0">
              <a:spcBef>
                <a:spcPct val="0"/>
              </a:spcBef>
              <a:spcAft>
                <a:spcPct val="0"/>
              </a:spcAft>
              <a:defRPr sz="2000">
                <a:solidFill>
                  <a:schemeClr val="tx1"/>
                </a:solidFill>
                <a:latin typeface="Arial" pitchFamily="34" charset="0"/>
              </a:defRPr>
            </a:lvl7pPr>
            <a:lvl8pPr marL="3429000" indent="-228600" defTabSz="642938" eaLnBrk="0" fontAlgn="base" hangingPunct="0">
              <a:spcBef>
                <a:spcPct val="0"/>
              </a:spcBef>
              <a:spcAft>
                <a:spcPct val="0"/>
              </a:spcAft>
              <a:defRPr sz="2000">
                <a:solidFill>
                  <a:schemeClr val="tx1"/>
                </a:solidFill>
                <a:latin typeface="Arial" pitchFamily="34" charset="0"/>
              </a:defRPr>
            </a:lvl8pPr>
            <a:lvl9pPr marL="3886200" indent="-228600" defTabSz="642938" eaLnBrk="0" fontAlgn="base" hangingPunct="0">
              <a:spcBef>
                <a:spcPct val="0"/>
              </a:spcBef>
              <a:spcAft>
                <a:spcPct val="0"/>
              </a:spcAft>
              <a:defRPr sz="2000">
                <a:solidFill>
                  <a:schemeClr val="tx1"/>
                </a:solidFill>
                <a:latin typeface="Arial" pitchFamily="34" charset="0"/>
              </a:defRPr>
            </a:lvl9pPr>
          </a:lstStyle>
          <a:p>
            <a:pPr algn="ctr" eaLnBrk="1" hangingPunct="1"/>
            <a:r>
              <a:rPr lang="en-US">
                <a:ea typeface="ヒラギノ角ゴ Pro W3" pitchFamily="1" charset="-128"/>
                <a:sym typeface="Arial" pitchFamily="34" charset="0"/>
              </a:rPr>
              <a:t>time</a:t>
            </a:r>
          </a:p>
        </p:txBody>
      </p:sp>
      <p:sp>
        <p:nvSpPr>
          <p:cNvPr id="81932" name="Text Box 13"/>
          <p:cNvSpPr txBox="1">
            <a:spLocks/>
          </p:cNvSpPr>
          <p:nvPr/>
        </p:nvSpPr>
        <p:spPr bwMode="auto">
          <a:xfrm rot="-5400000">
            <a:off x="-830263" y="3440113"/>
            <a:ext cx="1978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64291" tIns="32146" rIns="64291" bIns="32146">
            <a:spAutoFit/>
          </a:bodyPr>
          <a:lstStyle>
            <a:lvl1pPr defTabSz="642938">
              <a:defRPr sz="2000">
                <a:solidFill>
                  <a:schemeClr val="tx1"/>
                </a:solidFill>
                <a:latin typeface="Arial" pitchFamily="34" charset="0"/>
              </a:defRPr>
            </a:lvl1pPr>
            <a:lvl2pPr marL="742950" indent="-285750" defTabSz="642938">
              <a:defRPr sz="2000">
                <a:solidFill>
                  <a:schemeClr val="tx1"/>
                </a:solidFill>
                <a:latin typeface="Arial" pitchFamily="34" charset="0"/>
              </a:defRPr>
            </a:lvl2pPr>
            <a:lvl3pPr marL="1143000" indent="-228600" defTabSz="642938">
              <a:defRPr sz="2000">
                <a:solidFill>
                  <a:schemeClr val="tx1"/>
                </a:solidFill>
                <a:latin typeface="Arial" pitchFamily="34" charset="0"/>
              </a:defRPr>
            </a:lvl3pPr>
            <a:lvl4pPr marL="1600200" indent="-228600" defTabSz="642938">
              <a:defRPr sz="2000">
                <a:solidFill>
                  <a:schemeClr val="tx1"/>
                </a:solidFill>
                <a:latin typeface="Arial" pitchFamily="34" charset="0"/>
              </a:defRPr>
            </a:lvl4pPr>
            <a:lvl5pPr marL="2057400" indent="-228600" defTabSz="642938">
              <a:defRPr sz="2000">
                <a:solidFill>
                  <a:schemeClr val="tx1"/>
                </a:solidFill>
                <a:latin typeface="Arial" pitchFamily="34" charset="0"/>
              </a:defRPr>
            </a:lvl5pPr>
            <a:lvl6pPr marL="2514600" indent="-228600" defTabSz="642938" eaLnBrk="0" fontAlgn="base" hangingPunct="0">
              <a:spcBef>
                <a:spcPct val="0"/>
              </a:spcBef>
              <a:spcAft>
                <a:spcPct val="0"/>
              </a:spcAft>
              <a:defRPr sz="2000">
                <a:solidFill>
                  <a:schemeClr val="tx1"/>
                </a:solidFill>
                <a:latin typeface="Arial" pitchFamily="34" charset="0"/>
              </a:defRPr>
            </a:lvl6pPr>
            <a:lvl7pPr marL="2971800" indent="-228600" defTabSz="642938" eaLnBrk="0" fontAlgn="base" hangingPunct="0">
              <a:spcBef>
                <a:spcPct val="0"/>
              </a:spcBef>
              <a:spcAft>
                <a:spcPct val="0"/>
              </a:spcAft>
              <a:defRPr sz="2000">
                <a:solidFill>
                  <a:schemeClr val="tx1"/>
                </a:solidFill>
                <a:latin typeface="Arial" pitchFamily="34" charset="0"/>
              </a:defRPr>
            </a:lvl7pPr>
            <a:lvl8pPr marL="3429000" indent="-228600" defTabSz="642938" eaLnBrk="0" fontAlgn="base" hangingPunct="0">
              <a:spcBef>
                <a:spcPct val="0"/>
              </a:spcBef>
              <a:spcAft>
                <a:spcPct val="0"/>
              </a:spcAft>
              <a:defRPr sz="2000">
                <a:solidFill>
                  <a:schemeClr val="tx1"/>
                </a:solidFill>
                <a:latin typeface="Arial" pitchFamily="34" charset="0"/>
              </a:defRPr>
            </a:lvl8pPr>
            <a:lvl9pPr marL="3886200" indent="-228600" defTabSz="642938" eaLnBrk="0" fontAlgn="base" hangingPunct="0">
              <a:spcBef>
                <a:spcPct val="0"/>
              </a:spcBef>
              <a:spcAft>
                <a:spcPct val="0"/>
              </a:spcAft>
              <a:defRPr sz="2000">
                <a:solidFill>
                  <a:schemeClr val="tx1"/>
                </a:solidFill>
                <a:latin typeface="Arial" pitchFamily="34" charset="0"/>
              </a:defRPr>
            </a:lvl9pPr>
          </a:lstStyle>
          <a:p>
            <a:pPr algn="ctr" eaLnBrk="1" hangingPunct="1"/>
            <a:r>
              <a:rPr lang="en-US">
                <a:ea typeface="ヒラギノ角ゴ Pro W3" pitchFamily="1" charset="-128"/>
                <a:sym typeface="Arial" pitchFamily="34" charset="0"/>
              </a:rPr>
              <a:t>Electric Field</a:t>
            </a:r>
          </a:p>
        </p:txBody>
      </p:sp>
      <p:sp>
        <p:nvSpPr>
          <p:cNvPr id="81933" name="Text Box 14"/>
          <p:cNvSpPr txBox="1">
            <a:spLocks/>
          </p:cNvSpPr>
          <p:nvPr/>
        </p:nvSpPr>
        <p:spPr bwMode="auto">
          <a:xfrm>
            <a:off x="812800" y="1758950"/>
            <a:ext cx="3195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defTabSz="642938">
              <a:defRPr sz="2000">
                <a:solidFill>
                  <a:schemeClr val="tx1"/>
                </a:solidFill>
                <a:latin typeface="Arial" pitchFamily="34" charset="0"/>
              </a:defRPr>
            </a:lvl1pPr>
            <a:lvl2pPr marL="742950" indent="-285750" defTabSz="642938">
              <a:defRPr sz="2000">
                <a:solidFill>
                  <a:schemeClr val="tx1"/>
                </a:solidFill>
                <a:latin typeface="Arial" pitchFamily="34" charset="0"/>
              </a:defRPr>
            </a:lvl2pPr>
            <a:lvl3pPr marL="1143000" indent="-228600" defTabSz="642938">
              <a:defRPr sz="2000">
                <a:solidFill>
                  <a:schemeClr val="tx1"/>
                </a:solidFill>
                <a:latin typeface="Arial" pitchFamily="34" charset="0"/>
              </a:defRPr>
            </a:lvl3pPr>
            <a:lvl4pPr marL="1600200" indent="-228600" defTabSz="642938">
              <a:defRPr sz="2000">
                <a:solidFill>
                  <a:schemeClr val="tx1"/>
                </a:solidFill>
                <a:latin typeface="Arial" pitchFamily="34" charset="0"/>
              </a:defRPr>
            </a:lvl4pPr>
            <a:lvl5pPr marL="2057400" indent="-228600" defTabSz="642938">
              <a:defRPr sz="2000">
                <a:solidFill>
                  <a:schemeClr val="tx1"/>
                </a:solidFill>
                <a:latin typeface="Arial" pitchFamily="34" charset="0"/>
              </a:defRPr>
            </a:lvl5pPr>
            <a:lvl6pPr marL="2514600" indent="-228600" defTabSz="642938" eaLnBrk="0" fontAlgn="base" hangingPunct="0">
              <a:spcBef>
                <a:spcPct val="0"/>
              </a:spcBef>
              <a:spcAft>
                <a:spcPct val="0"/>
              </a:spcAft>
              <a:defRPr sz="2000">
                <a:solidFill>
                  <a:schemeClr val="tx1"/>
                </a:solidFill>
                <a:latin typeface="Arial" pitchFamily="34" charset="0"/>
              </a:defRPr>
            </a:lvl6pPr>
            <a:lvl7pPr marL="2971800" indent="-228600" defTabSz="642938" eaLnBrk="0" fontAlgn="base" hangingPunct="0">
              <a:spcBef>
                <a:spcPct val="0"/>
              </a:spcBef>
              <a:spcAft>
                <a:spcPct val="0"/>
              </a:spcAft>
              <a:defRPr sz="2000">
                <a:solidFill>
                  <a:schemeClr val="tx1"/>
                </a:solidFill>
                <a:latin typeface="Arial" pitchFamily="34" charset="0"/>
              </a:defRPr>
            </a:lvl7pPr>
            <a:lvl8pPr marL="3429000" indent="-228600" defTabSz="642938" eaLnBrk="0" fontAlgn="base" hangingPunct="0">
              <a:spcBef>
                <a:spcPct val="0"/>
              </a:spcBef>
              <a:spcAft>
                <a:spcPct val="0"/>
              </a:spcAft>
              <a:defRPr sz="2000">
                <a:solidFill>
                  <a:schemeClr val="tx1"/>
                </a:solidFill>
                <a:latin typeface="Arial" pitchFamily="34" charset="0"/>
              </a:defRPr>
            </a:lvl8pPr>
            <a:lvl9pPr marL="3886200" indent="-228600" defTabSz="642938" eaLnBrk="0" fontAlgn="base" hangingPunct="0">
              <a:spcBef>
                <a:spcPct val="0"/>
              </a:spcBef>
              <a:spcAft>
                <a:spcPct val="0"/>
              </a:spcAft>
              <a:defRPr sz="2000">
                <a:solidFill>
                  <a:schemeClr val="tx1"/>
                </a:solidFill>
                <a:latin typeface="Arial" pitchFamily="34" charset="0"/>
              </a:defRPr>
            </a:lvl9pPr>
          </a:lstStyle>
          <a:p>
            <a:pPr algn="ctr" eaLnBrk="1" hangingPunct="1"/>
            <a:r>
              <a:rPr lang="en-US" sz="1400">
                <a:ea typeface="ヒラギノ角ゴ Pro W3" pitchFamily="1" charset="-128"/>
                <a:sym typeface="Arial" pitchFamily="34" charset="0"/>
              </a:rPr>
              <a:t>(Characteristic oscillation period ~ 2 fs)</a:t>
            </a:r>
          </a:p>
        </p:txBody>
      </p:sp>
      <p:pic>
        <p:nvPicPr>
          <p:cNvPr id="81934" name="Picture 1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8313" y="2022475"/>
            <a:ext cx="3959225"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1935" name="Picture 1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3875" y="2994025"/>
            <a:ext cx="385445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1936"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61963" y="4097338"/>
            <a:ext cx="15652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81937" name="Picture 1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19625" y="1963738"/>
            <a:ext cx="425926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0" name="Text Box 152"/>
          <p:cNvSpPr txBox="1">
            <a:spLocks noChangeArrowheads="1"/>
          </p:cNvSpPr>
          <p:nvPr/>
        </p:nvSpPr>
        <p:spPr bwMode="auto">
          <a:xfrm>
            <a:off x="0" y="117475"/>
            <a:ext cx="9144000" cy="461665"/>
          </a:xfrm>
          <a:prstGeom prst="rect">
            <a:avLst/>
          </a:prstGeom>
          <a:noFill/>
          <a:ln w="9525">
            <a:noFill/>
            <a:miter lim="800000"/>
            <a:headEnd/>
            <a:tailEnd/>
          </a:ln>
          <a:effectLst/>
        </p:spPr>
        <p:txBody>
          <a:bodyPr>
            <a:spAutoFit/>
          </a:bodyPr>
          <a:lstStyle/>
          <a:p>
            <a:pPr algn="ctr"/>
            <a:r>
              <a:rPr lang="en-US" sz="2400" dirty="0" smtClean="0"/>
              <a:t>Frequency Combs: Optical Frequency Synthesis</a:t>
            </a:r>
            <a:endParaRPr lang="en-US" sz="2400" dirty="0"/>
          </a:p>
        </p:txBody>
      </p:sp>
    </p:spTree>
    <p:extLst>
      <p:ext uri="{BB962C8B-B14F-4D97-AF65-F5344CB8AC3E}">
        <p14:creationId xmlns:p14="http://schemas.microsoft.com/office/powerpoint/2010/main" val="10190152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 name="Text Box 10"/>
          <p:cNvSpPr txBox="1">
            <a:spLocks noChangeArrowheads="1"/>
          </p:cNvSpPr>
          <p:nvPr/>
        </p:nvSpPr>
        <p:spPr bwMode="auto">
          <a:xfrm>
            <a:off x="0" y="117475"/>
            <a:ext cx="9144000" cy="457200"/>
          </a:xfrm>
          <a:prstGeom prst="rect">
            <a:avLst/>
          </a:prstGeom>
          <a:noFill/>
          <a:ln w="9525">
            <a:noFill/>
            <a:miter lim="800000"/>
            <a:headEnd/>
            <a:tailEnd/>
          </a:ln>
          <a:effectLst/>
        </p:spPr>
        <p:txBody>
          <a:bodyPr>
            <a:spAutoFit/>
          </a:bodyPr>
          <a:lstStyle/>
          <a:p>
            <a:pPr algn="ctr"/>
            <a:r>
              <a:rPr lang="en-US" sz="2400"/>
              <a:t>Improvements in Primary Frequency Standards: Optical Clocks</a:t>
            </a:r>
          </a:p>
        </p:txBody>
      </p:sp>
      <p:pic>
        <p:nvPicPr>
          <p:cNvPr id="57359" name="Picture 15" descr="Oneion"/>
          <p:cNvPicPr>
            <a:picLocks noChangeAspect="1" noChangeArrowheads="1"/>
          </p:cNvPicPr>
          <p:nvPr/>
        </p:nvPicPr>
        <p:blipFill>
          <a:blip r:embed="rId3" cstate="print"/>
          <a:srcRect/>
          <a:stretch>
            <a:fillRect/>
          </a:stretch>
        </p:blipFill>
        <p:spPr bwMode="auto">
          <a:xfrm>
            <a:off x="3657600" y="4171950"/>
            <a:ext cx="2181225" cy="2228850"/>
          </a:xfrm>
          <a:prstGeom prst="rect">
            <a:avLst/>
          </a:prstGeom>
          <a:noFill/>
          <a:ln w="38100">
            <a:solidFill>
              <a:schemeClr val="tx1"/>
            </a:solidFill>
            <a:miter lim="800000"/>
            <a:headEnd/>
            <a:tailEnd/>
          </a:ln>
        </p:spPr>
      </p:pic>
      <p:sp>
        <p:nvSpPr>
          <p:cNvPr id="57360" name="Text Box 16"/>
          <p:cNvSpPr txBox="1">
            <a:spLocks noChangeArrowheads="1"/>
          </p:cNvSpPr>
          <p:nvPr/>
        </p:nvSpPr>
        <p:spPr bwMode="auto">
          <a:xfrm>
            <a:off x="3505200" y="2667000"/>
            <a:ext cx="2438400" cy="701675"/>
          </a:xfrm>
          <a:prstGeom prst="rect">
            <a:avLst/>
          </a:prstGeom>
          <a:noFill/>
          <a:ln w="9525">
            <a:noFill/>
            <a:miter lim="800000"/>
            <a:headEnd/>
            <a:tailEnd/>
          </a:ln>
          <a:effectLst/>
        </p:spPr>
        <p:txBody>
          <a:bodyPr>
            <a:spAutoFit/>
          </a:bodyPr>
          <a:lstStyle/>
          <a:p>
            <a:pPr algn="ctr"/>
            <a:r>
              <a:rPr lang="en-US" sz="2000" b="1"/>
              <a:t>Laser-cooled calcium atoms.</a:t>
            </a:r>
          </a:p>
        </p:txBody>
      </p:sp>
      <p:pic>
        <p:nvPicPr>
          <p:cNvPr id="57361" name="Picture 17" descr="sideview"/>
          <p:cNvPicPr>
            <a:picLocks noChangeAspect="1" noChangeArrowheads="1"/>
          </p:cNvPicPr>
          <p:nvPr/>
        </p:nvPicPr>
        <p:blipFill>
          <a:blip r:embed="rId4" cstate="print"/>
          <a:srcRect/>
          <a:stretch>
            <a:fillRect/>
          </a:stretch>
        </p:blipFill>
        <p:spPr bwMode="auto">
          <a:xfrm>
            <a:off x="3505200" y="762000"/>
            <a:ext cx="2414588" cy="1811338"/>
          </a:xfrm>
          <a:prstGeom prst="rect">
            <a:avLst/>
          </a:prstGeom>
          <a:noFill/>
        </p:spPr>
      </p:pic>
      <p:sp>
        <p:nvSpPr>
          <p:cNvPr id="57362" name="Text Box 18"/>
          <p:cNvSpPr txBox="1">
            <a:spLocks noChangeArrowheads="1"/>
          </p:cNvSpPr>
          <p:nvPr/>
        </p:nvSpPr>
        <p:spPr bwMode="auto">
          <a:xfrm>
            <a:off x="1295400" y="6400800"/>
            <a:ext cx="3087688" cy="396875"/>
          </a:xfrm>
          <a:prstGeom prst="rect">
            <a:avLst/>
          </a:prstGeom>
          <a:noFill/>
          <a:ln w="9525">
            <a:noFill/>
            <a:miter lim="800000"/>
            <a:headEnd/>
            <a:tailEnd/>
          </a:ln>
          <a:effectLst/>
        </p:spPr>
        <p:txBody>
          <a:bodyPr wrap="none">
            <a:spAutoFit/>
          </a:bodyPr>
          <a:lstStyle/>
          <a:p>
            <a:pPr algn="ctr"/>
            <a:r>
              <a:rPr lang="en-US" sz="2000" b="1" dirty="0"/>
              <a:t>Single mercury ion trap.</a:t>
            </a:r>
          </a:p>
        </p:txBody>
      </p:sp>
      <p:pic>
        <p:nvPicPr>
          <p:cNvPr id="57363" name="Picture 19" descr="IONPENNY"/>
          <p:cNvPicPr>
            <a:picLocks noChangeAspect="1" noChangeArrowheads="1"/>
          </p:cNvPicPr>
          <p:nvPr/>
        </p:nvPicPr>
        <p:blipFill>
          <a:blip r:embed="rId5" cstate="print"/>
          <a:srcRect/>
          <a:stretch>
            <a:fillRect/>
          </a:stretch>
        </p:blipFill>
        <p:spPr bwMode="auto">
          <a:xfrm>
            <a:off x="228599" y="3838575"/>
            <a:ext cx="3370263" cy="2562225"/>
          </a:xfrm>
          <a:prstGeom prst="rect">
            <a:avLst/>
          </a:prstGeom>
          <a:noFill/>
        </p:spPr>
      </p:pic>
      <p:sp>
        <p:nvSpPr>
          <p:cNvPr id="57364" name="Text Box 20"/>
          <p:cNvSpPr txBox="1">
            <a:spLocks noChangeArrowheads="1"/>
          </p:cNvSpPr>
          <p:nvPr/>
        </p:nvSpPr>
        <p:spPr bwMode="auto">
          <a:xfrm>
            <a:off x="0" y="838200"/>
            <a:ext cx="3429000" cy="2838450"/>
          </a:xfrm>
          <a:prstGeom prst="rect">
            <a:avLst/>
          </a:prstGeom>
          <a:noFill/>
          <a:ln w="12700">
            <a:noFill/>
            <a:miter lim="800000"/>
            <a:headEnd type="none" w="sm" len="sm"/>
            <a:tailEnd type="none" w="sm" len="sm"/>
          </a:ln>
          <a:effectLst/>
        </p:spPr>
        <p:txBody>
          <a:bodyPr>
            <a:spAutoFit/>
          </a:bodyPr>
          <a:lstStyle/>
          <a:p>
            <a:pPr marL="174625" indent="-174625" eaLnBrk="0" hangingPunct="0">
              <a:buFontTx/>
              <a:buChar char="•"/>
            </a:pPr>
            <a:r>
              <a:rPr lang="en-US" dirty="0"/>
              <a:t>High-frequency optical clocks outperform microwave clocks.</a:t>
            </a:r>
          </a:p>
          <a:p>
            <a:pPr marL="174625" indent="-174625" eaLnBrk="0" hangingPunct="0">
              <a:buFontTx/>
              <a:buChar char="•"/>
            </a:pPr>
            <a:r>
              <a:rPr lang="en-US" dirty="0"/>
              <a:t>NIST research optical clocks already performing </a:t>
            </a:r>
            <a:r>
              <a:rPr lang="en-US" dirty="0" smtClean="0"/>
              <a:t>better than 1 </a:t>
            </a:r>
            <a:r>
              <a:rPr lang="en-US" dirty="0"/>
              <a:t>x </a:t>
            </a:r>
            <a:r>
              <a:rPr lang="en-US" dirty="0" smtClean="0"/>
              <a:t>10</a:t>
            </a:r>
            <a:r>
              <a:rPr lang="en-US" baseline="30000" dirty="0" smtClean="0"/>
              <a:t>-17</a:t>
            </a:r>
            <a:r>
              <a:rPr lang="en-US" dirty="0" smtClean="0"/>
              <a:t>.</a:t>
            </a:r>
            <a:endParaRPr lang="en-US" dirty="0"/>
          </a:p>
          <a:p>
            <a:pPr marL="174625" indent="-174625" eaLnBrk="0" hangingPunct="0">
              <a:buFontTx/>
              <a:buChar char="•"/>
            </a:pPr>
            <a:r>
              <a:rPr lang="en-US" dirty="0"/>
              <a:t>Potential for accuracy at the 10</a:t>
            </a:r>
            <a:r>
              <a:rPr lang="en-US" baseline="30000" dirty="0"/>
              <a:t>-18 </a:t>
            </a:r>
            <a:r>
              <a:rPr lang="en-US" dirty="0"/>
              <a:t>level, 100 times better than NIST-F1.</a:t>
            </a:r>
          </a:p>
          <a:p>
            <a:pPr marL="174625" indent="-174625" eaLnBrk="0" hangingPunct="0">
              <a:buFontTx/>
              <a:buChar char="•"/>
            </a:pPr>
            <a:r>
              <a:rPr lang="en-US" dirty="0"/>
              <a:t>Likely to take many years to realize that potential.</a:t>
            </a:r>
          </a:p>
        </p:txBody>
      </p:sp>
      <p:pic>
        <p:nvPicPr>
          <p:cNvPr id="57365" name="Picture 21" descr="OptLat"/>
          <p:cNvPicPr>
            <a:picLocks noChangeAspect="1" noChangeArrowheads="1"/>
          </p:cNvPicPr>
          <p:nvPr/>
        </p:nvPicPr>
        <p:blipFill>
          <a:blip r:embed="rId6" cstate="print"/>
          <a:srcRect/>
          <a:stretch>
            <a:fillRect/>
          </a:stretch>
        </p:blipFill>
        <p:spPr bwMode="auto">
          <a:xfrm>
            <a:off x="6553200" y="762000"/>
            <a:ext cx="2362200" cy="1995488"/>
          </a:xfrm>
          <a:prstGeom prst="rect">
            <a:avLst/>
          </a:prstGeom>
          <a:noFill/>
          <a:ln w="9525">
            <a:noFill/>
            <a:miter lim="800000"/>
            <a:headEnd/>
            <a:tailEnd/>
          </a:ln>
        </p:spPr>
      </p:pic>
      <p:sp>
        <p:nvSpPr>
          <p:cNvPr id="57366" name="Text Box 22"/>
          <p:cNvSpPr txBox="1">
            <a:spLocks noChangeArrowheads="1"/>
          </p:cNvSpPr>
          <p:nvPr/>
        </p:nvSpPr>
        <p:spPr bwMode="auto">
          <a:xfrm>
            <a:off x="6477000" y="2667000"/>
            <a:ext cx="2438400" cy="701675"/>
          </a:xfrm>
          <a:prstGeom prst="rect">
            <a:avLst/>
          </a:prstGeom>
          <a:noFill/>
          <a:ln w="9525">
            <a:noFill/>
            <a:miter lim="800000"/>
            <a:headEnd/>
            <a:tailEnd/>
          </a:ln>
          <a:effectLst/>
        </p:spPr>
        <p:txBody>
          <a:bodyPr>
            <a:spAutoFit/>
          </a:bodyPr>
          <a:lstStyle/>
          <a:p>
            <a:pPr algn="ctr"/>
            <a:r>
              <a:rPr lang="en-US" sz="2000" b="1"/>
              <a:t>Ytterbium atoms in optical lattice.</a:t>
            </a:r>
          </a:p>
        </p:txBody>
      </p:sp>
      <p:sp>
        <p:nvSpPr>
          <p:cNvPr id="57367" name="Line 23"/>
          <p:cNvSpPr>
            <a:spLocks noChangeShapeType="1"/>
          </p:cNvSpPr>
          <p:nvPr/>
        </p:nvSpPr>
        <p:spPr bwMode="auto">
          <a:xfrm flipV="1">
            <a:off x="4648199" y="5397500"/>
            <a:ext cx="104775" cy="393700"/>
          </a:xfrm>
          <a:prstGeom prst="line">
            <a:avLst/>
          </a:prstGeom>
          <a:noFill/>
          <a:ln w="9525">
            <a:solidFill>
              <a:srgbClr val="FFFF00"/>
            </a:solidFill>
            <a:round/>
            <a:headEnd/>
            <a:tailEnd type="triangle" w="lg" len="lg"/>
          </a:ln>
          <a:effectLst/>
        </p:spPr>
        <p:txBody>
          <a:bodyPr/>
          <a:lstStyle/>
          <a:p>
            <a:endParaRPr lang="en-US"/>
          </a:p>
        </p:txBody>
      </p:sp>
      <p:sp>
        <p:nvSpPr>
          <p:cNvPr id="57368" name="Text Box 24"/>
          <p:cNvSpPr txBox="1">
            <a:spLocks noChangeArrowheads="1"/>
          </p:cNvSpPr>
          <p:nvPr/>
        </p:nvSpPr>
        <p:spPr bwMode="auto">
          <a:xfrm>
            <a:off x="3881438" y="5715000"/>
            <a:ext cx="1778000" cy="366712"/>
          </a:xfrm>
          <a:prstGeom prst="rect">
            <a:avLst/>
          </a:prstGeom>
          <a:noFill/>
          <a:ln w="9525">
            <a:noFill/>
            <a:miter lim="800000"/>
            <a:headEnd/>
            <a:tailEnd/>
          </a:ln>
          <a:effectLst/>
        </p:spPr>
        <p:txBody>
          <a:bodyPr wrap="none">
            <a:spAutoFit/>
          </a:bodyPr>
          <a:lstStyle/>
          <a:p>
            <a:pPr eaLnBrk="0" hangingPunct="0"/>
            <a:r>
              <a:rPr lang="en-US" b="1" dirty="0">
                <a:solidFill>
                  <a:schemeClr val="bg1"/>
                </a:solidFill>
              </a:rPr>
              <a:t>Single Hg+ ion</a:t>
            </a:r>
          </a:p>
        </p:txBody>
      </p:sp>
      <p:pic>
        <p:nvPicPr>
          <p:cNvPr id="57369" name="Picture 25" descr="Logic"/>
          <p:cNvPicPr>
            <a:picLocks noChangeAspect="1" noChangeArrowheads="1"/>
          </p:cNvPicPr>
          <p:nvPr/>
        </p:nvPicPr>
        <p:blipFill>
          <a:blip r:embed="rId7" cstate="print"/>
          <a:srcRect/>
          <a:stretch>
            <a:fillRect/>
          </a:stretch>
        </p:blipFill>
        <p:spPr bwMode="auto">
          <a:xfrm>
            <a:off x="6924675" y="3917950"/>
            <a:ext cx="1479550" cy="2219325"/>
          </a:xfrm>
          <a:prstGeom prst="rect">
            <a:avLst/>
          </a:prstGeom>
          <a:noFill/>
          <a:ln w="9525">
            <a:solidFill>
              <a:schemeClr val="tx1"/>
            </a:solidFill>
            <a:miter lim="800000"/>
            <a:headEnd/>
            <a:tailEnd/>
          </a:ln>
        </p:spPr>
      </p:pic>
      <p:sp>
        <p:nvSpPr>
          <p:cNvPr id="57370" name="Text Box 26"/>
          <p:cNvSpPr txBox="1">
            <a:spLocks noChangeArrowheads="1"/>
          </p:cNvSpPr>
          <p:nvPr/>
        </p:nvSpPr>
        <p:spPr bwMode="auto">
          <a:xfrm>
            <a:off x="6389688" y="6156325"/>
            <a:ext cx="2438400" cy="701675"/>
          </a:xfrm>
          <a:prstGeom prst="rect">
            <a:avLst/>
          </a:prstGeom>
          <a:noFill/>
          <a:ln w="9525">
            <a:noFill/>
            <a:miter lim="800000"/>
            <a:headEnd/>
            <a:tailEnd/>
          </a:ln>
          <a:effectLst/>
        </p:spPr>
        <p:txBody>
          <a:bodyPr>
            <a:spAutoFit/>
          </a:bodyPr>
          <a:lstStyle/>
          <a:p>
            <a:pPr algn="ctr"/>
            <a:r>
              <a:rPr lang="en-US" sz="2000" b="1"/>
              <a:t>Al</a:t>
            </a:r>
            <a:r>
              <a:rPr lang="en-US" sz="2000" b="1" baseline="30000"/>
              <a:t>+</a:t>
            </a:r>
            <a:r>
              <a:rPr lang="en-US" sz="2000" b="1"/>
              <a:t> quantum logic optical clock.</a:t>
            </a:r>
          </a:p>
        </p:txBody>
      </p:sp>
      <p:sp>
        <p:nvSpPr>
          <p:cNvPr id="19" name="TextBox 18"/>
          <p:cNvSpPr txBox="1"/>
          <p:nvPr/>
        </p:nvSpPr>
        <p:spPr>
          <a:xfrm>
            <a:off x="6946595" y="5670694"/>
            <a:ext cx="1516762" cy="461665"/>
          </a:xfrm>
          <a:prstGeom prst="rect">
            <a:avLst/>
          </a:prstGeom>
          <a:noFill/>
          <a:effectLst>
            <a:outerShdw dist="38100" dir="2700000" algn="tl" rotWithShape="0">
              <a:schemeClr val="tx1">
                <a:alpha val="75000"/>
              </a:schemeClr>
            </a:outerShdw>
          </a:effectLst>
        </p:spPr>
        <p:txBody>
          <a:bodyPr wrap="none" rtlCol="0">
            <a:spAutoFit/>
          </a:bodyPr>
          <a:lstStyle/>
          <a:p>
            <a:r>
              <a:rPr lang="en-US" sz="2400" b="1" dirty="0" smtClean="0">
                <a:solidFill>
                  <a:schemeClr val="bg1"/>
                </a:solidFill>
                <a:effectLst>
                  <a:outerShdw blurRad="38100" dist="38100" dir="2700000" algn="tl">
                    <a:srgbClr val="000000">
                      <a:alpha val="43137"/>
                    </a:srgbClr>
                  </a:outerShdw>
                </a:effectLst>
              </a:rPr>
              <a:t>~8 x 10</a:t>
            </a:r>
            <a:r>
              <a:rPr lang="en-US" sz="2400" b="1" baseline="30000" dirty="0" smtClean="0">
                <a:solidFill>
                  <a:schemeClr val="bg1"/>
                </a:solidFill>
                <a:effectLst>
                  <a:outerShdw blurRad="38100" dist="38100" dir="2700000" algn="tl">
                    <a:srgbClr val="000000">
                      <a:alpha val="43137"/>
                    </a:srgbClr>
                  </a:outerShdw>
                </a:effectLst>
              </a:rPr>
              <a:t>-18</a:t>
            </a:r>
            <a:endParaRPr lang="en-US" sz="2400" b="1" baseline="30000" dirty="0">
              <a:solidFill>
                <a:schemeClr val="bg1"/>
              </a:solidFill>
              <a:effectLst>
                <a:outerShdw blurRad="38100" dist="38100" dir="2700000" algn="tl">
                  <a:srgbClr val="000000">
                    <a:alpha val="43137"/>
                  </a:srgbClr>
                </a:outerShdw>
              </a:effectLst>
            </a:endParaRPr>
          </a:p>
        </p:txBody>
      </p:sp>
      <p:sp>
        <p:nvSpPr>
          <p:cNvPr id="20" name="TextBox 19"/>
          <p:cNvSpPr txBox="1"/>
          <p:nvPr/>
        </p:nvSpPr>
        <p:spPr>
          <a:xfrm>
            <a:off x="4199860" y="6071190"/>
            <a:ext cx="1239442" cy="369332"/>
          </a:xfrm>
          <a:prstGeom prst="rect">
            <a:avLst/>
          </a:prstGeom>
          <a:noFill/>
        </p:spPr>
        <p:txBody>
          <a:bodyPr wrap="none" rtlCol="0">
            <a:spAutoFit/>
          </a:bodyPr>
          <a:lstStyle/>
          <a:p>
            <a:r>
              <a:rPr lang="en-US" b="1" dirty="0" smtClean="0">
                <a:solidFill>
                  <a:schemeClr val="bg1"/>
                </a:solidFill>
              </a:rPr>
              <a:t>1.7 x 10</a:t>
            </a:r>
            <a:r>
              <a:rPr lang="en-US" b="1" baseline="30000" dirty="0" smtClean="0">
                <a:solidFill>
                  <a:schemeClr val="bg1"/>
                </a:solidFill>
              </a:rPr>
              <a:t>-17</a:t>
            </a:r>
            <a:endParaRPr lang="en-US" b="1" baseline="30000" dirty="0">
              <a:solidFill>
                <a:schemeClr val="bg1"/>
              </a:solidFill>
            </a:endParaRPr>
          </a:p>
        </p:txBody>
      </p:sp>
      <p:sp>
        <p:nvSpPr>
          <p:cNvPr id="21" name="TextBox 20"/>
          <p:cNvSpPr txBox="1"/>
          <p:nvPr/>
        </p:nvSpPr>
        <p:spPr>
          <a:xfrm>
            <a:off x="7010400" y="3505200"/>
            <a:ext cx="1390124" cy="369332"/>
          </a:xfrm>
          <a:prstGeom prst="rect">
            <a:avLst/>
          </a:prstGeom>
          <a:noFill/>
        </p:spPr>
        <p:txBody>
          <a:bodyPr wrap="none" rtlCol="0">
            <a:spAutoFit/>
          </a:bodyPr>
          <a:lstStyle/>
          <a:p>
            <a:r>
              <a:rPr lang="en-US" b="1" dirty="0" smtClean="0">
                <a:solidFill>
                  <a:srgbClr val="FF0000"/>
                </a:solidFill>
              </a:rPr>
              <a:t>#1 in world</a:t>
            </a:r>
            <a:endParaRPr lang="en-US" b="1" dirty="0">
              <a:solidFill>
                <a:srgbClr val="FF0000"/>
              </a:solidFill>
            </a:endParaRPr>
          </a:p>
        </p:txBody>
      </p:sp>
      <p:sp>
        <p:nvSpPr>
          <p:cNvPr id="22" name="TextBox 21"/>
          <p:cNvSpPr txBox="1"/>
          <p:nvPr/>
        </p:nvSpPr>
        <p:spPr>
          <a:xfrm>
            <a:off x="4038600" y="3733800"/>
            <a:ext cx="1390124" cy="369332"/>
          </a:xfrm>
          <a:prstGeom prst="rect">
            <a:avLst/>
          </a:prstGeom>
          <a:noFill/>
        </p:spPr>
        <p:txBody>
          <a:bodyPr wrap="none" rtlCol="0">
            <a:spAutoFit/>
          </a:bodyPr>
          <a:lstStyle/>
          <a:p>
            <a:r>
              <a:rPr lang="en-US" b="1" dirty="0" smtClean="0">
                <a:solidFill>
                  <a:srgbClr val="FF0000"/>
                </a:solidFill>
              </a:rPr>
              <a:t>#2 in world</a:t>
            </a:r>
            <a:endParaRPr lang="en-US" b="1" dirty="0">
              <a:solidFill>
                <a:srgbClr val="FF0000"/>
              </a:solidFill>
            </a:endParaRPr>
          </a:p>
        </p:txBody>
      </p:sp>
    </p:spTree>
    <p:extLst>
      <p:ext uri="{BB962C8B-B14F-4D97-AF65-F5344CB8AC3E}">
        <p14:creationId xmlns:p14="http://schemas.microsoft.com/office/powerpoint/2010/main" val="252047089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Oval 51"/>
          <p:cNvSpPr>
            <a:spLocks noChangeArrowheads="1"/>
          </p:cNvSpPr>
          <p:nvPr/>
        </p:nvSpPr>
        <p:spPr bwMode="auto">
          <a:xfrm>
            <a:off x="5353050" y="5381625"/>
            <a:ext cx="76200" cy="76200"/>
          </a:xfrm>
          <a:prstGeom prst="ellipse">
            <a:avLst/>
          </a:prstGeom>
          <a:noFill/>
          <a:ln w="19050">
            <a:noFill/>
            <a:round/>
            <a:headEnd type="none" w="sm" len="sm"/>
            <a:tailEnd type="none" w="sm" len="sm"/>
          </a:ln>
        </p:spPr>
        <p:txBody>
          <a:bodyPr wrap="none" anchor="ctr"/>
          <a:lstStyle/>
          <a:p>
            <a:endParaRPr lang="en-US"/>
          </a:p>
        </p:txBody>
      </p:sp>
      <p:grpSp>
        <p:nvGrpSpPr>
          <p:cNvPr id="16388" name="Group 116"/>
          <p:cNvGrpSpPr>
            <a:grpSpLocks/>
          </p:cNvGrpSpPr>
          <p:nvPr/>
        </p:nvGrpSpPr>
        <p:grpSpPr bwMode="auto">
          <a:xfrm>
            <a:off x="203200" y="1398588"/>
            <a:ext cx="3027363" cy="4049712"/>
            <a:chOff x="128" y="1162"/>
            <a:chExt cx="1907" cy="2551"/>
          </a:xfrm>
        </p:grpSpPr>
        <p:grpSp>
          <p:nvGrpSpPr>
            <p:cNvPr id="16485" name="Group 5"/>
            <p:cNvGrpSpPr>
              <a:grpSpLocks/>
            </p:cNvGrpSpPr>
            <p:nvPr/>
          </p:nvGrpSpPr>
          <p:grpSpPr bwMode="auto">
            <a:xfrm>
              <a:off x="138" y="1523"/>
              <a:ext cx="1595" cy="1197"/>
              <a:chOff x="84" y="1875"/>
              <a:chExt cx="1596" cy="1197"/>
            </a:xfrm>
          </p:grpSpPr>
          <p:pic>
            <p:nvPicPr>
              <p:cNvPr id="16502" name="Picture 6" descr="football_V"/>
              <p:cNvPicPr>
                <a:picLocks noChangeAspect="1" noChangeArrowheads="1"/>
              </p:cNvPicPr>
              <p:nvPr/>
            </p:nvPicPr>
            <p:blipFill>
              <a:blip r:embed="rId4" cstate="print"/>
              <a:srcRect/>
              <a:stretch>
                <a:fillRect/>
              </a:stretch>
            </p:blipFill>
            <p:spPr bwMode="auto">
              <a:xfrm>
                <a:off x="84" y="1875"/>
                <a:ext cx="1596" cy="1197"/>
              </a:xfrm>
              <a:prstGeom prst="rect">
                <a:avLst/>
              </a:prstGeom>
              <a:noFill/>
              <a:ln w="9525">
                <a:noFill/>
                <a:miter lim="800000"/>
                <a:headEnd/>
                <a:tailEnd/>
              </a:ln>
            </p:spPr>
          </p:pic>
          <p:sp>
            <p:nvSpPr>
              <p:cNvPr id="16503" name="Oval 7"/>
              <p:cNvSpPr>
                <a:spLocks noChangeArrowheads="1"/>
              </p:cNvSpPr>
              <p:nvPr/>
            </p:nvSpPr>
            <p:spPr bwMode="auto">
              <a:xfrm>
                <a:off x="1518" y="2334"/>
                <a:ext cx="48" cy="48"/>
              </a:xfrm>
              <a:prstGeom prst="ellipse">
                <a:avLst/>
              </a:prstGeom>
              <a:noFill/>
              <a:ln w="9525">
                <a:noFill/>
                <a:round/>
                <a:headEnd/>
                <a:tailEnd/>
              </a:ln>
            </p:spPr>
            <p:txBody>
              <a:bodyPr wrap="none" anchor="ctr"/>
              <a:lstStyle/>
              <a:p>
                <a:endParaRPr lang="en-US"/>
              </a:p>
            </p:txBody>
          </p:sp>
          <p:sp>
            <p:nvSpPr>
              <p:cNvPr id="16504" name="Oval 8"/>
              <p:cNvSpPr>
                <a:spLocks noChangeArrowheads="1"/>
              </p:cNvSpPr>
              <p:nvPr/>
            </p:nvSpPr>
            <p:spPr bwMode="auto">
              <a:xfrm>
                <a:off x="477" y="2349"/>
                <a:ext cx="48" cy="48"/>
              </a:xfrm>
              <a:prstGeom prst="ellipse">
                <a:avLst/>
              </a:prstGeom>
              <a:noFill/>
              <a:ln w="9525">
                <a:noFill/>
                <a:round/>
                <a:headEnd/>
                <a:tailEnd/>
              </a:ln>
            </p:spPr>
            <p:txBody>
              <a:bodyPr wrap="none" anchor="ctr"/>
              <a:lstStyle/>
              <a:p>
                <a:endParaRPr lang="en-US"/>
              </a:p>
            </p:txBody>
          </p:sp>
        </p:grpSp>
        <p:pic>
          <p:nvPicPr>
            <p:cNvPr id="16486" name="Picture 12" descr="atomHg+"/>
            <p:cNvPicPr>
              <a:picLocks noChangeAspect="1" noChangeArrowheads="1"/>
            </p:cNvPicPr>
            <p:nvPr/>
          </p:nvPicPr>
          <p:blipFill>
            <a:blip r:embed="rId5" cstate="print"/>
            <a:srcRect/>
            <a:stretch>
              <a:fillRect/>
            </a:stretch>
          </p:blipFill>
          <p:spPr bwMode="auto">
            <a:xfrm>
              <a:off x="355" y="2527"/>
              <a:ext cx="1583" cy="1186"/>
            </a:xfrm>
            <a:prstGeom prst="rect">
              <a:avLst/>
            </a:prstGeom>
            <a:noFill/>
            <a:ln w="9525">
              <a:noFill/>
              <a:miter lim="800000"/>
              <a:headEnd/>
              <a:tailEnd/>
            </a:ln>
          </p:spPr>
        </p:pic>
        <p:sp>
          <p:nvSpPr>
            <p:cNvPr id="16487" name="Text Box 65"/>
            <p:cNvSpPr txBox="1">
              <a:spLocks noChangeArrowheads="1"/>
            </p:cNvSpPr>
            <p:nvPr/>
          </p:nvSpPr>
          <p:spPr bwMode="auto">
            <a:xfrm>
              <a:off x="1748" y="2242"/>
              <a:ext cx="287" cy="236"/>
            </a:xfrm>
            <a:prstGeom prst="rect">
              <a:avLst/>
            </a:prstGeom>
            <a:solidFill>
              <a:schemeClr val="bg1"/>
            </a:solidFill>
            <a:ln w="9525">
              <a:solidFill>
                <a:srgbClr val="FF9933"/>
              </a:solidFill>
              <a:miter lim="800000"/>
              <a:headEnd/>
              <a:tailEnd/>
            </a:ln>
          </p:spPr>
          <p:txBody>
            <a:bodyPr wrap="none" lIns="91436" tIns="45718" rIns="91436" bIns="45718">
              <a:spAutoFit/>
            </a:bodyPr>
            <a:lstStyle/>
            <a:p>
              <a:pPr defTabSz="915988"/>
              <a:r>
                <a:rPr lang="en-US">
                  <a:cs typeface="Arial" pitchFamily="34" charset="0"/>
                </a:rPr>
                <a:t>×</a:t>
              </a:r>
              <a:r>
                <a:rPr lang="en-US"/>
                <a:t>2</a:t>
              </a:r>
            </a:p>
          </p:txBody>
        </p:sp>
        <p:sp>
          <p:nvSpPr>
            <p:cNvPr id="16488" name="Text Box 70"/>
            <p:cNvSpPr txBox="1">
              <a:spLocks noChangeArrowheads="1"/>
            </p:cNvSpPr>
            <p:nvPr/>
          </p:nvSpPr>
          <p:spPr bwMode="auto">
            <a:xfrm>
              <a:off x="1748" y="1667"/>
              <a:ext cx="287" cy="236"/>
            </a:xfrm>
            <a:prstGeom prst="rect">
              <a:avLst/>
            </a:prstGeom>
            <a:solidFill>
              <a:schemeClr val="bg1"/>
            </a:solidFill>
            <a:ln w="9525">
              <a:solidFill>
                <a:srgbClr val="FF9933"/>
              </a:solidFill>
              <a:miter lim="800000"/>
              <a:headEnd/>
              <a:tailEnd/>
            </a:ln>
          </p:spPr>
          <p:txBody>
            <a:bodyPr wrap="none" lIns="91436" tIns="45718" rIns="91436" bIns="45718">
              <a:spAutoFit/>
            </a:bodyPr>
            <a:lstStyle/>
            <a:p>
              <a:pPr defTabSz="915988"/>
              <a:r>
                <a:rPr lang="en-US">
                  <a:cs typeface="Arial" pitchFamily="34" charset="0"/>
                </a:rPr>
                <a:t>×</a:t>
              </a:r>
              <a:r>
                <a:rPr lang="en-US"/>
                <a:t>2</a:t>
              </a:r>
            </a:p>
          </p:txBody>
        </p:sp>
        <p:cxnSp>
          <p:nvCxnSpPr>
            <p:cNvPr id="16489" name="AutoShape 78"/>
            <p:cNvCxnSpPr>
              <a:cxnSpLocks noChangeShapeType="1"/>
              <a:stCxn id="16500" idx="3"/>
              <a:endCxn id="16488" idx="0"/>
            </p:cNvCxnSpPr>
            <p:nvPr/>
          </p:nvCxnSpPr>
          <p:spPr bwMode="auto">
            <a:xfrm>
              <a:off x="810" y="1367"/>
              <a:ext cx="1082" cy="300"/>
            </a:xfrm>
            <a:prstGeom prst="bentConnector2">
              <a:avLst/>
            </a:prstGeom>
            <a:noFill/>
            <a:ln w="88900">
              <a:solidFill>
                <a:srgbClr val="FF9933"/>
              </a:solidFill>
              <a:miter lim="800000"/>
              <a:headEnd/>
              <a:tailEnd type="triangle" w="med" len="med"/>
            </a:ln>
          </p:spPr>
        </p:cxnSp>
        <p:cxnSp>
          <p:nvCxnSpPr>
            <p:cNvPr id="16490" name="AutoShape 83"/>
            <p:cNvCxnSpPr>
              <a:cxnSpLocks noChangeShapeType="1"/>
              <a:stCxn id="16504" idx="2"/>
              <a:endCxn id="16500" idx="2"/>
            </p:cNvCxnSpPr>
            <p:nvPr/>
          </p:nvCxnSpPr>
          <p:spPr bwMode="auto">
            <a:xfrm rot="10800000">
              <a:off x="469" y="1572"/>
              <a:ext cx="62" cy="449"/>
            </a:xfrm>
            <a:prstGeom prst="bentConnector2">
              <a:avLst/>
            </a:prstGeom>
            <a:noFill/>
            <a:ln w="38100">
              <a:solidFill>
                <a:schemeClr val="bg2"/>
              </a:solidFill>
              <a:prstDash val="sysDot"/>
              <a:miter lim="800000"/>
              <a:headEnd/>
              <a:tailEnd type="triangle" w="med" len="med"/>
            </a:ln>
          </p:spPr>
        </p:cxnSp>
        <p:cxnSp>
          <p:nvCxnSpPr>
            <p:cNvPr id="16491" name="AutoShape 84"/>
            <p:cNvCxnSpPr>
              <a:cxnSpLocks noChangeShapeType="1"/>
              <a:stCxn id="16488" idx="2"/>
              <a:endCxn id="16487" idx="0"/>
            </p:cNvCxnSpPr>
            <p:nvPr/>
          </p:nvCxnSpPr>
          <p:spPr bwMode="auto">
            <a:xfrm rot="5400000">
              <a:off x="1722" y="2073"/>
              <a:ext cx="339" cy="0"/>
            </a:xfrm>
            <a:prstGeom prst="straightConnector1">
              <a:avLst/>
            </a:prstGeom>
            <a:noFill/>
            <a:ln w="88900">
              <a:solidFill>
                <a:srgbClr val="FF9933"/>
              </a:solidFill>
              <a:round/>
              <a:headEnd/>
              <a:tailEnd type="triangle" w="med" len="med"/>
            </a:ln>
          </p:spPr>
        </p:cxnSp>
        <p:sp>
          <p:nvSpPr>
            <p:cNvPr id="16492" name="Rectangle 85"/>
            <p:cNvSpPr>
              <a:spLocks noChangeArrowheads="1"/>
            </p:cNvSpPr>
            <p:nvPr/>
          </p:nvSpPr>
          <p:spPr bwMode="auto">
            <a:xfrm>
              <a:off x="932" y="2622"/>
              <a:ext cx="360" cy="231"/>
            </a:xfrm>
            <a:prstGeom prst="rect">
              <a:avLst/>
            </a:prstGeom>
            <a:noFill/>
            <a:ln w="9525">
              <a:noFill/>
              <a:miter lim="800000"/>
              <a:headEnd/>
              <a:tailEnd/>
            </a:ln>
          </p:spPr>
          <p:txBody>
            <a:bodyPr wrap="none" lIns="91436" tIns="45718" rIns="91436" bIns="45718">
              <a:spAutoFit/>
            </a:bodyPr>
            <a:lstStyle/>
            <a:p>
              <a:pPr defTabSz="915988"/>
              <a:r>
                <a:rPr lang="en-US">
                  <a:solidFill>
                    <a:schemeClr val="bg1"/>
                  </a:solidFill>
                </a:rPr>
                <a:t>Hg</a:t>
              </a:r>
              <a:r>
                <a:rPr lang="en-US" sz="2000" baseline="30000">
                  <a:solidFill>
                    <a:schemeClr val="bg1"/>
                  </a:solidFill>
                </a:rPr>
                <a:t>+</a:t>
              </a:r>
            </a:p>
          </p:txBody>
        </p:sp>
        <p:cxnSp>
          <p:nvCxnSpPr>
            <p:cNvPr id="16493" name="AutoShape 86"/>
            <p:cNvCxnSpPr>
              <a:cxnSpLocks noChangeShapeType="1"/>
              <a:stCxn id="16488" idx="2"/>
              <a:endCxn id="16503" idx="6"/>
            </p:cNvCxnSpPr>
            <p:nvPr/>
          </p:nvCxnSpPr>
          <p:spPr bwMode="auto">
            <a:xfrm rot="5400000">
              <a:off x="1704" y="1818"/>
              <a:ext cx="103" cy="273"/>
            </a:xfrm>
            <a:prstGeom prst="bentConnector2">
              <a:avLst/>
            </a:prstGeom>
            <a:noFill/>
            <a:ln w="38100">
              <a:solidFill>
                <a:srgbClr val="FF9933"/>
              </a:solidFill>
              <a:miter lim="800000"/>
              <a:headEnd/>
              <a:tailEnd type="triangle" w="med" len="med"/>
            </a:ln>
          </p:spPr>
        </p:cxnSp>
        <p:cxnSp>
          <p:nvCxnSpPr>
            <p:cNvPr id="16494" name="AutoShape 88"/>
            <p:cNvCxnSpPr>
              <a:cxnSpLocks noChangeShapeType="1"/>
              <a:stCxn id="16487" idx="2"/>
            </p:cNvCxnSpPr>
            <p:nvPr/>
          </p:nvCxnSpPr>
          <p:spPr bwMode="auto">
            <a:xfrm rot="5400000">
              <a:off x="1460" y="2573"/>
              <a:ext cx="528" cy="337"/>
            </a:xfrm>
            <a:prstGeom prst="curvedConnector2">
              <a:avLst/>
            </a:prstGeom>
            <a:noFill/>
            <a:ln w="95250">
              <a:solidFill>
                <a:srgbClr val="FF9933"/>
              </a:solidFill>
              <a:round/>
              <a:headEnd/>
              <a:tailEnd type="triangle" w="med" len="med"/>
            </a:ln>
          </p:spPr>
        </p:cxnSp>
        <p:sp>
          <p:nvSpPr>
            <p:cNvPr id="16495" name="Text Box 90"/>
            <p:cNvSpPr txBox="1">
              <a:spLocks noChangeArrowheads="1"/>
            </p:cNvSpPr>
            <p:nvPr/>
          </p:nvSpPr>
          <p:spPr bwMode="auto">
            <a:xfrm>
              <a:off x="762" y="2627"/>
              <a:ext cx="720" cy="250"/>
            </a:xfrm>
            <a:prstGeom prst="rect">
              <a:avLst/>
            </a:prstGeom>
            <a:noFill/>
            <a:ln w="9525">
              <a:noFill/>
              <a:miter lim="800000"/>
              <a:headEnd/>
              <a:tailEnd/>
            </a:ln>
          </p:spPr>
          <p:txBody>
            <a:bodyPr lIns="91436" tIns="45718" rIns="91436" bIns="45718">
              <a:spAutoFit/>
            </a:bodyPr>
            <a:lstStyle/>
            <a:p>
              <a:pPr defTabSz="915988">
                <a:spcBef>
                  <a:spcPct val="50000"/>
                </a:spcBef>
              </a:pPr>
              <a:r>
                <a:rPr lang="en-US" sz="2000" b="1" baseline="30000"/>
                <a:t>199</a:t>
              </a:r>
              <a:r>
                <a:rPr lang="en-US" sz="2000" b="1"/>
                <a:t>Hg</a:t>
              </a:r>
              <a:r>
                <a:rPr lang="en-US" sz="2000" b="1" baseline="30000"/>
                <a:t>+</a:t>
              </a:r>
            </a:p>
          </p:txBody>
        </p:sp>
        <p:cxnSp>
          <p:nvCxnSpPr>
            <p:cNvPr id="16496" name="AutoShape 95"/>
            <p:cNvCxnSpPr>
              <a:cxnSpLocks noChangeShapeType="1"/>
              <a:stCxn id="16499" idx="2"/>
              <a:endCxn id="16501" idx="4"/>
            </p:cNvCxnSpPr>
            <p:nvPr/>
          </p:nvCxnSpPr>
          <p:spPr bwMode="auto">
            <a:xfrm rot="10800000">
              <a:off x="306" y="1572"/>
              <a:ext cx="216" cy="1491"/>
            </a:xfrm>
            <a:prstGeom prst="bentConnector2">
              <a:avLst/>
            </a:prstGeom>
            <a:noFill/>
            <a:ln w="38100">
              <a:solidFill>
                <a:schemeClr val="bg2"/>
              </a:solidFill>
              <a:prstDash val="sysDot"/>
              <a:miter lim="800000"/>
              <a:headEnd/>
              <a:tailEnd type="triangle" w="med" len="med"/>
            </a:ln>
          </p:spPr>
        </p:cxnSp>
        <p:sp>
          <p:nvSpPr>
            <p:cNvPr id="16497" name="Oval 98"/>
            <p:cNvSpPr>
              <a:spLocks noChangeArrowheads="1"/>
            </p:cNvSpPr>
            <p:nvPr/>
          </p:nvSpPr>
          <p:spPr bwMode="auto">
            <a:xfrm>
              <a:off x="1867" y="1328"/>
              <a:ext cx="46" cy="49"/>
            </a:xfrm>
            <a:prstGeom prst="ellipse">
              <a:avLst/>
            </a:prstGeom>
            <a:noFill/>
            <a:ln w="9525">
              <a:noFill/>
              <a:round/>
              <a:headEnd/>
              <a:tailEnd/>
            </a:ln>
          </p:spPr>
          <p:txBody>
            <a:bodyPr wrap="none" anchor="ctr"/>
            <a:lstStyle/>
            <a:p>
              <a:endParaRPr lang="en-US"/>
            </a:p>
          </p:txBody>
        </p:sp>
        <p:grpSp>
          <p:nvGrpSpPr>
            <p:cNvPr id="16498" name="Group 99"/>
            <p:cNvGrpSpPr>
              <a:grpSpLocks/>
            </p:cNvGrpSpPr>
            <p:nvPr/>
          </p:nvGrpSpPr>
          <p:grpSpPr bwMode="auto">
            <a:xfrm>
              <a:off x="128" y="1162"/>
              <a:ext cx="682" cy="410"/>
              <a:chOff x="38" y="1414"/>
              <a:chExt cx="682" cy="410"/>
            </a:xfrm>
          </p:grpSpPr>
          <p:sp>
            <p:nvSpPr>
              <p:cNvPr id="16500" name="Text Box 100"/>
              <p:cNvSpPr txBox="1">
                <a:spLocks noChangeArrowheads="1"/>
              </p:cNvSpPr>
              <p:nvPr/>
            </p:nvSpPr>
            <p:spPr bwMode="auto">
              <a:xfrm>
                <a:off x="38" y="1414"/>
                <a:ext cx="682" cy="410"/>
              </a:xfrm>
              <a:prstGeom prst="rect">
                <a:avLst/>
              </a:prstGeom>
              <a:solidFill>
                <a:srgbClr val="6182ED"/>
              </a:solidFill>
              <a:ln w="9525">
                <a:solidFill>
                  <a:schemeClr val="tx1"/>
                </a:solidFill>
                <a:miter lim="800000"/>
                <a:headEnd/>
                <a:tailEnd/>
              </a:ln>
            </p:spPr>
            <p:txBody>
              <a:bodyPr wrap="none" lIns="91436" tIns="45718" rIns="91436" bIns="45718">
                <a:spAutoFit/>
              </a:bodyPr>
              <a:lstStyle/>
              <a:p>
                <a:pPr algn="ctr" defTabSz="915988"/>
                <a:r>
                  <a:rPr lang="en-US">
                    <a:solidFill>
                      <a:schemeClr val="bg1"/>
                    </a:solidFill>
                  </a:rPr>
                  <a:t>1126 nm</a:t>
                </a:r>
                <a:br>
                  <a:rPr lang="en-US">
                    <a:solidFill>
                      <a:schemeClr val="bg1"/>
                    </a:solidFill>
                  </a:rPr>
                </a:br>
                <a:r>
                  <a:rPr lang="en-US">
                    <a:solidFill>
                      <a:schemeClr val="bg1"/>
                    </a:solidFill>
                  </a:rPr>
                  <a:t>laser</a:t>
                </a:r>
                <a:endParaRPr lang="en-US"/>
              </a:p>
            </p:txBody>
          </p:sp>
          <p:sp>
            <p:nvSpPr>
              <p:cNvPr id="16501" name="Oval 101"/>
              <p:cNvSpPr>
                <a:spLocks noChangeArrowheads="1"/>
              </p:cNvSpPr>
              <p:nvPr/>
            </p:nvSpPr>
            <p:spPr bwMode="auto">
              <a:xfrm>
                <a:off x="192" y="1776"/>
                <a:ext cx="48" cy="48"/>
              </a:xfrm>
              <a:prstGeom prst="ellipse">
                <a:avLst/>
              </a:prstGeom>
              <a:noFill/>
              <a:ln w="9525">
                <a:noFill/>
                <a:round/>
                <a:headEnd/>
                <a:tailEnd/>
              </a:ln>
            </p:spPr>
            <p:txBody>
              <a:bodyPr wrap="none" anchor="ctr"/>
              <a:lstStyle/>
              <a:p>
                <a:endParaRPr lang="en-US"/>
              </a:p>
            </p:txBody>
          </p:sp>
        </p:grpSp>
        <p:sp>
          <p:nvSpPr>
            <p:cNvPr id="16499" name="Oval 102"/>
            <p:cNvSpPr>
              <a:spLocks noChangeArrowheads="1"/>
            </p:cNvSpPr>
            <p:nvPr/>
          </p:nvSpPr>
          <p:spPr bwMode="auto">
            <a:xfrm>
              <a:off x="522" y="3038"/>
              <a:ext cx="48" cy="49"/>
            </a:xfrm>
            <a:prstGeom prst="ellipse">
              <a:avLst/>
            </a:prstGeom>
            <a:noFill/>
            <a:ln w="9525">
              <a:noFill/>
              <a:round/>
              <a:headEnd/>
              <a:tailEnd/>
            </a:ln>
          </p:spPr>
          <p:txBody>
            <a:bodyPr wrap="none" anchor="ctr"/>
            <a:lstStyle/>
            <a:p>
              <a:endParaRPr lang="en-US"/>
            </a:p>
          </p:txBody>
        </p:sp>
      </p:grpSp>
      <p:sp>
        <p:nvSpPr>
          <p:cNvPr id="16389" name="Oval 103"/>
          <p:cNvSpPr>
            <a:spLocks noChangeArrowheads="1"/>
          </p:cNvSpPr>
          <p:nvPr/>
        </p:nvSpPr>
        <p:spPr bwMode="auto">
          <a:xfrm>
            <a:off x="4138613" y="4473575"/>
            <a:ext cx="76200" cy="77788"/>
          </a:xfrm>
          <a:prstGeom prst="ellipse">
            <a:avLst/>
          </a:prstGeom>
          <a:noFill/>
          <a:ln w="9525">
            <a:noFill/>
            <a:round/>
            <a:headEnd/>
            <a:tailEnd/>
          </a:ln>
        </p:spPr>
        <p:txBody>
          <a:bodyPr wrap="none" anchor="ctr"/>
          <a:lstStyle/>
          <a:p>
            <a:endParaRPr lang="en-US"/>
          </a:p>
        </p:txBody>
      </p:sp>
      <p:grpSp>
        <p:nvGrpSpPr>
          <p:cNvPr id="16390" name="Group 117"/>
          <p:cNvGrpSpPr>
            <a:grpSpLocks/>
          </p:cNvGrpSpPr>
          <p:nvPr/>
        </p:nvGrpSpPr>
        <p:grpSpPr bwMode="auto">
          <a:xfrm>
            <a:off x="5964238" y="908050"/>
            <a:ext cx="3216275" cy="4643438"/>
            <a:chOff x="3757" y="853"/>
            <a:chExt cx="2026" cy="2925"/>
          </a:xfrm>
        </p:grpSpPr>
        <p:pic>
          <p:nvPicPr>
            <p:cNvPr id="16462" name="Picture 4" descr="football_hanging"/>
            <p:cNvPicPr>
              <a:picLocks noChangeAspect="1" noChangeArrowheads="1"/>
            </p:cNvPicPr>
            <p:nvPr/>
          </p:nvPicPr>
          <p:blipFill>
            <a:blip r:embed="rId6" cstate="print"/>
            <a:srcRect/>
            <a:stretch>
              <a:fillRect/>
            </a:stretch>
          </p:blipFill>
          <p:spPr bwMode="auto">
            <a:xfrm>
              <a:off x="4093" y="1523"/>
              <a:ext cx="1104" cy="829"/>
            </a:xfrm>
            <a:prstGeom prst="rect">
              <a:avLst/>
            </a:prstGeom>
            <a:noFill/>
            <a:ln w="9525">
              <a:noFill/>
              <a:miter lim="800000"/>
              <a:headEnd/>
              <a:tailEnd/>
            </a:ln>
          </p:spPr>
        </p:pic>
        <p:pic>
          <p:nvPicPr>
            <p:cNvPr id="16463" name="Picture 10" descr="atomHg+"/>
            <p:cNvPicPr>
              <a:picLocks noChangeAspect="1" noChangeArrowheads="1"/>
            </p:cNvPicPr>
            <p:nvPr/>
          </p:nvPicPr>
          <p:blipFill>
            <a:blip r:embed="rId7" cstate="print"/>
            <a:srcRect/>
            <a:stretch>
              <a:fillRect/>
            </a:stretch>
          </p:blipFill>
          <p:spPr bwMode="auto">
            <a:xfrm>
              <a:off x="4897" y="2532"/>
              <a:ext cx="840" cy="628"/>
            </a:xfrm>
            <a:prstGeom prst="rect">
              <a:avLst/>
            </a:prstGeom>
            <a:noFill/>
            <a:ln w="9525">
              <a:noFill/>
              <a:miter lim="800000"/>
              <a:headEnd/>
              <a:tailEnd/>
            </a:ln>
          </p:spPr>
        </p:pic>
        <p:pic>
          <p:nvPicPr>
            <p:cNvPr id="16464" name="Picture 11" descr="atomAl+"/>
            <p:cNvPicPr>
              <a:picLocks noChangeAspect="1" noChangeArrowheads="1"/>
            </p:cNvPicPr>
            <p:nvPr/>
          </p:nvPicPr>
          <p:blipFill>
            <a:blip r:embed="rId8" cstate="print"/>
            <a:srcRect/>
            <a:stretch>
              <a:fillRect/>
            </a:stretch>
          </p:blipFill>
          <p:spPr bwMode="auto">
            <a:xfrm>
              <a:off x="3985" y="3028"/>
              <a:ext cx="1002" cy="750"/>
            </a:xfrm>
            <a:prstGeom prst="rect">
              <a:avLst/>
            </a:prstGeom>
            <a:noFill/>
            <a:ln w="9525">
              <a:noFill/>
              <a:miter lim="800000"/>
              <a:headEnd/>
              <a:tailEnd/>
            </a:ln>
          </p:spPr>
        </p:pic>
        <p:sp>
          <p:nvSpPr>
            <p:cNvPr id="16465" name="Arc 56"/>
            <p:cNvSpPr>
              <a:spLocks/>
            </p:cNvSpPr>
            <p:nvPr/>
          </p:nvSpPr>
          <p:spPr bwMode="auto">
            <a:xfrm flipV="1">
              <a:off x="4877" y="3155"/>
              <a:ext cx="240"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hlink"/>
              </a:solidFill>
              <a:round/>
              <a:headEnd type="triangle" w="med" len="med"/>
              <a:tailEnd type="triangle" w="med" len="med"/>
            </a:ln>
          </p:spPr>
          <p:txBody>
            <a:bodyPr wrap="none" anchor="ctr"/>
            <a:lstStyle/>
            <a:p>
              <a:endParaRPr lang="en-US"/>
            </a:p>
          </p:txBody>
        </p:sp>
        <p:sp>
          <p:nvSpPr>
            <p:cNvPr id="16466" name="Arc 57"/>
            <p:cNvSpPr>
              <a:spLocks/>
            </p:cNvSpPr>
            <p:nvPr/>
          </p:nvSpPr>
          <p:spPr bwMode="auto">
            <a:xfrm rot="504534" flipH="1">
              <a:off x="4718" y="2888"/>
              <a:ext cx="240"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9050">
              <a:solidFill>
                <a:schemeClr val="hlink"/>
              </a:solidFill>
              <a:round/>
              <a:headEnd type="triangle" w="med" len="med"/>
              <a:tailEnd type="triangle" w="med" len="med"/>
            </a:ln>
          </p:spPr>
          <p:txBody>
            <a:bodyPr wrap="none" anchor="ctr"/>
            <a:lstStyle/>
            <a:p>
              <a:endParaRPr lang="en-US"/>
            </a:p>
          </p:txBody>
        </p:sp>
        <p:sp>
          <p:nvSpPr>
            <p:cNvPr id="16467" name="Line 58"/>
            <p:cNvSpPr>
              <a:spLocks noChangeShapeType="1"/>
            </p:cNvSpPr>
            <p:nvPr/>
          </p:nvSpPr>
          <p:spPr bwMode="auto">
            <a:xfrm flipV="1">
              <a:off x="4848" y="3058"/>
              <a:ext cx="152" cy="110"/>
            </a:xfrm>
            <a:prstGeom prst="line">
              <a:avLst/>
            </a:prstGeom>
            <a:noFill/>
            <a:ln w="19050">
              <a:solidFill>
                <a:schemeClr val="hlink"/>
              </a:solidFill>
              <a:round/>
              <a:headEnd type="triangle" w="med" len="med"/>
              <a:tailEnd type="triangle" w="med" len="med"/>
            </a:ln>
          </p:spPr>
          <p:txBody>
            <a:bodyPr/>
            <a:lstStyle/>
            <a:p>
              <a:endParaRPr lang="en-US"/>
            </a:p>
          </p:txBody>
        </p:sp>
        <p:sp>
          <p:nvSpPr>
            <p:cNvPr id="16468" name="Text Box 63"/>
            <p:cNvSpPr txBox="1">
              <a:spLocks noChangeArrowheads="1"/>
            </p:cNvSpPr>
            <p:nvPr/>
          </p:nvSpPr>
          <p:spPr bwMode="auto">
            <a:xfrm>
              <a:off x="4938" y="1167"/>
              <a:ext cx="682" cy="410"/>
            </a:xfrm>
            <a:prstGeom prst="rect">
              <a:avLst/>
            </a:prstGeom>
            <a:solidFill>
              <a:srgbClr val="6182ED"/>
            </a:solidFill>
            <a:ln w="9525">
              <a:solidFill>
                <a:schemeClr val="tx1"/>
              </a:solidFill>
              <a:miter lim="800000"/>
              <a:headEnd/>
              <a:tailEnd/>
            </a:ln>
          </p:spPr>
          <p:txBody>
            <a:bodyPr wrap="none" lIns="91436" tIns="45718" rIns="91436" bIns="45718">
              <a:spAutoFit/>
            </a:bodyPr>
            <a:lstStyle/>
            <a:p>
              <a:pPr algn="ctr" defTabSz="915988"/>
              <a:r>
                <a:rPr lang="en-US">
                  <a:solidFill>
                    <a:schemeClr val="bg1"/>
                  </a:solidFill>
                </a:rPr>
                <a:t>1070 nm</a:t>
              </a:r>
            </a:p>
            <a:p>
              <a:pPr algn="ctr" defTabSz="915988"/>
              <a:r>
                <a:rPr lang="en-US">
                  <a:solidFill>
                    <a:schemeClr val="bg1"/>
                  </a:solidFill>
                </a:rPr>
                <a:t>laser</a:t>
              </a:r>
              <a:endParaRPr lang="en-US"/>
            </a:p>
          </p:txBody>
        </p:sp>
        <p:sp>
          <p:nvSpPr>
            <p:cNvPr id="16469" name="Text Box 64"/>
            <p:cNvSpPr txBox="1">
              <a:spLocks noChangeArrowheads="1"/>
            </p:cNvSpPr>
            <p:nvPr/>
          </p:nvSpPr>
          <p:spPr bwMode="auto">
            <a:xfrm>
              <a:off x="3757" y="1623"/>
              <a:ext cx="286" cy="236"/>
            </a:xfrm>
            <a:prstGeom prst="rect">
              <a:avLst/>
            </a:prstGeom>
            <a:solidFill>
              <a:schemeClr val="bg1"/>
            </a:solidFill>
            <a:ln w="9525">
              <a:solidFill>
                <a:srgbClr val="33CC33"/>
              </a:solidFill>
              <a:miter lim="800000"/>
              <a:headEnd/>
              <a:tailEnd/>
            </a:ln>
          </p:spPr>
          <p:txBody>
            <a:bodyPr wrap="none" lIns="91436" tIns="45718" rIns="91436" bIns="45718">
              <a:spAutoFit/>
            </a:bodyPr>
            <a:lstStyle/>
            <a:p>
              <a:pPr defTabSz="915988"/>
              <a:r>
                <a:rPr lang="en-US">
                  <a:cs typeface="Arial" pitchFamily="34" charset="0"/>
                </a:rPr>
                <a:t>×</a:t>
              </a:r>
              <a:r>
                <a:rPr lang="en-US"/>
                <a:t>2</a:t>
              </a:r>
            </a:p>
          </p:txBody>
        </p:sp>
        <p:sp>
          <p:nvSpPr>
            <p:cNvPr id="16470" name="Text Box 71"/>
            <p:cNvSpPr txBox="1">
              <a:spLocks noChangeArrowheads="1"/>
            </p:cNvSpPr>
            <p:nvPr/>
          </p:nvSpPr>
          <p:spPr bwMode="auto">
            <a:xfrm>
              <a:off x="3757" y="2242"/>
              <a:ext cx="286" cy="236"/>
            </a:xfrm>
            <a:prstGeom prst="rect">
              <a:avLst/>
            </a:prstGeom>
            <a:solidFill>
              <a:schemeClr val="bg1"/>
            </a:solidFill>
            <a:ln w="9525">
              <a:solidFill>
                <a:srgbClr val="33CC33"/>
              </a:solidFill>
              <a:miter lim="800000"/>
              <a:headEnd/>
              <a:tailEnd/>
            </a:ln>
          </p:spPr>
          <p:txBody>
            <a:bodyPr wrap="none" lIns="91436" tIns="45718" rIns="91436" bIns="45718">
              <a:spAutoFit/>
            </a:bodyPr>
            <a:lstStyle/>
            <a:p>
              <a:pPr defTabSz="915988"/>
              <a:r>
                <a:rPr lang="en-US">
                  <a:cs typeface="Arial" pitchFamily="34" charset="0"/>
                </a:rPr>
                <a:t>×</a:t>
              </a:r>
              <a:r>
                <a:rPr lang="en-US"/>
                <a:t>2</a:t>
              </a:r>
            </a:p>
          </p:txBody>
        </p:sp>
        <p:cxnSp>
          <p:nvCxnSpPr>
            <p:cNvPr id="16471" name="AutoShape 72"/>
            <p:cNvCxnSpPr>
              <a:cxnSpLocks noChangeShapeType="1"/>
              <a:endCxn id="16468" idx="0"/>
            </p:cNvCxnSpPr>
            <p:nvPr/>
          </p:nvCxnSpPr>
          <p:spPr bwMode="auto">
            <a:xfrm rot="5400000" flipV="1">
              <a:off x="4643" y="530"/>
              <a:ext cx="314" cy="959"/>
            </a:xfrm>
            <a:prstGeom prst="bentConnector3">
              <a:avLst>
                <a:gd name="adj1" fmla="val -42037"/>
              </a:avLst>
            </a:prstGeom>
            <a:noFill/>
            <a:ln w="28575">
              <a:solidFill>
                <a:schemeClr val="bg1"/>
              </a:solidFill>
              <a:prstDash val="sysDot"/>
              <a:miter lim="800000"/>
              <a:headEnd/>
              <a:tailEnd type="triangle" w="med" len="med"/>
            </a:ln>
          </p:spPr>
        </p:cxnSp>
        <p:cxnSp>
          <p:nvCxnSpPr>
            <p:cNvPr id="16472" name="AutoShape 73"/>
            <p:cNvCxnSpPr>
              <a:cxnSpLocks noChangeShapeType="1"/>
              <a:stCxn id="16468" idx="1"/>
              <a:endCxn id="16469" idx="0"/>
            </p:cNvCxnSpPr>
            <p:nvPr/>
          </p:nvCxnSpPr>
          <p:spPr bwMode="auto">
            <a:xfrm rot="10800000" flipV="1">
              <a:off x="3900" y="1372"/>
              <a:ext cx="1038" cy="251"/>
            </a:xfrm>
            <a:prstGeom prst="bentConnector2">
              <a:avLst/>
            </a:prstGeom>
            <a:noFill/>
            <a:ln w="88900">
              <a:solidFill>
                <a:srgbClr val="29AD52"/>
              </a:solidFill>
              <a:miter lim="800000"/>
              <a:headEnd/>
              <a:tailEnd type="triangle" w="med" len="med"/>
            </a:ln>
          </p:spPr>
        </p:cxnSp>
        <p:cxnSp>
          <p:nvCxnSpPr>
            <p:cNvPr id="16473" name="AutoShape 74"/>
            <p:cNvCxnSpPr>
              <a:cxnSpLocks noChangeShapeType="1"/>
              <a:stCxn id="16469" idx="2"/>
              <a:endCxn id="16480" idx="2"/>
            </p:cNvCxnSpPr>
            <p:nvPr/>
          </p:nvCxnSpPr>
          <p:spPr bwMode="auto">
            <a:xfrm rot="16200000" flipH="1">
              <a:off x="3953" y="1806"/>
              <a:ext cx="116" cy="222"/>
            </a:xfrm>
            <a:prstGeom prst="bentConnector2">
              <a:avLst/>
            </a:prstGeom>
            <a:noFill/>
            <a:ln w="38100">
              <a:solidFill>
                <a:srgbClr val="29AD52"/>
              </a:solidFill>
              <a:miter lim="800000"/>
              <a:headEnd/>
              <a:tailEnd type="triangle" w="med" len="med"/>
            </a:ln>
          </p:spPr>
        </p:cxnSp>
        <p:cxnSp>
          <p:nvCxnSpPr>
            <p:cNvPr id="16474" name="AutoShape 75"/>
            <p:cNvCxnSpPr>
              <a:cxnSpLocks noChangeShapeType="1"/>
              <a:endCxn id="16468" idx="2"/>
            </p:cNvCxnSpPr>
            <p:nvPr/>
          </p:nvCxnSpPr>
          <p:spPr bwMode="auto">
            <a:xfrm flipV="1">
              <a:off x="5197" y="1577"/>
              <a:ext cx="82" cy="361"/>
            </a:xfrm>
            <a:prstGeom prst="bentConnector2">
              <a:avLst/>
            </a:prstGeom>
            <a:noFill/>
            <a:ln w="38100">
              <a:solidFill>
                <a:schemeClr val="bg2"/>
              </a:solidFill>
              <a:prstDash val="sysDot"/>
              <a:miter lim="800000"/>
              <a:headEnd/>
              <a:tailEnd type="triangle" w="med" len="med"/>
            </a:ln>
          </p:spPr>
        </p:cxnSp>
        <p:cxnSp>
          <p:nvCxnSpPr>
            <p:cNvPr id="16475" name="AutoShape 76"/>
            <p:cNvCxnSpPr>
              <a:cxnSpLocks noChangeShapeType="1"/>
              <a:stCxn id="16469" idx="2"/>
              <a:endCxn id="16470" idx="0"/>
            </p:cNvCxnSpPr>
            <p:nvPr/>
          </p:nvCxnSpPr>
          <p:spPr bwMode="auto">
            <a:xfrm rot="5400000">
              <a:off x="3708" y="2051"/>
              <a:ext cx="383" cy="0"/>
            </a:xfrm>
            <a:prstGeom prst="straightConnector1">
              <a:avLst/>
            </a:prstGeom>
            <a:noFill/>
            <a:ln w="88900">
              <a:solidFill>
                <a:srgbClr val="29AD52"/>
              </a:solidFill>
              <a:round/>
              <a:headEnd/>
              <a:tailEnd type="triangle" w="med" len="med"/>
            </a:ln>
          </p:spPr>
        </p:cxnSp>
        <p:cxnSp>
          <p:nvCxnSpPr>
            <p:cNvPr id="16476" name="AutoShape 77"/>
            <p:cNvCxnSpPr>
              <a:cxnSpLocks noChangeShapeType="1"/>
              <a:stCxn id="16470" idx="2"/>
              <a:endCxn id="16479" idx="1"/>
            </p:cNvCxnSpPr>
            <p:nvPr/>
          </p:nvCxnSpPr>
          <p:spPr bwMode="auto">
            <a:xfrm rot="16200000" flipH="1">
              <a:off x="3772" y="2606"/>
              <a:ext cx="732" cy="475"/>
            </a:xfrm>
            <a:prstGeom prst="curvedConnector3">
              <a:avLst>
                <a:gd name="adj1" fmla="val 49454"/>
              </a:avLst>
            </a:prstGeom>
            <a:noFill/>
            <a:ln w="95250">
              <a:solidFill>
                <a:srgbClr val="29AD52"/>
              </a:solidFill>
              <a:round/>
              <a:headEnd/>
              <a:tailEnd type="triangle" w="med" len="med"/>
            </a:ln>
          </p:spPr>
        </p:cxnSp>
        <p:sp>
          <p:nvSpPr>
            <p:cNvPr id="16477" name="Text Box 91"/>
            <p:cNvSpPr txBox="1">
              <a:spLocks noChangeArrowheads="1"/>
            </p:cNvSpPr>
            <p:nvPr/>
          </p:nvSpPr>
          <p:spPr bwMode="auto">
            <a:xfrm>
              <a:off x="4322" y="2808"/>
              <a:ext cx="526" cy="250"/>
            </a:xfrm>
            <a:prstGeom prst="rect">
              <a:avLst/>
            </a:prstGeom>
            <a:noFill/>
            <a:ln w="9525">
              <a:noFill/>
              <a:miter lim="800000"/>
              <a:headEnd/>
              <a:tailEnd/>
            </a:ln>
          </p:spPr>
          <p:txBody>
            <a:bodyPr lIns="91436" tIns="45718" rIns="91436" bIns="45718">
              <a:spAutoFit/>
            </a:bodyPr>
            <a:lstStyle/>
            <a:p>
              <a:pPr defTabSz="915988">
                <a:spcBef>
                  <a:spcPct val="50000"/>
                </a:spcBef>
              </a:pPr>
              <a:r>
                <a:rPr lang="en-US" sz="2000" b="1" baseline="30000"/>
                <a:t>27</a:t>
              </a:r>
              <a:r>
                <a:rPr lang="en-US" sz="2000" b="1"/>
                <a:t>Al</a:t>
              </a:r>
              <a:r>
                <a:rPr lang="en-US" sz="2000" b="1" baseline="30000"/>
                <a:t>+</a:t>
              </a:r>
            </a:p>
          </p:txBody>
        </p:sp>
        <p:sp>
          <p:nvSpPr>
            <p:cNvPr id="16478" name="Text Box 92"/>
            <p:cNvSpPr txBox="1">
              <a:spLocks noChangeArrowheads="1"/>
            </p:cNvSpPr>
            <p:nvPr/>
          </p:nvSpPr>
          <p:spPr bwMode="auto">
            <a:xfrm>
              <a:off x="5063" y="2478"/>
              <a:ext cx="720" cy="250"/>
            </a:xfrm>
            <a:prstGeom prst="rect">
              <a:avLst/>
            </a:prstGeom>
            <a:noFill/>
            <a:ln w="9525">
              <a:noFill/>
              <a:miter lim="800000"/>
              <a:headEnd/>
              <a:tailEnd/>
            </a:ln>
          </p:spPr>
          <p:txBody>
            <a:bodyPr lIns="91436" tIns="45718" rIns="91436" bIns="45718">
              <a:spAutoFit/>
            </a:bodyPr>
            <a:lstStyle/>
            <a:p>
              <a:pPr defTabSz="915988">
                <a:spcBef>
                  <a:spcPct val="50000"/>
                </a:spcBef>
              </a:pPr>
              <a:r>
                <a:rPr lang="en-US" sz="2000" b="1" baseline="30000"/>
                <a:t>9</a:t>
              </a:r>
              <a:r>
                <a:rPr lang="en-US" sz="2000" b="1"/>
                <a:t>Be</a:t>
              </a:r>
              <a:r>
                <a:rPr lang="en-US" sz="2000" b="1" baseline="30000"/>
                <a:t>+</a:t>
              </a:r>
            </a:p>
          </p:txBody>
        </p:sp>
        <p:sp>
          <p:nvSpPr>
            <p:cNvPr id="16479" name="Oval 93"/>
            <p:cNvSpPr>
              <a:spLocks noChangeArrowheads="1"/>
            </p:cNvSpPr>
            <p:nvPr/>
          </p:nvSpPr>
          <p:spPr bwMode="auto">
            <a:xfrm>
              <a:off x="4368" y="3203"/>
              <a:ext cx="49" cy="49"/>
            </a:xfrm>
            <a:prstGeom prst="ellipse">
              <a:avLst/>
            </a:prstGeom>
            <a:noFill/>
            <a:ln w="9525">
              <a:noFill/>
              <a:round/>
              <a:headEnd/>
              <a:tailEnd/>
            </a:ln>
          </p:spPr>
          <p:txBody>
            <a:bodyPr wrap="none" anchor="ctr"/>
            <a:lstStyle/>
            <a:p>
              <a:endParaRPr lang="en-US"/>
            </a:p>
          </p:txBody>
        </p:sp>
        <p:sp>
          <p:nvSpPr>
            <p:cNvPr id="16480" name="Oval 94"/>
            <p:cNvSpPr>
              <a:spLocks noChangeArrowheads="1"/>
            </p:cNvSpPr>
            <p:nvPr/>
          </p:nvSpPr>
          <p:spPr bwMode="auto">
            <a:xfrm>
              <a:off x="4122" y="1952"/>
              <a:ext cx="48" cy="46"/>
            </a:xfrm>
            <a:prstGeom prst="ellipse">
              <a:avLst/>
            </a:prstGeom>
            <a:noFill/>
            <a:ln w="9525">
              <a:noFill/>
              <a:round/>
              <a:headEnd/>
              <a:tailEnd/>
            </a:ln>
          </p:spPr>
          <p:txBody>
            <a:bodyPr wrap="none" anchor="ctr"/>
            <a:lstStyle/>
            <a:p>
              <a:endParaRPr lang="en-US"/>
            </a:p>
          </p:txBody>
        </p:sp>
        <p:cxnSp>
          <p:nvCxnSpPr>
            <p:cNvPr id="16481" name="AutoShape 96"/>
            <p:cNvCxnSpPr>
              <a:cxnSpLocks noChangeShapeType="1"/>
              <a:stCxn id="16484" idx="0"/>
              <a:endCxn id="16483" idx="4"/>
            </p:cNvCxnSpPr>
            <p:nvPr/>
          </p:nvCxnSpPr>
          <p:spPr bwMode="auto">
            <a:xfrm rot="5400000" flipH="1">
              <a:off x="5014" y="2006"/>
              <a:ext cx="960" cy="101"/>
            </a:xfrm>
            <a:prstGeom prst="bentConnector3">
              <a:avLst>
                <a:gd name="adj1" fmla="val 50000"/>
              </a:avLst>
            </a:prstGeom>
            <a:noFill/>
            <a:ln w="38100">
              <a:solidFill>
                <a:schemeClr val="bg2"/>
              </a:solidFill>
              <a:prstDash val="sysDot"/>
              <a:miter lim="800000"/>
              <a:headEnd/>
              <a:tailEnd type="triangle" w="med" len="med"/>
            </a:ln>
          </p:spPr>
        </p:cxnSp>
        <p:sp>
          <p:nvSpPr>
            <p:cNvPr id="16482" name="Oval 104"/>
            <p:cNvSpPr>
              <a:spLocks noChangeArrowheads="1"/>
            </p:cNvSpPr>
            <p:nvPr/>
          </p:nvSpPr>
          <p:spPr bwMode="auto">
            <a:xfrm>
              <a:off x="3878" y="1332"/>
              <a:ext cx="49" cy="46"/>
            </a:xfrm>
            <a:prstGeom prst="ellipse">
              <a:avLst/>
            </a:prstGeom>
            <a:noFill/>
            <a:ln w="9525">
              <a:noFill/>
              <a:round/>
              <a:headEnd/>
              <a:tailEnd/>
            </a:ln>
          </p:spPr>
          <p:txBody>
            <a:bodyPr wrap="none" anchor="ctr"/>
            <a:lstStyle/>
            <a:p>
              <a:endParaRPr lang="en-US"/>
            </a:p>
          </p:txBody>
        </p:sp>
        <p:sp>
          <p:nvSpPr>
            <p:cNvPr id="16483" name="Oval 107"/>
            <p:cNvSpPr>
              <a:spLocks noChangeArrowheads="1"/>
            </p:cNvSpPr>
            <p:nvPr/>
          </p:nvSpPr>
          <p:spPr bwMode="auto">
            <a:xfrm>
              <a:off x="5418" y="1528"/>
              <a:ext cx="49" cy="49"/>
            </a:xfrm>
            <a:prstGeom prst="ellipse">
              <a:avLst/>
            </a:prstGeom>
            <a:noFill/>
            <a:ln w="9525">
              <a:noFill/>
              <a:round/>
              <a:headEnd/>
              <a:tailEnd/>
            </a:ln>
          </p:spPr>
          <p:txBody>
            <a:bodyPr wrap="none" anchor="ctr"/>
            <a:lstStyle/>
            <a:p>
              <a:endParaRPr lang="en-US"/>
            </a:p>
          </p:txBody>
        </p:sp>
        <p:sp>
          <p:nvSpPr>
            <p:cNvPr id="16484" name="Oval 108"/>
            <p:cNvSpPr>
              <a:spLocks noChangeArrowheads="1"/>
            </p:cNvSpPr>
            <p:nvPr/>
          </p:nvSpPr>
          <p:spPr bwMode="auto">
            <a:xfrm>
              <a:off x="5520" y="2537"/>
              <a:ext cx="48" cy="48"/>
            </a:xfrm>
            <a:prstGeom prst="ellipse">
              <a:avLst/>
            </a:prstGeom>
            <a:noFill/>
            <a:ln w="9525">
              <a:noFill/>
              <a:round/>
              <a:headEnd/>
              <a:tailEnd/>
            </a:ln>
          </p:spPr>
          <p:txBody>
            <a:bodyPr wrap="none" anchor="ctr"/>
            <a:lstStyle/>
            <a:p>
              <a:endParaRPr lang="en-US"/>
            </a:p>
          </p:txBody>
        </p:sp>
      </p:grpSp>
      <p:sp>
        <p:nvSpPr>
          <p:cNvPr id="16391" name="Oval 110"/>
          <p:cNvSpPr>
            <a:spLocks noChangeArrowheads="1"/>
          </p:cNvSpPr>
          <p:nvPr/>
        </p:nvSpPr>
        <p:spPr bwMode="auto">
          <a:xfrm>
            <a:off x="4137025" y="2635250"/>
            <a:ext cx="73025" cy="77788"/>
          </a:xfrm>
          <a:prstGeom prst="ellipse">
            <a:avLst/>
          </a:prstGeom>
          <a:noFill/>
          <a:ln w="9525">
            <a:noFill/>
            <a:round/>
            <a:headEnd/>
            <a:tailEnd/>
          </a:ln>
        </p:spPr>
        <p:txBody>
          <a:bodyPr wrap="none" anchor="ctr"/>
          <a:lstStyle/>
          <a:p>
            <a:endParaRPr lang="en-US"/>
          </a:p>
        </p:txBody>
      </p:sp>
      <p:sp>
        <p:nvSpPr>
          <p:cNvPr id="16392" name="Oval 111"/>
          <p:cNvSpPr>
            <a:spLocks noChangeArrowheads="1"/>
          </p:cNvSpPr>
          <p:nvPr/>
        </p:nvSpPr>
        <p:spPr bwMode="auto">
          <a:xfrm>
            <a:off x="5086350" y="2801938"/>
            <a:ext cx="77788" cy="73025"/>
          </a:xfrm>
          <a:prstGeom prst="ellipse">
            <a:avLst/>
          </a:prstGeom>
          <a:noFill/>
          <a:ln w="9525">
            <a:noFill/>
            <a:round/>
            <a:headEnd/>
            <a:tailEnd/>
          </a:ln>
        </p:spPr>
        <p:txBody>
          <a:bodyPr wrap="none" anchor="ctr"/>
          <a:lstStyle/>
          <a:p>
            <a:endParaRPr lang="en-US"/>
          </a:p>
        </p:txBody>
      </p:sp>
      <p:grpSp>
        <p:nvGrpSpPr>
          <p:cNvPr id="16393" name="Group 115"/>
          <p:cNvGrpSpPr>
            <a:grpSpLocks/>
          </p:cNvGrpSpPr>
          <p:nvPr/>
        </p:nvGrpSpPr>
        <p:grpSpPr bwMode="auto">
          <a:xfrm>
            <a:off x="2916238" y="1666875"/>
            <a:ext cx="3438525" cy="3795713"/>
            <a:chOff x="1837" y="1331"/>
            <a:chExt cx="2166" cy="2391"/>
          </a:xfrm>
        </p:grpSpPr>
        <p:sp>
          <p:nvSpPr>
            <p:cNvPr id="16397" name="Text Box 2"/>
            <p:cNvSpPr txBox="1">
              <a:spLocks noChangeArrowheads="1"/>
            </p:cNvSpPr>
            <p:nvPr/>
          </p:nvSpPr>
          <p:spPr bwMode="auto">
            <a:xfrm>
              <a:off x="2667" y="1945"/>
              <a:ext cx="324" cy="173"/>
            </a:xfrm>
            <a:prstGeom prst="rect">
              <a:avLst/>
            </a:prstGeom>
            <a:solidFill>
              <a:schemeClr val="bg1"/>
            </a:solidFill>
            <a:ln w="9525">
              <a:noFill/>
              <a:miter lim="800000"/>
              <a:headEnd/>
              <a:tailEnd/>
            </a:ln>
          </p:spPr>
          <p:txBody>
            <a:bodyPr wrap="none" lIns="91436" tIns="45718" rIns="91436" bIns="45718">
              <a:spAutoFit/>
            </a:bodyPr>
            <a:lstStyle/>
            <a:p>
              <a:pPr defTabSz="915988"/>
              <a:r>
                <a:rPr lang="en-US" sz="1200" b="1">
                  <a:cs typeface="Arial" pitchFamily="34" charset="0"/>
                </a:rPr>
                <a:t>fiber</a:t>
              </a:r>
              <a:endParaRPr lang="en-US" sz="1200" b="1"/>
            </a:p>
          </p:txBody>
        </p:sp>
        <p:sp>
          <p:nvSpPr>
            <p:cNvPr id="16398" name="Text Box 3"/>
            <p:cNvSpPr txBox="1">
              <a:spLocks noChangeArrowheads="1"/>
            </p:cNvSpPr>
            <p:nvPr/>
          </p:nvSpPr>
          <p:spPr bwMode="auto">
            <a:xfrm>
              <a:off x="2866" y="1417"/>
              <a:ext cx="324" cy="173"/>
            </a:xfrm>
            <a:prstGeom prst="rect">
              <a:avLst/>
            </a:prstGeom>
            <a:solidFill>
              <a:schemeClr val="bg1"/>
            </a:solidFill>
            <a:ln w="9525">
              <a:noFill/>
              <a:miter lim="800000"/>
              <a:headEnd/>
              <a:tailEnd/>
            </a:ln>
          </p:spPr>
          <p:txBody>
            <a:bodyPr wrap="none" lIns="91436" tIns="45718" rIns="91436" bIns="45718">
              <a:spAutoFit/>
            </a:bodyPr>
            <a:lstStyle/>
            <a:p>
              <a:pPr defTabSz="915988"/>
              <a:r>
                <a:rPr lang="en-US" sz="1200" b="1">
                  <a:cs typeface="Arial" pitchFamily="34" charset="0"/>
                </a:rPr>
                <a:t>fiber</a:t>
              </a:r>
              <a:endParaRPr lang="en-US" sz="1200" b="1"/>
            </a:p>
          </p:txBody>
        </p:sp>
        <p:grpSp>
          <p:nvGrpSpPr>
            <p:cNvPr id="16399" name="Group 59"/>
            <p:cNvGrpSpPr>
              <a:grpSpLocks/>
            </p:cNvGrpSpPr>
            <p:nvPr/>
          </p:nvGrpSpPr>
          <p:grpSpPr bwMode="auto">
            <a:xfrm rot="5400000">
              <a:off x="2849" y="1300"/>
              <a:ext cx="336" cy="398"/>
              <a:chOff x="3312" y="1496"/>
              <a:chExt cx="336" cy="534"/>
            </a:xfrm>
          </p:grpSpPr>
          <p:sp>
            <p:nvSpPr>
              <p:cNvPr id="16459" name="Oval 60"/>
              <p:cNvSpPr>
                <a:spLocks noChangeArrowheads="1"/>
              </p:cNvSpPr>
              <p:nvPr/>
            </p:nvSpPr>
            <p:spPr bwMode="auto">
              <a:xfrm>
                <a:off x="3408" y="1496"/>
                <a:ext cx="240" cy="528"/>
              </a:xfrm>
              <a:prstGeom prst="ellipse">
                <a:avLst/>
              </a:prstGeom>
              <a:noFill/>
              <a:ln w="38100">
                <a:solidFill>
                  <a:srgbClr val="29AD52"/>
                </a:solidFill>
                <a:round/>
                <a:headEnd/>
                <a:tailEnd/>
              </a:ln>
            </p:spPr>
            <p:txBody>
              <a:bodyPr wrap="none" anchor="ctr"/>
              <a:lstStyle/>
              <a:p>
                <a:endParaRPr lang="en-US"/>
              </a:p>
            </p:txBody>
          </p:sp>
          <p:sp>
            <p:nvSpPr>
              <p:cNvPr id="16460" name="Oval 61"/>
              <p:cNvSpPr>
                <a:spLocks noChangeArrowheads="1"/>
              </p:cNvSpPr>
              <p:nvPr/>
            </p:nvSpPr>
            <p:spPr bwMode="auto">
              <a:xfrm>
                <a:off x="3360" y="1496"/>
                <a:ext cx="240" cy="528"/>
              </a:xfrm>
              <a:prstGeom prst="ellipse">
                <a:avLst/>
              </a:prstGeom>
              <a:noFill/>
              <a:ln w="38100">
                <a:solidFill>
                  <a:srgbClr val="29AD52"/>
                </a:solidFill>
                <a:round/>
                <a:headEnd/>
                <a:tailEnd/>
              </a:ln>
            </p:spPr>
            <p:txBody>
              <a:bodyPr wrap="none" anchor="ctr"/>
              <a:lstStyle/>
              <a:p>
                <a:endParaRPr lang="en-US"/>
              </a:p>
            </p:txBody>
          </p:sp>
          <p:sp>
            <p:nvSpPr>
              <p:cNvPr id="16461" name="Oval 62"/>
              <p:cNvSpPr>
                <a:spLocks noChangeArrowheads="1"/>
              </p:cNvSpPr>
              <p:nvPr/>
            </p:nvSpPr>
            <p:spPr bwMode="auto">
              <a:xfrm>
                <a:off x="3312" y="1502"/>
                <a:ext cx="240" cy="528"/>
              </a:xfrm>
              <a:prstGeom prst="ellipse">
                <a:avLst/>
              </a:prstGeom>
              <a:noFill/>
              <a:ln w="38100">
                <a:solidFill>
                  <a:srgbClr val="29AD52"/>
                </a:solidFill>
                <a:round/>
                <a:headEnd/>
                <a:tailEnd/>
              </a:ln>
            </p:spPr>
            <p:txBody>
              <a:bodyPr wrap="none" anchor="ctr"/>
              <a:lstStyle/>
              <a:p>
                <a:endParaRPr lang="en-US"/>
              </a:p>
            </p:txBody>
          </p:sp>
        </p:grpSp>
        <p:grpSp>
          <p:nvGrpSpPr>
            <p:cNvPr id="16400" name="Group 66"/>
            <p:cNvGrpSpPr>
              <a:grpSpLocks/>
            </p:cNvGrpSpPr>
            <p:nvPr/>
          </p:nvGrpSpPr>
          <p:grpSpPr bwMode="auto">
            <a:xfrm rot="5400000">
              <a:off x="2653" y="1828"/>
              <a:ext cx="335" cy="401"/>
              <a:chOff x="3312" y="1496"/>
              <a:chExt cx="336" cy="534"/>
            </a:xfrm>
          </p:grpSpPr>
          <p:sp>
            <p:nvSpPr>
              <p:cNvPr id="16456" name="Oval 67"/>
              <p:cNvSpPr>
                <a:spLocks noChangeArrowheads="1"/>
              </p:cNvSpPr>
              <p:nvPr/>
            </p:nvSpPr>
            <p:spPr bwMode="auto">
              <a:xfrm>
                <a:off x="3408" y="1496"/>
                <a:ext cx="240" cy="528"/>
              </a:xfrm>
              <a:prstGeom prst="ellipse">
                <a:avLst/>
              </a:prstGeom>
              <a:noFill/>
              <a:ln w="38100">
                <a:solidFill>
                  <a:srgbClr val="FF9933"/>
                </a:solidFill>
                <a:round/>
                <a:headEnd/>
                <a:tailEnd/>
              </a:ln>
            </p:spPr>
            <p:txBody>
              <a:bodyPr wrap="none" anchor="ctr"/>
              <a:lstStyle/>
              <a:p>
                <a:endParaRPr lang="en-US"/>
              </a:p>
            </p:txBody>
          </p:sp>
          <p:sp>
            <p:nvSpPr>
              <p:cNvPr id="16457" name="Oval 68"/>
              <p:cNvSpPr>
                <a:spLocks noChangeArrowheads="1"/>
              </p:cNvSpPr>
              <p:nvPr/>
            </p:nvSpPr>
            <p:spPr bwMode="auto">
              <a:xfrm>
                <a:off x="3360" y="1496"/>
                <a:ext cx="240" cy="528"/>
              </a:xfrm>
              <a:prstGeom prst="ellipse">
                <a:avLst/>
              </a:prstGeom>
              <a:noFill/>
              <a:ln w="38100">
                <a:solidFill>
                  <a:srgbClr val="FF9933"/>
                </a:solidFill>
                <a:round/>
                <a:headEnd/>
                <a:tailEnd/>
              </a:ln>
            </p:spPr>
            <p:txBody>
              <a:bodyPr wrap="none" anchor="ctr"/>
              <a:lstStyle/>
              <a:p>
                <a:endParaRPr lang="en-US"/>
              </a:p>
            </p:txBody>
          </p:sp>
          <p:sp>
            <p:nvSpPr>
              <p:cNvPr id="16458" name="Oval 69"/>
              <p:cNvSpPr>
                <a:spLocks noChangeArrowheads="1"/>
              </p:cNvSpPr>
              <p:nvPr/>
            </p:nvSpPr>
            <p:spPr bwMode="auto">
              <a:xfrm>
                <a:off x="3312" y="1502"/>
                <a:ext cx="240" cy="528"/>
              </a:xfrm>
              <a:prstGeom prst="ellipse">
                <a:avLst/>
              </a:prstGeom>
              <a:noFill/>
              <a:ln w="38100">
                <a:solidFill>
                  <a:srgbClr val="FF9933"/>
                </a:solidFill>
                <a:round/>
                <a:headEnd/>
                <a:tailEnd/>
              </a:ln>
            </p:spPr>
            <p:txBody>
              <a:bodyPr wrap="none" anchor="ctr"/>
              <a:lstStyle/>
              <a:p>
                <a:endParaRPr lang="en-US"/>
              </a:p>
            </p:txBody>
          </p:sp>
        </p:grpSp>
        <p:cxnSp>
          <p:nvCxnSpPr>
            <p:cNvPr id="16401" name="AutoShape 89"/>
            <p:cNvCxnSpPr>
              <a:cxnSpLocks noChangeShapeType="1"/>
              <a:stCxn id="16497" idx="6"/>
              <a:endCxn id="16389" idx="0"/>
            </p:cNvCxnSpPr>
            <p:nvPr/>
          </p:nvCxnSpPr>
          <p:spPr bwMode="auto">
            <a:xfrm>
              <a:off x="1913" y="1353"/>
              <a:ext cx="718" cy="1465"/>
            </a:xfrm>
            <a:prstGeom prst="bentConnector2">
              <a:avLst/>
            </a:prstGeom>
            <a:noFill/>
            <a:ln w="38100">
              <a:solidFill>
                <a:srgbClr val="FF9933"/>
              </a:solidFill>
              <a:miter lim="800000"/>
              <a:headEnd/>
              <a:tailEnd/>
            </a:ln>
          </p:spPr>
        </p:cxnSp>
        <p:grpSp>
          <p:nvGrpSpPr>
            <p:cNvPr id="16402" name="Group 114"/>
            <p:cNvGrpSpPr>
              <a:grpSpLocks/>
            </p:cNvGrpSpPr>
            <p:nvPr/>
          </p:nvGrpSpPr>
          <p:grpSpPr bwMode="auto">
            <a:xfrm>
              <a:off x="1837" y="2142"/>
              <a:ext cx="2166" cy="1580"/>
              <a:chOff x="1837" y="2142"/>
              <a:chExt cx="2166" cy="1580"/>
            </a:xfrm>
          </p:grpSpPr>
          <p:sp>
            <p:nvSpPr>
              <p:cNvPr id="16406" name="Rectangle 9"/>
              <p:cNvSpPr>
                <a:spLocks noChangeArrowheads="1"/>
              </p:cNvSpPr>
              <p:nvPr/>
            </p:nvSpPr>
            <p:spPr bwMode="auto">
              <a:xfrm>
                <a:off x="3353" y="2577"/>
                <a:ext cx="322" cy="231"/>
              </a:xfrm>
              <a:prstGeom prst="rect">
                <a:avLst/>
              </a:prstGeom>
              <a:noFill/>
              <a:ln w="19050">
                <a:noFill/>
                <a:miter lim="800000"/>
                <a:headEnd type="none" w="sm" len="sm"/>
                <a:tailEnd type="none" w="sm" len="sm"/>
              </a:ln>
            </p:spPr>
            <p:txBody>
              <a:bodyPr wrap="none" lIns="91436" tIns="45718" rIns="91436" bIns="45718">
                <a:spAutoFit/>
              </a:bodyPr>
              <a:lstStyle/>
              <a:p>
                <a:pPr defTabSz="915988" eaLnBrk="0" hangingPunct="0"/>
                <a:r>
                  <a:rPr lang="en-US" i="1"/>
                  <a:t>f</a:t>
                </a:r>
                <a:r>
                  <a:rPr lang="en-US" i="1" baseline="-25000"/>
                  <a:t>b,Al</a:t>
                </a:r>
              </a:p>
            </p:txBody>
          </p:sp>
          <p:sp>
            <p:nvSpPr>
              <p:cNvPr id="16407" name="Line 13"/>
              <p:cNvSpPr>
                <a:spLocks noChangeShapeType="1"/>
              </p:cNvSpPr>
              <p:nvPr/>
            </p:nvSpPr>
            <p:spPr bwMode="auto">
              <a:xfrm>
                <a:off x="2605" y="3395"/>
                <a:ext cx="0" cy="97"/>
              </a:xfrm>
              <a:prstGeom prst="line">
                <a:avLst/>
              </a:prstGeom>
              <a:noFill/>
              <a:ln w="19050">
                <a:solidFill>
                  <a:schemeClr val="tx1"/>
                </a:solidFill>
                <a:round/>
                <a:headEnd/>
                <a:tailEnd/>
              </a:ln>
            </p:spPr>
            <p:txBody>
              <a:bodyPr/>
              <a:lstStyle/>
              <a:p>
                <a:endParaRPr lang="en-US"/>
              </a:p>
            </p:txBody>
          </p:sp>
          <p:grpSp>
            <p:nvGrpSpPr>
              <p:cNvPr id="16408" name="Group 14"/>
              <p:cNvGrpSpPr>
                <a:grpSpLocks/>
              </p:cNvGrpSpPr>
              <p:nvPr/>
            </p:nvGrpSpPr>
            <p:grpSpPr bwMode="auto">
              <a:xfrm>
                <a:off x="1837" y="2813"/>
                <a:ext cx="2166" cy="577"/>
                <a:chOff x="1746" y="3259"/>
                <a:chExt cx="2167" cy="576"/>
              </a:xfrm>
            </p:grpSpPr>
            <p:sp>
              <p:nvSpPr>
                <p:cNvPr id="16420" name="Freeform 15"/>
                <p:cNvSpPr>
                  <a:spLocks/>
                </p:cNvSpPr>
                <p:nvPr/>
              </p:nvSpPr>
              <p:spPr bwMode="auto">
                <a:xfrm>
                  <a:off x="1746" y="3281"/>
                  <a:ext cx="2167" cy="551"/>
                </a:xfrm>
                <a:custGeom>
                  <a:avLst/>
                  <a:gdLst>
                    <a:gd name="T0" fmla="*/ 0 w 2976"/>
                    <a:gd name="T1" fmla="*/ 91 h 864"/>
                    <a:gd name="T2" fmla="*/ 29 w 2976"/>
                    <a:gd name="T3" fmla="*/ 86 h 864"/>
                    <a:gd name="T4" fmla="*/ 39 w 2976"/>
                    <a:gd name="T5" fmla="*/ 76 h 864"/>
                    <a:gd name="T6" fmla="*/ 59 w 2976"/>
                    <a:gd name="T7" fmla="*/ 66 h 864"/>
                    <a:gd name="T8" fmla="*/ 108 w 2976"/>
                    <a:gd name="T9" fmla="*/ 61 h 864"/>
                    <a:gd name="T10" fmla="*/ 127 w 2976"/>
                    <a:gd name="T11" fmla="*/ 45 h 864"/>
                    <a:gd name="T12" fmla="*/ 157 w 2976"/>
                    <a:gd name="T13" fmla="*/ 31 h 864"/>
                    <a:gd name="T14" fmla="*/ 197 w 2976"/>
                    <a:gd name="T15" fmla="*/ 15 h 864"/>
                    <a:gd name="T16" fmla="*/ 236 w 2976"/>
                    <a:gd name="T17" fmla="*/ 5 h 864"/>
                    <a:gd name="T18" fmla="*/ 305 w 2976"/>
                    <a:gd name="T19" fmla="*/ 0 h 864"/>
                    <a:gd name="T20" fmla="*/ 364 w 2976"/>
                    <a:gd name="T21" fmla="*/ 5 h 864"/>
                    <a:gd name="T22" fmla="*/ 422 w 2976"/>
                    <a:gd name="T23" fmla="*/ 26 h 864"/>
                    <a:gd name="T24" fmla="*/ 462 w 2976"/>
                    <a:gd name="T25" fmla="*/ 50 h 864"/>
                    <a:gd name="T26" fmla="*/ 492 w 2976"/>
                    <a:gd name="T27" fmla="*/ 61 h 864"/>
                    <a:gd name="T28" fmla="*/ 530 w 2976"/>
                    <a:gd name="T29" fmla="*/ 61 h 864"/>
                    <a:gd name="T30" fmla="*/ 560 w 2976"/>
                    <a:gd name="T31" fmla="*/ 71 h 864"/>
                    <a:gd name="T32" fmla="*/ 580 w 2976"/>
                    <a:gd name="T33" fmla="*/ 81 h 864"/>
                    <a:gd name="T34" fmla="*/ 609 w 2976"/>
                    <a:gd name="T35" fmla="*/ 91 h 86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76"/>
                    <a:gd name="T55" fmla="*/ 0 h 864"/>
                    <a:gd name="T56" fmla="*/ 2976 w 2976"/>
                    <a:gd name="T57" fmla="*/ 864 h 86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76" h="864">
                      <a:moveTo>
                        <a:pt x="0" y="864"/>
                      </a:moveTo>
                      <a:cubicBezTo>
                        <a:pt x="56" y="852"/>
                        <a:pt x="112" y="840"/>
                        <a:pt x="144" y="816"/>
                      </a:cubicBezTo>
                      <a:cubicBezTo>
                        <a:pt x="176" y="792"/>
                        <a:pt x="168" y="752"/>
                        <a:pt x="192" y="720"/>
                      </a:cubicBezTo>
                      <a:cubicBezTo>
                        <a:pt x="216" y="688"/>
                        <a:pt x="232" y="648"/>
                        <a:pt x="288" y="624"/>
                      </a:cubicBezTo>
                      <a:cubicBezTo>
                        <a:pt x="344" y="600"/>
                        <a:pt x="472" y="608"/>
                        <a:pt x="528" y="576"/>
                      </a:cubicBezTo>
                      <a:cubicBezTo>
                        <a:pt x="584" y="544"/>
                        <a:pt x="584" y="480"/>
                        <a:pt x="624" y="432"/>
                      </a:cubicBezTo>
                      <a:cubicBezTo>
                        <a:pt x="664" y="384"/>
                        <a:pt x="712" y="336"/>
                        <a:pt x="768" y="288"/>
                      </a:cubicBezTo>
                      <a:cubicBezTo>
                        <a:pt x="824" y="240"/>
                        <a:pt x="896" y="184"/>
                        <a:pt x="960" y="144"/>
                      </a:cubicBezTo>
                      <a:cubicBezTo>
                        <a:pt x="1024" y="104"/>
                        <a:pt x="1064" y="72"/>
                        <a:pt x="1152" y="48"/>
                      </a:cubicBezTo>
                      <a:cubicBezTo>
                        <a:pt x="1240" y="24"/>
                        <a:pt x="1384" y="0"/>
                        <a:pt x="1488" y="0"/>
                      </a:cubicBezTo>
                      <a:cubicBezTo>
                        <a:pt x="1592" y="0"/>
                        <a:pt x="1680" y="8"/>
                        <a:pt x="1776" y="48"/>
                      </a:cubicBezTo>
                      <a:cubicBezTo>
                        <a:pt x="1872" y="88"/>
                        <a:pt x="1984" y="168"/>
                        <a:pt x="2064" y="240"/>
                      </a:cubicBezTo>
                      <a:cubicBezTo>
                        <a:pt x="2144" y="312"/>
                        <a:pt x="2200" y="424"/>
                        <a:pt x="2256" y="480"/>
                      </a:cubicBezTo>
                      <a:cubicBezTo>
                        <a:pt x="2312" y="536"/>
                        <a:pt x="2344" y="560"/>
                        <a:pt x="2400" y="576"/>
                      </a:cubicBezTo>
                      <a:cubicBezTo>
                        <a:pt x="2456" y="592"/>
                        <a:pt x="2536" y="560"/>
                        <a:pt x="2592" y="576"/>
                      </a:cubicBezTo>
                      <a:cubicBezTo>
                        <a:pt x="2648" y="592"/>
                        <a:pt x="2696" y="640"/>
                        <a:pt x="2736" y="672"/>
                      </a:cubicBezTo>
                      <a:cubicBezTo>
                        <a:pt x="2776" y="704"/>
                        <a:pt x="2792" y="736"/>
                        <a:pt x="2832" y="768"/>
                      </a:cubicBezTo>
                      <a:cubicBezTo>
                        <a:pt x="2872" y="800"/>
                        <a:pt x="2924" y="832"/>
                        <a:pt x="2976" y="864"/>
                      </a:cubicBezTo>
                    </a:path>
                  </a:pathLst>
                </a:custGeom>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ln w="38100">
                  <a:solidFill>
                    <a:schemeClr val="bg1"/>
                  </a:solidFill>
                  <a:round/>
                  <a:headEnd/>
                  <a:tailEnd/>
                </a:ln>
              </p:spPr>
              <p:txBody>
                <a:bodyPr wrap="none" anchor="ctr"/>
                <a:lstStyle/>
                <a:p>
                  <a:endParaRPr lang="en-US"/>
                </a:p>
              </p:txBody>
            </p:sp>
            <p:sp>
              <p:nvSpPr>
                <p:cNvPr id="16421" name="Line 16"/>
                <p:cNvSpPr>
                  <a:spLocks noChangeShapeType="1"/>
                </p:cNvSpPr>
                <p:nvPr/>
              </p:nvSpPr>
              <p:spPr bwMode="auto">
                <a:xfrm>
                  <a:off x="2961" y="3259"/>
                  <a:ext cx="1" cy="574"/>
                </a:xfrm>
                <a:prstGeom prst="line">
                  <a:avLst/>
                </a:prstGeom>
                <a:noFill/>
                <a:ln w="38100">
                  <a:solidFill>
                    <a:schemeClr val="bg1"/>
                  </a:solidFill>
                  <a:round/>
                  <a:headEnd/>
                  <a:tailEnd/>
                </a:ln>
              </p:spPr>
              <p:txBody>
                <a:bodyPr wrap="none" anchor="ctr"/>
                <a:lstStyle/>
                <a:p>
                  <a:endParaRPr lang="en-US"/>
                </a:p>
              </p:txBody>
            </p:sp>
            <p:sp>
              <p:nvSpPr>
                <p:cNvPr id="16422" name="Line 17"/>
                <p:cNvSpPr>
                  <a:spLocks noChangeShapeType="1"/>
                </p:cNvSpPr>
                <p:nvPr/>
              </p:nvSpPr>
              <p:spPr bwMode="auto">
                <a:xfrm>
                  <a:off x="3022" y="3259"/>
                  <a:ext cx="0" cy="574"/>
                </a:xfrm>
                <a:prstGeom prst="line">
                  <a:avLst/>
                </a:prstGeom>
                <a:noFill/>
                <a:ln w="38100">
                  <a:solidFill>
                    <a:schemeClr val="bg1"/>
                  </a:solidFill>
                  <a:round/>
                  <a:headEnd/>
                  <a:tailEnd/>
                </a:ln>
              </p:spPr>
              <p:txBody>
                <a:bodyPr wrap="none" anchor="ctr"/>
                <a:lstStyle/>
                <a:p>
                  <a:endParaRPr lang="en-US"/>
                </a:p>
              </p:txBody>
            </p:sp>
            <p:sp>
              <p:nvSpPr>
                <p:cNvPr id="16423" name="Line 18"/>
                <p:cNvSpPr>
                  <a:spLocks noChangeShapeType="1"/>
                </p:cNvSpPr>
                <p:nvPr/>
              </p:nvSpPr>
              <p:spPr bwMode="auto">
                <a:xfrm>
                  <a:off x="3079" y="3259"/>
                  <a:ext cx="1" cy="574"/>
                </a:xfrm>
                <a:prstGeom prst="line">
                  <a:avLst/>
                </a:prstGeom>
                <a:noFill/>
                <a:ln w="38100">
                  <a:solidFill>
                    <a:schemeClr val="bg1"/>
                  </a:solidFill>
                  <a:round/>
                  <a:headEnd/>
                  <a:tailEnd/>
                </a:ln>
              </p:spPr>
              <p:txBody>
                <a:bodyPr wrap="none" anchor="ctr"/>
                <a:lstStyle/>
                <a:p>
                  <a:endParaRPr lang="en-US"/>
                </a:p>
              </p:txBody>
            </p:sp>
            <p:sp>
              <p:nvSpPr>
                <p:cNvPr id="16424" name="Line 19"/>
                <p:cNvSpPr>
                  <a:spLocks noChangeShapeType="1"/>
                </p:cNvSpPr>
                <p:nvPr/>
              </p:nvSpPr>
              <p:spPr bwMode="auto">
                <a:xfrm>
                  <a:off x="3141" y="3259"/>
                  <a:ext cx="1" cy="574"/>
                </a:xfrm>
                <a:prstGeom prst="line">
                  <a:avLst/>
                </a:prstGeom>
                <a:noFill/>
                <a:ln w="38100">
                  <a:solidFill>
                    <a:schemeClr val="bg1"/>
                  </a:solidFill>
                  <a:round/>
                  <a:headEnd/>
                  <a:tailEnd/>
                </a:ln>
              </p:spPr>
              <p:txBody>
                <a:bodyPr wrap="none" anchor="ctr"/>
                <a:lstStyle/>
                <a:p>
                  <a:endParaRPr lang="en-US"/>
                </a:p>
              </p:txBody>
            </p:sp>
            <p:sp>
              <p:nvSpPr>
                <p:cNvPr id="16425" name="Line 20"/>
                <p:cNvSpPr>
                  <a:spLocks noChangeShapeType="1"/>
                </p:cNvSpPr>
                <p:nvPr/>
              </p:nvSpPr>
              <p:spPr bwMode="auto">
                <a:xfrm>
                  <a:off x="3200" y="3280"/>
                  <a:ext cx="0" cy="553"/>
                </a:xfrm>
                <a:prstGeom prst="line">
                  <a:avLst/>
                </a:prstGeom>
                <a:noFill/>
                <a:ln w="38100">
                  <a:solidFill>
                    <a:schemeClr val="bg1"/>
                  </a:solidFill>
                  <a:round/>
                  <a:headEnd/>
                  <a:tailEnd/>
                </a:ln>
              </p:spPr>
              <p:txBody>
                <a:bodyPr wrap="none" anchor="ctr"/>
                <a:lstStyle/>
                <a:p>
                  <a:endParaRPr lang="en-US"/>
                </a:p>
              </p:txBody>
            </p:sp>
            <p:sp>
              <p:nvSpPr>
                <p:cNvPr id="16426" name="Line 21"/>
                <p:cNvSpPr>
                  <a:spLocks noChangeShapeType="1"/>
                </p:cNvSpPr>
                <p:nvPr/>
              </p:nvSpPr>
              <p:spPr bwMode="auto">
                <a:xfrm>
                  <a:off x="3259" y="3259"/>
                  <a:ext cx="1" cy="574"/>
                </a:xfrm>
                <a:prstGeom prst="line">
                  <a:avLst/>
                </a:prstGeom>
                <a:noFill/>
                <a:ln w="38100">
                  <a:solidFill>
                    <a:schemeClr val="bg1"/>
                  </a:solidFill>
                  <a:round/>
                  <a:headEnd/>
                  <a:tailEnd/>
                </a:ln>
              </p:spPr>
              <p:txBody>
                <a:bodyPr wrap="none" anchor="ctr"/>
                <a:lstStyle/>
                <a:p>
                  <a:endParaRPr lang="en-US"/>
                </a:p>
              </p:txBody>
            </p:sp>
            <p:sp>
              <p:nvSpPr>
                <p:cNvPr id="16427" name="Line 22"/>
                <p:cNvSpPr>
                  <a:spLocks noChangeShapeType="1"/>
                </p:cNvSpPr>
                <p:nvPr/>
              </p:nvSpPr>
              <p:spPr bwMode="auto">
                <a:xfrm>
                  <a:off x="3320" y="3259"/>
                  <a:ext cx="0" cy="574"/>
                </a:xfrm>
                <a:prstGeom prst="line">
                  <a:avLst/>
                </a:prstGeom>
                <a:noFill/>
                <a:ln w="38100">
                  <a:solidFill>
                    <a:schemeClr val="bg1"/>
                  </a:solidFill>
                  <a:round/>
                  <a:headEnd/>
                  <a:tailEnd/>
                </a:ln>
              </p:spPr>
              <p:txBody>
                <a:bodyPr wrap="none" anchor="ctr"/>
                <a:lstStyle/>
                <a:p>
                  <a:endParaRPr lang="en-US"/>
                </a:p>
              </p:txBody>
            </p:sp>
            <p:sp>
              <p:nvSpPr>
                <p:cNvPr id="16428" name="Line 23"/>
                <p:cNvSpPr>
                  <a:spLocks noChangeShapeType="1"/>
                </p:cNvSpPr>
                <p:nvPr/>
              </p:nvSpPr>
              <p:spPr bwMode="auto">
                <a:xfrm>
                  <a:off x="3379" y="3259"/>
                  <a:ext cx="1" cy="574"/>
                </a:xfrm>
                <a:prstGeom prst="line">
                  <a:avLst/>
                </a:prstGeom>
                <a:noFill/>
                <a:ln w="38100">
                  <a:solidFill>
                    <a:schemeClr val="bg1"/>
                  </a:solidFill>
                  <a:round/>
                  <a:headEnd/>
                  <a:tailEnd/>
                </a:ln>
              </p:spPr>
              <p:txBody>
                <a:bodyPr wrap="none" anchor="ctr"/>
                <a:lstStyle/>
                <a:p>
                  <a:endParaRPr lang="en-US"/>
                </a:p>
              </p:txBody>
            </p:sp>
            <p:sp>
              <p:nvSpPr>
                <p:cNvPr id="16429" name="Line 24"/>
                <p:cNvSpPr>
                  <a:spLocks noChangeShapeType="1"/>
                </p:cNvSpPr>
                <p:nvPr/>
              </p:nvSpPr>
              <p:spPr bwMode="auto">
                <a:xfrm>
                  <a:off x="3440" y="3259"/>
                  <a:ext cx="1" cy="574"/>
                </a:xfrm>
                <a:prstGeom prst="line">
                  <a:avLst/>
                </a:prstGeom>
                <a:noFill/>
                <a:ln w="38100">
                  <a:solidFill>
                    <a:schemeClr val="bg1"/>
                  </a:solidFill>
                  <a:round/>
                  <a:headEnd/>
                  <a:tailEnd/>
                </a:ln>
              </p:spPr>
              <p:txBody>
                <a:bodyPr wrap="none" anchor="ctr"/>
                <a:lstStyle/>
                <a:p>
                  <a:endParaRPr lang="en-US"/>
                </a:p>
              </p:txBody>
            </p:sp>
            <p:sp>
              <p:nvSpPr>
                <p:cNvPr id="16430" name="Line 25"/>
                <p:cNvSpPr>
                  <a:spLocks noChangeShapeType="1"/>
                </p:cNvSpPr>
                <p:nvPr/>
              </p:nvSpPr>
              <p:spPr bwMode="auto">
                <a:xfrm>
                  <a:off x="3498" y="3262"/>
                  <a:ext cx="1" cy="573"/>
                </a:xfrm>
                <a:prstGeom prst="line">
                  <a:avLst/>
                </a:prstGeom>
                <a:noFill/>
                <a:ln w="38100">
                  <a:solidFill>
                    <a:schemeClr val="bg1"/>
                  </a:solidFill>
                  <a:round/>
                  <a:headEnd/>
                  <a:tailEnd/>
                </a:ln>
              </p:spPr>
              <p:txBody>
                <a:bodyPr wrap="none" anchor="ctr"/>
                <a:lstStyle/>
                <a:p>
                  <a:endParaRPr lang="en-US"/>
                </a:p>
              </p:txBody>
            </p:sp>
            <p:sp>
              <p:nvSpPr>
                <p:cNvPr id="16431" name="Line 26"/>
                <p:cNvSpPr>
                  <a:spLocks noChangeShapeType="1"/>
                </p:cNvSpPr>
                <p:nvPr/>
              </p:nvSpPr>
              <p:spPr bwMode="auto">
                <a:xfrm>
                  <a:off x="3558" y="3262"/>
                  <a:ext cx="1" cy="573"/>
                </a:xfrm>
                <a:prstGeom prst="line">
                  <a:avLst/>
                </a:prstGeom>
                <a:noFill/>
                <a:ln w="38100">
                  <a:solidFill>
                    <a:schemeClr val="bg1"/>
                  </a:solidFill>
                  <a:round/>
                  <a:headEnd/>
                  <a:tailEnd/>
                </a:ln>
              </p:spPr>
              <p:txBody>
                <a:bodyPr wrap="none" anchor="ctr"/>
                <a:lstStyle/>
                <a:p>
                  <a:endParaRPr lang="en-US"/>
                </a:p>
              </p:txBody>
            </p:sp>
            <p:sp>
              <p:nvSpPr>
                <p:cNvPr id="16432" name="Line 27"/>
                <p:cNvSpPr>
                  <a:spLocks noChangeShapeType="1"/>
                </p:cNvSpPr>
                <p:nvPr/>
              </p:nvSpPr>
              <p:spPr bwMode="auto">
                <a:xfrm>
                  <a:off x="3616" y="3262"/>
                  <a:ext cx="1" cy="573"/>
                </a:xfrm>
                <a:prstGeom prst="line">
                  <a:avLst/>
                </a:prstGeom>
                <a:noFill/>
                <a:ln w="38100">
                  <a:solidFill>
                    <a:schemeClr val="bg1"/>
                  </a:solidFill>
                  <a:round/>
                  <a:headEnd/>
                  <a:tailEnd/>
                </a:ln>
              </p:spPr>
              <p:txBody>
                <a:bodyPr wrap="none" anchor="ctr"/>
                <a:lstStyle/>
                <a:p>
                  <a:endParaRPr lang="en-US"/>
                </a:p>
              </p:txBody>
            </p:sp>
            <p:sp>
              <p:nvSpPr>
                <p:cNvPr id="16433" name="Line 28"/>
                <p:cNvSpPr>
                  <a:spLocks noChangeShapeType="1"/>
                </p:cNvSpPr>
                <p:nvPr/>
              </p:nvSpPr>
              <p:spPr bwMode="auto">
                <a:xfrm>
                  <a:off x="3677" y="3262"/>
                  <a:ext cx="1" cy="573"/>
                </a:xfrm>
                <a:prstGeom prst="line">
                  <a:avLst/>
                </a:prstGeom>
                <a:noFill/>
                <a:ln w="38100">
                  <a:solidFill>
                    <a:schemeClr val="bg1"/>
                  </a:solidFill>
                  <a:round/>
                  <a:headEnd/>
                  <a:tailEnd/>
                </a:ln>
              </p:spPr>
              <p:txBody>
                <a:bodyPr wrap="none" anchor="ctr"/>
                <a:lstStyle/>
                <a:p>
                  <a:endParaRPr lang="en-US"/>
                </a:p>
              </p:txBody>
            </p:sp>
            <p:sp>
              <p:nvSpPr>
                <p:cNvPr id="16434" name="Line 29"/>
                <p:cNvSpPr>
                  <a:spLocks noChangeShapeType="1"/>
                </p:cNvSpPr>
                <p:nvPr/>
              </p:nvSpPr>
              <p:spPr bwMode="auto">
                <a:xfrm>
                  <a:off x="3736" y="3262"/>
                  <a:ext cx="1" cy="573"/>
                </a:xfrm>
                <a:prstGeom prst="line">
                  <a:avLst/>
                </a:prstGeom>
                <a:noFill/>
                <a:ln w="38100">
                  <a:solidFill>
                    <a:schemeClr val="bg1"/>
                  </a:solidFill>
                  <a:round/>
                  <a:headEnd/>
                  <a:tailEnd/>
                </a:ln>
              </p:spPr>
              <p:txBody>
                <a:bodyPr wrap="none" anchor="ctr"/>
                <a:lstStyle/>
                <a:p>
                  <a:endParaRPr lang="en-US"/>
                </a:p>
              </p:txBody>
            </p:sp>
            <p:sp>
              <p:nvSpPr>
                <p:cNvPr id="16435" name="Line 30"/>
                <p:cNvSpPr>
                  <a:spLocks noChangeShapeType="1"/>
                </p:cNvSpPr>
                <p:nvPr/>
              </p:nvSpPr>
              <p:spPr bwMode="auto">
                <a:xfrm>
                  <a:off x="3797" y="3262"/>
                  <a:ext cx="1" cy="573"/>
                </a:xfrm>
                <a:prstGeom prst="line">
                  <a:avLst/>
                </a:prstGeom>
                <a:noFill/>
                <a:ln w="38100">
                  <a:solidFill>
                    <a:schemeClr val="bg1"/>
                  </a:solidFill>
                  <a:round/>
                  <a:headEnd/>
                  <a:tailEnd/>
                </a:ln>
              </p:spPr>
              <p:txBody>
                <a:bodyPr wrap="none" anchor="ctr"/>
                <a:lstStyle/>
                <a:p>
                  <a:endParaRPr lang="en-US"/>
                </a:p>
              </p:txBody>
            </p:sp>
            <p:sp>
              <p:nvSpPr>
                <p:cNvPr id="16436" name="Line 31"/>
                <p:cNvSpPr>
                  <a:spLocks noChangeShapeType="1"/>
                </p:cNvSpPr>
                <p:nvPr/>
              </p:nvSpPr>
              <p:spPr bwMode="auto">
                <a:xfrm>
                  <a:off x="3855" y="3262"/>
                  <a:ext cx="1" cy="573"/>
                </a:xfrm>
                <a:prstGeom prst="line">
                  <a:avLst/>
                </a:prstGeom>
                <a:noFill/>
                <a:ln w="38100">
                  <a:solidFill>
                    <a:schemeClr val="bg1"/>
                  </a:solidFill>
                  <a:round/>
                  <a:headEnd/>
                  <a:tailEnd/>
                </a:ln>
              </p:spPr>
              <p:txBody>
                <a:bodyPr wrap="none" anchor="ctr"/>
                <a:lstStyle/>
                <a:p>
                  <a:endParaRPr lang="en-US"/>
                </a:p>
              </p:txBody>
            </p:sp>
            <p:sp>
              <p:nvSpPr>
                <p:cNvPr id="16437" name="Line 32"/>
                <p:cNvSpPr>
                  <a:spLocks noChangeShapeType="1"/>
                </p:cNvSpPr>
                <p:nvPr/>
              </p:nvSpPr>
              <p:spPr bwMode="auto">
                <a:xfrm>
                  <a:off x="1830" y="3259"/>
                  <a:ext cx="1" cy="574"/>
                </a:xfrm>
                <a:prstGeom prst="line">
                  <a:avLst/>
                </a:prstGeom>
                <a:noFill/>
                <a:ln w="38100">
                  <a:solidFill>
                    <a:schemeClr val="bg1"/>
                  </a:solidFill>
                  <a:round/>
                  <a:headEnd/>
                  <a:tailEnd/>
                </a:ln>
              </p:spPr>
              <p:txBody>
                <a:bodyPr wrap="none" anchor="ctr"/>
                <a:lstStyle/>
                <a:p>
                  <a:endParaRPr lang="en-US"/>
                </a:p>
              </p:txBody>
            </p:sp>
            <p:sp>
              <p:nvSpPr>
                <p:cNvPr id="16438" name="Line 33"/>
                <p:cNvSpPr>
                  <a:spLocks noChangeShapeType="1"/>
                </p:cNvSpPr>
                <p:nvPr/>
              </p:nvSpPr>
              <p:spPr bwMode="auto">
                <a:xfrm>
                  <a:off x="1890" y="3259"/>
                  <a:ext cx="1" cy="574"/>
                </a:xfrm>
                <a:prstGeom prst="line">
                  <a:avLst/>
                </a:prstGeom>
                <a:noFill/>
                <a:ln w="38100">
                  <a:solidFill>
                    <a:schemeClr val="bg1"/>
                  </a:solidFill>
                  <a:round/>
                  <a:headEnd/>
                  <a:tailEnd/>
                </a:ln>
              </p:spPr>
              <p:txBody>
                <a:bodyPr wrap="none" anchor="ctr"/>
                <a:lstStyle/>
                <a:p>
                  <a:endParaRPr lang="en-US"/>
                </a:p>
              </p:txBody>
            </p:sp>
            <p:sp>
              <p:nvSpPr>
                <p:cNvPr id="16439" name="Line 34"/>
                <p:cNvSpPr>
                  <a:spLocks noChangeShapeType="1"/>
                </p:cNvSpPr>
                <p:nvPr/>
              </p:nvSpPr>
              <p:spPr bwMode="auto">
                <a:xfrm>
                  <a:off x="1950" y="3259"/>
                  <a:ext cx="1" cy="574"/>
                </a:xfrm>
                <a:prstGeom prst="line">
                  <a:avLst/>
                </a:prstGeom>
                <a:noFill/>
                <a:ln w="38100">
                  <a:solidFill>
                    <a:schemeClr val="bg1"/>
                  </a:solidFill>
                  <a:round/>
                  <a:headEnd/>
                  <a:tailEnd/>
                </a:ln>
              </p:spPr>
              <p:txBody>
                <a:bodyPr wrap="none" anchor="ctr"/>
                <a:lstStyle/>
                <a:p>
                  <a:endParaRPr lang="en-US"/>
                </a:p>
              </p:txBody>
            </p:sp>
            <p:sp>
              <p:nvSpPr>
                <p:cNvPr id="16440" name="Line 35"/>
                <p:cNvSpPr>
                  <a:spLocks noChangeShapeType="1"/>
                </p:cNvSpPr>
                <p:nvPr/>
              </p:nvSpPr>
              <p:spPr bwMode="auto">
                <a:xfrm>
                  <a:off x="2008" y="3259"/>
                  <a:ext cx="1" cy="574"/>
                </a:xfrm>
                <a:prstGeom prst="line">
                  <a:avLst/>
                </a:prstGeom>
                <a:noFill/>
                <a:ln w="38100">
                  <a:solidFill>
                    <a:schemeClr val="bg1"/>
                  </a:solidFill>
                  <a:round/>
                  <a:headEnd/>
                  <a:tailEnd/>
                </a:ln>
              </p:spPr>
              <p:txBody>
                <a:bodyPr wrap="none" anchor="ctr"/>
                <a:lstStyle/>
                <a:p>
                  <a:endParaRPr lang="en-US"/>
                </a:p>
              </p:txBody>
            </p:sp>
            <p:sp>
              <p:nvSpPr>
                <p:cNvPr id="16441" name="Line 36"/>
                <p:cNvSpPr>
                  <a:spLocks noChangeShapeType="1"/>
                </p:cNvSpPr>
                <p:nvPr/>
              </p:nvSpPr>
              <p:spPr bwMode="auto">
                <a:xfrm>
                  <a:off x="2068" y="3259"/>
                  <a:ext cx="0" cy="574"/>
                </a:xfrm>
                <a:prstGeom prst="line">
                  <a:avLst/>
                </a:prstGeom>
                <a:noFill/>
                <a:ln w="38100">
                  <a:solidFill>
                    <a:schemeClr val="bg1"/>
                  </a:solidFill>
                  <a:round/>
                  <a:headEnd/>
                  <a:tailEnd/>
                </a:ln>
              </p:spPr>
              <p:txBody>
                <a:bodyPr wrap="none" anchor="ctr"/>
                <a:lstStyle/>
                <a:p>
                  <a:endParaRPr lang="en-US"/>
                </a:p>
              </p:txBody>
            </p:sp>
            <p:sp>
              <p:nvSpPr>
                <p:cNvPr id="16442" name="Line 37"/>
                <p:cNvSpPr>
                  <a:spLocks noChangeShapeType="1"/>
                </p:cNvSpPr>
                <p:nvPr/>
              </p:nvSpPr>
              <p:spPr bwMode="auto">
                <a:xfrm>
                  <a:off x="2129" y="3259"/>
                  <a:ext cx="0" cy="574"/>
                </a:xfrm>
                <a:prstGeom prst="line">
                  <a:avLst/>
                </a:prstGeom>
                <a:noFill/>
                <a:ln w="38100">
                  <a:solidFill>
                    <a:schemeClr val="bg1"/>
                  </a:solidFill>
                  <a:round/>
                  <a:headEnd/>
                  <a:tailEnd/>
                </a:ln>
              </p:spPr>
              <p:txBody>
                <a:bodyPr wrap="none" anchor="ctr"/>
                <a:lstStyle/>
                <a:p>
                  <a:endParaRPr lang="en-US"/>
                </a:p>
              </p:txBody>
            </p:sp>
            <p:sp>
              <p:nvSpPr>
                <p:cNvPr id="16443" name="Line 38"/>
                <p:cNvSpPr>
                  <a:spLocks noChangeShapeType="1"/>
                </p:cNvSpPr>
                <p:nvPr/>
              </p:nvSpPr>
              <p:spPr bwMode="auto">
                <a:xfrm>
                  <a:off x="2186" y="3259"/>
                  <a:ext cx="0" cy="574"/>
                </a:xfrm>
                <a:prstGeom prst="line">
                  <a:avLst/>
                </a:prstGeom>
                <a:noFill/>
                <a:ln w="38100">
                  <a:solidFill>
                    <a:schemeClr val="bg1"/>
                  </a:solidFill>
                  <a:round/>
                  <a:headEnd/>
                  <a:tailEnd/>
                </a:ln>
              </p:spPr>
              <p:txBody>
                <a:bodyPr wrap="none" anchor="ctr"/>
                <a:lstStyle/>
                <a:p>
                  <a:endParaRPr lang="en-US"/>
                </a:p>
              </p:txBody>
            </p:sp>
            <p:sp>
              <p:nvSpPr>
                <p:cNvPr id="16444" name="Line 39"/>
                <p:cNvSpPr>
                  <a:spLocks noChangeShapeType="1"/>
                </p:cNvSpPr>
                <p:nvPr/>
              </p:nvSpPr>
              <p:spPr bwMode="auto">
                <a:xfrm>
                  <a:off x="2247" y="3262"/>
                  <a:ext cx="1" cy="573"/>
                </a:xfrm>
                <a:prstGeom prst="line">
                  <a:avLst/>
                </a:prstGeom>
                <a:noFill/>
                <a:ln w="38100">
                  <a:solidFill>
                    <a:schemeClr val="bg1"/>
                  </a:solidFill>
                  <a:round/>
                  <a:headEnd/>
                  <a:tailEnd/>
                </a:ln>
              </p:spPr>
              <p:txBody>
                <a:bodyPr wrap="none" anchor="ctr"/>
                <a:lstStyle/>
                <a:p>
                  <a:endParaRPr lang="en-US"/>
                </a:p>
              </p:txBody>
            </p:sp>
            <p:sp>
              <p:nvSpPr>
                <p:cNvPr id="16445" name="Line 40"/>
                <p:cNvSpPr>
                  <a:spLocks noChangeShapeType="1"/>
                </p:cNvSpPr>
                <p:nvPr/>
              </p:nvSpPr>
              <p:spPr bwMode="auto">
                <a:xfrm>
                  <a:off x="2306" y="3262"/>
                  <a:ext cx="0" cy="573"/>
                </a:xfrm>
                <a:prstGeom prst="line">
                  <a:avLst/>
                </a:prstGeom>
                <a:noFill/>
                <a:ln w="38100">
                  <a:solidFill>
                    <a:schemeClr val="bg1"/>
                  </a:solidFill>
                  <a:round/>
                  <a:headEnd/>
                  <a:tailEnd/>
                </a:ln>
              </p:spPr>
              <p:txBody>
                <a:bodyPr wrap="none" anchor="ctr"/>
                <a:lstStyle/>
                <a:p>
                  <a:endParaRPr lang="en-US"/>
                </a:p>
              </p:txBody>
            </p:sp>
            <p:sp>
              <p:nvSpPr>
                <p:cNvPr id="16446" name="Line 41"/>
                <p:cNvSpPr>
                  <a:spLocks noChangeShapeType="1"/>
                </p:cNvSpPr>
                <p:nvPr/>
              </p:nvSpPr>
              <p:spPr bwMode="auto">
                <a:xfrm>
                  <a:off x="2366" y="3262"/>
                  <a:ext cx="0" cy="573"/>
                </a:xfrm>
                <a:prstGeom prst="line">
                  <a:avLst/>
                </a:prstGeom>
                <a:noFill/>
                <a:ln w="38100">
                  <a:solidFill>
                    <a:schemeClr val="bg1"/>
                  </a:solidFill>
                  <a:round/>
                  <a:headEnd/>
                  <a:tailEnd/>
                </a:ln>
              </p:spPr>
              <p:txBody>
                <a:bodyPr wrap="none" anchor="ctr"/>
                <a:lstStyle/>
                <a:p>
                  <a:endParaRPr lang="en-US"/>
                </a:p>
              </p:txBody>
            </p:sp>
            <p:sp>
              <p:nvSpPr>
                <p:cNvPr id="16447" name="Line 42"/>
                <p:cNvSpPr>
                  <a:spLocks noChangeShapeType="1"/>
                </p:cNvSpPr>
                <p:nvPr/>
              </p:nvSpPr>
              <p:spPr bwMode="auto">
                <a:xfrm>
                  <a:off x="2425" y="3262"/>
                  <a:ext cx="0" cy="573"/>
                </a:xfrm>
                <a:prstGeom prst="line">
                  <a:avLst/>
                </a:prstGeom>
                <a:noFill/>
                <a:ln w="38100">
                  <a:solidFill>
                    <a:schemeClr val="bg1"/>
                  </a:solidFill>
                  <a:round/>
                  <a:headEnd/>
                  <a:tailEnd/>
                </a:ln>
              </p:spPr>
              <p:txBody>
                <a:bodyPr wrap="none" anchor="ctr"/>
                <a:lstStyle/>
                <a:p>
                  <a:endParaRPr lang="en-US"/>
                </a:p>
              </p:txBody>
            </p:sp>
            <p:sp>
              <p:nvSpPr>
                <p:cNvPr id="16448" name="Line 43"/>
                <p:cNvSpPr>
                  <a:spLocks noChangeShapeType="1"/>
                </p:cNvSpPr>
                <p:nvPr/>
              </p:nvSpPr>
              <p:spPr bwMode="auto">
                <a:xfrm>
                  <a:off x="2486" y="3262"/>
                  <a:ext cx="1" cy="573"/>
                </a:xfrm>
                <a:prstGeom prst="line">
                  <a:avLst/>
                </a:prstGeom>
                <a:noFill/>
                <a:ln w="38100">
                  <a:solidFill>
                    <a:schemeClr val="bg1"/>
                  </a:solidFill>
                  <a:round/>
                  <a:headEnd/>
                  <a:tailEnd/>
                </a:ln>
              </p:spPr>
              <p:txBody>
                <a:bodyPr wrap="none" anchor="ctr"/>
                <a:lstStyle/>
                <a:p>
                  <a:endParaRPr lang="en-US"/>
                </a:p>
              </p:txBody>
            </p:sp>
            <p:sp>
              <p:nvSpPr>
                <p:cNvPr id="16449" name="Line 44"/>
                <p:cNvSpPr>
                  <a:spLocks noChangeShapeType="1"/>
                </p:cNvSpPr>
                <p:nvPr/>
              </p:nvSpPr>
              <p:spPr bwMode="auto">
                <a:xfrm>
                  <a:off x="2543" y="3262"/>
                  <a:ext cx="1" cy="573"/>
                </a:xfrm>
                <a:prstGeom prst="line">
                  <a:avLst/>
                </a:prstGeom>
                <a:noFill/>
                <a:ln w="38100">
                  <a:solidFill>
                    <a:schemeClr val="bg1"/>
                  </a:solidFill>
                  <a:round/>
                  <a:headEnd/>
                  <a:tailEnd/>
                </a:ln>
              </p:spPr>
              <p:txBody>
                <a:bodyPr wrap="none" anchor="ctr"/>
                <a:lstStyle/>
                <a:p>
                  <a:endParaRPr lang="en-US"/>
                </a:p>
              </p:txBody>
            </p:sp>
            <p:sp>
              <p:nvSpPr>
                <p:cNvPr id="16450" name="Line 45"/>
                <p:cNvSpPr>
                  <a:spLocks noChangeShapeType="1"/>
                </p:cNvSpPr>
                <p:nvPr/>
              </p:nvSpPr>
              <p:spPr bwMode="auto">
                <a:xfrm>
                  <a:off x="2604" y="3262"/>
                  <a:ext cx="1" cy="573"/>
                </a:xfrm>
                <a:prstGeom prst="line">
                  <a:avLst/>
                </a:prstGeom>
                <a:noFill/>
                <a:ln w="38100">
                  <a:solidFill>
                    <a:schemeClr val="bg1"/>
                  </a:solidFill>
                  <a:round/>
                  <a:headEnd/>
                  <a:tailEnd/>
                </a:ln>
              </p:spPr>
              <p:txBody>
                <a:bodyPr wrap="none" anchor="ctr"/>
                <a:lstStyle/>
                <a:p>
                  <a:endParaRPr lang="en-US"/>
                </a:p>
              </p:txBody>
            </p:sp>
            <p:sp>
              <p:nvSpPr>
                <p:cNvPr id="16451" name="Line 46"/>
                <p:cNvSpPr>
                  <a:spLocks noChangeShapeType="1"/>
                </p:cNvSpPr>
                <p:nvPr/>
              </p:nvSpPr>
              <p:spPr bwMode="auto">
                <a:xfrm>
                  <a:off x="2665" y="3262"/>
                  <a:ext cx="1" cy="573"/>
                </a:xfrm>
                <a:prstGeom prst="line">
                  <a:avLst/>
                </a:prstGeom>
                <a:noFill/>
                <a:ln w="38100">
                  <a:solidFill>
                    <a:schemeClr val="bg1"/>
                  </a:solidFill>
                  <a:round/>
                  <a:headEnd/>
                  <a:tailEnd/>
                </a:ln>
              </p:spPr>
              <p:txBody>
                <a:bodyPr wrap="none" anchor="ctr"/>
                <a:lstStyle/>
                <a:p>
                  <a:endParaRPr lang="en-US"/>
                </a:p>
              </p:txBody>
            </p:sp>
            <p:sp>
              <p:nvSpPr>
                <p:cNvPr id="16452" name="Line 47"/>
                <p:cNvSpPr>
                  <a:spLocks noChangeShapeType="1"/>
                </p:cNvSpPr>
                <p:nvPr/>
              </p:nvSpPr>
              <p:spPr bwMode="auto">
                <a:xfrm>
                  <a:off x="2723" y="3262"/>
                  <a:ext cx="1" cy="573"/>
                </a:xfrm>
                <a:prstGeom prst="line">
                  <a:avLst/>
                </a:prstGeom>
                <a:noFill/>
                <a:ln w="38100">
                  <a:solidFill>
                    <a:schemeClr val="bg1"/>
                  </a:solidFill>
                  <a:round/>
                  <a:headEnd/>
                  <a:tailEnd/>
                </a:ln>
              </p:spPr>
              <p:txBody>
                <a:bodyPr wrap="none" anchor="ctr"/>
                <a:lstStyle/>
                <a:p>
                  <a:endParaRPr lang="en-US"/>
                </a:p>
              </p:txBody>
            </p:sp>
            <p:sp>
              <p:nvSpPr>
                <p:cNvPr id="16453" name="Line 48"/>
                <p:cNvSpPr>
                  <a:spLocks noChangeShapeType="1"/>
                </p:cNvSpPr>
                <p:nvPr/>
              </p:nvSpPr>
              <p:spPr bwMode="auto">
                <a:xfrm>
                  <a:off x="2783" y="3259"/>
                  <a:ext cx="1" cy="574"/>
                </a:xfrm>
                <a:prstGeom prst="line">
                  <a:avLst/>
                </a:prstGeom>
                <a:noFill/>
                <a:ln w="38100">
                  <a:solidFill>
                    <a:schemeClr val="bg1"/>
                  </a:solidFill>
                  <a:round/>
                  <a:headEnd/>
                  <a:tailEnd/>
                </a:ln>
              </p:spPr>
              <p:txBody>
                <a:bodyPr wrap="none" anchor="ctr"/>
                <a:lstStyle/>
                <a:p>
                  <a:endParaRPr lang="en-US"/>
                </a:p>
              </p:txBody>
            </p:sp>
            <p:sp>
              <p:nvSpPr>
                <p:cNvPr id="16454" name="Line 49"/>
                <p:cNvSpPr>
                  <a:spLocks noChangeShapeType="1"/>
                </p:cNvSpPr>
                <p:nvPr/>
              </p:nvSpPr>
              <p:spPr bwMode="auto">
                <a:xfrm>
                  <a:off x="2843" y="3259"/>
                  <a:ext cx="1" cy="574"/>
                </a:xfrm>
                <a:prstGeom prst="line">
                  <a:avLst/>
                </a:prstGeom>
                <a:noFill/>
                <a:ln w="38100">
                  <a:solidFill>
                    <a:schemeClr val="bg1"/>
                  </a:solidFill>
                  <a:round/>
                  <a:headEnd/>
                  <a:tailEnd/>
                </a:ln>
              </p:spPr>
              <p:txBody>
                <a:bodyPr wrap="none" anchor="ctr"/>
                <a:lstStyle/>
                <a:p>
                  <a:endParaRPr lang="en-US"/>
                </a:p>
              </p:txBody>
            </p:sp>
            <p:sp>
              <p:nvSpPr>
                <p:cNvPr id="16455" name="Line 50"/>
                <p:cNvSpPr>
                  <a:spLocks noChangeShapeType="1"/>
                </p:cNvSpPr>
                <p:nvPr/>
              </p:nvSpPr>
              <p:spPr bwMode="auto">
                <a:xfrm>
                  <a:off x="2902" y="3259"/>
                  <a:ext cx="0" cy="574"/>
                </a:xfrm>
                <a:prstGeom prst="line">
                  <a:avLst/>
                </a:prstGeom>
                <a:noFill/>
                <a:ln w="38100">
                  <a:solidFill>
                    <a:schemeClr val="bg1"/>
                  </a:solidFill>
                  <a:round/>
                  <a:headEnd/>
                  <a:tailEnd/>
                </a:ln>
              </p:spPr>
              <p:txBody>
                <a:bodyPr wrap="none" anchor="ctr"/>
                <a:lstStyle/>
                <a:p>
                  <a:endParaRPr lang="en-US"/>
                </a:p>
              </p:txBody>
            </p:sp>
          </p:grpSp>
          <p:sp>
            <p:nvSpPr>
              <p:cNvPr id="16409" name="Line 52"/>
              <p:cNvSpPr>
                <a:spLocks noChangeShapeType="1"/>
              </p:cNvSpPr>
              <p:nvPr/>
            </p:nvSpPr>
            <p:spPr bwMode="auto">
              <a:xfrm>
                <a:off x="3198" y="2142"/>
                <a:ext cx="0" cy="768"/>
              </a:xfrm>
              <a:prstGeom prst="line">
                <a:avLst/>
              </a:prstGeom>
              <a:noFill/>
              <a:ln w="19050" cap="rnd">
                <a:solidFill>
                  <a:schemeClr val="tx1"/>
                </a:solidFill>
                <a:prstDash val="sysDot"/>
                <a:round/>
                <a:headEnd type="none" w="sm" len="sm"/>
                <a:tailEnd type="none" w="sm" len="sm"/>
              </a:ln>
            </p:spPr>
            <p:txBody>
              <a:bodyPr wrap="none" anchor="ctr"/>
              <a:lstStyle/>
              <a:p>
                <a:endParaRPr lang="en-US"/>
              </a:p>
            </p:txBody>
          </p:sp>
          <p:sp>
            <p:nvSpPr>
              <p:cNvPr id="16410" name="Line 53"/>
              <p:cNvSpPr>
                <a:spLocks noChangeShapeType="1"/>
              </p:cNvSpPr>
              <p:nvPr/>
            </p:nvSpPr>
            <p:spPr bwMode="auto">
              <a:xfrm>
                <a:off x="3043" y="2670"/>
                <a:ext cx="144" cy="0"/>
              </a:xfrm>
              <a:prstGeom prst="line">
                <a:avLst/>
              </a:prstGeom>
              <a:noFill/>
              <a:ln w="19050">
                <a:solidFill>
                  <a:schemeClr val="tx1"/>
                </a:solidFill>
                <a:round/>
                <a:headEnd type="none" w="sm" len="sm"/>
                <a:tailEnd type="triangle" w="med" len="med"/>
              </a:ln>
            </p:spPr>
            <p:txBody>
              <a:bodyPr wrap="none" anchor="ctr"/>
              <a:lstStyle/>
              <a:p>
                <a:endParaRPr lang="en-US"/>
              </a:p>
            </p:txBody>
          </p:sp>
          <p:sp>
            <p:nvSpPr>
              <p:cNvPr id="16411" name="Line 54"/>
              <p:cNvSpPr>
                <a:spLocks noChangeShapeType="1"/>
              </p:cNvSpPr>
              <p:nvPr/>
            </p:nvSpPr>
            <p:spPr bwMode="auto">
              <a:xfrm flipH="1">
                <a:off x="3235" y="2672"/>
                <a:ext cx="143" cy="0"/>
              </a:xfrm>
              <a:prstGeom prst="line">
                <a:avLst/>
              </a:prstGeom>
              <a:noFill/>
              <a:ln w="19050">
                <a:solidFill>
                  <a:schemeClr val="tx1"/>
                </a:solidFill>
                <a:round/>
                <a:headEnd type="none" w="sm" len="sm"/>
                <a:tailEnd type="triangle" w="med" len="med"/>
              </a:ln>
            </p:spPr>
            <p:txBody>
              <a:bodyPr wrap="none" anchor="ctr"/>
              <a:lstStyle/>
              <a:p>
                <a:endParaRPr lang="en-US"/>
              </a:p>
            </p:txBody>
          </p:sp>
          <p:sp>
            <p:nvSpPr>
              <p:cNvPr id="16412" name="Text Box 55"/>
              <p:cNvSpPr txBox="1">
                <a:spLocks noChangeArrowheads="1"/>
              </p:cNvSpPr>
              <p:nvPr/>
            </p:nvSpPr>
            <p:spPr bwMode="auto">
              <a:xfrm>
                <a:off x="3018" y="3483"/>
                <a:ext cx="772" cy="230"/>
              </a:xfrm>
              <a:prstGeom prst="rect">
                <a:avLst/>
              </a:prstGeom>
              <a:noFill/>
              <a:ln w="6350" cap="rnd">
                <a:noFill/>
                <a:prstDash val="sysDot"/>
                <a:miter lim="800000"/>
                <a:headEnd type="none" w="sm" len="sm"/>
                <a:tailEnd type="none" w="sm" len="sm"/>
              </a:ln>
            </p:spPr>
            <p:txBody>
              <a:bodyPr wrap="none" lIns="91436" tIns="45718" rIns="91436" bIns="45718">
                <a:spAutoFit/>
              </a:bodyPr>
              <a:lstStyle/>
              <a:p>
                <a:pPr defTabSz="915988" eaLnBrk="0" hangingPunct="0"/>
                <a:r>
                  <a:rPr lang="en-US" i="1">
                    <a:sym typeface="Symbol" pitchFamily="18" charset="2"/>
                  </a:rPr>
                  <a:t>m </a:t>
                </a:r>
                <a:r>
                  <a:rPr lang="en-US" i="1"/>
                  <a:t>f</a:t>
                </a:r>
                <a:r>
                  <a:rPr lang="en-US" i="1" baseline="-25000"/>
                  <a:t>rep</a:t>
                </a:r>
                <a:r>
                  <a:rPr lang="en-US" i="1"/>
                  <a:t>+ f</a:t>
                </a:r>
                <a:r>
                  <a:rPr lang="en-US" i="1" baseline="-25000"/>
                  <a:t>ceo</a:t>
                </a:r>
              </a:p>
            </p:txBody>
          </p:sp>
          <p:sp>
            <p:nvSpPr>
              <p:cNvPr id="16413" name="Line 79"/>
              <p:cNvSpPr>
                <a:spLocks noChangeShapeType="1"/>
              </p:cNvSpPr>
              <p:nvPr/>
            </p:nvSpPr>
            <p:spPr bwMode="auto">
              <a:xfrm>
                <a:off x="2605" y="2142"/>
                <a:ext cx="0" cy="768"/>
              </a:xfrm>
              <a:prstGeom prst="line">
                <a:avLst/>
              </a:prstGeom>
              <a:noFill/>
              <a:ln w="19050" cap="rnd">
                <a:solidFill>
                  <a:schemeClr val="tx1"/>
                </a:solidFill>
                <a:prstDash val="sysDot"/>
                <a:round/>
                <a:headEnd type="none" w="sm" len="sm"/>
                <a:tailEnd type="none" w="sm" len="sm"/>
              </a:ln>
            </p:spPr>
            <p:txBody>
              <a:bodyPr wrap="none" anchor="ctr"/>
              <a:lstStyle/>
              <a:p>
                <a:endParaRPr lang="en-US"/>
              </a:p>
            </p:txBody>
          </p:sp>
          <p:sp>
            <p:nvSpPr>
              <p:cNvPr id="16414" name="Line 80"/>
              <p:cNvSpPr>
                <a:spLocks noChangeShapeType="1"/>
              </p:cNvSpPr>
              <p:nvPr/>
            </p:nvSpPr>
            <p:spPr bwMode="auto">
              <a:xfrm>
                <a:off x="2462" y="2767"/>
                <a:ext cx="143" cy="0"/>
              </a:xfrm>
              <a:prstGeom prst="line">
                <a:avLst/>
              </a:prstGeom>
              <a:noFill/>
              <a:ln w="19050">
                <a:solidFill>
                  <a:schemeClr val="tx1"/>
                </a:solidFill>
                <a:round/>
                <a:headEnd type="none" w="sm" len="sm"/>
                <a:tailEnd type="triangle" w="med" len="med"/>
              </a:ln>
            </p:spPr>
            <p:txBody>
              <a:bodyPr wrap="none" anchor="ctr"/>
              <a:lstStyle/>
              <a:p>
                <a:endParaRPr lang="en-US"/>
              </a:p>
            </p:txBody>
          </p:sp>
          <p:sp>
            <p:nvSpPr>
              <p:cNvPr id="16415" name="Line 81"/>
              <p:cNvSpPr>
                <a:spLocks noChangeShapeType="1"/>
              </p:cNvSpPr>
              <p:nvPr/>
            </p:nvSpPr>
            <p:spPr bwMode="auto">
              <a:xfrm flipH="1">
                <a:off x="2638" y="2767"/>
                <a:ext cx="144" cy="0"/>
              </a:xfrm>
              <a:prstGeom prst="line">
                <a:avLst/>
              </a:prstGeom>
              <a:noFill/>
              <a:ln w="19050">
                <a:solidFill>
                  <a:schemeClr val="tx1"/>
                </a:solidFill>
                <a:round/>
                <a:headEnd type="none" w="sm" len="sm"/>
                <a:tailEnd type="triangle" w="med" len="med"/>
              </a:ln>
            </p:spPr>
            <p:txBody>
              <a:bodyPr wrap="none" anchor="ctr"/>
              <a:lstStyle/>
              <a:p>
                <a:endParaRPr lang="en-US"/>
              </a:p>
            </p:txBody>
          </p:sp>
          <p:sp>
            <p:nvSpPr>
              <p:cNvPr id="16416" name="Rectangle 82"/>
              <p:cNvSpPr>
                <a:spLocks noChangeArrowheads="1"/>
              </p:cNvSpPr>
              <p:nvPr/>
            </p:nvSpPr>
            <p:spPr bwMode="auto">
              <a:xfrm>
                <a:off x="2180" y="2668"/>
                <a:ext cx="358" cy="230"/>
              </a:xfrm>
              <a:prstGeom prst="rect">
                <a:avLst/>
              </a:prstGeom>
              <a:noFill/>
              <a:ln w="19050">
                <a:noFill/>
                <a:miter lim="800000"/>
                <a:headEnd type="none" w="sm" len="sm"/>
                <a:tailEnd type="none" w="sm" len="sm"/>
              </a:ln>
            </p:spPr>
            <p:txBody>
              <a:bodyPr wrap="none" lIns="91436" tIns="45718" rIns="91436" bIns="45718">
                <a:spAutoFit/>
              </a:bodyPr>
              <a:lstStyle/>
              <a:p>
                <a:pPr defTabSz="915988" eaLnBrk="0" hangingPunct="0"/>
                <a:r>
                  <a:rPr lang="en-US" i="1"/>
                  <a:t>f</a:t>
                </a:r>
                <a:r>
                  <a:rPr lang="en-US" i="1" baseline="-25000"/>
                  <a:t>b,Hg</a:t>
                </a:r>
              </a:p>
            </p:txBody>
          </p:sp>
          <p:sp>
            <p:nvSpPr>
              <p:cNvPr id="16417" name="Text Box 87"/>
              <p:cNvSpPr txBox="1">
                <a:spLocks noChangeArrowheads="1"/>
              </p:cNvSpPr>
              <p:nvPr/>
            </p:nvSpPr>
            <p:spPr bwMode="auto">
              <a:xfrm>
                <a:off x="2202" y="3492"/>
                <a:ext cx="731" cy="230"/>
              </a:xfrm>
              <a:prstGeom prst="rect">
                <a:avLst/>
              </a:prstGeom>
              <a:noFill/>
              <a:ln w="6350" cap="rnd">
                <a:noFill/>
                <a:prstDash val="sysDot"/>
                <a:miter lim="800000"/>
                <a:headEnd type="none" w="sm" len="sm"/>
                <a:tailEnd type="none" w="sm" len="sm"/>
              </a:ln>
            </p:spPr>
            <p:txBody>
              <a:bodyPr wrap="none" lIns="91436" tIns="45718" rIns="91436" bIns="45718">
                <a:spAutoFit/>
              </a:bodyPr>
              <a:lstStyle/>
              <a:p>
                <a:pPr defTabSz="915988" eaLnBrk="0" hangingPunct="0"/>
                <a:r>
                  <a:rPr lang="en-US" i="1">
                    <a:sym typeface="Symbol" pitchFamily="18" charset="2"/>
                  </a:rPr>
                  <a:t>n </a:t>
                </a:r>
                <a:r>
                  <a:rPr lang="en-US" i="1"/>
                  <a:t>f</a:t>
                </a:r>
                <a:r>
                  <a:rPr lang="en-US" i="1" baseline="-25000"/>
                  <a:t>rep</a:t>
                </a:r>
                <a:r>
                  <a:rPr lang="en-US" i="1"/>
                  <a:t>+ f</a:t>
                </a:r>
                <a:r>
                  <a:rPr lang="en-US" i="1" baseline="-25000"/>
                  <a:t>ceo</a:t>
                </a:r>
              </a:p>
            </p:txBody>
          </p:sp>
          <p:sp>
            <p:nvSpPr>
              <p:cNvPr id="16418" name="Line 97"/>
              <p:cNvSpPr>
                <a:spLocks noChangeShapeType="1"/>
              </p:cNvSpPr>
              <p:nvPr/>
            </p:nvSpPr>
            <p:spPr bwMode="auto">
              <a:xfrm>
                <a:off x="3203" y="3395"/>
                <a:ext cx="0" cy="97"/>
              </a:xfrm>
              <a:prstGeom prst="line">
                <a:avLst/>
              </a:prstGeom>
              <a:noFill/>
              <a:ln w="19050">
                <a:solidFill>
                  <a:schemeClr val="tx1"/>
                </a:solidFill>
                <a:round/>
                <a:headEnd/>
                <a:tailEnd/>
              </a:ln>
            </p:spPr>
            <p:txBody>
              <a:bodyPr/>
              <a:lstStyle/>
              <a:p>
                <a:endParaRPr lang="en-US"/>
              </a:p>
            </p:txBody>
          </p:sp>
          <p:sp>
            <p:nvSpPr>
              <p:cNvPr id="16419" name="Oval 105"/>
              <p:cNvSpPr>
                <a:spLocks noChangeArrowheads="1"/>
              </p:cNvSpPr>
              <p:nvPr/>
            </p:nvSpPr>
            <p:spPr bwMode="auto">
              <a:xfrm>
                <a:off x="3203" y="2772"/>
                <a:ext cx="49" cy="46"/>
              </a:xfrm>
              <a:prstGeom prst="ellipse">
                <a:avLst/>
              </a:prstGeom>
              <a:noFill/>
              <a:ln w="9525">
                <a:noFill/>
                <a:round/>
                <a:headEnd/>
                <a:tailEnd/>
              </a:ln>
            </p:spPr>
            <p:txBody>
              <a:bodyPr wrap="none" anchor="ctr"/>
              <a:lstStyle/>
              <a:p>
                <a:endParaRPr lang="en-US"/>
              </a:p>
            </p:txBody>
          </p:sp>
        </p:grpSp>
        <p:cxnSp>
          <p:nvCxnSpPr>
            <p:cNvPr id="16403" name="AutoShape 106"/>
            <p:cNvCxnSpPr>
              <a:cxnSpLocks noChangeShapeType="1"/>
              <a:stCxn id="16482" idx="2"/>
              <a:endCxn id="16419" idx="0"/>
            </p:cNvCxnSpPr>
            <p:nvPr/>
          </p:nvCxnSpPr>
          <p:spPr bwMode="auto">
            <a:xfrm rot="10800000" flipV="1">
              <a:off x="3228" y="1355"/>
              <a:ext cx="650" cy="1417"/>
            </a:xfrm>
            <a:prstGeom prst="bentConnector2">
              <a:avLst/>
            </a:prstGeom>
            <a:noFill/>
            <a:ln w="38100">
              <a:solidFill>
                <a:srgbClr val="29AD52"/>
              </a:solidFill>
              <a:miter lim="800000"/>
              <a:headEnd/>
              <a:tailEnd/>
            </a:ln>
          </p:spPr>
        </p:cxnSp>
        <p:cxnSp>
          <p:nvCxnSpPr>
            <p:cNvPr id="16404" name="AutoShape 109"/>
            <p:cNvCxnSpPr>
              <a:cxnSpLocks noChangeShapeType="1"/>
              <a:stCxn id="16497" idx="6"/>
              <a:endCxn id="16391" idx="0"/>
            </p:cNvCxnSpPr>
            <p:nvPr/>
          </p:nvCxnSpPr>
          <p:spPr bwMode="auto">
            <a:xfrm>
              <a:off x="1913" y="1353"/>
              <a:ext cx="716" cy="307"/>
            </a:xfrm>
            <a:prstGeom prst="bentConnector2">
              <a:avLst/>
            </a:prstGeom>
            <a:noFill/>
            <a:ln w="38100">
              <a:solidFill>
                <a:srgbClr val="FF9933"/>
              </a:solidFill>
              <a:miter lim="800000"/>
              <a:headEnd/>
              <a:tailEnd type="triangle" w="lg" len="med"/>
            </a:ln>
          </p:spPr>
        </p:cxnSp>
        <p:cxnSp>
          <p:nvCxnSpPr>
            <p:cNvPr id="16405" name="AutoShape 112"/>
            <p:cNvCxnSpPr>
              <a:cxnSpLocks noChangeShapeType="1"/>
              <a:stCxn id="16482" idx="2"/>
              <a:endCxn id="16392" idx="0"/>
            </p:cNvCxnSpPr>
            <p:nvPr/>
          </p:nvCxnSpPr>
          <p:spPr bwMode="auto">
            <a:xfrm rot="10800000" flipV="1">
              <a:off x="3229" y="1355"/>
              <a:ext cx="649" cy="410"/>
            </a:xfrm>
            <a:prstGeom prst="bentConnector2">
              <a:avLst/>
            </a:prstGeom>
            <a:noFill/>
            <a:ln w="38100">
              <a:solidFill>
                <a:srgbClr val="29AD52"/>
              </a:solidFill>
              <a:miter lim="800000"/>
              <a:headEnd/>
              <a:tailEnd type="triangle" w="lg" len="med"/>
            </a:ln>
          </p:spPr>
        </p:cxnSp>
      </p:grpSp>
      <p:grpSp>
        <p:nvGrpSpPr>
          <p:cNvPr id="16394" name="Group 122"/>
          <p:cNvGrpSpPr>
            <a:grpSpLocks/>
          </p:cNvGrpSpPr>
          <p:nvPr/>
        </p:nvGrpSpPr>
        <p:grpSpPr bwMode="auto">
          <a:xfrm>
            <a:off x="1042988" y="5340350"/>
            <a:ext cx="8389937" cy="1401763"/>
            <a:chOff x="657" y="3364"/>
            <a:chExt cx="5285" cy="883"/>
          </a:xfrm>
        </p:grpSpPr>
        <p:graphicFrame>
          <p:nvGraphicFramePr>
            <p:cNvPr id="16386" name="Object 119"/>
            <p:cNvGraphicFramePr>
              <a:graphicFrameLocks noChangeAspect="1"/>
            </p:cNvGraphicFramePr>
            <p:nvPr/>
          </p:nvGraphicFramePr>
          <p:xfrm>
            <a:off x="657" y="3364"/>
            <a:ext cx="907" cy="883"/>
          </p:xfrm>
          <a:graphic>
            <a:graphicData uri="http://schemas.openxmlformats.org/presentationml/2006/ole">
              <mc:AlternateContent xmlns:mc="http://schemas.openxmlformats.org/markup-compatibility/2006">
                <mc:Choice xmlns:v="urn:schemas-microsoft-com:vml" Requires="v">
                  <p:oleObj spid="_x0000_s713787" name="Equation" r:id="rId9" imgW="457200" imgH="444240" progId="Equation.3">
                    <p:embed/>
                  </p:oleObj>
                </mc:Choice>
                <mc:Fallback>
                  <p:oleObj name="Equation" r:id="rId9" imgW="457200" imgH="44424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 y="3364"/>
                          <a:ext cx="907" cy="8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96" name="Text Box 120"/>
            <p:cNvSpPr txBox="1">
              <a:spLocks noChangeArrowheads="1"/>
            </p:cNvSpPr>
            <p:nvPr/>
          </p:nvSpPr>
          <p:spPr bwMode="auto">
            <a:xfrm>
              <a:off x="1587" y="3612"/>
              <a:ext cx="4355" cy="288"/>
            </a:xfrm>
            <a:prstGeom prst="rect">
              <a:avLst/>
            </a:prstGeom>
            <a:noFill/>
            <a:ln w="50800" algn="ctr">
              <a:noFill/>
              <a:miter lim="800000"/>
              <a:headEnd/>
              <a:tailEnd/>
            </a:ln>
          </p:spPr>
          <p:txBody>
            <a:bodyPr>
              <a:spAutoFit/>
            </a:bodyPr>
            <a:lstStyle/>
            <a:p>
              <a:pPr>
                <a:spcBef>
                  <a:spcPct val="50000"/>
                </a:spcBef>
              </a:pPr>
              <a:r>
                <a:rPr lang="en-US" sz="2400"/>
                <a:t>1.052 871 833 148 990 438 ± 5.5 x 10</a:t>
              </a:r>
              <a:r>
                <a:rPr lang="en-US" sz="2400" baseline="30000"/>
                <a:t>-17</a:t>
              </a:r>
              <a:r>
                <a:rPr lang="en-US" sz="2400"/>
                <a:t>  </a:t>
              </a:r>
            </a:p>
          </p:txBody>
        </p:sp>
      </p:grpSp>
      <p:sp>
        <p:nvSpPr>
          <p:cNvPr id="16395" name="Text Box 10"/>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a:t>Comparison of Hg</a:t>
            </a:r>
            <a:r>
              <a:rPr lang="en-US" sz="2400" baseline="30000"/>
              <a:t>+</a:t>
            </a:r>
            <a:r>
              <a:rPr lang="en-US" sz="2400"/>
              <a:t> and Al</a:t>
            </a:r>
            <a:r>
              <a:rPr lang="en-US" sz="2400" baseline="30000"/>
              <a:t>+</a:t>
            </a:r>
            <a:r>
              <a:rPr lang="en-US" sz="2400"/>
              <a:t> Frequency Standards at NIST</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18"/>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a:t>Improvements in Primary Frequency Standards: Optical Clocks</a:t>
            </a:r>
          </a:p>
        </p:txBody>
      </p:sp>
      <p:sp>
        <p:nvSpPr>
          <p:cNvPr id="14340" name="Text Box 25"/>
          <p:cNvSpPr txBox="1">
            <a:spLocks noChangeArrowheads="1"/>
          </p:cNvSpPr>
          <p:nvPr/>
        </p:nvSpPr>
        <p:spPr bwMode="auto">
          <a:xfrm rot="-5400000">
            <a:off x="-1170781" y="3151981"/>
            <a:ext cx="2738438" cy="396875"/>
          </a:xfrm>
          <a:prstGeom prst="rect">
            <a:avLst/>
          </a:prstGeom>
          <a:noFill/>
          <a:ln w="9525">
            <a:noFill/>
            <a:miter lim="800000"/>
            <a:headEnd/>
            <a:tailEnd/>
          </a:ln>
        </p:spPr>
        <p:txBody>
          <a:bodyPr wrap="none">
            <a:spAutoFit/>
          </a:bodyPr>
          <a:lstStyle/>
          <a:p>
            <a:r>
              <a:rPr lang="en-US"/>
              <a:t>Frequency Uncertainty</a:t>
            </a:r>
          </a:p>
        </p:txBody>
      </p:sp>
      <p:sp>
        <p:nvSpPr>
          <p:cNvPr id="14341" name="Text Box 26"/>
          <p:cNvSpPr txBox="1">
            <a:spLocks noChangeArrowheads="1"/>
          </p:cNvSpPr>
          <p:nvPr/>
        </p:nvSpPr>
        <p:spPr bwMode="auto">
          <a:xfrm>
            <a:off x="4419600" y="6172200"/>
            <a:ext cx="720725" cy="396875"/>
          </a:xfrm>
          <a:prstGeom prst="rect">
            <a:avLst/>
          </a:prstGeom>
          <a:noFill/>
          <a:ln w="9525">
            <a:noFill/>
            <a:miter lim="800000"/>
            <a:headEnd/>
            <a:tailEnd/>
          </a:ln>
        </p:spPr>
        <p:txBody>
          <a:bodyPr wrap="none">
            <a:spAutoFit/>
          </a:bodyPr>
          <a:lstStyle/>
          <a:p>
            <a:r>
              <a:rPr lang="en-US"/>
              <a:t>Year</a:t>
            </a:r>
          </a:p>
        </p:txBody>
      </p:sp>
      <p:graphicFrame>
        <p:nvGraphicFramePr>
          <p:cNvPr id="14338" name="Object 27"/>
          <p:cNvGraphicFramePr>
            <a:graphicFrameLocks noChangeAspect="1"/>
          </p:cNvGraphicFramePr>
          <p:nvPr/>
        </p:nvGraphicFramePr>
        <p:xfrm>
          <a:off x="319088" y="615950"/>
          <a:ext cx="8686800" cy="6327775"/>
        </p:xfrm>
        <a:graphic>
          <a:graphicData uri="http://schemas.openxmlformats.org/presentationml/2006/ole">
            <mc:AlternateContent xmlns:mc="http://schemas.openxmlformats.org/markup-compatibility/2006">
              <mc:Choice xmlns:v="urn:schemas-microsoft-com:vml" Requires="v">
                <p:oleObj spid="_x0000_s711739" name="Chart" r:id="rId4" imgW="7267598" imgH="5105523" progId="Excel.Sheet.8">
                  <p:embed/>
                </p:oleObj>
              </mc:Choice>
              <mc:Fallback>
                <p:oleObj name="Chart" r:id="rId4" imgW="7267598" imgH="5105523"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615950"/>
                        <a:ext cx="8686800" cy="632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2" name="Text Box 28"/>
          <p:cNvSpPr txBox="1">
            <a:spLocks noChangeArrowheads="1"/>
          </p:cNvSpPr>
          <p:nvPr/>
        </p:nvSpPr>
        <p:spPr bwMode="auto">
          <a:xfrm>
            <a:off x="2438400" y="3251200"/>
            <a:ext cx="2484438" cy="1006475"/>
          </a:xfrm>
          <a:prstGeom prst="rect">
            <a:avLst/>
          </a:prstGeom>
          <a:noFill/>
          <a:ln w="9525">
            <a:noFill/>
            <a:miter lim="800000"/>
            <a:headEnd/>
            <a:tailEnd/>
          </a:ln>
        </p:spPr>
        <p:txBody>
          <a:bodyPr wrap="none">
            <a:spAutoFit/>
          </a:bodyPr>
          <a:lstStyle/>
          <a:p>
            <a:r>
              <a:rPr lang="en-US" b="1">
                <a:solidFill>
                  <a:srgbClr val="0000FF"/>
                </a:solidFill>
              </a:rPr>
              <a:t>Cesium Microwave</a:t>
            </a:r>
          </a:p>
          <a:p>
            <a:r>
              <a:rPr lang="en-US" b="1">
                <a:solidFill>
                  <a:srgbClr val="0000FF"/>
                </a:solidFill>
              </a:rPr>
              <a:t>Primary Frequency</a:t>
            </a:r>
          </a:p>
          <a:p>
            <a:r>
              <a:rPr lang="en-US" b="1">
                <a:solidFill>
                  <a:srgbClr val="0000FF"/>
                </a:solidFill>
              </a:rPr>
              <a:t>Standards</a:t>
            </a:r>
          </a:p>
        </p:txBody>
      </p:sp>
      <p:sp>
        <p:nvSpPr>
          <p:cNvPr id="14343" name="Text Box 29"/>
          <p:cNvSpPr txBox="1">
            <a:spLocks noChangeArrowheads="1"/>
          </p:cNvSpPr>
          <p:nvPr/>
        </p:nvSpPr>
        <p:spPr bwMode="auto">
          <a:xfrm>
            <a:off x="6629400" y="1066800"/>
            <a:ext cx="1497013" cy="1311275"/>
          </a:xfrm>
          <a:prstGeom prst="rect">
            <a:avLst/>
          </a:prstGeom>
          <a:noFill/>
          <a:ln w="9525">
            <a:noFill/>
            <a:miter lim="800000"/>
            <a:headEnd/>
            <a:tailEnd/>
          </a:ln>
        </p:spPr>
        <p:txBody>
          <a:bodyPr wrap="none">
            <a:spAutoFit/>
          </a:bodyPr>
          <a:lstStyle/>
          <a:p>
            <a:pPr algn="ctr"/>
            <a:r>
              <a:rPr lang="en-US" b="1">
                <a:solidFill>
                  <a:srgbClr val="FF0000"/>
                </a:solidFill>
              </a:rPr>
              <a:t>Optical</a:t>
            </a:r>
          </a:p>
          <a:p>
            <a:pPr algn="ctr"/>
            <a:r>
              <a:rPr lang="en-US" b="1">
                <a:solidFill>
                  <a:srgbClr val="FF0000"/>
                </a:solidFill>
              </a:rPr>
              <a:t>Frequency</a:t>
            </a:r>
          </a:p>
          <a:p>
            <a:pPr algn="ctr"/>
            <a:r>
              <a:rPr lang="en-US" b="1">
                <a:solidFill>
                  <a:srgbClr val="FF0000"/>
                </a:solidFill>
              </a:rPr>
              <a:t>Standards</a:t>
            </a:r>
          </a:p>
          <a:p>
            <a:pPr algn="ctr"/>
            <a:r>
              <a:rPr lang="en-US" b="1">
                <a:solidFill>
                  <a:srgbClr val="FF0000"/>
                </a:solidFill>
              </a:rPr>
              <a:t>(Research)</a:t>
            </a:r>
          </a:p>
        </p:txBody>
      </p:sp>
      <p:sp>
        <p:nvSpPr>
          <p:cNvPr id="14344" name="Text Box 30"/>
          <p:cNvSpPr txBox="1">
            <a:spLocks noChangeArrowheads="1"/>
          </p:cNvSpPr>
          <p:nvPr/>
        </p:nvSpPr>
        <p:spPr bwMode="auto">
          <a:xfrm>
            <a:off x="2133600" y="990600"/>
            <a:ext cx="869950" cy="366713"/>
          </a:xfrm>
          <a:prstGeom prst="rect">
            <a:avLst/>
          </a:prstGeom>
          <a:noFill/>
          <a:ln w="9525">
            <a:noFill/>
            <a:miter lim="800000"/>
            <a:headEnd/>
            <a:tailEnd/>
          </a:ln>
        </p:spPr>
        <p:txBody>
          <a:bodyPr wrap="none">
            <a:spAutoFit/>
          </a:bodyPr>
          <a:lstStyle/>
          <a:p>
            <a:r>
              <a:rPr lang="en-US" b="1">
                <a:solidFill>
                  <a:srgbClr val="0000FF"/>
                </a:solidFill>
              </a:rPr>
              <a:t>NBS-1</a:t>
            </a:r>
          </a:p>
        </p:txBody>
      </p:sp>
      <p:sp>
        <p:nvSpPr>
          <p:cNvPr id="14345" name="Text Box 31"/>
          <p:cNvSpPr txBox="1">
            <a:spLocks noChangeArrowheads="1"/>
          </p:cNvSpPr>
          <p:nvPr/>
        </p:nvSpPr>
        <p:spPr bwMode="auto">
          <a:xfrm>
            <a:off x="7162800" y="4267200"/>
            <a:ext cx="1047750" cy="366713"/>
          </a:xfrm>
          <a:prstGeom prst="rect">
            <a:avLst/>
          </a:prstGeom>
          <a:noFill/>
          <a:ln w="9525">
            <a:noFill/>
            <a:miter lim="800000"/>
            <a:headEnd/>
            <a:tailEnd/>
          </a:ln>
        </p:spPr>
        <p:txBody>
          <a:bodyPr wrap="none">
            <a:spAutoFit/>
          </a:bodyPr>
          <a:lstStyle/>
          <a:p>
            <a:r>
              <a:rPr lang="en-US" b="1">
                <a:solidFill>
                  <a:srgbClr val="0000FF"/>
                </a:solidFill>
              </a:rPr>
              <a:t>NIST-F1</a:t>
            </a:r>
          </a:p>
        </p:txBody>
      </p:sp>
      <p:sp>
        <p:nvSpPr>
          <p:cNvPr id="14346" name="Text Box 32"/>
          <p:cNvSpPr txBox="1">
            <a:spLocks noChangeArrowheads="1"/>
          </p:cNvSpPr>
          <p:nvPr/>
        </p:nvSpPr>
        <p:spPr bwMode="auto">
          <a:xfrm>
            <a:off x="4800600" y="4953000"/>
            <a:ext cx="1720850" cy="701675"/>
          </a:xfrm>
          <a:prstGeom prst="rect">
            <a:avLst/>
          </a:prstGeom>
          <a:noFill/>
          <a:ln w="9525">
            <a:noFill/>
            <a:miter lim="800000"/>
            <a:headEnd/>
            <a:tailEnd/>
          </a:ln>
        </p:spPr>
        <p:txBody>
          <a:bodyPr wrap="none">
            <a:spAutoFit/>
          </a:bodyPr>
          <a:lstStyle/>
          <a:p>
            <a:pPr algn="r"/>
            <a:r>
              <a:rPr lang="en-US" b="1">
                <a:solidFill>
                  <a:srgbClr val="FF0000"/>
                </a:solidFill>
              </a:rPr>
              <a:t>NIST optical </a:t>
            </a:r>
          </a:p>
          <a:p>
            <a:pPr algn="r"/>
            <a:r>
              <a:rPr lang="en-US" b="1">
                <a:solidFill>
                  <a:srgbClr val="FF0000"/>
                </a:solidFill>
              </a:rPr>
              <a:t>clocks</a:t>
            </a:r>
          </a:p>
        </p:txBody>
      </p:sp>
      <p:sp>
        <p:nvSpPr>
          <p:cNvPr id="14347" name="Rectangle 37"/>
          <p:cNvSpPr>
            <a:spLocks noChangeArrowheads="1"/>
          </p:cNvSpPr>
          <p:nvPr/>
        </p:nvSpPr>
        <p:spPr bwMode="auto">
          <a:xfrm rot="2229467">
            <a:off x="7150100" y="4572000"/>
            <a:ext cx="152400" cy="152400"/>
          </a:xfrm>
          <a:prstGeom prst="rect">
            <a:avLst/>
          </a:prstGeom>
          <a:solidFill>
            <a:srgbClr val="FF3300"/>
          </a:solidFill>
          <a:ln w="9525">
            <a:noFill/>
            <a:miter lim="800000"/>
            <a:headEnd/>
            <a:tailEnd/>
          </a:ln>
        </p:spPr>
        <p:txBody>
          <a:bodyPr wrap="none" anchor="ctr"/>
          <a:lstStyle/>
          <a:p>
            <a:endParaRPr lang="en-US"/>
          </a:p>
        </p:txBody>
      </p:sp>
      <p:sp>
        <p:nvSpPr>
          <p:cNvPr id="14348" name="AutoShape 38"/>
          <p:cNvSpPr>
            <a:spLocks/>
          </p:cNvSpPr>
          <p:nvPr/>
        </p:nvSpPr>
        <p:spPr bwMode="auto">
          <a:xfrm>
            <a:off x="6477000" y="4572000"/>
            <a:ext cx="304800" cy="1371600"/>
          </a:xfrm>
          <a:prstGeom prst="leftBrace">
            <a:avLst>
              <a:gd name="adj1" fmla="val 50000"/>
              <a:gd name="adj2" fmla="val 50000"/>
            </a:avLst>
          </a:prstGeom>
          <a:noFill/>
          <a:ln w="38100">
            <a:solidFill>
              <a:srgbClr val="FF0000"/>
            </a:solidFill>
            <a:round/>
            <a:headEnd type="none" w="sm" len="sm"/>
            <a:tailEnd type="none" w="sm" len="sm"/>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5634038" y="2679700"/>
            <a:ext cx="2286000" cy="1568450"/>
          </a:xfrm>
          <a:prstGeom prst="rect">
            <a:avLst/>
          </a:prstGeom>
          <a:noFill/>
        </p:spPr>
      </p:pic>
      <p:sp>
        <p:nvSpPr>
          <p:cNvPr id="47107" name="Text Box 3"/>
          <p:cNvSpPr txBox="1">
            <a:spLocks noChangeArrowheads="1"/>
          </p:cNvSpPr>
          <p:nvPr/>
        </p:nvSpPr>
        <p:spPr bwMode="auto">
          <a:xfrm>
            <a:off x="0" y="117475"/>
            <a:ext cx="9144000" cy="519113"/>
          </a:xfrm>
          <a:prstGeom prst="rect">
            <a:avLst/>
          </a:prstGeom>
          <a:noFill/>
          <a:ln w="9525">
            <a:noFill/>
            <a:miter lim="800000"/>
            <a:headEnd/>
            <a:tailEnd/>
          </a:ln>
          <a:effectLst/>
        </p:spPr>
        <p:txBody>
          <a:bodyPr>
            <a:spAutoFit/>
          </a:bodyPr>
          <a:lstStyle/>
          <a:p>
            <a:pPr algn="ctr"/>
            <a:r>
              <a:rPr lang="en-US" sz="2800"/>
              <a:t>Distribution of Highest Accuracy Time and Frequency</a:t>
            </a:r>
          </a:p>
        </p:txBody>
      </p:sp>
      <p:sp>
        <p:nvSpPr>
          <p:cNvPr id="47108" name="Text Box 4"/>
          <p:cNvSpPr txBox="1">
            <a:spLocks noChangeArrowheads="1"/>
          </p:cNvSpPr>
          <p:nvPr/>
        </p:nvSpPr>
        <p:spPr bwMode="auto">
          <a:xfrm>
            <a:off x="352425" y="1016000"/>
            <a:ext cx="8393113" cy="2430463"/>
          </a:xfrm>
          <a:prstGeom prst="rect">
            <a:avLst/>
          </a:prstGeom>
          <a:noFill/>
          <a:ln w="9525">
            <a:noFill/>
            <a:miter lim="800000"/>
            <a:headEnd/>
            <a:tailEnd/>
          </a:ln>
          <a:effectLst/>
        </p:spPr>
        <p:txBody>
          <a:bodyPr>
            <a:spAutoFit/>
          </a:bodyPr>
          <a:lstStyle/>
          <a:p>
            <a:pPr marL="174625" indent="-174625">
              <a:spcAft>
                <a:spcPct val="50000"/>
              </a:spcAft>
              <a:buFontTx/>
              <a:buChar char="•"/>
            </a:pPr>
            <a:r>
              <a:rPr lang="en-US" dirty="0"/>
              <a:t>Future microwave standards with frequency uncertainties ~10</a:t>
            </a:r>
            <a:r>
              <a:rPr lang="en-US" baseline="30000" dirty="0"/>
              <a:t>-16</a:t>
            </a:r>
            <a:r>
              <a:rPr lang="en-US" dirty="0"/>
              <a:t>.</a:t>
            </a:r>
          </a:p>
          <a:p>
            <a:pPr marL="174625" indent="-174625">
              <a:spcAft>
                <a:spcPct val="50000"/>
              </a:spcAft>
              <a:buFontTx/>
              <a:buChar char="•"/>
            </a:pPr>
            <a:r>
              <a:rPr lang="en-US" dirty="0"/>
              <a:t>Future optical standards with frequency uncertainties </a:t>
            </a:r>
            <a:r>
              <a:rPr lang="en-US" dirty="0" smtClean="0"/>
              <a:t>~10</a:t>
            </a:r>
            <a:r>
              <a:rPr lang="en-US" baseline="30000" dirty="0" smtClean="0"/>
              <a:t>-18</a:t>
            </a:r>
            <a:r>
              <a:rPr lang="en-US" dirty="0"/>
              <a:t>.</a:t>
            </a:r>
          </a:p>
          <a:p>
            <a:pPr marL="174625" indent="-174625">
              <a:spcAft>
                <a:spcPct val="50000"/>
              </a:spcAft>
              <a:buFontTx/>
              <a:buChar char="•"/>
            </a:pPr>
            <a:r>
              <a:rPr lang="en-US" dirty="0"/>
              <a:t>Most accurate current satellite time and frequency transfer:</a:t>
            </a:r>
          </a:p>
          <a:p>
            <a:pPr marL="633413" lvl="1" indent="-176213">
              <a:spcAft>
                <a:spcPct val="50000"/>
              </a:spcAft>
              <a:buFontTx/>
              <a:buChar char="•"/>
            </a:pPr>
            <a:r>
              <a:rPr lang="en-US" dirty="0"/>
              <a:t>Frequency stability ~10</a:t>
            </a:r>
            <a:r>
              <a:rPr lang="en-US" baseline="30000" dirty="0"/>
              <a:t>-15</a:t>
            </a:r>
            <a:r>
              <a:rPr lang="en-US" dirty="0"/>
              <a:t> at 1 to 10 days averaging.</a:t>
            </a:r>
          </a:p>
          <a:p>
            <a:pPr marL="633413" lvl="1" indent="-176213">
              <a:spcAft>
                <a:spcPct val="50000"/>
              </a:spcAft>
              <a:buFontTx/>
              <a:buChar char="•"/>
            </a:pPr>
            <a:r>
              <a:rPr lang="en-US" dirty="0"/>
              <a:t>Time transfer ~1 ns over 1 day.</a:t>
            </a:r>
          </a:p>
          <a:p>
            <a:pPr marL="633413" lvl="1" indent="-176213">
              <a:spcAft>
                <a:spcPct val="50000"/>
              </a:spcAft>
              <a:buFontTx/>
              <a:buChar char="•"/>
            </a:pPr>
            <a:r>
              <a:rPr lang="en-US" dirty="0"/>
              <a:t>Microwave (not optical) frequencies.</a:t>
            </a:r>
          </a:p>
        </p:txBody>
      </p:sp>
      <p:pic>
        <p:nvPicPr>
          <p:cNvPr id="47109" name="Picture 5" descr="oates_calcopfreqppt"/>
          <p:cNvPicPr>
            <a:picLocks noChangeAspect="1" noChangeArrowheads="1"/>
          </p:cNvPicPr>
          <p:nvPr/>
        </p:nvPicPr>
        <p:blipFill>
          <a:blip r:embed="rId4" cstate="print"/>
          <a:srcRect/>
          <a:stretch>
            <a:fillRect/>
          </a:stretch>
        </p:blipFill>
        <p:spPr bwMode="auto">
          <a:xfrm>
            <a:off x="411163" y="3963988"/>
            <a:ext cx="2141537" cy="2165350"/>
          </a:xfrm>
          <a:prstGeom prst="rect">
            <a:avLst/>
          </a:prstGeom>
          <a:noFill/>
        </p:spPr>
      </p:pic>
      <p:sp>
        <p:nvSpPr>
          <p:cNvPr id="47110" name="Text Box 6"/>
          <p:cNvSpPr txBox="1">
            <a:spLocks noChangeArrowheads="1"/>
          </p:cNvSpPr>
          <p:nvPr/>
        </p:nvSpPr>
        <p:spPr bwMode="auto">
          <a:xfrm>
            <a:off x="2667000" y="4140200"/>
            <a:ext cx="2209800" cy="646331"/>
          </a:xfrm>
          <a:prstGeom prst="rect">
            <a:avLst/>
          </a:prstGeom>
          <a:noFill/>
          <a:ln w="9525">
            <a:noFill/>
            <a:miter lim="800000"/>
            <a:headEnd/>
            <a:tailEnd/>
          </a:ln>
          <a:effectLst/>
        </p:spPr>
        <p:txBody>
          <a:bodyPr wrap="square">
            <a:spAutoFit/>
          </a:bodyPr>
          <a:lstStyle/>
          <a:p>
            <a:r>
              <a:rPr lang="en-US" dirty="0" smtClean="0"/>
              <a:t>Optical clock </a:t>
            </a:r>
            <a:br>
              <a:rPr lang="en-US" dirty="0" smtClean="0"/>
            </a:br>
            <a:r>
              <a:rPr lang="en-US" dirty="0" smtClean="0"/>
              <a:t>~10</a:t>
            </a:r>
            <a:r>
              <a:rPr lang="en-US" baseline="30000" dirty="0" smtClean="0"/>
              <a:t>-17 </a:t>
            </a:r>
            <a:r>
              <a:rPr lang="en-US" dirty="0" smtClean="0"/>
              <a:t>and better</a:t>
            </a:r>
            <a:endParaRPr lang="en-US" dirty="0"/>
          </a:p>
        </p:txBody>
      </p:sp>
      <p:sp>
        <p:nvSpPr>
          <p:cNvPr id="47111" name="Text Box 7"/>
          <p:cNvSpPr txBox="1">
            <a:spLocks noChangeArrowheads="1"/>
          </p:cNvSpPr>
          <p:nvPr/>
        </p:nvSpPr>
        <p:spPr bwMode="auto">
          <a:xfrm>
            <a:off x="5659438" y="2709863"/>
            <a:ext cx="666750" cy="366712"/>
          </a:xfrm>
          <a:prstGeom prst="rect">
            <a:avLst/>
          </a:prstGeom>
          <a:noFill/>
          <a:ln w="9525">
            <a:noFill/>
            <a:miter lim="800000"/>
            <a:headEnd/>
            <a:tailEnd/>
          </a:ln>
          <a:effectLst/>
        </p:spPr>
        <p:txBody>
          <a:bodyPr wrap="none">
            <a:spAutoFit/>
          </a:bodyPr>
          <a:lstStyle/>
          <a:p>
            <a:r>
              <a:rPr lang="en-US" b="1">
                <a:solidFill>
                  <a:schemeClr val="bg1"/>
                </a:solidFill>
              </a:rPr>
              <a:t>GPS</a:t>
            </a:r>
          </a:p>
        </p:txBody>
      </p:sp>
      <p:pic>
        <p:nvPicPr>
          <p:cNvPr id="47112" name="Picture 8" descr="2wayantenna"/>
          <p:cNvPicPr>
            <a:picLocks noChangeAspect="1" noChangeArrowheads="1"/>
          </p:cNvPicPr>
          <p:nvPr/>
        </p:nvPicPr>
        <p:blipFill>
          <a:blip r:embed="rId5" cstate="print"/>
          <a:srcRect l="17949" r="22223"/>
          <a:stretch>
            <a:fillRect/>
          </a:stretch>
        </p:blipFill>
        <p:spPr bwMode="auto">
          <a:xfrm>
            <a:off x="7023100" y="3971925"/>
            <a:ext cx="1944688" cy="2112963"/>
          </a:xfrm>
          <a:prstGeom prst="rect">
            <a:avLst/>
          </a:prstGeom>
          <a:noFill/>
        </p:spPr>
      </p:pic>
      <p:sp>
        <p:nvSpPr>
          <p:cNvPr id="47113" name="Text Box 9"/>
          <p:cNvSpPr txBox="1">
            <a:spLocks noChangeArrowheads="1"/>
          </p:cNvSpPr>
          <p:nvPr/>
        </p:nvSpPr>
        <p:spPr bwMode="auto">
          <a:xfrm>
            <a:off x="7110413" y="4186238"/>
            <a:ext cx="1111250" cy="366712"/>
          </a:xfrm>
          <a:prstGeom prst="rect">
            <a:avLst/>
          </a:prstGeom>
          <a:noFill/>
          <a:ln w="9525">
            <a:noFill/>
            <a:miter lim="800000"/>
            <a:headEnd/>
            <a:tailEnd/>
          </a:ln>
          <a:effectLst/>
        </p:spPr>
        <p:txBody>
          <a:bodyPr wrap="none">
            <a:spAutoFit/>
          </a:bodyPr>
          <a:lstStyle/>
          <a:p>
            <a:r>
              <a:rPr lang="en-US" b="1">
                <a:solidFill>
                  <a:schemeClr val="bg1"/>
                </a:solidFill>
              </a:rPr>
              <a:t>TWSTFT</a:t>
            </a:r>
          </a:p>
        </p:txBody>
      </p:sp>
      <p:sp>
        <p:nvSpPr>
          <p:cNvPr id="47114" name="AutoShape 10"/>
          <p:cNvSpPr>
            <a:spLocks noChangeArrowheads="1"/>
          </p:cNvSpPr>
          <p:nvPr/>
        </p:nvSpPr>
        <p:spPr bwMode="auto">
          <a:xfrm>
            <a:off x="2884488" y="5364163"/>
            <a:ext cx="3643312" cy="384175"/>
          </a:xfrm>
          <a:prstGeom prst="rightArrow">
            <a:avLst>
              <a:gd name="adj1" fmla="val 50000"/>
              <a:gd name="adj2" fmla="val 237087"/>
            </a:avLst>
          </a:prstGeom>
          <a:solidFill>
            <a:srgbClr val="00CCFF"/>
          </a:solidFill>
          <a:ln w="9525">
            <a:solidFill>
              <a:schemeClr val="tx1"/>
            </a:solidFill>
            <a:miter lim="800000"/>
            <a:headEnd/>
            <a:tailEnd/>
          </a:ln>
          <a:effectLst/>
        </p:spPr>
        <p:txBody>
          <a:bodyPr wrap="none" anchor="ctr"/>
          <a:lstStyle/>
          <a:p>
            <a:endParaRPr lang="en-US"/>
          </a:p>
        </p:txBody>
      </p:sp>
      <p:sp>
        <p:nvSpPr>
          <p:cNvPr id="47115" name="Text Box 11"/>
          <p:cNvSpPr txBox="1">
            <a:spLocks noChangeArrowheads="1"/>
          </p:cNvSpPr>
          <p:nvPr/>
        </p:nvSpPr>
        <p:spPr bwMode="auto">
          <a:xfrm>
            <a:off x="3684588" y="4768850"/>
            <a:ext cx="1673225" cy="1555750"/>
          </a:xfrm>
          <a:prstGeom prst="rect">
            <a:avLst/>
          </a:prstGeom>
          <a:noFill/>
          <a:ln w="9525">
            <a:noFill/>
            <a:miter lim="800000"/>
            <a:headEnd/>
            <a:tailEnd/>
          </a:ln>
          <a:effectLst/>
        </p:spPr>
        <p:txBody>
          <a:bodyPr wrap="none">
            <a:spAutoFit/>
          </a:bodyPr>
          <a:lstStyle/>
          <a:p>
            <a:r>
              <a:rPr lang="en-US" sz="9600" b="1" i="1">
                <a:solidFill>
                  <a:srgbClr val="FF0000"/>
                </a:solidFill>
              </a:rPr>
              <a:t>??</a:t>
            </a:r>
          </a:p>
        </p:txBody>
      </p:sp>
      <p:sp>
        <p:nvSpPr>
          <p:cNvPr id="47116" name="Text Box 12"/>
          <p:cNvSpPr txBox="1">
            <a:spLocks noChangeArrowheads="1"/>
          </p:cNvSpPr>
          <p:nvPr/>
        </p:nvSpPr>
        <p:spPr bwMode="auto">
          <a:xfrm>
            <a:off x="5884863" y="4410075"/>
            <a:ext cx="1135062" cy="915988"/>
          </a:xfrm>
          <a:prstGeom prst="rect">
            <a:avLst/>
          </a:prstGeom>
          <a:noFill/>
          <a:ln w="9525">
            <a:noFill/>
            <a:miter lim="800000"/>
            <a:headEnd/>
            <a:tailEnd/>
          </a:ln>
          <a:effectLst/>
        </p:spPr>
        <p:txBody>
          <a:bodyPr>
            <a:spAutoFit/>
          </a:bodyPr>
          <a:lstStyle/>
          <a:p>
            <a:r>
              <a:rPr lang="en-US"/>
              <a:t>Satellite transfer ~10</a:t>
            </a:r>
            <a:r>
              <a:rPr lang="en-US" baseline="30000"/>
              <a:t>-15</a:t>
            </a:r>
          </a:p>
        </p:txBody>
      </p:sp>
    </p:spTree>
    <p:extLst>
      <p:ext uri="{BB962C8B-B14F-4D97-AF65-F5344CB8AC3E}">
        <p14:creationId xmlns:p14="http://schemas.microsoft.com/office/powerpoint/2010/main" val="243094168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time transfer-twoway"/>
          <p:cNvPicPr>
            <a:picLocks noChangeAspect="1" noChangeArrowheads="1"/>
          </p:cNvPicPr>
          <p:nvPr/>
        </p:nvPicPr>
        <p:blipFill>
          <a:blip r:embed="rId3" cstate="print"/>
          <a:srcRect/>
          <a:stretch>
            <a:fillRect/>
          </a:stretch>
        </p:blipFill>
        <p:spPr bwMode="auto">
          <a:xfrm>
            <a:off x="3408363" y="4559300"/>
            <a:ext cx="2847975" cy="1689100"/>
          </a:xfrm>
          <a:prstGeom prst="rect">
            <a:avLst/>
          </a:prstGeom>
          <a:noFill/>
        </p:spPr>
      </p:pic>
      <p:pic>
        <p:nvPicPr>
          <p:cNvPr id="45059" name="Picture 3" descr="time transfer-common view"/>
          <p:cNvPicPr>
            <a:picLocks noChangeAspect="1" noChangeArrowheads="1"/>
          </p:cNvPicPr>
          <p:nvPr/>
        </p:nvPicPr>
        <p:blipFill>
          <a:blip r:embed="rId4" cstate="print"/>
          <a:srcRect/>
          <a:stretch>
            <a:fillRect/>
          </a:stretch>
        </p:blipFill>
        <p:spPr bwMode="auto">
          <a:xfrm>
            <a:off x="6518275" y="1500188"/>
            <a:ext cx="2243138" cy="3081337"/>
          </a:xfrm>
          <a:prstGeom prst="rect">
            <a:avLst/>
          </a:prstGeom>
          <a:noFill/>
        </p:spPr>
      </p:pic>
      <p:sp>
        <p:nvSpPr>
          <p:cNvPr id="45060" name="Text Box 4"/>
          <p:cNvSpPr txBox="1">
            <a:spLocks noChangeArrowheads="1"/>
          </p:cNvSpPr>
          <p:nvPr/>
        </p:nvSpPr>
        <p:spPr bwMode="auto">
          <a:xfrm>
            <a:off x="0" y="117475"/>
            <a:ext cx="9144000" cy="519113"/>
          </a:xfrm>
          <a:prstGeom prst="rect">
            <a:avLst/>
          </a:prstGeom>
          <a:noFill/>
          <a:ln w="9525">
            <a:noFill/>
            <a:miter lim="800000"/>
            <a:headEnd/>
            <a:tailEnd/>
          </a:ln>
          <a:effectLst/>
        </p:spPr>
        <p:txBody>
          <a:bodyPr>
            <a:spAutoFit/>
          </a:bodyPr>
          <a:lstStyle/>
          <a:p>
            <a:pPr algn="ctr"/>
            <a:r>
              <a:rPr lang="en-US" sz="2800"/>
              <a:t>Distribution of Highest Accuracy Time and Frequency</a:t>
            </a:r>
          </a:p>
        </p:txBody>
      </p:sp>
      <p:sp>
        <p:nvSpPr>
          <p:cNvPr id="45061" name="Text Box 5"/>
          <p:cNvSpPr txBox="1">
            <a:spLocks noChangeArrowheads="1"/>
          </p:cNvSpPr>
          <p:nvPr/>
        </p:nvSpPr>
        <p:spPr bwMode="auto">
          <a:xfrm>
            <a:off x="2149475" y="5573713"/>
            <a:ext cx="1111250" cy="366712"/>
          </a:xfrm>
          <a:prstGeom prst="rect">
            <a:avLst/>
          </a:prstGeom>
          <a:noFill/>
          <a:ln w="9525">
            <a:noFill/>
            <a:miter lim="800000"/>
            <a:headEnd/>
            <a:tailEnd/>
          </a:ln>
          <a:effectLst/>
        </p:spPr>
        <p:txBody>
          <a:bodyPr wrap="none">
            <a:spAutoFit/>
          </a:bodyPr>
          <a:lstStyle/>
          <a:p>
            <a:r>
              <a:rPr lang="en-US" b="1" i="1"/>
              <a:t>TWSTFT</a:t>
            </a:r>
          </a:p>
        </p:txBody>
      </p:sp>
      <p:sp>
        <p:nvSpPr>
          <p:cNvPr id="45062" name="Text Box 6"/>
          <p:cNvSpPr txBox="1">
            <a:spLocks noChangeArrowheads="1"/>
          </p:cNvSpPr>
          <p:nvPr/>
        </p:nvSpPr>
        <p:spPr bwMode="auto">
          <a:xfrm>
            <a:off x="7138988" y="4560888"/>
            <a:ext cx="1177925" cy="366712"/>
          </a:xfrm>
          <a:prstGeom prst="rect">
            <a:avLst/>
          </a:prstGeom>
          <a:noFill/>
          <a:ln w="9525">
            <a:noFill/>
            <a:miter lim="800000"/>
            <a:headEnd/>
            <a:tailEnd/>
          </a:ln>
          <a:effectLst/>
        </p:spPr>
        <p:txBody>
          <a:bodyPr>
            <a:spAutoFit/>
          </a:bodyPr>
          <a:lstStyle/>
          <a:p>
            <a:r>
              <a:rPr lang="en-US" b="1" i="1"/>
              <a:t>GPS-CP</a:t>
            </a:r>
          </a:p>
        </p:txBody>
      </p:sp>
      <p:sp>
        <p:nvSpPr>
          <p:cNvPr id="45063" name="Rectangle 7"/>
          <p:cNvSpPr>
            <a:spLocks noChangeArrowheads="1"/>
          </p:cNvSpPr>
          <p:nvPr/>
        </p:nvSpPr>
        <p:spPr bwMode="auto">
          <a:xfrm>
            <a:off x="246063" y="1038225"/>
            <a:ext cx="6743700" cy="3698875"/>
          </a:xfrm>
          <a:prstGeom prst="rect">
            <a:avLst/>
          </a:prstGeom>
          <a:noFill/>
          <a:ln w="9525">
            <a:noFill/>
            <a:miter lim="800000"/>
            <a:headEnd/>
            <a:tailEnd/>
          </a:ln>
          <a:effectLst/>
        </p:spPr>
        <p:txBody>
          <a:bodyPr lIns="92075" tIns="46038" rIns="92075" bIns="46038"/>
          <a:lstStyle/>
          <a:p>
            <a:pPr marL="342900" indent="-342900">
              <a:lnSpc>
                <a:spcPct val="90000"/>
              </a:lnSpc>
              <a:spcBef>
                <a:spcPct val="20000"/>
              </a:spcBef>
              <a:buFontTx/>
              <a:buChar char="•"/>
            </a:pPr>
            <a:r>
              <a:rPr lang="en-US"/>
              <a:t>Develop the science and technology of satellite time/frequency signal transfer to improve accuracy by a factor of 100 to 1000.</a:t>
            </a:r>
          </a:p>
          <a:p>
            <a:pPr marL="342900" indent="-342900">
              <a:lnSpc>
                <a:spcPct val="90000"/>
              </a:lnSpc>
              <a:spcBef>
                <a:spcPct val="20000"/>
              </a:spcBef>
              <a:buFontTx/>
              <a:buChar char="•"/>
            </a:pPr>
            <a:endParaRPr lang="en-US"/>
          </a:p>
          <a:p>
            <a:pPr marL="342900" indent="-342900">
              <a:lnSpc>
                <a:spcPct val="90000"/>
              </a:lnSpc>
              <a:spcBef>
                <a:spcPct val="20000"/>
              </a:spcBef>
              <a:buFontTx/>
              <a:buChar char="•"/>
            </a:pPr>
            <a:r>
              <a:rPr lang="en-US"/>
              <a:t>Use two independent methods to verify signal distribution performance.</a:t>
            </a:r>
          </a:p>
          <a:p>
            <a:pPr marL="742950" lvl="1" indent="-285750">
              <a:lnSpc>
                <a:spcPct val="90000"/>
              </a:lnSpc>
              <a:spcBef>
                <a:spcPct val="20000"/>
              </a:spcBef>
              <a:buFontTx/>
              <a:buChar char="–"/>
            </a:pPr>
            <a:r>
              <a:rPr lang="en-US"/>
              <a:t>Two-way transfer.</a:t>
            </a:r>
          </a:p>
          <a:p>
            <a:pPr marL="742950" lvl="1" indent="-285750">
              <a:lnSpc>
                <a:spcPct val="90000"/>
              </a:lnSpc>
              <a:spcBef>
                <a:spcPct val="20000"/>
              </a:spcBef>
              <a:buFontTx/>
              <a:buChar char="–"/>
            </a:pPr>
            <a:r>
              <a:rPr lang="en-US"/>
              <a:t>GPS Carrier phase.</a:t>
            </a:r>
          </a:p>
          <a:p>
            <a:pPr marL="742950" lvl="1" indent="-285750">
              <a:lnSpc>
                <a:spcPct val="90000"/>
              </a:lnSpc>
              <a:spcBef>
                <a:spcPct val="20000"/>
              </a:spcBef>
              <a:buFontTx/>
              <a:buChar char="–"/>
            </a:pPr>
            <a:endParaRPr lang="en-US"/>
          </a:p>
          <a:p>
            <a:pPr marL="342900" indent="-342900">
              <a:lnSpc>
                <a:spcPct val="90000"/>
              </a:lnSpc>
              <a:spcBef>
                <a:spcPct val="20000"/>
              </a:spcBef>
              <a:buFontTx/>
              <a:buChar char="•"/>
            </a:pPr>
            <a:r>
              <a:rPr lang="en-US"/>
              <a:t>Goal is 5 ps rms time stability at 10 days, which corresponds to </a:t>
            </a:r>
            <a:r>
              <a:rPr lang="en-US">
                <a:sym typeface="Symbol" pitchFamily="18" charset="2"/>
              </a:rPr>
              <a:t></a:t>
            </a:r>
            <a:r>
              <a:rPr lang="en-US"/>
              <a:t>1x10</a:t>
            </a:r>
            <a:r>
              <a:rPr lang="en-US" baseline="30000"/>
              <a:t>-17</a:t>
            </a:r>
            <a:r>
              <a:rPr lang="en-US"/>
              <a:t> frequency transfer accuracy at 10 days.</a:t>
            </a:r>
          </a:p>
        </p:txBody>
      </p:sp>
    </p:spTree>
    <p:extLst>
      <p:ext uri="{BB962C8B-B14F-4D97-AF65-F5344CB8AC3E}">
        <p14:creationId xmlns:p14="http://schemas.microsoft.com/office/powerpoint/2010/main" val="25582945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7" name="Text Box 55"/>
          <p:cNvSpPr txBox="1">
            <a:spLocks noChangeArrowheads="1"/>
          </p:cNvSpPr>
          <p:nvPr/>
        </p:nvSpPr>
        <p:spPr bwMode="auto">
          <a:xfrm>
            <a:off x="6149975" y="1466850"/>
            <a:ext cx="2754313" cy="3724275"/>
          </a:xfrm>
          <a:prstGeom prst="rect">
            <a:avLst/>
          </a:prstGeom>
          <a:noFill/>
          <a:ln w="9525">
            <a:noFill/>
            <a:miter lim="800000"/>
            <a:headEnd/>
            <a:tailEnd/>
          </a:ln>
        </p:spPr>
        <p:txBody>
          <a:bodyPr>
            <a:spAutoFit/>
          </a:bodyPr>
          <a:lstStyle/>
          <a:p>
            <a:pPr marL="176213" indent="-176213">
              <a:spcBef>
                <a:spcPct val="50000"/>
              </a:spcBef>
              <a:buClr>
                <a:srgbClr val="3366FF"/>
              </a:buClr>
              <a:buFont typeface="Wingdings" pitchFamily="2" charset="2"/>
              <a:buChar char="q"/>
              <a:tabLst>
                <a:tab pos="0" algn="l"/>
              </a:tabLst>
              <a:defRPr/>
            </a:pPr>
            <a:r>
              <a:rPr lang="en-US" sz="2000" dirty="0">
                <a:latin typeface="+mj-lt"/>
              </a:rPr>
              <a:t>  </a:t>
            </a:r>
            <a:r>
              <a:rPr lang="en-US" dirty="0">
                <a:latin typeface="+mj-lt"/>
              </a:rPr>
              <a:t>The primary technique used by NIST to contribute to UTC.</a:t>
            </a:r>
          </a:p>
          <a:p>
            <a:pPr marL="176213" indent="-176213">
              <a:spcBef>
                <a:spcPct val="50000"/>
              </a:spcBef>
              <a:buClr>
                <a:srgbClr val="3366FF"/>
              </a:buClr>
              <a:buFont typeface="Wingdings" pitchFamily="2" charset="2"/>
              <a:buChar char="q"/>
              <a:tabLst>
                <a:tab pos="0" algn="l"/>
              </a:tabLst>
              <a:defRPr/>
            </a:pPr>
            <a:r>
              <a:rPr lang="en-US" dirty="0">
                <a:latin typeface="+mj-lt"/>
              </a:rPr>
              <a:t>  NIST is involved in regular comparison with 12 European NMIs.</a:t>
            </a:r>
          </a:p>
          <a:p>
            <a:pPr marL="176213" indent="-176213">
              <a:spcBef>
                <a:spcPct val="50000"/>
              </a:spcBef>
              <a:buClr>
                <a:srgbClr val="3366FF"/>
              </a:buClr>
              <a:buFont typeface="Wingdings" pitchFamily="2" charset="2"/>
              <a:buChar char="q"/>
              <a:tabLst>
                <a:tab pos="0" algn="l"/>
              </a:tabLst>
              <a:defRPr/>
            </a:pPr>
            <a:r>
              <a:rPr lang="en-US" dirty="0">
                <a:latin typeface="+mj-lt"/>
              </a:rPr>
              <a:t>  NIST earth station uses a 3.7 m dish, and K</a:t>
            </a:r>
            <a:r>
              <a:rPr lang="en-US" baseline="-25000" dirty="0">
                <a:latin typeface="+mj-lt"/>
              </a:rPr>
              <a:t>U</a:t>
            </a:r>
            <a:r>
              <a:rPr lang="en-US" dirty="0">
                <a:latin typeface="+mj-lt"/>
              </a:rPr>
              <a:t> band radio equipment.</a:t>
            </a:r>
            <a:endParaRPr lang="en-US" baseline="-25000" dirty="0">
              <a:latin typeface="+mj-lt"/>
            </a:endParaRPr>
          </a:p>
        </p:txBody>
      </p:sp>
      <p:pic>
        <p:nvPicPr>
          <p:cNvPr id="14339" name="Picture 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8" y="728663"/>
            <a:ext cx="5878512"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itle 7"/>
          <p:cNvSpPr>
            <a:spLocks noGrp="1"/>
          </p:cNvSpPr>
          <p:nvPr>
            <p:ph type="title"/>
          </p:nvPr>
        </p:nvSpPr>
        <p:spPr>
          <a:xfrm>
            <a:off x="285750" y="0"/>
            <a:ext cx="8229600" cy="715963"/>
          </a:xfrm>
        </p:spPr>
        <p:txBody>
          <a:bodyPr/>
          <a:lstStyle/>
          <a:p>
            <a:r>
              <a:rPr lang="en-US" sz="2400" dirty="0" smtClean="0">
                <a:solidFill>
                  <a:schemeClr val="tx1"/>
                </a:solidFill>
                <a:latin typeface="Tahoma" pitchFamily="34" charset="0"/>
                <a:cs typeface="Tahoma" pitchFamily="34" charset="0"/>
              </a:rPr>
              <a:t>Two-Way Satellite Time and Frequency Transfer</a:t>
            </a:r>
          </a:p>
        </p:txBody>
      </p:sp>
    </p:spTree>
    <p:extLst>
      <p:ext uri="{BB962C8B-B14F-4D97-AF65-F5344CB8AC3E}">
        <p14:creationId xmlns:p14="http://schemas.microsoft.com/office/powerpoint/2010/main" val="18198142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3" cstate="print"/>
          <a:srcRect/>
          <a:stretch>
            <a:fillRect/>
          </a:stretch>
        </p:blipFill>
        <p:spPr bwMode="auto">
          <a:xfrm>
            <a:off x="0" y="762000"/>
            <a:ext cx="3863975" cy="5410200"/>
          </a:xfrm>
          <a:prstGeom prst="rect">
            <a:avLst/>
          </a:prstGeom>
          <a:noFill/>
          <a:ln w="12700">
            <a:noFill/>
            <a:miter lim="800000"/>
            <a:headEnd type="none" w="sm" len="sm"/>
            <a:tailEnd type="none" w="sm" len="sm"/>
          </a:ln>
          <a:effectLst/>
        </p:spPr>
      </p:pic>
      <p:sp>
        <p:nvSpPr>
          <p:cNvPr id="115717" name="Text Box 5"/>
          <p:cNvSpPr txBox="1">
            <a:spLocks noChangeArrowheads="1"/>
          </p:cNvSpPr>
          <p:nvPr/>
        </p:nvSpPr>
        <p:spPr bwMode="auto">
          <a:xfrm>
            <a:off x="3810000" y="914400"/>
            <a:ext cx="5181600" cy="3477875"/>
          </a:xfrm>
          <a:prstGeom prst="rect">
            <a:avLst/>
          </a:prstGeom>
          <a:noFill/>
          <a:ln w="12700">
            <a:noFill/>
            <a:miter lim="800000"/>
            <a:headEnd type="none" w="sm" len="sm"/>
            <a:tailEnd type="none" w="sm" len="sm"/>
          </a:ln>
          <a:effectLst/>
        </p:spPr>
        <p:txBody>
          <a:bodyPr>
            <a:spAutoFit/>
          </a:bodyPr>
          <a:lstStyle/>
          <a:p>
            <a:pPr marL="228600" indent="-228600" eaLnBrk="0" hangingPunct="0">
              <a:buFontTx/>
              <a:buChar char="•"/>
            </a:pPr>
            <a:r>
              <a:rPr lang="en-US" sz="2000" dirty="0"/>
              <a:t>Time and frequency transfer between NIST and University of Colorado (JILA).</a:t>
            </a:r>
          </a:p>
          <a:p>
            <a:pPr marL="228600" indent="-228600" eaLnBrk="0" hangingPunct="0">
              <a:buFontTx/>
              <a:buChar char="•"/>
            </a:pPr>
            <a:r>
              <a:rPr lang="en-US" sz="2000" dirty="0"/>
              <a:t>7 km </a:t>
            </a:r>
            <a:r>
              <a:rPr lang="en-US" sz="2000" dirty="0" smtClean="0"/>
              <a:t>dedicated optical </a:t>
            </a:r>
            <a:r>
              <a:rPr lang="en-US" sz="2000" dirty="0"/>
              <a:t>fiber in urban environment.</a:t>
            </a:r>
          </a:p>
          <a:p>
            <a:pPr marL="228600" indent="-228600" eaLnBrk="0" hangingPunct="0">
              <a:buFontTx/>
              <a:buChar char="•"/>
            </a:pPr>
            <a:r>
              <a:rPr lang="en-US" sz="2000" dirty="0"/>
              <a:t>Time transfer instability 6 x 10</a:t>
            </a:r>
            <a:r>
              <a:rPr lang="en-US" sz="2000" baseline="30000" dirty="0"/>
              <a:t>-18</a:t>
            </a:r>
            <a:r>
              <a:rPr lang="en-US" sz="2000" dirty="0"/>
              <a:t> at 1 second.</a:t>
            </a:r>
          </a:p>
          <a:p>
            <a:pPr marL="228600" indent="-228600" eaLnBrk="0" hangingPunct="0">
              <a:buFontTx/>
              <a:buChar char="•"/>
            </a:pPr>
            <a:r>
              <a:rPr lang="en-US" sz="2000" dirty="0"/>
              <a:t>Timing jitter (phase noise) 0.085 </a:t>
            </a:r>
            <a:r>
              <a:rPr lang="en-US" sz="2000" dirty="0" err="1"/>
              <a:t>fs</a:t>
            </a:r>
            <a:r>
              <a:rPr lang="en-US" sz="2000" dirty="0"/>
              <a:t>.</a:t>
            </a:r>
          </a:p>
          <a:p>
            <a:pPr marL="228600" indent="-228600" eaLnBrk="0" hangingPunct="0">
              <a:buFontTx/>
              <a:buChar char="•"/>
            </a:pPr>
            <a:r>
              <a:rPr lang="en-US" sz="2000" dirty="0"/>
              <a:t>Heterodyne beat between independent lasers separated by 3.5 km and 163 THz yields 1 Hz </a:t>
            </a:r>
            <a:r>
              <a:rPr lang="en-US" sz="2000" dirty="0" err="1"/>
              <a:t>linewidth</a:t>
            </a:r>
            <a:r>
              <a:rPr lang="en-US" sz="2000" dirty="0"/>
              <a:t>.</a:t>
            </a:r>
          </a:p>
          <a:p>
            <a:pPr marL="228600" indent="-228600" eaLnBrk="0" hangingPunct="0"/>
            <a:endParaRPr lang="en-US" sz="2000" dirty="0"/>
          </a:p>
        </p:txBody>
      </p:sp>
      <p:sp>
        <p:nvSpPr>
          <p:cNvPr id="115718" name="Text Box 6"/>
          <p:cNvSpPr txBox="1">
            <a:spLocks noChangeArrowheads="1"/>
          </p:cNvSpPr>
          <p:nvPr/>
        </p:nvSpPr>
        <p:spPr bwMode="auto">
          <a:xfrm>
            <a:off x="0" y="117475"/>
            <a:ext cx="9144000" cy="519113"/>
          </a:xfrm>
          <a:prstGeom prst="rect">
            <a:avLst/>
          </a:prstGeom>
          <a:noFill/>
          <a:ln w="9525">
            <a:noFill/>
            <a:miter lim="800000"/>
            <a:headEnd/>
            <a:tailEnd/>
          </a:ln>
          <a:effectLst/>
        </p:spPr>
        <p:txBody>
          <a:bodyPr>
            <a:spAutoFit/>
          </a:bodyPr>
          <a:lstStyle/>
          <a:p>
            <a:pPr algn="ctr"/>
            <a:r>
              <a:rPr lang="en-US" sz="2800"/>
              <a:t>Distribution of Highest Accuracy Time and Frequency</a:t>
            </a:r>
          </a:p>
        </p:txBody>
      </p:sp>
      <p:pic>
        <p:nvPicPr>
          <p:cNvPr id="14" name="Picture 13" descr="Picture3.tif"/>
          <p:cNvPicPr>
            <a:picLocks noChangeAspect="1"/>
          </p:cNvPicPr>
          <p:nvPr/>
        </p:nvPicPr>
        <p:blipFill>
          <a:blip r:embed="rId4" cstate="print"/>
          <a:stretch>
            <a:fillRect/>
          </a:stretch>
        </p:blipFill>
        <p:spPr>
          <a:xfrm>
            <a:off x="4191000" y="4267200"/>
            <a:ext cx="3965005" cy="2362200"/>
          </a:xfrm>
          <a:prstGeom prst="rect">
            <a:avLst/>
          </a:prstGeom>
        </p:spPr>
      </p:pic>
      <p:sp>
        <p:nvSpPr>
          <p:cNvPr id="15" name="TextBox 14"/>
          <p:cNvSpPr txBox="1"/>
          <p:nvPr/>
        </p:nvSpPr>
        <p:spPr>
          <a:xfrm>
            <a:off x="7315200" y="4419600"/>
            <a:ext cx="1697901" cy="1200329"/>
          </a:xfrm>
          <a:prstGeom prst="rect">
            <a:avLst/>
          </a:prstGeom>
          <a:noFill/>
        </p:spPr>
        <p:txBody>
          <a:bodyPr wrap="square" rtlCol="0">
            <a:spAutoFit/>
          </a:bodyPr>
          <a:lstStyle/>
          <a:p>
            <a:r>
              <a:rPr lang="en-US" dirty="0" smtClean="0"/>
              <a:t>Another recent optical fiber frequency transfer.</a:t>
            </a:r>
            <a:endParaRPr lang="en-US" dirty="0"/>
          </a:p>
        </p:txBody>
      </p:sp>
    </p:spTree>
    <p:extLst>
      <p:ext uri="{BB962C8B-B14F-4D97-AF65-F5344CB8AC3E}">
        <p14:creationId xmlns:p14="http://schemas.microsoft.com/office/powerpoint/2010/main" val="233896361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8"/>
          <p:cNvSpPr txBox="1">
            <a:spLocks noChangeArrowheads="1"/>
          </p:cNvSpPr>
          <p:nvPr/>
        </p:nvSpPr>
        <p:spPr bwMode="auto">
          <a:xfrm>
            <a:off x="5110163" y="582613"/>
            <a:ext cx="4033837" cy="2446824"/>
          </a:xfrm>
          <a:prstGeom prst="rect">
            <a:avLst/>
          </a:prstGeom>
          <a:noFill/>
          <a:ln w="9525">
            <a:noFill/>
            <a:miter lim="800000"/>
            <a:headEnd/>
            <a:tailEnd/>
          </a:ln>
        </p:spPr>
        <p:txBody>
          <a:bodyPr>
            <a:spAutoFit/>
          </a:bodyPr>
          <a:lstStyle/>
          <a:p>
            <a:pPr marL="174625" indent="-174625">
              <a:spcAft>
                <a:spcPct val="50000"/>
              </a:spcAft>
              <a:buFontTx/>
              <a:buChar char="•"/>
            </a:pPr>
            <a:r>
              <a:rPr lang="en-US" dirty="0"/>
              <a:t>NIST Internet Time Service – time codes delivered over the Internet.</a:t>
            </a:r>
          </a:p>
          <a:p>
            <a:pPr marL="174625" indent="-174625">
              <a:spcAft>
                <a:spcPct val="50000"/>
              </a:spcAft>
              <a:buFontTx/>
              <a:buChar char="•"/>
            </a:pPr>
            <a:r>
              <a:rPr lang="en-US" dirty="0" smtClean="0"/>
              <a:t>12 </a:t>
            </a:r>
            <a:r>
              <a:rPr lang="en-US" dirty="0"/>
              <a:t>billion requests per day.</a:t>
            </a:r>
          </a:p>
          <a:p>
            <a:pPr marL="174625" indent="-174625">
              <a:spcAft>
                <a:spcPct val="50000"/>
              </a:spcAft>
              <a:buFontTx/>
              <a:buChar char="•"/>
            </a:pPr>
            <a:r>
              <a:rPr lang="en-US" dirty="0"/>
              <a:t>Built into common operating systems: Windows, Mac, Linux, etc.</a:t>
            </a:r>
          </a:p>
          <a:p>
            <a:pPr marL="174625" indent="-174625">
              <a:spcAft>
                <a:spcPct val="50000"/>
              </a:spcAft>
              <a:buFontTx/>
              <a:buChar char="•"/>
            </a:pPr>
            <a:r>
              <a:rPr lang="en-US" dirty="0" smtClean="0"/>
              <a:t>Servers at 25 locations </a:t>
            </a:r>
            <a:r>
              <a:rPr lang="en-US" dirty="0"/>
              <a:t>across the US.</a:t>
            </a:r>
          </a:p>
        </p:txBody>
      </p:sp>
      <p:sp>
        <p:nvSpPr>
          <p:cNvPr id="11" name="Text Box 9"/>
          <p:cNvSpPr txBox="1">
            <a:spLocks noChangeArrowheads="1"/>
          </p:cNvSpPr>
          <p:nvPr/>
        </p:nvSpPr>
        <p:spPr bwMode="auto">
          <a:xfrm>
            <a:off x="533400" y="3659188"/>
            <a:ext cx="7780338" cy="647700"/>
          </a:xfrm>
          <a:prstGeom prst="rect">
            <a:avLst/>
          </a:prstGeom>
          <a:noFill/>
          <a:ln w="9525">
            <a:noFill/>
            <a:miter lim="800000"/>
            <a:headEnd/>
            <a:tailEnd/>
          </a:ln>
        </p:spPr>
        <p:txBody>
          <a:bodyPr>
            <a:spAutoFit/>
          </a:bodyPr>
          <a:lstStyle/>
          <a:p>
            <a:pPr marL="174625" indent="-174625">
              <a:spcAft>
                <a:spcPct val="50000"/>
              </a:spcAft>
              <a:buFontTx/>
              <a:buChar char="•"/>
            </a:pPr>
            <a:r>
              <a:rPr lang="en-US"/>
              <a:t>Expected significant growth in need for auditable time-stamping at ever greater timing precision.</a:t>
            </a:r>
          </a:p>
        </p:txBody>
      </p:sp>
      <p:pic>
        <p:nvPicPr>
          <p:cNvPr id="12" name="Picture 10"/>
          <p:cNvPicPr>
            <a:picLocks noChangeAspect="1" noChangeArrowheads="1"/>
          </p:cNvPicPr>
          <p:nvPr/>
        </p:nvPicPr>
        <p:blipFill>
          <a:blip r:embed="rId3"/>
          <a:srcRect/>
          <a:stretch>
            <a:fillRect/>
          </a:stretch>
        </p:blipFill>
        <p:spPr bwMode="auto">
          <a:xfrm>
            <a:off x="4572000" y="3335338"/>
            <a:ext cx="0" cy="0"/>
          </a:xfrm>
          <a:prstGeom prst="rect">
            <a:avLst/>
          </a:prstGeom>
          <a:noFill/>
          <a:ln w="9525">
            <a:noFill/>
            <a:miter lim="800000"/>
            <a:headEnd/>
            <a:tailEnd/>
          </a:ln>
        </p:spPr>
      </p:pic>
      <p:pic>
        <p:nvPicPr>
          <p:cNvPr id="13" name="Picture 16"/>
          <p:cNvPicPr>
            <a:picLocks noChangeAspect="1" noChangeArrowheads="1"/>
          </p:cNvPicPr>
          <p:nvPr/>
        </p:nvPicPr>
        <p:blipFill>
          <a:blip r:embed="rId4" cstate="print"/>
          <a:srcRect/>
          <a:stretch>
            <a:fillRect/>
          </a:stretch>
        </p:blipFill>
        <p:spPr bwMode="auto">
          <a:xfrm>
            <a:off x="5410200" y="4343400"/>
            <a:ext cx="2943225" cy="2055813"/>
          </a:xfrm>
          <a:prstGeom prst="rect">
            <a:avLst/>
          </a:prstGeom>
          <a:noFill/>
          <a:ln w="9525">
            <a:solidFill>
              <a:schemeClr val="tx1"/>
            </a:solidFill>
            <a:miter lim="800000"/>
            <a:headEnd/>
            <a:tailEnd/>
          </a:ln>
        </p:spPr>
      </p:pic>
      <p:pic>
        <p:nvPicPr>
          <p:cNvPr id="14" name="Picture 17"/>
          <p:cNvPicPr>
            <a:picLocks noChangeAspect="1" noChangeArrowheads="1"/>
          </p:cNvPicPr>
          <p:nvPr/>
        </p:nvPicPr>
        <p:blipFill>
          <a:blip r:embed="rId5" cstate="print"/>
          <a:srcRect/>
          <a:stretch>
            <a:fillRect/>
          </a:stretch>
        </p:blipFill>
        <p:spPr bwMode="auto">
          <a:xfrm>
            <a:off x="457200" y="4267200"/>
            <a:ext cx="4524375" cy="2343150"/>
          </a:xfrm>
          <a:prstGeom prst="rect">
            <a:avLst/>
          </a:prstGeom>
          <a:noFill/>
          <a:ln w="9525">
            <a:solidFill>
              <a:schemeClr val="tx1"/>
            </a:solidFill>
            <a:miter lim="800000"/>
            <a:headEnd/>
            <a:tailEnd/>
          </a:ln>
        </p:spPr>
      </p:pic>
      <p:sp>
        <p:nvSpPr>
          <p:cNvPr id="15" name="TextBox 16"/>
          <p:cNvSpPr txBox="1">
            <a:spLocks noChangeArrowheads="1"/>
          </p:cNvSpPr>
          <p:nvPr/>
        </p:nvSpPr>
        <p:spPr bwMode="auto">
          <a:xfrm>
            <a:off x="490538" y="4722813"/>
            <a:ext cx="3084512" cy="922337"/>
          </a:xfrm>
          <a:prstGeom prst="rect">
            <a:avLst/>
          </a:prstGeom>
          <a:noFill/>
          <a:ln w="9525">
            <a:noFill/>
            <a:miter lim="800000"/>
            <a:headEnd/>
            <a:tailEnd/>
          </a:ln>
        </p:spPr>
        <p:txBody>
          <a:bodyPr wrap="none">
            <a:spAutoFit/>
          </a:bodyPr>
          <a:lstStyle/>
          <a:p>
            <a:r>
              <a:rPr lang="en-US"/>
              <a:t>NY Stock Exchange</a:t>
            </a:r>
          </a:p>
          <a:p>
            <a:r>
              <a:rPr lang="en-US"/>
              <a:t>Automated Trading Anomaly</a:t>
            </a:r>
          </a:p>
          <a:p>
            <a:r>
              <a:rPr lang="en-US"/>
              <a:t>May 6, 2010</a:t>
            </a:r>
          </a:p>
        </p:txBody>
      </p:sp>
      <p:sp>
        <p:nvSpPr>
          <p:cNvPr id="16" name="Text Box 2"/>
          <p:cNvSpPr txBox="1">
            <a:spLocks noChangeArrowheads="1"/>
          </p:cNvSpPr>
          <p:nvPr/>
        </p:nvSpPr>
        <p:spPr bwMode="auto">
          <a:xfrm>
            <a:off x="0" y="0"/>
            <a:ext cx="9144000" cy="457200"/>
          </a:xfrm>
          <a:prstGeom prst="rect">
            <a:avLst/>
          </a:prstGeom>
          <a:noFill/>
          <a:ln w="9525">
            <a:noFill/>
            <a:miter lim="800000"/>
            <a:headEnd/>
            <a:tailEnd/>
          </a:ln>
        </p:spPr>
        <p:txBody>
          <a:bodyPr>
            <a:spAutoFit/>
          </a:bodyPr>
          <a:lstStyle/>
          <a:p>
            <a:pPr algn="ctr"/>
            <a:r>
              <a:rPr lang="en-US" sz="2400" b="1" dirty="0" smtClean="0"/>
              <a:t>Need for Modest Accuracy Time and Frequency Metrology</a:t>
            </a:r>
            <a:endParaRPr lang="en-US" sz="2400" b="1" dirty="0"/>
          </a:p>
        </p:txBody>
      </p:sp>
      <p:pic>
        <p:nvPicPr>
          <p:cNvPr id="1198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6389" y="457200"/>
            <a:ext cx="491629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23146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304800" y="1828800"/>
            <a:ext cx="76200" cy="336550"/>
          </a:xfrm>
          <a:prstGeom prst="rect">
            <a:avLst/>
          </a:prstGeom>
          <a:noFill/>
          <a:ln w="9525">
            <a:noFill/>
            <a:miter lim="800000"/>
            <a:headEnd/>
            <a:tailEnd/>
          </a:ln>
        </p:spPr>
        <p:txBody>
          <a:bodyPr>
            <a:spAutoFit/>
          </a:bodyPr>
          <a:lstStyle/>
          <a:p>
            <a:pPr marL="169863" indent="-169863" eaLnBrk="0" hangingPunct="0">
              <a:buFontTx/>
              <a:buChar char="•"/>
            </a:pPr>
            <a:endParaRPr lang="en-US" sz="1600" b="1">
              <a:solidFill>
                <a:srgbClr val="000000"/>
              </a:solidFill>
            </a:endParaRPr>
          </a:p>
        </p:txBody>
      </p:sp>
      <p:sp>
        <p:nvSpPr>
          <p:cNvPr id="28675" name="Rectangle 3"/>
          <p:cNvSpPr>
            <a:spLocks noChangeArrowheads="1"/>
          </p:cNvSpPr>
          <p:nvPr/>
        </p:nvSpPr>
        <p:spPr bwMode="auto">
          <a:xfrm>
            <a:off x="3171825" y="4432300"/>
            <a:ext cx="104775" cy="336550"/>
          </a:xfrm>
          <a:prstGeom prst="rect">
            <a:avLst/>
          </a:prstGeom>
          <a:noFill/>
          <a:ln w="9525">
            <a:noFill/>
            <a:miter lim="800000"/>
            <a:headEnd/>
            <a:tailEnd/>
          </a:ln>
        </p:spPr>
        <p:txBody>
          <a:bodyPr>
            <a:spAutoFit/>
          </a:bodyPr>
          <a:lstStyle/>
          <a:p>
            <a:pPr marL="174625" indent="-174625" eaLnBrk="0" hangingPunct="0">
              <a:buFontTx/>
              <a:buChar char="•"/>
            </a:pPr>
            <a:endParaRPr lang="en-US" sz="1600">
              <a:solidFill>
                <a:srgbClr val="000066"/>
              </a:solidFill>
            </a:endParaRPr>
          </a:p>
        </p:txBody>
      </p:sp>
      <p:pic>
        <p:nvPicPr>
          <p:cNvPr id="28676" name="Picture 6" descr="F1clock"/>
          <p:cNvPicPr>
            <a:picLocks noChangeAspect="1" noChangeArrowheads="1"/>
          </p:cNvPicPr>
          <p:nvPr/>
        </p:nvPicPr>
        <p:blipFill>
          <a:blip r:embed="rId3" cstate="print"/>
          <a:srcRect/>
          <a:stretch>
            <a:fillRect/>
          </a:stretch>
        </p:blipFill>
        <p:spPr bwMode="auto">
          <a:xfrm>
            <a:off x="3122613" y="1184275"/>
            <a:ext cx="1714500" cy="3057525"/>
          </a:xfrm>
          <a:prstGeom prst="rect">
            <a:avLst/>
          </a:prstGeom>
          <a:noFill/>
          <a:ln w="9525">
            <a:noFill/>
            <a:miter lim="800000"/>
            <a:headEnd/>
            <a:tailEnd/>
          </a:ln>
        </p:spPr>
      </p:pic>
      <p:sp>
        <p:nvSpPr>
          <p:cNvPr id="28677" name="Text Box 7"/>
          <p:cNvSpPr txBox="1">
            <a:spLocks noChangeArrowheads="1"/>
          </p:cNvSpPr>
          <p:nvPr/>
        </p:nvSpPr>
        <p:spPr bwMode="auto">
          <a:xfrm>
            <a:off x="495300" y="4503738"/>
            <a:ext cx="4184650" cy="641350"/>
          </a:xfrm>
          <a:prstGeom prst="rect">
            <a:avLst/>
          </a:prstGeom>
          <a:noFill/>
          <a:ln w="9525">
            <a:noFill/>
            <a:miter lim="800000"/>
            <a:headEnd/>
            <a:tailEnd/>
          </a:ln>
        </p:spPr>
        <p:txBody>
          <a:bodyPr wrap="none">
            <a:spAutoFit/>
          </a:bodyPr>
          <a:lstStyle/>
          <a:p>
            <a:pPr algn="ctr"/>
            <a:r>
              <a:rPr lang="en-US" i="1"/>
              <a:t>NIST-F1 laser-cooled fountain standard</a:t>
            </a:r>
          </a:p>
          <a:p>
            <a:pPr algn="ctr"/>
            <a:r>
              <a:rPr lang="en-US" i="1"/>
              <a:t>“atomic clock”</a:t>
            </a:r>
          </a:p>
        </p:txBody>
      </p:sp>
      <p:sp>
        <p:nvSpPr>
          <p:cNvPr id="28678" name="Text Box 8"/>
          <p:cNvSpPr txBox="1">
            <a:spLocks noChangeArrowheads="1"/>
          </p:cNvSpPr>
          <p:nvPr/>
        </p:nvSpPr>
        <p:spPr bwMode="auto">
          <a:xfrm>
            <a:off x="5138738" y="1095375"/>
            <a:ext cx="3816350" cy="1739900"/>
          </a:xfrm>
          <a:prstGeom prst="rect">
            <a:avLst/>
          </a:prstGeom>
          <a:noFill/>
          <a:ln w="9525">
            <a:noFill/>
            <a:miter lim="800000"/>
            <a:headEnd/>
            <a:tailEnd/>
          </a:ln>
        </p:spPr>
        <p:txBody>
          <a:bodyPr>
            <a:spAutoFit/>
          </a:bodyPr>
          <a:lstStyle/>
          <a:p>
            <a:r>
              <a:rPr lang="en-US"/>
              <a:t>1 second is defined as the duration of 9,192,631,770 periods of the radiation corresponding to the transition between the two hyperfine levels of the ground state of the </a:t>
            </a:r>
            <a:r>
              <a:rPr lang="en-US" baseline="30000"/>
              <a:t>133</a:t>
            </a:r>
            <a:r>
              <a:rPr lang="en-US"/>
              <a:t>Cs atom.</a:t>
            </a:r>
          </a:p>
        </p:txBody>
      </p:sp>
      <p:sp>
        <p:nvSpPr>
          <p:cNvPr id="28679" name="Text Box 9"/>
          <p:cNvSpPr txBox="1">
            <a:spLocks noChangeArrowheads="1"/>
          </p:cNvSpPr>
          <p:nvPr/>
        </p:nvSpPr>
        <p:spPr bwMode="auto">
          <a:xfrm>
            <a:off x="5205413" y="3076575"/>
            <a:ext cx="3824287" cy="1200150"/>
          </a:xfrm>
          <a:prstGeom prst="rect">
            <a:avLst/>
          </a:prstGeom>
          <a:noFill/>
          <a:ln w="9525">
            <a:noFill/>
            <a:miter lim="800000"/>
            <a:headEnd/>
            <a:tailEnd/>
          </a:ln>
        </p:spPr>
        <p:txBody>
          <a:bodyPr>
            <a:spAutoFit/>
          </a:bodyPr>
          <a:lstStyle/>
          <a:p>
            <a:pPr marL="231775" indent="-231775">
              <a:spcAft>
                <a:spcPct val="50000"/>
              </a:spcAft>
            </a:pPr>
            <a:r>
              <a:rPr lang="en-US" dirty="0"/>
              <a:t>Current uncertainty:</a:t>
            </a:r>
          </a:p>
          <a:p>
            <a:pPr marL="231775" indent="-231775">
              <a:spcAft>
                <a:spcPct val="50000"/>
              </a:spcAft>
              <a:buFontTx/>
              <a:buChar char="•"/>
            </a:pPr>
            <a:r>
              <a:rPr lang="en-US" dirty="0"/>
              <a:t> </a:t>
            </a:r>
            <a:r>
              <a:rPr lang="en-US" dirty="0" err="1">
                <a:latin typeface="Symbol" pitchFamily="18" charset="2"/>
              </a:rPr>
              <a:t>D</a:t>
            </a:r>
            <a:r>
              <a:rPr lang="en-US" dirty="0" err="1"/>
              <a:t>f</a:t>
            </a:r>
            <a:r>
              <a:rPr lang="en-US" dirty="0"/>
              <a:t>/f  = 3 x </a:t>
            </a:r>
            <a:r>
              <a:rPr lang="en-US" dirty="0" smtClean="0"/>
              <a:t>10</a:t>
            </a:r>
            <a:r>
              <a:rPr lang="en-US" baseline="30000" dirty="0" smtClean="0"/>
              <a:t>-16</a:t>
            </a:r>
            <a:r>
              <a:rPr lang="en-US" dirty="0" smtClean="0"/>
              <a:t>.</a:t>
            </a:r>
            <a:endParaRPr lang="en-US" dirty="0"/>
          </a:p>
          <a:p>
            <a:pPr marL="231775" indent="-231775">
              <a:spcAft>
                <a:spcPct val="50000"/>
              </a:spcAft>
              <a:buFontTx/>
              <a:buChar char="•"/>
            </a:pPr>
            <a:r>
              <a:rPr lang="en-US" dirty="0"/>
              <a:t>1 second in 100 million years.</a:t>
            </a:r>
          </a:p>
        </p:txBody>
      </p:sp>
      <p:sp>
        <p:nvSpPr>
          <p:cNvPr id="28680" name="Text Box 10"/>
          <p:cNvSpPr txBox="1">
            <a:spLocks noChangeArrowheads="1"/>
          </p:cNvSpPr>
          <p:nvPr/>
        </p:nvSpPr>
        <p:spPr bwMode="auto">
          <a:xfrm>
            <a:off x="139700" y="5900738"/>
            <a:ext cx="8893175" cy="641350"/>
          </a:xfrm>
          <a:prstGeom prst="rect">
            <a:avLst/>
          </a:prstGeom>
          <a:noFill/>
          <a:ln w="9525">
            <a:noFill/>
            <a:miter lim="800000"/>
            <a:headEnd/>
            <a:tailEnd/>
          </a:ln>
        </p:spPr>
        <p:txBody>
          <a:bodyPr>
            <a:spAutoFit/>
          </a:bodyPr>
          <a:lstStyle/>
          <a:p>
            <a:r>
              <a:rPr lang="en-US" i="1" dirty="0"/>
              <a:t>Equivalent to measuring distance from earth to sun (150,000,000 km) to uncertainty of about 45 </a:t>
            </a:r>
            <a:r>
              <a:rPr lang="en-US" i="1" dirty="0">
                <a:latin typeface="Symbol" pitchFamily="18" charset="2"/>
              </a:rPr>
              <a:t>m</a:t>
            </a:r>
            <a:r>
              <a:rPr lang="en-US" i="1" dirty="0"/>
              <a:t>m (less than thickness of human hair).</a:t>
            </a:r>
          </a:p>
        </p:txBody>
      </p:sp>
      <p:pic>
        <p:nvPicPr>
          <p:cNvPr id="28681" name="Picture 11" descr="fountain_natural_light"/>
          <p:cNvPicPr>
            <a:picLocks noChangeAspect="1" noChangeArrowheads="1"/>
          </p:cNvPicPr>
          <p:nvPr/>
        </p:nvPicPr>
        <p:blipFill>
          <a:blip r:embed="rId4" cstate="print"/>
          <a:srcRect t="1199" b="5200"/>
          <a:stretch>
            <a:fillRect/>
          </a:stretch>
        </p:blipFill>
        <p:spPr bwMode="auto">
          <a:xfrm>
            <a:off x="349250" y="963613"/>
            <a:ext cx="2590800" cy="3370262"/>
          </a:xfrm>
          <a:prstGeom prst="rect">
            <a:avLst/>
          </a:prstGeom>
          <a:noFill/>
          <a:ln w="25400">
            <a:solidFill>
              <a:schemeClr val="tx1"/>
            </a:solidFill>
            <a:miter lim="800000"/>
            <a:headEnd/>
            <a:tailEnd/>
          </a:ln>
        </p:spPr>
      </p:pic>
      <p:sp>
        <p:nvSpPr>
          <p:cNvPr id="28682" name="Text Box 12"/>
          <p:cNvSpPr txBox="1">
            <a:spLocks noChangeArrowheads="1"/>
          </p:cNvSpPr>
          <p:nvPr/>
        </p:nvSpPr>
        <p:spPr bwMode="auto">
          <a:xfrm>
            <a:off x="0" y="3175"/>
            <a:ext cx="9144000" cy="830263"/>
          </a:xfrm>
          <a:prstGeom prst="rect">
            <a:avLst/>
          </a:prstGeom>
          <a:noFill/>
          <a:ln w="9525">
            <a:noFill/>
            <a:miter lim="800000"/>
            <a:headEnd/>
            <a:tailEnd/>
          </a:ln>
        </p:spPr>
        <p:txBody>
          <a:bodyPr>
            <a:spAutoFit/>
          </a:bodyPr>
          <a:lstStyle/>
          <a:p>
            <a:pPr algn="ctr"/>
            <a:r>
              <a:rPr lang="en-US" sz="2400" b="1"/>
              <a:t>NIST-F1 Atomic Fountain Clock</a:t>
            </a:r>
          </a:p>
          <a:p>
            <a:pPr algn="ctr"/>
            <a:r>
              <a:rPr lang="en-US" sz="2400" b="1"/>
              <a:t>Primary Frequency Standard for the United States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united_states_map_with_time_clock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438" y="1008063"/>
            <a:ext cx="33305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393700" y="3338513"/>
            <a:ext cx="85217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231775" indent="-2317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buFontTx/>
              <a:buChar char="•"/>
            </a:pPr>
            <a:r>
              <a:rPr lang="en-US"/>
              <a:t>US Financial Industry Regulatory Authority (FINRA) rules for electronic financial transactions. Rules reviewed and approved by US federal government.</a:t>
            </a:r>
          </a:p>
          <a:p>
            <a:pPr>
              <a:spcBef>
                <a:spcPct val="50000"/>
              </a:spcBef>
              <a:buFontTx/>
              <a:buChar char="•"/>
            </a:pPr>
            <a:r>
              <a:rPr lang="en-US"/>
              <a:t>Rules apply to more than 800,000 businesses conducting billions of transactions daily through New York Stock Exchange, NASDAQ, and other venues.</a:t>
            </a:r>
          </a:p>
          <a:p>
            <a:pPr>
              <a:spcBef>
                <a:spcPct val="50000"/>
              </a:spcBef>
              <a:buFontTx/>
              <a:buChar char="•"/>
            </a:pPr>
            <a:r>
              <a:rPr lang="en-US"/>
              <a:t>All FINRA member electronic and mechanical time-stamping devices must remain accurate to within 1 second of NIST time.</a:t>
            </a:r>
          </a:p>
          <a:p>
            <a:pPr>
              <a:spcBef>
                <a:spcPct val="50000"/>
              </a:spcBef>
              <a:buFontTx/>
              <a:buChar char="•"/>
            </a:pPr>
            <a:r>
              <a:rPr lang="en-US"/>
              <a:t>Hundreds of billions of dollars of daily electronic financial transactions in US.</a:t>
            </a:r>
          </a:p>
          <a:p>
            <a:pPr>
              <a:spcBef>
                <a:spcPct val="50000"/>
              </a:spcBef>
              <a:buFontTx/>
              <a:buChar char="•"/>
            </a:pPr>
            <a:r>
              <a:rPr lang="en-US"/>
              <a:t>Hundreds of trillions of dollars of financial transactions per year in US.</a:t>
            </a:r>
          </a:p>
        </p:txBody>
      </p:sp>
      <p:sp>
        <p:nvSpPr>
          <p:cNvPr id="4" name="Text Box 83"/>
          <p:cNvSpPr txBox="1">
            <a:spLocks noChangeArrowheads="1"/>
          </p:cNvSpPr>
          <p:nvPr/>
        </p:nvSpPr>
        <p:spPr bwMode="auto">
          <a:xfrm>
            <a:off x="0" y="5127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a:t>Electronic Financial Transactions</a:t>
            </a:r>
          </a:p>
        </p:txBody>
      </p:sp>
      <p:sp>
        <p:nvSpPr>
          <p:cNvPr id="5" name="Text Box 2"/>
          <p:cNvSpPr txBox="1">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400" b="1"/>
              <a:t>Impacts of Accurate Timing and Synchronization</a:t>
            </a:r>
          </a:p>
        </p:txBody>
      </p:sp>
      <p:sp>
        <p:nvSpPr>
          <p:cNvPr id="6" name="TextBox 5"/>
          <p:cNvSpPr txBox="1">
            <a:spLocks noChangeArrowheads="1"/>
          </p:cNvSpPr>
          <p:nvPr/>
        </p:nvSpPr>
        <p:spPr bwMode="auto">
          <a:xfrm>
            <a:off x="4924425" y="6550025"/>
            <a:ext cx="4219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i="1"/>
              <a:t>Source: US Financial Industry Regulatory Authority</a:t>
            </a:r>
          </a:p>
        </p:txBody>
      </p:sp>
      <p:pic>
        <p:nvPicPr>
          <p:cNvPr id="7" name="Picture 7" descr="electronic-trad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023938"/>
            <a:ext cx="36179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749747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ChangeArrowheads="1"/>
          </p:cNvSpPr>
          <p:nvPr/>
        </p:nvSpPr>
        <p:spPr bwMode="auto">
          <a:xfrm>
            <a:off x="303213" y="2165350"/>
            <a:ext cx="6653212"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1775" indent="-231775">
              <a:spcAft>
                <a:spcPct val="25000"/>
              </a:spcAft>
            </a:pPr>
            <a:r>
              <a:rPr lang="en-US" sz="2000">
                <a:solidFill>
                  <a:srgbClr val="0000FF"/>
                </a:solidFill>
              </a:rPr>
              <a:t>Time Measurement and Analysis Service (TMAS)</a:t>
            </a:r>
          </a:p>
          <a:p>
            <a:pPr marL="231775" indent="-231775">
              <a:spcAft>
                <a:spcPct val="25000"/>
              </a:spcAft>
              <a:buClr>
                <a:schemeClr val="tx1"/>
              </a:buClr>
              <a:buFontTx/>
              <a:buChar char="•"/>
            </a:pPr>
            <a:r>
              <a:rPr lang="en-US"/>
              <a:t>Direct comparison to to UTC(NIST) via Common-View GPS.  Based on technology of SIM Time Network.</a:t>
            </a:r>
          </a:p>
          <a:p>
            <a:pPr marL="231775" indent="-231775">
              <a:spcAft>
                <a:spcPct val="25000"/>
              </a:spcAft>
              <a:buClr>
                <a:schemeClr val="tx1"/>
              </a:buClr>
              <a:buFontTx/>
              <a:buChar char="•"/>
            </a:pPr>
            <a:r>
              <a:rPr lang="en-US">
                <a:cs typeface="Arial" pitchFamily="34" charset="0"/>
              </a:rPr>
              <a:t>&lt; 15 ns uncertainty (</a:t>
            </a:r>
            <a:r>
              <a:rPr lang="en-US" i="1">
                <a:cs typeface="Arial" pitchFamily="34" charset="0"/>
              </a:rPr>
              <a:t>k</a:t>
            </a:r>
            <a:r>
              <a:rPr lang="en-US">
                <a:cs typeface="Arial" pitchFamily="34" charset="0"/>
              </a:rPr>
              <a:t> = 2).</a:t>
            </a:r>
          </a:p>
          <a:p>
            <a:pPr marL="231775" indent="-231775">
              <a:spcAft>
                <a:spcPct val="25000"/>
              </a:spcAft>
              <a:buClr>
                <a:schemeClr val="tx1"/>
              </a:buClr>
              <a:buFontTx/>
              <a:buChar char="•"/>
            </a:pPr>
            <a:r>
              <a:rPr lang="en-US"/>
              <a:t>Real-time measurement results available via Internet.</a:t>
            </a:r>
          </a:p>
        </p:txBody>
      </p:sp>
      <p:sp>
        <p:nvSpPr>
          <p:cNvPr id="18435" name="Rectangle 9"/>
          <p:cNvSpPr>
            <a:spLocks noChangeArrowheads="1"/>
          </p:cNvSpPr>
          <p:nvPr/>
        </p:nvSpPr>
        <p:spPr bwMode="auto">
          <a:xfrm>
            <a:off x="228600" y="752475"/>
            <a:ext cx="6457950" cy="771525"/>
          </a:xfrm>
          <a:prstGeom prst="rect">
            <a:avLst/>
          </a:prstGeom>
          <a:noFill/>
          <a:ln w="9525">
            <a:noFill/>
            <a:miter lim="800000"/>
            <a:headEnd/>
            <a:tailEnd/>
          </a:ln>
        </p:spPr>
        <p:txBody>
          <a:bodyPr/>
          <a:lstStyle/>
          <a:p>
            <a:pPr>
              <a:defRPr/>
            </a:pPr>
            <a:r>
              <a:rPr lang="en-US" sz="1960" dirty="0"/>
              <a:t>Remote calibration services satisfy the most demanding industrial timing customers, including timing laboratories, research laboratories, and the telecommunications industry.</a:t>
            </a:r>
          </a:p>
        </p:txBody>
      </p:sp>
      <p:pic>
        <p:nvPicPr>
          <p:cNvPr id="21508" name="Picture 10" descr="nistf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4265613"/>
            <a:ext cx="2557463"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11"/>
          <p:cNvSpPr txBox="1">
            <a:spLocks noChangeArrowheads="1"/>
          </p:cNvSpPr>
          <p:nvPr/>
        </p:nvSpPr>
        <p:spPr bwMode="auto">
          <a:xfrm>
            <a:off x="2913063" y="4325938"/>
            <a:ext cx="5888037"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228600" indent="-2286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ct val="50000"/>
              </a:spcAft>
            </a:pPr>
            <a:r>
              <a:rPr lang="en-US" sz="2000">
                <a:solidFill>
                  <a:srgbClr val="0000FF"/>
                </a:solidFill>
              </a:rPr>
              <a:t>Frequency Measurement and Analysis Service</a:t>
            </a:r>
          </a:p>
          <a:p>
            <a:pPr>
              <a:spcAft>
                <a:spcPct val="50000"/>
              </a:spcAft>
              <a:buFontTx/>
              <a:buChar char="•"/>
            </a:pPr>
            <a:r>
              <a:rPr lang="en-US"/>
              <a:t>Full measurement system with continuous remote monitoring by NIST through telephone lines.</a:t>
            </a:r>
          </a:p>
          <a:p>
            <a:pPr>
              <a:spcAft>
                <a:spcPct val="50000"/>
              </a:spcAft>
              <a:buFontTx/>
              <a:buChar char="•"/>
            </a:pPr>
            <a:r>
              <a:rPr lang="en-US"/>
              <a:t>Frequency uncertainty w/respect to UTC(NIST) is      ~2 x 10</a:t>
            </a:r>
            <a:r>
              <a:rPr lang="en-US" baseline="30000"/>
              <a:t>-13 </a:t>
            </a:r>
            <a:r>
              <a:rPr lang="en-US"/>
              <a:t>after 1 day of averaging.</a:t>
            </a:r>
          </a:p>
        </p:txBody>
      </p:sp>
      <p:sp>
        <p:nvSpPr>
          <p:cNvPr id="21510" name="Text Box 12"/>
          <p:cNvSpPr txBox="1">
            <a:spLocks noChangeArrowheads="1"/>
          </p:cNvSpPr>
          <p:nvPr/>
        </p:nvSpPr>
        <p:spPr bwMode="auto">
          <a:xfrm>
            <a:off x="0" y="2254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dirty="0">
                <a:latin typeface="Tahoma" pitchFamily="34" charset="0"/>
                <a:cs typeface="Tahoma" pitchFamily="34" charset="0"/>
              </a:rPr>
              <a:t>Remote Calibration Services</a:t>
            </a:r>
          </a:p>
        </p:txBody>
      </p:sp>
      <p:pic>
        <p:nvPicPr>
          <p:cNvPr id="21511" name="Picture 13" descr="Figure_1_TMAS_Un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488" y="2286000"/>
            <a:ext cx="2016125"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6" descr="TMASLOGO2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4050" y="966788"/>
            <a:ext cx="1868488"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88397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a:spLocks noGrp="1" noChangeArrowheads="1"/>
          </p:cNvSpPr>
          <p:nvPr>
            <p:ph type="title"/>
          </p:nvPr>
        </p:nvSpPr>
        <p:spPr>
          <a:xfrm>
            <a:off x="409575" y="127000"/>
            <a:ext cx="8229600" cy="461963"/>
          </a:xfrm>
          <a:noFill/>
        </p:spPr>
        <p:txBody>
          <a:bodyPr>
            <a:spAutoFit/>
          </a:bodyPr>
          <a:lstStyle/>
          <a:p>
            <a:r>
              <a:rPr lang="en-US" sz="2400" dirty="0" smtClean="0">
                <a:solidFill>
                  <a:schemeClr val="tx1"/>
                </a:solidFill>
                <a:latin typeface="Tahoma" pitchFamily="34" charset="0"/>
                <a:cs typeface="Tahoma" pitchFamily="34" charset="0"/>
              </a:rPr>
              <a:t>Time By Radio:  WWV/WWVH</a:t>
            </a:r>
          </a:p>
        </p:txBody>
      </p:sp>
      <p:pic>
        <p:nvPicPr>
          <p:cNvPr id="24579" name="Picture 4" descr="fig 26 Map of KauaiVH.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728663"/>
            <a:ext cx="2571750" cy="271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Figure32smal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 y="4495800"/>
            <a:ext cx="3014663"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6" descr="Figure31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4925" y="1952625"/>
            <a:ext cx="387032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7" descr="arrayground.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4850" y="4419600"/>
            <a:ext cx="31242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descr="Figure37small.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1250" y="771525"/>
            <a:ext cx="28098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0033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6" name="Rectangle 2"/>
          <p:cNvSpPr>
            <a:spLocks noGrp="1" noChangeArrowheads="1"/>
          </p:cNvSpPr>
          <p:nvPr>
            <p:ph type="title"/>
          </p:nvPr>
        </p:nvSpPr>
        <p:spPr>
          <a:xfrm>
            <a:off x="676275" y="0"/>
            <a:ext cx="8029575" cy="762000"/>
          </a:xfrm>
          <a:ln w="12700"/>
        </p:spPr>
        <p:txBody>
          <a:bodyPr lIns="90488" tIns="44450" rIns="90488" bIns="44450"/>
          <a:lstStyle/>
          <a:p>
            <a:pPr>
              <a:defRPr/>
            </a:pPr>
            <a:r>
              <a:rPr lang="en-US" dirty="0" smtClean="0">
                <a:solidFill>
                  <a:schemeClr val="tx1"/>
                </a:solidFill>
                <a:latin typeface="Tahoma" pitchFamily="34" charset="0"/>
                <a:cs typeface="Tahoma" pitchFamily="34" charset="0"/>
              </a:rPr>
              <a:t>Time by Radio:  WWV/WWVH</a:t>
            </a:r>
            <a:endParaRPr lang="en-US" dirty="0">
              <a:solidFill>
                <a:schemeClr val="tx1"/>
              </a:solidFill>
              <a:effectLst>
                <a:outerShdw blurRad="38100" dist="38100" dir="2700000" algn="tl">
                  <a:srgbClr val="C0C0C0"/>
                </a:outerShdw>
              </a:effectLst>
              <a:latin typeface="Tahoma" pitchFamily="34" charset="0"/>
              <a:cs typeface="Tahoma" pitchFamily="34" charset="0"/>
            </a:endParaRPr>
          </a:p>
        </p:txBody>
      </p:sp>
      <p:sp>
        <p:nvSpPr>
          <p:cNvPr id="25603" name="Rectangle 3"/>
          <p:cNvSpPr>
            <a:spLocks noChangeArrowheads="1"/>
          </p:cNvSpPr>
          <p:nvPr/>
        </p:nvSpPr>
        <p:spPr bwMode="auto">
          <a:xfrm>
            <a:off x="5181600" y="914400"/>
            <a:ext cx="3581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lnSpc>
                <a:spcPct val="80000"/>
              </a:lnSpc>
              <a:spcBef>
                <a:spcPct val="20000"/>
              </a:spcBef>
              <a:buClr>
                <a:srgbClr val="0033CC"/>
              </a:buClr>
              <a:buSzPct val="75000"/>
              <a:buFont typeface="Wingdings" pitchFamily="2" charset="2"/>
              <a:buChar char="q"/>
            </a:pPr>
            <a:r>
              <a:rPr lang="en-US" altLang="zh-TW">
                <a:ea typeface="PMingLiU"/>
                <a:cs typeface="PMingLiU"/>
              </a:rPr>
              <a:t>HF time signal stations operate in the radio spectrum from 3 to 30 MHz (often known as shortwave).  WWV is the shortwave station operated by NIST from Fort Collins, Colorado.  Its sister station, WWVH, is located on the island of Kauai in Hawaii.</a:t>
            </a:r>
          </a:p>
          <a:p>
            <a:pPr marL="342900" indent="-342900">
              <a:lnSpc>
                <a:spcPct val="80000"/>
              </a:lnSpc>
              <a:spcBef>
                <a:spcPct val="20000"/>
              </a:spcBef>
              <a:buClr>
                <a:srgbClr val="0033CC"/>
              </a:buClr>
              <a:buSzPct val="75000"/>
              <a:buFont typeface="Wingdings" pitchFamily="2" charset="2"/>
              <a:buChar char="q"/>
            </a:pPr>
            <a:endParaRPr lang="en-US" altLang="zh-TW">
              <a:ea typeface="PMingLiU"/>
              <a:cs typeface="PMingLiU"/>
            </a:endParaRPr>
          </a:p>
          <a:p>
            <a:pPr marL="342900" indent="-342900">
              <a:lnSpc>
                <a:spcPct val="80000"/>
              </a:lnSpc>
              <a:spcBef>
                <a:spcPct val="20000"/>
              </a:spcBef>
              <a:buClr>
                <a:srgbClr val="0033CC"/>
              </a:buClr>
              <a:buSzPct val="75000"/>
              <a:buFont typeface="Wingdings" pitchFamily="2" charset="2"/>
              <a:buChar char="q"/>
            </a:pPr>
            <a:r>
              <a:rPr lang="en-US" altLang="zh-TW">
                <a:ea typeface="PMingLiU"/>
                <a:cs typeface="PMingLiU"/>
              </a:rPr>
              <a:t>Both stations broadcast on 2.5, 5, 10, and 15 MHz, and WWV is also available on 20 MHz.</a:t>
            </a:r>
          </a:p>
          <a:p>
            <a:pPr marL="342900" indent="-342900">
              <a:lnSpc>
                <a:spcPct val="80000"/>
              </a:lnSpc>
              <a:spcBef>
                <a:spcPct val="20000"/>
              </a:spcBef>
              <a:buClr>
                <a:srgbClr val="0033CC"/>
              </a:buClr>
              <a:buSzPct val="75000"/>
              <a:buFont typeface="Wingdings" pitchFamily="2" charset="2"/>
              <a:buChar char="q"/>
            </a:pPr>
            <a:endParaRPr lang="en-US" altLang="zh-TW">
              <a:ea typeface="PMingLiU"/>
              <a:cs typeface="PMingLiU"/>
            </a:endParaRPr>
          </a:p>
          <a:p>
            <a:pPr marL="342900" indent="-342900">
              <a:lnSpc>
                <a:spcPct val="80000"/>
              </a:lnSpc>
              <a:spcBef>
                <a:spcPct val="20000"/>
              </a:spcBef>
              <a:buClr>
                <a:srgbClr val="0033CC"/>
              </a:buClr>
              <a:buSzPct val="75000"/>
              <a:buFont typeface="Wingdings" pitchFamily="2" charset="2"/>
              <a:buChar char="q"/>
            </a:pPr>
            <a:r>
              <a:rPr lang="en-US" altLang="zh-TW">
                <a:ea typeface="PMingLiU"/>
                <a:cs typeface="PMingLiU"/>
              </a:rPr>
              <a:t>WWV and WWVH are best known for their audio time announcements.  The exact size of the radio audience is unknown.  About 2000 users per day listen to the signals by telephone through the Telephone Time-of-Day Service (TTDS).</a:t>
            </a:r>
          </a:p>
        </p:txBody>
      </p:sp>
      <p:pic>
        <p:nvPicPr>
          <p:cNvPr id="25604" name="Picture 4" descr="eton_ra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4700588"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descr="180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724400"/>
            <a:ext cx="480060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5878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152400"/>
            <a:ext cx="8229600" cy="685800"/>
          </a:xfrm>
          <a:noFill/>
        </p:spPr>
        <p:txBody>
          <a:bodyPr anchor="t"/>
          <a:lstStyle/>
          <a:p>
            <a:r>
              <a:rPr lang="en-US" sz="2800" dirty="0" smtClean="0">
                <a:solidFill>
                  <a:schemeClr val="tx1"/>
                </a:solidFill>
                <a:latin typeface="Tahoma" pitchFamily="34" charset="0"/>
              </a:rPr>
              <a:t>NIST operates two of the five remaining HF Time Signal Stations</a:t>
            </a:r>
          </a:p>
        </p:txBody>
      </p:sp>
      <p:graphicFrame>
        <p:nvGraphicFramePr>
          <p:cNvPr id="2341891" name="Group 3"/>
          <p:cNvGraphicFramePr>
            <a:graphicFrameLocks noGrp="1"/>
          </p:cNvGraphicFramePr>
          <p:nvPr>
            <p:ph idx="1"/>
          </p:nvPr>
        </p:nvGraphicFramePr>
        <p:xfrm>
          <a:off x="428625" y="1743075"/>
          <a:ext cx="8229600" cy="3713165"/>
        </p:xfrm>
        <a:graphic>
          <a:graphicData uri="http://schemas.openxmlformats.org/drawingml/2006/table">
            <a:tbl>
              <a:tblPr/>
              <a:tblGrid>
                <a:gridCol w="1516063"/>
                <a:gridCol w="1371600"/>
                <a:gridCol w="1760537"/>
                <a:gridCol w="3581400"/>
              </a:tblGrid>
              <a:tr h="609715">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dirty="0" smtClean="0">
                          <a:ln>
                            <a:noFill/>
                          </a:ln>
                          <a:solidFill>
                            <a:schemeClr val="bg2"/>
                          </a:solidFill>
                          <a:effectLst/>
                          <a:latin typeface="Arial" charset="0"/>
                        </a:rPr>
                        <a:t>Call Sign</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smtClean="0">
                          <a:ln>
                            <a:noFill/>
                          </a:ln>
                          <a:solidFill>
                            <a:schemeClr val="bg2"/>
                          </a:solidFill>
                          <a:effectLst/>
                          <a:latin typeface="Arial" charset="0"/>
                        </a:rPr>
                        <a:t>Location</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smtClean="0">
                          <a:ln>
                            <a:noFill/>
                          </a:ln>
                          <a:solidFill>
                            <a:schemeClr val="bg2"/>
                          </a:solidFill>
                          <a:effectLst/>
                          <a:latin typeface="Arial" charset="0"/>
                        </a:rPr>
                        <a:t>Frequencies (MHz)</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smtClean="0">
                          <a:ln>
                            <a:noFill/>
                          </a:ln>
                          <a:solidFill>
                            <a:schemeClr val="bg2"/>
                          </a:solidFill>
                          <a:effectLst/>
                          <a:latin typeface="Arial" charset="0"/>
                        </a:rPr>
                        <a:t>Controlling NMI</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r>
              <a:tr h="731658">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WWV</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Fort Collins, Colorado, USA</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2.5, 5, 10, 15, 20</a:t>
                      </a:r>
                      <a:endParaRPr kumimoji="0" lang="en-US" sz="1400" b="1" i="0" u="none" strike="noStrike" cap="none" normalizeH="0" baseline="30000" dirty="0" smtClean="0">
                        <a:ln>
                          <a:noFill/>
                        </a:ln>
                        <a:solidFill>
                          <a:srgbClr val="C00000"/>
                        </a:solidFill>
                        <a:effectLst/>
                        <a:latin typeface="Arial" charset="0"/>
                      </a:endParaRP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altLang="zh-TW" sz="1400" b="1" i="0" u="none" strike="noStrike" cap="none" normalizeH="0" baseline="0" dirty="0" smtClean="0">
                          <a:ln>
                            <a:noFill/>
                          </a:ln>
                          <a:solidFill>
                            <a:srgbClr val="C00000"/>
                          </a:solidFill>
                          <a:effectLst/>
                          <a:latin typeface="Arial" charset="0"/>
                          <a:ea typeface="PMingLiU" pitchFamily="18" charset="-120"/>
                          <a:cs typeface="Times New Roman" pitchFamily="18" charset="0"/>
                        </a:rPr>
                        <a:t>National Institute of Standards and Technology (NIST)</a:t>
                      </a:r>
                      <a:endParaRPr kumimoji="0" lang="en-US" sz="1400" b="1" i="0" u="none" strike="noStrike" cap="none" normalizeH="0" baseline="0" dirty="0" smtClean="0">
                        <a:ln>
                          <a:noFill/>
                        </a:ln>
                        <a:solidFill>
                          <a:srgbClr val="C00000"/>
                        </a:solidFill>
                        <a:effectLst/>
                        <a:latin typeface="Arial" charset="0"/>
                        <a:ea typeface="PMingLiU" pitchFamily="18" charset="-120"/>
                        <a:cs typeface="Times New Roman" pitchFamily="18" charset="0"/>
                      </a:endParaRP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774338">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rgbClr val="C00000"/>
                          </a:solidFill>
                          <a:effectLst/>
                          <a:latin typeface="Arial" charset="0"/>
                        </a:rPr>
                        <a:t>WWVH</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Kauai, Hawaii, USA</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2.5, 5, 10, 15</a:t>
                      </a:r>
                      <a:endParaRPr kumimoji="0" lang="en-US" sz="1400" b="1" i="0" u="none" strike="noStrike" cap="none" normalizeH="0" baseline="30000" dirty="0" smtClean="0">
                        <a:ln>
                          <a:noFill/>
                        </a:ln>
                        <a:solidFill>
                          <a:srgbClr val="C00000"/>
                        </a:solidFill>
                        <a:effectLst/>
                        <a:latin typeface="Arial" charset="0"/>
                      </a:endParaRP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altLang="zh-TW" sz="1400" b="1" i="0" u="none" strike="noStrike" cap="none" normalizeH="0" baseline="0" dirty="0" smtClean="0">
                          <a:ln>
                            <a:noFill/>
                          </a:ln>
                          <a:solidFill>
                            <a:srgbClr val="C00000"/>
                          </a:solidFill>
                          <a:effectLst/>
                          <a:latin typeface="Arial" charset="0"/>
                          <a:ea typeface="PMingLiU" pitchFamily="18" charset="-120"/>
                          <a:cs typeface="Times New Roman" pitchFamily="18" charset="0"/>
                        </a:rPr>
                        <a:t>National Institute of Standards and Technology (NIST)</a:t>
                      </a:r>
                      <a:endParaRPr kumimoji="0" lang="en-US" sz="1400" b="1" i="0" u="none" strike="noStrike" cap="none" normalizeH="0" baseline="0" dirty="0" smtClean="0">
                        <a:ln>
                          <a:noFill/>
                        </a:ln>
                        <a:solidFill>
                          <a:srgbClr val="C00000"/>
                        </a:solidFill>
                        <a:effectLst/>
                        <a:latin typeface="Arial" charset="0"/>
                        <a:ea typeface="PMingLiU" pitchFamily="18" charset="-120"/>
                        <a:cs typeface="Times New Roman" pitchFamily="18"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1400" b="1" i="0" u="none" strike="noStrike" cap="none" normalizeH="0" baseline="0" dirty="0" smtClean="0">
                        <a:ln>
                          <a:noFill/>
                        </a:ln>
                        <a:solidFill>
                          <a:srgbClr val="C00000"/>
                        </a:solidFill>
                        <a:effectLst/>
                        <a:latin typeface="Arial" charset="0"/>
                        <a:ea typeface="PMingLiU" pitchFamily="18" charset="-120"/>
                        <a:cs typeface="Times New Roman" pitchFamily="18" charset="0"/>
                      </a:endParaRP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60938">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BPM</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Lintong, China</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2.5, 5, 10, 15</a:t>
                      </a:r>
                      <a:endParaRPr kumimoji="0" lang="en-US" sz="1400" b="1" i="0" u="none" strike="noStrike" cap="none" normalizeH="0" baseline="30000" smtClean="0">
                        <a:ln>
                          <a:noFill/>
                        </a:ln>
                        <a:solidFill>
                          <a:schemeClr val="bg2"/>
                        </a:solidFill>
                        <a:effectLst/>
                        <a:latin typeface="Arial" charset="0"/>
                      </a:endParaRPr>
                    </a:p>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1400" b="1" i="0" u="none" strike="noStrike" cap="none" normalizeH="0" baseline="30000" smtClean="0">
                        <a:ln>
                          <a:noFill/>
                        </a:ln>
                        <a:solidFill>
                          <a:schemeClr val="bg2"/>
                        </a:solidFill>
                        <a:effectLst/>
                        <a:latin typeface="Arial" charset="0"/>
                      </a:endParaRP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cs typeface="Tahoma" charset="0"/>
                        </a:rPr>
                        <a:t>National Time Service Center (NTSC)</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1400" b="1" i="0" u="none" strike="noStrike" cap="none" normalizeH="0" baseline="0" smtClean="0">
                        <a:ln>
                          <a:noFill/>
                        </a:ln>
                        <a:solidFill>
                          <a:schemeClr val="bg2"/>
                        </a:solidFill>
                        <a:effectLst/>
                        <a:latin typeface="Arial" charset="0"/>
                        <a:cs typeface="Tahoma" charset="0"/>
                      </a:endParaRP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18258">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CHU</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Ottawa, Canada</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chemeClr val="bg2"/>
                          </a:solidFill>
                          <a:effectLst/>
                          <a:latin typeface="Arial" charset="0"/>
                        </a:rPr>
                        <a:t>3.33, 7.85, 14.67</a:t>
                      </a:r>
                      <a:endParaRPr kumimoji="0" lang="en-US" sz="1400" b="1" i="0" u="none" strike="noStrike" cap="none" normalizeH="0" baseline="30000" dirty="0" smtClean="0">
                        <a:ln>
                          <a:noFill/>
                        </a:ln>
                        <a:solidFill>
                          <a:schemeClr val="bg2"/>
                        </a:solidFill>
                        <a:effectLst/>
                        <a:latin typeface="Arial" charset="0"/>
                      </a:endParaRP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cs typeface="Tahoma" charset="0"/>
                        </a:rPr>
                        <a:t>National Research Council (NRC)</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18258">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HLA</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Taejon, Korea</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5</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chemeClr val="bg2"/>
                          </a:solidFill>
                          <a:effectLst/>
                          <a:latin typeface="Arial" charset="0"/>
                          <a:cs typeface="Tahoma" charset="0"/>
                        </a:rPr>
                        <a:t>Korean Research Institute of Standards and Science (KRISS)</a:t>
                      </a:r>
                    </a:p>
                  </a:txBody>
                  <a:tcPr marT="45729" marB="45729"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bl>
          </a:graphicData>
        </a:graphic>
      </p:graphicFrame>
    </p:spTree>
    <p:extLst>
      <p:ext uri="{BB962C8B-B14F-4D97-AF65-F5344CB8AC3E}">
        <p14:creationId xmlns:p14="http://schemas.microsoft.com/office/powerpoint/2010/main" val="20108317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2254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dirty="0">
                <a:latin typeface="Tahoma" pitchFamily="34" charset="0"/>
                <a:cs typeface="Tahoma" pitchFamily="34" charset="0"/>
              </a:rPr>
              <a:t>Time By Radio:  WWVB</a:t>
            </a:r>
          </a:p>
        </p:txBody>
      </p:sp>
      <p:sp>
        <p:nvSpPr>
          <p:cNvPr id="27651" name="Text Box 5"/>
          <p:cNvSpPr txBox="1">
            <a:spLocks noChangeArrowheads="1"/>
          </p:cNvSpPr>
          <p:nvPr/>
        </p:nvSpPr>
        <p:spPr bwMode="auto">
          <a:xfrm>
            <a:off x="685800" y="1543050"/>
            <a:ext cx="38465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t>WWVB low frequency broadcast of time code signals (60 kHz).  Began broadcasting from Fort Collins, Colorado in 1963.</a:t>
            </a:r>
          </a:p>
        </p:txBody>
      </p:sp>
      <p:pic>
        <p:nvPicPr>
          <p:cNvPr id="27652" name="Picture 7" descr="ant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09625"/>
            <a:ext cx="9126538" cy="6048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2496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14" name="Rectangle 2"/>
          <p:cNvSpPr>
            <a:spLocks noGrp="1" noChangeArrowheads="1"/>
          </p:cNvSpPr>
          <p:nvPr>
            <p:ph type="title"/>
          </p:nvPr>
        </p:nvSpPr>
        <p:spPr>
          <a:xfrm>
            <a:off x="838200" y="-152400"/>
            <a:ext cx="7715250" cy="1143000"/>
          </a:xfrm>
          <a:ln w="12700"/>
        </p:spPr>
        <p:txBody>
          <a:bodyPr lIns="90488" tIns="44450" rIns="90488" bIns="44450"/>
          <a:lstStyle/>
          <a:p>
            <a:pPr>
              <a:defRPr/>
            </a:pPr>
            <a:r>
              <a:rPr lang="en-US" dirty="0" smtClean="0">
                <a:solidFill>
                  <a:schemeClr val="tx1"/>
                </a:solidFill>
                <a:latin typeface="Tahoma" charset="0"/>
              </a:rPr>
              <a:t>WWVB Radio Controlled Clocks</a:t>
            </a:r>
            <a:endParaRPr lang="en-US" dirty="0">
              <a:solidFill>
                <a:schemeClr val="tx1"/>
              </a:solidFill>
              <a:effectLst>
                <a:outerShdw blurRad="38100" dist="38100" dir="2700000" algn="tl">
                  <a:srgbClr val="C0C0C0"/>
                </a:outerShdw>
              </a:effectLst>
              <a:latin typeface="CG Omega" pitchFamily="34" charset="0"/>
            </a:endParaRPr>
          </a:p>
        </p:txBody>
      </p:sp>
      <p:pic>
        <p:nvPicPr>
          <p:cNvPr id="28675" name="Picture 5" descr="B0000645Y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676525"/>
            <a:ext cx="13049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6" descr="wwvb_watch_intern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047750"/>
            <a:ext cx="28956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7" descr="atomictime_1753_103835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0338" y="990600"/>
            <a:ext cx="1487487"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8"/>
          <p:cNvSpPr>
            <a:spLocks noChangeArrowheads="1"/>
          </p:cNvSpPr>
          <p:nvPr/>
        </p:nvSpPr>
        <p:spPr bwMode="auto">
          <a:xfrm>
            <a:off x="5562600" y="914400"/>
            <a:ext cx="3200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indent="-342900">
              <a:lnSpc>
                <a:spcPct val="80000"/>
              </a:lnSpc>
              <a:spcBef>
                <a:spcPct val="20000"/>
              </a:spcBef>
              <a:buClr>
                <a:srgbClr val="0033CC"/>
              </a:buClr>
              <a:buSzPct val="75000"/>
              <a:buFont typeface="Wingdings" pitchFamily="2" charset="2"/>
              <a:buChar char="q"/>
            </a:pPr>
            <a:r>
              <a:rPr lang="en-US" sz="2000" dirty="0">
                <a:solidFill>
                  <a:srgbClr val="003300"/>
                </a:solidFill>
                <a:latin typeface="Tahoma" pitchFamily="34" charset="0"/>
              </a:rPr>
              <a:t>Low frequency time signal stations operate at frequencies ranging from about 40 to 80 kHz.  </a:t>
            </a:r>
          </a:p>
          <a:p>
            <a:pPr marL="342900" indent="-342900">
              <a:lnSpc>
                <a:spcPct val="80000"/>
              </a:lnSpc>
              <a:spcBef>
                <a:spcPct val="20000"/>
              </a:spcBef>
              <a:buClr>
                <a:srgbClr val="0033CC"/>
              </a:buClr>
              <a:buSzPct val="75000"/>
              <a:buFont typeface="Wingdings" pitchFamily="2" charset="2"/>
              <a:buChar char="q"/>
            </a:pPr>
            <a:endParaRPr lang="en-US" sz="2000" dirty="0">
              <a:solidFill>
                <a:srgbClr val="003300"/>
              </a:solidFill>
              <a:latin typeface="Tahoma" pitchFamily="34" charset="0"/>
            </a:endParaRPr>
          </a:p>
          <a:p>
            <a:pPr marL="342900" indent="-342900">
              <a:lnSpc>
                <a:spcPct val="80000"/>
              </a:lnSpc>
              <a:spcBef>
                <a:spcPct val="20000"/>
              </a:spcBef>
              <a:buClr>
                <a:srgbClr val="0033CC"/>
              </a:buClr>
              <a:buSzPct val="75000"/>
              <a:buFont typeface="Wingdings" pitchFamily="2" charset="2"/>
              <a:buChar char="q"/>
            </a:pPr>
            <a:r>
              <a:rPr lang="en-US" sz="2000" dirty="0">
                <a:solidFill>
                  <a:srgbClr val="003300"/>
                </a:solidFill>
                <a:latin typeface="Tahoma" pitchFamily="34" charset="0"/>
              </a:rPr>
              <a:t>WWVB broadcasts on 60 kHz with 70 kW  of power from Fort Collins, Colorado.</a:t>
            </a:r>
          </a:p>
          <a:p>
            <a:pPr marL="342900" indent="-342900">
              <a:lnSpc>
                <a:spcPct val="80000"/>
              </a:lnSpc>
              <a:spcBef>
                <a:spcPct val="20000"/>
              </a:spcBef>
              <a:buClr>
                <a:srgbClr val="0033CC"/>
              </a:buClr>
              <a:buSzPct val="75000"/>
              <a:buFont typeface="Wingdings" pitchFamily="2" charset="2"/>
              <a:buChar char="q"/>
            </a:pPr>
            <a:endParaRPr lang="en-US" sz="2000" dirty="0">
              <a:solidFill>
                <a:srgbClr val="003300"/>
              </a:solidFill>
              <a:latin typeface="Tahoma" pitchFamily="34" charset="0"/>
            </a:endParaRPr>
          </a:p>
          <a:p>
            <a:pPr marL="342900" indent="-342900">
              <a:lnSpc>
                <a:spcPct val="80000"/>
              </a:lnSpc>
              <a:spcBef>
                <a:spcPct val="20000"/>
              </a:spcBef>
              <a:buClr>
                <a:srgbClr val="0033CC"/>
              </a:buClr>
              <a:buSzPct val="75000"/>
              <a:buFont typeface="Wingdings" pitchFamily="2" charset="2"/>
              <a:buChar char="q"/>
            </a:pPr>
            <a:r>
              <a:rPr lang="en-US" sz="2000" dirty="0">
                <a:solidFill>
                  <a:srgbClr val="003300"/>
                </a:solidFill>
                <a:latin typeface="Tahoma" pitchFamily="34" charset="0"/>
              </a:rPr>
              <a:t>Between 50 and 100 million WWVB radio controlled clocks are believed to be in operation. </a:t>
            </a:r>
          </a:p>
          <a:p>
            <a:pPr marL="342900" indent="-342900">
              <a:lnSpc>
                <a:spcPct val="80000"/>
              </a:lnSpc>
              <a:spcBef>
                <a:spcPct val="20000"/>
              </a:spcBef>
              <a:buClr>
                <a:srgbClr val="0033CC"/>
              </a:buClr>
              <a:buSzPct val="75000"/>
              <a:buFont typeface="Wingdings" pitchFamily="2" charset="2"/>
              <a:buChar char="q"/>
            </a:pPr>
            <a:endParaRPr lang="en-US" sz="2000" dirty="0">
              <a:solidFill>
                <a:srgbClr val="003300"/>
              </a:solidFill>
              <a:latin typeface="Tahoma" pitchFamily="34" charset="0"/>
            </a:endParaRPr>
          </a:p>
          <a:p>
            <a:pPr marL="342900" indent="-342900">
              <a:lnSpc>
                <a:spcPct val="80000"/>
              </a:lnSpc>
              <a:spcBef>
                <a:spcPct val="20000"/>
              </a:spcBef>
              <a:buClr>
                <a:srgbClr val="0033CC"/>
              </a:buClr>
              <a:buSzPct val="75000"/>
              <a:buFont typeface="Wingdings" pitchFamily="2" charset="2"/>
              <a:buChar char="q"/>
            </a:pPr>
            <a:r>
              <a:rPr lang="en-US" sz="2000" dirty="0">
                <a:solidFill>
                  <a:srgbClr val="003300"/>
                </a:solidFill>
                <a:latin typeface="Tahoma" pitchFamily="34" charset="0"/>
              </a:rPr>
              <a:t>Casio </a:t>
            </a:r>
            <a:r>
              <a:rPr lang="en-US" sz="2000" dirty="0" smtClean="0">
                <a:solidFill>
                  <a:srgbClr val="003300"/>
                </a:solidFill>
                <a:latin typeface="Tahoma" pitchFamily="34" charset="0"/>
              </a:rPr>
              <a:t>sold 2 </a:t>
            </a:r>
            <a:r>
              <a:rPr lang="en-US" sz="2000" dirty="0">
                <a:solidFill>
                  <a:srgbClr val="003300"/>
                </a:solidFill>
                <a:latin typeface="Tahoma" pitchFamily="34" charset="0"/>
              </a:rPr>
              <a:t>million WWVB compatible wristwatches in 2009.</a:t>
            </a:r>
          </a:p>
        </p:txBody>
      </p:sp>
      <p:pic>
        <p:nvPicPr>
          <p:cNvPr id="28679" name="Picture 4" descr="clock collag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1463" y="3956050"/>
            <a:ext cx="40132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1" descr="casio_multiband6.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00263" y="1152525"/>
            <a:ext cx="1852612"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438324"/>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42925" y="285750"/>
            <a:ext cx="8229600" cy="685800"/>
          </a:xfrm>
          <a:noFill/>
        </p:spPr>
        <p:txBody>
          <a:bodyPr anchor="t"/>
          <a:lstStyle/>
          <a:p>
            <a:r>
              <a:rPr lang="en-US" sz="2800" dirty="0" smtClean="0">
                <a:solidFill>
                  <a:schemeClr val="tx1"/>
                </a:solidFill>
                <a:latin typeface="Tahoma" pitchFamily="34" charset="0"/>
              </a:rPr>
              <a:t>LF Time Signal Stations</a:t>
            </a:r>
          </a:p>
        </p:txBody>
      </p:sp>
      <p:graphicFrame>
        <p:nvGraphicFramePr>
          <p:cNvPr id="2343939" name="Group 3"/>
          <p:cNvGraphicFramePr>
            <a:graphicFrameLocks noGrp="1"/>
          </p:cNvGraphicFramePr>
          <p:nvPr>
            <p:ph idx="1"/>
            <p:extLst>
              <p:ext uri="{D42A27DB-BD31-4B8C-83A1-F6EECF244321}">
                <p14:modId xmlns:p14="http://schemas.microsoft.com/office/powerpoint/2010/main" val="475541514"/>
              </p:ext>
            </p:extLst>
          </p:nvPr>
        </p:nvGraphicFramePr>
        <p:xfrm>
          <a:off x="428625" y="1162050"/>
          <a:ext cx="8229600" cy="4017320"/>
        </p:xfrm>
        <a:graphic>
          <a:graphicData uri="http://schemas.openxmlformats.org/drawingml/2006/table">
            <a:tbl>
              <a:tblPr/>
              <a:tblGrid>
                <a:gridCol w="1516063"/>
                <a:gridCol w="1371600"/>
                <a:gridCol w="1760537"/>
                <a:gridCol w="3581400"/>
              </a:tblGrid>
              <a:tr h="609609">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dirty="0" smtClean="0">
                          <a:ln>
                            <a:noFill/>
                          </a:ln>
                          <a:solidFill>
                            <a:schemeClr val="bg2"/>
                          </a:solidFill>
                          <a:effectLst/>
                          <a:latin typeface="Arial" charset="0"/>
                        </a:rPr>
                        <a:t>Call Sign</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smtClean="0">
                          <a:ln>
                            <a:noFill/>
                          </a:ln>
                          <a:solidFill>
                            <a:schemeClr val="bg2"/>
                          </a:solidFill>
                          <a:effectLst/>
                          <a:latin typeface="Arial" charset="0"/>
                        </a:rPr>
                        <a:t>Location</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smtClean="0">
                          <a:ln>
                            <a:noFill/>
                          </a:ln>
                          <a:solidFill>
                            <a:schemeClr val="bg2"/>
                          </a:solidFill>
                          <a:effectLst/>
                          <a:latin typeface="Arial" charset="0"/>
                        </a:rPr>
                        <a:t>Frequency (kHz)</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600" b="1" i="0" u="none" strike="noStrike" cap="none" normalizeH="0" baseline="0" smtClean="0">
                          <a:ln>
                            <a:noFill/>
                          </a:ln>
                          <a:solidFill>
                            <a:schemeClr val="bg2"/>
                          </a:solidFill>
                          <a:effectLst/>
                          <a:latin typeface="Arial" charset="0"/>
                        </a:rPr>
                        <a:t>Controlling NMI</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FAFD00"/>
                    </a:solidFill>
                  </a:tcPr>
                </a:tc>
              </a:tr>
              <a:tr h="73153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WWVB</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Fort Collins, Colorado, USA</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rgbClr val="C00000"/>
                          </a:solidFill>
                          <a:effectLst/>
                          <a:latin typeface="Arial" charset="0"/>
                        </a:rPr>
                        <a:t>60</a:t>
                      </a:r>
                      <a:endParaRPr kumimoji="0" lang="en-US" sz="1400" b="1" i="0" u="none" strike="noStrike" cap="none" normalizeH="0" baseline="30000" dirty="0" smtClean="0">
                        <a:ln>
                          <a:noFill/>
                        </a:ln>
                        <a:solidFill>
                          <a:srgbClr val="C00000"/>
                        </a:solidFill>
                        <a:effectLst/>
                        <a:latin typeface="Arial"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altLang="zh-TW" sz="1400" b="1" i="0" u="none" strike="noStrike" cap="none" normalizeH="0" baseline="0" dirty="0" smtClean="0">
                          <a:ln>
                            <a:noFill/>
                          </a:ln>
                          <a:solidFill>
                            <a:srgbClr val="C00000"/>
                          </a:solidFill>
                          <a:effectLst/>
                          <a:latin typeface="Arial" charset="0"/>
                          <a:ea typeface="PMingLiU" pitchFamily="18" charset="-120"/>
                          <a:cs typeface="Times New Roman" pitchFamily="18" charset="0"/>
                        </a:rPr>
                        <a:t>National Institute of Standards and Technology (NIST)</a:t>
                      </a:r>
                      <a:endParaRPr kumimoji="0" lang="en-US" sz="1400" b="1" i="0" u="none" strike="noStrike" cap="none" normalizeH="0" baseline="0" dirty="0" smtClean="0">
                        <a:ln>
                          <a:noFill/>
                        </a:ln>
                        <a:solidFill>
                          <a:srgbClr val="C00000"/>
                        </a:solidFill>
                        <a:effectLst/>
                        <a:latin typeface="Arial" charset="0"/>
                        <a:ea typeface="PMingLiU" pitchFamily="18" charset="-120"/>
                        <a:cs typeface="Times New Roman" pitchFamily="18"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6084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BPC</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Lintong, China</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68.5</a:t>
                      </a:r>
                      <a:endParaRPr kumimoji="0" lang="en-US" sz="1400" b="1" i="0" u="none" strike="noStrike" cap="none" normalizeH="0" baseline="30000" smtClean="0">
                        <a:ln>
                          <a:noFill/>
                        </a:ln>
                        <a:solidFill>
                          <a:schemeClr val="bg2"/>
                        </a:solidFill>
                        <a:effectLst/>
                        <a:latin typeface="Arial"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cs typeface="Tahoma" charset="0"/>
                        </a:rPr>
                        <a:t>National Time Service Center (NTSC)</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1400" b="1" i="0" u="none" strike="noStrike" cap="none" normalizeH="0" baseline="0" smtClean="0">
                        <a:ln>
                          <a:noFill/>
                        </a:ln>
                        <a:solidFill>
                          <a:schemeClr val="bg2"/>
                        </a:solidFill>
                        <a:effectLst/>
                        <a:latin typeface="Arial" charset="0"/>
                        <a:cs typeface="Tahoma"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18167">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DCF77</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Mainflingen, Germany</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77.5</a:t>
                      </a:r>
                      <a:endParaRPr kumimoji="0" lang="en-US" sz="1400" b="1" i="0" u="none" strike="noStrike" cap="none" normalizeH="0" baseline="30000" smtClean="0">
                        <a:ln>
                          <a:noFill/>
                        </a:ln>
                        <a:solidFill>
                          <a:schemeClr val="bg2"/>
                        </a:solidFill>
                        <a:effectLst/>
                        <a:latin typeface="Arial" charset="0"/>
                      </a:endParaRPr>
                    </a:p>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1400" b="1" i="0" u="none" strike="noStrike" cap="none" normalizeH="0" baseline="30000" smtClean="0">
                        <a:ln>
                          <a:noFill/>
                        </a:ln>
                        <a:solidFill>
                          <a:schemeClr val="bg2"/>
                        </a:solidFill>
                        <a:effectLst/>
                        <a:latin typeface="Arial"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cs typeface="Tahoma" charset="0"/>
                        </a:rPr>
                        <a:t>Physikalisch-Technische Bundesanstalt (PTB)</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18167">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chemeClr val="bg2"/>
                          </a:solidFill>
                          <a:effectLst/>
                          <a:latin typeface="Arial" charset="0"/>
                        </a:rPr>
                        <a:t>JJY</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Japan</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40, 80</a:t>
                      </a:r>
                      <a:endParaRPr kumimoji="0" lang="en-US" sz="1400" b="1" i="0" u="none" strike="noStrike" cap="none" normalizeH="0" baseline="30000" smtClean="0">
                        <a:ln>
                          <a:noFill/>
                        </a:ln>
                        <a:solidFill>
                          <a:schemeClr val="bg2"/>
                        </a:solidFill>
                        <a:effectLst/>
                        <a:latin typeface="Arial"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cs typeface="Tahoma" charset="0"/>
                        </a:rPr>
                        <a:t>National Institute of Information and Communications Technology (NICT)</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60840">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MSF</a:t>
                      </a:r>
                    </a:p>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1400" b="1" i="0" u="none" strike="noStrike" cap="none" normalizeH="0" baseline="0" smtClean="0">
                        <a:ln>
                          <a:noFill/>
                        </a:ln>
                        <a:solidFill>
                          <a:schemeClr val="bg2"/>
                        </a:solidFill>
                        <a:effectLst/>
                        <a:latin typeface="Arial"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Rugby, United Kingdom</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60</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cs typeface="Tahoma" charset="0"/>
                        </a:rPr>
                        <a:t>National Physical Laboratory (NPL)</a:t>
                      </a:r>
                    </a:p>
                    <a:p>
                      <a:pPr marL="0" marR="0" lvl="0" indent="0" algn="just"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endParaRPr kumimoji="0" lang="en-US" sz="1400" b="1" i="0" u="none" strike="noStrike" cap="none" normalizeH="0" baseline="0" smtClean="0">
                        <a:ln>
                          <a:noFill/>
                        </a:ln>
                        <a:solidFill>
                          <a:schemeClr val="bg2"/>
                        </a:solidFill>
                        <a:effectLst/>
                        <a:latin typeface="Arial" charset="0"/>
                        <a:cs typeface="Tahoma" charset="0"/>
                      </a:endParaRP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r h="518167">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RBU</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Moscow, Russia</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smtClean="0">
                          <a:ln>
                            <a:noFill/>
                          </a:ln>
                          <a:solidFill>
                            <a:schemeClr val="bg2"/>
                          </a:solidFill>
                          <a:effectLst/>
                          <a:latin typeface="Arial" charset="0"/>
                        </a:rPr>
                        <a:t>66.67</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c>
                  <a:txBody>
                    <a:bodyPr/>
                    <a:lstStyle/>
                    <a:p>
                      <a:pPr marL="0" marR="0" lvl="0" indent="0" algn="just" defTabSz="914400" rtl="0" eaLnBrk="0" fontAlgn="base" latinLnBrk="0" hangingPunct="0">
                        <a:lnSpc>
                          <a:spcPct val="100000"/>
                        </a:lnSpc>
                        <a:spcBef>
                          <a:spcPct val="20000"/>
                        </a:spcBef>
                        <a:spcAft>
                          <a:spcPct val="0"/>
                        </a:spcAft>
                        <a:buClr>
                          <a:schemeClr val="tx2"/>
                        </a:buClr>
                        <a:buSzPct val="75000"/>
                        <a:buFont typeface="Monotype Sorts" pitchFamily="2" charset="2"/>
                        <a:buNone/>
                        <a:tabLst/>
                      </a:pPr>
                      <a:r>
                        <a:rPr kumimoji="0" lang="en-US" sz="1400" b="1" i="0" u="none" strike="noStrike" cap="none" normalizeH="0" baseline="0" dirty="0" smtClean="0">
                          <a:ln>
                            <a:noFill/>
                          </a:ln>
                          <a:solidFill>
                            <a:schemeClr val="bg2"/>
                          </a:solidFill>
                          <a:effectLst/>
                          <a:latin typeface="Arial" charset="0"/>
                          <a:cs typeface="Tahoma" charset="0"/>
                        </a:rPr>
                        <a:t>Institute of Metrology for Time and Space (IMVP)</a:t>
                      </a:r>
                    </a:p>
                  </a:txBody>
                  <a:tcPr marT="45721" marB="45721"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DDDDDD">
                        <a:alpha val="50000"/>
                      </a:srgbClr>
                    </a:solidFill>
                  </a:tcPr>
                </a:tc>
              </a:tr>
            </a:tbl>
          </a:graphicData>
        </a:graphic>
      </p:graphicFrame>
    </p:spTree>
    <p:extLst>
      <p:ext uri="{BB962C8B-B14F-4D97-AF65-F5344CB8AC3E}">
        <p14:creationId xmlns:p14="http://schemas.microsoft.com/office/powerpoint/2010/main" val="13778626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0" y="82550"/>
            <a:ext cx="9144000" cy="400050"/>
          </a:xfrm>
          <a:prstGeom prst="rect">
            <a:avLst/>
          </a:prstGeom>
          <a:noFill/>
          <a:ln w="9525">
            <a:noFill/>
            <a:miter lim="800000"/>
            <a:headEnd/>
            <a:tailEnd/>
          </a:ln>
        </p:spPr>
        <p:txBody>
          <a:bodyPr>
            <a:spAutoFit/>
          </a:bodyPr>
          <a:lstStyle/>
          <a:p>
            <a:pPr algn="ctr"/>
            <a:r>
              <a:rPr lang="en-US" sz="2000" b="1"/>
              <a:t>Some Nobel Prizes Related to Atomic Time and Frequency Metrology</a:t>
            </a:r>
          </a:p>
        </p:txBody>
      </p:sp>
      <p:sp>
        <p:nvSpPr>
          <p:cNvPr id="86019" name="Rectangle 47"/>
          <p:cNvSpPr>
            <a:spLocks noChangeArrowheads="1"/>
          </p:cNvSpPr>
          <p:nvPr/>
        </p:nvSpPr>
        <p:spPr bwMode="auto">
          <a:xfrm>
            <a:off x="203200" y="6124575"/>
            <a:ext cx="8694738" cy="733425"/>
          </a:xfrm>
          <a:prstGeom prst="rect">
            <a:avLst/>
          </a:prstGeom>
          <a:solidFill>
            <a:schemeClr val="bg1"/>
          </a:solidFill>
          <a:ln w="9525">
            <a:solidFill>
              <a:schemeClr val="bg1"/>
            </a:solidFill>
            <a:miter lim="800000"/>
            <a:headEnd/>
            <a:tailEnd/>
          </a:ln>
        </p:spPr>
        <p:txBody>
          <a:bodyPr wrap="none" anchor="ctr"/>
          <a:lstStyle/>
          <a:p>
            <a:endParaRPr lang="en-US"/>
          </a:p>
        </p:txBody>
      </p:sp>
      <p:graphicFrame>
        <p:nvGraphicFramePr>
          <p:cNvPr id="574512" name="Group 48"/>
          <p:cNvGraphicFramePr>
            <a:graphicFrameLocks noGrp="1"/>
          </p:cNvGraphicFramePr>
          <p:nvPr/>
        </p:nvGraphicFramePr>
        <p:xfrm>
          <a:off x="838200" y="619125"/>
          <a:ext cx="7924800" cy="3645218"/>
        </p:xfrm>
        <a:graphic>
          <a:graphicData uri="http://schemas.openxmlformats.org/drawingml/2006/table">
            <a:tbl>
              <a:tblPr/>
              <a:tblGrid>
                <a:gridCol w="609600"/>
                <a:gridCol w="4267200"/>
                <a:gridCol w="3048000"/>
              </a:tblGrid>
              <a:tr h="352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1943</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Otto Stern</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Molecular/atomic beam spectroscopy.</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1944</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Isidor Rabi</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Atomic beam resonance technique.</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1955</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Polykarp Kusch</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Magnetic moment of electron; early atomic clocks.</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91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1964</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Charles Townes, Nicolai Basov, Alexandr Prokhorov</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Quantum electronics, including maser/laser principles.</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1966</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Alfred Kastler</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Optical pumping methods.</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1989</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Norman Ramsey, Hans Dehmelt, Wolfgang Paul</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Atomic clock techniques; trapped ion spectroscopy.</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1997</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Steven Chu, Claude Cohen-Tannoudji, </a:t>
                      </a:r>
                      <a:r>
                        <a:rPr kumimoji="0" lang="en-US" sz="1400" b="1" i="0" u="none" strike="noStrike" cap="none" normalizeH="0" baseline="0" smtClean="0">
                          <a:ln>
                            <a:noFill/>
                          </a:ln>
                          <a:solidFill>
                            <a:srgbClr val="0066FF"/>
                          </a:solidFill>
                          <a:effectLst/>
                          <a:latin typeface="Times New Roman" pitchFamily="18" charset="0"/>
                          <a:cs typeface="Times New Roman" pitchFamily="18" charset="0"/>
                        </a:rPr>
                        <a:t>Bill Phillips</a:t>
                      </a:r>
                      <a:endParaRPr kumimoji="0" lang="en-US" sz="1400" b="1" i="0" u="none" strike="noStrike" cap="none" normalizeH="0" baseline="0" smtClean="0">
                        <a:ln>
                          <a:noFill/>
                        </a:ln>
                        <a:solidFill>
                          <a:srgbClr val="0066FF"/>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Laser cooling of neutral atoms.</a:t>
                      </a:r>
                      <a:endParaRPr kumimoji="0" lang="en-US"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2001</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smtClean="0">
                          <a:ln>
                            <a:noFill/>
                          </a:ln>
                          <a:solidFill>
                            <a:srgbClr val="0066FF"/>
                          </a:solidFill>
                          <a:effectLst/>
                          <a:latin typeface="Times New Roman" pitchFamily="18" charset="0"/>
                          <a:cs typeface="Times New Roman" pitchFamily="18" charset="0"/>
                        </a:rPr>
                        <a:t>Eric Cornell, Carl Wieman</a:t>
                      </a: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 Wolfgang Ketterle</a:t>
                      </a:r>
                      <a:endParaRPr kumimoji="0" lang="de-DE"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Bose-Einstein condensate.</a:t>
                      </a:r>
                      <a:endParaRPr kumimoji="0" lang="de-DE"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2005</a:t>
                      </a:r>
                      <a:endParaRPr kumimoji="0" lang="en-US" sz="1400" b="0" i="0" u="none" strike="noStrike" cap="none" normalizeH="0" baseline="0" smtClean="0">
                        <a:ln>
                          <a:noFill/>
                        </a:ln>
                        <a:solidFill>
                          <a:schemeClr val="tx1"/>
                        </a:solidFill>
                        <a:effectLst/>
                        <a:latin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Roy Glauber</a:t>
                      </a:r>
                      <a:r>
                        <a:rPr kumimoji="0" lang="de-DE" sz="1400" b="1" i="0" u="none" strike="noStrike" cap="none" normalizeH="0" baseline="0" smtClean="0">
                          <a:ln>
                            <a:noFill/>
                          </a:ln>
                          <a:solidFill>
                            <a:schemeClr val="tx1"/>
                          </a:solidFill>
                          <a:effectLst/>
                          <a:latin typeface="Times New Roman" pitchFamily="18" charset="0"/>
                          <a:cs typeface="Times New Roman" pitchFamily="18" charset="0"/>
                        </a:rPr>
                        <a:t>,</a:t>
                      </a:r>
                      <a:r>
                        <a:rPr kumimoji="0" lang="de-DE" sz="1400" b="1" i="0" u="none" strike="noStrike" cap="none" normalizeH="0" baseline="0" smtClean="0">
                          <a:ln>
                            <a:noFill/>
                          </a:ln>
                          <a:solidFill>
                            <a:srgbClr val="0066FF"/>
                          </a:solidFill>
                          <a:effectLst/>
                          <a:latin typeface="Times New Roman" pitchFamily="18" charset="0"/>
                          <a:cs typeface="Times New Roman" pitchFamily="18" charset="0"/>
                        </a:rPr>
                        <a:t> Jan Hall, </a:t>
                      </a: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Ted Hansch</a:t>
                      </a:r>
                      <a:endParaRPr kumimoji="0" lang="de-DE"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Laser spectroscopy, including laser frequency combs.</a:t>
                      </a:r>
                      <a:endParaRPr kumimoji="0" lang="de-DE" sz="14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86063" name="Picture 91" descr="bill"/>
          <p:cNvPicPr>
            <a:picLocks noChangeAspect="1" noChangeArrowheads="1"/>
          </p:cNvPicPr>
          <p:nvPr/>
        </p:nvPicPr>
        <p:blipFill>
          <a:blip r:embed="rId3" cstate="print"/>
          <a:srcRect l="8501" r="22667"/>
          <a:stretch>
            <a:fillRect/>
          </a:stretch>
        </p:blipFill>
        <p:spPr bwMode="auto">
          <a:xfrm>
            <a:off x="1951038" y="4446588"/>
            <a:ext cx="1784350" cy="1712912"/>
          </a:xfrm>
          <a:prstGeom prst="rect">
            <a:avLst/>
          </a:prstGeom>
          <a:noFill/>
          <a:ln w="9525">
            <a:solidFill>
              <a:schemeClr val="tx1"/>
            </a:solidFill>
            <a:miter lim="800000"/>
            <a:headEnd/>
            <a:tailEnd/>
          </a:ln>
        </p:spPr>
      </p:pic>
      <p:pic>
        <p:nvPicPr>
          <p:cNvPr id="86064" name="Picture 92" descr="wieman-cornell"/>
          <p:cNvPicPr>
            <a:picLocks noChangeAspect="1" noChangeArrowheads="1"/>
          </p:cNvPicPr>
          <p:nvPr/>
        </p:nvPicPr>
        <p:blipFill>
          <a:blip r:embed="rId4" cstate="print"/>
          <a:srcRect/>
          <a:stretch>
            <a:fillRect/>
          </a:stretch>
        </p:blipFill>
        <p:spPr bwMode="auto">
          <a:xfrm>
            <a:off x="4606925" y="4471988"/>
            <a:ext cx="1206500" cy="1854200"/>
          </a:xfrm>
          <a:prstGeom prst="rect">
            <a:avLst/>
          </a:prstGeom>
          <a:noFill/>
          <a:ln w="9525">
            <a:noFill/>
            <a:miter lim="800000"/>
            <a:headEnd/>
            <a:tailEnd/>
          </a:ln>
        </p:spPr>
      </p:pic>
      <p:sp>
        <p:nvSpPr>
          <p:cNvPr id="86065" name="Text Box 93"/>
          <p:cNvSpPr txBox="1">
            <a:spLocks noChangeArrowheads="1"/>
          </p:cNvSpPr>
          <p:nvPr/>
        </p:nvSpPr>
        <p:spPr bwMode="auto">
          <a:xfrm>
            <a:off x="1965325" y="6246813"/>
            <a:ext cx="1771650" cy="304800"/>
          </a:xfrm>
          <a:prstGeom prst="rect">
            <a:avLst/>
          </a:prstGeom>
          <a:noFill/>
          <a:ln w="9525">
            <a:noFill/>
            <a:miter lim="800000"/>
            <a:headEnd/>
            <a:tailEnd/>
          </a:ln>
        </p:spPr>
        <p:txBody>
          <a:bodyPr>
            <a:spAutoFit/>
          </a:bodyPr>
          <a:lstStyle/>
          <a:p>
            <a:pPr algn="ctr"/>
            <a:r>
              <a:rPr lang="en-US" sz="1400" i="1"/>
              <a:t>Bill Phillips, NIST</a:t>
            </a:r>
          </a:p>
        </p:txBody>
      </p:sp>
      <p:sp>
        <p:nvSpPr>
          <p:cNvPr id="86066" name="Text Box 94"/>
          <p:cNvSpPr txBox="1">
            <a:spLocks noChangeArrowheads="1"/>
          </p:cNvSpPr>
          <p:nvPr/>
        </p:nvSpPr>
        <p:spPr bwMode="auto">
          <a:xfrm>
            <a:off x="4140200" y="6340475"/>
            <a:ext cx="2362200" cy="523875"/>
          </a:xfrm>
          <a:prstGeom prst="rect">
            <a:avLst/>
          </a:prstGeom>
          <a:noFill/>
          <a:ln w="9525">
            <a:noFill/>
            <a:miter lim="800000"/>
            <a:headEnd/>
            <a:tailEnd/>
          </a:ln>
        </p:spPr>
        <p:txBody>
          <a:bodyPr>
            <a:spAutoFit/>
          </a:bodyPr>
          <a:lstStyle/>
          <a:p>
            <a:pPr algn="ctr"/>
            <a:r>
              <a:rPr lang="en-US" sz="1400" i="1"/>
              <a:t>Carl Wieman, CU/JILA</a:t>
            </a:r>
          </a:p>
          <a:p>
            <a:pPr algn="ctr"/>
            <a:r>
              <a:rPr lang="en-US" sz="1400" i="1"/>
              <a:t>Eric Cornell, NIST/JILA</a:t>
            </a:r>
          </a:p>
        </p:txBody>
      </p:sp>
      <p:pic>
        <p:nvPicPr>
          <p:cNvPr id="86067" name="Picture 95" descr="05PHY018_JanHall_LR"/>
          <p:cNvPicPr>
            <a:picLocks noChangeAspect="1" noChangeArrowheads="1"/>
          </p:cNvPicPr>
          <p:nvPr/>
        </p:nvPicPr>
        <p:blipFill>
          <a:blip r:embed="rId5" cstate="print"/>
          <a:srcRect/>
          <a:stretch>
            <a:fillRect/>
          </a:stretch>
        </p:blipFill>
        <p:spPr bwMode="auto">
          <a:xfrm>
            <a:off x="6510338" y="4545013"/>
            <a:ext cx="2105025" cy="1606550"/>
          </a:xfrm>
          <a:prstGeom prst="rect">
            <a:avLst/>
          </a:prstGeom>
          <a:noFill/>
          <a:ln w="9525">
            <a:solidFill>
              <a:schemeClr val="tx1"/>
            </a:solidFill>
            <a:miter lim="800000"/>
            <a:headEnd/>
            <a:tailEnd/>
          </a:ln>
        </p:spPr>
      </p:pic>
      <p:sp>
        <p:nvSpPr>
          <p:cNvPr id="86068" name="Text Box 96"/>
          <p:cNvSpPr txBox="1">
            <a:spLocks noChangeArrowheads="1"/>
          </p:cNvSpPr>
          <p:nvPr/>
        </p:nvSpPr>
        <p:spPr bwMode="auto">
          <a:xfrm>
            <a:off x="6484938" y="6200775"/>
            <a:ext cx="2114550" cy="304800"/>
          </a:xfrm>
          <a:prstGeom prst="rect">
            <a:avLst/>
          </a:prstGeom>
          <a:noFill/>
          <a:ln w="9525">
            <a:noFill/>
            <a:miter lim="800000"/>
            <a:headEnd/>
            <a:tailEnd/>
          </a:ln>
        </p:spPr>
        <p:txBody>
          <a:bodyPr>
            <a:spAutoFit/>
          </a:bodyPr>
          <a:lstStyle/>
          <a:p>
            <a:pPr algn="ctr"/>
            <a:r>
              <a:rPr lang="en-US" sz="1400" i="1"/>
              <a:t>Jan Hall, NIST/JILA</a:t>
            </a:r>
          </a:p>
        </p:txBody>
      </p:sp>
      <p:pic>
        <p:nvPicPr>
          <p:cNvPr id="12" name="Picture 6" descr="http://upload.wikimedia.org/wikipedia/en/2/25/Nobel_medal_dsc0617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6056" y="4445792"/>
            <a:ext cx="1566070" cy="1566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942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300" name="Rectangle 4"/>
          <p:cNvSpPr>
            <a:spLocks noChangeArrowheads="1"/>
          </p:cNvSpPr>
          <p:nvPr/>
        </p:nvSpPr>
        <p:spPr bwMode="auto">
          <a:xfrm>
            <a:off x="3581400" y="2514600"/>
            <a:ext cx="55626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174625" indent="-174625" eaLnBrk="1" hangingPunct="1"/>
            <a:r>
              <a:rPr lang="en-US" sz="1800" b="1">
                <a:solidFill>
                  <a:srgbClr val="0000FF"/>
                </a:solidFill>
                <a:ea typeface="Times New Roman" pitchFamily="18" charset="0"/>
                <a:cs typeface="Arial" pitchFamily="34" charset="0"/>
              </a:rPr>
              <a:t>Why Time and Frequency and QC?</a:t>
            </a:r>
          </a:p>
          <a:p>
            <a:pPr marL="174625" indent="-174625" eaLnBrk="1" hangingPunct="1">
              <a:buFontTx/>
              <a:buChar char="•"/>
            </a:pPr>
            <a:r>
              <a:rPr lang="en-US" sz="1800">
                <a:ea typeface="Times New Roman" pitchFamily="18" charset="0"/>
                <a:cs typeface="Arial" pitchFamily="34" charset="0"/>
              </a:rPr>
              <a:t>NIST work on quantum computing with ions grew out of ion clock research.</a:t>
            </a:r>
          </a:p>
          <a:p>
            <a:pPr marL="174625" indent="-174625" eaLnBrk="1" hangingPunct="1">
              <a:buFontTx/>
              <a:buChar char="•"/>
            </a:pPr>
            <a:r>
              <a:rPr lang="en-US" sz="1800">
                <a:ea typeface="Times New Roman" pitchFamily="18" charset="0"/>
                <a:cs typeface="Arial" pitchFamily="34" charset="0"/>
              </a:rPr>
              <a:t>Trapped ion QC research leading to new types of clocks.</a:t>
            </a:r>
          </a:p>
        </p:txBody>
      </p:sp>
      <p:sp>
        <p:nvSpPr>
          <p:cNvPr id="86021" name="Rectangle 5"/>
          <p:cNvSpPr>
            <a:spLocks noChangeArrowheads="1"/>
          </p:cNvSpPr>
          <p:nvPr/>
        </p:nvSpPr>
        <p:spPr bwMode="auto">
          <a:xfrm>
            <a:off x="228600" y="685800"/>
            <a:ext cx="83058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0988" lvl="1" indent="-166688" eaLnBrk="1" hangingPunct="1"/>
            <a:r>
              <a:rPr lang="en-US" sz="1800" b="1">
                <a:solidFill>
                  <a:srgbClr val="0000FF"/>
                </a:solidFill>
              </a:rPr>
              <a:t>Quantum Computing</a:t>
            </a:r>
          </a:p>
          <a:p>
            <a:pPr marL="280988" lvl="1" indent="-166688" eaLnBrk="1" hangingPunct="1">
              <a:buFontTx/>
              <a:buChar char="•"/>
            </a:pPr>
            <a:r>
              <a:rPr lang="en-US" sz="1800"/>
              <a:t>Exploit entanglement and superposition.</a:t>
            </a:r>
          </a:p>
          <a:p>
            <a:pPr marL="280988" lvl="1" indent="-166688" eaLnBrk="1" hangingPunct="1">
              <a:buFontTx/>
              <a:buChar char="•"/>
            </a:pPr>
            <a:r>
              <a:rPr lang="en-US" sz="1800"/>
              <a:t>32 quantum bits (qubits) store 100 million “words” simultaneously.</a:t>
            </a:r>
          </a:p>
          <a:p>
            <a:pPr marL="280988" lvl="1" indent="-166688" eaLnBrk="1" hangingPunct="1">
              <a:buFontTx/>
              <a:buChar char="•"/>
            </a:pPr>
            <a:r>
              <a:rPr lang="en-US" sz="1800"/>
              <a:t>300 qubits store ~ 10</a:t>
            </a:r>
            <a:r>
              <a:rPr lang="en-US" sz="1800" baseline="30000"/>
              <a:t>90</a:t>
            </a:r>
            <a:r>
              <a:rPr lang="en-US" sz="1800"/>
              <a:t> numbers simultaneously – more than the number of elementary particles in the universe.</a:t>
            </a:r>
          </a:p>
        </p:txBody>
      </p:sp>
      <p:pic>
        <p:nvPicPr>
          <p:cNvPr id="86022" name="Picture 6" descr="lintrap_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16200"/>
            <a:ext cx="3008313"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3" name="Group 7"/>
          <p:cNvGrpSpPr>
            <a:grpSpLocks/>
          </p:cNvGrpSpPr>
          <p:nvPr/>
        </p:nvGrpSpPr>
        <p:grpSpPr bwMode="auto">
          <a:xfrm>
            <a:off x="3733800" y="4419600"/>
            <a:ext cx="5249863" cy="1828800"/>
            <a:chOff x="2496" y="3040"/>
            <a:chExt cx="2904" cy="845"/>
          </a:xfrm>
        </p:grpSpPr>
        <p:pic>
          <p:nvPicPr>
            <p:cNvPr id="86024" name="Picture 8" descr="DSCN0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5" y="3049"/>
              <a:ext cx="1113" cy="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5" name="Picture 9" descr="DSCN0012_invert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3040"/>
              <a:ext cx="1113" cy="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26" name="Group 10"/>
            <p:cNvGrpSpPr>
              <a:grpSpLocks noChangeAspect="1"/>
            </p:cNvGrpSpPr>
            <p:nvPr/>
          </p:nvGrpSpPr>
          <p:grpSpPr bwMode="auto">
            <a:xfrm>
              <a:off x="3015" y="3197"/>
              <a:ext cx="808" cy="289"/>
              <a:chOff x="1632" y="1072"/>
              <a:chExt cx="1488" cy="560"/>
            </a:xfrm>
          </p:grpSpPr>
          <p:sp>
            <p:nvSpPr>
              <p:cNvPr id="86034" name="Oval 11"/>
              <p:cNvSpPr>
                <a:spLocks noChangeAspect="1" noChangeArrowheads="1"/>
              </p:cNvSpPr>
              <p:nvPr/>
            </p:nvSpPr>
            <p:spPr bwMode="auto">
              <a:xfrm>
                <a:off x="1632" y="1440"/>
                <a:ext cx="240" cy="192"/>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86035" name="Freeform 12"/>
              <p:cNvSpPr>
                <a:spLocks noChangeAspect="1"/>
              </p:cNvSpPr>
              <p:nvPr/>
            </p:nvSpPr>
            <p:spPr bwMode="auto">
              <a:xfrm>
                <a:off x="1824" y="1072"/>
                <a:ext cx="1296" cy="384"/>
              </a:xfrm>
              <a:custGeom>
                <a:avLst/>
                <a:gdLst>
                  <a:gd name="T0" fmla="*/ 0 w 1296"/>
                  <a:gd name="T1" fmla="*/ 384 h 384"/>
                  <a:gd name="T2" fmla="*/ 720 w 1296"/>
                  <a:gd name="T3" fmla="*/ 48 h 384"/>
                  <a:gd name="T4" fmla="*/ 1296 w 1296"/>
                  <a:gd name="T5" fmla="*/ 96 h 384"/>
                  <a:gd name="T6" fmla="*/ 0 60000 65536"/>
                  <a:gd name="T7" fmla="*/ 0 60000 65536"/>
                  <a:gd name="T8" fmla="*/ 0 60000 65536"/>
                  <a:gd name="T9" fmla="*/ 0 w 1296"/>
                  <a:gd name="T10" fmla="*/ 0 h 384"/>
                  <a:gd name="T11" fmla="*/ 1296 w 1296"/>
                  <a:gd name="T12" fmla="*/ 384 h 384"/>
                </a:gdLst>
                <a:ahLst/>
                <a:cxnLst>
                  <a:cxn ang="T6">
                    <a:pos x="T0" y="T1"/>
                  </a:cxn>
                  <a:cxn ang="T7">
                    <a:pos x="T2" y="T3"/>
                  </a:cxn>
                  <a:cxn ang="T8">
                    <a:pos x="T4" y="T5"/>
                  </a:cxn>
                </a:cxnLst>
                <a:rect l="T9" t="T10" r="T11" b="T12"/>
                <a:pathLst>
                  <a:path w="1296" h="384">
                    <a:moveTo>
                      <a:pt x="0" y="384"/>
                    </a:moveTo>
                    <a:cubicBezTo>
                      <a:pt x="252" y="240"/>
                      <a:pt x="504" y="96"/>
                      <a:pt x="720" y="48"/>
                    </a:cubicBezTo>
                    <a:cubicBezTo>
                      <a:pt x="936" y="0"/>
                      <a:pt x="1200" y="80"/>
                      <a:pt x="1296" y="96"/>
                    </a:cubicBezTo>
                  </a:path>
                </a:pathLst>
              </a:custGeom>
              <a:noFill/>
              <a:ln w="28575" cmpd="sng">
                <a:solidFill>
                  <a:srgbClr val="FFFF00"/>
                </a:solidFill>
                <a:round/>
                <a:headEnd type="none" w="med" len="med"/>
                <a:tailEnd type="triangle" w="lg" len="lg"/>
              </a:ln>
              <a:extLst>
                <a:ext uri="{909E8E84-426E-40DD-AFC4-6F175D3DCCD1}">
                  <a14:hiddenFill xmlns:a14="http://schemas.microsoft.com/office/drawing/2010/main">
                    <a:solidFill>
                      <a:srgbClr val="FFFFFF"/>
                    </a:solidFill>
                  </a14:hiddenFill>
                </a:ext>
              </a:extLst>
            </p:spPr>
            <p:txBody>
              <a:bodyPr wrap="none">
                <a:spAutoFit/>
              </a:bodyPr>
              <a:lstStyle/>
              <a:p>
                <a:endParaRPr lang="en-US"/>
              </a:p>
            </p:txBody>
          </p:sp>
        </p:grpSp>
        <p:sp>
          <p:nvSpPr>
            <p:cNvPr id="86027" name="Line 13"/>
            <p:cNvSpPr>
              <a:spLocks noChangeAspect="1" noChangeShapeType="1"/>
            </p:cNvSpPr>
            <p:nvPr/>
          </p:nvSpPr>
          <p:spPr bwMode="auto">
            <a:xfrm>
              <a:off x="4879" y="3387"/>
              <a:ext cx="17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6028" name="Line 14"/>
            <p:cNvSpPr>
              <a:spLocks noChangeAspect="1" noChangeShapeType="1"/>
            </p:cNvSpPr>
            <p:nvPr/>
          </p:nvSpPr>
          <p:spPr bwMode="auto">
            <a:xfrm>
              <a:off x="4887" y="3569"/>
              <a:ext cx="17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6029" name="Line 15"/>
            <p:cNvSpPr>
              <a:spLocks noChangeAspect="1" noChangeShapeType="1"/>
            </p:cNvSpPr>
            <p:nvPr/>
          </p:nvSpPr>
          <p:spPr bwMode="auto">
            <a:xfrm>
              <a:off x="4945" y="3213"/>
              <a:ext cx="0" cy="1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86030" name="Line 16"/>
            <p:cNvSpPr>
              <a:spLocks noChangeAspect="1" noChangeShapeType="1"/>
            </p:cNvSpPr>
            <p:nvPr/>
          </p:nvSpPr>
          <p:spPr bwMode="auto">
            <a:xfrm flipV="1">
              <a:off x="4953" y="3570"/>
              <a:ext cx="0" cy="1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86031" name="Text Box 17"/>
            <p:cNvSpPr txBox="1">
              <a:spLocks noChangeAspect="1" noChangeArrowheads="1"/>
            </p:cNvSpPr>
            <p:nvPr/>
          </p:nvSpPr>
          <p:spPr bwMode="auto">
            <a:xfrm>
              <a:off x="4992" y="3120"/>
              <a:ext cx="408" cy="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r>
                <a:rPr lang="en-US" sz="1400">
                  <a:latin typeface="Times New Roman" pitchFamily="18" charset="0"/>
                </a:rPr>
                <a:t>400 </a:t>
              </a:r>
              <a:r>
                <a:rPr lang="en-US" sz="1400">
                  <a:latin typeface="Times New Roman" pitchFamily="18" charset="0"/>
                  <a:sym typeface="Symbol" pitchFamily="18" charset="2"/>
                </a:rPr>
                <a:t></a:t>
              </a:r>
              <a:r>
                <a:rPr lang="en-US" sz="1400">
                  <a:latin typeface="Times New Roman" pitchFamily="18" charset="0"/>
                </a:rPr>
                <a:t>m</a:t>
              </a:r>
            </a:p>
          </p:txBody>
        </p:sp>
        <p:sp>
          <p:nvSpPr>
            <p:cNvPr id="86032" name="Text Box 18"/>
            <p:cNvSpPr txBox="1">
              <a:spLocks noChangeAspect="1" noChangeArrowheads="1"/>
            </p:cNvSpPr>
            <p:nvPr/>
          </p:nvSpPr>
          <p:spPr bwMode="auto">
            <a:xfrm>
              <a:off x="3827" y="3129"/>
              <a:ext cx="877" cy="1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ctr" eaLnBrk="1" hangingPunct="1"/>
              <a:r>
                <a:rPr lang="en-US" sz="1200">
                  <a:solidFill>
                    <a:srgbClr val="000000"/>
                  </a:solidFill>
                </a:rPr>
                <a:t>control electrodes</a:t>
              </a:r>
            </a:p>
          </p:txBody>
        </p:sp>
        <p:sp>
          <p:nvSpPr>
            <p:cNvPr id="86033" name="Text Box 19"/>
            <p:cNvSpPr txBox="1">
              <a:spLocks noChangeAspect="1" noChangeArrowheads="1"/>
            </p:cNvSpPr>
            <p:nvPr/>
          </p:nvSpPr>
          <p:spPr bwMode="auto">
            <a:xfrm>
              <a:off x="4070" y="3717"/>
              <a:ext cx="634" cy="1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eaLnBrk="1" hangingPunct="1"/>
              <a:r>
                <a:rPr lang="en-US" sz="1200">
                  <a:solidFill>
                    <a:srgbClr val="000000"/>
                  </a:solidFill>
                </a:rPr>
                <a:t>rf electrode</a:t>
              </a:r>
            </a:p>
          </p:txBody>
        </p:sp>
      </p:grpSp>
      <p:sp>
        <p:nvSpPr>
          <p:cNvPr id="20" name="Text Box 152"/>
          <p:cNvSpPr txBox="1">
            <a:spLocks noChangeArrowheads="1"/>
          </p:cNvSpPr>
          <p:nvPr/>
        </p:nvSpPr>
        <p:spPr bwMode="auto">
          <a:xfrm>
            <a:off x="0" y="117475"/>
            <a:ext cx="9144000" cy="461665"/>
          </a:xfrm>
          <a:prstGeom prst="rect">
            <a:avLst/>
          </a:prstGeom>
          <a:noFill/>
          <a:ln w="9525">
            <a:noFill/>
            <a:miter lim="800000"/>
            <a:headEnd/>
            <a:tailEnd/>
          </a:ln>
          <a:effectLst/>
        </p:spPr>
        <p:txBody>
          <a:bodyPr>
            <a:spAutoFit/>
          </a:bodyPr>
          <a:lstStyle/>
          <a:p>
            <a:pPr algn="ctr"/>
            <a:r>
              <a:rPr lang="en-US" sz="2400" dirty="0" smtClean="0"/>
              <a:t>Quantum Information Processing</a:t>
            </a:r>
            <a:endParaRPr lang="en-US" sz="2400" dirty="0"/>
          </a:p>
        </p:txBody>
      </p:sp>
    </p:spTree>
    <p:extLst>
      <p:ext uri="{BB962C8B-B14F-4D97-AF65-F5344CB8AC3E}">
        <p14:creationId xmlns:p14="http://schemas.microsoft.com/office/powerpoint/2010/main" val="392547913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3"/>
          <p:cNvSpPr txBox="1">
            <a:spLocks noChangeArrowheads="1"/>
          </p:cNvSpPr>
          <p:nvPr/>
        </p:nvSpPr>
        <p:spPr bwMode="auto">
          <a:xfrm>
            <a:off x="0" y="760413"/>
            <a:ext cx="9144000" cy="457200"/>
          </a:xfrm>
          <a:prstGeom prst="rect">
            <a:avLst/>
          </a:prstGeom>
          <a:noFill/>
          <a:ln w="9525">
            <a:noFill/>
            <a:miter lim="800000"/>
            <a:headEnd/>
            <a:tailEnd/>
          </a:ln>
        </p:spPr>
        <p:txBody>
          <a:bodyPr>
            <a:spAutoFit/>
          </a:bodyPr>
          <a:lstStyle/>
          <a:p>
            <a:pPr algn="ctr"/>
            <a:r>
              <a:rPr lang="en-US" sz="2400" dirty="0"/>
              <a:t>Cesium </a:t>
            </a:r>
            <a:r>
              <a:rPr lang="en-US" sz="2400" dirty="0" smtClean="0"/>
              <a:t>fountain </a:t>
            </a:r>
            <a:r>
              <a:rPr lang="en-US" sz="2400" dirty="0"/>
              <a:t>standard</a:t>
            </a:r>
          </a:p>
        </p:txBody>
      </p:sp>
      <p:pic>
        <p:nvPicPr>
          <p:cNvPr id="50179" name="Picture 4" descr="F1clock"/>
          <p:cNvPicPr>
            <a:picLocks noChangeAspect="1" noChangeArrowheads="1"/>
          </p:cNvPicPr>
          <p:nvPr/>
        </p:nvPicPr>
        <p:blipFill>
          <a:blip r:embed="rId3" cstate="print"/>
          <a:srcRect/>
          <a:stretch>
            <a:fillRect/>
          </a:stretch>
        </p:blipFill>
        <p:spPr bwMode="auto">
          <a:xfrm>
            <a:off x="406400" y="1285875"/>
            <a:ext cx="2620963" cy="4673600"/>
          </a:xfrm>
          <a:prstGeom prst="rect">
            <a:avLst/>
          </a:prstGeom>
          <a:noFill/>
          <a:ln w="9525">
            <a:noFill/>
            <a:miter lim="800000"/>
            <a:headEnd/>
            <a:tailEnd/>
          </a:ln>
        </p:spPr>
      </p:pic>
      <p:pic>
        <p:nvPicPr>
          <p:cNvPr id="50180" name="Picture 5" descr="fountain_natural_light"/>
          <p:cNvPicPr>
            <a:picLocks noChangeAspect="1" noChangeArrowheads="1"/>
          </p:cNvPicPr>
          <p:nvPr/>
        </p:nvPicPr>
        <p:blipFill>
          <a:blip r:embed="rId4" cstate="print"/>
          <a:srcRect t="1199" b="5200"/>
          <a:stretch>
            <a:fillRect/>
          </a:stretch>
        </p:blipFill>
        <p:spPr bwMode="auto">
          <a:xfrm>
            <a:off x="3382963" y="1746250"/>
            <a:ext cx="3059112" cy="3979863"/>
          </a:xfrm>
          <a:prstGeom prst="rect">
            <a:avLst/>
          </a:prstGeom>
          <a:noFill/>
          <a:ln w="9525">
            <a:solidFill>
              <a:schemeClr val="tx1"/>
            </a:solidFill>
            <a:miter lim="800000"/>
            <a:headEnd/>
            <a:tailEnd/>
          </a:ln>
        </p:spPr>
      </p:pic>
      <p:sp>
        <p:nvSpPr>
          <p:cNvPr id="50181" name="Text Box 6"/>
          <p:cNvSpPr txBox="1">
            <a:spLocks noChangeArrowheads="1"/>
          </p:cNvSpPr>
          <p:nvPr/>
        </p:nvSpPr>
        <p:spPr bwMode="auto">
          <a:xfrm>
            <a:off x="6619875" y="1697038"/>
            <a:ext cx="2524125" cy="3600986"/>
          </a:xfrm>
          <a:prstGeom prst="rect">
            <a:avLst/>
          </a:prstGeom>
          <a:noFill/>
          <a:ln w="9525">
            <a:noFill/>
            <a:miter lim="800000"/>
            <a:headEnd/>
            <a:tailEnd/>
          </a:ln>
        </p:spPr>
        <p:txBody>
          <a:bodyPr>
            <a:spAutoFit/>
          </a:bodyPr>
          <a:lstStyle/>
          <a:p>
            <a:pPr marL="174625" indent="-174625">
              <a:buFontTx/>
              <a:buChar char="•"/>
            </a:pPr>
            <a:r>
              <a:rPr lang="en-US" dirty="0" smtClean="0"/>
              <a:t>Cesium atoms cooled to ~0.5 </a:t>
            </a:r>
            <a:r>
              <a:rPr lang="en-US" dirty="0" err="1" smtClean="0">
                <a:latin typeface="Symbol" pitchFamily="18" charset="2"/>
              </a:rPr>
              <a:t>m</a:t>
            </a:r>
            <a:r>
              <a:rPr lang="en-US" dirty="0" err="1" smtClean="0"/>
              <a:t>K.</a:t>
            </a:r>
            <a:endParaRPr lang="en-US" dirty="0" smtClean="0"/>
          </a:p>
          <a:p>
            <a:pPr marL="174625" indent="-174625">
              <a:buFontTx/>
              <a:buChar char="•"/>
            </a:pPr>
            <a:endParaRPr lang="en-US" dirty="0" smtClean="0"/>
          </a:p>
          <a:p>
            <a:pPr marL="174625" indent="-174625">
              <a:buFontTx/>
              <a:buChar char="•"/>
            </a:pPr>
            <a:r>
              <a:rPr lang="en-US" dirty="0" smtClean="0"/>
              <a:t>Flight path (up and down) ~ 1 m (Ramsey length).</a:t>
            </a:r>
          </a:p>
          <a:p>
            <a:pPr marL="174625" indent="-174625">
              <a:buFontTx/>
              <a:buChar char="•"/>
            </a:pPr>
            <a:endParaRPr lang="en-US" dirty="0" smtClean="0"/>
          </a:p>
          <a:p>
            <a:pPr marL="174625" indent="-174625">
              <a:buFontTx/>
              <a:buChar char="•"/>
            </a:pPr>
            <a:r>
              <a:rPr lang="en-US" dirty="0" smtClean="0"/>
              <a:t>Flight time ~ 1 sec.</a:t>
            </a:r>
            <a:endParaRPr lang="en-US" dirty="0"/>
          </a:p>
          <a:p>
            <a:pPr marL="174625" indent="-174625"/>
            <a:endParaRPr lang="en-US" dirty="0"/>
          </a:p>
          <a:p>
            <a:pPr marL="174625" indent="-174625">
              <a:buFontTx/>
              <a:buChar char="•"/>
            </a:pPr>
            <a:r>
              <a:rPr lang="en-US" dirty="0"/>
              <a:t> </a:t>
            </a:r>
            <a:r>
              <a:rPr lang="en-US" dirty="0" err="1">
                <a:latin typeface="Symbol" pitchFamily="18" charset="2"/>
              </a:rPr>
              <a:t>D</a:t>
            </a:r>
            <a:r>
              <a:rPr lang="en-US" dirty="0" err="1"/>
              <a:t>f</a:t>
            </a:r>
            <a:r>
              <a:rPr lang="en-US" dirty="0"/>
              <a:t>/f = 3 x 10</a:t>
            </a:r>
            <a:r>
              <a:rPr lang="en-US" baseline="30000" dirty="0"/>
              <a:t>-16</a:t>
            </a:r>
          </a:p>
          <a:p>
            <a:pPr marL="174625" indent="-174625">
              <a:buFontTx/>
              <a:buChar char="•"/>
            </a:pPr>
            <a:endParaRPr lang="en-US" baseline="30000" dirty="0"/>
          </a:p>
          <a:p>
            <a:pPr marL="174625" indent="-174625">
              <a:buFontTx/>
              <a:buChar char="•"/>
            </a:pPr>
            <a:r>
              <a:rPr lang="en-US" dirty="0"/>
              <a:t>1 second in 100 million years.</a:t>
            </a:r>
          </a:p>
        </p:txBody>
      </p:sp>
      <p:sp>
        <p:nvSpPr>
          <p:cNvPr id="50182" name="Text Box 7"/>
          <p:cNvSpPr txBox="1">
            <a:spLocks noChangeArrowheads="1"/>
          </p:cNvSpPr>
          <p:nvPr/>
        </p:nvSpPr>
        <p:spPr bwMode="auto">
          <a:xfrm>
            <a:off x="0" y="225425"/>
            <a:ext cx="9144000" cy="457200"/>
          </a:xfrm>
          <a:prstGeom prst="rect">
            <a:avLst/>
          </a:prstGeom>
          <a:noFill/>
          <a:ln w="9525">
            <a:noFill/>
            <a:miter lim="800000"/>
            <a:headEnd/>
            <a:tailEnd/>
          </a:ln>
        </p:spPr>
        <p:txBody>
          <a:bodyPr>
            <a:spAutoFit/>
          </a:bodyPr>
          <a:lstStyle/>
          <a:p>
            <a:pPr algn="ctr"/>
            <a:r>
              <a:rPr lang="en-US" sz="2400" b="1"/>
              <a:t>Atomic clocks</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4"/>
          <p:cNvSpPr txBox="1">
            <a:spLocks noChangeArrowheads="1"/>
          </p:cNvSpPr>
          <p:nvPr/>
        </p:nvSpPr>
        <p:spPr bwMode="auto">
          <a:xfrm>
            <a:off x="4343400" y="781050"/>
            <a:ext cx="4800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231775" indent="-231775">
              <a:defRPr sz="2000">
                <a:solidFill>
                  <a:schemeClr val="tx1"/>
                </a:solidFill>
                <a:latin typeface="Arial" pitchFamily="34" charset="0"/>
              </a:defRPr>
            </a:lvl1pPr>
            <a:lvl2pPr marL="742950" indent="-285750">
              <a:defRPr sz="2000">
                <a:solidFill>
                  <a:schemeClr val="tx1"/>
                </a:solidFill>
                <a:latin typeface="Arial" pitchFamily="34" charset="0"/>
              </a:defRPr>
            </a:lvl2pPr>
            <a:lvl3pPr marL="1143000" indent="-228600">
              <a:defRPr sz="2000">
                <a:solidFill>
                  <a:schemeClr val="tx1"/>
                </a:solidFill>
                <a:latin typeface="Arial" pitchFamily="34" charset="0"/>
              </a:defRPr>
            </a:lvl3pPr>
            <a:lvl4pPr marL="1600200" indent="-228600">
              <a:defRPr sz="2000">
                <a:solidFill>
                  <a:schemeClr val="tx1"/>
                </a:solidFill>
                <a:latin typeface="Arial" pitchFamily="34" charset="0"/>
              </a:defRPr>
            </a:lvl4pPr>
            <a:lvl5pPr marL="2057400" indent="-22860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buFontTx/>
              <a:buChar char="•"/>
            </a:pPr>
            <a:r>
              <a:rPr lang="en-US" sz="1600" dirty="0" smtClean="0"/>
              <a:t>David </a:t>
            </a:r>
            <a:r>
              <a:rPr lang="en-US" sz="1600" dirty="0"/>
              <a:t>Wineland </a:t>
            </a:r>
            <a:r>
              <a:rPr lang="en-US" sz="1600" dirty="0" smtClean="0"/>
              <a:t>of the NIST Time and Frequency Division was awarded </a:t>
            </a:r>
            <a:r>
              <a:rPr lang="en-US" sz="1600" dirty="0"/>
              <a:t>the 2012 Nobel Prize in Physics, along with Professor Serge </a:t>
            </a:r>
            <a:r>
              <a:rPr lang="en-US" sz="1600" dirty="0" err="1"/>
              <a:t>Haroche</a:t>
            </a:r>
            <a:r>
              <a:rPr lang="en-US" sz="1600" dirty="0"/>
              <a:t> of the </a:t>
            </a:r>
            <a:r>
              <a:rPr lang="en-US" sz="1600" dirty="0" err="1"/>
              <a:t>Collège</a:t>
            </a:r>
            <a:r>
              <a:rPr lang="en-US" sz="1600" dirty="0"/>
              <a:t> de France and </a:t>
            </a:r>
            <a:r>
              <a:rPr lang="en-US" sz="1600" dirty="0" err="1"/>
              <a:t>Ecole</a:t>
            </a:r>
            <a:r>
              <a:rPr lang="en-US" sz="1600" dirty="0"/>
              <a:t> </a:t>
            </a:r>
            <a:r>
              <a:rPr lang="en-US" sz="1600" dirty="0" err="1"/>
              <a:t>Normale</a:t>
            </a:r>
            <a:r>
              <a:rPr lang="en-US" sz="1600" dirty="0"/>
              <a:t> </a:t>
            </a:r>
            <a:r>
              <a:rPr lang="en-US" sz="1600" dirty="0" err="1"/>
              <a:t>Supérieure</a:t>
            </a:r>
            <a:r>
              <a:rPr lang="en-US" sz="1600" dirty="0"/>
              <a:t>. </a:t>
            </a:r>
            <a:endParaRPr lang="en-US" sz="1600" dirty="0" smtClean="0"/>
          </a:p>
          <a:p>
            <a:pPr>
              <a:buFontTx/>
              <a:buChar char="•"/>
            </a:pPr>
            <a:endParaRPr lang="en-US" sz="1600" dirty="0"/>
          </a:p>
          <a:p>
            <a:pPr>
              <a:buFontTx/>
              <a:buChar char="•"/>
            </a:pPr>
            <a:r>
              <a:rPr lang="en-US" sz="1600" dirty="0" smtClean="0"/>
              <a:t>Wineland </a:t>
            </a:r>
            <a:r>
              <a:rPr lang="en-US" sz="1600" dirty="0"/>
              <a:t>was cited by the Nobel committee "for ground-breaking experimental methods that enable measuring and manipulation of individual quantum systems</a:t>
            </a:r>
            <a:r>
              <a:rPr lang="en-US" sz="1600" dirty="0" smtClean="0"/>
              <a:t>.”</a:t>
            </a:r>
          </a:p>
        </p:txBody>
      </p:sp>
      <p:sp>
        <p:nvSpPr>
          <p:cNvPr id="9" name="Text Box 152"/>
          <p:cNvSpPr txBox="1">
            <a:spLocks noChangeArrowheads="1"/>
          </p:cNvSpPr>
          <p:nvPr/>
        </p:nvSpPr>
        <p:spPr bwMode="auto">
          <a:xfrm>
            <a:off x="0" y="117475"/>
            <a:ext cx="9144000" cy="461665"/>
          </a:xfrm>
          <a:prstGeom prst="rect">
            <a:avLst/>
          </a:prstGeom>
          <a:noFill/>
          <a:ln w="9525">
            <a:noFill/>
            <a:miter lim="800000"/>
            <a:headEnd/>
            <a:tailEnd/>
          </a:ln>
          <a:effectLst/>
        </p:spPr>
        <p:txBody>
          <a:bodyPr>
            <a:spAutoFit/>
          </a:bodyPr>
          <a:lstStyle/>
          <a:p>
            <a:pPr algn="ctr"/>
            <a:r>
              <a:rPr lang="en-US" sz="2400" dirty="0" smtClean="0"/>
              <a:t>Quantum Information Processing</a:t>
            </a:r>
            <a:endParaRPr lang="en-US" sz="2400" dirty="0"/>
          </a:p>
        </p:txBody>
      </p:sp>
      <p:pic>
        <p:nvPicPr>
          <p:cNvPr id="727042" name="Picture 2" descr="http://patapsco.nist.gov/imagegallery/retrieve.cfm?imageid=576&amp;dpi=150&amp;fileform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762000"/>
            <a:ext cx="3762375" cy="2851361"/>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https://encrypted-tbn2.gstatic.com/images?q=tbn:ANd9GcT7cUAs5pdgZc91hTUBwdiKJ8ejr0xtscFAbS29KfAoCqHEqoLerg"/>
          <p:cNvSpPr>
            <a:spLocks noChangeAspect="1" noChangeArrowheads="1"/>
          </p:cNvSpPr>
          <p:nvPr/>
        </p:nvSpPr>
        <p:spPr bwMode="auto">
          <a:xfrm>
            <a:off x="155575" y="-1012825"/>
            <a:ext cx="2152650" cy="21240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27046" name="Picture 6" descr="http://upload.wikimedia.org/wikipedia/en/2/25/Nobel_medal_dsc0617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7861" y="3730624"/>
            <a:ext cx="2860675" cy="286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52410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3" cstate="print"/>
          <a:srcRect t="6500" r="63715" b="27000"/>
          <a:stretch>
            <a:fillRect/>
          </a:stretch>
        </p:blipFill>
        <p:spPr bwMode="auto">
          <a:xfrm>
            <a:off x="1600200" y="477838"/>
            <a:ext cx="6019800" cy="6303962"/>
          </a:xfrm>
          <a:prstGeom prst="rect">
            <a:avLst/>
          </a:prstGeom>
          <a:noFill/>
          <a:ln w="9525">
            <a:solidFill>
              <a:schemeClr val="tx1"/>
            </a:solidFill>
            <a:miter lim="800000"/>
            <a:headEnd/>
            <a:tailEnd/>
          </a:ln>
        </p:spPr>
      </p:pic>
      <p:sp>
        <p:nvSpPr>
          <p:cNvPr id="87043" name="TextBox 2"/>
          <p:cNvSpPr txBox="1">
            <a:spLocks noChangeArrowheads="1"/>
          </p:cNvSpPr>
          <p:nvPr/>
        </p:nvSpPr>
        <p:spPr bwMode="auto">
          <a:xfrm>
            <a:off x="0" y="-152400"/>
            <a:ext cx="9144000" cy="708025"/>
          </a:xfrm>
          <a:prstGeom prst="rect">
            <a:avLst/>
          </a:prstGeom>
          <a:noFill/>
          <a:ln w="9525">
            <a:noFill/>
            <a:miter lim="800000"/>
            <a:headEnd/>
            <a:tailEnd/>
          </a:ln>
        </p:spPr>
        <p:txBody>
          <a:bodyPr>
            <a:spAutoFit/>
          </a:bodyPr>
          <a:lstStyle/>
          <a:p>
            <a:pPr algn="ctr"/>
            <a:r>
              <a:rPr lang="en-US" sz="4000" b="1">
                <a:solidFill>
                  <a:srgbClr val="0033CC"/>
                </a:solidFill>
              </a:rPr>
              <a:t>tf.nist.gov</a:t>
            </a:r>
          </a:p>
        </p:txBody>
      </p:sp>
      <p:sp>
        <p:nvSpPr>
          <p:cNvPr id="4" name="Oval 3"/>
          <p:cNvSpPr/>
          <p:nvPr/>
        </p:nvSpPr>
        <p:spPr>
          <a:xfrm>
            <a:off x="5943600" y="2971800"/>
            <a:ext cx="762000" cy="304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34621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1319" y="451042"/>
            <a:ext cx="8157381" cy="5458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295275" y="451042"/>
            <a:ext cx="8353425" cy="5458439"/>
            <a:chOff x="295275" y="451042"/>
            <a:chExt cx="8353425" cy="5458439"/>
          </a:xfrm>
        </p:grpSpPr>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12" t="2659" r="36846" b="79063"/>
            <a:stretch/>
          </p:blipFill>
          <p:spPr bwMode="auto">
            <a:xfrm>
              <a:off x="295275" y="451042"/>
              <a:ext cx="8353425" cy="1501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120" r="36885" b="45867"/>
            <a:stretch/>
          </p:blipFill>
          <p:spPr bwMode="auto">
            <a:xfrm>
              <a:off x="491319" y="1937982"/>
              <a:ext cx="8157381" cy="3971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 Box 10"/>
          <p:cNvSpPr txBox="1">
            <a:spLocks noChangeArrowheads="1"/>
          </p:cNvSpPr>
          <p:nvPr/>
        </p:nvSpPr>
        <p:spPr bwMode="auto">
          <a:xfrm>
            <a:off x="5842000" y="0"/>
            <a:ext cx="3302000" cy="1200150"/>
          </a:xfrm>
          <a:prstGeom prst="rect">
            <a:avLst/>
          </a:prstGeom>
          <a:solidFill>
            <a:schemeClr val="bg1"/>
          </a:solidFill>
          <a:ln w="12700">
            <a:solidFill>
              <a:schemeClr val="tx1"/>
            </a:solidFill>
            <a:miter lim="800000"/>
            <a:headEnd type="none" w="sm" len="sm"/>
            <a:tailEnd type="none" w="sm" len="sm"/>
          </a:ln>
        </p:spPr>
        <p:txBody>
          <a:bodyPr>
            <a:spAutoFit/>
          </a:bodyPr>
          <a:lstStyle/>
          <a:p>
            <a:pPr eaLnBrk="0" hangingPunct="0"/>
            <a:r>
              <a:rPr lang="en-US" dirty="0">
                <a:solidFill>
                  <a:srgbClr val="000000"/>
                </a:solidFill>
              </a:rPr>
              <a:t>Public, searchable database of Time &amp; Frequency Division publications. </a:t>
            </a:r>
          </a:p>
          <a:p>
            <a:pPr eaLnBrk="0" hangingPunct="0"/>
            <a:r>
              <a:rPr lang="en-US" dirty="0">
                <a:solidFill>
                  <a:srgbClr val="000000"/>
                </a:solidFill>
              </a:rPr>
              <a:t>&gt;</a:t>
            </a:r>
            <a:r>
              <a:rPr lang="en-US" dirty="0" smtClean="0">
                <a:solidFill>
                  <a:srgbClr val="000000"/>
                </a:solidFill>
              </a:rPr>
              <a:t>2,600 </a:t>
            </a:r>
            <a:r>
              <a:rPr lang="en-US" dirty="0">
                <a:solidFill>
                  <a:srgbClr val="000000"/>
                </a:solidFill>
              </a:rPr>
              <a:t>PDFs posted.</a:t>
            </a:r>
          </a:p>
        </p:txBody>
      </p:sp>
      <p:sp>
        <p:nvSpPr>
          <p:cNvPr id="12" name="Text Box 11"/>
          <p:cNvSpPr txBox="1">
            <a:spLocks noChangeArrowheads="1"/>
          </p:cNvSpPr>
          <p:nvPr/>
        </p:nvSpPr>
        <p:spPr bwMode="auto">
          <a:xfrm>
            <a:off x="269875" y="830263"/>
            <a:ext cx="2635250" cy="708025"/>
          </a:xfrm>
          <a:prstGeom prst="rect">
            <a:avLst/>
          </a:prstGeom>
          <a:solidFill>
            <a:schemeClr val="bg1"/>
          </a:solidFill>
          <a:ln w="12700">
            <a:solidFill>
              <a:schemeClr val="tx1"/>
            </a:solidFill>
            <a:miter lim="800000"/>
            <a:headEnd type="none" w="sm" len="sm"/>
            <a:tailEnd type="none" w="sm" len="sm"/>
          </a:ln>
        </p:spPr>
        <p:txBody>
          <a:bodyPr wrap="none">
            <a:spAutoFit/>
          </a:bodyPr>
          <a:lstStyle/>
          <a:p>
            <a:pPr eaLnBrk="0" hangingPunct="0"/>
            <a:r>
              <a:rPr lang="en-US" sz="4000" b="1" i="1">
                <a:solidFill>
                  <a:srgbClr val="0000FF"/>
                </a:solidFill>
              </a:rPr>
              <a:t>tf.nist.gov</a:t>
            </a:r>
          </a:p>
        </p:txBody>
      </p:sp>
    </p:spTree>
    <p:extLst>
      <p:ext uri="{BB962C8B-B14F-4D97-AF65-F5344CB8AC3E}">
        <p14:creationId xmlns:p14="http://schemas.microsoft.com/office/powerpoint/2010/main" val="265588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Improvements in Primary Frequency Standards</a:t>
            </a:r>
          </a:p>
        </p:txBody>
      </p:sp>
      <p:graphicFrame>
        <p:nvGraphicFramePr>
          <p:cNvPr id="3074" name="Object 3"/>
          <p:cNvGraphicFramePr>
            <a:graphicFrameLocks noChangeAspect="1"/>
          </p:cNvGraphicFramePr>
          <p:nvPr/>
        </p:nvGraphicFramePr>
        <p:xfrm>
          <a:off x="441325" y="609600"/>
          <a:ext cx="8593138" cy="5870575"/>
        </p:xfrm>
        <a:graphic>
          <a:graphicData uri="http://schemas.openxmlformats.org/presentationml/2006/ole">
            <mc:AlternateContent xmlns:mc="http://schemas.openxmlformats.org/markup-compatibility/2006">
              <mc:Choice xmlns:v="urn:schemas-microsoft-com:vml" Requires="v">
                <p:oleObj spid="_x0000_s701499" name="Chart" r:id="rId4" imgW="7096001" imgH="4848326" progId="Excel.Sheet.8">
                  <p:embed/>
                </p:oleObj>
              </mc:Choice>
              <mc:Fallback>
                <p:oleObj name="Chart" r:id="rId4" imgW="7096001" imgH="484832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5" y="609600"/>
                        <a:ext cx="8593138" cy="587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6" name="Text Box 4"/>
          <p:cNvSpPr txBox="1">
            <a:spLocks noChangeArrowheads="1"/>
          </p:cNvSpPr>
          <p:nvPr/>
        </p:nvSpPr>
        <p:spPr bwMode="auto">
          <a:xfrm rot="-5400000">
            <a:off x="-942181" y="3151981"/>
            <a:ext cx="2738438" cy="396875"/>
          </a:xfrm>
          <a:prstGeom prst="rect">
            <a:avLst/>
          </a:prstGeom>
          <a:noFill/>
          <a:ln w="9525">
            <a:noFill/>
            <a:miter lim="800000"/>
            <a:headEnd/>
            <a:tailEnd/>
          </a:ln>
        </p:spPr>
        <p:txBody>
          <a:bodyPr wrap="none">
            <a:spAutoFit/>
          </a:bodyPr>
          <a:lstStyle/>
          <a:p>
            <a:r>
              <a:rPr lang="en-US" sz="2000"/>
              <a:t>Frequency Uncertainty</a:t>
            </a:r>
          </a:p>
        </p:txBody>
      </p:sp>
      <p:sp>
        <p:nvSpPr>
          <p:cNvPr id="3077" name="Text Box 5"/>
          <p:cNvSpPr txBox="1">
            <a:spLocks noChangeArrowheads="1"/>
          </p:cNvSpPr>
          <p:nvPr/>
        </p:nvSpPr>
        <p:spPr bwMode="auto">
          <a:xfrm>
            <a:off x="4419600" y="6172200"/>
            <a:ext cx="720725" cy="396875"/>
          </a:xfrm>
          <a:prstGeom prst="rect">
            <a:avLst/>
          </a:prstGeom>
          <a:noFill/>
          <a:ln w="9525">
            <a:noFill/>
            <a:miter lim="800000"/>
            <a:headEnd/>
            <a:tailEnd/>
          </a:ln>
        </p:spPr>
        <p:txBody>
          <a:bodyPr wrap="none">
            <a:spAutoFit/>
          </a:bodyPr>
          <a:lstStyle/>
          <a:p>
            <a:r>
              <a:rPr lang="en-US" sz="2000"/>
              <a:t>Year</a:t>
            </a:r>
          </a:p>
        </p:txBody>
      </p:sp>
      <p:sp>
        <p:nvSpPr>
          <p:cNvPr id="3078" name="Text Box 17"/>
          <p:cNvSpPr txBox="1">
            <a:spLocks noChangeArrowheads="1"/>
          </p:cNvSpPr>
          <p:nvPr/>
        </p:nvSpPr>
        <p:spPr bwMode="auto">
          <a:xfrm>
            <a:off x="1828800" y="914400"/>
            <a:ext cx="869950" cy="366713"/>
          </a:xfrm>
          <a:prstGeom prst="rect">
            <a:avLst/>
          </a:prstGeom>
          <a:noFill/>
          <a:ln w="9525">
            <a:noFill/>
            <a:miter lim="800000"/>
            <a:headEnd/>
            <a:tailEnd/>
          </a:ln>
        </p:spPr>
        <p:txBody>
          <a:bodyPr wrap="none">
            <a:spAutoFit/>
          </a:bodyPr>
          <a:lstStyle/>
          <a:p>
            <a:r>
              <a:rPr lang="en-US" b="1">
                <a:solidFill>
                  <a:srgbClr val="0000FF"/>
                </a:solidFill>
              </a:rPr>
              <a:t>NBS-1</a:t>
            </a:r>
          </a:p>
        </p:txBody>
      </p:sp>
      <p:sp>
        <p:nvSpPr>
          <p:cNvPr id="3079" name="Text Box 18"/>
          <p:cNvSpPr txBox="1">
            <a:spLocks noChangeArrowheads="1"/>
          </p:cNvSpPr>
          <p:nvPr/>
        </p:nvSpPr>
        <p:spPr bwMode="auto">
          <a:xfrm>
            <a:off x="7069138" y="4195763"/>
            <a:ext cx="1047750" cy="641350"/>
          </a:xfrm>
          <a:prstGeom prst="rect">
            <a:avLst/>
          </a:prstGeom>
          <a:noFill/>
          <a:ln w="9525">
            <a:noFill/>
            <a:miter lim="800000"/>
            <a:headEnd/>
            <a:tailEnd/>
          </a:ln>
        </p:spPr>
        <p:txBody>
          <a:bodyPr wrap="none">
            <a:spAutoFit/>
          </a:bodyPr>
          <a:lstStyle/>
          <a:p>
            <a:pPr algn="ctr"/>
            <a:r>
              <a:rPr lang="en-US" b="1" dirty="0">
                <a:solidFill>
                  <a:srgbClr val="0000FF"/>
                </a:solidFill>
              </a:rPr>
              <a:t>NIST-F1</a:t>
            </a:r>
          </a:p>
          <a:p>
            <a:pPr algn="ctr"/>
            <a:r>
              <a:rPr lang="en-US" b="1" dirty="0" smtClean="0">
                <a:solidFill>
                  <a:srgbClr val="0000FF"/>
                </a:solidFill>
              </a:rPr>
              <a:t>Best</a:t>
            </a:r>
            <a:endParaRPr lang="en-US" b="1" dirty="0">
              <a:solidFill>
                <a:srgbClr val="0000FF"/>
              </a:solidFill>
            </a:endParaRPr>
          </a:p>
        </p:txBody>
      </p:sp>
      <p:sp>
        <p:nvSpPr>
          <p:cNvPr id="3080" name="Text Box 19"/>
          <p:cNvSpPr txBox="1">
            <a:spLocks noChangeArrowheads="1"/>
          </p:cNvSpPr>
          <p:nvPr/>
        </p:nvSpPr>
        <p:spPr bwMode="auto">
          <a:xfrm>
            <a:off x="4953000" y="1066800"/>
            <a:ext cx="2362200" cy="1006475"/>
          </a:xfrm>
          <a:prstGeom prst="rect">
            <a:avLst/>
          </a:prstGeom>
          <a:noFill/>
          <a:ln w="9525">
            <a:noFill/>
            <a:miter lim="800000"/>
            <a:headEnd/>
            <a:tailEnd/>
          </a:ln>
        </p:spPr>
        <p:txBody>
          <a:bodyPr>
            <a:spAutoFit/>
          </a:bodyPr>
          <a:lstStyle/>
          <a:p>
            <a:pPr algn="ctr"/>
            <a:r>
              <a:rPr lang="en-US" sz="2000" b="1">
                <a:solidFill>
                  <a:srgbClr val="0000FF"/>
                </a:solidFill>
              </a:rPr>
              <a:t>60 Years of Progress in Atomic Clocks</a:t>
            </a:r>
          </a:p>
        </p:txBody>
      </p:sp>
      <p:sp>
        <p:nvSpPr>
          <p:cNvPr id="3081" name="Text Box 20"/>
          <p:cNvSpPr txBox="1">
            <a:spLocks noChangeArrowheads="1"/>
          </p:cNvSpPr>
          <p:nvPr/>
        </p:nvSpPr>
        <p:spPr bwMode="auto">
          <a:xfrm>
            <a:off x="1704975" y="4900613"/>
            <a:ext cx="6284913" cy="457200"/>
          </a:xfrm>
          <a:prstGeom prst="rect">
            <a:avLst/>
          </a:prstGeom>
          <a:noFill/>
          <a:ln w="12700">
            <a:noFill/>
            <a:miter lim="800000"/>
            <a:headEnd type="none" w="sm" len="sm"/>
            <a:tailEnd type="none" w="sm" len="sm"/>
          </a:ln>
        </p:spPr>
        <p:txBody>
          <a:bodyPr wrap="none">
            <a:spAutoFit/>
          </a:bodyPr>
          <a:lstStyle/>
          <a:p>
            <a:pPr eaLnBrk="0" hangingPunct="0"/>
            <a:r>
              <a:rPr lang="en-US" sz="2400">
                <a:solidFill>
                  <a:srgbClr val="0000FF"/>
                </a:solidFill>
              </a:rPr>
              <a:t>Why Improve Primary Frequency Standards?</a:t>
            </a:r>
          </a:p>
        </p:txBody>
      </p:sp>
      <p:sp>
        <p:nvSpPr>
          <p:cNvPr id="3082" name="Text Box 21"/>
          <p:cNvSpPr txBox="1">
            <a:spLocks noChangeArrowheads="1"/>
          </p:cNvSpPr>
          <p:nvPr/>
        </p:nvSpPr>
        <p:spPr bwMode="auto">
          <a:xfrm>
            <a:off x="5456238" y="4089400"/>
            <a:ext cx="1047750" cy="641350"/>
          </a:xfrm>
          <a:prstGeom prst="rect">
            <a:avLst/>
          </a:prstGeom>
          <a:noFill/>
          <a:ln w="9525">
            <a:noFill/>
            <a:miter lim="800000"/>
            <a:headEnd/>
            <a:tailEnd/>
          </a:ln>
        </p:spPr>
        <p:txBody>
          <a:bodyPr wrap="none">
            <a:spAutoFit/>
          </a:bodyPr>
          <a:lstStyle/>
          <a:p>
            <a:pPr algn="ctr"/>
            <a:r>
              <a:rPr lang="en-US" b="1">
                <a:solidFill>
                  <a:srgbClr val="0000FF"/>
                </a:solidFill>
              </a:rPr>
              <a:t>NIST-F1</a:t>
            </a:r>
          </a:p>
          <a:p>
            <a:pPr algn="ctr"/>
            <a:r>
              <a:rPr lang="en-US" b="1">
                <a:solidFill>
                  <a:srgbClr val="0000FF"/>
                </a:solidFill>
              </a:rPr>
              <a:t>Initial</a:t>
            </a:r>
          </a:p>
        </p:txBody>
      </p:sp>
      <p:sp>
        <p:nvSpPr>
          <p:cNvPr id="3083" name="Text Box 22"/>
          <p:cNvSpPr txBox="1">
            <a:spLocks noChangeArrowheads="1"/>
          </p:cNvSpPr>
          <p:nvPr/>
        </p:nvSpPr>
        <p:spPr bwMode="auto">
          <a:xfrm>
            <a:off x="6113463" y="3309938"/>
            <a:ext cx="908050" cy="366712"/>
          </a:xfrm>
          <a:prstGeom prst="rect">
            <a:avLst/>
          </a:prstGeom>
          <a:noFill/>
          <a:ln w="9525">
            <a:noFill/>
            <a:miter lim="800000"/>
            <a:headEnd/>
            <a:tailEnd/>
          </a:ln>
        </p:spPr>
        <p:txBody>
          <a:bodyPr wrap="none">
            <a:spAutoFit/>
          </a:bodyPr>
          <a:lstStyle/>
          <a:p>
            <a:pPr algn="ctr"/>
            <a:r>
              <a:rPr lang="en-US" b="1">
                <a:solidFill>
                  <a:srgbClr val="0000FF"/>
                </a:solidFill>
              </a:rPr>
              <a:t>NIST-7</a:t>
            </a:r>
          </a:p>
        </p:txBody>
      </p:sp>
      <p:sp>
        <p:nvSpPr>
          <p:cNvPr id="3084" name="Text Box 23"/>
          <p:cNvSpPr txBox="1">
            <a:spLocks noChangeArrowheads="1"/>
          </p:cNvSpPr>
          <p:nvPr/>
        </p:nvSpPr>
        <p:spPr bwMode="auto">
          <a:xfrm>
            <a:off x="4183063" y="3206750"/>
            <a:ext cx="869950" cy="366713"/>
          </a:xfrm>
          <a:prstGeom prst="rect">
            <a:avLst/>
          </a:prstGeom>
          <a:noFill/>
          <a:ln w="9525">
            <a:noFill/>
            <a:miter lim="800000"/>
            <a:headEnd/>
            <a:tailEnd/>
          </a:ln>
        </p:spPr>
        <p:txBody>
          <a:bodyPr wrap="none">
            <a:spAutoFit/>
          </a:bodyPr>
          <a:lstStyle/>
          <a:p>
            <a:pPr algn="ctr"/>
            <a:r>
              <a:rPr lang="en-US" b="1">
                <a:solidFill>
                  <a:srgbClr val="0000FF"/>
                </a:solidFill>
              </a:rPr>
              <a:t>NBS-6</a:t>
            </a:r>
          </a:p>
        </p:txBody>
      </p:sp>
      <p:sp>
        <p:nvSpPr>
          <p:cNvPr id="3085" name="Text Box 24"/>
          <p:cNvSpPr txBox="1">
            <a:spLocks noChangeArrowheads="1"/>
          </p:cNvSpPr>
          <p:nvPr/>
        </p:nvSpPr>
        <p:spPr bwMode="auto">
          <a:xfrm>
            <a:off x="3132138" y="2717800"/>
            <a:ext cx="869950" cy="366713"/>
          </a:xfrm>
          <a:prstGeom prst="rect">
            <a:avLst/>
          </a:prstGeom>
          <a:noFill/>
          <a:ln w="9525">
            <a:noFill/>
            <a:miter lim="800000"/>
            <a:headEnd/>
            <a:tailEnd/>
          </a:ln>
        </p:spPr>
        <p:txBody>
          <a:bodyPr wrap="none">
            <a:spAutoFit/>
          </a:bodyPr>
          <a:lstStyle/>
          <a:p>
            <a:pPr algn="ctr"/>
            <a:r>
              <a:rPr lang="en-US" b="1">
                <a:solidFill>
                  <a:srgbClr val="0000FF"/>
                </a:solidFill>
              </a:rPr>
              <a:t>NBS-5</a:t>
            </a:r>
          </a:p>
        </p:txBody>
      </p:sp>
      <p:sp>
        <p:nvSpPr>
          <p:cNvPr id="3086" name="Text Box 25"/>
          <p:cNvSpPr txBox="1">
            <a:spLocks noChangeArrowheads="1"/>
          </p:cNvSpPr>
          <p:nvPr/>
        </p:nvSpPr>
        <p:spPr bwMode="auto">
          <a:xfrm>
            <a:off x="3894138" y="2068513"/>
            <a:ext cx="869950" cy="366712"/>
          </a:xfrm>
          <a:prstGeom prst="rect">
            <a:avLst/>
          </a:prstGeom>
          <a:noFill/>
          <a:ln w="9525">
            <a:noFill/>
            <a:miter lim="800000"/>
            <a:headEnd/>
            <a:tailEnd/>
          </a:ln>
        </p:spPr>
        <p:txBody>
          <a:bodyPr wrap="none">
            <a:spAutoFit/>
          </a:bodyPr>
          <a:lstStyle/>
          <a:p>
            <a:pPr algn="ctr"/>
            <a:r>
              <a:rPr lang="en-US" b="1">
                <a:solidFill>
                  <a:srgbClr val="0000FF"/>
                </a:solidFill>
              </a:rPr>
              <a:t>NBS-4</a:t>
            </a:r>
          </a:p>
        </p:txBody>
      </p:sp>
      <p:sp>
        <p:nvSpPr>
          <p:cNvPr id="3087" name="Text Box 26"/>
          <p:cNvSpPr txBox="1">
            <a:spLocks noChangeArrowheads="1"/>
          </p:cNvSpPr>
          <p:nvPr/>
        </p:nvSpPr>
        <p:spPr bwMode="auto">
          <a:xfrm>
            <a:off x="2362200" y="2222500"/>
            <a:ext cx="869950" cy="366713"/>
          </a:xfrm>
          <a:prstGeom prst="rect">
            <a:avLst/>
          </a:prstGeom>
          <a:noFill/>
          <a:ln w="9525">
            <a:noFill/>
            <a:miter lim="800000"/>
            <a:headEnd/>
            <a:tailEnd/>
          </a:ln>
        </p:spPr>
        <p:txBody>
          <a:bodyPr wrap="none">
            <a:spAutoFit/>
          </a:bodyPr>
          <a:lstStyle/>
          <a:p>
            <a:pPr algn="ctr"/>
            <a:r>
              <a:rPr lang="en-US" b="1">
                <a:solidFill>
                  <a:srgbClr val="0000FF"/>
                </a:solidFill>
              </a:rPr>
              <a:t>NBS-3</a:t>
            </a:r>
          </a:p>
        </p:txBody>
      </p:sp>
      <p:sp>
        <p:nvSpPr>
          <p:cNvPr id="3088" name="Text Box 27"/>
          <p:cNvSpPr txBox="1">
            <a:spLocks noChangeArrowheads="1"/>
          </p:cNvSpPr>
          <p:nvPr/>
        </p:nvSpPr>
        <p:spPr bwMode="auto">
          <a:xfrm>
            <a:off x="3044825" y="1446213"/>
            <a:ext cx="869950" cy="366712"/>
          </a:xfrm>
          <a:prstGeom prst="rect">
            <a:avLst/>
          </a:prstGeom>
          <a:noFill/>
          <a:ln w="9525">
            <a:noFill/>
            <a:miter lim="800000"/>
            <a:headEnd/>
            <a:tailEnd/>
          </a:ln>
        </p:spPr>
        <p:txBody>
          <a:bodyPr wrap="none">
            <a:spAutoFit/>
          </a:bodyPr>
          <a:lstStyle/>
          <a:p>
            <a:pPr algn="ctr"/>
            <a:r>
              <a:rPr lang="en-US" b="1">
                <a:solidFill>
                  <a:srgbClr val="0000FF"/>
                </a:solidFill>
              </a:rPr>
              <a:t>NBS-2</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2"/>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Improvements in Primary Frequency Standards</a:t>
            </a:r>
          </a:p>
        </p:txBody>
      </p:sp>
      <p:graphicFrame>
        <p:nvGraphicFramePr>
          <p:cNvPr id="4098" name="Object 3"/>
          <p:cNvGraphicFramePr>
            <a:graphicFrameLocks noChangeAspect="1"/>
          </p:cNvGraphicFramePr>
          <p:nvPr/>
        </p:nvGraphicFramePr>
        <p:xfrm>
          <a:off x="441325" y="609600"/>
          <a:ext cx="8593138" cy="5870575"/>
        </p:xfrm>
        <a:graphic>
          <a:graphicData uri="http://schemas.openxmlformats.org/presentationml/2006/ole">
            <mc:AlternateContent xmlns:mc="http://schemas.openxmlformats.org/markup-compatibility/2006">
              <mc:Choice xmlns:v="urn:schemas-microsoft-com:vml" Requires="v">
                <p:oleObj spid="_x0000_s702523" name="Chart" r:id="rId4" imgW="7096001" imgH="4848326" progId="Excel.Sheet.8">
                  <p:embed/>
                </p:oleObj>
              </mc:Choice>
              <mc:Fallback>
                <p:oleObj name="Chart" r:id="rId4" imgW="7096001" imgH="4848326"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5" y="609600"/>
                        <a:ext cx="8593138" cy="587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4"/>
          <p:cNvSpPr txBox="1">
            <a:spLocks noChangeArrowheads="1"/>
          </p:cNvSpPr>
          <p:nvPr/>
        </p:nvSpPr>
        <p:spPr bwMode="auto">
          <a:xfrm rot="-5400000">
            <a:off x="-942181" y="3151981"/>
            <a:ext cx="2738438" cy="396875"/>
          </a:xfrm>
          <a:prstGeom prst="rect">
            <a:avLst/>
          </a:prstGeom>
          <a:noFill/>
          <a:ln w="9525">
            <a:noFill/>
            <a:miter lim="800000"/>
            <a:headEnd/>
            <a:tailEnd/>
          </a:ln>
        </p:spPr>
        <p:txBody>
          <a:bodyPr wrap="none">
            <a:spAutoFit/>
          </a:bodyPr>
          <a:lstStyle/>
          <a:p>
            <a:r>
              <a:rPr lang="en-US" sz="2000"/>
              <a:t>Frequency Uncertainty</a:t>
            </a:r>
          </a:p>
        </p:txBody>
      </p:sp>
      <p:sp>
        <p:nvSpPr>
          <p:cNvPr id="4101" name="Text Box 5"/>
          <p:cNvSpPr txBox="1">
            <a:spLocks noChangeArrowheads="1"/>
          </p:cNvSpPr>
          <p:nvPr/>
        </p:nvSpPr>
        <p:spPr bwMode="auto">
          <a:xfrm>
            <a:off x="4419600" y="6172200"/>
            <a:ext cx="720725" cy="396875"/>
          </a:xfrm>
          <a:prstGeom prst="rect">
            <a:avLst/>
          </a:prstGeom>
          <a:noFill/>
          <a:ln w="9525">
            <a:noFill/>
            <a:miter lim="800000"/>
            <a:headEnd/>
            <a:tailEnd/>
          </a:ln>
        </p:spPr>
        <p:txBody>
          <a:bodyPr wrap="none">
            <a:spAutoFit/>
          </a:bodyPr>
          <a:lstStyle/>
          <a:p>
            <a:r>
              <a:rPr lang="en-US" sz="2000"/>
              <a:t>Year</a:t>
            </a:r>
          </a:p>
        </p:txBody>
      </p:sp>
      <p:sp>
        <p:nvSpPr>
          <p:cNvPr id="4102" name="Line 6"/>
          <p:cNvSpPr>
            <a:spLocks noChangeShapeType="1"/>
          </p:cNvSpPr>
          <p:nvPr/>
        </p:nvSpPr>
        <p:spPr bwMode="auto">
          <a:xfrm flipH="1">
            <a:off x="1295400" y="1905000"/>
            <a:ext cx="7010400" cy="0"/>
          </a:xfrm>
          <a:prstGeom prst="line">
            <a:avLst/>
          </a:prstGeom>
          <a:noFill/>
          <a:ln w="38100">
            <a:solidFill>
              <a:srgbClr val="0000FF"/>
            </a:solidFill>
            <a:round/>
            <a:headEnd/>
            <a:tailEnd/>
          </a:ln>
        </p:spPr>
        <p:txBody>
          <a:bodyPr/>
          <a:lstStyle/>
          <a:p>
            <a:endParaRPr lang="en-US"/>
          </a:p>
        </p:txBody>
      </p:sp>
      <p:sp>
        <p:nvSpPr>
          <p:cNvPr id="4103" name="Line 7"/>
          <p:cNvSpPr>
            <a:spLocks noChangeShapeType="1"/>
          </p:cNvSpPr>
          <p:nvPr/>
        </p:nvSpPr>
        <p:spPr bwMode="auto">
          <a:xfrm flipH="1">
            <a:off x="1295400" y="3352800"/>
            <a:ext cx="7010400" cy="0"/>
          </a:xfrm>
          <a:prstGeom prst="line">
            <a:avLst/>
          </a:prstGeom>
          <a:noFill/>
          <a:ln w="38100">
            <a:solidFill>
              <a:srgbClr val="0000FF"/>
            </a:solidFill>
            <a:round/>
            <a:headEnd/>
            <a:tailEnd/>
          </a:ln>
        </p:spPr>
        <p:txBody>
          <a:bodyPr/>
          <a:lstStyle/>
          <a:p>
            <a:endParaRPr lang="en-US"/>
          </a:p>
        </p:txBody>
      </p:sp>
      <p:sp>
        <p:nvSpPr>
          <p:cNvPr id="4104" name="Line 8"/>
          <p:cNvSpPr>
            <a:spLocks noChangeShapeType="1"/>
          </p:cNvSpPr>
          <p:nvPr/>
        </p:nvSpPr>
        <p:spPr bwMode="auto">
          <a:xfrm flipH="1">
            <a:off x="1295400" y="4114800"/>
            <a:ext cx="7010400" cy="0"/>
          </a:xfrm>
          <a:prstGeom prst="line">
            <a:avLst/>
          </a:prstGeom>
          <a:noFill/>
          <a:ln w="38100">
            <a:solidFill>
              <a:srgbClr val="0000FF"/>
            </a:solidFill>
            <a:round/>
            <a:headEnd/>
            <a:tailEnd/>
          </a:ln>
        </p:spPr>
        <p:txBody>
          <a:bodyPr/>
          <a:lstStyle/>
          <a:p>
            <a:endParaRPr lang="en-US"/>
          </a:p>
        </p:txBody>
      </p:sp>
      <p:sp>
        <p:nvSpPr>
          <p:cNvPr id="643081" name="Line 9"/>
          <p:cNvSpPr>
            <a:spLocks noChangeShapeType="1"/>
          </p:cNvSpPr>
          <p:nvPr/>
        </p:nvSpPr>
        <p:spPr bwMode="auto">
          <a:xfrm flipH="1">
            <a:off x="1295400" y="5257800"/>
            <a:ext cx="7010400" cy="0"/>
          </a:xfrm>
          <a:prstGeom prst="line">
            <a:avLst/>
          </a:prstGeom>
          <a:noFill/>
          <a:ln w="38100">
            <a:solidFill>
              <a:srgbClr val="FF6600"/>
            </a:solidFill>
            <a:round/>
            <a:headEnd/>
            <a:tailEnd/>
          </a:ln>
        </p:spPr>
        <p:txBody>
          <a:bodyPr/>
          <a:lstStyle/>
          <a:p>
            <a:endParaRPr lang="en-US"/>
          </a:p>
        </p:txBody>
      </p:sp>
      <p:sp>
        <p:nvSpPr>
          <p:cNvPr id="4106" name="Text Box 10"/>
          <p:cNvSpPr txBox="1">
            <a:spLocks noChangeArrowheads="1"/>
          </p:cNvSpPr>
          <p:nvPr/>
        </p:nvSpPr>
        <p:spPr bwMode="auto">
          <a:xfrm>
            <a:off x="5638800" y="1524000"/>
            <a:ext cx="2432050" cy="366713"/>
          </a:xfrm>
          <a:prstGeom prst="rect">
            <a:avLst/>
          </a:prstGeom>
          <a:noFill/>
          <a:ln w="9525">
            <a:noFill/>
            <a:miter lim="800000"/>
            <a:headEnd/>
            <a:tailEnd/>
          </a:ln>
        </p:spPr>
        <p:txBody>
          <a:bodyPr wrap="none">
            <a:spAutoFit/>
          </a:bodyPr>
          <a:lstStyle/>
          <a:p>
            <a:r>
              <a:rPr lang="en-US" b="1">
                <a:solidFill>
                  <a:srgbClr val="0000FF"/>
                </a:solidFill>
              </a:rPr>
              <a:t>Stratum 1 Telecomm</a:t>
            </a:r>
          </a:p>
        </p:txBody>
      </p:sp>
      <p:sp>
        <p:nvSpPr>
          <p:cNvPr id="4107" name="Text Box 11"/>
          <p:cNvSpPr txBox="1">
            <a:spLocks noChangeArrowheads="1"/>
          </p:cNvSpPr>
          <p:nvPr/>
        </p:nvSpPr>
        <p:spPr bwMode="auto">
          <a:xfrm>
            <a:off x="6553200" y="2971800"/>
            <a:ext cx="1736725" cy="369888"/>
          </a:xfrm>
          <a:prstGeom prst="rect">
            <a:avLst/>
          </a:prstGeom>
          <a:noFill/>
          <a:ln w="9525">
            <a:noFill/>
            <a:miter lim="800000"/>
            <a:headEnd/>
            <a:tailEnd/>
          </a:ln>
        </p:spPr>
        <p:txBody>
          <a:bodyPr wrap="none">
            <a:spAutoFit/>
          </a:bodyPr>
          <a:lstStyle/>
          <a:p>
            <a:r>
              <a:rPr lang="en-US" b="1">
                <a:solidFill>
                  <a:srgbClr val="0000FF"/>
                </a:solidFill>
              </a:rPr>
              <a:t>GNSS Current</a:t>
            </a:r>
          </a:p>
        </p:txBody>
      </p:sp>
      <p:sp>
        <p:nvSpPr>
          <p:cNvPr id="4108" name="Text Box 12"/>
          <p:cNvSpPr txBox="1">
            <a:spLocks noChangeArrowheads="1"/>
          </p:cNvSpPr>
          <p:nvPr/>
        </p:nvSpPr>
        <p:spPr bwMode="auto">
          <a:xfrm>
            <a:off x="1524000" y="4114800"/>
            <a:ext cx="3016250" cy="366713"/>
          </a:xfrm>
          <a:prstGeom prst="rect">
            <a:avLst/>
          </a:prstGeom>
          <a:noFill/>
          <a:ln w="9525">
            <a:noFill/>
            <a:miter lim="800000"/>
            <a:headEnd/>
            <a:tailEnd/>
          </a:ln>
        </p:spPr>
        <p:txBody>
          <a:bodyPr wrap="none">
            <a:spAutoFit/>
          </a:bodyPr>
          <a:lstStyle/>
          <a:p>
            <a:r>
              <a:rPr lang="en-US" b="1">
                <a:solidFill>
                  <a:srgbClr val="0000FF"/>
                </a:solidFill>
              </a:rPr>
              <a:t>VLBI/Deep Space/ Current</a:t>
            </a:r>
          </a:p>
        </p:txBody>
      </p:sp>
      <p:sp>
        <p:nvSpPr>
          <p:cNvPr id="643085" name="Line 13"/>
          <p:cNvSpPr>
            <a:spLocks noChangeShapeType="1"/>
          </p:cNvSpPr>
          <p:nvPr/>
        </p:nvSpPr>
        <p:spPr bwMode="auto">
          <a:xfrm flipH="1">
            <a:off x="1295400" y="3810000"/>
            <a:ext cx="7010400" cy="0"/>
          </a:xfrm>
          <a:prstGeom prst="line">
            <a:avLst/>
          </a:prstGeom>
          <a:noFill/>
          <a:ln w="38100">
            <a:solidFill>
              <a:srgbClr val="FF6600"/>
            </a:solidFill>
            <a:round/>
            <a:headEnd/>
            <a:tailEnd/>
          </a:ln>
        </p:spPr>
        <p:txBody>
          <a:bodyPr/>
          <a:lstStyle/>
          <a:p>
            <a:endParaRPr lang="en-US"/>
          </a:p>
        </p:txBody>
      </p:sp>
      <p:sp>
        <p:nvSpPr>
          <p:cNvPr id="643086" name="Text Box 14"/>
          <p:cNvSpPr txBox="1">
            <a:spLocks noChangeArrowheads="1"/>
          </p:cNvSpPr>
          <p:nvPr/>
        </p:nvSpPr>
        <p:spPr bwMode="auto">
          <a:xfrm>
            <a:off x="3957638" y="3476625"/>
            <a:ext cx="1620837" cy="369888"/>
          </a:xfrm>
          <a:prstGeom prst="rect">
            <a:avLst/>
          </a:prstGeom>
          <a:noFill/>
          <a:ln w="9525">
            <a:noFill/>
            <a:miter lim="800000"/>
            <a:headEnd/>
            <a:tailEnd/>
          </a:ln>
        </p:spPr>
        <p:txBody>
          <a:bodyPr wrap="none">
            <a:spAutoFit/>
          </a:bodyPr>
          <a:lstStyle/>
          <a:p>
            <a:r>
              <a:rPr lang="en-US" b="1">
                <a:solidFill>
                  <a:srgbClr val="FF9933"/>
                </a:solidFill>
              </a:rPr>
              <a:t>GNSS Future</a:t>
            </a:r>
          </a:p>
        </p:txBody>
      </p:sp>
      <p:sp>
        <p:nvSpPr>
          <p:cNvPr id="643087" name="Text Box 15"/>
          <p:cNvSpPr txBox="1">
            <a:spLocks noChangeArrowheads="1"/>
          </p:cNvSpPr>
          <p:nvPr/>
        </p:nvSpPr>
        <p:spPr bwMode="auto">
          <a:xfrm>
            <a:off x="1524000" y="4938713"/>
            <a:ext cx="4629150" cy="366712"/>
          </a:xfrm>
          <a:prstGeom prst="rect">
            <a:avLst/>
          </a:prstGeom>
          <a:noFill/>
          <a:ln w="9525">
            <a:noFill/>
            <a:miter lim="800000"/>
            <a:headEnd/>
            <a:tailEnd/>
          </a:ln>
        </p:spPr>
        <p:txBody>
          <a:bodyPr wrap="none">
            <a:spAutoFit/>
          </a:bodyPr>
          <a:lstStyle/>
          <a:p>
            <a:r>
              <a:rPr lang="en-US" b="1">
                <a:solidFill>
                  <a:srgbClr val="FF9933"/>
                </a:solidFill>
              </a:rPr>
              <a:t>VLBI/Deep Space/Gravimetry, etc. Future</a:t>
            </a:r>
          </a:p>
        </p:txBody>
      </p:sp>
      <p:sp>
        <p:nvSpPr>
          <p:cNvPr id="4112" name="Text Box 16"/>
          <p:cNvSpPr txBox="1">
            <a:spLocks noChangeArrowheads="1"/>
          </p:cNvSpPr>
          <p:nvPr/>
        </p:nvSpPr>
        <p:spPr bwMode="auto">
          <a:xfrm>
            <a:off x="3505200" y="914400"/>
            <a:ext cx="2847975" cy="457200"/>
          </a:xfrm>
          <a:prstGeom prst="rect">
            <a:avLst/>
          </a:prstGeom>
          <a:noFill/>
          <a:ln w="9525">
            <a:noFill/>
            <a:miter lim="800000"/>
            <a:headEnd/>
            <a:tailEnd/>
          </a:ln>
        </p:spPr>
        <p:txBody>
          <a:bodyPr wrap="none">
            <a:spAutoFit/>
          </a:bodyPr>
          <a:lstStyle/>
          <a:p>
            <a:r>
              <a:rPr lang="en-US" sz="2400"/>
              <a:t>Needs as Deployed</a:t>
            </a:r>
          </a:p>
        </p:txBody>
      </p:sp>
      <p:sp>
        <p:nvSpPr>
          <p:cNvPr id="4113" name="Text Box 17"/>
          <p:cNvSpPr txBox="1">
            <a:spLocks noChangeArrowheads="1"/>
          </p:cNvSpPr>
          <p:nvPr/>
        </p:nvSpPr>
        <p:spPr bwMode="auto">
          <a:xfrm>
            <a:off x="1828800" y="914400"/>
            <a:ext cx="869950" cy="366713"/>
          </a:xfrm>
          <a:prstGeom prst="rect">
            <a:avLst/>
          </a:prstGeom>
          <a:noFill/>
          <a:ln w="9525">
            <a:noFill/>
            <a:miter lim="800000"/>
            <a:headEnd/>
            <a:tailEnd/>
          </a:ln>
        </p:spPr>
        <p:txBody>
          <a:bodyPr wrap="none">
            <a:spAutoFit/>
          </a:bodyPr>
          <a:lstStyle/>
          <a:p>
            <a:r>
              <a:rPr lang="en-US" b="1">
                <a:solidFill>
                  <a:srgbClr val="0000FF"/>
                </a:solidFill>
              </a:rPr>
              <a:t>NBS-1</a:t>
            </a:r>
          </a:p>
        </p:txBody>
      </p:sp>
      <p:sp>
        <p:nvSpPr>
          <p:cNvPr id="4114" name="Text Box 18"/>
          <p:cNvSpPr txBox="1">
            <a:spLocks noChangeArrowheads="1"/>
          </p:cNvSpPr>
          <p:nvPr/>
        </p:nvSpPr>
        <p:spPr bwMode="auto">
          <a:xfrm>
            <a:off x="7181850" y="4114800"/>
            <a:ext cx="1047750" cy="366713"/>
          </a:xfrm>
          <a:prstGeom prst="rect">
            <a:avLst/>
          </a:prstGeom>
          <a:noFill/>
          <a:ln w="9525">
            <a:noFill/>
            <a:miter lim="800000"/>
            <a:headEnd/>
            <a:tailEnd/>
          </a:ln>
        </p:spPr>
        <p:txBody>
          <a:bodyPr wrap="none">
            <a:spAutoFit/>
          </a:bodyPr>
          <a:lstStyle/>
          <a:p>
            <a:r>
              <a:rPr lang="en-US" b="1">
                <a:solidFill>
                  <a:srgbClr val="0000FF"/>
                </a:solidFill>
              </a:rPr>
              <a:t>NIST-F1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30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30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308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81" grpId="0" animBg="1"/>
      <p:bldP spid="643085" grpId="0" animBg="1"/>
      <p:bldP spid="643086" grpId="0"/>
      <p:bldP spid="64308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0" descr="Fountpht"/>
          <p:cNvPicPr>
            <a:picLocks noChangeAspect="1" noChangeArrowheads="1"/>
          </p:cNvPicPr>
          <p:nvPr/>
        </p:nvPicPr>
        <p:blipFill>
          <a:blip r:embed="rId3" cstate="print"/>
          <a:srcRect/>
          <a:stretch>
            <a:fillRect/>
          </a:stretch>
        </p:blipFill>
        <p:spPr bwMode="auto">
          <a:xfrm>
            <a:off x="3429000" y="2819400"/>
            <a:ext cx="1082675" cy="1295400"/>
          </a:xfrm>
          <a:prstGeom prst="rect">
            <a:avLst/>
          </a:prstGeom>
          <a:noFill/>
          <a:ln w="9525">
            <a:solidFill>
              <a:schemeClr val="tx1"/>
            </a:solidFill>
            <a:miter lim="800000"/>
            <a:headEnd/>
            <a:tailEnd/>
          </a:ln>
        </p:spPr>
      </p:pic>
      <p:pic>
        <p:nvPicPr>
          <p:cNvPr id="51203" name="Picture 11" descr="P0001125"/>
          <p:cNvPicPr>
            <a:picLocks noChangeAspect="1" noChangeArrowheads="1"/>
          </p:cNvPicPr>
          <p:nvPr/>
        </p:nvPicPr>
        <p:blipFill>
          <a:blip r:embed="rId4"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1204" name="Picture 12" descr="P0001134"/>
          <p:cNvPicPr>
            <a:picLocks noChangeAspect="1" noChangeArrowheads="1"/>
          </p:cNvPicPr>
          <p:nvPr/>
        </p:nvPicPr>
        <p:blipFill>
          <a:blip r:embed="rId5" cstate="print"/>
          <a:srcRect/>
          <a:stretch>
            <a:fillRect/>
          </a:stretch>
        </p:blipFill>
        <p:spPr bwMode="auto">
          <a:xfrm>
            <a:off x="5943600" y="2667000"/>
            <a:ext cx="896938" cy="1219200"/>
          </a:xfrm>
          <a:prstGeom prst="rect">
            <a:avLst/>
          </a:prstGeom>
          <a:noFill/>
          <a:ln w="9525">
            <a:noFill/>
            <a:miter lim="800000"/>
            <a:headEnd/>
            <a:tailEnd/>
          </a:ln>
        </p:spPr>
      </p:pic>
      <p:sp>
        <p:nvSpPr>
          <p:cNvPr id="51205" name="Text Box 17"/>
          <p:cNvSpPr txBox="1">
            <a:spLocks noChangeArrowheads="1"/>
          </p:cNvSpPr>
          <p:nvPr/>
        </p:nvSpPr>
        <p:spPr bwMode="auto">
          <a:xfrm>
            <a:off x="152400" y="3124200"/>
            <a:ext cx="2895600" cy="1200150"/>
          </a:xfrm>
          <a:prstGeom prst="rect">
            <a:avLst/>
          </a:prstGeom>
          <a:noFill/>
          <a:ln w="9525">
            <a:noFill/>
            <a:miter lim="800000"/>
            <a:headEnd/>
            <a:tailEnd/>
          </a:ln>
        </p:spPr>
        <p:txBody>
          <a:bodyPr>
            <a:spAutoFit/>
          </a:bodyPr>
          <a:lstStyle/>
          <a:p>
            <a:r>
              <a:rPr lang="en-US"/>
              <a:t>Primary Frequency Standard and</a:t>
            </a:r>
          </a:p>
          <a:p>
            <a:r>
              <a:rPr lang="en-US"/>
              <a:t>NIST Time Scale</a:t>
            </a:r>
          </a:p>
          <a:p>
            <a:r>
              <a:rPr lang="en-US"/>
              <a:t>Realization of SI second</a:t>
            </a:r>
          </a:p>
        </p:txBody>
      </p:sp>
      <p:sp>
        <p:nvSpPr>
          <p:cNvPr id="51206" name="Text Box 30"/>
          <p:cNvSpPr txBox="1">
            <a:spLocks noChangeArrowheads="1"/>
          </p:cNvSpPr>
          <p:nvPr/>
        </p:nvSpPr>
        <p:spPr bwMode="auto">
          <a:xfrm>
            <a:off x="3429000" y="4191000"/>
            <a:ext cx="950913" cy="336550"/>
          </a:xfrm>
          <a:prstGeom prst="rect">
            <a:avLst/>
          </a:prstGeom>
          <a:noFill/>
          <a:ln w="9525">
            <a:noFill/>
            <a:miter lim="800000"/>
            <a:headEnd/>
            <a:tailEnd/>
          </a:ln>
        </p:spPr>
        <p:txBody>
          <a:bodyPr wrap="none">
            <a:spAutoFit/>
          </a:bodyPr>
          <a:lstStyle/>
          <a:p>
            <a:r>
              <a:rPr lang="en-US" sz="1600" i="1"/>
              <a:t>NIST-F1</a:t>
            </a:r>
          </a:p>
        </p:txBody>
      </p:sp>
      <p:sp>
        <p:nvSpPr>
          <p:cNvPr id="51207"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1208"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0" descr="Fountpht"/>
          <p:cNvPicPr>
            <a:picLocks noChangeAspect="1" noChangeArrowheads="1"/>
          </p:cNvPicPr>
          <p:nvPr/>
        </p:nvPicPr>
        <p:blipFill>
          <a:blip r:embed="rId3" cstate="print"/>
          <a:srcRect/>
          <a:stretch>
            <a:fillRect/>
          </a:stretch>
        </p:blipFill>
        <p:spPr bwMode="auto">
          <a:xfrm>
            <a:off x="3429000" y="2819400"/>
            <a:ext cx="1082675" cy="1295400"/>
          </a:xfrm>
          <a:prstGeom prst="rect">
            <a:avLst/>
          </a:prstGeom>
          <a:noFill/>
          <a:ln w="9525">
            <a:solidFill>
              <a:schemeClr val="tx1"/>
            </a:solidFill>
            <a:miter lim="800000"/>
            <a:headEnd/>
            <a:tailEnd/>
          </a:ln>
        </p:spPr>
      </p:pic>
      <p:pic>
        <p:nvPicPr>
          <p:cNvPr id="52227" name="Picture 11" descr="P0001125"/>
          <p:cNvPicPr>
            <a:picLocks noChangeAspect="1" noChangeArrowheads="1"/>
          </p:cNvPicPr>
          <p:nvPr/>
        </p:nvPicPr>
        <p:blipFill>
          <a:blip r:embed="rId4"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2228" name="Picture 12" descr="P0001134"/>
          <p:cNvPicPr>
            <a:picLocks noChangeAspect="1" noChangeArrowheads="1"/>
          </p:cNvPicPr>
          <p:nvPr/>
        </p:nvPicPr>
        <p:blipFill>
          <a:blip r:embed="rId5" cstate="print"/>
          <a:srcRect/>
          <a:stretch>
            <a:fillRect/>
          </a:stretch>
        </p:blipFill>
        <p:spPr bwMode="auto">
          <a:xfrm>
            <a:off x="5943600" y="2667000"/>
            <a:ext cx="896938" cy="1219200"/>
          </a:xfrm>
          <a:prstGeom prst="rect">
            <a:avLst/>
          </a:prstGeom>
          <a:noFill/>
          <a:ln w="9525">
            <a:noFill/>
            <a:miter lim="800000"/>
            <a:headEnd/>
            <a:tailEnd/>
          </a:ln>
        </p:spPr>
      </p:pic>
      <p:sp>
        <p:nvSpPr>
          <p:cNvPr id="52229" name="Text Box 17"/>
          <p:cNvSpPr txBox="1">
            <a:spLocks noChangeArrowheads="1"/>
          </p:cNvSpPr>
          <p:nvPr/>
        </p:nvSpPr>
        <p:spPr bwMode="auto">
          <a:xfrm>
            <a:off x="152400" y="3124200"/>
            <a:ext cx="2895600" cy="1200150"/>
          </a:xfrm>
          <a:prstGeom prst="rect">
            <a:avLst/>
          </a:prstGeom>
          <a:noFill/>
          <a:ln w="9525">
            <a:noFill/>
            <a:miter lim="800000"/>
            <a:headEnd/>
            <a:tailEnd/>
          </a:ln>
        </p:spPr>
        <p:txBody>
          <a:bodyPr>
            <a:spAutoFit/>
          </a:bodyPr>
          <a:lstStyle/>
          <a:p>
            <a:r>
              <a:rPr lang="en-US"/>
              <a:t>Primary Frequency Standard and</a:t>
            </a:r>
          </a:p>
          <a:p>
            <a:r>
              <a:rPr lang="en-US"/>
              <a:t>NIST Time Scale</a:t>
            </a:r>
          </a:p>
          <a:p>
            <a:r>
              <a:rPr lang="en-US"/>
              <a:t>Realization of SI second</a:t>
            </a:r>
          </a:p>
        </p:txBody>
      </p:sp>
      <p:sp>
        <p:nvSpPr>
          <p:cNvPr id="52230"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2231" name="AutoShape 29"/>
          <p:cNvSpPr>
            <a:spLocks noChangeArrowheads="1"/>
          </p:cNvSpPr>
          <p:nvPr/>
        </p:nvSpPr>
        <p:spPr bwMode="auto">
          <a:xfrm>
            <a:off x="609600" y="20574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2232" name="Text Box 30"/>
          <p:cNvSpPr txBox="1">
            <a:spLocks noChangeArrowheads="1"/>
          </p:cNvSpPr>
          <p:nvPr/>
        </p:nvSpPr>
        <p:spPr bwMode="auto">
          <a:xfrm>
            <a:off x="3429000" y="4191000"/>
            <a:ext cx="950913" cy="336550"/>
          </a:xfrm>
          <a:prstGeom prst="rect">
            <a:avLst/>
          </a:prstGeom>
          <a:noFill/>
          <a:ln w="9525">
            <a:noFill/>
            <a:miter lim="800000"/>
            <a:headEnd/>
            <a:tailEnd/>
          </a:ln>
        </p:spPr>
        <p:txBody>
          <a:bodyPr wrap="none">
            <a:spAutoFit/>
          </a:bodyPr>
          <a:lstStyle/>
          <a:p>
            <a:r>
              <a:rPr lang="en-US" sz="1600" i="1"/>
              <a:t>NIST-F1</a:t>
            </a:r>
          </a:p>
        </p:txBody>
      </p:sp>
      <p:sp>
        <p:nvSpPr>
          <p:cNvPr id="52233"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2234"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grpSp>
        <p:nvGrpSpPr>
          <p:cNvPr id="52235" name="Group 18"/>
          <p:cNvGrpSpPr>
            <a:grpSpLocks/>
          </p:cNvGrpSpPr>
          <p:nvPr/>
        </p:nvGrpSpPr>
        <p:grpSpPr bwMode="auto">
          <a:xfrm>
            <a:off x="1752600" y="654050"/>
            <a:ext cx="7213600" cy="1587500"/>
            <a:chOff x="1752600" y="654050"/>
            <a:chExt cx="7213600" cy="1587500"/>
          </a:xfrm>
        </p:grpSpPr>
        <p:pic>
          <p:nvPicPr>
            <p:cNvPr id="52237" name="Picture 13" descr="2wayantenna"/>
            <p:cNvPicPr>
              <a:picLocks noChangeAspect="1" noChangeArrowheads="1"/>
            </p:cNvPicPr>
            <p:nvPr/>
          </p:nvPicPr>
          <p:blipFill>
            <a:blip r:embed="rId6"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2238" name="Picture 14" descr="wwvb air"/>
            <p:cNvPicPr>
              <a:picLocks noChangeAspect="1" noChangeArrowheads="1"/>
            </p:cNvPicPr>
            <p:nvPr/>
          </p:nvPicPr>
          <p:blipFill>
            <a:blip r:embed="rId7"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2239" name="Picture 16" descr="P9120076"/>
            <p:cNvPicPr>
              <a:picLocks noChangeAspect="1" noChangeArrowheads="1"/>
            </p:cNvPicPr>
            <p:nvPr/>
          </p:nvPicPr>
          <p:blipFill>
            <a:blip r:embed="rId8" cstate="print"/>
            <a:srcRect/>
            <a:stretch>
              <a:fillRect/>
            </a:stretch>
          </p:blipFill>
          <p:spPr bwMode="auto">
            <a:xfrm>
              <a:off x="7391400" y="654050"/>
              <a:ext cx="1524000" cy="1143000"/>
            </a:xfrm>
            <a:prstGeom prst="rect">
              <a:avLst/>
            </a:prstGeom>
            <a:noFill/>
            <a:ln w="9525">
              <a:noFill/>
              <a:miter lim="800000"/>
              <a:headEnd/>
              <a:tailEnd/>
            </a:ln>
          </p:spPr>
        </p:pic>
        <p:sp>
          <p:nvSpPr>
            <p:cNvPr id="52240"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2241"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2242"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2243"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grpSp>
      <p:pic>
        <p:nvPicPr>
          <p:cNvPr id="20"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57600" y="592136"/>
            <a:ext cx="2240497"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0" descr="Fountpht"/>
          <p:cNvPicPr>
            <a:picLocks noChangeAspect="1" noChangeArrowheads="1"/>
          </p:cNvPicPr>
          <p:nvPr/>
        </p:nvPicPr>
        <p:blipFill>
          <a:blip r:embed="rId3" cstate="print"/>
          <a:srcRect/>
          <a:stretch>
            <a:fillRect/>
          </a:stretch>
        </p:blipFill>
        <p:spPr bwMode="auto">
          <a:xfrm>
            <a:off x="3429000" y="2819400"/>
            <a:ext cx="1082675" cy="1295400"/>
          </a:xfrm>
          <a:prstGeom prst="rect">
            <a:avLst/>
          </a:prstGeom>
          <a:noFill/>
          <a:ln w="9525">
            <a:solidFill>
              <a:schemeClr val="tx1"/>
            </a:solidFill>
            <a:miter lim="800000"/>
            <a:headEnd/>
            <a:tailEnd/>
          </a:ln>
        </p:spPr>
      </p:pic>
      <p:pic>
        <p:nvPicPr>
          <p:cNvPr id="53251" name="Picture 11" descr="P0001125"/>
          <p:cNvPicPr>
            <a:picLocks noChangeAspect="1" noChangeArrowheads="1"/>
          </p:cNvPicPr>
          <p:nvPr/>
        </p:nvPicPr>
        <p:blipFill>
          <a:blip r:embed="rId4" cstate="print"/>
          <a:srcRect l="7703" r="5009" b="2174"/>
          <a:stretch>
            <a:fillRect/>
          </a:stretch>
        </p:blipFill>
        <p:spPr bwMode="auto">
          <a:xfrm>
            <a:off x="4953000" y="2743200"/>
            <a:ext cx="1093788" cy="1447800"/>
          </a:xfrm>
          <a:prstGeom prst="rect">
            <a:avLst/>
          </a:prstGeom>
          <a:noFill/>
          <a:ln w="9525">
            <a:noFill/>
            <a:miter lim="800000"/>
            <a:headEnd/>
            <a:tailEnd/>
          </a:ln>
        </p:spPr>
      </p:pic>
      <p:pic>
        <p:nvPicPr>
          <p:cNvPr id="53252" name="Picture 12" descr="P0001134"/>
          <p:cNvPicPr>
            <a:picLocks noChangeAspect="1" noChangeArrowheads="1"/>
          </p:cNvPicPr>
          <p:nvPr/>
        </p:nvPicPr>
        <p:blipFill>
          <a:blip r:embed="rId5" cstate="print"/>
          <a:srcRect/>
          <a:stretch>
            <a:fillRect/>
          </a:stretch>
        </p:blipFill>
        <p:spPr bwMode="auto">
          <a:xfrm>
            <a:off x="5943600" y="2667000"/>
            <a:ext cx="896938" cy="1219200"/>
          </a:xfrm>
          <a:prstGeom prst="rect">
            <a:avLst/>
          </a:prstGeom>
          <a:noFill/>
          <a:ln w="9525">
            <a:noFill/>
            <a:miter lim="800000"/>
            <a:headEnd/>
            <a:tailEnd/>
          </a:ln>
        </p:spPr>
      </p:pic>
      <p:pic>
        <p:nvPicPr>
          <p:cNvPr id="53253" name="Picture 13" descr="2wayantenna"/>
          <p:cNvPicPr>
            <a:picLocks noChangeAspect="1" noChangeArrowheads="1"/>
          </p:cNvPicPr>
          <p:nvPr/>
        </p:nvPicPr>
        <p:blipFill>
          <a:blip r:embed="rId6" cstate="print"/>
          <a:srcRect l="17949" r="22223"/>
          <a:stretch>
            <a:fillRect/>
          </a:stretch>
        </p:blipFill>
        <p:spPr bwMode="auto">
          <a:xfrm>
            <a:off x="6040438" y="654050"/>
            <a:ext cx="1122362" cy="1219200"/>
          </a:xfrm>
          <a:prstGeom prst="rect">
            <a:avLst/>
          </a:prstGeom>
          <a:noFill/>
          <a:ln w="9525">
            <a:noFill/>
            <a:miter lim="800000"/>
            <a:headEnd/>
            <a:tailEnd/>
          </a:ln>
        </p:spPr>
      </p:pic>
      <p:pic>
        <p:nvPicPr>
          <p:cNvPr id="53254" name="Picture 14" descr="wwvb air"/>
          <p:cNvPicPr>
            <a:picLocks noChangeAspect="1" noChangeArrowheads="1"/>
          </p:cNvPicPr>
          <p:nvPr/>
        </p:nvPicPr>
        <p:blipFill>
          <a:blip r:embed="rId7" cstate="print"/>
          <a:srcRect/>
          <a:stretch>
            <a:fillRect/>
          </a:stretch>
        </p:blipFill>
        <p:spPr bwMode="auto">
          <a:xfrm>
            <a:off x="1905000" y="730250"/>
            <a:ext cx="1600200" cy="1062038"/>
          </a:xfrm>
          <a:prstGeom prst="rect">
            <a:avLst/>
          </a:prstGeom>
          <a:noFill/>
          <a:ln w="50800">
            <a:solidFill>
              <a:schemeClr val="tx1"/>
            </a:solidFill>
            <a:miter lim="800000"/>
            <a:headEnd/>
            <a:tailEnd/>
          </a:ln>
        </p:spPr>
      </p:pic>
      <p:pic>
        <p:nvPicPr>
          <p:cNvPr id="53255" name="Picture 15" descr="IONPENNY"/>
          <p:cNvPicPr>
            <a:picLocks noChangeAspect="1" noChangeArrowheads="1"/>
          </p:cNvPicPr>
          <p:nvPr/>
        </p:nvPicPr>
        <p:blipFill>
          <a:blip r:embed="rId8" cstate="print"/>
          <a:srcRect/>
          <a:stretch>
            <a:fillRect/>
          </a:stretch>
        </p:blipFill>
        <p:spPr bwMode="auto">
          <a:xfrm>
            <a:off x="1600200" y="5029200"/>
            <a:ext cx="1524000" cy="1158875"/>
          </a:xfrm>
          <a:prstGeom prst="rect">
            <a:avLst/>
          </a:prstGeom>
          <a:noFill/>
          <a:ln w="9525">
            <a:noFill/>
            <a:miter lim="800000"/>
            <a:headEnd/>
            <a:tailEnd/>
          </a:ln>
        </p:spPr>
      </p:pic>
      <p:pic>
        <p:nvPicPr>
          <p:cNvPr id="53256" name="Picture 16" descr="P9120076"/>
          <p:cNvPicPr>
            <a:picLocks noChangeAspect="1" noChangeArrowheads="1"/>
          </p:cNvPicPr>
          <p:nvPr/>
        </p:nvPicPr>
        <p:blipFill>
          <a:blip r:embed="rId9" cstate="print"/>
          <a:srcRect/>
          <a:stretch>
            <a:fillRect/>
          </a:stretch>
        </p:blipFill>
        <p:spPr bwMode="auto">
          <a:xfrm>
            <a:off x="7391400" y="654050"/>
            <a:ext cx="1524000" cy="1143000"/>
          </a:xfrm>
          <a:prstGeom prst="rect">
            <a:avLst/>
          </a:prstGeom>
          <a:noFill/>
          <a:ln w="9525">
            <a:noFill/>
            <a:miter lim="800000"/>
            <a:headEnd/>
            <a:tailEnd/>
          </a:ln>
        </p:spPr>
      </p:pic>
      <p:sp>
        <p:nvSpPr>
          <p:cNvPr id="53257" name="Text Box 18"/>
          <p:cNvSpPr txBox="1">
            <a:spLocks noChangeArrowheads="1"/>
          </p:cNvSpPr>
          <p:nvPr/>
        </p:nvSpPr>
        <p:spPr bwMode="auto">
          <a:xfrm>
            <a:off x="152400" y="685800"/>
            <a:ext cx="1600200" cy="1190625"/>
          </a:xfrm>
          <a:prstGeom prst="rect">
            <a:avLst/>
          </a:prstGeom>
          <a:noFill/>
          <a:ln w="9525">
            <a:noFill/>
            <a:miter lim="800000"/>
            <a:headEnd/>
            <a:tailEnd/>
          </a:ln>
        </p:spPr>
        <p:txBody>
          <a:bodyPr>
            <a:spAutoFit/>
          </a:bodyPr>
          <a:lstStyle/>
          <a:p>
            <a:r>
              <a:rPr lang="en-US"/>
              <a:t>Time and Frequency Distribution Services</a:t>
            </a:r>
          </a:p>
        </p:txBody>
      </p:sp>
      <p:sp>
        <p:nvSpPr>
          <p:cNvPr id="53258" name="Text Box 19"/>
          <p:cNvSpPr txBox="1">
            <a:spLocks noChangeArrowheads="1"/>
          </p:cNvSpPr>
          <p:nvPr/>
        </p:nvSpPr>
        <p:spPr bwMode="auto">
          <a:xfrm>
            <a:off x="1752600" y="1905000"/>
            <a:ext cx="1763713" cy="336550"/>
          </a:xfrm>
          <a:prstGeom prst="rect">
            <a:avLst/>
          </a:prstGeom>
          <a:noFill/>
          <a:ln w="9525">
            <a:noFill/>
            <a:miter lim="800000"/>
            <a:headEnd/>
            <a:tailEnd/>
          </a:ln>
        </p:spPr>
        <p:txBody>
          <a:bodyPr wrap="none">
            <a:spAutoFit/>
          </a:bodyPr>
          <a:lstStyle/>
          <a:p>
            <a:r>
              <a:rPr lang="en-US" sz="1600" i="1"/>
              <a:t>Radio broadcasts</a:t>
            </a:r>
          </a:p>
        </p:txBody>
      </p:sp>
      <p:sp>
        <p:nvSpPr>
          <p:cNvPr id="53259" name="Text Box 20"/>
          <p:cNvSpPr txBox="1">
            <a:spLocks noChangeArrowheads="1"/>
          </p:cNvSpPr>
          <p:nvPr/>
        </p:nvSpPr>
        <p:spPr bwMode="auto">
          <a:xfrm>
            <a:off x="4343400" y="1905000"/>
            <a:ext cx="1030288" cy="336550"/>
          </a:xfrm>
          <a:prstGeom prst="rect">
            <a:avLst/>
          </a:prstGeom>
          <a:noFill/>
          <a:ln w="9525">
            <a:noFill/>
            <a:miter lim="800000"/>
            <a:headEnd/>
            <a:tailEnd/>
          </a:ln>
        </p:spPr>
        <p:txBody>
          <a:bodyPr wrap="none">
            <a:spAutoFit/>
          </a:bodyPr>
          <a:lstStyle/>
          <a:p>
            <a:r>
              <a:rPr lang="en-US" sz="1600" i="1"/>
              <a:t>Networks</a:t>
            </a:r>
          </a:p>
        </p:txBody>
      </p:sp>
      <p:sp>
        <p:nvSpPr>
          <p:cNvPr id="53260" name="Text Box 21"/>
          <p:cNvSpPr txBox="1">
            <a:spLocks noChangeArrowheads="1"/>
          </p:cNvSpPr>
          <p:nvPr/>
        </p:nvSpPr>
        <p:spPr bwMode="auto">
          <a:xfrm>
            <a:off x="6096000" y="1905000"/>
            <a:ext cx="1006475" cy="336550"/>
          </a:xfrm>
          <a:prstGeom prst="rect">
            <a:avLst/>
          </a:prstGeom>
          <a:noFill/>
          <a:ln w="9525">
            <a:noFill/>
            <a:miter lim="800000"/>
            <a:headEnd/>
            <a:tailEnd/>
          </a:ln>
        </p:spPr>
        <p:txBody>
          <a:bodyPr wrap="none">
            <a:spAutoFit/>
          </a:bodyPr>
          <a:lstStyle/>
          <a:p>
            <a:r>
              <a:rPr lang="en-US" sz="1600" i="1"/>
              <a:t>Satellites</a:t>
            </a:r>
          </a:p>
        </p:txBody>
      </p:sp>
      <p:sp>
        <p:nvSpPr>
          <p:cNvPr id="53261" name="Text Box 22"/>
          <p:cNvSpPr txBox="1">
            <a:spLocks noChangeArrowheads="1"/>
          </p:cNvSpPr>
          <p:nvPr/>
        </p:nvSpPr>
        <p:spPr bwMode="auto">
          <a:xfrm>
            <a:off x="76200" y="5181600"/>
            <a:ext cx="1600200" cy="1477963"/>
          </a:xfrm>
          <a:prstGeom prst="rect">
            <a:avLst/>
          </a:prstGeom>
          <a:noFill/>
          <a:ln w="9525">
            <a:noFill/>
            <a:miter lim="800000"/>
            <a:headEnd/>
            <a:tailEnd/>
          </a:ln>
        </p:spPr>
        <p:txBody>
          <a:bodyPr>
            <a:spAutoFit/>
          </a:bodyPr>
          <a:lstStyle/>
          <a:p>
            <a:r>
              <a:rPr lang="en-US"/>
              <a:t>Research on Future Standards and Distribution</a:t>
            </a:r>
          </a:p>
        </p:txBody>
      </p:sp>
      <p:sp>
        <p:nvSpPr>
          <p:cNvPr id="53262" name="Text Box 23"/>
          <p:cNvSpPr txBox="1">
            <a:spLocks noChangeArrowheads="1"/>
          </p:cNvSpPr>
          <p:nvPr/>
        </p:nvSpPr>
        <p:spPr bwMode="auto">
          <a:xfrm>
            <a:off x="1295400" y="6248400"/>
            <a:ext cx="1765300" cy="336550"/>
          </a:xfrm>
          <a:prstGeom prst="rect">
            <a:avLst/>
          </a:prstGeom>
          <a:noFill/>
          <a:ln w="9525">
            <a:noFill/>
            <a:miter lim="800000"/>
            <a:headEnd/>
            <a:tailEnd/>
          </a:ln>
        </p:spPr>
        <p:txBody>
          <a:bodyPr wrap="none">
            <a:spAutoFit/>
          </a:bodyPr>
          <a:lstStyle/>
          <a:p>
            <a:r>
              <a:rPr lang="en-US" sz="1600" i="1"/>
              <a:t>Mercury ion clock</a:t>
            </a:r>
          </a:p>
        </p:txBody>
      </p:sp>
      <p:sp>
        <p:nvSpPr>
          <p:cNvPr id="53263" name="Text Box 24"/>
          <p:cNvSpPr txBox="1">
            <a:spLocks noChangeArrowheads="1"/>
          </p:cNvSpPr>
          <p:nvPr/>
        </p:nvSpPr>
        <p:spPr bwMode="auto">
          <a:xfrm>
            <a:off x="3352800" y="6276975"/>
            <a:ext cx="1582738" cy="581025"/>
          </a:xfrm>
          <a:prstGeom prst="rect">
            <a:avLst/>
          </a:prstGeom>
          <a:noFill/>
          <a:ln w="9525">
            <a:noFill/>
            <a:miter lim="800000"/>
            <a:headEnd/>
            <a:tailEnd/>
          </a:ln>
        </p:spPr>
        <p:txBody>
          <a:bodyPr wrap="none">
            <a:spAutoFit/>
          </a:bodyPr>
          <a:lstStyle/>
          <a:p>
            <a:pPr algn="ctr"/>
            <a:r>
              <a:rPr lang="en-US" sz="1600" i="1"/>
              <a:t>Neutral calcium</a:t>
            </a:r>
          </a:p>
          <a:p>
            <a:pPr algn="ctr"/>
            <a:r>
              <a:rPr lang="en-US" sz="1600" i="1"/>
              <a:t>clock</a:t>
            </a:r>
          </a:p>
        </p:txBody>
      </p:sp>
      <p:sp>
        <p:nvSpPr>
          <p:cNvPr id="53264" name="Text Box 25"/>
          <p:cNvSpPr txBox="1">
            <a:spLocks noChangeArrowheads="1"/>
          </p:cNvSpPr>
          <p:nvPr/>
        </p:nvSpPr>
        <p:spPr bwMode="auto">
          <a:xfrm>
            <a:off x="7315200" y="1873250"/>
            <a:ext cx="1651000" cy="336550"/>
          </a:xfrm>
          <a:prstGeom prst="rect">
            <a:avLst/>
          </a:prstGeom>
          <a:noFill/>
          <a:ln w="9525">
            <a:noFill/>
            <a:miter lim="800000"/>
            <a:headEnd/>
            <a:tailEnd/>
          </a:ln>
        </p:spPr>
        <p:txBody>
          <a:bodyPr wrap="none">
            <a:spAutoFit/>
          </a:bodyPr>
          <a:lstStyle/>
          <a:p>
            <a:r>
              <a:rPr lang="en-US" sz="1600" i="1"/>
              <a:t>Noise metrology</a:t>
            </a:r>
          </a:p>
        </p:txBody>
      </p:sp>
      <p:pic>
        <p:nvPicPr>
          <p:cNvPr id="53265" name="Picture 26" descr="NIST_BestRulers_Diddams"/>
          <p:cNvPicPr>
            <a:picLocks noChangeAspect="1" noChangeArrowheads="1"/>
          </p:cNvPicPr>
          <p:nvPr/>
        </p:nvPicPr>
        <p:blipFill>
          <a:blip r:embed="rId10" cstate="print"/>
          <a:srcRect/>
          <a:stretch>
            <a:fillRect/>
          </a:stretch>
        </p:blipFill>
        <p:spPr bwMode="auto">
          <a:xfrm>
            <a:off x="5397500" y="4953000"/>
            <a:ext cx="1524000" cy="1196975"/>
          </a:xfrm>
          <a:prstGeom prst="rect">
            <a:avLst/>
          </a:prstGeom>
          <a:noFill/>
          <a:ln w="9525">
            <a:solidFill>
              <a:schemeClr val="tx1"/>
            </a:solidFill>
            <a:miter lim="800000"/>
            <a:headEnd/>
            <a:tailEnd/>
          </a:ln>
        </p:spPr>
      </p:pic>
      <p:sp>
        <p:nvSpPr>
          <p:cNvPr id="53266" name="Text Box 27"/>
          <p:cNvSpPr txBox="1">
            <a:spLocks noChangeArrowheads="1"/>
          </p:cNvSpPr>
          <p:nvPr/>
        </p:nvSpPr>
        <p:spPr bwMode="auto">
          <a:xfrm>
            <a:off x="5168900" y="6276975"/>
            <a:ext cx="1765300" cy="581025"/>
          </a:xfrm>
          <a:prstGeom prst="rect">
            <a:avLst/>
          </a:prstGeom>
          <a:noFill/>
          <a:ln w="9525">
            <a:noFill/>
            <a:miter lim="800000"/>
            <a:headEnd/>
            <a:tailEnd/>
          </a:ln>
        </p:spPr>
        <p:txBody>
          <a:bodyPr wrap="none">
            <a:spAutoFit/>
          </a:bodyPr>
          <a:lstStyle/>
          <a:p>
            <a:pPr algn="ctr"/>
            <a:r>
              <a:rPr lang="en-US" sz="1600" i="1"/>
              <a:t>Optical frequency</a:t>
            </a:r>
          </a:p>
          <a:p>
            <a:pPr algn="ctr"/>
            <a:r>
              <a:rPr lang="en-US" sz="1600" i="1"/>
              <a:t>synthesis</a:t>
            </a:r>
          </a:p>
        </p:txBody>
      </p:sp>
      <p:sp>
        <p:nvSpPr>
          <p:cNvPr id="53267" name="AutoShape 28"/>
          <p:cNvSpPr>
            <a:spLocks noChangeArrowheads="1"/>
          </p:cNvSpPr>
          <p:nvPr/>
        </p:nvSpPr>
        <p:spPr bwMode="auto">
          <a:xfrm>
            <a:off x="609600" y="41910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3268" name="AutoShape 29"/>
          <p:cNvSpPr>
            <a:spLocks noChangeArrowheads="1"/>
          </p:cNvSpPr>
          <p:nvPr/>
        </p:nvSpPr>
        <p:spPr bwMode="auto">
          <a:xfrm>
            <a:off x="609600" y="2057400"/>
            <a:ext cx="381000" cy="914400"/>
          </a:xfrm>
          <a:prstGeom prst="upArrow">
            <a:avLst>
              <a:gd name="adj1" fmla="val 50000"/>
              <a:gd name="adj2" fmla="val 60000"/>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3269" name="Text Box 30"/>
          <p:cNvSpPr txBox="1">
            <a:spLocks noChangeArrowheads="1"/>
          </p:cNvSpPr>
          <p:nvPr/>
        </p:nvSpPr>
        <p:spPr bwMode="auto">
          <a:xfrm>
            <a:off x="3429000" y="4191000"/>
            <a:ext cx="950913" cy="336550"/>
          </a:xfrm>
          <a:prstGeom prst="rect">
            <a:avLst/>
          </a:prstGeom>
          <a:noFill/>
          <a:ln w="9525">
            <a:noFill/>
            <a:miter lim="800000"/>
            <a:headEnd/>
            <a:tailEnd/>
          </a:ln>
        </p:spPr>
        <p:txBody>
          <a:bodyPr wrap="none">
            <a:spAutoFit/>
          </a:bodyPr>
          <a:lstStyle/>
          <a:p>
            <a:r>
              <a:rPr lang="en-US" sz="1600" i="1"/>
              <a:t>NIST-F1</a:t>
            </a:r>
          </a:p>
        </p:txBody>
      </p:sp>
      <p:sp>
        <p:nvSpPr>
          <p:cNvPr id="53270" name="Text Box 31"/>
          <p:cNvSpPr txBox="1">
            <a:spLocks noChangeArrowheads="1"/>
          </p:cNvSpPr>
          <p:nvPr/>
        </p:nvSpPr>
        <p:spPr bwMode="auto">
          <a:xfrm>
            <a:off x="6024563" y="3886200"/>
            <a:ext cx="2128837" cy="581025"/>
          </a:xfrm>
          <a:prstGeom prst="rect">
            <a:avLst/>
          </a:prstGeom>
          <a:noFill/>
          <a:ln w="9525">
            <a:noFill/>
            <a:miter lim="800000"/>
            <a:headEnd/>
            <a:tailEnd/>
          </a:ln>
        </p:spPr>
        <p:txBody>
          <a:bodyPr wrap="none">
            <a:spAutoFit/>
          </a:bodyPr>
          <a:lstStyle/>
          <a:p>
            <a:r>
              <a:rPr lang="en-US" sz="1600" i="1"/>
              <a:t>Hydrogen Maser &amp;</a:t>
            </a:r>
          </a:p>
          <a:p>
            <a:r>
              <a:rPr lang="en-US" sz="1600" i="1"/>
              <a:t>Measurement system</a:t>
            </a:r>
          </a:p>
        </p:txBody>
      </p:sp>
      <p:sp>
        <p:nvSpPr>
          <p:cNvPr id="53271" name="Text Box 32"/>
          <p:cNvSpPr txBox="1">
            <a:spLocks noChangeArrowheads="1"/>
          </p:cNvSpPr>
          <p:nvPr/>
        </p:nvSpPr>
        <p:spPr bwMode="auto">
          <a:xfrm>
            <a:off x="6970713" y="6276975"/>
            <a:ext cx="2014537" cy="336550"/>
          </a:xfrm>
          <a:prstGeom prst="rect">
            <a:avLst/>
          </a:prstGeom>
          <a:noFill/>
          <a:ln w="9525">
            <a:noFill/>
            <a:miter lim="800000"/>
            <a:headEnd/>
            <a:tailEnd/>
          </a:ln>
        </p:spPr>
        <p:txBody>
          <a:bodyPr wrap="none">
            <a:spAutoFit/>
          </a:bodyPr>
          <a:lstStyle/>
          <a:p>
            <a:pPr algn="ctr"/>
            <a:r>
              <a:rPr lang="en-US" sz="1600" i="1"/>
              <a:t>Quantum computing</a:t>
            </a:r>
          </a:p>
        </p:txBody>
      </p:sp>
      <p:sp>
        <p:nvSpPr>
          <p:cNvPr id="53272" name="Text Box 34"/>
          <p:cNvSpPr txBox="1">
            <a:spLocks noChangeArrowheads="1"/>
          </p:cNvSpPr>
          <p:nvPr/>
        </p:nvSpPr>
        <p:spPr bwMode="auto">
          <a:xfrm>
            <a:off x="0" y="117475"/>
            <a:ext cx="9144000" cy="457200"/>
          </a:xfrm>
          <a:prstGeom prst="rect">
            <a:avLst/>
          </a:prstGeom>
          <a:noFill/>
          <a:ln w="9525">
            <a:noFill/>
            <a:miter lim="800000"/>
            <a:headEnd/>
            <a:tailEnd/>
          </a:ln>
        </p:spPr>
        <p:txBody>
          <a:bodyPr>
            <a:spAutoFit/>
          </a:bodyPr>
          <a:lstStyle/>
          <a:p>
            <a:pPr algn="ctr"/>
            <a:r>
              <a:rPr lang="en-US" sz="2400" b="1"/>
              <a:t>NIST Time and Frequency Standards and Distribution</a:t>
            </a:r>
          </a:p>
        </p:txBody>
      </p:sp>
      <p:pic>
        <p:nvPicPr>
          <p:cNvPr id="53273" name="Picture 35" descr="4ions_chip2"/>
          <p:cNvPicPr>
            <a:picLocks noChangeAspect="1" noChangeArrowheads="1"/>
          </p:cNvPicPr>
          <p:nvPr/>
        </p:nvPicPr>
        <p:blipFill>
          <a:blip r:embed="rId11" cstate="print"/>
          <a:srcRect l="21437" t="66821" r="50290" b="4718"/>
          <a:stretch>
            <a:fillRect/>
          </a:stretch>
        </p:blipFill>
        <p:spPr bwMode="auto">
          <a:xfrm>
            <a:off x="7315200" y="4953000"/>
            <a:ext cx="1447800" cy="1258888"/>
          </a:xfrm>
          <a:prstGeom prst="rect">
            <a:avLst/>
          </a:prstGeom>
          <a:noFill/>
          <a:ln w="9525">
            <a:noFill/>
            <a:miter lim="800000"/>
            <a:headEnd/>
            <a:tailEnd/>
          </a:ln>
        </p:spPr>
      </p:pic>
      <p:pic>
        <p:nvPicPr>
          <p:cNvPr id="53274" name="Picture 36" descr="MOT1"/>
          <p:cNvPicPr>
            <a:picLocks noChangeAspect="1" noChangeArrowheads="1"/>
          </p:cNvPicPr>
          <p:nvPr/>
        </p:nvPicPr>
        <p:blipFill>
          <a:blip r:embed="rId12" cstate="print"/>
          <a:srcRect/>
          <a:stretch>
            <a:fillRect/>
          </a:stretch>
        </p:blipFill>
        <p:spPr bwMode="auto">
          <a:xfrm>
            <a:off x="3352800" y="4953000"/>
            <a:ext cx="1682750" cy="1262063"/>
          </a:xfrm>
          <a:prstGeom prst="rect">
            <a:avLst/>
          </a:prstGeom>
          <a:noFill/>
          <a:ln w="9525">
            <a:noFill/>
            <a:miter lim="800000"/>
            <a:headEnd/>
            <a:tailEnd/>
          </a:ln>
        </p:spPr>
      </p:pic>
      <p:sp>
        <p:nvSpPr>
          <p:cNvPr id="53275" name="AutoShape 28"/>
          <p:cNvSpPr>
            <a:spLocks noChangeArrowheads="1"/>
          </p:cNvSpPr>
          <p:nvPr/>
        </p:nvSpPr>
        <p:spPr bwMode="auto">
          <a:xfrm>
            <a:off x="1047750" y="2054225"/>
            <a:ext cx="381000" cy="3049588"/>
          </a:xfrm>
          <a:prstGeom prst="upArrow">
            <a:avLst>
              <a:gd name="adj1" fmla="val 50000"/>
              <a:gd name="adj2" fmla="val 59994"/>
            </a:avLst>
          </a:prstGeom>
          <a:solidFill>
            <a:schemeClr val="accent1"/>
          </a:solidFill>
          <a:ln w="12700">
            <a:solidFill>
              <a:schemeClr val="tx1"/>
            </a:solidFill>
            <a:miter lim="800000"/>
            <a:headEnd type="none" w="sm" len="sm"/>
            <a:tailEnd type="none" w="sm" len="sm"/>
          </a:ln>
        </p:spPr>
        <p:txBody>
          <a:bodyPr wrap="none" anchor="ctr"/>
          <a:lstStyle/>
          <a:p>
            <a:endParaRPr lang="en-US"/>
          </a:p>
        </p:txBody>
      </p:sp>
      <p:sp>
        <p:nvSpPr>
          <p:cNvPr id="53276" name="Text Box 17"/>
          <p:cNvSpPr txBox="1">
            <a:spLocks noChangeArrowheads="1"/>
          </p:cNvSpPr>
          <p:nvPr/>
        </p:nvSpPr>
        <p:spPr bwMode="auto">
          <a:xfrm>
            <a:off x="152400" y="3041650"/>
            <a:ext cx="2895600" cy="1200150"/>
          </a:xfrm>
          <a:prstGeom prst="rect">
            <a:avLst/>
          </a:prstGeom>
          <a:noFill/>
          <a:ln w="9525">
            <a:noFill/>
            <a:miter lim="800000"/>
            <a:headEnd/>
            <a:tailEnd/>
          </a:ln>
        </p:spPr>
        <p:txBody>
          <a:bodyPr>
            <a:spAutoFit/>
          </a:bodyPr>
          <a:lstStyle/>
          <a:p>
            <a:r>
              <a:rPr lang="en-US"/>
              <a:t>Primary Frequency Standard and</a:t>
            </a:r>
          </a:p>
          <a:p>
            <a:r>
              <a:rPr lang="en-US"/>
              <a:t>NIST Time Scale</a:t>
            </a:r>
          </a:p>
          <a:p>
            <a:r>
              <a:rPr lang="en-US"/>
              <a:t>Realization of SI second</a:t>
            </a:r>
          </a:p>
        </p:txBody>
      </p:sp>
      <p:pic>
        <p:nvPicPr>
          <p:cNvPr id="3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57600" y="592136"/>
            <a:ext cx="2240497" cy="138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12323</TotalTime>
  <Words>2715</Words>
  <Application>Microsoft Office PowerPoint</Application>
  <PresentationFormat>On-screen Show (4:3)</PresentationFormat>
  <Paragraphs>515</Paragraphs>
  <Slides>42</Slides>
  <Notes>36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42</vt:i4>
      </vt:variant>
    </vt:vector>
  </HeadingPairs>
  <TitlesOfParts>
    <vt:vector size="46" baseType="lpstr">
      <vt:lpstr>Default Design</vt:lpstr>
      <vt:lpstr>Chart</vt:lpstr>
      <vt:lpstr>Worksheet</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Two-Way Satellite Time and Frequency Transfer</vt:lpstr>
      <vt:lpstr>PowerPoint Presentation</vt:lpstr>
      <vt:lpstr>PowerPoint Presentation</vt:lpstr>
      <vt:lpstr>PowerPoint Presentation</vt:lpstr>
      <vt:lpstr>PowerPoint Presentation</vt:lpstr>
      <vt:lpstr>Time By Radio:  WWV/WWVH</vt:lpstr>
      <vt:lpstr>Time by Radio:  WWV/WWVH</vt:lpstr>
      <vt:lpstr>NIST operates two of the five remaining HF Time Signal Stations</vt:lpstr>
      <vt:lpstr>PowerPoint Presentation</vt:lpstr>
      <vt:lpstr>WWVB Radio Controlled Clocks</vt:lpstr>
      <vt:lpstr>LF Time Signal Stations</vt:lpstr>
      <vt:lpstr>PowerPoint Presentation</vt:lpstr>
      <vt:lpstr>PowerPoint Presentation</vt:lpstr>
      <vt:lpstr>PowerPoint Presentation</vt:lpstr>
      <vt:lpstr>PowerPoint Presentation</vt:lpstr>
      <vt:lpstr>PowerPoint Presentation</vt:lpstr>
    </vt:vector>
  </TitlesOfParts>
  <Company>NIST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John Kitching</dc:creator>
  <cp:lastModifiedBy>Lombardi, Michael</cp:lastModifiedBy>
  <cp:revision>1339</cp:revision>
  <dcterms:created xsi:type="dcterms:W3CDTF">2004-05-12T16:42:52Z</dcterms:created>
  <dcterms:modified xsi:type="dcterms:W3CDTF">2012-10-12T01:51:44Z</dcterms:modified>
</cp:coreProperties>
</file>