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4040" r:id="rId1"/>
  </p:sldMasterIdLst>
  <p:notesMasterIdLst>
    <p:notesMasterId r:id="rId81"/>
  </p:notesMasterIdLst>
  <p:handoutMasterIdLst>
    <p:handoutMasterId r:id="rId82"/>
  </p:handoutMasterIdLst>
  <p:sldIdLst>
    <p:sldId id="460" r:id="rId2"/>
    <p:sldId id="586" r:id="rId3"/>
    <p:sldId id="1272" r:id="rId4"/>
    <p:sldId id="1273" r:id="rId5"/>
    <p:sldId id="1310" r:id="rId6"/>
    <p:sldId id="462" r:id="rId7"/>
    <p:sldId id="1278" r:id="rId8"/>
    <p:sldId id="1274" r:id="rId9"/>
    <p:sldId id="1275" r:id="rId10"/>
    <p:sldId id="1276" r:id="rId11"/>
    <p:sldId id="562" r:id="rId12"/>
    <p:sldId id="563" r:id="rId13"/>
    <p:sldId id="564" r:id="rId14"/>
    <p:sldId id="1111" r:id="rId15"/>
    <p:sldId id="1289" r:id="rId16"/>
    <p:sldId id="1322" r:id="rId17"/>
    <p:sldId id="1323" r:id="rId18"/>
    <p:sldId id="467" r:id="rId19"/>
    <p:sldId id="1097" r:id="rId20"/>
    <p:sldId id="1098" r:id="rId21"/>
    <p:sldId id="1099" r:id="rId22"/>
    <p:sldId id="1100" r:id="rId23"/>
    <p:sldId id="1101" r:id="rId24"/>
    <p:sldId id="1102" r:id="rId25"/>
    <p:sldId id="1349" r:id="rId26"/>
    <p:sldId id="1351" r:id="rId27"/>
    <p:sldId id="1352" r:id="rId28"/>
    <p:sldId id="1103" r:id="rId29"/>
    <p:sldId id="1290" r:id="rId30"/>
    <p:sldId id="1291" r:id="rId31"/>
    <p:sldId id="1292" r:id="rId32"/>
    <p:sldId id="1293" r:id="rId33"/>
    <p:sldId id="1269" r:id="rId34"/>
    <p:sldId id="1106" r:id="rId35"/>
    <p:sldId id="520" r:id="rId36"/>
    <p:sldId id="1280" r:id="rId37"/>
    <p:sldId id="1281" r:id="rId38"/>
    <p:sldId id="1282" r:id="rId39"/>
    <p:sldId id="1283" r:id="rId40"/>
    <p:sldId id="1109" r:id="rId41"/>
    <p:sldId id="1285" r:id="rId42"/>
    <p:sldId id="470" r:id="rId43"/>
    <p:sldId id="310" r:id="rId44"/>
    <p:sldId id="298" r:id="rId45"/>
    <p:sldId id="304" r:id="rId46"/>
    <p:sldId id="1295" r:id="rId47"/>
    <p:sldId id="299" r:id="rId48"/>
    <p:sldId id="579" r:id="rId49"/>
    <p:sldId id="580" r:id="rId50"/>
    <p:sldId id="1299" r:id="rId51"/>
    <p:sldId id="1031" r:id="rId52"/>
    <p:sldId id="879" r:id="rId53"/>
    <p:sldId id="498" r:id="rId54"/>
    <p:sldId id="495" r:id="rId55"/>
    <p:sldId id="1134" r:id="rId56"/>
    <p:sldId id="1303" r:id="rId57"/>
    <p:sldId id="1304" r:id="rId58"/>
    <p:sldId id="991" r:id="rId59"/>
    <p:sldId id="494" r:id="rId60"/>
    <p:sldId id="1306" r:id="rId61"/>
    <p:sldId id="994" r:id="rId62"/>
    <p:sldId id="995" r:id="rId63"/>
    <p:sldId id="999" r:id="rId64"/>
    <p:sldId id="1178" r:id="rId65"/>
    <p:sldId id="1130" r:id="rId66"/>
    <p:sldId id="501" r:id="rId67"/>
    <p:sldId id="1308" r:id="rId68"/>
    <p:sldId id="1309" r:id="rId69"/>
    <p:sldId id="1181" r:id="rId70"/>
    <p:sldId id="1182" r:id="rId71"/>
    <p:sldId id="1183" r:id="rId72"/>
    <p:sldId id="1038" r:id="rId73"/>
    <p:sldId id="1039" r:id="rId74"/>
    <p:sldId id="1041" r:id="rId75"/>
    <p:sldId id="1067" r:id="rId76"/>
    <p:sldId id="1260" r:id="rId77"/>
    <p:sldId id="1263" r:id="rId78"/>
    <p:sldId id="1267" r:id="rId79"/>
    <p:sldId id="1186" r:id="rId80"/>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rgbClr val="111111"/>
        </a:solidFill>
        <a:latin typeface="Arial" charset="0"/>
        <a:ea typeface="+mn-ea"/>
        <a:cs typeface="+mn-cs"/>
      </a:defRPr>
    </a:lvl1pPr>
    <a:lvl2pPr marL="457200" algn="ctr" rtl="0" eaLnBrk="0" fontAlgn="base" hangingPunct="0">
      <a:spcBef>
        <a:spcPct val="0"/>
      </a:spcBef>
      <a:spcAft>
        <a:spcPct val="0"/>
      </a:spcAft>
      <a:defRPr sz="2400" kern="1200">
        <a:solidFill>
          <a:srgbClr val="111111"/>
        </a:solidFill>
        <a:latin typeface="Arial" charset="0"/>
        <a:ea typeface="+mn-ea"/>
        <a:cs typeface="+mn-cs"/>
      </a:defRPr>
    </a:lvl2pPr>
    <a:lvl3pPr marL="914400" algn="ctr" rtl="0" eaLnBrk="0" fontAlgn="base" hangingPunct="0">
      <a:spcBef>
        <a:spcPct val="0"/>
      </a:spcBef>
      <a:spcAft>
        <a:spcPct val="0"/>
      </a:spcAft>
      <a:defRPr sz="2400" kern="1200">
        <a:solidFill>
          <a:srgbClr val="111111"/>
        </a:solidFill>
        <a:latin typeface="Arial" charset="0"/>
        <a:ea typeface="+mn-ea"/>
        <a:cs typeface="+mn-cs"/>
      </a:defRPr>
    </a:lvl3pPr>
    <a:lvl4pPr marL="1371600" algn="ctr" rtl="0" eaLnBrk="0" fontAlgn="base" hangingPunct="0">
      <a:spcBef>
        <a:spcPct val="0"/>
      </a:spcBef>
      <a:spcAft>
        <a:spcPct val="0"/>
      </a:spcAft>
      <a:defRPr sz="2400" kern="1200">
        <a:solidFill>
          <a:srgbClr val="111111"/>
        </a:solidFill>
        <a:latin typeface="Arial" charset="0"/>
        <a:ea typeface="+mn-ea"/>
        <a:cs typeface="+mn-cs"/>
      </a:defRPr>
    </a:lvl4pPr>
    <a:lvl5pPr marL="1828800" algn="ctr" rtl="0" eaLnBrk="0" fontAlgn="base" hangingPunct="0">
      <a:spcBef>
        <a:spcPct val="0"/>
      </a:spcBef>
      <a:spcAft>
        <a:spcPct val="0"/>
      </a:spcAft>
      <a:defRPr sz="2400" kern="1200">
        <a:solidFill>
          <a:srgbClr val="111111"/>
        </a:solidFill>
        <a:latin typeface="Arial" charset="0"/>
        <a:ea typeface="+mn-ea"/>
        <a:cs typeface="+mn-cs"/>
      </a:defRPr>
    </a:lvl5pPr>
    <a:lvl6pPr marL="2286000" algn="l" defTabSz="914400" rtl="0" eaLnBrk="1" latinLnBrk="0" hangingPunct="1">
      <a:defRPr sz="2400" kern="1200">
        <a:solidFill>
          <a:srgbClr val="111111"/>
        </a:solidFill>
        <a:latin typeface="Arial" charset="0"/>
        <a:ea typeface="+mn-ea"/>
        <a:cs typeface="+mn-cs"/>
      </a:defRPr>
    </a:lvl6pPr>
    <a:lvl7pPr marL="2743200" algn="l" defTabSz="914400" rtl="0" eaLnBrk="1" latinLnBrk="0" hangingPunct="1">
      <a:defRPr sz="2400" kern="1200">
        <a:solidFill>
          <a:srgbClr val="111111"/>
        </a:solidFill>
        <a:latin typeface="Arial" charset="0"/>
        <a:ea typeface="+mn-ea"/>
        <a:cs typeface="+mn-cs"/>
      </a:defRPr>
    </a:lvl7pPr>
    <a:lvl8pPr marL="3200400" algn="l" defTabSz="914400" rtl="0" eaLnBrk="1" latinLnBrk="0" hangingPunct="1">
      <a:defRPr sz="2400" kern="1200">
        <a:solidFill>
          <a:srgbClr val="111111"/>
        </a:solidFill>
        <a:latin typeface="Arial" charset="0"/>
        <a:ea typeface="+mn-ea"/>
        <a:cs typeface="+mn-cs"/>
      </a:defRPr>
    </a:lvl8pPr>
    <a:lvl9pPr marL="3657600" algn="l" defTabSz="914400" rtl="0" eaLnBrk="1" latinLnBrk="0" hangingPunct="1">
      <a:defRPr sz="2400" kern="1200">
        <a:solidFill>
          <a:srgbClr val="11111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1C1C"/>
    <a:srgbClr val="111111"/>
    <a:srgbClr val="000000"/>
    <a:srgbClr val="FFFFFF"/>
    <a:srgbClr val="B2B2B2"/>
    <a:srgbClr val="FAFD00"/>
    <a:srgbClr val="FCF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2664" y="-81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458"/>
    </p:cViewPr>
  </p:sorterViewPr>
  <p:notesViewPr>
    <p:cSldViewPr>
      <p:cViewPr>
        <p:scale>
          <a:sx n="150" d="100"/>
          <a:sy n="150" d="100"/>
        </p:scale>
        <p:origin x="-390" y="35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slide" Target="slides/slide46.xml"/><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5.wmf"/><Relationship Id="rId1" Type="http://schemas.openxmlformats.org/officeDocument/2006/relationships/image" Target="../media/image46.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 Id="rId9"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47.wmf"/><Relationship Id="rId1" Type="http://schemas.openxmlformats.org/officeDocument/2006/relationships/image" Target="../media/image45.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0.wmf"/><Relationship Id="rId10" Type="http://schemas.openxmlformats.org/officeDocument/2006/relationships/image" Target="../media/image59.wmf"/><Relationship Id="rId4" Type="http://schemas.openxmlformats.org/officeDocument/2006/relationships/image" Target="../media/image49.wmf"/><Relationship Id="rId9"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1981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r>
              <a:rPr lang="en-US"/>
              <a:t>1-</a:t>
            </a:r>
            <a:fld id="{8A59C3AC-0088-4D72-8A23-8709AF0DB699}" type="slidenum">
              <a:rPr lang="en-US"/>
              <a:pPr/>
              <a:t>‹#›</a:t>
            </a:fld>
            <a:endParaRPr lang="en-US"/>
          </a:p>
        </p:txBody>
      </p:sp>
    </p:spTree>
    <p:extLst>
      <p:ext uri="{BB962C8B-B14F-4D97-AF65-F5344CB8AC3E}">
        <p14:creationId xmlns:p14="http://schemas.microsoft.com/office/powerpoint/2010/main" val="226362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04046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Rot="1" noChangeAspect="1" noChangeArrowheads="1" noTextEdit="1"/>
          </p:cNvSpPr>
          <p:nvPr>
            <p:ph type="sldImg"/>
          </p:nvPr>
        </p:nvSpPr>
        <p:spPr>
          <a:xfrm>
            <a:off x="1144588" y="685800"/>
            <a:ext cx="4572000" cy="3429000"/>
          </a:xfrm>
          <a:ln/>
        </p:spPr>
      </p:sp>
      <p:sp>
        <p:nvSpPr>
          <p:cNvPr id="16271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Rot="1" noChangeAspect="1" noChangeArrowheads="1" noTextEdit="1"/>
          </p:cNvSpPr>
          <p:nvPr>
            <p:ph type="sldImg"/>
          </p:nvPr>
        </p:nvSpPr>
        <p:spPr>
          <a:xfrm>
            <a:off x="1144588" y="685800"/>
            <a:ext cx="4572000" cy="3429000"/>
          </a:xfrm>
          <a:ln/>
        </p:spPr>
      </p:sp>
      <p:sp>
        <p:nvSpPr>
          <p:cNvPr id="1629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Rot="1" noChangeAspect="1" noChangeArrowheads="1" noTextEdit="1"/>
          </p:cNvSpPr>
          <p:nvPr>
            <p:ph type="sldImg"/>
          </p:nvPr>
        </p:nvSpPr>
        <p:spPr>
          <a:xfrm>
            <a:off x="1144588" y="685800"/>
            <a:ext cx="4572000" cy="3429000"/>
          </a:xfrm>
          <a:ln/>
        </p:spPr>
      </p:sp>
      <p:sp>
        <p:nvSpPr>
          <p:cNvPr id="16793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Rot="1" noChangeAspect="1" noChangeArrowheads="1" noTextEdit="1"/>
          </p:cNvSpPr>
          <p:nvPr>
            <p:ph type="sldImg"/>
          </p:nvPr>
        </p:nvSpPr>
        <p:spPr>
          <a:xfrm>
            <a:off x="1144588" y="685800"/>
            <a:ext cx="4572000" cy="3429000"/>
          </a:xfrm>
          <a:ln/>
        </p:spPr>
      </p:sp>
      <p:sp>
        <p:nvSpPr>
          <p:cNvPr id="16834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Rot="1" noChangeAspect="1" noChangeArrowheads="1" noTextEdit="1"/>
          </p:cNvSpPr>
          <p:nvPr>
            <p:ph type="sldImg"/>
          </p:nvPr>
        </p:nvSpPr>
        <p:spPr>
          <a:xfrm>
            <a:off x="1150938" y="692150"/>
            <a:ext cx="4556125" cy="3416300"/>
          </a:xfrm>
          <a:ln/>
        </p:spPr>
      </p:sp>
      <p:sp>
        <p:nvSpPr>
          <p:cNvPr id="153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noFill/>
          <a:ln/>
        </p:spPr>
        <p:txBody>
          <a:bodyPr lIns="87484" tIns="42974" rIns="87484" bIns="42974"/>
          <a:lstStyle/>
          <a:p>
            <a:endParaRPr lang="en-US"/>
          </a:p>
        </p:txBody>
      </p:sp>
      <p:sp>
        <p:nvSpPr>
          <p:cNvPr id="56323"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body" idx="1"/>
          </p:nvPr>
        </p:nvSpPr>
        <p:spPr>
          <a:noFill/>
          <a:ln/>
        </p:spPr>
        <p:txBody>
          <a:bodyPr lIns="87484" tIns="42974" rIns="87484" bIns="42974"/>
          <a:lstStyle/>
          <a:p>
            <a:endParaRPr lang="en-US"/>
          </a:p>
        </p:txBody>
      </p:sp>
      <p:sp>
        <p:nvSpPr>
          <p:cNvPr id="1601539"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28A7A4-39F5-4742-ADFB-4137B8C5C39A}"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A7A4-39F5-4742-ADFB-4137B8C5C39A}"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28A7A4-39F5-4742-ADFB-4137B8C5C39A}"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2922F-3B5B-47CB-AB2D-73189625BE5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a:p>
        </p:txBody>
      </p:sp>
    </p:spTree>
    <p:extLst>
      <p:ext uri="{BB962C8B-B14F-4D97-AF65-F5344CB8AC3E}">
        <p14:creationId xmlns:p14="http://schemas.microsoft.com/office/powerpoint/2010/main" val="11592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SIM">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338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18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324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186723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577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A7A4-39F5-4742-ADFB-4137B8C5C39A}"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2922F-3B5B-47CB-AB2D-73189625BE5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8A7A4-39F5-4742-ADFB-4137B8C5C39A}"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28A7A4-39F5-4742-ADFB-4137B8C5C39A}"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2922F-3B5B-47CB-AB2D-73189625BE5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28A7A4-39F5-4742-ADFB-4137B8C5C39A}" type="datetimeFigureOut">
              <a:rPr lang="en-US" smtClean="0"/>
              <a:t>10/19/2012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8A7A4-39F5-4742-ADFB-4137B8C5C39A}" type="datetimeFigureOut">
              <a:rPr lang="en-US" smtClean="0"/>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28A7A4-39F5-4742-ADFB-4137B8C5C39A}" type="datetimeFigureOut">
              <a:rPr lang="en-US" smtClean="0"/>
              <a:t>10/19/2012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52922F-3B5B-47CB-AB2D-73189625BE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28A7A4-39F5-4742-ADFB-4137B8C5C39A}"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2922F-3B5B-47CB-AB2D-73189625BE5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8A7A4-39F5-4742-ADFB-4137B8C5C39A}"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2922F-3B5B-47CB-AB2D-73189625BE5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28A7A4-39F5-4742-ADFB-4137B8C5C39A}" type="datetimeFigureOut">
              <a:rPr lang="en-US" smtClean="0"/>
              <a:t>10/19/2012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52922F-3B5B-47CB-AB2D-73189625BE5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38" descr="sim_logo_200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370638"/>
            <a:ext cx="609600" cy="4873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9"/>
          <p:cNvSpPr txBox="1">
            <a:spLocks noChangeArrowheads="1"/>
          </p:cNvSpPr>
          <p:nvPr userDrawn="1"/>
        </p:nvSpPr>
        <p:spPr bwMode="auto">
          <a:xfrm>
            <a:off x="2362200" y="6388100"/>
            <a:ext cx="46482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spcBef>
                <a:spcPct val="50000"/>
              </a:spcBef>
            </a:pPr>
            <a:r>
              <a:rPr lang="en-US" sz="1000" dirty="0" smtClean="0"/>
              <a:t>2012 </a:t>
            </a:r>
            <a:r>
              <a:rPr lang="en-US" sz="1000" dirty="0"/>
              <a:t>SIM TFWG Workshop and Planning Meeting, </a:t>
            </a:r>
            <a:r>
              <a:rPr lang="en-US" sz="1000" dirty="0" smtClean="0"/>
              <a:t>Queretaro, Mexico</a:t>
            </a:r>
            <a:endParaRPr lang="en-US" sz="1000" dirty="0"/>
          </a:p>
          <a:p>
            <a:pPr>
              <a:spcBef>
                <a:spcPct val="50000"/>
              </a:spcBef>
            </a:pPr>
            <a:r>
              <a:rPr lang="en-US" sz="1000" dirty="0" smtClean="0"/>
              <a:t>October 15-17, 2012</a:t>
            </a:r>
            <a:endParaRPr lang="en-US" sz="1000" dirty="0"/>
          </a:p>
        </p:txBody>
      </p:sp>
      <p:pic>
        <p:nvPicPr>
          <p:cNvPr id="22" name="Picture 40" descr="sim_logo_200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534400" y="6369050"/>
            <a:ext cx="609600" cy="488950"/>
          </a:xfrm>
          <a:prstGeom prst="rect">
            <a:avLst/>
          </a:prstGeom>
          <a:noFill/>
          <a:extLst>
            <a:ext uri="{909E8E84-426E-40DD-AFC4-6F175D3DCCD1}">
              <a14:hiddenFill xmlns:a14="http://schemas.microsoft.com/office/drawing/2010/main">
                <a:solidFill>
                  <a:srgbClr val="FFFFFF"/>
                </a:solidFill>
              </a14:hiddenFill>
            </a:ext>
          </a:extLst>
        </p:spPr>
      </p:pic>
      <p:sp>
        <p:nvSpPr>
          <p:cNvPr id="23" name="Line 44"/>
          <p:cNvSpPr>
            <a:spLocks noChangeShapeType="1"/>
          </p:cNvSpPr>
          <p:nvPr userDrawn="1"/>
        </p:nvSpPr>
        <p:spPr bwMode="auto">
          <a:xfrm>
            <a:off x="0" y="6324600"/>
            <a:ext cx="9144000" cy="0"/>
          </a:xfrm>
          <a:prstGeom prst="line">
            <a:avLst/>
          </a:prstGeom>
          <a:noFill/>
          <a:ln w="1270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lIns="90488" tIns="44450" rIns="90488" bIns="44450" anchor="ctr"/>
          <a:lstStyle/>
          <a:p>
            <a:endParaRPr 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3665" r:id="rId17"/>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2.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9.bin"/><Relationship Id="rId4" Type="http://schemas.openxmlformats.org/officeDocument/2006/relationships/image" Target="../media/image4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45.wmf"/><Relationship Id="rId9"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9.wmf"/><Relationship Id="rId18" Type="http://schemas.openxmlformats.org/officeDocument/2006/relationships/oleObject" Target="../embeddings/oleObject25.bin"/><Relationship Id="rId3" Type="http://schemas.openxmlformats.org/officeDocument/2006/relationships/oleObject" Target="../embeddings/oleObject17.bin"/><Relationship Id="rId21" Type="http://schemas.openxmlformats.org/officeDocument/2006/relationships/oleObject" Target="../embeddings/oleObject27.bin"/><Relationship Id="rId7" Type="http://schemas.openxmlformats.org/officeDocument/2006/relationships/oleObject" Target="../embeddings/oleObject19.bin"/><Relationship Id="rId12" Type="http://schemas.openxmlformats.org/officeDocument/2006/relationships/oleObject" Target="../embeddings/oleObject22.bin"/><Relationship Id="rId17" Type="http://schemas.openxmlformats.org/officeDocument/2006/relationships/image" Target="../media/image51.wmf"/><Relationship Id="rId2" Type="http://schemas.openxmlformats.org/officeDocument/2006/relationships/slideLayout" Target="../slideLayouts/slideLayout4.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image" Target="../media/image48.wmf"/><Relationship Id="rId5" Type="http://schemas.openxmlformats.org/officeDocument/2006/relationships/oleObject" Target="../embeddings/oleObject18.bin"/><Relationship Id="rId15" Type="http://schemas.openxmlformats.org/officeDocument/2006/relationships/image" Target="../media/image50.wmf"/><Relationship Id="rId10" Type="http://schemas.openxmlformats.org/officeDocument/2006/relationships/oleObject" Target="../embeddings/oleObject21.bin"/><Relationship Id="rId19"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47.wmf"/><Relationship Id="rId14" Type="http://schemas.openxmlformats.org/officeDocument/2006/relationships/oleObject" Target="../embeddings/oleObject23.bin"/><Relationship Id="rId22" Type="http://schemas.openxmlformats.org/officeDocument/2006/relationships/image" Target="../media/image53.emf"/></Relationships>
</file>

<file path=ppt/slides/_rels/slide5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3.bin"/><Relationship Id="rId18" Type="http://schemas.openxmlformats.org/officeDocument/2006/relationships/image" Target="../media/image56.wmf"/><Relationship Id="rId26" Type="http://schemas.openxmlformats.org/officeDocument/2006/relationships/oleObject" Target="../embeddings/oleObject42.bin"/><Relationship Id="rId3" Type="http://schemas.openxmlformats.org/officeDocument/2006/relationships/image" Target="../media/image62.emf"/><Relationship Id="rId21" Type="http://schemas.openxmlformats.org/officeDocument/2006/relationships/oleObject" Target="../embeddings/oleObject37.bin"/><Relationship Id="rId34" Type="http://schemas.openxmlformats.org/officeDocument/2006/relationships/oleObject" Target="../embeddings/oleObject48.bin"/><Relationship Id="rId7" Type="http://schemas.openxmlformats.org/officeDocument/2006/relationships/oleObject" Target="../embeddings/oleObject30.bin"/><Relationship Id="rId12" Type="http://schemas.openxmlformats.org/officeDocument/2006/relationships/image" Target="../media/image49.wmf"/><Relationship Id="rId17" Type="http://schemas.openxmlformats.org/officeDocument/2006/relationships/oleObject" Target="../embeddings/oleObject35.bin"/><Relationship Id="rId25" Type="http://schemas.openxmlformats.org/officeDocument/2006/relationships/oleObject" Target="../embeddings/oleObject41.bin"/><Relationship Id="rId33" Type="http://schemas.openxmlformats.org/officeDocument/2006/relationships/image" Target="../media/image59.wmf"/><Relationship Id="rId38" Type="http://schemas.openxmlformats.org/officeDocument/2006/relationships/image" Target="../media/image63.emf"/><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29" Type="http://schemas.openxmlformats.org/officeDocument/2006/relationships/oleObject" Target="../embeddings/oleObject45.bin"/><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0.bin"/><Relationship Id="rId32" Type="http://schemas.openxmlformats.org/officeDocument/2006/relationships/oleObject" Target="../embeddings/oleObject47.bin"/><Relationship Id="rId37" Type="http://schemas.openxmlformats.org/officeDocument/2006/relationships/image" Target="../media/image61.wmf"/><Relationship Id="rId5" Type="http://schemas.openxmlformats.org/officeDocument/2006/relationships/image" Target="../media/image45.wmf"/><Relationship Id="rId15" Type="http://schemas.openxmlformats.org/officeDocument/2006/relationships/oleObject" Target="../embeddings/oleObject34.bin"/><Relationship Id="rId23" Type="http://schemas.openxmlformats.org/officeDocument/2006/relationships/oleObject" Target="../embeddings/oleObject39.bin"/><Relationship Id="rId28" Type="http://schemas.openxmlformats.org/officeDocument/2006/relationships/oleObject" Target="../embeddings/oleObject44.bin"/><Relationship Id="rId36" Type="http://schemas.openxmlformats.org/officeDocument/2006/relationships/oleObject" Target="../embeddings/oleObject49.bin"/><Relationship Id="rId10" Type="http://schemas.openxmlformats.org/officeDocument/2006/relationships/image" Target="../media/image54.wmf"/><Relationship Id="rId19" Type="http://schemas.openxmlformats.org/officeDocument/2006/relationships/oleObject" Target="../embeddings/oleObject36.bin"/><Relationship Id="rId31" Type="http://schemas.openxmlformats.org/officeDocument/2006/relationships/image" Target="../media/image58.wmf"/><Relationship Id="rId4" Type="http://schemas.openxmlformats.org/officeDocument/2006/relationships/oleObject" Target="../embeddings/oleObject28.bin"/><Relationship Id="rId9" Type="http://schemas.openxmlformats.org/officeDocument/2006/relationships/oleObject" Target="../embeddings/oleObject31.bin"/><Relationship Id="rId14" Type="http://schemas.openxmlformats.org/officeDocument/2006/relationships/image" Target="../media/image50.wmf"/><Relationship Id="rId22" Type="http://schemas.openxmlformats.org/officeDocument/2006/relationships/oleObject" Target="../embeddings/oleObject38.bin"/><Relationship Id="rId27" Type="http://schemas.openxmlformats.org/officeDocument/2006/relationships/oleObject" Target="../embeddings/oleObject43.bin"/><Relationship Id="rId30" Type="http://schemas.openxmlformats.org/officeDocument/2006/relationships/oleObject" Target="../embeddings/oleObject46.bin"/><Relationship Id="rId35" Type="http://schemas.openxmlformats.org/officeDocument/2006/relationships/image" Target="../media/image60.wmf"/></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51.bin"/><Relationship Id="rId4" Type="http://schemas.openxmlformats.org/officeDocument/2006/relationships/image" Target="../media/image66.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73.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74.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5.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26"/>
          <p:cNvSpPr>
            <a:spLocks noGrp="1" noChangeArrowheads="1"/>
          </p:cNvSpPr>
          <p:nvPr>
            <p:ph type="ctrTitle"/>
          </p:nvPr>
        </p:nvSpPr>
        <p:spPr bwMode="auto">
          <a:xfrm>
            <a:off x="609600" y="1295400"/>
            <a:ext cx="80772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4800" dirty="0" smtClean="0">
                <a:solidFill>
                  <a:schemeClr val="bg1"/>
                </a:solidFill>
                <a:latin typeface="Tahoma" pitchFamily="34" charset="0"/>
              </a:rPr>
              <a:t>Fundamental Concepts </a:t>
            </a:r>
            <a:r>
              <a:rPr lang="en-US" sz="4800" dirty="0">
                <a:solidFill>
                  <a:schemeClr val="bg1"/>
                </a:solidFill>
                <a:latin typeface="Tahoma" pitchFamily="34" charset="0"/>
              </a:rPr>
              <a:t>of </a:t>
            </a:r>
            <a:br>
              <a:rPr lang="en-US" sz="4800" dirty="0">
                <a:solidFill>
                  <a:schemeClr val="bg1"/>
                </a:solidFill>
                <a:latin typeface="Tahoma" pitchFamily="34" charset="0"/>
              </a:rPr>
            </a:br>
            <a:r>
              <a:rPr lang="en-US" sz="4800" dirty="0">
                <a:solidFill>
                  <a:schemeClr val="bg1"/>
                </a:solidFill>
                <a:latin typeface="Tahoma" pitchFamily="34" charset="0"/>
              </a:rPr>
              <a:t>Time and Frequency</a:t>
            </a:r>
            <a:br>
              <a:rPr lang="en-US" sz="4800" dirty="0">
                <a:solidFill>
                  <a:schemeClr val="bg1"/>
                </a:solidFill>
                <a:latin typeface="Tahoma" pitchFamily="34" charset="0"/>
              </a:rPr>
            </a:br>
            <a:r>
              <a:rPr lang="en-US" sz="4800" dirty="0">
                <a:solidFill>
                  <a:schemeClr val="bg1"/>
                </a:solidFill>
                <a:latin typeface="Tahoma" pitchFamily="34" charset="0"/>
              </a:rPr>
              <a:t>Metrology</a:t>
            </a:r>
            <a:br>
              <a:rPr lang="en-US" sz="4800" dirty="0">
                <a:solidFill>
                  <a:schemeClr val="bg1"/>
                </a:solidFill>
                <a:latin typeface="Tahoma" pitchFamily="34" charset="0"/>
              </a:rPr>
            </a:br>
            <a:endParaRPr lang="en-US" sz="4800" dirty="0">
              <a:solidFill>
                <a:schemeClr val="bg1"/>
              </a:solidFill>
              <a:latin typeface="Tahoma" pitchFamily="34" charset="0"/>
            </a:endParaRPr>
          </a:p>
        </p:txBody>
      </p:sp>
      <p:sp>
        <p:nvSpPr>
          <p:cNvPr id="266246" name="Text Box 1030"/>
          <p:cNvSpPr txBox="1">
            <a:spLocks noChangeArrowheads="1"/>
          </p:cNvSpPr>
          <p:nvPr/>
        </p:nvSpPr>
        <p:spPr bwMode="auto">
          <a:xfrm>
            <a:off x="990600" y="3886200"/>
            <a:ext cx="7543800" cy="178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nSpc>
                <a:spcPct val="70000"/>
              </a:lnSpc>
              <a:spcBef>
                <a:spcPct val="50000"/>
              </a:spcBef>
            </a:pPr>
            <a:r>
              <a:rPr lang="en-US" sz="2000" dirty="0">
                <a:solidFill>
                  <a:schemeClr val="tx1"/>
                </a:solidFill>
                <a:latin typeface="Tahoma" pitchFamily="34" charset="0"/>
              </a:rPr>
              <a:t>Michael </a:t>
            </a:r>
            <a:r>
              <a:rPr lang="en-US" sz="2000" dirty="0" smtClean="0">
                <a:solidFill>
                  <a:schemeClr val="tx1"/>
                </a:solidFill>
                <a:latin typeface="Tahoma" pitchFamily="34" charset="0"/>
              </a:rPr>
              <a:t>Lombardi</a:t>
            </a:r>
          </a:p>
          <a:p>
            <a:pPr>
              <a:lnSpc>
                <a:spcPct val="70000"/>
              </a:lnSpc>
              <a:spcBef>
                <a:spcPct val="50000"/>
              </a:spcBef>
            </a:pPr>
            <a:r>
              <a:rPr lang="en-US" sz="2000" dirty="0" smtClean="0">
                <a:solidFill>
                  <a:schemeClr val="tx1"/>
                </a:solidFill>
                <a:latin typeface="Tahoma" pitchFamily="34" charset="0"/>
              </a:rPr>
              <a:t>Chair, SIM Time and Frequency Metrology Working Group</a:t>
            </a:r>
            <a:endParaRPr lang="en-US" sz="2000" dirty="0">
              <a:solidFill>
                <a:schemeClr val="tx1"/>
              </a:solidFill>
              <a:latin typeface="Tahoma" pitchFamily="34" charset="0"/>
            </a:endParaRPr>
          </a:p>
          <a:p>
            <a:pPr>
              <a:lnSpc>
                <a:spcPct val="70000"/>
              </a:lnSpc>
              <a:spcBef>
                <a:spcPct val="50000"/>
              </a:spcBef>
            </a:pPr>
            <a:r>
              <a:rPr lang="en-US" sz="2000" dirty="0">
                <a:solidFill>
                  <a:schemeClr val="tx1"/>
                </a:solidFill>
                <a:latin typeface="Tahoma" pitchFamily="34" charset="0"/>
              </a:rPr>
              <a:t>National Institute of Standards and Technology (NIST)</a:t>
            </a:r>
          </a:p>
          <a:p>
            <a:pPr>
              <a:lnSpc>
                <a:spcPct val="70000"/>
              </a:lnSpc>
              <a:spcBef>
                <a:spcPct val="50000"/>
              </a:spcBef>
            </a:pPr>
            <a:r>
              <a:rPr lang="en-US" sz="2000" dirty="0">
                <a:solidFill>
                  <a:schemeClr val="tx1"/>
                </a:solidFill>
                <a:latin typeface="Tahoma" pitchFamily="34" charset="0"/>
              </a:rPr>
              <a:t>lombardi@nist.gov</a:t>
            </a:r>
          </a:p>
          <a:p>
            <a:pPr>
              <a:lnSpc>
                <a:spcPct val="50000"/>
              </a:lnSpc>
              <a:spcBef>
                <a:spcPct val="50000"/>
              </a:spcBef>
            </a:pPr>
            <a:endParaRPr lang="en-US" dirty="0">
              <a:solidFill>
                <a:srgbClr val="FAFD00"/>
              </a:solidFill>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0099" name="Picture 3" descr="MH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4" y="76200"/>
            <a:ext cx="9100038"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idx="1"/>
          </p:nvPr>
        </p:nvSpPr>
        <p:spPr bwMode="auto">
          <a:xfrm>
            <a:off x="830654" y="2659083"/>
            <a:ext cx="779145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25000" lnSpcReduction="20000"/>
          </a:bodyPr>
          <a:lstStyle/>
          <a:p>
            <a:pPr>
              <a:buClr>
                <a:schemeClr val="bg1"/>
              </a:buClr>
              <a:buFont typeface="Monotype Sorts" pitchFamily="2" charset="2"/>
              <a:buNone/>
            </a:pPr>
            <a:r>
              <a:rPr lang="en-US" sz="8000" dirty="0">
                <a:solidFill>
                  <a:schemeClr val="bg2"/>
                </a:solidFill>
                <a:effectLst/>
              </a:rPr>
              <a:t>   </a:t>
            </a:r>
            <a:r>
              <a:rPr lang="en-US" sz="8000" dirty="0" smtClean="0">
                <a:solidFill>
                  <a:schemeClr val="bg2"/>
                </a:solidFill>
                <a:effectLst/>
              </a:rPr>
              <a:t>	</a:t>
            </a:r>
            <a:r>
              <a:rPr lang="en-US" sz="8000" dirty="0" smtClean="0">
                <a:solidFill>
                  <a:schemeClr val="tx1"/>
                </a:solidFill>
                <a:effectLst/>
                <a:latin typeface="Arial" pitchFamily="34" charset="0"/>
                <a:cs typeface="Arial" pitchFamily="34" charset="0"/>
              </a:rPr>
              <a:t>The </a:t>
            </a:r>
            <a:r>
              <a:rPr lang="en-US" sz="8000" dirty="0">
                <a:solidFill>
                  <a:schemeClr val="tx1"/>
                </a:solidFill>
                <a:effectLst/>
                <a:latin typeface="Arial" pitchFamily="34" charset="0"/>
                <a:cs typeface="Arial" pitchFamily="34" charset="0"/>
              </a:rPr>
              <a:t>wavelength is the length of one complete wave </a:t>
            </a:r>
            <a:r>
              <a:rPr lang="en-US" sz="8000" dirty="0" smtClean="0">
                <a:solidFill>
                  <a:schemeClr val="tx1"/>
                </a:solidFill>
                <a:effectLst/>
                <a:latin typeface="Arial" pitchFamily="34" charset="0"/>
                <a:cs typeface="Arial" pitchFamily="34" charset="0"/>
              </a:rPr>
              <a:t>cycle, expressed </a:t>
            </a:r>
            <a:r>
              <a:rPr lang="en-US" sz="8000" dirty="0">
                <a:solidFill>
                  <a:schemeClr val="tx1"/>
                </a:solidFill>
                <a:effectLst/>
                <a:latin typeface="Arial" pitchFamily="34" charset="0"/>
                <a:cs typeface="Arial" pitchFamily="34" charset="0"/>
              </a:rPr>
              <a:t>in units of length.</a:t>
            </a:r>
          </a:p>
          <a:p>
            <a:pPr algn="ctr">
              <a:buFont typeface="Monotype Sorts" pitchFamily="2" charset="2"/>
              <a:buNone/>
            </a:pPr>
            <a:r>
              <a:rPr lang="en-US" sz="2400" b="1" dirty="0">
                <a:solidFill>
                  <a:schemeClr val="bg1"/>
                </a:solidFill>
                <a:effectLst/>
              </a:rPr>
              <a:t>wavelength in meters = 300 / frequency in MHz</a:t>
            </a:r>
            <a:endParaRPr lang="en-US" sz="2400" dirty="0">
              <a:solidFill>
                <a:schemeClr val="bg1"/>
              </a:solidFill>
              <a:effectLst/>
            </a:endParaRPr>
          </a:p>
          <a:p>
            <a:pPr lvl="1"/>
            <a:endParaRPr lang="en-US" sz="2400" dirty="0">
              <a:solidFill>
                <a:schemeClr val="bg1"/>
              </a:solidFill>
            </a:endParaRPr>
          </a:p>
        </p:txBody>
      </p:sp>
      <p:sp>
        <p:nvSpPr>
          <p:cNvPr id="375810" name="Rectangle 2"/>
          <p:cNvSpPr>
            <a:spLocks noGrp="1" noChangeArrowheads="1"/>
          </p:cNvSpPr>
          <p:nvPr>
            <p:ph type="title"/>
          </p:nvPr>
        </p:nvSpPr>
        <p:spPr bwMode="auto">
          <a:xfrm>
            <a:off x="838200" y="457200"/>
            <a:ext cx="771525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chemeClr val="bg1"/>
                </a:solidFill>
                <a:latin typeface="Tahoma" pitchFamily="34" charset="0"/>
              </a:rPr>
              <a:t>Wavelength</a:t>
            </a:r>
          </a:p>
        </p:txBody>
      </p:sp>
      <p:pic>
        <p:nvPicPr>
          <p:cNvPr id="375816" name="Picture 8" descr="waves_wave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979" y="3352800"/>
            <a:ext cx="6400800" cy="290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6096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200" dirty="0">
                <a:solidFill>
                  <a:schemeClr val="bg1"/>
                </a:solidFill>
                <a:latin typeface="Tahoma" pitchFamily="34" charset="0"/>
                <a:cs typeface="Tahoma" pitchFamily="34" charset="0"/>
              </a:rPr>
              <a:t>Frequency Bands</a:t>
            </a:r>
            <a:r>
              <a:rPr lang="en-US" sz="2800" dirty="0">
                <a:solidFill>
                  <a:schemeClr val="bg1"/>
                </a:solidFill>
                <a:latin typeface="Tahoma" pitchFamily="34" charset="0"/>
                <a:cs typeface="Tahoma" pitchFamily="34" charset="0"/>
              </a:rPr>
              <a:t/>
            </a:r>
            <a:br>
              <a:rPr lang="en-US" sz="2800" dirty="0">
                <a:solidFill>
                  <a:schemeClr val="bg1"/>
                </a:solidFill>
                <a:latin typeface="Tahoma" pitchFamily="34" charset="0"/>
                <a:cs typeface="Tahoma" pitchFamily="34" charset="0"/>
              </a:rPr>
            </a:br>
            <a:r>
              <a:rPr lang="en-US" sz="2400" dirty="0">
                <a:solidFill>
                  <a:schemeClr val="bg1"/>
                </a:solidFill>
                <a:latin typeface="Tahoma" pitchFamily="34" charset="0"/>
                <a:cs typeface="Tahoma" pitchFamily="34" charset="0"/>
              </a:rPr>
              <a:t>Higher frequencies means shorter wavelengths</a:t>
            </a:r>
          </a:p>
        </p:txBody>
      </p:sp>
      <p:graphicFrame>
        <p:nvGraphicFramePr>
          <p:cNvPr id="376839" name="Object 7"/>
          <p:cNvGraphicFramePr>
            <a:graphicFrameLocks noChangeAspect="1"/>
          </p:cNvGraphicFramePr>
          <p:nvPr>
            <p:extLst>
              <p:ext uri="{D42A27DB-BD31-4B8C-83A1-F6EECF244321}">
                <p14:modId xmlns:p14="http://schemas.microsoft.com/office/powerpoint/2010/main" val="2229003935"/>
              </p:ext>
            </p:extLst>
          </p:nvPr>
        </p:nvGraphicFramePr>
        <p:xfrm>
          <a:off x="685800" y="2895600"/>
          <a:ext cx="7878763" cy="3298825"/>
        </p:xfrm>
        <a:graphic>
          <a:graphicData uri="http://schemas.openxmlformats.org/presentationml/2006/ole">
            <mc:AlternateContent xmlns:mc="http://schemas.openxmlformats.org/markup-compatibility/2006">
              <mc:Choice xmlns:v="urn:schemas-microsoft-com:vml" Requires="v">
                <p:oleObj spid="_x0000_s376860" name="Document" r:id="rId4" imgW="5611510" imgH="2354831" progId="Word.Document.8">
                  <p:embed/>
                </p:oleObj>
              </mc:Choice>
              <mc:Fallback>
                <p:oleObj name="Document" r:id="rId4" imgW="5611510" imgH="2354831" progId="Word.Document.8">
                  <p:embed/>
                  <p:pic>
                    <p:nvPicPr>
                      <p:cNvPr id="0" name="Object 7"/>
                      <p:cNvPicPr>
                        <a:picLocks noChangeAspect="1" noChangeArrowheads="1"/>
                      </p:cNvPicPr>
                      <p:nvPr/>
                    </p:nvPicPr>
                    <p:blipFill>
                      <a:blip r:embed="rId5"/>
                      <a:srcRect/>
                      <a:stretch>
                        <a:fillRect/>
                      </a:stretch>
                    </p:blipFill>
                    <p:spPr bwMode="auto">
                      <a:xfrm>
                        <a:off x="685800" y="2895600"/>
                        <a:ext cx="787876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304800" y="152400"/>
            <a:ext cx="8610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400" dirty="0" smtClean="0">
                <a:solidFill>
                  <a:schemeClr val="bg1"/>
                </a:solidFill>
                <a:latin typeface="Tahoma" pitchFamily="34" charset="0"/>
                <a:cs typeface="Tahoma" pitchFamily="34" charset="0"/>
              </a:rPr>
              <a:t>“</a:t>
            </a:r>
            <a:r>
              <a:rPr lang="en-US" sz="2400" dirty="0">
                <a:solidFill>
                  <a:schemeClr val="bg1"/>
                </a:solidFill>
                <a:latin typeface="Tahoma" pitchFamily="34" charset="0"/>
                <a:cs typeface="Tahoma" pitchFamily="34" charset="0"/>
              </a:rPr>
              <a:t>Everyday” frequencies in </a:t>
            </a:r>
            <a:r>
              <a:rPr lang="en-US" sz="2400" dirty="0" smtClean="0">
                <a:solidFill>
                  <a:schemeClr val="bg1"/>
                </a:solidFill>
                <a:latin typeface="Tahoma" pitchFamily="34" charset="0"/>
                <a:cs typeface="Tahoma" pitchFamily="34" charset="0"/>
              </a:rPr>
              <a:t/>
            </a:r>
            <a:br>
              <a:rPr lang="en-US" sz="2400" dirty="0" smtClean="0">
                <a:solidFill>
                  <a:schemeClr val="bg1"/>
                </a:solidFill>
                <a:latin typeface="Tahoma" pitchFamily="34" charset="0"/>
                <a:cs typeface="Tahoma" pitchFamily="34" charset="0"/>
              </a:rPr>
            </a:br>
            <a:r>
              <a:rPr lang="en-US" sz="2400" dirty="0" smtClean="0">
                <a:solidFill>
                  <a:schemeClr val="bg1"/>
                </a:solidFill>
                <a:latin typeface="Tahoma" pitchFamily="34" charset="0"/>
                <a:cs typeface="Tahoma" pitchFamily="34" charset="0"/>
              </a:rPr>
              <a:t>time </a:t>
            </a:r>
            <a:r>
              <a:rPr lang="en-US" sz="2400" dirty="0">
                <a:solidFill>
                  <a:schemeClr val="bg1"/>
                </a:solidFill>
                <a:latin typeface="Tahoma" pitchFamily="34" charset="0"/>
                <a:cs typeface="Tahoma" pitchFamily="34" charset="0"/>
              </a:rPr>
              <a:t>and frequency metrology</a:t>
            </a:r>
            <a:endParaRPr lang="en-US" dirty="0">
              <a:solidFill>
                <a:schemeClr val="bg1"/>
              </a:solidFill>
              <a:latin typeface="Tahoma" pitchFamily="34" charset="0"/>
              <a:cs typeface="Tahoma" pitchFamily="34" charset="0"/>
            </a:endParaRPr>
          </a:p>
        </p:txBody>
      </p:sp>
      <p:sp>
        <p:nvSpPr>
          <p:cNvPr id="379203" name="Text Box 323"/>
          <p:cNvSpPr txBox="1">
            <a:spLocks noChangeArrowheads="1"/>
          </p:cNvSpPr>
          <p:nvPr/>
        </p:nvSpPr>
        <p:spPr bwMode="auto">
          <a:xfrm>
            <a:off x="838200" y="1981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379204" name="Text Box 324"/>
          <p:cNvSpPr txBox="1">
            <a:spLocks noChangeArrowheads="1"/>
          </p:cNvSpPr>
          <p:nvPr/>
        </p:nvSpPr>
        <p:spPr bwMode="auto">
          <a:xfrm>
            <a:off x="9906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379205" name="Text Box 325"/>
          <p:cNvSpPr txBox="1">
            <a:spLocks noChangeArrowheads="1"/>
          </p:cNvSpPr>
          <p:nvPr/>
        </p:nvSpPr>
        <p:spPr bwMode="auto">
          <a:xfrm>
            <a:off x="9906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graphicFrame>
        <p:nvGraphicFramePr>
          <p:cNvPr id="400912" name="Object 528"/>
          <p:cNvGraphicFramePr>
            <a:graphicFrameLocks noChangeAspect="1"/>
          </p:cNvGraphicFramePr>
          <p:nvPr>
            <p:extLst>
              <p:ext uri="{D42A27DB-BD31-4B8C-83A1-F6EECF244321}">
                <p14:modId xmlns:p14="http://schemas.microsoft.com/office/powerpoint/2010/main" val="2556143126"/>
              </p:ext>
            </p:extLst>
          </p:nvPr>
        </p:nvGraphicFramePr>
        <p:xfrm>
          <a:off x="152400" y="2173370"/>
          <a:ext cx="8803700" cy="4652962"/>
        </p:xfrm>
        <a:graphic>
          <a:graphicData uri="http://schemas.openxmlformats.org/presentationml/2006/ole">
            <mc:AlternateContent xmlns:mc="http://schemas.openxmlformats.org/markup-compatibility/2006">
              <mc:Choice xmlns:v="urn:schemas-microsoft-com:vml" Requires="v">
                <p:oleObj spid="_x0000_s400935" name="Document" r:id="rId4" imgW="6231667" imgH="3217556" progId="Word.Document.8">
                  <p:embed/>
                </p:oleObj>
              </mc:Choice>
              <mc:Fallback>
                <p:oleObj name="Document" r:id="rId4" imgW="6231667" imgH="3217556" progId="Word.Document.8">
                  <p:embed/>
                  <p:pic>
                    <p:nvPicPr>
                      <p:cNvPr id="0" name="Object 528"/>
                      <p:cNvPicPr>
                        <a:picLocks noChangeAspect="1" noChangeArrowheads="1"/>
                      </p:cNvPicPr>
                      <p:nvPr/>
                    </p:nvPicPr>
                    <p:blipFill>
                      <a:blip r:embed="rId5"/>
                      <a:srcRect/>
                      <a:stretch>
                        <a:fillRect/>
                      </a:stretch>
                    </p:blipFill>
                    <p:spPr bwMode="auto">
                      <a:xfrm>
                        <a:off x="152400" y="2173370"/>
                        <a:ext cx="8803700" cy="4652962"/>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ctrTitle"/>
          </p:nvPr>
        </p:nvSpPr>
        <p:spPr bwMode="auto">
          <a:xfrm>
            <a:off x="685800" y="2133600"/>
            <a:ext cx="80772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6000" dirty="0">
                <a:solidFill>
                  <a:schemeClr val="bg1"/>
                </a:solidFill>
                <a:latin typeface="Tahoma" pitchFamily="34" charset="0"/>
              </a:rPr>
              <a:t>Clocks and Oscillators</a:t>
            </a:r>
            <a:endParaRPr lang="en-US" sz="4800" dirty="0">
              <a:solidFill>
                <a:schemeClr val="bg1"/>
              </a:solidFill>
              <a:latin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5" name="Rectangle 3"/>
          <p:cNvSpPr>
            <a:spLocks noGrp="1" noChangeArrowheads="1"/>
          </p:cNvSpPr>
          <p:nvPr>
            <p:ph idx="1"/>
          </p:nvPr>
        </p:nvSpPr>
        <p:spPr bwMode="auto">
          <a:xfrm>
            <a:off x="609600" y="2667000"/>
            <a:ext cx="779145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Autofit/>
          </a:bodyPr>
          <a:lstStyle/>
          <a:p>
            <a:pPr>
              <a:lnSpc>
                <a:spcPct val="120000"/>
              </a:lnSpc>
              <a:spcBef>
                <a:spcPts val="0"/>
              </a:spcBef>
              <a:buClr>
                <a:schemeClr val="bg1"/>
              </a:buClr>
            </a:pPr>
            <a:r>
              <a:rPr lang="en-US" sz="1600" dirty="0">
                <a:solidFill>
                  <a:schemeClr val="tx1"/>
                </a:solidFill>
                <a:effectLst/>
                <a:latin typeface="Arial" pitchFamily="34" charset="0"/>
                <a:cs typeface="Arial" pitchFamily="34" charset="0"/>
              </a:rPr>
              <a:t>A </a:t>
            </a:r>
            <a:r>
              <a:rPr lang="en-US" sz="1600" i="1" dirty="0">
                <a:solidFill>
                  <a:schemeClr val="tx1"/>
                </a:solidFill>
                <a:effectLst/>
                <a:latin typeface="Arial" pitchFamily="34" charset="0"/>
                <a:cs typeface="Arial" pitchFamily="34" charset="0"/>
              </a:rPr>
              <a:t>clock</a:t>
            </a:r>
            <a:r>
              <a:rPr lang="en-US" sz="1600" dirty="0">
                <a:solidFill>
                  <a:schemeClr val="tx1"/>
                </a:solidFill>
                <a:effectLst/>
                <a:latin typeface="Arial" pitchFamily="34" charset="0"/>
                <a:cs typeface="Arial" pitchFamily="34" charset="0"/>
              </a:rPr>
              <a:t> counts cycles of a frequency and records units of time interval, such as seconds, minutes, hours, and days.   A clock consists of a frequency source, a counter, and a display. The frequency source is known as an oscillator.</a:t>
            </a:r>
          </a:p>
          <a:p>
            <a:pPr>
              <a:lnSpc>
                <a:spcPct val="120000"/>
              </a:lnSpc>
              <a:spcBef>
                <a:spcPts val="0"/>
              </a:spcBef>
              <a:buClr>
                <a:schemeClr val="bg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120000"/>
              </a:lnSpc>
              <a:spcBef>
                <a:spcPts val="0"/>
              </a:spcBef>
              <a:buClr>
                <a:schemeClr val="tx1"/>
              </a:buClr>
            </a:pPr>
            <a:r>
              <a:rPr lang="en-US" sz="1600" i="1" dirty="0">
                <a:solidFill>
                  <a:schemeClr val="tx1"/>
                </a:solidFill>
                <a:effectLst/>
                <a:latin typeface="Arial" pitchFamily="34" charset="0"/>
                <a:cs typeface="Arial" pitchFamily="34" charset="0"/>
              </a:rPr>
              <a:t>A good example is a wristwatch.  Most wristwatches contain an oscillator that generates 32768 cycles per second.  After a watch counts 32768 cycles, it records that one second has elapsed.</a:t>
            </a:r>
          </a:p>
          <a:p>
            <a:pPr lvl="1">
              <a:lnSpc>
                <a:spcPct val="120000"/>
              </a:lnSpc>
              <a:spcBef>
                <a:spcPts val="0"/>
              </a:spcBef>
              <a:buClr>
                <a:schemeClr val="tx1"/>
              </a:buClr>
              <a:buFont typeface="Monotype Sorts" pitchFamily="2" charset="2"/>
              <a:buNone/>
            </a:pPr>
            <a:endParaRPr lang="en-US" sz="1600" i="1" dirty="0">
              <a:solidFill>
                <a:schemeClr val="tx1"/>
              </a:solidFill>
              <a:effectLst/>
              <a:latin typeface="Arial" pitchFamily="34" charset="0"/>
              <a:cs typeface="Arial" pitchFamily="34" charset="0"/>
            </a:endParaRPr>
          </a:p>
          <a:p>
            <a:pPr>
              <a:lnSpc>
                <a:spcPct val="120000"/>
              </a:lnSpc>
              <a:spcBef>
                <a:spcPts val="0"/>
              </a:spcBef>
              <a:buClr>
                <a:schemeClr val="bg1"/>
              </a:buClr>
            </a:pPr>
            <a:r>
              <a:rPr lang="en-US" sz="1600" dirty="0">
                <a:solidFill>
                  <a:schemeClr val="tx1"/>
                </a:solidFill>
                <a:effectLst/>
                <a:latin typeface="Arial" pitchFamily="34" charset="0"/>
                <a:cs typeface="Arial" pitchFamily="34" charset="0"/>
              </a:rPr>
              <a:t>A </a:t>
            </a:r>
            <a:r>
              <a:rPr lang="en-US" sz="1600" i="1" dirty="0">
                <a:solidFill>
                  <a:schemeClr val="tx1"/>
                </a:solidFill>
                <a:effectLst/>
                <a:latin typeface="Arial" pitchFamily="34" charset="0"/>
                <a:cs typeface="Arial" pitchFamily="34" charset="0"/>
              </a:rPr>
              <a:t>oscillator</a:t>
            </a:r>
            <a:r>
              <a:rPr lang="en-US" sz="1600" dirty="0">
                <a:solidFill>
                  <a:schemeClr val="tx1"/>
                </a:solidFill>
                <a:effectLst/>
                <a:latin typeface="Arial" pitchFamily="34" charset="0"/>
                <a:cs typeface="Arial" pitchFamily="34" charset="0"/>
              </a:rPr>
              <a:t> is a device that produces a periodic event that repeats at a nearly constant rate.  This rate is called the resonance frequency</a:t>
            </a:r>
            <a:r>
              <a:rPr lang="en-US" sz="1600" dirty="0" smtClean="0">
                <a:solidFill>
                  <a:schemeClr val="tx1"/>
                </a:solidFill>
                <a:effectLst/>
                <a:latin typeface="Arial" pitchFamily="34" charset="0"/>
                <a:cs typeface="Arial" pitchFamily="34" charset="0"/>
              </a:rPr>
              <a:t>.  The best clocks contain the best oscillators.</a:t>
            </a:r>
            <a:endParaRPr lang="en-US" sz="1600" dirty="0">
              <a:solidFill>
                <a:schemeClr val="tx1"/>
              </a:solidFill>
              <a:effectLst/>
              <a:latin typeface="Arial" pitchFamily="34" charset="0"/>
              <a:cs typeface="Arial" pitchFamily="34" charset="0"/>
            </a:endParaRPr>
          </a:p>
          <a:p>
            <a:pPr lvl="1">
              <a:lnSpc>
                <a:spcPct val="120000"/>
              </a:lnSpc>
              <a:spcBef>
                <a:spcPts val="0"/>
              </a:spcBef>
              <a:buClr>
                <a:schemeClr val="bg1"/>
              </a:buClr>
            </a:pPr>
            <a:endParaRPr lang="en-US" sz="1400" dirty="0">
              <a:solidFill>
                <a:schemeClr val="tx1"/>
              </a:solidFill>
              <a:effectLst/>
              <a:latin typeface="Arial" pitchFamily="34" charset="0"/>
              <a:cs typeface="Arial" pitchFamily="34" charset="0"/>
            </a:endParaRPr>
          </a:p>
          <a:p>
            <a:pPr>
              <a:lnSpc>
                <a:spcPct val="80000"/>
              </a:lnSpc>
              <a:buClr>
                <a:schemeClr val="bg1"/>
              </a:buClr>
              <a:buFont typeface="Monotype Sorts" pitchFamily="2" charset="2"/>
              <a:buNone/>
            </a:pPr>
            <a:endParaRPr lang="en-US" sz="1400" dirty="0">
              <a:solidFill>
                <a:schemeClr val="bg2"/>
              </a:solidFill>
              <a:effectLst/>
              <a:latin typeface="Arial" pitchFamily="34" charset="0"/>
              <a:cs typeface="Arial" pitchFamily="34" charset="0"/>
            </a:endParaRPr>
          </a:p>
        </p:txBody>
      </p:sp>
      <p:sp>
        <p:nvSpPr>
          <p:cNvPr id="1564674" name="Rectangle 2"/>
          <p:cNvSpPr>
            <a:spLocks noGrp="1" noChangeArrowheads="1"/>
          </p:cNvSpPr>
          <p:nvPr>
            <p:ph type="title"/>
          </p:nvPr>
        </p:nvSpPr>
        <p:spPr bwMode="auto">
          <a:xfrm>
            <a:off x="838200"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chemeClr val="bg1"/>
                </a:solidFill>
                <a:latin typeface="Tahoma" pitchFamily="34" charset="0"/>
              </a:rPr>
              <a:t>Clocks and Oscillators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2254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dirty="0">
                <a:solidFill>
                  <a:schemeClr val="bg1"/>
                </a:solidFill>
                <a:latin typeface="Tahoma" pitchFamily="34" charset="0"/>
              </a:rPr>
              <a:t>The parts of a clock</a:t>
            </a:r>
          </a:p>
        </p:txBody>
      </p:sp>
      <p:pic>
        <p:nvPicPr>
          <p:cNvPr id="16261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337" y="2700207"/>
            <a:ext cx="1795463" cy="1795462"/>
          </a:xfrm>
          <a:prstGeom prst="rect">
            <a:avLst/>
          </a:prstGeom>
          <a:solidFill>
            <a:srgbClr val="3333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6116" name="Text Box 4"/>
          <p:cNvSpPr txBox="1">
            <a:spLocks noChangeArrowheads="1"/>
          </p:cNvSpPr>
          <p:nvPr/>
        </p:nvSpPr>
        <p:spPr bwMode="auto">
          <a:xfrm>
            <a:off x="809625" y="4641686"/>
            <a:ext cx="31305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Aft>
                <a:spcPct val="50000"/>
              </a:spcAft>
            </a:pPr>
            <a:r>
              <a:rPr lang="en-US" sz="2000" dirty="0">
                <a:solidFill>
                  <a:srgbClr val="1C1C1C"/>
                </a:solidFill>
              </a:rPr>
              <a:t>Earth Rotation</a:t>
            </a:r>
          </a:p>
          <a:p>
            <a:pPr algn="l" eaLnBrk="1" hangingPunct="1">
              <a:spcAft>
                <a:spcPct val="50000"/>
              </a:spcAft>
            </a:pPr>
            <a:r>
              <a:rPr lang="en-US" sz="2000" dirty="0">
                <a:solidFill>
                  <a:srgbClr val="1C1C1C"/>
                </a:solidFill>
              </a:rPr>
              <a:t>Pendulum Swing</a:t>
            </a:r>
          </a:p>
          <a:p>
            <a:pPr algn="l" eaLnBrk="1" hangingPunct="1">
              <a:spcAft>
                <a:spcPct val="50000"/>
              </a:spcAft>
            </a:pPr>
            <a:r>
              <a:rPr lang="en-US" sz="2000" dirty="0">
                <a:solidFill>
                  <a:srgbClr val="1C1C1C"/>
                </a:solidFill>
              </a:rPr>
              <a:t>Quartz Crystal Vibration</a:t>
            </a:r>
          </a:p>
          <a:p>
            <a:pPr algn="l" eaLnBrk="1" hangingPunct="1">
              <a:spcAft>
                <a:spcPct val="50000"/>
              </a:spcAft>
            </a:pPr>
            <a:r>
              <a:rPr lang="en-US" sz="2000" dirty="0">
                <a:solidFill>
                  <a:srgbClr val="1C1C1C"/>
                </a:solidFill>
              </a:rPr>
              <a:t>Cesium Atomic Vibration</a:t>
            </a:r>
          </a:p>
        </p:txBody>
      </p:sp>
      <p:sp>
        <p:nvSpPr>
          <p:cNvPr id="1626117" name="Text Box 5"/>
          <p:cNvSpPr txBox="1">
            <a:spLocks noChangeArrowheads="1"/>
          </p:cNvSpPr>
          <p:nvPr/>
        </p:nvSpPr>
        <p:spPr bwMode="auto">
          <a:xfrm>
            <a:off x="533400" y="1676400"/>
            <a:ext cx="7951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584200">
              <a:defRPr sz="2400">
                <a:solidFill>
                  <a:schemeClr val="tx1"/>
                </a:solidFill>
                <a:latin typeface="Arial" charset="0"/>
              </a:defRPr>
            </a:lvl1pPr>
            <a:lvl2pPr algn="l" defTabSz="584200">
              <a:defRPr sz="2400">
                <a:solidFill>
                  <a:schemeClr val="tx1"/>
                </a:solidFill>
                <a:latin typeface="Arial" charset="0"/>
              </a:defRPr>
            </a:lvl2pPr>
            <a:lvl3pPr algn="l" defTabSz="584200">
              <a:defRPr sz="2400">
                <a:solidFill>
                  <a:schemeClr val="tx1"/>
                </a:solidFill>
                <a:latin typeface="Arial" charset="0"/>
              </a:defRPr>
            </a:lvl3pPr>
            <a:lvl4pPr algn="l" defTabSz="584200">
              <a:defRPr sz="2400">
                <a:solidFill>
                  <a:schemeClr val="tx1"/>
                </a:solidFill>
                <a:latin typeface="Arial" charset="0"/>
              </a:defRPr>
            </a:lvl4pPr>
            <a:lvl5pPr algn="l" defTabSz="584200">
              <a:defRPr sz="2400">
                <a:solidFill>
                  <a:schemeClr val="tx1"/>
                </a:solidFill>
                <a:latin typeface="Arial" charset="0"/>
              </a:defRPr>
            </a:lvl5pPr>
            <a:lvl6pPr defTabSz="584200" eaLnBrk="0" fontAlgn="base" hangingPunct="0">
              <a:spcBef>
                <a:spcPct val="0"/>
              </a:spcBef>
              <a:spcAft>
                <a:spcPct val="0"/>
              </a:spcAft>
              <a:defRPr sz="2400">
                <a:solidFill>
                  <a:schemeClr val="tx1"/>
                </a:solidFill>
                <a:latin typeface="Arial" charset="0"/>
              </a:defRPr>
            </a:lvl6pPr>
            <a:lvl7pPr defTabSz="584200" eaLnBrk="0" fontAlgn="base" hangingPunct="0">
              <a:spcBef>
                <a:spcPct val="0"/>
              </a:spcBef>
              <a:spcAft>
                <a:spcPct val="0"/>
              </a:spcAft>
              <a:defRPr sz="2400">
                <a:solidFill>
                  <a:schemeClr val="tx1"/>
                </a:solidFill>
                <a:latin typeface="Arial" charset="0"/>
              </a:defRPr>
            </a:lvl7pPr>
            <a:lvl8pPr defTabSz="584200" eaLnBrk="0" fontAlgn="base" hangingPunct="0">
              <a:spcBef>
                <a:spcPct val="0"/>
              </a:spcBef>
              <a:spcAft>
                <a:spcPct val="0"/>
              </a:spcAft>
              <a:defRPr sz="2400">
                <a:solidFill>
                  <a:schemeClr val="tx1"/>
                </a:solidFill>
                <a:latin typeface="Arial" charset="0"/>
              </a:defRPr>
            </a:lvl8pPr>
            <a:lvl9pPr defTabSz="584200" eaLnBrk="0" fontAlgn="base" hangingPunct="0">
              <a:spcBef>
                <a:spcPct val="0"/>
              </a:spcBef>
              <a:spcAft>
                <a:spcPct val="0"/>
              </a:spcAft>
              <a:defRPr sz="2400">
                <a:solidFill>
                  <a:schemeClr val="tx1"/>
                </a:solidFill>
                <a:latin typeface="Arial" charset="0"/>
              </a:defRPr>
            </a:lvl9pPr>
          </a:lstStyle>
          <a:p>
            <a:pPr eaLnBrk="1" hangingPunct="1"/>
            <a:r>
              <a:rPr lang="en-US" b="1" dirty="0">
                <a:solidFill>
                  <a:srgbClr val="1C1C1C"/>
                </a:solidFill>
              </a:rPr>
              <a:t>Repeating Motion</a:t>
            </a:r>
            <a:r>
              <a:rPr lang="en-US" dirty="0">
                <a:solidFill>
                  <a:srgbClr val="1C1C1C"/>
                </a:solidFill>
              </a:rPr>
              <a:t>	</a:t>
            </a:r>
            <a:r>
              <a:rPr lang="en-US" b="1" dirty="0">
                <a:solidFill>
                  <a:srgbClr val="1C1C1C"/>
                </a:solidFill>
              </a:rPr>
              <a:t>+</a:t>
            </a:r>
            <a:r>
              <a:rPr lang="en-US" dirty="0">
                <a:solidFill>
                  <a:srgbClr val="1C1C1C"/>
                </a:solidFill>
              </a:rPr>
              <a:t>     </a:t>
            </a:r>
            <a:r>
              <a:rPr lang="en-US" b="1" dirty="0">
                <a:solidFill>
                  <a:srgbClr val="1C1C1C"/>
                </a:solidFill>
              </a:rPr>
              <a:t>Counting Mechanism/Display</a:t>
            </a:r>
          </a:p>
          <a:p>
            <a:pPr eaLnBrk="1" hangingPunct="1"/>
            <a:r>
              <a:rPr lang="en-US" b="1" dirty="0">
                <a:solidFill>
                  <a:srgbClr val="1C1C1C"/>
                </a:solidFill>
              </a:rPr>
              <a:t>(from oscillator)</a:t>
            </a:r>
          </a:p>
        </p:txBody>
      </p:sp>
      <p:grpSp>
        <p:nvGrpSpPr>
          <p:cNvPr id="1626118" name="Group 6"/>
          <p:cNvGrpSpPr>
            <a:grpSpLocks/>
          </p:cNvGrpSpPr>
          <p:nvPr/>
        </p:nvGrpSpPr>
        <p:grpSpPr bwMode="auto">
          <a:xfrm>
            <a:off x="1396652" y="3010694"/>
            <a:ext cx="1250950" cy="1470025"/>
            <a:chOff x="983" y="1518"/>
            <a:chExt cx="788" cy="926"/>
          </a:xfrm>
        </p:grpSpPr>
        <p:sp>
          <p:nvSpPr>
            <p:cNvPr id="1626119" name="Line 7"/>
            <p:cNvSpPr>
              <a:spLocks noChangeShapeType="1"/>
            </p:cNvSpPr>
            <p:nvPr/>
          </p:nvSpPr>
          <p:spPr bwMode="auto">
            <a:xfrm flipH="1">
              <a:off x="1237" y="1518"/>
              <a:ext cx="277" cy="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6120" name="Oval 8"/>
            <p:cNvSpPr>
              <a:spLocks noChangeArrowheads="1"/>
            </p:cNvSpPr>
            <p:nvPr/>
          </p:nvSpPr>
          <p:spPr bwMode="auto">
            <a:xfrm>
              <a:off x="1116" y="2226"/>
              <a:ext cx="178" cy="17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6121" name="Line 9"/>
            <p:cNvSpPr>
              <a:spLocks noChangeShapeType="1"/>
            </p:cNvSpPr>
            <p:nvPr/>
          </p:nvSpPr>
          <p:spPr bwMode="auto">
            <a:xfrm>
              <a:off x="1221" y="1519"/>
              <a:ext cx="5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6122" name="Line 10"/>
            <p:cNvSpPr>
              <a:spLocks noChangeShapeType="1"/>
            </p:cNvSpPr>
            <p:nvPr/>
          </p:nvSpPr>
          <p:spPr bwMode="auto">
            <a:xfrm>
              <a:off x="1298" y="2383"/>
              <a:ext cx="149" cy="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6123" name="Line 11"/>
            <p:cNvSpPr>
              <a:spLocks noChangeShapeType="1"/>
            </p:cNvSpPr>
            <p:nvPr/>
          </p:nvSpPr>
          <p:spPr bwMode="auto">
            <a:xfrm flipH="1" flipV="1">
              <a:off x="983" y="2139"/>
              <a:ext cx="114" cy="1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6124" name="Text Box 12"/>
          <p:cNvSpPr txBox="1">
            <a:spLocks noChangeArrowheads="1"/>
          </p:cNvSpPr>
          <p:nvPr/>
        </p:nvSpPr>
        <p:spPr bwMode="auto">
          <a:xfrm>
            <a:off x="5181600" y="4648200"/>
            <a:ext cx="31305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Aft>
                <a:spcPct val="50000"/>
              </a:spcAft>
            </a:pPr>
            <a:r>
              <a:rPr lang="en-US" sz="2000" dirty="0">
                <a:solidFill>
                  <a:srgbClr val="1C1C1C"/>
                </a:solidFill>
              </a:rPr>
              <a:t>Sundial</a:t>
            </a:r>
          </a:p>
          <a:p>
            <a:pPr algn="l" eaLnBrk="1" hangingPunct="1">
              <a:spcAft>
                <a:spcPct val="50000"/>
              </a:spcAft>
            </a:pPr>
            <a:r>
              <a:rPr lang="en-US" sz="2000" dirty="0">
                <a:solidFill>
                  <a:srgbClr val="1C1C1C"/>
                </a:solidFill>
              </a:rPr>
              <a:t>Clock Gears and Hands</a:t>
            </a:r>
          </a:p>
          <a:p>
            <a:pPr algn="l" eaLnBrk="1" hangingPunct="1">
              <a:spcAft>
                <a:spcPct val="50000"/>
              </a:spcAft>
            </a:pPr>
            <a:r>
              <a:rPr lang="en-US" sz="2000" dirty="0">
                <a:solidFill>
                  <a:srgbClr val="1C1C1C"/>
                </a:solidFill>
              </a:rPr>
              <a:t>Electronic Counter</a:t>
            </a:r>
          </a:p>
          <a:p>
            <a:pPr algn="l" eaLnBrk="1" hangingPunct="1">
              <a:spcAft>
                <a:spcPct val="50000"/>
              </a:spcAft>
            </a:pPr>
            <a:r>
              <a:rPr lang="en-US" sz="2000" dirty="0">
                <a:solidFill>
                  <a:srgbClr val="1C1C1C"/>
                </a:solidFill>
              </a:rPr>
              <a:t>Microwave Counter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0" y="2254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dirty="0">
                <a:solidFill>
                  <a:schemeClr val="bg1"/>
                </a:solidFill>
                <a:latin typeface="Tahoma" pitchFamily="34" charset="0"/>
              </a:rPr>
              <a:t>What is a clock?</a:t>
            </a:r>
          </a:p>
        </p:txBody>
      </p:sp>
      <p:sp>
        <p:nvSpPr>
          <p:cNvPr id="1628163" name="Text Box 3"/>
          <p:cNvSpPr txBox="1">
            <a:spLocks noChangeArrowheads="1"/>
          </p:cNvSpPr>
          <p:nvPr/>
        </p:nvSpPr>
        <p:spPr bwMode="auto">
          <a:xfrm>
            <a:off x="370681" y="1752600"/>
            <a:ext cx="5964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dirty="0">
                <a:solidFill>
                  <a:srgbClr val="1C1C1C"/>
                </a:solidFill>
              </a:rPr>
              <a:t>To most people, a clock is a device that displays the time of day.  It answers perhaps the world’s most common question:  What time is it now?</a:t>
            </a:r>
          </a:p>
        </p:txBody>
      </p:sp>
      <p:pic>
        <p:nvPicPr>
          <p:cNvPr id="1628164" name="Picture 4" descr="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750621"/>
            <a:ext cx="1905000" cy="2565790"/>
          </a:xfrm>
          <a:prstGeom prst="rect">
            <a:avLst/>
          </a:prstGeom>
          <a:noFill/>
          <a:extLst>
            <a:ext uri="{909E8E84-426E-40DD-AFC4-6F175D3DCCD1}">
              <a14:hiddenFill xmlns:a14="http://schemas.microsoft.com/office/drawing/2010/main">
                <a:solidFill>
                  <a:srgbClr val="FFFFFF"/>
                </a:solidFill>
              </a14:hiddenFill>
            </a:ext>
          </a:extLst>
        </p:spPr>
      </p:pic>
      <p:sp>
        <p:nvSpPr>
          <p:cNvPr id="1628165" name="Text Box 5"/>
          <p:cNvSpPr txBox="1">
            <a:spLocks noChangeArrowheads="1"/>
          </p:cNvSpPr>
          <p:nvPr/>
        </p:nvSpPr>
        <p:spPr bwMode="auto">
          <a:xfrm>
            <a:off x="457200" y="2971800"/>
            <a:ext cx="579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dirty="0">
                <a:solidFill>
                  <a:srgbClr val="1C1C1C"/>
                </a:solidFill>
              </a:rPr>
              <a:t>A frequency standard is some type of oscillator that defines the length of the second.  </a:t>
            </a:r>
            <a:r>
              <a:rPr lang="en-US" sz="2000" dirty="0" smtClean="0">
                <a:solidFill>
                  <a:srgbClr val="1C1C1C"/>
                </a:solidFill>
              </a:rPr>
              <a:t>It is reference or “time base” for the ticks of a clock.</a:t>
            </a:r>
            <a:endParaRPr lang="en-US" sz="2000" dirty="0">
              <a:solidFill>
                <a:srgbClr val="1C1C1C"/>
              </a:solidFill>
            </a:endParaRPr>
          </a:p>
        </p:txBody>
      </p:sp>
      <p:sp>
        <p:nvSpPr>
          <p:cNvPr id="1628166" name="Text Box 6"/>
          <p:cNvSpPr txBox="1">
            <a:spLocks noChangeArrowheads="1"/>
          </p:cNvSpPr>
          <p:nvPr/>
        </p:nvSpPr>
        <p:spPr bwMode="auto">
          <a:xfrm>
            <a:off x="990600" y="4419600"/>
            <a:ext cx="75120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dirty="0">
                <a:solidFill>
                  <a:srgbClr val="1C1C1C"/>
                </a:solidFill>
              </a:rPr>
              <a:t>However, metrologists often refer to clocks as either “time of day” measuring devices, or frequency standards, or both.  You will probably hear the term “clock” used to mean both things in this </a:t>
            </a:r>
            <a:r>
              <a:rPr lang="en-US" sz="2000" dirty="0" smtClean="0">
                <a:solidFill>
                  <a:srgbClr val="1C1C1C"/>
                </a:solidFill>
              </a:rPr>
              <a:t>meeting.</a:t>
            </a:r>
            <a:endParaRPr lang="en-US" sz="2000" dirty="0">
              <a:solidFill>
                <a:srgbClr val="1C1C1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65" grpId="0"/>
      <p:bldP spid="16281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idx="1"/>
          </p:nvPr>
        </p:nvSpPr>
        <p:spPr bwMode="auto">
          <a:xfrm>
            <a:off x="838200" y="2819400"/>
            <a:ext cx="779145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bodyPr>
          <a:lstStyle/>
          <a:p>
            <a:pPr>
              <a:buClr>
                <a:schemeClr val="bg1"/>
              </a:buClr>
            </a:pPr>
            <a:r>
              <a:rPr lang="en-US" sz="2400" i="1" dirty="0">
                <a:solidFill>
                  <a:schemeClr val="tx1"/>
                </a:solidFill>
                <a:effectLst/>
                <a:latin typeface="Arial" pitchFamily="34" charset="0"/>
                <a:cs typeface="Arial" pitchFamily="34" charset="0"/>
              </a:rPr>
              <a:t>Synchronization</a:t>
            </a:r>
            <a:r>
              <a:rPr lang="en-US" sz="2400" dirty="0">
                <a:solidFill>
                  <a:schemeClr val="tx1"/>
                </a:solidFill>
                <a:effectLst/>
                <a:latin typeface="Arial" pitchFamily="34" charset="0"/>
                <a:cs typeface="Arial" pitchFamily="34" charset="0"/>
              </a:rPr>
              <a:t> is the process of setting two or more </a:t>
            </a:r>
            <a:r>
              <a:rPr lang="en-US" sz="2400" i="1" dirty="0">
                <a:solidFill>
                  <a:schemeClr val="tx1"/>
                </a:solidFill>
                <a:effectLst/>
                <a:latin typeface="Arial" pitchFamily="34" charset="0"/>
                <a:cs typeface="Arial" pitchFamily="34" charset="0"/>
              </a:rPr>
              <a:t>clocks</a:t>
            </a:r>
            <a:r>
              <a:rPr lang="en-US" sz="2400" dirty="0">
                <a:solidFill>
                  <a:schemeClr val="tx1"/>
                </a:solidFill>
                <a:effectLst/>
                <a:latin typeface="Arial" pitchFamily="34" charset="0"/>
                <a:cs typeface="Arial" pitchFamily="34" charset="0"/>
              </a:rPr>
              <a:t> to the same time.</a:t>
            </a:r>
          </a:p>
          <a:p>
            <a:pPr>
              <a:buClr>
                <a:schemeClr val="bg1"/>
              </a:buClr>
              <a:buFont typeface="Monotype Sorts" pitchFamily="2" charset="2"/>
              <a:buNone/>
            </a:pPr>
            <a:endParaRPr lang="en-US" sz="2400" dirty="0">
              <a:solidFill>
                <a:schemeClr val="tx1"/>
              </a:solidFill>
              <a:effectLst/>
              <a:latin typeface="Arial" pitchFamily="34" charset="0"/>
              <a:cs typeface="Arial" pitchFamily="34" charset="0"/>
            </a:endParaRPr>
          </a:p>
          <a:p>
            <a:pPr>
              <a:buClr>
                <a:schemeClr val="bg1"/>
              </a:buClr>
            </a:pPr>
            <a:r>
              <a:rPr lang="en-US" sz="2400" i="1" dirty="0">
                <a:solidFill>
                  <a:schemeClr val="tx1"/>
                </a:solidFill>
                <a:effectLst/>
                <a:latin typeface="Arial" pitchFamily="34" charset="0"/>
                <a:cs typeface="Arial" pitchFamily="34" charset="0"/>
              </a:rPr>
              <a:t>Syntonization</a:t>
            </a:r>
            <a:r>
              <a:rPr lang="en-US" sz="2400" dirty="0">
                <a:solidFill>
                  <a:schemeClr val="tx1"/>
                </a:solidFill>
                <a:effectLst/>
                <a:latin typeface="Arial" pitchFamily="34" charset="0"/>
                <a:cs typeface="Arial" pitchFamily="34" charset="0"/>
              </a:rPr>
              <a:t> is the process of setting two or more </a:t>
            </a:r>
            <a:r>
              <a:rPr lang="en-US" sz="2400" i="1" dirty="0">
                <a:solidFill>
                  <a:schemeClr val="tx1"/>
                </a:solidFill>
                <a:effectLst/>
                <a:latin typeface="Arial" pitchFamily="34" charset="0"/>
                <a:cs typeface="Arial" pitchFamily="34" charset="0"/>
              </a:rPr>
              <a:t>oscillators</a:t>
            </a:r>
            <a:r>
              <a:rPr lang="en-US" sz="2400" dirty="0">
                <a:solidFill>
                  <a:schemeClr val="tx1"/>
                </a:solidFill>
                <a:effectLst/>
                <a:latin typeface="Arial" pitchFamily="34" charset="0"/>
                <a:cs typeface="Arial" pitchFamily="34" charset="0"/>
              </a:rPr>
              <a:t> to the same frequency.</a:t>
            </a:r>
          </a:p>
        </p:txBody>
      </p:sp>
      <p:sp>
        <p:nvSpPr>
          <p:cNvPr id="273410" name="Rectangle 2"/>
          <p:cNvSpPr>
            <a:spLocks noGrp="1" noChangeArrowheads="1"/>
          </p:cNvSpPr>
          <p:nvPr>
            <p:ph type="title"/>
          </p:nvPr>
        </p:nvSpPr>
        <p:spPr bwMode="auto">
          <a:xfrm>
            <a:off x="685800" y="3810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a:latin typeface="Tahoma" pitchFamily="34" charset="0"/>
              </a:rPr>
              <a:t>Synchronization and Syntonization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bwMode="auto">
          <a:xfrm>
            <a:off x="7620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latin typeface="Tahoma" pitchFamily="34" charset="0"/>
              </a:rPr>
              <a:t>Relationship of</a:t>
            </a:r>
            <a:br>
              <a:rPr lang="en-US" sz="2800" dirty="0">
                <a:latin typeface="Tahoma" pitchFamily="34" charset="0"/>
              </a:rPr>
            </a:br>
            <a:r>
              <a:rPr lang="en-US" sz="2800" dirty="0">
                <a:latin typeface="Tahoma" pitchFamily="34" charset="0"/>
              </a:rPr>
              <a:t> Frequency Accuracy to Time Accuracy</a:t>
            </a:r>
            <a:endParaRPr lang="en-US" sz="2800" dirty="0">
              <a:solidFill>
                <a:srgbClr val="FAFD00"/>
              </a:solidFill>
              <a:latin typeface="Tahoma" pitchFamily="34" charset="0"/>
            </a:endParaRPr>
          </a:p>
        </p:txBody>
      </p:sp>
      <p:graphicFrame>
        <p:nvGraphicFramePr>
          <p:cNvPr id="1305604" name="Object 4"/>
          <p:cNvGraphicFramePr>
            <a:graphicFrameLocks noChangeAspect="1"/>
          </p:cNvGraphicFramePr>
          <p:nvPr>
            <p:extLst>
              <p:ext uri="{D42A27DB-BD31-4B8C-83A1-F6EECF244321}">
                <p14:modId xmlns:p14="http://schemas.microsoft.com/office/powerpoint/2010/main" val="3800013843"/>
              </p:ext>
            </p:extLst>
          </p:nvPr>
        </p:nvGraphicFramePr>
        <p:xfrm>
          <a:off x="1066800" y="2133600"/>
          <a:ext cx="7277100" cy="4191000"/>
        </p:xfrm>
        <a:graphic>
          <a:graphicData uri="http://schemas.openxmlformats.org/presentationml/2006/ole">
            <mc:AlternateContent xmlns:mc="http://schemas.openxmlformats.org/markup-compatibility/2006">
              <mc:Choice xmlns:v="urn:schemas-microsoft-com:vml" Requires="v">
                <p:oleObj spid="_x0000_s1305625" name="Document" r:id="rId3" imgW="5654092" imgH="3268540" progId="Word.Document.8">
                  <p:embed/>
                </p:oleObj>
              </mc:Choice>
              <mc:Fallback>
                <p:oleObj name="Document" r:id="rId3" imgW="5654092" imgH="32685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33600"/>
                        <a:ext cx="72771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bwMode="auto">
          <a:xfrm>
            <a:off x="838200" y="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2800" dirty="0">
                <a:solidFill>
                  <a:schemeClr val="bg1"/>
                </a:solidFill>
                <a:latin typeface="Tahoma" pitchFamily="34" charset="0"/>
              </a:rPr>
              <a:t>NIST Laboratories in Boulder, Colorado, USA</a:t>
            </a:r>
            <a:endParaRPr lang="en-US" sz="2800" dirty="0">
              <a:solidFill>
                <a:schemeClr val="bg1"/>
              </a:solidFill>
              <a:effectLst>
                <a:outerShdw blurRad="38100" dist="38100" dir="2700000" algn="tl">
                  <a:srgbClr val="C0C0C0"/>
                </a:outerShdw>
              </a:effectLst>
              <a:latin typeface="Tahoma" pitchFamily="34" charset="0"/>
            </a:endParaRPr>
          </a:p>
        </p:txBody>
      </p:sp>
      <p:pic>
        <p:nvPicPr>
          <p:cNvPr id="402442" name="Picture 10" descr="Figure11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162800" cy="476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bwMode="auto">
          <a:xfrm>
            <a:off x="914400" y="3810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Clock performance – the “early” days</a:t>
            </a:r>
            <a:endParaRPr lang="en-US" sz="3200">
              <a:solidFill>
                <a:srgbClr val="FAFD00"/>
              </a:solidFill>
              <a:latin typeface="Tahoma" pitchFamily="34" charset="0"/>
            </a:endParaRPr>
          </a:p>
        </p:txBody>
      </p:sp>
      <p:graphicFrame>
        <p:nvGraphicFramePr>
          <p:cNvPr id="1306628" name="Object 4"/>
          <p:cNvGraphicFramePr>
            <a:graphicFrameLocks noChangeAspect="1"/>
          </p:cNvGraphicFramePr>
          <p:nvPr>
            <p:extLst>
              <p:ext uri="{D42A27DB-BD31-4B8C-83A1-F6EECF244321}">
                <p14:modId xmlns:p14="http://schemas.microsoft.com/office/powerpoint/2010/main" val="1694770582"/>
              </p:ext>
            </p:extLst>
          </p:nvPr>
        </p:nvGraphicFramePr>
        <p:xfrm>
          <a:off x="1066800" y="2133600"/>
          <a:ext cx="7302500" cy="4406900"/>
        </p:xfrm>
        <a:graphic>
          <a:graphicData uri="http://schemas.openxmlformats.org/presentationml/2006/ole">
            <mc:AlternateContent xmlns:mc="http://schemas.openxmlformats.org/markup-compatibility/2006">
              <mc:Choice xmlns:v="urn:schemas-microsoft-com:vml" Requires="v">
                <p:oleObj spid="_x0000_s1306649" name="Document" r:id="rId3" imgW="5663471" imgH="3421346" progId="Word.Document.8">
                  <p:embed/>
                </p:oleObj>
              </mc:Choice>
              <mc:Fallback>
                <p:oleObj name="Document" r:id="rId3" imgW="5663471" imgH="342134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33600"/>
                        <a:ext cx="73025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7650" name="Picture 2" descr="H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81914" y="1371600"/>
            <a:ext cx="3866300" cy="4670425"/>
          </a:xfrm>
          <a:noFill/>
          <a:extLst>
            <a:ext uri="{909E8E84-426E-40DD-AFC4-6F175D3DCCD1}">
              <a14:hiddenFill xmlns:a14="http://schemas.microsoft.com/office/drawing/2010/main">
                <a:solidFill>
                  <a:srgbClr val="FFFFFF"/>
                </a:solidFill>
              </a14:hiddenFill>
            </a:ext>
          </a:extLst>
        </p:spPr>
      </p:pic>
      <p:pic>
        <p:nvPicPr>
          <p:cNvPr id="1307651" name="Picture 3" descr="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6899"/>
            <a:ext cx="386715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8674" name="Picture 2" descr="Barbodo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5634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9698" name="Picture 2" descr="prototy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0"/>
            <a:ext cx="4181475"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9699" name="Picture 3" descr="Figure_02_1928_shortt_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0"/>
            <a:ext cx="4097338"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bwMode="auto">
          <a:xfrm>
            <a:off x="9144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a:latin typeface="Tahoma" pitchFamily="34" charset="0"/>
              </a:rPr>
              <a:t>Clock </a:t>
            </a:r>
            <a:r>
              <a:rPr lang="en-US" sz="3200" dirty="0" smtClean="0">
                <a:latin typeface="Tahoma" pitchFamily="34" charset="0"/>
              </a:rPr>
              <a:t>performance </a:t>
            </a:r>
            <a:r>
              <a:rPr lang="en-US" sz="3200" dirty="0">
                <a:latin typeface="Tahoma" pitchFamily="34" charset="0"/>
              </a:rPr>
              <a:t>in the modern era</a:t>
            </a:r>
            <a:endParaRPr lang="en-US" sz="3200" dirty="0">
              <a:solidFill>
                <a:srgbClr val="FAFD00"/>
              </a:solidFill>
              <a:latin typeface="Tahoma" pitchFamily="34" charset="0"/>
            </a:endParaRPr>
          </a:p>
        </p:txBody>
      </p:sp>
      <p:graphicFrame>
        <p:nvGraphicFramePr>
          <p:cNvPr id="1310724" name="Object 4"/>
          <p:cNvGraphicFramePr>
            <a:graphicFrameLocks noChangeAspect="1"/>
          </p:cNvGraphicFramePr>
          <p:nvPr>
            <p:extLst>
              <p:ext uri="{D42A27DB-BD31-4B8C-83A1-F6EECF244321}">
                <p14:modId xmlns:p14="http://schemas.microsoft.com/office/powerpoint/2010/main" val="2456664994"/>
              </p:ext>
            </p:extLst>
          </p:nvPr>
        </p:nvGraphicFramePr>
        <p:xfrm>
          <a:off x="1219200" y="2209800"/>
          <a:ext cx="6972300" cy="4105275"/>
        </p:xfrm>
        <a:graphic>
          <a:graphicData uri="http://schemas.openxmlformats.org/presentationml/2006/ole">
            <mc:AlternateContent xmlns:mc="http://schemas.openxmlformats.org/markup-compatibility/2006">
              <mc:Choice xmlns:v="urn:schemas-microsoft-com:vml" Requires="v">
                <p:oleObj spid="_x0000_s1310746" name="Document" r:id="rId3" imgW="5676307" imgH="3338898" progId="Word.Document.8">
                  <p:embed/>
                </p:oleObj>
              </mc:Choice>
              <mc:Fallback>
                <p:oleObj name="Document" r:id="rId3" imgW="5676307" imgH="333889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69723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0" y="13335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a:solidFill>
                  <a:srgbClr val="1C1C1C"/>
                </a:solidFill>
              </a:rPr>
              <a:t>Cesium Beam Primary Frequency Standards Designed at NBS/NIST</a:t>
            </a:r>
          </a:p>
        </p:txBody>
      </p:sp>
      <p:sp>
        <p:nvSpPr>
          <p:cNvPr id="1678339" name="Freeform 3"/>
          <p:cNvSpPr>
            <a:spLocks/>
          </p:cNvSpPr>
          <p:nvPr/>
        </p:nvSpPr>
        <p:spPr bwMode="auto">
          <a:xfrm flipV="1">
            <a:off x="422275" y="1028700"/>
            <a:ext cx="8232775" cy="4495800"/>
          </a:xfrm>
          <a:custGeom>
            <a:avLst/>
            <a:gdLst>
              <a:gd name="T0" fmla="*/ 0 w 4244"/>
              <a:gd name="T1" fmla="*/ 0 h 2024"/>
              <a:gd name="T2" fmla="*/ 2147483647 w 4244"/>
              <a:gd name="T3" fmla="*/ 2147483647 h 2024"/>
              <a:gd name="T4" fmla="*/ 2147483647 w 4244"/>
              <a:gd name="T5" fmla="*/ 2147483647 h 2024"/>
              <a:gd name="T6" fmla="*/ 2147483647 w 4244"/>
              <a:gd name="T7" fmla="*/ 2147483647 h 2024"/>
              <a:gd name="T8" fmla="*/ 0 60000 65536"/>
              <a:gd name="T9" fmla="*/ 0 60000 65536"/>
              <a:gd name="T10" fmla="*/ 0 60000 65536"/>
              <a:gd name="T11" fmla="*/ 0 60000 65536"/>
              <a:gd name="T12" fmla="*/ 0 w 4244"/>
              <a:gd name="T13" fmla="*/ 0 h 2024"/>
              <a:gd name="T14" fmla="*/ 4244 w 4244"/>
              <a:gd name="T15" fmla="*/ 2024 h 2024"/>
            </a:gdLst>
            <a:ahLst/>
            <a:cxnLst>
              <a:cxn ang="T8">
                <a:pos x="T0" y="T1"/>
              </a:cxn>
              <a:cxn ang="T9">
                <a:pos x="T2" y="T3"/>
              </a:cxn>
              <a:cxn ang="T10">
                <a:pos x="T4" y="T5"/>
              </a:cxn>
              <a:cxn ang="T11">
                <a:pos x="T6" y="T7"/>
              </a:cxn>
            </a:cxnLst>
            <a:rect l="T12" t="T13" r="T14" b="T15"/>
            <a:pathLst>
              <a:path w="4244" h="2024">
                <a:moveTo>
                  <a:pt x="0" y="0"/>
                </a:moveTo>
                <a:cubicBezTo>
                  <a:pt x="2118" y="62"/>
                  <a:pt x="4236" y="125"/>
                  <a:pt x="4240" y="344"/>
                </a:cubicBezTo>
                <a:cubicBezTo>
                  <a:pt x="4244" y="563"/>
                  <a:pt x="27" y="1032"/>
                  <a:pt x="24" y="1312"/>
                </a:cubicBezTo>
                <a:cubicBezTo>
                  <a:pt x="21" y="1592"/>
                  <a:pt x="3524" y="1905"/>
                  <a:pt x="4224" y="2024"/>
                </a:cubicBezTo>
              </a:path>
            </a:pathLst>
          </a:custGeom>
          <a:noFill/>
          <a:ln w="1016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en-US" sz="1800">
              <a:solidFill>
                <a:schemeClr val="tx1"/>
              </a:solidFill>
              <a:ea typeface="ＭＳ Ｐゴシック" pitchFamily="-112" charset="-128"/>
            </a:endParaRPr>
          </a:p>
        </p:txBody>
      </p:sp>
      <p:pic>
        <p:nvPicPr>
          <p:cNvPr id="1678340" name="Picture 4" descr="Figure_09_NB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8" y="4043363"/>
            <a:ext cx="1781175" cy="2671762"/>
          </a:xfrm>
          <a:prstGeom prst="rect">
            <a:avLst/>
          </a:prstGeom>
          <a:noFill/>
          <a:extLst>
            <a:ext uri="{909E8E84-426E-40DD-AFC4-6F175D3DCCD1}">
              <a14:hiddenFill xmlns:a14="http://schemas.microsoft.com/office/drawing/2010/main">
                <a:solidFill>
                  <a:srgbClr val="FFFFFF"/>
                </a:solidFill>
              </a14:hiddenFill>
            </a:ext>
          </a:extLst>
        </p:spPr>
      </p:pic>
      <p:pic>
        <p:nvPicPr>
          <p:cNvPr id="1678341" name="Picture 5" descr="Figure_10_NB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5275" y="4799013"/>
            <a:ext cx="2622550"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78342" name="Picture 6" descr="Figure_11_NBS-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350" y="4827588"/>
            <a:ext cx="2541588" cy="1692275"/>
          </a:xfrm>
          <a:prstGeom prst="rect">
            <a:avLst/>
          </a:prstGeom>
          <a:noFill/>
          <a:extLst>
            <a:ext uri="{909E8E84-426E-40DD-AFC4-6F175D3DCCD1}">
              <a14:hiddenFill xmlns:a14="http://schemas.microsoft.com/office/drawing/2010/main">
                <a:solidFill>
                  <a:srgbClr val="FFFFFF"/>
                </a:solidFill>
              </a14:hiddenFill>
            </a:ext>
          </a:extLst>
        </p:spPr>
      </p:pic>
      <p:pic>
        <p:nvPicPr>
          <p:cNvPr id="1678343" name="Picture 7" descr="Figure_12_NB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3275" y="3224213"/>
            <a:ext cx="1895475" cy="1263650"/>
          </a:xfrm>
          <a:prstGeom prst="rect">
            <a:avLst/>
          </a:prstGeom>
          <a:noFill/>
          <a:extLst>
            <a:ext uri="{909E8E84-426E-40DD-AFC4-6F175D3DCCD1}">
              <a14:hiddenFill xmlns:a14="http://schemas.microsoft.com/office/drawing/2010/main">
                <a:solidFill>
                  <a:srgbClr val="FFFFFF"/>
                </a:solidFill>
              </a14:hiddenFill>
            </a:ext>
          </a:extLst>
        </p:spPr>
      </p:pic>
      <p:pic>
        <p:nvPicPr>
          <p:cNvPr id="1678344" name="Picture 8" descr="Figure_13_NBS-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7888" y="2273300"/>
            <a:ext cx="144145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1678345" name="Picture 9" descr="Figure_14_NB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5038" y="779463"/>
            <a:ext cx="2349500" cy="1565275"/>
          </a:xfrm>
          <a:prstGeom prst="rect">
            <a:avLst/>
          </a:prstGeom>
          <a:noFill/>
          <a:extLst>
            <a:ext uri="{909E8E84-426E-40DD-AFC4-6F175D3DCCD1}">
              <a14:hiddenFill xmlns:a14="http://schemas.microsoft.com/office/drawing/2010/main">
                <a:solidFill>
                  <a:srgbClr val="FFFFFF"/>
                </a:solidFill>
              </a14:hiddenFill>
            </a:ext>
          </a:extLst>
        </p:spPr>
      </p:pic>
      <p:pic>
        <p:nvPicPr>
          <p:cNvPr id="1678346" name="Picture 10" descr="Figure_15_NIST-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5663" y="687388"/>
            <a:ext cx="1662112" cy="2027237"/>
          </a:xfrm>
          <a:prstGeom prst="rect">
            <a:avLst/>
          </a:prstGeom>
          <a:noFill/>
          <a:extLst>
            <a:ext uri="{909E8E84-426E-40DD-AFC4-6F175D3DCCD1}">
              <a14:hiddenFill xmlns:a14="http://schemas.microsoft.com/office/drawing/2010/main">
                <a:solidFill>
                  <a:srgbClr val="FFFFFF"/>
                </a:solidFill>
              </a14:hiddenFill>
            </a:ext>
          </a:extLst>
        </p:spPr>
      </p:pic>
      <p:sp>
        <p:nvSpPr>
          <p:cNvPr id="1678347" name="Text Box 11"/>
          <p:cNvSpPr txBox="1">
            <a:spLocks noChangeArrowheads="1"/>
          </p:cNvSpPr>
          <p:nvPr/>
        </p:nvSpPr>
        <p:spPr bwMode="auto">
          <a:xfrm>
            <a:off x="1295400" y="6238875"/>
            <a:ext cx="10953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NBS-1</a:t>
            </a:r>
          </a:p>
        </p:txBody>
      </p:sp>
      <p:sp>
        <p:nvSpPr>
          <p:cNvPr id="1678348" name="Text Box 12"/>
          <p:cNvSpPr txBox="1">
            <a:spLocks noChangeArrowheads="1"/>
          </p:cNvSpPr>
          <p:nvPr/>
        </p:nvSpPr>
        <p:spPr bwMode="auto">
          <a:xfrm>
            <a:off x="4457700" y="6057900"/>
            <a:ext cx="9525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NBS-2</a:t>
            </a:r>
          </a:p>
        </p:txBody>
      </p:sp>
      <p:sp>
        <p:nvSpPr>
          <p:cNvPr id="1678349" name="Text Box 13"/>
          <p:cNvSpPr txBox="1">
            <a:spLocks noChangeArrowheads="1"/>
          </p:cNvSpPr>
          <p:nvPr/>
        </p:nvSpPr>
        <p:spPr bwMode="auto">
          <a:xfrm>
            <a:off x="7296150" y="6038850"/>
            <a:ext cx="9048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NBS-3</a:t>
            </a:r>
          </a:p>
        </p:txBody>
      </p:sp>
      <p:sp>
        <p:nvSpPr>
          <p:cNvPr id="1678350" name="Text Box 14"/>
          <p:cNvSpPr txBox="1">
            <a:spLocks noChangeArrowheads="1"/>
          </p:cNvSpPr>
          <p:nvPr/>
        </p:nvSpPr>
        <p:spPr bwMode="auto">
          <a:xfrm>
            <a:off x="6762750" y="4086225"/>
            <a:ext cx="10287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NBS-4</a:t>
            </a:r>
          </a:p>
        </p:txBody>
      </p:sp>
      <p:sp>
        <p:nvSpPr>
          <p:cNvPr id="1678351" name="Text Box 15"/>
          <p:cNvSpPr txBox="1">
            <a:spLocks noChangeArrowheads="1"/>
          </p:cNvSpPr>
          <p:nvPr/>
        </p:nvSpPr>
        <p:spPr bwMode="auto">
          <a:xfrm>
            <a:off x="3533775" y="2495550"/>
            <a:ext cx="990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NBS-5</a:t>
            </a:r>
          </a:p>
        </p:txBody>
      </p:sp>
      <p:sp>
        <p:nvSpPr>
          <p:cNvPr id="1678352" name="Text Box 16"/>
          <p:cNvSpPr txBox="1">
            <a:spLocks noChangeArrowheads="1"/>
          </p:cNvSpPr>
          <p:nvPr/>
        </p:nvSpPr>
        <p:spPr bwMode="auto">
          <a:xfrm>
            <a:off x="952500" y="733425"/>
            <a:ext cx="11334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NBS-6</a:t>
            </a:r>
          </a:p>
        </p:txBody>
      </p:sp>
      <p:sp>
        <p:nvSpPr>
          <p:cNvPr id="1678353" name="Text Box 17"/>
          <p:cNvSpPr txBox="1">
            <a:spLocks noChangeArrowheads="1"/>
          </p:cNvSpPr>
          <p:nvPr/>
        </p:nvSpPr>
        <p:spPr bwMode="auto">
          <a:xfrm>
            <a:off x="6734175" y="1247775"/>
            <a:ext cx="11715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a:solidFill>
                  <a:schemeClr val="bg1"/>
                </a:solidFill>
              </a:rPr>
              <a:t>NIST-7</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304800" y="1828800"/>
            <a:ext cx="7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9863" indent="-169863" algn="l">
              <a:buFontTx/>
              <a:buChar char="•"/>
            </a:pPr>
            <a:endParaRPr lang="en-US" sz="1600" b="1">
              <a:solidFill>
                <a:srgbClr val="000000"/>
              </a:solidFill>
            </a:endParaRPr>
          </a:p>
        </p:txBody>
      </p:sp>
      <p:sp>
        <p:nvSpPr>
          <p:cNvPr id="1682435" name="Rectangle 3"/>
          <p:cNvSpPr>
            <a:spLocks noChangeArrowheads="1"/>
          </p:cNvSpPr>
          <p:nvPr/>
        </p:nvSpPr>
        <p:spPr bwMode="auto">
          <a:xfrm>
            <a:off x="3171825" y="4432300"/>
            <a:ext cx="104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4625" indent="-174625" algn="l">
              <a:buFontTx/>
              <a:buChar char="•"/>
            </a:pPr>
            <a:endParaRPr lang="en-US" sz="1600">
              <a:solidFill>
                <a:srgbClr val="000066"/>
              </a:solidFill>
            </a:endParaRPr>
          </a:p>
        </p:txBody>
      </p:sp>
      <p:pic>
        <p:nvPicPr>
          <p:cNvPr id="1682436" name="Picture 4" descr="F1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613" y="1543050"/>
            <a:ext cx="1714500" cy="3057525"/>
          </a:xfrm>
          <a:prstGeom prst="rect">
            <a:avLst/>
          </a:prstGeom>
          <a:noFill/>
          <a:extLst>
            <a:ext uri="{909E8E84-426E-40DD-AFC4-6F175D3DCCD1}">
              <a14:hiddenFill xmlns:a14="http://schemas.microsoft.com/office/drawing/2010/main">
                <a:solidFill>
                  <a:srgbClr val="FFFFFF"/>
                </a:solidFill>
              </a14:hiddenFill>
            </a:ext>
          </a:extLst>
        </p:spPr>
      </p:pic>
      <p:sp>
        <p:nvSpPr>
          <p:cNvPr id="1682439" name="Text Box 7"/>
          <p:cNvSpPr txBox="1">
            <a:spLocks noChangeArrowheads="1"/>
          </p:cNvSpPr>
          <p:nvPr/>
        </p:nvSpPr>
        <p:spPr bwMode="auto">
          <a:xfrm>
            <a:off x="5095504" y="1773237"/>
            <a:ext cx="3824288"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sz="2400">
                <a:solidFill>
                  <a:schemeClr val="tx1"/>
                </a:solidFill>
                <a:latin typeface="Arial" charset="0"/>
              </a:defRPr>
            </a:lvl1pPr>
            <a:lvl2pPr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Aft>
                <a:spcPct val="50000"/>
              </a:spcAft>
            </a:pPr>
            <a:r>
              <a:rPr lang="en-US" sz="1800" b="1" dirty="0">
                <a:solidFill>
                  <a:srgbClr val="1C1C1C"/>
                </a:solidFill>
              </a:rPr>
              <a:t>Current accuracy (uncertainty):</a:t>
            </a:r>
          </a:p>
          <a:p>
            <a:pPr eaLnBrk="1" hangingPunct="1">
              <a:spcAft>
                <a:spcPct val="50000"/>
              </a:spcAft>
              <a:buFontTx/>
              <a:buChar char="•"/>
            </a:pPr>
            <a:r>
              <a:rPr lang="en-US" sz="1800" b="1" dirty="0">
                <a:solidFill>
                  <a:srgbClr val="1C1C1C"/>
                </a:solidFill>
              </a:rPr>
              <a:t>3 x 10</a:t>
            </a:r>
            <a:r>
              <a:rPr lang="en-US" sz="1800" b="1" baseline="30000" dirty="0">
                <a:solidFill>
                  <a:srgbClr val="1C1C1C"/>
                </a:solidFill>
              </a:rPr>
              <a:t>-16</a:t>
            </a:r>
            <a:endParaRPr lang="en-US" sz="1800" b="1" dirty="0">
              <a:solidFill>
                <a:srgbClr val="1C1C1C"/>
              </a:solidFill>
            </a:endParaRPr>
          </a:p>
          <a:p>
            <a:pPr eaLnBrk="1" hangingPunct="1">
              <a:spcAft>
                <a:spcPct val="50000"/>
              </a:spcAft>
              <a:buFontTx/>
              <a:buChar char="•"/>
            </a:pPr>
            <a:r>
              <a:rPr lang="en-US" sz="1800" b="1" dirty="0">
                <a:solidFill>
                  <a:srgbClr val="1C1C1C"/>
                </a:solidFill>
              </a:rPr>
              <a:t>26 trillionths of a second per day.</a:t>
            </a:r>
          </a:p>
          <a:p>
            <a:pPr eaLnBrk="1" hangingPunct="1">
              <a:spcAft>
                <a:spcPct val="50000"/>
              </a:spcAft>
              <a:buFontTx/>
              <a:buChar char="•"/>
            </a:pPr>
            <a:r>
              <a:rPr lang="en-US" sz="1800" b="1" dirty="0">
                <a:solidFill>
                  <a:srgbClr val="1C1C1C"/>
                </a:solidFill>
              </a:rPr>
              <a:t>1 second in 105 million years.</a:t>
            </a:r>
          </a:p>
        </p:txBody>
      </p:sp>
      <p:sp>
        <p:nvSpPr>
          <p:cNvPr id="1682440" name="Text Box 8"/>
          <p:cNvSpPr txBox="1">
            <a:spLocks noChangeArrowheads="1"/>
          </p:cNvSpPr>
          <p:nvPr/>
        </p:nvSpPr>
        <p:spPr bwMode="auto">
          <a:xfrm>
            <a:off x="3200400" y="5029200"/>
            <a:ext cx="5527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1800" i="1" dirty="0">
                <a:solidFill>
                  <a:srgbClr val="1C1C1C"/>
                </a:solidFill>
                <a:latin typeface="Times New Roman" pitchFamily="18" charset="0"/>
              </a:rPr>
              <a:t>The accuracy is equivalent to measuring distance from earth to sun (1.5 x 10</a:t>
            </a:r>
            <a:r>
              <a:rPr lang="en-US" sz="1800" i="1" baseline="30000" dirty="0">
                <a:solidFill>
                  <a:srgbClr val="1C1C1C"/>
                </a:solidFill>
                <a:latin typeface="Times New Roman" pitchFamily="18" charset="0"/>
              </a:rPr>
              <a:t>11</a:t>
            </a:r>
            <a:r>
              <a:rPr lang="en-US" sz="1800" i="1" dirty="0">
                <a:solidFill>
                  <a:srgbClr val="1C1C1C"/>
                </a:solidFill>
                <a:latin typeface="Times New Roman" pitchFamily="18" charset="0"/>
              </a:rPr>
              <a:t> m or 93 million miles) to uncertainty of about 45 </a:t>
            </a:r>
            <a:r>
              <a:rPr lang="en-US" sz="1800" i="1" dirty="0" smtClean="0">
                <a:solidFill>
                  <a:srgbClr val="1C1C1C"/>
                </a:solidFill>
                <a:latin typeface="Times New Roman" pitchFamily="18" charset="0"/>
              </a:rPr>
              <a:t>µm </a:t>
            </a:r>
            <a:r>
              <a:rPr lang="en-US" sz="1800" i="1" dirty="0">
                <a:solidFill>
                  <a:srgbClr val="1C1C1C"/>
                </a:solidFill>
                <a:latin typeface="Times New Roman" pitchFamily="18" charset="0"/>
              </a:rPr>
              <a:t>(less than thickness of human hair).</a:t>
            </a:r>
          </a:p>
        </p:txBody>
      </p:sp>
      <p:sp>
        <p:nvSpPr>
          <p:cNvPr id="1682442"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dirty="0">
                <a:solidFill>
                  <a:schemeClr val="bg1"/>
                </a:solidFill>
                <a:latin typeface="Tahoma" pitchFamily="34" charset="0"/>
              </a:rPr>
              <a:t>NIST-F1 Atomic Fountain Clock</a:t>
            </a:r>
          </a:p>
        </p:txBody>
      </p:sp>
      <p:pic>
        <p:nvPicPr>
          <p:cNvPr id="1682444" name="Picture 12" descr="Figure_17_NIST_F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75" y="1143000"/>
            <a:ext cx="22479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Text Box 2"/>
          <p:cNvSpPr txBox="1">
            <a:spLocks noChangeArrowheads="1"/>
          </p:cNvSpPr>
          <p:nvPr/>
        </p:nvSpPr>
        <p:spPr bwMode="auto">
          <a:xfrm>
            <a:off x="0" y="117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rgbClr val="3366FF"/>
                </a:solidFill>
                <a:latin typeface="Tahoma" pitchFamily="34" charset="0"/>
              </a:rPr>
              <a:t>Improvements in Primary Frequency Standards: Optical Clocks</a:t>
            </a:r>
          </a:p>
        </p:txBody>
      </p:sp>
      <p:graphicFrame>
        <p:nvGraphicFramePr>
          <p:cNvPr id="658435" name="Object 3"/>
          <p:cNvGraphicFramePr>
            <a:graphicFrameLocks noChangeAspect="1"/>
          </p:cNvGraphicFramePr>
          <p:nvPr/>
        </p:nvGraphicFramePr>
        <p:xfrm>
          <a:off x="428625" y="609600"/>
          <a:ext cx="8593138" cy="5870575"/>
        </p:xfrm>
        <a:graphic>
          <a:graphicData uri="http://schemas.openxmlformats.org/presentationml/2006/ole">
            <mc:AlternateContent xmlns:mc="http://schemas.openxmlformats.org/markup-compatibility/2006">
              <mc:Choice xmlns:v="urn:schemas-microsoft-com:vml" Requires="v">
                <p:oleObj spid="_x0000_s1651715" name="Chart" r:id="rId3" imgW="7096001" imgH="4848326" progId="Excel.Chart.8">
                  <p:embed/>
                </p:oleObj>
              </mc:Choice>
              <mc:Fallback>
                <p:oleObj name="Chart" r:id="rId3" imgW="7096001" imgH="484832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09600"/>
                        <a:ext cx="8593138"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8436" name="Text Box 4"/>
          <p:cNvSpPr txBox="1">
            <a:spLocks noChangeArrowheads="1"/>
          </p:cNvSpPr>
          <p:nvPr/>
        </p:nvSpPr>
        <p:spPr bwMode="auto">
          <a:xfrm rot="-5400000">
            <a:off x="-942181" y="3151981"/>
            <a:ext cx="273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Frequency Uncertainty</a:t>
            </a:r>
          </a:p>
        </p:txBody>
      </p:sp>
      <p:sp>
        <p:nvSpPr>
          <p:cNvPr id="658437" name="Text Box 5"/>
          <p:cNvSpPr txBox="1">
            <a:spLocks noChangeArrowheads="1"/>
          </p:cNvSpPr>
          <p:nvPr/>
        </p:nvSpPr>
        <p:spPr bwMode="auto">
          <a:xfrm>
            <a:off x="4419600" y="6172200"/>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Year</a:t>
            </a:r>
          </a:p>
        </p:txBody>
      </p:sp>
      <p:sp>
        <p:nvSpPr>
          <p:cNvPr id="658438" name="Text Box 6"/>
          <p:cNvSpPr txBox="1">
            <a:spLocks noChangeArrowheads="1"/>
          </p:cNvSpPr>
          <p:nvPr/>
        </p:nvSpPr>
        <p:spPr bwMode="auto">
          <a:xfrm>
            <a:off x="6384925" y="476091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33"/>
                </a:solidFill>
              </a:rPr>
              <a:t>NIST-F2</a:t>
            </a:r>
          </a:p>
        </p:txBody>
      </p:sp>
      <p:sp>
        <p:nvSpPr>
          <p:cNvPr id="658439" name="Text Box 7"/>
          <p:cNvSpPr txBox="1">
            <a:spLocks noChangeArrowheads="1"/>
          </p:cNvSpPr>
          <p:nvPr/>
        </p:nvSpPr>
        <p:spPr bwMode="auto">
          <a:xfrm>
            <a:off x="6781800" y="5226050"/>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FF9933"/>
                </a:solidFill>
              </a:rPr>
              <a:t>Optical</a:t>
            </a:r>
          </a:p>
          <a:p>
            <a:pPr algn="ctr"/>
            <a:r>
              <a:rPr lang="en-US" b="1">
                <a:solidFill>
                  <a:srgbClr val="FF9933"/>
                </a:solidFill>
              </a:rPr>
              <a:t>Standards</a:t>
            </a:r>
          </a:p>
        </p:txBody>
      </p:sp>
      <p:sp>
        <p:nvSpPr>
          <p:cNvPr id="658440" name="Text Box 8"/>
          <p:cNvSpPr txBox="1">
            <a:spLocks noChangeArrowheads="1"/>
          </p:cNvSpPr>
          <p:nvPr/>
        </p:nvSpPr>
        <p:spPr bwMode="auto">
          <a:xfrm>
            <a:off x="2362200" y="990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rPr>
              <a:t>NBS-1</a:t>
            </a:r>
          </a:p>
        </p:txBody>
      </p:sp>
      <p:sp>
        <p:nvSpPr>
          <p:cNvPr id="658441" name="Text Box 9"/>
          <p:cNvSpPr txBox="1">
            <a:spLocks noChangeArrowheads="1"/>
          </p:cNvSpPr>
          <p:nvPr/>
        </p:nvSpPr>
        <p:spPr bwMode="auto">
          <a:xfrm>
            <a:off x="7010400" y="37338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rPr>
              <a:t>NIST-F1</a:t>
            </a:r>
          </a:p>
        </p:txBody>
      </p:sp>
    </p:spTree>
    <p:extLst>
      <p:ext uri="{BB962C8B-B14F-4D97-AF65-F5344CB8AC3E}">
        <p14:creationId xmlns:p14="http://schemas.microsoft.com/office/powerpoint/2010/main" val="3959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idx="1"/>
          </p:nvPr>
        </p:nvSpPr>
        <p:spPr bwMode="auto">
          <a:xfrm>
            <a:off x="685800" y="2819400"/>
            <a:ext cx="78486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p>
            <a:pPr>
              <a:buFont typeface="Monotype Sorts" pitchFamily="2" charset="2"/>
              <a:buNone/>
            </a:pPr>
            <a:r>
              <a:rPr lang="en-US" dirty="0">
                <a:solidFill>
                  <a:schemeClr val="bg2"/>
                </a:solidFill>
              </a:rPr>
              <a:t>   </a:t>
            </a:r>
            <a:r>
              <a:rPr lang="en-US" dirty="0" smtClean="0">
                <a:solidFill>
                  <a:schemeClr val="bg2"/>
                </a:solidFill>
              </a:rPr>
              <a:t> </a:t>
            </a:r>
            <a:r>
              <a:rPr lang="en-US" sz="2400" dirty="0" smtClean="0">
                <a:solidFill>
                  <a:schemeClr val="tx1"/>
                </a:solidFill>
                <a:effectLst/>
                <a:latin typeface="Arial" pitchFamily="34" charset="0"/>
                <a:cs typeface="Arial" pitchFamily="34" charset="0"/>
              </a:rPr>
              <a:t>Their </a:t>
            </a:r>
            <a:r>
              <a:rPr lang="en-US" sz="2400" dirty="0">
                <a:solidFill>
                  <a:schemeClr val="tx1"/>
                </a:solidFill>
                <a:effectLst/>
                <a:latin typeface="Arial" pitchFamily="34" charset="0"/>
                <a:cs typeface="Arial" pitchFamily="34" charset="0"/>
              </a:rPr>
              <a:t>performance has improved by about 13 orders of magnitude in the past 700 years, and by about 9 orders of magnitude (a factor of a billion) in the past 100 years</a:t>
            </a:r>
            <a:r>
              <a:rPr lang="en-US" sz="2400" dirty="0" smtClean="0">
                <a:solidFill>
                  <a:schemeClr val="tx1"/>
                </a:solidFill>
                <a:effectLst/>
                <a:latin typeface="Arial" pitchFamily="34" charset="0"/>
                <a:cs typeface="Arial" pitchFamily="34" charset="0"/>
              </a:rPr>
              <a:t>.  Further gains will occur when optical clocks are used as standards.</a:t>
            </a:r>
            <a:endParaRPr lang="en-US" sz="2400" dirty="0">
              <a:solidFill>
                <a:schemeClr val="tx1"/>
              </a:solidFill>
              <a:effectLst/>
              <a:latin typeface="Arial" pitchFamily="34" charset="0"/>
              <a:cs typeface="Arial" pitchFamily="34" charset="0"/>
            </a:endParaRPr>
          </a:p>
          <a:p>
            <a:pPr>
              <a:buFont typeface="Monotype Sorts" pitchFamily="2" charset="2"/>
              <a:buNone/>
            </a:pPr>
            <a:endParaRPr lang="en-US" sz="2400" dirty="0">
              <a:solidFill>
                <a:schemeClr val="tx1"/>
              </a:solidFill>
              <a:effectLst/>
              <a:latin typeface="Arial" pitchFamily="34" charset="0"/>
              <a:cs typeface="Arial" pitchFamily="34" charset="0"/>
            </a:endParaRPr>
          </a:p>
          <a:p>
            <a:pPr>
              <a:buFont typeface="Monotype Sorts" pitchFamily="2" charset="2"/>
              <a:buNone/>
            </a:pPr>
            <a:r>
              <a:rPr lang="en-US" sz="2400" dirty="0">
                <a:solidFill>
                  <a:schemeClr val="tx1"/>
                </a:solidFill>
                <a:effectLst/>
                <a:latin typeface="Arial" pitchFamily="34" charset="0"/>
                <a:cs typeface="Arial" pitchFamily="34" charset="0"/>
              </a:rPr>
              <a:t>    </a:t>
            </a:r>
            <a:r>
              <a:rPr lang="en-US" sz="2400" i="1" dirty="0">
                <a:solidFill>
                  <a:schemeClr val="tx1"/>
                </a:solidFill>
                <a:effectLst/>
                <a:latin typeface="Arial" pitchFamily="34" charset="0"/>
                <a:cs typeface="Arial" pitchFamily="34" charset="0"/>
              </a:rPr>
              <a:t>Now, let’s take a quick look at the types of clocks that are found </a:t>
            </a:r>
            <a:r>
              <a:rPr lang="en-US" sz="2400" i="1" dirty="0" smtClean="0">
                <a:solidFill>
                  <a:schemeClr val="tx1"/>
                </a:solidFill>
                <a:effectLst/>
                <a:latin typeface="Arial" pitchFamily="34" charset="0"/>
                <a:cs typeface="Arial" pitchFamily="34" charset="0"/>
              </a:rPr>
              <a:t>today in </a:t>
            </a:r>
            <a:r>
              <a:rPr lang="en-US" sz="2400" i="1" dirty="0">
                <a:solidFill>
                  <a:schemeClr val="tx1"/>
                </a:solidFill>
                <a:effectLst/>
                <a:latin typeface="Arial" pitchFamily="34" charset="0"/>
                <a:cs typeface="Arial" pitchFamily="34" charset="0"/>
              </a:rPr>
              <a:t>a time and frequency metrology lab .........</a:t>
            </a:r>
          </a:p>
        </p:txBody>
      </p:sp>
      <p:sp>
        <p:nvSpPr>
          <p:cNvPr id="1311746" name="Rectangle 2"/>
          <p:cNvSpPr>
            <a:spLocks noGrp="1" noChangeArrowheads="1"/>
          </p:cNvSpPr>
          <p:nvPr>
            <p:ph type="title"/>
          </p:nvPr>
        </p:nvSpPr>
        <p:spPr bwMode="auto">
          <a:xfrm>
            <a:off x="7620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a:latin typeface="Tahoma" pitchFamily="34" charset="0"/>
              </a:rPr>
              <a:t>Clocks keep getting better and better!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bwMode="auto">
          <a:xfrm>
            <a:off x="457200" y="533400"/>
            <a:ext cx="8229600" cy="411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3200" dirty="0">
                <a:latin typeface="Tahoma" pitchFamily="34" charset="0"/>
              </a:rPr>
              <a:t>Quartz Oscillators </a:t>
            </a:r>
            <a:endParaRPr lang="en-US" sz="3200" dirty="0"/>
          </a:p>
        </p:txBody>
      </p:sp>
      <p:sp>
        <p:nvSpPr>
          <p:cNvPr id="1565699" name="Rectangle 3"/>
          <p:cNvSpPr>
            <a:spLocks noGrp="1" noChangeArrowheads="1"/>
          </p:cNvSpPr>
          <p:nvPr>
            <p:ph type="body" sz="half" idx="1"/>
          </p:nvPr>
        </p:nvSpPr>
        <p:spPr bwMode="auto">
          <a:xfrm>
            <a:off x="152400" y="2514600"/>
            <a:ext cx="5334000" cy="3505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1">
              <a:lnSpc>
                <a:spcPct val="80000"/>
              </a:lnSpc>
              <a:buClr>
                <a:schemeClr val="tx1"/>
              </a:buClr>
            </a:pPr>
            <a:r>
              <a:rPr lang="en-US" sz="1600" dirty="0">
                <a:solidFill>
                  <a:schemeClr val="tx1"/>
                </a:solidFill>
                <a:effectLst/>
                <a:latin typeface="Arial" pitchFamily="34" charset="0"/>
                <a:cs typeface="Arial" pitchFamily="34" charset="0"/>
              </a:rPr>
              <a:t>The most common type of oscillator – billions are manufactured every year!  Quartz oscillators are mechanical oscillators that resonate based on the piezoelectric properties of synthetic quartz.</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Excellent short term stability, but poor long term accuracy stability due to frequency drift and aging.</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Highly sensitive to temperature and vibration.</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A simple quartz oscillator (like those found in a stopwatch) is known as an XO.  Test equipment usually contains either a TCXO (temperature controlled quartz oscillator), or an OCXO (oven controlled crystal oscillators).  An OCXO offers the best performance.</a:t>
            </a:r>
          </a:p>
        </p:txBody>
      </p:sp>
      <p:pic>
        <p:nvPicPr>
          <p:cNvPr id="1565700" name="Picture 4" descr="quartz_collecti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6248400" y="4191000"/>
            <a:ext cx="1624737" cy="191635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5701" name="Picture 5" descr="1050A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3505200" cy="1557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idx="1"/>
          </p:nvPr>
        </p:nvSpPr>
        <p:spPr bwMode="auto">
          <a:xfrm>
            <a:off x="838200" y="2438400"/>
            <a:ext cx="779145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a:bodyPr>
          <a:lstStyle/>
          <a:p>
            <a:pPr marL="0" indent="0">
              <a:lnSpc>
                <a:spcPct val="90000"/>
              </a:lnSpc>
              <a:buClr>
                <a:schemeClr val="bg1"/>
              </a:buClr>
              <a:buNone/>
            </a:pPr>
            <a:r>
              <a:rPr lang="en-US" sz="2800" dirty="0">
                <a:solidFill>
                  <a:srgbClr val="FAFD00"/>
                </a:solidFill>
              </a:rPr>
              <a:t> </a:t>
            </a:r>
            <a:r>
              <a:rPr lang="en-US" sz="2400" b="1" dirty="0">
                <a:solidFill>
                  <a:schemeClr val="tx1"/>
                </a:solidFill>
                <a:effectLst/>
                <a:latin typeface="Arial" pitchFamily="34" charset="0"/>
                <a:cs typeface="Arial" pitchFamily="34" charset="0"/>
              </a:rPr>
              <a:t>Date and Time-of-Day</a:t>
            </a:r>
          </a:p>
          <a:p>
            <a:pPr lvl="1">
              <a:lnSpc>
                <a:spcPct val="90000"/>
              </a:lnSpc>
              <a:buClr>
                <a:schemeClr val="tx1"/>
              </a:buClr>
            </a:pPr>
            <a:r>
              <a:rPr lang="en-US" sz="2400" b="1" dirty="0">
                <a:solidFill>
                  <a:schemeClr val="tx1"/>
                </a:solidFill>
                <a:effectLst/>
                <a:latin typeface="Arial" pitchFamily="34" charset="0"/>
                <a:cs typeface="Arial" pitchFamily="34" charset="0"/>
              </a:rPr>
              <a:t> records when an event happened</a:t>
            </a:r>
          </a:p>
          <a:p>
            <a:pPr lvl="1">
              <a:lnSpc>
                <a:spcPct val="90000"/>
              </a:lnSpc>
              <a:buClr>
                <a:schemeClr val="tx1"/>
              </a:buClr>
              <a:buFont typeface="Monotype Sorts" pitchFamily="2" charset="2"/>
              <a:buNone/>
            </a:pPr>
            <a:endParaRPr lang="en-US" sz="2400" b="1" dirty="0">
              <a:solidFill>
                <a:schemeClr val="tx1"/>
              </a:solidFill>
              <a:effectLst/>
              <a:latin typeface="Arial" pitchFamily="34" charset="0"/>
              <a:cs typeface="Arial" pitchFamily="34" charset="0"/>
            </a:endParaRPr>
          </a:p>
          <a:p>
            <a:pPr>
              <a:lnSpc>
                <a:spcPct val="90000"/>
              </a:lnSpc>
              <a:buClr>
                <a:schemeClr val="bg1"/>
              </a:buClr>
            </a:pPr>
            <a:r>
              <a:rPr lang="en-US" sz="2400" b="1" dirty="0">
                <a:solidFill>
                  <a:schemeClr val="tx1"/>
                </a:solidFill>
                <a:effectLst/>
                <a:latin typeface="Arial" pitchFamily="34" charset="0"/>
                <a:cs typeface="Arial" pitchFamily="34" charset="0"/>
              </a:rPr>
              <a:t> Time Interval</a:t>
            </a:r>
          </a:p>
          <a:p>
            <a:pPr lvl="1">
              <a:lnSpc>
                <a:spcPct val="90000"/>
              </a:lnSpc>
              <a:buClr>
                <a:schemeClr val="tx1"/>
              </a:buClr>
            </a:pPr>
            <a:r>
              <a:rPr lang="en-US" sz="2400" b="1" dirty="0">
                <a:solidFill>
                  <a:schemeClr val="tx1"/>
                </a:solidFill>
                <a:effectLst/>
                <a:latin typeface="Arial" pitchFamily="34" charset="0"/>
                <a:cs typeface="Arial" pitchFamily="34" charset="0"/>
              </a:rPr>
              <a:t> duration between two events</a:t>
            </a:r>
          </a:p>
          <a:p>
            <a:pPr lvl="1">
              <a:lnSpc>
                <a:spcPct val="90000"/>
              </a:lnSpc>
              <a:buClr>
                <a:schemeClr val="tx1"/>
              </a:buClr>
              <a:buFont typeface="Monotype Sorts" pitchFamily="2" charset="2"/>
              <a:buNone/>
            </a:pPr>
            <a:endParaRPr lang="en-US" sz="2400" b="1" dirty="0">
              <a:solidFill>
                <a:schemeClr val="tx1"/>
              </a:solidFill>
              <a:effectLst/>
              <a:latin typeface="Arial" pitchFamily="34" charset="0"/>
              <a:cs typeface="Arial" pitchFamily="34" charset="0"/>
            </a:endParaRPr>
          </a:p>
          <a:p>
            <a:pPr>
              <a:lnSpc>
                <a:spcPct val="90000"/>
              </a:lnSpc>
              <a:buClr>
                <a:schemeClr val="bg1"/>
              </a:buClr>
            </a:pPr>
            <a:r>
              <a:rPr lang="en-US" sz="2400" b="1" dirty="0">
                <a:solidFill>
                  <a:schemeClr val="tx1"/>
                </a:solidFill>
                <a:effectLst/>
                <a:latin typeface="Arial" pitchFamily="34" charset="0"/>
                <a:cs typeface="Arial" pitchFamily="34" charset="0"/>
              </a:rPr>
              <a:t>  Frequency</a:t>
            </a:r>
          </a:p>
          <a:p>
            <a:pPr lvl="1">
              <a:lnSpc>
                <a:spcPct val="90000"/>
              </a:lnSpc>
              <a:buClr>
                <a:schemeClr val="tx1"/>
              </a:buClr>
            </a:pPr>
            <a:r>
              <a:rPr lang="en-US" sz="2400" b="1" dirty="0">
                <a:solidFill>
                  <a:schemeClr val="tx1"/>
                </a:solidFill>
                <a:effectLst/>
                <a:latin typeface="Arial" pitchFamily="34" charset="0"/>
                <a:cs typeface="Arial" pitchFamily="34" charset="0"/>
              </a:rPr>
              <a:t> rate of a repetitive event</a:t>
            </a:r>
          </a:p>
        </p:txBody>
      </p:sp>
      <p:sp>
        <p:nvSpPr>
          <p:cNvPr id="1536002" name="Rectangle 2"/>
          <p:cNvSpPr>
            <a:spLocks noGrp="1" noChangeArrowheads="1"/>
          </p:cNvSpPr>
          <p:nvPr>
            <p:ph type="title"/>
          </p:nvPr>
        </p:nvSpPr>
        <p:spPr bwMode="auto">
          <a:xfrm>
            <a:off x="6858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200" dirty="0">
                <a:solidFill>
                  <a:schemeClr val="bg1"/>
                </a:solidFill>
                <a:latin typeface="Tahoma" pitchFamily="34" charset="0"/>
              </a:rPr>
              <a:t>There are three basic types of time and frequency information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bwMode="auto">
          <a:xfrm>
            <a:off x="-14844" y="304800"/>
            <a:ext cx="9144000" cy="83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2800" dirty="0">
                <a:latin typeface="Tahoma" pitchFamily="34" charset="0"/>
              </a:rPr>
              <a:t>Rubidium Oscillators </a:t>
            </a:r>
            <a:endParaRPr lang="en-US" sz="2800" dirty="0"/>
          </a:p>
        </p:txBody>
      </p:sp>
      <p:sp>
        <p:nvSpPr>
          <p:cNvPr id="1566723" name="Rectangle 3"/>
          <p:cNvSpPr>
            <a:spLocks noGrp="1" noChangeArrowheads="1"/>
          </p:cNvSpPr>
          <p:nvPr>
            <p:ph type="body" sz="half" idx="1"/>
          </p:nvPr>
        </p:nvSpPr>
        <p:spPr bwMode="auto">
          <a:xfrm>
            <a:off x="228600" y="2667000"/>
            <a:ext cx="4419600" cy="3429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1">
              <a:lnSpc>
                <a:spcPct val="80000"/>
              </a:lnSpc>
              <a:buClr>
                <a:schemeClr val="tx1"/>
              </a:buClr>
            </a:pPr>
            <a:r>
              <a:rPr lang="en-US" sz="1600" dirty="0">
                <a:solidFill>
                  <a:schemeClr val="tx1"/>
                </a:solidFill>
                <a:effectLst/>
                <a:latin typeface="Arial" pitchFamily="34" charset="0"/>
                <a:cs typeface="Arial" pitchFamily="34" charset="0"/>
              </a:rPr>
              <a:t>The lowest priced </a:t>
            </a:r>
            <a:r>
              <a:rPr lang="en-US" sz="1600">
                <a:solidFill>
                  <a:schemeClr val="tx1"/>
                </a:solidFill>
                <a:effectLst/>
                <a:latin typeface="Arial" pitchFamily="34" charset="0"/>
                <a:cs typeface="Arial" pitchFamily="34" charset="0"/>
              </a:rPr>
              <a:t>atomic </a:t>
            </a:r>
            <a:r>
              <a:rPr lang="en-US" sz="1600" smtClean="0">
                <a:solidFill>
                  <a:schemeClr val="tx1"/>
                </a:solidFill>
                <a:effectLst/>
                <a:latin typeface="Arial" pitchFamily="34" charset="0"/>
                <a:cs typeface="Arial" pitchFamily="34" charset="0"/>
              </a:rPr>
              <a:t>oscillators, </a:t>
            </a:r>
            <a:r>
              <a:rPr lang="en-US" sz="1600" dirty="0" smtClean="0">
                <a:solidFill>
                  <a:schemeClr val="tx1"/>
                </a:solidFill>
                <a:effectLst/>
                <a:latin typeface="Arial" pitchFamily="34" charset="0"/>
                <a:cs typeface="Arial" pitchFamily="34" charset="0"/>
              </a:rPr>
              <a:t>used by many labs in the SIM Time Network.</a:t>
            </a:r>
            <a:endParaRPr lang="en-US" sz="1600" dirty="0">
              <a:solidFill>
                <a:schemeClr val="tx1"/>
              </a:solidFill>
              <a:effectLst/>
              <a:latin typeface="Arial" pitchFamily="34" charset="0"/>
              <a:cs typeface="Arial" pitchFamily="34" charset="0"/>
            </a:endParaRP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A good laboratory standard.  Their long-term accuracy and stability is much better than an OCXO, and they cost much less than a cesium oscillator.</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Rubidium oscillators do not always have a guaranteed accuracy specification, but most are accurate to about 5 </a:t>
            </a:r>
            <a:r>
              <a:rPr lang="en-US" sz="1600" dirty="0">
                <a:solidFill>
                  <a:schemeClr val="tx1"/>
                </a:solidFill>
                <a:effectLst/>
                <a:latin typeface="Arial" pitchFamily="34" charset="0"/>
                <a:cs typeface="Arial" pitchFamily="34" charset="0"/>
                <a:sym typeface="Symbol" pitchFamily="18" charset="2"/>
              </a:rPr>
              <a:t></a:t>
            </a:r>
            <a:r>
              <a:rPr lang="en-US" sz="1600" dirty="0">
                <a:solidFill>
                  <a:schemeClr val="tx1"/>
                </a:solidFill>
                <a:effectLst/>
                <a:latin typeface="Arial" pitchFamily="34" charset="0"/>
                <a:cs typeface="Arial" pitchFamily="34" charset="0"/>
              </a:rPr>
              <a:t> 10</a:t>
            </a:r>
            <a:r>
              <a:rPr lang="en-US" sz="1600" baseline="30000" dirty="0">
                <a:solidFill>
                  <a:schemeClr val="tx1"/>
                </a:solidFill>
                <a:effectLst/>
                <a:latin typeface="Arial" pitchFamily="34" charset="0"/>
                <a:cs typeface="Arial" pitchFamily="34" charset="0"/>
              </a:rPr>
              <a:t>-10</a:t>
            </a:r>
            <a:r>
              <a:rPr lang="en-US" sz="1600" dirty="0">
                <a:solidFill>
                  <a:schemeClr val="tx1"/>
                </a:solidFill>
                <a:effectLst/>
                <a:latin typeface="Arial" pitchFamily="34" charset="0"/>
                <a:cs typeface="Arial" pitchFamily="34" charset="0"/>
              </a:rPr>
              <a:t> after a short warm up.  However, their frequency often changes due to aging by parts in 10</a:t>
            </a:r>
            <a:r>
              <a:rPr lang="en-US" sz="1600" baseline="30000" dirty="0">
                <a:solidFill>
                  <a:schemeClr val="tx1"/>
                </a:solidFill>
                <a:effectLst/>
                <a:latin typeface="Arial" pitchFamily="34" charset="0"/>
                <a:cs typeface="Arial" pitchFamily="34" charset="0"/>
              </a:rPr>
              <a:t>11</a:t>
            </a:r>
            <a:r>
              <a:rPr lang="en-US" sz="1600" dirty="0">
                <a:solidFill>
                  <a:schemeClr val="tx1"/>
                </a:solidFill>
                <a:effectLst/>
                <a:latin typeface="Arial" pitchFamily="34" charset="0"/>
                <a:cs typeface="Arial" pitchFamily="34" charset="0"/>
              </a:rPr>
              <a:t> per month, so they require </a:t>
            </a:r>
            <a:r>
              <a:rPr lang="en-US" sz="1600" dirty="0" smtClean="0">
                <a:solidFill>
                  <a:schemeClr val="tx1"/>
                </a:solidFill>
                <a:effectLst/>
                <a:latin typeface="Arial" pitchFamily="34" charset="0"/>
                <a:cs typeface="Arial" pitchFamily="34" charset="0"/>
              </a:rPr>
              <a:t>regular adjustments.</a:t>
            </a:r>
            <a:endParaRPr lang="en-US" sz="1600" dirty="0">
              <a:solidFill>
                <a:schemeClr val="tx1"/>
              </a:solidFill>
              <a:effectLst/>
              <a:latin typeface="Arial" pitchFamily="34" charset="0"/>
              <a:cs typeface="Arial" pitchFamily="34" charset="0"/>
            </a:endParaRPr>
          </a:p>
        </p:txBody>
      </p:sp>
      <p:pic>
        <p:nvPicPr>
          <p:cNvPr id="1566727" name="Picture 7" descr="https://encrypted-tbn3.gstatic.com/images?q=tbn:ANd9GcT09JQysZhT_BGWoFLnD7gAztLzzZtWBLk4Gm05w-E_9E4uuu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767" y="2788722"/>
            <a:ext cx="4008460" cy="3002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Cesium Oscillators </a:t>
            </a:r>
            <a:r>
              <a:rPr lang="en-US" sz="3200">
                <a:effectLst>
                  <a:outerShdw blurRad="38100" dist="38100" dir="2700000" algn="tl">
                    <a:srgbClr val="C0C0C0"/>
                  </a:outerShdw>
                </a:effectLst>
                <a:latin typeface="Tahoma" pitchFamily="34" charset="0"/>
              </a:rPr>
              <a:t/>
            </a:r>
            <a:br>
              <a:rPr lang="en-US" sz="3200">
                <a:effectLst>
                  <a:outerShdw blurRad="38100" dist="38100" dir="2700000" algn="tl">
                    <a:srgbClr val="C0C0C0"/>
                  </a:outerShdw>
                </a:effectLst>
                <a:latin typeface="Tahoma" pitchFamily="34" charset="0"/>
              </a:rPr>
            </a:br>
            <a:endParaRPr lang="en-US" sz="3200">
              <a:latin typeface="Tahoma" pitchFamily="34" charset="0"/>
            </a:endParaRPr>
          </a:p>
        </p:txBody>
      </p:sp>
      <p:sp>
        <p:nvSpPr>
          <p:cNvPr id="1567747" name="Rectangle 3"/>
          <p:cNvSpPr>
            <a:spLocks noGrp="1" noChangeArrowheads="1"/>
          </p:cNvSpPr>
          <p:nvPr>
            <p:ph type="body" sz="half" idx="1"/>
          </p:nvPr>
        </p:nvSpPr>
        <p:spPr bwMode="auto">
          <a:xfrm>
            <a:off x="0" y="2438400"/>
            <a:ext cx="5105400" cy="3886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Autofit/>
          </a:bodyPr>
          <a:lstStyle/>
          <a:p>
            <a:pPr lvl="1">
              <a:lnSpc>
                <a:spcPct val="80000"/>
              </a:lnSpc>
              <a:buClr>
                <a:schemeClr val="tx1"/>
              </a:buClr>
            </a:pPr>
            <a:r>
              <a:rPr lang="en-US" sz="1600" dirty="0">
                <a:solidFill>
                  <a:schemeClr val="tx1"/>
                </a:solidFill>
                <a:effectLst/>
                <a:latin typeface="Arial" pitchFamily="34" charset="0"/>
                <a:cs typeface="Arial" pitchFamily="34" charset="0"/>
              </a:rPr>
              <a:t>Cesium oscillators are the primary standard for time and frequency measurements and the basis for atomic time, because the second is defined with respect to energy transitions of the cesium atom.</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Cesium oscillators are accurate to better than </a:t>
            </a:r>
            <a:r>
              <a:rPr lang="en-US" sz="1600" dirty="0" smtClean="0">
                <a:solidFill>
                  <a:schemeClr val="tx1"/>
                </a:solidFill>
                <a:effectLst/>
                <a:latin typeface="Arial" pitchFamily="34" charset="0"/>
                <a:cs typeface="Arial" pitchFamily="34" charset="0"/>
              </a:rPr>
              <a:t>  1 </a:t>
            </a:r>
            <a:r>
              <a:rPr lang="en-US" sz="1600" dirty="0">
                <a:solidFill>
                  <a:schemeClr val="tx1"/>
                </a:solidFill>
                <a:effectLst/>
                <a:latin typeface="Arial" pitchFamily="34" charset="0"/>
                <a:cs typeface="Arial" pitchFamily="34" charset="0"/>
                <a:sym typeface="Symbol" pitchFamily="18" charset="2"/>
              </a:rPr>
              <a:t></a:t>
            </a:r>
            <a:r>
              <a:rPr lang="en-US" sz="1600" dirty="0">
                <a:solidFill>
                  <a:schemeClr val="tx1"/>
                </a:solidFill>
                <a:effectLst/>
                <a:latin typeface="Arial" pitchFamily="34" charset="0"/>
                <a:cs typeface="Arial" pitchFamily="34" charset="0"/>
              </a:rPr>
              <a:t> 10</a:t>
            </a:r>
            <a:r>
              <a:rPr lang="en-US" sz="1600" baseline="30000" dirty="0">
                <a:solidFill>
                  <a:schemeClr val="tx1"/>
                </a:solidFill>
                <a:effectLst/>
                <a:latin typeface="Arial" pitchFamily="34" charset="0"/>
                <a:cs typeface="Arial" pitchFamily="34" charset="0"/>
              </a:rPr>
              <a:t>-12</a:t>
            </a:r>
            <a:r>
              <a:rPr lang="en-US" sz="1600" dirty="0">
                <a:solidFill>
                  <a:schemeClr val="tx1"/>
                </a:solidFill>
                <a:effectLst/>
                <a:latin typeface="Arial" pitchFamily="34" charset="0"/>
                <a:cs typeface="Arial" pitchFamily="34" charset="0"/>
              </a:rPr>
              <a:t> after a short warm-up period, and have excellent long-term stability. </a:t>
            </a:r>
          </a:p>
          <a:p>
            <a:pPr lvl="1">
              <a:lnSpc>
                <a:spcPct val="80000"/>
              </a:lnSpc>
              <a:buClr>
                <a:schemeClr val="tx1"/>
              </a:buClr>
              <a:buFont typeface="Monotype Sorts" pitchFamily="2" charset="2"/>
              <a:buNone/>
            </a:pPr>
            <a:endParaRPr lang="en-US" sz="1600" dirty="0">
              <a:solidFill>
                <a:schemeClr val="tx1"/>
              </a:solidFill>
              <a:effectLst/>
              <a:latin typeface="Arial" pitchFamily="34" charset="0"/>
              <a:cs typeface="Arial" pitchFamily="34" charset="0"/>
            </a:endParaRPr>
          </a:p>
          <a:p>
            <a:pPr lvl="1">
              <a:lnSpc>
                <a:spcPct val="80000"/>
              </a:lnSpc>
              <a:buClr>
                <a:schemeClr val="tx1"/>
              </a:buClr>
            </a:pPr>
            <a:r>
              <a:rPr lang="en-US" sz="1600" dirty="0">
                <a:solidFill>
                  <a:schemeClr val="tx1"/>
                </a:solidFill>
                <a:effectLst/>
                <a:latin typeface="Arial" pitchFamily="34" charset="0"/>
                <a:cs typeface="Arial" pitchFamily="34" charset="0"/>
              </a:rPr>
              <a:t>Cesium oscillators are expensive (usually $30,000 or more USD) to buy and maintain. The cesium beam tube is subject to depletion after a period of 5 to 10 years, and replacement costs are high.</a:t>
            </a:r>
          </a:p>
        </p:txBody>
      </p:sp>
      <p:pic>
        <p:nvPicPr>
          <p:cNvPr id="1567748" name="Picture 4" descr="5071A-l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5562600" y="2971800"/>
            <a:ext cx="3289623" cy="2438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2" name="Rectangle 4"/>
          <p:cNvSpPr>
            <a:spLocks noGrp="1" noChangeArrowheads="1"/>
          </p:cNvSpPr>
          <p:nvPr>
            <p:ph type="title"/>
          </p:nvPr>
        </p:nvSpPr>
        <p:spPr bwMode="auto">
          <a:xfrm>
            <a:off x="609600" y="228600"/>
            <a:ext cx="8096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fontScale="90000"/>
          </a:bodyPr>
          <a:lstStyle/>
          <a:p>
            <a:pPr algn="ctr"/>
            <a:r>
              <a:rPr lang="en-US" sz="4000" dirty="0">
                <a:solidFill>
                  <a:srgbClr val="000000"/>
                </a:solidFill>
                <a:effectLst>
                  <a:outerShdw blurRad="38100" dist="38100" dir="2700000" algn="tl">
                    <a:srgbClr val="C0C0C0"/>
                  </a:outerShdw>
                </a:effectLst>
              </a:rPr>
              <a:t/>
            </a:r>
            <a:br>
              <a:rPr lang="en-US" sz="4000" dirty="0">
                <a:solidFill>
                  <a:srgbClr val="000000"/>
                </a:solidFill>
                <a:effectLst>
                  <a:outerShdw blurRad="38100" dist="38100" dir="2700000" algn="tl">
                    <a:srgbClr val="C0C0C0"/>
                  </a:outerShdw>
                </a:effectLst>
              </a:rPr>
            </a:br>
            <a:r>
              <a:rPr lang="en-US" sz="3600" dirty="0">
                <a:solidFill>
                  <a:schemeClr val="bg1"/>
                </a:solidFill>
                <a:latin typeface="Tahoma" pitchFamily="34" charset="0"/>
              </a:rPr>
              <a:t>GPS Disciplined Oscillators (GPSDO)</a:t>
            </a:r>
            <a:r>
              <a:rPr lang="en-US" sz="3600" dirty="0">
                <a:solidFill>
                  <a:srgbClr val="000000"/>
                </a:solidFill>
              </a:rPr>
              <a:t/>
            </a:r>
            <a:br>
              <a:rPr lang="en-US" sz="3600" dirty="0">
                <a:solidFill>
                  <a:srgbClr val="000000"/>
                </a:solidFill>
              </a:rPr>
            </a:br>
            <a:endParaRPr lang="en-US" sz="3600" dirty="0">
              <a:solidFill>
                <a:srgbClr val="000000"/>
              </a:solidFill>
            </a:endParaRPr>
          </a:p>
        </p:txBody>
      </p:sp>
      <p:pic>
        <p:nvPicPr>
          <p:cNvPr id="1568770" name="Picture 2" descr="GPSDO_back"/>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09600" y="4114800"/>
            <a:ext cx="7696200" cy="2202931"/>
          </a:xfrm>
          <a:noFill/>
          <a:extLst>
            <a:ext uri="{909E8E84-426E-40DD-AFC4-6F175D3DCCD1}">
              <a14:hiddenFill xmlns:a14="http://schemas.microsoft.com/office/drawing/2010/main">
                <a:solidFill>
                  <a:srgbClr val="FFFFFF"/>
                </a:solidFill>
              </a14:hiddenFill>
            </a:ext>
          </a:extLst>
        </p:spPr>
      </p:pic>
      <p:pic>
        <p:nvPicPr>
          <p:cNvPr id="1568771" name="Picture 3" descr="GPSDO_front"/>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7772400" cy="1642164"/>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bwMode="auto">
          <a:xfrm>
            <a:off x="457200" y="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ctr"/>
            <a:r>
              <a:rPr lang="en-US" sz="2800" dirty="0">
                <a:solidFill>
                  <a:schemeClr val="bg1"/>
                </a:solidFill>
                <a:latin typeface="Tahoma" pitchFamily="34" charset="0"/>
              </a:rPr>
              <a:t>Oscillator Comparison (typical performance)</a:t>
            </a:r>
            <a:endParaRPr lang="en-US" sz="2800" b="1" i="1" dirty="0">
              <a:solidFill>
                <a:schemeClr val="bg1"/>
              </a:solidFill>
              <a:effectLst>
                <a:outerShdw blurRad="38100" dist="38100" dir="2700000" algn="tl">
                  <a:srgbClr val="C0C0C0"/>
                </a:outerShdw>
              </a:effectLst>
              <a:latin typeface="Tahoma" pitchFamily="34" charset="0"/>
            </a:endParaRPr>
          </a:p>
        </p:txBody>
      </p:sp>
      <p:graphicFrame>
        <p:nvGraphicFramePr>
          <p:cNvPr id="1530936" name="Group 56"/>
          <p:cNvGraphicFramePr>
            <a:graphicFrameLocks noGrp="1"/>
          </p:cNvGraphicFramePr>
          <p:nvPr>
            <p:ph type="tbl" idx="1"/>
            <p:extLst>
              <p:ext uri="{D42A27DB-BD31-4B8C-83A1-F6EECF244321}">
                <p14:modId xmlns:p14="http://schemas.microsoft.com/office/powerpoint/2010/main" val="4173758677"/>
              </p:ext>
            </p:extLst>
          </p:nvPr>
        </p:nvGraphicFramePr>
        <p:xfrm>
          <a:off x="152400" y="990600"/>
          <a:ext cx="8839201" cy="5159207"/>
        </p:xfrm>
        <a:graphic>
          <a:graphicData uri="http://schemas.openxmlformats.org/drawingml/2006/table">
            <a:tbl>
              <a:tblPr>
                <a:tableStyleId>{D7AC3CCA-C797-4891-BE02-D94E43425B78}</a:tableStyleId>
              </a:tblPr>
              <a:tblGrid>
                <a:gridCol w="1768182"/>
                <a:gridCol w="1768181"/>
                <a:gridCol w="1766475"/>
                <a:gridCol w="1768182"/>
                <a:gridCol w="1768181"/>
              </a:tblGrid>
              <a:tr h="94970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dirty="0" smtClean="0">
                          <a:ln>
                            <a:noFill/>
                          </a:ln>
                          <a:effectLst/>
                          <a:latin typeface="Arial" pitchFamily="34" charset="0"/>
                          <a:cs typeface="Arial" pitchFamily="34" charset="0"/>
                        </a:rPr>
                        <a:t>Parameter</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dirty="0" smtClean="0">
                          <a:ln>
                            <a:noFill/>
                          </a:ln>
                          <a:effectLst/>
                          <a:latin typeface="Arial" pitchFamily="34" charset="0"/>
                          <a:cs typeface="Arial" pitchFamily="34" charset="0"/>
                        </a:rPr>
                        <a:t>/Device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dirty="0" smtClean="0">
                          <a:ln>
                            <a:noFill/>
                          </a:ln>
                          <a:effectLst/>
                          <a:latin typeface="Arial" pitchFamily="34" charset="0"/>
                          <a:cs typeface="Arial" pitchFamily="34" charset="0"/>
                        </a:rPr>
                        <a:t>Quartz OCXO</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dirty="0" smtClean="0">
                          <a:ln>
                            <a:noFill/>
                          </a:ln>
                          <a:effectLst/>
                          <a:latin typeface="Arial" pitchFamily="34" charset="0"/>
                          <a:cs typeface="Arial" pitchFamily="34" charset="0"/>
                        </a:rPr>
                        <a:t>Rubidium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Cesium</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dirty="0" smtClean="0">
                          <a:ln>
                            <a:noFill/>
                          </a:ln>
                          <a:effectLst/>
                          <a:latin typeface="Arial" pitchFamily="34" charset="0"/>
                          <a:cs typeface="Arial" pitchFamily="34" charset="0"/>
                        </a:rPr>
                        <a:t>GPSDO</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r h="85805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Frequency accuracy after 30 minute warm-up</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No guaranteed accuracy, must be set on frequency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5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-10</a:t>
                      </a:r>
                      <a:endParaRPr kumimoji="0" lang="en-US" sz="1400" b="1" i="0" u="none" strike="noStrike" cap="none" normalizeH="0" baseline="3000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1 </a:t>
                      </a:r>
                      <a:r>
                        <a:rPr kumimoji="0" lang="en-US" sz="1400" b="1" u="none" strike="noStrike" cap="none" normalizeH="0" baseline="0" smtClean="0">
                          <a:ln>
                            <a:noFill/>
                          </a:ln>
                          <a:effectLst/>
                          <a:latin typeface="Arial" pitchFamily="34" charset="0"/>
                          <a:cs typeface="Arial" pitchFamily="34" charset="0"/>
                          <a:sym typeface="Symbol" pitchFamily="18" charset="2"/>
                        </a:rPr>
                        <a:t></a:t>
                      </a:r>
                      <a:r>
                        <a:rPr kumimoji="0" lang="en-US" sz="1400" b="1" u="none" strike="noStrike" cap="none" normalizeH="0" baseline="0" smtClean="0">
                          <a:ln>
                            <a:noFill/>
                          </a:ln>
                          <a:effectLst/>
                          <a:latin typeface="Arial" pitchFamily="34" charset="0"/>
                          <a:cs typeface="Arial" pitchFamily="34" charset="0"/>
                        </a:rPr>
                        <a:t> 10</a:t>
                      </a:r>
                      <a:r>
                        <a:rPr kumimoji="0" lang="en-US" sz="1400" b="1" u="none" strike="noStrike" cap="none" normalizeH="0" baseline="30000" smtClean="0">
                          <a:ln>
                            <a:noFill/>
                          </a:ln>
                          <a:effectLst/>
                          <a:latin typeface="Arial" pitchFamily="34" charset="0"/>
                          <a:cs typeface="Arial" pitchFamily="34" charset="0"/>
                        </a:rPr>
                        <a:t>-12</a:t>
                      </a:r>
                      <a:endParaRPr kumimoji="0" lang="en-US" sz="1400" b="1" i="0" u="none" strike="noStrike" cap="none" normalizeH="0" baseline="3000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-12</a:t>
                      </a:r>
                      <a:endParaRPr kumimoji="0" lang="en-US" sz="1400" b="1" i="0" u="none" strike="noStrike" cap="none" normalizeH="0" baseline="30000" dirty="0" smtClean="0">
                        <a:ln>
                          <a:noFill/>
                        </a:ln>
                        <a:solidFill>
                          <a:schemeClr val="tx1"/>
                        </a:solidFill>
                        <a:effectLst/>
                        <a:latin typeface="Arial" pitchFamily="34" charset="0"/>
                        <a:cs typeface="Arial" pitchFamily="34" charset="0"/>
                      </a:endParaRPr>
                    </a:p>
                  </a:txBody>
                  <a:tcPr marL="90488" marR="90488" marT="44450" marB="44450" horzOverflow="overflow"/>
                </a:tc>
              </a:tr>
              <a:tr h="62215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Stability at 1 s</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-12</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-11</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1 </a:t>
                      </a:r>
                      <a:r>
                        <a:rPr kumimoji="0" lang="en-US" sz="1400" b="1" u="none" strike="noStrike" cap="none" normalizeH="0" baseline="0" smtClean="0">
                          <a:ln>
                            <a:noFill/>
                          </a:ln>
                          <a:effectLst/>
                          <a:latin typeface="Arial" pitchFamily="34" charset="0"/>
                          <a:cs typeface="Arial" pitchFamily="34" charset="0"/>
                          <a:sym typeface="Symbol" pitchFamily="18" charset="2"/>
                        </a:rPr>
                        <a:t></a:t>
                      </a:r>
                      <a:r>
                        <a:rPr kumimoji="0" lang="en-US" sz="1400" b="1" u="none" strike="noStrike" cap="none" normalizeH="0" baseline="0" smtClean="0">
                          <a:ln>
                            <a:noFill/>
                          </a:ln>
                          <a:effectLst/>
                          <a:latin typeface="Arial" pitchFamily="34" charset="0"/>
                          <a:cs typeface="Arial" pitchFamily="34" charset="0"/>
                        </a:rPr>
                        <a:t> 10</a:t>
                      </a:r>
                      <a:r>
                        <a:rPr kumimoji="0" lang="en-US" sz="1400" b="1" u="none" strike="noStrike" cap="none" normalizeH="0" baseline="30000" smtClean="0">
                          <a:ln>
                            <a:noFill/>
                          </a:ln>
                          <a:effectLst/>
                          <a:latin typeface="Arial" pitchFamily="34" charset="0"/>
                          <a:cs typeface="Arial" pitchFamily="34" charset="0"/>
                        </a:rPr>
                        <a:t>-11</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Parts in 10</a:t>
                      </a:r>
                      <a:r>
                        <a:rPr kumimoji="0" lang="en-US" sz="1400" b="1" u="none" strike="noStrike" cap="none" normalizeH="0" baseline="30000" dirty="0" smtClean="0">
                          <a:ln>
                            <a:noFill/>
                          </a:ln>
                          <a:effectLst/>
                          <a:latin typeface="Arial" pitchFamily="34" charset="0"/>
                          <a:cs typeface="Arial" pitchFamily="34" charset="0"/>
                        </a:rPr>
                        <a:t>10</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r h="62215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Stability at 1 day</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1 </a:t>
                      </a:r>
                      <a:r>
                        <a:rPr kumimoji="0" lang="en-US" sz="1400" b="1" u="none" strike="noStrike" cap="none" normalizeH="0" baseline="0" smtClean="0">
                          <a:ln>
                            <a:noFill/>
                          </a:ln>
                          <a:effectLst/>
                          <a:latin typeface="Arial" pitchFamily="34" charset="0"/>
                          <a:cs typeface="Arial" pitchFamily="34" charset="0"/>
                          <a:sym typeface="Symbol" pitchFamily="18" charset="2"/>
                        </a:rPr>
                        <a:t></a:t>
                      </a:r>
                      <a:r>
                        <a:rPr kumimoji="0" lang="en-US" sz="1400" b="1" u="none" strike="noStrike" cap="none" normalizeH="0" baseline="0" smtClean="0">
                          <a:ln>
                            <a:noFill/>
                          </a:ln>
                          <a:effectLst/>
                          <a:latin typeface="Arial" pitchFamily="34" charset="0"/>
                          <a:cs typeface="Arial" pitchFamily="34" charset="0"/>
                        </a:rPr>
                        <a:t> 10</a:t>
                      </a:r>
                      <a:r>
                        <a:rPr kumimoji="0" lang="en-US" sz="1400" b="1" u="none" strike="noStrike" cap="none" normalizeH="0" baseline="30000" smtClean="0">
                          <a:ln>
                            <a:noFill/>
                          </a:ln>
                          <a:effectLst/>
                          <a:latin typeface="Arial" pitchFamily="34" charset="0"/>
                          <a:cs typeface="Arial" pitchFamily="34" charset="0"/>
                        </a:rPr>
                        <a:t>-10</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2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-12</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-13</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2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-13</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r h="62215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Stability at 1 month</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Parts in 10</a:t>
                      </a:r>
                      <a:r>
                        <a:rPr kumimoji="0" lang="en-US" sz="1400" b="1" u="none" strike="noStrike" cap="none" normalizeH="0" baseline="30000" smtClean="0">
                          <a:ln>
                            <a:noFill/>
                          </a:ln>
                          <a:effectLst/>
                          <a:latin typeface="Arial" pitchFamily="34" charset="0"/>
                          <a:cs typeface="Arial" pitchFamily="34" charset="0"/>
                        </a:rPr>
                        <a:t>9</a:t>
                      </a:r>
                      <a:endParaRPr kumimoji="0" lang="en-US" sz="1400" b="1" i="0" u="none" strike="noStrike" cap="none" normalizeH="0" baseline="3000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5 </a:t>
                      </a:r>
                      <a:r>
                        <a:rPr kumimoji="0" lang="en-US" sz="1400" b="1" u="none" strike="noStrike" cap="none" normalizeH="0" baseline="0" dirty="0" smtClean="0">
                          <a:ln>
                            <a:noFill/>
                          </a:ln>
                          <a:effectLst/>
                          <a:latin typeface="Arial" pitchFamily="34" charset="0"/>
                          <a:cs typeface="Arial" pitchFamily="34" charset="0"/>
                          <a:sym typeface="Symbol" pitchFamily="18" charset="2"/>
                        </a:rPr>
                        <a:t></a:t>
                      </a:r>
                      <a:r>
                        <a:rPr kumimoji="0" lang="en-US" sz="1400" b="1" u="none" strike="noStrike" cap="none" normalizeH="0" baseline="0" dirty="0" smtClean="0">
                          <a:ln>
                            <a:noFill/>
                          </a:ln>
                          <a:effectLst/>
                          <a:latin typeface="Arial" pitchFamily="34" charset="0"/>
                          <a:cs typeface="Arial" pitchFamily="34" charset="0"/>
                        </a:rPr>
                        <a:t> 10</a:t>
                      </a:r>
                      <a:r>
                        <a:rPr kumimoji="0" lang="en-US" sz="1400" b="1" u="none" strike="noStrike" cap="none" normalizeH="0" baseline="30000" dirty="0" smtClean="0">
                          <a:ln>
                            <a:noFill/>
                          </a:ln>
                          <a:effectLst/>
                          <a:latin typeface="Arial" pitchFamily="34" charset="0"/>
                          <a:cs typeface="Arial" pitchFamily="34" charset="0"/>
                        </a:rPr>
                        <a:t>-11</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Parts in 10</a:t>
                      </a:r>
                      <a:r>
                        <a:rPr kumimoji="0" lang="en-US" sz="1400" b="1" u="none" strike="noStrike" cap="none" normalizeH="0" baseline="30000" dirty="0" smtClean="0">
                          <a:ln>
                            <a:noFill/>
                          </a:ln>
                          <a:effectLst/>
                          <a:latin typeface="Arial" pitchFamily="34" charset="0"/>
                          <a:cs typeface="Arial" pitchFamily="34" charset="0"/>
                        </a:rPr>
                        <a:t>14</a:t>
                      </a:r>
                      <a:endParaRPr kumimoji="0" lang="en-US" sz="1400" b="1" i="0" u="none" strike="noStrike" cap="none" normalizeH="0" baseline="3000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Parts in 10</a:t>
                      </a:r>
                      <a:r>
                        <a:rPr kumimoji="0" lang="en-US" sz="1400" b="1" u="none" strike="noStrike" cap="none" normalizeH="0" baseline="30000" dirty="0" smtClean="0">
                          <a:ln>
                            <a:noFill/>
                          </a:ln>
                          <a:effectLst/>
                          <a:latin typeface="Arial" pitchFamily="34" charset="0"/>
                          <a:cs typeface="Arial" pitchFamily="34" charset="0"/>
                        </a:rPr>
                        <a:t>15</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r h="76241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Aging</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1 </a:t>
                      </a:r>
                      <a:r>
                        <a:rPr kumimoji="0" lang="en-US" sz="1400" b="1" u="none" strike="noStrike" cap="none" normalizeH="0" baseline="0" smtClean="0">
                          <a:ln>
                            <a:noFill/>
                          </a:ln>
                          <a:effectLst/>
                          <a:latin typeface="Arial" pitchFamily="34" charset="0"/>
                          <a:cs typeface="Arial" pitchFamily="34" charset="0"/>
                          <a:sym typeface="Symbol" pitchFamily="18" charset="2"/>
                        </a:rPr>
                        <a:t></a:t>
                      </a:r>
                      <a:r>
                        <a:rPr kumimoji="0" lang="en-US" sz="1400" b="1" u="none" strike="noStrike" cap="none" normalizeH="0" baseline="0" smtClean="0">
                          <a:ln>
                            <a:noFill/>
                          </a:ln>
                          <a:effectLst/>
                          <a:latin typeface="Arial" pitchFamily="34" charset="0"/>
                          <a:cs typeface="Arial" pitchFamily="34" charset="0"/>
                        </a:rPr>
                        <a:t> 10</a:t>
                      </a:r>
                      <a:r>
                        <a:rPr kumimoji="0" lang="en-US" sz="1400" b="1" u="none" strike="noStrike" cap="none" normalizeH="0" baseline="30000" smtClean="0">
                          <a:ln>
                            <a:noFill/>
                          </a:ln>
                          <a:effectLst/>
                          <a:latin typeface="Arial" pitchFamily="34" charset="0"/>
                          <a:cs typeface="Arial" pitchFamily="34" charset="0"/>
                        </a:rPr>
                        <a:t>-10</a:t>
                      </a:r>
                      <a:r>
                        <a:rPr kumimoji="0" lang="en-US" sz="1400" b="1" u="none" strike="noStrike" cap="none" normalizeH="0" baseline="0" smtClean="0">
                          <a:ln>
                            <a:noFill/>
                          </a:ln>
                          <a:effectLst/>
                          <a:latin typeface="Arial" pitchFamily="34" charset="0"/>
                          <a:cs typeface="Arial" pitchFamily="34" charset="0"/>
                        </a:rPr>
                        <a:t> / day</a:t>
                      </a:r>
                      <a:endParaRPr kumimoji="0" lang="en-US" sz="1400" b="1" u="none" strike="noStrike" cap="none" normalizeH="0" baseline="3000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5 </a:t>
                      </a:r>
                      <a:r>
                        <a:rPr kumimoji="0" lang="en-US" sz="1400" b="1" u="none" strike="noStrike" cap="none" normalizeH="0" baseline="0" smtClean="0">
                          <a:ln>
                            <a:noFill/>
                          </a:ln>
                          <a:effectLst/>
                          <a:latin typeface="Arial" pitchFamily="34" charset="0"/>
                          <a:cs typeface="Arial" pitchFamily="34" charset="0"/>
                          <a:sym typeface="Symbol" pitchFamily="18" charset="2"/>
                        </a:rPr>
                        <a:t></a:t>
                      </a:r>
                      <a:r>
                        <a:rPr kumimoji="0" lang="en-US" sz="1400" b="1" u="none" strike="noStrike" cap="none" normalizeH="0" baseline="0" smtClean="0">
                          <a:ln>
                            <a:noFill/>
                          </a:ln>
                          <a:effectLst/>
                          <a:latin typeface="Arial" pitchFamily="34" charset="0"/>
                          <a:cs typeface="Arial" pitchFamily="34" charset="0"/>
                        </a:rPr>
                        <a:t> 10</a:t>
                      </a:r>
                      <a:r>
                        <a:rPr kumimoji="0" lang="en-US" sz="1400" b="1" u="none" strike="noStrike" cap="none" normalizeH="0" baseline="30000" smtClean="0">
                          <a:ln>
                            <a:noFill/>
                          </a:ln>
                          <a:effectLst/>
                          <a:latin typeface="Arial" pitchFamily="34" charset="0"/>
                          <a:cs typeface="Arial" pitchFamily="34" charset="0"/>
                        </a:rPr>
                        <a:t>-11</a:t>
                      </a:r>
                      <a:r>
                        <a:rPr kumimoji="0" lang="en-US" sz="1400" b="1" u="none" strike="noStrike" cap="none" normalizeH="0" baseline="0" smtClean="0">
                          <a:ln>
                            <a:noFill/>
                          </a:ln>
                          <a:effectLst/>
                          <a:latin typeface="Arial" pitchFamily="34" charset="0"/>
                          <a:cs typeface="Arial" pitchFamily="34" charset="0"/>
                        </a:rPr>
                        <a:t>/month</a:t>
                      </a:r>
                      <a:endParaRPr kumimoji="0" lang="en-US" sz="1400" b="1" u="none" strike="noStrike" cap="none" normalizeH="0" baseline="3000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None, by definition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None, frequency is corrected by satellites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r h="51636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u="none" strike="noStrike" cap="none" normalizeH="0" baseline="0" smtClean="0">
                          <a:ln>
                            <a:noFill/>
                          </a:ln>
                          <a:effectLst/>
                          <a:latin typeface="Arial" pitchFamily="34" charset="0"/>
                          <a:cs typeface="Arial" pitchFamily="34" charset="0"/>
                        </a:rPr>
                        <a:t>Cost (USD)</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smtClean="0">
                          <a:ln>
                            <a:noFill/>
                          </a:ln>
                          <a:effectLst/>
                          <a:latin typeface="Arial" pitchFamily="34" charset="0"/>
                          <a:cs typeface="Arial" pitchFamily="34" charset="0"/>
                        </a:rPr>
                        <a:t>$200 to $2000</a:t>
                      </a:r>
                      <a:endParaRPr kumimoji="0" lang="en-US" sz="1400" b="1" i="0" u="none" strike="noStrike" cap="none" normalizeH="0" baseline="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$1000 to $8000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$35000 to $75000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400" b="1" u="none" strike="noStrike" cap="none" normalizeH="0" baseline="0" dirty="0" smtClean="0">
                          <a:ln>
                            <a:noFill/>
                          </a:ln>
                          <a:effectLst/>
                          <a:latin typeface="Arial" pitchFamily="34" charset="0"/>
                          <a:cs typeface="Arial" pitchFamily="34" charset="0"/>
                        </a:rPr>
                        <a:t>$1000 to $15000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0488" marR="90488" marT="44450" marB="44450" horzOverflow="overflow"/>
                </a:tc>
              </a:tr>
            </a:tbl>
          </a:graphicData>
        </a:graphic>
      </p:graphicFrame>
    </p:spTree>
  </p:cSld>
  <p:clrMapOvr>
    <a:masterClrMapping/>
  </p:clrMapOvr>
  <p:transition advTm="7305"/>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ctrTitle"/>
          </p:nvPr>
        </p:nvSpPr>
        <p:spPr bwMode="auto">
          <a:xfrm>
            <a:off x="685800" y="2133600"/>
            <a:ext cx="80772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6000">
                <a:latin typeface="Tahoma" pitchFamily="34" charset="0"/>
              </a:rPr>
              <a:t>Coordinated Universal Time (UTC)</a:t>
            </a:r>
            <a:endParaRPr lang="en-US" sz="4800">
              <a:solidFill>
                <a:srgbClr val="FAFD00"/>
              </a:solidFill>
              <a:latin typeface="Tahoma"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1028"/>
          <p:cNvSpPr>
            <a:spLocks noGrp="1" noChangeArrowheads="1"/>
          </p:cNvSpPr>
          <p:nvPr>
            <p:ph idx="1"/>
          </p:nvPr>
        </p:nvSpPr>
        <p:spPr bwMode="auto">
          <a:xfrm>
            <a:off x="838200" y="2209800"/>
            <a:ext cx="779145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a:buFont typeface="Monotype Sorts" pitchFamily="2" charset="2"/>
              <a:buNone/>
            </a:pPr>
            <a:endParaRPr lang="en-US" dirty="0">
              <a:solidFill>
                <a:schemeClr val="bg2"/>
              </a:solidFill>
              <a:latin typeface="Arial" pitchFamily="34" charset="0"/>
              <a:cs typeface="Arial" pitchFamily="34" charset="0"/>
            </a:endParaRPr>
          </a:p>
          <a:p>
            <a:pPr>
              <a:buClr>
                <a:schemeClr val="bg1"/>
              </a:buClr>
            </a:pPr>
            <a:r>
              <a:rPr lang="en-US" sz="2800" dirty="0">
                <a:solidFill>
                  <a:schemeClr val="tx1"/>
                </a:solidFill>
                <a:effectLst/>
                <a:latin typeface="Arial" pitchFamily="34" charset="0"/>
                <a:cs typeface="Arial" pitchFamily="34" charset="0"/>
              </a:rPr>
              <a:t>An agreed upon system for keeping time, based on a common definition of the second.  Seconds are then counted to form longer time intervals like minutes, hours, days, and years.</a:t>
            </a:r>
          </a:p>
          <a:p>
            <a:pPr>
              <a:buClr>
                <a:schemeClr val="bg1"/>
              </a:buClr>
              <a:buFont typeface="Monotype Sorts" pitchFamily="2" charset="2"/>
              <a:buNone/>
            </a:pPr>
            <a:endParaRPr lang="en-US" sz="2800" dirty="0">
              <a:solidFill>
                <a:schemeClr val="tx1"/>
              </a:solidFill>
              <a:effectLst/>
              <a:latin typeface="Arial" pitchFamily="34" charset="0"/>
              <a:cs typeface="Arial" pitchFamily="34" charset="0"/>
            </a:endParaRPr>
          </a:p>
          <a:p>
            <a:pPr>
              <a:buClr>
                <a:schemeClr val="bg1"/>
              </a:buClr>
            </a:pPr>
            <a:r>
              <a:rPr lang="en-US" sz="2800" dirty="0">
                <a:solidFill>
                  <a:schemeClr val="tx1"/>
                </a:solidFill>
                <a:effectLst/>
                <a:latin typeface="Arial" pitchFamily="34" charset="0"/>
                <a:cs typeface="Arial" pitchFamily="34" charset="0"/>
              </a:rPr>
              <a:t>Time scales serve as a reference for time-of-day, time interval, and frequency.</a:t>
            </a:r>
          </a:p>
        </p:txBody>
      </p:sp>
      <p:sp>
        <p:nvSpPr>
          <p:cNvPr id="327682" name="Rectangle 1026"/>
          <p:cNvSpPr>
            <a:spLocks noGrp="1" noChangeArrowheads="1"/>
          </p:cNvSpPr>
          <p:nvPr>
            <p:ph type="title"/>
          </p:nvPr>
        </p:nvSpPr>
        <p:spPr bwMode="auto">
          <a:xfrm>
            <a:off x="7620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What is a Time Scale?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5" name="Rectangle 3"/>
          <p:cNvSpPr>
            <a:spLocks noGrp="1" noChangeArrowheads="1"/>
          </p:cNvSpPr>
          <p:nvPr>
            <p:ph idx="1"/>
          </p:nvPr>
        </p:nvSpPr>
        <p:spPr bwMode="auto">
          <a:xfrm>
            <a:off x="685800" y="2667000"/>
            <a:ext cx="7791450" cy="3352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normAutofit fontScale="92500" lnSpcReduction="10000"/>
          </a:bodyPr>
          <a:lstStyle/>
          <a:p>
            <a:pPr>
              <a:lnSpc>
                <a:spcPct val="80000"/>
              </a:lnSpc>
              <a:buClr>
                <a:schemeClr val="bg1"/>
              </a:buClr>
            </a:pPr>
            <a:r>
              <a:rPr lang="en-US" sz="2000" dirty="0">
                <a:solidFill>
                  <a:schemeClr val="tx1"/>
                </a:solidFill>
                <a:effectLst/>
                <a:latin typeface="Arial" pitchFamily="34" charset="0"/>
                <a:cs typeface="Arial" pitchFamily="34" charset="0"/>
              </a:rPr>
              <a:t>Pendulums or quartz oscillators were once used as national standards at NIST and elsewhere, but they were never used to define the second.  The </a:t>
            </a:r>
            <a:r>
              <a:rPr lang="en-US" sz="2000" dirty="0" smtClean="0">
                <a:solidFill>
                  <a:schemeClr val="tx1"/>
                </a:solidFill>
                <a:effectLst/>
                <a:latin typeface="Arial" pitchFamily="34" charset="0"/>
                <a:cs typeface="Arial" pitchFamily="34" charset="0"/>
              </a:rPr>
              <a:t>definition of the second went </a:t>
            </a:r>
            <a:r>
              <a:rPr lang="en-US" sz="2000" dirty="0">
                <a:solidFill>
                  <a:schemeClr val="tx1"/>
                </a:solidFill>
                <a:effectLst/>
                <a:latin typeface="Arial" pitchFamily="34" charset="0"/>
                <a:cs typeface="Arial" pitchFamily="34" charset="0"/>
              </a:rPr>
              <a:t>directly from astronomical to atomic time.</a:t>
            </a:r>
          </a:p>
          <a:p>
            <a:pPr>
              <a:lnSpc>
                <a:spcPct val="80000"/>
              </a:lnSpc>
              <a:buClr>
                <a:schemeClr val="bg1"/>
              </a:buClr>
              <a:buFont typeface="Monotype Sorts" pitchFamily="2" charset="2"/>
              <a:buNone/>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Before 1956, the second was defined based on the length of the mean solar day and was called the </a:t>
            </a:r>
            <a:r>
              <a:rPr lang="en-US" sz="2000" i="1" dirty="0">
                <a:solidFill>
                  <a:schemeClr val="tx1"/>
                </a:solidFill>
                <a:effectLst/>
                <a:latin typeface="Arial" pitchFamily="34" charset="0"/>
                <a:cs typeface="Arial" pitchFamily="34" charset="0"/>
              </a:rPr>
              <a:t>mean solar second</a:t>
            </a:r>
            <a:r>
              <a:rPr lang="en-US" sz="2000" dirty="0">
                <a:solidFill>
                  <a:schemeClr val="tx1"/>
                </a:solidFill>
                <a:effectLst/>
                <a:latin typeface="Arial" pitchFamily="34" charset="0"/>
                <a:cs typeface="Arial" pitchFamily="34" charset="0"/>
              </a:rPr>
              <a:t>.</a:t>
            </a:r>
          </a:p>
          <a:p>
            <a:pPr>
              <a:lnSpc>
                <a:spcPct val="80000"/>
              </a:lnSpc>
              <a:buClr>
                <a:schemeClr val="bg1"/>
              </a:buClr>
              <a:buFont typeface="Monotype Sorts" pitchFamily="2" charset="2"/>
              <a:buNone/>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From 1956 to 1967, the second was defined based on a fraction of the tropical year and was called the </a:t>
            </a:r>
            <a:r>
              <a:rPr lang="en-US" sz="2000" i="1" dirty="0">
                <a:solidFill>
                  <a:schemeClr val="tx1"/>
                </a:solidFill>
                <a:effectLst/>
                <a:latin typeface="Arial" pitchFamily="34" charset="0"/>
                <a:cs typeface="Arial" pitchFamily="34" charset="0"/>
              </a:rPr>
              <a:t>ephemeris second</a:t>
            </a:r>
            <a:r>
              <a:rPr lang="en-US" sz="2000" dirty="0">
                <a:solidFill>
                  <a:schemeClr val="tx1"/>
                </a:solidFill>
                <a:effectLst/>
                <a:latin typeface="Arial" pitchFamily="34" charset="0"/>
                <a:cs typeface="Arial" pitchFamily="34" charset="0"/>
              </a:rPr>
              <a:t>.</a:t>
            </a:r>
          </a:p>
          <a:p>
            <a:pPr>
              <a:lnSpc>
                <a:spcPct val="80000"/>
              </a:lnSpc>
              <a:buClr>
                <a:schemeClr val="bg1"/>
              </a:buClr>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Since 1967, the second has been defined based on oscillations of the cesium atom and is called the </a:t>
            </a:r>
            <a:r>
              <a:rPr lang="en-US" sz="2000" i="1" dirty="0">
                <a:solidFill>
                  <a:schemeClr val="tx1"/>
                </a:solidFill>
                <a:effectLst/>
                <a:latin typeface="Arial" pitchFamily="34" charset="0"/>
                <a:cs typeface="Arial" pitchFamily="34" charset="0"/>
              </a:rPr>
              <a:t>atomic second</a:t>
            </a:r>
            <a:r>
              <a:rPr lang="en-US" sz="2000" dirty="0">
                <a:solidFill>
                  <a:schemeClr val="tx1"/>
                </a:solidFill>
                <a:effectLst/>
                <a:latin typeface="Arial" pitchFamily="34" charset="0"/>
                <a:cs typeface="Arial" pitchFamily="34" charset="0"/>
              </a:rPr>
              <a:t>, or </a:t>
            </a:r>
            <a:r>
              <a:rPr lang="en-US" sz="2000" i="1" dirty="0">
                <a:solidFill>
                  <a:schemeClr val="tx1"/>
                </a:solidFill>
                <a:effectLst/>
                <a:latin typeface="Arial" pitchFamily="34" charset="0"/>
                <a:cs typeface="Arial" pitchFamily="34" charset="0"/>
              </a:rPr>
              <a:t>cesium second</a:t>
            </a:r>
            <a:r>
              <a:rPr lang="en-US" sz="2000" dirty="0">
                <a:solidFill>
                  <a:schemeClr val="tx1"/>
                </a:solidFill>
                <a:effectLst/>
                <a:latin typeface="Arial" pitchFamily="34" charset="0"/>
                <a:cs typeface="Arial" pitchFamily="34" charset="0"/>
              </a:rPr>
              <a:t>.</a:t>
            </a:r>
          </a:p>
          <a:p>
            <a:pPr>
              <a:lnSpc>
                <a:spcPct val="80000"/>
              </a:lnSpc>
              <a:buClr>
                <a:schemeClr val="bg1"/>
              </a:buClr>
              <a:buFont typeface="Monotype Sorts" pitchFamily="2" charset="2"/>
              <a:buNone/>
            </a:pPr>
            <a:endParaRPr lang="en-US" sz="1600" dirty="0">
              <a:solidFill>
                <a:schemeClr val="tx1"/>
              </a:solidFill>
              <a:effectLst/>
              <a:latin typeface="Arial" pitchFamily="34" charset="0"/>
              <a:cs typeface="Arial" pitchFamily="34" charset="0"/>
            </a:endParaRPr>
          </a:p>
        </p:txBody>
      </p:sp>
      <p:sp>
        <p:nvSpPr>
          <p:cNvPr id="1554434" name="Rectangle 2"/>
          <p:cNvSpPr>
            <a:spLocks noGrp="1" noChangeArrowheads="1"/>
          </p:cNvSpPr>
          <p:nvPr>
            <p:ph type="title"/>
          </p:nvPr>
        </p:nvSpPr>
        <p:spPr bwMode="auto">
          <a:xfrm>
            <a:off x="914400"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600">
                <a:latin typeface="Tahoma" pitchFamily="34" charset="0"/>
              </a:rPr>
              <a:t>How is the SI second defined?</a:t>
            </a:r>
            <a:r>
              <a:rPr lang="en-US"/>
              <a:t> </a:t>
            </a:r>
            <a:r>
              <a:rPr lang="en-US">
                <a:solidFill>
                  <a:srgbClr val="FAFD00"/>
                </a:solidFill>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9" name="Rectangle 3"/>
          <p:cNvSpPr>
            <a:spLocks noGrp="1" noChangeArrowheads="1"/>
          </p:cNvSpPr>
          <p:nvPr>
            <p:ph idx="1"/>
          </p:nvPr>
        </p:nvSpPr>
        <p:spPr bwMode="auto">
          <a:xfrm>
            <a:off x="685800" y="2895600"/>
            <a:ext cx="779145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32500" lnSpcReduction="20000"/>
          </a:bodyPr>
          <a:lstStyle/>
          <a:p>
            <a:pPr>
              <a:lnSpc>
                <a:spcPct val="120000"/>
              </a:lnSpc>
              <a:spcBef>
                <a:spcPts val="0"/>
              </a:spcBef>
              <a:buFont typeface="Monotype Sorts" pitchFamily="2" charset="2"/>
              <a:buNone/>
            </a:pPr>
            <a:r>
              <a:rPr lang="en-US" dirty="0">
                <a:solidFill>
                  <a:srgbClr val="000000"/>
                </a:solidFill>
              </a:rPr>
              <a:t>   </a:t>
            </a:r>
            <a:r>
              <a:rPr lang="en-US" dirty="0" smtClean="0">
                <a:solidFill>
                  <a:srgbClr val="000000"/>
                </a:solidFill>
              </a:rPr>
              <a:t>	</a:t>
            </a:r>
            <a:r>
              <a:rPr lang="en-US" sz="8000" i="1" dirty="0" smtClean="0">
                <a:solidFill>
                  <a:srgbClr val="000000"/>
                </a:solidFill>
                <a:effectLst/>
                <a:latin typeface="Arial" pitchFamily="34" charset="0"/>
                <a:cs typeface="Arial" pitchFamily="34" charset="0"/>
              </a:rPr>
              <a:t>The </a:t>
            </a:r>
            <a:r>
              <a:rPr lang="en-US" sz="8000" i="1" dirty="0">
                <a:solidFill>
                  <a:srgbClr val="000000"/>
                </a:solidFill>
                <a:effectLst/>
                <a:latin typeface="Arial" pitchFamily="34" charset="0"/>
                <a:cs typeface="Arial" pitchFamily="34" charset="0"/>
              </a:rPr>
              <a:t>duration of 9,192,631,770 periods of the </a:t>
            </a:r>
            <a:r>
              <a:rPr lang="en-US" sz="8000" i="1" dirty="0" smtClean="0">
                <a:solidFill>
                  <a:srgbClr val="000000"/>
                </a:solidFill>
                <a:effectLst/>
                <a:latin typeface="Arial" pitchFamily="34" charset="0"/>
                <a:cs typeface="Arial" pitchFamily="34" charset="0"/>
              </a:rPr>
              <a:t>radiation corresponding </a:t>
            </a:r>
            <a:r>
              <a:rPr lang="en-US" sz="8000" i="1" dirty="0">
                <a:solidFill>
                  <a:srgbClr val="000000"/>
                </a:solidFill>
                <a:effectLst/>
                <a:latin typeface="Arial" pitchFamily="34" charset="0"/>
                <a:cs typeface="Arial" pitchFamily="34" charset="0"/>
              </a:rPr>
              <a:t>to the transition between two hyperfine levels of the ground state of the cesium-133 atom.</a:t>
            </a:r>
          </a:p>
          <a:p>
            <a:pPr>
              <a:lnSpc>
                <a:spcPct val="120000"/>
              </a:lnSpc>
              <a:spcBef>
                <a:spcPts val="0"/>
              </a:spcBef>
              <a:buFont typeface="Wingdings" pitchFamily="2" charset="2"/>
              <a:buNone/>
            </a:pPr>
            <a:endParaRPr lang="en-US" sz="8000" i="1" dirty="0">
              <a:solidFill>
                <a:srgbClr val="000000"/>
              </a:solidFill>
              <a:effectLst/>
              <a:latin typeface="Arial" pitchFamily="34" charset="0"/>
              <a:cs typeface="Arial" pitchFamily="34" charset="0"/>
            </a:endParaRPr>
          </a:p>
          <a:p>
            <a:pPr>
              <a:buFont typeface="Wingdings" pitchFamily="2" charset="2"/>
              <a:buNone/>
            </a:pPr>
            <a:r>
              <a:rPr lang="en-US" sz="3600" dirty="0">
                <a:solidFill>
                  <a:schemeClr val="bg1"/>
                </a:solidFill>
                <a:latin typeface="Arial" pitchFamily="34" charset="0"/>
                <a:cs typeface="Arial" pitchFamily="34" charset="0"/>
              </a:rPr>
              <a:t>=&gt;  </a:t>
            </a:r>
            <a:r>
              <a:rPr lang="en-US" sz="3600" dirty="0">
                <a:solidFill>
                  <a:schemeClr val="bg1"/>
                </a:solidFill>
                <a:effectLst/>
                <a:latin typeface="Arial" pitchFamily="34" charset="0"/>
                <a:cs typeface="Arial" pitchFamily="34" charset="0"/>
              </a:rPr>
              <a:t>Defined by Markowitz/Hall (USNO) &amp; Essen/Pa</a:t>
            </a:r>
            <a:r>
              <a:rPr lang="en-US" sz="2000" dirty="0">
                <a:solidFill>
                  <a:schemeClr val="bg1"/>
                </a:solidFill>
                <a:effectLst/>
              </a:rPr>
              <a:t>rry (NPL), 1958.</a:t>
            </a:r>
          </a:p>
          <a:p>
            <a:pPr>
              <a:buFont typeface="Wingdings" pitchFamily="2" charset="2"/>
              <a:buNone/>
            </a:pPr>
            <a:r>
              <a:rPr lang="en-US" sz="2000" dirty="0">
                <a:solidFill>
                  <a:schemeClr val="bg1"/>
                </a:solidFill>
                <a:effectLst/>
              </a:rPr>
              <a:t>=&gt;  Ratified by the SI in 1967.</a:t>
            </a:r>
          </a:p>
        </p:txBody>
      </p:sp>
      <p:sp>
        <p:nvSpPr>
          <p:cNvPr id="1555458" name="Rectangle 2"/>
          <p:cNvSpPr>
            <a:spLocks noGrp="1" noChangeArrowheads="1"/>
          </p:cNvSpPr>
          <p:nvPr>
            <p:ph type="title"/>
          </p:nvPr>
        </p:nvSpPr>
        <p:spPr bwMode="auto">
          <a:xfrm>
            <a:off x="1181100" y="609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a:latin typeface="Tahoma" pitchFamily="34" charset="0"/>
              </a:rPr>
              <a:t>SI Definition of the Second</a:t>
            </a:r>
            <a:r>
              <a:rPr lang="en-US">
                <a:solidFill>
                  <a:srgbClr val="FAFD00"/>
                </a:solidFill>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3" name="Rectangle 3"/>
          <p:cNvSpPr>
            <a:spLocks noGrp="1" noChangeArrowheads="1"/>
          </p:cNvSpPr>
          <p:nvPr>
            <p:ph idx="1"/>
          </p:nvPr>
        </p:nvSpPr>
        <p:spPr bwMode="auto">
          <a:xfrm>
            <a:off x="762000" y="2362200"/>
            <a:ext cx="79248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fontScale="55000" lnSpcReduction="20000"/>
          </a:bodyPr>
          <a:lstStyle/>
          <a:p>
            <a:pPr>
              <a:lnSpc>
                <a:spcPct val="110000"/>
              </a:lnSpc>
              <a:spcBef>
                <a:spcPts val="0"/>
              </a:spcBef>
              <a:buClr>
                <a:schemeClr val="tx2"/>
              </a:buClr>
            </a:pPr>
            <a:endParaRPr lang="en-US" sz="1600" dirty="0" smtClean="0">
              <a:solidFill>
                <a:schemeClr val="tx1"/>
              </a:solidFill>
              <a:effectLst/>
              <a:latin typeface="Arial" pitchFamily="34" charset="0"/>
              <a:cs typeface="Arial" pitchFamily="34" charset="0"/>
            </a:endParaRPr>
          </a:p>
          <a:p>
            <a:pPr>
              <a:lnSpc>
                <a:spcPct val="110000"/>
              </a:lnSpc>
              <a:spcBef>
                <a:spcPts val="0"/>
              </a:spcBef>
              <a:buClr>
                <a:schemeClr val="tx2"/>
              </a:buClr>
            </a:pPr>
            <a:endParaRPr lang="en-US" sz="1600" dirty="0">
              <a:solidFill>
                <a:schemeClr val="tx1"/>
              </a:solidFill>
              <a:latin typeface="Arial" pitchFamily="34" charset="0"/>
              <a:cs typeface="Arial" pitchFamily="34" charset="0"/>
            </a:endParaRPr>
          </a:p>
          <a:p>
            <a:pPr>
              <a:lnSpc>
                <a:spcPct val="110000"/>
              </a:lnSpc>
              <a:spcBef>
                <a:spcPts val="0"/>
              </a:spcBef>
              <a:buClr>
                <a:schemeClr val="tx2"/>
              </a:buClr>
            </a:pPr>
            <a:r>
              <a:rPr lang="en-US" sz="2900" dirty="0" smtClean="0">
                <a:solidFill>
                  <a:schemeClr val="tx1"/>
                </a:solidFill>
                <a:effectLst/>
                <a:latin typeface="Arial" pitchFamily="34" charset="0"/>
                <a:cs typeface="Arial" pitchFamily="34" charset="0"/>
              </a:rPr>
              <a:t>UTC </a:t>
            </a:r>
            <a:r>
              <a:rPr lang="en-US" sz="2900" dirty="0">
                <a:solidFill>
                  <a:schemeClr val="tx1"/>
                </a:solidFill>
                <a:effectLst/>
                <a:latin typeface="Arial" pitchFamily="34" charset="0"/>
                <a:cs typeface="Arial" pitchFamily="34" charset="0"/>
              </a:rPr>
              <a:t>is an atomic time scale based on the SI definition of the second.</a:t>
            </a:r>
          </a:p>
          <a:p>
            <a:pPr>
              <a:lnSpc>
                <a:spcPct val="110000"/>
              </a:lnSpc>
              <a:spcBef>
                <a:spcPts val="0"/>
              </a:spcBef>
              <a:buClr>
                <a:schemeClr val="tx2"/>
              </a:buClr>
            </a:pPr>
            <a:endParaRPr lang="en-US" sz="2900" dirty="0">
              <a:solidFill>
                <a:schemeClr val="tx1"/>
              </a:solidFill>
              <a:effectLst/>
              <a:latin typeface="Arial" pitchFamily="34" charset="0"/>
              <a:cs typeface="Arial" pitchFamily="34" charset="0"/>
            </a:endParaRPr>
          </a:p>
          <a:p>
            <a:pPr>
              <a:lnSpc>
                <a:spcPct val="110000"/>
              </a:lnSpc>
              <a:spcBef>
                <a:spcPts val="0"/>
              </a:spcBef>
              <a:buClr>
                <a:schemeClr val="tx2"/>
              </a:buClr>
            </a:pPr>
            <a:r>
              <a:rPr lang="en-US" sz="2900" dirty="0" smtClean="0">
                <a:solidFill>
                  <a:schemeClr val="tx1"/>
                </a:solidFill>
                <a:effectLst/>
                <a:latin typeface="Arial" pitchFamily="34" charset="0"/>
                <a:cs typeface="Arial" pitchFamily="34" charset="0"/>
              </a:rPr>
              <a:t>UTC </a:t>
            </a:r>
            <a:r>
              <a:rPr lang="en-US" sz="2900" dirty="0">
                <a:solidFill>
                  <a:schemeClr val="tx1"/>
                </a:solidFill>
                <a:effectLst/>
                <a:latin typeface="Arial" pitchFamily="34" charset="0"/>
                <a:cs typeface="Arial" pitchFamily="34" charset="0"/>
              </a:rPr>
              <a:t>is computed by the International Bureau of Weights and Measures (BIPM) in France.  They collect data from </a:t>
            </a:r>
            <a:r>
              <a:rPr lang="en-US" sz="2900" dirty="0" smtClean="0">
                <a:solidFill>
                  <a:schemeClr val="tx1"/>
                </a:solidFill>
                <a:effectLst/>
                <a:latin typeface="Arial" pitchFamily="34" charset="0"/>
                <a:cs typeface="Arial" pitchFamily="34" charset="0"/>
              </a:rPr>
              <a:t>about 400 </a:t>
            </a:r>
            <a:r>
              <a:rPr lang="en-US" sz="2900" dirty="0">
                <a:solidFill>
                  <a:schemeClr val="tx1"/>
                </a:solidFill>
                <a:effectLst/>
                <a:latin typeface="Arial" pitchFamily="34" charset="0"/>
                <a:cs typeface="Arial" pitchFamily="34" charset="0"/>
              </a:rPr>
              <a:t>atomic oscillators located at more than 60 laboratories.</a:t>
            </a:r>
          </a:p>
          <a:p>
            <a:pPr>
              <a:lnSpc>
                <a:spcPct val="110000"/>
              </a:lnSpc>
              <a:spcBef>
                <a:spcPts val="0"/>
              </a:spcBef>
              <a:buClr>
                <a:schemeClr val="tx2"/>
              </a:buClr>
            </a:pPr>
            <a:endParaRPr lang="en-US" sz="2900" dirty="0">
              <a:solidFill>
                <a:schemeClr val="tx1"/>
              </a:solidFill>
              <a:effectLst/>
              <a:latin typeface="Arial" pitchFamily="34" charset="0"/>
              <a:cs typeface="Arial" pitchFamily="34" charset="0"/>
            </a:endParaRPr>
          </a:p>
          <a:p>
            <a:pPr>
              <a:lnSpc>
                <a:spcPct val="110000"/>
              </a:lnSpc>
              <a:spcBef>
                <a:spcPts val="0"/>
              </a:spcBef>
              <a:buClr>
                <a:schemeClr val="tx2"/>
              </a:buClr>
            </a:pPr>
            <a:r>
              <a:rPr lang="en-US" sz="2900" dirty="0">
                <a:solidFill>
                  <a:schemeClr val="tx1"/>
                </a:solidFill>
                <a:effectLst/>
                <a:latin typeface="Arial" pitchFamily="34" charset="0"/>
                <a:cs typeface="Arial" pitchFamily="34" charset="0"/>
              </a:rPr>
              <a:t>Six SIM labs currently contribute to UTC:</a:t>
            </a:r>
          </a:p>
          <a:p>
            <a:pPr>
              <a:lnSpc>
                <a:spcPct val="110000"/>
              </a:lnSpc>
              <a:spcBef>
                <a:spcPts val="0"/>
              </a:spcBef>
              <a:buClr>
                <a:schemeClr val="tx2"/>
              </a:buClr>
            </a:pPr>
            <a:endParaRPr lang="en-US" sz="2900" dirty="0">
              <a:solidFill>
                <a:schemeClr val="tx1"/>
              </a:solidFill>
              <a:effectLst/>
              <a:latin typeface="Arial" pitchFamily="34" charset="0"/>
              <a:cs typeface="Arial" pitchFamily="34" charset="0"/>
            </a:endParaRPr>
          </a:p>
          <a:p>
            <a:pPr lvl="1">
              <a:lnSpc>
                <a:spcPct val="110000"/>
              </a:lnSpc>
              <a:spcBef>
                <a:spcPts val="0"/>
              </a:spcBef>
              <a:buClr>
                <a:schemeClr val="tx2"/>
              </a:buClr>
            </a:pPr>
            <a:r>
              <a:rPr lang="en-US" sz="2900" dirty="0" smtClean="0">
                <a:solidFill>
                  <a:schemeClr val="tx1"/>
                </a:solidFill>
                <a:effectLst/>
                <a:latin typeface="Arial" pitchFamily="34" charset="0"/>
                <a:cs typeface="Arial" pitchFamily="34" charset="0"/>
              </a:rPr>
              <a:t>CENAM, CENAMEP, INTI, NIST, NRC, ONRJ</a:t>
            </a:r>
            <a:endParaRPr lang="en-US" sz="2900" dirty="0">
              <a:solidFill>
                <a:schemeClr val="tx1"/>
              </a:solidFill>
              <a:effectLst/>
              <a:latin typeface="Arial" pitchFamily="34" charset="0"/>
              <a:cs typeface="Arial" pitchFamily="34" charset="0"/>
            </a:endParaRPr>
          </a:p>
          <a:p>
            <a:pPr lvl="1">
              <a:lnSpc>
                <a:spcPct val="110000"/>
              </a:lnSpc>
              <a:spcBef>
                <a:spcPts val="0"/>
              </a:spcBef>
              <a:buClr>
                <a:schemeClr val="tx2"/>
              </a:buClr>
            </a:pPr>
            <a:endParaRPr lang="en-US" sz="2900" dirty="0">
              <a:solidFill>
                <a:schemeClr val="tx1"/>
              </a:solidFill>
              <a:effectLst/>
              <a:latin typeface="Arial" pitchFamily="34" charset="0"/>
              <a:cs typeface="Arial" pitchFamily="34" charset="0"/>
            </a:endParaRPr>
          </a:p>
          <a:p>
            <a:pPr>
              <a:lnSpc>
                <a:spcPct val="110000"/>
              </a:lnSpc>
              <a:spcBef>
                <a:spcPts val="0"/>
              </a:spcBef>
              <a:buClr>
                <a:schemeClr val="tx2"/>
              </a:buClr>
            </a:pPr>
            <a:r>
              <a:rPr lang="en-US" sz="2900" dirty="0">
                <a:solidFill>
                  <a:schemeClr val="tx1"/>
                </a:solidFill>
                <a:effectLst/>
                <a:latin typeface="Arial" pitchFamily="34" charset="0"/>
                <a:cs typeface="Arial" pitchFamily="34" charset="0"/>
              </a:rPr>
              <a:t>UTC is a </a:t>
            </a:r>
            <a:r>
              <a:rPr lang="en-US" sz="2900" dirty="0" smtClean="0">
                <a:solidFill>
                  <a:schemeClr val="tx1"/>
                </a:solidFill>
                <a:effectLst/>
                <a:latin typeface="Arial" pitchFamily="34" charset="0"/>
                <a:cs typeface="Arial" pitchFamily="34" charset="0"/>
              </a:rPr>
              <a:t>virtual </a:t>
            </a:r>
            <a:r>
              <a:rPr lang="en-US" sz="2900" dirty="0">
                <a:solidFill>
                  <a:schemeClr val="tx1"/>
                </a:solidFill>
                <a:effectLst/>
                <a:latin typeface="Arial" pitchFamily="34" charset="0"/>
                <a:cs typeface="Arial" pitchFamily="34" charset="0"/>
              </a:rPr>
              <a:t>time scale, computed by the BIPM after the data is collected.  Therefore, no lab can distribute or broadcast </a:t>
            </a:r>
            <a:r>
              <a:rPr lang="en-US" sz="2900" dirty="0" smtClean="0">
                <a:solidFill>
                  <a:schemeClr val="tx1"/>
                </a:solidFill>
                <a:effectLst/>
                <a:latin typeface="Arial" pitchFamily="34" charset="0"/>
                <a:cs typeface="Arial" pitchFamily="34" charset="0"/>
              </a:rPr>
              <a:t>UTC</a:t>
            </a:r>
            <a:r>
              <a:rPr lang="en-US" sz="2900" dirty="0">
                <a:solidFill>
                  <a:schemeClr val="tx1"/>
                </a:solidFill>
                <a:effectLst/>
                <a:latin typeface="Arial" pitchFamily="34" charset="0"/>
                <a:cs typeface="Arial" pitchFamily="34" charset="0"/>
              </a:rPr>
              <a:t>.  </a:t>
            </a:r>
            <a:endParaRPr lang="en-US" sz="2900" dirty="0" smtClean="0">
              <a:solidFill>
                <a:schemeClr val="tx1"/>
              </a:solidFill>
              <a:effectLst/>
              <a:latin typeface="Arial" pitchFamily="34" charset="0"/>
              <a:cs typeface="Arial" pitchFamily="34" charset="0"/>
            </a:endParaRPr>
          </a:p>
          <a:p>
            <a:pPr>
              <a:lnSpc>
                <a:spcPct val="110000"/>
              </a:lnSpc>
              <a:spcBef>
                <a:spcPts val="0"/>
              </a:spcBef>
              <a:buClr>
                <a:schemeClr val="tx2"/>
              </a:buClr>
            </a:pPr>
            <a:endParaRPr lang="en-US" sz="2900" dirty="0">
              <a:solidFill>
                <a:schemeClr val="tx1"/>
              </a:solidFill>
              <a:latin typeface="Arial" pitchFamily="34" charset="0"/>
              <a:cs typeface="Arial" pitchFamily="34" charset="0"/>
            </a:endParaRPr>
          </a:p>
          <a:p>
            <a:pPr>
              <a:lnSpc>
                <a:spcPct val="110000"/>
              </a:lnSpc>
              <a:spcBef>
                <a:spcPts val="0"/>
              </a:spcBef>
              <a:buClr>
                <a:schemeClr val="tx2"/>
              </a:buClr>
            </a:pPr>
            <a:r>
              <a:rPr lang="en-US" sz="2900" dirty="0" smtClean="0">
                <a:solidFill>
                  <a:schemeClr val="tx1"/>
                </a:solidFill>
                <a:effectLst/>
                <a:latin typeface="Arial" pitchFamily="34" charset="0"/>
                <a:cs typeface="Arial" pitchFamily="34" charset="0"/>
              </a:rPr>
              <a:t>Many laboratories maintain local, real-time </a:t>
            </a:r>
            <a:r>
              <a:rPr lang="en-US" sz="2900" dirty="0">
                <a:solidFill>
                  <a:schemeClr val="tx1"/>
                </a:solidFill>
                <a:effectLst/>
                <a:latin typeface="Arial" pitchFamily="34" charset="0"/>
                <a:cs typeface="Arial" pitchFamily="34" charset="0"/>
              </a:rPr>
              <a:t>versions of </a:t>
            </a:r>
            <a:r>
              <a:rPr lang="en-US" sz="2900" dirty="0" smtClean="0">
                <a:solidFill>
                  <a:schemeClr val="tx1"/>
                </a:solidFill>
                <a:effectLst/>
                <a:latin typeface="Arial" pitchFamily="34" charset="0"/>
                <a:cs typeface="Arial" pitchFamily="34" charset="0"/>
              </a:rPr>
              <a:t>UTC that </a:t>
            </a:r>
            <a:r>
              <a:rPr lang="en-US" sz="2900" dirty="0">
                <a:solidFill>
                  <a:schemeClr val="tx1"/>
                </a:solidFill>
                <a:effectLst/>
                <a:latin typeface="Arial" pitchFamily="34" charset="0"/>
                <a:cs typeface="Arial" pitchFamily="34" charset="0"/>
              </a:rPr>
              <a:t>they </a:t>
            </a:r>
            <a:r>
              <a:rPr lang="en-US" sz="2900" dirty="0" smtClean="0">
                <a:solidFill>
                  <a:schemeClr val="tx1"/>
                </a:solidFill>
                <a:effectLst/>
                <a:latin typeface="Arial" pitchFamily="34" charset="0"/>
                <a:cs typeface="Arial" pitchFamily="34" charset="0"/>
              </a:rPr>
              <a:t>distribute as </a:t>
            </a:r>
            <a:r>
              <a:rPr lang="en-US" sz="2900" dirty="0">
                <a:solidFill>
                  <a:schemeClr val="tx1"/>
                </a:solidFill>
                <a:effectLst/>
                <a:latin typeface="Arial" pitchFamily="34" charset="0"/>
                <a:cs typeface="Arial" pitchFamily="34" charset="0"/>
              </a:rPr>
              <a:t>a measurement reference.  Most of the real-time versions of UTC are within 100 nanoseconds of the </a:t>
            </a:r>
            <a:r>
              <a:rPr lang="en-US" sz="2900" dirty="0" smtClean="0">
                <a:solidFill>
                  <a:schemeClr val="tx1"/>
                </a:solidFill>
                <a:latin typeface="Arial" pitchFamily="34" charset="0"/>
                <a:cs typeface="Arial" pitchFamily="34" charset="0"/>
              </a:rPr>
              <a:t>official </a:t>
            </a:r>
            <a:r>
              <a:rPr lang="en-US" sz="2900" dirty="0" smtClean="0">
                <a:solidFill>
                  <a:schemeClr val="tx1"/>
                </a:solidFill>
                <a:effectLst/>
                <a:latin typeface="Arial" pitchFamily="34" charset="0"/>
                <a:cs typeface="Arial" pitchFamily="34" charset="0"/>
              </a:rPr>
              <a:t>UTC </a:t>
            </a:r>
            <a:r>
              <a:rPr lang="en-US" sz="2900" dirty="0">
                <a:solidFill>
                  <a:schemeClr val="tx1"/>
                </a:solidFill>
                <a:effectLst/>
                <a:latin typeface="Arial" pitchFamily="34" charset="0"/>
                <a:cs typeface="Arial" pitchFamily="34" charset="0"/>
              </a:rPr>
              <a:t>time scale.</a:t>
            </a:r>
          </a:p>
          <a:p>
            <a:pPr>
              <a:lnSpc>
                <a:spcPct val="80000"/>
              </a:lnSpc>
              <a:buClr>
                <a:schemeClr val="bg1"/>
              </a:buClr>
              <a:buFont typeface="Monotype Sorts" pitchFamily="2" charset="2"/>
              <a:buNone/>
            </a:pPr>
            <a:endParaRPr lang="en-US" sz="2900" dirty="0">
              <a:solidFill>
                <a:schemeClr val="bg2"/>
              </a:solidFill>
              <a:effectLst/>
            </a:endParaRPr>
          </a:p>
        </p:txBody>
      </p:sp>
      <p:sp>
        <p:nvSpPr>
          <p:cNvPr id="1556482" name="Rectangle 2"/>
          <p:cNvSpPr>
            <a:spLocks noGrp="1" noChangeArrowheads="1"/>
          </p:cNvSpPr>
          <p:nvPr>
            <p:ph type="title"/>
          </p:nvPr>
        </p:nvSpPr>
        <p:spPr bwMode="auto">
          <a:xfrm>
            <a:off x="762000" y="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Coordinated Universal Time (UTC)</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bwMode="auto">
          <a:xfrm>
            <a:off x="533400" y="304800"/>
            <a:ext cx="82296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2800" dirty="0">
                <a:solidFill>
                  <a:schemeClr val="tx1"/>
                </a:solidFill>
                <a:latin typeface="Tahoma" pitchFamily="34" charset="0"/>
              </a:rPr>
              <a:t>UTC is the Official Reference for Time-Of-Day</a:t>
            </a:r>
            <a:r>
              <a:rPr lang="en-US" sz="2800" dirty="0">
                <a:solidFill>
                  <a:schemeClr val="tx1"/>
                </a:solidFill>
                <a:effectLst>
                  <a:outerShdw blurRad="38100" dist="38100" dir="2700000" algn="tl">
                    <a:srgbClr val="C0C0C0"/>
                  </a:outerShdw>
                </a:effectLst>
              </a:rPr>
              <a:t/>
            </a:r>
            <a:br>
              <a:rPr lang="en-US" sz="2800" dirty="0">
                <a:solidFill>
                  <a:schemeClr val="tx1"/>
                </a:solidFill>
                <a:effectLst>
                  <a:outerShdw blurRad="38100" dist="38100" dir="2700000" algn="tl">
                    <a:srgbClr val="C0C0C0"/>
                  </a:outerShdw>
                </a:effectLst>
              </a:rPr>
            </a:br>
            <a:endParaRPr lang="en-US" sz="2800" dirty="0">
              <a:solidFill>
                <a:schemeClr val="tx1"/>
              </a:solidFill>
            </a:endParaRPr>
          </a:p>
        </p:txBody>
      </p:sp>
      <p:sp>
        <p:nvSpPr>
          <p:cNvPr id="1557507" name="Rectangle 3"/>
          <p:cNvSpPr>
            <a:spLocks noGrp="1" noChangeArrowheads="1"/>
          </p:cNvSpPr>
          <p:nvPr>
            <p:ph type="body" sz="half" idx="1"/>
          </p:nvPr>
        </p:nvSpPr>
        <p:spPr bwMode="auto">
          <a:xfrm>
            <a:off x="533400" y="609600"/>
            <a:ext cx="7848600" cy="1447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lnSpcReduction="10000"/>
          </a:bodyPr>
          <a:lstStyle/>
          <a:p>
            <a:pPr lvl="1">
              <a:buClr>
                <a:schemeClr val="tx1"/>
              </a:buClr>
              <a:buFont typeface="Monotype Sorts" pitchFamily="2" charset="2"/>
              <a:buNone/>
            </a:pPr>
            <a:r>
              <a:rPr lang="en-US" sz="2000" dirty="0">
                <a:solidFill>
                  <a:schemeClr val="tx1"/>
                </a:solidFill>
              </a:rPr>
              <a:t>	</a:t>
            </a:r>
            <a:r>
              <a:rPr lang="en-US" sz="1800" dirty="0">
                <a:solidFill>
                  <a:schemeClr val="tx1"/>
                </a:solidFill>
                <a:effectLst/>
                <a:latin typeface="Arial" pitchFamily="34" charset="0"/>
                <a:cs typeface="Arial" pitchFamily="34" charset="0"/>
              </a:rPr>
              <a:t>Clocks synchronized to UTC display the same second (and normally the same minute) all over the world.  However, since UTC is used internationally, it ignores local conventions like time zones and daylight saving time (DST).  The UTC hour refers to the hour at the Prime Meridian which passes through Greenwich, England.  </a:t>
            </a:r>
          </a:p>
        </p:txBody>
      </p:sp>
      <p:pic>
        <p:nvPicPr>
          <p:cNvPr id="1557508" name="Picture 4" descr="Figure1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0"/>
            <a:ext cx="6934200" cy="4445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7" name="Rectangle 3"/>
          <p:cNvSpPr>
            <a:spLocks noGrp="1" noChangeArrowheads="1"/>
          </p:cNvSpPr>
          <p:nvPr>
            <p:ph idx="1"/>
          </p:nvPr>
        </p:nvSpPr>
        <p:spPr bwMode="auto">
          <a:xfrm>
            <a:off x="838200" y="2362200"/>
            <a:ext cx="7791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buClr>
                <a:schemeClr val="bg1"/>
              </a:buClr>
              <a:buSzPct val="55000"/>
            </a:pPr>
            <a:r>
              <a:rPr lang="en-US" dirty="0">
                <a:solidFill>
                  <a:srgbClr val="000000"/>
                </a:solidFill>
              </a:rPr>
              <a:t> </a:t>
            </a:r>
            <a:r>
              <a:rPr lang="en-US" dirty="0">
                <a:solidFill>
                  <a:srgbClr val="000000"/>
                </a:solidFill>
                <a:effectLst/>
                <a:latin typeface="Arial" pitchFamily="34" charset="0"/>
                <a:cs typeface="Arial" pitchFamily="34" charset="0"/>
              </a:rPr>
              <a:t>Second (s)</a:t>
            </a:r>
          </a:p>
          <a:p>
            <a:pPr lvl="1">
              <a:buClr>
                <a:schemeClr val="tx1"/>
              </a:buClr>
              <a:buSzPct val="95000"/>
            </a:pPr>
            <a:r>
              <a:rPr lang="en-US" sz="2400" dirty="0">
                <a:solidFill>
                  <a:srgbClr val="000000"/>
                </a:solidFill>
                <a:effectLst/>
                <a:latin typeface="Arial" pitchFamily="34" charset="0"/>
                <a:cs typeface="Arial" pitchFamily="34" charset="0"/>
              </a:rPr>
              <a:t>standard unit for time interval</a:t>
            </a:r>
          </a:p>
          <a:p>
            <a:pPr lvl="1">
              <a:buClr>
                <a:schemeClr val="tx1"/>
              </a:buClr>
              <a:buSzPct val="95000"/>
            </a:pPr>
            <a:r>
              <a:rPr lang="en-US" sz="2400" dirty="0">
                <a:solidFill>
                  <a:srgbClr val="000000"/>
                </a:solidFill>
                <a:effectLst/>
                <a:latin typeface="Arial" pitchFamily="34" charset="0"/>
                <a:cs typeface="Arial" pitchFamily="34" charset="0"/>
              </a:rPr>
              <a:t>one of 7 base SI units</a:t>
            </a:r>
          </a:p>
          <a:p>
            <a:pPr lvl="1">
              <a:buClr>
                <a:schemeClr val="tx1"/>
              </a:buClr>
              <a:buSzPct val="45000"/>
              <a:buFont typeface="Wingdings" pitchFamily="2" charset="2"/>
              <a:buChar char="v"/>
            </a:pPr>
            <a:endParaRPr lang="en-US" sz="2400" dirty="0">
              <a:solidFill>
                <a:srgbClr val="000000"/>
              </a:solidFill>
              <a:effectLst/>
              <a:latin typeface="Arial" pitchFamily="34" charset="0"/>
              <a:cs typeface="Arial" pitchFamily="34" charset="0"/>
            </a:endParaRPr>
          </a:p>
          <a:p>
            <a:pPr>
              <a:buClr>
                <a:schemeClr val="bg1"/>
              </a:buClr>
              <a:buFont typeface="Wingdings" pitchFamily="2" charset="2"/>
              <a:buChar char="v"/>
            </a:pPr>
            <a:r>
              <a:rPr lang="en-US" dirty="0">
                <a:solidFill>
                  <a:srgbClr val="000000"/>
                </a:solidFill>
                <a:effectLst/>
                <a:latin typeface="Arial" pitchFamily="34" charset="0"/>
                <a:cs typeface="Arial" pitchFamily="34" charset="0"/>
              </a:rPr>
              <a:t>  Hertz (Hz)</a:t>
            </a:r>
          </a:p>
          <a:p>
            <a:pPr lvl="1">
              <a:buClr>
                <a:schemeClr val="tx1"/>
              </a:buClr>
            </a:pPr>
            <a:r>
              <a:rPr lang="en-US" sz="2400" dirty="0">
                <a:solidFill>
                  <a:srgbClr val="000000"/>
                </a:solidFill>
                <a:effectLst/>
                <a:latin typeface="Arial" pitchFamily="34" charset="0"/>
                <a:cs typeface="Arial" pitchFamily="34" charset="0"/>
              </a:rPr>
              <a:t>standard unit for frequency (s</a:t>
            </a:r>
            <a:r>
              <a:rPr lang="en-US" sz="2400" baseline="30000" dirty="0">
                <a:solidFill>
                  <a:srgbClr val="000000"/>
                </a:solidFill>
                <a:effectLst/>
                <a:latin typeface="Arial" pitchFamily="34" charset="0"/>
                <a:cs typeface="Arial" pitchFamily="34" charset="0"/>
              </a:rPr>
              <a:t>-1</a:t>
            </a:r>
            <a:r>
              <a:rPr lang="en-US" sz="2400" dirty="0">
                <a:solidFill>
                  <a:srgbClr val="000000"/>
                </a:solidFill>
                <a:effectLst/>
                <a:latin typeface="Arial" pitchFamily="34" charset="0"/>
                <a:cs typeface="Arial" pitchFamily="34" charset="0"/>
              </a:rPr>
              <a:t>)</a:t>
            </a:r>
          </a:p>
          <a:p>
            <a:pPr lvl="1">
              <a:buClr>
                <a:schemeClr val="tx1"/>
              </a:buClr>
            </a:pPr>
            <a:r>
              <a:rPr lang="en-US" sz="2400" dirty="0">
                <a:solidFill>
                  <a:srgbClr val="000000"/>
                </a:solidFill>
                <a:effectLst/>
                <a:latin typeface="Arial" pitchFamily="34" charset="0"/>
                <a:cs typeface="Arial" pitchFamily="34" charset="0"/>
              </a:rPr>
              <a:t>events per second</a:t>
            </a:r>
          </a:p>
          <a:p>
            <a:pPr lvl="1">
              <a:buClr>
                <a:schemeClr val="tx1"/>
              </a:buClr>
            </a:pPr>
            <a:r>
              <a:rPr lang="en-US" sz="2400" dirty="0">
                <a:solidFill>
                  <a:srgbClr val="000000"/>
                </a:solidFill>
                <a:effectLst/>
                <a:latin typeface="Arial" pitchFamily="34" charset="0"/>
                <a:cs typeface="Arial" pitchFamily="34" charset="0"/>
              </a:rPr>
              <a:t>one of 21 SI units derived from base units</a:t>
            </a:r>
          </a:p>
        </p:txBody>
      </p:sp>
      <p:sp>
        <p:nvSpPr>
          <p:cNvPr id="1537026" name="Rectangle 2"/>
          <p:cNvSpPr>
            <a:spLocks noGrp="1" noChangeArrowheads="1"/>
          </p:cNvSpPr>
          <p:nvPr>
            <p:ph type="title"/>
          </p:nvPr>
        </p:nvSpPr>
        <p:spPr bwMode="auto">
          <a:xfrm>
            <a:off x="6858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Autofit/>
          </a:bodyPr>
          <a:lstStyle/>
          <a:p>
            <a:pPr algn="ctr"/>
            <a:r>
              <a:rPr lang="en-US" sz="2800" dirty="0">
                <a:solidFill>
                  <a:schemeClr val="bg1"/>
                </a:solidFill>
                <a:latin typeface="Tahoma" pitchFamily="34" charset="0"/>
              </a:rPr>
              <a:t>Two units of measurement in the International System (SI) apply to time and frequency metrology</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a:latin typeface="Tahoma" pitchFamily="34" charset="0"/>
              </a:rPr>
              <a:t>UTC is the Official Reference for Time Interval</a:t>
            </a:r>
            <a:r>
              <a:rPr lang="en-US" sz="2800">
                <a:effectLst>
                  <a:outerShdw blurRad="38100" dist="38100" dir="2700000" algn="tl">
                    <a:srgbClr val="C0C0C0"/>
                  </a:outerShdw>
                </a:effectLst>
                <a:latin typeface="Tahoma" pitchFamily="34" charset="0"/>
              </a:rPr>
              <a:t/>
            </a:r>
            <a:br>
              <a:rPr lang="en-US" sz="2800">
                <a:effectLst>
                  <a:outerShdw blurRad="38100" dist="38100" dir="2700000" algn="tl">
                    <a:srgbClr val="C0C0C0"/>
                  </a:outerShdw>
                </a:effectLst>
                <a:latin typeface="Tahoma" pitchFamily="34" charset="0"/>
              </a:rPr>
            </a:br>
            <a:endParaRPr lang="en-US" sz="2800">
              <a:latin typeface="Tahoma" pitchFamily="34" charset="0"/>
            </a:endParaRPr>
          </a:p>
        </p:txBody>
      </p:sp>
      <p:sp>
        <p:nvSpPr>
          <p:cNvPr id="1318915" name="Rectangle 3"/>
          <p:cNvSpPr>
            <a:spLocks noGrp="1" noChangeArrowheads="1"/>
          </p:cNvSpPr>
          <p:nvPr>
            <p:ph type="body" sz="half" idx="1"/>
          </p:nvPr>
        </p:nvSpPr>
        <p:spPr bwMode="auto">
          <a:xfrm>
            <a:off x="228600" y="2438400"/>
            <a:ext cx="4267200" cy="3581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1">
              <a:lnSpc>
                <a:spcPct val="80000"/>
              </a:lnSpc>
              <a:buClr>
                <a:schemeClr val="tx1"/>
              </a:buClr>
            </a:pPr>
            <a:r>
              <a:rPr lang="en-US" sz="1600" dirty="0">
                <a:solidFill>
                  <a:schemeClr val="tx1"/>
                </a:solidFill>
                <a:effectLst/>
              </a:rPr>
              <a:t>Time interval is the duration between two events measured in seconds or sub-seconds (milliseconds, microseconds, nanoseconds, picoseconds).</a:t>
            </a:r>
          </a:p>
          <a:p>
            <a:pPr lvl="1">
              <a:lnSpc>
                <a:spcPct val="80000"/>
              </a:lnSpc>
              <a:buClr>
                <a:schemeClr val="tx1"/>
              </a:buClr>
              <a:buFont typeface="Monotype Sorts" pitchFamily="2" charset="2"/>
              <a:buNone/>
            </a:pPr>
            <a:r>
              <a:rPr lang="en-US" sz="1600" dirty="0">
                <a:solidFill>
                  <a:schemeClr val="tx1"/>
                </a:solidFill>
                <a:effectLst/>
              </a:rPr>
              <a:t> </a:t>
            </a:r>
          </a:p>
          <a:p>
            <a:pPr lvl="1">
              <a:lnSpc>
                <a:spcPct val="80000"/>
              </a:lnSpc>
              <a:buClr>
                <a:schemeClr val="tx1"/>
              </a:buClr>
            </a:pPr>
            <a:r>
              <a:rPr lang="en-US" sz="1600" dirty="0">
                <a:solidFill>
                  <a:schemeClr val="tx1"/>
                </a:solidFill>
                <a:effectLst/>
              </a:rPr>
              <a:t>All time interval measurements are referenced to the best realization of the SI second as computed by the BIPM when they derive UTC.</a:t>
            </a:r>
          </a:p>
          <a:p>
            <a:pPr lvl="1">
              <a:lnSpc>
                <a:spcPct val="80000"/>
              </a:lnSpc>
              <a:buClr>
                <a:schemeClr val="tx1"/>
              </a:buClr>
              <a:buFont typeface="Monotype Sorts" pitchFamily="2" charset="2"/>
              <a:buNone/>
            </a:pPr>
            <a:endParaRPr lang="en-US" sz="1600" dirty="0">
              <a:solidFill>
                <a:schemeClr val="tx1"/>
              </a:solidFill>
              <a:effectLst/>
            </a:endParaRPr>
          </a:p>
          <a:p>
            <a:pPr lvl="1">
              <a:lnSpc>
                <a:spcPct val="80000"/>
              </a:lnSpc>
              <a:buClr>
                <a:schemeClr val="tx1"/>
              </a:buClr>
            </a:pPr>
            <a:r>
              <a:rPr lang="en-US" sz="1600" dirty="0">
                <a:solidFill>
                  <a:schemeClr val="tx1"/>
                </a:solidFill>
                <a:effectLst/>
              </a:rPr>
              <a:t>Clocks can be synchronized to UTC by using an On-Time Marker (OTM) that coincides as closely as possible with the arrival of the Coordinated Universal Time (UTC) second.  Systems such as GPS can provide this OTM.</a:t>
            </a:r>
          </a:p>
        </p:txBody>
      </p:sp>
      <p:pic>
        <p:nvPicPr>
          <p:cNvPr id="1318916" name="Picture 4" descr="mm_315_fig_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590800"/>
            <a:ext cx="3621088" cy="3459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bwMode="auto">
          <a:xfrm>
            <a:off x="457200" y="15240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a:latin typeface="Tahoma" pitchFamily="34" charset="0"/>
              </a:rPr>
              <a:t>UTC is the Official Reference for Frequency</a:t>
            </a:r>
            <a:r>
              <a:rPr lang="en-US" sz="2800">
                <a:effectLst>
                  <a:outerShdw blurRad="38100" dist="38100" dir="2700000" algn="tl">
                    <a:srgbClr val="C0C0C0"/>
                  </a:outerShdw>
                </a:effectLst>
                <a:latin typeface="Tahoma" pitchFamily="34" charset="0"/>
              </a:rPr>
              <a:t/>
            </a:r>
            <a:br>
              <a:rPr lang="en-US" sz="2800">
                <a:effectLst>
                  <a:outerShdw blurRad="38100" dist="38100" dir="2700000" algn="tl">
                    <a:srgbClr val="C0C0C0"/>
                  </a:outerShdw>
                </a:effectLst>
                <a:latin typeface="Tahoma" pitchFamily="34" charset="0"/>
              </a:rPr>
            </a:br>
            <a:endParaRPr lang="en-US" sz="2800">
              <a:latin typeface="Tahoma" pitchFamily="34" charset="0"/>
            </a:endParaRPr>
          </a:p>
        </p:txBody>
      </p:sp>
      <p:sp>
        <p:nvSpPr>
          <p:cNvPr id="1559555" name="Rectangle 3"/>
          <p:cNvSpPr>
            <a:spLocks noGrp="1" noChangeArrowheads="1"/>
          </p:cNvSpPr>
          <p:nvPr>
            <p:ph type="body" sz="half" idx="1"/>
          </p:nvPr>
        </p:nvSpPr>
        <p:spPr bwMode="auto">
          <a:xfrm>
            <a:off x="685800" y="5334000"/>
            <a:ext cx="79248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1">
              <a:lnSpc>
                <a:spcPct val="80000"/>
              </a:lnSpc>
              <a:buClr>
                <a:schemeClr val="tx1"/>
              </a:buClr>
              <a:buFont typeface="Monotype Sorts" pitchFamily="2" charset="2"/>
              <a:buNone/>
            </a:pPr>
            <a:r>
              <a:rPr lang="en-US" sz="1600" dirty="0">
                <a:solidFill>
                  <a:schemeClr val="tx1"/>
                </a:solidFill>
                <a:effectLst/>
              </a:rPr>
              <a:t>     </a:t>
            </a:r>
            <a:r>
              <a:rPr lang="en-US" sz="1600" dirty="0" smtClean="0">
                <a:solidFill>
                  <a:schemeClr val="tx1"/>
                </a:solidFill>
                <a:effectLst/>
              </a:rPr>
              <a:t>	</a:t>
            </a:r>
            <a:r>
              <a:rPr lang="en-US" sz="2000" dirty="0" smtClean="0">
                <a:solidFill>
                  <a:schemeClr val="tx1"/>
                </a:solidFill>
                <a:effectLst/>
                <a:latin typeface="Arial" pitchFamily="34" charset="0"/>
                <a:cs typeface="Arial" pitchFamily="34" charset="0"/>
              </a:rPr>
              <a:t>UTC </a:t>
            </a:r>
            <a:r>
              <a:rPr lang="en-US" sz="2000" dirty="0">
                <a:solidFill>
                  <a:schemeClr val="tx1"/>
                </a:solidFill>
                <a:effectLst/>
                <a:latin typeface="Arial" pitchFamily="34" charset="0"/>
                <a:cs typeface="Arial" pitchFamily="34" charset="0"/>
              </a:rPr>
              <a:t>runs at an extremely stable rate with an uncertainty measured in parts in 10</a:t>
            </a:r>
            <a:r>
              <a:rPr lang="en-US" sz="2000" baseline="30000" dirty="0">
                <a:solidFill>
                  <a:schemeClr val="tx1"/>
                </a:solidFill>
                <a:effectLst/>
                <a:latin typeface="Arial" pitchFamily="34" charset="0"/>
                <a:cs typeface="Arial" pitchFamily="34" charset="0"/>
              </a:rPr>
              <a:t>15</a:t>
            </a:r>
            <a:r>
              <a:rPr lang="en-US" sz="2000" dirty="0">
                <a:solidFill>
                  <a:schemeClr val="tx1"/>
                </a:solidFill>
                <a:effectLst/>
                <a:latin typeface="Arial" pitchFamily="34" charset="0"/>
                <a:cs typeface="Arial" pitchFamily="34" charset="0"/>
              </a:rPr>
              <a:t> or less.  Therefore, it serves as the international reference for all frequency measurements.</a:t>
            </a:r>
          </a:p>
          <a:p>
            <a:pPr lvl="1">
              <a:lnSpc>
                <a:spcPct val="80000"/>
              </a:lnSpc>
              <a:buClr>
                <a:schemeClr val="tx1"/>
              </a:buClr>
              <a:buFont typeface="Monotype Sorts" pitchFamily="2" charset="2"/>
              <a:buNone/>
            </a:pPr>
            <a:endParaRPr lang="en-US" sz="2000" dirty="0">
              <a:solidFill>
                <a:schemeClr val="bg2"/>
              </a:solidFill>
              <a:effectLst/>
              <a:latin typeface="Arial" pitchFamily="34" charset="0"/>
              <a:cs typeface="Arial" pitchFamily="34" charset="0"/>
            </a:endParaRPr>
          </a:p>
        </p:txBody>
      </p:sp>
      <p:pic>
        <p:nvPicPr>
          <p:cNvPr id="1559556" name="Picture 4" descr="us_frequency_allocations_char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781800" cy="43386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bwMode="auto">
          <a:xfrm>
            <a:off x="685800" y="2133600"/>
            <a:ext cx="80772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4800">
                <a:latin typeface="Tahoma" pitchFamily="34" charset="0"/>
              </a:rPr>
              <a:t>Measuring Frequency Accuracy</a:t>
            </a:r>
            <a:br>
              <a:rPr lang="en-US" sz="4800">
                <a:latin typeface="Tahoma" pitchFamily="34" charset="0"/>
              </a:rPr>
            </a:br>
            <a:endParaRPr lang="en-US" sz="4800">
              <a:solidFill>
                <a:srgbClr val="FAFD00"/>
              </a:solidFill>
              <a:latin typeface="Tahom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bwMode="auto">
          <a:xfrm>
            <a:off x="609600" y="2133600"/>
            <a:ext cx="8229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bodyPr>
          <a:lstStyle/>
          <a:p>
            <a:pPr>
              <a:spcBef>
                <a:spcPct val="0"/>
              </a:spcBef>
              <a:buClr>
                <a:schemeClr val="bg2">
                  <a:lumMod val="75000"/>
                </a:schemeClr>
              </a:buClr>
              <a:buFont typeface="Wingdings" pitchFamily="2" charset="2"/>
              <a:buChar char="v"/>
            </a:pPr>
            <a:r>
              <a:rPr lang="en-US" sz="2000" b="1" dirty="0">
                <a:solidFill>
                  <a:schemeClr val="tx1"/>
                </a:solidFill>
                <a:effectLst/>
                <a:latin typeface="Arial" pitchFamily="34" charset="0"/>
                <a:cs typeface="Arial" pitchFamily="34" charset="0"/>
              </a:rPr>
              <a:t>Device Under Test (DUT)</a:t>
            </a:r>
          </a:p>
          <a:p>
            <a:pPr lvl="1">
              <a:spcBef>
                <a:spcPct val="0"/>
              </a:spcBef>
              <a:buClr>
                <a:schemeClr val="bg2">
                  <a:lumMod val="75000"/>
                </a:schemeClr>
              </a:buClr>
              <a:buFont typeface="Wingdings" pitchFamily="2" charset="2"/>
              <a:buChar char="v"/>
            </a:pPr>
            <a:r>
              <a:rPr lang="en-US" sz="2000" dirty="0">
                <a:solidFill>
                  <a:schemeClr val="tx1"/>
                </a:solidFill>
                <a:effectLst/>
                <a:latin typeface="Arial" pitchFamily="34" charset="0"/>
                <a:cs typeface="Arial" pitchFamily="34" charset="0"/>
              </a:rPr>
              <a:t>Can be a tuning fork or a stopwatch or timer</a:t>
            </a:r>
          </a:p>
          <a:p>
            <a:pPr lvl="1">
              <a:spcBef>
                <a:spcPct val="0"/>
              </a:spcBef>
              <a:buClr>
                <a:schemeClr val="bg2">
                  <a:lumMod val="75000"/>
                </a:schemeClr>
              </a:buClr>
              <a:buFont typeface="Wingdings" pitchFamily="2" charset="2"/>
              <a:buChar char="v"/>
            </a:pPr>
            <a:r>
              <a:rPr lang="en-US" sz="2000" dirty="0">
                <a:solidFill>
                  <a:schemeClr val="tx1"/>
                </a:solidFill>
                <a:effectLst/>
                <a:latin typeface="Arial" pitchFamily="34" charset="0"/>
                <a:cs typeface="Arial" pitchFamily="34" charset="0"/>
              </a:rPr>
              <a:t>Can be a quartz, rubidium, or cesium oscillator</a:t>
            </a:r>
          </a:p>
          <a:p>
            <a:pPr lvl="1">
              <a:spcBef>
                <a:spcPct val="0"/>
              </a:spcBef>
              <a:buClr>
                <a:schemeClr val="bg2">
                  <a:lumMod val="75000"/>
                </a:schemeClr>
              </a:buClr>
              <a:buFont typeface="Wingdings" pitchFamily="2" charset="2"/>
              <a:buChar char="v"/>
            </a:pPr>
            <a:endParaRPr lang="en-US" sz="2000" dirty="0">
              <a:solidFill>
                <a:schemeClr val="tx1"/>
              </a:solidFill>
              <a:effectLst/>
              <a:latin typeface="Arial" pitchFamily="34" charset="0"/>
              <a:cs typeface="Arial" pitchFamily="34" charset="0"/>
            </a:endParaRPr>
          </a:p>
          <a:p>
            <a:pPr>
              <a:spcBef>
                <a:spcPct val="0"/>
              </a:spcBef>
              <a:buClr>
                <a:schemeClr val="bg2">
                  <a:lumMod val="75000"/>
                </a:schemeClr>
              </a:buClr>
              <a:buFont typeface="Wingdings" pitchFamily="2" charset="2"/>
              <a:buChar char="v"/>
            </a:pPr>
            <a:r>
              <a:rPr lang="en-US" sz="2000" b="1" dirty="0">
                <a:solidFill>
                  <a:schemeClr val="tx1"/>
                </a:solidFill>
                <a:effectLst/>
                <a:latin typeface="Arial" pitchFamily="34" charset="0"/>
                <a:cs typeface="Arial" pitchFamily="34" charset="0"/>
              </a:rPr>
              <a:t>Traceable Reference</a:t>
            </a:r>
            <a:r>
              <a:rPr lang="en-US" sz="2000" dirty="0">
                <a:solidFill>
                  <a:schemeClr val="tx1"/>
                </a:solidFill>
                <a:effectLst/>
                <a:latin typeface="Arial" pitchFamily="34" charset="0"/>
                <a:cs typeface="Arial" pitchFamily="34" charset="0"/>
              </a:rPr>
              <a:t> </a:t>
            </a:r>
          </a:p>
          <a:p>
            <a:pPr lvl="1">
              <a:spcBef>
                <a:spcPct val="0"/>
              </a:spcBef>
              <a:buClr>
                <a:schemeClr val="bg2">
                  <a:lumMod val="75000"/>
                </a:schemeClr>
              </a:buClr>
              <a:buFont typeface="Wingdings" pitchFamily="2" charset="2"/>
              <a:buChar char="v"/>
            </a:pPr>
            <a:r>
              <a:rPr lang="en-US" sz="2000" dirty="0">
                <a:solidFill>
                  <a:schemeClr val="tx1"/>
                </a:solidFill>
                <a:effectLst/>
                <a:latin typeface="Arial" pitchFamily="34" charset="0"/>
                <a:cs typeface="Arial" pitchFamily="34" charset="0"/>
              </a:rPr>
              <a:t>Can be any reference that can be linked back to the SI </a:t>
            </a:r>
          </a:p>
          <a:p>
            <a:pPr lvl="1">
              <a:spcBef>
                <a:spcPct val="0"/>
              </a:spcBef>
              <a:buClr>
                <a:schemeClr val="bg2">
                  <a:lumMod val="75000"/>
                </a:schemeClr>
              </a:buClr>
              <a:buFont typeface="Wingdings" pitchFamily="2" charset="2"/>
              <a:buChar char="v"/>
            </a:pPr>
            <a:endParaRPr lang="en-US" sz="2000" dirty="0">
              <a:solidFill>
                <a:schemeClr val="tx1"/>
              </a:solidFill>
              <a:effectLst/>
              <a:latin typeface="Arial" pitchFamily="34" charset="0"/>
              <a:cs typeface="Arial" pitchFamily="34" charset="0"/>
            </a:endParaRPr>
          </a:p>
          <a:p>
            <a:pPr>
              <a:spcBef>
                <a:spcPct val="0"/>
              </a:spcBef>
              <a:buClr>
                <a:schemeClr val="bg2">
                  <a:lumMod val="75000"/>
                </a:schemeClr>
              </a:buClr>
              <a:buFont typeface="Wingdings" pitchFamily="2" charset="2"/>
              <a:buChar char="v"/>
            </a:pPr>
            <a:r>
              <a:rPr lang="en-US" sz="2000" b="1" dirty="0">
                <a:solidFill>
                  <a:schemeClr val="tx1"/>
                </a:solidFill>
                <a:effectLst/>
                <a:latin typeface="Arial" pitchFamily="34" charset="0"/>
                <a:cs typeface="Arial" pitchFamily="34" charset="0"/>
              </a:rPr>
              <a:t>Calibration Method</a:t>
            </a:r>
          </a:p>
          <a:p>
            <a:pPr lvl="1">
              <a:spcBef>
                <a:spcPct val="0"/>
              </a:spcBef>
              <a:buClr>
                <a:schemeClr val="bg2">
                  <a:lumMod val="75000"/>
                </a:schemeClr>
              </a:buClr>
              <a:buFont typeface="Wingdings" pitchFamily="2" charset="2"/>
              <a:buChar char="v"/>
            </a:pPr>
            <a:r>
              <a:rPr lang="en-US" sz="2000" dirty="0">
                <a:solidFill>
                  <a:schemeClr val="tx1"/>
                </a:solidFill>
                <a:effectLst/>
                <a:latin typeface="Arial" pitchFamily="34" charset="0"/>
                <a:cs typeface="Arial" pitchFamily="34" charset="0"/>
              </a:rPr>
              <a:t>The measurement system and procedure used to collect data</a:t>
            </a:r>
          </a:p>
          <a:p>
            <a:pPr lvl="1">
              <a:spcBef>
                <a:spcPct val="0"/>
              </a:spcBef>
              <a:buClr>
                <a:schemeClr val="bg2">
                  <a:lumMod val="75000"/>
                </a:schemeClr>
              </a:buClr>
              <a:buFont typeface="Wingdings" pitchFamily="2" charset="2"/>
              <a:buChar char="v"/>
            </a:pPr>
            <a:endParaRPr lang="en-US" sz="2000" dirty="0">
              <a:solidFill>
                <a:schemeClr val="tx1"/>
              </a:solidFill>
              <a:effectLst/>
              <a:latin typeface="Arial" pitchFamily="34" charset="0"/>
              <a:cs typeface="Arial" pitchFamily="34" charset="0"/>
            </a:endParaRPr>
          </a:p>
          <a:p>
            <a:pPr>
              <a:spcBef>
                <a:spcPct val="0"/>
              </a:spcBef>
              <a:buClr>
                <a:schemeClr val="bg2">
                  <a:lumMod val="75000"/>
                </a:schemeClr>
              </a:buClr>
              <a:buFont typeface="Wingdings" pitchFamily="2" charset="2"/>
              <a:buChar char="v"/>
            </a:pPr>
            <a:r>
              <a:rPr lang="en-US" sz="2000" b="1" dirty="0">
                <a:solidFill>
                  <a:schemeClr val="tx1"/>
                </a:solidFill>
                <a:effectLst/>
                <a:latin typeface="Arial" pitchFamily="34" charset="0"/>
                <a:cs typeface="Arial" pitchFamily="34" charset="0"/>
              </a:rPr>
              <a:t>Calibration Result</a:t>
            </a:r>
          </a:p>
          <a:p>
            <a:pPr lvl="1">
              <a:spcBef>
                <a:spcPct val="0"/>
              </a:spcBef>
              <a:buClr>
                <a:schemeClr val="bg2">
                  <a:lumMod val="75000"/>
                </a:schemeClr>
              </a:buClr>
              <a:buFont typeface="Wingdings" pitchFamily="2" charset="2"/>
              <a:buChar char="v"/>
            </a:pPr>
            <a:r>
              <a:rPr lang="en-US" sz="2000" dirty="0">
                <a:solidFill>
                  <a:schemeClr val="tx1"/>
                </a:solidFill>
                <a:effectLst/>
                <a:latin typeface="Arial" pitchFamily="34" charset="0"/>
                <a:cs typeface="Arial" pitchFamily="34" charset="0"/>
              </a:rPr>
              <a:t>The result must be accompanied by an uncertainty analysis </a:t>
            </a:r>
          </a:p>
        </p:txBody>
      </p:sp>
      <p:sp>
        <p:nvSpPr>
          <p:cNvPr id="74754" name="Rectangle 2"/>
          <p:cNvSpPr>
            <a:spLocks noGrp="1" noChangeArrowheads="1"/>
          </p:cNvSpPr>
          <p:nvPr>
            <p:ph type="title"/>
          </p:nvPr>
        </p:nvSpPr>
        <p:spPr bwMode="auto">
          <a:xfrm>
            <a:off x="762000" y="304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Four Parts of a Calibration</a:t>
            </a:r>
            <a:endParaRPr lang="en-US" sz="3200" u="sng">
              <a:latin typeface="Tahom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7620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Calibration</a:t>
            </a:r>
            <a:endParaRPr lang="en-US" sz="3600" u="sng">
              <a:latin typeface="Tahoma" pitchFamily="34" charset="0"/>
            </a:endParaRPr>
          </a:p>
        </p:txBody>
      </p:sp>
      <p:sp>
        <p:nvSpPr>
          <p:cNvPr id="54275" name="Rectangle 3"/>
          <p:cNvSpPr>
            <a:spLocks noChangeArrowheads="1"/>
          </p:cNvSpPr>
          <p:nvPr/>
        </p:nvSpPr>
        <p:spPr bwMode="auto">
          <a:xfrm>
            <a:off x="762000" y="3035713"/>
            <a:ext cx="7848600" cy="230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78" tIns="44445" rIns="90478" bIns="44445">
            <a:spAutoFit/>
          </a:bodyPr>
          <a:lstStyle/>
          <a:p>
            <a:pPr algn="l"/>
            <a:r>
              <a:rPr lang="en-US" dirty="0">
                <a:solidFill>
                  <a:schemeClr val="tx1"/>
                </a:solidFill>
              </a:rPr>
              <a:t>Comparison between a reference and a device under test (DUT) that is conducted by collecting measurement data.  Calibration results should include a statement of measurement uncertainty, and should establish a traceability chain back to the International System of Units (SI).</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533400"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Test Uncertainty Ratio (TUR)</a:t>
            </a:r>
          </a:p>
        </p:txBody>
      </p:sp>
      <p:sp>
        <p:nvSpPr>
          <p:cNvPr id="62467" name="Rectangle 3"/>
          <p:cNvSpPr>
            <a:spLocks noChangeArrowheads="1"/>
          </p:cNvSpPr>
          <p:nvPr/>
        </p:nvSpPr>
        <p:spPr bwMode="auto">
          <a:xfrm>
            <a:off x="685800" y="2895600"/>
            <a:ext cx="7581900" cy="316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marL="914400" lvl="1" indent="-457200" algn="l">
              <a:buClr>
                <a:schemeClr val="tx2"/>
              </a:buClr>
              <a:buSzPct val="100000"/>
              <a:buFont typeface="Wingdings" pitchFamily="2" charset="2"/>
              <a:buChar char="v"/>
            </a:pPr>
            <a:r>
              <a:rPr lang="en-US" sz="2000" dirty="0" smtClean="0">
                <a:solidFill>
                  <a:schemeClr val="tx1"/>
                </a:solidFill>
              </a:rPr>
              <a:t>Common sense tells us that the reference </a:t>
            </a:r>
            <a:r>
              <a:rPr lang="en-US" sz="2000" dirty="0" smtClean="0">
                <a:solidFill>
                  <a:schemeClr val="tx1"/>
                </a:solidFill>
              </a:rPr>
              <a:t>must have a smaller uncertainty than the </a:t>
            </a:r>
            <a:r>
              <a:rPr lang="en-US" sz="2000" dirty="0" smtClean="0">
                <a:solidFill>
                  <a:schemeClr val="tx1"/>
                </a:solidFill>
              </a:rPr>
              <a:t>device under test.  The </a:t>
            </a:r>
            <a:r>
              <a:rPr lang="en-US" sz="2000" dirty="0">
                <a:solidFill>
                  <a:schemeClr val="tx1"/>
                </a:solidFill>
              </a:rPr>
              <a:t>performance ratio between the </a:t>
            </a:r>
            <a:r>
              <a:rPr lang="en-US" sz="2000" dirty="0" smtClean="0">
                <a:solidFill>
                  <a:schemeClr val="tx1"/>
                </a:solidFill>
              </a:rPr>
              <a:t>reference </a:t>
            </a:r>
            <a:r>
              <a:rPr lang="en-US" sz="2000" dirty="0">
                <a:solidFill>
                  <a:schemeClr val="tx1"/>
                </a:solidFill>
              </a:rPr>
              <a:t>and the device under </a:t>
            </a:r>
            <a:r>
              <a:rPr lang="en-US" sz="2000" dirty="0" smtClean="0">
                <a:solidFill>
                  <a:schemeClr val="tx1"/>
                </a:solidFill>
              </a:rPr>
              <a:t>test is called the test uncertainty ratio. </a:t>
            </a:r>
            <a:endParaRPr lang="en-US" sz="2000" dirty="0" smtClean="0">
              <a:solidFill>
                <a:schemeClr val="tx1"/>
              </a:solidFill>
            </a:endParaRPr>
          </a:p>
          <a:p>
            <a:pPr algn="l">
              <a:buClr>
                <a:schemeClr val="tx2"/>
              </a:buClr>
              <a:buSzPct val="100000"/>
            </a:pPr>
            <a:endParaRPr lang="en-US" sz="2000" dirty="0">
              <a:solidFill>
                <a:schemeClr val="tx1"/>
              </a:solidFill>
            </a:endParaRPr>
          </a:p>
          <a:p>
            <a:pPr marL="800100" lvl="1" indent="-342900" algn="l">
              <a:buClr>
                <a:schemeClr val="tx2"/>
              </a:buClr>
              <a:buSzPct val="100000"/>
              <a:buFont typeface="Wingdings" pitchFamily="2" charset="2"/>
              <a:buChar char="v"/>
            </a:pPr>
            <a:r>
              <a:rPr lang="en-US" sz="2000" i="1" dirty="0" smtClean="0">
                <a:solidFill>
                  <a:schemeClr val="tx1"/>
                </a:solidFill>
              </a:rPr>
              <a:t> ISO </a:t>
            </a:r>
            <a:r>
              <a:rPr lang="en-US" sz="2000" i="1" dirty="0">
                <a:solidFill>
                  <a:schemeClr val="tx1"/>
                </a:solidFill>
              </a:rPr>
              <a:t>Guide 17025</a:t>
            </a:r>
            <a:r>
              <a:rPr lang="en-US" sz="2000" dirty="0">
                <a:solidFill>
                  <a:schemeClr val="tx1"/>
                </a:solidFill>
              </a:rPr>
              <a:t> requires a complete uncertainty </a:t>
            </a:r>
            <a:r>
              <a:rPr lang="en-US" sz="2000" dirty="0" smtClean="0">
                <a:solidFill>
                  <a:schemeClr val="tx1"/>
                </a:solidFill>
              </a:rPr>
              <a:t>  analysis</a:t>
            </a:r>
            <a:r>
              <a:rPr lang="en-US" sz="2000" dirty="0">
                <a:solidFill>
                  <a:schemeClr val="tx1"/>
                </a:solidFill>
              </a:rPr>
              <a:t>.  However, if a 10:1 TUR is maintained, the </a:t>
            </a:r>
            <a:r>
              <a:rPr lang="en-US" sz="2000" dirty="0" smtClean="0">
                <a:solidFill>
                  <a:schemeClr val="tx1"/>
                </a:solidFill>
              </a:rPr>
              <a:t> uncertainty </a:t>
            </a:r>
            <a:r>
              <a:rPr lang="en-US" sz="2000" dirty="0">
                <a:solidFill>
                  <a:schemeClr val="tx1"/>
                </a:solidFill>
              </a:rPr>
              <a:t>analysis becomes much easier because you </a:t>
            </a:r>
            <a:r>
              <a:rPr lang="en-US" sz="2000" dirty="0" smtClean="0">
                <a:solidFill>
                  <a:schemeClr val="tx1"/>
                </a:solidFill>
              </a:rPr>
              <a:t> don’t </a:t>
            </a:r>
            <a:r>
              <a:rPr lang="en-US" sz="2000" dirty="0">
                <a:solidFill>
                  <a:schemeClr val="tx1"/>
                </a:solidFill>
              </a:rPr>
              <a:t>have to worry as much about the uncertainty of the </a:t>
            </a:r>
            <a:r>
              <a:rPr lang="en-US" sz="2000" dirty="0" smtClean="0">
                <a:solidFill>
                  <a:schemeClr val="tx1"/>
                </a:solidFill>
              </a:rPr>
              <a:t>reference.</a:t>
            </a: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70845" name="Group 29"/>
          <p:cNvGraphicFramePr>
            <a:graphicFrameLocks noGrp="1"/>
          </p:cNvGraphicFramePr>
          <p:nvPr>
            <p:extLst>
              <p:ext uri="{D42A27DB-BD31-4B8C-83A1-F6EECF244321}">
                <p14:modId xmlns:p14="http://schemas.microsoft.com/office/powerpoint/2010/main" val="2589988613"/>
              </p:ext>
            </p:extLst>
          </p:nvPr>
        </p:nvGraphicFramePr>
        <p:xfrm>
          <a:off x="1524000" y="304800"/>
          <a:ext cx="6172200" cy="6170584"/>
        </p:xfrm>
        <a:graphic>
          <a:graphicData uri="http://schemas.openxmlformats.org/drawingml/2006/table">
            <a:tbl>
              <a:tblPr/>
              <a:tblGrid>
                <a:gridCol w="3086100"/>
                <a:gridCol w="3086100"/>
              </a:tblGrid>
              <a:tr h="7870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dirty="0" smtClean="0">
                          <a:ln>
                            <a:noFill/>
                          </a:ln>
                          <a:solidFill>
                            <a:schemeClr val="bg2"/>
                          </a:solidFill>
                          <a:effectLst/>
                          <a:latin typeface="Arial" charset="0"/>
                        </a:rPr>
                        <a:t>For this DUT</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Use this reference</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r>
              <a:tr h="156837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dirty="0" smtClean="0">
                          <a:ln>
                            <a:noFill/>
                          </a:ln>
                          <a:solidFill>
                            <a:schemeClr val="bg2"/>
                          </a:solidFill>
                          <a:effectLst/>
                          <a:latin typeface="Arial" charset="0"/>
                        </a:rPr>
                        <a:t>Quartz</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Rubidium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Cesium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GPSDO</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National Standard</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18616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Rubidium</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Cesium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GPSDO</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National Standard</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44097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Cesium</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dirty="0" smtClean="0">
                          <a:ln>
                            <a:noFill/>
                          </a:ln>
                          <a:solidFill>
                            <a:schemeClr val="bg2"/>
                          </a:solidFill>
                          <a:effectLst/>
                          <a:latin typeface="Arial" charset="0"/>
                        </a:rPr>
                        <a:t>GPSDO, allow at least 1 week, maybe longer, for the calibration</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800" b="0" i="0" u="none" strike="noStrike" cap="none" normalizeH="0" baseline="0" dirty="0" smtClean="0">
                        <a:ln>
                          <a:noFill/>
                        </a:ln>
                        <a:solidFill>
                          <a:schemeClr val="bg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dirty="0" smtClean="0">
                          <a:ln>
                            <a:noFill/>
                          </a:ln>
                          <a:solidFill>
                            <a:schemeClr val="bg2"/>
                          </a:solidFill>
                          <a:effectLst/>
                          <a:latin typeface="Arial" charset="0"/>
                        </a:rPr>
                        <a:t>National Standard</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05875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bg2"/>
                          </a:solidFill>
                          <a:effectLst/>
                          <a:latin typeface="Arial" charset="0"/>
                        </a:rPr>
                        <a:t>GPSDO </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dirty="0" smtClean="0">
                          <a:ln>
                            <a:noFill/>
                          </a:ln>
                          <a:solidFill>
                            <a:schemeClr val="bg2"/>
                          </a:solidFill>
                          <a:effectLst/>
                          <a:latin typeface="Arial" charset="0"/>
                        </a:rPr>
                        <a:t>Normally not calibrated unless a national standard is used.</a:t>
                      </a:r>
                    </a:p>
                  </a:txBody>
                  <a:tcPr marL="90488" marR="90488" marT="44450" marB="4445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09600" y="5334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latin typeface="Tahoma" pitchFamily="34" charset="0"/>
              </a:rPr>
              <a:t>Frequency Accuracy (Offset)</a:t>
            </a:r>
            <a:endParaRPr lang="en-US" sz="3600" u="sng" dirty="0">
              <a:latin typeface="Tahoma" pitchFamily="34" charset="0"/>
            </a:endParaRPr>
          </a:p>
        </p:txBody>
      </p:sp>
      <p:sp>
        <p:nvSpPr>
          <p:cNvPr id="55299" name="Rectangle 3"/>
          <p:cNvSpPr>
            <a:spLocks noChangeArrowheads="1"/>
          </p:cNvSpPr>
          <p:nvPr/>
        </p:nvSpPr>
        <p:spPr bwMode="auto">
          <a:xfrm>
            <a:off x="1371600" y="3276600"/>
            <a:ext cx="6629400" cy="156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r>
              <a:rPr lang="en-US" dirty="0">
                <a:solidFill>
                  <a:schemeClr val="tx1"/>
                </a:solidFill>
              </a:rPr>
              <a:t>The degree of conformity of a measured value to its definition at a given point in time.  Accuracy tells us how closely an oscillator produces its nominal or nameplate frequency.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bwMode="auto">
          <a:xfrm>
            <a:off x="609600" y="5334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What else is it called?</a:t>
            </a:r>
            <a:endParaRPr lang="en-US" sz="3600" u="sng">
              <a:latin typeface="Tahoma" pitchFamily="34" charset="0"/>
            </a:endParaRPr>
          </a:p>
        </p:txBody>
      </p:sp>
      <p:sp>
        <p:nvSpPr>
          <p:cNvPr id="394245" name="Rectangle 5"/>
          <p:cNvSpPr>
            <a:spLocks noChangeArrowheads="1"/>
          </p:cNvSpPr>
          <p:nvPr/>
        </p:nvSpPr>
        <p:spPr bwMode="auto">
          <a:xfrm>
            <a:off x="669966" y="2362200"/>
            <a:ext cx="7924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marL="342900" indent="-342900" algn="l">
              <a:spcBef>
                <a:spcPct val="20000"/>
              </a:spcBef>
              <a:buClr>
                <a:schemeClr val="bg1"/>
              </a:buClr>
              <a:buSzPct val="75000"/>
              <a:buFont typeface="Monotype Sorts" pitchFamily="2" charset="2"/>
              <a:buChar char="n"/>
            </a:pPr>
            <a:r>
              <a:rPr lang="en-US" dirty="0">
                <a:solidFill>
                  <a:schemeClr val="tx1"/>
                </a:solidFill>
              </a:rPr>
              <a:t>Frequency Offset</a:t>
            </a:r>
          </a:p>
          <a:p>
            <a:pPr marL="342900" indent="-342900" algn="l">
              <a:spcBef>
                <a:spcPct val="20000"/>
              </a:spcBef>
              <a:buClr>
                <a:schemeClr val="bg1"/>
              </a:buClr>
              <a:buSzPct val="75000"/>
              <a:buFont typeface="Monotype Sorts" pitchFamily="2" charset="2"/>
              <a:buChar char="n"/>
            </a:pPr>
            <a:r>
              <a:rPr lang="en-US" dirty="0">
                <a:solidFill>
                  <a:schemeClr val="tx1"/>
                </a:solidFill>
              </a:rPr>
              <a:t>Frequency Error</a:t>
            </a:r>
          </a:p>
          <a:p>
            <a:pPr marL="342900" indent="-342900" algn="l">
              <a:spcBef>
                <a:spcPct val="20000"/>
              </a:spcBef>
              <a:buClr>
                <a:schemeClr val="bg1"/>
              </a:buClr>
              <a:buSzPct val="75000"/>
              <a:buFont typeface="Monotype Sorts" pitchFamily="2" charset="2"/>
              <a:buChar char="n"/>
            </a:pPr>
            <a:r>
              <a:rPr lang="en-US" dirty="0">
                <a:solidFill>
                  <a:schemeClr val="tx1"/>
                </a:solidFill>
              </a:rPr>
              <a:t>Frequency Bias</a:t>
            </a:r>
          </a:p>
          <a:p>
            <a:pPr marL="342900" indent="-342900" algn="l">
              <a:spcBef>
                <a:spcPct val="20000"/>
              </a:spcBef>
              <a:buClr>
                <a:schemeClr val="bg1"/>
              </a:buClr>
              <a:buSzPct val="75000"/>
              <a:buFont typeface="Monotype Sorts" pitchFamily="2" charset="2"/>
              <a:buChar char="n"/>
            </a:pPr>
            <a:r>
              <a:rPr lang="en-US" dirty="0">
                <a:solidFill>
                  <a:schemeClr val="tx1"/>
                </a:solidFill>
              </a:rPr>
              <a:t>Frequency Difference</a:t>
            </a:r>
          </a:p>
          <a:p>
            <a:pPr marL="342900" indent="-342900" algn="l">
              <a:spcBef>
                <a:spcPct val="20000"/>
              </a:spcBef>
              <a:buClr>
                <a:schemeClr val="bg1"/>
              </a:buClr>
              <a:buSzPct val="75000"/>
              <a:buFont typeface="Monotype Sorts" pitchFamily="2" charset="2"/>
              <a:buChar char="n"/>
            </a:pPr>
            <a:r>
              <a:rPr lang="en-US" dirty="0">
                <a:solidFill>
                  <a:schemeClr val="tx1"/>
                </a:solidFill>
              </a:rPr>
              <a:t>Relative Frequency</a:t>
            </a:r>
          </a:p>
          <a:p>
            <a:pPr marL="342900" indent="-342900" algn="l">
              <a:spcBef>
                <a:spcPct val="20000"/>
              </a:spcBef>
              <a:buClr>
                <a:schemeClr val="bg1"/>
              </a:buClr>
              <a:buSzPct val="75000"/>
              <a:buFont typeface="Monotype Sorts" pitchFamily="2" charset="2"/>
              <a:buChar char="n"/>
            </a:pPr>
            <a:r>
              <a:rPr lang="en-US" dirty="0">
                <a:solidFill>
                  <a:schemeClr val="tx1"/>
                </a:solidFill>
              </a:rPr>
              <a:t>Fractional Frequency</a:t>
            </a:r>
          </a:p>
          <a:p>
            <a:pPr marL="342900" indent="-342900" algn="l">
              <a:spcBef>
                <a:spcPct val="20000"/>
              </a:spcBef>
              <a:buClr>
                <a:schemeClr val="bg1"/>
              </a:buClr>
              <a:buSzPct val="75000"/>
              <a:buFont typeface="Monotype Sorts" pitchFamily="2" charset="2"/>
              <a:buChar char="n"/>
            </a:pPr>
            <a:r>
              <a:rPr lang="en-US" dirty="0">
                <a:solidFill>
                  <a:schemeClr val="tx1"/>
                </a:solidFill>
              </a:rPr>
              <a:t>Accuracy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762000" y="2286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Resolution</a:t>
            </a:r>
            <a:endParaRPr lang="en-US" sz="3600" u="sng">
              <a:solidFill>
                <a:srgbClr val="4A8BF8"/>
              </a:solidFill>
              <a:latin typeface="Tahoma" pitchFamily="34" charset="0"/>
            </a:endParaRPr>
          </a:p>
        </p:txBody>
      </p:sp>
      <p:sp>
        <p:nvSpPr>
          <p:cNvPr id="395268" name="Rectangle 4"/>
          <p:cNvSpPr>
            <a:spLocks noChangeArrowheads="1"/>
          </p:cNvSpPr>
          <p:nvPr/>
        </p:nvSpPr>
        <p:spPr bwMode="auto">
          <a:xfrm>
            <a:off x="1447800" y="2743200"/>
            <a:ext cx="66294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r>
              <a:rPr lang="en-US" sz="2000" dirty="0">
                <a:solidFill>
                  <a:schemeClr val="tx1"/>
                </a:solidFill>
              </a:rPr>
              <a:t>The smallest unit that a measurement can determine.  For example, if a 10-digit frequency counter is used to measure a 10 MHz signal, the resolution is .001 Hz, or 1 </a:t>
            </a:r>
            <a:r>
              <a:rPr lang="en-US" sz="2000" dirty="0" err="1">
                <a:solidFill>
                  <a:schemeClr val="tx1"/>
                </a:solidFill>
              </a:rPr>
              <a:t>mHz.</a:t>
            </a:r>
            <a:endParaRPr lang="en-US" sz="2000" dirty="0">
              <a:solidFill>
                <a:schemeClr val="tx1"/>
              </a:solidFill>
            </a:endParaRPr>
          </a:p>
          <a:p>
            <a:pPr algn="l"/>
            <a:endParaRPr lang="en-US" sz="2000" dirty="0">
              <a:solidFill>
                <a:schemeClr val="tx1"/>
              </a:solidFill>
            </a:endParaRPr>
          </a:p>
          <a:p>
            <a:r>
              <a:rPr lang="en-US" sz="2000" b="1" dirty="0">
                <a:solidFill>
                  <a:schemeClr val="tx1"/>
                </a:solidFill>
              </a:rPr>
              <a:t>10 000 000. 001     ==</a:t>
            </a:r>
            <a:r>
              <a:rPr lang="en-US" sz="2000" b="1" dirty="0">
                <a:solidFill>
                  <a:schemeClr val="tx1"/>
                </a:solidFill>
                <a:sym typeface="Wingdings" pitchFamily="2" charset="2"/>
              </a:rPr>
              <a:t> 10-digit counter</a:t>
            </a:r>
            <a:endParaRPr lang="en-US" sz="2000" b="1" dirty="0">
              <a:solidFill>
                <a:schemeClr val="tx1"/>
              </a:solidFill>
            </a:endParaRPr>
          </a:p>
          <a:p>
            <a:pPr algn="l"/>
            <a:endParaRPr lang="en-US" sz="2000" b="1" dirty="0">
              <a:solidFill>
                <a:schemeClr val="tx1"/>
              </a:solidFill>
            </a:endParaRPr>
          </a:p>
          <a:p>
            <a:pPr algn="l"/>
            <a:r>
              <a:rPr lang="en-US" sz="2000" dirty="0">
                <a:solidFill>
                  <a:schemeClr val="tx1"/>
                </a:solidFill>
              </a:rPr>
              <a:t>The “single shot” resolution is determined by the quality of the measurement system, but more resolution can usually be obtained by averaging.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7" name="Rectangle 3"/>
          <p:cNvSpPr>
            <a:spLocks noGrp="1" noChangeArrowheads="1"/>
          </p:cNvSpPr>
          <p:nvPr>
            <p:ph idx="1"/>
          </p:nvPr>
        </p:nvSpPr>
        <p:spPr bwMode="auto">
          <a:xfrm>
            <a:off x="762000" y="2133600"/>
            <a:ext cx="7791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normAutofit/>
          </a:bodyPr>
          <a:lstStyle/>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minute = 60 second</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hour = 60 minutes or 3600 seconds</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day = 24 hours or 1440 minutes or 86400 seconds</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year = 365.2422 days</a:t>
            </a:r>
          </a:p>
          <a:p>
            <a:pPr>
              <a:buClr>
                <a:schemeClr val="bg1"/>
              </a:buClr>
              <a:buSzPct val="140000"/>
              <a:buFont typeface="Wingdings" pitchFamily="2" charset="2"/>
              <a:buChar char="§"/>
            </a:pPr>
            <a:endParaRPr lang="en-US" sz="2000" dirty="0">
              <a:solidFill>
                <a:srgbClr val="000000"/>
              </a:solidFill>
              <a:effectLst/>
            </a:endParaRPr>
          </a:p>
          <a:p>
            <a:pPr algn="ctr">
              <a:buClr>
                <a:schemeClr val="bg1"/>
              </a:buClr>
              <a:buSzPct val="140000"/>
              <a:buFont typeface="Wingdings" pitchFamily="2" charset="2"/>
              <a:buNone/>
            </a:pPr>
            <a:r>
              <a:rPr lang="en-US" sz="2000" i="1" dirty="0">
                <a:solidFill>
                  <a:srgbClr val="1C1C1C"/>
                </a:solidFill>
                <a:effectLst/>
                <a:latin typeface="Times New Roman" pitchFamily="18" charset="0"/>
              </a:rPr>
              <a:t>Hour and minutes are based on the </a:t>
            </a:r>
            <a:r>
              <a:rPr lang="en-US" sz="2000" i="1" dirty="0" err="1">
                <a:solidFill>
                  <a:srgbClr val="1C1C1C"/>
                </a:solidFill>
                <a:effectLst/>
                <a:latin typeface="Times New Roman" pitchFamily="18" charset="0"/>
              </a:rPr>
              <a:t>sexagesimal</a:t>
            </a:r>
            <a:r>
              <a:rPr lang="en-US" sz="2000" i="1" dirty="0">
                <a:solidFill>
                  <a:srgbClr val="1C1C1C"/>
                </a:solidFill>
                <a:effectLst/>
                <a:latin typeface="Times New Roman" pitchFamily="18" charset="0"/>
              </a:rPr>
              <a:t> (base 60) system that is around 4000 years old.   Days are based on the duodecimal (base 12) system that is at least 3500 years old.</a:t>
            </a:r>
          </a:p>
          <a:p>
            <a:pPr lvl="1">
              <a:buClr>
                <a:schemeClr val="bg1"/>
              </a:buClr>
              <a:buSzPct val="140000"/>
              <a:buFont typeface="Wingdings" pitchFamily="2" charset="2"/>
              <a:buChar char="§"/>
            </a:pPr>
            <a:endParaRPr lang="en-US" sz="2000" i="1" dirty="0">
              <a:solidFill>
                <a:srgbClr val="1C1C1C"/>
              </a:solidFill>
              <a:effectLst/>
              <a:latin typeface="Times New Roman" pitchFamily="18" charset="0"/>
            </a:endParaRPr>
          </a:p>
        </p:txBody>
      </p:sp>
      <p:sp>
        <p:nvSpPr>
          <p:cNvPr id="1603586" name="Rectangle 2"/>
          <p:cNvSpPr>
            <a:spLocks noGrp="1" noChangeArrowheads="1"/>
          </p:cNvSpPr>
          <p:nvPr>
            <p:ph type="title"/>
          </p:nvPr>
        </p:nvSpPr>
        <p:spPr bwMode="auto">
          <a:xfrm>
            <a:off x="6858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a:bodyPr>
          <a:lstStyle/>
          <a:p>
            <a:pPr algn="ctr"/>
            <a:r>
              <a:rPr lang="en-US" sz="2800" dirty="0">
                <a:solidFill>
                  <a:schemeClr val="bg1"/>
                </a:solidFill>
                <a:latin typeface="Tahoma" pitchFamily="34" charset="0"/>
              </a:rPr>
              <a:t>The units of time of day are defined as multiples of the </a:t>
            </a:r>
            <a:r>
              <a:rPr lang="en-US" sz="2800" dirty="0" smtClean="0">
                <a:solidFill>
                  <a:schemeClr val="bg1"/>
                </a:solidFill>
                <a:latin typeface="Tahoma" pitchFamily="34" charset="0"/>
              </a:rPr>
              <a:t>SI second</a:t>
            </a:r>
            <a:endParaRPr lang="en-US" sz="2800" dirty="0">
              <a:solidFill>
                <a:schemeClr val="bg1"/>
              </a:solidFill>
              <a:latin typeface="Tahoma"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bwMode="auto">
          <a:xfrm>
            <a:off x="914400" y="304800"/>
            <a:ext cx="771525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dirty="0">
                <a:latin typeface="Tahoma" pitchFamily="34" charset="0"/>
              </a:rPr>
              <a:t>Using a Frequency Counter</a:t>
            </a:r>
            <a:endParaRPr lang="en-US" sz="4000" u="sng" dirty="0">
              <a:latin typeface="Tahoma" pitchFamily="34" charset="0"/>
            </a:endParaRPr>
          </a:p>
        </p:txBody>
      </p:sp>
      <p:pic>
        <p:nvPicPr>
          <p:cNvPr id="1575939" name="Picture 3"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7" y="1132226"/>
            <a:ext cx="8865543" cy="5141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5" name="Object 3"/>
          <p:cNvGraphicFramePr>
            <a:graphicFrameLocks noChangeAspect="1"/>
          </p:cNvGraphicFramePr>
          <p:nvPr>
            <p:extLst>
              <p:ext uri="{D42A27DB-BD31-4B8C-83A1-F6EECF244321}">
                <p14:modId xmlns:p14="http://schemas.microsoft.com/office/powerpoint/2010/main" val="2454455770"/>
              </p:ext>
            </p:extLst>
          </p:nvPr>
        </p:nvGraphicFramePr>
        <p:xfrm>
          <a:off x="1828800" y="2590800"/>
          <a:ext cx="4554538" cy="1117600"/>
        </p:xfrm>
        <a:graphic>
          <a:graphicData uri="http://schemas.openxmlformats.org/presentationml/2006/ole">
            <mc:AlternateContent xmlns:mc="http://schemas.openxmlformats.org/markup-compatibility/2006">
              <mc:Choice xmlns:v="urn:schemas-microsoft-com:vml" Requires="v">
                <p:oleObj spid="_x0000_s1226821" name="Equation" r:id="rId3" imgW="2070000" imgH="507960" progId="Equation.3">
                  <p:embed/>
                </p:oleObj>
              </mc:Choice>
              <mc:Fallback>
                <p:oleObj name="Equation" r:id="rId3" imgW="2070000" imgH="5079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90800"/>
                        <a:ext cx="4554538" cy="11176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6756"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400">
                <a:latin typeface="Tahoma" pitchFamily="34" charset="0"/>
              </a:rPr>
              <a:t>Estimating Frequency Offset (accuracy) in the Frequency Domain (a measurement made with respect to frequency)</a:t>
            </a:r>
            <a:endParaRPr lang="en-US" sz="2400" u="sng">
              <a:latin typeface="Tahoma" pitchFamily="34" charset="0"/>
            </a:endParaRPr>
          </a:p>
        </p:txBody>
      </p:sp>
      <p:graphicFrame>
        <p:nvGraphicFramePr>
          <p:cNvPr id="1226757" name="Object 5"/>
          <p:cNvGraphicFramePr>
            <a:graphicFrameLocks noGrp="1" noChangeAspect="1"/>
          </p:cNvGraphicFramePr>
          <p:nvPr>
            <p:ph sz="quarter" idx="13"/>
            <p:extLst>
              <p:ext uri="{D42A27DB-BD31-4B8C-83A1-F6EECF244321}">
                <p14:modId xmlns:p14="http://schemas.microsoft.com/office/powerpoint/2010/main" val="1371021266"/>
              </p:ext>
            </p:extLst>
          </p:nvPr>
        </p:nvGraphicFramePr>
        <p:xfrm>
          <a:off x="6553200" y="2590800"/>
          <a:ext cx="1004888" cy="1219200"/>
        </p:xfrm>
        <a:graphic>
          <a:graphicData uri="http://schemas.openxmlformats.org/presentationml/2006/ole">
            <mc:AlternateContent xmlns:mc="http://schemas.openxmlformats.org/markup-compatibility/2006">
              <mc:Choice xmlns:v="urn:schemas-microsoft-com:vml" Requires="v">
                <p:oleObj spid="_x0000_s1226822" name="Equation" r:id="rId5" imgW="368280" imgH="419040" progId="Equation.3">
                  <p:embed/>
                </p:oleObj>
              </mc:Choice>
              <mc:Fallback>
                <p:oleObj name="Equation" r:id="rId5" imgW="36828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590800"/>
                        <a:ext cx="1004888" cy="1219200"/>
                      </a:xfrm>
                      <a:prstGeom prst="rect">
                        <a:avLst/>
                      </a:prstGeom>
                      <a:noFill/>
                      <a:extLst/>
                    </p:spPr>
                  </p:pic>
                </p:oleObj>
              </mc:Fallback>
            </mc:AlternateContent>
          </a:graphicData>
        </a:graphic>
      </p:graphicFrame>
      <p:graphicFrame>
        <p:nvGraphicFramePr>
          <p:cNvPr id="1226760" name="Object 8"/>
          <p:cNvGraphicFramePr>
            <a:graphicFrameLocks noGrp="1" noChangeAspect="1"/>
          </p:cNvGraphicFramePr>
          <p:nvPr>
            <p:ph sz="quarter" idx="14"/>
            <p:extLst>
              <p:ext uri="{D42A27DB-BD31-4B8C-83A1-F6EECF244321}">
                <p14:modId xmlns:p14="http://schemas.microsoft.com/office/powerpoint/2010/main" val="1404104813"/>
              </p:ext>
            </p:extLst>
          </p:nvPr>
        </p:nvGraphicFramePr>
        <p:xfrm>
          <a:off x="2492375" y="3916363"/>
          <a:ext cx="4168775" cy="854075"/>
        </p:xfrm>
        <a:graphic>
          <a:graphicData uri="http://schemas.openxmlformats.org/presentationml/2006/ole">
            <mc:AlternateContent xmlns:mc="http://schemas.openxmlformats.org/markup-compatibility/2006">
              <mc:Choice xmlns:v="urn:schemas-microsoft-com:vml" Requires="v">
                <p:oleObj spid="_x0000_s1226823" name="Equation" r:id="rId7" imgW="2044440" imgH="419040" progId="Equation.3">
                  <p:embed/>
                </p:oleObj>
              </mc:Choice>
              <mc:Fallback>
                <p:oleObj name="Equation" r:id="rId7" imgW="2044440" imgH="419040" progId="Equation.3">
                  <p:embed/>
                  <p:pic>
                    <p:nvPicPr>
                      <p:cNvPr id="0" name="Object 8"/>
                      <p:cNvPicPr>
                        <a:picLocks noGrp="1" noChangeAspect="1" noChangeArrowheads="1"/>
                      </p:cNvPicPr>
                      <p:nvPr/>
                    </p:nvPicPr>
                    <p:blipFill>
                      <a:blip r:embed="rId8"/>
                      <a:srcRect/>
                      <a:stretch>
                        <a:fillRect/>
                      </a:stretch>
                    </p:blipFill>
                    <p:spPr bwMode="auto">
                      <a:xfrm>
                        <a:off x="2492375" y="3916363"/>
                        <a:ext cx="41687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6758" name="Text Box 6"/>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226759" name="Text Box 7"/>
          <p:cNvSpPr txBox="1">
            <a:spLocks noChangeArrowheads="1"/>
          </p:cNvSpPr>
          <p:nvPr/>
        </p:nvSpPr>
        <p:spPr bwMode="auto">
          <a:xfrm>
            <a:off x="919348" y="4724400"/>
            <a:ext cx="731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buFont typeface="Monotype Sorts" pitchFamily="2" charset="2"/>
              <a:buChar char="n"/>
            </a:pPr>
            <a:r>
              <a:rPr lang="en-US" b="1" dirty="0">
                <a:solidFill>
                  <a:schemeClr val="bg2"/>
                </a:solidFill>
              </a:rPr>
              <a:t>  </a:t>
            </a:r>
            <a:r>
              <a:rPr lang="en-US" sz="2000" b="1" dirty="0" err="1">
                <a:solidFill>
                  <a:schemeClr val="tx1"/>
                </a:solidFill>
              </a:rPr>
              <a:t>f</a:t>
            </a:r>
            <a:r>
              <a:rPr lang="en-US" sz="2000" b="1" baseline="-25000" dirty="0" err="1">
                <a:solidFill>
                  <a:schemeClr val="tx1"/>
                </a:solidFill>
              </a:rPr>
              <a:t>measured</a:t>
            </a:r>
            <a:r>
              <a:rPr lang="en-US" sz="2000" b="1" dirty="0">
                <a:solidFill>
                  <a:schemeClr val="tx1"/>
                </a:solidFill>
              </a:rPr>
              <a:t> is the reading from an instrument, such as a  	frequency counter</a:t>
            </a:r>
          </a:p>
          <a:p>
            <a:pPr algn="l">
              <a:spcBef>
                <a:spcPct val="50000"/>
              </a:spcBef>
              <a:buClr>
                <a:schemeClr val="bg1"/>
              </a:buClr>
              <a:buSzPct val="75000"/>
              <a:buFont typeface="Monotype Sorts" pitchFamily="2" charset="2"/>
              <a:buChar char="n"/>
            </a:pPr>
            <a:r>
              <a:rPr lang="en-US" sz="2000" b="1" dirty="0">
                <a:solidFill>
                  <a:schemeClr val="tx1"/>
                </a:solidFill>
              </a:rPr>
              <a:t>  </a:t>
            </a:r>
            <a:r>
              <a:rPr lang="en-US" sz="2000" b="1" dirty="0" err="1">
                <a:solidFill>
                  <a:schemeClr val="tx1"/>
                </a:solidFill>
              </a:rPr>
              <a:t>f</a:t>
            </a:r>
            <a:r>
              <a:rPr lang="en-US" sz="2000" b="1" baseline="-25000" dirty="0" err="1">
                <a:solidFill>
                  <a:schemeClr val="tx1"/>
                </a:solidFill>
              </a:rPr>
              <a:t>nominal</a:t>
            </a:r>
            <a:r>
              <a:rPr lang="en-US" sz="2000" b="1" dirty="0">
                <a:solidFill>
                  <a:schemeClr val="tx1"/>
                </a:solidFill>
              </a:rPr>
              <a:t> is the frequency labeled on the oscillator’s output</a:t>
            </a:r>
          </a:p>
          <a:p>
            <a:pPr algn="l">
              <a:spcBef>
                <a:spcPct val="50000"/>
              </a:spcBef>
              <a:buClr>
                <a:schemeClr val="bg1"/>
              </a:buClr>
              <a:buSzPct val="75000"/>
            </a:pPr>
            <a:endParaRPr lang="en-US" sz="2000" b="1"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1026"/>
          <p:cNvSpPr>
            <a:spLocks noGrp="1" noChangeArrowheads="1"/>
          </p:cNvSpPr>
          <p:nvPr>
            <p:ph type="title"/>
          </p:nvPr>
        </p:nvSpPr>
        <p:spPr bwMode="auto">
          <a:xfrm>
            <a:off x="609600" y="381000"/>
            <a:ext cx="771525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dirty="0">
                <a:latin typeface="Tahoma" pitchFamily="34" charset="0"/>
              </a:rPr>
              <a:t>Phase </a:t>
            </a:r>
            <a:endParaRPr lang="en-US" sz="4000" dirty="0">
              <a:latin typeface="Tahoma" pitchFamily="34" charset="0"/>
            </a:endParaRPr>
          </a:p>
        </p:txBody>
      </p:sp>
      <p:sp>
        <p:nvSpPr>
          <p:cNvPr id="800771" name="Rectangle 1027"/>
          <p:cNvSpPr>
            <a:spLocks noChangeArrowheads="1"/>
          </p:cNvSpPr>
          <p:nvPr/>
        </p:nvSpPr>
        <p:spPr bwMode="auto">
          <a:xfrm>
            <a:off x="381000" y="2286000"/>
            <a:ext cx="8382000" cy="36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78" tIns="44445" rIns="90478" bIns="44445">
            <a:spAutoFit/>
          </a:bodyPr>
          <a:lstStyle/>
          <a:p>
            <a:pPr algn="l">
              <a:buClr>
                <a:schemeClr val="bg1"/>
              </a:buClr>
              <a:buFont typeface="Monotype Sorts" pitchFamily="2" charset="2"/>
              <a:buNone/>
            </a:pPr>
            <a:endParaRPr lang="en-US" sz="1800" dirty="0">
              <a:solidFill>
                <a:schemeClr val="tx1"/>
              </a:solidFill>
            </a:endParaRPr>
          </a:p>
          <a:p>
            <a:pPr algn="l">
              <a:buClr>
                <a:schemeClr val="bg1"/>
              </a:buClr>
            </a:pPr>
            <a:r>
              <a:rPr lang="en-US" sz="1600" dirty="0" smtClean="0">
                <a:solidFill>
                  <a:schemeClr val="tx1"/>
                </a:solidFill>
              </a:rPr>
              <a:t>Time </a:t>
            </a:r>
            <a:r>
              <a:rPr lang="en-US" sz="1600" dirty="0">
                <a:solidFill>
                  <a:schemeClr val="tx1"/>
                </a:solidFill>
              </a:rPr>
              <a:t>and </a:t>
            </a:r>
            <a:r>
              <a:rPr lang="en-US" sz="1600" dirty="0" smtClean="0">
                <a:solidFill>
                  <a:schemeClr val="tx1"/>
                </a:solidFill>
              </a:rPr>
              <a:t>frequency </a:t>
            </a:r>
            <a:r>
              <a:rPr lang="en-US" sz="1600" dirty="0">
                <a:solidFill>
                  <a:schemeClr val="tx1"/>
                </a:solidFill>
              </a:rPr>
              <a:t>metrologists usually use units of time to talk about phase, rather than using units of phase angle. Therefore “time plot”, “time difference plot”, and “phase plot” usually mean the same thing.</a:t>
            </a:r>
          </a:p>
          <a:p>
            <a:pPr algn="l">
              <a:buClr>
                <a:schemeClr val="bg1"/>
              </a:buClr>
              <a:buFont typeface="Monotype Sorts" pitchFamily="2" charset="2"/>
              <a:buChar char="n"/>
            </a:pPr>
            <a:endParaRPr lang="en-US" sz="1600" dirty="0">
              <a:solidFill>
                <a:schemeClr val="tx1"/>
              </a:solidFill>
            </a:endParaRPr>
          </a:p>
          <a:p>
            <a:pPr algn="l">
              <a:buClr>
                <a:schemeClr val="bg1"/>
              </a:buClr>
            </a:pPr>
            <a:r>
              <a:rPr lang="en-US" sz="1600" dirty="0" smtClean="0">
                <a:solidFill>
                  <a:schemeClr val="tx1"/>
                </a:solidFill>
              </a:rPr>
              <a:t>The </a:t>
            </a:r>
            <a:r>
              <a:rPr lang="en-US" sz="1600" dirty="0">
                <a:solidFill>
                  <a:schemeClr val="tx1"/>
                </a:solidFill>
              </a:rPr>
              <a:t>time interval for a 1° phase </a:t>
            </a:r>
            <a:r>
              <a:rPr lang="en-US" sz="1600" dirty="0" smtClean="0">
                <a:solidFill>
                  <a:schemeClr val="tx1"/>
                </a:solidFill>
              </a:rPr>
              <a:t>change is inversely </a:t>
            </a:r>
            <a:r>
              <a:rPr lang="en-US" sz="1600" dirty="0">
                <a:solidFill>
                  <a:schemeClr val="tx1"/>
                </a:solidFill>
              </a:rPr>
              <a:t>proportional to the frequency. If the frequency of a signal is given by </a:t>
            </a:r>
            <a:r>
              <a:rPr lang="en-US" sz="1600" i="1" dirty="0">
                <a:solidFill>
                  <a:schemeClr val="tx1"/>
                </a:solidFill>
              </a:rPr>
              <a:t>f</a:t>
            </a:r>
            <a:r>
              <a:rPr lang="en-US" sz="1600" dirty="0">
                <a:solidFill>
                  <a:schemeClr val="tx1"/>
                </a:solidFill>
              </a:rPr>
              <a:t>, then the time </a:t>
            </a:r>
            <a:r>
              <a:rPr lang="en-US" sz="1600" dirty="0" err="1">
                <a:solidFill>
                  <a:schemeClr val="tx1"/>
                </a:solidFill>
              </a:rPr>
              <a:t>t</a:t>
            </a:r>
            <a:r>
              <a:rPr lang="en-US" sz="1600" baseline="-25000" dirty="0" err="1">
                <a:solidFill>
                  <a:schemeClr val="tx1"/>
                </a:solidFill>
              </a:rPr>
              <a:t>deg</a:t>
            </a:r>
            <a:r>
              <a:rPr lang="en-US" sz="1600" dirty="0">
                <a:solidFill>
                  <a:schemeClr val="tx1"/>
                </a:solidFill>
              </a:rPr>
              <a:t> (in seconds) corresponding to 1° of phase is</a:t>
            </a:r>
            <a:r>
              <a:rPr lang="en-US" sz="1600" dirty="0" smtClean="0">
                <a:solidFill>
                  <a:schemeClr val="tx1"/>
                </a:solidFill>
              </a:rPr>
              <a:t>:</a:t>
            </a:r>
            <a:endParaRPr lang="en-US" sz="1600" dirty="0">
              <a:solidFill>
                <a:schemeClr val="tx1"/>
              </a:solidFill>
            </a:endParaRPr>
          </a:p>
          <a:p>
            <a:pPr lvl="2">
              <a:spcBef>
                <a:spcPts val="500"/>
              </a:spcBef>
              <a:spcAft>
                <a:spcPts val="500"/>
              </a:spcAft>
              <a:buClr>
                <a:schemeClr val="bg1"/>
              </a:buClr>
            </a:pPr>
            <a:r>
              <a:rPr lang="en-US" sz="2000" b="1" dirty="0" err="1" smtClean="0">
                <a:solidFill>
                  <a:schemeClr val="tx1"/>
                </a:solidFill>
              </a:rPr>
              <a:t>t</a:t>
            </a:r>
            <a:r>
              <a:rPr lang="en-US" sz="2000" b="1" baseline="-25000" dirty="0" err="1" smtClean="0">
                <a:solidFill>
                  <a:schemeClr val="tx1"/>
                </a:solidFill>
              </a:rPr>
              <a:t>deg</a:t>
            </a:r>
            <a:r>
              <a:rPr lang="en-US" sz="2000" b="1" dirty="0" smtClean="0">
                <a:solidFill>
                  <a:schemeClr val="tx1"/>
                </a:solidFill>
              </a:rPr>
              <a:t> </a:t>
            </a:r>
            <a:r>
              <a:rPr lang="en-US" sz="2000" b="1" dirty="0">
                <a:solidFill>
                  <a:schemeClr val="tx1"/>
                </a:solidFill>
              </a:rPr>
              <a:t>= 1 / (360</a:t>
            </a:r>
            <a:r>
              <a:rPr lang="en-US" sz="2000" b="1" i="1" dirty="0">
                <a:solidFill>
                  <a:schemeClr val="tx1"/>
                </a:solidFill>
              </a:rPr>
              <a:t>f</a:t>
            </a:r>
            <a:r>
              <a:rPr lang="en-US" sz="2000" b="1" dirty="0">
                <a:solidFill>
                  <a:schemeClr val="tx1"/>
                </a:solidFill>
              </a:rPr>
              <a:t>) = T / 360</a:t>
            </a:r>
          </a:p>
          <a:p>
            <a:pPr lvl="2">
              <a:spcBef>
                <a:spcPts val="500"/>
              </a:spcBef>
              <a:spcAft>
                <a:spcPts val="500"/>
              </a:spcAft>
              <a:buClr>
                <a:schemeClr val="bg1"/>
              </a:buClr>
            </a:pPr>
            <a:endParaRPr lang="en-US" sz="1600" dirty="0">
              <a:solidFill>
                <a:schemeClr val="tx1"/>
              </a:solidFill>
            </a:endParaRPr>
          </a:p>
          <a:p>
            <a:pPr algn="l">
              <a:buClr>
                <a:schemeClr val="bg1"/>
              </a:buClr>
            </a:pPr>
            <a:r>
              <a:rPr lang="en-US" sz="1600" dirty="0" smtClean="0">
                <a:solidFill>
                  <a:schemeClr val="tx1"/>
                </a:solidFill>
              </a:rPr>
              <a:t>Therefore</a:t>
            </a:r>
            <a:r>
              <a:rPr lang="en-US" sz="1600" dirty="0">
                <a:solidFill>
                  <a:schemeClr val="tx1"/>
                </a:solidFill>
              </a:rPr>
              <a:t>, a 90° phase shift on a 1 MHz signal corresponds to a time shift of about 250 nanoseconds. </a:t>
            </a:r>
            <a:r>
              <a:rPr lang="en-US" sz="1600" dirty="0" smtClean="0">
                <a:solidFill>
                  <a:schemeClr val="tx1"/>
                </a:solidFill>
              </a:rPr>
              <a:t> This </a:t>
            </a:r>
            <a:r>
              <a:rPr lang="en-US" sz="1600" dirty="0">
                <a:solidFill>
                  <a:schemeClr val="tx1"/>
                </a:solidFill>
              </a:rPr>
              <a:t>same answer can be obtained by taking the period of 1 MHz (1000 nanoseconds) and dividing by 4</a:t>
            </a:r>
            <a:r>
              <a:rPr lang="en-US" sz="1600" dirty="0" smtClean="0">
                <a:solidFill>
                  <a:schemeClr val="tx1"/>
                </a:solidFill>
              </a:rPr>
              <a:t>.</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bwMode="auto">
          <a:xfrm>
            <a:off x="8382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Phase Comparisons</a:t>
            </a:r>
          </a:p>
        </p:txBody>
      </p:sp>
      <p:sp>
        <p:nvSpPr>
          <p:cNvPr id="305155" name="Rectangle 3"/>
          <p:cNvSpPr>
            <a:spLocks noChangeArrowheads="1"/>
          </p:cNvSpPr>
          <p:nvPr/>
        </p:nvSpPr>
        <p:spPr bwMode="auto">
          <a:xfrm>
            <a:off x="762000" y="2667000"/>
            <a:ext cx="7581900" cy="341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buClr>
                <a:schemeClr val="bg1"/>
              </a:buClr>
              <a:buSzPct val="75000"/>
            </a:pPr>
            <a:r>
              <a:rPr lang="en-US" dirty="0" smtClean="0">
                <a:solidFill>
                  <a:schemeClr val="tx1"/>
                </a:solidFill>
              </a:rPr>
              <a:t>A </a:t>
            </a:r>
            <a:r>
              <a:rPr lang="en-US" dirty="0">
                <a:solidFill>
                  <a:schemeClr val="tx1"/>
                </a:solidFill>
              </a:rPr>
              <a:t>common method used to estimate frequency accuracy in the time domain.</a:t>
            </a:r>
          </a:p>
          <a:p>
            <a:pPr algn="l">
              <a:buClr>
                <a:schemeClr val="bg1"/>
              </a:buClr>
              <a:buSzPct val="75000"/>
            </a:pPr>
            <a:endParaRPr lang="en-US" dirty="0">
              <a:solidFill>
                <a:schemeClr val="tx1"/>
              </a:solidFill>
            </a:endParaRPr>
          </a:p>
          <a:p>
            <a:pPr algn="l">
              <a:buClr>
                <a:schemeClr val="bg1"/>
              </a:buClr>
              <a:buSzPct val="75000"/>
            </a:pPr>
            <a:r>
              <a:rPr lang="en-US" dirty="0" smtClean="0">
                <a:solidFill>
                  <a:schemeClr val="tx1"/>
                </a:solidFill>
              </a:rPr>
              <a:t>Phase </a:t>
            </a:r>
            <a:r>
              <a:rPr lang="en-US" dirty="0">
                <a:solidFill>
                  <a:schemeClr val="tx1"/>
                </a:solidFill>
              </a:rPr>
              <a:t>comparisons measure the change in phase (or phase deviation) of the DUT signal relative to the reference during a calibration.  When expressed in time units, this quantity is sometimes called </a:t>
            </a:r>
            <a:r>
              <a:rPr lang="en-US" dirty="0">
                <a:solidFill>
                  <a:schemeClr val="tx1"/>
                </a:solidFill>
                <a:sym typeface="Symbol" pitchFamily="18" charset="2"/>
              </a:rPr>
              <a:t>t , spoken as “delta-t”, which simply means the change in time.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a:latin typeface="Tahoma" pitchFamily="34" charset="0"/>
              </a:rPr>
              <a:t>Using an Oscilloscope</a:t>
            </a:r>
            <a:endParaRPr lang="en-US" sz="4000" u="sng">
              <a:latin typeface="Tahoma" pitchFamily="34" charset="0"/>
            </a:endParaRPr>
          </a:p>
        </p:txBody>
      </p:sp>
      <p:pic>
        <p:nvPicPr>
          <p:cNvPr id="302085" name="Picture 5" descr="Fig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799"/>
            <a:ext cx="8535988" cy="373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0116" name="Rectangle 4"/>
          <p:cNvSpPr>
            <a:spLocks noChangeArrowheads="1"/>
          </p:cNvSpPr>
          <p:nvPr/>
        </p:nvSpPr>
        <p:spPr bwMode="auto">
          <a:xfrm>
            <a:off x="685800" y="444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s-ES_tradnl" sz="2800" dirty="0" err="1">
                <a:solidFill>
                  <a:schemeClr val="bg2">
                    <a:lumMod val="50000"/>
                  </a:schemeClr>
                </a:solidFill>
              </a:rPr>
              <a:t>Phase</a:t>
            </a:r>
            <a:r>
              <a:rPr lang="es-ES_tradnl" sz="2800" dirty="0">
                <a:solidFill>
                  <a:schemeClr val="bg2">
                    <a:lumMod val="50000"/>
                  </a:schemeClr>
                </a:solidFill>
              </a:rPr>
              <a:t> </a:t>
            </a:r>
            <a:r>
              <a:rPr lang="es-ES_tradnl" sz="2800" dirty="0" err="1">
                <a:solidFill>
                  <a:schemeClr val="bg2">
                    <a:lumMod val="50000"/>
                  </a:schemeClr>
                </a:solidFill>
              </a:rPr>
              <a:t>Comparison</a:t>
            </a:r>
            <a:r>
              <a:rPr lang="es-ES_tradnl" dirty="0">
                <a:solidFill>
                  <a:schemeClr val="bg2">
                    <a:lumMod val="50000"/>
                  </a:schemeClr>
                </a:solidFill>
              </a:rPr>
              <a:t> </a:t>
            </a:r>
          </a:p>
        </p:txBody>
      </p:sp>
      <p:sp>
        <p:nvSpPr>
          <p:cNvPr id="1370117" name="Rectangle 5"/>
          <p:cNvSpPr>
            <a:spLocks noChangeArrowheads="1"/>
          </p:cNvSpPr>
          <p:nvPr/>
        </p:nvSpPr>
        <p:spPr bwMode="auto">
          <a:xfrm>
            <a:off x="685800" y="908050"/>
            <a:ext cx="77025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bg2">
                  <a:lumMod val="50000"/>
                </a:schemeClr>
              </a:buClr>
              <a:buSzPct val="75000"/>
              <a:buFont typeface="Monotype Sorts" pitchFamily="2" charset="2"/>
              <a:buChar char="n"/>
            </a:pPr>
            <a:r>
              <a:rPr lang="es-ES_tradnl" dirty="0" err="1">
                <a:solidFill>
                  <a:schemeClr val="tx1"/>
                </a:solidFill>
              </a:rPr>
              <a:t>The</a:t>
            </a:r>
            <a:r>
              <a:rPr lang="es-ES_tradnl" dirty="0">
                <a:solidFill>
                  <a:schemeClr val="tx1"/>
                </a:solidFill>
              </a:rPr>
              <a:t> </a:t>
            </a:r>
            <a:r>
              <a:rPr lang="es-ES_tradnl" dirty="0" err="1">
                <a:solidFill>
                  <a:schemeClr val="tx1"/>
                </a:solidFill>
              </a:rPr>
              <a:t>frequency</a:t>
            </a:r>
            <a:r>
              <a:rPr lang="es-ES_tradnl" dirty="0">
                <a:solidFill>
                  <a:schemeClr val="tx1"/>
                </a:solidFill>
              </a:rPr>
              <a:t> of </a:t>
            </a:r>
            <a:r>
              <a:rPr lang="es-ES_tradnl" dirty="0" err="1">
                <a:solidFill>
                  <a:schemeClr val="tx1"/>
                </a:solidFill>
              </a:rPr>
              <a:t>the</a:t>
            </a:r>
            <a:r>
              <a:rPr lang="es-ES_tradnl" dirty="0">
                <a:solidFill>
                  <a:schemeClr val="tx1"/>
                </a:solidFill>
              </a:rPr>
              <a:t> </a:t>
            </a:r>
            <a:r>
              <a:rPr lang="es-ES_tradnl" dirty="0" err="1">
                <a:solidFill>
                  <a:schemeClr val="tx1"/>
                </a:solidFill>
              </a:rPr>
              <a:t>device</a:t>
            </a:r>
            <a:r>
              <a:rPr lang="es-ES_tradnl" dirty="0">
                <a:solidFill>
                  <a:schemeClr val="tx1"/>
                </a:solidFill>
              </a:rPr>
              <a:t> </a:t>
            </a:r>
            <a:r>
              <a:rPr lang="es-ES_tradnl" dirty="0" err="1">
                <a:solidFill>
                  <a:schemeClr val="tx1"/>
                </a:solidFill>
              </a:rPr>
              <a:t>under</a:t>
            </a:r>
            <a:r>
              <a:rPr lang="es-ES_tradnl" dirty="0">
                <a:solidFill>
                  <a:schemeClr val="tx1"/>
                </a:solidFill>
              </a:rPr>
              <a:t> test can be </a:t>
            </a:r>
            <a:r>
              <a:rPr lang="es-ES_tradnl" dirty="0" err="1">
                <a:solidFill>
                  <a:schemeClr val="tx1"/>
                </a:solidFill>
              </a:rPr>
              <a:t>measured</a:t>
            </a:r>
            <a:r>
              <a:rPr lang="es-ES_tradnl" dirty="0">
                <a:solidFill>
                  <a:schemeClr val="tx1"/>
                </a:solidFill>
              </a:rPr>
              <a:t> </a:t>
            </a:r>
            <a:r>
              <a:rPr lang="es-ES_tradnl" dirty="0" err="1">
                <a:solidFill>
                  <a:schemeClr val="tx1"/>
                </a:solidFill>
              </a:rPr>
              <a:t>by</a:t>
            </a:r>
            <a:r>
              <a:rPr lang="es-ES_tradnl" dirty="0">
                <a:solidFill>
                  <a:schemeClr val="tx1"/>
                </a:solidFill>
              </a:rPr>
              <a:t> </a:t>
            </a:r>
            <a:r>
              <a:rPr lang="es-ES_tradnl" dirty="0" err="1">
                <a:solidFill>
                  <a:schemeClr val="tx1"/>
                </a:solidFill>
              </a:rPr>
              <a:t>comparing</a:t>
            </a:r>
            <a:r>
              <a:rPr lang="es-ES_tradnl" dirty="0">
                <a:solidFill>
                  <a:schemeClr val="tx1"/>
                </a:solidFill>
              </a:rPr>
              <a:t> </a:t>
            </a:r>
            <a:r>
              <a:rPr lang="es-ES_tradnl" dirty="0" err="1">
                <a:solidFill>
                  <a:schemeClr val="tx1"/>
                </a:solidFill>
              </a:rPr>
              <a:t>the</a:t>
            </a:r>
            <a:r>
              <a:rPr lang="es-ES_tradnl" dirty="0">
                <a:solidFill>
                  <a:schemeClr val="tx1"/>
                </a:solidFill>
              </a:rPr>
              <a:t> </a:t>
            </a:r>
            <a:r>
              <a:rPr lang="es-ES_tradnl" dirty="0" err="1">
                <a:solidFill>
                  <a:schemeClr val="tx1"/>
                </a:solidFill>
              </a:rPr>
              <a:t>phase</a:t>
            </a:r>
            <a:r>
              <a:rPr lang="es-ES_tradnl" dirty="0">
                <a:solidFill>
                  <a:schemeClr val="tx1"/>
                </a:solidFill>
              </a:rPr>
              <a:t> of </a:t>
            </a:r>
            <a:r>
              <a:rPr lang="es-ES_tradnl" dirty="0" err="1">
                <a:solidFill>
                  <a:schemeClr val="tx1"/>
                </a:solidFill>
              </a:rPr>
              <a:t>its</a:t>
            </a:r>
            <a:r>
              <a:rPr lang="es-ES_tradnl" dirty="0">
                <a:solidFill>
                  <a:schemeClr val="tx1"/>
                </a:solidFill>
              </a:rPr>
              <a:t> </a:t>
            </a:r>
            <a:r>
              <a:rPr lang="es-ES_tradnl" dirty="0" err="1">
                <a:solidFill>
                  <a:schemeClr val="tx1"/>
                </a:solidFill>
              </a:rPr>
              <a:t>signal</a:t>
            </a:r>
            <a:r>
              <a:rPr lang="es-ES_tradnl" dirty="0">
                <a:solidFill>
                  <a:schemeClr val="tx1"/>
                </a:solidFill>
              </a:rPr>
              <a:t> </a:t>
            </a:r>
            <a:r>
              <a:rPr lang="es-ES_tradnl" dirty="0" err="1">
                <a:solidFill>
                  <a:schemeClr val="tx1"/>
                </a:solidFill>
              </a:rPr>
              <a:t>to</a:t>
            </a:r>
            <a:r>
              <a:rPr lang="es-ES_tradnl" dirty="0">
                <a:solidFill>
                  <a:schemeClr val="tx1"/>
                </a:solidFill>
              </a:rPr>
              <a:t> </a:t>
            </a:r>
            <a:r>
              <a:rPr lang="es-ES_tradnl" dirty="0" err="1">
                <a:solidFill>
                  <a:schemeClr val="tx1"/>
                </a:solidFill>
              </a:rPr>
              <a:t>the</a:t>
            </a:r>
            <a:r>
              <a:rPr lang="es-ES_tradnl" dirty="0">
                <a:solidFill>
                  <a:schemeClr val="tx1"/>
                </a:solidFill>
              </a:rPr>
              <a:t> </a:t>
            </a:r>
            <a:r>
              <a:rPr lang="es-ES_tradnl" dirty="0" err="1">
                <a:solidFill>
                  <a:schemeClr val="tx1"/>
                </a:solidFill>
              </a:rPr>
              <a:t>signal</a:t>
            </a:r>
            <a:r>
              <a:rPr lang="es-ES_tradnl" dirty="0">
                <a:solidFill>
                  <a:schemeClr val="tx1"/>
                </a:solidFill>
              </a:rPr>
              <a:t> </a:t>
            </a:r>
            <a:r>
              <a:rPr lang="es-ES_tradnl" dirty="0" err="1">
                <a:solidFill>
                  <a:schemeClr val="tx1"/>
                </a:solidFill>
              </a:rPr>
              <a:t>from</a:t>
            </a:r>
            <a:r>
              <a:rPr lang="es-ES_tradnl" dirty="0">
                <a:solidFill>
                  <a:schemeClr val="tx1"/>
                </a:solidFill>
              </a:rPr>
              <a:t> </a:t>
            </a:r>
            <a:r>
              <a:rPr lang="es-ES_tradnl" dirty="0" err="1">
                <a:solidFill>
                  <a:schemeClr val="tx1"/>
                </a:solidFill>
              </a:rPr>
              <a:t>the</a:t>
            </a:r>
            <a:r>
              <a:rPr lang="es-ES_tradnl" dirty="0">
                <a:solidFill>
                  <a:schemeClr val="tx1"/>
                </a:solidFill>
              </a:rPr>
              <a:t> </a:t>
            </a:r>
            <a:r>
              <a:rPr lang="es-ES_tradnl" dirty="0" err="1">
                <a:solidFill>
                  <a:schemeClr val="tx1"/>
                </a:solidFill>
              </a:rPr>
              <a:t>reference</a:t>
            </a:r>
            <a:r>
              <a:rPr lang="es-ES_tradnl" dirty="0">
                <a:solidFill>
                  <a:schemeClr val="tx1"/>
                </a:solidFill>
              </a:rPr>
              <a:t>.</a:t>
            </a:r>
          </a:p>
        </p:txBody>
      </p:sp>
      <p:graphicFrame>
        <p:nvGraphicFramePr>
          <p:cNvPr id="1370118" name="Object 6"/>
          <p:cNvGraphicFramePr>
            <a:graphicFrameLocks noChangeAspect="1"/>
          </p:cNvGraphicFramePr>
          <p:nvPr/>
        </p:nvGraphicFramePr>
        <p:xfrm>
          <a:off x="2916238" y="2925763"/>
          <a:ext cx="1439862" cy="1014412"/>
        </p:xfrm>
        <a:graphic>
          <a:graphicData uri="http://schemas.openxmlformats.org/presentationml/2006/ole">
            <mc:AlternateContent xmlns:mc="http://schemas.openxmlformats.org/markup-compatibility/2006">
              <mc:Choice xmlns:v="urn:schemas-microsoft-com:vml" Requires="v">
                <p:oleObj spid="_x0000_s1370274" name="CorelDRAW" r:id="rId3" imgW="756720" imgH="533160" progId="CorelDraw.Graphic.8">
                  <p:embed/>
                </p:oleObj>
              </mc:Choice>
              <mc:Fallback>
                <p:oleObj name="CorelDRAW" r:id="rId3" imgW="756720" imgH="533160" progId="CorelDraw.Graphic.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925763"/>
                        <a:ext cx="143986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0120" name="Line 8"/>
          <p:cNvSpPr>
            <a:spLocks noChangeShapeType="1"/>
          </p:cNvSpPr>
          <p:nvPr/>
        </p:nvSpPr>
        <p:spPr bwMode="auto">
          <a:xfrm>
            <a:off x="685800" y="8382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0121" name="Group 9"/>
          <p:cNvGrpSpPr>
            <a:grpSpLocks/>
          </p:cNvGrpSpPr>
          <p:nvPr/>
        </p:nvGrpSpPr>
        <p:grpSpPr bwMode="auto">
          <a:xfrm>
            <a:off x="2949575" y="2709863"/>
            <a:ext cx="4789488" cy="1511300"/>
            <a:chOff x="1488" y="1008"/>
            <a:chExt cx="2112" cy="912"/>
          </a:xfrm>
        </p:grpSpPr>
        <p:sp>
          <p:nvSpPr>
            <p:cNvPr id="1370122" name="Line 10"/>
            <p:cNvSpPr>
              <a:spLocks noChangeShapeType="1"/>
            </p:cNvSpPr>
            <p:nvPr/>
          </p:nvSpPr>
          <p:spPr bwMode="auto">
            <a:xfrm>
              <a:off x="1488" y="1440"/>
              <a:ext cx="2112" cy="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23" name="Line 11"/>
            <p:cNvSpPr>
              <a:spLocks noChangeShapeType="1"/>
            </p:cNvSpPr>
            <p:nvPr/>
          </p:nvSpPr>
          <p:spPr bwMode="auto">
            <a:xfrm flipV="1">
              <a:off x="1488" y="1008"/>
              <a:ext cx="0" cy="912"/>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0124" name="Text Box 12"/>
          <p:cNvSpPr txBox="1">
            <a:spLocks noChangeArrowheads="1"/>
          </p:cNvSpPr>
          <p:nvPr/>
        </p:nvSpPr>
        <p:spPr bwMode="auto">
          <a:xfrm>
            <a:off x="2484438" y="4510088"/>
            <a:ext cx="647700"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i="1">
                <a:solidFill>
                  <a:schemeClr val="tx1"/>
                </a:solidFill>
                <a:latin typeface="Times New Roman" pitchFamily="18" charset="0"/>
              </a:rPr>
              <a:t>f</a:t>
            </a:r>
            <a:r>
              <a:rPr lang="es-ES" i="1" baseline="-25000">
                <a:solidFill>
                  <a:schemeClr val="tx1"/>
                </a:solidFill>
                <a:latin typeface="Times New Roman" pitchFamily="18" charset="0"/>
              </a:rPr>
              <a:t>2</a:t>
            </a:r>
          </a:p>
        </p:txBody>
      </p:sp>
      <p:sp>
        <p:nvSpPr>
          <p:cNvPr id="1370125" name="Line 13"/>
          <p:cNvSpPr>
            <a:spLocks noChangeShapeType="1"/>
          </p:cNvSpPr>
          <p:nvPr/>
        </p:nvSpPr>
        <p:spPr bwMode="auto">
          <a:xfrm>
            <a:off x="4356100" y="2852738"/>
            <a:ext cx="0" cy="2809875"/>
          </a:xfrm>
          <a:prstGeom prst="line">
            <a:avLst/>
          </a:prstGeom>
          <a:noFill/>
          <a:ln w="9525">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70126" name="Group 14"/>
          <p:cNvGrpSpPr>
            <a:grpSpLocks/>
          </p:cNvGrpSpPr>
          <p:nvPr/>
        </p:nvGrpSpPr>
        <p:grpSpPr bwMode="auto">
          <a:xfrm>
            <a:off x="2951163" y="4510088"/>
            <a:ext cx="4789487" cy="1511300"/>
            <a:chOff x="1488" y="1008"/>
            <a:chExt cx="2112" cy="912"/>
          </a:xfrm>
        </p:grpSpPr>
        <p:sp>
          <p:nvSpPr>
            <p:cNvPr id="1370127" name="Line 15"/>
            <p:cNvSpPr>
              <a:spLocks noChangeShapeType="1"/>
            </p:cNvSpPr>
            <p:nvPr/>
          </p:nvSpPr>
          <p:spPr bwMode="auto">
            <a:xfrm>
              <a:off x="1488" y="1440"/>
              <a:ext cx="2112" cy="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28" name="Line 16"/>
            <p:cNvSpPr>
              <a:spLocks noChangeShapeType="1"/>
            </p:cNvSpPr>
            <p:nvPr/>
          </p:nvSpPr>
          <p:spPr bwMode="auto">
            <a:xfrm flipV="1">
              <a:off x="1488" y="1008"/>
              <a:ext cx="0" cy="912"/>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370129" name="Object 17"/>
          <p:cNvGraphicFramePr>
            <a:graphicFrameLocks noChangeAspect="1"/>
          </p:cNvGraphicFramePr>
          <p:nvPr/>
        </p:nvGraphicFramePr>
        <p:xfrm>
          <a:off x="2916238" y="4732338"/>
          <a:ext cx="1295400" cy="1001712"/>
        </p:xfrm>
        <a:graphic>
          <a:graphicData uri="http://schemas.openxmlformats.org/presentationml/2006/ole">
            <mc:AlternateContent xmlns:mc="http://schemas.openxmlformats.org/markup-compatibility/2006">
              <mc:Choice xmlns:v="urn:schemas-microsoft-com:vml" Requires="v">
                <p:oleObj spid="_x0000_s1370275" name="CorelDRAW" r:id="rId5" imgW="756720" imgH="533160" progId="CorelDraw.Graphic.8">
                  <p:embed/>
                </p:oleObj>
              </mc:Choice>
              <mc:Fallback>
                <p:oleObj name="CorelDRAW" r:id="rId5" imgW="756720" imgH="533160" progId="CorelDraw.Graphic.8">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732338"/>
                        <a:ext cx="1295400"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0130" name="Object 18"/>
          <p:cNvGraphicFramePr>
            <a:graphicFrameLocks noChangeAspect="1"/>
          </p:cNvGraphicFramePr>
          <p:nvPr/>
        </p:nvGraphicFramePr>
        <p:xfrm>
          <a:off x="4284663" y="2925763"/>
          <a:ext cx="1439862" cy="1014412"/>
        </p:xfrm>
        <a:graphic>
          <a:graphicData uri="http://schemas.openxmlformats.org/presentationml/2006/ole">
            <mc:AlternateContent xmlns:mc="http://schemas.openxmlformats.org/markup-compatibility/2006">
              <mc:Choice xmlns:v="urn:schemas-microsoft-com:vml" Requires="v">
                <p:oleObj spid="_x0000_s1370276" name="CorelDRAW" r:id="rId6" imgW="756720" imgH="533160" progId="CorelDraw.Graphic.8">
                  <p:embed/>
                </p:oleObj>
              </mc:Choice>
              <mc:Fallback>
                <p:oleObj name="CorelDRAW" r:id="rId6" imgW="756720" imgH="533160" progId="CorelDraw.Graphic.8">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925763"/>
                        <a:ext cx="143986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0131" name="Object 19"/>
          <p:cNvGraphicFramePr>
            <a:graphicFrameLocks noChangeAspect="1"/>
          </p:cNvGraphicFramePr>
          <p:nvPr/>
        </p:nvGraphicFramePr>
        <p:xfrm>
          <a:off x="4140200" y="4725988"/>
          <a:ext cx="1295400" cy="1001712"/>
        </p:xfrm>
        <a:graphic>
          <a:graphicData uri="http://schemas.openxmlformats.org/presentationml/2006/ole">
            <mc:AlternateContent xmlns:mc="http://schemas.openxmlformats.org/markup-compatibility/2006">
              <mc:Choice xmlns:v="urn:schemas-microsoft-com:vml" Requires="v">
                <p:oleObj spid="_x0000_s1370277" name="CorelDRAW" r:id="rId7" imgW="756720" imgH="533160" progId="CorelDraw.Graphic.8">
                  <p:embed/>
                </p:oleObj>
              </mc:Choice>
              <mc:Fallback>
                <p:oleObj name="CorelDRAW" r:id="rId7" imgW="756720" imgH="533160" progId="CorelDraw.Graphic.8">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725988"/>
                        <a:ext cx="1295400"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0132" name="Object 20"/>
          <p:cNvGraphicFramePr>
            <a:graphicFrameLocks noChangeAspect="1"/>
          </p:cNvGraphicFramePr>
          <p:nvPr/>
        </p:nvGraphicFramePr>
        <p:xfrm>
          <a:off x="5364163" y="4725988"/>
          <a:ext cx="1295400" cy="1001712"/>
        </p:xfrm>
        <a:graphic>
          <a:graphicData uri="http://schemas.openxmlformats.org/presentationml/2006/ole">
            <mc:AlternateContent xmlns:mc="http://schemas.openxmlformats.org/markup-compatibility/2006">
              <mc:Choice xmlns:v="urn:schemas-microsoft-com:vml" Requires="v">
                <p:oleObj spid="_x0000_s1370278" name="CorelDRAW" r:id="rId8" imgW="756720" imgH="533160" progId="CorelDraw.Graphic.8">
                  <p:embed/>
                </p:oleObj>
              </mc:Choice>
              <mc:Fallback>
                <p:oleObj name="CorelDRAW" r:id="rId8" imgW="756720" imgH="533160" progId="CorelDraw.Graphic.8">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725988"/>
                        <a:ext cx="1295400"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0133" name="Object 21"/>
          <p:cNvGraphicFramePr>
            <a:graphicFrameLocks noChangeAspect="1"/>
          </p:cNvGraphicFramePr>
          <p:nvPr/>
        </p:nvGraphicFramePr>
        <p:xfrm>
          <a:off x="5651500" y="2925763"/>
          <a:ext cx="1439863" cy="1014412"/>
        </p:xfrm>
        <a:graphic>
          <a:graphicData uri="http://schemas.openxmlformats.org/presentationml/2006/ole">
            <mc:AlternateContent xmlns:mc="http://schemas.openxmlformats.org/markup-compatibility/2006">
              <mc:Choice xmlns:v="urn:schemas-microsoft-com:vml" Requires="v">
                <p:oleObj spid="_x0000_s1370279" name="CorelDRAW" r:id="rId9" imgW="756720" imgH="533160" progId="CorelDraw.Graphic.8">
                  <p:embed/>
                </p:oleObj>
              </mc:Choice>
              <mc:Fallback>
                <p:oleObj name="CorelDRAW" r:id="rId9" imgW="756720" imgH="533160" progId="CorelDraw.Graphic.8">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925763"/>
                        <a:ext cx="14398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0134" name="Line 22"/>
          <p:cNvSpPr>
            <a:spLocks noChangeShapeType="1"/>
          </p:cNvSpPr>
          <p:nvPr/>
        </p:nvSpPr>
        <p:spPr bwMode="auto">
          <a:xfrm>
            <a:off x="4211638" y="3213100"/>
            <a:ext cx="0" cy="2736850"/>
          </a:xfrm>
          <a:prstGeom prst="line">
            <a:avLst/>
          </a:prstGeom>
          <a:noFill/>
          <a:ln w="9525">
            <a:solidFill>
              <a:srgbClr val="99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35" name="Line 23"/>
          <p:cNvSpPr>
            <a:spLocks noChangeShapeType="1"/>
          </p:cNvSpPr>
          <p:nvPr/>
        </p:nvSpPr>
        <p:spPr bwMode="auto">
          <a:xfrm>
            <a:off x="5724525" y="2852738"/>
            <a:ext cx="0" cy="2809875"/>
          </a:xfrm>
          <a:prstGeom prst="line">
            <a:avLst/>
          </a:prstGeom>
          <a:noFill/>
          <a:ln w="9525">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36" name="Line 24"/>
          <p:cNvSpPr>
            <a:spLocks noChangeShapeType="1"/>
          </p:cNvSpPr>
          <p:nvPr/>
        </p:nvSpPr>
        <p:spPr bwMode="auto">
          <a:xfrm>
            <a:off x="5435600" y="3213100"/>
            <a:ext cx="0" cy="2736850"/>
          </a:xfrm>
          <a:prstGeom prst="line">
            <a:avLst/>
          </a:prstGeom>
          <a:noFill/>
          <a:ln w="9525">
            <a:solidFill>
              <a:srgbClr val="99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37" name="Line 25"/>
          <p:cNvSpPr>
            <a:spLocks noChangeShapeType="1"/>
          </p:cNvSpPr>
          <p:nvPr/>
        </p:nvSpPr>
        <p:spPr bwMode="auto">
          <a:xfrm>
            <a:off x="7091363" y="2852738"/>
            <a:ext cx="0" cy="2736850"/>
          </a:xfrm>
          <a:prstGeom prst="line">
            <a:avLst/>
          </a:prstGeom>
          <a:noFill/>
          <a:ln w="9525">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38" name="Line 26"/>
          <p:cNvSpPr>
            <a:spLocks noChangeShapeType="1"/>
          </p:cNvSpPr>
          <p:nvPr/>
        </p:nvSpPr>
        <p:spPr bwMode="auto">
          <a:xfrm>
            <a:off x="6659563" y="3286125"/>
            <a:ext cx="0" cy="2663825"/>
          </a:xfrm>
          <a:prstGeom prst="line">
            <a:avLst/>
          </a:prstGeom>
          <a:noFill/>
          <a:ln w="9525">
            <a:solidFill>
              <a:srgbClr val="99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0139" name="Text Box 27"/>
          <p:cNvSpPr txBox="1">
            <a:spLocks noChangeArrowheads="1"/>
          </p:cNvSpPr>
          <p:nvPr/>
        </p:nvSpPr>
        <p:spPr bwMode="auto">
          <a:xfrm>
            <a:off x="1114425" y="3403600"/>
            <a:ext cx="1368425" cy="287338"/>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lnSpc>
                <a:spcPct val="80000"/>
              </a:lnSpc>
              <a:spcBef>
                <a:spcPct val="50000"/>
              </a:spcBef>
            </a:pPr>
            <a:r>
              <a:rPr lang="es-ES" sz="1600" b="1" dirty="0">
                <a:solidFill>
                  <a:schemeClr val="bg2">
                    <a:lumMod val="50000"/>
                  </a:schemeClr>
                </a:solidFill>
                <a:latin typeface="Tahoma" pitchFamily="34" charset="0"/>
              </a:rPr>
              <a:t>Reference</a:t>
            </a:r>
          </a:p>
        </p:txBody>
      </p:sp>
      <p:sp>
        <p:nvSpPr>
          <p:cNvPr id="1370140" name="Text Box 28"/>
          <p:cNvSpPr txBox="1">
            <a:spLocks noChangeArrowheads="1"/>
          </p:cNvSpPr>
          <p:nvPr/>
        </p:nvSpPr>
        <p:spPr bwMode="auto">
          <a:xfrm>
            <a:off x="636443" y="5175250"/>
            <a:ext cx="2101850" cy="28931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lnSpc>
                <a:spcPct val="80000"/>
              </a:lnSpc>
              <a:spcBef>
                <a:spcPct val="50000"/>
              </a:spcBef>
            </a:pPr>
            <a:r>
              <a:rPr lang="es-ES" sz="1600" b="1" dirty="0" err="1">
                <a:solidFill>
                  <a:schemeClr val="bg2">
                    <a:lumMod val="50000"/>
                  </a:schemeClr>
                </a:solidFill>
                <a:latin typeface="Arial" pitchFamily="34" charset="0"/>
                <a:cs typeface="Arial" pitchFamily="34" charset="0"/>
              </a:rPr>
              <a:t>Device</a:t>
            </a:r>
            <a:r>
              <a:rPr lang="es-ES" sz="1600" b="1" dirty="0">
                <a:solidFill>
                  <a:schemeClr val="bg2">
                    <a:lumMod val="50000"/>
                  </a:schemeClr>
                </a:solidFill>
                <a:latin typeface="Arial" pitchFamily="34" charset="0"/>
                <a:cs typeface="Arial" pitchFamily="34" charset="0"/>
              </a:rPr>
              <a:t> </a:t>
            </a:r>
            <a:r>
              <a:rPr lang="es-ES" sz="1600" b="1" dirty="0" err="1">
                <a:solidFill>
                  <a:schemeClr val="bg2">
                    <a:lumMod val="50000"/>
                  </a:schemeClr>
                </a:solidFill>
                <a:latin typeface="Arial" pitchFamily="34" charset="0"/>
                <a:cs typeface="Arial" pitchFamily="34" charset="0"/>
              </a:rPr>
              <a:t>Under</a:t>
            </a:r>
            <a:r>
              <a:rPr lang="es-ES" sz="1600" b="1" dirty="0">
                <a:solidFill>
                  <a:schemeClr val="bg2">
                    <a:lumMod val="50000"/>
                  </a:schemeClr>
                </a:solidFill>
                <a:latin typeface="Arial" pitchFamily="34" charset="0"/>
                <a:cs typeface="Arial" pitchFamily="34" charset="0"/>
              </a:rPr>
              <a:t> Test</a:t>
            </a:r>
          </a:p>
        </p:txBody>
      </p:sp>
      <p:sp>
        <p:nvSpPr>
          <p:cNvPr id="1370141" name="Text Box 29"/>
          <p:cNvSpPr txBox="1">
            <a:spLocks noChangeArrowheads="1"/>
          </p:cNvSpPr>
          <p:nvPr/>
        </p:nvSpPr>
        <p:spPr bwMode="auto">
          <a:xfrm>
            <a:off x="2484438" y="2755900"/>
            <a:ext cx="647700"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i="1">
                <a:solidFill>
                  <a:schemeClr val="tx1"/>
                </a:solidFill>
                <a:latin typeface="Times New Roman" pitchFamily="18" charset="0"/>
              </a:rPr>
              <a:t>f</a:t>
            </a:r>
            <a:r>
              <a:rPr lang="es-ES" i="1" baseline="-25000">
                <a:solidFill>
                  <a:schemeClr val="tx1"/>
                </a:solidFill>
                <a:latin typeface="Times New Roman" pitchFamily="18" charset="0"/>
              </a:rPr>
              <a:t>1</a:t>
            </a:r>
          </a:p>
        </p:txBody>
      </p:sp>
      <p:sp>
        <p:nvSpPr>
          <p:cNvPr id="1370142" name="Text Box 30"/>
          <p:cNvSpPr txBox="1">
            <a:spLocks noChangeArrowheads="1"/>
          </p:cNvSpPr>
          <p:nvPr/>
        </p:nvSpPr>
        <p:spPr bwMode="auto">
          <a:xfrm>
            <a:off x="4140200" y="2349500"/>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1</a:t>
            </a:r>
          </a:p>
        </p:txBody>
      </p:sp>
      <p:sp>
        <p:nvSpPr>
          <p:cNvPr id="1370143" name="Text Box 31"/>
          <p:cNvSpPr txBox="1">
            <a:spLocks noChangeArrowheads="1"/>
          </p:cNvSpPr>
          <p:nvPr/>
        </p:nvSpPr>
        <p:spPr bwMode="auto">
          <a:xfrm>
            <a:off x="5507038" y="2349500"/>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2</a:t>
            </a:r>
          </a:p>
        </p:txBody>
      </p:sp>
      <p:sp>
        <p:nvSpPr>
          <p:cNvPr id="1370144" name="Text Box 32"/>
          <p:cNvSpPr txBox="1">
            <a:spLocks noChangeArrowheads="1"/>
          </p:cNvSpPr>
          <p:nvPr/>
        </p:nvSpPr>
        <p:spPr bwMode="auto">
          <a:xfrm>
            <a:off x="6875463" y="2349500"/>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3</a:t>
            </a:r>
          </a:p>
        </p:txBody>
      </p:sp>
      <p:sp>
        <p:nvSpPr>
          <p:cNvPr id="1370145" name="Text Box 33"/>
          <p:cNvSpPr txBox="1">
            <a:spLocks noChangeArrowheads="1"/>
          </p:cNvSpPr>
          <p:nvPr/>
        </p:nvSpPr>
        <p:spPr bwMode="auto">
          <a:xfrm>
            <a:off x="3995738" y="5878513"/>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1</a:t>
            </a:r>
          </a:p>
        </p:txBody>
      </p:sp>
      <p:sp>
        <p:nvSpPr>
          <p:cNvPr id="1370146" name="Text Box 34"/>
          <p:cNvSpPr txBox="1">
            <a:spLocks noChangeArrowheads="1"/>
          </p:cNvSpPr>
          <p:nvPr/>
        </p:nvSpPr>
        <p:spPr bwMode="auto">
          <a:xfrm>
            <a:off x="5219700" y="5878513"/>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2</a:t>
            </a:r>
          </a:p>
        </p:txBody>
      </p:sp>
      <p:sp>
        <p:nvSpPr>
          <p:cNvPr id="1370147" name="Text Box 35"/>
          <p:cNvSpPr txBox="1">
            <a:spLocks noChangeArrowheads="1"/>
          </p:cNvSpPr>
          <p:nvPr/>
        </p:nvSpPr>
        <p:spPr bwMode="auto">
          <a:xfrm>
            <a:off x="6443663" y="5878513"/>
            <a:ext cx="504825" cy="457200"/>
          </a:xfrm>
          <a:prstGeom prst="rect">
            <a:avLst/>
          </a:prstGeom>
          <a:noFill/>
          <a:ln>
            <a:noFill/>
          </a:ln>
          <a:effectLst/>
          <a:extLst>
            <a:ext uri="{909E8E84-426E-40DD-AFC4-6F175D3DCCD1}">
              <a14:hiddenFill xmlns:a14="http://schemas.microsoft.com/office/drawing/2010/main">
                <a:solidFill>
                  <a:schemeClr val="accent1">
                    <a:alpha val="13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ES">
                <a:solidFill>
                  <a:schemeClr val="tx1"/>
                </a:solidFill>
                <a:latin typeface="Times New Roman" pitchFamily="18" charset="0"/>
              </a:rPr>
              <a:t>t`</a:t>
            </a:r>
            <a:r>
              <a:rPr lang="es-ES" baseline="-25000">
                <a:solidFill>
                  <a:schemeClr val="tx1"/>
                </a:solidFill>
                <a:latin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70117">
                                            <p:txEl>
                                              <p:pRg st="0" end="0"/>
                                            </p:txEl>
                                          </p:spTgt>
                                        </p:tgtEl>
                                        <p:attrNameLst>
                                          <p:attrName>style.visibility</p:attrName>
                                        </p:attrNameLst>
                                      </p:cBhvr>
                                      <p:to>
                                        <p:strVal val="visible"/>
                                      </p:to>
                                    </p:set>
                                    <p:anim calcmode="lin" valueType="num">
                                      <p:cBhvr additive="base">
                                        <p:cTn id="7" dur="500" fill="hold"/>
                                        <p:tgtEl>
                                          <p:spTgt spid="13701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011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370121"/>
                                        </p:tgtEl>
                                        <p:attrNameLst>
                                          <p:attrName>style.visibility</p:attrName>
                                        </p:attrNameLst>
                                      </p:cBhvr>
                                      <p:to>
                                        <p:strVal val="visible"/>
                                      </p:to>
                                    </p:set>
                                    <p:animEffect transition="in" filter="wipe(left)">
                                      <p:cBhvr>
                                        <p:cTn id="12" dur="1000"/>
                                        <p:tgtEl>
                                          <p:spTgt spid="1370121"/>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1370141"/>
                                        </p:tgtEl>
                                        <p:attrNameLst>
                                          <p:attrName>style.visibility</p:attrName>
                                        </p:attrNameLst>
                                      </p:cBhvr>
                                      <p:to>
                                        <p:strVal val="visible"/>
                                      </p:to>
                                    </p:set>
                                    <p:anim calcmode="lin" valueType="num">
                                      <p:cBhvr>
                                        <p:cTn id="15" dur="1000" fill="hold"/>
                                        <p:tgtEl>
                                          <p:spTgt spid="1370141"/>
                                        </p:tgtEl>
                                        <p:attrNameLst>
                                          <p:attrName>ppt_w</p:attrName>
                                        </p:attrNameLst>
                                      </p:cBhvr>
                                      <p:tavLst>
                                        <p:tav tm="0">
                                          <p:val>
                                            <p:fltVal val="0"/>
                                          </p:val>
                                        </p:tav>
                                        <p:tav tm="100000">
                                          <p:val>
                                            <p:strVal val="#ppt_w"/>
                                          </p:val>
                                        </p:tav>
                                      </p:tavLst>
                                    </p:anim>
                                    <p:anim calcmode="lin" valueType="num">
                                      <p:cBhvr>
                                        <p:cTn id="16" dur="1000" fill="hold"/>
                                        <p:tgtEl>
                                          <p:spTgt spid="1370141"/>
                                        </p:tgtEl>
                                        <p:attrNameLst>
                                          <p:attrName>ppt_h</p:attrName>
                                        </p:attrNameLst>
                                      </p:cBhvr>
                                      <p:tavLst>
                                        <p:tav tm="0">
                                          <p:val>
                                            <p:fltVal val="0"/>
                                          </p:val>
                                        </p:tav>
                                        <p:tav tm="100000">
                                          <p:val>
                                            <p:strVal val="#ppt_h"/>
                                          </p:val>
                                        </p:tav>
                                      </p:tavLst>
                                    </p:anim>
                                    <p:animEffect transition="in" filter="fade">
                                      <p:cBhvr>
                                        <p:cTn id="17" dur="1000"/>
                                        <p:tgtEl>
                                          <p:spTgt spid="1370141"/>
                                        </p:tgtEl>
                                      </p:cBhvr>
                                    </p:animEffect>
                                  </p:childTnLst>
                                </p:cTn>
                              </p:par>
                            </p:childTnLst>
                          </p:cTn>
                        </p:par>
                        <p:par>
                          <p:cTn id="18" fill="hold" nodeType="afterGroup">
                            <p:stCondLst>
                              <p:cond delay="1500"/>
                            </p:stCondLst>
                            <p:childTnLst>
                              <p:par>
                                <p:cTn id="19" presetID="22" presetClass="entr" presetSubtype="8" fill="hold" nodeType="afterEffect">
                                  <p:stCondLst>
                                    <p:cond delay="1000"/>
                                  </p:stCondLst>
                                  <p:childTnLst>
                                    <p:set>
                                      <p:cBhvr>
                                        <p:cTn id="20" dur="1" fill="hold">
                                          <p:stCondLst>
                                            <p:cond delay="0"/>
                                          </p:stCondLst>
                                        </p:cTn>
                                        <p:tgtEl>
                                          <p:spTgt spid="1370118"/>
                                        </p:tgtEl>
                                        <p:attrNameLst>
                                          <p:attrName>style.visibility</p:attrName>
                                        </p:attrNameLst>
                                      </p:cBhvr>
                                      <p:to>
                                        <p:strVal val="visible"/>
                                      </p:to>
                                    </p:set>
                                    <p:animEffect transition="in" filter="wipe(left)">
                                      <p:cBhvr>
                                        <p:cTn id="21" dur="1000"/>
                                        <p:tgtEl>
                                          <p:spTgt spid="1370118"/>
                                        </p:tgtEl>
                                      </p:cBhvr>
                                    </p:animEffect>
                                  </p:childTnLst>
                                </p:cTn>
                              </p:par>
                              <p:par>
                                <p:cTn id="22" presetID="53" presetClass="entr" presetSubtype="0" fill="hold" grpId="0" nodeType="withEffect">
                                  <p:stCondLst>
                                    <p:cond delay="1000"/>
                                  </p:stCondLst>
                                  <p:childTnLst>
                                    <p:set>
                                      <p:cBhvr>
                                        <p:cTn id="23" dur="1" fill="hold">
                                          <p:stCondLst>
                                            <p:cond delay="0"/>
                                          </p:stCondLst>
                                        </p:cTn>
                                        <p:tgtEl>
                                          <p:spTgt spid="1370139"/>
                                        </p:tgtEl>
                                        <p:attrNameLst>
                                          <p:attrName>style.visibility</p:attrName>
                                        </p:attrNameLst>
                                      </p:cBhvr>
                                      <p:to>
                                        <p:strVal val="visible"/>
                                      </p:to>
                                    </p:set>
                                    <p:anim calcmode="lin" valueType="num">
                                      <p:cBhvr>
                                        <p:cTn id="24" dur="500" fill="hold"/>
                                        <p:tgtEl>
                                          <p:spTgt spid="1370139"/>
                                        </p:tgtEl>
                                        <p:attrNameLst>
                                          <p:attrName>ppt_w</p:attrName>
                                        </p:attrNameLst>
                                      </p:cBhvr>
                                      <p:tavLst>
                                        <p:tav tm="0">
                                          <p:val>
                                            <p:fltVal val="0"/>
                                          </p:val>
                                        </p:tav>
                                        <p:tav tm="100000">
                                          <p:val>
                                            <p:strVal val="#ppt_w"/>
                                          </p:val>
                                        </p:tav>
                                      </p:tavLst>
                                    </p:anim>
                                    <p:anim calcmode="lin" valueType="num">
                                      <p:cBhvr>
                                        <p:cTn id="25" dur="500" fill="hold"/>
                                        <p:tgtEl>
                                          <p:spTgt spid="1370139"/>
                                        </p:tgtEl>
                                        <p:attrNameLst>
                                          <p:attrName>ppt_h</p:attrName>
                                        </p:attrNameLst>
                                      </p:cBhvr>
                                      <p:tavLst>
                                        <p:tav tm="0">
                                          <p:val>
                                            <p:fltVal val="0"/>
                                          </p:val>
                                        </p:tav>
                                        <p:tav tm="100000">
                                          <p:val>
                                            <p:strVal val="#ppt_h"/>
                                          </p:val>
                                        </p:tav>
                                      </p:tavLst>
                                    </p:anim>
                                    <p:animEffect transition="in" filter="fade">
                                      <p:cBhvr>
                                        <p:cTn id="26" dur="500"/>
                                        <p:tgtEl>
                                          <p:spTgt spid="1370139"/>
                                        </p:tgtEl>
                                      </p:cBhvr>
                                    </p:animEffect>
                                  </p:childTnLst>
                                </p:cTn>
                              </p:par>
                            </p:childTnLst>
                          </p:cTn>
                        </p:par>
                        <p:par>
                          <p:cTn id="27" fill="hold" nodeType="afterGroup">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1370125"/>
                                        </p:tgtEl>
                                        <p:attrNameLst>
                                          <p:attrName>style.visibility</p:attrName>
                                        </p:attrNameLst>
                                      </p:cBhvr>
                                      <p:to>
                                        <p:strVal val="visible"/>
                                      </p:to>
                                    </p:set>
                                    <p:animEffect transition="in" filter="wipe(up)">
                                      <p:cBhvr>
                                        <p:cTn id="30" dur="1000"/>
                                        <p:tgtEl>
                                          <p:spTgt spid="1370125"/>
                                        </p:tgtEl>
                                      </p:cBhvr>
                                    </p:animEffect>
                                  </p:childTnLst>
                                </p:cTn>
                              </p:par>
                            </p:childTnLst>
                          </p:cTn>
                        </p:par>
                        <p:par>
                          <p:cTn id="31" fill="hold" nodeType="afterGroup">
                            <p:stCondLst>
                              <p:cond delay="4500"/>
                            </p:stCondLst>
                            <p:childTnLst>
                              <p:par>
                                <p:cTn id="32" presetID="53" presetClass="entr" presetSubtype="0" fill="hold" grpId="0" nodeType="afterEffect">
                                  <p:stCondLst>
                                    <p:cond delay="0"/>
                                  </p:stCondLst>
                                  <p:childTnLst>
                                    <p:set>
                                      <p:cBhvr>
                                        <p:cTn id="33" dur="1" fill="hold">
                                          <p:stCondLst>
                                            <p:cond delay="0"/>
                                          </p:stCondLst>
                                        </p:cTn>
                                        <p:tgtEl>
                                          <p:spTgt spid="1370142"/>
                                        </p:tgtEl>
                                        <p:attrNameLst>
                                          <p:attrName>style.visibility</p:attrName>
                                        </p:attrNameLst>
                                      </p:cBhvr>
                                      <p:to>
                                        <p:strVal val="visible"/>
                                      </p:to>
                                    </p:set>
                                    <p:anim calcmode="lin" valueType="num">
                                      <p:cBhvr>
                                        <p:cTn id="34" dur="500" fill="hold"/>
                                        <p:tgtEl>
                                          <p:spTgt spid="1370142"/>
                                        </p:tgtEl>
                                        <p:attrNameLst>
                                          <p:attrName>ppt_w</p:attrName>
                                        </p:attrNameLst>
                                      </p:cBhvr>
                                      <p:tavLst>
                                        <p:tav tm="0">
                                          <p:val>
                                            <p:fltVal val="0"/>
                                          </p:val>
                                        </p:tav>
                                        <p:tav tm="100000">
                                          <p:val>
                                            <p:strVal val="#ppt_w"/>
                                          </p:val>
                                        </p:tav>
                                      </p:tavLst>
                                    </p:anim>
                                    <p:anim calcmode="lin" valueType="num">
                                      <p:cBhvr>
                                        <p:cTn id="35" dur="500" fill="hold"/>
                                        <p:tgtEl>
                                          <p:spTgt spid="1370142"/>
                                        </p:tgtEl>
                                        <p:attrNameLst>
                                          <p:attrName>ppt_h</p:attrName>
                                        </p:attrNameLst>
                                      </p:cBhvr>
                                      <p:tavLst>
                                        <p:tav tm="0">
                                          <p:val>
                                            <p:fltVal val="0"/>
                                          </p:val>
                                        </p:tav>
                                        <p:tav tm="100000">
                                          <p:val>
                                            <p:strVal val="#ppt_h"/>
                                          </p:val>
                                        </p:tav>
                                      </p:tavLst>
                                    </p:anim>
                                    <p:animEffect transition="in" filter="fade">
                                      <p:cBhvr>
                                        <p:cTn id="36" dur="500"/>
                                        <p:tgtEl>
                                          <p:spTgt spid="1370142"/>
                                        </p:tgtEl>
                                      </p:cBhvr>
                                    </p:animEffect>
                                  </p:childTnLst>
                                </p:cTn>
                              </p:par>
                            </p:childTnLst>
                          </p:cTn>
                        </p:par>
                        <p:par>
                          <p:cTn id="37" fill="hold" nodeType="afterGroup">
                            <p:stCondLst>
                              <p:cond delay="5000"/>
                            </p:stCondLst>
                            <p:childTnLst>
                              <p:par>
                                <p:cTn id="38" presetID="22" presetClass="entr" presetSubtype="8" fill="hold" nodeType="afterEffect">
                                  <p:stCondLst>
                                    <p:cond delay="0"/>
                                  </p:stCondLst>
                                  <p:childTnLst>
                                    <p:set>
                                      <p:cBhvr>
                                        <p:cTn id="39" dur="1" fill="hold">
                                          <p:stCondLst>
                                            <p:cond delay="0"/>
                                          </p:stCondLst>
                                        </p:cTn>
                                        <p:tgtEl>
                                          <p:spTgt spid="1370130"/>
                                        </p:tgtEl>
                                        <p:attrNameLst>
                                          <p:attrName>style.visibility</p:attrName>
                                        </p:attrNameLst>
                                      </p:cBhvr>
                                      <p:to>
                                        <p:strVal val="visible"/>
                                      </p:to>
                                    </p:set>
                                    <p:animEffect transition="in" filter="wipe(left)">
                                      <p:cBhvr>
                                        <p:cTn id="40" dur="1000"/>
                                        <p:tgtEl>
                                          <p:spTgt spid="1370130"/>
                                        </p:tgtEl>
                                      </p:cBhvr>
                                    </p:animEffect>
                                  </p:childTnLst>
                                </p:cTn>
                              </p:par>
                            </p:childTnLst>
                          </p:cTn>
                        </p:par>
                        <p:par>
                          <p:cTn id="41" fill="hold" nodeType="afterGroup">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1370135"/>
                                        </p:tgtEl>
                                        <p:attrNameLst>
                                          <p:attrName>style.visibility</p:attrName>
                                        </p:attrNameLst>
                                      </p:cBhvr>
                                      <p:to>
                                        <p:strVal val="visible"/>
                                      </p:to>
                                    </p:set>
                                    <p:animEffect transition="in" filter="wipe(up)">
                                      <p:cBhvr>
                                        <p:cTn id="44" dur="1000"/>
                                        <p:tgtEl>
                                          <p:spTgt spid="1370135"/>
                                        </p:tgtEl>
                                      </p:cBhvr>
                                    </p:animEffect>
                                  </p:childTnLst>
                                </p:cTn>
                              </p:par>
                            </p:childTnLst>
                          </p:cTn>
                        </p:par>
                        <p:par>
                          <p:cTn id="45" fill="hold" nodeType="afterGroup">
                            <p:stCondLst>
                              <p:cond delay="7000"/>
                            </p:stCondLst>
                            <p:childTnLst>
                              <p:par>
                                <p:cTn id="46" presetID="53" presetClass="entr" presetSubtype="0" fill="hold" grpId="0" nodeType="afterEffect">
                                  <p:stCondLst>
                                    <p:cond delay="0"/>
                                  </p:stCondLst>
                                  <p:childTnLst>
                                    <p:set>
                                      <p:cBhvr>
                                        <p:cTn id="47" dur="1" fill="hold">
                                          <p:stCondLst>
                                            <p:cond delay="0"/>
                                          </p:stCondLst>
                                        </p:cTn>
                                        <p:tgtEl>
                                          <p:spTgt spid="1370143"/>
                                        </p:tgtEl>
                                        <p:attrNameLst>
                                          <p:attrName>style.visibility</p:attrName>
                                        </p:attrNameLst>
                                      </p:cBhvr>
                                      <p:to>
                                        <p:strVal val="visible"/>
                                      </p:to>
                                    </p:set>
                                    <p:anim calcmode="lin" valueType="num">
                                      <p:cBhvr>
                                        <p:cTn id="48" dur="500" fill="hold"/>
                                        <p:tgtEl>
                                          <p:spTgt spid="1370143"/>
                                        </p:tgtEl>
                                        <p:attrNameLst>
                                          <p:attrName>ppt_w</p:attrName>
                                        </p:attrNameLst>
                                      </p:cBhvr>
                                      <p:tavLst>
                                        <p:tav tm="0">
                                          <p:val>
                                            <p:fltVal val="0"/>
                                          </p:val>
                                        </p:tav>
                                        <p:tav tm="100000">
                                          <p:val>
                                            <p:strVal val="#ppt_w"/>
                                          </p:val>
                                        </p:tav>
                                      </p:tavLst>
                                    </p:anim>
                                    <p:anim calcmode="lin" valueType="num">
                                      <p:cBhvr>
                                        <p:cTn id="49" dur="500" fill="hold"/>
                                        <p:tgtEl>
                                          <p:spTgt spid="1370143"/>
                                        </p:tgtEl>
                                        <p:attrNameLst>
                                          <p:attrName>ppt_h</p:attrName>
                                        </p:attrNameLst>
                                      </p:cBhvr>
                                      <p:tavLst>
                                        <p:tav tm="0">
                                          <p:val>
                                            <p:fltVal val="0"/>
                                          </p:val>
                                        </p:tav>
                                        <p:tav tm="100000">
                                          <p:val>
                                            <p:strVal val="#ppt_h"/>
                                          </p:val>
                                        </p:tav>
                                      </p:tavLst>
                                    </p:anim>
                                    <p:animEffect transition="in" filter="fade">
                                      <p:cBhvr>
                                        <p:cTn id="50" dur="500"/>
                                        <p:tgtEl>
                                          <p:spTgt spid="1370143"/>
                                        </p:tgtEl>
                                      </p:cBhvr>
                                    </p:animEffect>
                                  </p:childTnLst>
                                </p:cTn>
                              </p:par>
                            </p:childTnLst>
                          </p:cTn>
                        </p:par>
                        <p:par>
                          <p:cTn id="51" fill="hold" nodeType="afterGroup">
                            <p:stCondLst>
                              <p:cond delay="7500"/>
                            </p:stCondLst>
                            <p:childTnLst>
                              <p:par>
                                <p:cTn id="52" presetID="22" presetClass="entr" presetSubtype="8" fill="hold" nodeType="afterEffect">
                                  <p:stCondLst>
                                    <p:cond delay="0"/>
                                  </p:stCondLst>
                                  <p:childTnLst>
                                    <p:set>
                                      <p:cBhvr>
                                        <p:cTn id="53" dur="1" fill="hold">
                                          <p:stCondLst>
                                            <p:cond delay="0"/>
                                          </p:stCondLst>
                                        </p:cTn>
                                        <p:tgtEl>
                                          <p:spTgt spid="1370133"/>
                                        </p:tgtEl>
                                        <p:attrNameLst>
                                          <p:attrName>style.visibility</p:attrName>
                                        </p:attrNameLst>
                                      </p:cBhvr>
                                      <p:to>
                                        <p:strVal val="visible"/>
                                      </p:to>
                                    </p:set>
                                    <p:animEffect transition="in" filter="wipe(left)">
                                      <p:cBhvr>
                                        <p:cTn id="54" dur="1000"/>
                                        <p:tgtEl>
                                          <p:spTgt spid="1370133"/>
                                        </p:tgtEl>
                                      </p:cBhvr>
                                    </p:animEffect>
                                  </p:childTnLst>
                                </p:cTn>
                              </p:par>
                            </p:childTnLst>
                          </p:cTn>
                        </p:par>
                        <p:par>
                          <p:cTn id="55" fill="hold" nodeType="afterGroup">
                            <p:stCondLst>
                              <p:cond delay="8500"/>
                            </p:stCondLst>
                            <p:childTnLst>
                              <p:par>
                                <p:cTn id="56" presetID="22" presetClass="entr" presetSubtype="1" fill="hold" grpId="0" nodeType="afterEffect">
                                  <p:stCondLst>
                                    <p:cond delay="0"/>
                                  </p:stCondLst>
                                  <p:childTnLst>
                                    <p:set>
                                      <p:cBhvr>
                                        <p:cTn id="57" dur="1" fill="hold">
                                          <p:stCondLst>
                                            <p:cond delay="0"/>
                                          </p:stCondLst>
                                        </p:cTn>
                                        <p:tgtEl>
                                          <p:spTgt spid="1370137"/>
                                        </p:tgtEl>
                                        <p:attrNameLst>
                                          <p:attrName>style.visibility</p:attrName>
                                        </p:attrNameLst>
                                      </p:cBhvr>
                                      <p:to>
                                        <p:strVal val="visible"/>
                                      </p:to>
                                    </p:set>
                                    <p:animEffect transition="in" filter="wipe(up)">
                                      <p:cBhvr>
                                        <p:cTn id="58" dur="1000"/>
                                        <p:tgtEl>
                                          <p:spTgt spid="1370137"/>
                                        </p:tgtEl>
                                      </p:cBhvr>
                                    </p:animEffect>
                                  </p:childTnLst>
                                </p:cTn>
                              </p:par>
                            </p:childTnLst>
                          </p:cTn>
                        </p:par>
                        <p:par>
                          <p:cTn id="59" fill="hold" nodeType="afterGroup">
                            <p:stCondLst>
                              <p:cond delay="9500"/>
                            </p:stCondLst>
                            <p:childTnLst>
                              <p:par>
                                <p:cTn id="60" presetID="53" presetClass="entr" presetSubtype="0" fill="hold" grpId="0" nodeType="afterEffect">
                                  <p:stCondLst>
                                    <p:cond delay="0"/>
                                  </p:stCondLst>
                                  <p:childTnLst>
                                    <p:set>
                                      <p:cBhvr>
                                        <p:cTn id="61" dur="1" fill="hold">
                                          <p:stCondLst>
                                            <p:cond delay="0"/>
                                          </p:stCondLst>
                                        </p:cTn>
                                        <p:tgtEl>
                                          <p:spTgt spid="1370144"/>
                                        </p:tgtEl>
                                        <p:attrNameLst>
                                          <p:attrName>style.visibility</p:attrName>
                                        </p:attrNameLst>
                                      </p:cBhvr>
                                      <p:to>
                                        <p:strVal val="visible"/>
                                      </p:to>
                                    </p:set>
                                    <p:anim calcmode="lin" valueType="num">
                                      <p:cBhvr>
                                        <p:cTn id="62" dur="500" fill="hold"/>
                                        <p:tgtEl>
                                          <p:spTgt spid="1370144"/>
                                        </p:tgtEl>
                                        <p:attrNameLst>
                                          <p:attrName>ppt_w</p:attrName>
                                        </p:attrNameLst>
                                      </p:cBhvr>
                                      <p:tavLst>
                                        <p:tav tm="0">
                                          <p:val>
                                            <p:fltVal val="0"/>
                                          </p:val>
                                        </p:tav>
                                        <p:tav tm="100000">
                                          <p:val>
                                            <p:strVal val="#ppt_w"/>
                                          </p:val>
                                        </p:tav>
                                      </p:tavLst>
                                    </p:anim>
                                    <p:anim calcmode="lin" valueType="num">
                                      <p:cBhvr>
                                        <p:cTn id="63" dur="500" fill="hold"/>
                                        <p:tgtEl>
                                          <p:spTgt spid="1370144"/>
                                        </p:tgtEl>
                                        <p:attrNameLst>
                                          <p:attrName>ppt_h</p:attrName>
                                        </p:attrNameLst>
                                      </p:cBhvr>
                                      <p:tavLst>
                                        <p:tav tm="0">
                                          <p:val>
                                            <p:fltVal val="0"/>
                                          </p:val>
                                        </p:tav>
                                        <p:tav tm="100000">
                                          <p:val>
                                            <p:strVal val="#ppt_h"/>
                                          </p:val>
                                        </p:tav>
                                      </p:tavLst>
                                    </p:anim>
                                    <p:animEffect transition="in" filter="fade">
                                      <p:cBhvr>
                                        <p:cTn id="64" dur="500"/>
                                        <p:tgtEl>
                                          <p:spTgt spid="1370144"/>
                                        </p:tgtEl>
                                      </p:cBhvr>
                                    </p:animEffect>
                                  </p:childTnLst>
                                </p:cTn>
                              </p:par>
                            </p:childTnLst>
                          </p:cTn>
                        </p:par>
                        <p:par>
                          <p:cTn id="65" fill="hold" nodeType="afterGroup">
                            <p:stCondLst>
                              <p:cond delay="10000"/>
                            </p:stCondLst>
                            <p:childTnLst>
                              <p:par>
                                <p:cTn id="66" presetID="22" presetClass="entr" presetSubtype="8" fill="hold" nodeType="afterEffect">
                                  <p:stCondLst>
                                    <p:cond delay="0"/>
                                  </p:stCondLst>
                                  <p:childTnLst>
                                    <p:set>
                                      <p:cBhvr>
                                        <p:cTn id="67" dur="1" fill="hold">
                                          <p:stCondLst>
                                            <p:cond delay="0"/>
                                          </p:stCondLst>
                                        </p:cTn>
                                        <p:tgtEl>
                                          <p:spTgt spid="1370126"/>
                                        </p:tgtEl>
                                        <p:attrNameLst>
                                          <p:attrName>style.visibility</p:attrName>
                                        </p:attrNameLst>
                                      </p:cBhvr>
                                      <p:to>
                                        <p:strVal val="visible"/>
                                      </p:to>
                                    </p:set>
                                    <p:animEffect transition="in" filter="wipe(left)">
                                      <p:cBhvr>
                                        <p:cTn id="68" dur="1000"/>
                                        <p:tgtEl>
                                          <p:spTgt spid="1370126"/>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370124"/>
                                        </p:tgtEl>
                                        <p:attrNameLst>
                                          <p:attrName>style.visibility</p:attrName>
                                        </p:attrNameLst>
                                      </p:cBhvr>
                                      <p:to>
                                        <p:strVal val="visible"/>
                                      </p:to>
                                    </p:set>
                                    <p:anim calcmode="lin" valueType="num">
                                      <p:cBhvr>
                                        <p:cTn id="71" dur="1000" fill="hold"/>
                                        <p:tgtEl>
                                          <p:spTgt spid="1370124"/>
                                        </p:tgtEl>
                                        <p:attrNameLst>
                                          <p:attrName>ppt_w</p:attrName>
                                        </p:attrNameLst>
                                      </p:cBhvr>
                                      <p:tavLst>
                                        <p:tav tm="0">
                                          <p:val>
                                            <p:fltVal val="0"/>
                                          </p:val>
                                        </p:tav>
                                        <p:tav tm="100000">
                                          <p:val>
                                            <p:strVal val="#ppt_w"/>
                                          </p:val>
                                        </p:tav>
                                      </p:tavLst>
                                    </p:anim>
                                    <p:anim calcmode="lin" valueType="num">
                                      <p:cBhvr>
                                        <p:cTn id="72" dur="1000" fill="hold"/>
                                        <p:tgtEl>
                                          <p:spTgt spid="1370124"/>
                                        </p:tgtEl>
                                        <p:attrNameLst>
                                          <p:attrName>ppt_h</p:attrName>
                                        </p:attrNameLst>
                                      </p:cBhvr>
                                      <p:tavLst>
                                        <p:tav tm="0">
                                          <p:val>
                                            <p:fltVal val="0"/>
                                          </p:val>
                                        </p:tav>
                                        <p:tav tm="100000">
                                          <p:val>
                                            <p:strVal val="#ppt_h"/>
                                          </p:val>
                                        </p:tav>
                                      </p:tavLst>
                                    </p:anim>
                                    <p:animEffect transition="in" filter="fade">
                                      <p:cBhvr>
                                        <p:cTn id="73" dur="1000"/>
                                        <p:tgtEl>
                                          <p:spTgt spid="1370124"/>
                                        </p:tgtEl>
                                      </p:cBhvr>
                                    </p:animEffect>
                                  </p:childTnLst>
                                </p:cTn>
                              </p:par>
                            </p:childTnLst>
                          </p:cTn>
                        </p:par>
                        <p:par>
                          <p:cTn id="74" fill="hold" nodeType="afterGroup">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370129"/>
                                        </p:tgtEl>
                                        <p:attrNameLst>
                                          <p:attrName>style.visibility</p:attrName>
                                        </p:attrNameLst>
                                      </p:cBhvr>
                                      <p:to>
                                        <p:strVal val="visible"/>
                                      </p:to>
                                    </p:set>
                                    <p:animEffect transition="in" filter="wipe(left)">
                                      <p:cBhvr>
                                        <p:cTn id="77" dur="1000"/>
                                        <p:tgtEl>
                                          <p:spTgt spid="1370129"/>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1370140"/>
                                        </p:tgtEl>
                                        <p:attrNameLst>
                                          <p:attrName>style.visibility</p:attrName>
                                        </p:attrNameLst>
                                      </p:cBhvr>
                                      <p:to>
                                        <p:strVal val="visible"/>
                                      </p:to>
                                    </p:set>
                                    <p:anim calcmode="lin" valueType="num">
                                      <p:cBhvr>
                                        <p:cTn id="80" dur="500" fill="hold"/>
                                        <p:tgtEl>
                                          <p:spTgt spid="1370140"/>
                                        </p:tgtEl>
                                        <p:attrNameLst>
                                          <p:attrName>ppt_w</p:attrName>
                                        </p:attrNameLst>
                                      </p:cBhvr>
                                      <p:tavLst>
                                        <p:tav tm="0">
                                          <p:val>
                                            <p:fltVal val="0"/>
                                          </p:val>
                                        </p:tav>
                                        <p:tav tm="100000">
                                          <p:val>
                                            <p:strVal val="#ppt_w"/>
                                          </p:val>
                                        </p:tav>
                                      </p:tavLst>
                                    </p:anim>
                                    <p:anim calcmode="lin" valueType="num">
                                      <p:cBhvr>
                                        <p:cTn id="81" dur="500" fill="hold"/>
                                        <p:tgtEl>
                                          <p:spTgt spid="1370140"/>
                                        </p:tgtEl>
                                        <p:attrNameLst>
                                          <p:attrName>ppt_h</p:attrName>
                                        </p:attrNameLst>
                                      </p:cBhvr>
                                      <p:tavLst>
                                        <p:tav tm="0">
                                          <p:val>
                                            <p:fltVal val="0"/>
                                          </p:val>
                                        </p:tav>
                                        <p:tav tm="100000">
                                          <p:val>
                                            <p:strVal val="#ppt_h"/>
                                          </p:val>
                                        </p:tav>
                                      </p:tavLst>
                                    </p:anim>
                                    <p:animEffect transition="in" filter="fade">
                                      <p:cBhvr>
                                        <p:cTn id="82" dur="500"/>
                                        <p:tgtEl>
                                          <p:spTgt spid="1370140"/>
                                        </p:tgtEl>
                                      </p:cBhvr>
                                    </p:animEffect>
                                  </p:childTnLst>
                                </p:cTn>
                              </p:par>
                            </p:childTnLst>
                          </p:cTn>
                        </p:par>
                        <p:par>
                          <p:cTn id="83" fill="hold" nodeType="afterGroup">
                            <p:stCondLst>
                              <p:cond delay="12000"/>
                            </p:stCondLst>
                            <p:childTnLst>
                              <p:par>
                                <p:cTn id="84" presetID="22" presetClass="entr" presetSubtype="1" fill="hold" grpId="0" nodeType="afterEffect">
                                  <p:stCondLst>
                                    <p:cond delay="0"/>
                                  </p:stCondLst>
                                  <p:childTnLst>
                                    <p:set>
                                      <p:cBhvr>
                                        <p:cTn id="85" dur="1" fill="hold">
                                          <p:stCondLst>
                                            <p:cond delay="0"/>
                                          </p:stCondLst>
                                        </p:cTn>
                                        <p:tgtEl>
                                          <p:spTgt spid="1370134"/>
                                        </p:tgtEl>
                                        <p:attrNameLst>
                                          <p:attrName>style.visibility</p:attrName>
                                        </p:attrNameLst>
                                      </p:cBhvr>
                                      <p:to>
                                        <p:strVal val="visible"/>
                                      </p:to>
                                    </p:set>
                                    <p:animEffect transition="in" filter="wipe(up)">
                                      <p:cBhvr>
                                        <p:cTn id="86" dur="1000"/>
                                        <p:tgtEl>
                                          <p:spTgt spid="1370134"/>
                                        </p:tgtEl>
                                      </p:cBhvr>
                                    </p:animEffect>
                                  </p:childTnLst>
                                </p:cTn>
                              </p:par>
                            </p:childTnLst>
                          </p:cTn>
                        </p:par>
                        <p:par>
                          <p:cTn id="87" fill="hold" nodeType="afterGroup">
                            <p:stCondLst>
                              <p:cond delay="13000"/>
                            </p:stCondLst>
                            <p:childTnLst>
                              <p:par>
                                <p:cTn id="88" presetID="53" presetClass="entr" presetSubtype="0" fill="hold" grpId="0" nodeType="afterEffect">
                                  <p:stCondLst>
                                    <p:cond delay="0"/>
                                  </p:stCondLst>
                                  <p:childTnLst>
                                    <p:set>
                                      <p:cBhvr>
                                        <p:cTn id="89" dur="1" fill="hold">
                                          <p:stCondLst>
                                            <p:cond delay="0"/>
                                          </p:stCondLst>
                                        </p:cTn>
                                        <p:tgtEl>
                                          <p:spTgt spid="1370145"/>
                                        </p:tgtEl>
                                        <p:attrNameLst>
                                          <p:attrName>style.visibility</p:attrName>
                                        </p:attrNameLst>
                                      </p:cBhvr>
                                      <p:to>
                                        <p:strVal val="visible"/>
                                      </p:to>
                                    </p:set>
                                    <p:anim calcmode="lin" valueType="num">
                                      <p:cBhvr>
                                        <p:cTn id="90" dur="500" fill="hold"/>
                                        <p:tgtEl>
                                          <p:spTgt spid="1370145"/>
                                        </p:tgtEl>
                                        <p:attrNameLst>
                                          <p:attrName>ppt_w</p:attrName>
                                        </p:attrNameLst>
                                      </p:cBhvr>
                                      <p:tavLst>
                                        <p:tav tm="0">
                                          <p:val>
                                            <p:fltVal val="0"/>
                                          </p:val>
                                        </p:tav>
                                        <p:tav tm="100000">
                                          <p:val>
                                            <p:strVal val="#ppt_w"/>
                                          </p:val>
                                        </p:tav>
                                      </p:tavLst>
                                    </p:anim>
                                    <p:anim calcmode="lin" valueType="num">
                                      <p:cBhvr>
                                        <p:cTn id="91" dur="500" fill="hold"/>
                                        <p:tgtEl>
                                          <p:spTgt spid="1370145"/>
                                        </p:tgtEl>
                                        <p:attrNameLst>
                                          <p:attrName>ppt_h</p:attrName>
                                        </p:attrNameLst>
                                      </p:cBhvr>
                                      <p:tavLst>
                                        <p:tav tm="0">
                                          <p:val>
                                            <p:fltVal val="0"/>
                                          </p:val>
                                        </p:tav>
                                        <p:tav tm="100000">
                                          <p:val>
                                            <p:strVal val="#ppt_h"/>
                                          </p:val>
                                        </p:tav>
                                      </p:tavLst>
                                    </p:anim>
                                    <p:animEffect transition="in" filter="fade">
                                      <p:cBhvr>
                                        <p:cTn id="92" dur="500"/>
                                        <p:tgtEl>
                                          <p:spTgt spid="1370145"/>
                                        </p:tgtEl>
                                      </p:cBhvr>
                                    </p:animEffect>
                                  </p:childTnLst>
                                </p:cTn>
                              </p:par>
                            </p:childTnLst>
                          </p:cTn>
                        </p:par>
                        <p:par>
                          <p:cTn id="93" fill="hold" nodeType="afterGroup">
                            <p:stCondLst>
                              <p:cond delay="13500"/>
                            </p:stCondLst>
                            <p:childTnLst>
                              <p:par>
                                <p:cTn id="94" presetID="22" presetClass="entr" presetSubtype="8" fill="hold" nodeType="afterEffect">
                                  <p:stCondLst>
                                    <p:cond delay="0"/>
                                  </p:stCondLst>
                                  <p:childTnLst>
                                    <p:set>
                                      <p:cBhvr>
                                        <p:cTn id="95" dur="1" fill="hold">
                                          <p:stCondLst>
                                            <p:cond delay="0"/>
                                          </p:stCondLst>
                                        </p:cTn>
                                        <p:tgtEl>
                                          <p:spTgt spid="1370131"/>
                                        </p:tgtEl>
                                        <p:attrNameLst>
                                          <p:attrName>style.visibility</p:attrName>
                                        </p:attrNameLst>
                                      </p:cBhvr>
                                      <p:to>
                                        <p:strVal val="visible"/>
                                      </p:to>
                                    </p:set>
                                    <p:animEffect transition="in" filter="wipe(left)">
                                      <p:cBhvr>
                                        <p:cTn id="96" dur="1000"/>
                                        <p:tgtEl>
                                          <p:spTgt spid="1370131"/>
                                        </p:tgtEl>
                                      </p:cBhvr>
                                    </p:animEffect>
                                  </p:childTnLst>
                                </p:cTn>
                              </p:par>
                            </p:childTnLst>
                          </p:cTn>
                        </p:par>
                        <p:par>
                          <p:cTn id="97" fill="hold" nodeType="afterGroup">
                            <p:stCondLst>
                              <p:cond delay="14500"/>
                            </p:stCondLst>
                            <p:childTnLst>
                              <p:par>
                                <p:cTn id="98" presetID="22" presetClass="entr" presetSubtype="1" fill="hold" grpId="0" nodeType="afterEffect">
                                  <p:stCondLst>
                                    <p:cond delay="0"/>
                                  </p:stCondLst>
                                  <p:childTnLst>
                                    <p:set>
                                      <p:cBhvr>
                                        <p:cTn id="99" dur="1" fill="hold">
                                          <p:stCondLst>
                                            <p:cond delay="0"/>
                                          </p:stCondLst>
                                        </p:cTn>
                                        <p:tgtEl>
                                          <p:spTgt spid="1370136"/>
                                        </p:tgtEl>
                                        <p:attrNameLst>
                                          <p:attrName>style.visibility</p:attrName>
                                        </p:attrNameLst>
                                      </p:cBhvr>
                                      <p:to>
                                        <p:strVal val="visible"/>
                                      </p:to>
                                    </p:set>
                                    <p:animEffect transition="in" filter="wipe(up)">
                                      <p:cBhvr>
                                        <p:cTn id="100" dur="1000"/>
                                        <p:tgtEl>
                                          <p:spTgt spid="1370136"/>
                                        </p:tgtEl>
                                      </p:cBhvr>
                                    </p:animEffect>
                                  </p:childTnLst>
                                </p:cTn>
                              </p:par>
                            </p:childTnLst>
                          </p:cTn>
                        </p:par>
                        <p:par>
                          <p:cTn id="101" fill="hold" nodeType="afterGroup">
                            <p:stCondLst>
                              <p:cond delay="15500"/>
                            </p:stCondLst>
                            <p:childTnLst>
                              <p:par>
                                <p:cTn id="102" presetID="53" presetClass="entr" presetSubtype="0" fill="hold" grpId="0" nodeType="afterEffect">
                                  <p:stCondLst>
                                    <p:cond delay="0"/>
                                  </p:stCondLst>
                                  <p:childTnLst>
                                    <p:set>
                                      <p:cBhvr>
                                        <p:cTn id="103" dur="1" fill="hold">
                                          <p:stCondLst>
                                            <p:cond delay="0"/>
                                          </p:stCondLst>
                                        </p:cTn>
                                        <p:tgtEl>
                                          <p:spTgt spid="1370146"/>
                                        </p:tgtEl>
                                        <p:attrNameLst>
                                          <p:attrName>style.visibility</p:attrName>
                                        </p:attrNameLst>
                                      </p:cBhvr>
                                      <p:to>
                                        <p:strVal val="visible"/>
                                      </p:to>
                                    </p:set>
                                    <p:anim calcmode="lin" valueType="num">
                                      <p:cBhvr>
                                        <p:cTn id="104" dur="500" fill="hold"/>
                                        <p:tgtEl>
                                          <p:spTgt spid="1370146"/>
                                        </p:tgtEl>
                                        <p:attrNameLst>
                                          <p:attrName>ppt_w</p:attrName>
                                        </p:attrNameLst>
                                      </p:cBhvr>
                                      <p:tavLst>
                                        <p:tav tm="0">
                                          <p:val>
                                            <p:fltVal val="0"/>
                                          </p:val>
                                        </p:tav>
                                        <p:tav tm="100000">
                                          <p:val>
                                            <p:strVal val="#ppt_w"/>
                                          </p:val>
                                        </p:tav>
                                      </p:tavLst>
                                    </p:anim>
                                    <p:anim calcmode="lin" valueType="num">
                                      <p:cBhvr>
                                        <p:cTn id="105" dur="500" fill="hold"/>
                                        <p:tgtEl>
                                          <p:spTgt spid="1370146"/>
                                        </p:tgtEl>
                                        <p:attrNameLst>
                                          <p:attrName>ppt_h</p:attrName>
                                        </p:attrNameLst>
                                      </p:cBhvr>
                                      <p:tavLst>
                                        <p:tav tm="0">
                                          <p:val>
                                            <p:fltVal val="0"/>
                                          </p:val>
                                        </p:tav>
                                        <p:tav tm="100000">
                                          <p:val>
                                            <p:strVal val="#ppt_h"/>
                                          </p:val>
                                        </p:tav>
                                      </p:tavLst>
                                    </p:anim>
                                    <p:animEffect transition="in" filter="fade">
                                      <p:cBhvr>
                                        <p:cTn id="106" dur="500"/>
                                        <p:tgtEl>
                                          <p:spTgt spid="1370146"/>
                                        </p:tgtEl>
                                      </p:cBhvr>
                                    </p:animEffect>
                                  </p:childTnLst>
                                </p:cTn>
                              </p:par>
                            </p:childTnLst>
                          </p:cTn>
                        </p:par>
                        <p:par>
                          <p:cTn id="107" fill="hold" nodeType="afterGroup">
                            <p:stCondLst>
                              <p:cond delay="16000"/>
                            </p:stCondLst>
                            <p:childTnLst>
                              <p:par>
                                <p:cTn id="108" presetID="22" presetClass="entr" presetSubtype="8" fill="hold" nodeType="afterEffect">
                                  <p:stCondLst>
                                    <p:cond delay="0"/>
                                  </p:stCondLst>
                                  <p:childTnLst>
                                    <p:set>
                                      <p:cBhvr>
                                        <p:cTn id="109" dur="1" fill="hold">
                                          <p:stCondLst>
                                            <p:cond delay="0"/>
                                          </p:stCondLst>
                                        </p:cTn>
                                        <p:tgtEl>
                                          <p:spTgt spid="1370132"/>
                                        </p:tgtEl>
                                        <p:attrNameLst>
                                          <p:attrName>style.visibility</p:attrName>
                                        </p:attrNameLst>
                                      </p:cBhvr>
                                      <p:to>
                                        <p:strVal val="visible"/>
                                      </p:to>
                                    </p:set>
                                    <p:animEffect transition="in" filter="wipe(left)">
                                      <p:cBhvr>
                                        <p:cTn id="110" dur="1000"/>
                                        <p:tgtEl>
                                          <p:spTgt spid="1370132"/>
                                        </p:tgtEl>
                                      </p:cBhvr>
                                    </p:animEffect>
                                  </p:childTnLst>
                                </p:cTn>
                              </p:par>
                            </p:childTnLst>
                          </p:cTn>
                        </p:par>
                        <p:par>
                          <p:cTn id="111" fill="hold" nodeType="afterGroup">
                            <p:stCondLst>
                              <p:cond delay="17000"/>
                            </p:stCondLst>
                            <p:childTnLst>
                              <p:par>
                                <p:cTn id="112" presetID="22" presetClass="entr" presetSubtype="1" fill="hold" grpId="0" nodeType="afterEffect">
                                  <p:stCondLst>
                                    <p:cond delay="0"/>
                                  </p:stCondLst>
                                  <p:childTnLst>
                                    <p:set>
                                      <p:cBhvr>
                                        <p:cTn id="113" dur="1" fill="hold">
                                          <p:stCondLst>
                                            <p:cond delay="0"/>
                                          </p:stCondLst>
                                        </p:cTn>
                                        <p:tgtEl>
                                          <p:spTgt spid="1370138"/>
                                        </p:tgtEl>
                                        <p:attrNameLst>
                                          <p:attrName>style.visibility</p:attrName>
                                        </p:attrNameLst>
                                      </p:cBhvr>
                                      <p:to>
                                        <p:strVal val="visible"/>
                                      </p:to>
                                    </p:set>
                                    <p:animEffect transition="in" filter="wipe(up)">
                                      <p:cBhvr>
                                        <p:cTn id="114" dur="1000"/>
                                        <p:tgtEl>
                                          <p:spTgt spid="1370138"/>
                                        </p:tgtEl>
                                      </p:cBhvr>
                                    </p:animEffect>
                                  </p:childTnLst>
                                </p:cTn>
                              </p:par>
                            </p:childTnLst>
                          </p:cTn>
                        </p:par>
                        <p:par>
                          <p:cTn id="115" fill="hold" nodeType="afterGroup">
                            <p:stCondLst>
                              <p:cond delay="18000"/>
                            </p:stCondLst>
                            <p:childTnLst>
                              <p:par>
                                <p:cTn id="116" presetID="53" presetClass="entr" presetSubtype="0" fill="hold" grpId="0" nodeType="afterEffect">
                                  <p:stCondLst>
                                    <p:cond delay="0"/>
                                  </p:stCondLst>
                                  <p:childTnLst>
                                    <p:set>
                                      <p:cBhvr>
                                        <p:cTn id="117" dur="1" fill="hold">
                                          <p:stCondLst>
                                            <p:cond delay="0"/>
                                          </p:stCondLst>
                                        </p:cTn>
                                        <p:tgtEl>
                                          <p:spTgt spid="1370147"/>
                                        </p:tgtEl>
                                        <p:attrNameLst>
                                          <p:attrName>style.visibility</p:attrName>
                                        </p:attrNameLst>
                                      </p:cBhvr>
                                      <p:to>
                                        <p:strVal val="visible"/>
                                      </p:to>
                                    </p:set>
                                    <p:anim calcmode="lin" valueType="num">
                                      <p:cBhvr>
                                        <p:cTn id="118" dur="500" fill="hold"/>
                                        <p:tgtEl>
                                          <p:spTgt spid="1370147"/>
                                        </p:tgtEl>
                                        <p:attrNameLst>
                                          <p:attrName>ppt_w</p:attrName>
                                        </p:attrNameLst>
                                      </p:cBhvr>
                                      <p:tavLst>
                                        <p:tav tm="0">
                                          <p:val>
                                            <p:fltVal val="0"/>
                                          </p:val>
                                        </p:tav>
                                        <p:tav tm="100000">
                                          <p:val>
                                            <p:strVal val="#ppt_w"/>
                                          </p:val>
                                        </p:tav>
                                      </p:tavLst>
                                    </p:anim>
                                    <p:anim calcmode="lin" valueType="num">
                                      <p:cBhvr>
                                        <p:cTn id="119" dur="500" fill="hold"/>
                                        <p:tgtEl>
                                          <p:spTgt spid="1370147"/>
                                        </p:tgtEl>
                                        <p:attrNameLst>
                                          <p:attrName>ppt_h</p:attrName>
                                        </p:attrNameLst>
                                      </p:cBhvr>
                                      <p:tavLst>
                                        <p:tav tm="0">
                                          <p:val>
                                            <p:fltVal val="0"/>
                                          </p:val>
                                        </p:tav>
                                        <p:tav tm="100000">
                                          <p:val>
                                            <p:strVal val="#ppt_h"/>
                                          </p:val>
                                        </p:tav>
                                      </p:tavLst>
                                    </p:anim>
                                    <p:animEffect transition="in" filter="fade">
                                      <p:cBhvr>
                                        <p:cTn id="120" dur="500"/>
                                        <p:tgtEl>
                                          <p:spTgt spid="1370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7" grpId="0" build="p" bldLvl="2" autoUpdateAnimBg="0"/>
      <p:bldP spid="1370124" grpId="0"/>
      <p:bldP spid="1370125" grpId="0" animBg="1"/>
      <p:bldP spid="1370134" grpId="0" animBg="1"/>
      <p:bldP spid="1370135" grpId="0" animBg="1"/>
      <p:bldP spid="1370136" grpId="0" animBg="1"/>
      <p:bldP spid="1370137" grpId="0" animBg="1"/>
      <p:bldP spid="1370138" grpId="0" animBg="1"/>
      <p:bldP spid="1370139" grpId="0"/>
      <p:bldP spid="1370140" grpId="0"/>
      <p:bldP spid="1370141" grpId="0"/>
      <p:bldP spid="1370142" grpId="0"/>
      <p:bldP spid="1370143" grpId="0"/>
      <p:bldP spid="1370144" grpId="0"/>
      <p:bldP spid="1370145" grpId="0"/>
      <p:bldP spid="1370146" grpId="0"/>
      <p:bldP spid="137014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bwMode="auto">
          <a:xfrm>
            <a:off x="684213" y="0"/>
            <a:ext cx="7772400" cy="7620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MX" sz="3200" dirty="0" err="1"/>
              <a:t>Phase</a:t>
            </a:r>
            <a:r>
              <a:rPr lang="es-MX" sz="3200" dirty="0"/>
              <a:t> </a:t>
            </a:r>
            <a:r>
              <a:rPr lang="es-MX" sz="3200" dirty="0" err="1"/>
              <a:t>Difference</a:t>
            </a:r>
            <a:r>
              <a:rPr lang="es-MX" sz="3200" dirty="0"/>
              <a:t>, </a:t>
            </a:r>
            <a:r>
              <a:rPr lang="es-MX" sz="3200" dirty="0">
                <a:sym typeface="Symbol" pitchFamily="18" charset="2"/>
              </a:rPr>
              <a:t>t </a:t>
            </a:r>
            <a:r>
              <a:rPr lang="es-MX" sz="3200" dirty="0" err="1">
                <a:sym typeface="Symbol" pitchFamily="18" charset="2"/>
              </a:rPr>
              <a:t>or</a:t>
            </a:r>
            <a:r>
              <a:rPr lang="es-MX" sz="3200" dirty="0">
                <a:sym typeface="Symbol" pitchFamily="18" charset="2"/>
              </a:rPr>
              <a:t> </a:t>
            </a:r>
            <a:r>
              <a:rPr lang="el-GR" sz="3200" dirty="0">
                <a:cs typeface="Arial" charset="0"/>
                <a:sym typeface="Symbol" pitchFamily="18" charset="2"/>
              </a:rPr>
              <a:t>Φ</a:t>
            </a:r>
          </a:p>
        </p:txBody>
      </p:sp>
      <p:graphicFrame>
        <p:nvGraphicFramePr>
          <p:cNvPr id="1580068" name="Object 36"/>
          <p:cNvGraphicFramePr>
            <a:graphicFrameLocks noGrp="1" noChangeAspect="1"/>
          </p:cNvGraphicFramePr>
          <p:nvPr>
            <p:ph sz="quarter" idx="13"/>
          </p:nvPr>
        </p:nvGraphicFramePr>
        <p:xfrm>
          <a:off x="2174875" y="4294188"/>
          <a:ext cx="825500" cy="215900"/>
        </p:xfrm>
        <a:graphic>
          <a:graphicData uri="http://schemas.openxmlformats.org/presentationml/2006/ole">
            <mc:AlternateContent xmlns:mc="http://schemas.openxmlformats.org/markup-compatibility/2006">
              <mc:Choice xmlns:v="urn:schemas-microsoft-com:vml" Requires="v">
                <p:oleObj spid="_x0000_s1580292" name="Ecuación" r:id="rId3" imgW="825480" imgH="215640" progId="Equation.3">
                  <p:embed/>
                </p:oleObj>
              </mc:Choice>
              <mc:Fallback>
                <p:oleObj name="Ecuación" r:id="rId3" imgW="825480" imgH="215640" progId="Equation.3">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4294188"/>
                        <a:ext cx="8255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0035" name="Line 3"/>
          <p:cNvSpPr>
            <a:spLocks noChangeShapeType="1"/>
          </p:cNvSpPr>
          <p:nvPr/>
        </p:nvSpPr>
        <p:spPr bwMode="auto">
          <a:xfrm>
            <a:off x="4046538" y="1633538"/>
            <a:ext cx="0" cy="144780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36" name="Line 4"/>
          <p:cNvSpPr>
            <a:spLocks noChangeShapeType="1"/>
          </p:cNvSpPr>
          <p:nvPr/>
        </p:nvSpPr>
        <p:spPr bwMode="auto">
          <a:xfrm>
            <a:off x="3883025" y="1633538"/>
            <a:ext cx="3175" cy="3929062"/>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37" name="Line 5"/>
          <p:cNvSpPr>
            <a:spLocks noChangeShapeType="1"/>
          </p:cNvSpPr>
          <p:nvPr/>
        </p:nvSpPr>
        <p:spPr bwMode="auto">
          <a:xfrm>
            <a:off x="2663825" y="2928938"/>
            <a:ext cx="13716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80038" name="Group 6"/>
          <p:cNvGrpSpPr>
            <a:grpSpLocks/>
          </p:cNvGrpSpPr>
          <p:nvPr/>
        </p:nvGrpSpPr>
        <p:grpSpPr bwMode="auto">
          <a:xfrm>
            <a:off x="2663825" y="1557338"/>
            <a:ext cx="2413000" cy="1447800"/>
            <a:chOff x="1488" y="1008"/>
            <a:chExt cx="2112" cy="912"/>
          </a:xfrm>
        </p:grpSpPr>
        <p:sp>
          <p:nvSpPr>
            <p:cNvPr id="1580039" name="Line 7"/>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40" name="Line 8"/>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580041" name="Object 9"/>
          <p:cNvGraphicFramePr>
            <a:graphicFrameLocks noChangeAspect="1"/>
          </p:cNvGraphicFramePr>
          <p:nvPr/>
        </p:nvGraphicFramePr>
        <p:xfrm>
          <a:off x="2628900" y="1738313"/>
          <a:ext cx="1447800" cy="1019175"/>
        </p:xfrm>
        <a:graphic>
          <a:graphicData uri="http://schemas.openxmlformats.org/presentationml/2006/ole">
            <mc:AlternateContent xmlns:mc="http://schemas.openxmlformats.org/markup-compatibility/2006">
              <mc:Choice xmlns:v="urn:schemas-microsoft-com:vml" Requires="v">
                <p:oleObj spid="_x0000_s1580293" name="CorelDRAW" r:id="rId5" imgW="756720" imgH="533160" progId="CorelDraw.Graphic.8">
                  <p:embed/>
                </p:oleObj>
              </mc:Choice>
              <mc:Fallback>
                <p:oleObj name="CorelDRAW" r:id="rId5" imgW="756720" imgH="533160" progId="CorelDraw.Graphic.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1738313"/>
                        <a:ext cx="1447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80042" name="Group 10"/>
          <p:cNvGrpSpPr>
            <a:grpSpLocks/>
          </p:cNvGrpSpPr>
          <p:nvPr/>
        </p:nvGrpSpPr>
        <p:grpSpPr bwMode="auto">
          <a:xfrm>
            <a:off x="2663825" y="3746500"/>
            <a:ext cx="2270125" cy="1447800"/>
            <a:chOff x="1488" y="2112"/>
            <a:chExt cx="2112" cy="912"/>
          </a:xfrm>
        </p:grpSpPr>
        <p:sp>
          <p:nvSpPr>
            <p:cNvPr id="1580043" name="Line 11"/>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44" name="Line 12"/>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580045" name="Object 13"/>
          <p:cNvGraphicFramePr>
            <a:graphicFrameLocks noChangeAspect="1"/>
          </p:cNvGraphicFramePr>
          <p:nvPr/>
        </p:nvGraphicFramePr>
        <p:xfrm>
          <a:off x="2628900" y="3921125"/>
          <a:ext cx="1295400" cy="1019175"/>
        </p:xfrm>
        <a:graphic>
          <a:graphicData uri="http://schemas.openxmlformats.org/presentationml/2006/ole">
            <mc:AlternateContent xmlns:mc="http://schemas.openxmlformats.org/markup-compatibility/2006">
              <mc:Choice xmlns:v="urn:schemas-microsoft-com:vml" Requires="v">
                <p:oleObj spid="_x0000_s1580294" name="CorelDRAW" r:id="rId7" imgW="756720" imgH="533160" progId="CorelDraw.Graphic.8">
                  <p:embed/>
                </p:oleObj>
              </mc:Choice>
              <mc:Fallback>
                <p:oleObj name="CorelDRAW" r:id="rId7" imgW="756720" imgH="533160" progId="CorelDraw.Graphic.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3921125"/>
                        <a:ext cx="1295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0046" name="Text Box 14"/>
          <p:cNvSpPr txBox="1">
            <a:spLocks noChangeArrowheads="1"/>
          </p:cNvSpPr>
          <p:nvPr/>
        </p:nvSpPr>
        <p:spPr bwMode="auto">
          <a:xfrm>
            <a:off x="1257300" y="16335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s-MX" dirty="0" err="1">
                <a:solidFill>
                  <a:schemeClr val="bg2">
                    <a:lumMod val="50000"/>
                  </a:schemeClr>
                </a:solidFill>
                <a:latin typeface="Times New Roman" pitchFamily="18" charset="0"/>
              </a:rPr>
              <a:t>Signal</a:t>
            </a:r>
            <a:r>
              <a:rPr lang="es-MX" dirty="0">
                <a:solidFill>
                  <a:schemeClr val="bg2">
                    <a:lumMod val="50000"/>
                  </a:schemeClr>
                </a:solidFill>
                <a:latin typeface="Times New Roman" pitchFamily="18" charset="0"/>
              </a:rPr>
              <a:t> 1</a:t>
            </a:r>
            <a:endParaRPr lang="es-ES" dirty="0">
              <a:solidFill>
                <a:schemeClr val="bg2">
                  <a:lumMod val="50000"/>
                </a:schemeClr>
              </a:solidFill>
              <a:latin typeface="Times New Roman" pitchFamily="18" charset="0"/>
            </a:endParaRPr>
          </a:p>
        </p:txBody>
      </p:sp>
      <p:sp>
        <p:nvSpPr>
          <p:cNvPr id="1580047" name="Text Box 15"/>
          <p:cNvSpPr txBox="1">
            <a:spLocks noChangeArrowheads="1"/>
          </p:cNvSpPr>
          <p:nvPr/>
        </p:nvSpPr>
        <p:spPr bwMode="auto">
          <a:xfrm>
            <a:off x="1257300" y="3975100"/>
            <a:ext cx="140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s-MX" dirty="0" err="1">
                <a:solidFill>
                  <a:schemeClr val="bg2">
                    <a:lumMod val="50000"/>
                  </a:schemeClr>
                </a:solidFill>
                <a:latin typeface="Times New Roman" pitchFamily="18" charset="0"/>
              </a:rPr>
              <a:t>Signal</a:t>
            </a:r>
            <a:r>
              <a:rPr lang="es-MX" dirty="0">
                <a:solidFill>
                  <a:schemeClr val="bg2">
                    <a:lumMod val="50000"/>
                  </a:schemeClr>
                </a:solidFill>
                <a:latin typeface="Times New Roman" pitchFamily="18" charset="0"/>
              </a:rPr>
              <a:t> 2</a:t>
            </a:r>
            <a:endParaRPr lang="es-ES" dirty="0">
              <a:solidFill>
                <a:schemeClr val="bg2">
                  <a:lumMod val="50000"/>
                </a:schemeClr>
              </a:solidFill>
              <a:latin typeface="Times New Roman" pitchFamily="18" charset="0"/>
            </a:endParaRPr>
          </a:p>
        </p:txBody>
      </p:sp>
      <p:graphicFrame>
        <p:nvGraphicFramePr>
          <p:cNvPr id="1580048" name="Object 16"/>
          <p:cNvGraphicFramePr>
            <a:graphicFrameLocks noChangeAspect="1"/>
          </p:cNvGraphicFramePr>
          <p:nvPr/>
        </p:nvGraphicFramePr>
        <p:xfrm>
          <a:off x="1349375" y="2081213"/>
          <a:ext cx="1182688" cy="346075"/>
        </p:xfrm>
        <a:graphic>
          <a:graphicData uri="http://schemas.openxmlformats.org/presentationml/2006/ole">
            <mc:AlternateContent xmlns:mc="http://schemas.openxmlformats.org/markup-compatibility/2006">
              <mc:Choice xmlns:v="urn:schemas-microsoft-com:vml" Requires="v">
                <p:oleObj spid="_x0000_s1580295" name="Ecuación" r:id="rId8" imgW="736560" imgH="215640" progId="Equation.3">
                  <p:embed/>
                </p:oleObj>
              </mc:Choice>
              <mc:Fallback>
                <p:oleObj name="Ecuación" r:id="rId8" imgW="736560" imgH="2156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375" y="2081213"/>
                        <a:ext cx="11826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0049" name="Object 17"/>
          <p:cNvGraphicFramePr>
            <a:graphicFrameLocks noChangeAspect="1"/>
          </p:cNvGraphicFramePr>
          <p:nvPr/>
        </p:nvGraphicFramePr>
        <p:xfrm>
          <a:off x="1368425" y="2395538"/>
          <a:ext cx="1122363" cy="325437"/>
        </p:xfrm>
        <a:graphic>
          <a:graphicData uri="http://schemas.openxmlformats.org/presentationml/2006/ole">
            <mc:AlternateContent xmlns:mc="http://schemas.openxmlformats.org/markup-compatibility/2006">
              <mc:Choice xmlns:v="urn:schemas-microsoft-com:vml" Requires="v">
                <p:oleObj spid="_x0000_s1580296" name="Ecuación" r:id="rId10" imgW="698400" imgH="203040" progId="Equation.3">
                  <p:embed/>
                </p:oleObj>
              </mc:Choice>
              <mc:Fallback>
                <p:oleObj name="Ecuación" r:id="rId10" imgW="698400" imgH="20304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8425" y="2395538"/>
                        <a:ext cx="11223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0050" name="Object 18"/>
          <p:cNvGraphicFramePr>
            <a:graphicFrameLocks noChangeAspect="1"/>
          </p:cNvGraphicFramePr>
          <p:nvPr/>
        </p:nvGraphicFramePr>
        <p:xfrm>
          <a:off x="3197225" y="2928938"/>
          <a:ext cx="223838" cy="265112"/>
        </p:xfrm>
        <a:graphic>
          <a:graphicData uri="http://schemas.openxmlformats.org/presentationml/2006/ole">
            <mc:AlternateContent xmlns:mc="http://schemas.openxmlformats.org/markup-compatibility/2006">
              <mc:Choice xmlns:v="urn:schemas-microsoft-com:vml" Requires="v">
                <p:oleObj spid="_x0000_s1580297" name="Ecuación" r:id="rId12" imgW="139680" imgH="164880" progId="Equation.3">
                  <p:embed/>
                </p:oleObj>
              </mc:Choice>
              <mc:Fallback>
                <p:oleObj name="Ecuación" r:id="rId12" imgW="139680" imgH="16488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7225" y="2928938"/>
                        <a:ext cx="223838"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0051" name="Line 19"/>
          <p:cNvSpPr>
            <a:spLocks noChangeShapeType="1"/>
          </p:cNvSpPr>
          <p:nvPr/>
        </p:nvSpPr>
        <p:spPr bwMode="auto">
          <a:xfrm>
            <a:off x="2663825" y="5041900"/>
            <a:ext cx="1219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0052" name="Object 20"/>
          <p:cNvGraphicFramePr>
            <a:graphicFrameLocks noChangeAspect="1"/>
          </p:cNvGraphicFramePr>
          <p:nvPr/>
        </p:nvGraphicFramePr>
        <p:xfrm>
          <a:off x="3197225" y="5041900"/>
          <a:ext cx="223838" cy="265113"/>
        </p:xfrm>
        <a:graphic>
          <a:graphicData uri="http://schemas.openxmlformats.org/presentationml/2006/ole">
            <mc:AlternateContent xmlns:mc="http://schemas.openxmlformats.org/markup-compatibility/2006">
              <mc:Choice xmlns:v="urn:schemas-microsoft-com:vml" Requires="v">
                <p:oleObj spid="_x0000_s1580298" name="Ecuación" r:id="rId14" imgW="139680" imgH="164880" progId="Equation.3">
                  <p:embed/>
                </p:oleObj>
              </mc:Choice>
              <mc:Fallback>
                <p:oleObj name="Ecuación" r:id="rId14" imgW="139680" imgH="164880"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7225" y="5041900"/>
                        <a:ext cx="223838"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0053" name="Object 21"/>
          <p:cNvGraphicFramePr>
            <a:graphicFrameLocks noChangeAspect="1"/>
          </p:cNvGraphicFramePr>
          <p:nvPr/>
        </p:nvGraphicFramePr>
        <p:xfrm>
          <a:off x="1338263" y="4498975"/>
          <a:ext cx="1203325" cy="346075"/>
        </p:xfrm>
        <a:graphic>
          <a:graphicData uri="http://schemas.openxmlformats.org/presentationml/2006/ole">
            <mc:AlternateContent xmlns:mc="http://schemas.openxmlformats.org/markup-compatibility/2006">
              <mc:Choice xmlns:v="urn:schemas-microsoft-com:vml" Requires="v">
                <p:oleObj spid="_x0000_s1580299" name="Ecuación" r:id="rId16" imgW="749160" imgH="215640" progId="Equation.3">
                  <p:embed/>
                </p:oleObj>
              </mc:Choice>
              <mc:Fallback>
                <p:oleObj name="Ecuación" r:id="rId16" imgW="749160" imgH="215640" progId="Equation.3">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8263" y="4498975"/>
                        <a:ext cx="12033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0054" name="Object 22"/>
          <p:cNvGraphicFramePr>
            <a:graphicFrameLocks noChangeAspect="1"/>
          </p:cNvGraphicFramePr>
          <p:nvPr/>
        </p:nvGraphicFramePr>
        <p:xfrm>
          <a:off x="1368425" y="4813300"/>
          <a:ext cx="1122363" cy="325438"/>
        </p:xfrm>
        <a:graphic>
          <a:graphicData uri="http://schemas.openxmlformats.org/presentationml/2006/ole">
            <mc:AlternateContent xmlns:mc="http://schemas.openxmlformats.org/markup-compatibility/2006">
              <mc:Choice xmlns:v="urn:schemas-microsoft-com:vml" Requires="v">
                <p:oleObj spid="_x0000_s1580300" name="Ecuación" r:id="rId18" imgW="698400" imgH="203040" progId="Equation.3">
                  <p:embed/>
                </p:oleObj>
              </mc:Choice>
              <mc:Fallback>
                <p:oleObj name="Ecuación" r:id="rId18" imgW="698400" imgH="203040" progId="Equation.3">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68425" y="4813300"/>
                        <a:ext cx="1122363"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0055" name="Line 23"/>
          <p:cNvSpPr>
            <a:spLocks noChangeShapeType="1"/>
          </p:cNvSpPr>
          <p:nvPr/>
        </p:nvSpPr>
        <p:spPr bwMode="auto">
          <a:xfrm flipH="1">
            <a:off x="4038600" y="3157538"/>
            <a:ext cx="7938" cy="2328862"/>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56" name="Line 24"/>
          <p:cNvSpPr>
            <a:spLocks noChangeShapeType="1"/>
          </p:cNvSpPr>
          <p:nvPr/>
        </p:nvSpPr>
        <p:spPr bwMode="auto">
          <a:xfrm>
            <a:off x="3425825" y="54991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57" name="Line 25"/>
          <p:cNvSpPr>
            <a:spLocks noChangeShapeType="1"/>
          </p:cNvSpPr>
          <p:nvPr/>
        </p:nvSpPr>
        <p:spPr bwMode="auto">
          <a:xfrm flipH="1">
            <a:off x="4035425" y="54991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0058" name="Object 26"/>
          <p:cNvGraphicFramePr>
            <a:graphicFrameLocks noChangeAspect="1"/>
          </p:cNvGraphicFramePr>
          <p:nvPr/>
        </p:nvGraphicFramePr>
        <p:xfrm>
          <a:off x="3314700" y="5673725"/>
          <a:ext cx="1323975" cy="346075"/>
        </p:xfrm>
        <a:graphic>
          <a:graphicData uri="http://schemas.openxmlformats.org/presentationml/2006/ole">
            <mc:AlternateContent xmlns:mc="http://schemas.openxmlformats.org/markup-compatibility/2006">
              <mc:Choice xmlns:v="urn:schemas-microsoft-com:vml" Requires="v">
                <p:oleObj spid="_x0000_s1580301" name="Ecuación" r:id="rId20" imgW="825480" imgH="215640" progId="Equation.3">
                  <p:embed/>
                </p:oleObj>
              </mc:Choice>
              <mc:Fallback>
                <p:oleObj name="Ecuación" r:id="rId20" imgW="825480" imgH="215640"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5673725"/>
                        <a:ext cx="13239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80059" name="Group 27"/>
          <p:cNvGrpSpPr>
            <a:grpSpLocks/>
          </p:cNvGrpSpPr>
          <p:nvPr/>
        </p:nvGrpSpPr>
        <p:grpSpPr bwMode="auto">
          <a:xfrm>
            <a:off x="5410200" y="2420938"/>
            <a:ext cx="2259013" cy="1292225"/>
            <a:chOff x="3787" y="935"/>
            <a:chExt cx="1423" cy="814"/>
          </a:xfrm>
        </p:grpSpPr>
        <p:sp>
          <p:nvSpPr>
            <p:cNvPr id="1580060" name="Line 28"/>
            <p:cNvSpPr>
              <a:spLocks noChangeShapeType="1"/>
            </p:cNvSpPr>
            <p:nvPr/>
          </p:nvSpPr>
          <p:spPr bwMode="auto">
            <a:xfrm flipH="1">
              <a:off x="4014" y="1117"/>
              <a:ext cx="363"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0061" name="Line 29"/>
            <p:cNvSpPr>
              <a:spLocks noChangeShapeType="1"/>
            </p:cNvSpPr>
            <p:nvPr/>
          </p:nvSpPr>
          <p:spPr bwMode="auto">
            <a:xfrm>
              <a:off x="4558" y="1117"/>
              <a:ext cx="363"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1580062" name="Object 30"/>
            <p:cNvGraphicFramePr>
              <a:graphicFrameLocks noChangeAspect="1"/>
            </p:cNvGraphicFramePr>
            <p:nvPr/>
          </p:nvGraphicFramePr>
          <p:xfrm>
            <a:off x="4250" y="1122"/>
            <a:ext cx="960" cy="627"/>
          </p:xfrm>
          <a:graphic>
            <a:graphicData uri="http://schemas.openxmlformats.org/presentationml/2006/ole">
              <mc:AlternateContent xmlns:mc="http://schemas.openxmlformats.org/markup-compatibility/2006">
                <mc:Choice xmlns:v="urn:schemas-microsoft-com:vml" Requires="v">
                  <p:oleObj spid="_x0000_s1580302" name="CorelDRAW" r:id="rId21" imgW="1877568" imgH="1179271" progId="CorelDraw.Graphic.8">
                    <p:embed/>
                  </p:oleObj>
                </mc:Choice>
                <mc:Fallback>
                  <p:oleObj name="CorelDRAW" r:id="rId21" imgW="1877568" imgH="1179271" progId="CorelDraw.Graphic.8">
                    <p:embed/>
                    <p:pic>
                      <p:nvPicPr>
                        <p:cNvPr id="0" name="Object 3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0" y="1122"/>
                          <a:ext cx="960" cy="627"/>
                        </a:xfrm>
                        <a:prstGeom prst="rect">
                          <a:avLst/>
                        </a:prstGeom>
                        <a:noFill/>
                        <a:ln>
                          <a:noFill/>
                        </a:ln>
                        <a:effectLst/>
                        <a:extLst>
                          <a:ext uri="{909E8E84-426E-40DD-AFC4-6F175D3DCCD1}">
                            <a14:hiddenFill xmlns:a14="http://schemas.microsoft.com/office/drawing/2010/main">
                              <a:solidFill>
                                <a:schemeClr val="folHlink">
                                  <a:alpha val="1300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0063" name="Line 31"/>
            <p:cNvSpPr>
              <a:spLocks noChangeShapeType="1"/>
            </p:cNvSpPr>
            <p:nvPr/>
          </p:nvSpPr>
          <p:spPr bwMode="auto">
            <a:xfrm>
              <a:off x="4377" y="1117"/>
              <a:ext cx="0" cy="499"/>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0064" name="Line 32"/>
            <p:cNvSpPr>
              <a:spLocks noChangeShapeType="1"/>
            </p:cNvSpPr>
            <p:nvPr/>
          </p:nvSpPr>
          <p:spPr bwMode="auto">
            <a:xfrm>
              <a:off x="4558" y="1117"/>
              <a:ext cx="0" cy="499"/>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0065" name="Text Box 33"/>
            <p:cNvSpPr txBox="1">
              <a:spLocks noChangeArrowheads="1"/>
            </p:cNvSpPr>
            <p:nvPr/>
          </p:nvSpPr>
          <p:spPr bwMode="auto">
            <a:xfrm>
              <a:off x="3787" y="935"/>
              <a:ext cx="725" cy="192"/>
            </a:xfrm>
            <a:prstGeom prst="rect">
              <a:avLst/>
            </a:prstGeom>
            <a:noFill/>
            <a:ln>
              <a:noFill/>
            </a:ln>
            <a:effectLst/>
            <a:extLst>
              <a:ext uri="{909E8E84-426E-40DD-AFC4-6F175D3DCCD1}">
                <a14:hiddenFill xmlns:a14="http://schemas.microsoft.com/office/drawing/2010/main">
                  <a:solidFill>
                    <a:schemeClr val="folHlink">
                      <a:alpha val="1300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pPr>
              <a:r>
                <a:rPr lang="es-ES" sz="1400" dirty="0" err="1">
                  <a:solidFill>
                    <a:schemeClr val="bg2">
                      <a:lumMod val="50000"/>
                    </a:schemeClr>
                  </a:solidFill>
                  <a:latin typeface="Times New Roman" pitchFamily="18" charset="0"/>
                </a:rPr>
                <a:t>Signal</a:t>
              </a:r>
              <a:r>
                <a:rPr lang="es-ES" sz="1400" dirty="0">
                  <a:solidFill>
                    <a:schemeClr val="bg2">
                      <a:lumMod val="50000"/>
                    </a:schemeClr>
                  </a:solidFill>
                  <a:latin typeface="Times New Roman" pitchFamily="18" charset="0"/>
                </a:rPr>
                <a:t> 1</a:t>
              </a:r>
            </a:p>
          </p:txBody>
        </p:sp>
        <p:sp>
          <p:nvSpPr>
            <p:cNvPr id="1580066" name="Text Box 34"/>
            <p:cNvSpPr txBox="1">
              <a:spLocks noChangeArrowheads="1"/>
            </p:cNvSpPr>
            <p:nvPr/>
          </p:nvSpPr>
          <p:spPr bwMode="auto">
            <a:xfrm>
              <a:off x="4422" y="935"/>
              <a:ext cx="725" cy="192"/>
            </a:xfrm>
            <a:prstGeom prst="rect">
              <a:avLst/>
            </a:prstGeom>
            <a:noFill/>
            <a:ln>
              <a:noFill/>
            </a:ln>
            <a:effectLst/>
            <a:extLst>
              <a:ext uri="{909E8E84-426E-40DD-AFC4-6F175D3DCCD1}">
                <a14:hiddenFill xmlns:a14="http://schemas.microsoft.com/office/drawing/2010/main">
                  <a:solidFill>
                    <a:schemeClr val="folHlink">
                      <a:alpha val="1300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pPr>
              <a:r>
                <a:rPr lang="es-ES" sz="1400" dirty="0" err="1">
                  <a:solidFill>
                    <a:schemeClr val="bg2">
                      <a:lumMod val="50000"/>
                    </a:schemeClr>
                  </a:solidFill>
                  <a:latin typeface="Times New Roman" pitchFamily="18" charset="0"/>
                </a:rPr>
                <a:t>Signal</a:t>
              </a:r>
              <a:r>
                <a:rPr lang="es-ES" sz="1400" dirty="0">
                  <a:solidFill>
                    <a:schemeClr val="bg2">
                      <a:lumMod val="50000"/>
                    </a:schemeClr>
                  </a:solidFill>
                  <a:latin typeface="Times New Roman" pitchFamily="18" charset="0"/>
                </a:rPr>
                <a:t> 2</a:t>
              </a:r>
            </a:p>
          </p:txBody>
        </p:sp>
      </p:grpSp>
      <p:sp>
        <p:nvSpPr>
          <p:cNvPr id="1580067" name="Line 35"/>
          <p:cNvSpPr>
            <a:spLocks noChangeShapeType="1"/>
          </p:cNvSpPr>
          <p:nvPr/>
        </p:nvSpPr>
        <p:spPr bwMode="auto">
          <a:xfrm>
            <a:off x="7210425" y="3573463"/>
            <a:ext cx="28575" cy="6937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69" name="Text Box 37"/>
          <p:cNvSpPr txBox="1">
            <a:spLocks noChangeArrowheads="1"/>
          </p:cNvSpPr>
          <p:nvPr/>
        </p:nvSpPr>
        <p:spPr bwMode="auto">
          <a:xfrm>
            <a:off x="685800" y="26670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dirty="0">
                <a:solidFill>
                  <a:schemeClr val="bg2">
                    <a:lumMod val="50000"/>
                  </a:schemeClr>
                </a:solidFill>
                <a:latin typeface="Times New Roman" pitchFamily="18" charset="0"/>
              </a:rPr>
              <a:t>Reference</a:t>
            </a:r>
            <a:r>
              <a:rPr lang="es-ES" sz="1800" dirty="0">
                <a:solidFill>
                  <a:schemeClr val="bg2"/>
                </a:solidFill>
                <a:latin typeface="Times New Roman" pitchFamily="18" charset="0"/>
              </a:rPr>
              <a:t> </a:t>
            </a:r>
            <a:r>
              <a:rPr lang="es-ES" sz="1800" dirty="0" err="1">
                <a:solidFill>
                  <a:schemeClr val="bg2">
                    <a:lumMod val="50000"/>
                  </a:schemeClr>
                </a:solidFill>
                <a:latin typeface="Times New Roman" pitchFamily="18" charset="0"/>
              </a:rPr>
              <a:t>frequency</a:t>
            </a:r>
            <a:endParaRPr lang="es-ES" sz="1800" dirty="0">
              <a:solidFill>
                <a:schemeClr val="bg2">
                  <a:lumMod val="50000"/>
                </a:schemeClr>
              </a:solidFill>
              <a:latin typeface="Times New Roman" pitchFamily="18" charset="0"/>
            </a:endParaRPr>
          </a:p>
        </p:txBody>
      </p:sp>
      <p:sp>
        <p:nvSpPr>
          <p:cNvPr id="1580070" name="Text Box 38"/>
          <p:cNvSpPr txBox="1">
            <a:spLocks noChangeArrowheads="1"/>
          </p:cNvSpPr>
          <p:nvPr/>
        </p:nvSpPr>
        <p:spPr bwMode="auto">
          <a:xfrm>
            <a:off x="990600" y="5181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sz="1800">
                <a:solidFill>
                  <a:schemeClr val="bg2">
                    <a:lumMod val="50000"/>
                  </a:schemeClr>
                </a:solidFill>
                <a:latin typeface="Times New Roman" pitchFamily="18" charset="0"/>
              </a:rPr>
              <a:t>Device under test</a:t>
            </a:r>
            <a:endParaRPr lang="es-ES" sz="1800">
              <a:solidFill>
                <a:schemeClr val="bg2">
                  <a:lumMod val="50000"/>
                </a:schemeClr>
              </a:solidFill>
              <a:latin typeface="Times New Roman" pitchFamily="18" charset="0"/>
            </a:endParaRPr>
          </a:p>
        </p:txBody>
      </p:sp>
      <p:sp>
        <p:nvSpPr>
          <p:cNvPr id="1580071" name="Text Box 39"/>
          <p:cNvSpPr txBox="1">
            <a:spLocks noChangeArrowheads="1"/>
          </p:cNvSpPr>
          <p:nvPr/>
        </p:nvSpPr>
        <p:spPr bwMode="auto">
          <a:xfrm>
            <a:off x="5410200" y="4800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sz="1800" dirty="0">
                <a:solidFill>
                  <a:schemeClr val="bg2">
                    <a:lumMod val="50000"/>
                  </a:schemeClr>
                </a:solidFill>
                <a:latin typeface="Times New Roman" pitchFamily="18" charset="0"/>
              </a:rPr>
              <a:t>Time </a:t>
            </a:r>
            <a:r>
              <a:rPr lang="es-MX" sz="1800" dirty="0" err="1">
                <a:solidFill>
                  <a:schemeClr val="bg2">
                    <a:lumMod val="50000"/>
                  </a:schemeClr>
                </a:solidFill>
                <a:latin typeface="Times New Roman" pitchFamily="18" charset="0"/>
              </a:rPr>
              <a:t>Interval</a:t>
            </a:r>
            <a:r>
              <a:rPr lang="es-MX" sz="1800" dirty="0">
                <a:solidFill>
                  <a:schemeClr val="bg2">
                    <a:lumMod val="50000"/>
                  </a:schemeClr>
                </a:solidFill>
                <a:latin typeface="Times New Roman" pitchFamily="18" charset="0"/>
              </a:rPr>
              <a:t> </a:t>
            </a:r>
            <a:r>
              <a:rPr lang="es-MX" sz="1800" dirty="0" err="1">
                <a:solidFill>
                  <a:schemeClr val="bg2">
                    <a:lumMod val="50000"/>
                  </a:schemeClr>
                </a:solidFill>
                <a:latin typeface="Times New Roman" pitchFamily="18" charset="0"/>
              </a:rPr>
              <a:t>Counter</a:t>
            </a:r>
            <a:endParaRPr lang="es-ES" sz="1800" dirty="0">
              <a:solidFill>
                <a:schemeClr val="bg2">
                  <a:lumMod val="50000"/>
                </a:schemeClr>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800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580038"/>
                                        </p:tgtEl>
                                        <p:attrNameLst>
                                          <p:attrName>style.visibility</p:attrName>
                                        </p:attrNameLst>
                                      </p:cBhvr>
                                      <p:to>
                                        <p:strVal val="visible"/>
                                      </p:to>
                                    </p:set>
                                    <p:animEffect transition="in" filter="wipe(left)">
                                      <p:cBhvr>
                                        <p:cTn id="11" dur="500"/>
                                        <p:tgtEl>
                                          <p:spTgt spid="1580038"/>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580041"/>
                                        </p:tgtEl>
                                        <p:attrNameLst>
                                          <p:attrName>style.visibility</p:attrName>
                                        </p:attrNameLst>
                                      </p:cBhvr>
                                      <p:to>
                                        <p:strVal val="visible"/>
                                      </p:to>
                                    </p:set>
                                    <p:animEffect transition="in" filter="wipe(left)">
                                      <p:cBhvr>
                                        <p:cTn id="15" dur="500"/>
                                        <p:tgtEl>
                                          <p:spTgt spid="1580041"/>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80046"/>
                                        </p:tgtEl>
                                        <p:attrNameLst>
                                          <p:attrName>style.visibility</p:attrName>
                                        </p:attrNameLst>
                                      </p:cBhvr>
                                      <p:to>
                                        <p:strVal val="visible"/>
                                      </p:to>
                                    </p:set>
                                    <p:animEffect transition="in" filter="wipe(left)">
                                      <p:cBhvr>
                                        <p:cTn id="19" dur="500"/>
                                        <p:tgtEl>
                                          <p:spTgt spid="1580046"/>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1580048"/>
                                        </p:tgtEl>
                                        <p:attrNameLst>
                                          <p:attrName>style.visibility</p:attrName>
                                        </p:attrNameLst>
                                      </p:cBhvr>
                                      <p:to>
                                        <p:strVal val="visible"/>
                                      </p:to>
                                    </p:set>
                                    <p:animEffect transition="in" filter="wipe(left)">
                                      <p:cBhvr>
                                        <p:cTn id="23" dur="500"/>
                                        <p:tgtEl>
                                          <p:spTgt spid="1580048"/>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80035"/>
                                        </p:tgtEl>
                                        <p:attrNameLst>
                                          <p:attrName>style.visibility</p:attrName>
                                        </p:attrNameLst>
                                      </p:cBhvr>
                                      <p:to>
                                        <p:strVal val="visible"/>
                                      </p:to>
                                    </p:set>
                                    <p:animEffect transition="in" filter="wipe(up)">
                                      <p:cBhvr>
                                        <p:cTn id="27" dur="500"/>
                                        <p:tgtEl>
                                          <p:spTgt spid="1580035"/>
                                        </p:tgtEl>
                                      </p:cBhvr>
                                    </p:animEffect>
                                  </p:childTnLst>
                                </p:cTn>
                              </p:par>
                            </p:childTnLst>
                          </p:cTn>
                        </p:par>
                        <p:par>
                          <p:cTn id="28" fill="hold" nodeType="afterGroup">
                            <p:stCondLst>
                              <p:cond delay="2500"/>
                            </p:stCondLst>
                            <p:childTnLst>
                              <p:par>
                                <p:cTn id="29" presetID="4" presetClass="entr" presetSubtype="32" fill="hold" grpId="0" nodeType="afterEffect">
                                  <p:stCondLst>
                                    <p:cond delay="0"/>
                                  </p:stCondLst>
                                  <p:childTnLst>
                                    <p:set>
                                      <p:cBhvr>
                                        <p:cTn id="30" dur="1" fill="hold">
                                          <p:stCondLst>
                                            <p:cond delay="0"/>
                                          </p:stCondLst>
                                        </p:cTn>
                                        <p:tgtEl>
                                          <p:spTgt spid="1580037"/>
                                        </p:tgtEl>
                                        <p:attrNameLst>
                                          <p:attrName>style.visibility</p:attrName>
                                        </p:attrNameLst>
                                      </p:cBhvr>
                                      <p:to>
                                        <p:strVal val="visible"/>
                                      </p:to>
                                    </p:set>
                                    <p:animEffect transition="in" filter="box(out)">
                                      <p:cBhvr>
                                        <p:cTn id="31" dur="500"/>
                                        <p:tgtEl>
                                          <p:spTgt spid="1580037"/>
                                        </p:tgtEl>
                                      </p:cBhvr>
                                    </p:animEffect>
                                  </p:childTnLst>
                                </p:cTn>
                              </p:par>
                            </p:childTnLst>
                          </p:cTn>
                        </p:par>
                        <p:par>
                          <p:cTn id="32" fill="hold" nodeType="afterGroup">
                            <p:stCondLst>
                              <p:cond delay="3000"/>
                            </p:stCondLst>
                            <p:childTnLst>
                              <p:par>
                                <p:cTn id="33" presetID="4" presetClass="entr" presetSubtype="16" fill="hold" nodeType="afterEffect">
                                  <p:stCondLst>
                                    <p:cond delay="0"/>
                                  </p:stCondLst>
                                  <p:childTnLst>
                                    <p:set>
                                      <p:cBhvr>
                                        <p:cTn id="34" dur="1" fill="hold">
                                          <p:stCondLst>
                                            <p:cond delay="0"/>
                                          </p:stCondLst>
                                        </p:cTn>
                                        <p:tgtEl>
                                          <p:spTgt spid="1580050"/>
                                        </p:tgtEl>
                                        <p:attrNameLst>
                                          <p:attrName>style.visibility</p:attrName>
                                        </p:attrNameLst>
                                      </p:cBhvr>
                                      <p:to>
                                        <p:strVal val="visible"/>
                                      </p:to>
                                    </p:set>
                                    <p:animEffect transition="in" filter="box(in)">
                                      <p:cBhvr>
                                        <p:cTn id="35" dur="500"/>
                                        <p:tgtEl>
                                          <p:spTgt spid="1580050"/>
                                        </p:tgtEl>
                                      </p:cBhvr>
                                    </p:animEffect>
                                  </p:childTnLst>
                                </p:cTn>
                              </p:par>
                            </p:childTnLst>
                          </p:cTn>
                        </p:par>
                        <p:par>
                          <p:cTn id="36" fill="hold" nodeType="afterGroup">
                            <p:stCondLst>
                              <p:cond delay="3500"/>
                            </p:stCondLst>
                            <p:childTnLst>
                              <p:par>
                                <p:cTn id="37" presetID="4" presetClass="entr" presetSubtype="16" fill="hold" nodeType="afterEffect">
                                  <p:stCondLst>
                                    <p:cond delay="0"/>
                                  </p:stCondLst>
                                  <p:childTnLst>
                                    <p:set>
                                      <p:cBhvr>
                                        <p:cTn id="38" dur="1" fill="hold">
                                          <p:stCondLst>
                                            <p:cond delay="0"/>
                                          </p:stCondLst>
                                        </p:cTn>
                                        <p:tgtEl>
                                          <p:spTgt spid="1580049"/>
                                        </p:tgtEl>
                                        <p:attrNameLst>
                                          <p:attrName>style.visibility</p:attrName>
                                        </p:attrNameLst>
                                      </p:cBhvr>
                                      <p:to>
                                        <p:strVal val="visible"/>
                                      </p:to>
                                    </p:set>
                                    <p:animEffect transition="in" filter="box(in)">
                                      <p:cBhvr>
                                        <p:cTn id="39" dur="500"/>
                                        <p:tgtEl>
                                          <p:spTgt spid="15800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580042"/>
                                        </p:tgtEl>
                                        <p:attrNameLst>
                                          <p:attrName>style.visibility</p:attrName>
                                        </p:attrNameLst>
                                      </p:cBhvr>
                                      <p:to>
                                        <p:strVal val="visible"/>
                                      </p:to>
                                    </p:set>
                                    <p:animEffect transition="in" filter="box(in)">
                                      <p:cBhvr>
                                        <p:cTn id="44" dur="500"/>
                                        <p:tgtEl>
                                          <p:spTgt spid="1580042"/>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1580045"/>
                                        </p:tgtEl>
                                        <p:attrNameLst>
                                          <p:attrName>style.visibility</p:attrName>
                                        </p:attrNameLst>
                                      </p:cBhvr>
                                      <p:to>
                                        <p:strVal val="visible"/>
                                      </p:to>
                                    </p:set>
                                    <p:animEffect transition="in" filter="wipe(left)">
                                      <p:cBhvr>
                                        <p:cTn id="48" dur="500"/>
                                        <p:tgtEl>
                                          <p:spTgt spid="1580045"/>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80047"/>
                                        </p:tgtEl>
                                        <p:attrNameLst>
                                          <p:attrName>style.visibility</p:attrName>
                                        </p:attrNameLst>
                                      </p:cBhvr>
                                      <p:to>
                                        <p:strVal val="visible"/>
                                      </p:to>
                                    </p:set>
                                    <p:animEffect transition="in" filter="wipe(left)">
                                      <p:cBhvr>
                                        <p:cTn id="52" dur="500"/>
                                        <p:tgtEl>
                                          <p:spTgt spid="1580047"/>
                                        </p:tgtEl>
                                      </p:cBhvr>
                                    </p:animEffect>
                                  </p:childTnLst>
                                </p:cTn>
                              </p:par>
                            </p:childTnLst>
                          </p:cTn>
                        </p:par>
                        <p:par>
                          <p:cTn id="53" fill="hold" nodeType="afterGroup">
                            <p:stCondLst>
                              <p:cond delay="1500"/>
                            </p:stCondLst>
                            <p:childTnLst>
                              <p:par>
                                <p:cTn id="54" presetID="22" presetClass="entr" presetSubtype="8" fill="hold" nodeType="afterEffect">
                                  <p:stCondLst>
                                    <p:cond delay="0"/>
                                  </p:stCondLst>
                                  <p:childTnLst>
                                    <p:set>
                                      <p:cBhvr>
                                        <p:cTn id="55" dur="1" fill="hold">
                                          <p:stCondLst>
                                            <p:cond delay="0"/>
                                          </p:stCondLst>
                                        </p:cTn>
                                        <p:tgtEl>
                                          <p:spTgt spid="1580053"/>
                                        </p:tgtEl>
                                        <p:attrNameLst>
                                          <p:attrName>style.visibility</p:attrName>
                                        </p:attrNameLst>
                                      </p:cBhvr>
                                      <p:to>
                                        <p:strVal val="visible"/>
                                      </p:to>
                                    </p:set>
                                    <p:animEffect transition="in" filter="wipe(left)">
                                      <p:cBhvr>
                                        <p:cTn id="56" dur="500"/>
                                        <p:tgtEl>
                                          <p:spTgt spid="1580053"/>
                                        </p:tgtEl>
                                      </p:cBhvr>
                                    </p:animEffect>
                                  </p:childTnLst>
                                </p:cTn>
                              </p:par>
                            </p:childTnLst>
                          </p:cTn>
                        </p:par>
                        <p:par>
                          <p:cTn id="57" fill="hold" nodeType="afterGroup">
                            <p:stCondLst>
                              <p:cond delay="2000"/>
                            </p:stCondLst>
                            <p:childTnLst>
                              <p:par>
                                <p:cTn id="58" presetID="18" presetClass="entr" presetSubtype="12" fill="hold" grpId="0" nodeType="afterEffect">
                                  <p:stCondLst>
                                    <p:cond delay="0"/>
                                  </p:stCondLst>
                                  <p:childTnLst>
                                    <p:set>
                                      <p:cBhvr>
                                        <p:cTn id="59" dur="1" fill="hold">
                                          <p:stCondLst>
                                            <p:cond delay="0"/>
                                          </p:stCondLst>
                                        </p:cTn>
                                        <p:tgtEl>
                                          <p:spTgt spid="1580036"/>
                                        </p:tgtEl>
                                        <p:attrNameLst>
                                          <p:attrName>style.visibility</p:attrName>
                                        </p:attrNameLst>
                                      </p:cBhvr>
                                      <p:to>
                                        <p:strVal val="visible"/>
                                      </p:to>
                                    </p:set>
                                    <p:animEffect transition="in" filter="strips(downLeft)">
                                      <p:cBhvr>
                                        <p:cTn id="60" dur="500"/>
                                        <p:tgtEl>
                                          <p:spTgt spid="1580036"/>
                                        </p:tgtEl>
                                      </p:cBhvr>
                                    </p:animEffect>
                                  </p:childTnLst>
                                </p:cTn>
                              </p:par>
                            </p:childTnLst>
                          </p:cTn>
                        </p:par>
                        <p:par>
                          <p:cTn id="61" fill="hold" nodeType="afterGroup">
                            <p:stCondLst>
                              <p:cond delay="2500"/>
                            </p:stCondLst>
                            <p:childTnLst>
                              <p:par>
                                <p:cTn id="62" presetID="4" presetClass="entr" presetSubtype="32" fill="hold" grpId="0" nodeType="afterEffect">
                                  <p:stCondLst>
                                    <p:cond delay="0"/>
                                  </p:stCondLst>
                                  <p:childTnLst>
                                    <p:set>
                                      <p:cBhvr>
                                        <p:cTn id="63" dur="1" fill="hold">
                                          <p:stCondLst>
                                            <p:cond delay="0"/>
                                          </p:stCondLst>
                                        </p:cTn>
                                        <p:tgtEl>
                                          <p:spTgt spid="1580051"/>
                                        </p:tgtEl>
                                        <p:attrNameLst>
                                          <p:attrName>style.visibility</p:attrName>
                                        </p:attrNameLst>
                                      </p:cBhvr>
                                      <p:to>
                                        <p:strVal val="visible"/>
                                      </p:to>
                                    </p:set>
                                    <p:animEffect transition="in" filter="box(out)">
                                      <p:cBhvr>
                                        <p:cTn id="64" dur="500"/>
                                        <p:tgtEl>
                                          <p:spTgt spid="1580051"/>
                                        </p:tgtEl>
                                      </p:cBhvr>
                                    </p:animEffect>
                                  </p:childTnLst>
                                </p:cTn>
                              </p:par>
                            </p:childTnLst>
                          </p:cTn>
                        </p:par>
                        <p:par>
                          <p:cTn id="65" fill="hold" nodeType="afterGroup">
                            <p:stCondLst>
                              <p:cond delay="3000"/>
                            </p:stCondLst>
                            <p:childTnLst>
                              <p:par>
                                <p:cTn id="66" presetID="4" presetClass="entr" presetSubtype="16" fill="hold" nodeType="afterEffect">
                                  <p:stCondLst>
                                    <p:cond delay="0"/>
                                  </p:stCondLst>
                                  <p:childTnLst>
                                    <p:set>
                                      <p:cBhvr>
                                        <p:cTn id="67" dur="1" fill="hold">
                                          <p:stCondLst>
                                            <p:cond delay="0"/>
                                          </p:stCondLst>
                                        </p:cTn>
                                        <p:tgtEl>
                                          <p:spTgt spid="1580052"/>
                                        </p:tgtEl>
                                        <p:attrNameLst>
                                          <p:attrName>style.visibility</p:attrName>
                                        </p:attrNameLst>
                                      </p:cBhvr>
                                      <p:to>
                                        <p:strVal val="visible"/>
                                      </p:to>
                                    </p:set>
                                    <p:animEffect transition="in" filter="box(in)">
                                      <p:cBhvr>
                                        <p:cTn id="68" dur="500"/>
                                        <p:tgtEl>
                                          <p:spTgt spid="1580052"/>
                                        </p:tgtEl>
                                      </p:cBhvr>
                                    </p:animEffect>
                                  </p:childTnLst>
                                </p:cTn>
                              </p:par>
                            </p:childTnLst>
                          </p:cTn>
                        </p:par>
                        <p:par>
                          <p:cTn id="69" fill="hold" nodeType="afterGroup">
                            <p:stCondLst>
                              <p:cond delay="3500"/>
                            </p:stCondLst>
                            <p:childTnLst>
                              <p:par>
                                <p:cTn id="70" presetID="20" presetClass="entr" presetSubtype="0" fill="hold" nodeType="afterEffect">
                                  <p:stCondLst>
                                    <p:cond delay="0"/>
                                  </p:stCondLst>
                                  <p:childTnLst>
                                    <p:set>
                                      <p:cBhvr>
                                        <p:cTn id="71" dur="1" fill="hold">
                                          <p:stCondLst>
                                            <p:cond delay="0"/>
                                          </p:stCondLst>
                                        </p:cTn>
                                        <p:tgtEl>
                                          <p:spTgt spid="1580054"/>
                                        </p:tgtEl>
                                        <p:attrNameLst>
                                          <p:attrName>style.visibility</p:attrName>
                                        </p:attrNameLst>
                                      </p:cBhvr>
                                      <p:to>
                                        <p:strVal val="visible"/>
                                      </p:to>
                                    </p:set>
                                    <p:animEffect transition="in" filter="wedge">
                                      <p:cBhvr>
                                        <p:cTn id="72" dur="500"/>
                                        <p:tgtEl>
                                          <p:spTgt spid="1580054"/>
                                        </p:tgtEl>
                                      </p:cBhvr>
                                    </p:animEffect>
                                  </p:childTnLst>
                                </p:cTn>
                              </p:par>
                            </p:childTnLst>
                          </p:cTn>
                        </p:par>
                        <p:par>
                          <p:cTn id="73" fill="hold" nodeType="afterGroup">
                            <p:stCondLst>
                              <p:cond delay="4000"/>
                            </p:stCondLst>
                            <p:childTnLst>
                              <p:par>
                                <p:cTn id="74" presetID="22" presetClass="entr" presetSubtype="1" fill="hold" grpId="0" nodeType="afterEffect">
                                  <p:stCondLst>
                                    <p:cond delay="0"/>
                                  </p:stCondLst>
                                  <p:childTnLst>
                                    <p:set>
                                      <p:cBhvr>
                                        <p:cTn id="75" dur="1" fill="hold">
                                          <p:stCondLst>
                                            <p:cond delay="0"/>
                                          </p:stCondLst>
                                        </p:cTn>
                                        <p:tgtEl>
                                          <p:spTgt spid="1580055"/>
                                        </p:tgtEl>
                                        <p:attrNameLst>
                                          <p:attrName>style.visibility</p:attrName>
                                        </p:attrNameLst>
                                      </p:cBhvr>
                                      <p:to>
                                        <p:strVal val="visible"/>
                                      </p:to>
                                    </p:set>
                                    <p:animEffect transition="in" filter="wipe(up)">
                                      <p:cBhvr>
                                        <p:cTn id="76" dur="500"/>
                                        <p:tgtEl>
                                          <p:spTgt spid="1580055"/>
                                        </p:tgtEl>
                                      </p:cBhvr>
                                    </p:animEffect>
                                  </p:childTnLst>
                                </p:cTn>
                              </p:par>
                            </p:childTnLst>
                          </p:cTn>
                        </p:par>
                        <p:par>
                          <p:cTn id="77" fill="hold" nodeType="afterGroup">
                            <p:stCondLst>
                              <p:cond delay="4500"/>
                            </p:stCondLst>
                            <p:childTnLst>
                              <p:par>
                                <p:cTn id="78" presetID="18" presetClass="entr" presetSubtype="6" fill="hold" grpId="0" nodeType="afterEffect">
                                  <p:stCondLst>
                                    <p:cond delay="0"/>
                                  </p:stCondLst>
                                  <p:childTnLst>
                                    <p:set>
                                      <p:cBhvr>
                                        <p:cTn id="79" dur="1" fill="hold">
                                          <p:stCondLst>
                                            <p:cond delay="0"/>
                                          </p:stCondLst>
                                        </p:cTn>
                                        <p:tgtEl>
                                          <p:spTgt spid="1580056"/>
                                        </p:tgtEl>
                                        <p:attrNameLst>
                                          <p:attrName>style.visibility</p:attrName>
                                        </p:attrNameLst>
                                      </p:cBhvr>
                                      <p:to>
                                        <p:strVal val="visible"/>
                                      </p:to>
                                    </p:set>
                                    <p:animEffect transition="in" filter="strips(downRight)">
                                      <p:cBhvr>
                                        <p:cTn id="80" dur="500"/>
                                        <p:tgtEl>
                                          <p:spTgt spid="1580056"/>
                                        </p:tgtEl>
                                      </p:cBhvr>
                                    </p:animEffect>
                                  </p:childTnLst>
                                </p:cTn>
                              </p:par>
                            </p:childTnLst>
                          </p:cTn>
                        </p:par>
                        <p:par>
                          <p:cTn id="81" fill="hold" nodeType="afterGroup">
                            <p:stCondLst>
                              <p:cond delay="5000"/>
                            </p:stCondLst>
                            <p:childTnLst>
                              <p:par>
                                <p:cTn id="82" presetID="18" presetClass="entr" presetSubtype="12" fill="hold" grpId="0" nodeType="afterEffect">
                                  <p:stCondLst>
                                    <p:cond delay="0"/>
                                  </p:stCondLst>
                                  <p:childTnLst>
                                    <p:set>
                                      <p:cBhvr>
                                        <p:cTn id="83" dur="1" fill="hold">
                                          <p:stCondLst>
                                            <p:cond delay="0"/>
                                          </p:stCondLst>
                                        </p:cTn>
                                        <p:tgtEl>
                                          <p:spTgt spid="1580057"/>
                                        </p:tgtEl>
                                        <p:attrNameLst>
                                          <p:attrName>style.visibility</p:attrName>
                                        </p:attrNameLst>
                                      </p:cBhvr>
                                      <p:to>
                                        <p:strVal val="visible"/>
                                      </p:to>
                                    </p:set>
                                    <p:animEffect transition="in" filter="strips(downLeft)">
                                      <p:cBhvr>
                                        <p:cTn id="84" dur="500"/>
                                        <p:tgtEl>
                                          <p:spTgt spid="1580057"/>
                                        </p:tgtEl>
                                      </p:cBhvr>
                                    </p:animEffect>
                                  </p:childTnLst>
                                </p:cTn>
                              </p:par>
                            </p:childTnLst>
                          </p:cTn>
                        </p:par>
                        <p:par>
                          <p:cTn id="85" fill="hold" nodeType="afterGroup">
                            <p:stCondLst>
                              <p:cond delay="5500"/>
                            </p:stCondLst>
                            <p:childTnLst>
                              <p:par>
                                <p:cTn id="86" presetID="1" presetClass="entr" presetSubtype="0" fill="hold" nodeType="afterEffect">
                                  <p:stCondLst>
                                    <p:cond delay="0"/>
                                  </p:stCondLst>
                                  <p:childTnLst>
                                    <p:set>
                                      <p:cBhvr>
                                        <p:cTn id="87" dur="1" fill="hold">
                                          <p:stCondLst>
                                            <p:cond delay="499"/>
                                          </p:stCondLst>
                                        </p:cTn>
                                        <p:tgtEl>
                                          <p:spTgt spid="1580058"/>
                                        </p:tgtEl>
                                        <p:attrNameLst>
                                          <p:attrName>style.visibility</p:attrName>
                                        </p:attrNameLst>
                                      </p:cBhvr>
                                      <p:to>
                                        <p:strVal val="visible"/>
                                      </p:to>
                                    </p:set>
                                  </p:childTnLst>
                                </p:cTn>
                              </p:par>
                            </p:childTnLst>
                          </p:cTn>
                        </p:par>
                        <p:par>
                          <p:cTn id="88" fill="hold" nodeType="afterGroup">
                            <p:stCondLst>
                              <p:cond delay="6000"/>
                            </p:stCondLst>
                            <p:childTnLst>
                              <p:par>
                                <p:cTn id="89" presetID="1" presetClass="entr" presetSubtype="0" fill="hold" nodeType="afterEffect">
                                  <p:stCondLst>
                                    <p:cond delay="0"/>
                                  </p:stCondLst>
                                  <p:childTnLst>
                                    <p:set>
                                      <p:cBhvr>
                                        <p:cTn id="90" dur="1" fill="hold">
                                          <p:stCondLst>
                                            <p:cond delay="499"/>
                                          </p:stCondLst>
                                        </p:cTn>
                                        <p:tgtEl>
                                          <p:spTgt spid="1580059"/>
                                        </p:tgtEl>
                                        <p:attrNameLst>
                                          <p:attrName>style.visibility</p:attrName>
                                        </p:attrNameLst>
                                      </p:cBhvr>
                                      <p:to>
                                        <p:strVal val="visible"/>
                                      </p:to>
                                    </p:set>
                                  </p:childTnLst>
                                </p:cTn>
                              </p:par>
                            </p:childTnLst>
                          </p:cTn>
                        </p:par>
                        <p:par>
                          <p:cTn id="91" fill="hold" nodeType="afterGroup">
                            <p:stCondLst>
                              <p:cond delay="6500"/>
                            </p:stCondLst>
                            <p:childTnLst>
                              <p:par>
                                <p:cTn id="92" presetID="22" presetClass="entr" presetSubtype="1" fill="hold" grpId="0" nodeType="afterEffect">
                                  <p:stCondLst>
                                    <p:cond delay="0"/>
                                  </p:stCondLst>
                                  <p:childTnLst>
                                    <p:set>
                                      <p:cBhvr>
                                        <p:cTn id="93" dur="1" fill="hold">
                                          <p:stCondLst>
                                            <p:cond delay="0"/>
                                          </p:stCondLst>
                                        </p:cTn>
                                        <p:tgtEl>
                                          <p:spTgt spid="1580067"/>
                                        </p:tgtEl>
                                        <p:attrNameLst>
                                          <p:attrName>style.visibility</p:attrName>
                                        </p:attrNameLst>
                                      </p:cBhvr>
                                      <p:to>
                                        <p:strVal val="visible"/>
                                      </p:to>
                                    </p:set>
                                    <p:animEffect transition="in" filter="wipe(up)">
                                      <p:cBhvr>
                                        <p:cTn id="94" dur="500"/>
                                        <p:tgtEl>
                                          <p:spTgt spid="1580067"/>
                                        </p:tgtEl>
                                      </p:cBhvr>
                                    </p:animEffect>
                                  </p:childTnLst>
                                </p:cTn>
                              </p:par>
                            </p:childTnLst>
                          </p:cTn>
                        </p:par>
                        <p:par>
                          <p:cTn id="95" fill="hold" nodeType="afterGroup">
                            <p:stCondLst>
                              <p:cond delay="7000"/>
                            </p:stCondLst>
                            <p:childTnLst>
                              <p:par>
                                <p:cTn id="96" presetID="1" presetClass="entr" presetSubtype="0" fill="hold" nodeType="afterEffect">
                                  <p:stCondLst>
                                    <p:cond delay="0"/>
                                  </p:stCondLst>
                                  <p:childTnLst>
                                    <p:set>
                                      <p:cBhvr>
                                        <p:cTn id="97" dur="1" fill="hold">
                                          <p:stCondLst>
                                            <p:cond delay="499"/>
                                          </p:stCondLst>
                                        </p:cTn>
                                        <p:tgtEl>
                                          <p:spTgt spid="1580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034" grpId="0" animBg="1" autoUpdateAnimBg="0"/>
      <p:bldP spid="1580035" grpId="0" animBg="1"/>
      <p:bldP spid="1580036" grpId="0" animBg="1"/>
      <p:bldP spid="1580037" grpId="0" animBg="1"/>
      <p:bldP spid="1580046" grpId="0" autoUpdateAnimBg="0"/>
      <p:bldP spid="1580047" grpId="0" autoUpdateAnimBg="0"/>
      <p:bldP spid="1580051" grpId="0" animBg="1"/>
      <p:bldP spid="1580055" grpId="0" animBg="1"/>
      <p:bldP spid="1580056" grpId="0" animBg="1"/>
      <p:bldP spid="1580057" grpId="0" animBg="1"/>
      <p:bldP spid="158006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581058" name="Picture 2" descr="Imagen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94238"/>
            <a:ext cx="2736850" cy="1944687"/>
          </a:xfrm>
          <a:noFill/>
          <a:extLst>
            <a:ext uri="{909E8E84-426E-40DD-AFC4-6F175D3DCCD1}">
              <a14:hiddenFill xmlns:a14="http://schemas.microsoft.com/office/drawing/2010/main">
                <a:solidFill>
                  <a:srgbClr val="FFFFFF"/>
                </a:solidFill>
              </a14:hiddenFill>
            </a:ext>
          </a:extLst>
        </p:spPr>
      </p:pic>
      <p:sp>
        <p:nvSpPr>
          <p:cNvPr id="1581059" name="Rectangle 3"/>
          <p:cNvSpPr>
            <a:spLocks noGrp="1" noChangeArrowheads="1"/>
          </p:cNvSpPr>
          <p:nvPr>
            <p:ph type="title"/>
          </p:nvPr>
        </p:nvSpPr>
        <p:spPr bwMode="auto">
          <a:xfrm>
            <a:off x="457200" y="274638"/>
            <a:ext cx="8229600" cy="4873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s-MX" sz="3200"/>
              <a:t>Accumulated Phase Difference</a:t>
            </a:r>
            <a:endParaRPr lang="es-ES" sz="3200"/>
          </a:p>
        </p:txBody>
      </p:sp>
      <p:sp>
        <p:nvSpPr>
          <p:cNvPr id="1581060" name="Line 4"/>
          <p:cNvSpPr>
            <a:spLocks noChangeShapeType="1"/>
          </p:cNvSpPr>
          <p:nvPr/>
        </p:nvSpPr>
        <p:spPr bwMode="auto">
          <a:xfrm>
            <a:off x="2608263" y="1341438"/>
            <a:ext cx="0" cy="3024187"/>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61" name="Line 5"/>
          <p:cNvSpPr>
            <a:spLocks noChangeShapeType="1"/>
          </p:cNvSpPr>
          <p:nvPr/>
        </p:nvSpPr>
        <p:spPr bwMode="auto">
          <a:xfrm flipH="1">
            <a:off x="2411413" y="1350963"/>
            <a:ext cx="0" cy="3014662"/>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62" name="Line 6"/>
          <p:cNvSpPr>
            <a:spLocks noChangeShapeType="1"/>
          </p:cNvSpPr>
          <p:nvPr/>
        </p:nvSpPr>
        <p:spPr bwMode="auto">
          <a:xfrm flipV="1">
            <a:off x="1438275" y="2492375"/>
            <a:ext cx="118745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81063" name="Group 7"/>
          <p:cNvGrpSpPr>
            <a:grpSpLocks/>
          </p:cNvGrpSpPr>
          <p:nvPr/>
        </p:nvGrpSpPr>
        <p:grpSpPr bwMode="auto">
          <a:xfrm>
            <a:off x="1441450" y="1274763"/>
            <a:ext cx="6226175" cy="1447800"/>
            <a:chOff x="1488" y="1008"/>
            <a:chExt cx="2112" cy="912"/>
          </a:xfrm>
        </p:grpSpPr>
        <p:sp>
          <p:nvSpPr>
            <p:cNvPr id="1581064" name="Line 8"/>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65" name="Line 9"/>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581066" name="Object 10"/>
          <p:cNvGraphicFramePr>
            <a:graphicFrameLocks noChangeAspect="1"/>
          </p:cNvGraphicFramePr>
          <p:nvPr/>
        </p:nvGraphicFramePr>
        <p:xfrm>
          <a:off x="1406525" y="1528763"/>
          <a:ext cx="1212850" cy="854075"/>
        </p:xfrm>
        <a:graphic>
          <a:graphicData uri="http://schemas.openxmlformats.org/presentationml/2006/ole">
            <mc:AlternateContent xmlns:mc="http://schemas.openxmlformats.org/markup-compatibility/2006">
              <mc:Choice xmlns:v="urn:schemas-microsoft-com:vml" Requires="v">
                <p:oleObj spid="_x0000_s1581579" name="CorelDRAW" r:id="rId4" imgW="756720" imgH="533160" progId="CorelDraw.Graphic.8">
                  <p:embed/>
                </p:oleObj>
              </mc:Choice>
              <mc:Fallback>
                <p:oleObj name="CorelDRAW" r:id="rId4" imgW="756720" imgH="533160" progId="CorelDraw.Graphic.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1528763"/>
                        <a:ext cx="12128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81067" name="Group 11"/>
          <p:cNvGrpSpPr>
            <a:grpSpLocks/>
          </p:cNvGrpSpPr>
          <p:nvPr/>
        </p:nvGrpSpPr>
        <p:grpSpPr bwMode="auto">
          <a:xfrm>
            <a:off x="1441450" y="2830513"/>
            <a:ext cx="6299200" cy="1447800"/>
            <a:chOff x="1488" y="2112"/>
            <a:chExt cx="2112" cy="912"/>
          </a:xfrm>
        </p:grpSpPr>
        <p:sp>
          <p:nvSpPr>
            <p:cNvPr id="1581068" name="Line 12"/>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69" name="Line 13"/>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581070" name="Object 14"/>
          <p:cNvGraphicFramePr>
            <a:graphicFrameLocks noChangeAspect="1"/>
          </p:cNvGraphicFramePr>
          <p:nvPr/>
        </p:nvGraphicFramePr>
        <p:xfrm>
          <a:off x="1420813" y="3105150"/>
          <a:ext cx="1008062" cy="793750"/>
        </p:xfrm>
        <a:graphic>
          <a:graphicData uri="http://schemas.openxmlformats.org/presentationml/2006/ole">
            <mc:AlternateContent xmlns:mc="http://schemas.openxmlformats.org/markup-compatibility/2006">
              <mc:Choice xmlns:v="urn:schemas-microsoft-com:vml" Requires="v">
                <p:oleObj spid="_x0000_s1581580" name="CorelDRAW" r:id="rId6" imgW="756720" imgH="533160" progId="CorelDraw.Graphic.8">
                  <p:embed/>
                </p:oleObj>
              </mc:Choice>
              <mc:Fallback>
                <p:oleObj name="CorelDRAW" r:id="rId6" imgW="756720" imgH="533160" progId="CorelDraw.Graphic.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3105150"/>
                        <a:ext cx="100806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1071" name="Text Box 15"/>
          <p:cNvSpPr txBox="1">
            <a:spLocks noChangeArrowheads="1"/>
          </p:cNvSpPr>
          <p:nvPr/>
        </p:nvSpPr>
        <p:spPr bwMode="auto">
          <a:xfrm>
            <a:off x="0" y="148431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s-MX" dirty="0" err="1">
                <a:solidFill>
                  <a:schemeClr val="bg2">
                    <a:lumMod val="50000"/>
                  </a:schemeClr>
                </a:solidFill>
                <a:latin typeface="Times New Roman" pitchFamily="18" charset="0"/>
              </a:rPr>
              <a:t>Signal</a:t>
            </a:r>
            <a:r>
              <a:rPr lang="es-MX" dirty="0">
                <a:solidFill>
                  <a:schemeClr val="bg2"/>
                </a:solidFill>
                <a:latin typeface="Times New Roman" pitchFamily="18" charset="0"/>
              </a:rPr>
              <a:t> </a:t>
            </a:r>
            <a:r>
              <a:rPr lang="es-MX" dirty="0">
                <a:solidFill>
                  <a:schemeClr val="bg2">
                    <a:lumMod val="50000"/>
                  </a:schemeClr>
                </a:solidFill>
                <a:latin typeface="Times New Roman" pitchFamily="18" charset="0"/>
              </a:rPr>
              <a:t>1</a:t>
            </a:r>
            <a:endParaRPr lang="es-ES" dirty="0">
              <a:solidFill>
                <a:schemeClr val="bg2">
                  <a:lumMod val="50000"/>
                </a:schemeClr>
              </a:solidFill>
              <a:latin typeface="Times New Roman" pitchFamily="18" charset="0"/>
            </a:endParaRPr>
          </a:p>
        </p:txBody>
      </p:sp>
      <p:sp>
        <p:nvSpPr>
          <p:cNvPr id="1581072" name="Text Box 16"/>
          <p:cNvSpPr txBox="1">
            <a:spLocks noChangeArrowheads="1"/>
          </p:cNvSpPr>
          <p:nvPr/>
        </p:nvSpPr>
        <p:spPr bwMode="auto">
          <a:xfrm>
            <a:off x="0" y="2997200"/>
            <a:ext cx="140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s-ES" dirty="0" err="1">
                <a:solidFill>
                  <a:schemeClr val="bg2">
                    <a:lumMod val="50000"/>
                  </a:schemeClr>
                </a:solidFill>
                <a:latin typeface="Times New Roman" pitchFamily="18" charset="0"/>
              </a:rPr>
              <a:t>Signal</a:t>
            </a:r>
            <a:r>
              <a:rPr lang="es-ES" dirty="0">
                <a:solidFill>
                  <a:schemeClr val="bg2">
                    <a:lumMod val="50000"/>
                  </a:schemeClr>
                </a:solidFill>
                <a:latin typeface="Times New Roman" pitchFamily="18" charset="0"/>
              </a:rPr>
              <a:t> 2</a:t>
            </a:r>
          </a:p>
        </p:txBody>
      </p:sp>
      <p:graphicFrame>
        <p:nvGraphicFramePr>
          <p:cNvPr id="1581073" name="Object 17"/>
          <p:cNvGraphicFramePr>
            <a:graphicFrameLocks noChangeAspect="1"/>
          </p:cNvGraphicFramePr>
          <p:nvPr/>
        </p:nvGraphicFramePr>
        <p:xfrm>
          <a:off x="149225" y="1844675"/>
          <a:ext cx="1182688" cy="346075"/>
        </p:xfrm>
        <a:graphic>
          <a:graphicData uri="http://schemas.openxmlformats.org/presentationml/2006/ole">
            <mc:AlternateContent xmlns:mc="http://schemas.openxmlformats.org/markup-compatibility/2006">
              <mc:Choice xmlns:v="urn:schemas-microsoft-com:vml" Requires="v">
                <p:oleObj spid="_x0000_s1581581" name="Ecuación" r:id="rId7" imgW="736560" imgH="215640" progId="Equation.3">
                  <p:embed/>
                </p:oleObj>
              </mc:Choice>
              <mc:Fallback>
                <p:oleObj name="Ecuación" r:id="rId7" imgW="736560" imgH="21564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 y="1844675"/>
                        <a:ext cx="11826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1074" name="Object 18"/>
          <p:cNvGraphicFramePr>
            <a:graphicFrameLocks noChangeAspect="1"/>
          </p:cNvGraphicFramePr>
          <p:nvPr/>
        </p:nvGraphicFramePr>
        <p:xfrm>
          <a:off x="6732588" y="4437063"/>
          <a:ext cx="592137" cy="325437"/>
        </p:xfrm>
        <a:graphic>
          <a:graphicData uri="http://schemas.openxmlformats.org/presentationml/2006/ole">
            <mc:AlternateContent xmlns:mc="http://schemas.openxmlformats.org/markup-compatibility/2006">
              <mc:Choice xmlns:v="urn:schemas-microsoft-com:vml" Requires="v">
                <p:oleObj spid="_x0000_s1581582" name="Ecuación" r:id="rId9" imgW="368280" imgH="203040" progId="Equation.3">
                  <p:embed/>
                </p:oleObj>
              </mc:Choice>
              <mc:Fallback>
                <p:oleObj name="Ecuación" r:id="rId9" imgW="368280" imgH="20304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4437063"/>
                        <a:ext cx="592137"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1075" name="Object 19"/>
          <p:cNvGraphicFramePr>
            <a:graphicFrameLocks noChangeAspect="1"/>
          </p:cNvGraphicFramePr>
          <p:nvPr/>
        </p:nvGraphicFramePr>
        <p:xfrm>
          <a:off x="1974850" y="2492375"/>
          <a:ext cx="223838" cy="265113"/>
        </p:xfrm>
        <a:graphic>
          <a:graphicData uri="http://schemas.openxmlformats.org/presentationml/2006/ole">
            <mc:AlternateContent xmlns:mc="http://schemas.openxmlformats.org/markup-compatibility/2006">
              <mc:Choice xmlns:v="urn:schemas-microsoft-com:vml" Requires="v">
                <p:oleObj spid="_x0000_s1581583" name="Ecuación" r:id="rId11" imgW="139680" imgH="164880" progId="Equation.3">
                  <p:embed/>
                </p:oleObj>
              </mc:Choice>
              <mc:Fallback>
                <p:oleObj name="Ecuación" r:id="rId11" imgW="139680" imgH="16488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2492375"/>
                        <a:ext cx="223838"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076" name="Line 20"/>
          <p:cNvSpPr>
            <a:spLocks noChangeShapeType="1"/>
          </p:cNvSpPr>
          <p:nvPr/>
        </p:nvSpPr>
        <p:spPr bwMode="auto">
          <a:xfrm>
            <a:off x="1441450" y="3933825"/>
            <a:ext cx="96996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077" name="Object 21"/>
          <p:cNvGraphicFramePr>
            <a:graphicFrameLocks noChangeAspect="1"/>
          </p:cNvGraphicFramePr>
          <p:nvPr/>
        </p:nvGraphicFramePr>
        <p:xfrm>
          <a:off x="1835150" y="3933825"/>
          <a:ext cx="223838" cy="265113"/>
        </p:xfrm>
        <a:graphic>
          <a:graphicData uri="http://schemas.openxmlformats.org/presentationml/2006/ole">
            <mc:AlternateContent xmlns:mc="http://schemas.openxmlformats.org/markup-compatibility/2006">
              <mc:Choice xmlns:v="urn:schemas-microsoft-com:vml" Requires="v">
                <p:oleObj spid="_x0000_s1581584" name="Ecuación" r:id="rId13" imgW="139680" imgH="164880" progId="Equation.3">
                  <p:embed/>
                </p:oleObj>
              </mc:Choice>
              <mc:Fallback>
                <p:oleObj name="Ecuación" r:id="rId13" imgW="139680" imgH="164880" progId="Equation.3">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5150" y="3933825"/>
                        <a:ext cx="223838"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1078" name="Object 22"/>
          <p:cNvGraphicFramePr>
            <a:graphicFrameLocks noChangeAspect="1"/>
          </p:cNvGraphicFramePr>
          <p:nvPr/>
        </p:nvGraphicFramePr>
        <p:xfrm>
          <a:off x="179388" y="3357563"/>
          <a:ext cx="1203325" cy="346075"/>
        </p:xfrm>
        <a:graphic>
          <a:graphicData uri="http://schemas.openxmlformats.org/presentationml/2006/ole">
            <mc:AlternateContent xmlns:mc="http://schemas.openxmlformats.org/markup-compatibility/2006">
              <mc:Choice xmlns:v="urn:schemas-microsoft-com:vml" Requires="v">
                <p:oleObj spid="_x0000_s1581585" name="Ecuación" r:id="rId15" imgW="749160" imgH="215640" progId="Equation.3">
                  <p:embed/>
                </p:oleObj>
              </mc:Choice>
              <mc:Fallback>
                <p:oleObj name="Ecuación" r:id="rId15" imgW="749160" imgH="21564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3357563"/>
                        <a:ext cx="12033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1079" name="Object 23"/>
          <p:cNvGraphicFramePr>
            <a:graphicFrameLocks noChangeAspect="1"/>
          </p:cNvGraphicFramePr>
          <p:nvPr/>
        </p:nvGraphicFramePr>
        <p:xfrm>
          <a:off x="209550" y="2166938"/>
          <a:ext cx="1122363" cy="325437"/>
        </p:xfrm>
        <a:graphic>
          <a:graphicData uri="http://schemas.openxmlformats.org/presentationml/2006/ole">
            <mc:AlternateContent xmlns:mc="http://schemas.openxmlformats.org/markup-compatibility/2006">
              <mc:Choice xmlns:v="urn:schemas-microsoft-com:vml" Requires="v">
                <p:oleObj spid="_x0000_s1581586" name="Ecuación" r:id="rId17" imgW="698400" imgH="203040" progId="Equation.3">
                  <p:embed/>
                </p:oleObj>
              </mc:Choice>
              <mc:Fallback>
                <p:oleObj name="Ecuación" r:id="rId17" imgW="698400" imgH="203040" progId="Equation.3">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9550" y="2166938"/>
                        <a:ext cx="11223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080" name="Line 24"/>
          <p:cNvSpPr>
            <a:spLocks noChangeShapeType="1"/>
          </p:cNvSpPr>
          <p:nvPr/>
        </p:nvSpPr>
        <p:spPr bwMode="auto">
          <a:xfrm>
            <a:off x="2124075" y="4292600"/>
            <a:ext cx="312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81" name="Line 25"/>
          <p:cNvSpPr>
            <a:spLocks noChangeShapeType="1"/>
          </p:cNvSpPr>
          <p:nvPr/>
        </p:nvSpPr>
        <p:spPr bwMode="auto">
          <a:xfrm flipH="1">
            <a:off x="2627313" y="42926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082" name="Object 26"/>
          <p:cNvGraphicFramePr>
            <a:graphicFrameLocks noChangeAspect="1"/>
          </p:cNvGraphicFramePr>
          <p:nvPr/>
        </p:nvGraphicFramePr>
        <p:xfrm>
          <a:off x="2300288" y="4365625"/>
          <a:ext cx="542925" cy="298450"/>
        </p:xfrm>
        <a:graphic>
          <a:graphicData uri="http://schemas.openxmlformats.org/presentationml/2006/ole">
            <mc:AlternateContent xmlns:mc="http://schemas.openxmlformats.org/markup-compatibility/2006">
              <mc:Choice xmlns:v="urn:schemas-microsoft-com:vml" Requires="v">
                <p:oleObj spid="_x0000_s1581587" name="Ecuación" r:id="rId19" imgW="368280" imgH="203040" progId="Equation.3">
                  <p:embed/>
                </p:oleObj>
              </mc:Choice>
              <mc:Fallback>
                <p:oleObj name="Ecuación" r:id="rId19" imgW="368280" imgH="203040" progId="Equation.3">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0288" y="4365625"/>
                        <a:ext cx="542925"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1083" name="Object 27"/>
          <p:cNvGraphicFramePr>
            <a:graphicFrameLocks noChangeAspect="1"/>
          </p:cNvGraphicFramePr>
          <p:nvPr/>
        </p:nvGraphicFramePr>
        <p:xfrm>
          <a:off x="5991225" y="3213100"/>
          <a:ext cx="863600" cy="606425"/>
        </p:xfrm>
        <a:graphic>
          <a:graphicData uri="http://schemas.openxmlformats.org/presentationml/2006/ole">
            <mc:AlternateContent xmlns:mc="http://schemas.openxmlformats.org/markup-compatibility/2006">
              <mc:Choice xmlns:v="urn:schemas-microsoft-com:vml" Requires="v">
                <p:oleObj spid="_x0000_s1581588" name="CorelDRAW" r:id="rId21" imgW="756720" imgH="533160" progId="CorelDraw.Graphic.8">
                  <p:embed/>
                </p:oleObj>
              </mc:Choice>
              <mc:Fallback>
                <p:oleObj name="CorelDRAW" r:id="rId21" imgW="756720" imgH="533160" progId="CorelDraw.Graphic.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3213100"/>
                        <a:ext cx="863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4" name="Object 28"/>
          <p:cNvGraphicFramePr>
            <a:graphicFrameLocks noChangeAspect="1"/>
          </p:cNvGraphicFramePr>
          <p:nvPr/>
        </p:nvGraphicFramePr>
        <p:xfrm>
          <a:off x="2554288" y="1528763"/>
          <a:ext cx="1220787" cy="858837"/>
        </p:xfrm>
        <a:graphic>
          <a:graphicData uri="http://schemas.openxmlformats.org/presentationml/2006/ole">
            <mc:AlternateContent xmlns:mc="http://schemas.openxmlformats.org/markup-compatibility/2006">
              <mc:Choice xmlns:v="urn:schemas-microsoft-com:vml" Requires="v">
                <p:oleObj spid="_x0000_s1581589" name="CorelDRAW" r:id="rId22" imgW="756720" imgH="533160" progId="CorelDraw.Graphic.8">
                  <p:embed/>
                </p:oleObj>
              </mc:Choice>
              <mc:Fallback>
                <p:oleObj name="CorelDRAW" r:id="rId22" imgW="756720" imgH="533160" progId="CorelDraw.Graphic.8">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288" y="1528763"/>
                        <a:ext cx="12207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5" name="Object 29"/>
          <p:cNvGraphicFramePr>
            <a:graphicFrameLocks noChangeAspect="1"/>
          </p:cNvGraphicFramePr>
          <p:nvPr/>
        </p:nvGraphicFramePr>
        <p:xfrm>
          <a:off x="3709988" y="1528763"/>
          <a:ext cx="1220787" cy="858837"/>
        </p:xfrm>
        <a:graphic>
          <a:graphicData uri="http://schemas.openxmlformats.org/presentationml/2006/ole">
            <mc:AlternateContent xmlns:mc="http://schemas.openxmlformats.org/markup-compatibility/2006">
              <mc:Choice xmlns:v="urn:schemas-microsoft-com:vml" Requires="v">
                <p:oleObj spid="_x0000_s1581590" name="CorelDRAW" r:id="rId23" imgW="756720" imgH="533160" progId="CorelDraw.Graphic.8">
                  <p:embed/>
                </p:oleObj>
              </mc:Choice>
              <mc:Fallback>
                <p:oleObj name="CorelDRAW" r:id="rId23" imgW="756720" imgH="533160" progId="CorelDraw.Graphic.8">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988" y="1528763"/>
                        <a:ext cx="12207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6" name="Object 30"/>
          <p:cNvGraphicFramePr>
            <a:graphicFrameLocks noChangeAspect="1"/>
          </p:cNvGraphicFramePr>
          <p:nvPr/>
        </p:nvGraphicFramePr>
        <p:xfrm>
          <a:off x="4864100" y="1528763"/>
          <a:ext cx="1220788" cy="858837"/>
        </p:xfrm>
        <a:graphic>
          <a:graphicData uri="http://schemas.openxmlformats.org/presentationml/2006/ole">
            <mc:AlternateContent xmlns:mc="http://schemas.openxmlformats.org/markup-compatibility/2006">
              <mc:Choice xmlns:v="urn:schemas-microsoft-com:vml" Requires="v">
                <p:oleObj spid="_x0000_s1581591" name="CorelDRAW" r:id="rId24" imgW="756720" imgH="533160" progId="CorelDraw.Graphic.8">
                  <p:embed/>
                </p:oleObj>
              </mc:Choice>
              <mc:Fallback>
                <p:oleObj name="CorelDRAW" r:id="rId24" imgW="756720" imgH="533160" progId="CorelDraw.Graphic.8">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100" y="1528763"/>
                        <a:ext cx="1220788"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7" name="Object 31"/>
          <p:cNvGraphicFramePr>
            <a:graphicFrameLocks noChangeAspect="1"/>
          </p:cNvGraphicFramePr>
          <p:nvPr/>
        </p:nvGraphicFramePr>
        <p:xfrm>
          <a:off x="6011863" y="1528763"/>
          <a:ext cx="1220787" cy="858837"/>
        </p:xfrm>
        <a:graphic>
          <a:graphicData uri="http://schemas.openxmlformats.org/presentationml/2006/ole">
            <mc:AlternateContent xmlns:mc="http://schemas.openxmlformats.org/markup-compatibility/2006">
              <mc:Choice xmlns:v="urn:schemas-microsoft-com:vml" Requires="v">
                <p:oleObj spid="_x0000_s1581592" name="CorelDRAW" r:id="rId25" imgW="756720" imgH="533160" progId="CorelDraw.Graphic.8">
                  <p:embed/>
                </p:oleObj>
              </mc:Choice>
              <mc:Fallback>
                <p:oleObj name="CorelDRAW" r:id="rId25" imgW="756720" imgH="533160" progId="CorelDraw.Graphic.8">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528763"/>
                        <a:ext cx="12207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8" name="Object 32"/>
          <p:cNvGraphicFramePr>
            <a:graphicFrameLocks noChangeAspect="1"/>
          </p:cNvGraphicFramePr>
          <p:nvPr/>
        </p:nvGraphicFramePr>
        <p:xfrm>
          <a:off x="2374900" y="3151188"/>
          <a:ext cx="1008063" cy="709612"/>
        </p:xfrm>
        <a:graphic>
          <a:graphicData uri="http://schemas.openxmlformats.org/presentationml/2006/ole">
            <mc:AlternateContent xmlns:mc="http://schemas.openxmlformats.org/markup-compatibility/2006">
              <mc:Choice xmlns:v="urn:schemas-microsoft-com:vml" Requires="v">
                <p:oleObj spid="_x0000_s1581593" name="CorelDRAW" r:id="rId26" imgW="756720" imgH="533160" progId="CorelDraw.Graphic.8">
                  <p:embed/>
                </p:oleObj>
              </mc:Choice>
              <mc:Fallback>
                <p:oleObj name="CorelDRAW" r:id="rId26" imgW="756720" imgH="533160" progId="CorelDraw.Graphic.8">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3151188"/>
                        <a:ext cx="100806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89" name="Object 33"/>
          <p:cNvGraphicFramePr>
            <a:graphicFrameLocks noChangeAspect="1"/>
          </p:cNvGraphicFramePr>
          <p:nvPr/>
        </p:nvGraphicFramePr>
        <p:xfrm>
          <a:off x="3327400" y="3184525"/>
          <a:ext cx="933450" cy="657225"/>
        </p:xfrm>
        <a:graphic>
          <a:graphicData uri="http://schemas.openxmlformats.org/presentationml/2006/ole">
            <mc:AlternateContent xmlns:mc="http://schemas.openxmlformats.org/markup-compatibility/2006">
              <mc:Choice xmlns:v="urn:schemas-microsoft-com:vml" Requires="v">
                <p:oleObj spid="_x0000_s1581594" name="CorelDRAW" r:id="rId27" imgW="756720" imgH="533160" progId="CorelDraw.Graphic.8">
                  <p:embed/>
                </p:oleObj>
              </mc:Choice>
              <mc:Fallback>
                <p:oleObj name="CorelDRAW" r:id="rId27" imgW="756720" imgH="533160" progId="CorelDraw.Graphic.8">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3184525"/>
                        <a:ext cx="9334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90" name="Object 34"/>
          <p:cNvGraphicFramePr>
            <a:graphicFrameLocks noChangeAspect="1"/>
          </p:cNvGraphicFramePr>
          <p:nvPr/>
        </p:nvGraphicFramePr>
        <p:xfrm>
          <a:off x="4227513" y="3201988"/>
          <a:ext cx="865187" cy="608012"/>
        </p:xfrm>
        <a:graphic>
          <a:graphicData uri="http://schemas.openxmlformats.org/presentationml/2006/ole">
            <mc:AlternateContent xmlns:mc="http://schemas.openxmlformats.org/markup-compatibility/2006">
              <mc:Choice xmlns:v="urn:schemas-microsoft-com:vml" Requires="v">
                <p:oleObj spid="_x0000_s1581595" name="CorelDRAW" r:id="rId28" imgW="756720" imgH="533160" progId="CorelDraw.Graphic.8">
                  <p:embed/>
                </p:oleObj>
              </mc:Choice>
              <mc:Fallback>
                <p:oleObj name="CorelDRAW" r:id="rId28" imgW="756720" imgH="533160" progId="CorelDraw.Graphic.8">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3201988"/>
                        <a:ext cx="865187"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1091" name="Object 35"/>
          <p:cNvGraphicFramePr>
            <a:graphicFrameLocks noChangeAspect="1"/>
          </p:cNvGraphicFramePr>
          <p:nvPr/>
        </p:nvGraphicFramePr>
        <p:xfrm>
          <a:off x="5041900" y="3184525"/>
          <a:ext cx="969963" cy="658813"/>
        </p:xfrm>
        <a:graphic>
          <a:graphicData uri="http://schemas.openxmlformats.org/presentationml/2006/ole">
            <mc:AlternateContent xmlns:mc="http://schemas.openxmlformats.org/markup-compatibility/2006">
              <mc:Choice xmlns:v="urn:schemas-microsoft-com:vml" Requires="v">
                <p:oleObj spid="_x0000_s1581596" name="CorelDRAW" r:id="rId29" imgW="756720" imgH="533160" progId="CorelDraw.Graphic.8">
                  <p:embed/>
                </p:oleObj>
              </mc:Choice>
              <mc:Fallback>
                <p:oleObj name="CorelDRAW" r:id="rId29" imgW="756720" imgH="533160" progId="CorelDraw.Graphic.8">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3184525"/>
                        <a:ext cx="96996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1092" name="Line 36"/>
          <p:cNvSpPr>
            <a:spLocks noChangeShapeType="1"/>
          </p:cNvSpPr>
          <p:nvPr/>
        </p:nvSpPr>
        <p:spPr bwMode="auto">
          <a:xfrm>
            <a:off x="3760788" y="1341438"/>
            <a:ext cx="0" cy="2808287"/>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3" name="Line 37"/>
          <p:cNvSpPr>
            <a:spLocks noChangeShapeType="1"/>
          </p:cNvSpPr>
          <p:nvPr/>
        </p:nvSpPr>
        <p:spPr bwMode="auto">
          <a:xfrm>
            <a:off x="4908550" y="1341438"/>
            <a:ext cx="0" cy="3024187"/>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4" name="Line 38"/>
          <p:cNvSpPr>
            <a:spLocks noChangeShapeType="1"/>
          </p:cNvSpPr>
          <p:nvPr/>
        </p:nvSpPr>
        <p:spPr bwMode="auto">
          <a:xfrm>
            <a:off x="6011863" y="1341438"/>
            <a:ext cx="0" cy="3095625"/>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5" name="Line 39"/>
          <p:cNvSpPr>
            <a:spLocks noChangeShapeType="1"/>
          </p:cNvSpPr>
          <p:nvPr/>
        </p:nvSpPr>
        <p:spPr bwMode="auto">
          <a:xfrm>
            <a:off x="3348038" y="1341438"/>
            <a:ext cx="0" cy="2808287"/>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6" name="Line 40"/>
          <p:cNvSpPr>
            <a:spLocks noChangeShapeType="1"/>
          </p:cNvSpPr>
          <p:nvPr/>
        </p:nvSpPr>
        <p:spPr bwMode="auto">
          <a:xfrm>
            <a:off x="4235450" y="1341438"/>
            <a:ext cx="0" cy="3024187"/>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7" name="Line 41"/>
          <p:cNvSpPr>
            <a:spLocks noChangeShapeType="1"/>
          </p:cNvSpPr>
          <p:nvPr/>
        </p:nvSpPr>
        <p:spPr bwMode="auto">
          <a:xfrm>
            <a:off x="5076825" y="1341438"/>
            <a:ext cx="0" cy="2879725"/>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8" name="Line 42"/>
          <p:cNvSpPr>
            <a:spLocks noChangeShapeType="1"/>
          </p:cNvSpPr>
          <p:nvPr/>
        </p:nvSpPr>
        <p:spPr bwMode="auto">
          <a:xfrm>
            <a:off x="7207250" y="1341438"/>
            <a:ext cx="0" cy="3095625"/>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99" name="Line 43"/>
          <p:cNvSpPr>
            <a:spLocks noChangeShapeType="1"/>
          </p:cNvSpPr>
          <p:nvPr/>
        </p:nvSpPr>
        <p:spPr bwMode="auto">
          <a:xfrm>
            <a:off x="6804025" y="1412875"/>
            <a:ext cx="0" cy="3024188"/>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00" name="Line 44"/>
          <p:cNvSpPr>
            <a:spLocks noChangeShapeType="1"/>
          </p:cNvSpPr>
          <p:nvPr/>
        </p:nvSpPr>
        <p:spPr bwMode="auto">
          <a:xfrm>
            <a:off x="3035300" y="4065588"/>
            <a:ext cx="312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01" name="Line 45"/>
          <p:cNvSpPr>
            <a:spLocks noChangeShapeType="1"/>
          </p:cNvSpPr>
          <p:nvPr/>
        </p:nvSpPr>
        <p:spPr bwMode="auto">
          <a:xfrm flipH="1">
            <a:off x="3778250" y="40655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102" name="Object 46"/>
          <p:cNvGraphicFramePr>
            <a:graphicFrameLocks noChangeAspect="1"/>
          </p:cNvGraphicFramePr>
          <p:nvPr/>
        </p:nvGraphicFramePr>
        <p:xfrm>
          <a:off x="3308350" y="4138613"/>
          <a:ext cx="542925" cy="298450"/>
        </p:xfrm>
        <a:graphic>
          <a:graphicData uri="http://schemas.openxmlformats.org/presentationml/2006/ole">
            <mc:AlternateContent xmlns:mc="http://schemas.openxmlformats.org/markup-compatibility/2006">
              <mc:Choice xmlns:v="urn:schemas-microsoft-com:vml" Requires="v">
                <p:oleObj spid="_x0000_s1581597" name="Ecuación" r:id="rId30" imgW="368280" imgH="203040" progId="Equation.3">
                  <p:embed/>
                </p:oleObj>
              </mc:Choice>
              <mc:Fallback>
                <p:oleObj name="Ecuación" r:id="rId30" imgW="368280" imgH="203040" progId="Equation.3">
                  <p:embed/>
                  <p:pic>
                    <p:nvPicPr>
                      <p:cNvPr id="0" name="Object 4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08350" y="4138613"/>
                        <a:ext cx="542925"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103" name="Line 47"/>
          <p:cNvSpPr>
            <a:spLocks noChangeShapeType="1"/>
          </p:cNvSpPr>
          <p:nvPr/>
        </p:nvSpPr>
        <p:spPr bwMode="auto">
          <a:xfrm>
            <a:off x="3924300" y="4365625"/>
            <a:ext cx="312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04" name="Line 48"/>
          <p:cNvSpPr>
            <a:spLocks noChangeShapeType="1"/>
          </p:cNvSpPr>
          <p:nvPr/>
        </p:nvSpPr>
        <p:spPr bwMode="auto">
          <a:xfrm flipH="1">
            <a:off x="4932363" y="436562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105" name="Object 49"/>
          <p:cNvGraphicFramePr>
            <a:graphicFrameLocks noChangeAspect="1"/>
          </p:cNvGraphicFramePr>
          <p:nvPr/>
        </p:nvGraphicFramePr>
        <p:xfrm>
          <a:off x="4295775" y="4425950"/>
          <a:ext cx="636588" cy="298450"/>
        </p:xfrm>
        <a:graphic>
          <a:graphicData uri="http://schemas.openxmlformats.org/presentationml/2006/ole">
            <mc:AlternateContent xmlns:mc="http://schemas.openxmlformats.org/markup-compatibility/2006">
              <mc:Choice xmlns:v="urn:schemas-microsoft-com:vml" Requires="v">
                <p:oleObj spid="_x0000_s1581598" name="Ecuación" r:id="rId32" imgW="431640" imgH="203040" progId="Equation.3">
                  <p:embed/>
                </p:oleObj>
              </mc:Choice>
              <mc:Fallback>
                <p:oleObj name="Ecuación" r:id="rId32" imgW="431640" imgH="203040" progId="Equation.3">
                  <p:embed/>
                  <p:pic>
                    <p:nvPicPr>
                      <p:cNvPr id="0" name="Object 4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95775" y="4425950"/>
                        <a:ext cx="6365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106" name="Line 50"/>
          <p:cNvSpPr>
            <a:spLocks noChangeShapeType="1"/>
          </p:cNvSpPr>
          <p:nvPr/>
        </p:nvSpPr>
        <p:spPr bwMode="auto">
          <a:xfrm>
            <a:off x="4787900" y="4005263"/>
            <a:ext cx="312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07" name="Line 51"/>
          <p:cNvSpPr>
            <a:spLocks noChangeShapeType="1"/>
          </p:cNvSpPr>
          <p:nvPr/>
        </p:nvSpPr>
        <p:spPr bwMode="auto">
          <a:xfrm flipH="1">
            <a:off x="6011863" y="40052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108" name="Object 52"/>
          <p:cNvGraphicFramePr>
            <a:graphicFrameLocks noChangeAspect="1"/>
          </p:cNvGraphicFramePr>
          <p:nvPr/>
        </p:nvGraphicFramePr>
        <p:xfrm>
          <a:off x="5159375" y="4065588"/>
          <a:ext cx="636588" cy="298450"/>
        </p:xfrm>
        <a:graphic>
          <a:graphicData uri="http://schemas.openxmlformats.org/presentationml/2006/ole">
            <mc:AlternateContent xmlns:mc="http://schemas.openxmlformats.org/markup-compatibility/2006">
              <mc:Choice xmlns:v="urn:schemas-microsoft-com:vml" Requires="v">
                <p:oleObj spid="_x0000_s1581599" name="Ecuación" r:id="rId34" imgW="431640" imgH="203040" progId="Equation.3">
                  <p:embed/>
                </p:oleObj>
              </mc:Choice>
              <mc:Fallback>
                <p:oleObj name="Ecuación" r:id="rId34" imgW="431640" imgH="203040" progId="Equation.3">
                  <p:embed/>
                  <p:pic>
                    <p:nvPicPr>
                      <p:cNvPr id="0" name="Object 5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59375" y="4065588"/>
                        <a:ext cx="6365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109" name="Line 53"/>
          <p:cNvSpPr>
            <a:spLocks noChangeShapeType="1"/>
          </p:cNvSpPr>
          <p:nvPr/>
        </p:nvSpPr>
        <p:spPr bwMode="auto">
          <a:xfrm>
            <a:off x="5724525" y="4365625"/>
            <a:ext cx="312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10" name="Line 54"/>
          <p:cNvSpPr>
            <a:spLocks noChangeShapeType="1"/>
          </p:cNvSpPr>
          <p:nvPr/>
        </p:nvSpPr>
        <p:spPr bwMode="auto">
          <a:xfrm flipH="1">
            <a:off x="7235825" y="43053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81111" name="Object 55"/>
          <p:cNvGraphicFramePr>
            <a:graphicFrameLocks noChangeAspect="1"/>
          </p:cNvGraphicFramePr>
          <p:nvPr/>
        </p:nvGraphicFramePr>
        <p:xfrm>
          <a:off x="6316663" y="4437063"/>
          <a:ext cx="655637" cy="298450"/>
        </p:xfrm>
        <a:graphic>
          <a:graphicData uri="http://schemas.openxmlformats.org/presentationml/2006/ole">
            <mc:AlternateContent xmlns:mc="http://schemas.openxmlformats.org/markup-compatibility/2006">
              <mc:Choice xmlns:v="urn:schemas-microsoft-com:vml" Requires="v">
                <p:oleObj spid="_x0000_s1581600" name="Ecuación" r:id="rId36" imgW="444240" imgH="203040" progId="Equation.3">
                  <p:embed/>
                </p:oleObj>
              </mc:Choice>
              <mc:Fallback>
                <p:oleObj name="Ecuación" r:id="rId36" imgW="444240" imgH="203040" progId="Equation.3">
                  <p:embed/>
                  <p:pic>
                    <p:nvPicPr>
                      <p:cNvPr id="0" name="Object 5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16663" y="4437063"/>
                        <a:ext cx="655637"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1112" name="Oval 56"/>
          <p:cNvSpPr>
            <a:spLocks noChangeArrowheads="1"/>
          </p:cNvSpPr>
          <p:nvPr/>
        </p:nvSpPr>
        <p:spPr bwMode="auto">
          <a:xfrm>
            <a:off x="2268538" y="6092825"/>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13" name="Line 57"/>
          <p:cNvSpPr>
            <a:spLocks noChangeShapeType="1"/>
          </p:cNvSpPr>
          <p:nvPr/>
        </p:nvSpPr>
        <p:spPr bwMode="auto">
          <a:xfrm flipV="1">
            <a:off x="1979613" y="6165850"/>
            <a:ext cx="288925" cy="215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14" name="Oval 58"/>
          <p:cNvSpPr>
            <a:spLocks noChangeArrowheads="1"/>
          </p:cNvSpPr>
          <p:nvPr/>
        </p:nvSpPr>
        <p:spPr bwMode="auto">
          <a:xfrm>
            <a:off x="2627313" y="5840413"/>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15" name="Line 59"/>
          <p:cNvSpPr>
            <a:spLocks noChangeShapeType="1"/>
          </p:cNvSpPr>
          <p:nvPr/>
        </p:nvSpPr>
        <p:spPr bwMode="auto">
          <a:xfrm flipV="1">
            <a:off x="2268538" y="5876925"/>
            <a:ext cx="431800" cy="2889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16" name="Line 60"/>
          <p:cNvSpPr>
            <a:spLocks noChangeShapeType="1"/>
          </p:cNvSpPr>
          <p:nvPr/>
        </p:nvSpPr>
        <p:spPr bwMode="auto">
          <a:xfrm flipV="1">
            <a:off x="2627313" y="5589588"/>
            <a:ext cx="360362" cy="28733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17" name="Oval 61"/>
          <p:cNvSpPr>
            <a:spLocks noChangeArrowheads="1"/>
          </p:cNvSpPr>
          <p:nvPr/>
        </p:nvSpPr>
        <p:spPr bwMode="auto">
          <a:xfrm>
            <a:off x="2916238" y="5551488"/>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18" name="Oval 62"/>
          <p:cNvSpPr>
            <a:spLocks noChangeArrowheads="1"/>
          </p:cNvSpPr>
          <p:nvPr/>
        </p:nvSpPr>
        <p:spPr bwMode="auto">
          <a:xfrm>
            <a:off x="3276600" y="5229225"/>
            <a:ext cx="71438"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19" name="Line 63"/>
          <p:cNvSpPr>
            <a:spLocks noChangeShapeType="1"/>
          </p:cNvSpPr>
          <p:nvPr/>
        </p:nvSpPr>
        <p:spPr bwMode="auto">
          <a:xfrm flipV="1">
            <a:off x="2987675" y="5300663"/>
            <a:ext cx="288925" cy="28733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0" name="Line 64"/>
          <p:cNvSpPr>
            <a:spLocks noChangeShapeType="1"/>
          </p:cNvSpPr>
          <p:nvPr/>
        </p:nvSpPr>
        <p:spPr bwMode="auto">
          <a:xfrm flipV="1">
            <a:off x="3348038" y="5013325"/>
            <a:ext cx="287337" cy="215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1" name="Oval 65"/>
          <p:cNvSpPr>
            <a:spLocks noChangeArrowheads="1"/>
          </p:cNvSpPr>
          <p:nvPr/>
        </p:nvSpPr>
        <p:spPr bwMode="auto">
          <a:xfrm>
            <a:off x="3635375" y="4941888"/>
            <a:ext cx="71438"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22" name="Line 66"/>
          <p:cNvSpPr>
            <a:spLocks noChangeShapeType="1"/>
          </p:cNvSpPr>
          <p:nvPr/>
        </p:nvSpPr>
        <p:spPr bwMode="auto">
          <a:xfrm>
            <a:off x="6011863" y="1341438"/>
            <a:ext cx="0" cy="3095625"/>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3" name="Line 67"/>
          <p:cNvSpPr>
            <a:spLocks noChangeShapeType="1"/>
          </p:cNvSpPr>
          <p:nvPr/>
        </p:nvSpPr>
        <p:spPr bwMode="auto">
          <a:xfrm>
            <a:off x="6443663" y="4292600"/>
            <a:ext cx="3127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4" name="Line 68"/>
          <p:cNvSpPr>
            <a:spLocks noChangeShapeType="1"/>
          </p:cNvSpPr>
          <p:nvPr/>
        </p:nvSpPr>
        <p:spPr bwMode="auto">
          <a:xfrm flipV="1">
            <a:off x="3635375" y="5949950"/>
            <a:ext cx="360363" cy="431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5" name="Oval 69"/>
          <p:cNvSpPr>
            <a:spLocks noChangeArrowheads="1"/>
          </p:cNvSpPr>
          <p:nvPr/>
        </p:nvSpPr>
        <p:spPr bwMode="auto">
          <a:xfrm>
            <a:off x="3995738" y="5876925"/>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81126" name="Picture 70" descr="Imagen1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284663" y="4706938"/>
            <a:ext cx="2735262" cy="1941512"/>
          </a:xfrm>
          <a:prstGeom prst="rect">
            <a:avLst/>
          </a:prstGeom>
          <a:noFill/>
          <a:extLst>
            <a:ext uri="{909E8E84-426E-40DD-AFC4-6F175D3DCCD1}">
              <a14:hiddenFill xmlns:a14="http://schemas.microsoft.com/office/drawing/2010/main">
                <a:solidFill>
                  <a:srgbClr val="FFFFFF"/>
                </a:solidFill>
              </a14:hiddenFill>
            </a:ext>
          </a:extLst>
        </p:spPr>
      </p:pic>
      <p:sp>
        <p:nvSpPr>
          <p:cNvPr id="1581127" name="Oval 71"/>
          <p:cNvSpPr>
            <a:spLocks noChangeArrowheads="1"/>
          </p:cNvSpPr>
          <p:nvPr/>
        </p:nvSpPr>
        <p:spPr bwMode="auto">
          <a:xfrm>
            <a:off x="4932363" y="6237288"/>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28" name="Line 72"/>
          <p:cNvSpPr>
            <a:spLocks noChangeShapeType="1"/>
          </p:cNvSpPr>
          <p:nvPr/>
        </p:nvSpPr>
        <p:spPr bwMode="auto">
          <a:xfrm flipV="1">
            <a:off x="4643438" y="6308725"/>
            <a:ext cx="288925"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29" name="Line 73"/>
          <p:cNvSpPr>
            <a:spLocks noChangeShapeType="1"/>
          </p:cNvSpPr>
          <p:nvPr/>
        </p:nvSpPr>
        <p:spPr bwMode="auto">
          <a:xfrm flipV="1">
            <a:off x="5003800" y="6165850"/>
            <a:ext cx="288925"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30" name="Oval 74"/>
          <p:cNvSpPr>
            <a:spLocks noChangeArrowheads="1"/>
          </p:cNvSpPr>
          <p:nvPr/>
        </p:nvSpPr>
        <p:spPr bwMode="auto">
          <a:xfrm>
            <a:off x="5292725" y="6092825"/>
            <a:ext cx="71438"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31" name="Line 75"/>
          <p:cNvSpPr>
            <a:spLocks noChangeShapeType="1"/>
          </p:cNvSpPr>
          <p:nvPr/>
        </p:nvSpPr>
        <p:spPr bwMode="auto">
          <a:xfrm flipV="1">
            <a:off x="5364163" y="6021388"/>
            <a:ext cx="287337"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32" name="Oval 76"/>
          <p:cNvSpPr>
            <a:spLocks noChangeArrowheads="1"/>
          </p:cNvSpPr>
          <p:nvPr/>
        </p:nvSpPr>
        <p:spPr bwMode="auto">
          <a:xfrm>
            <a:off x="5651500" y="5949950"/>
            <a:ext cx="71438"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33" name="Line 77"/>
          <p:cNvSpPr>
            <a:spLocks noChangeShapeType="1"/>
          </p:cNvSpPr>
          <p:nvPr/>
        </p:nvSpPr>
        <p:spPr bwMode="auto">
          <a:xfrm flipV="1">
            <a:off x="5724525" y="5876925"/>
            <a:ext cx="287338"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34" name="Oval 78"/>
          <p:cNvSpPr>
            <a:spLocks noChangeArrowheads="1"/>
          </p:cNvSpPr>
          <p:nvPr/>
        </p:nvSpPr>
        <p:spPr bwMode="auto">
          <a:xfrm>
            <a:off x="5940425" y="5805488"/>
            <a:ext cx="71438"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35" name="Oval 79"/>
          <p:cNvSpPr>
            <a:spLocks noChangeArrowheads="1"/>
          </p:cNvSpPr>
          <p:nvPr/>
        </p:nvSpPr>
        <p:spPr bwMode="auto">
          <a:xfrm>
            <a:off x="6300788" y="5661025"/>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136" name="Line 80"/>
          <p:cNvSpPr>
            <a:spLocks noChangeShapeType="1"/>
          </p:cNvSpPr>
          <p:nvPr/>
        </p:nvSpPr>
        <p:spPr bwMode="auto">
          <a:xfrm flipV="1">
            <a:off x="6011863" y="5734050"/>
            <a:ext cx="287337"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37" name="Line 81"/>
          <p:cNvSpPr>
            <a:spLocks noChangeShapeType="1"/>
          </p:cNvSpPr>
          <p:nvPr/>
        </p:nvSpPr>
        <p:spPr bwMode="auto">
          <a:xfrm flipV="1">
            <a:off x="6372225" y="5589588"/>
            <a:ext cx="287338" cy="730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38" name="Oval 82"/>
          <p:cNvSpPr>
            <a:spLocks noChangeArrowheads="1"/>
          </p:cNvSpPr>
          <p:nvPr/>
        </p:nvSpPr>
        <p:spPr bwMode="auto">
          <a:xfrm>
            <a:off x="6659563" y="5516563"/>
            <a:ext cx="71437"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81059"/>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1581063"/>
                                        </p:tgtEl>
                                        <p:attrNameLst>
                                          <p:attrName>style.visibility</p:attrName>
                                        </p:attrNameLst>
                                      </p:cBhvr>
                                      <p:to>
                                        <p:strVal val="visible"/>
                                      </p:to>
                                    </p:set>
                                    <p:animEffect transition="in" filter="wipe(left)">
                                      <p:cBhvr>
                                        <p:cTn id="10" dur="500"/>
                                        <p:tgtEl>
                                          <p:spTgt spid="1581063"/>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581067"/>
                                        </p:tgtEl>
                                        <p:attrNameLst>
                                          <p:attrName>style.visibility</p:attrName>
                                        </p:attrNameLst>
                                      </p:cBhvr>
                                      <p:to>
                                        <p:strVal val="visible"/>
                                      </p:to>
                                    </p:set>
                                    <p:animEffect transition="in" filter="wipe(left)">
                                      <p:cBhvr>
                                        <p:cTn id="14" dur="500"/>
                                        <p:tgtEl>
                                          <p:spTgt spid="158106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81071"/>
                                        </p:tgtEl>
                                        <p:attrNameLst>
                                          <p:attrName>style.visibility</p:attrName>
                                        </p:attrNameLst>
                                      </p:cBhvr>
                                      <p:to>
                                        <p:strVal val="visible"/>
                                      </p:to>
                                    </p:set>
                                    <p:animEffect transition="in" filter="wipe(left)">
                                      <p:cBhvr>
                                        <p:cTn id="18" dur="500"/>
                                        <p:tgtEl>
                                          <p:spTgt spid="1581071"/>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1581073"/>
                                        </p:tgtEl>
                                        <p:attrNameLst>
                                          <p:attrName>style.visibility</p:attrName>
                                        </p:attrNameLst>
                                      </p:cBhvr>
                                      <p:to>
                                        <p:strVal val="visible"/>
                                      </p:to>
                                    </p:set>
                                    <p:animEffect transition="in" filter="wipe(left)">
                                      <p:cBhvr>
                                        <p:cTn id="22" dur="500"/>
                                        <p:tgtEl>
                                          <p:spTgt spid="1581073"/>
                                        </p:tgtEl>
                                      </p:cBhvr>
                                    </p:animEffec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1581079"/>
                                        </p:tgtEl>
                                        <p:attrNameLst>
                                          <p:attrName>style.visibility</p:attrName>
                                        </p:attrNameLst>
                                      </p:cBhvr>
                                      <p:to>
                                        <p:strVal val="visible"/>
                                      </p:to>
                                    </p:set>
                                    <p:animEffect transition="in" filter="wipe(left)">
                                      <p:cBhvr>
                                        <p:cTn id="26" dur="500"/>
                                        <p:tgtEl>
                                          <p:spTgt spid="1581079"/>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581072"/>
                                        </p:tgtEl>
                                        <p:attrNameLst>
                                          <p:attrName>style.visibility</p:attrName>
                                        </p:attrNameLst>
                                      </p:cBhvr>
                                      <p:to>
                                        <p:strVal val="visible"/>
                                      </p:to>
                                    </p:set>
                                    <p:animEffect transition="in" filter="wipe(left)">
                                      <p:cBhvr>
                                        <p:cTn id="30" dur="500"/>
                                        <p:tgtEl>
                                          <p:spTgt spid="1581072"/>
                                        </p:tgtEl>
                                      </p:cBhvr>
                                    </p:animEffect>
                                  </p:childTnLst>
                                </p:cTn>
                              </p:par>
                            </p:childTnLst>
                          </p:cTn>
                        </p:par>
                        <p:par>
                          <p:cTn id="31" fill="hold" nodeType="afterGroup">
                            <p:stCondLst>
                              <p:cond delay="3500"/>
                            </p:stCondLst>
                            <p:childTnLst>
                              <p:par>
                                <p:cTn id="32" presetID="22" presetClass="entr" presetSubtype="8" fill="hold" nodeType="afterEffect">
                                  <p:stCondLst>
                                    <p:cond delay="0"/>
                                  </p:stCondLst>
                                  <p:childTnLst>
                                    <p:set>
                                      <p:cBhvr>
                                        <p:cTn id="33" dur="1" fill="hold">
                                          <p:stCondLst>
                                            <p:cond delay="0"/>
                                          </p:stCondLst>
                                        </p:cTn>
                                        <p:tgtEl>
                                          <p:spTgt spid="1581078"/>
                                        </p:tgtEl>
                                        <p:attrNameLst>
                                          <p:attrName>style.visibility</p:attrName>
                                        </p:attrNameLst>
                                      </p:cBhvr>
                                      <p:to>
                                        <p:strVal val="visible"/>
                                      </p:to>
                                    </p:set>
                                    <p:animEffect transition="in" filter="wipe(left)">
                                      <p:cBhvr>
                                        <p:cTn id="34" dur="500"/>
                                        <p:tgtEl>
                                          <p:spTgt spid="15810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581066"/>
                                        </p:tgtEl>
                                        <p:attrNameLst>
                                          <p:attrName>style.visibility</p:attrName>
                                        </p:attrNameLst>
                                      </p:cBhvr>
                                      <p:to>
                                        <p:strVal val="visible"/>
                                      </p:to>
                                    </p:set>
                                    <p:animEffect transition="in" filter="wipe(left)">
                                      <p:cBhvr>
                                        <p:cTn id="39" dur="500"/>
                                        <p:tgtEl>
                                          <p:spTgt spid="1581066"/>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1581070"/>
                                        </p:tgtEl>
                                        <p:attrNameLst>
                                          <p:attrName>style.visibility</p:attrName>
                                        </p:attrNameLst>
                                      </p:cBhvr>
                                      <p:to>
                                        <p:strVal val="visible"/>
                                      </p:to>
                                    </p:set>
                                    <p:animEffect transition="in" filter="wipe(left)">
                                      <p:cBhvr>
                                        <p:cTn id="43" dur="500"/>
                                        <p:tgtEl>
                                          <p:spTgt spid="1581070"/>
                                        </p:tgtEl>
                                      </p:cBhvr>
                                    </p:animEffect>
                                  </p:childTnLst>
                                </p:cTn>
                              </p:par>
                            </p:childTnLst>
                          </p:cTn>
                        </p:par>
                        <p:par>
                          <p:cTn id="44" fill="hold" nodeType="afterGroup">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581060"/>
                                        </p:tgtEl>
                                        <p:attrNameLst>
                                          <p:attrName>style.visibility</p:attrName>
                                        </p:attrNameLst>
                                      </p:cBhvr>
                                      <p:to>
                                        <p:strVal val="visible"/>
                                      </p:to>
                                    </p:set>
                                    <p:animEffect transition="in" filter="wipe(up)">
                                      <p:cBhvr>
                                        <p:cTn id="47" dur="500"/>
                                        <p:tgtEl>
                                          <p:spTgt spid="1581060"/>
                                        </p:tgtEl>
                                      </p:cBhvr>
                                    </p:animEffect>
                                  </p:childTnLst>
                                </p:cTn>
                              </p:par>
                            </p:childTnLst>
                          </p:cTn>
                        </p:par>
                        <p:par>
                          <p:cTn id="48" fill="hold" nodeType="afterGroup">
                            <p:stCondLst>
                              <p:cond delay="1500"/>
                            </p:stCondLst>
                            <p:childTnLst>
                              <p:par>
                                <p:cTn id="49" presetID="4" presetClass="entr" presetSubtype="32" fill="hold" grpId="0" nodeType="afterEffect">
                                  <p:stCondLst>
                                    <p:cond delay="0"/>
                                  </p:stCondLst>
                                  <p:childTnLst>
                                    <p:set>
                                      <p:cBhvr>
                                        <p:cTn id="50" dur="1" fill="hold">
                                          <p:stCondLst>
                                            <p:cond delay="0"/>
                                          </p:stCondLst>
                                        </p:cTn>
                                        <p:tgtEl>
                                          <p:spTgt spid="1581062"/>
                                        </p:tgtEl>
                                        <p:attrNameLst>
                                          <p:attrName>style.visibility</p:attrName>
                                        </p:attrNameLst>
                                      </p:cBhvr>
                                      <p:to>
                                        <p:strVal val="visible"/>
                                      </p:to>
                                    </p:set>
                                    <p:animEffect transition="in" filter="box(out)">
                                      <p:cBhvr>
                                        <p:cTn id="51" dur="500"/>
                                        <p:tgtEl>
                                          <p:spTgt spid="1581062"/>
                                        </p:tgtEl>
                                      </p:cBhvr>
                                    </p:animEffect>
                                  </p:childTnLst>
                                </p:cTn>
                              </p:par>
                            </p:childTnLst>
                          </p:cTn>
                        </p:par>
                        <p:par>
                          <p:cTn id="52" fill="hold" nodeType="afterGroup">
                            <p:stCondLst>
                              <p:cond delay="2000"/>
                            </p:stCondLst>
                            <p:childTnLst>
                              <p:par>
                                <p:cTn id="53" presetID="1" presetClass="entr" presetSubtype="0" fill="hold" nodeType="afterEffect">
                                  <p:stCondLst>
                                    <p:cond delay="0"/>
                                  </p:stCondLst>
                                  <p:childTnLst>
                                    <p:set>
                                      <p:cBhvr>
                                        <p:cTn id="54" dur="1" fill="hold">
                                          <p:stCondLst>
                                            <p:cond delay="499"/>
                                          </p:stCondLst>
                                        </p:cTn>
                                        <p:tgtEl>
                                          <p:spTgt spid="1581075"/>
                                        </p:tgtEl>
                                        <p:attrNameLst>
                                          <p:attrName>style.visibility</p:attrName>
                                        </p:attrNameLst>
                                      </p:cBhvr>
                                      <p:to>
                                        <p:strVal val="visible"/>
                                      </p:to>
                                    </p:set>
                                  </p:childTnLst>
                                </p:cTn>
                              </p:par>
                            </p:childTnLst>
                          </p:cTn>
                        </p:par>
                        <p:par>
                          <p:cTn id="55" fill="hold" nodeType="afterGroup">
                            <p:stCondLst>
                              <p:cond delay="2500"/>
                            </p:stCondLst>
                            <p:childTnLst>
                              <p:par>
                                <p:cTn id="56" presetID="22" presetClass="entr" presetSubtype="1" fill="hold" grpId="0" nodeType="afterEffect">
                                  <p:stCondLst>
                                    <p:cond delay="0"/>
                                  </p:stCondLst>
                                  <p:childTnLst>
                                    <p:set>
                                      <p:cBhvr>
                                        <p:cTn id="57" dur="1" fill="hold">
                                          <p:stCondLst>
                                            <p:cond delay="0"/>
                                          </p:stCondLst>
                                        </p:cTn>
                                        <p:tgtEl>
                                          <p:spTgt spid="1581061"/>
                                        </p:tgtEl>
                                        <p:attrNameLst>
                                          <p:attrName>style.visibility</p:attrName>
                                        </p:attrNameLst>
                                      </p:cBhvr>
                                      <p:to>
                                        <p:strVal val="visible"/>
                                      </p:to>
                                    </p:set>
                                    <p:animEffect transition="in" filter="wipe(up)">
                                      <p:cBhvr>
                                        <p:cTn id="58" dur="500"/>
                                        <p:tgtEl>
                                          <p:spTgt spid="1581061"/>
                                        </p:tgtEl>
                                      </p:cBhvr>
                                    </p:animEffect>
                                  </p:childTnLst>
                                </p:cTn>
                              </p:par>
                            </p:childTnLst>
                          </p:cTn>
                        </p:par>
                        <p:par>
                          <p:cTn id="59" fill="hold" nodeType="afterGroup">
                            <p:stCondLst>
                              <p:cond delay="3000"/>
                            </p:stCondLst>
                            <p:childTnLst>
                              <p:par>
                                <p:cTn id="60" presetID="4" presetClass="entr" presetSubtype="32" fill="hold" grpId="0" nodeType="afterEffect">
                                  <p:stCondLst>
                                    <p:cond delay="0"/>
                                  </p:stCondLst>
                                  <p:childTnLst>
                                    <p:set>
                                      <p:cBhvr>
                                        <p:cTn id="61" dur="1" fill="hold">
                                          <p:stCondLst>
                                            <p:cond delay="0"/>
                                          </p:stCondLst>
                                        </p:cTn>
                                        <p:tgtEl>
                                          <p:spTgt spid="1581076"/>
                                        </p:tgtEl>
                                        <p:attrNameLst>
                                          <p:attrName>style.visibility</p:attrName>
                                        </p:attrNameLst>
                                      </p:cBhvr>
                                      <p:to>
                                        <p:strVal val="visible"/>
                                      </p:to>
                                    </p:set>
                                    <p:animEffect transition="in" filter="box(out)">
                                      <p:cBhvr>
                                        <p:cTn id="62" dur="500"/>
                                        <p:tgtEl>
                                          <p:spTgt spid="1581076"/>
                                        </p:tgtEl>
                                      </p:cBhvr>
                                    </p:animEffect>
                                  </p:childTnLst>
                                </p:cTn>
                              </p:par>
                            </p:childTnLst>
                          </p:cTn>
                        </p:par>
                        <p:par>
                          <p:cTn id="63" fill="hold" nodeType="afterGroup">
                            <p:stCondLst>
                              <p:cond delay="3500"/>
                            </p:stCondLst>
                            <p:childTnLst>
                              <p:par>
                                <p:cTn id="64" presetID="1" presetClass="entr" presetSubtype="0" fill="hold" nodeType="afterEffect">
                                  <p:stCondLst>
                                    <p:cond delay="0"/>
                                  </p:stCondLst>
                                  <p:childTnLst>
                                    <p:set>
                                      <p:cBhvr>
                                        <p:cTn id="65" dur="1" fill="hold">
                                          <p:stCondLst>
                                            <p:cond delay="499"/>
                                          </p:stCondLst>
                                        </p:cTn>
                                        <p:tgtEl>
                                          <p:spTgt spid="1581077"/>
                                        </p:tgtEl>
                                        <p:attrNameLst>
                                          <p:attrName>style.visibility</p:attrName>
                                        </p:attrNameLst>
                                      </p:cBhvr>
                                      <p:to>
                                        <p:strVal val="visible"/>
                                      </p:to>
                                    </p:set>
                                  </p:childTnLst>
                                </p:cTn>
                              </p:par>
                            </p:childTnLst>
                          </p:cTn>
                        </p:par>
                        <p:par>
                          <p:cTn id="66" fill="hold" nodeType="afterGroup">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1581080"/>
                                        </p:tgtEl>
                                        <p:attrNameLst>
                                          <p:attrName>style.visibility</p:attrName>
                                        </p:attrNameLst>
                                      </p:cBhvr>
                                      <p:to>
                                        <p:strVal val="visible"/>
                                      </p:to>
                                    </p:set>
                                    <p:animEffect transition="in" filter="wipe(left)">
                                      <p:cBhvr>
                                        <p:cTn id="69" dur="500"/>
                                        <p:tgtEl>
                                          <p:spTgt spid="1581080"/>
                                        </p:tgtEl>
                                      </p:cBhvr>
                                    </p:animEffect>
                                  </p:childTnLst>
                                </p:cTn>
                              </p:par>
                            </p:childTnLst>
                          </p:cTn>
                        </p:par>
                        <p:par>
                          <p:cTn id="70" fill="hold" nodeType="afterGroup">
                            <p:stCondLst>
                              <p:cond delay="4500"/>
                            </p:stCondLst>
                            <p:childTnLst>
                              <p:par>
                                <p:cTn id="71" presetID="22" presetClass="entr" presetSubtype="2" fill="hold" grpId="0" nodeType="afterEffect">
                                  <p:stCondLst>
                                    <p:cond delay="0"/>
                                  </p:stCondLst>
                                  <p:childTnLst>
                                    <p:set>
                                      <p:cBhvr>
                                        <p:cTn id="72" dur="1" fill="hold">
                                          <p:stCondLst>
                                            <p:cond delay="0"/>
                                          </p:stCondLst>
                                        </p:cTn>
                                        <p:tgtEl>
                                          <p:spTgt spid="1581081"/>
                                        </p:tgtEl>
                                        <p:attrNameLst>
                                          <p:attrName>style.visibility</p:attrName>
                                        </p:attrNameLst>
                                      </p:cBhvr>
                                      <p:to>
                                        <p:strVal val="visible"/>
                                      </p:to>
                                    </p:set>
                                    <p:animEffect transition="in" filter="wipe(right)">
                                      <p:cBhvr>
                                        <p:cTn id="73" dur="500"/>
                                        <p:tgtEl>
                                          <p:spTgt spid="1581081"/>
                                        </p:tgtEl>
                                      </p:cBhvr>
                                    </p:animEffect>
                                  </p:childTnLst>
                                </p:cTn>
                              </p:par>
                            </p:childTnLst>
                          </p:cTn>
                        </p:par>
                        <p:par>
                          <p:cTn id="74" fill="hold" nodeType="afterGroup">
                            <p:stCondLst>
                              <p:cond delay="5000"/>
                            </p:stCondLst>
                            <p:childTnLst>
                              <p:par>
                                <p:cTn id="75" presetID="1" presetClass="entr" presetSubtype="0" fill="hold" nodeType="afterEffect">
                                  <p:stCondLst>
                                    <p:cond delay="0"/>
                                  </p:stCondLst>
                                  <p:childTnLst>
                                    <p:set>
                                      <p:cBhvr>
                                        <p:cTn id="76" dur="1" fill="hold">
                                          <p:stCondLst>
                                            <p:cond delay="499"/>
                                          </p:stCondLst>
                                        </p:cTn>
                                        <p:tgtEl>
                                          <p:spTgt spid="158108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499"/>
                                          </p:stCondLst>
                                        </p:cTn>
                                        <p:tgtEl>
                                          <p:spTgt spid="1581058"/>
                                        </p:tgtEl>
                                        <p:attrNameLst>
                                          <p:attrName>style.visibility</p:attrName>
                                        </p:attrNameLst>
                                      </p:cBhvr>
                                      <p:to>
                                        <p:strVal val="visible"/>
                                      </p:to>
                                    </p:set>
                                  </p:childTnLst>
                                </p:cTn>
                              </p:par>
                            </p:childTnLst>
                          </p:cTn>
                        </p:par>
                        <p:par>
                          <p:cTn id="81" fill="hold" nodeType="afterGroup">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1581113"/>
                                        </p:tgtEl>
                                        <p:attrNameLst>
                                          <p:attrName>style.visibility</p:attrName>
                                        </p:attrNameLst>
                                      </p:cBhvr>
                                      <p:to>
                                        <p:strVal val="visible"/>
                                      </p:to>
                                    </p:set>
                                    <p:animEffect transition="in" filter="wipe(down)">
                                      <p:cBhvr>
                                        <p:cTn id="84" dur="500"/>
                                        <p:tgtEl>
                                          <p:spTgt spid="1581113"/>
                                        </p:tgtEl>
                                      </p:cBhvr>
                                    </p:animEffect>
                                  </p:childTnLst>
                                </p:cTn>
                              </p:par>
                            </p:childTnLst>
                          </p:cTn>
                        </p:par>
                        <p:par>
                          <p:cTn id="85" fill="hold" nodeType="afterGroup">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1581112"/>
                                        </p:tgtEl>
                                        <p:attrNameLst>
                                          <p:attrName>style.visibility</p:attrName>
                                        </p:attrNameLst>
                                      </p:cBhvr>
                                      <p:to>
                                        <p:strVal val="visible"/>
                                      </p:to>
                                    </p:set>
                                    <p:animEffect transition="in" filter="wipe(left)">
                                      <p:cBhvr>
                                        <p:cTn id="88" dur="500"/>
                                        <p:tgtEl>
                                          <p:spTgt spid="15811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1581084"/>
                                        </p:tgtEl>
                                        <p:attrNameLst>
                                          <p:attrName>style.visibility</p:attrName>
                                        </p:attrNameLst>
                                      </p:cBhvr>
                                      <p:to>
                                        <p:strVal val="visible"/>
                                      </p:to>
                                    </p:set>
                                    <p:animEffect transition="in" filter="wipe(left)">
                                      <p:cBhvr>
                                        <p:cTn id="93" dur="500"/>
                                        <p:tgtEl>
                                          <p:spTgt spid="1581084"/>
                                        </p:tgtEl>
                                      </p:cBhvr>
                                    </p:animEffect>
                                  </p:childTnLst>
                                </p:cTn>
                              </p:par>
                            </p:childTnLst>
                          </p:cTn>
                        </p:par>
                        <p:par>
                          <p:cTn id="94" fill="hold" nodeType="afterGroup">
                            <p:stCondLst>
                              <p:cond delay="500"/>
                            </p:stCondLst>
                            <p:childTnLst>
                              <p:par>
                                <p:cTn id="95" presetID="22" presetClass="entr" presetSubtype="8" fill="hold" nodeType="afterEffect">
                                  <p:stCondLst>
                                    <p:cond delay="0"/>
                                  </p:stCondLst>
                                  <p:childTnLst>
                                    <p:set>
                                      <p:cBhvr>
                                        <p:cTn id="96" dur="1" fill="hold">
                                          <p:stCondLst>
                                            <p:cond delay="0"/>
                                          </p:stCondLst>
                                        </p:cTn>
                                        <p:tgtEl>
                                          <p:spTgt spid="1581088"/>
                                        </p:tgtEl>
                                        <p:attrNameLst>
                                          <p:attrName>style.visibility</p:attrName>
                                        </p:attrNameLst>
                                      </p:cBhvr>
                                      <p:to>
                                        <p:strVal val="visible"/>
                                      </p:to>
                                    </p:set>
                                    <p:animEffect transition="in" filter="wipe(left)">
                                      <p:cBhvr>
                                        <p:cTn id="97" dur="500"/>
                                        <p:tgtEl>
                                          <p:spTgt spid="1581088"/>
                                        </p:tgtEl>
                                      </p:cBhvr>
                                    </p:animEffect>
                                  </p:childTnLst>
                                </p:cTn>
                              </p:par>
                            </p:childTnLst>
                          </p:cTn>
                        </p:par>
                        <p:par>
                          <p:cTn id="98" fill="hold" nodeType="afterGroup">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1581115"/>
                                        </p:tgtEl>
                                        <p:attrNameLst>
                                          <p:attrName>style.visibility</p:attrName>
                                        </p:attrNameLst>
                                      </p:cBhvr>
                                      <p:to>
                                        <p:strVal val="visible"/>
                                      </p:to>
                                    </p:set>
                                    <p:animEffect transition="in" filter="wipe(down)">
                                      <p:cBhvr>
                                        <p:cTn id="101" dur="500"/>
                                        <p:tgtEl>
                                          <p:spTgt spid="1581115"/>
                                        </p:tgtEl>
                                      </p:cBhvr>
                                    </p:animEffect>
                                  </p:childTnLst>
                                </p:cTn>
                              </p:par>
                            </p:childTnLst>
                          </p:cTn>
                        </p:par>
                        <p:par>
                          <p:cTn id="102" fill="hold" nodeType="afterGroup">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1581114"/>
                                        </p:tgtEl>
                                        <p:attrNameLst>
                                          <p:attrName>style.visibility</p:attrName>
                                        </p:attrNameLst>
                                      </p:cBhvr>
                                      <p:to>
                                        <p:strVal val="visible"/>
                                      </p:to>
                                    </p:set>
                                    <p:animEffect transition="in" filter="wipe(left)">
                                      <p:cBhvr>
                                        <p:cTn id="105" dur="500"/>
                                        <p:tgtEl>
                                          <p:spTgt spid="1581114"/>
                                        </p:tgtEl>
                                      </p:cBhvr>
                                    </p:animEffect>
                                  </p:childTnLst>
                                </p:cTn>
                              </p:par>
                            </p:childTnLst>
                          </p:cTn>
                        </p:par>
                        <p:par>
                          <p:cTn id="106" fill="hold" nodeType="afterGroup">
                            <p:stCondLst>
                              <p:cond delay="2000"/>
                            </p:stCondLst>
                            <p:childTnLst>
                              <p:par>
                                <p:cTn id="107" presetID="22" presetClass="entr" presetSubtype="1" fill="hold" grpId="0" nodeType="afterEffect">
                                  <p:stCondLst>
                                    <p:cond delay="0"/>
                                  </p:stCondLst>
                                  <p:childTnLst>
                                    <p:set>
                                      <p:cBhvr>
                                        <p:cTn id="108" dur="1" fill="hold">
                                          <p:stCondLst>
                                            <p:cond delay="0"/>
                                          </p:stCondLst>
                                        </p:cTn>
                                        <p:tgtEl>
                                          <p:spTgt spid="1581092"/>
                                        </p:tgtEl>
                                        <p:attrNameLst>
                                          <p:attrName>style.visibility</p:attrName>
                                        </p:attrNameLst>
                                      </p:cBhvr>
                                      <p:to>
                                        <p:strVal val="visible"/>
                                      </p:to>
                                    </p:set>
                                    <p:animEffect transition="in" filter="wipe(up)">
                                      <p:cBhvr>
                                        <p:cTn id="109" dur="500"/>
                                        <p:tgtEl>
                                          <p:spTgt spid="1581092"/>
                                        </p:tgtEl>
                                      </p:cBhvr>
                                    </p:animEffect>
                                  </p:childTnLst>
                                </p:cTn>
                              </p:par>
                            </p:childTnLst>
                          </p:cTn>
                        </p:par>
                        <p:par>
                          <p:cTn id="110" fill="hold" nodeType="afterGroup">
                            <p:stCondLst>
                              <p:cond delay="2500"/>
                            </p:stCondLst>
                            <p:childTnLst>
                              <p:par>
                                <p:cTn id="111" presetID="22" presetClass="entr" presetSubtype="1" fill="hold" grpId="0" nodeType="afterEffect">
                                  <p:stCondLst>
                                    <p:cond delay="0"/>
                                  </p:stCondLst>
                                  <p:childTnLst>
                                    <p:set>
                                      <p:cBhvr>
                                        <p:cTn id="112" dur="1" fill="hold">
                                          <p:stCondLst>
                                            <p:cond delay="0"/>
                                          </p:stCondLst>
                                        </p:cTn>
                                        <p:tgtEl>
                                          <p:spTgt spid="1581095"/>
                                        </p:tgtEl>
                                        <p:attrNameLst>
                                          <p:attrName>style.visibility</p:attrName>
                                        </p:attrNameLst>
                                      </p:cBhvr>
                                      <p:to>
                                        <p:strVal val="visible"/>
                                      </p:to>
                                    </p:set>
                                    <p:animEffect transition="in" filter="wipe(up)">
                                      <p:cBhvr>
                                        <p:cTn id="113" dur="500"/>
                                        <p:tgtEl>
                                          <p:spTgt spid="1581095"/>
                                        </p:tgtEl>
                                      </p:cBhvr>
                                    </p:animEffect>
                                  </p:childTnLst>
                                </p:cTn>
                              </p:par>
                            </p:childTnLst>
                          </p:cTn>
                        </p:par>
                        <p:par>
                          <p:cTn id="114" fill="hold" nodeType="afterGroup">
                            <p:stCondLst>
                              <p:cond delay="3000"/>
                            </p:stCondLst>
                            <p:childTnLst>
                              <p:par>
                                <p:cTn id="115" presetID="22" presetClass="entr" presetSubtype="8" fill="hold" grpId="0" nodeType="afterEffect">
                                  <p:stCondLst>
                                    <p:cond delay="0"/>
                                  </p:stCondLst>
                                  <p:childTnLst>
                                    <p:set>
                                      <p:cBhvr>
                                        <p:cTn id="116" dur="1" fill="hold">
                                          <p:stCondLst>
                                            <p:cond delay="0"/>
                                          </p:stCondLst>
                                        </p:cTn>
                                        <p:tgtEl>
                                          <p:spTgt spid="1581100"/>
                                        </p:tgtEl>
                                        <p:attrNameLst>
                                          <p:attrName>style.visibility</p:attrName>
                                        </p:attrNameLst>
                                      </p:cBhvr>
                                      <p:to>
                                        <p:strVal val="visible"/>
                                      </p:to>
                                    </p:set>
                                    <p:animEffect transition="in" filter="wipe(left)">
                                      <p:cBhvr>
                                        <p:cTn id="117" dur="500"/>
                                        <p:tgtEl>
                                          <p:spTgt spid="1581100"/>
                                        </p:tgtEl>
                                      </p:cBhvr>
                                    </p:animEffect>
                                  </p:childTnLst>
                                </p:cTn>
                              </p:par>
                            </p:childTnLst>
                          </p:cTn>
                        </p:par>
                        <p:par>
                          <p:cTn id="118" fill="hold" nodeType="afterGroup">
                            <p:stCondLst>
                              <p:cond delay="3500"/>
                            </p:stCondLst>
                            <p:childTnLst>
                              <p:par>
                                <p:cTn id="119" presetID="22" presetClass="entr" presetSubtype="2" fill="hold" grpId="0" nodeType="afterEffect">
                                  <p:stCondLst>
                                    <p:cond delay="0"/>
                                  </p:stCondLst>
                                  <p:childTnLst>
                                    <p:set>
                                      <p:cBhvr>
                                        <p:cTn id="120" dur="1" fill="hold">
                                          <p:stCondLst>
                                            <p:cond delay="0"/>
                                          </p:stCondLst>
                                        </p:cTn>
                                        <p:tgtEl>
                                          <p:spTgt spid="1581101"/>
                                        </p:tgtEl>
                                        <p:attrNameLst>
                                          <p:attrName>style.visibility</p:attrName>
                                        </p:attrNameLst>
                                      </p:cBhvr>
                                      <p:to>
                                        <p:strVal val="visible"/>
                                      </p:to>
                                    </p:set>
                                    <p:animEffect transition="in" filter="wipe(right)">
                                      <p:cBhvr>
                                        <p:cTn id="121" dur="500"/>
                                        <p:tgtEl>
                                          <p:spTgt spid="1581101"/>
                                        </p:tgtEl>
                                      </p:cBhvr>
                                    </p:animEffect>
                                  </p:childTnLst>
                                </p:cTn>
                              </p:par>
                            </p:childTnLst>
                          </p:cTn>
                        </p:par>
                        <p:par>
                          <p:cTn id="122" fill="hold" nodeType="afterGroup">
                            <p:stCondLst>
                              <p:cond delay="4000"/>
                            </p:stCondLst>
                            <p:childTnLst>
                              <p:par>
                                <p:cTn id="123" presetID="1" presetClass="entr" presetSubtype="0" fill="hold" nodeType="afterEffect">
                                  <p:stCondLst>
                                    <p:cond delay="0"/>
                                  </p:stCondLst>
                                  <p:childTnLst>
                                    <p:set>
                                      <p:cBhvr>
                                        <p:cTn id="124" dur="1" fill="hold">
                                          <p:stCondLst>
                                            <p:cond delay="499"/>
                                          </p:stCondLst>
                                        </p:cTn>
                                        <p:tgtEl>
                                          <p:spTgt spid="1581102"/>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childTnLst>
                                    <p:set>
                                      <p:cBhvr>
                                        <p:cTn id="128" dur="1" fill="hold">
                                          <p:stCondLst>
                                            <p:cond delay="0"/>
                                          </p:stCondLst>
                                        </p:cTn>
                                        <p:tgtEl>
                                          <p:spTgt spid="1581085"/>
                                        </p:tgtEl>
                                        <p:attrNameLst>
                                          <p:attrName>style.visibility</p:attrName>
                                        </p:attrNameLst>
                                      </p:cBhvr>
                                      <p:to>
                                        <p:strVal val="visible"/>
                                      </p:to>
                                    </p:set>
                                    <p:animEffect transition="in" filter="wipe(left)">
                                      <p:cBhvr>
                                        <p:cTn id="129" dur="500"/>
                                        <p:tgtEl>
                                          <p:spTgt spid="1581085"/>
                                        </p:tgtEl>
                                      </p:cBhvr>
                                    </p:animEffect>
                                  </p:child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1581089"/>
                                        </p:tgtEl>
                                        <p:attrNameLst>
                                          <p:attrName>style.visibility</p:attrName>
                                        </p:attrNameLst>
                                      </p:cBhvr>
                                      <p:to>
                                        <p:strVal val="visible"/>
                                      </p:to>
                                    </p:set>
                                    <p:animEffect transition="in" filter="wipe(left)">
                                      <p:cBhvr>
                                        <p:cTn id="133" dur="500"/>
                                        <p:tgtEl>
                                          <p:spTgt spid="1581089"/>
                                        </p:tgtEl>
                                      </p:cBhvr>
                                    </p:animEffect>
                                  </p:childTnLst>
                                </p:cTn>
                              </p:par>
                            </p:childTnLst>
                          </p:cTn>
                        </p:par>
                        <p:par>
                          <p:cTn id="134" fill="hold" nodeType="afterGroup">
                            <p:stCondLst>
                              <p:cond delay="1000"/>
                            </p:stCondLst>
                            <p:childTnLst>
                              <p:par>
                                <p:cTn id="135" presetID="22" presetClass="entr" presetSubtype="4" fill="hold" grpId="0" nodeType="afterEffect">
                                  <p:stCondLst>
                                    <p:cond delay="0"/>
                                  </p:stCondLst>
                                  <p:childTnLst>
                                    <p:set>
                                      <p:cBhvr>
                                        <p:cTn id="136" dur="1" fill="hold">
                                          <p:stCondLst>
                                            <p:cond delay="0"/>
                                          </p:stCondLst>
                                        </p:cTn>
                                        <p:tgtEl>
                                          <p:spTgt spid="1581116"/>
                                        </p:tgtEl>
                                        <p:attrNameLst>
                                          <p:attrName>style.visibility</p:attrName>
                                        </p:attrNameLst>
                                      </p:cBhvr>
                                      <p:to>
                                        <p:strVal val="visible"/>
                                      </p:to>
                                    </p:set>
                                    <p:animEffect transition="in" filter="wipe(down)">
                                      <p:cBhvr>
                                        <p:cTn id="137" dur="500"/>
                                        <p:tgtEl>
                                          <p:spTgt spid="1581116"/>
                                        </p:tgtEl>
                                      </p:cBhvr>
                                    </p:animEffect>
                                  </p:childTnLst>
                                </p:cTn>
                              </p:par>
                            </p:childTnLst>
                          </p:cTn>
                        </p:par>
                        <p:par>
                          <p:cTn id="138" fill="hold" nodeType="afterGroup">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1581117"/>
                                        </p:tgtEl>
                                        <p:attrNameLst>
                                          <p:attrName>style.visibility</p:attrName>
                                        </p:attrNameLst>
                                      </p:cBhvr>
                                      <p:to>
                                        <p:strVal val="visible"/>
                                      </p:to>
                                    </p:set>
                                    <p:animEffect transition="in" filter="wipe(left)">
                                      <p:cBhvr>
                                        <p:cTn id="141" dur="500"/>
                                        <p:tgtEl>
                                          <p:spTgt spid="1581117"/>
                                        </p:tgtEl>
                                      </p:cBhvr>
                                    </p:animEffect>
                                  </p:childTnLst>
                                </p:cTn>
                              </p:par>
                            </p:childTnLst>
                          </p:cTn>
                        </p:par>
                        <p:par>
                          <p:cTn id="142" fill="hold" nodeType="afterGroup">
                            <p:stCondLst>
                              <p:cond delay="2000"/>
                            </p:stCondLst>
                            <p:childTnLst>
                              <p:par>
                                <p:cTn id="143" presetID="22" presetClass="entr" presetSubtype="1" fill="hold" grpId="0" nodeType="afterEffect">
                                  <p:stCondLst>
                                    <p:cond delay="0"/>
                                  </p:stCondLst>
                                  <p:childTnLst>
                                    <p:set>
                                      <p:cBhvr>
                                        <p:cTn id="144" dur="1" fill="hold">
                                          <p:stCondLst>
                                            <p:cond delay="0"/>
                                          </p:stCondLst>
                                        </p:cTn>
                                        <p:tgtEl>
                                          <p:spTgt spid="1581093"/>
                                        </p:tgtEl>
                                        <p:attrNameLst>
                                          <p:attrName>style.visibility</p:attrName>
                                        </p:attrNameLst>
                                      </p:cBhvr>
                                      <p:to>
                                        <p:strVal val="visible"/>
                                      </p:to>
                                    </p:set>
                                    <p:animEffect transition="in" filter="wipe(up)">
                                      <p:cBhvr>
                                        <p:cTn id="145" dur="500"/>
                                        <p:tgtEl>
                                          <p:spTgt spid="1581093"/>
                                        </p:tgtEl>
                                      </p:cBhvr>
                                    </p:animEffect>
                                  </p:childTnLst>
                                </p:cTn>
                              </p:par>
                            </p:childTnLst>
                          </p:cTn>
                        </p:par>
                        <p:par>
                          <p:cTn id="146" fill="hold" nodeType="afterGroup">
                            <p:stCondLst>
                              <p:cond delay="2500"/>
                            </p:stCondLst>
                            <p:childTnLst>
                              <p:par>
                                <p:cTn id="147" presetID="22" presetClass="entr" presetSubtype="1" fill="hold" grpId="0" nodeType="afterEffect">
                                  <p:stCondLst>
                                    <p:cond delay="0"/>
                                  </p:stCondLst>
                                  <p:childTnLst>
                                    <p:set>
                                      <p:cBhvr>
                                        <p:cTn id="148" dur="1" fill="hold">
                                          <p:stCondLst>
                                            <p:cond delay="0"/>
                                          </p:stCondLst>
                                        </p:cTn>
                                        <p:tgtEl>
                                          <p:spTgt spid="1581096"/>
                                        </p:tgtEl>
                                        <p:attrNameLst>
                                          <p:attrName>style.visibility</p:attrName>
                                        </p:attrNameLst>
                                      </p:cBhvr>
                                      <p:to>
                                        <p:strVal val="visible"/>
                                      </p:to>
                                    </p:set>
                                    <p:animEffect transition="in" filter="wipe(up)">
                                      <p:cBhvr>
                                        <p:cTn id="149" dur="500"/>
                                        <p:tgtEl>
                                          <p:spTgt spid="1581096"/>
                                        </p:tgtEl>
                                      </p:cBhvr>
                                    </p:animEffect>
                                  </p:childTnLst>
                                </p:cTn>
                              </p:par>
                            </p:childTnLst>
                          </p:cTn>
                        </p:par>
                        <p:par>
                          <p:cTn id="150" fill="hold" nodeType="afterGroup">
                            <p:stCondLst>
                              <p:cond delay="3000"/>
                            </p:stCondLst>
                            <p:childTnLst>
                              <p:par>
                                <p:cTn id="151" presetID="22" presetClass="entr" presetSubtype="8" fill="hold" grpId="0" nodeType="afterEffect">
                                  <p:stCondLst>
                                    <p:cond delay="0"/>
                                  </p:stCondLst>
                                  <p:childTnLst>
                                    <p:set>
                                      <p:cBhvr>
                                        <p:cTn id="152" dur="1" fill="hold">
                                          <p:stCondLst>
                                            <p:cond delay="0"/>
                                          </p:stCondLst>
                                        </p:cTn>
                                        <p:tgtEl>
                                          <p:spTgt spid="1581103"/>
                                        </p:tgtEl>
                                        <p:attrNameLst>
                                          <p:attrName>style.visibility</p:attrName>
                                        </p:attrNameLst>
                                      </p:cBhvr>
                                      <p:to>
                                        <p:strVal val="visible"/>
                                      </p:to>
                                    </p:set>
                                    <p:animEffect transition="in" filter="wipe(left)">
                                      <p:cBhvr>
                                        <p:cTn id="153" dur="500"/>
                                        <p:tgtEl>
                                          <p:spTgt spid="1581103"/>
                                        </p:tgtEl>
                                      </p:cBhvr>
                                    </p:animEffect>
                                  </p:childTnLst>
                                </p:cTn>
                              </p:par>
                            </p:childTnLst>
                          </p:cTn>
                        </p:par>
                        <p:par>
                          <p:cTn id="154" fill="hold" nodeType="afterGroup">
                            <p:stCondLst>
                              <p:cond delay="3500"/>
                            </p:stCondLst>
                            <p:childTnLst>
                              <p:par>
                                <p:cTn id="155" presetID="22" presetClass="entr" presetSubtype="2" fill="hold" grpId="0" nodeType="afterEffect">
                                  <p:stCondLst>
                                    <p:cond delay="0"/>
                                  </p:stCondLst>
                                  <p:childTnLst>
                                    <p:set>
                                      <p:cBhvr>
                                        <p:cTn id="156" dur="1" fill="hold">
                                          <p:stCondLst>
                                            <p:cond delay="0"/>
                                          </p:stCondLst>
                                        </p:cTn>
                                        <p:tgtEl>
                                          <p:spTgt spid="1581104"/>
                                        </p:tgtEl>
                                        <p:attrNameLst>
                                          <p:attrName>style.visibility</p:attrName>
                                        </p:attrNameLst>
                                      </p:cBhvr>
                                      <p:to>
                                        <p:strVal val="visible"/>
                                      </p:to>
                                    </p:set>
                                    <p:animEffect transition="in" filter="wipe(right)">
                                      <p:cBhvr>
                                        <p:cTn id="157" dur="500"/>
                                        <p:tgtEl>
                                          <p:spTgt spid="1581104"/>
                                        </p:tgtEl>
                                      </p:cBhvr>
                                    </p:animEffect>
                                  </p:childTnLst>
                                </p:cTn>
                              </p:par>
                            </p:childTnLst>
                          </p:cTn>
                        </p:par>
                        <p:par>
                          <p:cTn id="158" fill="hold" nodeType="afterGroup">
                            <p:stCondLst>
                              <p:cond delay="4000"/>
                            </p:stCondLst>
                            <p:childTnLst>
                              <p:par>
                                <p:cTn id="159" presetID="1" presetClass="entr" presetSubtype="0" fill="hold" nodeType="afterEffect">
                                  <p:stCondLst>
                                    <p:cond delay="0"/>
                                  </p:stCondLst>
                                  <p:childTnLst>
                                    <p:set>
                                      <p:cBhvr>
                                        <p:cTn id="160" dur="1" fill="hold">
                                          <p:stCondLst>
                                            <p:cond delay="499"/>
                                          </p:stCondLst>
                                        </p:cTn>
                                        <p:tgtEl>
                                          <p:spTgt spid="1581105"/>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nodeType="clickEffect">
                                  <p:stCondLst>
                                    <p:cond delay="0"/>
                                  </p:stCondLst>
                                  <p:childTnLst>
                                    <p:set>
                                      <p:cBhvr>
                                        <p:cTn id="164" dur="1" fill="hold">
                                          <p:stCondLst>
                                            <p:cond delay="0"/>
                                          </p:stCondLst>
                                        </p:cTn>
                                        <p:tgtEl>
                                          <p:spTgt spid="1581086"/>
                                        </p:tgtEl>
                                        <p:attrNameLst>
                                          <p:attrName>style.visibility</p:attrName>
                                        </p:attrNameLst>
                                      </p:cBhvr>
                                      <p:to>
                                        <p:strVal val="visible"/>
                                      </p:to>
                                    </p:set>
                                    <p:animEffect transition="in" filter="wipe(left)">
                                      <p:cBhvr>
                                        <p:cTn id="165" dur="500"/>
                                        <p:tgtEl>
                                          <p:spTgt spid="1581086"/>
                                        </p:tgtEl>
                                      </p:cBhvr>
                                    </p:animEffect>
                                  </p:childTnLst>
                                </p:cTn>
                              </p:par>
                            </p:childTnLst>
                          </p:cTn>
                        </p:par>
                        <p:par>
                          <p:cTn id="166" fill="hold" nodeType="afterGroup">
                            <p:stCondLst>
                              <p:cond delay="500"/>
                            </p:stCondLst>
                            <p:childTnLst>
                              <p:par>
                                <p:cTn id="167" presetID="22" presetClass="entr" presetSubtype="8" fill="hold" nodeType="afterEffect">
                                  <p:stCondLst>
                                    <p:cond delay="0"/>
                                  </p:stCondLst>
                                  <p:childTnLst>
                                    <p:set>
                                      <p:cBhvr>
                                        <p:cTn id="168" dur="1" fill="hold">
                                          <p:stCondLst>
                                            <p:cond delay="0"/>
                                          </p:stCondLst>
                                        </p:cTn>
                                        <p:tgtEl>
                                          <p:spTgt spid="1581090"/>
                                        </p:tgtEl>
                                        <p:attrNameLst>
                                          <p:attrName>style.visibility</p:attrName>
                                        </p:attrNameLst>
                                      </p:cBhvr>
                                      <p:to>
                                        <p:strVal val="visible"/>
                                      </p:to>
                                    </p:set>
                                    <p:animEffect transition="in" filter="wipe(left)">
                                      <p:cBhvr>
                                        <p:cTn id="169" dur="500"/>
                                        <p:tgtEl>
                                          <p:spTgt spid="1581090"/>
                                        </p:tgtEl>
                                      </p:cBhvr>
                                    </p:animEffect>
                                  </p:childTnLst>
                                </p:cTn>
                              </p:par>
                            </p:childTnLst>
                          </p:cTn>
                        </p:par>
                        <p:par>
                          <p:cTn id="170" fill="hold" nodeType="afterGroup">
                            <p:stCondLst>
                              <p:cond delay="1000"/>
                            </p:stCondLst>
                            <p:childTnLst>
                              <p:par>
                                <p:cTn id="171" presetID="22" presetClass="entr" presetSubtype="8" fill="hold" grpId="0" nodeType="afterEffect">
                                  <p:stCondLst>
                                    <p:cond delay="0"/>
                                  </p:stCondLst>
                                  <p:childTnLst>
                                    <p:set>
                                      <p:cBhvr>
                                        <p:cTn id="172" dur="1" fill="hold">
                                          <p:stCondLst>
                                            <p:cond delay="0"/>
                                          </p:stCondLst>
                                        </p:cTn>
                                        <p:tgtEl>
                                          <p:spTgt spid="1581119"/>
                                        </p:tgtEl>
                                        <p:attrNameLst>
                                          <p:attrName>style.visibility</p:attrName>
                                        </p:attrNameLst>
                                      </p:cBhvr>
                                      <p:to>
                                        <p:strVal val="visible"/>
                                      </p:to>
                                    </p:set>
                                    <p:animEffect transition="in" filter="wipe(left)">
                                      <p:cBhvr>
                                        <p:cTn id="173" dur="500"/>
                                        <p:tgtEl>
                                          <p:spTgt spid="1581119"/>
                                        </p:tgtEl>
                                      </p:cBhvr>
                                    </p:animEffect>
                                  </p:childTnLst>
                                </p:cTn>
                              </p:par>
                            </p:childTnLst>
                          </p:cTn>
                        </p:par>
                        <p:par>
                          <p:cTn id="174" fill="hold" nodeType="afterGroup">
                            <p:stCondLst>
                              <p:cond delay="1500"/>
                            </p:stCondLst>
                            <p:childTnLst>
                              <p:par>
                                <p:cTn id="175" presetID="22" presetClass="entr" presetSubtype="8" fill="hold" grpId="0" nodeType="afterEffect">
                                  <p:stCondLst>
                                    <p:cond delay="0"/>
                                  </p:stCondLst>
                                  <p:childTnLst>
                                    <p:set>
                                      <p:cBhvr>
                                        <p:cTn id="176" dur="1" fill="hold">
                                          <p:stCondLst>
                                            <p:cond delay="0"/>
                                          </p:stCondLst>
                                        </p:cTn>
                                        <p:tgtEl>
                                          <p:spTgt spid="1581118"/>
                                        </p:tgtEl>
                                        <p:attrNameLst>
                                          <p:attrName>style.visibility</p:attrName>
                                        </p:attrNameLst>
                                      </p:cBhvr>
                                      <p:to>
                                        <p:strVal val="visible"/>
                                      </p:to>
                                    </p:set>
                                    <p:animEffect transition="in" filter="wipe(left)">
                                      <p:cBhvr>
                                        <p:cTn id="177" dur="500"/>
                                        <p:tgtEl>
                                          <p:spTgt spid="1581118"/>
                                        </p:tgtEl>
                                      </p:cBhvr>
                                    </p:animEffect>
                                  </p:childTnLst>
                                </p:cTn>
                              </p:par>
                            </p:childTnLst>
                          </p:cTn>
                        </p:par>
                        <p:par>
                          <p:cTn id="178" fill="hold" nodeType="afterGroup">
                            <p:stCondLst>
                              <p:cond delay="2000"/>
                            </p:stCondLst>
                            <p:childTnLst>
                              <p:par>
                                <p:cTn id="179" presetID="22" presetClass="entr" presetSubtype="1" fill="hold" grpId="0" nodeType="afterEffect">
                                  <p:stCondLst>
                                    <p:cond delay="0"/>
                                  </p:stCondLst>
                                  <p:childTnLst>
                                    <p:set>
                                      <p:cBhvr>
                                        <p:cTn id="180" dur="1" fill="hold">
                                          <p:stCondLst>
                                            <p:cond delay="0"/>
                                          </p:stCondLst>
                                        </p:cTn>
                                        <p:tgtEl>
                                          <p:spTgt spid="1581094"/>
                                        </p:tgtEl>
                                        <p:attrNameLst>
                                          <p:attrName>style.visibility</p:attrName>
                                        </p:attrNameLst>
                                      </p:cBhvr>
                                      <p:to>
                                        <p:strVal val="visible"/>
                                      </p:to>
                                    </p:set>
                                    <p:animEffect transition="in" filter="wipe(up)">
                                      <p:cBhvr>
                                        <p:cTn id="181" dur="500"/>
                                        <p:tgtEl>
                                          <p:spTgt spid="1581094"/>
                                        </p:tgtEl>
                                      </p:cBhvr>
                                    </p:animEffect>
                                  </p:childTnLst>
                                </p:cTn>
                              </p:par>
                            </p:childTnLst>
                          </p:cTn>
                        </p:par>
                        <p:par>
                          <p:cTn id="182" fill="hold" nodeType="afterGroup">
                            <p:stCondLst>
                              <p:cond delay="2500"/>
                            </p:stCondLst>
                            <p:childTnLst>
                              <p:par>
                                <p:cTn id="183" presetID="22" presetClass="entr" presetSubtype="1" fill="hold" grpId="0" nodeType="afterEffect">
                                  <p:stCondLst>
                                    <p:cond delay="0"/>
                                  </p:stCondLst>
                                  <p:childTnLst>
                                    <p:set>
                                      <p:cBhvr>
                                        <p:cTn id="184" dur="1" fill="hold">
                                          <p:stCondLst>
                                            <p:cond delay="0"/>
                                          </p:stCondLst>
                                        </p:cTn>
                                        <p:tgtEl>
                                          <p:spTgt spid="1581097"/>
                                        </p:tgtEl>
                                        <p:attrNameLst>
                                          <p:attrName>style.visibility</p:attrName>
                                        </p:attrNameLst>
                                      </p:cBhvr>
                                      <p:to>
                                        <p:strVal val="visible"/>
                                      </p:to>
                                    </p:set>
                                    <p:animEffect transition="in" filter="wipe(up)">
                                      <p:cBhvr>
                                        <p:cTn id="185" dur="500"/>
                                        <p:tgtEl>
                                          <p:spTgt spid="1581097"/>
                                        </p:tgtEl>
                                      </p:cBhvr>
                                    </p:animEffect>
                                  </p:childTnLst>
                                </p:cTn>
                              </p:par>
                            </p:childTnLst>
                          </p:cTn>
                        </p:par>
                        <p:par>
                          <p:cTn id="186" fill="hold" nodeType="afterGroup">
                            <p:stCondLst>
                              <p:cond delay="3000"/>
                            </p:stCondLst>
                            <p:childTnLst>
                              <p:par>
                                <p:cTn id="187" presetID="22" presetClass="entr" presetSubtype="8" fill="hold" grpId="0" nodeType="afterEffect">
                                  <p:stCondLst>
                                    <p:cond delay="0"/>
                                  </p:stCondLst>
                                  <p:childTnLst>
                                    <p:set>
                                      <p:cBhvr>
                                        <p:cTn id="188" dur="1" fill="hold">
                                          <p:stCondLst>
                                            <p:cond delay="0"/>
                                          </p:stCondLst>
                                        </p:cTn>
                                        <p:tgtEl>
                                          <p:spTgt spid="1581106"/>
                                        </p:tgtEl>
                                        <p:attrNameLst>
                                          <p:attrName>style.visibility</p:attrName>
                                        </p:attrNameLst>
                                      </p:cBhvr>
                                      <p:to>
                                        <p:strVal val="visible"/>
                                      </p:to>
                                    </p:set>
                                    <p:animEffect transition="in" filter="wipe(left)">
                                      <p:cBhvr>
                                        <p:cTn id="189" dur="500"/>
                                        <p:tgtEl>
                                          <p:spTgt spid="1581106"/>
                                        </p:tgtEl>
                                      </p:cBhvr>
                                    </p:animEffect>
                                  </p:childTnLst>
                                </p:cTn>
                              </p:par>
                            </p:childTnLst>
                          </p:cTn>
                        </p:par>
                        <p:par>
                          <p:cTn id="190" fill="hold" nodeType="afterGroup">
                            <p:stCondLst>
                              <p:cond delay="3500"/>
                            </p:stCondLst>
                            <p:childTnLst>
                              <p:par>
                                <p:cTn id="191" presetID="22" presetClass="entr" presetSubtype="2" fill="hold" grpId="0" nodeType="afterEffect">
                                  <p:stCondLst>
                                    <p:cond delay="0"/>
                                  </p:stCondLst>
                                  <p:childTnLst>
                                    <p:set>
                                      <p:cBhvr>
                                        <p:cTn id="192" dur="1" fill="hold">
                                          <p:stCondLst>
                                            <p:cond delay="0"/>
                                          </p:stCondLst>
                                        </p:cTn>
                                        <p:tgtEl>
                                          <p:spTgt spid="1581107"/>
                                        </p:tgtEl>
                                        <p:attrNameLst>
                                          <p:attrName>style.visibility</p:attrName>
                                        </p:attrNameLst>
                                      </p:cBhvr>
                                      <p:to>
                                        <p:strVal val="visible"/>
                                      </p:to>
                                    </p:set>
                                    <p:animEffect transition="in" filter="wipe(right)">
                                      <p:cBhvr>
                                        <p:cTn id="193" dur="500"/>
                                        <p:tgtEl>
                                          <p:spTgt spid="1581107"/>
                                        </p:tgtEl>
                                      </p:cBhvr>
                                    </p:animEffect>
                                  </p:childTnLst>
                                </p:cTn>
                              </p:par>
                            </p:childTnLst>
                          </p:cTn>
                        </p:par>
                        <p:par>
                          <p:cTn id="194" fill="hold" nodeType="afterGroup">
                            <p:stCondLst>
                              <p:cond delay="4000"/>
                            </p:stCondLst>
                            <p:childTnLst>
                              <p:par>
                                <p:cTn id="195" presetID="1" presetClass="entr" presetSubtype="0" fill="hold" nodeType="afterEffect">
                                  <p:stCondLst>
                                    <p:cond delay="0"/>
                                  </p:stCondLst>
                                  <p:childTnLst>
                                    <p:set>
                                      <p:cBhvr>
                                        <p:cTn id="196" dur="1" fill="hold">
                                          <p:stCondLst>
                                            <p:cond delay="499"/>
                                          </p:stCondLst>
                                        </p:cTn>
                                        <p:tgtEl>
                                          <p:spTgt spid="1581108"/>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8" fill="hold" nodeType="clickEffect">
                                  <p:stCondLst>
                                    <p:cond delay="0"/>
                                  </p:stCondLst>
                                  <p:childTnLst>
                                    <p:set>
                                      <p:cBhvr>
                                        <p:cTn id="200" dur="1" fill="hold">
                                          <p:stCondLst>
                                            <p:cond delay="0"/>
                                          </p:stCondLst>
                                        </p:cTn>
                                        <p:tgtEl>
                                          <p:spTgt spid="1581087"/>
                                        </p:tgtEl>
                                        <p:attrNameLst>
                                          <p:attrName>style.visibility</p:attrName>
                                        </p:attrNameLst>
                                      </p:cBhvr>
                                      <p:to>
                                        <p:strVal val="visible"/>
                                      </p:to>
                                    </p:set>
                                    <p:animEffect transition="in" filter="wipe(left)">
                                      <p:cBhvr>
                                        <p:cTn id="201" dur="500"/>
                                        <p:tgtEl>
                                          <p:spTgt spid="1581087"/>
                                        </p:tgtEl>
                                      </p:cBhvr>
                                    </p:animEffect>
                                  </p:childTnLst>
                                </p:cTn>
                              </p:par>
                            </p:childTnLst>
                          </p:cTn>
                        </p:par>
                        <p:par>
                          <p:cTn id="202" fill="hold" nodeType="afterGroup">
                            <p:stCondLst>
                              <p:cond delay="500"/>
                            </p:stCondLst>
                            <p:childTnLst>
                              <p:par>
                                <p:cTn id="203" presetID="22" presetClass="entr" presetSubtype="8" fill="hold" nodeType="afterEffect">
                                  <p:stCondLst>
                                    <p:cond delay="0"/>
                                  </p:stCondLst>
                                  <p:childTnLst>
                                    <p:set>
                                      <p:cBhvr>
                                        <p:cTn id="204" dur="1" fill="hold">
                                          <p:stCondLst>
                                            <p:cond delay="0"/>
                                          </p:stCondLst>
                                        </p:cTn>
                                        <p:tgtEl>
                                          <p:spTgt spid="1581091"/>
                                        </p:tgtEl>
                                        <p:attrNameLst>
                                          <p:attrName>style.visibility</p:attrName>
                                        </p:attrNameLst>
                                      </p:cBhvr>
                                      <p:to>
                                        <p:strVal val="visible"/>
                                      </p:to>
                                    </p:set>
                                    <p:animEffect transition="in" filter="wipe(left)">
                                      <p:cBhvr>
                                        <p:cTn id="205" dur="500"/>
                                        <p:tgtEl>
                                          <p:spTgt spid="1581091"/>
                                        </p:tgtEl>
                                      </p:cBhvr>
                                    </p:animEffect>
                                  </p:childTnLst>
                                </p:cTn>
                              </p:par>
                            </p:childTnLst>
                          </p:cTn>
                        </p:par>
                        <p:par>
                          <p:cTn id="206" fill="hold" nodeType="afterGroup">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1581120"/>
                                        </p:tgtEl>
                                        <p:attrNameLst>
                                          <p:attrName>style.visibility</p:attrName>
                                        </p:attrNameLst>
                                      </p:cBhvr>
                                      <p:to>
                                        <p:strVal val="visible"/>
                                      </p:to>
                                    </p:set>
                                    <p:animEffect transition="in" filter="wipe(left)">
                                      <p:cBhvr>
                                        <p:cTn id="209" dur="500"/>
                                        <p:tgtEl>
                                          <p:spTgt spid="1581120"/>
                                        </p:tgtEl>
                                      </p:cBhvr>
                                    </p:animEffect>
                                  </p:childTnLst>
                                </p:cTn>
                              </p:par>
                            </p:childTnLst>
                          </p:cTn>
                        </p:par>
                        <p:par>
                          <p:cTn id="210" fill="hold" nodeType="afterGroup">
                            <p:stCondLst>
                              <p:cond delay="1500"/>
                            </p:stCondLst>
                            <p:childTnLst>
                              <p:par>
                                <p:cTn id="211" presetID="22" presetClass="entr" presetSubtype="8" fill="hold" grpId="0" nodeType="afterEffect">
                                  <p:stCondLst>
                                    <p:cond delay="0"/>
                                  </p:stCondLst>
                                  <p:childTnLst>
                                    <p:set>
                                      <p:cBhvr>
                                        <p:cTn id="212" dur="1" fill="hold">
                                          <p:stCondLst>
                                            <p:cond delay="0"/>
                                          </p:stCondLst>
                                        </p:cTn>
                                        <p:tgtEl>
                                          <p:spTgt spid="1581121"/>
                                        </p:tgtEl>
                                        <p:attrNameLst>
                                          <p:attrName>style.visibility</p:attrName>
                                        </p:attrNameLst>
                                      </p:cBhvr>
                                      <p:to>
                                        <p:strVal val="visible"/>
                                      </p:to>
                                    </p:set>
                                    <p:animEffect transition="in" filter="wipe(left)">
                                      <p:cBhvr>
                                        <p:cTn id="213" dur="500"/>
                                        <p:tgtEl>
                                          <p:spTgt spid="1581121"/>
                                        </p:tgtEl>
                                      </p:cBhvr>
                                    </p:animEffect>
                                  </p:childTnLst>
                                </p:cTn>
                              </p:par>
                            </p:childTnLst>
                          </p:cTn>
                        </p:par>
                        <p:par>
                          <p:cTn id="214" fill="hold" nodeType="afterGroup">
                            <p:stCondLst>
                              <p:cond delay="2000"/>
                            </p:stCondLst>
                            <p:childTnLst>
                              <p:par>
                                <p:cTn id="215" presetID="22" presetClass="entr" presetSubtype="1" fill="hold" grpId="0" nodeType="afterEffect">
                                  <p:stCondLst>
                                    <p:cond delay="0"/>
                                  </p:stCondLst>
                                  <p:childTnLst>
                                    <p:set>
                                      <p:cBhvr>
                                        <p:cTn id="216" dur="1" fill="hold">
                                          <p:stCondLst>
                                            <p:cond delay="0"/>
                                          </p:stCondLst>
                                        </p:cTn>
                                        <p:tgtEl>
                                          <p:spTgt spid="1581098"/>
                                        </p:tgtEl>
                                        <p:attrNameLst>
                                          <p:attrName>style.visibility</p:attrName>
                                        </p:attrNameLst>
                                      </p:cBhvr>
                                      <p:to>
                                        <p:strVal val="visible"/>
                                      </p:to>
                                    </p:set>
                                    <p:animEffect transition="in" filter="wipe(up)">
                                      <p:cBhvr>
                                        <p:cTn id="217" dur="500"/>
                                        <p:tgtEl>
                                          <p:spTgt spid="1581098"/>
                                        </p:tgtEl>
                                      </p:cBhvr>
                                    </p:animEffect>
                                  </p:childTnLst>
                                </p:cTn>
                              </p:par>
                            </p:childTnLst>
                          </p:cTn>
                        </p:par>
                        <p:par>
                          <p:cTn id="218" fill="hold" nodeType="afterGroup">
                            <p:stCondLst>
                              <p:cond delay="2500"/>
                            </p:stCondLst>
                            <p:childTnLst>
                              <p:par>
                                <p:cTn id="219" presetID="22" presetClass="entr" presetSubtype="1" fill="hold" grpId="0" nodeType="afterEffect">
                                  <p:stCondLst>
                                    <p:cond delay="0"/>
                                  </p:stCondLst>
                                  <p:childTnLst>
                                    <p:set>
                                      <p:cBhvr>
                                        <p:cTn id="220" dur="1" fill="hold">
                                          <p:stCondLst>
                                            <p:cond delay="0"/>
                                          </p:stCondLst>
                                        </p:cTn>
                                        <p:tgtEl>
                                          <p:spTgt spid="1581122"/>
                                        </p:tgtEl>
                                        <p:attrNameLst>
                                          <p:attrName>style.visibility</p:attrName>
                                        </p:attrNameLst>
                                      </p:cBhvr>
                                      <p:to>
                                        <p:strVal val="visible"/>
                                      </p:to>
                                    </p:set>
                                    <p:animEffect transition="in" filter="wipe(up)">
                                      <p:cBhvr>
                                        <p:cTn id="221" dur="500"/>
                                        <p:tgtEl>
                                          <p:spTgt spid="1581122"/>
                                        </p:tgtEl>
                                      </p:cBhvr>
                                    </p:animEffect>
                                  </p:childTnLst>
                                </p:cTn>
                              </p:par>
                            </p:childTnLst>
                          </p:cTn>
                        </p:par>
                        <p:par>
                          <p:cTn id="222" fill="hold" nodeType="afterGroup">
                            <p:stCondLst>
                              <p:cond delay="3000"/>
                            </p:stCondLst>
                            <p:childTnLst>
                              <p:par>
                                <p:cTn id="223" presetID="22" presetClass="entr" presetSubtype="8" fill="hold" grpId="0" nodeType="afterEffect">
                                  <p:stCondLst>
                                    <p:cond delay="0"/>
                                  </p:stCondLst>
                                  <p:childTnLst>
                                    <p:set>
                                      <p:cBhvr>
                                        <p:cTn id="224" dur="1" fill="hold">
                                          <p:stCondLst>
                                            <p:cond delay="0"/>
                                          </p:stCondLst>
                                        </p:cTn>
                                        <p:tgtEl>
                                          <p:spTgt spid="1581109"/>
                                        </p:tgtEl>
                                        <p:attrNameLst>
                                          <p:attrName>style.visibility</p:attrName>
                                        </p:attrNameLst>
                                      </p:cBhvr>
                                      <p:to>
                                        <p:strVal val="visible"/>
                                      </p:to>
                                    </p:set>
                                    <p:animEffect transition="in" filter="wipe(left)">
                                      <p:cBhvr>
                                        <p:cTn id="225" dur="500"/>
                                        <p:tgtEl>
                                          <p:spTgt spid="1581109"/>
                                        </p:tgtEl>
                                      </p:cBhvr>
                                    </p:animEffect>
                                  </p:childTnLst>
                                </p:cTn>
                              </p:par>
                            </p:childTnLst>
                          </p:cTn>
                        </p:par>
                        <p:par>
                          <p:cTn id="226" fill="hold" nodeType="afterGroup">
                            <p:stCondLst>
                              <p:cond delay="3500"/>
                            </p:stCondLst>
                            <p:childTnLst>
                              <p:par>
                                <p:cTn id="227" presetID="22" presetClass="entr" presetSubtype="2" fill="hold" grpId="0" nodeType="afterEffect">
                                  <p:stCondLst>
                                    <p:cond delay="0"/>
                                  </p:stCondLst>
                                  <p:childTnLst>
                                    <p:set>
                                      <p:cBhvr>
                                        <p:cTn id="228" dur="1" fill="hold">
                                          <p:stCondLst>
                                            <p:cond delay="0"/>
                                          </p:stCondLst>
                                        </p:cTn>
                                        <p:tgtEl>
                                          <p:spTgt spid="1581110"/>
                                        </p:tgtEl>
                                        <p:attrNameLst>
                                          <p:attrName>style.visibility</p:attrName>
                                        </p:attrNameLst>
                                      </p:cBhvr>
                                      <p:to>
                                        <p:strVal val="visible"/>
                                      </p:to>
                                    </p:set>
                                    <p:animEffect transition="in" filter="wipe(right)">
                                      <p:cBhvr>
                                        <p:cTn id="229" dur="500"/>
                                        <p:tgtEl>
                                          <p:spTgt spid="1581110"/>
                                        </p:tgtEl>
                                      </p:cBhvr>
                                    </p:animEffect>
                                  </p:childTnLst>
                                </p:cTn>
                              </p:par>
                            </p:childTnLst>
                          </p:cTn>
                        </p:par>
                        <p:par>
                          <p:cTn id="230" fill="hold" nodeType="afterGroup">
                            <p:stCondLst>
                              <p:cond delay="4000"/>
                            </p:stCondLst>
                            <p:childTnLst>
                              <p:par>
                                <p:cTn id="231" presetID="1" presetClass="entr" presetSubtype="0" fill="hold" nodeType="afterEffect">
                                  <p:stCondLst>
                                    <p:cond delay="0"/>
                                  </p:stCondLst>
                                  <p:childTnLst>
                                    <p:set>
                                      <p:cBhvr>
                                        <p:cTn id="232" dur="1" fill="hold">
                                          <p:stCondLst>
                                            <p:cond delay="499"/>
                                          </p:stCondLst>
                                        </p:cTn>
                                        <p:tgtEl>
                                          <p:spTgt spid="1581111"/>
                                        </p:tgtEl>
                                        <p:attrNameLst>
                                          <p:attrName>style.visibility</p:attrName>
                                        </p:attrNameLst>
                                      </p:cBhvr>
                                      <p:to>
                                        <p:strVal val="visibl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ntr" presetSubtype="0" fill="hold" nodeType="clickEffect">
                                  <p:stCondLst>
                                    <p:cond delay="0"/>
                                  </p:stCondLst>
                                  <p:childTnLst>
                                    <p:set>
                                      <p:cBhvr>
                                        <p:cTn id="236" dur="1" fill="hold">
                                          <p:stCondLst>
                                            <p:cond delay="499"/>
                                          </p:stCondLst>
                                        </p:cTn>
                                        <p:tgtEl>
                                          <p:spTgt spid="1581126"/>
                                        </p:tgtEl>
                                        <p:attrNameLst>
                                          <p:attrName>style.visibility</p:attrName>
                                        </p:attrNameLst>
                                      </p:cBhvr>
                                      <p:to>
                                        <p:strVal val="visible"/>
                                      </p:to>
                                    </p:se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2" presetClass="entr" presetSubtype="4" fill="hold" grpId="0" nodeType="clickEffect">
                                  <p:stCondLst>
                                    <p:cond delay="0"/>
                                  </p:stCondLst>
                                  <p:childTnLst>
                                    <p:set>
                                      <p:cBhvr>
                                        <p:cTn id="240" dur="1" fill="hold">
                                          <p:stCondLst>
                                            <p:cond delay="0"/>
                                          </p:stCondLst>
                                        </p:cTn>
                                        <p:tgtEl>
                                          <p:spTgt spid="1581128"/>
                                        </p:tgtEl>
                                        <p:attrNameLst>
                                          <p:attrName>style.visibility</p:attrName>
                                        </p:attrNameLst>
                                      </p:cBhvr>
                                      <p:to>
                                        <p:strVal val="visible"/>
                                      </p:to>
                                    </p:set>
                                    <p:animEffect transition="in" filter="wipe(down)">
                                      <p:cBhvr>
                                        <p:cTn id="241" dur="500"/>
                                        <p:tgtEl>
                                          <p:spTgt spid="1581128"/>
                                        </p:tgtEl>
                                      </p:cBhvr>
                                    </p:animEffect>
                                  </p:childTnLst>
                                </p:cTn>
                              </p:par>
                            </p:childTnLst>
                          </p:cTn>
                        </p:par>
                        <p:par>
                          <p:cTn id="242" fill="hold" nodeType="afterGroup">
                            <p:stCondLst>
                              <p:cond delay="500"/>
                            </p:stCondLst>
                            <p:childTnLst>
                              <p:par>
                                <p:cTn id="243" presetID="22" presetClass="entr" presetSubtype="8" fill="hold" grpId="0" nodeType="afterEffect">
                                  <p:stCondLst>
                                    <p:cond delay="0"/>
                                  </p:stCondLst>
                                  <p:childTnLst>
                                    <p:set>
                                      <p:cBhvr>
                                        <p:cTn id="244" dur="1" fill="hold">
                                          <p:stCondLst>
                                            <p:cond delay="0"/>
                                          </p:stCondLst>
                                        </p:cTn>
                                        <p:tgtEl>
                                          <p:spTgt spid="1581127"/>
                                        </p:tgtEl>
                                        <p:attrNameLst>
                                          <p:attrName>style.visibility</p:attrName>
                                        </p:attrNameLst>
                                      </p:cBhvr>
                                      <p:to>
                                        <p:strVal val="visible"/>
                                      </p:to>
                                    </p:set>
                                    <p:animEffect transition="in" filter="wipe(left)">
                                      <p:cBhvr>
                                        <p:cTn id="245" dur="500"/>
                                        <p:tgtEl>
                                          <p:spTgt spid="1581127"/>
                                        </p:tgtEl>
                                      </p:cBhvr>
                                    </p:animEffect>
                                  </p:childTnLst>
                                </p:cTn>
                              </p:par>
                            </p:childTnLst>
                          </p:cTn>
                        </p:par>
                        <p:par>
                          <p:cTn id="246" fill="hold" nodeType="afterGroup">
                            <p:stCondLst>
                              <p:cond delay="1000"/>
                            </p:stCondLst>
                            <p:childTnLst>
                              <p:par>
                                <p:cTn id="247" presetID="22" presetClass="entr" presetSubtype="4" fill="hold" grpId="0" nodeType="afterEffect">
                                  <p:stCondLst>
                                    <p:cond delay="0"/>
                                  </p:stCondLst>
                                  <p:childTnLst>
                                    <p:set>
                                      <p:cBhvr>
                                        <p:cTn id="248" dur="1" fill="hold">
                                          <p:stCondLst>
                                            <p:cond delay="0"/>
                                          </p:stCondLst>
                                        </p:cTn>
                                        <p:tgtEl>
                                          <p:spTgt spid="1581129"/>
                                        </p:tgtEl>
                                        <p:attrNameLst>
                                          <p:attrName>style.visibility</p:attrName>
                                        </p:attrNameLst>
                                      </p:cBhvr>
                                      <p:to>
                                        <p:strVal val="visible"/>
                                      </p:to>
                                    </p:set>
                                    <p:animEffect transition="in" filter="wipe(down)">
                                      <p:cBhvr>
                                        <p:cTn id="249" dur="500"/>
                                        <p:tgtEl>
                                          <p:spTgt spid="1581129"/>
                                        </p:tgtEl>
                                      </p:cBhvr>
                                    </p:animEffect>
                                  </p:childTnLst>
                                </p:cTn>
                              </p:par>
                            </p:childTnLst>
                          </p:cTn>
                        </p:par>
                        <p:par>
                          <p:cTn id="250" fill="hold" nodeType="afterGroup">
                            <p:stCondLst>
                              <p:cond delay="1500"/>
                            </p:stCondLst>
                            <p:childTnLst>
                              <p:par>
                                <p:cTn id="251" presetID="22" presetClass="entr" presetSubtype="8" fill="hold" grpId="0" nodeType="afterEffect">
                                  <p:stCondLst>
                                    <p:cond delay="0"/>
                                  </p:stCondLst>
                                  <p:childTnLst>
                                    <p:set>
                                      <p:cBhvr>
                                        <p:cTn id="252" dur="1" fill="hold">
                                          <p:stCondLst>
                                            <p:cond delay="0"/>
                                          </p:stCondLst>
                                        </p:cTn>
                                        <p:tgtEl>
                                          <p:spTgt spid="1581130"/>
                                        </p:tgtEl>
                                        <p:attrNameLst>
                                          <p:attrName>style.visibility</p:attrName>
                                        </p:attrNameLst>
                                      </p:cBhvr>
                                      <p:to>
                                        <p:strVal val="visible"/>
                                      </p:to>
                                    </p:set>
                                    <p:animEffect transition="in" filter="wipe(left)">
                                      <p:cBhvr>
                                        <p:cTn id="253" dur="500"/>
                                        <p:tgtEl>
                                          <p:spTgt spid="1581130"/>
                                        </p:tgtEl>
                                      </p:cBhvr>
                                    </p:animEffect>
                                  </p:childTnLst>
                                </p:cTn>
                              </p:par>
                            </p:childTnLst>
                          </p:cTn>
                        </p:par>
                        <p:par>
                          <p:cTn id="254" fill="hold" nodeType="afterGroup">
                            <p:stCondLst>
                              <p:cond delay="2000"/>
                            </p:stCondLst>
                            <p:childTnLst>
                              <p:par>
                                <p:cTn id="255" presetID="22" presetClass="entr" presetSubtype="4" fill="hold" grpId="0" nodeType="afterEffect">
                                  <p:stCondLst>
                                    <p:cond delay="0"/>
                                  </p:stCondLst>
                                  <p:childTnLst>
                                    <p:set>
                                      <p:cBhvr>
                                        <p:cTn id="256" dur="1" fill="hold">
                                          <p:stCondLst>
                                            <p:cond delay="0"/>
                                          </p:stCondLst>
                                        </p:cTn>
                                        <p:tgtEl>
                                          <p:spTgt spid="1581131"/>
                                        </p:tgtEl>
                                        <p:attrNameLst>
                                          <p:attrName>style.visibility</p:attrName>
                                        </p:attrNameLst>
                                      </p:cBhvr>
                                      <p:to>
                                        <p:strVal val="visible"/>
                                      </p:to>
                                    </p:set>
                                    <p:animEffect transition="in" filter="wipe(down)">
                                      <p:cBhvr>
                                        <p:cTn id="257" dur="500"/>
                                        <p:tgtEl>
                                          <p:spTgt spid="1581131"/>
                                        </p:tgtEl>
                                      </p:cBhvr>
                                    </p:animEffect>
                                  </p:childTnLst>
                                </p:cTn>
                              </p:par>
                            </p:childTnLst>
                          </p:cTn>
                        </p:par>
                        <p:par>
                          <p:cTn id="258" fill="hold" nodeType="afterGroup">
                            <p:stCondLst>
                              <p:cond delay="2500"/>
                            </p:stCondLst>
                            <p:childTnLst>
                              <p:par>
                                <p:cTn id="259" presetID="22" presetClass="entr" presetSubtype="8" fill="hold" grpId="0" nodeType="afterEffect">
                                  <p:stCondLst>
                                    <p:cond delay="0"/>
                                  </p:stCondLst>
                                  <p:childTnLst>
                                    <p:set>
                                      <p:cBhvr>
                                        <p:cTn id="260" dur="1" fill="hold">
                                          <p:stCondLst>
                                            <p:cond delay="0"/>
                                          </p:stCondLst>
                                        </p:cTn>
                                        <p:tgtEl>
                                          <p:spTgt spid="1581132"/>
                                        </p:tgtEl>
                                        <p:attrNameLst>
                                          <p:attrName>style.visibility</p:attrName>
                                        </p:attrNameLst>
                                      </p:cBhvr>
                                      <p:to>
                                        <p:strVal val="visible"/>
                                      </p:to>
                                    </p:set>
                                    <p:animEffect transition="in" filter="wipe(left)">
                                      <p:cBhvr>
                                        <p:cTn id="261" dur="500"/>
                                        <p:tgtEl>
                                          <p:spTgt spid="1581132"/>
                                        </p:tgtEl>
                                      </p:cBhvr>
                                    </p:animEffect>
                                  </p:childTnLst>
                                </p:cTn>
                              </p:par>
                            </p:childTnLst>
                          </p:cTn>
                        </p:par>
                        <p:par>
                          <p:cTn id="262" fill="hold" nodeType="afterGroup">
                            <p:stCondLst>
                              <p:cond delay="3000"/>
                            </p:stCondLst>
                            <p:childTnLst>
                              <p:par>
                                <p:cTn id="263" presetID="22" presetClass="entr" presetSubtype="4" fill="hold" grpId="0" nodeType="afterEffect">
                                  <p:stCondLst>
                                    <p:cond delay="0"/>
                                  </p:stCondLst>
                                  <p:childTnLst>
                                    <p:set>
                                      <p:cBhvr>
                                        <p:cTn id="264" dur="1" fill="hold">
                                          <p:stCondLst>
                                            <p:cond delay="0"/>
                                          </p:stCondLst>
                                        </p:cTn>
                                        <p:tgtEl>
                                          <p:spTgt spid="1581133"/>
                                        </p:tgtEl>
                                        <p:attrNameLst>
                                          <p:attrName>style.visibility</p:attrName>
                                        </p:attrNameLst>
                                      </p:cBhvr>
                                      <p:to>
                                        <p:strVal val="visible"/>
                                      </p:to>
                                    </p:set>
                                    <p:animEffect transition="in" filter="wipe(down)">
                                      <p:cBhvr>
                                        <p:cTn id="265" dur="500"/>
                                        <p:tgtEl>
                                          <p:spTgt spid="1581133"/>
                                        </p:tgtEl>
                                      </p:cBhvr>
                                    </p:animEffect>
                                  </p:childTnLst>
                                </p:cTn>
                              </p:par>
                            </p:childTnLst>
                          </p:cTn>
                        </p:par>
                        <p:par>
                          <p:cTn id="266" fill="hold" nodeType="afterGroup">
                            <p:stCondLst>
                              <p:cond delay="3500"/>
                            </p:stCondLst>
                            <p:childTnLst>
                              <p:par>
                                <p:cTn id="267" presetID="22" presetClass="entr" presetSubtype="8" fill="hold" grpId="0" nodeType="afterEffect">
                                  <p:stCondLst>
                                    <p:cond delay="0"/>
                                  </p:stCondLst>
                                  <p:childTnLst>
                                    <p:set>
                                      <p:cBhvr>
                                        <p:cTn id="268" dur="1" fill="hold">
                                          <p:stCondLst>
                                            <p:cond delay="0"/>
                                          </p:stCondLst>
                                        </p:cTn>
                                        <p:tgtEl>
                                          <p:spTgt spid="1581134"/>
                                        </p:tgtEl>
                                        <p:attrNameLst>
                                          <p:attrName>style.visibility</p:attrName>
                                        </p:attrNameLst>
                                      </p:cBhvr>
                                      <p:to>
                                        <p:strVal val="visible"/>
                                      </p:to>
                                    </p:set>
                                    <p:animEffect transition="in" filter="wipe(left)">
                                      <p:cBhvr>
                                        <p:cTn id="269" dur="500"/>
                                        <p:tgtEl>
                                          <p:spTgt spid="1581134"/>
                                        </p:tgtEl>
                                      </p:cBhvr>
                                    </p:animEffect>
                                  </p:childTnLst>
                                </p:cTn>
                              </p:par>
                            </p:childTnLst>
                          </p:cTn>
                        </p:par>
                        <p:par>
                          <p:cTn id="270" fill="hold" nodeType="afterGroup">
                            <p:stCondLst>
                              <p:cond delay="4000"/>
                            </p:stCondLst>
                            <p:childTnLst>
                              <p:par>
                                <p:cTn id="271" presetID="22" presetClass="entr" presetSubtype="4" fill="hold" grpId="0" nodeType="afterEffect">
                                  <p:stCondLst>
                                    <p:cond delay="0"/>
                                  </p:stCondLst>
                                  <p:childTnLst>
                                    <p:set>
                                      <p:cBhvr>
                                        <p:cTn id="272" dur="1" fill="hold">
                                          <p:stCondLst>
                                            <p:cond delay="0"/>
                                          </p:stCondLst>
                                        </p:cTn>
                                        <p:tgtEl>
                                          <p:spTgt spid="1581136"/>
                                        </p:tgtEl>
                                        <p:attrNameLst>
                                          <p:attrName>style.visibility</p:attrName>
                                        </p:attrNameLst>
                                      </p:cBhvr>
                                      <p:to>
                                        <p:strVal val="visible"/>
                                      </p:to>
                                    </p:set>
                                    <p:animEffect transition="in" filter="wipe(down)">
                                      <p:cBhvr>
                                        <p:cTn id="273" dur="500"/>
                                        <p:tgtEl>
                                          <p:spTgt spid="1581136"/>
                                        </p:tgtEl>
                                      </p:cBhvr>
                                    </p:animEffect>
                                  </p:childTnLst>
                                </p:cTn>
                              </p:par>
                            </p:childTnLst>
                          </p:cTn>
                        </p:par>
                        <p:par>
                          <p:cTn id="274" fill="hold" nodeType="afterGroup">
                            <p:stCondLst>
                              <p:cond delay="4500"/>
                            </p:stCondLst>
                            <p:childTnLst>
                              <p:par>
                                <p:cTn id="275" presetID="22" presetClass="entr" presetSubtype="8" fill="hold" grpId="0" nodeType="afterEffect">
                                  <p:stCondLst>
                                    <p:cond delay="0"/>
                                  </p:stCondLst>
                                  <p:childTnLst>
                                    <p:set>
                                      <p:cBhvr>
                                        <p:cTn id="276" dur="1" fill="hold">
                                          <p:stCondLst>
                                            <p:cond delay="0"/>
                                          </p:stCondLst>
                                        </p:cTn>
                                        <p:tgtEl>
                                          <p:spTgt spid="1581135"/>
                                        </p:tgtEl>
                                        <p:attrNameLst>
                                          <p:attrName>style.visibility</p:attrName>
                                        </p:attrNameLst>
                                      </p:cBhvr>
                                      <p:to>
                                        <p:strVal val="visible"/>
                                      </p:to>
                                    </p:set>
                                    <p:animEffect transition="in" filter="wipe(left)">
                                      <p:cBhvr>
                                        <p:cTn id="277" dur="500"/>
                                        <p:tgtEl>
                                          <p:spTgt spid="1581135"/>
                                        </p:tgtEl>
                                      </p:cBhvr>
                                    </p:animEffect>
                                  </p:childTnLst>
                                </p:cTn>
                              </p:par>
                            </p:childTnLst>
                          </p:cTn>
                        </p:par>
                        <p:par>
                          <p:cTn id="278" fill="hold" nodeType="afterGroup">
                            <p:stCondLst>
                              <p:cond delay="5000"/>
                            </p:stCondLst>
                            <p:childTnLst>
                              <p:par>
                                <p:cTn id="279" presetID="22" presetClass="entr" presetSubtype="8" fill="hold" nodeType="afterEffect">
                                  <p:stCondLst>
                                    <p:cond delay="0"/>
                                  </p:stCondLst>
                                  <p:childTnLst>
                                    <p:set>
                                      <p:cBhvr>
                                        <p:cTn id="280" dur="1" fill="hold">
                                          <p:stCondLst>
                                            <p:cond delay="0"/>
                                          </p:stCondLst>
                                        </p:cTn>
                                        <p:tgtEl>
                                          <p:spTgt spid="1581083"/>
                                        </p:tgtEl>
                                        <p:attrNameLst>
                                          <p:attrName>style.visibility</p:attrName>
                                        </p:attrNameLst>
                                      </p:cBhvr>
                                      <p:to>
                                        <p:strVal val="visible"/>
                                      </p:to>
                                    </p:set>
                                    <p:animEffect transition="in" filter="wipe(left)">
                                      <p:cBhvr>
                                        <p:cTn id="281" dur="500"/>
                                        <p:tgtEl>
                                          <p:spTgt spid="1581083"/>
                                        </p:tgtEl>
                                      </p:cBhvr>
                                    </p:animEffect>
                                  </p:childTnLst>
                                </p:cTn>
                              </p:par>
                            </p:childTnLst>
                          </p:cTn>
                        </p:par>
                        <p:par>
                          <p:cTn id="282" fill="hold" nodeType="afterGroup">
                            <p:stCondLst>
                              <p:cond delay="5500"/>
                            </p:stCondLst>
                            <p:childTnLst>
                              <p:par>
                                <p:cTn id="283" presetID="22" presetClass="entr" presetSubtype="8" fill="hold" grpId="0" nodeType="afterEffect">
                                  <p:stCondLst>
                                    <p:cond delay="0"/>
                                  </p:stCondLst>
                                  <p:childTnLst>
                                    <p:set>
                                      <p:cBhvr>
                                        <p:cTn id="284" dur="1" fill="hold">
                                          <p:stCondLst>
                                            <p:cond delay="0"/>
                                          </p:stCondLst>
                                        </p:cTn>
                                        <p:tgtEl>
                                          <p:spTgt spid="1581124"/>
                                        </p:tgtEl>
                                        <p:attrNameLst>
                                          <p:attrName>style.visibility</p:attrName>
                                        </p:attrNameLst>
                                      </p:cBhvr>
                                      <p:to>
                                        <p:strVal val="visible"/>
                                      </p:to>
                                    </p:set>
                                    <p:animEffect transition="in" filter="wipe(left)">
                                      <p:cBhvr>
                                        <p:cTn id="285" dur="500"/>
                                        <p:tgtEl>
                                          <p:spTgt spid="1581124"/>
                                        </p:tgtEl>
                                      </p:cBhvr>
                                    </p:animEffect>
                                  </p:childTnLst>
                                </p:cTn>
                              </p:par>
                            </p:childTnLst>
                          </p:cTn>
                        </p:par>
                        <p:par>
                          <p:cTn id="286" fill="hold" nodeType="afterGroup">
                            <p:stCondLst>
                              <p:cond delay="6000"/>
                            </p:stCondLst>
                            <p:childTnLst>
                              <p:par>
                                <p:cTn id="287" presetID="22" presetClass="entr" presetSubtype="4" fill="hold" grpId="0" nodeType="afterEffect">
                                  <p:stCondLst>
                                    <p:cond delay="0"/>
                                  </p:stCondLst>
                                  <p:childTnLst>
                                    <p:set>
                                      <p:cBhvr>
                                        <p:cTn id="288" dur="1" fill="hold">
                                          <p:stCondLst>
                                            <p:cond delay="0"/>
                                          </p:stCondLst>
                                        </p:cTn>
                                        <p:tgtEl>
                                          <p:spTgt spid="1581137"/>
                                        </p:tgtEl>
                                        <p:attrNameLst>
                                          <p:attrName>style.visibility</p:attrName>
                                        </p:attrNameLst>
                                      </p:cBhvr>
                                      <p:to>
                                        <p:strVal val="visible"/>
                                      </p:to>
                                    </p:set>
                                    <p:animEffect transition="in" filter="wipe(down)">
                                      <p:cBhvr>
                                        <p:cTn id="289" dur="500"/>
                                        <p:tgtEl>
                                          <p:spTgt spid="1581137"/>
                                        </p:tgtEl>
                                      </p:cBhvr>
                                    </p:animEffect>
                                  </p:childTnLst>
                                </p:cTn>
                              </p:par>
                            </p:childTnLst>
                          </p:cTn>
                        </p:par>
                        <p:par>
                          <p:cTn id="290" fill="hold" nodeType="afterGroup">
                            <p:stCondLst>
                              <p:cond delay="6500"/>
                            </p:stCondLst>
                            <p:childTnLst>
                              <p:par>
                                <p:cTn id="291" presetID="22" presetClass="entr" presetSubtype="8" fill="hold" grpId="0" nodeType="afterEffect">
                                  <p:stCondLst>
                                    <p:cond delay="0"/>
                                  </p:stCondLst>
                                  <p:childTnLst>
                                    <p:set>
                                      <p:cBhvr>
                                        <p:cTn id="292" dur="1" fill="hold">
                                          <p:stCondLst>
                                            <p:cond delay="0"/>
                                          </p:stCondLst>
                                        </p:cTn>
                                        <p:tgtEl>
                                          <p:spTgt spid="1581138"/>
                                        </p:tgtEl>
                                        <p:attrNameLst>
                                          <p:attrName>style.visibility</p:attrName>
                                        </p:attrNameLst>
                                      </p:cBhvr>
                                      <p:to>
                                        <p:strVal val="visible"/>
                                      </p:to>
                                    </p:set>
                                    <p:animEffect transition="in" filter="wipe(left)">
                                      <p:cBhvr>
                                        <p:cTn id="293" dur="500"/>
                                        <p:tgtEl>
                                          <p:spTgt spid="1581138"/>
                                        </p:tgtEl>
                                      </p:cBhvr>
                                    </p:animEffect>
                                  </p:childTnLst>
                                </p:cTn>
                              </p:par>
                            </p:childTnLst>
                          </p:cTn>
                        </p:par>
                        <p:par>
                          <p:cTn id="294" fill="hold" nodeType="afterGroup">
                            <p:stCondLst>
                              <p:cond delay="7000"/>
                            </p:stCondLst>
                            <p:childTnLst>
                              <p:par>
                                <p:cTn id="295" presetID="22" presetClass="entr" presetSubtype="8" fill="hold" grpId="0" nodeType="afterEffect">
                                  <p:stCondLst>
                                    <p:cond delay="0"/>
                                  </p:stCondLst>
                                  <p:childTnLst>
                                    <p:set>
                                      <p:cBhvr>
                                        <p:cTn id="296" dur="1" fill="hold">
                                          <p:stCondLst>
                                            <p:cond delay="0"/>
                                          </p:stCondLst>
                                        </p:cTn>
                                        <p:tgtEl>
                                          <p:spTgt spid="1581125"/>
                                        </p:tgtEl>
                                        <p:attrNameLst>
                                          <p:attrName>style.visibility</p:attrName>
                                        </p:attrNameLst>
                                      </p:cBhvr>
                                      <p:to>
                                        <p:strVal val="visible"/>
                                      </p:to>
                                    </p:set>
                                    <p:animEffect transition="in" filter="wipe(left)">
                                      <p:cBhvr>
                                        <p:cTn id="297" dur="500"/>
                                        <p:tgtEl>
                                          <p:spTgt spid="1581125"/>
                                        </p:tgtEl>
                                      </p:cBhvr>
                                    </p:animEffect>
                                  </p:childTnLst>
                                </p:cTn>
                              </p:par>
                            </p:childTnLst>
                          </p:cTn>
                        </p:par>
                        <p:par>
                          <p:cTn id="298" fill="hold" nodeType="afterGroup">
                            <p:stCondLst>
                              <p:cond delay="7500"/>
                            </p:stCondLst>
                            <p:childTnLst>
                              <p:par>
                                <p:cTn id="299" presetID="22" presetClass="entr" presetSubtype="1" fill="hold" grpId="0" nodeType="afterEffect">
                                  <p:stCondLst>
                                    <p:cond delay="0"/>
                                  </p:stCondLst>
                                  <p:childTnLst>
                                    <p:set>
                                      <p:cBhvr>
                                        <p:cTn id="300" dur="1" fill="hold">
                                          <p:stCondLst>
                                            <p:cond delay="0"/>
                                          </p:stCondLst>
                                        </p:cTn>
                                        <p:tgtEl>
                                          <p:spTgt spid="1581099"/>
                                        </p:tgtEl>
                                        <p:attrNameLst>
                                          <p:attrName>style.visibility</p:attrName>
                                        </p:attrNameLst>
                                      </p:cBhvr>
                                      <p:to>
                                        <p:strVal val="visible"/>
                                      </p:to>
                                    </p:set>
                                    <p:animEffect transition="in" filter="wipe(up)">
                                      <p:cBhvr>
                                        <p:cTn id="301" dur="500"/>
                                        <p:tgtEl>
                                          <p:spTgt spid="1581099"/>
                                        </p:tgtEl>
                                      </p:cBhvr>
                                    </p:animEffect>
                                  </p:childTnLst>
                                </p:cTn>
                              </p:par>
                            </p:childTnLst>
                          </p:cTn>
                        </p:par>
                        <p:par>
                          <p:cTn id="302" fill="hold" nodeType="afterGroup">
                            <p:stCondLst>
                              <p:cond delay="8000"/>
                            </p:stCondLst>
                            <p:childTnLst>
                              <p:par>
                                <p:cTn id="303" presetID="22" presetClass="entr" presetSubtype="8" fill="hold" grpId="0" nodeType="afterEffect">
                                  <p:stCondLst>
                                    <p:cond delay="0"/>
                                  </p:stCondLst>
                                  <p:childTnLst>
                                    <p:set>
                                      <p:cBhvr>
                                        <p:cTn id="304" dur="1" fill="hold">
                                          <p:stCondLst>
                                            <p:cond delay="0"/>
                                          </p:stCondLst>
                                        </p:cTn>
                                        <p:tgtEl>
                                          <p:spTgt spid="1581123"/>
                                        </p:tgtEl>
                                        <p:attrNameLst>
                                          <p:attrName>style.visibility</p:attrName>
                                        </p:attrNameLst>
                                      </p:cBhvr>
                                      <p:to>
                                        <p:strVal val="visible"/>
                                      </p:to>
                                    </p:set>
                                    <p:animEffect transition="in" filter="wipe(left)">
                                      <p:cBhvr>
                                        <p:cTn id="305" dur="500"/>
                                        <p:tgtEl>
                                          <p:spTgt spid="1581123"/>
                                        </p:tgtEl>
                                      </p:cBhvr>
                                    </p:animEffect>
                                  </p:childTnLst>
                                </p:cTn>
                              </p:par>
                            </p:childTnLst>
                          </p:cTn>
                        </p:par>
                        <p:par>
                          <p:cTn id="306" fill="hold" nodeType="afterGroup">
                            <p:stCondLst>
                              <p:cond delay="8500"/>
                            </p:stCondLst>
                            <p:childTnLst>
                              <p:par>
                                <p:cTn id="307" presetID="1" presetClass="entr" presetSubtype="0" fill="hold" nodeType="afterEffect">
                                  <p:stCondLst>
                                    <p:cond delay="0"/>
                                  </p:stCondLst>
                                  <p:childTnLst>
                                    <p:set>
                                      <p:cBhvr>
                                        <p:cTn id="308" dur="1" fill="hold">
                                          <p:stCondLst>
                                            <p:cond delay="499"/>
                                          </p:stCondLst>
                                        </p:cTn>
                                        <p:tgtEl>
                                          <p:spTgt spid="158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059" grpId="0" animBg="1" autoUpdateAnimBg="0"/>
      <p:bldP spid="1581060" grpId="0" animBg="1"/>
      <p:bldP spid="1581061" grpId="0" animBg="1"/>
      <p:bldP spid="1581062" grpId="0" animBg="1"/>
      <p:bldP spid="1581071" grpId="0" autoUpdateAnimBg="0"/>
      <p:bldP spid="1581072" grpId="0" autoUpdateAnimBg="0"/>
      <p:bldP spid="1581076" grpId="0" animBg="1"/>
      <p:bldP spid="1581080" grpId="0" animBg="1"/>
      <p:bldP spid="1581081" grpId="0" animBg="1"/>
      <p:bldP spid="1581092" grpId="0" animBg="1"/>
      <p:bldP spid="1581093" grpId="0" animBg="1"/>
      <p:bldP spid="1581094" grpId="0" animBg="1"/>
      <p:bldP spid="1581095" grpId="0" animBg="1"/>
      <p:bldP spid="1581096" grpId="0" animBg="1"/>
      <p:bldP spid="1581097" grpId="0" animBg="1"/>
      <p:bldP spid="1581098" grpId="0" animBg="1"/>
      <p:bldP spid="1581099" grpId="0" animBg="1"/>
      <p:bldP spid="1581100" grpId="0" animBg="1"/>
      <p:bldP spid="1581101" grpId="0" animBg="1"/>
      <p:bldP spid="1581103" grpId="0" animBg="1"/>
      <p:bldP spid="1581104" grpId="0" animBg="1"/>
      <p:bldP spid="1581106" grpId="0" animBg="1"/>
      <p:bldP spid="1581107" grpId="0" animBg="1"/>
      <p:bldP spid="1581109" grpId="0" animBg="1"/>
      <p:bldP spid="1581110" grpId="0" animBg="1"/>
      <p:bldP spid="1581112" grpId="0" animBg="1"/>
      <p:bldP spid="1581113" grpId="0" animBg="1"/>
      <p:bldP spid="1581114" grpId="0" animBg="1"/>
      <p:bldP spid="1581115" grpId="0" animBg="1"/>
      <p:bldP spid="1581116" grpId="0" animBg="1"/>
      <p:bldP spid="1581117" grpId="0" animBg="1"/>
      <p:bldP spid="1581118" grpId="0" animBg="1"/>
      <p:bldP spid="1581119" grpId="0" animBg="1"/>
      <p:bldP spid="1581120" grpId="0" animBg="1"/>
      <p:bldP spid="1581121" grpId="0" animBg="1"/>
      <p:bldP spid="1581122" grpId="0" animBg="1"/>
      <p:bldP spid="1581123" grpId="0" animBg="1"/>
      <p:bldP spid="1581124" grpId="0" animBg="1"/>
      <p:bldP spid="1581125" grpId="0" animBg="1"/>
      <p:bldP spid="1581127" grpId="0" animBg="1"/>
      <p:bldP spid="1581128" grpId="0" animBg="1"/>
      <p:bldP spid="1581129" grpId="0" animBg="1"/>
      <p:bldP spid="1581130" grpId="0" animBg="1"/>
      <p:bldP spid="1581131" grpId="0" animBg="1"/>
      <p:bldP spid="1581132" grpId="0" animBg="1"/>
      <p:bldP spid="1581133" grpId="0" animBg="1"/>
      <p:bldP spid="1581134" grpId="0" animBg="1"/>
      <p:bldP spid="1581135" grpId="0" animBg="1"/>
      <p:bldP spid="1581136" grpId="0" animBg="1"/>
      <p:bldP spid="1581137" grpId="0" animBg="1"/>
      <p:bldP spid="15811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bwMode="auto">
          <a:xfrm>
            <a:off x="838200" y="304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latin typeface="Tahoma" pitchFamily="34" charset="0"/>
              </a:rPr>
              <a:t>Frequency accuracy is computed from the slope of the phase</a:t>
            </a:r>
            <a:endParaRPr lang="en-US" sz="2800" u="sng" dirty="0">
              <a:solidFill>
                <a:srgbClr val="4A8BF8"/>
              </a:solidFill>
              <a:latin typeface="Tahoma" pitchFamily="34" charset="0"/>
            </a:endParaRPr>
          </a:p>
        </p:txBody>
      </p:sp>
      <p:pic>
        <p:nvPicPr>
          <p:cNvPr id="1132548" name="Picture 4" descr="MHFig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162800"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a:latin typeface="Tahoma" pitchFamily="34" charset="0"/>
              </a:rPr>
              <a:t>Using a Time Interval Counter</a:t>
            </a:r>
            <a:endParaRPr lang="en-US" sz="4000" u="sng">
              <a:latin typeface="Tahoma" pitchFamily="34" charset="0"/>
            </a:endParaRPr>
          </a:p>
        </p:txBody>
      </p:sp>
      <p:pic>
        <p:nvPicPr>
          <p:cNvPr id="301061"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70" y="3048000"/>
            <a:ext cx="8597900" cy="280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bwMode="auto">
          <a:xfrm>
            <a:off x="876300" y="2432462"/>
            <a:ext cx="73914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p>
            <a:pPr>
              <a:lnSpc>
                <a:spcPct val="80000"/>
              </a:lnSpc>
              <a:buClr>
                <a:schemeClr val="bg1"/>
              </a:buClr>
              <a:buFont typeface="Monotype Sorts" pitchFamily="2" charset="2"/>
              <a:buNone/>
            </a:pPr>
            <a:endParaRPr lang="en-US" sz="2000" dirty="0">
              <a:solidFill>
                <a:schemeClr val="bg2"/>
              </a:solidFill>
              <a:effectLst/>
            </a:endParaRPr>
          </a:p>
          <a:p>
            <a:pPr marL="0" indent="0">
              <a:lnSpc>
                <a:spcPct val="80000"/>
              </a:lnSpc>
              <a:buClr>
                <a:schemeClr val="bg1"/>
              </a:buClr>
              <a:buNone/>
            </a:pPr>
            <a:r>
              <a:rPr lang="en-US" sz="2000" dirty="0">
                <a:solidFill>
                  <a:schemeClr val="tx1"/>
                </a:solidFill>
                <a:effectLst/>
                <a:latin typeface="Tahoma" pitchFamily="34" charset="0"/>
                <a:cs typeface="Tahoma" pitchFamily="34" charset="0"/>
              </a:rPr>
              <a:t> </a:t>
            </a:r>
            <a:r>
              <a:rPr lang="en-US" sz="2400" dirty="0">
                <a:solidFill>
                  <a:schemeClr val="tx1"/>
                </a:solidFill>
                <a:effectLst/>
                <a:latin typeface="Tahoma" pitchFamily="34" charset="0"/>
                <a:cs typeface="Tahoma" pitchFamily="34" charset="0"/>
              </a:rPr>
              <a:t>millisecond (</a:t>
            </a:r>
            <a:r>
              <a:rPr lang="en-US" sz="2400" dirty="0" err="1">
                <a:solidFill>
                  <a:schemeClr val="tx1"/>
                </a:solidFill>
                <a:effectLst/>
                <a:latin typeface="Tahoma" pitchFamily="34" charset="0"/>
                <a:cs typeface="Tahoma" pitchFamily="34" charset="0"/>
              </a:rPr>
              <a:t>ms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-3</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microsecond (</a:t>
            </a:r>
            <a:r>
              <a:rPr lang="en-US" sz="2400" dirty="0">
                <a:solidFill>
                  <a:schemeClr val="tx1"/>
                </a:solidFill>
                <a:effectLst/>
                <a:latin typeface="Tahoma" pitchFamily="34" charset="0"/>
                <a:cs typeface="Tahoma" pitchFamily="34" charset="0"/>
                <a:sym typeface="Symbol" pitchFamily="18" charset="2"/>
              </a:rPr>
              <a:t></a:t>
            </a:r>
            <a:r>
              <a:rPr lang="en-US" sz="2400" dirty="0">
                <a:solidFill>
                  <a:schemeClr val="tx1"/>
                </a:solidFill>
                <a:effectLst/>
                <a:latin typeface="Tahoma" pitchFamily="34" charset="0"/>
                <a:cs typeface="Tahoma" pitchFamily="34" charset="0"/>
              </a:rPr>
              <a:t>s), 10</a:t>
            </a:r>
            <a:r>
              <a:rPr lang="en-US" sz="2400" baseline="30000" dirty="0">
                <a:solidFill>
                  <a:schemeClr val="tx1"/>
                </a:solidFill>
                <a:effectLst/>
                <a:latin typeface="Tahoma" pitchFamily="34" charset="0"/>
                <a:cs typeface="Tahoma" pitchFamily="34" charset="0"/>
              </a:rPr>
              <a:t>-6</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nanosecond (ns), 10</a:t>
            </a:r>
            <a:r>
              <a:rPr lang="en-US" sz="2400" baseline="30000" dirty="0">
                <a:solidFill>
                  <a:schemeClr val="tx1"/>
                </a:solidFill>
                <a:effectLst/>
                <a:latin typeface="Tahoma" pitchFamily="34" charset="0"/>
                <a:cs typeface="Tahoma" pitchFamily="34" charset="0"/>
              </a:rPr>
              <a:t>-9</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picosecond (</a:t>
            </a:r>
            <a:r>
              <a:rPr lang="en-US" sz="2400" dirty="0" err="1">
                <a:solidFill>
                  <a:schemeClr val="tx1"/>
                </a:solidFill>
                <a:effectLst/>
                <a:latin typeface="Tahoma" pitchFamily="34" charset="0"/>
                <a:cs typeface="Tahoma" pitchFamily="34" charset="0"/>
              </a:rPr>
              <a:t>ps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-12</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femtosecond (</a:t>
            </a:r>
            <a:r>
              <a:rPr lang="en-US" sz="2400" dirty="0" err="1">
                <a:solidFill>
                  <a:schemeClr val="tx1"/>
                </a:solidFill>
                <a:effectLst/>
                <a:latin typeface="Tahoma" pitchFamily="34" charset="0"/>
                <a:cs typeface="Tahoma" pitchFamily="34" charset="0"/>
              </a:rPr>
              <a:t>fs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-15</a:t>
            </a:r>
            <a:r>
              <a:rPr lang="en-US" sz="2400" dirty="0">
                <a:solidFill>
                  <a:schemeClr val="tx1"/>
                </a:solidFill>
                <a:effectLst/>
                <a:latin typeface="Tahoma" pitchFamily="34" charset="0"/>
                <a:cs typeface="Tahoma" pitchFamily="34" charset="0"/>
              </a:rPr>
              <a:t> s</a:t>
            </a:r>
          </a:p>
        </p:txBody>
      </p:sp>
      <p:sp>
        <p:nvSpPr>
          <p:cNvPr id="268290" name="Rectangle 2"/>
          <p:cNvSpPr>
            <a:spLocks noGrp="1" noChangeArrowheads="1"/>
          </p:cNvSpPr>
          <p:nvPr>
            <p:ph type="title"/>
          </p:nvPr>
        </p:nvSpPr>
        <p:spPr bwMode="auto">
          <a:xfrm>
            <a:off x="6096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smtClean="0">
                <a:solidFill>
                  <a:schemeClr val="bg1"/>
                </a:solidFill>
                <a:latin typeface="Tahoma" pitchFamily="34" charset="0"/>
              </a:rPr>
              <a:t>The units </a:t>
            </a:r>
            <a:r>
              <a:rPr lang="en-US" sz="2800" dirty="0">
                <a:solidFill>
                  <a:schemeClr val="bg1"/>
                </a:solidFill>
                <a:latin typeface="Tahoma" pitchFamily="34" charset="0"/>
              </a:rPr>
              <a:t>of </a:t>
            </a:r>
            <a:r>
              <a:rPr lang="en-US" sz="2800" dirty="0" smtClean="0">
                <a:solidFill>
                  <a:schemeClr val="bg1"/>
                </a:solidFill>
                <a:latin typeface="Tahoma" pitchFamily="34" charset="0"/>
              </a:rPr>
              <a:t>time interval </a:t>
            </a:r>
            <a:r>
              <a:rPr lang="en-US" sz="2800" dirty="0">
                <a:solidFill>
                  <a:schemeClr val="bg1"/>
                </a:solidFill>
                <a:latin typeface="Tahoma" pitchFamily="34" charset="0"/>
              </a:rPr>
              <a:t>are defined as fractional parts of </a:t>
            </a:r>
            <a:r>
              <a:rPr lang="en-US" sz="2800" dirty="0" smtClean="0">
                <a:solidFill>
                  <a:schemeClr val="bg1"/>
                </a:solidFill>
                <a:latin typeface="Tahoma" pitchFamily="34" charset="0"/>
              </a:rPr>
              <a:t>the SI </a:t>
            </a:r>
            <a:r>
              <a:rPr lang="en-US" sz="2800" dirty="0">
                <a:solidFill>
                  <a:schemeClr val="bg1"/>
                </a:solidFill>
                <a:latin typeface="Tahoma" pitchFamily="34" charset="0"/>
              </a:rPr>
              <a:t>second</a:t>
            </a:r>
          </a:p>
        </p:txBody>
      </p:sp>
      <p:sp>
        <p:nvSpPr>
          <p:cNvPr id="268294" name="Text Box 6"/>
          <p:cNvSpPr txBox="1">
            <a:spLocks noChangeArrowheads="1"/>
          </p:cNvSpPr>
          <p:nvPr/>
        </p:nvSpPr>
        <p:spPr bwMode="auto">
          <a:xfrm>
            <a:off x="685800" y="5334000"/>
            <a:ext cx="77724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lgn="l">
              <a:spcBef>
                <a:spcPct val="50000"/>
              </a:spcBef>
            </a:pPr>
            <a:r>
              <a:rPr lang="en-US" sz="1800" i="1">
                <a:latin typeface="Times New Roman" pitchFamily="18" charset="0"/>
              </a:rPr>
              <a:t>The sub-second units are all relatively new (within the last few hundred years) and all use the decimal (base 10) system.</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3110" name="Object 6"/>
          <p:cNvGraphicFramePr>
            <a:graphicFrameLocks noGrp="1" noChangeAspect="1"/>
          </p:cNvGraphicFramePr>
          <p:nvPr>
            <p:ph idx="1"/>
            <p:extLst>
              <p:ext uri="{D42A27DB-BD31-4B8C-83A1-F6EECF244321}">
                <p14:modId xmlns:p14="http://schemas.microsoft.com/office/powerpoint/2010/main" val="2645303465"/>
              </p:ext>
            </p:extLst>
          </p:nvPr>
        </p:nvGraphicFramePr>
        <p:xfrm>
          <a:off x="2286000" y="2514600"/>
          <a:ext cx="4584700" cy="1101725"/>
        </p:xfrm>
        <a:graphic>
          <a:graphicData uri="http://schemas.openxmlformats.org/presentationml/2006/ole">
            <mc:AlternateContent xmlns:mc="http://schemas.openxmlformats.org/markup-compatibility/2006">
              <mc:Choice xmlns:v="urn:schemas-microsoft-com:vml" Requires="v">
                <p:oleObj spid="_x0000_s1583151" name="Equation" r:id="rId3" imgW="1638000" imgH="393480" progId="Equation.3">
                  <p:embed/>
                </p:oleObj>
              </mc:Choice>
              <mc:Fallback>
                <p:oleObj name="Equation" r:id="rId3" imgW="163800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14600"/>
                        <a:ext cx="458470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3106" name="Rectangle 2"/>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2800">
                <a:latin typeface="Tahoma" pitchFamily="34" charset="0"/>
              </a:rPr>
              <a:t>Estimating Frequency Offset (accuracy) in the Time Domain (a measurement made with respect to time)</a:t>
            </a:r>
            <a:endParaRPr lang="en-US" sz="2800" u="sng">
              <a:latin typeface="Tahoma" pitchFamily="34" charset="0"/>
            </a:endParaRPr>
          </a:p>
        </p:txBody>
      </p:sp>
      <p:sp>
        <p:nvSpPr>
          <p:cNvPr id="1583107"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583108" name="Text Box 4"/>
          <p:cNvSpPr txBox="1">
            <a:spLocks noChangeArrowheads="1"/>
          </p:cNvSpPr>
          <p:nvPr/>
        </p:nvSpPr>
        <p:spPr bwMode="auto">
          <a:xfrm>
            <a:off x="1066800" y="4953000"/>
            <a:ext cx="7315200" cy="132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pPr>
            <a:r>
              <a:rPr lang="en-US" sz="2000" b="1" dirty="0" smtClean="0">
                <a:solidFill>
                  <a:schemeClr val="tx1"/>
                </a:solidFill>
              </a:rPr>
              <a:t>The </a:t>
            </a:r>
            <a:r>
              <a:rPr lang="en-US" sz="2000" b="1" dirty="0">
                <a:solidFill>
                  <a:schemeClr val="tx1"/>
                </a:solidFill>
              </a:rPr>
              <a:t>quantity </a:t>
            </a:r>
            <a:r>
              <a:rPr lang="en-US" sz="2000" b="1" dirty="0">
                <a:solidFill>
                  <a:schemeClr val="tx1"/>
                </a:solidFill>
                <a:sym typeface="Symbol" pitchFamily="18" charset="2"/>
              </a:rPr>
              <a:t>t </a:t>
            </a:r>
            <a:r>
              <a:rPr lang="en-US" sz="2000" b="1" dirty="0">
                <a:solidFill>
                  <a:schemeClr val="tx1"/>
                </a:solidFill>
              </a:rPr>
              <a:t>is the phase change expressed in time units, estimated by the difference of two readings from a time interval counter or </a:t>
            </a:r>
            <a:r>
              <a:rPr lang="en-US" sz="2000" b="1" dirty="0" smtClean="0">
                <a:solidFill>
                  <a:schemeClr val="tx1"/>
                </a:solidFill>
              </a:rPr>
              <a:t>oscilloscope.  T </a:t>
            </a:r>
            <a:r>
              <a:rPr lang="en-US" sz="2000" b="1" dirty="0">
                <a:solidFill>
                  <a:schemeClr val="tx1"/>
                </a:solidFill>
              </a:rPr>
              <a:t>is the duration of the measurement, also expressed in time </a:t>
            </a:r>
            <a:r>
              <a:rPr lang="en-US" sz="2000" b="1" dirty="0" smtClean="0">
                <a:solidFill>
                  <a:schemeClr val="tx1"/>
                </a:solidFill>
              </a:rPr>
              <a:t>units.</a:t>
            </a:r>
            <a:endParaRPr lang="en-US" sz="2000" b="1" dirty="0">
              <a:solidFill>
                <a:schemeClr val="tx1"/>
              </a:solidFill>
            </a:endParaRPr>
          </a:p>
        </p:txBody>
      </p:sp>
      <p:graphicFrame>
        <p:nvGraphicFramePr>
          <p:cNvPr id="1583109" name="Object 5"/>
          <p:cNvGraphicFramePr>
            <a:graphicFrameLocks noChangeAspect="1"/>
          </p:cNvGraphicFramePr>
          <p:nvPr>
            <p:extLst>
              <p:ext uri="{D42A27DB-BD31-4B8C-83A1-F6EECF244321}">
                <p14:modId xmlns:p14="http://schemas.microsoft.com/office/powerpoint/2010/main" val="19326549"/>
              </p:ext>
            </p:extLst>
          </p:nvPr>
        </p:nvGraphicFramePr>
        <p:xfrm>
          <a:off x="1066800" y="3810715"/>
          <a:ext cx="7061200" cy="966788"/>
        </p:xfrm>
        <a:graphic>
          <a:graphicData uri="http://schemas.openxmlformats.org/presentationml/2006/ole">
            <mc:AlternateContent xmlns:mc="http://schemas.openxmlformats.org/markup-compatibility/2006">
              <mc:Choice xmlns:v="urn:schemas-microsoft-com:vml" Requires="v">
                <p:oleObj spid="_x0000_s1583152" name="Equation" r:id="rId5" imgW="3060360" imgH="419040" progId="Equation.3">
                  <p:embed/>
                </p:oleObj>
              </mc:Choice>
              <mc:Fallback>
                <p:oleObj name="Equation" r:id="rId5" imgW="306036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10715"/>
                        <a:ext cx="7061200" cy="9667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9" name="Rectangle 3"/>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a:latin typeface="Tahoma" pitchFamily="34" charset="0"/>
              </a:rPr>
              <a:t>Frequency Domain and Time Domain</a:t>
            </a:r>
            <a:endParaRPr lang="en-US" sz="3200" u="sng">
              <a:latin typeface="Tahoma" pitchFamily="34" charset="0"/>
            </a:endParaRPr>
          </a:p>
        </p:txBody>
      </p:sp>
      <p:sp>
        <p:nvSpPr>
          <p:cNvPr id="1171460" name="Text Box 4"/>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171461" name="Text Box 5"/>
          <p:cNvSpPr txBox="1">
            <a:spLocks noChangeArrowheads="1"/>
          </p:cNvSpPr>
          <p:nvPr/>
        </p:nvSpPr>
        <p:spPr bwMode="auto">
          <a:xfrm>
            <a:off x="1065810" y="2572543"/>
            <a:ext cx="7315200" cy="341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pPr>
            <a:endParaRPr lang="en-US" sz="1800" dirty="0" smtClean="0">
              <a:solidFill>
                <a:schemeClr val="tx1"/>
              </a:solidFill>
            </a:endParaRPr>
          </a:p>
          <a:p>
            <a:pPr algn="l">
              <a:spcBef>
                <a:spcPct val="50000"/>
              </a:spcBef>
              <a:buClr>
                <a:schemeClr val="bg1"/>
              </a:buClr>
              <a:buSzPct val="75000"/>
            </a:pPr>
            <a:r>
              <a:rPr lang="en-US" sz="1800" dirty="0" smtClean="0">
                <a:solidFill>
                  <a:schemeClr val="tx1"/>
                </a:solidFill>
              </a:rPr>
              <a:t>You </a:t>
            </a:r>
            <a:r>
              <a:rPr lang="en-US" sz="1800" dirty="0">
                <a:solidFill>
                  <a:schemeClr val="tx1"/>
                </a:solidFill>
              </a:rPr>
              <a:t>might find it confusing that time measurements made with a time interval counter can be made to estimate frequency uncertainty, or that a frequency measurement can be used to estimate time interval uncertainty. </a:t>
            </a:r>
          </a:p>
          <a:p>
            <a:pPr algn="l">
              <a:spcBef>
                <a:spcPct val="50000"/>
              </a:spcBef>
              <a:buClr>
                <a:schemeClr val="bg1"/>
              </a:buClr>
              <a:buSzPct val="75000"/>
            </a:pPr>
            <a:r>
              <a:rPr lang="en-US" sz="1800" dirty="0" smtClean="0">
                <a:solidFill>
                  <a:schemeClr val="tx1"/>
                </a:solidFill>
                <a:sym typeface="Symbol" pitchFamily="18" charset="2"/>
              </a:rPr>
              <a:t>The </a:t>
            </a:r>
            <a:r>
              <a:rPr lang="en-US" sz="1800" dirty="0">
                <a:solidFill>
                  <a:schemeClr val="tx1"/>
                </a:solidFill>
                <a:sym typeface="Symbol" pitchFamily="18" charset="2"/>
              </a:rPr>
              <a:t>word “domain” just means that the equations we use to analyze the measurement are made with respect to either frequency or time units.  For example, in a frequency domain measurement, the mathematical analysis is done with respect to frequency.  In a time domain measurement, the mathematical analysis is done with respect to time.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type="title"/>
          </p:nvPr>
        </p:nvSpPr>
        <p:spPr bwMode="auto">
          <a:xfrm>
            <a:off x="714375" y="152400"/>
            <a:ext cx="7943850"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2800" dirty="0">
                <a:latin typeface="Tahoma" pitchFamily="34" charset="0"/>
              </a:rPr>
              <a:t>Frequency Domain</a:t>
            </a:r>
            <a:endParaRPr lang="en-US" sz="2800" u="sng" dirty="0">
              <a:latin typeface="Tahoma" pitchFamily="34" charset="0"/>
            </a:endParaRPr>
          </a:p>
        </p:txBody>
      </p:sp>
      <p:sp>
        <p:nvSpPr>
          <p:cNvPr id="1172484" name="Text Box 4"/>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172486" name="Text Box 6"/>
          <p:cNvSpPr txBox="1">
            <a:spLocks noChangeArrowheads="1"/>
          </p:cNvSpPr>
          <p:nvPr/>
        </p:nvSpPr>
        <p:spPr bwMode="auto">
          <a:xfrm>
            <a:off x="1116281" y="4609605"/>
            <a:ext cx="7315200" cy="156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pPr>
            <a:r>
              <a:rPr lang="en-US" sz="1600" dirty="0" smtClean="0"/>
              <a:t>In </a:t>
            </a:r>
            <a:r>
              <a:rPr lang="en-US" sz="1600" dirty="0"/>
              <a:t>the frequency domain, voltage and power are measured as functions of frequency. For example, a spectrum analyzer separates signals into their frequency components and displays the power level at each frequency. An ideal sine wave (perfect frequency) appears as a spectral line of zero  bandwidth in the frequency domain. Real sine wave outputs are always noisy, so the spectral lines always have a finite bandwidth.</a:t>
            </a:r>
          </a:p>
        </p:txBody>
      </p:sp>
      <p:pic>
        <p:nvPicPr>
          <p:cNvPr id="1172493" name="Picture 13" descr="spectrum_an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77912"/>
            <a:ext cx="4495800" cy="349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6584" name="Picture 8" descr="827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5080000" cy="2870200"/>
          </a:xfrm>
          <a:noFill/>
          <a:extLst>
            <a:ext uri="{909E8E84-426E-40DD-AFC4-6F175D3DCCD1}">
              <a14:hiddenFill xmlns:a14="http://schemas.microsoft.com/office/drawing/2010/main">
                <a:solidFill>
                  <a:srgbClr val="FFFFFF"/>
                </a:solidFill>
              </a14:hiddenFill>
            </a:ext>
          </a:extLst>
        </p:spPr>
      </p:pic>
      <p:sp>
        <p:nvSpPr>
          <p:cNvPr id="1176579" name="Rectangle 3"/>
          <p:cNvSpPr>
            <a:spLocks noGrp="1" noChangeArrowheads="1"/>
          </p:cNvSpPr>
          <p:nvPr>
            <p:ph type="title"/>
          </p:nvPr>
        </p:nvSpPr>
        <p:spPr bwMode="auto">
          <a:xfrm>
            <a:off x="685800" y="228600"/>
            <a:ext cx="7943850"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2800">
                <a:latin typeface="Tahoma" pitchFamily="34" charset="0"/>
              </a:rPr>
              <a:t>Time Domain</a:t>
            </a:r>
            <a:endParaRPr lang="en-US" sz="2800" u="sng">
              <a:latin typeface="Tahoma" pitchFamily="34" charset="0"/>
            </a:endParaRPr>
          </a:p>
        </p:txBody>
      </p:sp>
      <p:sp>
        <p:nvSpPr>
          <p:cNvPr id="1176580" name="Text Box 4"/>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176581" name="Text Box 5"/>
          <p:cNvSpPr txBox="1">
            <a:spLocks noChangeArrowheads="1"/>
          </p:cNvSpPr>
          <p:nvPr/>
        </p:nvSpPr>
        <p:spPr bwMode="auto">
          <a:xfrm>
            <a:off x="1143000" y="3962400"/>
            <a:ext cx="7315200" cy="206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pPr>
            <a:r>
              <a:rPr lang="en-US" sz="1600" dirty="0" smtClean="0"/>
              <a:t>In </a:t>
            </a:r>
            <a:r>
              <a:rPr lang="en-US" sz="1600" dirty="0"/>
              <a:t>the time domain, voltage and power are measured as functions of time. Instruments such as time interval counters and oscilloscopes are used to measure signals in the time domain.  These signals are generally sine or square waves. An ideal sine wave (perfect frequency) would not produce any noise.  For example, an ideal 5 MHz sine wave would not generate a signal at any frequency other than 5 MHz.  The period of the sine wave would always be exactly 200 ns, its bandwidth would be zero, and its frequency uncertainty would also be zero.  Obviously, no such signals exist in the real world.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bwMode="auto">
          <a:xfrm>
            <a:off x="914400" y="381000"/>
            <a:ext cx="771525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3600" dirty="0">
                <a:latin typeface="Tahoma" pitchFamily="34" charset="0"/>
              </a:rPr>
              <a:t>Two important things to remember</a:t>
            </a:r>
            <a:endParaRPr lang="en-US" sz="3600" u="sng" dirty="0">
              <a:solidFill>
                <a:srgbClr val="4A8BF8"/>
              </a:solidFill>
              <a:latin typeface="Tahoma" pitchFamily="34" charset="0"/>
            </a:endParaRPr>
          </a:p>
        </p:txBody>
      </p:sp>
      <p:sp>
        <p:nvSpPr>
          <p:cNvPr id="1433603"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1433604" name="Text Box 4"/>
          <p:cNvSpPr txBox="1">
            <a:spLocks noChangeArrowheads="1"/>
          </p:cNvSpPr>
          <p:nvPr/>
        </p:nvSpPr>
        <p:spPr bwMode="auto">
          <a:xfrm>
            <a:off x="522514" y="2667000"/>
            <a:ext cx="8305800" cy="216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p>
            <a:pPr algn="l">
              <a:spcBef>
                <a:spcPct val="50000"/>
              </a:spcBef>
              <a:buClr>
                <a:schemeClr val="bg1"/>
              </a:buClr>
            </a:pPr>
            <a:r>
              <a:rPr lang="en-US" sz="1800" dirty="0" smtClean="0">
                <a:solidFill>
                  <a:schemeClr val="tx1"/>
                </a:solidFill>
              </a:rPr>
              <a:t>Frequency </a:t>
            </a:r>
            <a:r>
              <a:rPr lang="en-US" sz="1800" dirty="0">
                <a:solidFill>
                  <a:schemeClr val="tx1"/>
                </a:solidFill>
              </a:rPr>
              <a:t>accuracy is normally expressed as a dimensionless </a:t>
            </a:r>
            <a:r>
              <a:rPr lang="en-US" sz="1800" dirty="0" smtClean="0">
                <a:solidFill>
                  <a:schemeClr val="tx1"/>
                </a:solidFill>
              </a:rPr>
              <a:t>number (</a:t>
            </a:r>
            <a:r>
              <a:rPr lang="en-US" sz="1800" dirty="0" err="1" smtClean="0">
                <a:solidFill>
                  <a:schemeClr val="tx1"/>
                </a:solidFill>
              </a:rPr>
              <a:t>unitless</a:t>
            </a:r>
            <a:r>
              <a:rPr lang="en-US" sz="1800" dirty="0" smtClean="0">
                <a:solidFill>
                  <a:schemeClr val="tx1"/>
                </a:solidFill>
              </a:rPr>
              <a:t>).  </a:t>
            </a:r>
            <a:r>
              <a:rPr lang="en-US" sz="1800" dirty="0">
                <a:solidFill>
                  <a:schemeClr val="tx1"/>
                </a:solidFill>
              </a:rPr>
              <a:t>You can convert the offset to units of frequency by multiplying the nominal frequency by the offset.  For example, a 10 MHz oscillator with a frequency offset of </a:t>
            </a:r>
            <a:r>
              <a:rPr lang="en-US" sz="1800" dirty="0" smtClean="0">
                <a:solidFill>
                  <a:schemeClr val="tx1"/>
                </a:solidFill>
              </a:rPr>
              <a:t>1 </a:t>
            </a:r>
            <a:r>
              <a:rPr lang="en-US" sz="1800" dirty="0">
                <a:solidFill>
                  <a:schemeClr val="tx1"/>
                </a:solidFill>
              </a:rPr>
              <a:t>x 10</a:t>
            </a:r>
            <a:r>
              <a:rPr lang="en-US" sz="1800" baseline="30000" dirty="0">
                <a:solidFill>
                  <a:schemeClr val="tx1"/>
                </a:solidFill>
              </a:rPr>
              <a:t>-11</a:t>
            </a:r>
            <a:r>
              <a:rPr lang="en-US" sz="1800" dirty="0">
                <a:solidFill>
                  <a:schemeClr val="tx1"/>
                </a:solidFill>
              </a:rPr>
              <a:t> has a offset of 0.0001 Hz.</a:t>
            </a:r>
          </a:p>
          <a:p>
            <a:pPr algn="l">
              <a:buClr>
                <a:schemeClr val="bg1"/>
              </a:buClr>
            </a:pPr>
            <a:endParaRPr lang="en-US" sz="1800" dirty="0">
              <a:solidFill>
                <a:schemeClr val="tx1"/>
              </a:solidFill>
            </a:endParaRPr>
          </a:p>
          <a:p>
            <a:pPr>
              <a:buClr>
                <a:schemeClr val="bg1"/>
              </a:buClr>
            </a:pPr>
            <a:r>
              <a:rPr lang="en-US" sz="1800" dirty="0">
                <a:solidFill>
                  <a:schemeClr val="tx1"/>
                </a:solidFill>
              </a:rPr>
              <a:t>(1 x 10</a:t>
            </a:r>
            <a:r>
              <a:rPr lang="en-US" sz="1800" baseline="30000" dirty="0">
                <a:solidFill>
                  <a:schemeClr val="tx1"/>
                </a:solidFill>
              </a:rPr>
              <a:t>7</a:t>
            </a:r>
            <a:r>
              <a:rPr lang="en-US" sz="1800" dirty="0">
                <a:solidFill>
                  <a:schemeClr val="tx1"/>
                </a:solidFill>
              </a:rPr>
              <a:t>) (1 x 10</a:t>
            </a:r>
            <a:r>
              <a:rPr lang="en-US" sz="1800" baseline="30000" dirty="0">
                <a:solidFill>
                  <a:schemeClr val="tx1"/>
                </a:solidFill>
              </a:rPr>
              <a:t>-11</a:t>
            </a:r>
            <a:r>
              <a:rPr lang="en-US" sz="1800" dirty="0">
                <a:solidFill>
                  <a:schemeClr val="tx1"/>
                </a:solidFill>
              </a:rPr>
              <a:t>) = 1 x 10</a:t>
            </a:r>
            <a:r>
              <a:rPr lang="en-US" sz="1800" baseline="30000" dirty="0">
                <a:solidFill>
                  <a:schemeClr val="tx1"/>
                </a:solidFill>
              </a:rPr>
              <a:t>-4</a:t>
            </a:r>
            <a:r>
              <a:rPr lang="en-US" sz="1800" dirty="0">
                <a:solidFill>
                  <a:schemeClr val="tx1"/>
                </a:solidFill>
              </a:rPr>
              <a:t> = 0.0001 Hz</a:t>
            </a:r>
          </a:p>
          <a:p>
            <a:pPr algn="l">
              <a:spcBef>
                <a:spcPct val="50000"/>
              </a:spcBef>
              <a:buClr>
                <a:schemeClr val="bg1"/>
              </a:buClr>
            </a:pPr>
            <a:r>
              <a:rPr lang="en-US" sz="1800" dirty="0" smtClean="0">
                <a:solidFill>
                  <a:schemeClr val="tx1"/>
                </a:solidFill>
              </a:rPr>
              <a:t>We </a:t>
            </a:r>
            <a:r>
              <a:rPr lang="en-US" sz="1800" dirty="0">
                <a:solidFill>
                  <a:schemeClr val="tx1"/>
                </a:solidFill>
              </a:rPr>
              <a:t>get the same answer in the frequency domain or the time </a:t>
            </a:r>
            <a:r>
              <a:rPr lang="en-US" sz="1800" dirty="0" smtClean="0">
                <a:solidFill>
                  <a:schemeClr val="tx1"/>
                </a:solidFill>
              </a:rPr>
              <a:t>domain:</a:t>
            </a:r>
            <a:endParaRPr lang="en-US" sz="1800" dirty="0">
              <a:solidFill>
                <a:schemeClr val="tx1"/>
              </a:solidFill>
            </a:endParaRPr>
          </a:p>
        </p:txBody>
      </p:sp>
      <p:pic>
        <p:nvPicPr>
          <p:cNvPr id="14336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953000"/>
            <a:ext cx="28194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ctrTitle"/>
          </p:nvPr>
        </p:nvSpPr>
        <p:spPr bwMode="auto">
          <a:xfrm>
            <a:off x="685800" y="2133600"/>
            <a:ext cx="80772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4800">
                <a:latin typeface="Tahoma" pitchFamily="34" charset="0"/>
              </a:rPr>
              <a:t>Measuring Frequency Stability</a:t>
            </a:r>
            <a:endParaRPr lang="en-US" sz="4800">
              <a:solidFill>
                <a:srgbClr val="FAFD00"/>
              </a:solidFill>
              <a:latin typeface="Tahoma"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Stability</a:t>
            </a:r>
          </a:p>
        </p:txBody>
      </p:sp>
      <p:sp>
        <p:nvSpPr>
          <p:cNvPr id="308227" name="Rectangle 3"/>
          <p:cNvSpPr>
            <a:spLocks noChangeArrowheads="1"/>
          </p:cNvSpPr>
          <p:nvPr/>
        </p:nvSpPr>
        <p:spPr bwMode="auto">
          <a:xfrm>
            <a:off x="838200" y="2917371"/>
            <a:ext cx="7581900" cy="304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buClr>
                <a:schemeClr val="tx2"/>
              </a:buClr>
              <a:buSzPct val="75000"/>
              <a:buFont typeface="Monotype Sorts" pitchFamily="2" charset="2"/>
              <a:buNone/>
            </a:pPr>
            <a:r>
              <a:rPr lang="en-US" dirty="0">
                <a:solidFill>
                  <a:schemeClr val="tx1"/>
                </a:solidFill>
              </a:rPr>
              <a:t>Stability indicates how well an oscillator can produce the same time and frequency offset over a given period of time.  </a:t>
            </a:r>
            <a:r>
              <a:rPr lang="en-US" b="1" dirty="0">
                <a:solidFill>
                  <a:srgbClr val="FF0000"/>
                </a:solidFill>
              </a:rPr>
              <a:t>Stability doesn’t indicate whether the time or frequency is “right” or “wrong”, but only whether it stays the same.</a:t>
            </a:r>
            <a:r>
              <a:rPr lang="en-US" dirty="0">
                <a:solidFill>
                  <a:srgbClr val="FF0000"/>
                </a:solidFill>
              </a:rPr>
              <a:t>  </a:t>
            </a:r>
          </a:p>
          <a:p>
            <a:pPr algn="l">
              <a:buClr>
                <a:schemeClr val="tx2"/>
              </a:buClr>
              <a:buSzPct val="75000"/>
              <a:buFont typeface="Monotype Sorts" pitchFamily="2" charset="2"/>
              <a:buNone/>
            </a:pPr>
            <a:endParaRPr lang="en-US" dirty="0">
              <a:solidFill>
                <a:srgbClr val="FF0000"/>
              </a:solidFill>
            </a:endParaRPr>
          </a:p>
          <a:p>
            <a:pPr algn="l">
              <a:buClr>
                <a:schemeClr val="tx2"/>
              </a:buClr>
              <a:buSzPct val="75000"/>
              <a:buFont typeface="Monotype Sorts" pitchFamily="2" charset="2"/>
              <a:buNone/>
            </a:pPr>
            <a:r>
              <a:rPr lang="en-US" dirty="0">
                <a:solidFill>
                  <a:schemeClr val="tx1"/>
                </a:solidFill>
              </a:rPr>
              <a:t>In contrast, accuracy indicates how well an oscillator has been set on time or set on frequency.</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bwMode="auto">
          <a:xfrm>
            <a:off x="609600" y="457200"/>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3600">
                <a:latin typeface="Tahoma" pitchFamily="34" charset="0"/>
              </a:rPr>
              <a:t>The relationship between accuracy and stability</a:t>
            </a:r>
            <a:endParaRPr lang="en-US" sz="3600" u="sng">
              <a:solidFill>
                <a:srgbClr val="4A8BF8"/>
              </a:solidFill>
              <a:latin typeface="Tahoma" pitchFamily="34" charset="0"/>
            </a:endParaRPr>
          </a:p>
        </p:txBody>
      </p:sp>
      <p:sp>
        <p:nvSpPr>
          <p:cNvPr id="1599491"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pic>
        <p:nvPicPr>
          <p:cNvPr id="1599492" name="Picture 4" descr="Fig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92" y="3055937"/>
            <a:ext cx="8026400" cy="257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title"/>
          </p:nvPr>
        </p:nvSpPr>
        <p:spPr bwMode="auto">
          <a:xfrm>
            <a:off x="685800" y="3810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Estimating Stability</a:t>
            </a:r>
            <a:endParaRPr lang="en-US" sz="3600" u="sng">
              <a:latin typeface="Tahoma" pitchFamily="34" charset="0"/>
            </a:endParaRPr>
          </a:p>
        </p:txBody>
      </p:sp>
      <p:sp>
        <p:nvSpPr>
          <p:cNvPr id="1600515" name="Rectangle 3"/>
          <p:cNvSpPr>
            <a:spLocks noChangeArrowheads="1"/>
          </p:cNvSpPr>
          <p:nvPr/>
        </p:nvSpPr>
        <p:spPr bwMode="auto">
          <a:xfrm>
            <a:off x="989610" y="2667000"/>
            <a:ext cx="7313613" cy="316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r>
              <a:rPr lang="en-US" sz="2000" dirty="0">
                <a:solidFill>
                  <a:schemeClr val="tx1"/>
                </a:solidFill>
              </a:rPr>
              <a:t>Stability is estimated with statistics that evaluate the frequency fluctuations of an oscillator that occur over time.</a:t>
            </a:r>
            <a:r>
              <a:rPr lang="en-US" sz="2000" dirty="0">
                <a:solidFill>
                  <a:schemeClr val="tx1"/>
                </a:solidFill>
                <a:latin typeface="Arial Rounded MT Bold" pitchFamily="34" charset="0"/>
              </a:rPr>
              <a:t> </a:t>
            </a:r>
            <a:r>
              <a:rPr lang="en-US" sz="2000" dirty="0">
                <a:solidFill>
                  <a:schemeClr val="tx1"/>
                </a:solidFill>
              </a:rPr>
              <a:t> The most common statistic used to estimate frequency stability is the Allan deviation.  </a:t>
            </a:r>
          </a:p>
          <a:p>
            <a:pPr algn="l"/>
            <a:endParaRPr lang="en-US" sz="2000" dirty="0">
              <a:solidFill>
                <a:schemeClr val="tx1"/>
              </a:solidFill>
            </a:endParaRPr>
          </a:p>
          <a:p>
            <a:pPr algn="l"/>
            <a:r>
              <a:rPr lang="en-US" sz="2000" dirty="0">
                <a:solidFill>
                  <a:schemeClr val="tx1"/>
                </a:solidFill>
              </a:rPr>
              <a:t>Short-term stability usually refers to intervals of less than 100 seconds.</a:t>
            </a:r>
          </a:p>
          <a:p>
            <a:pPr algn="l"/>
            <a:endParaRPr lang="en-US" sz="2000" dirty="0">
              <a:solidFill>
                <a:schemeClr val="tx1"/>
              </a:solidFill>
            </a:endParaRPr>
          </a:p>
          <a:p>
            <a:pPr algn="l"/>
            <a:r>
              <a:rPr lang="en-US" sz="2000" dirty="0">
                <a:solidFill>
                  <a:schemeClr val="tx1"/>
                </a:solidFill>
              </a:rPr>
              <a:t>Long-term stability can refer to any interval greater than 100 seconds, but usually refers to periods </a:t>
            </a:r>
            <a:r>
              <a:rPr lang="en-US" sz="2000" dirty="0" smtClean="0">
                <a:solidFill>
                  <a:schemeClr val="tx1"/>
                </a:solidFill>
              </a:rPr>
              <a:t>of 1 day or longer.  </a:t>
            </a:r>
            <a:endParaRPr lang="en-US" sz="2000" dirty="0">
              <a:solidFill>
                <a:schemeClr val="tx1"/>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675" name="Object 3"/>
          <p:cNvGraphicFramePr>
            <a:graphicFrameLocks noGrp="1" noChangeAspect="1"/>
          </p:cNvGraphicFramePr>
          <p:nvPr>
            <p:ph idx="1"/>
            <p:extLst>
              <p:ext uri="{D42A27DB-BD31-4B8C-83A1-F6EECF244321}">
                <p14:modId xmlns:p14="http://schemas.microsoft.com/office/powerpoint/2010/main" val="3087101469"/>
              </p:ext>
            </p:extLst>
          </p:nvPr>
        </p:nvGraphicFramePr>
        <p:xfrm>
          <a:off x="228600" y="1828800"/>
          <a:ext cx="5308600" cy="4525963"/>
        </p:xfrm>
        <a:graphic>
          <a:graphicData uri="http://schemas.openxmlformats.org/presentationml/2006/ole">
            <mc:AlternateContent xmlns:mc="http://schemas.openxmlformats.org/markup-compatibility/2006">
              <mc:Choice xmlns:v="urn:schemas-microsoft-com:vml" Requires="v">
                <p:oleObj spid="_x0000_s1436697" name="Chart" r:id="rId3" imgW="8915400" imgH="7600899" progId="Excel.Chart.8">
                  <p:embed/>
                </p:oleObj>
              </mc:Choice>
              <mc:Fallback>
                <p:oleObj name="Chart" r:id="rId3" imgW="8915400" imgH="7600899"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530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674" name="Rectangle 2"/>
          <p:cNvSpPr>
            <a:spLocks noGrp="1" noChangeArrowheads="1"/>
          </p:cNvSpPr>
          <p:nvPr>
            <p:ph type="title"/>
          </p:nvPr>
        </p:nvSpPr>
        <p:spPr bwMode="auto">
          <a:xfrm>
            <a:off x="457200" y="274638"/>
            <a:ext cx="8229600" cy="4873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ctr"/>
            <a:r>
              <a:rPr lang="en-US" sz="2400">
                <a:latin typeface="Tahoma" pitchFamily="34" charset="0"/>
              </a:rPr>
              <a:t>Why standard deviation doesn’t work with oscillators</a:t>
            </a:r>
          </a:p>
        </p:txBody>
      </p:sp>
      <p:sp>
        <p:nvSpPr>
          <p:cNvPr id="1436676" name="Rectangle 4"/>
          <p:cNvSpPr>
            <a:spLocks noChangeArrowheads="1"/>
          </p:cNvSpPr>
          <p:nvPr/>
        </p:nvSpPr>
        <p:spPr bwMode="auto">
          <a:xfrm>
            <a:off x="5791200" y="1134094"/>
            <a:ext cx="3200400" cy="5105400"/>
          </a:xfrm>
          <a:prstGeom prst="rect">
            <a:avLst/>
          </a:prstGeom>
          <a:solidFill>
            <a:schemeClr val="bg1"/>
          </a:solidFill>
          <a:ln>
            <a:noFill/>
          </a:ln>
          <a:effectLst/>
          <a:extLst/>
        </p:spPr>
        <p:txBody>
          <a:bodyPr lIns="90488" tIns="44450" rIns="90488" bIns="44450"/>
          <a:lstStyle/>
          <a:p>
            <a:pPr marL="342900" indent="-342900" algn="l">
              <a:spcBef>
                <a:spcPct val="20000"/>
              </a:spcBef>
              <a:buClr>
                <a:schemeClr val="bg1"/>
              </a:buClr>
              <a:buSzPct val="75000"/>
              <a:buFont typeface="Monotype Sorts" pitchFamily="2" charset="2"/>
              <a:buChar char="n"/>
            </a:pPr>
            <a:r>
              <a:rPr lang="en-US" sz="1400" dirty="0">
                <a:solidFill>
                  <a:schemeClr val="tx1"/>
                </a:solidFill>
              </a:rPr>
              <a:t>Consider this graph of the growth of a child who was 20 inches tall at birth, and 67 inches tall at age 16. </a:t>
            </a:r>
          </a:p>
          <a:p>
            <a:pPr marL="342900" indent="-342900" algn="l">
              <a:spcBef>
                <a:spcPct val="20000"/>
              </a:spcBef>
              <a:buClr>
                <a:schemeClr val="bg1"/>
              </a:buClr>
              <a:buSzPct val="75000"/>
              <a:buFont typeface="Monotype Sorts" pitchFamily="2" charset="2"/>
              <a:buNone/>
            </a:pPr>
            <a:endParaRPr lang="en-US" sz="1400" dirty="0">
              <a:solidFill>
                <a:schemeClr val="tx1"/>
              </a:solidFill>
            </a:endParaRPr>
          </a:p>
          <a:p>
            <a:pPr marL="342900" indent="-342900" algn="l">
              <a:spcBef>
                <a:spcPct val="20000"/>
              </a:spcBef>
              <a:buClr>
                <a:schemeClr val="bg1"/>
              </a:buClr>
              <a:buSzPct val="75000"/>
              <a:buFont typeface="Monotype Sorts" pitchFamily="2" charset="2"/>
              <a:buChar char="n"/>
            </a:pPr>
            <a:r>
              <a:rPr lang="en-US" sz="1400" dirty="0">
                <a:solidFill>
                  <a:schemeClr val="tx1"/>
                </a:solidFill>
              </a:rPr>
              <a:t>At age 8, the child’s average height was about 36 inches, and the </a:t>
            </a:r>
            <a:r>
              <a:rPr lang="en-US" sz="1400" dirty="0" err="1" smtClean="0">
                <a:solidFill>
                  <a:schemeClr val="tx1"/>
                </a:solidFill>
              </a:rPr>
              <a:t>estandard</a:t>
            </a:r>
            <a:r>
              <a:rPr lang="en-US" sz="1400" dirty="0" smtClean="0">
                <a:solidFill>
                  <a:schemeClr val="tx1"/>
                </a:solidFill>
              </a:rPr>
              <a:t> </a:t>
            </a:r>
            <a:r>
              <a:rPr lang="en-US" sz="1400" dirty="0" err="1">
                <a:solidFill>
                  <a:schemeClr val="tx1"/>
                </a:solidFill>
              </a:rPr>
              <a:t>dviation</a:t>
            </a:r>
            <a:r>
              <a:rPr lang="en-US" sz="1400" dirty="0">
                <a:solidFill>
                  <a:schemeClr val="tx1"/>
                </a:solidFill>
              </a:rPr>
              <a:t> was about 8 inches.  By age 16, the average height had increased to 46 inches, and the standard deviation was about 14 inches.</a:t>
            </a:r>
          </a:p>
          <a:p>
            <a:pPr marL="342900" indent="-342900" algn="l">
              <a:spcBef>
                <a:spcPct val="20000"/>
              </a:spcBef>
              <a:buClr>
                <a:schemeClr val="bg1"/>
              </a:buClr>
              <a:buSzPct val="75000"/>
              <a:buFont typeface="Monotype Sorts" pitchFamily="2" charset="2"/>
              <a:buNone/>
            </a:pPr>
            <a:endParaRPr lang="en-US" sz="1400" dirty="0">
              <a:solidFill>
                <a:schemeClr val="tx1"/>
              </a:solidFill>
            </a:endParaRPr>
          </a:p>
          <a:p>
            <a:pPr marL="342900" indent="-342900" algn="l">
              <a:spcBef>
                <a:spcPct val="20000"/>
              </a:spcBef>
              <a:buClr>
                <a:schemeClr val="bg1"/>
              </a:buClr>
              <a:buSzPct val="75000"/>
              <a:buFont typeface="Monotype Sorts" pitchFamily="2" charset="2"/>
              <a:buChar char="n"/>
            </a:pPr>
            <a:r>
              <a:rPr lang="en-US" sz="1400" dirty="0">
                <a:solidFill>
                  <a:schemeClr val="tx1"/>
                </a:solidFill>
              </a:rPr>
              <a:t>These numbers are meaningless!  Taking the mean and the standard deviation from the mean is pointless if the data has a trend, or is “non-stationary”.  That’s why standard deviation is seldom used in time and frequency.</a:t>
            </a:r>
            <a:endParaRPr lang="en-US" sz="1400" dirty="0">
              <a:solidFill>
                <a:schemeClr val="tx1"/>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7" name="Rectangle 3"/>
          <p:cNvSpPr>
            <a:spLocks noGrp="1" noChangeArrowheads="1"/>
          </p:cNvSpPr>
          <p:nvPr>
            <p:ph idx="1"/>
          </p:nvPr>
        </p:nvSpPr>
        <p:spPr bwMode="auto">
          <a:xfrm>
            <a:off x="685800" y="2590800"/>
            <a:ext cx="779145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a:bodyPr>
          <a:lstStyle/>
          <a:p>
            <a:pPr>
              <a:buClr>
                <a:schemeClr val="bg1"/>
              </a:buClr>
            </a:pPr>
            <a:r>
              <a:rPr lang="en-US" sz="2400" dirty="0">
                <a:solidFill>
                  <a:schemeClr val="tx1"/>
                </a:solidFill>
                <a:effectLst/>
                <a:latin typeface="Tahoma" pitchFamily="34" charset="0"/>
                <a:cs typeface="Tahoma" pitchFamily="34" charset="0"/>
              </a:rPr>
              <a:t> hertz (Hz), 1 event or cycle per second</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kilohertz (kHz), 10</a:t>
            </a:r>
            <a:r>
              <a:rPr lang="en-US" sz="2400" baseline="30000" dirty="0">
                <a:solidFill>
                  <a:schemeClr val="tx1"/>
                </a:solidFill>
                <a:effectLst/>
                <a:latin typeface="Tahoma" pitchFamily="34" charset="0"/>
                <a:cs typeface="Tahoma" pitchFamily="34" charset="0"/>
              </a:rPr>
              <a:t>3</a:t>
            </a:r>
            <a:r>
              <a:rPr lang="en-US" sz="2400" dirty="0">
                <a:solidFill>
                  <a:schemeClr val="tx1"/>
                </a:solidFill>
                <a:effectLst/>
                <a:latin typeface="Tahoma" pitchFamily="34" charset="0"/>
                <a:cs typeface="Tahoma" pitchFamily="34" charset="0"/>
              </a:rPr>
              <a:t> Hz</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megahertz (MHz), 10</a:t>
            </a:r>
            <a:r>
              <a:rPr lang="en-US" sz="2400" baseline="30000" dirty="0">
                <a:solidFill>
                  <a:schemeClr val="tx1"/>
                </a:solidFill>
                <a:effectLst/>
                <a:latin typeface="Tahoma" pitchFamily="34" charset="0"/>
                <a:cs typeface="Tahoma" pitchFamily="34" charset="0"/>
              </a:rPr>
              <a:t>6</a:t>
            </a:r>
            <a:r>
              <a:rPr lang="en-US" sz="2400" dirty="0">
                <a:solidFill>
                  <a:schemeClr val="tx1"/>
                </a:solidFill>
                <a:effectLst/>
                <a:latin typeface="Tahoma" pitchFamily="34" charset="0"/>
                <a:cs typeface="Tahoma" pitchFamily="34" charset="0"/>
              </a:rPr>
              <a:t> Hz</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gigahertz (GHz), 10</a:t>
            </a:r>
            <a:r>
              <a:rPr lang="en-US" sz="2400" baseline="30000" dirty="0">
                <a:solidFill>
                  <a:schemeClr val="tx1"/>
                </a:solidFill>
                <a:effectLst/>
                <a:latin typeface="Tahoma" pitchFamily="34" charset="0"/>
                <a:cs typeface="Tahoma" pitchFamily="34" charset="0"/>
              </a:rPr>
              <a:t>9</a:t>
            </a:r>
            <a:r>
              <a:rPr lang="en-US" sz="2400" dirty="0">
                <a:solidFill>
                  <a:schemeClr val="tx1"/>
                </a:solidFill>
                <a:effectLst/>
                <a:latin typeface="Tahoma" pitchFamily="34" charset="0"/>
                <a:cs typeface="Tahoma" pitchFamily="34" charset="0"/>
              </a:rPr>
              <a:t> Hz</a:t>
            </a:r>
          </a:p>
        </p:txBody>
      </p:sp>
      <p:sp>
        <p:nvSpPr>
          <p:cNvPr id="1542146"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solidFill>
                  <a:schemeClr val="bg1"/>
                </a:solidFill>
                <a:latin typeface="Tahoma" pitchFamily="34" charset="0"/>
              </a:rPr>
              <a:t>The units of frequency are expressed in hertz, or in multiples of the hertz</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701" name="Rectangle 5"/>
          <p:cNvSpPr>
            <a:spLocks noGrp="1" noChangeArrowheads="1"/>
          </p:cNvSpPr>
          <p:nvPr>
            <p:ph idx="1"/>
          </p:nvPr>
        </p:nvSpPr>
        <p:spPr bwMode="auto">
          <a:xfrm>
            <a:off x="609600" y="2667000"/>
            <a:ext cx="8229600" cy="3352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80000"/>
              </a:lnSpc>
              <a:buClr>
                <a:schemeClr val="bg1"/>
              </a:buClr>
            </a:pPr>
            <a:r>
              <a:rPr lang="en-US" sz="1600" dirty="0">
                <a:solidFill>
                  <a:schemeClr val="tx1"/>
                </a:solidFill>
                <a:effectLst/>
                <a:latin typeface="Arial" pitchFamily="34" charset="0"/>
                <a:cs typeface="Arial" pitchFamily="34" charset="0"/>
              </a:rPr>
              <a:t>It’s a statistic used to estimate frequency stability.  It was named after Dave Allan, a physicist who retired from NIST in 1993.  He first published the statistic in 1966.</a:t>
            </a:r>
          </a:p>
          <a:p>
            <a:pPr>
              <a:lnSpc>
                <a:spcPct val="80000"/>
              </a:lnSpc>
              <a:buClr>
                <a:schemeClr val="bg1"/>
              </a:buClr>
              <a:buFont typeface="Monotype Sorts" pitchFamily="2" charset="2"/>
              <a:buNone/>
            </a:pPr>
            <a:endParaRPr lang="en-US" sz="1600" dirty="0">
              <a:solidFill>
                <a:schemeClr val="tx1"/>
              </a:solidFill>
              <a:effectLst/>
              <a:latin typeface="Arial" pitchFamily="34" charset="0"/>
              <a:cs typeface="Arial" pitchFamily="34" charset="0"/>
            </a:endParaRPr>
          </a:p>
          <a:p>
            <a:pPr>
              <a:lnSpc>
                <a:spcPct val="80000"/>
              </a:lnSpc>
              <a:buClr>
                <a:schemeClr val="bg1"/>
              </a:buClr>
            </a:pPr>
            <a:r>
              <a:rPr lang="en-US" sz="1600" dirty="0">
                <a:solidFill>
                  <a:schemeClr val="tx1"/>
                </a:solidFill>
                <a:effectLst/>
                <a:latin typeface="Arial" pitchFamily="34" charset="0"/>
                <a:cs typeface="Arial" pitchFamily="34" charset="0"/>
              </a:rPr>
              <a:t>The mathematical notation is </a:t>
            </a:r>
            <a:r>
              <a:rPr lang="el-GR" sz="1600" dirty="0">
                <a:solidFill>
                  <a:schemeClr val="tx1"/>
                </a:solidFill>
                <a:effectLst/>
                <a:latin typeface="Arial" pitchFamily="34" charset="0"/>
                <a:cs typeface="Arial" pitchFamily="34" charset="0"/>
              </a:rPr>
              <a:t>σ</a:t>
            </a:r>
            <a:r>
              <a:rPr lang="en-US" sz="1600" i="1" baseline="-25000" dirty="0">
                <a:solidFill>
                  <a:schemeClr val="tx1"/>
                </a:solidFill>
                <a:effectLst/>
                <a:latin typeface="Arial" pitchFamily="34" charset="0"/>
                <a:cs typeface="Arial" pitchFamily="34" charset="0"/>
              </a:rPr>
              <a:t>y</a:t>
            </a:r>
            <a:r>
              <a:rPr lang="en-US" sz="1600" dirty="0">
                <a:solidFill>
                  <a:schemeClr val="tx1"/>
                </a:solidFill>
                <a:effectLst/>
                <a:latin typeface="Arial" pitchFamily="34" charset="0"/>
                <a:cs typeface="Arial" pitchFamily="34" charset="0"/>
              </a:rPr>
              <a:t>(</a:t>
            </a:r>
            <a:r>
              <a:rPr lang="el-GR" sz="1600" dirty="0">
                <a:solidFill>
                  <a:schemeClr val="tx1"/>
                </a:solidFill>
                <a:effectLst/>
                <a:latin typeface="Arial" pitchFamily="34" charset="0"/>
                <a:cs typeface="Arial" pitchFamily="34" charset="0"/>
              </a:rPr>
              <a:t>τ</a:t>
            </a:r>
            <a:r>
              <a:rPr lang="en-US" sz="1600" dirty="0">
                <a:solidFill>
                  <a:schemeClr val="tx1"/>
                </a:solidFill>
                <a:effectLst/>
                <a:latin typeface="Arial" pitchFamily="34" charset="0"/>
                <a:cs typeface="Arial" pitchFamily="34" charset="0"/>
              </a:rPr>
              <a:t>).  The y means frequency and the </a:t>
            </a:r>
            <a:r>
              <a:rPr lang="el-GR" sz="1600" dirty="0">
                <a:solidFill>
                  <a:schemeClr val="tx1"/>
                </a:solidFill>
                <a:effectLst/>
                <a:latin typeface="Arial" pitchFamily="34" charset="0"/>
                <a:cs typeface="Arial" pitchFamily="34" charset="0"/>
              </a:rPr>
              <a:t>τ</a:t>
            </a:r>
            <a:r>
              <a:rPr lang="en-US" sz="1600" dirty="0">
                <a:solidFill>
                  <a:schemeClr val="tx1"/>
                </a:solidFill>
                <a:effectLst/>
                <a:latin typeface="Arial" pitchFamily="34" charset="0"/>
                <a:cs typeface="Arial" pitchFamily="34" charset="0"/>
              </a:rPr>
              <a:t> refers to the averaging time.  The </a:t>
            </a:r>
            <a:r>
              <a:rPr lang="el-GR" sz="1600" dirty="0">
                <a:solidFill>
                  <a:schemeClr val="tx1"/>
                </a:solidFill>
                <a:effectLst/>
                <a:latin typeface="Arial" pitchFamily="34" charset="0"/>
                <a:cs typeface="Arial" pitchFamily="34" charset="0"/>
              </a:rPr>
              <a:t>σ</a:t>
            </a:r>
            <a:r>
              <a:rPr lang="en-US" sz="1600" dirty="0">
                <a:solidFill>
                  <a:schemeClr val="tx1"/>
                </a:solidFill>
                <a:effectLst/>
                <a:latin typeface="Arial" pitchFamily="34" charset="0"/>
                <a:cs typeface="Arial" pitchFamily="34" charset="0"/>
              </a:rPr>
              <a:t> is the same notation we use for standard deviation, and ADEV refers to the deviation of the frequency over a given averaging time. </a:t>
            </a:r>
          </a:p>
          <a:p>
            <a:pPr>
              <a:lnSpc>
                <a:spcPct val="80000"/>
              </a:lnSpc>
              <a:buClr>
                <a:schemeClr val="bg1"/>
              </a:buClr>
              <a:buFont typeface="Monotype Sorts" pitchFamily="2" charset="2"/>
              <a:buNone/>
            </a:pPr>
            <a:endParaRPr lang="en-US" sz="1600" dirty="0">
              <a:solidFill>
                <a:schemeClr val="tx1"/>
              </a:solidFill>
              <a:effectLst/>
              <a:latin typeface="Arial" pitchFamily="34" charset="0"/>
              <a:cs typeface="Arial" pitchFamily="34" charset="0"/>
            </a:endParaRPr>
          </a:p>
          <a:p>
            <a:pPr>
              <a:lnSpc>
                <a:spcPct val="80000"/>
              </a:lnSpc>
              <a:buClr>
                <a:schemeClr val="bg1"/>
              </a:buClr>
            </a:pPr>
            <a:r>
              <a:rPr lang="en-US" sz="1600" dirty="0">
                <a:solidFill>
                  <a:schemeClr val="tx1"/>
                </a:solidFill>
                <a:effectLst/>
                <a:latin typeface="Arial" pitchFamily="34" charset="0"/>
                <a:cs typeface="Arial" pitchFamily="34" charset="0"/>
              </a:rPr>
              <a:t>ADEV is computed by taking the differences between successive pairs of data points.  This differencing removes the trend or slope contributed by the frequency offset.  This is necessary because data with a trend is non-stationary, and never converges to a particular mean.  By removing the trend, we can make the data converge to a mean.</a:t>
            </a:r>
          </a:p>
          <a:p>
            <a:pPr>
              <a:lnSpc>
                <a:spcPct val="80000"/>
              </a:lnSpc>
              <a:buClr>
                <a:schemeClr val="bg1"/>
              </a:buClr>
              <a:buFont typeface="Monotype Sorts" pitchFamily="2" charset="2"/>
              <a:buNone/>
            </a:pPr>
            <a:endParaRPr lang="el-GR" sz="1600" i="1" dirty="0">
              <a:solidFill>
                <a:schemeClr val="tx1"/>
              </a:solidFill>
              <a:effectLst/>
              <a:latin typeface="Arial" pitchFamily="34" charset="0"/>
              <a:cs typeface="Arial" pitchFamily="34" charset="0"/>
            </a:endParaRPr>
          </a:p>
          <a:p>
            <a:pPr>
              <a:lnSpc>
                <a:spcPct val="80000"/>
              </a:lnSpc>
              <a:buClr>
                <a:schemeClr val="bg1"/>
              </a:buClr>
            </a:pPr>
            <a:r>
              <a:rPr lang="en-US" sz="1600" dirty="0">
                <a:solidFill>
                  <a:schemeClr val="tx1"/>
                </a:solidFill>
                <a:effectLst/>
                <a:latin typeface="Arial" pitchFamily="34" charset="0"/>
                <a:cs typeface="Arial" pitchFamily="34" charset="0"/>
              </a:rPr>
              <a:t>Because the slope contributed by the frequency offset is gone, ADEV is only useful for computing stability, and not accuracy. Keep in mind that ADEV has EVERYTHING to do with stability, and NOTHING to do with accuracy.</a:t>
            </a:r>
          </a:p>
        </p:txBody>
      </p:sp>
      <p:sp>
        <p:nvSpPr>
          <p:cNvPr id="1437698" name="Rectangle 2"/>
          <p:cNvSpPr>
            <a:spLocks noGrp="1" noChangeArrowheads="1"/>
          </p:cNvSpPr>
          <p:nvPr>
            <p:ph type="title"/>
          </p:nvPr>
        </p:nvSpPr>
        <p:spPr bwMode="auto">
          <a:xfrm>
            <a:off x="762000" y="533400"/>
            <a:ext cx="771525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600" dirty="0">
                <a:latin typeface="Tahoma" pitchFamily="34" charset="0"/>
              </a:rPr>
              <a:t>What is the Allan Deviation (ADEV)?</a:t>
            </a:r>
            <a:endParaRPr lang="en-US" sz="3600" u="sng" dirty="0">
              <a:solidFill>
                <a:srgbClr val="4A8BF8"/>
              </a:solidFill>
              <a:latin typeface="Tahoma" pitchFamily="34" charset="0"/>
            </a:endParaRPr>
          </a:p>
        </p:txBody>
      </p:sp>
      <p:sp>
        <p:nvSpPr>
          <p:cNvPr id="1437699"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bwMode="auto">
          <a:xfrm>
            <a:off x="609600" y="228600"/>
            <a:ext cx="8077200" cy="60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a:bodyPr>
          <a:lstStyle/>
          <a:p>
            <a:pPr algn="ctr"/>
            <a:r>
              <a:rPr lang="en-US" sz="2800"/>
              <a:t>Using the Allan Deviation with time domain data</a:t>
            </a:r>
            <a:endParaRPr lang="en-US" sz="2800" u="sng">
              <a:solidFill>
                <a:srgbClr val="4A8BF8"/>
              </a:solidFill>
              <a:latin typeface="Arial Rounded MT Bold" pitchFamily="34" charset="0"/>
            </a:endParaRPr>
          </a:p>
        </p:txBody>
      </p:sp>
      <p:sp>
        <p:nvSpPr>
          <p:cNvPr id="1438723"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b="1">
              <a:solidFill>
                <a:srgbClr val="FAFD00"/>
              </a:solidFill>
            </a:endParaRPr>
          </a:p>
        </p:txBody>
      </p:sp>
      <p:graphicFrame>
        <p:nvGraphicFramePr>
          <p:cNvPr id="1438724" name="Object 4"/>
          <p:cNvGraphicFramePr>
            <a:graphicFrameLocks noChangeAspect="1"/>
          </p:cNvGraphicFramePr>
          <p:nvPr>
            <p:extLst>
              <p:ext uri="{D42A27DB-BD31-4B8C-83A1-F6EECF244321}">
                <p14:modId xmlns:p14="http://schemas.microsoft.com/office/powerpoint/2010/main" val="724068825"/>
              </p:ext>
            </p:extLst>
          </p:nvPr>
        </p:nvGraphicFramePr>
        <p:xfrm>
          <a:off x="224920" y="1295400"/>
          <a:ext cx="8770360" cy="1546225"/>
        </p:xfrm>
        <a:graphic>
          <a:graphicData uri="http://schemas.openxmlformats.org/presentationml/2006/ole">
            <mc:AlternateContent xmlns:mc="http://schemas.openxmlformats.org/markup-compatibility/2006">
              <mc:Choice xmlns:v="urn:schemas-microsoft-com:vml" Requires="v">
                <p:oleObj spid="_x0000_s1438746" name="Equation" r:id="rId3" imgW="2869920" imgH="507960" progId="Equation.3">
                  <p:embed/>
                </p:oleObj>
              </mc:Choice>
              <mc:Fallback>
                <p:oleObj name="Equation" r:id="rId3" imgW="2869920" imgH="5079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20" y="1295400"/>
                        <a:ext cx="8770360" cy="1546225"/>
                      </a:xfrm>
                      <a:prstGeom prst="rect">
                        <a:avLst/>
                      </a:prstGeom>
                      <a:solidFill>
                        <a:srgbClr val="FFFFFF"/>
                      </a:solidFill>
                      <a:ln>
                        <a:noFill/>
                      </a:ln>
                      <a:effectLst/>
                      <a:extLst/>
                    </p:spPr>
                  </p:pic>
                </p:oleObj>
              </mc:Fallback>
            </mc:AlternateContent>
          </a:graphicData>
        </a:graphic>
      </p:graphicFrame>
      <p:sp>
        <p:nvSpPr>
          <p:cNvPr id="1438725" name="Text Box 5"/>
          <p:cNvSpPr txBox="1">
            <a:spLocks noChangeArrowheads="1"/>
          </p:cNvSpPr>
          <p:nvPr/>
        </p:nvSpPr>
        <p:spPr bwMode="auto">
          <a:xfrm>
            <a:off x="533400" y="2514600"/>
            <a:ext cx="81534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chemeClr val="bg1"/>
              </a:buClr>
              <a:buSzPct val="75000"/>
              <a:buFont typeface="Monotype Sorts" pitchFamily="2" charset="2"/>
              <a:buNone/>
            </a:pPr>
            <a:r>
              <a:rPr lang="en-US" sz="2800" dirty="0">
                <a:solidFill>
                  <a:schemeClr val="bg1"/>
                </a:solidFill>
              </a:rPr>
              <a:t>where: </a:t>
            </a:r>
          </a:p>
          <a:p>
            <a:pPr marL="342900" indent="-342900" algn="l">
              <a:spcBef>
                <a:spcPct val="50000"/>
              </a:spcBef>
              <a:buClr>
                <a:schemeClr val="bg2">
                  <a:lumMod val="50000"/>
                </a:schemeClr>
              </a:buClr>
              <a:buSzPct val="75000"/>
              <a:buFont typeface="Wingdings" pitchFamily="2" charset="2"/>
              <a:buChar char="Ø"/>
            </a:pPr>
            <a:r>
              <a:rPr lang="en-US" sz="1600" dirty="0" smtClean="0">
                <a:solidFill>
                  <a:srgbClr val="000000"/>
                </a:solidFill>
              </a:rPr>
              <a:t>x</a:t>
            </a:r>
            <a:r>
              <a:rPr lang="en-US" sz="1600" baseline="-25000" dirty="0" smtClean="0">
                <a:solidFill>
                  <a:srgbClr val="000000"/>
                </a:solidFill>
              </a:rPr>
              <a:t>i</a:t>
            </a:r>
            <a:r>
              <a:rPr lang="en-US" sz="1600" dirty="0" smtClean="0">
                <a:solidFill>
                  <a:srgbClr val="000000"/>
                </a:solidFill>
              </a:rPr>
              <a:t> </a:t>
            </a:r>
            <a:r>
              <a:rPr lang="en-US" sz="1600" dirty="0">
                <a:solidFill>
                  <a:srgbClr val="000000"/>
                </a:solidFill>
              </a:rPr>
              <a:t>is a set of equally spaced phase measurements in time units, such as data from a time interval counter</a:t>
            </a:r>
          </a:p>
          <a:p>
            <a:pPr marL="285750" indent="-285750" algn="l">
              <a:spcBef>
                <a:spcPct val="50000"/>
              </a:spcBef>
              <a:buClr>
                <a:schemeClr val="bg2">
                  <a:lumMod val="50000"/>
                </a:schemeClr>
              </a:buClr>
              <a:buSzPct val="75000"/>
              <a:buFont typeface="Wingdings" pitchFamily="2" charset="2"/>
              <a:buChar char="Ø"/>
            </a:pPr>
            <a:r>
              <a:rPr lang="en-US" sz="1600" dirty="0">
                <a:solidFill>
                  <a:srgbClr val="000000"/>
                </a:solidFill>
              </a:rPr>
              <a:t> N is the number of values in the x</a:t>
            </a:r>
            <a:r>
              <a:rPr lang="en-US" sz="1600" baseline="-25000" dirty="0">
                <a:solidFill>
                  <a:srgbClr val="000000"/>
                </a:solidFill>
              </a:rPr>
              <a:t>i</a:t>
            </a:r>
            <a:r>
              <a:rPr lang="en-US" sz="1600" dirty="0">
                <a:solidFill>
                  <a:srgbClr val="000000"/>
                </a:solidFill>
              </a:rPr>
              <a:t> series</a:t>
            </a:r>
          </a:p>
          <a:p>
            <a:pPr marL="285750" indent="-285750" algn="l">
              <a:spcBef>
                <a:spcPct val="50000"/>
              </a:spcBef>
              <a:buClr>
                <a:schemeClr val="bg2">
                  <a:lumMod val="50000"/>
                </a:schemeClr>
              </a:buClr>
              <a:buSzPct val="75000"/>
              <a:buFont typeface="Wingdings" pitchFamily="2" charset="2"/>
              <a:buChar char="Ø"/>
            </a:pPr>
            <a:r>
              <a:rPr lang="en-US" sz="1600" dirty="0">
                <a:solidFill>
                  <a:srgbClr val="000000"/>
                </a:solidFill>
              </a:rPr>
              <a:t> </a:t>
            </a:r>
            <a:r>
              <a:rPr lang="en-US" sz="1600" dirty="0">
                <a:solidFill>
                  <a:srgbClr val="000000"/>
                </a:solidFill>
                <a:sym typeface="Symbol" pitchFamily="18" charset="2"/>
              </a:rPr>
              <a:t></a:t>
            </a:r>
            <a:r>
              <a:rPr lang="en-US" sz="1600" dirty="0">
                <a:solidFill>
                  <a:srgbClr val="000000"/>
                </a:solidFill>
              </a:rPr>
              <a:t> (tau) is the measurement or sampling interval</a:t>
            </a:r>
          </a:p>
          <a:p>
            <a:pPr marL="285750" indent="-285750" algn="l">
              <a:spcBef>
                <a:spcPct val="50000"/>
              </a:spcBef>
              <a:buClr>
                <a:schemeClr val="bg2">
                  <a:lumMod val="50000"/>
                </a:schemeClr>
              </a:buClr>
              <a:buSzPct val="75000"/>
              <a:buFont typeface="Wingdings" pitchFamily="2" charset="2"/>
              <a:buChar char="Ø"/>
            </a:pPr>
            <a:r>
              <a:rPr lang="en-US" sz="1600" dirty="0">
                <a:solidFill>
                  <a:srgbClr val="000000"/>
                </a:solidFill>
              </a:rPr>
              <a:t> m is the averaging factor</a:t>
            </a:r>
          </a:p>
          <a:p>
            <a:pPr algn="l">
              <a:spcBef>
                <a:spcPct val="50000"/>
              </a:spcBef>
              <a:buClr>
                <a:schemeClr val="bg1"/>
              </a:buClr>
              <a:buSzPct val="75000"/>
              <a:buFont typeface="Monotype Sorts" pitchFamily="2" charset="2"/>
              <a:buNone/>
            </a:pPr>
            <a:r>
              <a:rPr lang="en-US" sz="1600" dirty="0">
                <a:solidFill>
                  <a:srgbClr val="000000"/>
                </a:solidFill>
              </a:rPr>
              <a:t>ADEV is computed using an iterative method (multiple passes through a loop).  Normally, ADEV is computed using the octave method, so m is doubled on each pass.  For example, stability would be estimated at 1, 2, 4, 8, 16, 32 s, etc.  But it is possible to increment m by 1 each time, and calculate stability for every possible averaging time.  That takes longer, but reveals more information.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bwMode="auto">
          <a:xfrm>
            <a:off x="838200" y="3810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ctr"/>
            <a:r>
              <a:rPr lang="en-US" sz="3200">
                <a:latin typeface="Tahoma" pitchFamily="34" charset="0"/>
              </a:rPr>
              <a:t>Using time interval measurements to estimate stability</a:t>
            </a:r>
            <a:endParaRPr lang="en-US" sz="3200">
              <a:solidFill>
                <a:srgbClr val="FAFD00"/>
              </a:solidFill>
              <a:latin typeface="Tahoma" pitchFamily="34" charset="0"/>
            </a:endParaRPr>
          </a:p>
        </p:txBody>
      </p:sp>
      <p:graphicFrame>
        <p:nvGraphicFramePr>
          <p:cNvPr id="1234948" name="Object 4"/>
          <p:cNvGraphicFramePr>
            <a:graphicFrameLocks noChangeAspect="1"/>
          </p:cNvGraphicFramePr>
          <p:nvPr>
            <p:extLst>
              <p:ext uri="{D42A27DB-BD31-4B8C-83A1-F6EECF244321}">
                <p14:modId xmlns:p14="http://schemas.microsoft.com/office/powerpoint/2010/main" val="3306516451"/>
              </p:ext>
            </p:extLst>
          </p:nvPr>
        </p:nvGraphicFramePr>
        <p:xfrm>
          <a:off x="228600" y="1447800"/>
          <a:ext cx="8763000" cy="5022850"/>
        </p:xfrm>
        <a:graphic>
          <a:graphicData uri="http://schemas.openxmlformats.org/presentationml/2006/ole">
            <mc:AlternateContent xmlns:mc="http://schemas.openxmlformats.org/markup-compatibility/2006">
              <mc:Choice xmlns:v="urn:schemas-microsoft-com:vml" Requires="v">
                <p:oleObj spid="_x0000_s1234969" name="Document" r:id="rId3" imgW="5669243" imgH="3383054" progId="Word.Document.8">
                  <p:embed/>
                </p:oleObj>
              </mc:Choice>
              <mc:Fallback>
                <p:oleObj name="Document" r:id="rId3" imgW="5669243" imgH="338305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763000" cy="5022850"/>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a:bodyPr>
          <a:lstStyle/>
          <a:p>
            <a:pPr algn="ctr"/>
            <a:r>
              <a:rPr lang="en-US" sz="3200">
                <a:latin typeface="Tahoma" pitchFamily="34" charset="0"/>
              </a:rPr>
              <a:t>Using time measurements to estimate stability (cont.)</a:t>
            </a:r>
            <a:endParaRPr lang="en-US" sz="3200">
              <a:solidFill>
                <a:srgbClr val="FAFD00"/>
              </a:solidFill>
              <a:latin typeface="Tahoma" pitchFamily="34" charset="0"/>
            </a:endParaRPr>
          </a:p>
        </p:txBody>
      </p:sp>
      <p:graphicFrame>
        <p:nvGraphicFramePr>
          <p:cNvPr id="1235972" name="Object 4"/>
          <p:cNvGraphicFramePr>
            <a:graphicFrameLocks noChangeAspect="1"/>
          </p:cNvGraphicFramePr>
          <p:nvPr>
            <p:extLst>
              <p:ext uri="{D42A27DB-BD31-4B8C-83A1-F6EECF244321}">
                <p14:modId xmlns:p14="http://schemas.microsoft.com/office/powerpoint/2010/main" val="1634774709"/>
              </p:ext>
            </p:extLst>
          </p:nvPr>
        </p:nvGraphicFramePr>
        <p:xfrm>
          <a:off x="1905000" y="2743200"/>
          <a:ext cx="5302250" cy="1209675"/>
        </p:xfrm>
        <a:graphic>
          <a:graphicData uri="http://schemas.openxmlformats.org/presentationml/2006/ole">
            <mc:AlternateContent xmlns:mc="http://schemas.openxmlformats.org/markup-compatibility/2006">
              <mc:Choice xmlns:v="urn:schemas-microsoft-com:vml" Requires="v">
                <p:oleObj spid="_x0000_s1235994" name="Equation" r:id="rId3" imgW="2108160" imgH="482400" progId="Equation.3">
                  <p:embed/>
                </p:oleObj>
              </mc:Choice>
              <mc:Fallback>
                <p:oleObj name="Equation" r:id="rId3" imgW="210816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5302250" cy="120967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973" name="Text Box 5"/>
          <p:cNvSpPr txBox="1">
            <a:spLocks noChangeArrowheads="1"/>
          </p:cNvSpPr>
          <p:nvPr/>
        </p:nvSpPr>
        <p:spPr bwMode="auto">
          <a:xfrm>
            <a:off x="1066800" y="4419600"/>
            <a:ext cx="7315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spcBef>
                <a:spcPct val="50000"/>
              </a:spcBef>
              <a:buClr>
                <a:schemeClr val="bg2">
                  <a:lumMod val="50000"/>
                </a:schemeClr>
              </a:buClr>
              <a:buSzPct val="75000"/>
              <a:buFont typeface="Wingdings" pitchFamily="2" charset="2"/>
              <a:buChar char="ü"/>
            </a:pPr>
            <a:r>
              <a:rPr lang="en-US" b="1" dirty="0" smtClean="0">
                <a:solidFill>
                  <a:schemeClr val="tx1"/>
                </a:solidFill>
              </a:rPr>
              <a:t>2.2 </a:t>
            </a:r>
            <a:r>
              <a:rPr lang="en-US" b="1" dirty="0">
                <a:solidFill>
                  <a:schemeClr val="tx1"/>
                </a:solidFill>
              </a:rPr>
              <a:t>x 10</a:t>
            </a:r>
            <a:r>
              <a:rPr lang="en-US" b="1" baseline="30000" dirty="0">
                <a:solidFill>
                  <a:schemeClr val="tx1"/>
                </a:solidFill>
              </a:rPr>
              <a:t>-21</a:t>
            </a:r>
            <a:r>
              <a:rPr lang="en-US" b="1" dirty="0">
                <a:solidFill>
                  <a:schemeClr val="tx1"/>
                </a:solidFill>
              </a:rPr>
              <a:t> is the sum of the first differences squared</a:t>
            </a:r>
          </a:p>
          <a:p>
            <a:pPr marL="342900" indent="-342900" algn="l">
              <a:spcBef>
                <a:spcPct val="50000"/>
              </a:spcBef>
              <a:buClr>
                <a:schemeClr val="bg2">
                  <a:lumMod val="50000"/>
                </a:schemeClr>
              </a:buClr>
              <a:buSzPct val="75000"/>
              <a:buFont typeface="Wingdings" pitchFamily="2" charset="2"/>
              <a:buChar char="ü"/>
            </a:pPr>
            <a:r>
              <a:rPr lang="en-US" b="1" dirty="0" smtClean="0">
                <a:solidFill>
                  <a:schemeClr val="tx1"/>
                </a:solidFill>
              </a:rPr>
              <a:t>1 </a:t>
            </a:r>
            <a:r>
              <a:rPr lang="en-US" b="1" dirty="0">
                <a:solidFill>
                  <a:schemeClr val="tx1"/>
                </a:solidFill>
              </a:rPr>
              <a:t>second data is combined to estimate stability over longer periods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Noise Floor</a:t>
            </a:r>
            <a:endParaRPr lang="en-US" sz="3600">
              <a:solidFill>
                <a:srgbClr val="FAFD00"/>
              </a:solidFill>
              <a:latin typeface="Tahoma" pitchFamily="34" charset="0"/>
            </a:endParaRPr>
          </a:p>
        </p:txBody>
      </p:sp>
      <p:sp>
        <p:nvSpPr>
          <p:cNvPr id="1238020" name="Rectangle 4"/>
          <p:cNvSpPr>
            <a:spLocks noChangeArrowheads="1"/>
          </p:cNvSpPr>
          <p:nvPr/>
        </p:nvSpPr>
        <p:spPr bwMode="auto">
          <a:xfrm>
            <a:off x="381000" y="2667000"/>
            <a:ext cx="8534400" cy="316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78" tIns="44445" rIns="90478" bIns="44445">
            <a:spAutoFit/>
          </a:bodyPr>
          <a:lstStyle/>
          <a:p>
            <a:pPr algn="l"/>
            <a:r>
              <a:rPr lang="en-US" sz="2000" dirty="0">
                <a:solidFill>
                  <a:schemeClr val="tx1"/>
                </a:solidFill>
              </a:rPr>
              <a:t>Allan deviation graphs show stability estimates at different averaging times.  These estimates improve </a:t>
            </a:r>
            <a:r>
              <a:rPr lang="en-US" sz="2000" dirty="0" smtClean="0">
                <a:solidFill>
                  <a:schemeClr val="tx1"/>
                </a:solidFill>
              </a:rPr>
              <a:t>until </a:t>
            </a:r>
            <a:r>
              <a:rPr lang="en-US" sz="2000" dirty="0">
                <a:solidFill>
                  <a:schemeClr val="tx1"/>
                </a:solidFill>
              </a:rPr>
              <a:t>the devices reaches its noise floor.  The noise floor is the point where more averaging doesn’t help; you’ll get the same answer or a worse answer if you continue to average.  </a:t>
            </a:r>
          </a:p>
          <a:p>
            <a:pPr algn="l"/>
            <a:endParaRPr lang="en-US" sz="2000" dirty="0">
              <a:solidFill>
                <a:schemeClr val="tx1"/>
              </a:solidFill>
            </a:endParaRPr>
          </a:p>
          <a:p>
            <a:pPr algn="l"/>
            <a:r>
              <a:rPr lang="en-US" sz="2000" dirty="0">
                <a:solidFill>
                  <a:schemeClr val="tx1"/>
                </a:solidFill>
              </a:rPr>
              <a:t>Oscillator specification sheets usually only provide stability estimates out to the point where the noise floor is reached.  For example, if an oscillator’s specification sheet only shows stability estimates out to an average time of 10 seconds, you’ll know that the stability at longer intervals (like 1 hour or 1 day) is worse than the stability at 10 seconds.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6" name="Rectangle 4"/>
          <p:cNvSpPr>
            <a:spLocks noGrp="1" noChangeArrowheads="1"/>
          </p:cNvSpPr>
          <p:nvPr>
            <p:ph idx="1"/>
          </p:nvPr>
        </p:nvSpPr>
        <p:spPr bwMode="auto">
          <a:xfrm>
            <a:off x="914400" y="2438400"/>
            <a:ext cx="7391400" cy="3657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normAutofit/>
          </a:bodyPr>
          <a:lstStyle/>
          <a:p>
            <a:pPr>
              <a:lnSpc>
                <a:spcPct val="90000"/>
              </a:lnSpc>
              <a:buClr>
                <a:schemeClr val="bg1"/>
              </a:buClr>
            </a:pPr>
            <a:r>
              <a:rPr lang="en-US" sz="2400" dirty="0">
                <a:solidFill>
                  <a:schemeClr val="tx1"/>
                </a:solidFill>
                <a:effectLst/>
                <a:latin typeface="Arial" pitchFamily="34" charset="0"/>
                <a:cs typeface="Arial" pitchFamily="34" charset="0"/>
              </a:rPr>
              <a:t>Quartz</a:t>
            </a:r>
          </a:p>
          <a:p>
            <a:pPr lvl="2">
              <a:lnSpc>
                <a:spcPct val="90000"/>
              </a:lnSpc>
              <a:buClr>
                <a:schemeClr val="tx1"/>
              </a:buClr>
            </a:pPr>
            <a:r>
              <a:rPr lang="en-US" sz="1800" dirty="0">
                <a:solidFill>
                  <a:schemeClr val="tx1"/>
                </a:solidFill>
                <a:effectLst/>
                <a:latin typeface="Arial" pitchFamily="34" charset="0"/>
                <a:cs typeface="Arial" pitchFamily="34" charset="0"/>
              </a:rPr>
              <a:t>&lt; 10 s, sometimes &lt; 1 s</a:t>
            </a:r>
          </a:p>
          <a:p>
            <a:pPr>
              <a:lnSpc>
                <a:spcPct val="90000"/>
              </a:lnSpc>
              <a:buClr>
                <a:schemeClr val="bg1"/>
              </a:buClr>
            </a:pPr>
            <a:r>
              <a:rPr lang="en-US" sz="2400" dirty="0">
                <a:solidFill>
                  <a:schemeClr val="tx1"/>
                </a:solidFill>
                <a:effectLst/>
                <a:latin typeface="Arial" pitchFamily="34" charset="0"/>
                <a:cs typeface="Arial" pitchFamily="34" charset="0"/>
              </a:rPr>
              <a:t>Rubidium</a:t>
            </a:r>
          </a:p>
          <a:p>
            <a:pPr lvl="2">
              <a:lnSpc>
                <a:spcPct val="90000"/>
              </a:lnSpc>
              <a:buClr>
                <a:schemeClr val="tx1"/>
              </a:buClr>
            </a:pPr>
            <a:r>
              <a:rPr lang="en-US" sz="1800" dirty="0">
                <a:solidFill>
                  <a:schemeClr val="tx1"/>
                </a:solidFill>
                <a:effectLst/>
                <a:latin typeface="Arial" pitchFamily="34" charset="0"/>
                <a:cs typeface="Arial" pitchFamily="34" charset="0"/>
              </a:rPr>
              <a:t>1000 s</a:t>
            </a:r>
          </a:p>
          <a:p>
            <a:pPr>
              <a:lnSpc>
                <a:spcPct val="90000"/>
              </a:lnSpc>
              <a:buClr>
                <a:schemeClr val="bg1"/>
              </a:buClr>
            </a:pPr>
            <a:r>
              <a:rPr lang="en-US" sz="2400" dirty="0">
                <a:solidFill>
                  <a:schemeClr val="tx1"/>
                </a:solidFill>
                <a:effectLst/>
                <a:latin typeface="Arial" pitchFamily="34" charset="0"/>
                <a:cs typeface="Arial" pitchFamily="34" charset="0"/>
              </a:rPr>
              <a:t>Cesium</a:t>
            </a:r>
          </a:p>
          <a:p>
            <a:pPr lvl="2">
              <a:lnSpc>
                <a:spcPct val="90000"/>
              </a:lnSpc>
              <a:buClr>
                <a:schemeClr val="tx1"/>
              </a:buClr>
            </a:pPr>
            <a:r>
              <a:rPr lang="en-US" sz="1800" dirty="0">
                <a:solidFill>
                  <a:schemeClr val="tx1"/>
                </a:solidFill>
                <a:effectLst/>
                <a:latin typeface="Arial" pitchFamily="34" charset="0"/>
                <a:cs typeface="Arial" pitchFamily="34" charset="0"/>
              </a:rPr>
              <a:t>Several days to 30 days</a:t>
            </a:r>
          </a:p>
          <a:p>
            <a:pPr>
              <a:lnSpc>
                <a:spcPct val="90000"/>
              </a:lnSpc>
              <a:buClr>
                <a:schemeClr val="bg1"/>
              </a:buClr>
            </a:pPr>
            <a:r>
              <a:rPr lang="en-US" sz="2400" dirty="0">
                <a:solidFill>
                  <a:schemeClr val="tx1"/>
                </a:solidFill>
                <a:effectLst/>
                <a:latin typeface="Arial" pitchFamily="34" charset="0"/>
                <a:cs typeface="Arial" pitchFamily="34" charset="0"/>
              </a:rPr>
              <a:t>GPSDO</a:t>
            </a:r>
          </a:p>
          <a:p>
            <a:pPr lvl="2">
              <a:lnSpc>
                <a:spcPct val="90000"/>
              </a:lnSpc>
              <a:buClr>
                <a:schemeClr val="tx1"/>
              </a:buClr>
            </a:pPr>
            <a:r>
              <a:rPr lang="en-US" sz="1800" dirty="0">
                <a:solidFill>
                  <a:schemeClr val="tx1"/>
                </a:solidFill>
                <a:effectLst/>
                <a:latin typeface="Arial" pitchFamily="34" charset="0"/>
                <a:cs typeface="Arial" pitchFamily="34" charset="0"/>
              </a:rPr>
              <a:t>The noise continuously averages down, because the GPS frequency is being always being steered and corrected to agree with </a:t>
            </a:r>
            <a:r>
              <a:rPr lang="en-US" sz="1800" dirty="0" smtClean="0">
                <a:solidFill>
                  <a:schemeClr val="tx1"/>
                </a:solidFill>
                <a:effectLst/>
                <a:latin typeface="Arial" pitchFamily="34" charset="0"/>
                <a:cs typeface="Arial" pitchFamily="34" charset="0"/>
              </a:rPr>
              <a:t>UTC, which is the best approximation of the SI second</a:t>
            </a:r>
            <a:endParaRPr lang="en-US" sz="1800" dirty="0">
              <a:solidFill>
                <a:schemeClr val="tx1"/>
              </a:solidFill>
              <a:effectLst/>
              <a:latin typeface="Arial" pitchFamily="34" charset="0"/>
              <a:cs typeface="Arial" pitchFamily="34" charset="0"/>
            </a:endParaRPr>
          </a:p>
          <a:p>
            <a:pPr>
              <a:lnSpc>
                <a:spcPct val="90000"/>
              </a:lnSpc>
            </a:pPr>
            <a:endParaRPr lang="en-US" sz="2400" dirty="0">
              <a:solidFill>
                <a:schemeClr val="bg2"/>
              </a:solidFill>
              <a:effectLst/>
            </a:endParaRPr>
          </a:p>
        </p:txBody>
      </p:sp>
      <p:sp>
        <p:nvSpPr>
          <p:cNvPr id="1272834" name="Rectangle 2"/>
          <p:cNvSpPr>
            <a:spLocks noGrp="1" noChangeArrowheads="1"/>
          </p:cNvSpPr>
          <p:nvPr>
            <p:ph type="title"/>
          </p:nvPr>
        </p:nvSpPr>
        <p:spPr bwMode="auto">
          <a:xfrm>
            <a:off x="9144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fontScale="90000"/>
          </a:bodyPr>
          <a:lstStyle/>
          <a:p>
            <a:pPr algn="ctr"/>
            <a:r>
              <a:rPr lang="en-US" sz="3600">
                <a:latin typeface="Tahoma" pitchFamily="34" charset="0"/>
              </a:rPr>
              <a:t>How long does it take for a oscillator to reach its noise floor?</a:t>
            </a:r>
            <a:endParaRPr lang="en-US" sz="3600">
              <a:solidFill>
                <a:srgbClr val="FAFD00"/>
              </a:solidFill>
              <a:latin typeface="Tahoma"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1666" name="Picture 2" descr="quartz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9010"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4738" name="Picture 2" descr="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2242"/>
            <a:ext cx="8873307" cy="6592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8834" name="Picture 2" descr="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48600" cy="583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3600">
                <a:latin typeface="Tahoma" pitchFamily="34" charset="0"/>
              </a:rPr>
              <a:t>A few things to remember about stability</a:t>
            </a:r>
            <a:endParaRPr lang="en-US" sz="3600">
              <a:solidFill>
                <a:srgbClr val="FAFD00"/>
              </a:solidFill>
              <a:latin typeface="Tahoma" pitchFamily="34" charset="0"/>
            </a:endParaRPr>
          </a:p>
        </p:txBody>
      </p:sp>
      <p:sp>
        <p:nvSpPr>
          <p:cNvPr id="1441795" name="Rectangle 3"/>
          <p:cNvSpPr>
            <a:spLocks noChangeArrowheads="1"/>
          </p:cNvSpPr>
          <p:nvPr/>
        </p:nvSpPr>
        <p:spPr bwMode="auto">
          <a:xfrm>
            <a:off x="597725" y="2819400"/>
            <a:ext cx="8077200" cy="285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marL="342900" indent="-342900" algn="l">
              <a:buClr>
                <a:schemeClr val="tx2">
                  <a:lumMod val="60000"/>
                  <a:lumOff val="40000"/>
                </a:schemeClr>
              </a:buClr>
              <a:buSzPct val="100000"/>
              <a:buFont typeface="Wingdings" pitchFamily="2" charset="2"/>
              <a:buChar char="ü"/>
            </a:pPr>
            <a:r>
              <a:rPr lang="en-US" sz="2000" dirty="0" smtClean="0">
                <a:solidFill>
                  <a:schemeClr val="tx1"/>
                </a:solidFill>
              </a:rPr>
              <a:t>It </a:t>
            </a:r>
            <a:r>
              <a:rPr lang="en-US" sz="2000" dirty="0">
                <a:solidFill>
                  <a:schemeClr val="tx1"/>
                </a:solidFill>
              </a:rPr>
              <a:t>is important to never confuse accuracy with stability. This is a mistake that is commonly made by people when they talk about clocks. </a:t>
            </a:r>
          </a:p>
          <a:p>
            <a:pPr marL="342900" indent="-342900" algn="l">
              <a:buClr>
                <a:schemeClr val="tx2">
                  <a:lumMod val="60000"/>
                  <a:lumOff val="40000"/>
                </a:schemeClr>
              </a:buClr>
              <a:buSzPct val="100000"/>
              <a:buFont typeface="Wingdings" pitchFamily="2" charset="2"/>
              <a:buChar char="ü"/>
            </a:pPr>
            <a:endParaRPr lang="en-US" sz="2000" dirty="0">
              <a:solidFill>
                <a:schemeClr val="tx1"/>
              </a:solidFill>
            </a:endParaRPr>
          </a:p>
          <a:p>
            <a:pPr marL="342900" indent="-342900" algn="l">
              <a:buClr>
                <a:schemeClr val="tx2">
                  <a:lumMod val="60000"/>
                  <a:lumOff val="40000"/>
                </a:schemeClr>
              </a:buClr>
              <a:buSzPct val="100000"/>
              <a:buFont typeface="Wingdings" pitchFamily="2" charset="2"/>
              <a:buChar char="ü"/>
            </a:pPr>
            <a:r>
              <a:rPr lang="en-US" sz="2000" dirty="0" smtClean="0">
                <a:solidFill>
                  <a:schemeClr val="tx1"/>
                </a:solidFill>
              </a:rPr>
              <a:t>The </a:t>
            </a:r>
            <a:r>
              <a:rPr lang="en-US" sz="2000" dirty="0">
                <a:solidFill>
                  <a:schemeClr val="tx1"/>
                </a:solidFill>
              </a:rPr>
              <a:t>accuracy over a given averaging time can never be better than the stability over that same averaging time.  </a:t>
            </a:r>
            <a:r>
              <a:rPr lang="en-US" sz="2000" dirty="0" smtClean="0">
                <a:solidFill>
                  <a:schemeClr val="tx1"/>
                </a:solidFill>
              </a:rPr>
              <a:t>In most cases, the stability will be a smaller, more impressive number than the accuracy.</a:t>
            </a:r>
            <a:endParaRPr lang="en-US" sz="2000" dirty="0">
              <a:solidFill>
                <a:schemeClr val="tx1"/>
              </a:solidFill>
            </a:endParaRPr>
          </a:p>
          <a:p>
            <a:pPr marL="342900" indent="-342900" algn="l">
              <a:buClr>
                <a:schemeClr val="tx2">
                  <a:lumMod val="60000"/>
                  <a:lumOff val="40000"/>
                </a:schemeClr>
              </a:buClr>
              <a:buSzPct val="100000"/>
              <a:buFont typeface="Wingdings" pitchFamily="2" charset="2"/>
              <a:buChar char="ü"/>
            </a:pP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solidFill>
                  <a:schemeClr val="bg1"/>
                </a:solidFill>
                <a:latin typeface="Tahoma" pitchFamily="34" charset="0"/>
                <a:cs typeface="Tahoma" pitchFamily="34" charset="0"/>
              </a:rPr>
              <a:t>The relationship </a:t>
            </a:r>
            <a:r>
              <a:rPr lang="en-US" sz="2800" dirty="0" smtClean="0">
                <a:solidFill>
                  <a:schemeClr val="bg1"/>
                </a:solidFill>
                <a:latin typeface="Tahoma" pitchFamily="34" charset="0"/>
                <a:cs typeface="Tahoma" pitchFamily="34" charset="0"/>
              </a:rPr>
              <a:t>between frequency </a:t>
            </a:r>
            <a:br>
              <a:rPr lang="en-US" sz="2800" dirty="0" smtClean="0">
                <a:solidFill>
                  <a:schemeClr val="bg1"/>
                </a:solidFill>
                <a:latin typeface="Tahoma" pitchFamily="34" charset="0"/>
                <a:cs typeface="Tahoma" pitchFamily="34" charset="0"/>
              </a:rPr>
            </a:br>
            <a:r>
              <a:rPr lang="en-US" sz="2800" dirty="0" smtClean="0">
                <a:solidFill>
                  <a:schemeClr val="bg1"/>
                </a:solidFill>
                <a:latin typeface="Tahoma" pitchFamily="34" charset="0"/>
                <a:cs typeface="Tahoma" pitchFamily="34" charset="0"/>
              </a:rPr>
              <a:t>and </a:t>
            </a:r>
            <a:r>
              <a:rPr lang="en-US" sz="2800" dirty="0">
                <a:solidFill>
                  <a:schemeClr val="bg1"/>
                </a:solidFill>
                <a:latin typeface="Tahoma" pitchFamily="34" charset="0"/>
                <a:cs typeface="Tahoma" pitchFamily="34" charset="0"/>
              </a:rPr>
              <a:t>time </a:t>
            </a:r>
            <a:r>
              <a:rPr lang="en-US" sz="2800" dirty="0" smtClean="0">
                <a:solidFill>
                  <a:schemeClr val="bg1"/>
                </a:solidFill>
                <a:latin typeface="Tahoma" pitchFamily="34" charset="0"/>
                <a:cs typeface="Tahoma" pitchFamily="34" charset="0"/>
              </a:rPr>
              <a:t>interval</a:t>
            </a:r>
            <a:endParaRPr lang="en-US" sz="2800" u="sng" dirty="0">
              <a:solidFill>
                <a:schemeClr val="bg1"/>
              </a:solidFill>
              <a:latin typeface="Tahoma" pitchFamily="34" charset="0"/>
              <a:cs typeface="Tahoma" pitchFamily="34" charset="0"/>
            </a:endParaRPr>
          </a:p>
        </p:txBody>
      </p:sp>
      <p:graphicFrame>
        <p:nvGraphicFramePr>
          <p:cNvPr id="1538051" name="Object 3"/>
          <p:cNvGraphicFramePr>
            <a:graphicFrameLocks noGrp="1" noChangeAspect="1"/>
          </p:cNvGraphicFramePr>
          <p:nvPr>
            <p:ph sz="quarter" idx="13"/>
            <p:extLst>
              <p:ext uri="{D42A27DB-BD31-4B8C-83A1-F6EECF244321}">
                <p14:modId xmlns:p14="http://schemas.microsoft.com/office/powerpoint/2010/main" val="3381055572"/>
              </p:ext>
            </p:extLst>
          </p:nvPr>
        </p:nvGraphicFramePr>
        <p:xfrm>
          <a:off x="3786187" y="3505200"/>
          <a:ext cx="1337187" cy="1219200"/>
        </p:xfrm>
        <a:graphic>
          <a:graphicData uri="http://schemas.openxmlformats.org/presentationml/2006/ole">
            <mc:AlternateContent xmlns:mc="http://schemas.openxmlformats.org/markup-compatibility/2006">
              <mc:Choice xmlns:v="urn:schemas-microsoft-com:vml" Requires="v">
                <p:oleObj spid="_x0000_s1538075" name="Equation" r:id="rId3" imgW="431640" imgH="393480" progId="Equation.3">
                  <p:embed/>
                </p:oleObj>
              </mc:Choice>
              <mc:Fallback>
                <p:oleObj name="Equation" r:id="rId3" imgW="43164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7" y="3505200"/>
                        <a:ext cx="1337187" cy="1219200"/>
                      </a:xfrm>
                      <a:prstGeom prst="rect">
                        <a:avLst/>
                      </a:prstGeom>
                      <a:noFill/>
                    </p:spPr>
                  </p:pic>
                </p:oleObj>
              </mc:Fallback>
            </mc:AlternateContent>
          </a:graphicData>
        </a:graphic>
      </p:graphicFrame>
      <p:sp>
        <p:nvSpPr>
          <p:cNvPr id="1538052" name="Text Box 4"/>
          <p:cNvSpPr txBox="1">
            <a:spLocks noChangeArrowheads="1"/>
          </p:cNvSpPr>
          <p:nvPr/>
        </p:nvSpPr>
        <p:spPr bwMode="auto">
          <a:xfrm>
            <a:off x="1447800" y="5425827"/>
            <a:ext cx="7239000"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sz="4800" b="1" dirty="0">
              <a:solidFill>
                <a:schemeClr val="bg2"/>
              </a:solidFill>
            </a:endParaRPr>
          </a:p>
        </p:txBody>
      </p:sp>
      <p:sp>
        <p:nvSpPr>
          <p:cNvPr id="1538053" name="Rectangle 5"/>
          <p:cNvSpPr>
            <a:spLocks noChangeArrowheads="1"/>
          </p:cNvSpPr>
          <p:nvPr/>
        </p:nvSpPr>
        <p:spPr bwMode="auto">
          <a:xfrm>
            <a:off x="609600" y="2209800"/>
            <a:ext cx="80962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78" tIns="44445" rIns="90478" bIns="44445" anchor="ctr"/>
          <a:lstStyle/>
          <a:p>
            <a:pPr algn="l"/>
            <a:r>
              <a:rPr lang="en-US" sz="2000" dirty="0">
                <a:solidFill>
                  <a:schemeClr val="tx1"/>
                </a:solidFill>
              </a:rPr>
              <a:t>We can measure frequency to get time interval, or we can measure time interval to get frequency</a:t>
            </a:r>
            <a:r>
              <a:rPr lang="en-US" sz="2000" dirty="0" smtClean="0">
                <a:solidFill>
                  <a:schemeClr val="tx1"/>
                </a:solidFill>
              </a:rPr>
              <a:t>.  This </a:t>
            </a:r>
            <a:r>
              <a:rPr lang="en-US" sz="2000" dirty="0">
                <a:solidFill>
                  <a:schemeClr val="tx1"/>
                </a:solidFill>
              </a:rPr>
              <a:t>is because frequency is the reciprocal of time interval:</a:t>
            </a:r>
            <a:endParaRPr lang="en-US" sz="2000" u="sng" dirty="0">
              <a:solidFill>
                <a:schemeClr val="tx1"/>
              </a:solidFill>
            </a:endParaRPr>
          </a:p>
        </p:txBody>
      </p:sp>
      <p:sp>
        <p:nvSpPr>
          <p:cNvPr id="1538054" name="Rectangle 6"/>
          <p:cNvSpPr>
            <a:spLocks noChangeArrowheads="1"/>
          </p:cNvSpPr>
          <p:nvPr/>
        </p:nvSpPr>
        <p:spPr bwMode="auto">
          <a:xfrm>
            <a:off x="685800" y="5242461"/>
            <a:ext cx="8096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78" tIns="44445" rIns="90478" bIns="44445" anchor="ctr"/>
          <a:lstStyle/>
          <a:p>
            <a:pPr algn="l"/>
            <a:r>
              <a:rPr lang="en-US" sz="2000" dirty="0" smtClean="0">
                <a:solidFill>
                  <a:schemeClr val="tx1"/>
                </a:solidFill>
              </a:rPr>
              <a:t>Where </a:t>
            </a:r>
            <a:r>
              <a:rPr lang="en-US" sz="2000" dirty="0">
                <a:solidFill>
                  <a:schemeClr val="bg2"/>
                </a:solidFill>
              </a:rPr>
              <a:t>	</a:t>
            </a:r>
            <a:r>
              <a:rPr lang="en-US" sz="2000" i="1" dirty="0">
                <a:solidFill>
                  <a:schemeClr val="tx1"/>
                </a:solidFill>
              </a:rPr>
              <a:t>T</a:t>
            </a:r>
            <a:r>
              <a:rPr lang="en-US" sz="2000" dirty="0">
                <a:solidFill>
                  <a:schemeClr val="tx1"/>
                </a:solidFill>
              </a:rPr>
              <a:t> is the period of the signal in seconds</a:t>
            </a:r>
            <a:br>
              <a:rPr lang="en-US" sz="2000" dirty="0">
                <a:solidFill>
                  <a:schemeClr val="tx1"/>
                </a:solidFill>
              </a:rPr>
            </a:br>
            <a:r>
              <a:rPr lang="en-US" sz="2000" dirty="0">
                <a:solidFill>
                  <a:schemeClr val="tx1"/>
                </a:solidFill>
              </a:rPr>
              <a:t>	</a:t>
            </a:r>
            <a:r>
              <a:rPr lang="en-US" sz="2000" i="1" dirty="0">
                <a:solidFill>
                  <a:schemeClr val="tx1"/>
                </a:solidFill>
              </a:rPr>
              <a:t>f</a:t>
            </a:r>
            <a:r>
              <a:rPr lang="en-US" sz="2000" dirty="0">
                <a:solidFill>
                  <a:schemeClr val="tx1"/>
                </a:solidFill>
              </a:rPr>
              <a:t> is the frequency in hertz</a:t>
            </a:r>
            <a:br>
              <a:rPr lang="en-US" sz="2000" dirty="0">
                <a:solidFill>
                  <a:schemeClr val="tx1"/>
                </a:solidFill>
              </a:rPr>
            </a:br>
            <a:endParaRPr lang="en-US" sz="2000" dirty="0" smtClean="0">
              <a:solidFill>
                <a:schemeClr val="tx1"/>
              </a:solidFill>
            </a:endParaRPr>
          </a:p>
          <a:p>
            <a:pPr algn="l"/>
            <a:r>
              <a:rPr lang="en-US" sz="2000" dirty="0" smtClean="0">
                <a:solidFill>
                  <a:schemeClr val="tx1"/>
                </a:solidFill>
              </a:rPr>
              <a:t>We </a:t>
            </a:r>
            <a:r>
              <a:rPr lang="en-US" sz="2000" dirty="0">
                <a:solidFill>
                  <a:schemeClr val="tx1"/>
                </a:solidFill>
              </a:rPr>
              <a:t>can also express this as </a:t>
            </a:r>
            <a:r>
              <a:rPr lang="en-US" sz="2000" i="1" dirty="0">
                <a:solidFill>
                  <a:schemeClr val="tx1"/>
                </a:solidFill>
              </a:rPr>
              <a:t>f = s</a:t>
            </a:r>
            <a:r>
              <a:rPr lang="en-US" sz="2000" i="1" baseline="30000" dirty="0">
                <a:solidFill>
                  <a:schemeClr val="tx1"/>
                </a:solidFill>
              </a:rPr>
              <a:t>-1</a:t>
            </a:r>
            <a:r>
              <a:rPr lang="en-US" sz="2000" baseline="30000" dirty="0">
                <a:solidFill>
                  <a:schemeClr val="tx1"/>
                </a:solidFill>
              </a:rPr>
              <a:t> </a:t>
            </a:r>
            <a:r>
              <a:rPr lang="en-US" sz="2000" dirty="0">
                <a:solidFill>
                  <a:schemeClr val="tx1"/>
                </a:solidFill>
              </a:rPr>
              <a:t>(the notation used to define the hertz in the SI).</a:t>
            </a:r>
            <a:endParaRPr lang="en-US" sz="2000" u="sng"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idx="1"/>
          </p:nvPr>
        </p:nvSpPr>
        <p:spPr bwMode="auto">
          <a:xfrm>
            <a:off x="990600" y="2759776"/>
            <a:ext cx="75438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a:bodyPr>
          <a:lstStyle/>
          <a:p>
            <a:pPr>
              <a:buClr>
                <a:schemeClr val="bg1"/>
              </a:buClr>
              <a:buFont typeface="Monotype Sorts" pitchFamily="2" charset="2"/>
              <a:buNone/>
            </a:pPr>
            <a:r>
              <a:rPr lang="en-US" dirty="0">
                <a:solidFill>
                  <a:schemeClr val="bg2"/>
                </a:solidFill>
                <a:effectLst/>
              </a:rPr>
              <a:t>   </a:t>
            </a:r>
            <a:r>
              <a:rPr lang="en-US" sz="2400" dirty="0">
                <a:solidFill>
                  <a:schemeClr val="tx1"/>
                </a:solidFill>
                <a:effectLst/>
                <a:latin typeface="Arial" pitchFamily="34" charset="0"/>
                <a:cs typeface="Arial" pitchFamily="34" charset="0"/>
              </a:rPr>
              <a:t>The period is the reciprocal of the </a:t>
            </a:r>
            <a:r>
              <a:rPr lang="en-US" sz="2400" dirty="0" smtClean="0">
                <a:solidFill>
                  <a:schemeClr val="tx1"/>
                </a:solidFill>
                <a:effectLst/>
                <a:latin typeface="Arial" pitchFamily="34" charset="0"/>
                <a:cs typeface="Arial" pitchFamily="34" charset="0"/>
              </a:rPr>
              <a:t>frequency, expressed in units </a:t>
            </a:r>
            <a:r>
              <a:rPr lang="en-US" sz="2400" dirty="0">
                <a:solidFill>
                  <a:schemeClr val="tx1"/>
                </a:solidFill>
                <a:effectLst/>
                <a:latin typeface="Arial" pitchFamily="34" charset="0"/>
                <a:cs typeface="Arial" pitchFamily="34" charset="0"/>
              </a:rPr>
              <a:t>of time.</a:t>
            </a:r>
          </a:p>
          <a:p>
            <a:pPr>
              <a:buFont typeface="Monotype Sorts" pitchFamily="2" charset="2"/>
              <a:buNone/>
            </a:pPr>
            <a:endParaRPr lang="en-US" sz="2400" dirty="0">
              <a:solidFill>
                <a:schemeClr val="bg2"/>
              </a:solidFill>
              <a:effectLst/>
            </a:endParaRPr>
          </a:p>
        </p:txBody>
      </p:sp>
      <p:sp>
        <p:nvSpPr>
          <p:cNvPr id="1539074" name="Rectangle 2"/>
          <p:cNvSpPr>
            <a:spLocks noGrp="1" noChangeArrowheads="1"/>
          </p:cNvSpPr>
          <p:nvPr>
            <p:ph type="title"/>
          </p:nvPr>
        </p:nvSpPr>
        <p:spPr bwMode="auto">
          <a:xfrm>
            <a:off x="685800" y="533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a:latin typeface="Tahoma" pitchFamily="34" charset="0"/>
              </a:rPr>
              <a:t>Period</a:t>
            </a:r>
            <a:endParaRPr lang="en-US" sz="3600">
              <a:solidFill>
                <a:srgbClr val="FAFD00"/>
              </a:solidFill>
              <a:latin typeface="Tahoma" pitchFamily="34" charset="0"/>
            </a:endParaRPr>
          </a:p>
        </p:txBody>
      </p:sp>
      <p:pic>
        <p:nvPicPr>
          <p:cNvPr id="1539076" name="Picture 4" descr="peri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56" y="3902776"/>
            <a:ext cx="5684626" cy="723900"/>
          </a:xfrm>
          <a:prstGeom prst="rect">
            <a:avLst/>
          </a:prstGeom>
          <a:noFill/>
          <a:extLst>
            <a:ext uri="{909E8E84-426E-40DD-AFC4-6F175D3DCCD1}">
              <a14:hiddenFill xmlns:a14="http://schemas.microsoft.com/office/drawing/2010/main">
                <a:solidFill>
                  <a:srgbClr val="FFFFFF"/>
                </a:solidFill>
              </a14:hiddenFill>
            </a:ext>
          </a:extLst>
        </p:spPr>
      </p:pic>
      <p:pic>
        <p:nvPicPr>
          <p:cNvPr id="1539077" name="Picture 5" descr="peri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29" y="5087422"/>
            <a:ext cx="3894138"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Pages>6</Pages>
  <Words>3765</Words>
  <Application>Microsoft Office PowerPoint</Application>
  <PresentationFormat>Letter Paper (8.5x11 in)</PresentationFormat>
  <Paragraphs>385</Paragraphs>
  <Slides>79</Slides>
  <Notes>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79</vt:i4>
      </vt:variant>
    </vt:vector>
  </HeadingPairs>
  <TitlesOfParts>
    <vt:vector size="85" baseType="lpstr">
      <vt:lpstr>Waveform</vt:lpstr>
      <vt:lpstr>Equation</vt:lpstr>
      <vt:lpstr>Document</vt:lpstr>
      <vt:lpstr>Chart</vt:lpstr>
      <vt:lpstr>CorelDRAW</vt:lpstr>
      <vt:lpstr>Ecuación</vt:lpstr>
      <vt:lpstr>Fundamental Concepts of  Time and Frequency Metrology </vt:lpstr>
      <vt:lpstr>NIST Laboratories in Boulder, Colorado, USA</vt:lpstr>
      <vt:lpstr>There are three basic types of time and frequency information</vt:lpstr>
      <vt:lpstr>Two units of measurement in the International System (SI) apply to time and frequency metrology</vt:lpstr>
      <vt:lpstr>The units of time of day are defined as multiples of the SI second</vt:lpstr>
      <vt:lpstr>The units of time interval are defined as fractional parts of the SI second</vt:lpstr>
      <vt:lpstr>The units of frequency are expressed in hertz, or in multiples of the hertz</vt:lpstr>
      <vt:lpstr>The relationship between frequency  and time interval</vt:lpstr>
      <vt:lpstr>Period</vt:lpstr>
      <vt:lpstr>PowerPoint Presentation</vt:lpstr>
      <vt:lpstr>Wavelength</vt:lpstr>
      <vt:lpstr>Frequency Bands Higher frequencies means shorter wavelengths</vt:lpstr>
      <vt:lpstr>“Everyday” frequencies in  time and frequency metrology</vt:lpstr>
      <vt:lpstr>Clocks and Oscillators</vt:lpstr>
      <vt:lpstr>Clocks and Oscillators</vt:lpstr>
      <vt:lpstr>PowerPoint Presentation</vt:lpstr>
      <vt:lpstr>PowerPoint Presentation</vt:lpstr>
      <vt:lpstr>Synchronization and Syntonization</vt:lpstr>
      <vt:lpstr>Relationship of  Frequency Accuracy to Time Accuracy</vt:lpstr>
      <vt:lpstr>Clock performance – the “early” days</vt:lpstr>
      <vt:lpstr>PowerPoint Presentation</vt:lpstr>
      <vt:lpstr>PowerPoint Presentation</vt:lpstr>
      <vt:lpstr>PowerPoint Presentation</vt:lpstr>
      <vt:lpstr>Clock performance in the modern era</vt:lpstr>
      <vt:lpstr>PowerPoint Presentation</vt:lpstr>
      <vt:lpstr>PowerPoint Presentation</vt:lpstr>
      <vt:lpstr>PowerPoint Presentation</vt:lpstr>
      <vt:lpstr>Clocks keep getting better and better!</vt:lpstr>
      <vt:lpstr>Quartz Oscillators </vt:lpstr>
      <vt:lpstr>Rubidium Oscillators </vt:lpstr>
      <vt:lpstr>Cesium Oscillators  </vt:lpstr>
      <vt:lpstr> GPS Disciplined Oscillators (GPSDO) </vt:lpstr>
      <vt:lpstr>Oscillator Comparison (typical performance)</vt:lpstr>
      <vt:lpstr>Coordinated Universal Time (UTC)</vt:lpstr>
      <vt:lpstr>What is a Time Scale?</vt:lpstr>
      <vt:lpstr>How is the SI second defined?  </vt:lpstr>
      <vt:lpstr>SI Definition of the Second </vt:lpstr>
      <vt:lpstr>Coordinated Universal Time (UTC)</vt:lpstr>
      <vt:lpstr>UTC is the Official Reference for Time-Of-Day </vt:lpstr>
      <vt:lpstr>UTC is the Official Reference for Time Interval </vt:lpstr>
      <vt:lpstr>UTC is the Official Reference for Frequency </vt:lpstr>
      <vt:lpstr>Measuring Frequency Accuracy </vt:lpstr>
      <vt:lpstr>Four Parts of a Calibration</vt:lpstr>
      <vt:lpstr>Calibration</vt:lpstr>
      <vt:lpstr>Test Uncertainty Ratio (TUR)</vt:lpstr>
      <vt:lpstr>PowerPoint Presentation</vt:lpstr>
      <vt:lpstr>Frequency Accuracy (Offset)</vt:lpstr>
      <vt:lpstr>What else is it called?</vt:lpstr>
      <vt:lpstr>Resolution</vt:lpstr>
      <vt:lpstr>Using a Frequency Counter</vt:lpstr>
      <vt:lpstr>Estimating Frequency Offset (accuracy) in the Frequency Domain (a measurement made with respect to frequency)</vt:lpstr>
      <vt:lpstr>Phase </vt:lpstr>
      <vt:lpstr>Phase Comparisons</vt:lpstr>
      <vt:lpstr>Using an Oscilloscope</vt:lpstr>
      <vt:lpstr>PowerPoint Presentation</vt:lpstr>
      <vt:lpstr>Phase Difference, t or Φ</vt:lpstr>
      <vt:lpstr>Accumulated Phase Difference</vt:lpstr>
      <vt:lpstr>Frequency accuracy is computed from the slope of the phase</vt:lpstr>
      <vt:lpstr>Using a Time Interval Counter</vt:lpstr>
      <vt:lpstr>Estimating Frequency Offset (accuracy) in the Time Domain (a measurement made with respect to time)</vt:lpstr>
      <vt:lpstr>Frequency Domain and Time Domain</vt:lpstr>
      <vt:lpstr>Frequency Domain</vt:lpstr>
      <vt:lpstr>Time Domain</vt:lpstr>
      <vt:lpstr>Two important things to remember</vt:lpstr>
      <vt:lpstr>Measuring Frequency Stability</vt:lpstr>
      <vt:lpstr>Stability</vt:lpstr>
      <vt:lpstr>The relationship between accuracy and stability</vt:lpstr>
      <vt:lpstr>Estimating Stability</vt:lpstr>
      <vt:lpstr>Why standard deviation doesn’t work with oscillators</vt:lpstr>
      <vt:lpstr>What is the Allan Deviation (ADEV)?</vt:lpstr>
      <vt:lpstr>Using the Allan Deviation with time domain data</vt:lpstr>
      <vt:lpstr>Using time interval measurements to estimate stability</vt:lpstr>
      <vt:lpstr>Using time measurements to estimate stability (cont.)</vt:lpstr>
      <vt:lpstr>Noise Floor</vt:lpstr>
      <vt:lpstr>How long does it take for a oscillator to reach its noise floor?</vt:lpstr>
      <vt:lpstr>PowerPoint Presentation</vt:lpstr>
      <vt:lpstr>PowerPoint Presentation</vt:lpstr>
      <vt:lpstr>PowerPoint Presentation</vt:lpstr>
      <vt:lpstr>A few things to remember about stability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2012-10-07T00:45:11Z</dcterms:created>
  <dcterms:modified xsi:type="dcterms:W3CDTF">2012-10-19T19:07:32Z</dcterms:modified>
</cp:coreProperties>
</file>