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4779" r:id="rId1"/>
  </p:sldMasterIdLst>
  <p:notesMasterIdLst>
    <p:notesMasterId r:id="rId78"/>
  </p:notesMasterIdLst>
  <p:handoutMasterIdLst>
    <p:handoutMasterId r:id="rId79"/>
  </p:handoutMasterIdLst>
  <p:sldIdLst>
    <p:sldId id="1353" r:id="rId2"/>
    <p:sldId id="1354" r:id="rId3"/>
    <p:sldId id="1355" r:id="rId4"/>
    <p:sldId id="1357" r:id="rId5"/>
    <p:sldId id="1358" r:id="rId6"/>
    <p:sldId id="1359" r:id="rId7"/>
    <p:sldId id="1362" r:id="rId8"/>
    <p:sldId id="1363" r:id="rId9"/>
    <p:sldId id="1364" r:id="rId10"/>
    <p:sldId id="1365" r:id="rId11"/>
    <p:sldId id="1439" r:id="rId12"/>
    <p:sldId id="1440" r:id="rId13"/>
    <p:sldId id="1441" r:id="rId14"/>
    <p:sldId id="1442" r:id="rId15"/>
    <p:sldId id="1443" r:id="rId16"/>
    <p:sldId id="1444" r:id="rId17"/>
    <p:sldId id="1373" r:id="rId18"/>
    <p:sldId id="1446" r:id="rId19"/>
    <p:sldId id="1447" r:id="rId20"/>
    <p:sldId id="1369" r:id="rId21"/>
    <p:sldId id="1448" r:id="rId22"/>
    <p:sldId id="1484" r:id="rId23"/>
    <p:sldId id="1450" r:id="rId24"/>
    <p:sldId id="1451" r:id="rId25"/>
    <p:sldId id="1452" r:id="rId26"/>
    <p:sldId id="1453" r:id="rId27"/>
    <p:sldId id="1454" r:id="rId28"/>
    <p:sldId id="1455" r:id="rId29"/>
    <p:sldId id="1456" r:id="rId30"/>
    <p:sldId id="1457" r:id="rId31"/>
    <p:sldId id="1458" r:id="rId32"/>
    <p:sldId id="1459" r:id="rId33"/>
    <p:sldId id="1460" r:id="rId34"/>
    <p:sldId id="1461" r:id="rId35"/>
    <p:sldId id="1462" r:id="rId36"/>
    <p:sldId id="1463" r:id="rId37"/>
    <p:sldId id="1464" r:id="rId38"/>
    <p:sldId id="1465" r:id="rId39"/>
    <p:sldId id="1466" r:id="rId40"/>
    <p:sldId id="1467" r:id="rId41"/>
    <p:sldId id="1468" r:id="rId42"/>
    <p:sldId id="1469" r:id="rId43"/>
    <p:sldId id="1406" r:id="rId44"/>
    <p:sldId id="1407" r:id="rId45"/>
    <p:sldId id="1408" r:id="rId46"/>
    <p:sldId id="1409" r:id="rId47"/>
    <p:sldId id="1410" r:id="rId48"/>
    <p:sldId id="1411" r:id="rId49"/>
    <p:sldId id="1412" r:id="rId50"/>
    <p:sldId id="1413" r:id="rId51"/>
    <p:sldId id="1414" r:id="rId52"/>
    <p:sldId id="1415" r:id="rId53"/>
    <p:sldId id="1416" r:id="rId54"/>
    <p:sldId id="1417" r:id="rId55"/>
    <p:sldId id="1418" r:id="rId56"/>
    <p:sldId id="1419" r:id="rId57"/>
    <p:sldId id="1420" r:id="rId58"/>
    <p:sldId id="1421" r:id="rId59"/>
    <p:sldId id="1422" r:id="rId60"/>
    <p:sldId id="1423" r:id="rId61"/>
    <p:sldId id="1486" r:id="rId62"/>
    <p:sldId id="1487" r:id="rId63"/>
    <p:sldId id="1488" r:id="rId64"/>
    <p:sldId id="1489" r:id="rId65"/>
    <p:sldId id="1490" r:id="rId66"/>
    <p:sldId id="1425" r:id="rId67"/>
    <p:sldId id="1426" r:id="rId68"/>
    <p:sldId id="1491" r:id="rId69"/>
    <p:sldId id="1492" r:id="rId70"/>
    <p:sldId id="1493" r:id="rId71"/>
    <p:sldId id="1494" r:id="rId72"/>
    <p:sldId id="1495" r:id="rId73"/>
    <p:sldId id="1496" r:id="rId74"/>
    <p:sldId id="1497" r:id="rId75"/>
    <p:sldId id="1498" r:id="rId76"/>
    <p:sldId id="1499" r:id="rId77"/>
  </p:sldIdLst>
  <p:sldSz cx="9144000" cy="6858000" type="letter"/>
  <p:notesSz cx="6858000" cy="91440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400" kern="1200">
        <a:solidFill>
          <a:srgbClr val="111111"/>
        </a:solidFill>
        <a:latin typeface="Arial" charset="0"/>
        <a:ea typeface="+mn-ea"/>
        <a:cs typeface="+mn-cs"/>
      </a:defRPr>
    </a:lvl1pPr>
    <a:lvl2pPr marL="457200" algn="ctr" rtl="0" eaLnBrk="0" fontAlgn="base" hangingPunct="0">
      <a:spcBef>
        <a:spcPct val="0"/>
      </a:spcBef>
      <a:spcAft>
        <a:spcPct val="0"/>
      </a:spcAft>
      <a:defRPr sz="2400" kern="1200">
        <a:solidFill>
          <a:srgbClr val="111111"/>
        </a:solidFill>
        <a:latin typeface="Arial" charset="0"/>
        <a:ea typeface="+mn-ea"/>
        <a:cs typeface="+mn-cs"/>
      </a:defRPr>
    </a:lvl2pPr>
    <a:lvl3pPr marL="914400" algn="ctr" rtl="0" eaLnBrk="0" fontAlgn="base" hangingPunct="0">
      <a:spcBef>
        <a:spcPct val="0"/>
      </a:spcBef>
      <a:spcAft>
        <a:spcPct val="0"/>
      </a:spcAft>
      <a:defRPr sz="2400" kern="1200">
        <a:solidFill>
          <a:srgbClr val="111111"/>
        </a:solidFill>
        <a:latin typeface="Arial" charset="0"/>
        <a:ea typeface="+mn-ea"/>
        <a:cs typeface="+mn-cs"/>
      </a:defRPr>
    </a:lvl3pPr>
    <a:lvl4pPr marL="1371600" algn="ctr" rtl="0" eaLnBrk="0" fontAlgn="base" hangingPunct="0">
      <a:spcBef>
        <a:spcPct val="0"/>
      </a:spcBef>
      <a:spcAft>
        <a:spcPct val="0"/>
      </a:spcAft>
      <a:defRPr sz="2400" kern="1200">
        <a:solidFill>
          <a:srgbClr val="111111"/>
        </a:solidFill>
        <a:latin typeface="Arial" charset="0"/>
        <a:ea typeface="+mn-ea"/>
        <a:cs typeface="+mn-cs"/>
      </a:defRPr>
    </a:lvl4pPr>
    <a:lvl5pPr marL="1828800" algn="ctr" rtl="0" eaLnBrk="0" fontAlgn="base" hangingPunct="0">
      <a:spcBef>
        <a:spcPct val="0"/>
      </a:spcBef>
      <a:spcAft>
        <a:spcPct val="0"/>
      </a:spcAft>
      <a:defRPr sz="2400" kern="1200">
        <a:solidFill>
          <a:srgbClr val="111111"/>
        </a:solidFill>
        <a:latin typeface="Arial" charset="0"/>
        <a:ea typeface="+mn-ea"/>
        <a:cs typeface="+mn-cs"/>
      </a:defRPr>
    </a:lvl5pPr>
    <a:lvl6pPr marL="2286000" algn="l" defTabSz="914400" rtl="0" eaLnBrk="1" latinLnBrk="0" hangingPunct="1">
      <a:defRPr sz="2400" kern="1200">
        <a:solidFill>
          <a:srgbClr val="111111"/>
        </a:solidFill>
        <a:latin typeface="Arial" charset="0"/>
        <a:ea typeface="+mn-ea"/>
        <a:cs typeface="+mn-cs"/>
      </a:defRPr>
    </a:lvl6pPr>
    <a:lvl7pPr marL="2743200" algn="l" defTabSz="914400" rtl="0" eaLnBrk="1" latinLnBrk="0" hangingPunct="1">
      <a:defRPr sz="2400" kern="1200">
        <a:solidFill>
          <a:srgbClr val="111111"/>
        </a:solidFill>
        <a:latin typeface="Arial" charset="0"/>
        <a:ea typeface="+mn-ea"/>
        <a:cs typeface="+mn-cs"/>
      </a:defRPr>
    </a:lvl7pPr>
    <a:lvl8pPr marL="3200400" algn="l" defTabSz="914400" rtl="0" eaLnBrk="1" latinLnBrk="0" hangingPunct="1">
      <a:defRPr sz="2400" kern="1200">
        <a:solidFill>
          <a:srgbClr val="111111"/>
        </a:solidFill>
        <a:latin typeface="Arial" charset="0"/>
        <a:ea typeface="+mn-ea"/>
        <a:cs typeface="+mn-cs"/>
      </a:defRPr>
    </a:lvl8pPr>
    <a:lvl9pPr marL="3657600" algn="l" defTabSz="914400" rtl="0" eaLnBrk="1" latinLnBrk="0" hangingPunct="1">
      <a:defRPr sz="2400" kern="1200">
        <a:solidFill>
          <a:srgbClr val="11111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C1C1C"/>
    <a:srgbClr val="111111"/>
    <a:srgbClr val="000000"/>
    <a:srgbClr val="FFFFFF"/>
    <a:srgbClr val="B2B2B2"/>
    <a:srgbClr val="FAFD00"/>
    <a:srgbClr val="FCF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80" d="100"/>
          <a:sy n="80" d="100"/>
        </p:scale>
        <p:origin x="-2664" y="-81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6786"/>
    </p:cViewPr>
  </p:sorterViewPr>
  <p:notesViewPr>
    <p:cSldViewPr>
      <p:cViewPr>
        <p:scale>
          <a:sx n="150" d="100"/>
          <a:sy n="150" d="100"/>
        </p:scale>
        <p:origin x="-390" y="358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sldNum" sz="quarter" idx="3"/>
          </p:nvPr>
        </p:nvSpPr>
        <p:spPr bwMode="auto">
          <a:xfrm>
            <a:off x="1981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r>
              <a:rPr lang="en-US"/>
              <a:t>1-</a:t>
            </a:r>
            <a:fld id="{8A59C3AC-0088-4D72-8A23-8709AF0DB699}" type="slidenum">
              <a:rPr lang="en-US"/>
              <a:pPr/>
              <a:t>‹#›</a:t>
            </a:fld>
            <a:endParaRPr lang="en-US"/>
          </a:p>
        </p:txBody>
      </p:sp>
    </p:spTree>
    <p:extLst>
      <p:ext uri="{BB962C8B-B14F-4D97-AF65-F5344CB8AC3E}">
        <p14:creationId xmlns:p14="http://schemas.microsoft.com/office/powerpoint/2010/main" val="2263620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notes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Rectangle 3"/>
          <p:cNvSpPr>
            <a:spLocks noGrp="1" noRot="1" noChangeAspect="1" noChangeArrowheads="1" noTextEdit="1"/>
          </p:cNvSpPr>
          <p:nvPr>
            <p:ph type="sldImg" idx="2"/>
          </p:nvPr>
        </p:nvSpPr>
        <p:spPr bwMode="auto">
          <a:xfrm>
            <a:off x="1152525" y="692150"/>
            <a:ext cx="455295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5040466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5244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0754" name="Rectangle 2"/>
          <p:cNvSpPr>
            <a:spLocks noGrp="1" noRot="1" noChangeAspect="1" noChangeArrowheads="1" noTextEdit="1"/>
          </p:cNvSpPr>
          <p:nvPr>
            <p:ph type="sldImg"/>
          </p:nvPr>
        </p:nvSpPr>
        <p:spPr>
          <a:xfrm>
            <a:off x="1150938" y="692150"/>
            <a:ext cx="4552950" cy="3414713"/>
          </a:xfrm>
          <a:ln/>
        </p:spPr>
      </p:sp>
      <p:sp>
        <p:nvSpPr>
          <p:cNvPr id="2250755" name="Rectangle 3"/>
          <p:cNvSpPr>
            <a:spLocks noGrp="1" noChangeArrowheads="1"/>
          </p:cNvSpPr>
          <p:nvPr>
            <p:ph type="body" idx="1"/>
          </p:nvPr>
        </p:nvSpPr>
        <p:spPr>
          <a:xfrm>
            <a:off x="914400" y="4341813"/>
            <a:ext cx="5029200" cy="4116387"/>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02" name="Rectangle 2"/>
          <p:cNvSpPr>
            <a:spLocks noGrp="1" noChangeArrowheads="1"/>
          </p:cNvSpPr>
          <p:nvPr>
            <p:ph type="body" idx="1"/>
          </p:nvPr>
        </p:nvSpPr>
        <p:spPr>
          <a:xfrm>
            <a:off x="915988" y="4341813"/>
            <a:ext cx="5026025" cy="4116387"/>
          </a:xfrm>
          <a:noFill/>
          <a:ln/>
        </p:spPr>
        <p:txBody>
          <a:bodyPr lIns="90436" tIns="44424" rIns="90436" bIns="44424"/>
          <a:lstStyle/>
          <a:p>
            <a:endParaRPr lang="en-US"/>
          </a:p>
        </p:txBody>
      </p:sp>
      <p:sp>
        <p:nvSpPr>
          <p:cNvPr id="2252803" name="Rectangle 3"/>
          <p:cNvSpPr>
            <a:spLocks noGrp="1" noRot="1" noChangeAspect="1" noChangeArrowheads="1" noTextEdit="1"/>
          </p:cNvSpPr>
          <p:nvPr>
            <p:ph type="sldImg"/>
          </p:nvPr>
        </p:nvSpPr>
        <p:spPr>
          <a:xfrm>
            <a:off x="1152525" y="692150"/>
            <a:ext cx="4554538" cy="3416300"/>
          </a:xfrm>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62" name="Rectangle 2"/>
          <p:cNvSpPr>
            <a:spLocks noGrp="1" noRot="1" noChangeAspect="1" noChangeArrowheads="1" noTextEdit="1"/>
          </p:cNvSpPr>
          <p:nvPr>
            <p:ph type="sldImg"/>
          </p:nvPr>
        </p:nvSpPr>
        <p:spPr>
          <a:xfrm>
            <a:off x="1152525" y="693738"/>
            <a:ext cx="4551363" cy="3413125"/>
          </a:xfrm>
          <a:ln/>
        </p:spPr>
      </p:sp>
      <p:sp>
        <p:nvSpPr>
          <p:cNvPr id="1935363" name="Rectangle 3"/>
          <p:cNvSpPr>
            <a:spLocks noGrp="1" noChangeArrowheads="1"/>
          </p:cNvSpPr>
          <p:nvPr>
            <p:ph type="body" idx="1"/>
          </p:nvPr>
        </p:nvSpPr>
        <p:spPr>
          <a:xfrm>
            <a:off x="914400" y="4341813"/>
            <a:ext cx="5029200" cy="4116387"/>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22" name="Rectangle 2"/>
          <p:cNvSpPr>
            <a:spLocks noGrp="1" noRot="1" noChangeAspect="1" noChangeArrowheads="1" noTextEdit="1"/>
          </p:cNvSpPr>
          <p:nvPr>
            <p:ph type="sldImg"/>
          </p:nvPr>
        </p:nvSpPr>
        <p:spPr>
          <a:xfrm>
            <a:off x="1144588" y="687388"/>
            <a:ext cx="4570412" cy="3427412"/>
          </a:xfrm>
          <a:ln/>
        </p:spPr>
      </p:sp>
      <p:sp>
        <p:nvSpPr>
          <p:cNvPr id="1976323" name="Rectangle 3"/>
          <p:cNvSpPr>
            <a:spLocks noGrp="1" noChangeArrowheads="1"/>
          </p:cNvSpPr>
          <p:nvPr>
            <p:ph type="body" idx="1"/>
          </p:nvPr>
        </p:nvSpPr>
        <p:spPr>
          <a:xfrm>
            <a:off x="685800" y="4343400"/>
            <a:ext cx="5486400" cy="4113213"/>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1506" name="Rectangle 2"/>
          <p:cNvSpPr>
            <a:spLocks noGrp="1" noChangeArrowheads="1"/>
          </p:cNvSpPr>
          <p:nvPr>
            <p:ph type="body" idx="1"/>
          </p:nvPr>
        </p:nvSpPr>
        <p:spPr>
          <a:xfrm>
            <a:off x="915988" y="4341813"/>
            <a:ext cx="5026025" cy="4116387"/>
          </a:xfrm>
          <a:noFill/>
          <a:ln/>
        </p:spPr>
        <p:txBody>
          <a:bodyPr lIns="90298" tIns="44357" rIns="90298" bIns="44357"/>
          <a:lstStyle/>
          <a:p>
            <a:endParaRPr lang="en-US"/>
          </a:p>
        </p:txBody>
      </p:sp>
      <p:sp>
        <p:nvSpPr>
          <p:cNvPr id="1941507"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7618" name="Rectangle 2"/>
          <p:cNvSpPr>
            <a:spLocks noGrp="1" noChangeArrowheads="1"/>
          </p:cNvSpPr>
          <p:nvPr>
            <p:ph type="body" idx="1"/>
          </p:nvPr>
        </p:nvSpPr>
        <p:spPr>
          <a:xfrm>
            <a:off x="915988" y="4341813"/>
            <a:ext cx="5026025" cy="4116387"/>
          </a:xfrm>
          <a:ln/>
        </p:spPr>
        <p:txBody>
          <a:bodyPr lIns="90298" tIns="44357" rIns="90298" bIns="44357"/>
          <a:lstStyle/>
          <a:p>
            <a:endParaRPr lang="en-US"/>
          </a:p>
        </p:txBody>
      </p:sp>
      <p:sp>
        <p:nvSpPr>
          <p:cNvPr id="2287619"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1150938" y="692150"/>
            <a:ext cx="4556125" cy="3416300"/>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12" name="Slide Number Placeholder 3"/>
          <p:cNvSpPr>
            <a:spLocks noGrp="1"/>
          </p:cNvSpPr>
          <p:nvPr>
            <p:ph type="sldNum" sz="quarter" idx="5"/>
          </p:nvPr>
        </p:nvSpPr>
        <p:spPr>
          <a:xfrm>
            <a:off x="3884027" y="8684926"/>
            <a:ext cx="2972421" cy="457513"/>
          </a:xfrm>
          <a:prstGeom prst="rect">
            <a:avLst/>
          </a:prstGeom>
        </p:spPr>
        <p:txBody>
          <a:bodyPr lIns="89730" tIns="44865" rIns="89730" bIns="44865"/>
          <a:lstStyle/>
          <a:p>
            <a:pPr>
              <a:defRPr/>
            </a:pPr>
            <a:fld id="{6CC36F72-8FAB-45FB-AC64-011041A0E4C7}" type="slidenum">
              <a:rPr lang="en-US" smtClean="0">
                <a:latin typeface="Arial" charset="0"/>
              </a:rPr>
              <a:pPr>
                <a:defRPr/>
              </a:pPr>
              <a:t>36</a:t>
            </a:fld>
            <a:endParaRPr 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1714" name="Rectangle 2"/>
          <p:cNvSpPr>
            <a:spLocks noGrp="1" noChangeArrowheads="1"/>
          </p:cNvSpPr>
          <p:nvPr>
            <p:ph type="body" idx="1"/>
          </p:nvPr>
        </p:nvSpPr>
        <p:spPr>
          <a:xfrm>
            <a:off x="915988" y="4341813"/>
            <a:ext cx="5026025" cy="4116387"/>
          </a:xfrm>
          <a:noFill/>
          <a:ln/>
        </p:spPr>
        <p:txBody>
          <a:bodyPr lIns="90298" tIns="44357" rIns="90298" bIns="44357"/>
          <a:lstStyle/>
          <a:p>
            <a:endParaRPr lang="en-US"/>
          </a:p>
        </p:txBody>
      </p:sp>
      <p:sp>
        <p:nvSpPr>
          <p:cNvPr id="2291715"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3884414" y="8685894"/>
            <a:ext cx="2972098" cy="456595"/>
          </a:xfrm>
          <a:prstGeom prst="rect">
            <a:avLst/>
          </a:prstGeom>
          <a:noFill/>
        </p:spPr>
        <p:txBody>
          <a:bodyPr lIns="86493" tIns="43247" rIns="86493" bIns="43247"/>
          <a:lstStyle>
            <a:lvl1pPr defTabSz="911482" eaLnBrk="0" hangingPunct="0">
              <a:defRPr sz="1100">
                <a:solidFill>
                  <a:schemeClr val="tx1"/>
                </a:solidFill>
                <a:latin typeface="Georgia" pitchFamily="18" charset="0"/>
              </a:defRPr>
            </a:lvl1pPr>
            <a:lvl2pPr marL="702756" indent="-270291" defTabSz="911482" eaLnBrk="0" hangingPunct="0">
              <a:defRPr sz="1100">
                <a:solidFill>
                  <a:schemeClr val="tx1"/>
                </a:solidFill>
                <a:latin typeface="Georgia" pitchFamily="18" charset="0"/>
              </a:defRPr>
            </a:lvl2pPr>
            <a:lvl3pPr marL="1081164" indent="-216233" defTabSz="911482" eaLnBrk="0" hangingPunct="0">
              <a:defRPr sz="1100">
                <a:solidFill>
                  <a:schemeClr val="tx1"/>
                </a:solidFill>
                <a:latin typeface="Georgia" pitchFamily="18" charset="0"/>
              </a:defRPr>
            </a:lvl3pPr>
            <a:lvl4pPr marL="1513629" indent="-216233" defTabSz="911482" eaLnBrk="0" hangingPunct="0">
              <a:defRPr sz="1100">
                <a:solidFill>
                  <a:schemeClr val="tx1"/>
                </a:solidFill>
                <a:latin typeface="Georgia" pitchFamily="18" charset="0"/>
              </a:defRPr>
            </a:lvl4pPr>
            <a:lvl5pPr marL="1946095" indent="-216233" defTabSz="911482" eaLnBrk="0" hangingPunct="0">
              <a:defRPr sz="1100">
                <a:solidFill>
                  <a:schemeClr val="tx1"/>
                </a:solidFill>
                <a:latin typeface="Georgia" pitchFamily="18" charset="0"/>
              </a:defRPr>
            </a:lvl5pPr>
            <a:lvl6pPr marL="2378560" indent="-216233" defTabSz="911482" eaLnBrk="0" fontAlgn="base" hangingPunct="0">
              <a:spcBef>
                <a:spcPct val="0"/>
              </a:spcBef>
              <a:spcAft>
                <a:spcPct val="0"/>
              </a:spcAft>
              <a:defRPr sz="1100">
                <a:solidFill>
                  <a:schemeClr val="tx1"/>
                </a:solidFill>
                <a:latin typeface="Georgia" pitchFamily="18" charset="0"/>
              </a:defRPr>
            </a:lvl6pPr>
            <a:lvl7pPr marL="2811026" indent="-216233" defTabSz="911482" eaLnBrk="0" fontAlgn="base" hangingPunct="0">
              <a:spcBef>
                <a:spcPct val="0"/>
              </a:spcBef>
              <a:spcAft>
                <a:spcPct val="0"/>
              </a:spcAft>
              <a:defRPr sz="1100">
                <a:solidFill>
                  <a:schemeClr val="tx1"/>
                </a:solidFill>
                <a:latin typeface="Georgia" pitchFamily="18" charset="0"/>
              </a:defRPr>
            </a:lvl7pPr>
            <a:lvl8pPr marL="3243491" indent="-216233" defTabSz="911482" eaLnBrk="0" fontAlgn="base" hangingPunct="0">
              <a:spcBef>
                <a:spcPct val="0"/>
              </a:spcBef>
              <a:spcAft>
                <a:spcPct val="0"/>
              </a:spcAft>
              <a:defRPr sz="1100">
                <a:solidFill>
                  <a:schemeClr val="tx1"/>
                </a:solidFill>
                <a:latin typeface="Georgia" pitchFamily="18" charset="0"/>
              </a:defRPr>
            </a:lvl8pPr>
            <a:lvl9pPr marL="3675957" indent="-216233" defTabSz="911482" eaLnBrk="0" fontAlgn="base" hangingPunct="0">
              <a:spcBef>
                <a:spcPct val="0"/>
              </a:spcBef>
              <a:spcAft>
                <a:spcPct val="0"/>
              </a:spcAft>
              <a:defRPr sz="1100">
                <a:solidFill>
                  <a:schemeClr val="tx1"/>
                </a:solidFill>
                <a:latin typeface="Georgia" pitchFamily="18" charset="0"/>
              </a:defRPr>
            </a:lvl9pPr>
          </a:lstStyle>
          <a:p>
            <a:pPr eaLnBrk="1" hangingPunct="1"/>
            <a:fld id="{EC29A0F8-19E7-4479-97A9-BF42618ED204}" type="slidenum">
              <a:rPr lang="en-US">
                <a:latin typeface="Arial" pitchFamily="34" charset="0"/>
              </a:rPr>
              <a:pPr eaLnBrk="1" hangingPunct="1"/>
              <a:t>38</a:t>
            </a:fld>
            <a:endParaRPr lang="en-US">
              <a:latin typeface="Arial" pitchFamily="34" charset="0"/>
            </a:endParaRPr>
          </a:p>
        </p:txBody>
      </p:sp>
      <p:sp>
        <p:nvSpPr>
          <p:cNvPr id="50179" name="Rectangle 2"/>
          <p:cNvSpPr>
            <a:spLocks noGrp="1" noRot="1" noChangeAspect="1" noChangeArrowheads="1" noTextEdit="1"/>
          </p:cNvSpPr>
          <p:nvPr>
            <p:ph type="sldImg"/>
          </p:nvPr>
        </p:nvSpPr>
        <p:spPr>
          <a:xfrm>
            <a:off x="1144588" y="685800"/>
            <a:ext cx="4570412" cy="3429000"/>
          </a:xfrm>
          <a:ln/>
        </p:spPr>
      </p:sp>
      <p:sp>
        <p:nvSpPr>
          <p:cNvPr id="50180" name="Rectangle 3"/>
          <p:cNvSpPr>
            <a:spLocks noGrp="1" noChangeArrowheads="1"/>
          </p:cNvSpPr>
          <p:nvPr>
            <p:ph type="body" idx="1"/>
          </p:nvPr>
        </p:nvSpPr>
        <p:spPr>
          <a:xfrm>
            <a:off x="915294" y="4343704"/>
            <a:ext cx="5027414" cy="4113892"/>
          </a:xfrm>
          <a:noFill/>
        </p:spPr>
        <p:txBody>
          <a:bodyPr/>
          <a:lstStyle/>
          <a:p>
            <a:pPr eaLnBrk="1" hangingPunct="1"/>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1954" name="Rectangle 2"/>
          <p:cNvSpPr>
            <a:spLocks noGrp="1" noRot="1" noChangeAspect="1" noChangeArrowheads="1" noTextEdit="1"/>
          </p:cNvSpPr>
          <p:nvPr>
            <p:ph type="sldImg"/>
          </p:nvPr>
        </p:nvSpPr>
        <p:spPr>
          <a:xfrm>
            <a:off x="1150938" y="692150"/>
            <a:ext cx="4556125" cy="3416300"/>
          </a:xfrm>
          <a:ln/>
        </p:spPr>
      </p:sp>
      <p:sp>
        <p:nvSpPr>
          <p:cNvPr id="2301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02" name="Rectangle 2"/>
          <p:cNvSpPr>
            <a:spLocks noGrp="1" noRot="1" noChangeAspect="1" noChangeArrowheads="1" noTextEdit="1"/>
          </p:cNvSpPr>
          <p:nvPr>
            <p:ph type="sldImg"/>
          </p:nvPr>
        </p:nvSpPr>
        <p:spPr>
          <a:xfrm>
            <a:off x="1150938" y="692150"/>
            <a:ext cx="4552950" cy="3414713"/>
          </a:xfrm>
          <a:ln/>
        </p:spPr>
      </p:sp>
      <p:sp>
        <p:nvSpPr>
          <p:cNvPr id="1996803" name="Rectangle 3"/>
          <p:cNvSpPr>
            <a:spLocks noGrp="1" noChangeArrowheads="1"/>
          </p:cNvSpPr>
          <p:nvPr>
            <p:ph type="body" idx="1"/>
          </p:nvPr>
        </p:nvSpPr>
        <p:spPr>
          <a:xfrm>
            <a:off x="914400" y="4341813"/>
            <a:ext cx="5029200" cy="4116387"/>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02" name="Rectangle 2"/>
          <p:cNvSpPr>
            <a:spLocks noGrp="1" noRot="1" noChangeAspect="1" noChangeArrowheads="1" noTextEdit="1"/>
          </p:cNvSpPr>
          <p:nvPr>
            <p:ph type="sldImg"/>
          </p:nvPr>
        </p:nvSpPr>
        <p:spPr>
          <a:xfrm>
            <a:off x="1150938" y="692150"/>
            <a:ext cx="4556125" cy="3416300"/>
          </a:xfrm>
          <a:ln/>
        </p:spPr>
      </p:sp>
      <p:sp>
        <p:nvSpPr>
          <p:cNvPr id="23040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7314" name="Rectangle 2"/>
          <p:cNvSpPr>
            <a:spLocks noChangeArrowheads="1" noTextEdit="1"/>
          </p:cNvSpPr>
          <p:nvPr>
            <p:ph type="sldImg"/>
          </p:nvPr>
        </p:nvSpPr>
        <p:spPr>
          <a:xfrm>
            <a:off x="1150938" y="692150"/>
            <a:ext cx="4556125" cy="3416300"/>
          </a:xfrm>
          <a:ln/>
        </p:spPr>
      </p:sp>
      <p:sp>
        <p:nvSpPr>
          <p:cNvPr id="2317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1890" name="Rectangle 2"/>
          <p:cNvSpPr>
            <a:spLocks noGrp="1" noChangeArrowheads="1"/>
          </p:cNvSpPr>
          <p:nvPr>
            <p:ph type="body" idx="1"/>
          </p:nvPr>
        </p:nvSpPr>
        <p:spPr>
          <a:ln/>
        </p:spPr>
        <p:txBody>
          <a:bodyPr/>
          <a:lstStyle/>
          <a:p>
            <a:endParaRPr lang="en-US"/>
          </a:p>
        </p:txBody>
      </p:sp>
      <p:sp>
        <p:nvSpPr>
          <p:cNvPr id="2341891"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2" name="Rectangle 2"/>
          <p:cNvSpPr>
            <a:spLocks noGrp="1" noChangeArrowheads="1"/>
          </p:cNvSpPr>
          <p:nvPr>
            <p:ph type="body" idx="1"/>
          </p:nvPr>
        </p:nvSpPr>
        <p:spPr>
          <a:noFill/>
          <a:ln/>
        </p:spPr>
        <p:txBody>
          <a:bodyPr/>
          <a:lstStyle/>
          <a:p>
            <a:pPr>
              <a:spcBef>
                <a:spcPct val="0"/>
              </a:spcBef>
            </a:pPr>
            <a:r>
              <a:rPr lang="en-US" sz="1600">
                <a:solidFill>
                  <a:schemeClr val="bg2"/>
                </a:solidFill>
                <a:latin typeface="Footlight MT Light" pitchFamily="18" charset="0"/>
              </a:rPr>
              <a:t>Now the receiver can convert each value of the time</a:t>
            </a:r>
          </a:p>
          <a:p>
            <a:pPr>
              <a:spcBef>
                <a:spcPct val="0"/>
              </a:spcBef>
            </a:pPr>
            <a:r>
              <a:rPr lang="en-US" sz="1600">
                <a:solidFill>
                  <a:schemeClr val="bg2"/>
                </a:solidFill>
                <a:latin typeface="Footlight MT Light" pitchFamily="18" charset="0"/>
              </a:rPr>
              <a:t>difference between the receiver and the satellite clocks</a:t>
            </a:r>
          </a:p>
          <a:p>
            <a:pPr>
              <a:spcBef>
                <a:spcPct val="0"/>
              </a:spcBef>
            </a:pPr>
            <a:r>
              <a:rPr lang="en-US" sz="1600">
                <a:solidFill>
                  <a:schemeClr val="bg2"/>
                </a:solidFill>
                <a:latin typeface="Footlight MT Light" pitchFamily="18" charset="0"/>
              </a:rPr>
              <a:t>(obtainable from C/A code PR measurement) to a value</a:t>
            </a:r>
          </a:p>
          <a:p>
            <a:pPr>
              <a:spcBef>
                <a:spcPct val="0"/>
              </a:spcBef>
            </a:pPr>
            <a:r>
              <a:rPr lang="en-US" sz="1600">
                <a:solidFill>
                  <a:schemeClr val="bg2"/>
                </a:solidFill>
                <a:latin typeface="Footlight MT Light" pitchFamily="18" charset="0"/>
              </a:rPr>
              <a:t>of the time difference between the receiver clock and</a:t>
            </a:r>
          </a:p>
          <a:p>
            <a:pPr>
              <a:spcBef>
                <a:spcPct val="0"/>
              </a:spcBef>
            </a:pPr>
            <a:r>
              <a:rPr lang="en-US" sz="1600">
                <a:solidFill>
                  <a:schemeClr val="bg2"/>
                </a:solidFill>
                <a:latin typeface="Footlight MT Light" pitchFamily="18" charset="0"/>
              </a:rPr>
              <a:t>GPS time.</a:t>
            </a:r>
          </a:p>
        </p:txBody>
      </p:sp>
      <p:sp>
        <p:nvSpPr>
          <p:cNvPr id="2344963"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8034" name="Rectangle 2"/>
          <p:cNvSpPr>
            <a:spLocks noGrp="1" noChangeArrowheads="1"/>
          </p:cNvSpPr>
          <p:nvPr>
            <p:ph type="body" idx="1"/>
          </p:nvPr>
        </p:nvSpPr>
        <p:spPr>
          <a:ln/>
        </p:spPr>
        <p:txBody>
          <a:bodyPr/>
          <a:lstStyle/>
          <a:p>
            <a:endParaRPr lang="en-US"/>
          </a:p>
        </p:txBody>
      </p:sp>
      <p:sp>
        <p:nvSpPr>
          <p:cNvPr id="2348035"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6" name="Rectangle 2"/>
          <p:cNvSpPr>
            <a:spLocks noGrp="1" noChangeArrowheads="1"/>
          </p:cNvSpPr>
          <p:nvPr>
            <p:ph type="body" idx="1"/>
          </p:nvPr>
        </p:nvSpPr>
        <p:spPr>
          <a:noFill/>
          <a:ln/>
        </p:spPr>
        <p:txBody>
          <a:bodyPr/>
          <a:lstStyle/>
          <a:p>
            <a:pPr>
              <a:spcBef>
                <a:spcPct val="0"/>
              </a:spcBef>
            </a:pPr>
            <a:r>
              <a:rPr lang="en-US" sz="1600">
                <a:solidFill>
                  <a:schemeClr val="bg2"/>
                </a:solidFill>
                <a:latin typeface="Footlight MT Light" pitchFamily="18" charset="0"/>
              </a:rPr>
              <a:t>Now the receiver can convert each value of the time</a:t>
            </a:r>
          </a:p>
          <a:p>
            <a:pPr>
              <a:spcBef>
                <a:spcPct val="0"/>
              </a:spcBef>
            </a:pPr>
            <a:r>
              <a:rPr lang="en-US" sz="1600">
                <a:solidFill>
                  <a:schemeClr val="bg2"/>
                </a:solidFill>
                <a:latin typeface="Footlight MT Light" pitchFamily="18" charset="0"/>
              </a:rPr>
              <a:t>difference between the receiver and the satellite clocks</a:t>
            </a:r>
          </a:p>
          <a:p>
            <a:pPr>
              <a:spcBef>
                <a:spcPct val="0"/>
              </a:spcBef>
            </a:pPr>
            <a:r>
              <a:rPr lang="en-US" sz="1600">
                <a:solidFill>
                  <a:schemeClr val="bg2"/>
                </a:solidFill>
                <a:latin typeface="Footlight MT Light" pitchFamily="18" charset="0"/>
              </a:rPr>
              <a:t>(obtainable from C/A code PR measurement) to a value</a:t>
            </a:r>
          </a:p>
          <a:p>
            <a:pPr>
              <a:spcBef>
                <a:spcPct val="0"/>
              </a:spcBef>
            </a:pPr>
            <a:r>
              <a:rPr lang="en-US" sz="1600">
                <a:solidFill>
                  <a:schemeClr val="bg2"/>
                </a:solidFill>
                <a:latin typeface="Footlight MT Light" pitchFamily="18" charset="0"/>
              </a:rPr>
              <a:t>of the time difference between the receiver clock and</a:t>
            </a:r>
          </a:p>
          <a:p>
            <a:pPr>
              <a:spcBef>
                <a:spcPct val="0"/>
              </a:spcBef>
            </a:pPr>
            <a:r>
              <a:rPr lang="en-US" sz="1600">
                <a:solidFill>
                  <a:schemeClr val="bg2"/>
                </a:solidFill>
                <a:latin typeface="Footlight MT Light" pitchFamily="18" charset="0"/>
              </a:rPr>
              <a:t>GPS time.</a:t>
            </a:r>
          </a:p>
        </p:txBody>
      </p:sp>
      <p:sp>
        <p:nvSpPr>
          <p:cNvPr id="2330627" name="Rectangle 3"/>
          <p:cNvSpPr>
            <a:spLocks noChangeArrowheads="1" noTextEdit="1"/>
          </p:cNvSpPr>
          <p:nvPr>
            <p:ph type="sldImg"/>
          </p:nvPr>
        </p:nvSpPr>
        <p:spPr>
          <a:xfrm>
            <a:off x="1150938" y="692150"/>
            <a:ext cx="4556125" cy="3416300"/>
          </a:xfr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txBox="1">
            <a:spLocks noGrp="1" noChangeArrowheads="1"/>
          </p:cNvSpPr>
          <p:nvPr/>
        </p:nvSpPr>
        <p:spPr bwMode="auto">
          <a:xfrm>
            <a:off x="3884029" y="8684927"/>
            <a:ext cx="2972421" cy="457512"/>
          </a:xfrm>
          <a:prstGeom prst="rect">
            <a:avLst/>
          </a:prstGeom>
          <a:noFill/>
          <a:ln w="9525">
            <a:noFill/>
            <a:miter lim="800000"/>
            <a:headEnd/>
            <a:tailEnd/>
          </a:ln>
        </p:spPr>
        <p:txBody>
          <a:bodyPr lIns="89651" tIns="44825" rIns="89651" bIns="44825" anchor="b"/>
          <a:lstStyle/>
          <a:p>
            <a:pPr algn="r"/>
            <a:fld id="{4390C379-53D6-4BA2-82DC-76BF80C4F462}" type="slidenum">
              <a:rPr lang="en-US" sz="1200"/>
              <a:pPr algn="r"/>
              <a:t>61</a:t>
            </a:fld>
            <a:endParaRPr lang="en-US" sz="1200" dirty="0"/>
          </a:p>
        </p:txBody>
      </p:sp>
      <p:sp>
        <p:nvSpPr>
          <p:cNvPr id="21506" name="Rectangle 7"/>
          <p:cNvSpPr txBox="1">
            <a:spLocks noGrp="1" noChangeArrowheads="1"/>
          </p:cNvSpPr>
          <p:nvPr/>
        </p:nvSpPr>
        <p:spPr bwMode="auto">
          <a:xfrm>
            <a:off x="3884029" y="8684927"/>
            <a:ext cx="2972421" cy="457512"/>
          </a:xfrm>
          <a:prstGeom prst="rect">
            <a:avLst/>
          </a:prstGeom>
          <a:noFill/>
          <a:ln w="9525">
            <a:noFill/>
            <a:miter lim="800000"/>
            <a:headEnd/>
            <a:tailEnd/>
          </a:ln>
        </p:spPr>
        <p:txBody>
          <a:bodyPr lIns="89651" tIns="44825" rIns="89651" bIns="44825" anchor="b"/>
          <a:lstStyle/>
          <a:p>
            <a:pPr algn="r"/>
            <a:fld id="{FBDFF126-A442-45AC-9F8D-C19D0A022316}" type="slidenum">
              <a:rPr lang="en-US" sz="1200"/>
              <a:pPr algn="r"/>
              <a:t>61</a:t>
            </a:fld>
            <a:endParaRPr lang="en-US" sz="1200" dirty="0"/>
          </a:p>
        </p:txBody>
      </p:sp>
      <p:sp>
        <p:nvSpPr>
          <p:cNvPr id="21507" name="Rectangle 2"/>
          <p:cNvSpPr txBox="1">
            <a:spLocks noGrp="1" noChangeArrowheads="1"/>
          </p:cNvSpPr>
          <p:nvPr/>
        </p:nvSpPr>
        <p:spPr bwMode="auto">
          <a:xfrm>
            <a:off x="3" y="2"/>
            <a:ext cx="2972421" cy="457512"/>
          </a:xfrm>
          <a:prstGeom prst="rect">
            <a:avLst/>
          </a:prstGeom>
          <a:noFill/>
          <a:ln w="9525">
            <a:noFill/>
            <a:miter lim="800000"/>
            <a:headEnd/>
            <a:tailEnd/>
          </a:ln>
        </p:spPr>
        <p:txBody>
          <a:bodyPr lIns="91337" tIns="45669" rIns="91337" bIns="45669"/>
          <a:lstStyle/>
          <a:p>
            <a:r>
              <a:rPr lang="en-US" sz="1200" dirty="0"/>
              <a:t>UNCLASSIFIED//FOR OFFICIAL USE ONLY</a:t>
            </a:r>
          </a:p>
          <a:p>
            <a:endParaRPr lang="en-US" sz="1200" dirty="0"/>
          </a:p>
        </p:txBody>
      </p:sp>
      <p:sp>
        <p:nvSpPr>
          <p:cNvPr id="21508" name="Rectangle 6"/>
          <p:cNvSpPr txBox="1">
            <a:spLocks noGrp="1" noChangeArrowheads="1"/>
          </p:cNvSpPr>
          <p:nvPr/>
        </p:nvSpPr>
        <p:spPr bwMode="auto">
          <a:xfrm>
            <a:off x="3" y="8684927"/>
            <a:ext cx="2972421" cy="457512"/>
          </a:xfrm>
          <a:prstGeom prst="rect">
            <a:avLst/>
          </a:prstGeom>
          <a:noFill/>
          <a:ln w="9525">
            <a:noFill/>
            <a:miter lim="800000"/>
            <a:headEnd/>
            <a:tailEnd/>
          </a:ln>
        </p:spPr>
        <p:txBody>
          <a:bodyPr lIns="91337" tIns="45669" rIns="91337" bIns="45669" anchor="b"/>
          <a:lstStyle/>
          <a:p>
            <a:r>
              <a:rPr lang="en-US" sz="1200" dirty="0"/>
              <a:t>UNCLASSIFIED//FOR OFFICIAL USE ONLY</a:t>
            </a:r>
          </a:p>
          <a:p>
            <a:endParaRPr lang="en-US" sz="1200" dirty="0"/>
          </a:p>
        </p:txBody>
      </p:sp>
      <p:sp>
        <p:nvSpPr>
          <p:cNvPr id="21509" name="Rectangle 7"/>
          <p:cNvSpPr txBox="1">
            <a:spLocks noGrp="1" noChangeArrowheads="1"/>
          </p:cNvSpPr>
          <p:nvPr/>
        </p:nvSpPr>
        <p:spPr bwMode="auto">
          <a:xfrm>
            <a:off x="3884029" y="8684927"/>
            <a:ext cx="2972421" cy="457512"/>
          </a:xfrm>
          <a:prstGeom prst="rect">
            <a:avLst/>
          </a:prstGeom>
          <a:noFill/>
          <a:ln w="9525">
            <a:noFill/>
            <a:miter lim="800000"/>
            <a:headEnd/>
            <a:tailEnd/>
          </a:ln>
        </p:spPr>
        <p:txBody>
          <a:bodyPr lIns="91337" tIns="45669" rIns="91337" bIns="45669" anchor="b"/>
          <a:lstStyle/>
          <a:p>
            <a:pPr algn="r"/>
            <a:fld id="{ED1AA53E-9603-4152-B770-615E8F62C997}" type="slidenum">
              <a:rPr lang="en-US" sz="1200"/>
              <a:pPr algn="r"/>
              <a:t>61</a:t>
            </a:fld>
            <a:endParaRPr lang="en-US" sz="1200" dirty="0"/>
          </a:p>
        </p:txBody>
      </p:sp>
      <p:sp>
        <p:nvSpPr>
          <p:cNvPr id="21510" name="Rectangle 2"/>
          <p:cNvSpPr>
            <a:spLocks noGrp="1" noRot="1" noChangeAspect="1" noChangeArrowheads="1" noTextEdit="1"/>
          </p:cNvSpPr>
          <p:nvPr>
            <p:ph type="sldImg"/>
          </p:nvPr>
        </p:nvSpPr>
        <p:spPr>
          <a:xfrm>
            <a:off x="1150938" y="692150"/>
            <a:ext cx="4556125" cy="3416300"/>
          </a:xfrm>
          <a:ln/>
        </p:spPr>
      </p:sp>
      <p:sp>
        <p:nvSpPr>
          <p:cNvPr id="21511" name="Text Box 4"/>
          <p:cNvSpPr>
            <a:spLocks noGrp="1" noChangeArrowheads="1"/>
          </p:cNvSpPr>
          <p:nvPr>
            <p:ph type="body" idx="1"/>
          </p:nvPr>
        </p:nvSpPr>
        <p:spPr>
          <a:xfrm>
            <a:off x="124242" y="4191001"/>
            <a:ext cx="6429375" cy="4381500"/>
          </a:xfrm>
          <a:noFill/>
          <a:ln/>
        </p:spPr>
        <p:txBody>
          <a:bodyPr lIns="91337" tIns="45669" rIns="91337" bIns="45669"/>
          <a:lstStyle/>
          <a:p>
            <a:pPr marL="169653" indent="-169653">
              <a:lnSpc>
                <a:spcPct val="80000"/>
              </a:lnSpc>
            </a:pPr>
            <a:endParaRPr lang="en-US" sz="10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0" name="Rectangle 2"/>
          <p:cNvSpPr>
            <a:spLocks noGrp="1" noRot="1" noChangeAspect="1" noChangeArrowheads="1" noTextEdit="1"/>
          </p:cNvSpPr>
          <p:nvPr>
            <p:ph type="sldImg"/>
          </p:nvPr>
        </p:nvSpPr>
        <p:spPr>
          <a:xfrm>
            <a:off x="1143000" y="685800"/>
            <a:ext cx="4572000" cy="3429000"/>
          </a:xfrm>
          <a:ln/>
        </p:spPr>
      </p:sp>
      <p:sp>
        <p:nvSpPr>
          <p:cNvPr id="2367491" name="Rectangle 3"/>
          <p:cNvSpPr>
            <a:spLocks noGrp="1" noChangeArrowheads="1"/>
          </p:cNvSpPr>
          <p:nvPr>
            <p:ph type="body" idx="1"/>
          </p:nvPr>
        </p:nvSpPr>
        <p:spPr>
          <a:xfrm>
            <a:off x="687388" y="4343400"/>
            <a:ext cx="5484812" cy="4114800"/>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2688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4786" name="Rectangle 2"/>
          <p:cNvSpPr>
            <a:spLocks noChangeArrowheads="1" noTextEdit="1"/>
          </p:cNvSpPr>
          <p:nvPr>
            <p:ph type="sldImg"/>
          </p:nvPr>
        </p:nvSpPr>
        <p:spPr>
          <a:xfrm>
            <a:off x="1187450" y="449263"/>
            <a:ext cx="4572000" cy="3429000"/>
          </a:xfrm>
          <a:solidFill>
            <a:srgbClr val="FFFFFF"/>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962" name="Rectangle 2"/>
          <p:cNvSpPr>
            <a:spLocks noGrp="1" noRot="1" noChangeAspect="1" noChangeArrowheads="1" noTextEdit="1"/>
          </p:cNvSpPr>
          <p:nvPr>
            <p:ph type="sldImg"/>
          </p:nvPr>
        </p:nvSpPr>
        <p:spPr>
          <a:xfrm>
            <a:off x="1150938" y="692150"/>
            <a:ext cx="4552950" cy="3414713"/>
          </a:xfrm>
          <a:ln/>
        </p:spPr>
      </p:sp>
      <p:sp>
        <p:nvSpPr>
          <p:cNvPr id="2216963" name="Rectangle 3"/>
          <p:cNvSpPr>
            <a:spLocks noGrp="1" noChangeArrowheads="1"/>
          </p:cNvSpPr>
          <p:nvPr>
            <p:ph type="body" idx="1"/>
          </p:nvPr>
        </p:nvSpPr>
        <p:spPr>
          <a:xfrm>
            <a:off x="914400" y="4341813"/>
            <a:ext cx="5029200" cy="4116387"/>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04962" name="Rectangle 2"/>
          <p:cNvSpPr>
            <a:spLocks noChangeArrowheads="1" noTextEdit="1"/>
          </p:cNvSpPr>
          <p:nvPr>
            <p:ph type="sldImg"/>
          </p:nvPr>
        </p:nvSpPr>
        <p:spPr>
          <a:xfrm>
            <a:off x="1143000" y="685800"/>
            <a:ext cx="4572000" cy="3429000"/>
          </a:xfrm>
          <a:solidFill>
            <a:srgbClr val="FFFFFF"/>
          </a:solidFill>
          <a:ln/>
        </p:spPr>
      </p:sp>
      <p:sp>
        <p:nvSpPr>
          <p:cNvPr id="1704963" name="Rectangle 3"/>
          <p:cNvSpPr>
            <a:spLocks noGrp="1" noChangeArrowheads="1"/>
          </p:cNvSpPr>
          <p:nvPr>
            <p:ph type="body" idx="1"/>
          </p:nvPr>
        </p:nvSpPr>
        <p:spPr>
          <a:xfrm>
            <a:off x="915988" y="4343400"/>
            <a:ext cx="5026025" cy="4116388"/>
          </a:xfrm>
        </p:spPr>
        <p:txBody>
          <a:bodyPr lIns="90993" tIns="45497" rIns="90993" bIns="45497"/>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082" name="Rectangle 2"/>
          <p:cNvSpPr>
            <a:spLocks noChangeArrowheads="1" noTextEdit="1"/>
          </p:cNvSpPr>
          <p:nvPr>
            <p:ph type="sldImg"/>
          </p:nvPr>
        </p:nvSpPr>
        <p:spPr>
          <a:xfrm>
            <a:off x="1187450" y="449263"/>
            <a:ext cx="4572000" cy="3429000"/>
          </a:xfrm>
          <a:solidFill>
            <a:srgbClr val="FFFFFF"/>
          </a:solidFill>
          <a:ln/>
        </p:spPr>
      </p:sp>
      <p:sp>
        <p:nvSpPr>
          <p:cNvPr id="1710083" name="Rectangle 3"/>
          <p:cNvSpPr>
            <a:spLocks noGrp="1" noChangeArrowheads="1"/>
          </p:cNvSpPr>
          <p:nvPr>
            <p:ph type="body" idx="1"/>
          </p:nvPr>
        </p:nvSpPr>
        <p:spPr>
          <a:xfrm>
            <a:off x="915988" y="4343400"/>
            <a:ext cx="5026025" cy="4116388"/>
          </a:xfrm>
        </p:spPr>
        <p:txBody>
          <a:bodyPr lIns="90993" tIns="45497" rIns="90993" bIns="45497"/>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9010" name="Rectangle 2"/>
          <p:cNvSpPr>
            <a:spLocks noGrp="1" noRot="1" noChangeAspect="1" noChangeArrowheads="1" noTextEdit="1"/>
          </p:cNvSpPr>
          <p:nvPr>
            <p:ph type="sldImg"/>
          </p:nvPr>
        </p:nvSpPr>
        <p:spPr>
          <a:xfrm>
            <a:off x="1152525" y="693738"/>
            <a:ext cx="4551363" cy="3413125"/>
          </a:xfrm>
          <a:ln/>
        </p:spPr>
      </p:sp>
      <p:sp>
        <p:nvSpPr>
          <p:cNvPr id="2219011" name="Rectangle 3"/>
          <p:cNvSpPr>
            <a:spLocks noGrp="1" noChangeArrowheads="1"/>
          </p:cNvSpPr>
          <p:nvPr>
            <p:ph type="body" idx="1"/>
          </p:nvPr>
        </p:nvSpPr>
        <p:spPr>
          <a:xfrm>
            <a:off x="914400" y="4341813"/>
            <a:ext cx="5029200" cy="4116387"/>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82" name="Rectangle 2"/>
          <p:cNvSpPr>
            <a:spLocks noGrp="1" noRot="1" noChangeAspect="1" noChangeArrowheads="1" noTextEdit="1"/>
          </p:cNvSpPr>
          <p:nvPr>
            <p:ph type="sldImg"/>
          </p:nvPr>
        </p:nvSpPr>
        <p:spPr>
          <a:xfrm>
            <a:off x="1150938" y="692150"/>
            <a:ext cx="4552950" cy="3414713"/>
          </a:xfrm>
          <a:ln/>
        </p:spPr>
      </p:sp>
      <p:sp>
        <p:nvSpPr>
          <p:cNvPr id="2222083" name="Rectangle 3"/>
          <p:cNvSpPr>
            <a:spLocks noGrp="1" noChangeArrowheads="1"/>
          </p:cNvSpPr>
          <p:nvPr>
            <p:ph type="body" idx="1"/>
          </p:nvPr>
        </p:nvSpPr>
        <p:spPr>
          <a:xfrm>
            <a:off x="914400" y="4341813"/>
            <a:ext cx="5029200" cy="4116387"/>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ChangeArrowheads="1" noTextEdit="1"/>
          </p:cNvSpPr>
          <p:nvPr>
            <p:ph type="sldImg"/>
          </p:nvPr>
        </p:nvSpPr>
        <p:spPr>
          <a:xfrm>
            <a:off x="1150938" y="692150"/>
            <a:ext cx="4552950" cy="3414713"/>
          </a:xfrm>
          <a:ln/>
        </p:spPr>
      </p:sp>
      <p:sp>
        <p:nvSpPr>
          <p:cNvPr id="1045507" name="Rectangle 3"/>
          <p:cNvSpPr>
            <a:spLocks noGrp="1" noChangeArrowheads="1"/>
          </p:cNvSpPr>
          <p:nvPr>
            <p:ph type="body" idx="1"/>
          </p:nvPr>
        </p:nvSpPr>
        <p:spPr>
          <a:xfrm>
            <a:off x="914400" y="4341813"/>
            <a:ext cx="5029200" cy="4116387"/>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22" name="Rectangle 2"/>
          <p:cNvSpPr>
            <a:spLocks noGrp="1" noRot="1" noChangeAspect="1" noChangeArrowheads="1" noTextEdit="1"/>
          </p:cNvSpPr>
          <p:nvPr>
            <p:ph type="sldImg"/>
          </p:nvPr>
        </p:nvSpPr>
        <p:spPr>
          <a:xfrm>
            <a:off x="1150938" y="692150"/>
            <a:ext cx="4556125" cy="3416300"/>
          </a:xfrm>
          <a:ln/>
        </p:spPr>
      </p:sp>
      <p:sp>
        <p:nvSpPr>
          <p:cNvPr id="223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Rot="1" noChangeAspect="1" noChangeArrowheads="1" noTextEdit="1"/>
          </p:cNvSpPr>
          <p:nvPr>
            <p:ph type="sldImg"/>
          </p:nvPr>
        </p:nvSpPr>
        <p:spPr>
          <a:xfrm>
            <a:off x="1150938" y="692150"/>
            <a:ext cx="4552950" cy="3414713"/>
          </a:xfrm>
          <a:ln/>
        </p:spPr>
      </p:sp>
      <p:sp>
        <p:nvSpPr>
          <p:cNvPr id="1064963" name="Rectangle 3"/>
          <p:cNvSpPr>
            <a:spLocks noGrp="1" noChangeArrowheads="1"/>
          </p:cNvSpPr>
          <p:nvPr>
            <p:ph type="body" idx="1"/>
          </p:nvPr>
        </p:nvSpPr>
        <p:spPr>
          <a:xfrm>
            <a:off x="914400" y="4341813"/>
            <a:ext cx="5029200" cy="4116387"/>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0514" name="Rectangle 2"/>
          <p:cNvSpPr>
            <a:spLocks noGrp="1" noChangeArrowheads="1"/>
          </p:cNvSpPr>
          <p:nvPr>
            <p:ph type="body" idx="1"/>
          </p:nvPr>
        </p:nvSpPr>
        <p:spPr>
          <a:xfrm>
            <a:off x="915988" y="4341813"/>
            <a:ext cx="5026025" cy="4116387"/>
          </a:xfrm>
          <a:noFill/>
          <a:ln/>
        </p:spPr>
        <p:txBody>
          <a:bodyPr lIns="90436" tIns="44424" rIns="90436" bIns="44424"/>
          <a:lstStyle/>
          <a:p>
            <a:endParaRPr lang="en-US"/>
          </a:p>
        </p:txBody>
      </p:sp>
      <p:sp>
        <p:nvSpPr>
          <p:cNvPr id="2240515" name="Rectangle 3"/>
          <p:cNvSpPr>
            <a:spLocks noGrp="1" noRot="1" noChangeAspect="1" noChangeArrowheads="1" noTextEdit="1"/>
          </p:cNvSpPr>
          <p:nvPr>
            <p:ph type="sldImg"/>
          </p:nvPr>
        </p:nvSpPr>
        <p:spPr>
          <a:xfrm>
            <a:off x="1152525" y="692150"/>
            <a:ext cx="4554538" cy="3416300"/>
          </a:xfrm>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28A7A4-39F5-4742-ADFB-4137B8C5C39A}" type="datetimeFigureOut">
              <a:rPr lang="en-US" smtClean="0"/>
              <a:t>10/9/2012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2922F-3B5B-47CB-AB2D-73189625BE5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28A7A4-39F5-4742-ADFB-4137B8C5C39A}" type="datetimeFigureOut">
              <a:rPr lang="en-US" smtClean="0"/>
              <a:t>10/9/2012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2922F-3B5B-47CB-AB2D-73189625BE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D28A7A4-39F5-4742-ADFB-4137B8C5C39A}" type="datetimeFigureOut">
              <a:rPr lang="en-US" smtClean="0"/>
              <a:t>10/9/2012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2922F-3B5B-47CB-AB2D-73189625BE56}"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81100" y="609600"/>
            <a:ext cx="7715250" cy="1143000"/>
          </a:xfrm>
        </p:spPr>
        <p:txBody>
          <a:bodyPr/>
          <a:lstStyle/>
          <a:p>
            <a:r>
              <a:rPr lang="en-US" dirty="0" smtClean="0"/>
              <a:t>Click to edit Master title style</a:t>
            </a:r>
            <a:endParaRPr lang="en-US" dirty="0"/>
          </a:p>
        </p:txBody>
      </p:sp>
      <p:sp>
        <p:nvSpPr>
          <p:cNvPr id="3" name="ClipArt Placeholder 2"/>
          <p:cNvSpPr>
            <a:spLocks noGrp="1"/>
          </p:cNvSpPr>
          <p:nvPr>
            <p:ph type="clipArt" sz="half" idx="1"/>
          </p:nvPr>
        </p:nvSpPr>
        <p:spPr>
          <a:xfrm>
            <a:off x="1157288" y="1981200"/>
            <a:ext cx="3819525" cy="4114800"/>
          </a:xfrm>
        </p:spPr>
        <p:txBody>
          <a:bodyPr/>
          <a:lstStyle/>
          <a:p>
            <a:endParaRPr lang="en-US" dirty="0"/>
          </a:p>
        </p:txBody>
      </p:sp>
      <p:sp>
        <p:nvSpPr>
          <p:cNvPr id="4" name="Text Placeholder 3"/>
          <p:cNvSpPr>
            <a:spLocks noGrp="1"/>
          </p:cNvSpPr>
          <p:nvPr>
            <p:ph type="body" sz="half" idx="2"/>
          </p:nvPr>
        </p:nvSpPr>
        <p:spPr>
          <a:xfrm>
            <a:off x="5129213" y="1981200"/>
            <a:ext cx="3819525"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091961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endParaRPr lang="en-US"/>
          </a:p>
        </p:txBody>
      </p:sp>
    </p:spTree>
    <p:extLst>
      <p:ext uri="{BB962C8B-B14F-4D97-AF65-F5344CB8AC3E}">
        <p14:creationId xmlns:p14="http://schemas.microsoft.com/office/powerpoint/2010/main" val="115921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81100" y="609600"/>
            <a:ext cx="771525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29213" y="1981200"/>
            <a:ext cx="381952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29213" y="4114800"/>
            <a:ext cx="381952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47471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endParaRPr lang="en-US"/>
          </a:p>
        </p:txBody>
      </p:sp>
    </p:spTree>
    <p:extLst>
      <p:ext uri="{BB962C8B-B14F-4D97-AF65-F5344CB8AC3E}">
        <p14:creationId xmlns:p14="http://schemas.microsoft.com/office/powerpoint/2010/main" val="1867230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SIM">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83385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188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577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1157288" y="1981200"/>
            <a:ext cx="3819525" cy="4114800"/>
          </a:xfrm>
        </p:spPr>
        <p:txBody>
          <a:bodyPr/>
          <a:lstStyle/>
          <a:p>
            <a:endParaRPr lang="en-US"/>
          </a:p>
        </p:txBody>
      </p:sp>
      <p:sp>
        <p:nvSpPr>
          <p:cNvPr id="4" name="Text Placeholder 3"/>
          <p:cNvSpPr>
            <a:spLocks noGrp="1"/>
          </p:cNvSpPr>
          <p:nvPr>
            <p:ph type="body" sz="half" idx="2"/>
          </p:nvPr>
        </p:nvSpPr>
        <p:spPr>
          <a:xfrm>
            <a:off x="5129213" y="1981200"/>
            <a:ext cx="381952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5480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28A7A4-39F5-4742-ADFB-4137B8C5C39A}" type="datetimeFigureOut">
              <a:rPr lang="en-US" smtClean="0"/>
              <a:t>10/9/2012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2922F-3B5B-47CB-AB2D-73189625BE56}"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1157288" y="1981200"/>
            <a:ext cx="3819525" cy="4114800"/>
          </a:xfrm>
        </p:spPr>
        <p:txBody>
          <a:bodyPr/>
          <a:lstStyle/>
          <a:p>
            <a:endParaRPr lang="en-US"/>
          </a:p>
        </p:txBody>
      </p:sp>
      <p:sp>
        <p:nvSpPr>
          <p:cNvPr id="4" name="Text Placeholder 3"/>
          <p:cNvSpPr>
            <a:spLocks noGrp="1"/>
          </p:cNvSpPr>
          <p:nvPr>
            <p:ph type="body" sz="half" idx="2"/>
          </p:nvPr>
        </p:nvSpPr>
        <p:spPr>
          <a:xfrm>
            <a:off x="5129213" y="1981200"/>
            <a:ext cx="381952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548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1157288" y="1981200"/>
            <a:ext cx="3819525" cy="4114800"/>
          </a:xfrm>
        </p:spPr>
        <p:txBody>
          <a:bodyPr/>
          <a:lstStyle/>
          <a:p>
            <a:endParaRPr lang="en-US"/>
          </a:p>
        </p:txBody>
      </p:sp>
      <p:sp>
        <p:nvSpPr>
          <p:cNvPr id="4" name="Text Placeholder 3"/>
          <p:cNvSpPr>
            <a:spLocks noGrp="1"/>
          </p:cNvSpPr>
          <p:nvPr>
            <p:ph type="body" sz="half" idx="2"/>
          </p:nvPr>
        </p:nvSpPr>
        <p:spPr>
          <a:xfrm>
            <a:off x="5129213" y="1981200"/>
            <a:ext cx="381952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5480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1157288" y="1981200"/>
            <a:ext cx="3819525" cy="4114800"/>
          </a:xfrm>
        </p:spPr>
        <p:txBody>
          <a:bodyPr/>
          <a:lstStyle/>
          <a:p>
            <a:endParaRPr lang="en-US"/>
          </a:p>
        </p:txBody>
      </p:sp>
      <p:sp>
        <p:nvSpPr>
          <p:cNvPr id="4" name="Text Placeholder 3"/>
          <p:cNvSpPr>
            <a:spLocks noGrp="1"/>
          </p:cNvSpPr>
          <p:nvPr>
            <p:ph type="body" sz="half" idx="2"/>
          </p:nvPr>
        </p:nvSpPr>
        <p:spPr>
          <a:xfrm>
            <a:off x="5129213" y="1981200"/>
            <a:ext cx="381952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242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28A7A4-39F5-4742-ADFB-4137B8C5C39A}" type="datetimeFigureOut">
              <a:rPr lang="en-US" smtClean="0"/>
              <a:t>10/9/2012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2922F-3B5B-47CB-AB2D-73189625BE5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D28A7A4-39F5-4742-ADFB-4137B8C5C39A}" type="datetimeFigureOut">
              <a:rPr lang="en-US" smtClean="0"/>
              <a:t>10/9/2012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2922F-3B5B-47CB-AB2D-73189625BE56}"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28A7A4-39F5-4742-ADFB-4137B8C5C39A}" type="datetimeFigureOut">
              <a:rPr lang="en-US" smtClean="0"/>
              <a:t>10/9/2012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52922F-3B5B-47CB-AB2D-73189625BE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28A7A4-39F5-4742-ADFB-4137B8C5C39A}" type="datetimeFigureOut">
              <a:rPr lang="en-US" smtClean="0"/>
              <a:t>10/9/2012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52922F-3B5B-47CB-AB2D-73189625BE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D28A7A4-39F5-4742-ADFB-4137B8C5C39A}" type="datetimeFigureOut">
              <a:rPr lang="en-US" smtClean="0"/>
              <a:t>10/9/2012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52922F-3B5B-47CB-AB2D-73189625BE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D28A7A4-39F5-4742-ADFB-4137B8C5C39A}" type="datetimeFigureOut">
              <a:rPr lang="en-US" smtClean="0"/>
              <a:t>10/9/2012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2922F-3B5B-47CB-AB2D-73189625BE56}"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28A7A4-39F5-4742-ADFB-4137B8C5C39A}" type="datetimeFigureOut">
              <a:rPr lang="en-US" smtClean="0"/>
              <a:t>10/9/2012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2922F-3B5B-47CB-AB2D-73189625BE56}"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D28A7A4-39F5-4742-ADFB-4137B8C5C39A}" type="datetimeFigureOut">
              <a:rPr lang="en-US" smtClean="0"/>
              <a:t>10/9/2012</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5252922F-3B5B-47CB-AB2D-73189625BE56}"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5" name="Picture 38" descr="sim_logo_2009"/>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0" y="6370638"/>
            <a:ext cx="609600" cy="4873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39"/>
          <p:cNvSpPr txBox="1">
            <a:spLocks noChangeArrowheads="1"/>
          </p:cNvSpPr>
          <p:nvPr userDrawn="1"/>
        </p:nvSpPr>
        <p:spPr bwMode="auto">
          <a:xfrm>
            <a:off x="2362200" y="6388100"/>
            <a:ext cx="4648200" cy="47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spAutoFit/>
          </a:bodyPr>
          <a:lstStyle/>
          <a:p>
            <a:pPr>
              <a:spcBef>
                <a:spcPct val="50000"/>
              </a:spcBef>
            </a:pPr>
            <a:r>
              <a:rPr lang="en-US" sz="1000" dirty="0" smtClean="0"/>
              <a:t>2012 </a:t>
            </a:r>
            <a:r>
              <a:rPr lang="en-US" sz="1000" dirty="0"/>
              <a:t>SIM TFWG Workshop and Planning Meeting, </a:t>
            </a:r>
            <a:r>
              <a:rPr lang="en-US" sz="1000" dirty="0" smtClean="0"/>
              <a:t>Queretaro, Mexico</a:t>
            </a:r>
            <a:endParaRPr lang="en-US" sz="1000" dirty="0"/>
          </a:p>
          <a:p>
            <a:pPr>
              <a:spcBef>
                <a:spcPct val="50000"/>
              </a:spcBef>
            </a:pPr>
            <a:r>
              <a:rPr lang="en-US" sz="1000" dirty="0" smtClean="0"/>
              <a:t>October 15-17, 2012</a:t>
            </a:r>
            <a:endParaRPr lang="en-US" sz="1000" dirty="0"/>
          </a:p>
        </p:txBody>
      </p:sp>
      <p:pic>
        <p:nvPicPr>
          <p:cNvPr id="22" name="Picture 40" descr="sim_logo_2009"/>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8534400" y="6369050"/>
            <a:ext cx="609600" cy="488950"/>
          </a:xfrm>
          <a:prstGeom prst="rect">
            <a:avLst/>
          </a:prstGeom>
          <a:noFill/>
          <a:extLst>
            <a:ext uri="{909E8E84-426E-40DD-AFC4-6F175D3DCCD1}">
              <a14:hiddenFill xmlns:a14="http://schemas.microsoft.com/office/drawing/2010/main">
                <a:solidFill>
                  <a:srgbClr val="FFFFFF"/>
                </a:solidFill>
              </a14:hiddenFill>
            </a:ext>
          </a:extLst>
        </p:spPr>
      </p:pic>
      <p:sp>
        <p:nvSpPr>
          <p:cNvPr id="23" name="Line 44"/>
          <p:cNvSpPr>
            <a:spLocks noChangeShapeType="1"/>
          </p:cNvSpPr>
          <p:nvPr userDrawn="1"/>
        </p:nvSpPr>
        <p:spPr bwMode="auto">
          <a:xfrm>
            <a:off x="0" y="6324600"/>
            <a:ext cx="9144000" cy="0"/>
          </a:xfrm>
          <a:prstGeom prst="line">
            <a:avLst/>
          </a:prstGeom>
          <a:noFill/>
          <a:ln w="1270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lIns="90488" tIns="44450" rIns="90488" bIns="44450" anchor="ctr"/>
          <a:lstStyle/>
          <a:p>
            <a:endParaRPr lang="en-US"/>
          </a:p>
        </p:txBody>
      </p:sp>
    </p:spTree>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 id="2147484792" r:id="rId13"/>
    <p:sldLayoutId id="2147484793" r:id="rId14"/>
    <p:sldLayoutId id="2147484794" r:id="rId15"/>
    <p:sldLayoutId id="2147484795" r:id="rId16"/>
    <p:sldLayoutId id="2147484796" r:id="rId17"/>
    <p:sldLayoutId id="2147483665" r:id="rId18"/>
    <p:sldLayoutId id="2147484797" r:id="rId19"/>
    <p:sldLayoutId id="2147484798" r:id="rId20"/>
    <p:sldLayoutId id="2147484799" r:id="rId21"/>
    <p:sldLayoutId id="2147484803" r:id="rId2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9.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22.w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3.emf"/><Relationship Id="rId4" Type="http://schemas.openxmlformats.org/officeDocument/2006/relationships/oleObject" Target="../embeddings/Microsoft_Word_97_-_2003_Document1.doc"/></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image" Target="../media/image49.jpeg"/><Relationship Id="rId18" Type="http://schemas.openxmlformats.org/officeDocument/2006/relationships/image" Target="../media/image54.jpeg"/><Relationship Id="rId3" Type="http://schemas.openxmlformats.org/officeDocument/2006/relationships/image" Target="../media/image39.jpeg"/><Relationship Id="rId7" Type="http://schemas.openxmlformats.org/officeDocument/2006/relationships/image" Target="../media/image43.wmf"/><Relationship Id="rId12" Type="http://schemas.openxmlformats.org/officeDocument/2006/relationships/image" Target="../media/image48.png"/><Relationship Id="rId17" Type="http://schemas.openxmlformats.org/officeDocument/2006/relationships/image" Target="../media/image53.jpeg"/><Relationship Id="rId2" Type="http://schemas.openxmlformats.org/officeDocument/2006/relationships/notesSlide" Target="../notesSlides/notesSlide26.xml"/><Relationship Id="rId16" Type="http://schemas.openxmlformats.org/officeDocument/2006/relationships/image" Target="../media/image52.jpeg"/><Relationship Id="rId20" Type="http://schemas.openxmlformats.org/officeDocument/2006/relationships/image" Target="../media/image56.wmf"/><Relationship Id="rId1" Type="http://schemas.openxmlformats.org/officeDocument/2006/relationships/slideLayout" Target="../slideLayouts/slideLayout7.xml"/><Relationship Id="rId6" Type="http://schemas.openxmlformats.org/officeDocument/2006/relationships/image" Target="../media/image42.wmf"/><Relationship Id="rId11" Type="http://schemas.openxmlformats.org/officeDocument/2006/relationships/image" Target="../media/image47.wmf"/><Relationship Id="rId5" Type="http://schemas.openxmlformats.org/officeDocument/2006/relationships/image" Target="../media/image41.wmf"/><Relationship Id="rId15" Type="http://schemas.openxmlformats.org/officeDocument/2006/relationships/image" Target="../media/image51.jpeg"/><Relationship Id="rId10" Type="http://schemas.openxmlformats.org/officeDocument/2006/relationships/image" Target="../media/image46.jpeg"/><Relationship Id="rId19" Type="http://schemas.openxmlformats.org/officeDocument/2006/relationships/image" Target="../media/image55.png"/><Relationship Id="rId4" Type="http://schemas.openxmlformats.org/officeDocument/2006/relationships/image" Target="../media/image40.wmf"/><Relationship Id="rId9" Type="http://schemas.openxmlformats.org/officeDocument/2006/relationships/image" Target="../media/image45.gif"/><Relationship Id="rId14" Type="http://schemas.openxmlformats.org/officeDocument/2006/relationships/image" Target="../media/image5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wmf"/><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28600" y="228600"/>
            <a:ext cx="8763000" cy="3962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b="1" dirty="0" smtClean="0">
                <a:solidFill>
                  <a:srgbClr val="000000"/>
                </a:solidFill>
                <a:latin typeface="Tahoma" pitchFamily="34" charset="0"/>
              </a:rPr>
              <a:t>The Global Positioning System (GPS)</a:t>
            </a:r>
            <a:r>
              <a:rPr lang="en-US" sz="3600" dirty="0" smtClean="0">
                <a:solidFill>
                  <a:srgbClr val="000000"/>
                </a:solidFill>
                <a:latin typeface="Tahoma" pitchFamily="34" charset="0"/>
              </a:rPr>
              <a:t/>
            </a:r>
            <a:br>
              <a:rPr lang="en-US" sz="3600" dirty="0" smtClean="0">
                <a:solidFill>
                  <a:srgbClr val="000000"/>
                </a:solidFill>
                <a:latin typeface="Tahoma" pitchFamily="34" charset="0"/>
              </a:rPr>
            </a:br>
            <a:endParaRPr lang="en-US" sz="3600" dirty="0">
              <a:solidFill>
                <a:srgbClr val="000000"/>
              </a:solidFill>
              <a:effectLst>
                <a:outerShdw blurRad="38100" dist="38100" dir="2700000" algn="tl">
                  <a:srgbClr val="C0C0C0"/>
                </a:outerShdw>
              </a:effectLst>
              <a:latin typeface="Tahoma" pitchFamily="34" charset="0"/>
            </a:endParaRPr>
          </a:p>
        </p:txBody>
      </p:sp>
      <p:sp>
        <p:nvSpPr>
          <p:cNvPr id="3" name="Text Box 1030"/>
          <p:cNvSpPr txBox="1">
            <a:spLocks noChangeArrowheads="1"/>
          </p:cNvSpPr>
          <p:nvPr/>
        </p:nvSpPr>
        <p:spPr bwMode="auto">
          <a:xfrm>
            <a:off x="914400" y="4027714"/>
            <a:ext cx="7543800" cy="178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pPr>
              <a:lnSpc>
                <a:spcPct val="70000"/>
              </a:lnSpc>
              <a:spcBef>
                <a:spcPct val="50000"/>
              </a:spcBef>
            </a:pPr>
            <a:r>
              <a:rPr lang="en-US" sz="2000" dirty="0">
                <a:solidFill>
                  <a:schemeClr val="tx1"/>
                </a:solidFill>
                <a:latin typeface="Tahoma" pitchFamily="34" charset="0"/>
              </a:rPr>
              <a:t>Michael </a:t>
            </a:r>
            <a:r>
              <a:rPr lang="en-US" sz="2000" dirty="0" smtClean="0">
                <a:solidFill>
                  <a:schemeClr val="tx1"/>
                </a:solidFill>
                <a:latin typeface="Tahoma" pitchFamily="34" charset="0"/>
              </a:rPr>
              <a:t>Lombardi</a:t>
            </a:r>
          </a:p>
          <a:p>
            <a:pPr>
              <a:lnSpc>
                <a:spcPct val="70000"/>
              </a:lnSpc>
              <a:spcBef>
                <a:spcPct val="50000"/>
              </a:spcBef>
            </a:pPr>
            <a:r>
              <a:rPr lang="en-US" sz="2000" dirty="0" smtClean="0">
                <a:solidFill>
                  <a:schemeClr val="tx1"/>
                </a:solidFill>
                <a:latin typeface="Tahoma" pitchFamily="34" charset="0"/>
              </a:rPr>
              <a:t>Chair, SIM Time and Frequency Metrology Working Group</a:t>
            </a:r>
            <a:endParaRPr lang="en-US" sz="2000" dirty="0">
              <a:solidFill>
                <a:schemeClr val="tx1"/>
              </a:solidFill>
              <a:latin typeface="Tahoma" pitchFamily="34" charset="0"/>
            </a:endParaRPr>
          </a:p>
          <a:p>
            <a:pPr>
              <a:lnSpc>
                <a:spcPct val="70000"/>
              </a:lnSpc>
              <a:spcBef>
                <a:spcPct val="50000"/>
              </a:spcBef>
            </a:pPr>
            <a:r>
              <a:rPr lang="en-US" sz="2000" dirty="0">
                <a:solidFill>
                  <a:schemeClr val="tx1"/>
                </a:solidFill>
                <a:latin typeface="Tahoma" pitchFamily="34" charset="0"/>
              </a:rPr>
              <a:t>National Institute of Standards and Technology (NIST)</a:t>
            </a:r>
          </a:p>
          <a:p>
            <a:pPr>
              <a:lnSpc>
                <a:spcPct val="70000"/>
              </a:lnSpc>
              <a:spcBef>
                <a:spcPct val="50000"/>
              </a:spcBef>
            </a:pPr>
            <a:r>
              <a:rPr lang="en-US" sz="2000" dirty="0">
                <a:solidFill>
                  <a:schemeClr val="tx1"/>
                </a:solidFill>
                <a:latin typeface="Tahoma" pitchFamily="34" charset="0"/>
              </a:rPr>
              <a:t>lombardi@nist.gov</a:t>
            </a:r>
          </a:p>
          <a:p>
            <a:pPr>
              <a:lnSpc>
                <a:spcPct val="50000"/>
              </a:lnSpc>
              <a:spcBef>
                <a:spcPct val="50000"/>
              </a:spcBef>
            </a:pPr>
            <a:endParaRPr lang="en-US" dirty="0">
              <a:solidFill>
                <a:srgbClr val="FAFD00"/>
              </a:solidFill>
              <a:latin typeface="Tahoma" pitchFamily="34" charset="0"/>
            </a:endParaRPr>
          </a:p>
        </p:txBody>
      </p:sp>
    </p:spTree>
    <p:extLst>
      <p:ext uri="{BB962C8B-B14F-4D97-AF65-F5344CB8AC3E}">
        <p14:creationId xmlns:p14="http://schemas.microsoft.com/office/powerpoint/2010/main" val="235017154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a:xfrm>
            <a:off x="228600" y="609600"/>
            <a:ext cx="8763000" cy="3962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r>
              <a:rPr lang="en-US" b="1" dirty="0" smtClean="0">
                <a:solidFill>
                  <a:srgbClr val="000000"/>
                </a:solidFill>
                <a:latin typeface="Tahoma" pitchFamily="34" charset="0"/>
              </a:rPr>
              <a:t>What is GPS?</a:t>
            </a:r>
            <a:endParaRPr lang="en-US" b="1" dirty="0">
              <a:solidFill>
                <a:srgbClr val="000000"/>
              </a:solidFill>
              <a:effectLst>
                <a:outerShdw blurRad="38100" dist="38100" dir="2700000" algn="tl">
                  <a:srgbClr val="C0C0C0"/>
                </a:outerShdw>
              </a:effectLst>
              <a:latin typeface="Tahoma" pitchFamily="34" charset="0"/>
            </a:endParaRPr>
          </a:p>
        </p:txBody>
      </p:sp>
    </p:spTree>
    <p:extLst>
      <p:ext uri="{BB962C8B-B14F-4D97-AF65-F5344CB8AC3E}">
        <p14:creationId xmlns:p14="http://schemas.microsoft.com/office/powerpoint/2010/main" val="111367375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5778" name="Rectangle 2"/>
          <p:cNvSpPr>
            <a:spLocks noGrp="1" noChangeArrowheads="1"/>
          </p:cNvSpPr>
          <p:nvPr>
            <p:ph type="body" idx="1"/>
          </p:nvPr>
        </p:nvSpPr>
        <p:spPr>
          <a:xfrm>
            <a:off x="0" y="228600"/>
            <a:ext cx="4419600" cy="6019800"/>
          </a:xfrm>
          <a:solidFill>
            <a:schemeClr val="bg1"/>
          </a:solidFill>
        </p:spPr>
        <p:txBody>
          <a:bodyPr>
            <a:noAutofit/>
          </a:bodyPr>
          <a:lstStyle/>
          <a:p>
            <a:pPr>
              <a:lnSpc>
                <a:spcPct val="80000"/>
              </a:lnSpc>
              <a:buClr>
                <a:schemeClr val="bg2">
                  <a:lumMod val="50000"/>
                </a:schemeClr>
              </a:buClr>
              <a:buFont typeface="Wingdings" pitchFamily="2" charset="2"/>
              <a:buChar char="§"/>
            </a:pPr>
            <a:r>
              <a:rPr lang="en-US" sz="1800" dirty="0" smtClean="0">
                <a:solidFill>
                  <a:schemeClr val="tx1"/>
                </a:solidFill>
                <a:effectLst/>
                <a:latin typeface="Arial" pitchFamily="34" charset="0"/>
                <a:cs typeface="Arial" pitchFamily="34" charset="0"/>
              </a:rPr>
              <a:t>The Global Positioning System (GPS) </a:t>
            </a:r>
            <a:r>
              <a:rPr lang="en-US" sz="1800" dirty="0">
                <a:solidFill>
                  <a:schemeClr val="tx1"/>
                </a:solidFill>
                <a:effectLst/>
                <a:latin typeface="Arial" pitchFamily="34" charset="0"/>
                <a:cs typeface="Arial" pitchFamily="34" charset="0"/>
              </a:rPr>
              <a:t>is </a:t>
            </a:r>
            <a:r>
              <a:rPr lang="en-US" sz="1800" dirty="0" smtClean="0">
                <a:solidFill>
                  <a:schemeClr val="tx1"/>
                </a:solidFill>
                <a:effectLst/>
                <a:latin typeface="Arial" pitchFamily="34" charset="0"/>
                <a:cs typeface="Arial" pitchFamily="34" charset="0"/>
              </a:rPr>
              <a:t>not only a </a:t>
            </a:r>
            <a:r>
              <a:rPr lang="en-US" sz="1800" dirty="0">
                <a:solidFill>
                  <a:schemeClr val="tx1"/>
                </a:solidFill>
                <a:effectLst/>
                <a:latin typeface="Arial" pitchFamily="34" charset="0"/>
                <a:cs typeface="Arial" pitchFamily="34" charset="0"/>
              </a:rPr>
              <a:t>positioning and navigation system, </a:t>
            </a:r>
            <a:r>
              <a:rPr lang="en-US" sz="1800" dirty="0" smtClean="0">
                <a:solidFill>
                  <a:schemeClr val="tx1"/>
                </a:solidFill>
                <a:effectLst/>
                <a:latin typeface="Arial" pitchFamily="34" charset="0"/>
                <a:cs typeface="Arial" pitchFamily="34" charset="0"/>
              </a:rPr>
              <a:t>but the </a:t>
            </a:r>
            <a:r>
              <a:rPr lang="en-US" sz="1800" dirty="0">
                <a:solidFill>
                  <a:schemeClr val="tx1"/>
                </a:solidFill>
                <a:effectLst/>
                <a:latin typeface="Arial" pitchFamily="34" charset="0"/>
                <a:cs typeface="Arial" pitchFamily="34" charset="0"/>
              </a:rPr>
              <a:t>main system used to distribute accurate time and frequency worldwide</a:t>
            </a:r>
          </a:p>
          <a:p>
            <a:pPr>
              <a:lnSpc>
                <a:spcPct val="80000"/>
              </a:lnSpc>
              <a:buClr>
                <a:schemeClr val="bg2">
                  <a:lumMod val="50000"/>
                </a:schemeClr>
              </a:buClr>
              <a:buFont typeface="Wingdings" pitchFamily="2" charset="2"/>
              <a:buChar char="§"/>
            </a:pPr>
            <a:endParaRPr lang="en-US" sz="1800" dirty="0">
              <a:noFill/>
              <a:effectLst/>
              <a:latin typeface="Arial" pitchFamily="34" charset="0"/>
              <a:cs typeface="Arial" pitchFamily="34" charset="0"/>
            </a:endParaRPr>
          </a:p>
          <a:p>
            <a:pPr>
              <a:lnSpc>
                <a:spcPct val="80000"/>
              </a:lnSpc>
              <a:buClr>
                <a:schemeClr val="bg2">
                  <a:lumMod val="50000"/>
                </a:schemeClr>
              </a:buClr>
              <a:buFont typeface="Wingdings" pitchFamily="2" charset="2"/>
              <a:buChar char="§"/>
            </a:pPr>
            <a:r>
              <a:rPr lang="en-US" sz="1800" dirty="0">
                <a:solidFill>
                  <a:schemeClr val="tx1"/>
                </a:solidFill>
                <a:effectLst/>
                <a:latin typeface="Arial" pitchFamily="34" charset="0"/>
                <a:cs typeface="Arial" pitchFamily="34" charset="0"/>
              </a:rPr>
              <a:t>The constellation includes </a:t>
            </a:r>
            <a:r>
              <a:rPr lang="en-US" sz="1800" dirty="0" smtClean="0">
                <a:solidFill>
                  <a:schemeClr val="tx1"/>
                </a:solidFill>
                <a:effectLst/>
                <a:latin typeface="Arial" pitchFamily="34" charset="0"/>
                <a:cs typeface="Arial" pitchFamily="34" charset="0"/>
              </a:rPr>
              <a:t>a maximum </a:t>
            </a:r>
            <a:r>
              <a:rPr lang="en-US" sz="1800" dirty="0">
                <a:solidFill>
                  <a:schemeClr val="tx1"/>
                </a:solidFill>
                <a:effectLst/>
                <a:latin typeface="Arial" pitchFamily="34" charset="0"/>
                <a:cs typeface="Arial" pitchFamily="34" charset="0"/>
              </a:rPr>
              <a:t>of 32 satellites </a:t>
            </a:r>
            <a:r>
              <a:rPr lang="en-US" sz="1800" dirty="0" smtClean="0">
                <a:solidFill>
                  <a:schemeClr val="tx1"/>
                </a:solidFill>
                <a:effectLst/>
                <a:latin typeface="Arial" pitchFamily="34" charset="0"/>
                <a:cs typeface="Arial" pitchFamily="34" charset="0"/>
              </a:rPr>
              <a:t>(32 </a:t>
            </a:r>
            <a:r>
              <a:rPr lang="en-US" sz="1800" dirty="0">
                <a:solidFill>
                  <a:schemeClr val="tx1"/>
                </a:solidFill>
                <a:effectLst/>
                <a:latin typeface="Arial" pitchFamily="34" charset="0"/>
                <a:cs typeface="Arial" pitchFamily="34" charset="0"/>
              </a:rPr>
              <a:t>satellites are in orbit as of </a:t>
            </a:r>
            <a:r>
              <a:rPr lang="en-US" sz="1800" dirty="0" smtClean="0">
                <a:solidFill>
                  <a:schemeClr val="tx1"/>
                </a:solidFill>
                <a:effectLst/>
                <a:latin typeface="Arial" pitchFamily="34" charset="0"/>
                <a:cs typeface="Arial" pitchFamily="34" charset="0"/>
              </a:rPr>
              <a:t>October 2012)</a:t>
            </a:r>
            <a:endParaRPr lang="en-US" sz="1800" dirty="0">
              <a:solidFill>
                <a:schemeClr val="tx1"/>
              </a:solidFill>
              <a:effectLst/>
              <a:latin typeface="Arial" pitchFamily="34" charset="0"/>
              <a:cs typeface="Arial" pitchFamily="34" charset="0"/>
            </a:endParaRPr>
          </a:p>
          <a:p>
            <a:pPr>
              <a:lnSpc>
                <a:spcPct val="80000"/>
              </a:lnSpc>
              <a:buClr>
                <a:schemeClr val="bg2">
                  <a:lumMod val="50000"/>
                </a:schemeClr>
              </a:buClr>
              <a:buFont typeface="Wingdings" pitchFamily="2" charset="2"/>
              <a:buChar char="§"/>
            </a:pPr>
            <a:endParaRPr lang="en-US" sz="1800" dirty="0">
              <a:solidFill>
                <a:schemeClr val="tx1"/>
              </a:solidFill>
              <a:effectLst/>
              <a:latin typeface="Arial" pitchFamily="34" charset="0"/>
              <a:cs typeface="Arial" pitchFamily="34" charset="0"/>
            </a:endParaRPr>
          </a:p>
          <a:p>
            <a:pPr lvl="1">
              <a:lnSpc>
                <a:spcPct val="80000"/>
              </a:lnSpc>
              <a:buClr>
                <a:schemeClr val="bg2">
                  <a:lumMod val="50000"/>
                </a:schemeClr>
              </a:buClr>
              <a:buFont typeface="Wingdings" pitchFamily="2" charset="2"/>
              <a:buChar char="§"/>
            </a:pPr>
            <a:r>
              <a:rPr lang="en-US" sz="1800" dirty="0">
                <a:solidFill>
                  <a:schemeClr val="tx1"/>
                </a:solidFill>
                <a:effectLst/>
                <a:latin typeface="Arial" pitchFamily="34" charset="0"/>
                <a:cs typeface="Arial" pitchFamily="34" charset="0"/>
              </a:rPr>
              <a:t>The satellites are in </a:t>
            </a:r>
            <a:r>
              <a:rPr lang="en-US" sz="1800" dirty="0" smtClean="0">
                <a:solidFill>
                  <a:schemeClr val="tx1"/>
                </a:solidFill>
                <a:effectLst/>
                <a:latin typeface="Arial" pitchFamily="34" charset="0"/>
                <a:cs typeface="Arial" pitchFamily="34" charset="0"/>
              </a:rPr>
              <a:t>semi-synchronous orbit </a:t>
            </a:r>
            <a:r>
              <a:rPr lang="en-US" sz="1800" dirty="0">
                <a:solidFill>
                  <a:schemeClr val="tx1"/>
                </a:solidFill>
                <a:effectLst/>
                <a:latin typeface="Arial" pitchFamily="34" charset="0"/>
                <a:cs typeface="Arial" pitchFamily="34" charset="0"/>
              </a:rPr>
              <a:t>at an altitude of about 20,200 </a:t>
            </a:r>
            <a:r>
              <a:rPr lang="en-US" sz="1800" dirty="0" smtClean="0">
                <a:solidFill>
                  <a:schemeClr val="tx1"/>
                </a:solidFill>
                <a:effectLst/>
                <a:latin typeface="Arial" pitchFamily="34" charset="0"/>
                <a:cs typeface="Arial" pitchFamily="34" charset="0"/>
              </a:rPr>
              <a:t>km</a:t>
            </a:r>
          </a:p>
          <a:p>
            <a:pPr marL="301943" lvl="1" indent="0">
              <a:lnSpc>
                <a:spcPct val="80000"/>
              </a:lnSpc>
              <a:buClr>
                <a:schemeClr val="bg2">
                  <a:lumMod val="50000"/>
                </a:schemeClr>
              </a:buClr>
              <a:buNone/>
            </a:pPr>
            <a:endParaRPr lang="en-US" sz="1800" dirty="0">
              <a:solidFill>
                <a:schemeClr val="tx1"/>
              </a:solidFill>
              <a:effectLst/>
              <a:latin typeface="Arial" pitchFamily="34" charset="0"/>
              <a:cs typeface="Arial" pitchFamily="34" charset="0"/>
            </a:endParaRPr>
          </a:p>
          <a:p>
            <a:pPr lvl="1">
              <a:lnSpc>
                <a:spcPct val="80000"/>
              </a:lnSpc>
              <a:buClr>
                <a:schemeClr val="bg2">
                  <a:lumMod val="50000"/>
                </a:schemeClr>
              </a:buClr>
              <a:buFont typeface="Wingdings" pitchFamily="2" charset="2"/>
              <a:buChar char="§"/>
            </a:pPr>
            <a:r>
              <a:rPr lang="en-US" sz="1800" dirty="0">
                <a:solidFill>
                  <a:schemeClr val="tx1"/>
                </a:solidFill>
                <a:effectLst/>
                <a:latin typeface="Arial" pitchFamily="34" charset="0"/>
                <a:cs typeface="Arial" pitchFamily="34" charset="0"/>
              </a:rPr>
              <a:t>The orbital period is 11 hours, 58 </a:t>
            </a:r>
            <a:r>
              <a:rPr lang="en-US" sz="1800" dirty="0" smtClean="0">
                <a:solidFill>
                  <a:schemeClr val="tx1"/>
                </a:solidFill>
                <a:effectLst/>
                <a:latin typeface="Arial" pitchFamily="34" charset="0"/>
                <a:cs typeface="Arial" pitchFamily="34" charset="0"/>
              </a:rPr>
              <a:t>minutes</a:t>
            </a:r>
          </a:p>
          <a:p>
            <a:pPr marL="301943" lvl="1" indent="0">
              <a:lnSpc>
                <a:spcPct val="80000"/>
              </a:lnSpc>
              <a:buClr>
                <a:schemeClr val="bg2">
                  <a:lumMod val="50000"/>
                </a:schemeClr>
              </a:buClr>
              <a:buNone/>
            </a:pPr>
            <a:endParaRPr lang="en-US" sz="1800" dirty="0">
              <a:solidFill>
                <a:schemeClr val="tx1"/>
              </a:solidFill>
              <a:effectLst/>
              <a:latin typeface="Arial" pitchFamily="34" charset="0"/>
              <a:cs typeface="Arial" pitchFamily="34" charset="0"/>
            </a:endParaRPr>
          </a:p>
          <a:p>
            <a:pPr lvl="1">
              <a:lnSpc>
                <a:spcPct val="80000"/>
              </a:lnSpc>
              <a:buClr>
                <a:schemeClr val="bg2">
                  <a:lumMod val="50000"/>
                </a:schemeClr>
              </a:buClr>
              <a:buFont typeface="Wingdings" pitchFamily="2" charset="2"/>
              <a:buChar char="§"/>
            </a:pPr>
            <a:r>
              <a:rPr lang="en-US" sz="1800" dirty="0">
                <a:solidFill>
                  <a:schemeClr val="tx1"/>
                </a:solidFill>
                <a:effectLst/>
                <a:latin typeface="Arial" pitchFamily="34" charset="0"/>
                <a:cs typeface="Arial" pitchFamily="34" charset="0"/>
              </a:rPr>
              <a:t>At least four (typically seven or more) satellites can always be received at a given location, so the entire Earth </a:t>
            </a:r>
            <a:r>
              <a:rPr lang="en-US" sz="1800" dirty="0" smtClean="0">
                <a:solidFill>
                  <a:schemeClr val="tx1"/>
                </a:solidFill>
                <a:effectLst/>
                <a:latin typeface="Arial" pitchFamily="34" charset="0"/>
                <a:cs typeface="Arial" pitchFamily="34" charset="0"/>
              </a:rPr>
              <a:t>has </a:t>
            </a:r>
            <a:r>
              <a:rPr lang="en-US" sz="1800" dirty="0">
                <a:solidFill>
                  <a:schemeClr val="tx1"/>
                </a:solidFill>
                <a:effectLst/>
                <a:latin typeface="Arial" pitchFamily="34" charset="0"/>
                <a:cs typeface="Arial" pitchFamily="34" charset="0"/>
              </a:rPr>
              <a:t>continuous GPS coverage</a:t>
            </a:r>
          </a:p>
          <a:p>
            <a:pPr lvl="2">
              <a:lnSpc>
                <a:spcPct val="80000"/>
              </a:lnSpc>
              <a:buClr>
                <a:schemeClr val="bg2">
                  <a:lumMod val="50000"/>
                </a:schemeClr>
              </a:buClr>
              <a:buFont typeface="Wingdings" pitchFamily="2" charset="2"/>
              <a:buChar char="§"/>
            </a:pPr>
            <a:endParaRPr lang="en-US" sz="1800" i="1" dirty="0">
              <a:solidFill>
                <a:schemeClr val="tx1"/>
              </a:solidFill>
              <a:effectLst/>
              <a:latin typeface="Arial" pitchFamily="34" charset="0"/>
              <a:cs typeface="Arial" pitchFamily="34" charset="0"/>
            </a:endParaRPr>
          </a:p>
          <a:p>
            <a:pPr>
              <a:lnSpc>
                <a:spcPct val="80000"/>
              </a:lnSpc>
              <a:buClr>
                <a:schemeClr val="bg2">
                  <a:lumMod val="50000"/>
                </a:schemeClr>
              </a:buClr>
              <a:buFont typeface="Wingdings" pitchFamily="2" charset="2"/>
              <a:buChar char="§"/>
            </a:pPr>
            <a:r>
              <a:rPr lang="en-US" sz="1800" dirty="0">
                <a:solidFill>
                  <a:schemeClr val="tx1"/>
                </a:solidFill>
                <a:effectLst/>
                <a:latin typeface="Arial" pitchFamily="34" charset="0"/>
                <a:cs typeface="Arial" pitchFamily="34" charset="0"/>
              </a:rPr>
              <a:t>The satellites carry either cesium or rubidium </a:t>
            </a:r>
            <a:r>
              <a:rPr lang="en-US" sz="1800" dirty="0" smtClean="0">
                <a:solidFill>
                  <a:schemeClr val="tx1"/>
                </a:solidFill>
                <a:effectLst/>
                <a:latin typeface="Arial" pitchFamily="34" charset="0"/>
                <a:cs typeface="Arial" pitchFamily="34" charset="0"/>
              </a:rPr>
              <a:t>atomic clocks</a:t>
            </a:r>
            <a:endParaRPr lang="en-US" sz="1800" dirty="0">
              <a:solidFill>
                <a:schemeClr val="tx1"/>
              </a:solidFill>
              <a:effectLst/>
              <a:latin typeface="Arial" pitchFamily="34" charset="0"/>
              <a:cs typeface="Arial" pitchFamily="34" charset="0"/>
            </a:endParaRPr>
          </a:p>
        </p:txBody>
      </p:sp>
      <p:sp>
        <p:nvSpPr>
          <p:cNvPr id="1995779" name="Rectangle 3"/>
          <p:cNvSpPr>
            <a:spLocks noGrp="1" noChangeArrowheads="1"/>
          </p:cNvSpPr>
          <p:nvPr>
            <p:ph type="title"/>
          </p:nvPr>
        </p:nvSpPr>
        <p:spPr>
          <a:xfrm>
            <a:off x="5410200" y="381000"/>
            <a:ext cx="2914650" cy="762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rPr>
              <a:t>What is GPS?</a:t>
            </a:r>
          </a:p>
        </p:txBody>
      </p:sp>
      <p:pic>
        <p:nvPicPr>
          <p:cNvPr id="1995780" name="Picture 4" descr="Figure_1_GPS_Constel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66553"/>
            <a:ext cx="44958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315496"/>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5938" name="Rectangle 2"/>
          <p:cNvSpPr>
            <a:spLocks noGrp="1" noChangeArrowheads="1"/>
          </p:cNvSpPr>
          <p:nvPr>
            <p:ph type="body" idx="1"/>
          </p:nvPr>
        </p:nvSpPr>
        <p:spPr>
          <a:xfrm>
            <a:off x="838200" y="2438400"/>
            <a:ext cx="7772400" cy="3886200"/>
          </a:xfrm>
        </p:spPr>
        <p:txBody>
          <a:bodyPr>
            <a:normAutofit/>
          </a:bodyPr>
          <a:lstStyle/>
          <a:p>
            <a:pPr>
              <a:lnSpc>
                <a:spcPct val="90000"/>
              </a:lnSpc>
              <a:buClr>
                <a:schemeClr val="bg2">
                  <a:lumMod val="50000"/>
                </a:schemeClr>
              </a:buClr>
              <a:buFont typeface="Wingdings" pitchFamily="2" charset="2"/>
              <a:buChar char="ü"/>
            </a:pPr>
            <a:r>
              <a:rPr lang="en-US" sz="1800" dirty="0" smtClean="0">
                <a:solidFill>
                  <a:schemeClr val="tx1"/>
                </a:solidFill>
                <a:effectLst/>
                <a:latin typeface="Arial" pitchFamily="34" charset="0"/>
                <a:cs typeface="Arial" pitchFamily="34" charset="0"/>
              </a:rPr>
              <a:t>Developed </a:t>
            </a:r>
            <a:r>
              <a:rPr lang="en-US" sz="1800" dirty="0">
                <a:solidFill>
                  <a:schemeClr val="tx1"/>
                </a:solidFill>
                <a:effectLst/>
                <a:latin typeface="Arial" pitchFamily="34" charset="0"/>
                <a:cs typeface="Arial" pitchFamily="34" charset="0"/>
              </a:rPr>
              <a:t>by the US Department of Defense </a:t>
            </a:r>
            <a:endParaRPr lang="en-US" sz="1800" dirty="0" smtClean="0">
              <a:solidFill>
                <a:schemeClr val="tx1"/>
              </a:solidFill>
              <a:effectLst/>
              <a:latin typeface="Arial" pitchFamily="34" charset="0"/>
              <a:cs typeface="Arial" pitchFamily="34" charset="0"/>
            </a:endParaRPr>
          </a:p>
          <a:p>
            <a:pPr>
              <a:lnSpc>
                <a:spcPct val="90000"/>
              </a:lnSpc>
              <a:buClr>
                <a:schemeClr val="bg2">
                  <a:lumMod val="50000"/>
                </a:schemeClr>
              </a:buClr>
              <a:buFont typeface="Wingdings" pitchFamily="2" charset="2"/>
              <a:buChar char="ü"/>
            </a:pPr>
            <a:endParaRPr lang="en-US" sz="1800" dirty="0">
              <a:solidFill>
                <a:schemeClr val="tx1"/>
              </a:solidFill>
              <a:effectLst/>
              <a:latin typeface="Arial" pitchFamily="34" charset="0"/>
              <a:cs typeface="Arial" pitchFamily="34" charset="0"/>
            </a:endParaRPr>
          </a:p>
          <a:p>
            <a:pPr>
              <a:lnSpc>
                <a:spcPct val="90000"/>
              </a:lnSpc>
              <a:buClr>
                <a:schemeClr val="bg2">
                  <a:lumMod val="50000"/>
                </a:schemeClr>
              </a:buClr>
              <a:buFont typeface="Wingdings" pitchFamily="2" charset="2"/>
              <a:buChar char="ü"/>
            </a:pPr>
            <a:r>
              <a:rPr lang="en-US" sz="1800" dirty="0" smtClean="0">
                <a:solidFill>
                  <a:schemeClr val="tx1"/>
                </a:solidFill>
                <a:effectLst/>
                <a:latin typeface="Arial" pitchFamily="34" charset="0"/>
                <a:cs typeface="Arial" pitchFamily="34" charset="0"/>
              </a:rPr>
              <a:t>The first </a:t>
            </a:r>
            <a:r>
              <a:rPr lang="en-US" sz="1800" dirty="0">
                <a:solidFill>
                  <a:schemeClr val="tx1"/>
                </a:solidFill>
                <a:effectLst/>
                <a:latin typeface="Arial" pitchFamily="34" charset="0"/>
                <a:cs typeface="Arial" pitchFamily="34" charset="0"/>
              </a:rPr>
              <a:t>prototype GPS </a:t>
            </a:r>
            <a:r>
              <a:rPr lang="en-US" sz="1800" dirty="0" smtClean="0">
                <a:solidFill>
                  <a:schemeClr val="tx1"/>
                </a:solidFill>
                <a:effectLst/>
                <a:latin typeface="Arial" pitchFamily="34" charset="0"/>
                <a:cs typeface="Arial" pitchFamily="34" charset="0"/>
              </a:rPr>
              <a:t>satellite was </a:t>
            </a:r>
            <a:r>
              <a:rPr lang="en-US" sz="1800" dirty="0">
                <a:solidFill>
                  <a:schemeClr val="tx1"/>
                </a:solidFill>
                <a:effectLst/>
                <a:latin typeface="Arial" pitchFamily="34" charset="0"/>
                <a:cs typeface="Arial" pitchFamily="34" charset="0"/>
              </a:rPr>
              <a:t>launched in </a:t>
            </a:r>
            <a:r>
              <a:rPr lang="en-US" sz="1800" dirty="0" smtClean="0">
                <a:solidFill>
                  <a:schemeClr val="tx1"/>
                </a:solidFill>
                <a:effectLst/>
                <a:latin typeface="Arial" pitchFamily="34" charset="0"/>
                <a:cs typeface="Arial" pitchFamily="34" charset="0"/>
              </a:rPr>
              <a:t>1978</a:t>
            </a:r>
          </a:p>
          <a:p>
            <a:pPr>
              <a:lnSpc>
                <a:spcPct val="90000"/>
              </a:lnSpc>
              <a:buClr>
                <a:schemeClr val="bg2">
                  <a:lumMod val="50000"/>
                </a:schemeClr>
              </a:buClr>
              <a:buFont typeface="Wingdings" pitchFamily="2" charset="2"/>
              <a:buChar char="ü"/>
            </a:pPr>
            <a:endParaRPr lang="en-US" sz="1800" dirty="0">
              <a:solidFill>
                <a:schemeClr val="tx1"/>
              </a:solidFill>
              <a:effectLst/>
              <a:latin typeface="Arial" pitchFamily="34" charset="0"/>
              <a:cs typeface="Arial" pitchFamily="34" charset="0"/>
            </a:endParaRPr>
          </a:p>
          <a:p>
            <a:pPr>
              <a:lnSpc>
                <a:spcPct val="90000"/>
              </a:lnSpc>
              <a:buClr>
                <a:schemeClr val="bg2">
                  <a:lumMod val="50000"/>
                </a:schemeClr>
              </a:buClr>
              <a:buFont typeface="Wingdings" pitchFamily="2" charset="2"/>
              <a:buChar char="ü"/>
            </a:pPr>
            <a:r>
              <a:rPr lang="en-US" sz="1800" dirty="0" smtClean="0">
                <a:solidFill>
                  <a:schemeClr val="tx1"/>
                </a:solidFill>
                <a:effectLst/>
                <a:latin typeface="Arial" pitchFamily="34" charset="0"/>
                <a:cs typeface="Arial" pitchFamily="34" charset="0"/>
              </a:rPr>
              <a:t>Full </a:t>
            </a:r>
            <a:r>
              <a:rPr lang="en-US" sz="1800" dirty="0">
                <a:solidFill>
                  <a:schemeClr val="tx1"/>
                </a:solidFill>
                <a:effectLst/>
                <a:latin typeface="Arial" pitchFamily="34" charset="0"/>
                <a:cs typeface="Arial" pitchFamily="34" charset="0"/>
              </a:rPr>
              <a:t>Operational Capability </a:t>
            </a:r>
            <a:r>
              <a:rPr lang="en-US" sz="1800" dirty="0" smtClean="0">
                <a:solidFill>
                  <a:schemeClr val="tx1"/>
                </a:solidFill>
                <a:effectLst/>
                <a:latin typeface="Arial" pitchFamily="34" charset="0"/>
                <a:cs typeface="Arial" pitchFamily="34" charset="0"/>
              </a:rPr>
              <a:t>for GPS was declared </a:t>
            </a:r>
            <a:r>
              <a:rPr lang="en-US" sz="1800" dirty="0">
                <a:solidFill>
                  <a:schemeClr val="tx1"/>
                </a:solidFill>
                <a:effectLst/>
                <a:latin typeface="Arial" pitchFamily="34" charset="0"/>
                <a:cs typeface="Arial" pitchFamily="34" charset="0"/>
              </a:rPr>
              <a:t>in late </a:t>
            </a:r>
            <a:r>
              <a:rPr lang="en-US" sz="1800" dirty="0" smtClean="0">
                <a:solidFill>
                  <a:schemeClr val="tx1"/>
                </a:solidFill>
                <a:effectLst/>
                <a:latin typeface="Arial" pitchFamily="34" charset="0"/>
                <a:cs typeface="Arial" pitchFamily="34" charset="0"/>
              </a:rPr>
              <a:t>1993, prior to that it was considered an experimental system.  Many </a:t>
            </a:r>
            <a:r>
              <a:rPr lang="en-US" sz="1800" dirty="0" smtClean="0">
                <a:solidFill>
                  <a:schemeClr val="tx1"/>
                </a:solidFill>
                <a:effectLst/>
                <a:latin typeface="Arial" pitchFamily="34" charset="0"/>
                <a:cs typeface="Arial" pitchFamily="34" charset="0"/>
              </a:rPr>
              <a:t>products </a:t>
            </a:r>
            <a:r>
              <a:rPr lang="en-US" sz="1800" dirty="0" smtClean="0">
                <a:solidFill>
                  <a:schemeClr val="tx1"/>
                </a:solidFill>
                <a:effectLst/>
                <a:latin typeface="Arial" pitchFamily="34" charset="0"/>
                <a:cs typeface="Arial" pitchFamily="34" charset="0"/>
              </a:rPr>
              <a:t>became available when it was declared operational.</a:t>
            </a:r>
          </a:p>
          <a:p>
            <a:pPr>
              <a:lnSpc>
                <a:spcPct val="90000"/>
              </a:lnSpc>
              <a:buClr>
                <a:schemeClr val="bg2">
                  <a:lumMod val="50000"/>
                </a:schemeClr>
              </a:buClr>
              <a:buFont typeface="Wingdings" pitchFamily="2" charset="2"/>
              <a:buChar char="ü"/>
            </a:pPr>
            <a:endParaRPr lang="en-US" sz="1800" dirty="0" smtClean="0">
              <a:solidFill>
                <a:schemeClr val="tx1"/>
              </a:solidFill>
              <a:effectLst/>
              <a:latin typeface="Arial" pitchFamily="34" charset="0"/>
              <a:cs typeface="Arial" pitchFamily="34" charset="0"/>
            </a:endParaRPr>
          </a:p>
          <a:p>
            <a:pPr>
              <a:lnSpc>
                <a:spcPct val="90000"/>
              </a:lnSpc>
              <a:buClr>
                <a:schemeClr val="bg2">
                  <a:lumMod val="50000"/>
                </a:schemeClr>
              </a:buClr>
              <a:buFont typeface="Wingdings" pitchFamily="2" charset="2"/>
              <a:buChar char="ü"/>
            </a:pPr>
            <a:r>
              <a:rPr lang="en-US" sz="1800" dirty="0" smtClean="0">
                <a:solidFill>
                  <a:schemeClr val="tx1"/>
                </a:solidFill>
                <a:effectLst/>
                <a:latin typeface="Arial" pitchFamily="34" charset="0"/>
                <a:cs typeface="Arial" pitchFamily="34" charset="0"/>
              </a:rPr>
              <a:t>The accuracy of GPS improved significantly in May 2000.  This was when the U. S. government removed the intentional errors that were being added to the signals sent to civil users, called Selective Availability (SA).  This </a:t>
            </a:r>
            <a:r>
              <a:rPr lang="en-US" sz="1800" dirty="0" smtClean="0">
                <a:solidFill>
                  <a:schemeClr val="tx1"/>
                </a:solidFill>
                <a:latin typeface="Arial" pitchFamily="34" charset="0"/>
                <a:cs typeface="Arial" pitchFamily="34" charset="0"/>
              </a:rPr>
              <a:t>led to a large </a:t>
            </a:r>
            <a:r>
              <a:rPr lang="en-US" sz="1800" dirty="0" smtClean="0">
                <a:solidFill>
                  <a:schemeClr val="tx1"/>
                </a:solidFill>
                <a:effectLst/>
                <a:latin typeface="Arial" pitchFamily="34" charset="0"/>
                <a:cs typeface="Arial" pitchFamily="34" charset="0"/>
              </a:rPr>
              <a:t>demand </a:t>
            </a:r>
            <a:r>
              <a:rPr lang="en-US" sz="1800" dirty="0" smtClean="0">
                <a:solidFill>
                  <a:schemeClr val="tx1"/>
                </a:solidFill>
                <a:effectLst/>
                <a:latin typeface="Arial" pitchFamily="34" charset="0"/>
                <a:cs typeface="Arial" pitchFamily="34" charset="0"/>
              </a:rPr>
              <a:t>for GPS products, and </a:t>
            </a:r>
            <a:r>
              <a:rPr lang="en-US" sz="1800" dirty="0" smtClean="0">
                <a:solidFill>
                  <a:schemeClr val="tx1"/>
                </a:solidFill>
                <a:effectLst/>
                <a:latin typeface="Arial" pitchFamily="34" charset="0"/>
                <a:cs typeface="Arial" pitchFamily="34" charset="0"/>
              </a:rPr>
              <a:t>the </a:t>
            </a:r>
            <a:r>
              <a:rPr lang="en-US" sz="1800" dirty="0" smtClean="0">
                <a:solidFill>
                  <a:schemeClr val="tx1"/>
                </a:solidFill>
                <a:effectLst/>
                <a:latin typeface="Arial" pitchFamily="34" charset="0"/>
                <a:cs typeface="Arial" pitchFamily="34" charset="0"/>
              </a:rPr>
              <a:t>price of GPS equipment dropped dramatically</a:t>
            </a:r>
            <a:r>
              <a:rPr lang="en-US" sz="1800" dirty="0" smtClean="0">
                <a:solidFill>
                  <a:schemeClr val="tx1"/>
                </a:solidFill>
                <a:effectLst/>
                <a:latin typeface="Arial" pitchFamily="34" charset="0"/>
                <a:cs typeface="Arial" pitchFamily="34" charset="0"/>
              </a:rPr>
              <a:t>.</a:t>
            </a:r>
            <a:endParaRPr lang="en-US" sz="1800" dirty="0">
              <a:solidFill>
                <a:schemeClr val="tx1"/>
              </a:solidFill>
              <a:effectLst/>
              <a:latin typeface="Arial" pitchFamily="34" charset="0"/>
              <a:cs typeface="Arial" pitchFamily="34" charset="0"/>
            </a:endParaRPr>
          </a:p>
        </p:txBody>
      </p:sp>
      <p:sp>
        <p:nvSpPr>
          <p:cNvPr id="2215939" name="Rectangle 3"/>
          <p:cNvSpPr>
            <a:spLocks noGrp="1" noChangeArrowheads="1"/>
          </p:cNvSpPr>
          <p:nvPr>
            <p:ph type="title"/>
          </p:nvPr>
        </p:nvSpPr>
        <p:spPr>
          <a:xfrm>
            <a:off x="685800" y="304800"/>
            <a:ext cx="771525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rPr>
              <a:t>GPS History</a:t>
            </a:r>
          </a:p>
        </p:txBody>
      </p:sp>
    </p:spTree>
    <p:extLst>
      <p:ext uri="{BB962C8B-B14F-4D97-AF65-F5344CB8AC3E}">
        <p14:creationId xmlns:p14="http://schemas.microsoft.com/office/powerpoint/2010/main" val="4287160405"/>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7986" name="Rectangle 2"/>
          <p:cNvSpPr>
            <a:spLocks noGrp="1" noChangeArrowheads="1"/>
          </p:cNvSpPr>
          <p:nvPr>
            <p:ph type="title"/>
          </p:nvPr>
        </p:nvSpPr>
        <p:spPr>
          <a:xfrm>
            <a:off x="609600" y="304800"/>
            <a:ext cx="7715250" cy="1066800"/>
          </a:xfrm>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2800" dirty="0">
                <a:solidFill>
                  <a:schemeClr val="bg1"/>
                </a:solidFill>
                <a:latin typeface="Tahoma" pitchFamily="34" charset="0"/>
              </a:rPr>
              <a:t>Why can GPS be trusted as a </a:t>
            </a:r>
            <a:r>
              <a:rPr lang="en-US" sz="2800" dirty="0" smtClean="0">
                <a:solidFill>
                  <a:schemeClr val="bg1"/>
                </a:solidFill>
                <a:latin typeface="Tahoma" pitchFamily="34" charset="0"/>
              </a:rPr>
              <a:t>reference for measuring position, distance, and time?</a:t>
            </a:r>
            <a:endParaRPr lang="en-US" sz="2800" dirty="0">
              <a:solidFill>
                <a:schemeClr val="bg1"/>
              </a:solidFill>
              <a:latin typeface="Tahoma" pitchFamily="34" charset="0"/>
            </a:endParaRPr>
          </a:p>
        </p:txBody>
      </p:sp>
      <p:sp>
        <p:nvSpPr>
          <p:cNvPr id="2217987" name="Rectangle 3"/>
          <p:cNvSpPr>
            <a:spLocks noGrp="1" noChangeArrowheads="1"/>
          </p:cNvSpPr>
          <p:nvPr>
            <p:ph type="body" idx="1"/>
          </p:nvPr>
        </p:nvSpPr>
        <p:spPr>
          <a:xfrm>
            <a:off x="228600" y="1447800"/>
            <a:ext cx="8763000" cy="4800600"/>
          </a:xfrm>
          <a:solidFill>
            <a:schemeClr val="bg1"/>
          </a:solidFill>
        </p:spPr>
        <p:txBody>
          <a:bodyPr>
            <a:noAutofit/>
          </a:bodyPr>
          <a:lstStyle/>
          <a:p>
            <a:pPr>
              <a:lnSpc>
                <a:spcPct val="80000"/>
              </a:lnSpc>
              <a:buClr>
                <a:schemeClr val="tx2">
                  <a:lumMod val="60000"/>
                  <a:lumOff val="40000"/>
                </a:schemeClr>
              </a:buClr>
              <a:buFont typeface="Wingdings" pitchFamily="2" charset="2"/>
              <a:buChar char="ü"/>
            </a:pPr>
            <a:r>
              <a:rPr lang="en-US" sz="1800" dirty="0">
                <a:solidFill>
                  <a:schemeClr val="tx1"/>
                </a:solidFill>
                <a:effectLst/>
                <a:latin typeface="Arial" pitchFamily="34" charset="0"/>
                <a:cs typeface="Arial" pitchFamily="34" charset="0"/>
              </a:rPr>
              <a:t>GPS requires highly accurate </a:t>
            </a:r>
            <a:r>
              <a:rPr lang="en-US" sz="1800" dirty="0" smtClean="0">
                <a:solidFill>
                  <a:schemeClr val="tx1"/>
                </a:solidFill>
                <a:effectLst/>
                <a:latin typeface="Arial" pitchFamily="34" charset="0"/>
                <a:cs typeface="Arial" pitchFamily="34" charset="0"/>
              </a:rPr>
              <a:t>timing derived from atomic clocks, </a:t>
            </a:r>
            <a:r>
              <a:rPr lang="en-US" sz="1800" dirty="0">
                <a:solidFill>
                  <a:schemeClr val="tx1"/>
                </a:solidFill>
                <a:effectLst/>
                <a:latin typeface="Arial" pitchFamily="34" charset="0"/>
                <a:cs typeface="Arial" pitchFamily="34" charset="0"/>
              </a:rPr>
              <a:t>or the navigation system will fail</a:t>
            </a:r>
          </a:p>
          <a:p>
            <a:pPr>
              <a:lnSpc>
                <a:spcPct val="80000"/>
              </a:lnSpc>
              <a:buClr>
                <a:schemeClr val="tx2">
                  <a:lumMod val="60000"/>
                  <a:lumOff val="40000"/>
                </a:schemeClr>
              </a:buClr>
              <a:buFont typeface="Wingdings" pitchFamily="2" charset="2"/>
              <a:buChar char="ü"/>
            </a:pPr>
            <a:endParaRPr lang="en-US" sz="1400" dirty="0">
              <a:solidFill>
                <a:schemeClr val="tx1"/>
              </a:solidFill>
              <a:effectLst/>
              <a:latin typeface="Arial" pitchFamily="34" charset="0"/>
              <a:cs typeface="Arial" pitchFamily="34" charset="0"/>
            </a:endParaRPr>
          </a:p>
          <a:p>
            <a:pPr lvl="1">
              <a:lnSpc>
                <a:spcPct val="80000"/>
              </a:lnSpc>
              <a:buClr>
                <a:schemeClr val="tx2">
                  <a:lumMod val="60000"/>
                  <a:lumOff val="40000"/>
                </a:schemeClr>
              </a:buClr>
              <a:buFont typeface="Wingdings" pitchFamily="2" charset="2"/>
              <a:buChar char="ü"/>
            </a:pPr>
            <a:r>
              <a:rPr lang="en-US" sz="1400" dirty="0">
                <a:solidFill>
                  <a:schemeClr val="tx1"/>
                </a:solidFill>
                <a:effectLst/>
                <a:latin typeface="Arial" pitchFamily="34" charset="0"/>
                <a:cs typeface="Arial" pitchFamily="34" charset="0"/>
              </a:rPr>
              <a:t>Assume that the maximum acceptable uncertainty contribution from the GPS clocks is 1 m:</a:t>
            </a:r>
          </a:p>
          <a:p>
            <a:pPr lvl="1">
              <a:lnSpc>
                <a:spcPct val="80000"/>
              </a:lnSpc>
              <a:buClr>
                <a:schemeClr val="tx2">
                  <a:lumMod val="60000"/>
                  <a:lumOff val="40000"/>
                </a:schemeClr>
              </a:buClr>
              <a:buFont typeface="Wingdings" pitchFamily="2" charset="2"/>
              <a:buChar char="ü"/>
            </a:pPr>
            <a:endParaRPr lang="en-US" sz="1400" dirty="0">
              <a:solidFill>
                <a:schemeClr val="tx1"/>
              </a:solidFill>
              <a:effectLst/>
              <a:latin typeface="Arial" pitchFamily="34" charset="0"/>
              <a:cs typeface="Arial" pitchFamily="34" charset="0"/>
            </a:endParaRPr>
          </a:p>
          <a:p>
            <a:pPr lvl="2">
              <a:lnSpc>
                <a:spcPct val="80000"/>
              </a:lnSpc>
              <a:buClr>
                <a:schemeClr val="tx2">
                  <a:lumMod val="60000"/>
                  <a:lumOff val="40000"/>
                </a:schemeClr>
              </a:buClr>
              <a:buSzTx/>
              <a:buFont typeface="Wingdings" pitchFamily="2" charset="2"/>
              <a:buChar char="ü"/>
            </a:pPr>
            <a:r>
              <a:rPr lang="en-US" sz="1400" dirty="0">
                <a:solidFill>
                  <a:schemeClr val="tx1"/>
                </a:solidFill>
                <a:effectLst/>
                <a:latin typeface="Arial" pitchFamily="34" charset="0"/>
                <a:cs typeface="Arial" pitchFamily="34" charset="0"/>
              </a:rPr>
              <a:t>Light travels 3 x 10</a:t>
            </a:r>
            <a:r>
              <a:rPr lang="en-US" sz="1400" baseline="30000" dirty="0">
                <a:solidFill>
                  <a:schemeClr val="tx1"/>
                </a:solidFill>
                <a:effectLst/>
                <a:latin typeface="Arial" pitchFamily="34" charset="0"/>
                <a:cs typeface="Arial" pitchFamily="34" charset="0"/>
              </a:rPr>
              <a:t>8</a:t>
            </a:r>
            <a:r>
              <a:rPr lang="en-US" sz="1400" dirty="0">
                <a:solidFill>
                  <a:schemeClr val="tx1"/>
                </a:solidFill>
                <a:effectLst/>
                <a:latin typeface="Arial" pitchFamily="34" charset="0"/>
                <a:cs typeface="Arial" pitchFamily="34" charset="0"/>
              </a:rPr>
              <a:t> m/s, thus a 1 m error equals a 3.3 ns timing uncertainty</a:t>
            </a:r>
          </a:p>
          <a:p>
            <a:pPr lvl="2">
              <a:lnSpc>
                <a:spcPct val="80000"/>
              </a:lnSpc>
              <a:buClr>
                <a:schemeClr val="tx2">
                  <a:lumMod val="60000"/>
                  <a:lumOff val="40000"/>
                </a:schemeClr>
              </a:buClr>
              <a:buSzTx/>
              <a:buFont typeface="Wingdings" pitchFamily="2" charset="2"/>
              <a:buChar char="ü"/>
            </a:pPr>
            <a:endParaRPr lang="en-US" sz="1400" dirty="0">
              <a:solidFill>
                <a:schemeClr val="tx1"/>
              </a:solidFill>
              <a:effectLst/>
              <a:latin typeface="Arial" pitchFamily="34" charset="0"/>
              <a:cs typeface="Arial" pitchFamily="34" charset="0"/>
            </a:endParaRPr>
          </a:p>
          <a:p>
            <a:pPr lvl="2">
              <a:lnSpc>
                <a:spcPct val="80000"/>
              </a:lnSpc>
              <a:buClr>
                <a:schemeClr val="tx2">
                  <a:lumMod val="60000"/>
                  <a:lumOff val="40000"/>
                </a:schemeClr>
              </a:buClr>
              <a:buSzTx/>
              <a:buFont typeface="Wingdings" pitchFamily="2" charset="2"/>
              <a:buChar char="ü"/>
            </a:pPr>
            <a:r>
              <a:rPr lang="en-US" sz="1400" dirty="0">
                <a:solidFill>
                  <a:schemeClr val="tx1"/>
                </a:solidFill>
                <a:effectLst/>
                <a:latin typeface="Arial" pitchFamily="34" charset="0"/>
                <a:cs typeface="Arial" pitchFamily="34" charset="0"/>
              </a:rPr>
              <a:t>The clocks must be stable enough to keep time to better than 3.3 ns for 12 hours, the approximate period between clock corrections </a:t>
            </a:r>
          </a:p>
          <a:p>
            <a:pPr lvl="2">
              <a:lnSpc>
                <a:spcPct val="80000"/>
              </a:lnSpc>
              <a:buClr>
                <a:schemeClr val="tx2">
                  <a:lumMod val="60000"/>
                  <a:lumOff val="40000"/>
                </a:schemeClr>
              </a:buClr>
              <a:buSzTx/>
              <a:buFont typeface="Wingdings" pitchFamily="2" charset="2"/>
              <a:buChar char="ü"/>
            </a:pPr>
            <a:endParaRPr lang="en-US" sz="1400" dirty="0">
              <a:solidFill>
                <a:schemeClr val="tx1"/>
              </a:solidFill>
              <a:effectLst/>
              <a:latin typeface="Arial" pitchFamily="34" charset="0"/>
              <a:cs typeface="Arial" pitchFamily="34" charset="0"/>
            </a:endParaRPr>
          </a:p>
          <a:p>
            <a:pPr lvl="2">
              <a:lnSpc>
                <a:spcPct val="80000"/>
              </a:lnSpc>
              <a:buClr>
                <a:schemeClr val="tx2">
                  <a:lumMod val="60000"/>
                  <a:lumOff val="40000"/>
                </a:schemeClr>
              </a:buClr>
              <a:buSzTx/>
              <a:buFont typeface="Wingdings" pitchFamily="2" charset="2"/>
              <a:buChar char="ü"/>
            </a:pPr>
            <a:r>
              <a:rPr lang="en-US" sz="1400" dirty="0">
                <a:solidFill>
                  <a:schemeClr val="tx1"/>
                </a:solidFill>
                <a:effectLst/>
                <a:latin typeface="Arial" pitchFamily="34" charset="0"/>
                <a:cs typeface="Arial" pitchFamily="34" charset="0"/>
              </a:rPr>
              <a:t>This requires better than 1 x 10</a:t>
            </a:r>
            <a:r>
              <a:rPr lang="en-US" sz="1400" baseline="30000" dirty="0">
                <a:solidFill>
                  <a:schemeClr val="tx1"/>
                </a:solidFill>
                <a:effectLst/>
                <a:latin typeface="Arial" pitchFamily="34" charset="0"/>
                <a:cs typeface="Arial" pitchFamily="34" charset="0"/>
              </a:rPr>
              <a:t>-13</a:t>
            </a:r>
            <a:r>
              <a:rPr lang="en-US" sz="1400" dirty="0">
                <a:solidFill>
                  <a:schemeClr val="tx1"/>
                </a:solidFill>
                <a:effectLst/>
                <a:latin typeface="Arial" pitchFamily="34" charset="0"/>
                <a:cs typeface="Arial" pitchFamily="34" charset="0"/>
              </a:rPr>
              <a:t> stability (3.3 x 10</a:t>
            </a:r>
            <a:r>
              <a:rPr lang="en-US" sz="1400" baseline="30000" dirty="0">
                <a:solidFill>
                  <a:schemeClr val="tx1"/>
                </a:solidFill>
                <a:effectLst/>
                <a:latin typeface="Arial" pitchFamily="34" charset="0"/>
                <a:cs typeface="Arial" pitchFamily="34" charset="0"/>
              </a:rPr>
              <a:t>-9</a:t>
            </a:r>
            <a:r>
              <a:rPr lang="en-US" sz="1400" dirty="0">
                <a:solidFill>
                  <a:schemeClr val="tx1"/>
                </a:solidFill>
                <a:effectLst/>
                <a:latin typeface="Arial" pitchFamily="34" charset="0"/>
                <a:cs typeface="Arial" pitchFamily="34" charset="0"/>
              </a:rPr>
              <a:t> s / 43200 s = 0.8 x 10</a:t>
            </a:r>
            <a:r>
              <a:rPr lang="en-US" sz="1400" baseline="30000" dirty="0">
                <a:solidFill>
                  <a:schemeClr val="tx1"/>
                </a:solidFill>
                <a:effectLst/>
                <a:latin typeface="Arial" pitchFamily="34" charset="0"/>
                <a:cs typeface="Arial" pitchFamily="34" charset="0"/>
              </a:rPr>
              <a:t>-13</a:t>
            </a:r>
            <a:r>
              <a:rPr lang="en-US" sz="1400" dirty="0">
                <a:solidFill>
                  <a:schemeClr val="tx1"/>
                </a:solidFill>
                <a:effectLst/>
                <a:latin typeface="Arial" pitchFamily="34" charset="0"/>
                <a:cs typeface="Arial" pitchFamily="34" charset="0"/>
              </a:rPr>
              <a:t>)</a:t>
            </a:r>
          </a:p>
          <a:p>
            <a:pPr>
              <a:lnSpc>
                <a:spcPct val="80000"/>
              </a:lnSpc>
              <a:buClr>
                <a:schemeClr val="tx2">
                  <a:lumMod val="60000"/>
                  <a:lumOff val="40000"/>
                </a:schemeClr>
              </a:buClr>
              <a:buSzTx/>
              <a:buFont typeface="Wingdings" pitchFamily="2" charset="2"/>
              <a:buChar char="ü"/>
            </a:pPr>
            <a:endParaRPr lang="en-US" sz="1400" dirty="0">
              <a:solidFill>
                <a:schemeClr val="tx1"/>
              </a:solidFill>
              <a:effectLst/>
              <a:latin typeface="Arial" pitchFamily="34" charset="0"/>
              <a:cs typeface="Arial" pitchFamily="34" charset="0"/>
            </a:endParaRPr>
          </a:p>
          <a:p>
            <a:pPr>
              <a:lnSpc>
                <a:spcPct val="80000"/>
              </a:lnSpc>
              <a:buClr>
                <a:schemeClr val="tx2">
                  <a:lumMod val="60000"/>
                  <a:lumOff val="40000"/>
                </a:schemeClr>
              </a:buClr>
              <a:buFont typeface="Wingdings" pitchFamily="2" charset="2"/>
              <a:buChar char="ü"/>
            </a:pPr>
            <a:r>
              <a:rPr lang="en-US" sz="1800" dirty="0">
                <a:solidFill>
                  <a:schemeClr val="tx1"/>
                </a:solidFill>
                <a:effectLst/>
                <a:latin typeface="Arial" pitchFamily="34" charset="0"/>
                <a:cs typeface="Arial" pitchFamily="34" charset="0"/>
              </a:rPr>
              <a:t>The atomic oscillators onboard the satellites are steered </a:t>
            </a:r>
            <a:r>
              <a:rPr lang="en-US" sz="1800" dirty="0" smtClean="0">
                <a:solidFill>
                  <a:schemeClr val="tx1"/>
                </a:solidFill>
                <a:effectLst/>
                <a:latin typeface="Arial" pitchFamily="34" charset="0"/>
                <a:cs typeface="Arial" pitchFamily="34" charset="0"/>
              </a:rPr>
              <a:t>to </a:t>
            </a:r>
            <a:r>
              <a:rPr lang="en-US" sz="1800" dirty="0">
                <a:solidFill>
                  <a:schemeClr val="tx1"/>
                </a:solidFill>
                <a:effectLst/>
                <a:latin typeface="Arial" pitchFamily="34" charset="0"/>
                <a:cs typeface="Arial" pitchFamily="34" charset="0"/>
              </a:rPr>
              <a:t>agree with the Coordinated Universal Time (UTC) time scale maintained by the U. S. Naval Observatory, known as UTC(USNO).</a:t>
            </a:r>
          </a:p>
          <a:p>
            <a:pPr>
              <a:lnSpc>
                <a:spcPct val="80000"/>
              </a:lnSpc>
              <a:buClr>
                <a:schemeClr val="tx2">
                  <a:lumMod val="60000"/>
                  <a:lumOff val="40000"/>
                </a:schemeClr>
              </a:buClr>
              <a:buFont typeface="Wingdings" pitchFamily="2" charset="2"/>
              <a:buChar char="ü"/>
            </a:pPr>
            <a:endParaRPr lang="en-US" sz="1400" dirty="0">
              <a:solidFill>
                <a:schemeClr val="tx1"/>
              </a:solidFill>
              <a:effectLst/>
              <a:latin typeface="Arial" pitchFamily="34" charset="0"/>
              <a:cs typeface="Arial" pitchFamily="34" charset="0"/>
            </a:endParaRPr>
          </a:p>
          <a:p>
            <a:pPr lvl="1">
              <a:lnSpc>
                <a:spcPct val="80000"/>
              </a:lnSpc>
              <a:buClr>
                <a:schemeClr val="tx2">
                  <a:lumMod val="60000"/>
                  <a:lumOff val="40000"/>
                </a:schemeClr>
              </a:buClr>
              <a:buFont typeface="Wingdings" pitchFamily="2" charset="2"/>
              <a:buChar char="ü"/>
            </a:pPr>
            <a:r>
              <a:rPr lang="en-US" sz="1400" dirty="0">
                <a:solidFill>
                  <a:schemeClr val="tx1"/>
                </a:solidFill>
                <a:effectLst/>
                <a:latin typeface="Arial" pitchFamily="34" charset="0"/>
                <a:cs typeface="Arial" pitchFamily="34" charset="0"/>
              </a:rPr>
              <a:t>The time difference between UTC(USNO) and </a:t>
            </a:r>
            <a:r>
              <a:rPr lang="en-US" sz="1400" dirty="0" smtClean="0">
                <a:solidFill>
                  <a:schemeClr val="tx1"/>
                </a:solidFill>
                <a:effectLst/>
                <a:latin typeface="Arial" pitchFamily="34" charset="0"/>
                <a:cs typeface="Arial" pitchFamily="34" charset="0"/>
              </a:rPr>
              <a:t>UTC(NIST) is </a:t>
            </a:r>
            <a:r>
              <a:rPr lang="en-US" sz="1400" dirty="0">
                <a:solidFill>
                  <a:schemeClr val="tx1"/>
                </a:solidFill>
                <a:effectLst/>
                <a:latin typeface="Arial" pitchFamily="34" charset="0"/>
                <a:cs typeface="Arial" pitchFamily="34" charset="0"/>
              </a:rPr>
              <a:t>small, usually less than </a:t>
            </a:r>
            <a:r>
              <a:rPr lang="en-US" sz="1400" dirty="0" smtClean="0">
                <a:solidFill>
                  <a:schemeClr val="tx1"/>
                </a:solidFill>
                <a:effectLst/>
                <a:latin typeface="Arial" pitchFamily="34" charset="0"/>
                <a:cs typeface="Arial" pitchFamily="34" charset="0"/>
              </a:rPr>
              <a:t>10 </a:t>
            </a:r>
            <a:r>
              <a:rPr lang="en-US" sz="1400" dirty="0">
                <a:solidFill>
                  <a:schemeClr val="tx1"/>
                </a:solidFill>
                <a:effectLst/>
                <a:latin typeface="Arial" pitchFamily="34" charset="0"/>
                <a:cs typeface="Arial" pitchFamily="34" charset="0"/>
              </a:rPr>
              <a:t>nanoseconds</a:t>
            </a:r>
          </a:p>
          <a:p>
            <a:pPr lvl="1">
              <a:lnSpc>
                <a:spcPct val="80000"/>
              </a:lnSpc>
              <a:buClr>
                <a:schemeClr val="tx2">
                  <a:lumMod val="60000"/>
                  <a:lumOff val="40000"/>
                </a:schemeClr>
              </a:buClr>
              <a:buFont typeface="Wingdings" pitchFamily="2" charset="2"/>
              <a:buChar char="ü"/>
            </a:pPr>
            <a:endParaRPr lang="en-US" sz="1400" dirty="0">
              <a:solidFill>
                <a:schemeClr val="tx1"/>
              </a:solidFill>
              <a:effectLst/>
              <a:latin typeface="Arial" pitchFamily="34" charset="0"/>
              <a:cs typeface="Arial" pitchFamily="34" charset="0"/>
            </a:endParaRPr>
          </a:p>
          <a:p>
            <a:pPr lvl="1">
              <a:lnSpc>
                <a:spcPct val="80000"/>
              </a:lnSpc>
              <a:buClr>
                <a:schemeClr val="tx2">
                  <a:lumMod val="60000"/>
                  <a:lumOff val="40000"/>
                </a:schemeClr>
              </a:buClr>
              <a:buFont typeface="Wingdings" pitchFamily="2" charset="2"/>
              <a:buChar char="ü"/>
            </a:pPr>
            <a:r>
              <a:rPr lang="en-US" sz="1600" dirty="0">
                <a:solidFill>
                  <a:srgbClr val="FF0000"/>
                </a:solidFill>
                <a:effectLst/>
                <a:latin typeface="Arial" pitchFamily="34" charset="0"/>
                <a:cs typeface="Arial" pitchFamily="34" charset="0"/>
              </a:rPr>
              <a:t>The GPS signals contain the best estimate of </a:t>
            </a:r>
            <a:r>
              <a:rPr lang="en-US" sz="1600" dirty="0" smtClean="0">
                <a:solidFill>
                  <a:srgbClr val="FF0000"/>
                </a:solidFill>
                <a:effectLst/>
                <a:latin typeface="Arial" pitchFamily="34" charset="0"/>
                <a:cs typeface="Arial" pitchFamily="34" charset="0"/>
              </a:rPr>
              <a:t>Coordinated Universal Time </a:t>
            </a:r>
            <a:r>
              <a:rPr lang="en-US" sz="1600" dirty="0">
                <a:solidFill>
                  <a:srgbClr val="FF0000"/>
                </a:solidFill>
                <a:effectLst/>
                <a:latin typeface="Arial" pitchFamily="34" charset="0"/>
                <a:cs typeface="Arial" pitchFamily="34" charset="0"/>
              </a:rPr>
              <a:t>being broadcast anywhere, and they are available free of </a:t>
            </a:r>
            <a:r>
              <a:rPr lang="en-US" sz="1600" dirty="0" smtClean="0">
                <a:solidFill>
                  <a:srgbClr val="FF0000"/>
                </a:solidFill>
                <a:effectLst/>
                <a:latin typeface="Arial" pitchFamily="34" charset="0"/>
                <a:cs typeface="Arial" pitchFamily="34" charset="0"/>
              </a:rPr>
              <a:t>charge </a:t>
            </a:r>
            <a:r>
              <a:rPr lang="en-US" sz="1600" dirty="0">
                <a:solidFill>
                  <a:srgbClr val="FF0000"/>
                </a:solidFill>
                <a:effectLst/>
                <a:latin typeface="Arial" pitchFamily="34" charset="0"/>
                <a:cs typeface="Arial" pitchFamily="34" charset="0"/>
              </a:rPr>
              <a:t>to anyone, worldwide</a:t>
            </a:r>
          </a:p>
          <a:p>
            <a:pPr>
              <a:lnSpc>
                <a:spcPct val="80000"/>
              </a:lnSpc>
              <a:buClr>
                <a:schemeClr val="tx2">
                  <a:lumMod val="60000"/>
                  <a:lumOff val="40000"/>
                </a:schemeClr>
              </a:buClr>
              <a:buFont typeface="Wingdings" pitchFamily="2" charset="2"/>
              <a:buChar char="ü"/>
            </a:pPr>
            <a:endParaRPr lang="en-US" sz="1400" b="1" dirty="0">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4923317"/>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1058" name="Rectangle 2"/>
          <p:cNvSpPr>
            <a:spLocks noGrp="1" noChangeArrowheads="1"/>
          </p:cNvSpPr>
          <p:nvPr>
            <p:ph type="body" sz="half" idx="4294967295"/>
          </p:nvPr>
        </p:nvSpPr>
        <p:spPr>
          <a:xfrm>
            <a:off x="152400" y="2438400"/>
            <a:ext cx="5638800" cy="2286000"/>
          </a:xfrm>
          <a:prstGeom prst="rect">
            <a:avLst/>
          </a:prstGeom>
          <a:noFill/>
          <a:ln/>
        </p:spPr>
        <p:txBody>
          <a:bodyPr/>
          <a:lstStyle/>
          <a:p>
            <a:pPr>
              <a:lnSpc>
                <a:spcPct val="80000"/>
              </a:lnSpc>
              <a:buClr>
                <a:schemeClr val="bg1"/>
              </a:buClr>
            </a:pPr>
            <a:r>
              <a:rPr lang="en-US" sz="1800" dirty="0">
                <a:solidFill>
                  <a:schemeClr val="tx1"/>
                </a:solidFill>
                <a:effectLst/>
                <a:latin typeface="Arial" pitchFamily="34" charset="0"/>
                <a:cs typeface="Arial" pitchFamily="34" charset="0"/>
              </a:rPr>
              <a:t>Currently </a:t>
            </a:r>
            <a:r>
              <a:rPr lang="en-US" sz="1800" dirty="0" smtClean="0">
                <a:solidFill>
                  <a:schemeClr val="tx1"/>
                </a:solidFill>
                <a:effectLst/>
                <a:latin typeface="Arial" pitchFamily="34" charset="0"/>
                <a:cs typeface="Arial" pitchFamily="34" charset="0"/>
              </a:rPr>
              <a:t>(October </a:t>
            </a:r>
            <a:r>
              <a:rPr lang="en-US" sz="1800" dirty="0" smtClean="0">
                <a:solidFill>
                  <a:schemeClr val="tx1"/>
                </a:solidFill>
                <a:effectLst/>
                <a:latin typeface="Arial" pitchFamily="34" charset="0"/>
                <a:cs typeface="Arial" pitchFamily="34" charset="0"/>
              </a:rPr>
              <a:t>2012) </a:t>
            </a:r>
            <a:r>
              <a:rPr lang="en-US" sz="1800" dirty="0">
                <a:solidFill>
                  <a:schemeClr val="tx1"/>
                </a:solidFill>
                <a:effectLst/>
                <a:latin typeface="Arial" pitchFamily="34" charset="0"/>
                <a:cs typeface="Arial" pitchFamily="34" charset="0"/>
              </a:rPr>
              <a:t>there are </a:t>
            </a:r>
            <a:r>
              <a:rPr lang="en-US" sz="1800" dirty="0" smtClean="0">
                <a:solidFill>
                  <a:schemeClr val="tx1"/>
                </a:solidFill>
                <a:effectLst/>
                <a:latin typeface="Arial" pitchFamily="34" charset="0"/>
                <a:cs typeface="Arial" pitchFamily="34" charset="0"/>
              </a:rPr>
              <a:t>32 </a:t>
            </a:r>
            <a:r>
              <a:rPr lang="en-US" sz="1800" dirty="0">
                <a:solidFill>
                  <a:schemeClr val="tx1"/>
                </a:solidFill>
                <a:effectLst/>
                <a:latin typeface="Arial" pitchFamily="34" charset="0"/>
                <a:cs typeface="Arial" pitchFamily="34" charset="0"/>
              </a:rPr>
              <a:t>GPS satellites in orbit </a:t>
            </a:r>
            <a:r>
              <a:rPr lang="en-US" sz="1800" dirty="0" smtClean="0">
                <a:solidFill>
                  <a:schemeClr val="tx1"/>
                </a:solidFill>
                <a:effectLst/>
                <a:latin typeface="Arial" pitchFamily="34" charset="0"/>
                <a:cs typeface="Arial" pitchFamily="34" charset="0"/>
              </a:rPr>
              <a:t>occupying </a:t>
            </a:r>
            <a:r>
              <a:rPr lang="en-US" sz="1800" dirty="0" smtClean="0">
                <a:solidFill>
                  <a:schemeClr val="tx1"/>
                </a:solidFill>
                <a:effectLst/>
                <a:latin typeface="Arial" pitchFamily="34" charset="0"/>
                <a:cs typeface="Arial" pitchFamily="34" charset="0"/>
              </a:rPr>
              <a:t>all </a:t>
            </a:r>
            <a:r>
              <a:rPr lang="en-US" sz="1800" dirty="0" smtClean="0">
                <a:solidFill>
                  <a:schemeClr val="tx1"/>
                </a:solidFill>
                <a:effectLst/>
                <a:latin typeface="Arial" pitchFamily="34" charset="0"/>
                <a:cs typeface="Arial" pitchFamily="34" charset="0"/>
              </a:rPr>
              <a:t>32 possible “slots</a:t>
            </a:r>
            <a:r>
              <a:rPr lang="en-US" sz="1800" dirty="0" smtClean="0">
                <a:solidFill>
                  <a:schemeClr val="tx1"/>
                </a:solidFill>
                <a:effectLst/>
                <a:latin typeface="Arial" pitchFamily="34" charset="0"/>
                <a:cs typeface="Arial" pitchFamily="34" charset="0"/>
              </a:rPr>
              <a:t>”</a:t>
            </a:r>
          </a:p>
          <a:p>
            <a:pPr>
              <a:lnSpc>
                <a:spcPct val="80000"/>
              </a:lnSpc>
              <a:buClr>
                <a:schemeClr val="bg1"/>
              </a:buClr>
              <a:buFont typeface="Monotype Sorts" pitchFamily="2" charset="2"/>
              <a:buNone/>
            </a:pPr>
            <a:endParaRPr lang="en-US" sz="1800" dirty="0">
              <a:solidFill>
                <a:schemeClr val="tx1"/>
              </a:solidFill>
              <a:effectLst/>
              <a:latin typeface="Arial" pitchFamily="34" charset="0"/>
              <a:cs typeface="Arial" pitchFamily="34" charset="0"/>
            </a:endParaRPr>
          </a:p>
          <a:p>
            <a:pPr lvl="1">
              <a:lnSpc>
                <a:spcPct val="80000"/>
              </a:lnSpc>
              <a:buClr>
                <a:schemeClr val="bg2">
                  <a:lumMod val="50000"/>
                </a:schemeClr>
              </a:buClr>
              <a:buFont typeface="Wingdings" pitchFamily="2" charset="2"/>
              <a:buChar char="ü"/>
            </a:pPr>
            <a:r>
              <a:rPr lang="en-US" sz="1800" dirty="0" smtClean="0">
                <a:solidFill>
                  <a:schemeClr val="tx1"/>
                </a:solidFill>
                <a:effectLst/>
                <a:latin typeface="Arial" pitchFamily="34" charset="0"/>
                <a:cs typeface="Arial" pitchFamily="34" charset="0"/>
              </a:rPr>
              <a:t>5 are referenced to cesium clocks</a:t>
            </a:r>
            <a:endParaRPr lang="en-US" sz="1800" dirty="0">
              <a:solidFill>
                <a:schemeClr val="tx1"/>
              </a:solidFill>
              <a:effectLst/>
              <a:latin typeface="Arial" pitchFamily="34" charset="0"/>
              <a:cs typeface="Arial" pitchFamily="34" charset="0"/>
            </a:endParaRPr>
          </a:p>
          <a:p>
            <a:pPr lvl="1">
              <a:lnSpc>
                <a:spcPct val="80000"/>
              </a:lnSpc>
              <a:buClr>
                <a:schemeClr val="bg2">
                  <a:lumMod val="50000"/>
                </a:schemeClr>
              </a:buClr>
              <a:buFont typeface="Wingdings" pitchFamily="2" charset="2"/>
              <a:buChar char="ü"/>
            </a:pPr>
            <a:endParaRPr lang="en-US" sz="1800" dirty="0">
              <a:solidFill>
                <a:schemeClr val="tx1"/>
              </a:solidFill>
              <a:effectLst/>
              <a:latin typeface="Arial" pitchFamily="34" charset="0"/>
              <a:cs typeface="Arial" pitchFamily="34" charset="0"/>
            </a:endParaRPr>
          </a:p>
          <a:p>
            <a:pPr lvl="1">
              <a:lnSpc>
                <a:spcPct val="80000"/>
              </a:lnSpc>
              <a:buClr>
                <a:schemeClr val="bg2">
                  <a:lumMod val="50000"/>
                </a:schemeClr>
              </a:buClr>
              <a:buFont typeface="Wingdings" pitchFamily="2" charset="2"/>
              <a:buChar char="ü"/>
            </a:pPr>
            <a:r>
              <a:rPr lang="en-US" sz="1800" dirty="0" smtClean="0">
                <a:solidFill>
                  <a:schemeClr val="tx1"/>
                </a:solidFill>
                <a:effectLst/>
                <a:latin typeface="Arial" pitchFamily="34" charset="0"/>
                <a:cs typeface="Arial" pitchFamily="34" charset="0"/>
              </a:rPr>
              <a:t>27 </a:t>
            </a:r>
            <a:r>
              <a:rPr lang="en-US" sz="1800" dirty="0" smtClean="0">
                <a:solidFill>
                  <a:schemeClr val="tx1"/>
                </a:solidFill>
                <a:effectLst/>
                <a:latin typeface="Arial" pitchFamily="34" charset="0"/>
                <a:cs typeface="Arial" pitchFamily="34" charset="0"/>
              </a:rPr>
              <a:t>are referenced to rubidium clocks</a:t>
            </a:r>
            <a:endParaRPr lang="en-US" sz="1800" dirty="0">
              <a:solidFill>
                <a:schemeClr val="tx1"/>
              </a:solidFill>
              <a:effectLst/>
              <a:latin typeface="Arial" pitchFamily="34" charset="0"/>
              <a:cs typeface="Arial" pitchFamily="34" charset="0"/>
            </a:endParaRPr>
          </a:p>
          <a:p>
            <a:pPr lvl="1">
              <a:lnSpc>
                <a:spcPct val="80000"/>
              </a:lnSpc>
              <a:buClr>
                <a:schemeClr val="bg2">
                  <a:lumMod val="50000"/>
                </a:schemeClr>
              </a:buClr>
              <a:buFont typeface="Wingdings" pitchFamily="2" charset="2"/>
              <a:buChar char="ü"/>
            </a:pPr>
            <a:endParaRPr lang="en-US" sz="1800" dirty="0">
              <a:solidFill>
                <a:schemeClr val="tx1"/>
              </a:solidFill>
              <a:effectLst/>
              <a:latin typeface="Arial" pitchFamily="34" charset="0"/>
              <a:cs typeface="Arial" pitchFamily="34" charset="0"/>
            </a:endParaRPr>
          </a:p>
          <a:p>
            <a:pPr lvl="1">
              <a:lnSpc>
                <a:spcPct val="80000"/>
              </a:lnSpc>
              <a:buClr>
                <a:schemeClr val="bg2">
                  <a:lumMod val="50000"/>
                </a:schemeClr>
              </a:buClr>
              <a:buFont typeface="Wingdings" pitchFamily="2" charset="2"/>
              <a:buChar char="ü"/>
            </a:pPr>
            <a:r>
              <a:rPr lang="en-US" sz="1800" dirty="0" smtClean="0">
                <a:solidFill>
                  <a:schemeClr val="tx1"/>
                </a:solidFill>
                <a:effectLst/>
                <a:latin typeface="Arial" pitchFamily="34" charset="0"/>
                <a:cs typeface="Arial" pitchFamily="34" charset="0"/>
              </a:rPr>
              <a:t>The oldest </a:t>
            </a:r>
            <a:r>
              <a:rPr lang="en-US" sz="1800" dirty="0">
                <a:solidFill>
                  <a:schemeClr val="tx1"/>
                </a:solidFill>
                <a:effectLst/>
                <a:latin typeface="Arial" pitchFamily="34" charset="0"/>
                <a:cs typeface="Arial" pitchFamily="34" charset="0"/>
              </a:rPr>
              <a:t>satellite is PRN 32, launched in November 1990, this was a Block IIA satellite built by Rockwell</a:t>
            </a:r>
          </a:p>
          <a:p>
            <a:pPr lvl="1">
              <a:lnSpc>
                <a:spcPct val="80000"/>
              </a:lnSpc>
              <a:buClr>
                <a:schemeClr val="bg2">
                  <a:lumMod val="50000"/>
                </a:schemeClr>
              </a:buClr>
              <a:buFont typeface="Wingdings" pitchFamily="2" charset="2"/>
              <a:buChar char="ü"/>
            </a:pPr>
            <a:endParaRPr lang="en-US" sz="1800" dirty="0">
              <a:solidFill>
                <a:schemeClr val="tx1"/>
              </a:solidFill>
              <a:effectLst/>
              <a:latin typeface="Arial" pitchFamily="34" charset="0"/>
              <a:cs typeface="Arial" pitchFamily="34" charset="0"/>
            </a:endParaRPr>
          </a:p>
          <a:p>
            <a:pPr lvl="1">
              <a:lnSpc>
                <a:spcPct val="80000"/>
              </a:lnSpc>
              <a:buClr>
                <a:schemeClr val="bg2">
                  <a:lumMod val="50000"/>
                </a:schemeClr>
              </a:buClr>
              <a:buFont typeface="Wingdings" pitchFamily="2" charset="2"/>
              <a:buChar char="ü"/>
            </a:pPr>
            <a:r>
              <a:rPr lang="en-US" sz="1800" dirty="0" smtClean="0">
                <a:solidFill>
                  <a:schemeClr val="tx1"/>
                </a:solidFill>
                <a:effectLst/>
                <a:latin typeface="Arial" pitchFamily="34" charset="0"/>
                <a:cs typeface="Arial" pitchFamily="34" charset="0"/>
              </a:rPr>
              <a:t>The newest </a:t>
            </a:r>
            <a:r>
              <a:rPr lang="en-US" sz="1800" dirty="0">
                <a:solidFill>
                  <a:schemeClr val="tx1"/>
                </a:solidFill>
                <a:effectLst/>
                <a:latin typeface="Arial" pitchFamily="34" charset="0"/>
                <a:cs typeface="Arial" pitchFamily="34" charset="0"/>
              </a:rPr>
              <a:t>satellite is PRN </a:t>
            </a:r>
            <a:r>
              <a:rPr lang="en-US" sz="1800" dirty="0" smtClean="0">
                <a:solidFill>
                  <a:schemeClr val="tx1"/>
                </a:solidFill>
                <a:effectLst/>
                <a:latin typeface="Arial" pitchFamily="34" charset="0"/>
                <a:cs typeface="Arial" pitchFamily="34" charset="0"/>
              </a:rPr>
              <a:t>24, launched on October 4, 2012, a </a:t>
            </a:r>
            <a:r>
              <a:rPr lang="en-US" sz="1800" dirty="0">
                <a:solidFill>
                  <a:schemeClr val="tx1"/>
                </a:solidFill>
                <a:effectLst/>
                <a:latin typeface="Arial" pitchFamily="34" charset="0"/>
                <a:cs typeface="Arial" pitchFamily="34" charset="0"/>
              </a:rPr>
              <a:t>Block </a:t>
            </a:r>
            <a:r>
              <a:rPr lang="en-US" sz="1800" dirty="0" smtClean="0">
                <a:solidFill>
                  <a:schemeClr val="tx1"/>
                </a:solidFill>
                <a:effectLst/>
                <a:latin typeface="Arial" pitchFamily="34" charset="0"/>
                <a:cs typeface="Arial" pitchFamily="34" charset="0"/>
              </a:rPr>
              <a:t>IIF-3 </a:t>
            </a:r>
            <a:r>
              <a:rPr lang="en-US" sz="1800" dirty="0">
                <a:solidFill>
                  <a:schemeClr val="tx1"/>
                </a:solidFill>
                <a:effectLst/>
                <a:latin typeface="Arial" pitchFamily="34" charset="0"/>
                <a:cs typeface="Arial" pitchFamily="34" charset="0"/>
              </a:rPr>
              <a:t>satellite built by </a:t>
            </a:r>
            <a:r>
              <a:rPr lang="en-US" sz="1800" dirty="0" smtClean="0">
                <a:solidFill>
                  <a:schemeClr val="tx1"/>
                </a:solidFill>
                <a:effectLst/>
                <a:latin typeface="Arial" pitchFamily="34" charset="0"/>
                <a:cs typeface="Arial" pitchFamily="34" charset="0"/>
              </a:rPr>
              <a:t>Boeing</a:t>
            </a:r>
          </a:p>
          <a:p>
            <a:pPr lvl="1">
              <a:lnSpc>
                <a:spcPct val="80000"/>
              </a:lnSpc>
              <a:buClr>
                <a:schemeClr val="bg1"/>
              </a:buClr>
              <a:buFont typeface="Monotype Sorts" pitchFamily="2" charset="2"/>
              <a:buNone/>
            </a:pPr>
            <a:endParaRPr lang="en-US" sz="1800" dirty="0">
              <a:solidFill>
                <a:schemeClr val="bg2"/>
              </a:solidFill>
              <a:effectLst/>
              <a:latin typeface="Arial" pitchFamily="34" charset="0"/>
              <a:cs typeface="Arial" pitchFamily="34" charset="0"/>
            </a:endParaRPr>
          </a:p>
          <a:p>
            <a:pPr lvl="1">
              <a:lnSpc>
                <a:spcPct val="80000"/>
              </a:lnSpc>
              <a:buClr>
                <a:schemeClr val="bg1"/>
              </a:buClr>
              <a:buFont typeface="Monotype Sorts" pitchFamily="2" charset="2"/>
              <a:buNone/>
            </a:pPr>
            <a:endParaRPr lang="en-US" sz="1800" dirty="0">
              <a:solidFill>
                <a:schemeClr val="bg2"/>
              </a:solidFill>
              <a:effectLst/>
              <a:latin typeface="Arial" pitchFamily="34" charset="0"/>
              <a:cs typeface="Arial" pitchFamily="34" charset="0"/>
            </a:endParaRPr>
          </a:p>
          <a:p>
            <a:pPr lvl="1">
              <a:lnSpc>
                <a:spcPct val="80000"/>
              </a:lnSpc>
              <a:buClr>
                <a:schemeClr val="bg1"/>
              </a:buClr>
              <a:buFont typeface="Monotype Sorts" pitchFamily="2" charset="2"/>
              <a:buNone/>
            </a:pPr>
            <a:endParaRPr lang="en-US" sz="1800" dirty="0">
              <a:solidFill>
                <a:schemeClr val="bg2"/>
              </a:solidFill>
              <a:effectLst/>
            </a:endParaRPr>
          </a:p>
        </p:txBody>
      </p:sp>
      <p:grpSp>
        <p:nvGrpSpPr>
          <p:cNvPr id="2221059" name="Group 3"/>
          <p:cNvGrpSpPr>
            <a:grpSpLocks noChangeAspect="1"/>
          </p:cNvGrpSpPr>
          <p:nvPr/>
        </p:nvGrpSpPr>
        <p:grpSpPr bwMode="auto">
          <a:xfrm>
            <a:off x="6096000" y="3886200"/>
            <a:ext cx="2790825" cy="2214563"/>
            <a:chOff x="1968" y="772"/>
            <a:chExt cx="1708" cy="1356"/>
          </a:xfrm>
        </p:grpSpPr>
        <p:pic>
          <p:nvPicPr>
            <p:cNvPr id="22210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483" t="3593" r="1129" b="2696"/>
            <a:stretch>
              <a:fillRect/>
            </a:stretch>
          </p:blipFill>
          <p:spPr bwMode="auto">
            <a:xfrm>
              <a:off x="1968" y="772"/>
              <a:ext cx="1708" cy="135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1061" name="Rectangle 5"/>
            <p:cNvSpPr>
              <a:spLocks noChangeAspect="1" noChangeArrowheads="1"/>
            </p:cNvSpPr>
            <p:nvPr/>
          </p:nvSpPr>
          <p:spPr bwMode="auto">
            <a:xfrm>
              <a:off x="2352" y="782"/>
              <a:ext cx="111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850" tIns="34925" rIns="69850" bIns="34925">
              <a:spAutoFit/>
            </a:bodyPr>
            <a:lstStyle/>
            <a:p>
              <a:pPr algn="l" defTabSz="520700"/>
              <a:r>
                <a:rPr lang="en-US" sz="1400" b="1">
                  <a:solidFill>
                    <a:srgbClr val="FAFD00"/>
                  </a:solidFill>
                </a:rPr>
                <a:t>Block II/IIA Vehicles</a:t>
              </a:r>
            </a:p>
          </p:txBody>
        </p:sp>
      </p:grpSp>
      <p:sp>
        <p:nvSpPr>
          <p:cNvPr id="2221062" name="Rectangle 6"/>
          <p:cNvSpPr>
            <a:spLocks noGrp="1" noChangeArrowheads="1"/>
          </p:cNvSpPr>
          <p:nvPr>
            <p:ph type="title"/>
          </p:nvPr>
        </p:nvSpPr>
        <p:spPr>
          <a:xfrm>
            <a:off x="317665" y="381000"/>
            <a:ext cx="5473535" cy="6858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dirty="0">
                <a:solidFill>
                  <a:schemeClr val="bg1"/>
                </a:solidFill>
                <a:latin typeface="Tahoma" pitchFamily="34" charset="0"/>
              </a:rPr>
              <a:t>GPS Satellites</a:t>
            </a:r>
          </a:p>
        </p:txBody>
      </p:sp>
      <p:pic>
        <p:nvPicPr>
          <p:cNvPr id="2221063" name="Picture 7" descr="blk2rb"/>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4588" y="180274"/>
            <a:ext cx="2432050" cy="2603500"/>
          </a:xfrm>
          <a:prstGeom prst="rect">
            <a:avLst/>
          </a:prstGeom>
          <a:noFill/>
          <a:extLst>
            <a:ext uri="{909E8E84-426E-40DD-AFC4-6F175D3DCCD1}">
              <a14:hiddenFill xmlns:a14="http://schemas.microsoft.com/office/drawing/2010/main">
                <a:solidFill>
                  <a:srgbClr val="FFFFFF"/>
                </a:solidFill>
              </a14:hiddenFill>
            </a:ext>
          </a:extLst>
        </p:spPr>
      </p:pic>
      <p:sp>
        <p:nvSpPr>
          <p:cNvPr id="2221064" name="Text Box 8"/>
          <p:cNvSpPr txBox="1">
            <a:spLocks noChangeArrowheads="1"/>
          </p:cNvSpPr>
          <p:nvPr/>
        </p:nvSpPr>
        <p:spPr bwMode="auto">
          <a:xfrm>
            <a:off x="6248400" y="2819400"/>
            <a:ext cx="24082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1600" b="1" dirty="0">
                <a:solidFill>
                  <a:schemeClr val="tx1"/>
                </a:solidFill>
              </a:rPr>
              <a:t>Block IIR/IIR-M</a:t>
            </a:r>
          </a:p>
          <a:p>
            <a:pPr eaLnBrk="1" hangingPunct="1"/>
            <a:r>
              <a:rPr lang="en-US" sz="1600" dirty="0">
                <a:solidFill>
                  <a:schemeClr val="tx1"/>
                </a:solidFill>
              </a:rPr>
              <a:t>Built by Lockheed Martin</a:t>
            </a:r>
          </a:p>
          <a:p>
            <a:pPr eaLnBrk="1" hangingPunct="1"/>
            <a:r>
              <a:rPr lang="en-US" sz="1600" dirty="0">
                <a:solidFill>
                  <a:schemeClr val="tx1"/>
                </a:solidFill>
              </a:rPr>
              <a:t>Launched 1997 - 2009</a:t>
            </a:r>
          </a:p>
        </p:txBody>
      </p:sp>
    </p:spTree>
    <p:extLst>
      <p:ext uri="{BB962C8B-B14F-4D97-AF65-F5344CB8AC3E}">
        <p14:creationId xmlns:p14="http://schemas.microsoft.com/office/powerpoint/2010/main" val="2671566185"/>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4530" name="Picture 2" descr="Map showing the master control station at Schriever AFB, Colorado; alternate master control station at Vandenberg AFB, California; ground antennas in Cape Canaveral, Ascension, Diego Garcia, and Kwajalein; AFCSN remote tracking stations in Hawaii, Vandenberg AFB, Schriever AFB, New Hampshire, Greenland, United Kingdom, Diego Garcia, and Guam; Air Force monitoring stations in Hawaii, Schriever AFB, Cape Canaveral, Ascension, Diego Garcia, and Kwajalein; and NGA monitoring stations in Tahiti, Alaska, Ecuador, USNO, Argentina, United Kingdom, South Africa, Bahrain, South Korea, Australia, and New Zea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2200"/>
            <a:ext cx="7620000" cy="4108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838200" y="0"/>
            <a:ext cx="7715250" cy="762000"/>
          </a:xfrm>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tx1"/>
                </a:solidFill>
                <a:latin typeface="Tahoma" pitchFamily="34" charset="0"/>
              </a:rPr>
              <a:t>GPS </a:t>
            </a:r>
            <a:r>
              <a:rPr lang="en-US" sz="3200" dirty="0" smtClean="0">
                <a:solidFill>
                  <a:schemeClr val="tx1"/>
                </a:solidFill>
                <a:latin typeface="Tahoma" pitchFamily="34" charset="0"/>
              </a:rPr>
              <a:t>Control Segment</a:t>
            </a:r>
            <a:endParaRPr lang="en-US" sz="3200" dirty="0">
              <a:solidFill>
                <a:schemeClr val="tx1"/>
              </a:solidFill>
              <a:latin typeface="Tahoma" pitchFamily="34" charset="0"/>
            </a:endParaRPr>
          </a:p>
        </p:txBody>
      </p:sp>
      <p:sp>
        <p:nvSpPr>
          <p:cNvPr id="8" name="Rectangle 1012"/>
          <p:cNvSpPr>
            <a:spLocks noChangeArrowheads="1"/>
          </p:cNvSpPr>
          <p:nvPr/>
        </p:nvSpPr>
        <p:spPr bwMode="auto">
          <a:xfrm>
            <a:off x="533400" y="685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l">
              <a:lnSpc>
                <a:spcPct val="90000"/>
              </a:lnSpc>
              <a:spcBef>
                <a:spcPct val="20000"/>
              </a:spcBef>
              <a:buClr>
                <a:schemeClr val="bg1"/>
              </a:buClr>
              <a:buSzPct val="75000"/>
              <a:buFont typeface="Monotype Sorts" pitchFamily="2" charset="2"/>
              <a:buChar char="n"/>
            </a:pPr>
            <a:r>
              <a:rPr lang="en-US" sz="1800" dirty="0" smtClean="0">
                <a:solidFill>
                  <a:schemeClr val="tx1"/>
                </a:solidFill>
              </a:rPr>
              <a:t>The GPS control segment includes a master control station in Colorado, an alternate master control station in California, 12 command and control sites, and 16 monitoring sites that</a:t>
            </a:r>
          </a:p>
          <a:p>
            <a:pPr marL="742950" lvl="1" indent="-285750" algn="l">
              <a:lnSpc>
                <a:spcPct val="90000"/>
              </a:lnSpc>
              <a:spcBef>
                <a:spcPct val="20000"/>
              </a:spcBef>
              <a:buClr>
                <a:schemeClr val="bg2">
                  <a:lumMod val="50000"/>
                </a:schemeClr>
              </a:buClr>
              <a:buSzPct val="75000"/>
              <a:buFont typeface="Monotype Sorts" pitchFamily="2" charset="2"/>
              <a:buChar char="u"/>
            </a:pPr>
            <a:r>
              <a:rPr lang="en-US" sz="1800" dirty="0" smtClean="0">
                <a:solidFill>
                  <a:schemeClr val="tx1"/>
                </a:solidFill>
              </a:rPr>
              <a:t>Monitor the GPS satellites for operational health</a:t>
            </a:r>
          </a:p>
          <a:p>
            <a:pPr marL="742950" lvl="1" indent="-285750" algn="l">
              <a:lnSpc>
                <a:spcPct val="90000"/>
              </a:lnSpc>
              <a:spcBef>
                <a:spcPct val="20000"/>
              </a:spcBef>
              <a:buClr>
                <a:schemeClr val="bg2">
                  <a:lumMod val="50000"/>
                </a:schemeClr>
              </a:buClr>
              <a:buSzPct val="75000"/>
              <a:buFont typeface="Monotype Sorts" pitchFamily="2" charset="2"/>
              <a:buChar char="u"/>
            </a:pPr>
            <a:r>
              <a:rPr lang="en-US" sz="1800" dirty="0" smtClean="0">
                <a:solidFill>
                  <a:schemeClr val="tx1"/>
                </a:solidFill>
              </a:rPr>
              <a:t>Upload </a:t>
            </a:r>
            <a:r>
              <a:rPr lang="en-US" sz="1800" dirty="0">
                <a:solidFill>
                  <a:schemeClr val="tx1"/>
                </a:solidFill>
              </a:rPr>
              <a:t>satellite almanacs, ephemeris messages, and clock corrections</a:t>
            </a:r>
          </a:p>
        </p:txBody>
      </p:sp>
    </p:spTree>
    <p:extLst>
      <p:ext uri="{BB962C8B-B14F-4D97-AF65-F5344CB8AC3E}">
        <p14:creationId xmlns:p14="http://schemas.microsoft.com/office/powerpoint/2010/main" val="1160406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a:xfrm>
            <a:off x="228600" y="609600"/>
            <a:ext cx="8763000" cy="3962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r>
              <a:rPr lang="en-US" b="1" dirty="0" smtClean="0">
                <a:solidFill>
                  <a:srgbClr val="000000"/>
                </a:solidFill>
                <a:latin typeface="Tahoma" pitchFamily="34" charset="0"/>
              </a:rPr>
              <a:t>How does GPS Work?</a:t>
            </a:r>
            <a:endParaRPr lang="en-US" b="1" dirty="0">
              <a:solidFill>
                <a:srgbClr val="000000"/>
              </a:solidFill>
              <a:effectLst>
                <a:outerShdw blurRad="38100" dist="38100" dir="2700000" algn="tl">
                  <a:srgbClr val="C0C0C0"/>
                </a:outerShdw>
              </a:effectLst>
              <a:latin typeface="Tahoma" pitchFamily="34" charset="0"/>
            </a:endParaRPr>
          </a:p>
        </p:txBody>
      </p:sp>
    </p:spTree>
    <p:extLst>
      <p:ext uri="{BB962C8B-B14F-4D97-AF65-F5344CB8AC3E}">
        <p14:creationId xmlns:p14="http://schemas.microsoft.com/office/powerpoint/2010/main" val="254392086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4" name="Rectangle 4"/>
          <p:cNvSpPr>
            <a:spLocks noGrp="1" noChangeArrowheads="1"/>
          </p:cNvSpPr>
          <p:nvPr>
            <p:ph idx="1"/>
          </p:nvPr>
        </p:nvSpPr>
        <p:spPr>
          <a:xfrm>
            <a:off x="228600" y="1371600"/>
            <a:ext cx="7924800" cy="4876800"/>
          </a:xfrm>
          <a:solidFill>
            <a:schemeClr val="bg1"/>
          </a:solidFill>
        </p:spPr>
        <p:txBody>
          <a:bodyPr>
            <a:normAutofit/>
          </a:bodyPr>
          <a:lstStyle/>
          <a:p>
            <a:pPr marL="0" indent="0">
              <a:lnSpc>
                <a:spcPct val="90000"/>
              </a:lnSpc>
              <a:buClr>
                <a:schemeClr val="bg1"/>
              </a:buClr>
              <a:buSzTx/>
              <a:buNone/>
            </a:pPr>
            <a:r>
              <a:rPr lang="en-US" sz="2000" b="1" dirty="0">
                <a:solidFill>
                  <a:schemeClr val="tx1"/>
                </a:solidFill>
              </a:rPr>
              <a:t> </a:t>
            </a:r>
            <a:r>
              <a:rPr lang="en-US" sz="2000" b="1" dirty="0" smtClean="0">
                <a:solidFill>
                  <a:schemeClr val="tx1"/>
                </a:solidFill>
              </a:rPr>
              <a:t>   </a:t>
            </a:r>
            <a:r>
              <a:rPr lang="en-US" sz="1800" b="1" dirty="0" smtClean="0">
                <a:solidFill>
                  <a:schemeClr val="tx1"/>
                </a:solidFill>
                <a:effectLst/>
                <a:latin typeface="Arial" pitchFamily="34" charset="0"/>
                <a:cs typeface="Arial" pitchFamily="34" charset="0"/>
              </a:rPr>
              <a:t>Two </a:t>
            </a:r>
            <a:r>
              <a:rPr lang="en-US" sz="1800" b="1" dirty="0">
                <a:solidFill>
                  <a:schemeClr val="tx1"/>
                </a:solidFill>
                <a:effectLst/>
                <a:latin typeface="Arial" pitchFamily="34" charset="0"/>
                <a:cs typeface="Arial" pitchFamily="34" charset="0"/>
              </a:rPr>
              <a:t>L-band carrier frequencies</a:t>
            </a:r>
          </a:p>
          <a:p>
            <a:pPr lvl="1">
              <a:lnSpc>
                <a:spcPct val="90000"/>
              </a:lnSpc>
              <a:buClr>
                <a:schemeClr val="bg1"/>
              </a:buClr>
              <a:buSzTx/>
              <a:buFont typeface="Monotype Sorts" pitchFamily="2" charset="2"/>
              <a:buNone/>
            </a:pPr>
            <a:r>
              <a:rPr lang="en-US" sz="1800" dirty="0">
                <a:solidFill>
                  <a:schemeClr val="tx1"/>
                </a:solidFill>
                <a:effectLst/>
                <a:latin typeface="Arial" pitchFamily="34" charset="0"/>
                <a:cs typeface="Arial" pitchFamily="34" charset="0"/>
              </a:rPr>
              <a:t>   L</a:t>
            </a:r>
            <a:r>
              <a:rPr lang="en-US" sz="1800" baseline="-25000" dirty="0">
                <a:solidFill>
                  <a:schemeClr val="tx1"/>
                </a:solidFill>
                <a:effectLst/>
                <a:latin typeface="Arial" pitchFamily="34" charset="0"/>
                <a:cs typeface="Arial" pitchFamily="34" charset="0"/>
              </a:rPr>
              <a:t>1</a:t>
            </a:r>
            <a:r>
              <a:rPr lang="en-US" sz="1800" dirty="0">
                <a:solidFill>
                  <a:schemeClr val="tx1"/>
                </a:solidFill>
                <a:effectLst/>
                <a:latin typeface="Arial" pitchFamily="34" charset="0"/>
                <a:cs typeface="Arial" pitchFamily="34" charset="0"/>
              </a:rPr>
              <a:t> = 1575.42 MHz       L</a:t>
            </a:r>
            <a:r>
              <a:rPr lang="en-US" sz="1800" baseline="-25000" dirty="0">
                <a:solidFill>
                  <a:schemeClr val="tx1"/>
                </a:solidFill>
                <a:effectLst/>
                <a:latin typeface="Arial" pitchFamily="34" charset="0"/>
                <a:cs typeface="Arial" pitchFamily="34" charset="0"/>
              </a:rPr>
              <a:t>2</a:t>
            </a:r>
            <a:r>
              <a:rPr lang="en-US" sz="1800" dirty="0">
                <a:solidFill>
                  <a:schemeClr val="tx1"/>
                </a:solidFill>
                <a:effectLst/>
                <a:latin typeface="Arial" pitchFamily="34" charset="0"/>
                <a:cs typeface="Arial" pitchFamily="34" charset="0"/>
              </a:rPr>
              <a:t> = 1227.60 MHz</a:t>
            </a:r>
          </a:p>
          <a:p>
            <a:pPr>
              <a:lnSpc>
                <a:spcPct val="90000"/>
              </a:lnSpc>
              <a:buClr>
                <a:schemeClr val="bg1"/>
              </a:buClr>
              <a:buSzTx/>
            </a:pPr>
            <a:endParaRPr lang="en-US" sz="1800" b="1" dirty="0" smtClean="0">
              <a:solidFill>
                <a:schemeClr val="tx1"/>
              </a:solidFill>
              <a:effectLst/>
              <a:latin typeface="Arial" pitchFamily="34" charset="0"/>
              <a:cs typeface="Arial" pitchFamily="34" charset="0"/>
            </a:endParaRPr>
          </a:p>
          <a:p>
            <a:pPr>
              <a:lnSpc>
                <a:spcPct val="90000"/>
              </a:lnSpc>
              <a:buClr>
                <a:schemeClr val="bg1"/>
              </a:buClr>
              <a:buSzTx/>
            </a:pPr>
            <a:r>
              <a:rPr lang="en-US" sz="1800" b="1" dirty="0" smtClean="0">
                <a:solidFill>
                  <a:schemeClr val="tx1"/>
                </a:solidFill>
                <a:effectLst/>
                <a:latin typeface="Arial" pitchFamily="34" charset="0"/>
                <a:cs typeface="Arial" pitchFamily="34" charset="0"/>
              </a:rPr>
              <a:t>Two </a:t>
            </a:r>
            <a:r>
              <a:rPr lang="en-US" sz="1800" b="1" dirty="0">
                <a:solidFill>
                  <a:schemeClr val="tx1"/>
                </a:solidFill>
                <a:effectLst/>
                <a:latin typeface="Arial" pitchFamily="34" charset="0"/>
                <a:cs typeface="Arial" pitchFamily="34" charset="0"/>
              </a:rPr>
              <a:t>PRN Codes</a:t>
            </a:r>
          </a:p>
          <a:p>
            <a:pPr lvl="1">
              <a:lnSpc>
                <a:spcPct val="90000"/>
              </a:lnSpc>
              <a:buClr>
                <a:schemeClr val="bg1"/>
              </a:buClr>
              <a:buSzTx/>
            </a:pPr>
            <a:r>
              <a:rPr lang="en-US" sz="1800" dirty="0">
                <a:solidFill>
                  <a:schemeClr val="tx1"/>
                </a:solidFill>
                <a:effectLst/>
                <a:latin typeface="Arial" pitchFamily="34" charset="0"/>
                <a:cs typeface="Arial" pitchFamily="34" charset="0"/>
              </a:rPr>
              <a:t>P(Y): Military Code </a:t>
            </a:r>
          </a:p>
          <a:p>
            <a:pPr lvl="2">
              <a:lnSpc>
                <a:spcPct val="90000"/>
              </a:lnSpc>
              <a:buClr>
                <a:schemeClr val="bg2">
                  <a:lumMod val="50000"/>
                </a:schemeClr>
              </a:buClr>
              <a:buSzTx/>
              <a:buFont typeface="Wingdings" pitchFamily="2" charset="2"/>
              <a:buChar char="ü"/>
            </a:pPr>
            <a:r>
              <a:rPr lang="en-US" sz="1800" dirty="0">
                <a:solidFill>
                  <a:schemeClr val="tx1"/>
                </a:solidFill>
                <a:effectLst/>
                <a:latin typeface="Arial" pitchFamily="34" charset="0"/>
                <a:cs typeface="Arial" pitchFamily="34" charset="0"/>
              </a:rPr>
              <a:t>267 day repeat interval</a:t>
            </a:r>
          </a:p>
          <a:p>
            <a:pPr lvl="2">
              <a:lnSpc>
                <a:spcPct val="90000"/>
              </a:lnSpc>
              <a:buClr>
                <a:schemeClr val="bg2">
                  <a:lumMod val="50000"/>
                </a:schemeClr>
              </a:buClr>
              <a:buSzTx/>
              <a:buFont typeface="Wingdings" pitchFamily="2" charset="2"/>
              <a:buChar char="ü"/>
            </a:pPr>
            <a:r>
              <a:rPr lang="en-US" sz="1800" dirty="0">
                <a:solidFill>
                  <a:schemeClr val="tx1"/>
                </a:solidFill>
                <a:effectLst/>
                <a:latin typeface="Arial" pitchFamily="34" charset="0"/>
                <a:cs typeface="Arial" pitchFamily="34" charset="0"/>
              </a:rPr>
              <a:t>Encrypted – code sequence not published</a:t>
            </a:r>
          </a:p>
          <a:p>
            <a:pPr lvl="2">
              <a:lnSpc>
                <a:spcPct val="90000"/>
              </a:lnSpc>
              <a:buClr>
                <a:schemeClr val="bg2">
                  <a:lumMod val="50000"/>
                </a:schemeClr>
              </a:buClr>
              <a:buSzTx/>
              <a:buFont typeface="Wingdings" pitchFamily="2" charset="2"/>
              <a:buChar char="ü"/>
            </a:pPr>
            <a:r>
              <a:rPr lang="en-US" sz="1800" dirty="0">
                <a:solidFill>
                  <a:schemeClr val="tx1"/>
                </a:solidFill>
                <a:effectLst/>
                <a:latin typeface="Arial" pitchFamily="34" charset="0"/>
                <a:cs typeface="Arial" pitchFamily="34" charset="0"/>
              </a:rPr>
              <a:t>Available on L1 and L2</a:t>
            </a:r>
          </a:p>
          <a:p>
            <a:pPr lvl="1">
              <a:lnSpc>
                <a:spcPct val="90000"/>
              </a:lnSpc>
              <a:buClr>
                <a:schemeClr val="bg1"/>
              </a:buClr>
              <a:buSzTx/>
            </a:pPr>
            <a:r>
              <a:rPr lang="en-US" sz="1800" dirty="0">
                <a:solidFill>
                  <a:schemeClr val="tx1"/>
                </a:solidFill>
                <a:effectLst/>
                <a:latin typeface="Arial" pitchFamily="34" charset="0"/>
                <a:cs typeface="Arial" pitchFamily="34" charset="0"/>
              </a:rPr>
              <a:t>C/A: Coarse Acquisition (Civilian) Code</a:t>
            </a:r>
          </a:p>
          <a:p>
            <a:pPr lvl="2">
              <a:lnSpc>
                <a:spcPct val="90000"/>
              </a:lnSpc>
              <a:buClr>
                <a:schemeClr val="bg2">
                  <a:lumMod val="50000"/>
                </a:schemeClr>
              </a:buClr>
              <a:buSzTx/>
              <a:buFont typeface="Wingdings" pitchFamily="2" charset="2"/>
              <a:buChar char="ü"/>
            </a:pPr>
            <a:r>
              <a:rPr lang="en-US" sz="1800" dirty="0">
                <a:solidFill>
                  <a:schemeClr val="tx1"/>
                </a:solidFill>
                <a:effectLst/>
                <a:latin typeface="Arial" pitchFamily="34" charset="0"/>
                <a:cs typeface="Arial" pitchFamily="34" charset="0"/>
              </a:rPr>
              <a:t>1 millisecond repeat interval</a:t>
            </a:r>
          </a:p>
          <a:p>
            <a:pPr lvl="2">
              <a:lnSpc>
                <a:spcPct val="90000"/>
              </a:lnSpc>
              <a:buClr>
                <a:schemeClr val="bg2">
                  <a:lumMod val="50000"/>
                </a:schemeClr>
              </a:buClr>
              <a:buSzTx/>
              <a:buFont typeface="Wingdings" pitchFamily="2" charset="2"/>
              <a:buChar char="ü"/>
            </a:pPr>
            <a:r>
              <a:rPr lang="en-US" sz="1800" dirty="0">
                <a:solidFill>
                  <a:schemeClr val="tx1"/>
                </a:solidFill>
                <a:effectLst/>
                <a:latin typeface="Arial" pitchFamily="34" charset="0"/>
                <a:cs typeface="Arial" pitchFamily="34" charset="0"/>
              </a:rPr>
              <a:t>Available to all users, but only on L1</a:t>
            </a:r>
          </a:p>
          <a:p>
            <a:pPr>
              <a:lnSpc>
                <a:spcPct val="90000"/>
              </a:lnSpc>
              <a:buClr>
                <a:schemeClr val="bg1"/>
              </a:buClr>
              <a:buSzTx/>
            </a:pPr>
            <a:endParaRPr lang="en-US" sz="1800" b="1" dirty="0" smtClean="0">
              <a:solidFill>
                <a:schemeClr val="tx1"/>
              </a:solidFill>
              <a:effectLst/>
              <a:latin typeface="Arial" pitchFamily="34" charset="0"/>
              <a:cs typeface="Arial" pitchFamily="34" charset="0"/>
            </a:endParaRPr>
          </a:p>
          <a:p>
            <a:pPr>
              <a:lnSpc>
                <a:spcPct val="90000"/>
              </a:lnSpc>
              <a:buClr>
                <a:schemeClr val="bg1"/>
              </a:buClr>
              <a:buSzTx/>
            </a:pPr>
            <a:r>
              <a:rPr lang="en-US" sz="1800" b="1" dirty="0" smtClean="0">
                <a:solidFill>
                  <a:schemeClr val="tx1"/>
                </a:solidFill>
                <a:effectLst/>
                <a:latin typeface="Arial" pitchFamily="34" charset="0"/>
                <a:cs typeface="Arial" pitchFamily="34" charset="0"/>
              </a:rPr>
              <a:t>Code </a:t>
            </a:r>
            <a:r>
              <a:rPr lang="en-US" sz="1800" b="1" dirty="0">
                <a:solidFill>
                  <a:schemeClr val="tx1"/>
                </a:solidFill>
                <a:effectLst/>
                <a:latin typeface="Arial" pitchFamily="34" charset="0"/>
                <a:cs typeface="Arial" pitchFamily="34" charset="0"/>
              </a:rPr>
              <a:t>modulated with Navigation Message Data</a:t>
            </a:r>
          </a:p>
          <a:p>
            <a:pPr lvl="1">
              <a:lnSpc>
                <a:spcPct val="90000"/>
              </a:lnSpc>
              <a:buClr>
                <a:schemeClr val="bg1"/>
              </a:buClr>
              <a:buSzTx/>
            </a:pPr>
            <a:r>
              <a:rPr lang="en-US" sz="1800" dirty="0">
                <a:solidFill>
                  <a:schemeClr val="tx1"/>
                </a:solidFill>
                <a:effectLst/>
                <a:latin typeface="Arial" pitchFamily="34" charset="0"/>
                <a:cs typeface="Arial" pitchFamily="34" charset="0"/>
              </a:rPr>
              <a:t>Provides ephemeris data and clock corrections for the GPS satellites</a:t>
            </a:r>
          </a:p>
          <a:p>
            <a:pPr lvl="1">
              <a:lnSpc>
                <a:spcPct val="90000"/>
              </a:lnSpc>
              <a:buClr>
                <a:schemeClr val="bg1"/>
              </a:buClr>
              <a:buSzTx/>
            </a:pPr>
            <a:r>
              <a:rPr lang="en-US" sz="1800" dirty="0">
                <a:solidFill>
                  <a:schemeClr val="tx1"/>
                </a:solidFill>
                <a:effectLst/>
                <a:latin typeface="Arial" pitchFamily="34" charset="0"/>
                <a:cs typeface="Arial" pitchFamily="34" charset="0"/>
              </a:rPr>
              <a:t>Low data rate (50 bps)</a:t>
            </a:r>
          </a:p>
        </p:txBody>
      </p:sp>
      <p:sp>
        <p:nvSpPr>
          <p:cNvPr id="1044487" name="Rectangle 7"/>
          <p:cNvSpPr>
            <a:spLocks noGrp="1" noChangeArrowheads="1"/>
          </p:cNvSpPr>
          <p:nvPr>
            <p:ph type="title"/>
          </p:nvPr>
        </p:nvSpPr>
        <p:spPr>
          <a:xfrm>
            <a:off x="762000" y="0"/>
            <a:ext cx="771525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rPr>
              <a:t>GPS Signal Structure</a:t>
            </a:r>
          </a:p>
        </p:txBody>
      </p:sp>
      <p:pic>
        <p:nvPicPr>
          <p:cNvPr id="104448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0369" y="1371600"/>
            <a:ext cx="3048000" cy="299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117542"/>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1298" name="Rectangle 2"/>
          <p:cNvSpPr>
            <a:spLocks noGrp="1" noChangeArrowheads="1"/>
          </p:cNvSpPr>
          <p:nvPr>
            <p:ph type="title"/>
          </p:nvPr>
        </p:nvSpPr>
        <p:spPr>
          <a:xfrm>
            <a:off x="828675" y="304798"/>
            <a:ext cx="7715250" cy="6096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rPr>
              <a:t>GPS Modulation</a:t>
            </a:r>
            <a:endParaRPr lang="en-US" sz="3200" b="1" i="1" dirty="0">
              <a:solidFill>
                <a:schemeClr val="bg1"/>
              </a:solidFill>
              <a:effectLst>
                <a:outerShdw blurRad="38100" dist="38100" dir="2700000" algn="tl">
                  <a:srgbClr val="C0C0C0"/>
                </a:outerShdw>
              </a:effectLst>
              <a:latin typeface="Tahoma" pitchFamily="34" charset="0"/>
            </a:endParaRPr>
          </a:p>
        </p:txBody>
      </p:sp>
      <p:pic>
        <p:nvPicPr>
          <p:cNvPr id="2231299" name="Picture 3" descr="biph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398"/>
            <a:ext cx="9144000" cy="2493963"/>
          </a:xfrm>
          <a:prstGeom prst="rect">
            <a:avLst/>
          </a:prstGeom>
          <a:solidFill>
            <a:schemeClr val="folHlink"/>
          </a:solidFill>
        </p:spPr>
      </p:pic>
      <p:sp>
        <p:nvSpPr>
          <p:cNvPr id="2231300" name="Text Box 4"/>
          <p:cNvSpPr txBox="1">
            <a:spLocks noChangeArrowheads="1"/>
          </p:cNvSpPr>
          <p:nvPr/>
        </p:nvSpPr>
        <p:spPr bwMode="auto">
          <a:xfrm>
            <a:off x="533400" y="3657600"/>
            <a:ext cx="80772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lgn="l">
              <a:spcBef>
                <a:spcPct val="50000"/>
              </a:spcBef>
              <a:buClr>
                <a:schemeClr val="bg2">
                  <a:lumMod val="50000"/>
                </a:schemeClr>
              </a:buClr>
              <a:buFont typeface="Wingdings" pitchFamily="2" charset="2"/>
              <a:buChar char="ü"/>
            </a:pPr>
            <a:r>
              <a:rPr lang="en-US" sz="1800" dirty="0">
                <a:solidFill>
                  <a:srgbClr val="FF0000"/>
                </a:solidFill>
              </a:rPr>
              <a:t> </a:t>
            </a:r>
            <a:r>
              <a:rPr lang="en-US" sz="1700" dirty="0">
                <a:solidFill>
                  <a:schemeClr val="tx1"/>
                </a:solidFill>
              </a:rPr>
              <a:t>The carriers are pure sinusoids.  Two binary codes are modulated onto them: the C/A (coarse/acquisition) code and the P (precise) code.</a:t>
            </a:r>
          </a:p>
          <a:p>
            <a:pPr marL="285750" indent="-285750" algn="l">
              <a:spcBef>
                <a:spcPct val="50000"/>
              </a:spcBef>
              <a:buClr>
                <a:schemeClr val="bg2">
                  <a:lumMod val="50000"/>
                </a:schemeClr>
              </a:buClr>
              <a:buFont typeface="Wingdings" pitchFamily="2" charset="2"/>
              <a:buChar char="ü"/>
            </a:pPr>
            <a:r>
              <a:rPr lang="en-US" sz="1700" dirty="0">
                <a:solidFill>
                  <a:schemeClr val="tx1"/>
                </a:solidFill>
              </a:rPr>
              <a:t> Binary </a:t>
            </a:r>
            <a:r>
              <a:rPr lang="en-US" sz="1700" dirty="0" err="1">
                <a:solidFill>
                  <a:schemeClr val="tx1"/>
                </a:solidFill>
              </a:rPr>
              <a:t>biphase</a:t>
            </a:r>
            <a:r>
              <a:rPr lang="en-US" sz="1700" dirty="0">
                <a:solidFill>
                  <a:schemeClr val="tx1"/>
                </a:solidFill>
              </a:rPr>
              <a:t> modulation (also known as binary phase shift keying [BPSK]) is the technique used to modulate the codes onto the  carrier.  There is a 180 degree carrier phase shift each time the code state changes.</a:t>
            </a:r>
          </a:p>
          <a:p>
            <a:pPr marL="285750" indent="-285750" algn="l">
              <a:spcBef>
                <a:spcPct val="50000"/>
              </a:spcBef>
              <a:buClr>
                <a:schemeClr val="bg2">
                  <a:lumMod val="50000"/>
                </a:schemeClr>
              </a:buClr>
              <a:buFont typeface="Wingdings" pitchFamily="2" charset="2"/>
              <a:buChar char="ü"/>
            </a:pPr>
            <a:r>
              <a:rPr lang="en-US" sz="1700" dirty="0">
                <a:solidFill>
                  <a:schemeClr val="tx1"/>
                </a:solidFill>
              </a:rPr>
              <a:t> The modulation requires a much wider frequency band than the minimum bandwidth required to transmit the information being sent. This is known as spread spectrum modulation.  It </a:t>
            </a:r>
            <a:r>
              <a:rPr lang="en-US" sz="1700" dirty="0" smtClean="0">
                <a:solidFill>
                  <a:schemeClr val="tx1"/>
                </a:solidFill>
              </a:rPr>
              <a:t>allows very low signal levels </a:t>
            </a:r>
            <a:r>
              <a:rPr lang="en-US" sz="1700" dirty="0">
                <a:solidFill>
                  <a:schemeClr val="tx1"/>
                </a:solidFill>
              </a:rPr>
              <a:t>to be used.</a:t>
            </a:r>
          </a:p>
        </p:txBody>
      </p:sp>
    </p:spTree>
    <p:extLst>
      <p:ext uri="{BB962C8B-B14F-4D97-AF65-F5344CB8AC3E}">
        <p14:creationId xmlns:p14="http://schemas.microsoft.com/office/powerpoint/2010/main" val="43355850"/>
      </p:ext>
    </p:extLst>
  </p:cSld>
  <p:clrMapOvr>
    <a:masterClrMapping/>
  </p:clrMapOvr>
  <p:transition advTm="7305"/>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2"/>
          <p:cNvSpPr>
            <a:spLocks noGrp="1" noChangeArrowheads="1"/>
          </p:cNvSpPr>
          <p:nvPr>
            <p:ph type="body" idx="1"/>
          </p:nvPr>
        </p:nvSpPr>
        <p:spPr>
          <a:xfrm>
            <a:off x="533400" y="2895600"/>
            <a:ext cx="8382000" cy="3124200"/>
          </a:xfr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txBody>
          <a:bodyPr/>
          <a:lstStyle/>
          <a:p>
            <a:pPr>
              <a:buClr>
                <a:schemeClr val="bg2">
                  <a:lumMod val="50000"/>
                </a:schemeClr>
              </a:buClr>
              <a:buFont typeface="Wingdings" pitchFamily="2" charset="2"/>
              <a:buChar char="ü"/>
            </a:pPr>
            <a:r>
              <a:rPr lang="en-US" sz="2000" dirty="0">
                <a:solidFill>
                  <a:schemeClr val="tx1"/>
                </a:solidFill>
                <a:effectLst/>
                <a:latin typeface="Arial" pitchFamily="34" charset="0"/>
                <a:cs typeface="Arial" pitchFamily="34" charset="0"/>
              </a:rPr>
              <a:t>“Spreads" the power spectrum of the transmitted data over a wide frequency band </a:t>
            </a:r>
            <a:r>
              <a:rPr lang="en-US" sz="2000" dirty="0" smtClean="0">
                <a:solidFill>
                  <a:schemeClr val="tx1"/>
                </a:solidFill>
                <a:effectLst/>
                <a:latin typeface="Arial" pitchFamily="34" charset="0"/>
                <a:cs typeface="Arial" pitchFamily="34" charset="0"/>
              </a:rPr>
              <a:t>at VERY LOW POWER</a:t>
            </a:r>
            <a:endParaRPr lang="en-US" sz="2000" dirty="0">
              <a:solidFill>
                <a:schemeClr val="tx1"/>
              </a:solidFill>
              <a:effectLst/>
              <a:latin typeface="Arial" pitchFamily="34" charset="0"/>
              <a:cs typeface="Arial" pitchFamily="34" charset="0"/>
            </a:endParaRPr>
          </a:p>
          <a:p>
            <a:pPr>
              <a:buClr>
                <a:schemeClr val="bg2">
                  <a:lumMod val="50000"/>
                </a:schemeClr>
              </a:buClr>
              <a:buFont typeface="Wingdings" pitchFamily="2" charset="2"/>
              <a:buChar char="ü"/>
            </a:pPr>
            <a:endParaRPr lang="en-US" sz="2000" dirty="0">
              <a:solidFill>
                <a:schemeClr val="tx1"/>
              </a:solidFill>
              <a:effectLst/>
              <a:latin typeface="Arial" pitchFamily="34" charset="0"/>
              <a:cs typeface="Arial" pitchFamily="34" charset="0"/>
            </a:endParaRPr>
          </a:p>
          <a:p>
            <a:pPr>
              <a:buClr>
                <a:schemeClr val="bg2">
                  <a:lumMod val="50000"/>
                </a:schemeClr>
              </a:buClr>
              <a:buFont typeface="Wingdings" pitchFamily="2" charset="2"/>
              <a:buChar char="ü"/>
            </a:pPr>
            <a:r>
              <a:rPr lang="en-US" sz="2000" dirty="0">
                <a:solidFill>
                  <a:schemeClr val="tx1"/>
                </a:solidFill>
                <a:effectLst/>
                <a:latin typeface="Arial" pitchFamily="34" charset="0"/>
                <a:cs typeface="Arial" pitchFamily="34" charset="0"/>
              </a:rPr>
              <a:t>Same principle is used for household cordless </a:t>
            </a:r>
            <a:r>
              <a:rPr lang="en-US" sz="2000" dirty="0" smtClean="0">
                <a:solidFill>
                  <a:schemeClr val="tx1"/>
                </a:solidFill>
                <a:effectLst/>
                <a:latin typeface="Arial" pitchFamily="34" charset="0"/>
                <a:cs typeface="Arial" pitchFamily="34" charset="0"/>
              </a:rPr>
              <a:t>telephones </a:t>
            </a:r>
          </a:p>
          <a:p>
            <a:pPr>
              <a:buClr>
                <a:schemeClr val="bg2">
                  <a:lumMod val="50000"/>
                </a:schemeClr>
              </a:buClr>
              <a:buFont typeface="Wingdings" pitchFamily="2" charset="2"/>
              <a:buChar char="ü"/>
            </a:pPr>
            <a:endParaRPr lang="en-US" sz="2000" dirty="0">
              <a:solidFill>
                <a:schemeClr val="tx1"/>
              </a:solidFill>
              <a:effectLst/>
              <a:latin typeface="Arial" pitchFamily="34" charset="0"/>
              <a:cs typeface="Arial" pitchFamily="34" charset="0"/>
            </a:endParaRPr>
          </a:p>
          <a:p>
            <a:pPr>
              <a:buClr>
                <a:schemeClr val="bg2">
                  <a:lumMod val="50000"/>
                </a:schemeClr>
              </a:buClr>
              <a:buFont typeface="Wingdings" pitchFamily="2" charset="2"/>
              <a:buChar char="ü"/>
            </a:pPr>
            <a:r>
              <a:rPr lang="en-US" sz="2000" dirty="0">
                <a:solidFill>
                  <a:schemeClr val="tx1"/>
                </a:solidFill>
                <a:effectLst/>
                <a:latin typeface="Arial" pitchFamily="34" charset="0"/>
                <a:cs typeface="Arial" pitchFamily="34" charset="0"/>
              </a:rPr>
              <a:t>Each satellite is assigned </a:t>
            </a:r>
            <a:r>
              <a:rPr lang="en-US" sz="2000" dirty="0" smtClean="0">
                <a:solidFill>
                  <a:schemeClr val="tx1"/>
                </a:solidFill>
                <a:effectLst/>
                <a:latin typeface="Arial" pitchFamily="34" charset="0"/>
                <a:cs typeface="Arial" pitchFamily="34" charset="0"/>
              </a:rPr>
              <a:t>a unique </a:t>
            </a:r>
            <a:r>
              <a:rPr lang="en-US" sz="2000" dirty="0">
                <a:solidFill>
                  <a:schemeClr val="tx1"/>
                </a:solidFill>
                <a:effectLst/>
                <a:latin typeface="Arial" pitchFamily="34" charset="0"/>
                <a:cs typeface="Arial" pitchFamily="34" charset="0"/>
              </a:rPr>
              <a:t>Pseudo-Random Noise (PRN) </a:t>
            </a:r>
            <a:r>
              <a:rPr lang="en-US" sz="2000" dirty="0" smtClean="0">
                <a:solidFill>
                  <a:schemeClr val="tx1"/>
                </a:solidFill>
                <a:effectLst/>
                <a:latin typeface="Arial" pitchFamily="34" charset="0"/>
                <a:cs typeface="Arial" pitchFamily="34" charset="0"/>
              </a:rPr>
              <a:t>Code.  All </a:t>
            </a:r>
            <a:r>
              <a:rPr lang="en-US" sz="2000" dirty="0">
                <a:solidFill>
                  <a:schemeClr val="tx1"/>
                </a:solidFill>
                <a:effectLst/>
                <a:latin typeface="Arial" pitchFamily="34" charset="0"/>
                <a:cs typeface="Arial" pitchFamily="34" charset="0"/>
              </a:rPr>
              <a:t>GPS satellites transmit at the same frequency but are identified by their PRN </a:t>
            </a:r>
            <a:r>
              <a:rPr lang="en-US" sz="2000" dirty="0" smtClean="0">
                <a:solidFill>
                  <a:schemeClr val="tx1"/>
                </a:solidFill>
                <a:effectLst/>
                <a:latin typeface="Arial" pitchFamily="34" charset="0"/>
                <a:cs typeface="Arial" pitchFamily="34" charset="0"/>
              </a:rPr>
              <a:t>codes.</a:t>
            </a:r>
            <a:endParaRPr lang="en-US" sz="2000" dirty="0">
              <a:solidFill>
                <a:schemeClr val="tx1"/>
              </a:solidFill>
              <a:effectLst/>
              <a:latin typeface="Arial" pitchFamily="34" charset="0"/>
              <a:cs typeface="Arial" pitchFamily="34" charset="0"/>
            </a:endParaRPr>
          </a:p>
        </p:txBody>
      </p:sp>
      <p:sp>
        <p:nvSpPr>
          <p:cNvPr id="1063942" name="Rectangle 6"/>
          <p:cNvSpPr>
            <a:spLocks noGrp="1" noChangeArrowheads="1"/>
          </p:cNvSpPr>
          <p:nvPr>
            <p:ph type="title"/>
          </p:nvPr>
        </p:nvSpPr>
        <p:spPr>
          <a:xfrm>
            <a:off x="1066800" y="457200"/>
            <a:ext cx="771525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rPr>
              <a:t>Spread Spectrum Communication</a:t>
            </a:r>
          </a:p>
        </p:txBody>
      </p:sp>
    </p:spTree>
    <p:extLst>
      <p:ext uri="{BB962C8B-B14F-4D97-AF65-F5344CB8AC3E}">
        <p14:creationId xmlns:p14="http://schemas.microsoft.com/office/powerpoint/2010/main" val="3065835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a:xfrm>
            <a:off x="685800" y="533400"/>
            <a:ext cx="777240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a:bodyPr>
          <a:lstStyle/>
          <a:p>
            <a:pPr algn="ctr"/>
            <a:r>
              <a:rPr lang="en-US" sz="3200" dirty="0">
                <a:solidFill>
                  <a:schemeClr val="bg1"/>
                </a:solidFill>
                <a:latin typeface="Tahoma" pitchFamily="34" charset="0"/>
              </a:rPr>
              <a:t>Why do satellite signals work better than ground signals for time </a:t>
            </a:r>
            <a:r>
              <a:rPr lang="en-US" sz="3200" dirty="0" smtClean="0">
                <a:solidFill>
                  <a:schemeClr val="bg1"/>
                </a:solidFill>
                <a:latin typeface="Tahoma" pitchFamily="34" charset="0"/>
              </a:rPr>
              <a:t>transfer</a:t>
            </a:r>
            <a:r>
              <a:rPr lang="en-US" sz="3200" dirty="0">
                <a:solidFill>
                  <a:schemeClr val="bg1"/>
                </a:solidFill>
                <a:latin typeface="Tahoma" pitchFamily="34" charset="0"/>
              </a:rPr>
              <a:t>?</a:t>
            </a:r>
            <a:endParaRPr lang="en-US" sz="3200" dirty="0">
              <a:solidFill>
                <a:schemeClr val="bg1"/>
              </a:solidFill>
              <a:effectLst>
                <a:outerShdw blurRad="38100" dist="38100" dir="2700000" algn="tl">
                  <a:srgbClr val="C0C0C0"/>
                </a:outerShdw>
              </a:effectLst>
              <a:latin typeface="Tahoma" pitchFamily="34" charset="0"/>
            </a:endParaRPr>
          </a:p>
        </p:txBody>
      </p:sp>
      <p:sp>
        <p:nvSpPr>
          <p:cNvPr id="1150979" name="Rectangle 3"/>
          <p:cNvSpPr>
            <a:spLocks noGrp="1" noChangeArrowheads="1"/>
          </p:cNvSpPr>
          <p:nvPr>
            <p:ph type="body" sz="half" idx="1"/>
          </p:nvPr>
        </p:nvSpPr>
        <p:spPr>
          <a:xfrm>
            <a:off x="990600" y="2590800"/>
            <a:ext cx="7180263" cy="2438400"/>
          </a:xfrm>
          <a:noFill/>
          <a:ln/>
        </p:spPr>
        <p:txBody>
          <a:bodyPr>
            <a:noAutofit/>
          </a:bodyPr>
          <a:lstStyle/>
          <a:p>
            <a:pPr>
              <a:buClr>
                <a:schemeClr val="accent2"/>
              </a:buClr>
              <a:buFont typeface="Wingdings" pitchFamily="2" charset="2"/>
              <a:buChar char="ü"/>
            </a:pPr>
            <a:r>
              <a:rPr lang="en-US" sz="1800" dirty="0" smtClean="0">
                <a:solidFill>
                  <a:srgbClr val="000000"/>
                </a:solidFill>
                <a:effectLst/>
                <a:latin typeface="Arial" pitchFamily="34" charset="0"/>
                <a:cs typeface="Arial" pitchFamily="34" charset="0"/>
              </a:rPr>
              <a:t>The accuracy of any time transfer system can be no better than the uncertainty of the path delay measurement.  Satellite systems have path delays that are easier to </a:t>
            </a:r>
            <a:r>
              <a:rPr lang="en-US" sz="1800" dirty="0" smtClean="0">
                <a:solidFill>
                  <a:srgbClr val="000000"/>
                </a:solidFill>
                <a:latin typeface="Arial" pitchFamily="34" charset="0"/>
                <a:cs typeface="Arial" pitchFamily="34" charset="0"/>
              </a:rPr>
              <a:t>measure and calibrate than ground based systems.</a:t>
            </a:r>
          </a:p>
          <a:p>
            <a:pPr>
              <a:buClr>
                <a:schemeClr val="accent2"/>
              </a:buClr>
              <a:buFont typeface="Wingdings" pitchFamily="2" charset="2"/>
              <a:buChar char="ü"/>
            </a:pPr>
            <a:endParaRPr lang="en-US" sz="1800" dirty="0">
              <a:solidFill>
                <a:srgbClr val="000000"/>
              </a:solidFill>
              <a:effectLst/>
              <a:latin typeface="Arial" pitchFamily="34" charset="0"/>
              <a:cs typeface="Arial" pitchFamily="34" charset="0"/>
            </a:endParaRPr>
          </a:p>
          <a:p>
            <a:pPr>
              <a:buClr>
                <a:schemeClr val="accent2"/>
              </a:buClr>
              <a:buFont typeface="Wingdings" pitchFamily="2" charset="2"/>
              <a:buChar char="ü"/>
            </a:pPr>
            <a:r>
              <a:rPr lang="en-US" sz="1800" dirty="0">
                <a:solidFill>
                  <a:srgbClr val="000000"/>
                </a:solidFill>
                <a:effectLst/>
                <a:latin typeface="Arial" pitchFamily="34" charset="0"/>
                <a:cs typeface="Arial" pitchFamily="34" charset="0"/>
              </a:rPr>
              <a:t>The variation in path delay is small due to a clear, unobstructed path between the receiver and transmitter. </a:t>
            </a:r>
            <a:endParaRPr lang="en-US" sz="1800" dirty="0" smtClean="0">
              <a:solidFill>
                <a:srgbClr val="000000"/>
              </a:solidFill>
              <a:effectLst/>
              <a:latin typeface="Arial" pitchFamily="34" charset="0"/>
              <a:cs typeface="Arial" pitchFamily="34" charset="0"/>
            </a:endParaRPr>
          </a:p>
          <a:p>
            <a:pPr>
              <a:buClr>
                <a:schemeClr val="accent2"/>
              </a:buClr>
              <a:buFont typeface="Wingdings" pitchFamily="2" charset="2"/>
              <a:buChar char="ü"/>
            </a:pPr>
            <a:endParaRPr lang="en-US" sz="1800" dirty="0">
              <a:solidFill>
                <a:srgbClr val="000000"/>
              </a:solidFill>
              <a:effectLst/>
              <a:latin typeface="Arial" pitchFamily="34" charset="0"/>
              <a:cs typeface="Arial" pitchFamily="34" charset="0"/>
            </a:endParaRPr>
          </a:p>
          <a:p>
            <a:pPr>
              <a:buClr>
                <a:schemeClr val="accent2"/>
              </a:buClr>
              <a:buFont typeface="Wingdings" pitchFamily="2" charset="2"/>
              <a:buChar char="ü"/>
            </a:pPr>
            <a:r>
              <a:rPr lang="en-US" sz="1800" dirty="0">
                <a:solidFill>
                  <a:srgbClr val="000000"/>
                </a:solidFill>
                <a:effectLst/>
                <a:latin typeface="Arial" pitchFamily="34" charset="0"/>
                <a:cs typeface="Arial" pitchFamily="34" charset="0"/>
              </a:rPr>
              <a:t>The coverage area is usually much larger</a:t>
            </a:r>
            <a:r>
              <a:rPr lang="en-US" sz="1800" dirty="0" smtClean="0">
                <a:solidFill>
                  <a:srgbClr val="000000"/>
                </a:solidFill>
                <a:effectLst/>
                <a:latin typeface="Arial" pitchFamily="34" charset="0"/>
                <a:cs typeface="Arial" pitchFamily="34" charset="0"/>
              </a:rPr>
              <a:t>.</a:t>
            </a:r>
          </a:p>
          <a:p>
            <a:pPr>
              <a:buClr>
                <a:schemeClr val="accent2"/>
              </a:buClr>
              <a:buFont typeface="Wingdings" pitchFamily="2" charset="2"/>
              <a:buChar char="ü"/>
            </a:pPr>
            <a:endParaRPr lang="en-US" sz="1800" dirty="0">
              <a:solidFill>
                <a:srgbClr val="000000"/>
              </a:solidFill>
              <a:effectLst/>
              <a:latin typeface="Arial" pitchFamily="34" charset="0"/>
              <a:cs typeface="Arial" pitchFamily="34" charset="0"/>
            </a:endParaRPr>
          </a:p>
          <a:p>
            <a:pPr>
              <a:buClr>
                <a:schemeClr val="accent2"/>
              </a:buClr>
              <a:buFont typeface="Wingdings" pitchFamily="2" charset="2"/>
              <a:buChar char="ü"/>
            </a:pPr>
            <a:r>
              <a:rPr lang="en-US" sz="1800" dirty="0">
                <a:solidFill>
                  <a:srgbClr val="000000"/>
                </a:solidFill>
                <a:effectLst/>
                <a:latin typeface="Arial" pitchFamily="34" charset="0"/>
                <a:cs typeface="Arial" pitchFamily="34" charset="0"/>
              </a:rPr>
              <a:t>Interference due to weather and ground based noise is usually less of a problem.</a:t>
            </a:r>
          </a:p>
        </p:txBody>
      </p:sp>
    </p:spTree>
    <p:extLst>
      <p:ext uri="{BB962C8B-B14F-4D97-AF65-F5344CB8AC3E}">
        <p14:creationId xmlns:p14="http://schemas.microsoft.com/office/powerpoint/2010/main" val="295318615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0034" name="Rectangle 2"/>
          <p:cNvSpPr>
            <a:spLocks noChangeArrowheads="1"/>
          </p:cNvSpPr>
          <p:nvPr/>
        </p:nvSpPr>
        <p:spPr bwMode="auto">
          <a:xfrm>
            <a:off x="228600" y="1143000"/>
            <a:ext cx="8763000" cy="4891083"/>
          </a:xfrm>
          <a:prstGeom prst="rect">
            <a:avLst/>
          </a:prstGeom>
          <a:solidFill>
            <a:schemeClr val="bg1"/>
          </a:solidFill>
          <a:ln>
            <a:noFill/>
          </a:ln>
          <a:effectLst/>
        </p:spPr>
        <p:txBody>
          <a:bodyPr wrap="square" lIns="90488" tIns="44450" rIns="90488" bIns="44450">
            <a:spAutoFit/>
          </a:bodyPr>
          <a:lstStyle/>
          <a:p>
            <a:pPr algn="l">
              <a:buClr>
                <a:schemeClr val="bg1"/>
              </a:buClr>
              <a:buSzPct val="120000"/>
            </a:pPr>
            <a:endParaRPr lang="en-US" dirty="0" smtClean="0">
              <a:solidFill>
                <a:schemeClr val="bg2"/>
              </a:solidFill>
            </a:endParaRPr>
          </a:p>
          <a:p>
            <a:pPr algn="l">
              <a:buClr>
                <a:schemeClr val="bg1"/>
              </a:buClr>
              <a:buSzPct val="120000"/>
            </a:pPr>
            <a:endParaRPr lang="en-US" sz="1800" dirty="0">
              <a:solidFill>
                <a:schemeClr val="bg2"/>
              </a:solidFill>
            </a:endParaRPr>
          </a:p>
          <a:p>
            <a:pPr algn="l">
              <a:buClr>
                <a:schemeClr val="bg1"/>
              </a:buClr>
              <a:buSzPct val="120000"/>
            </a:pPr>
            <a:r>
              <a:rPr lang="en-US" sz="1800" dirty="0" smtClean="0">
                <a:solidFill>
                  <a:schemeClr val="tx1"/>
                </a:solidFill>
              </a:rPr>
              <a:t>GPS is a </a:t>
            </a:r>
            <a:r>
              <a:rPr lang="en-US" sz="1800" dirty="0">
                <a:solidFill>
                  <a:schemeClr val="tx1"/>
                </a:solidFill>
              </a:rPr>
              <a:t>real world application </a:t>
            </a:r>
            <a:r>
              <a:rPr lang="en-US" sz="1800" dirty="0" smtClean="0">
                <a:solidFill>
                  <a:schemeClr val="tx1"/>
                </a:solidFill>
              </a:rPr>
              <a:t>that makes use of Einstein’s theory </a:t>
            </a:r>
            <a:r>
              <a:rPr lang="en-US" sz="1800" dirty="0">
                <a:solidFill>
                  <a:schemeClr val="tx1"/>
                </a:solidFill>
              </a:rPr>
              <a:t>of relativity.  The oscillators onboard the GPS satellites are given a fixed frequency offset of </a:t>
            </a:r>
            <a:r>
              <a:rPr lang="en-US" sz="1800" dirty="0" smtClean="0">
                <a:solidFill>
                  <a:schemeClr val="tx1"/>
                </a:solidFill>
              </a:rPr>
              <a:t>                -</a:t>
            </a:r>
            <a:r>
              <a:rPr lang="en-US" sz="1800" dirty="0">
                <a:solidFill>
                  <a:schemeClr val="tx1"/>
                </a:solidFill>
              </a:rPr>
              <a:t>4.4645 x 10</a:t>
            </a:r>
            <a:r>
              <a:rPr lang="en-US" sz="1800" baseline="30000" dirty="0">
                <a:solidFill>
                  <a:schemeClr val="tx1"/>
                </a:solidFill>
              </a:rPr>
              <a:t>-10</a:t>
            </a:r>
            <a:r>
              <a:rPr lang="en-US" sz="1800" dirty="0">
                <a:solidFill>
                  <a:schemeClr val="tx1"/>
                </a:solidFill>
              </a:rPr>
              <a:t> to compensate for relativistic effects in the GPS satellite orbits.</a:t>
            </a:r>
          </a:p>
          <a:p>
            <a:pPr algn="l">
              <a:buClr>
                <a:schemeClr val="bg1"/>
              </a:buClr>
              <a:buSzPct val="120000"/>
              <a:buFont typeface="Wingdings" pitchFamily="2" charset="2"/>
              <a:buNone/>
            </a:pPr>
            <a:endParaRPr lang="en-US" sz="1800" dirty="0">
              <a:solidFill>
                <a:schemeClr val="tx1"/>
              </a:solidFill>
            </a:endParaRPr>
          </a:p>
          <a:p>
            <a:pPr marL="742950" lvl="1" indent="-285750" algn="l">
              <a:buClr>
                <a:schemeClr val="bg2">
                  <a:lumMod val="50000"/>
                </a:schemeClr>
              </a:buClr>
              <a:buSzPct val="120000"/>
              <a:buFont typeface="Wingdings" pitchFamily="2" charset="2"/>
              <a:buChar char="ü"/>
            </a:pPr>
            <a:r>
              <a:rPr lang="en-US" sz="1800" dirty="0">
                <a:solidFill>
                  <a:schemeClr val="tx1"/>
                </a:solidFill>
              </a:rPr>
              <a:t> Second-order Doppler shift – a clock moving in an inertial frame runs slower than a clock at rest.</a:t>
            </a:r>
          </a:p>
          <a:p>
            <a:pPr marL="742950" lvl="1" indent="-285750" algn="l">
              <a:buClr>
                <a:schemeClr val="bg2">
                  <a:lumMod val="50000"/>
                </a:schemeClr>
              </a:buClr>
              <a:buSzPct val="120000"/>
              <a:buFont typeface="Wingdings" pitchFamily="2" charset="2"/>
              <a:buChar char="ü"/>
            </a:pPr>
            <a:endParaRPr lang="en-US" sz="1800" dirty="0">
              <a:solidFill>
                <a:schemeClr val="tx1"/>
              </a:solidFill>
            </a:endParaRPr>
          </a:p>
          <a:p>
            <a:pPr marL="742950" lvl="1" indent="-285750" algn="l">
              <a:buClr>
                <a:schemeClr val="bg2">
                  <a:lumMod val="50000"/>
                </a:schemeClr>
              </a:buClr>
              <a:buSzPct val="120000"/>
              <a:buFont typeface="Wingdings" pitchFamily="2" charset="2"/>
              <a:buChar char="ü"/>
            </a:pPr>
            <a:r>
              <a:rPr lang="en-US" sz="1800" dirty="0">
                <a:solidFill>
                  <a:schemeClr val="tx1"/>
                </a:solidFill>
              </a:rPr>
              <a:t> Gravitational frequency shift – a clock at rest in a lower gravitational potential runs slower than a clock at rest in a higher gravitational potential.</a:t>
            </a:r>
          </a:p>
          <a:p>
            <a:pPr algn="l">
              <a:buClr>
                <a:schemeClr val="bg1"/>
              </a:buClr>
              <a:buSzPct val="120000"/>
            </a:pPr>
            <a:endParaRPr lang="en-US" sz="1800" dirty="0" smtClean="0">
              <a:solidFill>
                <a:schemeClr val="tx1"/>
              </a:solidFill>
            </a:endParaRPr>
          </a:p>
          <a:p>
            <a:pPr algn="l">
              <a:buClr>
                <a:schemeClr val="bg1"/>
              </a:buClr>
              <a:buSzPct val="120000"/>
            </a:pPr>
            <a:r>
              <a:rPr lang="en-US" sz="1800" dirty="0" smtClean="0">
                <a:solidFill>
                  <a:schemeClr val="tx1"/>
                </a:solidFill>
              </a:rPr>
              <a:t>Without </a:t>
            </a:r>
            <a:r>
              <a:rPr lang="en-US" sz="1800" dirty="0">
                <a:solidFill>
                  <a:schemeClr val="tx1"/>
                </a:solidFill>
              </a:rPr>
              <a:t>this frequency offset, GPS satellite clocks would gain about 38 microseconds per day relative to clocks on the ground.</a:t>
            </a:r>
          </a:p>
          <a:p>
            <a:pPr algn="l">
              <a:buClr>
                <a:schemeClr val="bg1"/>
              </a:buClr>
              <a:buSzPct val="120000"/>
              <a:buFont typeface="Wingdings" pitchFamily="2" charset="2"/>
              <a:buNone/>
            </a:pPr>
            <a:endParaRPr lang="en-US" sz="1800" dirty="0">
              <a:solidFill>
                <a:schemeClr val="tx1"/>
              </a:solidFill>
            </a:endParaRPr>
          </a:p>
          <a:p>
            <a:pPr algn="l">
              <a:buClr>
                <a:schemeClr val="bg1"/>
              </a:buClr>
              <a:buSzPct val="120000"/>
            </a:pPr>
            <a:r>
              <a:rPr lang="en-US" sz="1800" dirty="0" smtClean="0">
                <a:solidFill>
                  <a:schemeClr val="tx1"/>
                </a:solidFill>
              </a:rPr>
              <a:t>GPS </a:t>
            </a:r>
            <a:r>
              <a:rPr lang="en-US" sz="1800" dirty="0">
                <a:solidFill>
                  <a:schemeClr val="tx1"/>
                </a:solidFill>
              </a:rPr>
              <a:t>receivers apply an additional correction of up to 23 ns (6 meters) to account for any eccentricity in the satellites orbit.</a:t>
            </a:r>
          </a:p>
        </p:txBody>
      </p:sp>
      <p:sp>
        <p:nvSpPr>
          <p:cNvPr id="2220035" name="Rectangle 3"/>
          <p:cNvSpPr>
            <a:spLocks noGrp="1" noChangeArrowheads="1"/>
          </p:cNvSpPr>
          <p:nvPr>
            <p:ph type="title"/>
          </p:nvPr>
        </p:nvSpPr>
        <p:spPr>
          <a:xfrm>
            <a:off x="533400" y="152400"/>
            <a:ext cx="8229600" cy="1139825"/>
          </a:xfrm>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3200" dirty="0">
                <a:solidFill>
                  <a:schemeClr val="bg1"/>
                </a:solidFill>
                <a:latin typeface="Tahoma" pitchFamily="34" charset="0"/>
              </a:rPr>
              <a:t>Relativistic Effects in GPS</a:t>
            </a:r>
          </a:p>
        </p:txBody>
      </p:sp>
    </p:spTree>
    <p:extLst>
      <p:ext uri="{BB962C8B-B14F-4D97-AF65-F5344CB8AC3E}">
        <p14:creationId xmlns:p14="http://schemas.microsoft.com/office/powerpoint/2010/main" val="2117218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949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5867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9492" name="Rectangle 4"/>
          <p:cNvSpPr>
            <a:spLocks noGrp="1" noChangeArrowheads="1"/>
          </p:cNvSpPr>
          <p:nvPr>
            <p:ph type="title"/>
          </p:nvPr>
        </p:nvSpPr>
        <p:spPr>
          <a:xfrm>
            <a:off x="685800" y="0"/>
            <a:ext cx="7772400" cy="914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dirty="0">
                <a:solidFill>
                  <a:schemeClr val="bg1"/>
                </a:solidFill>
                <a:latin typeface="Tahoma" pitchFamily="34" charset="0"/>
              </a:rPr>
              <a:t>GPS </a:t>
            </a:r>
            <a:r>
              <a:rPr lang="en-US" sz="3600" dirty="0" smtClean="0">
                <a:solidFill>
                  <a:schemeClr val="bg1"/>
                </a:solidFill>
                <a:latin typeface="Tahoma" pitchFamily="34" charset="0"/>
              </a:rPr>
              <a:t>Signal (L1 band, C/A Code)</a:t>
            </a:r>
            <a:endParaRPr lang="en-US" sz="3600" dirty="0">
              <a:solidFill>
                <a:schemeClr val="bg1"/>
              </a:solidFill>
              <a:latin typeface="Tahoma" pitchFamily="34" charset="0"/>
            </a:endParaRPr>
          </a:p>
        </p:txBody>
      </p:sp>
      <p:sp>
        <p:nvSpPr>
          <p:cNvPr id="2239493" name="Rectangle 5"/>
          <p:cNvSpPr>
            <a:spLocks noChangeArrowheads="1"/>
          </p:cNvSpPr>
          <p:nvPr/>
        </p:nvSpPr>
        <p:spPr bwMode="auto">
          <a:xfrm>
            <a:off x="6477000" y="2892631"/>
            <a:ext cx="1528433"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800" b="1" dirty="0">
                <a:solidFill>
                  <a:schemeClr val="tx1"/>
                </a:solidFill>
                <a:latin typeface="Footlight MT Light" pitchFamily="18" charset="0"/>
              </a:rPr>
              <a:t>L1 Signal</a:t>
            </a:r>
          </a:p>
          <a:p>
            <a:pPr algn="l"/>
            <a:endParaRPr lang="en-US" sz="2800" b="1" dirty="0">
              <a:solidFill>
                <a:schemeClr val="bg2"/>
              </a:solidFill>
              <a:latin typeface="Footlight MT Light" pitchFamily="18" charset="0"/>
            </a:endParaRPr>
          </a:p>
        </p:txBody>
      </p:sp>
      <p:sp>
        <p:nvSpPr>
          <p:cNvPr id="2239499" name="Rectangle 11"/>
          <p:cNvSpPr>
            <a:spLocks noChangeArrowheads="1"/>
          </p:cNvSpPr>
          <p:nvPr/>
        </p:nvSpPr>
        <p:spPr bwMode="auto">
          <a:xfrm>
            <a:off x="519113" y="3460750"/>
            <a:ext cx="987451"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000" dirty="0">
                <a:solidFill>
                  <a:schemeClr val="tx1"/>
                </a:solidFill>
                <a:latin typeface="Footlight MT Light" pitchFamily="18" charset="0"/>
              </a:rPr>
              <a:t>P[</a:t>
            </a:r>
            <a:r>
              <a:rPr lang="en-US" sz="2000" dirty="0" err="1">
                <a:solidFill>
                  <a:schemeClr val="tx1"/>
                </a:solidFill>
                <a:latin typeface="Footlight MT Light" pitchFamily="18" charset="0"/>
              </a:rPr>
              <a:t>dBW</a:t>
            </a:r>
            <a:r>
              <a:rPr lang="en-US" sz="2000" dirty="0">
                <a:solidFill>
                  <a:schemeClr val="tx1"/>
                </a:solidFill>
                <a:latin typeface="Footlight MT Light" pitchFamily="18" charset="0"/>
              </a:rPr>
              <a:t>]</a:t>
            </a:r>
          </a:p>
        </p:txBody>
      </p:sp>
      <p:sp>
        <p:nvSpPr>
          <p:cNvPr id="2239500" name="Rectangle 12"/>
          <p:cNvSpPr>
            <a:spLocks noChangeArrowheads="1"/>
          </p:cNvSpPr>
          <p:nvPr/>
        </p:nvSpPr>
        <p:spPr bwMode="auto">
          <a:xfrm>
            <a:off x="519113" y="1250950"/>
            <a:ext cx="987451"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000" dirty="0">
                <a:solidFill>
                  <a:schemeClr val="tx1"/>
                </a:solidFill>
                <a:latin typeface="Footlight MT Light" pitchFamily="18" charset="0"/>
              </a:rPr>
              <a:t>P[</a:t>
            </a:r>
            <a:r>
              <a:rPr lang="en-US" sz="2000" dirty="0" err="1">
                <a:solidFill>
                  <a:schemeClr val="tx1"/>
                </a:solidFill>
                <a:latin typeface="Footlight MT Light" pitchFamily="18" charset="0"/>
              </a:rPr>
              <a:t>dBW</a:t>
            </a:r>
            <a:r>
              <a:rPr lang="en-US" sz="2000" dirty="0">
                <a:solidFill>
                  <a:schemeClr val="tx1"/>
                </a:solidFill>
                <a:latin typeface="Footlight MT Light" pitchFamily="18" charset="0"/>
              </a:rPr>
              <a:t>]</a:t>
            </a:r>
          </a:p>
        </p:txBody>
      </p:sp>
      <p:sp>
        <p:nvSpPr>
          <p:cNvPr id="2239501" name="Rectangle 13"/>
          <p:cNvSpPr>
            <a:spLocks noChangeArrowheads="1"/>
          </p:cNvSpPr>
          <p:nvPr/>
        </p:nvSpPr>
        <p:spPr bwMode="auto">
          <a:xfrm>
            <a:off x="2209800" y="3657600"/>
            <a:ext cx="1391408"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000" dirty="0">
                <a:solidFill>
                  <a:schemeClr val="tx1"/>
                </a:solidFill>
                <a:latin typeface="Footlight MT Light" pitchFamily="18" charset="0"/>
              </a:rPr>
              <a:t>20.46 MHz</a:t>
            </a:r>
          </a:p>
        </p:txBody>
      </p:sp>
      <p:sp>
        <p:nvSpPr>
          <p:cNvPr id="2239502" name="Rectangle 14"/>
          <p:cNvSpPr>
            <a:spLocks noChangeArrowheads="1"/>
          </p:cNvSpPr>
          <p:nvPr/>
        </p:nvSpPr>
        <p:spPr bwMode="auto">
          <a:xfrm>
            <a:off x="1981200" y="2895600"/>
            <a:ext cx="1673536"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000" dirty="0">
                <a:solidFill>
                  <a:schemeClr val="tx1"/>
                </a:solidFill>
                <a:latin typeface="Footlight MT Light" pitchFamily="18" charset="0"/>
              </a:rPr>
              <a:t>1575.42 MHz</a:t>
            </a:r>
          </a:p>
        </p:txBody>
      </p:sp>
      <p:sp>
        <p:nvSpPr>
          <p:cNvPr id="2239503" name="Rectangle 15"/>
          <p:cNvSpPr>
            <a:spLocks noChangeArrowheads="1"/>
          </p:cNvSpPr>
          <p:nvPr/>
        </p:nvSpPr>
        <p:spPr bwMode="auto">
          <a:xfrm>
            <a:off x="3581400" y="1371600"/>
            <a:ext cx="1391408"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000" dirty="0">
                <a:solidFill>
                  <a:schemeClr val="tx1"/>
                </a:solidFill>
                <a:latin typeface="Footlight MT Light" pitchFamily="18" charset="0"/>
              </a:rPr>
              <a:t>2.046 MHz</a:t>
            </a:r>
          </a:p>
        </p:txBody>
      </p:sp>
      <p:sp>
        <p:nvSpPr>
          <p:cNvPr id="2239504" name="Rectangle 16"/>
          <p:cNvSpPr>
            <a:spLocks noChangeArrowheads="1"/>
          </p:cNvSpPr>
          <p:nvPr/>
        </p:nvSpPr>
        <p:spPr bwMode="auto">
          <a:xfrm>
            <a:off x="3657600" y="1828800"/>
            <a:ext cx="1380187"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000" dirty="0">
                <a:solidFill>
                  <a:schemeClr val="tx1"/>
                </a:solidFill>
                <a:latin typeface="Footlight MT Light" pitchFamily="18" charset="0"/>
              </a:rPr>
              <a:t>C/A-CODE</a:t>
            </a:r>
          </a:p>
        </p:txBody>
      </p:sp>
      <p:sp>
        <p:nvSpPr>
          <p:cNvPr id="2239505" name="Rectangle 17"/>
          <p:cNvSpPr>
            <a:spLocks noChangeArrowheads="1"/>
          </p:cNvSpPr>
          <p:nvPr/>
        </p:nvSpPr>
        <p:spPr bwMode="auto">
          <a:xfrm>
            <a:off x="4038600" y="2133600"/>
            <a:ext cx="1059586"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000" dirty="0">
                <a:solidFill>
                  <a:schemeClr val="tx1"/>
                </a:solidFill>
                <a:latin typeface="Footlight MT Light" pitchFamily="18" charset="0"/>
              </a:rPr>
              <a:t>P-CODE</a:t>
            </a:r>
          </a:p>
        </p:txBody>
      </p:sp>
      <p:sp>
        <p:nvSpPr>
          <p:cNvPr id="2239506" name="Rectangle 18"/>
          <p:cNvSpPr>
            <a:spLocks noChangeArrowheads="1"/>
          </p:cNvSpPr>
          <p:nvPr/>
        </p:nvSpPr>
        <p:spPr bwMode="auto">
          <a:xfrm>
            <a:off x="1143000" y="2133600"/>
            <a:ext cx="710132"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000" dirty="0">
                <a:solidFill>
                  <a:schemeClr val="tx1"/>
                </a:solidFill>
                <a:latin typeface="Footlight MT Light" pitchFamily="18" charset="0"/>
              </a:rPr>
              <a:t>-160</a:t>
            </a:r>
          </a:p>
        </p:txBody>
      </p:sp>
      <p:sp>
        <p:nvSpPr>
          <p:cNvPr id="2239507" name="Rectangle 19"/>
          <p:cNvSpPr>
            <a:spLocks noChangeArrowheads="1"/>
          </p:cNvSpPr>
          <p:nvPr/>
        </p:nvSpPr>
        <p:spPr bwMode="auto">
          <a:xfrm>
            <a:off x="1143000" y="2438400"/>
            <a:ext cx="710132"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000" dirty="0">
                <a:solidFill>
                  <a:schemeClr val="tx1"/>
                </a:solidFill>
                <a:latin typeface="Footlight MT Light" pitchFamily="18" charset="0"/>
              </a:rPr>
              <a:t>-163</a:t>
            </a:r>
          </a:p>
        </p:txBody>
      </p:sp>
      <p:sp>
        <p:nvSpPr>
          <p:cNvPr id="2239508" name="Rectangle 20"/>
          <p:cNvSpPr>
            <a:spLocks noChangeArrowheads="1"/>
          </p:cNvSpPr>
          <p:nvPr/>
        </p:nvSpPr>
        <p:spPr bwMode="auto">
          <a:xfrm>
            <a:off x="4876800" y="2667000"/>
            <a:ext cx="77906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2000" i="1" dirty="0">
                <a:solidFill>
                  <a:schemeClr val="tx1"/>
                </a:solidFill>
                <a:latin typeface="Footlight MT Light" pitchFamily="18" charset="0"/>
              </a:rPr>
              <a:t>f</a:t>
            </a:r>
            <a:r>
              <a:rPr lang="en-US" sz="2000" dirty="0">
                <a:solidFill>
                  <a:schemeClr val="tx1"/>
                </a:solidFill>
                <a:latin typeface="Footlight MT Light" pitchFamily="18" charset="0"/>
              </a:rPr>
              <a:t> [Hz]</a:t>
            </a:r>
          </a:p>
        </p:txBody>
      </p:sp>
      <p:sp>
        <p:nvSpPr>
          <p:cNvPr id="2239510" name="Rectangle 22"/>
          <p:cNvSpPr>
            <a:spLocks noChangeArrowheads="1"/>
          </p:cNvSpPr>
          <p:nvPr/>
        </p:nvSpPr>
        <p:spPr bwMode="auto">
          <a:xfrm>
            <a:off x="1532731" y="3867150"/>
            <a:ext cx="2766656"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b="1" dirty="0">
                <a:solidFill>
                  <a:schemeClr val="tx1"/>
                </a:solidFill>
                <a:latin typeface="Footlight MT Light" pitchFamily="18" charset="0"/>
              </a:rPr>
              <a:t>Frequency Spectrum</a:t>
            </a:r>
          </a:p>
        </p:txBody>
      </p:sp>
      <p:sp>
        <p:nvSpPr>
          <p:cNvPr id="24" name="Rectangle 3"/>
          <p:cNvSpPr txBox="1">
            <a:spLocks noChangeArrowheads="1"/>
          </p:cNvSpPr>
          <p:nvPr/>
        </p:nvSpPr>
        <p:spPr>
          <a:xfrm>
            <a:off x="334169" y="4505325"/>
            <a:ext cx="8458200" cy="1600200"/>
          </a:xfrm>
          <a:prstGeom prst="rect">
            <a:avLst/>
          </a:prstGeom>
          <a:noFill/>
          <a:ln/>
        </p:spPr>
        <p:txBody>
          <a:bodyPr/>
          <a:lst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Monotype Sorts" pitchFamily="2" charset="2"/>
              <a:buChar char="u"/>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tx2"/>
              </a:buClr>
              <a:buSzPct val="65000"/>
              <a:buFont typeface="Monotype Sorts" pitchFamily="2" charset="2"/>
              <a:buChar char="F"/>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C0C0C0"/>
                  </a:outerShdw>
                </a:effectLst>
                <a:latin typeface="+mn-lt"/>
              </a:defRPr>
            </a:lvl9pPr>
          </a:lstStyle>
          <a:p>
            <a:pPr>
              <a:lnSpc>
                <a:spcPct val="90000"/>
              </a:lnSpc>
              <a:buClr>
                <a:schemeClr val="bg1"/>
              </a:buClr>
              <a:buSzPct val="100000"/>
            </a:pPr>
            <a:r>
              <a:rPr lang="en-US" sz="2000" dirty="0" smtClean="0">
                <a:effectLst/>
                <a:latin typeface="Arial" pitchFamily="34" charset="0"/>
                <a:cs typeface="Arial" pitchFamily="34" charset="0"/>
              </a:rPr>
              <a:t>C/A stands for Coarse Acquisition.  This code, broadcast at 1575.42 MHz, is the reference for nearly all GPS consumer products.</a:t>
            </a:r>
          </a:p>
          <a:p>
            <a:pPr>
              <a:lnSpc>
                <a:spcPct val="90000"/>
              </a:lnSpc>
              <a:buClr>
                <a:schemeClr val="bg1"/>
              </a:buClr>
              <a:buSzPct val="100000"/>
              <a:buFont typeface="Monotype Sorts" pitchFamily="2" charset="2"/>
              <a:buNone/>
            </a:pPr>
            <a:endParaRPr lang="en-US" sz="2000" dirty="0" smtClean="0">
              <a:effectLst/>
              <a:latin typeface="Arial" pitchFamily="34" charset="0"/>
              <a:cs typeface="Arial" pitchFamily="34" charset="0"/>
            </a:endParaRPr>
          </a:p>
          <a:p>
            <a:pPr>
              <a:lnSpc>
                <a:spcPct val="90000"/>
              </a:lnSpc>
              <a:buClr>
                <a:schemeClr val="bg1"/>
              </a:buClr>
              <a:buSzPct val="100000"/>
            </a:pPr>
            <a:r>
              <a:rPr lang="en-US" sz="2000" dirty="0" smtClean="0">
                <a:effectLst/>
                <a:latin typeface="Arial" pitchFamily="34" charset="0"/>
                <a:cs typeface="Arial" pitchFamily="34" charset="0"/>
              </a:rPr>
              <a:t>It is available on the L1 carrier to anyone, worldwide, as part of the Standard Positioning Service (SPS) of GPS</a:t>
            </a:r>
          </a:p>
          <a:p>
            <a:pPr>
              <a:lnSpc>
                <a:spcPct val="90000"/>
              </a:lnSpc>
              <a:buClr>
                <a:schemeClr val="bg1"/>
              </a:buClr>
              <a:buSzPct val="100000"/>
              <a:buFont typeface="Monotype Sorts" pitchFamily="2" charset="2"/>
              <a:buNone/>
            </a:pPr>
            <a:endParaRPr lang="en-US" sz="2000" dirty="0" smtClean="0">
              <a:solidFill>
                <a:schemeClr val="bg2"/>
              </a:solidFill>
              <a:effectLst/>
            </a:endParaRPr>
          </a:p>
        </p:txBody>
      </p:sp>
    </p:spTree>
    <p:extLst>
      <p:ext uri="{BB962C8B-B14F-4D97-AF65-F5344CB8AC3E}">
        <p14:creationId xmlns:p14="http://schemas.microsoft.com/office/powerpoint/2010/main" val="1931566926"/>
      </p:ext>
    </p:extLst>
  </p:cSld>
  <p:clrMapOvr>
    <a:masterClrMapping/>
  </p:clrMapOvr>
  <p:transition advTm="10051"/>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9144000" cy="4796370"/>
          </a:xfrm>
          <a:prstGeom prst="rect">
            <a:avLst/>
          </a:prstGeom>
        </p:spPr>
      </p:pic>
      <p:sp>
        <p:nvSpPr>
          <p:cNvPr id="4" name="Rectangle 2"/>
          <p:cNvSpPr txBox="1">
            <a:spLocks noGrp="1" noChangeArrowheads="1"/>
          </p:cNvSpPr>
          <p:nvPr>
            <p:ph type="title"/>
          </p:nvPr>
        </p:nvSpPr>
        <p:spPr>
          <a:xfrm>
            <a:off x="457200" y="338328"/>
            <a:ext cx="8229600" cy="804672"/>
          </a:xfrm>
          <a:prstGeom prst="rect">
            <a:avLst/>
          </a:prstGeom>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solidFill>
                  <a:schemeClr val="bg1"/>
                </a:solidFill>
              </a:rPr>
              <a:t>GPS L1 C/A Signal (Time-Domain)</a:t>
            </a:r>
            <a:endParaRPr lang="en-US" sz="3600" dirty="0">
              <a:solidFill>
                <a:schemeClr val="bg1"/>
              </a:solidFill>
            </a:endParaRPr>
          </a:p>
        </p:txBody>
      </p:sp>
    </p:spTree>
    <p:extLst>
      <p:ext uri="{BB962C8B-B14F-4D97-AF65-F5344CB8AC3E}">
        <p14:creationId xmlns:p14="http://schemas.microsoft.com/office/powerpoint/2010/main" val="12107251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5634" name="Rectangle 2"/>
          <p:cNvSpPr>
            <a:spLocks noGrp="1" noChangeArrowheads="1"/>
          </p:cNvSpPr>
          <p:nvPr>
            <p:ph type="body" idx="1"/>
          </p:nvPr>
        </p:nvSpPr>
        <p:spPr>
          <a:xfrm>
            <a:off x="609600" y="2590800"/>
            <a:ext cx="8077200" cy="3581400"/>
          </a:xfrm>
        </p:spPr>
        <p:txBody>
          <a:bodyPr/>
          <a:lstStyle/>
          <a:p>
            <a:pPr>
              <a:lnSpc>
                <a:spcPct val="90000"/>
              </a:lnSpc>
              <a:buClr>
                <a:schemeClr val="bg1"/>
              </a:buClr>
            </a:pPr>
            <a:r>
              <a:rPr lang="en-US" sz="2400" b="1" dirty="0">
                <a:solidFill>
                  <a:schemeClr val="tx1"/>
                </a:solidFill>
                <a:effectLst/>
                <a:latin typeface="Arial" pitchFamily="34" charset="0"/>
                <a:cs typeface="Arial" pitchFamily="34" charset="0"/>
              </a:rPr>
              <a:t>GPS positioning is fundamentally based on:</a:t>
            </a:r>
          </a:p>
          <a:p>
            <a:pPr lvl="1">
              <a:lnSpc>
                <a:spcPct val="90000"/>
              </a:lnSpc>
              <a:buClr>
                <a:schemeClr val="bg2">
                  <a:lumMod val="50000"/>
                </a:schemeClr>
              </a:buClr>
              <a:buFont typeface="Wingdings" pitchFamily="2" charset="2"/>
              <a:buChar char="ü"/>
            </a:pPr>
            <a:r>
              <a:rPr lang="en-US" sz="2400" dirty="0">
                <a:solidFill>
                  <a:schemeClr val="tx1"/>
                </a:solidFill>
                <a:effectLst/>
                <a:latin typeface="Arial" pitchFamily="34" charset="0"/>
                <a:cs typeface="Arial" pitchFamily="34" charset="0"/>
              </a:rPr>
              <a:t>The precise measurement of time</a:t>
            </a:r>
          </a:p>
          <a:p>
            <a:pPr lvl="1">
              <a:lnSpc>
                <a:spcPct val="90000"/>
              </a:lnSpc>
              <a:buClr>
                <a:schemeClr val="bg2">
                  <a:lumMod val="50000"/>
                </a:schemeClr>
              </a:buClr>
              <a:buFont typeface="Wingdings" pitchFamily="2" charset="2"/>
              <a:buChar char="ü"/>
            </a:pPr>
            <a:r>
              <a:rPr lang="en-US" sz="2400" dirty="0">
                <a:solidFill>
                  <a:schemeClr val="tx1"/>
                </a:solidFill>
                <a:effectLst/>
                <a:latin typeface="Arial" pitchFamily="34" charset="0"/>
                <a:cs typeface="Arial" pitchFamily="34" charset="0"/>
              </a:rPr>
              <a:t>The constancy of the speed of light</a:t>
            </a:r>
          </a:p>
          <a:p>
            <a:pPr lvl="1">
              <a:lnSpc>
                <a:spcPct val="90000"/>
              </a:lnSpc>
              <a:buClr>
                <a:schemeClr val="bg2">
                  <a:lumMod val="50000"/>
                </a:schemeClr>
              </a:buClr>
              <a:buFont typeface="Wingdings" pitchFamily="2" charset="2"/>
              <a:buChar char="ü"/>
            </a:pPr>
            <a:endParaRPr lang="en-US" sz="2400" dirty="0">
              <a:solidFill>
                <a:schemeClr val="tx1"/>
              </a:solidFill>
              <a:effectLst/>
              <a:latin typeface="Arial" pitchFamily="34" charset="0"/>
              <a:cs typeface="Arial" pitchFamily="34" charset="0"/>
            </a:endParaRPr>
          </a:p>
          <a:p>
            <a:pPr>
              <a:lnSpc>
                <a:spcPct val="90000"/>
              </a:lnSpc>
              <a:buClr>
                <a:schemeClr val="bg1"/>
              </a:buClr>
            </a:pPr>
            <a:r>
              <a:rPr lang="en-US" sz="2400" b="1" dirty="0">
                <a:solidFill>
                  <a:schemeClr val="tx1"/>
                </a:solidFill>
                <a:effectLst/>
                <a:latin typeface="Arial" pitchFamily="34" charset="0"/>
                <a:cs typeface="Arial" pitchFamily="34" charset="0"/>
              </a:rPr>
              <a:t>GPS positioning uses the concept of trilateration</a:t>
            </a:r>
          </a:p>
          <a:p>
            <a:pPr lvl="1">
              <a:lnSpc>
                <a:spcPct val="90000"/>
              </a:lnSpc>
              <a:buClr>
                <a:schemeClr val="bg2">
                  <a:lumMod val="50000"/>
                </a:schemeClr>
              </a:buClr>
              <a:buFont typeface="Wingdings" pitchFamily="2" charset="2"/>
              <a:buChar char="ü"/>
            </a:pPr>
            <a:r>
              <a:rPr lang="en-US" sz="2400" dirty="0">
                <a:solidFill>
                  <a:schemeClr val="tx1"/>
                </a:solidFill>
                <a:effectLst/>
                <a:latin typeface="Arial" pitchFamily="34" charset="0"/>
                <a:cs typeface="Arial" pitchFamily="34" charset="0"/>
              </a:rPr>
              <a:t>GPS satellite positions are known</a:t>
            </a:r>
          </a:p>
          <a:p>
            <a:pPr lvl="1">
              <a:lnSpc>
                <a:spcPct val="90000"/>
              </a:lnSpc>
              <a:buClr>
                <a:schemeClr val="bg2">
                  <a:lumMod val="50000"/>
                </a:schemeClr>
              </a:buClr>
              <a:buFont typeface="Wingdings" pitchFamily="2" charset="2"/>
              <a:buChar char="ü"/>
            </a:pPr>
            <a:r>
              <a:rPr lang="en-US" sz="2400" dirty="0">
                <a:solidFill>
                  <a:schemeClr val="tx1"/>
                </a:solidFill>
                <a:effectLst/>
                <a:latin typeface="Arial" pitchFamily="34" charset="0"/>
                <a:cs typeface="Arial" pitchFamily="34" charset="0"/>
              </a:rPr>
              <a:t>Receiver position is not known</a:t>
            </a:r>
          </a:p>
          <a:p>
            <a:pPr lvl="1">
              <a:lnSpc>
                <a:spcPct val="90000"/>
              </a:lnSpc>
              <a:buClr>
                <a:schemeClr val="bg2">
                  <a:lumMod val="50000"/>
                </a:schemeClr>
              </a:buClr>
              <a:buFont typeface="Wingdings" pitchFamily="2" charset="2"/>
              <a:buChar char="ü"/>
            </a:pPr>
            <a:r>
              <a:rPr lang="en-US" sz="2400" dirty="0">
                <a:solidFill>
                  <a:schemeClr val="tx1"/>
                </a:solidFill>
                <a:effectLst/>
                <a:latin typeface="Arial" pitchFamily="34" charset="0"/>
                <a:cs typeface="Arial" pitchFamily="34" charset="0"/>
              </a:rPr>
              <a:t>GPS-to-receiver range measurements are used to compute position</a:t>
            </a:r>
          </a:p>
        </p:txBody>
      </p:sp>
      <p:sp>
        <p:nvSpPr>
          <p:cNvPr id="2245635" name="Rectangle 3"/>
          <p:cNvSpPr>
            <a:spLocks noGrp="1" noChangeArrowheads="1"/>
          </p:cNvSpPr>
          <p:nvPr>
            <p:ph type="title"/>
          </p:nvPr>
        </p:nvSpPr>
        <p:spPr>
          <a:xfrm>
            <a:off x="914400" y="152400"/>
            <a:ext cx="7715250" cy="762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rPr>
              <a:t>GPS Positioning</a:t>
            </a:r>
          </a:p>
        </p:txBody>
      </p:sp>
    </p:spTree>
    <p:extLst>
      <p:ext uri="{BB962C8B-B14F-4D97-AF65-F5344CB8AC3E}">
        <p14:creationId xmlns:p14="http://schemas.microsoft.com/office/powerpoint/2010/main" val="2698552276"/>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6658" name="Oval 2"/>
          <p:cNvSpPr>
            <a:spLocks noChangeAspect="1" noChangeArrowheads="1"/>
          </p:cNvSpPr>
          <p:nvPr/>
        </p:nvSpPr>
        <p:spPr bwMode="auto">
          <a:xfrm>
            <a:off x="2971800" y="2667000"/>
            <a:ext cx="3390900" cy="3122613"/>
          </a:xfrm>
          <a:prstGeom prst="ellips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6659" name="AutoShape 3"/>
          <p:cNvSpPr>
            <a:spLocks noChangeArrowheads="1"/>
          </p:cNvSpPr>
          <p:nvPr/>
        </p:nvSpPr>
        <p:spPr bwMode="auto">
          <a:xfrm>
            <a:off x="4572000" y="4191000"/>
            <a:ext cx="228600" cy="228600"/>
          </a:xfrm>
          <a:prstGeom prst="can">
            <a:avLst>
              <a:gd name="adj" fmla="val 25000"/>
            </a:avLst>
          </a:prstGeom>
          <a:solidFill>
            <a:srgbClr val="FF0000"/>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6660" name="AutoShape 4"/>
          <p:cNvSpPr>
            <a:spLocks noChangeArrowheads="1"/>
          </p:cNvSpPr>
          <p:nvPr/>
        </p:nvSpPr>
        <p:spPr bwMode="auto">
          <a:xfrm>
            <a:off x="5638800" y="2895600"/>
            <a:ext cx="228600" cy="228600"/>
          </a:xfrm>
          <a:prstGeom prst="can">
            <a:avLst>
              <a:gd name="adj" fmla="val 25000"/>
            </a:avLst>
          </a:prstGeom>
          <a:solidFill>
            <a:srgbClr val="FFFF00"/>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46661" name="Text Box 5"/>
          <p:cNvSpPr txBox="1">
            <a:spLocks noChangeArrowheads="1"/>
          </p:cNvSpPr>
          <p:nvPr/>
        </p:nvSpPr>
        <p:spPr bwMode="auto">
          <a:xfrm>
            <a:off x="3505200" y="4419600"/>
            <a:ext cx="2514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Transmitter</a:t>
            </a:r>
            <a:br>
              <a:rPr lang="en-US" i="1" dirty="0">
                <a:solidFill>
                  <a:schemeClr val="tx1"/>
                </a:solidFill>
                <a:latin typeface="Times New Roman" pitchFamily="18" charset="0"/>
              </a:rPr>
            </a:br>
            <a:r>
              <a:rPr lang="en-US" i="1" dirty="0">
                <a:solidFill>
                  <a:schemeClr val="tx1"/>
                </a:solidFill>
                <a:latin typeface="Times New Roman" pitchFamily="18" charset="0"/>
              </a:rPr>
              <a:t>(location </a:t>
            </a:r>
            <a:r>
              <a:rPr lang="en-US" b="1" i="1" dirty="0">
                <a:solidFill>
                  <a:schemeClr val="tx1"/>
                </a:solidFill>
                <a:latin typeface="Times New Roman" pitchFamily="18" charset="0"/>
              </a:rPr>
              <a:t>known</a:t>
            </a:r>
            <a:r>
              <a:rPr lang="en-US" i="1" dirty="0">
                <a:solidFill>
                  <a:schemeClr val="tx1"/>
                </a:solidFill>
                <a:latin typeface="Times New Roman" pitchFamily="18" charset="0"/>
              </a:rPr>
              <a:t>)</a:t>
            </a:r>
          </a:p>
        </p:txBody>
      </p:sp>
      <p:sp>
        <p:nvSpPr>
          <p:cNvPr id="2246662" name="Text Box 6"/>
          <p:cNvSpPr txBox="1">
            <a:spLocks noChangeArrowheads="1"/>
          </p:cNvSpPr>
          <p:nvPr/>
        </p:nvSpPr>
        <p:spPr bwMode="auto">
          <a:xfrm>
            <a:off x="5867400" y="1677987"/>
            <a:ext cx="175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Receiver</a:t>
            </a:r>
            <a:br>
              <a:rPr lang="en-US" i="1" dirty="0">
                <a:solidFill>
                  <a:schemeClr val="tx1"/>
                </a:solidFill>
                <a:latin typeface="Times New Roman" pitchFamily="18" charset="0"/>
              </a:rPr>
            </a:br>
            <a:r>
              <a:rPr lang="en-US" i="1" dirty="0">
                <a:solidFill>
                  <a:schemeClr val="tx1"/>
                </a:solidFill>
                <a:latin typeface="Times New Roman" pitchFamily="18" charset="0"/>
              </a:rPr>
              <a:t>(location </a:t>
            </a:r>
            <a:r>
              <a:rPr lang="en-US" b="1" i="1" dirty="0">
                <a:solidFill>
                  <a:schemeClr val="tx1"/>
                </a:solidFill>
                <a:latin typeface="Times New Roman" pitchFamily="18" charset="0"/>
              </a:rPr>
              <a:t>unknown</a:t>
            </a:r>
            <a:r>
              <a:rPr lang="en-US" i="1" dirty="0">
                <a:solidFill>
                  <a:schemeClr val="tx1"/>
                </a:solidFill>
                <a:latin typeface="Times New Roman" pitchFamily="18" charset="0"/>
              </a:rPr>
              <a:t>)</a:t>
            </a:r>
          </a:p>
        </p:txBody>
      </p:sp>
      <p:sp>
        <p:nvSpPr>
          <p:cNvPr id="2246663" name="Line 7"/>
          <p:cNvSpPr>
            <a:spLocks noChangeShapeType="1"/>
          </p:cNvSpPr>
          <p:nvPr/>
        </p:nvSpPr>
        <p:spPr bwMode="auto">
          <a:xfrm flipV="1">
            <a:off x="4800600" y="3124200"/>
            <a:ext cx="838200" cy="1066800"/>
          </a:xfrm>
          <a:prstGeom prst="line">
            <a:avLst/>
          </a:prstGeom>
          <a:noFill/>
          <a:ln w="28575" cap="sq">
            <a:solidFill>
              <a:schemeClr val="tx2"/>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46664" name="Text Box 8"/>
          <p:cNvSpPr txBox="1">
            <a:spLocks noChangeArrowheads="1"/>
          </p:cNvSpPr>
          <p:nvPr/>
        </p:nvSpPr>
        <p:spPr bwMode="auto">
          <a:xfrm>
            <a:off x="228600" y="1981200"/>
            <a:ext cx="365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i="1" dirty="0">
                <a:solidFill>
                  <a:schemeClr val="tx1"/>
                </a:solidFill>
                <a:latin typeface="Times New Roman" pitchFamily="18" charset="0"/>
              </a:rPr>
              <a:t>Locus of points on which the receiver can be located</a:t>
            </a:r>
          </a:p>
        </p:txBody>
      </p:sp>
      <p:sp>
        <p:nvSpPr>
          <p:cNvPr id="2246665" name="Line 9"/>
          <p:cNvSpPr>
            <a:spLocks noChangeShapeType="1"/>
          </p:cNvSpPr>
          <p:nvPr/>
        </p:nvSpPr>
        <p:spPr bwMode="auto">
          <a:xfrm>
            <a:off x="2895600" y="2819400"/>
            <a:ext cx="457200" cy="381000"/>
          </a:xfrm>
          <a:prstGeom prst="line">
            <a:avLst/>
          </a:prstGeom>
          <a:noFill/>
          <a:ln w="19050" cap="sq">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46666" name="Text Box 10"/>
          <p:cNvSpPr txBox="1">
            <a:spLocks noChangeArrowheads="1"/>
          </p:cNvSpPr>
          <p:nvPr/>
        </p:nvSpPr>
        <p:spPr bwMode="auto">
          <a:xfrm>
            <a:off x="3886200" y="2743200"/>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Measured Range</a:t>
            </a:r>
          </a:p>
        </p:txBody>
      </p:sp>
      <p:sp>
        <p:nvSpPr>
          <p:cNvPr id="2246667" name="Line 11"/>
          <p:cNvSpPr>
            <a:spLocks noChangeShapeType="1"/>
          </p:cNvSpPr>
          <p:nvPr/>
        </p:nvSpPr>
        <p:spPr bwMode="auto">
          <a:xfrm>
            <a:off x="4648200" y="3581400"/>
            <a:ext cx="304800" cy="228600"/>
          </a:xfrm>
          <a:prstGeom prst="line">
            <a:avLst/>
          </a:prstGeom>
          <a:noFill/>
          <a:ln w="19050" cap="sq">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246668" name="Rectangle 12"/>
          <p:cNvSpPr>
            <a:spLocks noGrp="1" noChangeArrowheads="1"/>
          </p:cNvSpPr>
          <p:nvPr>
            <p:ph type="title"/>
          </p:nvPr>
        </p:nvSpPr>
        <p:spPr>
          <a:xfrm>
            <a:off x="828675" y="533400"/>
            <a:ext cx="7715250" cy="4572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fontScale="90000"/>
          </a:bodyPr>
          <a:lstStyle/>
          <a:p>
            <a:pPr algn="ctr"/>
            <a:r>
              <a:rPr lang="en-US" sz="3200" dirty="0">
                <a:solidFill>
                  <a:schemeClr val="tx1"/>
                </a:solidFill>
                <a:latin typeface="Tahoma" pitchFamily="34" charset="0"/>
              </a:rPr>
              <a:t>Positioning Example with </a:t>
            </a:r>
            <a:r>
              <a:rPr lang="en-US" sz="3200" dirty="0" smtClean="0">
                <a:solidFill>
                  <a:schemeClr val="tx1"/>
                </a:solidFill>
                <a:latin typeface="Tahoma" pitchFamily="34" charset="0"/>
              </a:rPr>
              <a:t>One </a:t>
            </a:r>
            <a:r>
              <a:rPr lang="en-US" sz="3200" dirty="0">
                <a:solidFill>
                  <a:schemeClr val="tx1"/>
                </a:solidFill>
                <a:latin typeface="Tahoma" pitchFamily="34" charset="0"/>
              </a:rPr>
              <a:t>Transmitter</a:t>
            </a:r>
          </a:p>
        </p:txBody>
      </p:sp>
    </p:spTree>
    <p:extLst>
      <p:ext uri="{BB962C8B-B14F-4D97-AF65-F5344CB8AC3E}">
        <p14:creationId xmlns:p14="http://schemas.microsoft.com/office/powerpoint/2010/main" val="2214251710"/>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6774" name="Text Box 6"/>
          <p:cNvSpPr txBox="1">
            <a:spLocks noChangeArrowheads="1"/>
          </p:cNvSpPr>
          <p:nvPr/>
        </p:nvSpPr>
        <p:spPr bwMode="auto">
          <a:xfrm>
            <a:off x="2895600" y="38735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T</a:t>
            </a:r>
            <a:r>
              <a:rPr lang="en-US" i="1" baseline="-25000" dirty="0">
                <a:solidFill>
                  <a:schemeClr val="tx1"/>
                </a:solidFill>
                <a:latin typeface="Times New Roman" pitchFamily="18" charset="0"/>
              </a:rPr>
              <a:t>1</a:t>
            </a:r>
          </a:p>
        </p:txBody>
      </p:sp>
      <p:sp>
        <p:nvSpPr>
          <p:cNvPr id="1056778" name="AutoShape 10"/>
          <p:cNvSpPr>
            <a:spLocks noChangeArrowheads="1"/>
          </p:cNvSpPr>
          <p:nvPr/>
        </p:nvSpPr>
        <p:spPr bwMode="auto">
          <a:xfrm>
            <a:off x="5372100" y="3505200"/>
            <a:ext cx="228600" cy="228600"/>
          </a:xfrm>
          <a:prstGeom prst="can">
            <a:avLst>
              <a:gd name="adj" fmla="val 25000"/>
            </a:avLst>
          </a:prstGeom>
          <a:solidFill>
            <a:srgbClr val="FF0000"/>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779" name="Text Box 11"/>
          <p:cNvSpPr txBox="1">
            <a:spLocks noChangeArrowheads="1"/>
          </p:cNvSpPr>
          <p:nvPr/>
        </p:nvSpPr>
        <p:spPr bwMode="auto">
          <a:xfrm>
            <a:off x="5181600" y="38735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T</a:t>
            </a:r>
            <a:r>
              <a:rPr lang="en-US" i="1" baseline="-25000" dirty="0">
                <a:solidFill>
                  <a:schemeClr val="tx1"/>
                </a:solidFill>
                <a:latin typeface="Times New Roman" pitchFamily="18" charset="0"/>
              </a:rPr>
              <a:t>2</a:t>
            </a:r>
          </a:p>
        </p:txBody>
      </p:sp>
      <p:sp>
        <p:nvSpPr>
          <p:cNvPr id="1056780" name="Text Box 12"/>
          <p:cNvSpPr txBox="1">
            <a:spLocks noChangeArrowheads="1"/>
          </p:cNvSpPr>
          <p:nvPr/>
        </p:nvSpPr>
        <p:spPr bwMode="auto">
          <a:xfrm>
            <a:off x="5372100" y="27559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dirty="0">
                <a:solidFill>
                  <a:schemeClr val="tx1"/>
                </a:solidFill>
                <a:latin typeface="Symbol" pitchFamily="18" charset="2"/>
              </a:rPr>
              <a:t>r</a:t>
            </a:r>
            <a:r>
              <a:rPr lang="en-US" baseline="-25000" dirty="0">
                <a:solidFill>
                  <a:schemeClr val="tx1"/>
                </a:solidFill>
                <a:latin typeface="Symbol" pitchFamily="18" charset="2"/>
              </a:rPr>
              <a:t>2</a:t>
            </a:r>
          </a:p>
        </p:txBody>
      </p:sp>
      <p:grpSp>
        <p:nvGrpSpPr>
          <p:cNvPr id="2" name="Group 1"/>
          <p:cNvGrpSpPr/>
          <p:nvPr/>
        </p:nvGrpSpPr>
        <p:grpSpPr>
          <a:xfrm>
            <a:off x="1676400" y="838200"/>
            <a:ext cx="5562600" cy="5346879"/>
            <a:chOff x="1676400" y="1371600"/>
            <a:chExt cx="5562600" cy="5346879"/>
          </a:xfrm>
        </p:grpSpPr>
        <p:sp>
          <p:nvSpPr>
            <p:cNvPr id="1056770" name="Text Box 2"/>
            <p:cNvSpPr txBox="1">
              <a:spLocks noChangeArrowheads="1"/>
            </p:cNvSpPr>
            <p:nvPr/>
          </p:nvSpPr>
          <p:spPr bwMode="auto">
            <a:xfrm>
              <a:off x="3581400" y="1371600"/>
              <a:ext cx="175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True Receiver Location</a:t>
              </a:r>
            </a:p>
          </p:txBody>
        </p:sp>
        <p:sp>
          <p:nvSpPr>
            <p:cNvPr id="1056771" name="Oval 3"/>
            <p:cNvSpPr>
              <a:spLocks noChangeAspect="1" noChangeArrowheads="1"/>
            </p:cNvSpPr>
            <p:nvPr/>
          </p:nvSpPr>
          <p:spPr bwMode="auto">
            <a:xfrm>
              <a:off x="1676400" y="2514600"/>
              <a:ext cx="3390900" cy="3122613"/>
            </a:xfrm>
            <a:prstGeom prst="ellips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772" name="AutoShape 4"/>
            <p:cNvSpPr>
              <a:spLocks noChangeArrowheads="1"/>
            </p:cNvSpPr>
            <p:nvPr/>
          </p:nvSpPr>
          <p:spPr bwMode="auto">
            <a:xfrm>
              <a:off x="3276600" y="4038600"/>
              <a:ext cx="228600" cy="228600"/>
            </a:xfrm>
            <a:prstGeom prst="can">
              <a:avLst>
                <a:gd name="adj" fmla="val 25000"/>
              </a:avLst>
            </a:prstGeom>
            <a:solidFill>
              <a:srgbClr val="FF0000"/>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773" name="AutoShape 5"/>
            <p:cNvSpPr>
              <a:spLocks noChangeArrowheads="1"/>
            </p:cNvSpPr>
            <p:nvPr/>
          </p:nvSpPr>
          <p:spPr bwMode="auto">
            <a:xfrm>
              <a:off x="4343400" y="2743200"/>
              <a:ext cx="228600" cy="228600"/>
            </a:xfrm>
            <a:prstGeom prst="can">
              <a:avLst>
                <a:gd name="adj" fmla="val 25000"/>
              </a:avLst>
            </a:prstGeom>
            <a:solidFill>
              <a:srgbClr val="FFFF00"/>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775" name="Line 7"/>
            <p:cNvSpPr>
              <a:spLocks noChangeShapeType="1"/>
            </p:cNvSpPr>
            <p:nvPr/>
          </p:nvSpPr>
          <p:spPr bwMode="auto">
            <a:xfrm flipV="1">
              <a:off x="3505200" y="2971800"/>
              <a:ext cx="838200" cy="1066800"/>
            </a:xfrm>
            <a:prstGeom prst="line">
              <a:avLst/>
            </a:prstGeom>
            <a:noFill/>
            <a:ln w="28575" cap="sq">
              <a:solidFill>
                <a:srgbClr val="00FF0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56776" name="Text Box 8"/>
            <p:cNvSpPr txBox="1">
              <a:spLocks noChangeArrowheads="1"/>
            </p:cNvSpPr>
            <p:nvPr/>
          </p:nvSpPr>
          <p:spPr bwMode="auto">
            <a:xfrm>
              <a:off x="3276600" y="3276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dirty="0">
                  <a:solidFill>
                    <a:schemeClr val="tx1"/>
                  </a:solidFill>
                  <a:latin typeface="Symbol" pitchFamily="18" charset="2"/>
                </a:rPr>
                <a:t>r</a:t>
              </a:r>
              <a:r>
                <a:rPr lang="en-US" baseline="-25000" dirty="0">
                  <a:solidFill>
                    <a:schemeClr val="tx1"/>
                  </a:solidFill>
                  <a:latin typeface="Symbol" pitchFamily="18" charset="2"/>
                </a:rPr>
                <a:t>1</a:t>
              </a:r>
            </a:p>
          </p:txBody>
        </p:sp>
        <p:sp>
          <p:nvSpPr>
            <p:cNvPr id="1056777" name="Oval 9"/>
            <p:cNvSpPr>
              <a:spLocks noChangeAspect="1" noChangeArrowheads="1"/>
            </p:cNvSpPr>
            <p:nvPr/>
          </p:nvSpPr>
          <p:spPr bwMode="auto">
            <a:xfrm>
              <a:off x="3848100" y="2514600"/>
              <a:ext cx="3390900" cy="3122613"/>
            </a:xfrm>
            <a:prstGeom prst="ellips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781" name="Line 13"/>
            <p:cNvSpPr>
              <a:spLocks noChangeShapeType="1"/>
            </p:cNvSpPr>
            <p:nvPr/>
          </p:nvSpPr>
          <p:spPr bwMode="auto">
            <a:xfrm flipH="1" flipV="1">
              <a:off x="4572000" y="2971800"/>
              <a:ext cx="914400" cy="1066800"/>
            </a:xfrm>
            <a:prstGeom prst="line">
              <a:avLst/>
            </a:prstGeom>
            <a:noFill/>
            <a:ln w="28575" cap="sq">
              <a:solidFill>
                <a:srgbClr val="00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56782" name="AutoShape 14"/>
            <p:cNvSpPr>
              <a:spLocks noChangeArrowheads="1"/>
            </p:cNvSpPr>
            <p:nvPr/>
          </p:nvSpPr>
          <p:spPr bwMode="auto">
            <a:xfrm>
              <a:off x="4343400" y="5181600"/>
              <a:ext cx="228600" cy="228600"/>
            </a:xfrm>
            <a:prstGeom prst="can">
              <a:avLst>
                <a:gd name="adj" fmla="val 25000"/>
              </a:avLst>
            </a:prstGeom>
            <a:solidFill>
              <a:schemeClr val="tx2"/>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783" name="Text Box 15"/>
            <p:cNvSpPr txBox="1">
              <a:spLocks noChangeArrowheads="1"/>
            </p:cNvSpPr>
            <p:nvPr/>
          </p:nvSpPr>
          <p:spPr bwMode="auto">
            <a:xfrm>
              <a:off x="3581400" y="5518150"/>
              <a:ext cx="175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False Receiver Location</a:t>
              </a:r>
            </a:p>
          </p:txBody>
        </p:sp>
      </p:grpSp>
      <p:sp>
        <p:nvSpPr>
          <p:cNvPr id="1056786" name="Rectangle 18"/>
          <p:cNvSpPr>
            <a:spLocks noGrp="1" noChangeArrowheads="1"/>
          </p:cNvSpPr>
          <p:nvPr>
            <p:ph type="title"/>
          </p:nvPr>
        </p:nvSpPr>
        <p:spPr>
          <a:xfrm>
            <a:off x="714375" y="88900"/>
            <a:ext cx="7715250" cy="762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fontScale="90000"/>
          </a:bodyPr>
          <a:lstStyle/>
          <a:p>
            <a:pPr algn="ctr"/>
            <a:r>
              <a:rPr lang="en-US" sz="3200" dirty="0">
                <a:solidFill>
                  <a:schemeClr val="tx1"/>
                </a:solidFill>
                <a:latin typeface="Tahoma" pitchFamily="34" charset="0"/>
              </a:rPr>
              <a:t>Positioning Example with </a:t>
            </a:r>
            <a:r>
              <a:rPr lang="en-US" sz="3200" dirty="0" smtClean="0">
                <a:solidFill>
                  <a:schemeClr val="tx1"/>
                </a:solidFill>
                <a:latin typeface="Tahoma" pitchFamily="34" charset="0"/>
              </a:rPr>
              <a:t>Two </a:t>
            </a:r>
            <a:r>
              <a:rPr lang="en-US" sz="3200" dirty="0">
                <a:solidFill>
                  <a:schemeClr val="tx1"/>
                </a:solidFill>
                <a:latin typeface="Tahoma" pitchFamily="34" charset="0"/>
              </a:rPr>
              <a:t>Transmitters</a:t>
            </a:r>
          </a:p>
        </p:txBody>
      </p:sp>
    </p:spTree>
    <p:extLst>
      <p:ext uri="{BB962C8B-B14F-4D97-AF65-F5344CB8AC3E}">
        <p14:creationId xmlns:p14="http://schemas.microsoft.com/office/powerpoint/2010/main" val="885448345"/>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7799" name="Line 7"/>
          <p:cNvSpPr>
            <a:spLocks noChangeShapeType="1"/>
          </p:cNvSpPr>
          <p:nvPr/>
        </p:nvSpPr>
        <p:spPr bwMode="auto">
          <a:xfrm flipV="1">
            <a:off x="3505200" y="3316288"/>
            <a:ext cx="838200" cy="1066800"/>
          </a:xfrm>
          <a:prstGeom prst="line">
            <a:avLst/>
          </a:prstGeom>
          <a:noFill/>
          <a:ln w="28575" cap="sq">
            <a:solidFill>
              <a:srgbClr val="00FF00"/>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57805" name="Line 13"/>
          <p:cNvSpPr>
            <a:spLocks noChangeShapeType="1"/>
          </p:cNvSpPr>
          <p:nvPr/>
        </p:nvSpPr>
        <p:spPr bwMode="auto">
          <a:xfrm flipH="1" flipV="1">
            <a:off x="4533900" y="3319464"/>
            <a:ext cx="914400" cy="1066800"/>
          </a:xfrm>
          <a:prstGeom prst="line">
            <a:avLst/>
          </a:prstGeom>
          <a:noFill/>
          <a:ln w="28575" cap="sq">
            <a:solidFill>
              <a:srgbClr val="00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3" name="Group 2"/>
          <p:cNvGrpSpPr/>
          <p:nvPr/>
        </p:nvGrpSpPr>
        <p:grpSpPr>
          <a:xfrm>
            <a:off x="1676400" y="1182688"/>
            <a:ext cx="6134100" cy="4800600"/>
            <a:chOff x="1676400" y="1676400"/>
            <a:chExt cx="6134100" cy="4800600"/>
          </a:xfrm>
        </p:grpSpPr>
        <p:sp>
          <p:nvSpPr>
            <p:cNvPr id="1057797" name="AutoShape 5"/>
            <p:cNvSpPr>
              <a:spLocks noChangeArrowheads="1"/>
            </p:cNvSpPr>
            <p:nvPr/>
          </p:nvSpPr>
          <p:spPr bwMode="auto">
            <a:xfrm>
              <a:off x="4343400" y="3582988"/>
              <a:ext cx="228600" cy="228600"/>
            </a:xfrm>
            <a:prstGeom prst="can">
              <a:avLst>
                <a:gd name="adj" fmla="val 25000"/>
              </a:avLst>
            </a:prstGeom>
            <a:solidFill>
              <a:srgbClr val="FFFF00"/>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7806" name="Oval 14"/>
            <p:cNvSpPr>
              <a:spLocks noChangeAspect="1" noChangeArrowheads="1"/>
            </p:cNvSpPr>
            <p:nvPr/>
          </p:nvSpPr>
          <p:spPr bwMode="auto">
            <a:xfrm>
              <a:off x="4419600" y="1676400"/>
              <a:ext cx="3390900" cy="3122613"/>
            </a:xfrm>
            <a:prstGeom prst="ellips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p:cNvGrpSpPr/>
            <p:nvPr/>
          </p:nvGrpSpPr>
          <p:grpSpPr>
            <a:xfrm>
              <a:off x="1676400" y="2209800"/>
              <a:ext cx="5562600" cy="4267200"/>
              <a:chOff x="1676400" y="2209800"/>
              <a:chExt cx="5562600" cy="4267200"/>
            </a:xfrm>
          </p:grpSpPr>
          <p:sp>
            <p:nvSpPr>
              <p:cNvPr id="1057794" name="Text Box 2"/>
              <p:cNvSpPr txBox="1">
                <a:spLocks noChangeArrowheads="1"/>
              </p:cNvSpPr>
              <p:nvPr/>
            </p:nvSpPr>
            <p:spPr bwMode="auto">
              <a:xfrm>
                <a:off x="2895600" y="2209800"/>
                <a:ext cx="1752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True Receiver Location</a:t>
                </a:r>
              </a:p>
            </p:txBody>
          </p:sp>
          <p:sp>
            <p:nvSpPr>
              <p:cNvPr id="1057795" name="Oval 3"/>
              <p:cNvSpPr>
                <a:spLocks noChangeAspect="1" noChangeArrowheads="1"/>
              </p:cNvSpPr>
              <p:nvPr/>
            </p:nvSpPr>
            <p:spPr bwMode="auto">
              <a:xfrm>
                <a:off x="1676400" y="3354388"/>
                <a:ext cx="3390900" cy="3122612"/>
              </a:xfrm>
              <a:prstGeom prst="ellips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7796" name="AutoShape 4"/>
              <p:cNvSpPr>
                <a:spLocks noChangeArrowheads="1"/>
              </p:cNvSpPr>
              <p:nvPr/>
            </p:nvSpPr>
            <p:spPr bwMode="auto">
              <a:xfrm>
                <a:off x="3276600" y="4878388"/>
                <a:ext cx="228600" cy="228600"/>
              </a:xfrm>
              <a:prstGeom prst="can">
                <a:avLst>
                  <a:gd name="adj" fmla="val 25000"/>
                </a:avLst>
              </a:prstGeom>
              <a:solidFill>
                <a:srgbClr val="FF0000"/>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7798" name="Text Box 6"/>
              <p:cNvSpPr txBox="1">
                <a:spLocks noChangeArrowheads="1"/>
              </p:cNvSpPr>
              <p:nvPr/>
            </p:nvSpPr>
            <p:spPr bwMode="auto">
              <a:xfrm>
                <a:off x="2971800" y="51831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T</a:t>
                </a:r>
                <a:r>
                  <a:rPr lang="en-US" i="1" baseline="-25000" dirty="0">
                    <a:solidFill>
                      <a:schemeClr val="tx1"/>
                    </a:solidFill>
                    <a:latin typeface="Times New Roman" pitchFamily="18" charset="0"/>
                  </a:rPr>
                  <a:t>1</a:t>
                </a:r>
              </a:p>
            </p:txBody>
          </p:sp>
          <p:sp>
            <p:nvSpPr>
              <p:cNvPr id="1057800" name="Text Box 8"/>
              <p:cNvSpPr txBox="1">
                <a:spLocks noChangeArrowheads="1"/>
              </p:cNvSpPr>
              <p:nvPr/>
            </p:nvSpPr>
            <p:spPr bwMode="auto">
              <a:xfrm>
                <a:off x="3276600" y="41148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dirty="0">
                    <a:solidFill>
                      <a:schemeClr val="tx1"/>
                    </a:solidFill>
                    <a:latin typeface="Symbol" pitchFamily="18" charset="2"/>
                  </a:rPr>
                  <a:t>r</a:t>
                </a:r>
                <a:r>
                  <a:rPr lang="en-US" baseline="-25000" dirty="0">
                    <a:solidFill>
                      <a:schemeClr val="tx1"/>
                    </a:solidFill>
                    <a:latin typeface="Symbol" pitchFamily="18" charset="2"/>
                  </a:rPr>
                  <a:t>1</a:t>
                </a:r>
              </a:p>
            </p:txBody>
          </p:sp>
          <p:sp>
            <p:nvSpPr>
              <p:cNvPr id="1057801" name="Oval 9"/>
              <p:cNvSpPr>
                <a:spLocks noChangeAspect="1" noChangeArrowheads="1"/>
              </p:cNvSpPr>
              <p:nvPr/>
            </p:nvSpPr>
            <p:spPr bwMode="auto">
              <a:xfrm>
                <a:off x="3848100" y="3354388"/>
                <a:ext cx="3390900" cy="3122612"/>
              </a:xfrm>
              <a:prstGeom prst="ellipse">
                <a:avLst/>
              </a:prstGeom>
              <a:noFill/>
              <a:ln w="12700">
                <a:solidFill>
                  <a:schemeClr val="tx1"/>
                </a:solidFill>
                <a:prstDash val="sysDot"/>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7802" name="AutoShape 10"/>
              <p:cNvSpPr>
                <a:spLocks noChangeArrowheads="1"/>
              </p:cNvSpPr>
              <p:nvPr/>
            </p:nvSpPr>
            <p:spPr bwMode="auto">
              <a:xfrm>
                <a:off x="5448300" y="4878388"/>
                <a:ext cx="228600" cy="228600"/>
              </a:xfrm>
              <a:prstGeom prst="can">
                <a:avLst>
                  <a:gd name="adj" fmla="val 25000"/>
                </a:avLst>
              </a:prstGeom>
              <a:solidFill>
                <a:srgbClr val="FF0000"/>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7803" name="Text Box 11"/>
              <p:cNvSpPr txBox="1">
                <a:spLocks noChangeArrowheads="1"/>
              </p:cNvSpPr>
              <p:nvPr/>
            </p:nvSpPr>
            <p:spPr bwMode="auto">
              <a:xfrm>
                <a:off x="5143500" y="51831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T</a:t>
                </a:r>
                <a:r>
                  <a:rPr lang="en-US" i="1" baseline="-25000" dirty="0">
                    <a:solidFill>
                      <a:schemeClr val="tx1"/>
                    </a:solidFill>
                    <a:latin typeface="Times New Roman" pitchFamily="18" charset="0"/>
                  </a:rPr>
                  <a:t>2</a:t>
                </a:r>
              </a:p>
            </p:txBody>
          </p:sp>
          <p:sp>
            <p:nvSpPr>
              <p:cNvPr id="1057807" name="AutoShape 15"/>
              <p:cNvSpPr>
                <a:spLocks noChangeArrowheads="1"/>
              </p:cNvSpPr>
              <p:nvPr/>
            </p:nvSpPr>
            <p:spPr bwMode="auto">
              <a:xfrm>
                <a:off x="5943600" y="2971800"/>
                <a:ext cx="228600" cy="228600"/>
              </a:xfrm>
              <a:prstGeom prst="can">
                <a:avLst>
                  <a:gd name="adj" fmla="val 25000"/>
                </a:avLst>
              </a:prstGeom>
              <a:solidFill>
                <a:srgbClr val="FF0000"/>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7808" name="Text Box 16"/>
              <p:cNvSpPr txBox="1">
                <a:spLocks noChangeArrowheads="1"/>
              </p:cNvSpPr>
              <p:nvPr/>
            </p:nvSpPr>
            <p:spPr bwMode="auto">
              <a:xfrm>
                <a:off x="6172200" y="2743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i="1" dirty="0">
                    <a:solidFill>
                      <a:schemeClr val="tx1"/>
                    </a:solidFill>
                    <a:latin typeface="Times New Roman" pitchFamily="18" charset="0"/>
                  </a:rPr>
                  <a:t>T</a:t>
                </a:r>
                <a:r>
                  <a:rPr lang="en-US" i="1" baseline="-25000" dirty="0">
                    <a:solidFill>
                      <a:schemeClr val="tx1"/>
                    </a:solidFill>
                    <a:latin typeface="Times New Roman" pitchFamily="18" charset="0"/>
                  </a:rPr>
                  <a:t>3</a:t>
                </a:r>
              </a:p>
            </p:txBody>
          </p:sp>
          <p:sp>
            <p:nvSpPr>
              <p:cNvPr id="1057809" name="Text Box 17"/>
              <p:cNvSpPr txBox="1">
                <a:spLocks noChangeArrowheads="1"/>
              </p:cNvSpPr>
              <p:nvPr/>
            </p:nvSpPr>
            <p:spPr bwMode="auto">
              <a:xfrm>
                <a:off x="5029200" y="27432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dirty="0">
                    <a:solidFill>
                      <a:schemeClr val="tx1"/>
                    </a:solidFill>
                    <a:latin typeface="Symbol" pitchFamily="18" charset="2"/>
                  </a:rPr>
                  <a:t>r</a:t>
                </a:r>
                <a:r>
                  <a:rPr lang="en-US" baseline="-25000" dirty="0">
                    <a:solidFill>
                      <a:schemeClr val="tx1"/>
                    </a:solidFill>
                    <a:latin typeface="Symbol" pitchFamily="18" charset="2"/>
                  </a:rPr>
                  <a:t>3</a:t>
                </a:r>
              </a:p>
            </p:txBody>
          </p:sp>
          <p:sp>
            <p:nvSpPr>
              <p:cNvPr id="1057810" name="Line 18"/>
              <p:cNvSpPr>
                <a:spLocks noChangeShapeType="1"/>
              </p:cNvSpPr>
              <p:nvPr/>
            </p:nvSpPr>
            <p:spPr bwMode="auto">
              <a:xfrm rot="-4172610" flipH="1" flipV="1">
                <a:off x="4800600" y="2819400"/>
                <a:ext cx="914400" cy="1066800"/>
              </a:xfrm>
              <a:prstGeom prst="line">
                <a:avLst/>
              </a:prstGeom>
              <a:noFill/>
              <a:ln w="28575" cap="sq">
                <a:solidFill>
                  <a:srgbClr val="00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sp>
        <p:nvSpPr>
          <p:cNvPr id="1057813" name="Rectangle 21"/>
          <p:cNvSpPr>
            <a:spLocks noGrp="1" noChangeArrowheads="1"/>
          </p:cNvSpPr>
          <p:nvPr>
            <p:ph type="title"/>
          </p:nvPr>
        </p:nvSpPr>
        <p:spPr>
          <a:xfrm>
            <a:off x="762000" y="228600"/>
            <a:ext cx="7715250" cy="762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fontScale="90000"/>
          </a:bodyPr>
          <a:lstStyle/>
          <a:p>
            <a:pPr algn="ctr"/>
            <a:r>
              <a:rPr lang="en-US" sz="3200" dirty="0">
                <a:solidFill>
                  <a:schemeClr val="tx1"/>
                </a:solidFill>
                <a:latin typeface="Tahoma" pitchFamily="34" charset="0"/>
              </a:rPr>
              <a:t>Positioning Example with </a:t>
            </a:r>
            <a:r>
              <a:rPr lang="en-US" sz="3200" dirty="0" smtClean="0">
                <a:solidFill>
                  <a:schemeClr val="tx1"/>
                </a:solidFill>
                <a:latin typeface="Tahoma" pitchFamily="34" charset="0"/>
              </a:rPr>
              <a:t>Three </a:t>
            </a:r>
            <a:r>
              <a:rPr lang="en-US" sz="3200" dirty="0">
                <a:solidFill>
                  <a:schemeClr val="tx1"/>
                </a:solidFill>
                <a:latin typeface="Tahoma" pitchFamily="34" charset="0"/>
              </a:rPr>
              <a:t>Transmitters</a:t>
            </a:r>
          </a:p>
        </p:txBody>
      </p:sp>
      <p:sp>
        <p:nvSpPr>
          <p:cNvPr id="21" name="Text Box 17"/>
          <p:cNvSpPr txBox="1">
            <a:spLocks noChangeArrowheads="1"/>
          </p:cNvSpPr>
          <p:nvPr/>
        </p:nvSpPr>
        <p:spPr bwMode="auto">
          <a:xfrm>
            <a:off x="5143500" y="3473878"/>
            <a:ext cx="53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dirty="0" smtClean="0">
                <a:solidFill>
                  <a:schemeClr val="tx1"/>
                </a:solidFill>
                <a:latin typeface="Symbol" pitchFamily="18" charset="2"/>
              </a:rPr>
              <a:t>r</a:t>
            </a:r>
            <a:r>
              <a:rPr lang="en-US" baseline="-25000" dirty="0" smtClean="0">
                <a:solidFill>
                  <a:schemeClr val="tx1"/>
                </a:solidFill>
                <a:latin typeface="Symbol" pitchFamily="18" charset="2"/>
              </a:rPr>
              <a:t>2</a:t>
            </a:r>
            <a:endParaRPr lang="en-US" baseline="-25000" dirty="0">
              <a:solidFill>
                <a:schemeClr val="tx1"/>
              </a:solidFill>
              <a:latin typeface="Symbol" pitchFamily="18" charset="2"/>
            </a:endParaRPr>
          </a:p>
        </p:txBody>
      </p:sp>
    </p:spTree>
    <p:extLst>
      <p:ext uri="{BB962C8B-B14F-4D97-AF65-F5344CB8AC3E}">
        <p14:creationId xmlns:p14="http://schemas.microsoft.com/office/powerpoint/2010/main" val="1187602969"/>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9730" name="Rectangle 2"/>
          <p:cNvSpPr>
            <a:spLocks noGrp="1" noChangeArrowheads="1"/>
          </p:cNvSpPr>
          <p:nvPr>
            <p:ph type="body" idx="1"/>
          </p:nvPr>
        </p:nvSpPr>
        <p:spPr>
          <a:xfrm>
            <a:off x="609600" y="2743200"/>
            <a:ext cx="8058150" cy="3810000"/>
          </a:xfr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txBody>
          <a:bodyPr>
            <a:normAutofit/>
          </a:bodyPr>
          <a:lstStyle/>
          <a:p>
            <a:pPr>
              <a:lnSpc>
                <a:spcPct val="90000"/>
              </a:lnSpc>
              <a:buClr>
                <a:schemeClr val="bg1"/>
              </a:buClr>
            </a:pPr>
            <a:r>
              <a:rPr lang="en-US" sz="1800" dirty="0">
                <a:solidFill>
                  <a:schemeClr val="tx1"/>
                </a:solidFill>
                <a:effectLst/>
                <a:latin typeface="Arial" pitchFamily="34" charset="0"/>
                <a:cs typeface="Arial" pitchFamily="34" charset="0"/>
              </a:rPr>
              <a:t>The position solution involves solving for </a:t>
            </a:r>
            <a:r>
              <a:rPr lang="en-US" sz="1800" i="1" dirty="0">
                <a:solidFill>
                  <a:schemeClr val="tx1"/>
                </a:solidFill>
                <a:effectLst/>
                <a:latin typeface="Arial" pitchFamily="34" charset="0"/>
                <a:cs typeface="Arial" pitchFamily="34" charset="0"/>
              </a:rPr>
              <a:t>four</a:t>
            </a:r>
            <a:r>
              <a:rPr lang="en-US" sz="1800" dirty="0">
                <a:solidFill>
                  <a:schemeClr val="tx1"/>
                </a:solidFill>
                <a:effectLst/>
                <a:latin typeface="Arial" pitchFamily="34" charset="0"/>
                <a:cs typeface="Arial" pitchFamily="34" charset="0"/>
              </a:rPr>
              <a:t> unknowns:</a:t>
            </a:r>
          </a:p>
          <a:p>
            <a:pPr lvl="1">
              <a:lnSpc>
                <a:spcPct val="90000"/>
              </a:lnSpc>
              <a:buClr>
                <a:schemeClr val="bg2">
                  <a:lumMod val="50000"/>
                </a:schemeClr>
              </a:buClr>
              <a:buFont typeface="Wingdings" pitchFamily="2" charset="2"/>
              <a:buChar char="ü"/>
            </a:pPr>
            <a:r>
              <a:rPr lang="en-US" sz="1600" dirty="0">
                <a:solidFill>
                  <a:schemeClr val="tx1"/>
                </a:solidFill>
                <a:effectLst/>
                <a:latin typeface="Arial" pitchFamily="34" charset="0"/>
                <a:cs typeface="Arial" pitchFamily="34" charset="0"/>
              </a:rPr>
              <a:t>Receiver position (x, y, z)</a:t>
            </a:r>
          </a:p>
          <a:p>
            <a:pPr lvl="1">
              <a:lnSpc>
                <a:spcPct val="90000"/>
              </a:lnSpc>
              <a:buClr>
                <a:schemeClr val="bg2">
                  <a:lumMod val="50000"/>
                </a:schemeClr>
              </a:buClr>
              <a:buFont typeface="Wingdings" pitchFamily="2" charset="2"/>
              <a:buChar char="ü"/>
            </a:pPr>
            <a:r>
              <a:rPr lang="en-US" sz="1600" dirty="0">
                <a:solidFill>
                  <a:schemeClr val="tx1"/>
                </a:solidFill>
                <a:effectLst/>
                <a:latin typeface="Arial" pitchFamily="34" charset="0"/>
                <a:cs typeface="Arial" pitchFamily="34" charset="0"/>
              </a:rPr>
              <a:t>Receiver clock correction</a:t>
            </a:r>
          </a:p>
          <a:p>
            <a:pPr lvl="1">
              <a:lnSpc>
                <a:spcPct val="90000"/>
              </a:lnSpc>
              <a:buClr>
                <a:schemeClr val="bg1"/>
              </a:buClr>
              <a:buFontTx/>
              <a:buNone/>
            </a:pPr>
            <a:endParaRPr lang="en-US" sz="1800" dirty="0">
              <a:solidFill>
                <a:schemeClr val="tx1"/>
              </a:solidFill>
              <a:effectLst/>
              <a:latin typeface="Arial" pitchFamily="34" charset="0"/>
              <a:cs typeface="Arial" pitchFamily="34" charset="0"/>
            </a:endParaRPr>
          </a:p>
          <a:p>
            <a:pPr>
              <a:lnSpc>
                <a:spcPct val="90000"/>
              </a:lnSpc>
              <a:buClr>
                <a:schemeClr val="bg1"/>
              </a:buClr>
            </a:pPr>
            <a:r>
              <a:rPr lang="en-US" sz="1800" b="1" i="1" dirty="0" smtClean="0">
                <a:solidFill>
                  <a:schemeClr val="tx1"/>
                </a:solidFill>
                <a:effectLst/>
                <a:latin typeface="Arial" pitchFamily="34" charset="0"/>
                <a:cs typeface="Arial" pitchFamily="34" charset="0"/>
              </a:rPr>
              <a:t>Position </a:t>
            </a:r>
            <a:r>
              <a:rPr lang="en-US" sz="1800" b="1" i="1" dirty="0">
                <a:solidFill>
                  <a:schemeClr val="tx1"/>
                </a:solidFill>
                <a:effectLst/>
                <a:latin typeface="Arial" pitchFamily="34" charset="0"/>
                <a:cs typeface="Arial" pitchFamily="34" charset="0"/>
              </a:rPr>
              <a:t>accuracy of ~10 m implies knowledge of the receiver clock to within ~30 </a:t>
            </a:r>
            <a:r>
              <a:rPr lang="en-US" sz="1800" b="1" i="1" dirty="0" smtClean="0">
                <a:solidFill>
                  <a:schemeClr val="tx1"/>
                </a:solidFill>
                <a:effectLst/>
                <a:latin typeface="Arial" pitchFamily="34" charset="0"/>
                <a:cs typeface="Arial" pitchFamily="34" charset="0"/>
              </a:rPr>
              <a:t>ns – the speed of light is near 3 ns per meter</a:t>
            </a:r>
            <a:endParaRPr lang="en-US" sz="1800" b="1" i="1" dirty="0">
              <a:solidFill>
                <a:schemeClr val="tx1"/>
              </a:solidFill>
              <a:effectLst/>
              <a:latin typeface="Arial" pitchFamily="34" charset="0"/>
              <a:cs typeface="Arial" pitchFamily="34" charset="0"/>
            </a:endParaRPr>
          </a:p>
          <a:p>
            <a:pPr>
              <a:lnSpc>
                <a:spcPct val="90000"/>
              </a:lnSpc>
              <a:buClr>
                <a:schemeClr val="bg1"/>
              </a:buClr>
              <a:buFont typeface="Monotype Sorts" pitchFamily="2" charset="2"/>
              <a:buNone/>
            </a:pPr>
            <a:endParaRPr lang="en-US" sz="1800" b="1" i="1" dirty="0">
              <a:solidFill>
                <a:schemeClr val="tx1"/>
              </a:solidFill>
              <a:effectLst/>
              <a:latin typeface="Arial" pitchFamily="34" charset="0"/>
              <a:cs typeface="Arial" pitchFamily="34" charset="0"/>
            </a:endParaRPr>
          </a:p>
          <a:p>
            <a:pPr>
              <a:lnSpc>
                <a:spcPct val="90000"/>
              </a:lnSpc>
              <a:buClr>
                <a:schemeClr val="bg1"/>
              </a:buClr>
            </a:pPr>
            <a:r>
              <a:rPr lang="en-US" sz="1800" dirty="0">
                <a:solidFill>
                  <a:schemeClr val="tx1"/>
                </a:solidFill>
                <a:effectLst/>
                <a:latin typeface="Arial" pitchFamily="34" charset="0"/>
                <a:cs typeface="Arial" pitchFamily="34" charset="0"/>
              </a:rPr>
              <a:t>Requires simultaneous measurements from four GPS satellites</a:t>
            </a:r>
          </a:p>
          <a:p>
            <a:pPr lvl="1">
              <a:lnSpc>
                <a:spcPct val="90000"/>
              </a:lnSpc>
              <a:buClr>
                <a:schemeClr val="bg2">
                  <a:lumMod val="50000"/>
                </a:schemeClr>
              </a:buClr>
              <a:buFont typeface="Wingdings" pitchFamily="2" charset="2"/>
              <a:buChar char="ü"/>
            </a:pPr>
            <a:r>
              <a:rPr lang="en-US" sz="1600" dirty="0">
                <a:solidFill>
                  <a:schemeClr val="tx1"/>
                </a:solidFill>
                <a:effectLst/>
                <a:latin typeface="Arial" pitchFamily="34" charset="0"/>
                <a:cs typeface="Arial" pitchFamily="34" charset="0"/>
              </a:rPr>
              <a:t>The receiver makes a range measurement to the GPS satellite by measuring the signal propagation delay</a:t>
            </a:r>
          </a:p>
          <a:p>
            <a:pPr lvl="1">
              <a:lnSpc>
                <a:spcPct val="90000"/>
              </a:lnSpc>
              <a:buClr>
                <a:schemeClr val="bg2">
                  <a:lumMod val="50000"/>
                </a:schemeClr>
              </a:buClr>
              <a:buFont typeface="Wingdings" pitchFamily="2" charset="2"/>
              <a:buChar char="ü"/>
            </a:pPr>
            <a:r>
              <a:rPr lang="en-US" sz="1600" dirty="0">
                <a:solidFill>
                  <a:schemeClr val="tx1"/>
                </a:solidFill>
                <a:effectLst/>
                <a:latin typeface="Arial" pitchFamily="34" charset="0"/>
                <a:cs typeface="Arial" pitchFamily="34" charset="0"/>
              </a:rPr>
              <a:t>The data message modulated on the GPS signals provides the precise location of the GPS satellite and corrections for the GPS satellite clock errors</a:t>
            </a:r>
          </a:p>
        </p:txBody>
      </p:sp>
      <p:sp>
        <p:nvSpPr>
          <p:cNvPr id="2249731" name="Rectangle 3"/>
          <p:cNvSpPr>
            <a:spLocks noGrp="1" noChangeArrowheads="1"/>
          </p:cNvSpPr>
          <p:nvPr>
            <p:ph type="title"/>
          </p:nvPr>
        </p:nvSpPr>
        <p:spPr>
          <a:xfrm>
            <a:off x="914400" y="0"/>
            <a:ext cx="771525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rPr>
              <a:t>GPS Positioning - II</a:t>
            </a:r>
          </a:p>
        </p:txBody>
      </p:sp>
    </p:spTree>
    <p:extLst>
      <p:ext uri="{BB962C8B-B14F-4D97-AF65-F5344CB8AC3E}">
        <p14:creationId xmlns:p14="http://schemas.microsoft.com/office/powerpoint/2010/main" val="1911163243"/>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1778" name="Rectangle 2"/>
          <p:cNvSpPr>
            <a:spLocks noGrp="1" noChangeArrowheads="1"/>
          </p:cNvSpPr>
          <p:nvPr>
            <p:ph type="title"/>
          </p:nvPr>
        </p:nvSpPr>
        <p:spPr>
          <a:xfrm>
            <a:off x="685800" y="152400"/>
            <a:ext cx="777240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rPr>
              <a:t>Pseudo-Random Noise (PRN) Codes</a:t>
            </a:r>
          </a:p>
        </p:txBody>
      </p:sp>
      <p:sp>
        <p:nvSpPr>
          <p:cNvPr id="2251779" name="Rectangle 3"/>
          <p:cNvSpPr>
            <a:spLocks noGrp="1" noChangeArrowheads="1"/>
          </p:cNvSpPr>
          <p:nvPr>
            <p:ph type="body" idx="1"/>
          </p:nvPr>
        </p:nvSpPr>
        <p:spPr>
          <a:xfrm>
            <a:off x="685800" y="2971800"/>
            <a:ext cx="7772400" cy="2667000"/>
          </a:xfrm>
          <a:noFill/>
          <a:ln/>
        </p:spPr>
        <p:txBody>
          <a:bodyPr/>
          <a:lstStyle/>
          <a:p>
            <a:pPr>
              <a:lnSpc>
                <a:spcPct val="90000"/>
              </a:lnSpc>
              <a:buClr>
                <a:schemeClr val="bg2">
                  <a:lumMod val="50000"/>
                </a:schemeClr>
              </a:buClr>
              <a:buFont typeface="Wingdings" pitchFamily="2" charset="2"/>
              <a:buChar char="ü"/>
            </a:pPr>
            <a:r>
              <a:rPr lang="en-US" sz="2000" dirty="0">
                <a:solidFill>
                  <a:schemeClr val="tx1"/>
                </a:solidFill>
                <a:effectLst/>
                <a:latin typeface="Arial" pitchFamily="34" charset="0"/>
                <a:cs typeface="Arial" pitchFamily="34" charset="0"/>
              </a:rPr>
              <a:t>Each GPS satellite transmits its own unique Pseudo-Random Noise (PRN) Code </a:t>
            </a:r>
            <a:endParaRPr lang="en-US" sz="2000" dirty="0" smtClean="0">
              <a:solidFill>
                <a:schemeClr val="tx1"/>
              </a:solidFill>
              <a:effectLst/>
              <a:latin typeface="Arial" pitchFamily="34" charset="0"/>
              <a:cs typeface="Arial" pitchFamily="34" charset="0"/>
            </a:endParaRPr>
          </a:p>
          <a:p>
            <a:pPr>
              <a:lnSpc>
                <a:spcPct val="90000"/>
              </a:lnSpc>
              <a:buClr>
                <a:schemeClr val="bg2">
                  <a:lumMod val="50000"/>
                </a:schemeClr>
              </a:buClr>
              <a:buFont typeface="Wingdings" pitchFamily="2" charset="2"/>
              <a:buChar char="ü"/>
            </a:pPr>
            <a:endParaRPr lang="en-US" sz="2000" dirty="0">
              <a:solidFill>
                <a:schemeClr val="tx1"/>
              </a:solidFill>
              <a:effectLst/>
              <a:latin typeface="Arial" pitchFamily="34" charset="0"/>
              <a:cs typeface="Arial" pitchFamily="34" charset="0"/>
            </a:endParaRPr>
          </a:p>
          <a:p>
            <a:pPr>
              <a:lnSpc>
                <a:spcPct val="90000"/>
              </a:lnSpc>
              <a:buClr>
                <a:schemeClr val="bg2">
                  <a:lumMod val="50000"/>
                </a:schemeClr>
              </a:buClr>
              <a:buFont typeface="Wingdings" pitchFamily="2" charset="2"/>
              <a:buChar char="ü"/>
            </a:pPr>
            <a:r>
              <a:rPr lang="en-US" sz="2000" dirty="0">
                <a:solidFill>
                  <a:schemeClr val="tx1"/>
                </a:solidFill>
                <a:effectLst/>
                <a:latin typeface="Arial" pitchFamily="34" charset="0"/>
                <a:cs typeface="Arial" pitchFamily="34" charset="0"/>
              </a:rPr>
              <a:t>The C/A Code repeats every millisecond</a:t>
            </a:r>
          </a:p>
          <a:p>
            <a:pPr>
              <a:lnSpc>
                <a:spcPct val="90000"/>
              </a:lnSpc>
              <a:buClr>
                <a:schemeClr val="bg2">
                  <a:lumMod val="50000"/>
                </a:schemeClr>
              </a:buClr>
              <a:buFont typeface="Wingdings" pitchFamily="2" charset="2"/>
              <a:buChar char="ü"/>
            </a:pPr>
            <a:endParaRPr lang="en-US" sz="2000" dirty="0">
              <a:solidFill>
                <a:schemeClr val="tx1"/>
              </a:solidFill>
              <a:effectLst/>
              <a:latin typeface="Arial" pitchFamily="34" charset="0"/>
              <a:cs typeface="Arial" pitchFamily="34" charset="0"/>
            </a:endParaRPr>
          </a:p>
          <a:p>
            <a:pPr>
              <a:lnSpc>
                <a:spcPct val="90000"/>
              </a:lnSpc>
              <a:buClr>
                <a:schemeClr val="bg2">
                  <a:lumMod val="50000"/>
                </a:schemeClr>
              </a:buClr>
              <a:buFont typeface="Wingdings" pitchFamily="2" charset="2"/>
              <a:buChar char="ü"/>
            </a:pPr>
            <a:r>
              <a:rPr lang="en-US" sz="2000" dirty="0">
                <a:solidFill>
                  <a:schemeClr val="tx1"/>
                </a:solidFill>
                <a:effectLst/>
                <a:latin typeface="Arial" pitchFamily="34" charset="0"/>
                <a:cs typeface="Arial" pitchFamily="34" charset="0"/>
              </a:rPr>
              <a:t>The receiver generates replicas of the C/A code and uses code correlation to distinguish between different satellites</a:t>
            </a:r>
          </a:p>
        </p:txBody>
      </p:sp>
    </p:spTree>
    <p:extLst>
      <p:ext uri="{BB962C8B-B14F-4D97-AF65-F5344CB8AC3E}">
        <p14:creationId xmlns:p14="http://schemas.microsoft.com/office/powerpoint/2010/main" val="3779324433"/>
      </p:ext>
    </p:extLst>
  </p:cSld>
  <p:clrMapOvr>
    <a:masterClrMapping/>
  </p:clrMapOvr>
  <p:transition advTm="15983"/>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4338" name="Rectangle 2"/>
          <p:cNvSpPr>
            <a:spLocks noGrp="1" noChangeArrowheads="1"/>
          </p:cNvSpPr>
          <p:nvPr>
            <p:ph type="title"/>
          </p:nvPr>
        </p:nvSpPr>
        <p:spPr>
          <a:xfrm>
            <a:off x="762000" y="152400"/>
            <a:ext cx="7715250" cy="533400"/>
          </a:xfrm>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Autofit/>
          </a:bodyPr>
          <a:lstStyle/>
          <a:p>
            <a:pPr algn="ctr"/>
            <a:r>
              <a:rPr lang="en-US" sz="3200" dirty="0" err="1" smtClean="0">
                <a:solidFill>
                  <a:schemeClr val="tx1"/>
                </a:solidFill>
                <a:latin typeface="Tahoma" pitchFamily="34" charset="0"/>
              </a:rPr>
              <a:t>Pseudorange</a:t>
            </a:r>
            <a:r>
              <a:rPr lang="en-US" sz="3200" dirty="0" smtClean="0">
                <a:solidFill>
                  <a:schemeClr val="tx1"/>
                </a:solidFill>
                <a:latin typeface="Tahoma" pitchFamily="34" charset="0"/>
              </a:rPr>
              <a:t> Measurements</a:t>
            </a:r>
            <a:endParaRPr lang="en-US" sz="3200" dirty="0">
              <a:solidFill>
                <a:schemeClr val="tx1"/>
              </a:solidFill>
              <a:latin typeface="Tahoma" pitchFamily="34" charset="0"/>
            </a:endParaRPr>
          </a:p>
        </p:txBody>
      </p:sp>
      <p:grpSp>
        <p:nvGrpSpPr>
          <p:cNvPr id="1934339" name="Group 3"/>
          <p:cNvGrpSpPr>
            <a:grpSpLocks/>
          </p:cNvGrpSpPr>
          <p:nvPr/>
        </p:nvGrpSpPr>
        <p:grpSpPr bwMode="auto">
          <a:xfrm>
            <a:off x="1409700" y="1600200"/>
            <a:ext cx="5486400" cy="304800"/>
            <a:chOff x="1248" y="2160"/>
            <a:chExt cx="3456" cy="192"/>
          </a:xfrm>
        </p:grpSpPr>
        <p:sp>
          <p:nvSpPr>
            <p:cNvPr id="1934340" name="Line 4"/>
            <p:cNvSpPr>
              <a:spLocks noChangeShapeType="1"/>
            </p:cNvSpPr>
            <p:nvPr/>
          </p:nvSpPr>
          <p:spPr bwMode="auto">
            <a:xfrm flipV="1">
              <a:off x="1248"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41" name="Line 5"/>
            <p:cNvSpPr>
              <a:spLocks noChangeShapeType="1"/>
            </p:cNvSpPr>
            <p:nvPr/>
          </p:nvSpPr>
          <p:spPr bwMode="auto">
            <a:xfrm>
              <a:off x="1248"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42" name="Line 6"/>
            <p:cNvSpPr>
              <a:spLocks noChangeShapeType="1"/>
            </p:cNvSpPr>
            <p:nvPr/>
          </p:nvSpPr>
          <p:spPr bwMode="auto">
            <a:xfrm flipV="1">
              <a:off x="1440"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43" name="Line 7"/>
            <p:cNvSpPr>
              <a:spLocks noChangeShapeType="1"/>
            </p:cNvSpPr>
            <p:nvPr/>
          </p:nvSpPr>
          <p:spPr bwMode="auto">
            <a:xfrm>
              <a:off x="1440"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44" name="Line 8"/>
            <p:cNvSpPr>
              <a:spLocks noChangeShapeType="1"/>
            </p:cNvSpPr>
            <p:nvPr/>
          </p:nvSpPr>
          <p:spPr bwMode="auto">
            <a:xfrm flipV="1">
              <a:off x="1632"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45" name="Line 9"/>
            <p:cNvSpPr>
              <a:spLocks noChangeShapeType="1"/>
            </p:cNvSpPr>
            <p:nvPr/>
          </p:nvSpPr>
          <p:spPr bwMode="auto">
            <a:xfrm flipV="1">
              <a:off x="1824"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46" name="Line 10"/>
            <p:cNvSpPr>
              <a:spLocks noChangeShapeType="1"/>
            </p:cNvSpPr>
            <p:nvPr/>
          </p:nvSpPr>
          <p:spPr bwMode="auto">
            <a:xfrm>
              <a:off x="1632"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47" name="Line 11"/>
            <p:cNvSpPr>
              <a:spLocks noChangeShapeType="1"/>
            </p:cNvSpPr>
            <p:nvPr/>
          </p:nvSpPr>
          <p:spPr bwMode="auto">
            <a:xfrm>
              <a:off x="1824"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48" name="Line 12"/>
            <p:cNvSpPr>
              <a:spLocks noChangeShapeType="1"/>
            </p:cNvSpPr>
            <p:nvPr/>
          </p:nvSpPr>
          <p:spPr bwMode="auto">
            <a:xfrm>
              <a:off x="2016"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49" name="Line 13"/>
            <p:cNvSpPr>
              <a:spLocks noChangeShapeType="1"/>
            </p:cNvSpPr>
            <p:nvPr/>
          </p:nvSpPr>
          <p:spPr bwMode="auto">
            <a:xfrm flipV="1">
              <a:off x="2208"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50" name="Line 14"/>
            <p:cNvSpPr>
              <a:spLocks noChangeShapeType="1"/>
            </p:cNvSpPr>
            <p:nvPr/>
          </p:nvSpPr>
          <p:spPr bwMode="auto">
            <a:xfrm>
              <a:off x="2208"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51" name="Line 15"/>
            <p:cNvSpPr>
              <a:spLocks noChangeShapeType="1"/>
            </p:cNvSpPr>
            <p:nvPr/>
          </p:nvSpPr>
          <p:spPr bwMode="auto">
            <a:xfrm flipV="1">
              <a:off x="2400"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52" name="Line 16"/>
            <p:cNvSpPr>
              <a:spLocks noChangeShapeType="1"/>
            </p:cNvSpPr>
            <p:nvPr/>
          </p:nvSpPr>
          <p:spPr bwMode="auto">
            <a:xfrm flipV="1">
              <a:off x="2400"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53" name="Line 17"/>
            <p:cNvSpPr>
              <a:spLocks noChangeShapeType="1"/>
            </p:cNvSpPr>
            <p:nvPr/>
          </p:nvSpPr>
          <p:spPr bwMode="auto">
            <a:xfrm>
              <a:off x="2400"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54" name="Line 18"/>
            <p:cNvSpPr>
              <a:spLocks noChangeShapeType="1"/>
            </p:cNvSpPr>
            <p:nvPr/>
          </p:nvSpPr>
          <p:spPr bwMode="auto">
            <a:xfrm flipV="1">
              <a:off x="2592"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55" name="Line 19"/>
            <p:cNvSpPr>
              <a:spLocks noChangeShapeType="1"/>
            </p:cNvSpPr>
            <p:nvPr/>
          </p:nvSpPr>
          <p:spPr bwMode="auto">
            <a:xfrm>
              <a:off x="2592"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56" name="Line 20"/>
            <p:cNvSpPr>
              <a:spLocks noChangeShapeType="1"/>
            </p:cNvSpPr>
            <p:nvPr/>
          </p:nvSpPr>
          <p:spPr bwMode="auto">
            <a:xfrm>
              <a:off x="2784"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57" name="Line 21"/>
            <p:cNvSpPr>
              <a:spLocks noChangeShapeType="1"/>
            </p:cNvSpPr>
            <p:nvPr/>
          </p:nvSpPr>
          <p:spPr bwMode="auto">
            <a:xfrm flipV="1">
              <a:off x="3168"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58" name="Line 22"/>
            <p:cNvSpPr>
              <a:spLocks noChangeShapeType="1"/>
            </p:cNvSpPr>
            <p:nvPr/>
          </p:nvSpPr>
          <p:spPr bwMode="auto">
            <a:xfrm>
              <a:off x="2976"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59" name="Line 23"/>
            <p:cNvSpPr>
              <a:spLocks noChangeShapeType="1"/>
            </p:cNvSpPr>
            <p:nvPr/>
          </p:nvSpPr>
          <p:spPr bwMode="auto">
            <a:xfrm>
              <a:off x="3168"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60" name="Line 24"/>
            <p:cNvSpPr>
              <a:spLocks noChangeShapeType="1"/>
            </p:cNvSpPr>
            <p:nvPr/>
          </p:nvSpPr>
          <p:spPr bwMode="auto">
            <a:xfrm>
              <a:off x="3360"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61" name="Line 25"/>
            <p:cNvSpPr>
              <a:spLocks noChangeShapeType="1"/>
            </p:cNvSpPr>
            <p:nvPr/>
          </p:nvSpPr>
          <p:spPr bwMode="auto">
            <a:xfrm flipV="1">
              <a:off x="3552"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62" name="Line 26"/>
            <p:cNvSpPr>
              <a:spLocks noChangeShapeType="1"/>
            </p:cNvSpPr>
            <p:nvPr/>
          </p:nvSpPr>
          <p:spPr bwMode="auto">
            <a:xfrm>
              <a:off x="3552"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63" name="Line 27"/>
            <p:cNvSpPr>
              <a:spLocks noChangeShapeType="1"/>
            </p:cNvSpPr>
            <p:nvPr/>
          </p:nvSpPr>
          <p:spPr bwMode="auto">
            <a:xfrm>
              <a:off x="3744"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64" name="Line 28"/>
            <p:cNvSpPr>
              <a:spLocks noChangeShapeType="1"/>
            </p:cNvSpPr>
            <p:nvPr/>
          </p:nvSpPr>
          <p:spPr bwMode="auto">
            <a:xfrm flipV="1">
              <a:off x="3936"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65" name="Line 29"/>
            <p:cNvSpPr>
              <a:spLocks noChangeShapeType="1"/>
            </p:cNvSpPr>
            <p:nvPr/>
          </p:nvSpPr>
          <p:spPr bwMode="auto">
            <a:xfrm>
              <a:off x="3936"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66" name="Line 30"/>
            <p:cNvSpPr>
              <a:spLocks noChangeShapeType="1"/>
            </p:cNvSpPr>
            <p:nvPr/>
          </p:nvSpPr>
          <p:spPr bwMode="auto">
            <a:xfrm flipV="1">
              <a:off x="4128"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67" name="Line 31"/>
            <p:cNvSpPr>
              <a:spLocks noChangeShapeType="1"/>
            </p:cNvSpPr>
            <p:nvPr/>
          </p:nvSpPr>
          <p:spPr bwMode="auto">
            <a:xfrm flipV="1">
              <a:off x="4320"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68" name="Line 32"/>
            <p:cNvSpPr>
              <a:spLocks noChangeShapeType="1"/>
            </p:cNvSpPr>
            <p:nvPr/>
          </p:nvSpPr>
          <p:spPr bwMode="auto">
            <a:xfrm>
              <a:off x="4128"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69" name="Line 33"/>
            <p:cNvSpPr>
              <a:spLocks noChangeShapeType="1"/>
            </p:cNvSpPr>
            <p:nvPr/>
          </p:nvSpPr>
          <p:spPr bwMode="auto">
            <a:xfrm>
              <a:off x="4320"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70" name="Line 34"/>
            <p:cNvSpPr>
              <a:spLocks noChangeShapeType="1"/>
            </p:cNvSpPr>
            <p:nvPr/>
          </p:nvSpPr>
          <p:spPr bwMode="auto">
            <a:xfrm flipV="1">
              <a:off x="4512"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71" name="Line 35"/>
            <p:cNvSpPr>
              <a:spLocks noChangeShapeType="1"/>
            </p:cNvSpPr>
            <p:nvPr/>
          </p:nvSpPr>
          <p:spPr bwMode="auto">
            <a:xfrm>
              <a:off x="4512"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72" name="Line 36"/>
            <p:cNvSpPr>
              <a:spLocks noChangeShapeType="1"/>
            </p:cNvSpPr>
            <p:nvPr/>
          </p:nvSpPr>
          <p:spPr bwMode="auto">
            <a:xfrm flipV="1">
              <a:off x="4704"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1934373" name="Group 37"/>
          <p:cNvGrpSpPr>
            <a:grpSpLocks/>
          </p:cNvGrpSpPr>
          <p:nvPr/>
        </p:nvGrpSpPr>
        <p:grpSpPr bwMode="auto">
          <a:xfrm>
            <a:off x="2794000" y="2819400"/>
            <a:ext cx="5486400" cy="304800"/>
            <a:chOff x="1248" y="2160"/>
            <a:chExt cx="3456" cy="192"/>
          </a:xfrm>
        </p:grpSpPr>
        <p:sp>
          <p:nvSpPr>
            <p:cNvPr id="1934374" name="Line 38"/>
            <p:cNvSpPr>
              <a:spLocks noChangeShapeType="1"/>
            </p:cNvSpPr>
            <p:nvPr/>
          </p:nvSpPr>
          <p:spPr bwMode="auto">
            <a:xfrm flipV="1">
              <a:off x="1248"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75" name="Line 39"/>
            <p:cNvSpPr>
              <a:spLocks noChangeShapeType="1"/>
            </p:cNvSpPr>
            <p:nvPr/>
          </p:nvSpPr>
          <p:spPr bwMode="auto">
            <a:xfrm>
              <a:off x="1248"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76" name="Line 40"/>
            <p:cNvSpPr>
              <a:spLocks noChangeShapeType="1"/>
            </p:cNvSpPr>
            <p:nvPr/>
          </p:nvSpPr>
          <p:spPr bwMode="auto">
            <a:xfrm flipV="1">
              <a:off x="1440"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77" name="Line 41"/>
            <p:cNvSpPr>
              <a:spLocks noChangeShapeType="1"/>
            </p:cNvSpPr>
            <p:nvPr/>
          </p:nvSpPr>
          <p:spPr bwMode="auto">
            <a:xfrm>
              <a:off x="1440"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78" name="Line 42"/>
            <p:cNvSpPr>
              <a:spLocks noChangeShapeType="1"/>
            </p:cNvSpPr>
            <p:nvPr/>
          </p:nvSpPr>
          <p:spPr bwMode="auto">
            <a:xfrm flipV="1">
              <a:off x="1632"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79" name="Line 43"/>
            <p:cNvSpPr>
              <a:spLocks noChangeShapeType="1"/>
            </p:cNvSpPr>
            <p:nvPr/>
          </p:nvSpPr>
          <p:spPr bwMode="auto">
            <a:xfrm flipV="1">
              <a:off x="1824"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80" name="Line 44"/>
            <p:cNvSpPr>
              <a:spLocks noChangeShapeType="1"/>
            </p:cNvSpPr>
            <p:nvPr/>
          </p:nvSpPr>
          <p:spPr bwMode="auto">
            <a:xfrm>
              <a:off x="1632"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81" name="Line 45"/>
            <p:cNvSpPr>
              <a:spLocks noChangeShapeType="1"/>
            </p:cNvSpPr>
            <p:nvPr/>
          </p:nvSpPr>
          <p:spPr bwMode="auto">
            <a:xfrm>
              <a:off x="1824"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82" name="Line 46"/>
            <p:cNvSpPr>
              <a:spLocks noChangeShapeType="1"/>
            </p:cNvSpPr>
            <p:nvPr/>
          </p:nvSpPr>
          <p:spPr bwMode="auto">
            <a:xfrm>
              <a:off x="2016"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83" name="Line 47"/>
            <p:cNvSpPr>
              <a:spLocks noChangeShapeType="1"/>
            </p:cNvSpPr>
            <p:nvPr/>
          </p:nvSpPr>
          <p:spPr bwMode="auto">
            <a:xfrm flipV="1">
              <a:off x="2208"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84" name="Line 48"/>
            <p:cNvSpPr>
              <a:spLocks noChangeShapeType="1"/>
            </p:cNvSpPr>
            <p:nvPr/>
          </p:nvSpPr>
          <p:spPr bwMode="auto">
            <a:xfrm>
              <a:off x="2208"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85" name="Line 49"/>
            <p:cNvSpPr>
              <a:spLocks noChangeShapeType="1"/>
            </p:cNvSpPr>
            <p:nvPr/>
          </p:nvSpPr>
          <p:spPr bwMode="auto">
            <a:xfrm flipV="1">
              <a:off x="2400"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86" name="Line 50"/>
            <p:cNvSpPr>
              <a:spLocks noChangeShapeType="1"/>
            </p:cNvSpPr>
            <p:nvPr/>
          </p:nvSpPr>
          <p:spPr bwMode="auto">
            <a:xfrm flipV="1">
              <a:off x="2400"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87" name="Line 51"/>
            <p:cNvSpPr>
              <a:spLocks noChangeShapeType="1"/>
            </p:cNvSpPr>
            <p:nvPr/>
          </p:nvSpPr>
          <p:spPr bwMode="auto">
            <a:xfrm>
              <a:off x="2400"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88" name="Line 52"/>
            <p:cNvSpPr>
              <a:spLocks noChangeShapeType="1"/>
            </p:cNvSpPr>
            <p:nvPr/>
          </p:nvSpPr>
          <p:spPr bwMode="auto">
            <a:xfrm flipV="1">
              <a:off x="2592"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89" name="Line 53"/>
            <p:cNvSpPr>
              <a:spLocks noChangeShapeType="1"/>
            </p:cNvSpPr>
            <p:nvPr/>
          </p:nvSpPr>
          <p:spPr bwMode="auto">
            <a:xfrm>
              <a:off x="2592"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90" name="Line 54"/>
            <p:cNvSpPr>
              <a:spLocks noChangeShapeType="1"/>
            </p:cNvSpPr>
            <p:nvPr/>
          </p:nvSpPr>
          <p:spPr bwMode="auto">
            <a:xfrm>
              <a:off x="2784"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91" name="Line 55"/>
            <p:cNvSpPr>
              <a:spLocks noChangeShapeType="1"/>
            </p:cNvSpPr>
            <p:nvPr/>
          </p:nvSpPr>
          <p:spPr bwMode="auto">
            <a:xfrm flipV="1">
              <a:off x="3168"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92" name="Line 56"/>
            <p:cNvSpPr>
              <a:spLocks noChangeShapeType="1"/>
            </p:cNvSpPr>
            <p:nvPr/>
          </p:nvSpPr>
          <p:spPr bwMode="auto">
            <a:xfrm>
              <a:off x="2976"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93" name="Line 57"/>
            <p:cNvSpPr>
              <a:spLocks noChangeShapeType="1"/>
            </p:cNvSpPr>
            <p:nvPr/>
          </p:nvSpPr>
          <p:spPr bwMode="auto">
            <a:xfrm>
              <a:off x="3168"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94" name="Line 58"/>
            <p:cNvSpPr>
              <a:spLocks noChangeShapeType="1"/>
            </p:cNvSpPr>
            <p:nvPr/>
          </p:nvSpPr>
          <p:spPr bwMode="auto">
            <a:xfrm>
              <a:off x="3360"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95" name="Line 59"/>
            <p:cNvSpPr>
              <a:spLocks noChangeShapeType="1"/>
            </p:cNvSpPr>
            <p:nvPr/>
          </p:nvSpPr>
          <p:spPr bwMode="auto">
            <a:xfrm flipV="1">
              <a:off x="3552"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96" name="Line 60"/>
            <p:cNvSpPr>
              <a:spLocks noChangeShapeType="1"/>
            </p:cNvSpPr>
            <p:nvPr/>
          </p:nvSpPr>
          <p:spPr bwMode="auto">
            <a:xfrm>
              <a:off x="3552"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97" name="Line 61"/>
            <p:cNvSpPr>
              <a:spLocks noChangeShapeType="1"/>
            </p:cNvSpPr>
            <p:nvPr/>
          </p:nvSpPr>
          <p:spPr bwMode="auto">
            <a:xfrm>
              <a:off x="3744"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98" name="Line 62"/>
            <p:cNvSpPr>
              <a:spLocks noChangeShapeType="1"/>
            </p:cNvSpPr>
            <p:nvPr/>
          </p:nvSpPr>
          <p:spPr bwMode="auto">
            <a:xfrm flipV="1">
              <a:off x="3936"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399" name="Line 63"/>
            <p:cNvSpPr>
              <a:spLocks noChangeShapeType="1"/>
            </p:cNvSpPr>
            <p:nvPr/>
          </p:nvSpPr>
          <p:spPr bwMode="auto">
            <a:xfrm>
              <a:off x="3936"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400" name="Line 64"/>
            <p:cNvSpPr>
              <a:spLocks noChangeShapeType="1"/>
            </p:cNvSpPr>
            <p:nvPr/>
          </p:nvSpPr>
          <p:spPr bwMode="auto">
            <a:xfrm flipV="1">
              <a:off x="4128"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401" name="Line 65"/>
            <p:cNvSpPr>
              <a:spLocks noChangeShapeType="1"/>
            </p:cNvSpPr>
            <p:nvPr/>
          </p:nvSpPr>
          <p:spPr bwMode="auto">
            <a:xfrm flipV="1">
              <a:off x="4320"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402" name="Line 66"/>
            <p:cNvSpPr>
              <a:spLocks noChangeShapeType="1"/>
            </p:cNvSpPr>
            <p:nvPr/>
          </p:nvSpPr>
          <p:spPr bwMode="auto">
            <a:xfrm>
              <a:off x="4128"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403" name="Line 67"/>
            <p:cNvSpPr>
              <a:spLocks noChangeShapeType="1"/>
            </p:cNvSpPr>
            <p:nvPr/>
          </p:nvSpPr>
          <p:spPr bwMode="auto">
            <a:xfrm>
              <a:off x="4320" y="2352"/>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404" name="Line 68"/>
            <p:cNvSpPr>
              <a:spLocks noChangeShapeType="1"/>
            </p:cNvSpPr>
            <p:nvPr/>
          </p:nvSpPr>
          <p:spPr bwMode="auto">
            <a:xfrm flipV="1">
              <a:off x="4512"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405" name="Line 69"/>
            <p:cNvSpPr>
              <a:spLocks noChangeShapeType="1"/>
            </p:cNvSpPr>
            <p:nvPr/>
          </p:nvSpPr>
          <p:spPr bwMode="auto">
            <a:xfrm>
              <a:off x="4512" y="2160"/>
              <a:ext cx="192" cy="0"/>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406" name="Line 70"/>
            <p:cNvSpPr>
              <a:spLocks noChangeShapeType="1"/>
            </p:cNvSpPr>
            <p:nvPr/>
          </p:nvSpPr>
          <p:spPr bwMode="auto">
            <a:xfrm flipV="1">
              <a:off x="4704" y="2160"/>
              <a:ext cx="0" cy="192"/>
            </a:xfrm>
            <a:prstGeom prst="line">
              <a:avLst/>
            </a:prstGeom>
            <a:noFill/>
            <a:ln w="127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934407" name="Line 71"/>
          <p:cNvSpPr>
            <a:spLocks noChangeShapeType="1"/>
          </p:cNvSpPr>
          <p:nvPr/>
        </p:nvSpPr>
        <p:spPr bwMode="auto">
          <a:xfrm>
            <a:off x="1473200" y="2372520"/>
            <a:ext cx="0" cy="2848768"/>
          </a:xfrm>
          <a:prstGeom prst="line">
            <a:avLst/>
          </a:prstGeom>
          <a:noFill/>
          <a:ln w="2222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408" name="Line 72"/>
          <p:cNvSpPr>
            <a:spLocks noChangeShapeType="1"/>
          </p:cNvSpPr>
          <p:nvPr/>
        </p:nvSpPr>
        <p:spPr bwMode="auto">
          <a:xfrm>
            <a:off x="2768600" y="4078288"/>
            <a:ext cx="0" cy="1143000"/>
          </a:xfrm>
          <a:prstGeom prst="line">
            <a:avLst/>
          </a:prstGeom>
          <a:noFill/>
          <a:ln w="2222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409" name="Line 73"/>
          <p:cNvSpPr>
            <a:spLocks noChangeShapeType="1"/>
          </p:cNvSpPr>
          <p:nvPr/>
        </p:nvSpPr>
        <p:spPr bwMode="auto">
          <a:xfrm>
            <a:off x="1473200" y="4992688"/>
            <a:ext cx="1295400" cy="0"/>
          </a:xfrm>
          <a:prstGeom prst="line">
            <a:avLst/>
          </a:prstGeom>
          <a:noFill/>
          <a:ln w="19050" cap="sq">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934410" name="Text Box 74"/>
          <p:cNvSpPr txBox="1">
            <a:spLocks noChangeArrowheads="1"/>
          </p:cNvSpPr>
          <p:nvPr/>
        </p:nvSpPr>
        <p:spPr bwMode="auto">
          <a:xfrm>
            <a:off x="1778000" y="4154488"/>
            <a:ext cx="685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3200" dirty="0" err="1">
                <a:solidFill>
                  <a:schemeClr val="tx1"/>
                </a:solidFill>
                <a:latin typeface="Symbol" pitchFamily="18" charset="2"/>
              </a:rPr>
              <a:t>D</a:t>
            </a:r>
            <a:r>
              <a:rPr lang="en-US" sz="3200" dirty="0" err="1">
                <a:solidFill>
                  <a:schemeClr val="tx1"/>
                </a:solidFill>
                <a:latin typeface="Times New Roman" pitchFamily="18" charset="0"/>
              </a:rPr>
              <a:t>t</a:t>
            </a:r>
            <a:endParaRPr lang="en-US" sz="3200" dirty="0">
              <a:solidFill>
                <a:schemeClr val="tx1"/>
              </a:solidFill>
              <a:latin typeface="Times New Roman" pitchFamily="18" charset="0"/>
            </a:endParaRPr>
          </a:p>
        </p:txBody>
      </p:sp>
      <p:sp>
        <p:nvSpPr>
          <p:cNvPr id="1934411" name="Text Box 75"/>
          <p:cNvSpPr txBox="1">
            <a:spLocks noChangeArrowheads="1"/>
          </p:cNvSpPr>
          <p:nvPr/>
        </p:nvSpPr>
        <p:spPr bwMode="auto">
          <a:xfrm>
            <a:off x="1028700" y="914400"/>
            <a:ext cx="464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2800" dirty="0">
                <a:solidFill>
                  <a:schemeClr val="tx1"/>
                </a:solidFill>
                <a:latin typeface="Arial" pitchFamily="34" charset="0"/>
                <a:cs typeface="Arial" pitchFamily="34" charset="0"/>
              </a:rPr>
              <a:t>GPS transmitted C(A)-code</a:t>
            </a:r>
          </a:p>
        </p:txBody>
      </p:sp>
      <p:sp>
        <p:nvSpPr>
          <p:cNvPr id="1934412" name="Text Box 76"/>
          <p:cNvSpPr txBox="1">
            <a:spLocks noChangeArrowheads="1"/>
          </p:cNvSpPr>
          <p:nvPr/>
        </p:nvSpPr>
        <p:spPr bwMode="auto">
          <a:xfrm>
            <a:off x="2781300" y="2112964"/>
            <a:ext cx="5194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sz="2800" dirty="0">
                <a:solidFill>
                  <a:schemeClr val="tx1"/>
                </a:solidFill>
                <a:latin typeface="Arial" pitchFamily="34" charset="0"/>
                <a:cs typeface="Arial" pitchFamily="34" charset="0"/>
              </a:rPr>
              <a:t>Receiver replicated C(A)-code</a:t>
            </a:r>
          </a:p>
        </p:txBody>
      </p:sp>
      <p:sp>
        <p:nvSpPr>
          <p:cNvPr id="1934413" name="Text Box 77"/>
          <p:cNvSpPr txBox="1">
            <a:spLocks noChangeArrowheads="1"/>
          </p:cNvSpPr>
          <p:nvPr/>
        </p:nvSpPr>
        <p:spPr bwMode="auto">
          <a:xfrm>
            <a:off x="3149600" y="4383088"/>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endParaRPr lang="en-US">
              <a:solidFill>
                <a:schemeClr val="bg2"/>
              </a:solidFill>
              <a:latin typeface="Times New Roman" pitchFamily="18" charset="0"/>
            </a:endParaRPr>
          </a:p>
        </p:txBody>
      </p:sp>
      <p:sp>
        <p:nvSpPr>
          <p:cNvPr id="1934414" name="Text Box 78"/>
          <p:cNvSpPr txBox="1">
            <a:spLocks noChangeArrowheads="1"/>
          </p:cNvSpPr>
          <p:nvPr/>
        </p:nvSpPr>
        <p:spPr bwMode="auto">
          <a:xfrm>
            <a:off x="2971800" y="3436938"/>
            <a:ext cx="5410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en-US" dirty="0">
                <a:solidFill>
                  <a:schemeClr val="tx1"/>
                </a:solidFill>
                <a:latin typeface="Arial" pitchFamily="34" charset="0"/>
                <a:cs typeface="Arial" pitchFamily="34" charset="0"/>
              </a:rPr>
              <a:t>Finding </a:t>
            </a:r>
            <a:r>
              <a:rPr lang="en-US" dirty="0" err="1">
                <a:solidFill>
                  <a:schemeClr val="tx1"/>
                </a:solidFill>
                <a:latin typeface="Arial" pitchFamily="34" charset="0"/>
                <a:cs typeface="Arial" pitchFamily="34" charset="0"/>
              </a:rPr>
              <a:t>Dt</a:t>
            </a:r>
            <a:r>
              <a:rPr lang="en-US" dirty="0">
                <a:solidFill>
                  <a:schemeClr val="tx1"/>
                </a:solidFill>
                <a:latin typeface="Arial" pitchFamily="34" charset="0"/>
                <a:cs typeface="Arial" pitchFamily="34" charset="0"/>
              </a:rPr>
              <a:t> for each GPS signal tracked is called “code correlation”</a:t>
            </a:r>
          </a:p>
        </p:txBody>
      </p:sp>
      <p:sp>
        <p:nvSpPr>
          <p:cNvPr id="1934415" name="Text Box 79"/>
          <p:cNvSpPr txBox="1">
            <a:spLocks noChangeArrowheads="1"/>
          </p:cNvSpPr>
          <p:nvPr/>
        </p:nvSpPr>
        <p:spPr bwMode="auto">
          <a:xfrm>
            <a:off x="3048000" y="4840288"/>
            <a:ext cx="56007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sz="2400">
                <a:solidFill>
                  <a:schemeClr val="tx1"/>
                </a:solidFill>
                <a:latin typeface="Arial" pitchFamily="34" charset="0"/>
              </a:defRPr>
            </a:lvl1pPr>
            <a:lvl2pPr marL="669925" indent="-325438" algn="l">
              <a:defRPr sz="2400">
                <a:solidFill>
                  <a:schemeClr val="tx1"/>
                </a:solidFill>
                <a:latin typeface="Arial" pitchFamily="34" charset="0"/>
              </a:defRPr>
            </a:lvl2pPr>
            <a:lvl3pPr marL="1022350" indent="-350838" algn="l">
              <a:defRPr sz="2400">
                <a:solidFill>
                  <a:schemeClr val="tx1"/>
                </a:solidFill>
                <a:latin typeface="Arial" pitchFamily="34" charset="0"/>
              </a:defRPr>
            </a:lvl3pPr>
            <a:lvl4pPr marL="1339850" indent="-315913" algn="l">
              <a:defRPr sz="2400">
                <a:solidFill>
                  <a:schemeClr val="tx1"/>
                </a:solidFill>
                <a:latin typeface="Arial" pitchFamily="34" charset="0"/>
              </a:defRPr>
            </a:lvl4pPr>
            <a:lvl5pPr marL="1681163" indent="-339725" algn="l">
              <a:defRPr sz="2400">
                <a:solidFill>
                  <a:schemeClr val="tx1"/>
                </a:solidFill>
                <a:latin typeface="Arial" pitchFamily="34" charset="0"/>
              </a:defRPr>
            </a:lvl5pPr>
            <a:lvl6pPr marL="2138363" indent="-339725" eaLnBrk="0" fontAlgn="base" hangingPunct="0">
              <a:spcBef>
                <a:spcPct val="0"/>
              </a:spcBef>
              <a:spcAft>
                <a:spcPct val="0"/>
              </a:spcAft>
              <a:defRPr sz="2400">
                <a:solidFill>
                  <a:schemeClr val="tx1"/>
                </a:solidFill>
                <a:latin typeface="Arial" pitchFamily="34" charset="0"/>
              </a:defRPr>
            </a:lvl6pPr>
            <a:lvl7pPr marL="2595563" indent="-339725" eaLnBrk="0" fontAlgn="base" hangingPunct="0">
              <a:spcBef>
                <a:spcPct val="0"/>
              </a:spcBef>
              <a:spcAft>
                <a:spcPct val="0"/>
              </a:spcAft>
              <a:defRPr sz="2400">
                <a:solidFill>
                  <a:schemeClr val="tx1"/>
                </a:solidFill>
                <a:latin typeface="Arial" pitchFamily="34" charset="0"/>
              </a:defRPr>
            </a:lvl7pPr>
            <a:lvl8pPr marL="3052763" indent="-339725" eaLnBrk="0" fontAlgn="base" hangingPunct="0">
              <a:spcBef>
                <a:spcPct val="0"/>
              </a:spcBef>
              <a:spcAft>
                <a:spcPct val="0"/>
              </a:spcAft>
              <a:defRPr sz="2400">
                <a:solidFill>
                  <a:schemeClr val="tx1"/>
                </a:solidFill>
                <a:latin typeface="Arial" pitchFamily="34" charset="0"/>
              </a:defRPr>
            </a:lvl8pPr>
            <a:lvl9pPr marL="3509963" indent="-339725" eaLnBrk="0" fontAlgn="base" hangingPunct="0">
              <a:spcBef>
                <a:spcPct val="0"/>
              </a:spcBef>
              <a:spcAft>
                <a:spcPct val="0"/>
              </a:spcAft>
              <a:defRPr sz="2400">
                <a:solidFill>
                  <a:schemeClr val="tx1"/>
                </a:solidFill>
                <a:latin typeface="Arial" pitchFamily="34" charset="0"/>
              </a:defRPr>
            </a:lvl9pPr>
          </a:lstStyle>
          <a:p>
            <a:pPr eaLnBrk="1" hangingPunct="1">
              <a:spcBef>
                <a:spcPct val="20000"/>
              </a:spcBef>
              <a:buClr>
                <a:schemeClr val="bg2">
                  <a:lumMod val="50000"/>
                </a:schemeClr>
              </a:buClr>
              <a:buFont typeface="Wingdings" pitchFamily="2" charset="2"/>
              <a:buChar char="ü"/>
            </a:pPr>
            <a:r>
              <a:rPr lang="en-US" sz="1800" dirty="0" err="1">
                <a:latin typeface="Symbol" pitchFamily="18" charset="2"/>
              </a:rPr>
              <a:t>D</a:t>
            </a:r>
            <a:r>
              <a:rPr lang="en-US" sz="1800" dirty="0" err="1"/>
              <a:t>t</a:t>
            </a:r>
            <a:r>
              <a:rPr lang="en-US" sz="1800" dirty="0"/>
              <a:t> is proportional to the GPS-to-receiver range</a:t>
            </a:r>
          </a:p>
          <a:p>
            <a:pPr eaLnBrk="1" hangingPunct="1">
              <a:spcBef>
                <a:spcPct val="20000"/>
              </a:spcBef>
              <a:buClr>
                <a:schemeClr val="bg2">
                  <a:lumMod val="50000"/>
                </a:schemeClr>
              </a:buClr>
              <a:buFont typeface="Wingdings" pitchFamily="2" charset="2"/>
              <a:buChar char="ü"/>
            </a:pPr>
            <a:r>
              <a:rPr lang="en-US" sz="1800" dirty="0"/>
              <a:t>Four </a:t>
            </a:r>
            <a:r>
              <a:rPr lang="en-US" sz="1800" dirty="0" err="1"/>
              <a:t>pseudorange</a:t>
            </a:r>
            <a:r>
              <a:rPr lang="en-US" sz="1800" dirty="0"/>
              <a:t> measurements </a:t>
            </a:r>
            <a:r>
              <a:rPr lang="en-US" sz="1800" dirty="0" smtClean="0"/>
              <a:t>from different satellites are needed to </a:t>
            </a:r>
            <a:r>
              <a:rPr lang="en-US" sz="1800" dirty="0"/>
              <a:t>solve for receiver </a:t>
            </a:r>
            <a:r>
              <a:rPr lang="en-US" sz="1800" dirty="0" smtClean="0"/>
              <a:t>position and time</a:t>
            </a:r>
            <a:endParaRPr lang="en-US" sz="1800" dirty="0"/>
          </a:p>
        </p:txBody>
      </p:sp>
    </p:spTree>
    <p:extLst>
      <p:ext uri="{BB962C8B-B14F-4D97-AF65-F5344CB8AC3E}">
        <p14:creationId xmlns:p14="http://schemas.microsoft.com/office/powerpoint/2010/main" val="3206933993"/>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xfrm>
            <a:off x="762000" y="304800"/>
            <a:ext cx="7715250" cy="762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a:solidFill>
                  <a:srgbClr val="000000"/>
                </a:solidFill>
                <a:latin typeface="Tahoma" pitchFamily="34" charset="0"/>
              </a:rPr>
              <a:t>Ground-based signals</a:t>
            </a:r>
            <a:endParaRPr lang="en-US" sz="3200">
              <a:solidFill>
                <a:srgbClr val="000000"/>
              </a:solidFill>
              <a:effectLst>
                <a:outerShdw blurRad="38100" dist="38100" dir="2700000" algn="tl">
                  <a:srgbClr val="C0C0C0"/>
                </a:outerShdw>
              </a:effectLst>
              <a:latin typeface="Tahoma" pitchFamily="34" charset="0"/>
            </a:endParaRPr>
          </a:p>
        </p:txBody>
      </p:sp>
      <p:pic>
        <p:nvPicPr>
          <p:cNvPr id="1149955" name="Picture 3" descr="groundwav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2971800"/>
            <a:ext cx="4352925" cy="1430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49956" name="Picture 4" descr="skywave"/>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09600" y="1143000"/>
            <a:ext cx="4495800" cy="167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49958" name="Picture 6" descr="lineofsight"/>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62000" y="4343400"/>
            <a:ext cx="4267200" cy="1843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9959" name="Text Box 7"/>
          <p:cNvSpPr txBox="1">
            <a:spLocks noChangeArrowheads="1"/>
          </p:cNvSpPr>
          <p:nvPr/>
        </p:nvSpPr>
        <p:spPr bwMode="auto">
          <a:xfrm>
            <a:off x="5562600" y="152400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spAutoFit/>
          </a:bodyPr>
          <a:lstStyle/>
          <a:p>
            <a:pPr>
              <a:spcBef>
                <a:spcPct val="50000"/>
              </a:spcBef>
            </a:pPr>
            <a:r>
              <a:rPr lang="en-US"/>
              <a:t>skywave</a:t>
            </a:r>
          </a:p>
        </p:txBody>
      </p:sp>
      <p:sp>
        <p:nvSpPr>
          <p:cNvPr id="1149960" name="Text Box 8"/>
          <p:cNvSpPr txBox="1">
            <a:spLocks noChangeArrowheads="1"/>
          </p:cNvSpPr>
          <p:nvPr/>
        </p:nvSpPr>
        <p:spPr bwMode="auto">
          <a:xfrm>
            <a:off x="5638800" y="335280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spAutoFit/>
          </a:bodyPr>
          <a:lstStyle/>
          <a:p>
            <a:pPr>
              <a:spcBef>
                <a:spcPct val="50000"/>
              </a:spcBef>
            </a:pPr>
            <a:r>
              <a:rPr lang="en-US"/>
              <a:t>groundwave</a:t>
            </a:r>
          </a:p>
        </p:txBody>
      </p:sp>
      <p:sp>
        <p:nvSpPr>
          <p:cNvPr id="1149961" name="Text Box 9"/>
          <p:cNvSpPr txBox="1">
            <a:spLocks noChangeArrowheads="1"/>
          </p:cNvSpPr>
          <p:nvPr/>
        </p:nvSpPr>
        <p:spPr bwMode="auto">
          <a:xfrm>
            <a:off x="5715000" y="5257800"/>
            <a:ext cx="29718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spAutoFit/>
          </a:bodyPr>
          <a:lstStyle/>
          <a:p>
            <a:pPr>
              <a:spcBef>
                <a:spcPct val="50000"/>
              </a:spcBef>
            </a:pPr>
            <a:r>
              <a:rPr lang="en-US"/>
              <a:t>line-of-sight</a:t>
            </a:r>
          </a:p>
        </p:txBody>
      </p:sp>
    </p:spTree>
    <p:extLst>
      <p:ext uri="{BB962C8B-B14F-4D97-AF65-F5344CB8AC3E}">
        <p14:creationId xmlns:p14="http://schemas.microsoft.com/office/powerpoint/2010/main" val="108156264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5298" name="Rectangle 2"/>
          <p:cNvSpPr>
            <a:spLocks noGrp="1" noChangeArrowheads="1"/>
          </p:cNvSpPr>
          <p:nvPr>
            <p:ph type="title"/>
          </p:nvPr>
        </p:nvSpPr>
        <p:spPr>
          <a:xfrm>
            <a:off x="642938" y="228600"/>
            <a:ext cx="7715250" cy="762000"/>
          </a:xfrm>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r>
              <a:rPr lang="en-US" sz="3200" dirty="0">
                <a:solidFill>
                  <a:schemeClr val="bg1"/>
                </a:solidFill>
              </a:rPr>
              <a:t>Ranging</a:t>
            </a:r>
          </a:p>
        </p:txBody>
      </p:sp>
      <p:sp>
        <p:nvSpPr>
          <p:cNvPr id="1975299" name="Text Box 3"/>
          <p:cNvSpPr txBox="1">
            <a:spLocks noChangeArrowheads="1"/>
          </p:cNvSpPr>
          <p:nvPr/>
        </p:nvSpPr>
        <p:spPr bwMode="auto">
          <a:xfrm>
            <a:off x="7662883" y="2552536"/>
            <a:ext cx="1473200" cy="4572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800" dirty="0">
                <a:solidFill>
                  <a:schemeClr val="tx1"/>
                </a:solidFill>
                <a:latin typeface="Times New Roman" pitchFamily="18" charset="0"/>
              </a:rPr>
              <a:t>   ---     [m]</a:t>
            </a:r>
          </a:p>
        </p:txBody>
      </p:sp>
      <p:sp>
        <p:nvSpPr>
          <p:cNvPr id="1975300" name="Freeform 4"/>
          <p:cNvSpPr>
            <a:spLocks/>
          </p:cNvSpPr>
          <p:nvPr/>
        </p:nvSpPr>
        <p:spPr bwMode="auto">
          <a:xfrm>
            <a:off x="4260850" y="4967288"/>
            <a:ext cx="1954213" cy="452437"/>
          </a:xfrm>
          <a:custGeom>
            <a:avLst/>
            <a:gdLst>
              <a:gd name="T0" fmla="*/ 3075 w 3075"/>
              <a:gd name="T1" fmla="*/ 0 h 713"/>
              <a:gd name="T2" fmla="*/ 1859 w 3075"/>
              <a:gd name="T3" fmla="*/ 150 h 713"/>
              <a:gd name="T4" fmla="*/ 563 w 3075"/>
              <a:gd name="T5" fmla="*/ 495 h 713"/>
              <a:gd name="T6" fmla="*/ 0 w 3075"/>
              <a:gd name="T7" fmla="*/ 713 h 713"/>
            </a:gdLst>
            <a:ahLst/>
            <a:cxnLst>
              <a:cxn ang="0">
                <a:pos x="T0" y="T1"/>
              </a:cxn>
              <a:cxn ang="0">
                <a:pos x="T2" y="T3"/>
              </a:cxn>
              <a:cxn ang="0">
                <a:pos x="T4" y="T5"/>
              </a:cxn>
              <a:cxn ang="0">
                <a:pos x="T6" y="T7"/>
              </a:cxn>
            </a:cxnLst>
            <a:rect l="0" t="0" r="r" b="b"/>
            <a:pathLst>
              <a:path w="3075" h="713">
                <a:moveTo>
                  <a:pt x="3075" y="0"/>
                </a:moveTo>
                <a:cubicBezTo>
                  <a:pt x="2676" y="33"/>
                  <a:pt x="2278" y="67"/>
                  <a:pt x="1859" y="150"/>
                </a:cubicBezTo>
                <a:cubicBezTo>
                  <a:pt x="1440" y="233"/>
                  <a:pt x="873" y="401"/>
                  <a:pt x="563" y="495"/>
                </a:cubicBezTo>
                <a:cubicBezTo>
                  <a:pt x="253" y="589"/>
                  <a:pt x="126" y="651"/>
                  <a:pt x="0" y="713"/>
                </a:cubicBezTo>
              </a:path>
            </a:pathLst>
          </a:custGeom>
          <a:noFill/>
          <a:ln w="76200" cmpd="sng">
            <a:pattFill prst="pct90">
              <a:fgClr>
                <a:srgbClr val="FFCC99"/>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5301" name="Freeform 5"/>
          <p:cNvSpPr>
            <a:spLocks/>
          </p:cNvSpPr>
          <p:nvPr/>
        </p:nvSpPr>
        <p:spPr bwMode="auto">
          <a:xfrm>
            <a:off x="7104063" y="4910138"/>
            <a:ext cx="1447800" cy="152400"/>
          </a:xfrm>
          <a:custGeom>
            <a:avLst/>
            <a:gdLst>
              <a:gd name="T0" fmla="*/ 0 w 1905"/>
              <a:gd name="T1" fmla="*/ 0 h 240"/>
              <a:gd name="T2" fmla="*/ 968 w 1905"/>
              <a:gd name="T3" fmla="*/ 90 h 240"/>
              <a:gd name="T4" fmla="*/ 1905 w 1905"/>
              <a:gd name="T5" fmla="*/ 240 h 240"/>
            </a:gdLst>
            <a:ahLst/>
            <a:cxnLst>
              <a:cxn ang="0">
                <a:pos x="T0" y="T1"/>
              </a:cxn>
              <a:cxn ang="0">
                <a:pos x="T2" y="T3"/>
              </a:cxn>
              <a:cxn ang="0">
                <a:pos x="T4" y="T5"/>
              </a:cxn>
            </a:cxnLst>
            <a:rect l="0" t="0" r="r" b="b"/>
            <a:pathLst>
              <a:path w="1905" h="240">
                <a:moveTo>
                  <a:pt x="0" y="0"/>
                </a:moveTo>
                <a:cubicBezTo>
                  <a:pt x="325" y="25"/>
                  <a:pt x="651" y="50"/>
                  <a:pt x="968" y="90"/>
                </a:cubicBezTo>
                <a:cubicBezTo>
                  <a:pt x="1285" y="130"/>
                  <a:pt x="1595" y="185"/>
                  <a:pt x="1905" y="240"/>
                </a:cubicBezTo>
              </a:path>
            </a:pathLst>
          </a:custGeom>
          <a:noFill/>
          <a:ln w="76200" cmpd="sng">
            <a:pattFill prst="pct90">
              <a:fgClr>
                <a:srgbClr val="FFCC99"/>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75302" name="Text Box 6"/>
          <p:cNvSpPr txBox="1">
            <a:spLocks noChangeArrowheads="1"/>
          </p:cNvSpPr>
          <p:nvPr/>
        </p:nvSpPr>
        <p:spPr bwMode="auto">
          <a:xfrm>
            <a:off x="584200" y="3217863"/>
            <a:ext cx="1574800" cy="639762"/>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800" dirty="0">
                <a:solidFill>
                  <a:schemeClr val="tx1"/>
                </a:solidFill>
                <a:latin typeface="Times New Roman" pitchFamily="18" charset="0"/>
              </a:rPr>
              <a:t>Satellite</a:t>
            </a:r>
          </a:p>
          <a:p>
            <a:pPr algn="l"/>
            <a:r>
              <a:rPr lang="en-US" sz="1800" i="1" dirty="0">
                <a:solidFill>
                  <a:schemeClr val="tx1"/>
                </a:solidFill>
                <a:latin typeface="Times New Roman" pitchFamily="18" charset="0"/>
              </a:rPr>
              <a:t>PRN</a:t>
            </a:r>
            <a:r>
              <a:rPr lang="en-US" sz="1800" dirty="0">
                <a:solidFill>
                  <a:schemeClr val="tx1"/>
                </a:solidFill>
                <a:latin typeface="Times New Roman" pitchFamily="18" charset="0"/>
              </a:rPr>
              <a:t> sequence</a:t>
            </a:r>
          </a:p>
        </p:txBody>
      </p:sp>
      <p:sp>
        <p:nvSpPr>
          <p:cNvPr id="1975303" name="Text Box 7"/>
          <p:cNvSpPr txBox="1">
            <a:spLocks noChangeArrowheads="1"/>
          </p:cNvSpPr>
          <p:nvPr/>
        </p:nvSpPr>
        <p:spPr bwMode="auto">
          <a:xfrm>
            <a:off x="1979613" y="4997450"/>
            <a:ext cx="1689100" cy="403225"/>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i="1" dirty="0">
                <a:solidFill>
                  <a:schemeClr val="tx1"/>
                </a:solidFill>
                <a:latin typeface="Times New Roman" pitchFamily="18" charset="0"/>
              </a:rPr>
              <a:t>pseudo-range</a:t>
            </a:r>
          </a:p>
        </p:txBody>
      </p:sp>
      <p:sp>
        <p:nvSpPr>
          <p:cNvPr id="1975304" name="Text Box 8"/>
          <p:cNvSpPr txBox="1">
            <a:spLocks noChangeArrowheads="1"/>
          </p:cNvSpPr>
          <p:nvPr/>
        </p:nvSpPr>
        <p:spPr bwMode="auto">
          <a:xfrm>
            <a:off x="2595563" y="4635500"/>
            <a:ext cx="457200" cy="361950"/>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i="1" dirty="0" err="1">
                <a:solidFill>
                  <a:schemeClr val="tx1"/>
                </a:solidFill>
                <a:latin typeface="Times New Roman" pitchFamily="18" charset="0"/>
              </a:rPr>
              <a:t>pr</a:t>
            </a:r>
            <a:endParaRPr lang="en-US" sz="1800" b="1" dirty="0">
              <a:solidFill>
                <a:schemeClr val="tx1"/>
              </a:solidFill>
              <a:latin typeface="Times New Roman" pitchFamily="18" charset="0"/>
            </a:endParaRPr>
          </a:p>
        </p:txBody>
      </p:sp>
      <p:sp>
        <p:nvSpPr>
          <p:cNvPr id="1975305" name="AutoShape 9"/>
          <p:cNvSpPr>
            <a:spLocks noChangeArrowheads="1"/>
          </p:cNvSpPr>
          <p:nvPr/>
        </p:nvSpPr>
        <p:spPr bwMode="auto">
          <a:xfrm rot="9459524">
            <a:off x="1314450" y="1435100"/>
            <a:ext cx="328613" cy="528638"/>
          </a:xfrm>
          <a:prstGeom prst="parallelogram">
            <a:avLst>
              <a:gd name="adj" fmla="val 2500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75306" name="Oval 10"/>
          <p:cNvSpPr>
            <a:spLocks noChangeArrowheads="1"/>
          </p:cNvSpPr>
          <p:nvPr/>
        </p:nvSpPr>
        <p:spPr bwMode="auto">
          <a:xfrm>
            <a:off x="1338263" y="1722438"/>
            <a:ext cx="266700" cy="177800"/>
          </a:xfrm>
          <a:prstGeom prst="ellipse">
            <a:avLst/>
          </a:prstGeom>
          <a:solidFill>
            <a:schemeClr val="bg1"/>
          </a:solidFill>
          <a:ln w="9525">
            <a:round/>
            <a:headEnd/>
            <a:tailEnd/>
          </a:ln>
          <a:scene3d>
            <a:camera prst="legacyObliqueTopRight">
              <a:rot lat="900000" lon="18000000" rev="0"/>
            </a:camera>
            <a:lightRig rig="legacyFlat3" dir="b"/>
          </a:scene3d>
          <a:sp3d extrusionH="430200" prstMaterial="legacyMatte">
            <a:bevelT w="13500" h="13500" prst="angle"/>
            <a:bevelB w="13500" h="13500" prst="angle"/>
            <a:extrusionClr>
              <a:schemeClr val="bg1"/>
            </a:extrusionClr>
          </a:sp3d>
        </p:spPr>
        <p:txBody>
          <a:bodyPr>
            <a:flatTx/>
          </a:bodyPr>
          <a:lstStyle/>
          <a:p>
            <a:endParaRPr lang="en-US"/>
          </a:p>
        </p:txBody>
      </p:sp>
      <p:sp>
        <p:nvSpPr>
          <p:cNvPr id="1975307" name="AutoShape 11"/>
          <p:cNvSpPr>
            <a:spLocks noChangeArrowheads="1"/>
          </p:cNvSpPr>
          <p:nvPr/>
        </p:nvSpPr>
        <p:spPr bwMode="auto">
          <a:xfrm rot="9489536">
            <a:off x="889000" y="1568450"/>
            <a:ext cx="366713" cy="560388"/>
          </a:xfrm>
          <a:prstGeom prst="parallelogram">
            <a:avLst>
              <a:gd name="adj" fmla="val 25000"/>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75308" name="AutoShape 12"/>
          <p:cNvSpPr>
            <a:spLocks noChangeArrowheads="1"/>
          </p:cNvSpPr>
          <p:nvPr/>
        </p:nvSpPr>
        <p:spPr bwMode="auto">
          <a:xfrm>
            <a:off x="6494463" y="4065588"/>
            <a:ext cx="279400" cy="142875"/>
          </a:xfrm>
          <a:prstGeom prst="flowChartMerge">
            <a:avLst/>
          </a:prstGeom>
          <a:solidFill>
            <a:srgbClr val="2C666A"/>
          </a:solidFill>
          <a:ln>
            <a:noFill/>
          </a:ln>
          <a:extLst>
            <a:ext uri="{91240B29-F687-4F45-9708-019B960494DF}">
              <a14:hiddenLine xmlns:a14="http://schemas.microsoft.com/office/drawing/2010/main" w="28575">
                <a:solidFill>
                  <a:schemeClr val="hlink"/>
                </a:solidFill>
                <a:miter lim="800000"/>
                <a:headEnd/>
                <a:tailEnd/>
              </a14:hiddenLine>
            </a:ext>
          </a:extLst>
        </p:spPr>
        <p:txBody>
          <a:bodyPr/>
          <a:lstStyle/>
          <a:p>
            <a:endParaRPr lang="en-US"/>
          </a:p>
        </p:txBody>
      </p:sp>
      <p:sp>
        <p:nvSpPr>
          <p:cNvPr id="1975309" name="Line 13"/>
          <p:cNvSpPr>
            <a:spLocks noChangeShapeType="1"/>
          </p:cNvSpPr>
          <p:nvPr/>
        </p:nvSpPr>
        <p:spPr bwMode="auto">
          <a:xfrm>
            <a:off x="6634163" y="4192588"/>
            <a:ext cx="0" cy="6540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10" name="Text Box 14"/>
          <p:cNvSpPr txBox="1">
            <a:spLocks noChangeArrowheads="1"/>
          </p:cNvSpPr>
          <p:nvPr/>
        </p:nvSpPr>
        <p:spPr bwMode="auto">
          <a:xfrm>
            <a:off x="6824663" y="3906838"/>
            <a:ext cx="1303337" cy="361950"/>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chemeClr val="tx1"/>
                </a:solidFill>
                <a:latin typeface="Times New Roman" pitchFamily="18" charset="0"/>
              </a:rPr>
              <a:t>( x, y, z, t )</a:t>
            </a:r>
          </a:p>
        </p:txBody>
      </p:sp>
      <p:sp>
        <p:nvSpPr>
          <p:cNvPr id="1975311" name="Line 15"/>
          <p:cNvSpPr>
            <a:spLocks noChangeShapeType="1"/>
          </p:cNvSpPr>
          <p:nvPr/>
        </p:nvSpPr>
        <p:spPr bwMode="auto">
          <a:xfrm flipH="1" flipV="1">
            <a:off x="1479550" y="1757363"/>
            <a:ext cx="0" cy="13970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12" name="Line 16"/>
          <p:cNvSpPr>
            <a:spLocks noChangeShapeType="1"/>
          </p:cNvSpPr>
          <p:nvPr/>
        </p:nvSpPr>
        <p:spPr bwMode="auto">
          <a:xfrm flipH="1" flipV="1">
            <a:off x="6635750" y="3935413"/>
            <a:ext cx="0" cy="13970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13" name="Line 17"/>
          <p:cNvSpPr>
            <a:spLocks noChangeShapeType="1"/>
          </p:cNvSpPr>
          <p:nvPr/>
        </p:nvSpPr>
        <p:spPr bwMode="auto">
          <a:xfrm>
            <a:off x="1503363" y="1843088"/>
            <a:ext cx="5130800" cy="2197100"/>
          </a:xfrm>
          <a:prstGeom prst="line">
            <a:avLst/>
          </a:prstGeom>
          <a:noFill/>
          <a:ln w="19050">
            <a:solidFill>
              <a:schemeClr val="tx2"/>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1975314" name="Text Box 18"/>
          <p:cNvSpPr txBox="1">
            <a:spLocks noChangeArrowheads="1"/>
          </p:cNvSpPr>
          <p:nvPr/>
        </p:nvSpPr>
        <p:spPr bwMode="auto">
          <a:xfrm>
            <a:off x="322262" y="2196936"/>
            <a:ext cx="1500188" cy="355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solidFill>
                  <a:schemeClr val="tx1"/>
                </a:solidFill>
                <a:latin typeface="Times New Roman" pitchFamily="18" charset="0"/>
              </a:rPr>
              <a:t>( </a:t>
            </a:r>
            <a:r>
              <a:rPr lang="en-US" sz="1800" dirty="0" err="1">
                <a:solidFill>
                  <a:schemeClr val="tx1"/>
                </a:solidFill>
                <a:latin typeface="Times New Roman" pitchFamily="18" charset="0"/>
              </a:rPr>
              <a:t>x</a:t>
            </a:r>
            <a:r>
              <a:rPr lang="en-US" sz="1800" baseline="-25000" dirty="0" err="1">
                <a:solidFill>
                  <a:schemeClr val="tx1"/>
                </a:solidFill>
                <a:latin typeface="Times New Roman" pitchFamily="18" charset="0"/>
              </a:rPr>
              <a:t>s</a:t>
            </a:r>
            <a:r>
              <a:rPr lang="en-US" sz="1800" dirty="0">
                <a:solidFill>
                  <a:schemeClr val="tx1"/>
                </a:solidFill>
                <a:latin typeface="Times New Roman" pitchFamily="18" charset="0"/>
              </a:rPr>
              <a:t>, </a:t>
            </a:r>
            <a:r>
              <a:rPr lang="en-US" sz="1800" dirty="0" err="1">
                <a:solidFill>
                  <a:schemeClr val="tx1"/>
                </a:solidFill>
                <a:latin typeface="Times New Roman" pitchFamily="18" charset="0"/>
              </a:rPr>
              <a:t>y</a:t>
            </a:r>
            <a:r>
              <a:rPr lang="en-US" sz="1800" baseline="-25000" dirty="0" err="1">
                <a:solidFill>
                  <a:schemeClr val="tx1"/>
                </a:solidFill>
                <a:latin typeface="Times New Roman" pitchFamily="18" charset="0"/>
              </a:rPr>
              <a:t>s</a:t>
            </a:r>
            <a:r>
              <a:rPr lang="en-US" sz="1800" dirty="0">
                <a:solidFill>
                  <a:schemeClr val="tx1"/>
                </a:solidFill>
                <a:latin typeface="Times New Roman" pitchFamily="18" charset="0"/>
              </a:rPr>
              <a:t>, </a:t>
            </a:r>
            <a:r>
              <a:rPr lang="en-US" sz="1800" dirty="0" err="1">
                <a:solidFill>
                  <a:schemeClr val="tx1"/>
                </a:solidFill>
                <a:latin typeface="Times New Roman" pitchFamily="18" charset="0"/>
              </a:rPr>
              <a:t>z</a:t>
            </a:r>
            <a:r>
              <a:rPr lang="en-US" sz="1800" baseline="-25000" dirty="0" err="1">
                <a:solidFill>
                  <a:schemeClr val="tx1"/>
                </a:solidFill>
                <a:latin typeface="Times New Roman" pitchFamily="18" charset="0"/>
              </a:rPr>
              <a:t>s</a:t>
            </a:r>
            <a:r>
              <a:rPr lang="en-US" sz="1800" dirty="0">
                <a:solidFill>
                  <a:schemeClr val="tx1"/>
                </a:solidFill>
                <a:latin typeface="Times New Roman" pitchFamily="18" charset="0"/>
              </a:rPr>
              <a:t>, </a:t>
            </a:r>
            <a:r>
              <a:rPr lang="en-US" sz="1800" dirty="0" err="1">
                <a:solidFill>
                  <a:schemeClr val="tx1"/>
                </a:solidFill>
                <a:latin typeface="Times New Roman" pitchFamily="18" charset="0"/>
              </a:rPr>
              <a:t>t</a:t>
            </a:r>
            <a:r>
              <a:rPr lang="en-US" sz="1800" baseline="-25000" dirty="0" err="1">
                <a:solidFill>
                  <a:schemeClr val="tx1"/>
                </a:solidFill>
                <a:latin typeface="Times New Roman" pitchFamily="18" charset="0"/>
              </a:rPr>
              <a:t>s</a:t>
            </a:r>
            <a:r>
              <a:rPr lang="en-US" sz="1800" dirty="0">
                <a:solidFill>
                  <a:schemeClr val="tx1"/>
                </a:solidFill>
                <a:latin typeface="Times New Roman" pitchFamily="18" charset="0"/>
              </a:rPr>
              <a:t> )</a:t>
            </a:r>
          </a:p>
        </p:txBody>
      </p:sp>
      <p:sp>
        <p:nvSpPr>
          <p:cNvPr id="1975315" name="Line 19"/>
          <p:cNvSpPr>
            <a:spLocks noChangeShapeType="1"/>
          </p:cNvSpPr>
          <p:nvPr/>
        </p:nvSpPr>
        <p:spPr bwMode="auto">
          <a:xfrm>
            <a:off x="2544763" y="3375025"/>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16" name="Line 20"/>
          <p:cNvSpPr>
            <a:spLocks noChangeShapeType="1"/>
          </p:cNvSpPr>
          <p:nvPr/>
        </p:nvSpPr>
        <p:spPr bwMode="auto">
          <a:xfrm flipV="1">
            <a:off x="2533650" y="3367088"/>
            <a:ext cx="87313"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17" name="Line 21"/>
          <p:cNvSpPr>
            <a:spLocks noChangeShapeType="1"/>
          </p:cNvSpPr>
          <p:nvPr/>
        </p:nvSpPr>
        <p:spPr bwMode="auto">
          <a:xfrm>
            <a:off x="2609850" y="3360738"/>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18" name="Line 22"/>
          <p:cNvSpPr>
            <a:spLocks noChangeShapeType="1"/>
          </p:cNvSpPr>
          <p:nvPr/>
        </p:nvSpPr>
        <p:spPr bwMode="auto">
          <a:xfrm>
            <a:off x="2268538" y="3371850"/>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19" name="Line 23"/>
          <p:cNvSpPr>
            <a:spLocks noChangeShapeType="1"/>
          </p:cNvSpPr>
          <p:nvPr/>
        </p:nvSpPr>
        <p:spPr bwMode="auto">
          <a:xfrm flipV="1">
            <a:off x="2259013" y="3363913"/>
            <a:ext cx="8413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20" name="Line 24"/>
          <p:cNvSpPr>
            <a:spLocks noChangeShapeType="1"/>
          </p:cNvSpPr>
          <p:nvPr/>
        </p:nvSpPr>
        <p:spPr bwMode="auto">
          <a:xfrm>
            <a:off x="2335213" y="3357563"/>
            <a:ext cx="0" cy="276225"/>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21" name="Line 25"/>
          <p:cNvSpPr>
            <a:spLocks noChangeShapeType="1"/>
          </p:cNvSpPr>
          <p:nvPr/>
        </p:nvSpPr>
        <p:spPr bwMode="auto">
          <a:xfrm>
            <a:off x="2697163" y="3375025"/>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22" name="Line 26"/>
          <p:cNvSpPr>
            <a:spLocks noChangeShapeType="1"/>
          </p:cNvSpPr>
          <p:nvPr/>
        </p:nvSpPr>
        <p:spPr bwMode="auto">
          <a:xfrm flipV="1">
            <a:off x="2686050" y="3367088"/>
            <a:ext cx="87313"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23" name="Line 27"/>
          <p:cNvSpPr>
            <a:spLocks noChangeShapeType="1"/>
          </p:cNvSpPr>
          <p:nvPr/>
        </p:nvSpPr>
        <p:spPr bwMode="auto">
          <a:xfrm>
            <a:off x="2762250" y="3367088"/>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24" name="Line 28"/>
          <p:cNvSpPr>
            <a:spLocks noChangeShapeType="1"/>
          </p:cNvSpPr>
          <p:nvPr/>
        </p:nvSpPr>
        <p:spPr bwMode="auto">
          <a:xfrm>
            <a:off x="3211513" y="3375025"/>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25" name="Line 29"/>
          <p:cNvSpPr>
            <a:spLocks noChangeShapeType="1"/>
          </p:cNvSpPr>
          <p:nvPr/>
        </p:nvSpPr>
        <p:spPr bwMode="auto">
          <a:xfrm flipV="1">
            <a:off x="3201988" y="3367088"/>
            <a:ext cx="85725"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26" name="Line 30"/>
          <p:cNvSpPr>
            <a:spLocks noChangeShapeType="1"/>
          </p:cNvSpPr>
          <p:nvPr/>
        </p:nvSpPr>
        <p:spPr bwMode="auto">
          <a:xfrm>
            <a:off x="3276600" y="3365500"/>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27" name="Line 31"/>
          <p:cNvSpPr>
            <a:spLocks noChangeShapeType="1"/>
          </p:cNvSpPr>
          <p:nvPr/>
        </p:nvSpPr>
        <p:spPr bwMode="auto">
          <a:xfrm>
            <a:off x="3848100" y="3375025"/>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28" name="Line 32"/>
          <p:cNvSpPr>
            <a:spLocks noChangeShapeType="1"/>
          </p:cNvSpPr>
          <p:nvPr/>
        </p:nvSpPr>
        <p:spPr bwMode="auto">
          <a:xfrm flipV="1">
            <a:off x="3840163" y="3367088"/>
            <a:ext cx="8413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29" name="Line 33"/>
          <p:cNvSpPr>
            <a:spLocks noChangeShapeType="1"/>
          </p:cNvSpPr>
          <p:nvPr/>
        </p:nvSpPr>
        <p:spPr bwMode="auto">
          <a:xfrm>
            <a:off x="3916363" y="3360738"/>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30" name="Line 34"/>
          <p:cNvSpPr>
            <a:spLocks noChangeShapeType="1"/>
          </p:cNvSpPr>
          <p:nvPr/>
        </p:nvSpPr>
        <p:spPr bwMode="auto">
          <a:xfrm>
            <a:off x="3486150" y="3375025"/>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31" name="Line 35"/>
          <p:cNvSpPr>
            <a:spLocks noChangeShapeType="1"/>
          </p:cNvSpPr>
          <p:nvPr/>
        </p:nvSpPr>
        <p:spPr bwMode="auto">
          <a:xfrm>
            <a:off x="3478213" y="3362325"/>
            <a:ext cx="198437" cy="4763"/>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32" name="Line 36"/>
          <p:cNvSpPr>
            <a:spLocks noChangeShapeType="1"/>
          </p:cNvSpPr>
          <p:nvPr/>
        </p:nvSpPr>
        <p:spPr bwMode="auto">
          <a:xfrm>
            <a:off x="3668713" y="3360738"/>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33" name="Line 37"/>
          <p:cNvSpPr>
            <a:spLocks noChangeShapeType="1"/>
          </p:cNvSpPr>
          <p:nvPr/>
        </p:nvSpPr>
        <p:spPr bwMode="auto">
          <a:xfrm>
            <a:off x="2836863" y="3370263"/>
            <a:ext cx="0" cy="276225"/>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34" name="Line 38"/>
          <p:cNvSpPr>
            <a:spLocks noChangeShapeType="1"/>
          </p:cNvSpPr>
          <p:nvPr/>
        </p:nvSpPr>
        <p:spPr bwMode="auto">
          <a:xfrm flipV="1">
            <a:off x="2825750" y="3367088"/>
            <a:ext cx="3175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35" name="Line 39"/>
          <p:cNvSpPr>
            <a:spLocks noChangeShapeType="1"/>
          </p:cNvSpPr>
          <p:nvPr/>
        </p:nvSpPr>
        <p:spPr bwMode="auto">
          <a:xfrm>
            <a:off x="3135313" y="3360738"/>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36" name="Line 40"/>
          <p:cNvSpPr>
            <a:spLocks noChangeShapeType="1"/>
          </p:cNvSpPr>
          <p:nvPr/>
        </p:nvSpPr>
        <p:spPr bwMode="auto">
          <a:xfrm>
            <a:off x="2328863" y="3633788"/>
            <a:ext cx="228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37" name="Line 41"/>
          <p:cNvSpPr>
            <a:spLocks noChangeShapeType="1"/>
          </p:cNvSpPr>
          <p:nvPr/>
        </p:nvSpPr>
        <p:spPr bwMode="auto">
          <a:xfrm flipV="1">
            <a:off x="2603500" y="3633788"/>
            <a:ext cx="100013" cy="476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38" name="Line 42"/>
          <p:cNvSpPr>
            <a:spLocks noChangeShapeType="1"/>
          </p:cNvSpPr>
          <p:nvPr/>
        </p:nvSpPr>
        <p:spPr bwMode="auto">
          <a:xfrm>
            <a:off x="2760663" y="3638550"/>
            <a:ext cx="8413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39" name="Line 43"/>
          <p:cNvSpPr>
            <a:spLocks noChangeShapeType="1"/>
          </p:cNvSpPr>
          <p:nvPr/>
        </p:nvSpPr>
        <p:spPr bwMode="auto">
          <a:xfrm>
            <a:off x="3128963" y="3636963"/>
            <a:ext cx="9525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40" name="Line 44"/>
          <p:cNvSpPr>
            <a:spLocks noChangeShapeType="1"/>
          </p:cNvSpPr>
          <p:nvPr/>
        </p:nvSpPr>
        <p:spPr bwMode="auto">
          <a:xfrm>
            <a:off x="3270250" y="3636963"/>
            <a:ext cx="228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41" name="Line 45"/>
          <p:cNvSpPr>
            <a:spLocks noChangeShapeType="1"/>
          </p:cNvSpPr>
          <p:nvPr/>
        </p:nvSpPr>
        <p:spPr bwMode="auto">
          <a:xfrm>
            <a:off x="3662363" y="3638550"/>
            <a:ext cx="19208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42" name="Line 46"/>
          <p:cNvSpPr>
            <a:spLocks noChangeShapeType="1"/>
          </p:cNvSpPr>
          <p:nvPr/>
        </p:nvSpPr>
        <p:spPr bwMode="auto">
          <a:xfrm>
            <a:off x="3128963" y="3984625"/>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43" name="Line 47"/>
          <p:cNvSpPr>
            <a:spLocks noChangeShapeType="1"/>
          </p:cNvSpPr>
          <p:nvPr/>
        </p:nvSpPr>
        <p:spPr bwMode="auto">
          <a:xfrm flipV="1">
            <a:off x="3119438" y="3976688"/>
            <a:ext cx="85725"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44" name="Line 48"/>
          <p:cNvSpPr>
            <a:spLocks noChangeShapeType="1"/>
          </p:cNvSpPr>
          <p:nvPr/>
        </p:nvSpPr>
        <p:spPr bwMode="auto">
          <a:xfrm>
            <a:off x="3195638" y="3970338"/>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45" name="Line 49"/>
          <p:cNvSpPr>
            <a:spLocks noChangeShapeType="1"/>
          </p:cNvSpPr>
          <p:nvPr/>
        </p:nvSpPr>
        <p:spPr bwMode="auto">
          <a:xfrm>
            <a:off x="2855913" y="3981450"/>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46" name="Line 50"/>
          <p:cNvSpPr>
            <a:spLocks noChangeShapeType="1"/>
          </p:cNvSpPr>
          <p:nvPr/>
        </p:nvSpPr>
        <p:spPr bwMode="auto">
          <a:xfrm flipV="1">
            <a:off x="2844800" y="3973513"/>
            <a:ext cx="84138"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47" name="Line 51"/>
          <p:cNvSpPr>
            <a:spLocks noChangeShapeType="1"/>
          </p:cNvSpPr>
          <p:nvPr/>
        </p:nvSpPr>
        <p:spPr bwMode="auto">
          <a:xfrm>
            <a:off x="2919413" y="3967163"/>
            <a:ext cx="0" cy="276225"/>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48" name="Line 52"/>
          <p:cNvSpPr>
            <a:spLocks noChangeShapeType="1"/>
          </p:cNvSpPr>
          <p:nvPr/>
        </p:nvSpPr>
        <p:spPr bwMode="auto">
          <a:xfrm>
            <a:off x="3281363" y="3984625"/>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49" name="Line 53"/>
          <p:cNvSpPr>
            <a:spLocks noChangeShapeType="1"/>
          </p:cNvSpPr>
          <p:nvPr/>
        </p:nvSpPr>
        <p:spPr bwMode="auto">
          <a:xfrm flipV="1">
            <a:off x="3271838" y="3976688"/>
            <a:ext cx="85725"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50" name="Line 54"/>
          <p:cNvSpPr>
            <a:spLocks noChangeShapeType="1"/>
          </p:cNvSpPr>
          <p:nvPr/>
        </p:nvSpPr>
        <p:spPr bwMode="auto">
          <a:xfrm>
            <a:off x="3348038" y="3976688"/>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51" name="Line 55"/>
          <p:cNvSpPr>
            <a:spLocks noChangeShapeType="1"/>
          </p:cNvSpPr>
          <p:nvPr/>
        </p:nvSpPr>
        <p:spPr bwMode="auto">
          <a:xfrm>
            <a:off x="3797300" y="3984625"/>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52" name="Line 56"/>
          <p:cNvSpPr>
            <a:spLocks noChangeShapeType="1"/>
          </p:cNvSpPr>
          <p:nvPr/>
        </p:nvSpPr>
        <p:spPr bwMode="auto">
          <a:xfrm flipV="1">
            <a:off x="3789363" y="3976688"/>
            <a:ext cx="8255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53" name="Line 57"/>
          <p:cNvSpPr>
            <a:spLocks noChangeShapeType="1"/>
          </p:cNvSpPr>
          <p:nvPr/>
        </p:nvSpPr>
        <p:spPr bwMode="auto">
          <a:xfrm>
            <a:off x="3862388" y="3975100"/>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54" name="Line 58"/>
          <p:cNvSpPr>
            <a:spLocks noChangeShapeType="1"/>
          </p:cNvSpPr>
          <p:nvPr/>
        </p:nvSpPr>
        <p:spPr bwMode="auto">
          <a:xfrm>
            <a:off x="4433888" y="3984625"/>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55" name="Line 59"/>
          <p:cNvSpPr>
            <a:spLocks noChangeShapeType="1"/>
          </p:cNvSpPr>
          <p:nvPr/>
        </p:nvSpPr>
        <p:spPr bwMode="auto">
          <a:xfrm flipV="1">
            <a:off x="4424363" y="3976688"/>
            <a:ext cx="84137"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56" name="Line 60"/>
          <p:cNvSpPr>
            <a:spLocks noChangeShapeType="1"/>
          </p:cNvSpPr>
          <p:nvPr/>
        </p:nvSpPr>
        <p:spPr bwMode="auto">
          <a:xfrm>
            <a:off x="4500563" y="3970338"/>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57" name="Line 61"/>
          <p:cNvSpPr>
            <a:spLocks noChangeShapeType="1"/>
          </p:cNvSpPr>
          <p:nvPr/>
        </p:nvSpPr>
        <p:spPr bwMode="auto">
          <a:xfrm>
            <a:off x="4071938" y="3984625"/>
            <a:ext cx="0" cy="2667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58" name="Line 62"/>
          <p:cNvSpPr>
            <a:spLocks noChangeShapeType="1"/>
          </p:cNvSpPr>
          <p:nvPr/>
        </p:nvSpPr>
        <p:spPr bwMode="auto">
          <a:xfrm>
            <a:off x="4062413" y="3971925"/>
            <a:ext cx="198437" cy="4763"/>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59" name="Line 63"/>
          <p:cNvSpPr>
            <a:spLocks noChangeShapeType="1"/>
          </p:cNvSpPr>
          <p:nvPr/>
        </p:nvSpPr>
        <p:spPr bwMode="auto">
          <a:xfrm>
            <a:off x="4252913" y="3970338"/>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60" name="Line 64"/>
          <p:cNvSpPr>
            <a:spLocks noChangeShapeType="1"/>
          </p:cNvSpPr>
          <p:nvPr/>
        </p:nvSpPr>
        <p:spPr bwMode="auto">
          <a:xfrm>
            <a:off x="3421063" y="3979863"/>
            <a:ext cx="0" cy="276225"/>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61" name="Line 65"/>
          <p:cNvSpPr>
            <a:spLocks noChangeShapeType="1"/>
          </p:cNvSpPr>
          <p:nvPr/>
        </p:nvSpPr>
        <p:spPr bwMode="auto">
          <a:xfrm flipV="1">
            <a:off x="3409950" y="3976688"/>
            <a:ext cx="3175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62" name="Line 66"/>
          <p:cNvSpPr>
            <a:spLocks noChangeShapeType="1"/>
          </p:cNvSpPr>
          <p:nvPr/>
        </p:nvSpPr>
        <p:spPr bwMode="auto">
          <a:xfrm>
            <a:off x="3719513" y="3970338"/>
            <a:ext cx="0" cy="27940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63" name="Line 67"/>
          <p:cNvSpPr>
            <a:spLocks noChangeShapeType="1"/>
          </p:cNvSpPr>
          <p:nvPr/>
        </p:nvSpPr>
        <p:spPr bwMode="auto">
          <a:xfrm>
            <a:off x="2913063" y="4243388"/>
            <a:ext cx="228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64" name="Line 68"/>
          <p:cNvSpPr>
            <a:spLocks noChangeShapeType="1"/>
          </p:cNvSpPr>
          <p:nvPr/>
        </p:nvSpPr>
        <p:spPr bwMode="auto">
          <a:xfrm flipV="1">
            <a:off x="3187700" y="4243388"/>
            <a:ext cx="100013" cy="4762"/>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65" name="Line 69"/>
          <p:cNvSpPr>
            <a:spLocks noChangeShapeType="1"/>
          </p:cNvSpPr>
          <p:nvPr/>
        </p:nvSpPr>
        <p:spPr bwMode="auto">
          <a:xfrm>
            <a:off x="3344863" y="4248150"/>
            <a:ext cx="85725"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66" name="Line 70"/>
          <p:cNvSpPr>
            <a:spLocks noChangeShapeType="1"/>
          </p:cNvSpPr>
          <p:nvPr/>
        </p:nvSpPr>
        <p:spPr bwMode="auto">
          <a:xfrm>
            <a:off x="3713163" y="4246563"/>
            <a:ext cx="9525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67" name="Line 71"/>
          <p:cNvSpPr>
            <a:spLocks noChangeShapeType="1"/>
          </p:cNvSpPr>
          <p:nvPr/>
        </p:nvSpPr>
        <p:spPr bwMode="auto">
          <a:xfrm>
            <a:off x="3854450" y="4246563"/>
            <a:ext cx="2286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68" name="Line 72"/>
          <p:cNvSpPr>
            <a:spLocks noChangeShapeType="1"/>
          </p:cNvSpPr>
          <p:nvPr/>
        </p:nvSpPr>
        <p:spPr bwMode="auto">
          <a:xfrm>
            <a:off x="4246563" y="4248150"/>
            <a:ext cx="193675"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5369" name="Text Box 73"/>
          <p:cNvSpPr txBox="1">
            <a:spLocks noChangeArrowheads="1"/>
          </p:cNvSpPr>
          <p:nvPr/>
        </p:nvSpPr>
        <p:spPr bwMode="auto">
          <a:xfrm>
            <a:off x="615950" y="3852863"/>
            <a:ext cx="1543050" cy="644525"/>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800" dirty="0">
                <a:solidFill>
                  <a:schemeClr val="tx1"/>
                </a:solidFill>
                <a:latin typeface="Times New Roman" pitchFamily="18" charset="0"/>
              </a:rPr>
              <a:t>Receiver</a:t>
            </a:r>
          </a:p>
          <a:p>
            <a:pPr algn="l"/>
            <a:r>
              <a:rPr lang="en-US" sz="1800" i="1" dirty="0">
                <a:solidFill>
                  <a:schemeClr val="tx1"/>
                </a:solidFill>
                <a:latin typeface="Times New Roman" pitchFamily="18" charset="0"/>
              </a:rPr>
              <a:t>PRN</a:t>
            </a:r>
            <a:r>
              <a:rPr lang="en-US" sz="1800" dirty="0">
                <a:solidFill>
                  <a:schemeClr val="tx1"/>
                </a:solidFill>
                <a:latin typeface="Times New Roman" pitchFamily="18" charset="0"/>
              </a:rPr>
              <a:t> sequence</a:t>
            </a:r>
            <a:endParaRPr lang="en-US" sz="1600" dirty="0">
              <a:solidFill>
                <a:schemeClr val="tx1"/>
              </a:solidFill>
              <a:latin typeface="Times New Roman" pitchFamily="18" charset="0"/>
            </a:endParaRPr>
          </a:p>
        </p:txBody>
      </p:sp>
      <p:sp>
        <p:nvSpPr>
          <p:cNvPr id="1975370" name="Line 74"/>
          <p:cNvSpPr>
            <a:spLocks noChangeShapeType="1"/>
          </p:cNvSpPr>
          <p:nvPr/>
        </p:nvSpPr>
        <p:spPr bwMode="auto">
          <a:xfrm flipH="1">
            <a:off x="2520950" y="3767138"/>
            <a:ext cx="0" cy="1162050"/>
          </a:xfrm>
          <a:prstGeom prst="line">
            <a:avLst/>
          </a:prstGeom>
          <a:noFill/>
          <a:ln w="1905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75371" name="Line 75"/>
          <p:cNvSpPr>
            <a:spLocks noChangeShapeType="1"/>
          </p:cNvSpPr>
          <p:nvPr/>
        </p:nvSpPr>
        <p:spPr bwMode="auto">
          <a:xfrm>
            <a:off x="3122613" y="4319588"/>
            <a:ext cx="0" cy="638175"/>
          </a:xfrm>
          <a:prstGeom prst="line">
            <a:avLst/>
          </a:prstGeom>
          <a:noFill/>
          <a:ln w="19050">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75372" name="Line 76"/>
          <p:cNvSpPr>
            <a:spLocks noChangeShapeType="1"/>
          </p:cNvSpPr>
          <p:nvPr/>
        </p:nvSpPr>
        <p:spPr bwMode="auto">
          <a:xfrm>
            <a:off x="2595563" y="4497388"/>
            <a:ext cx="485775" cy="0"/>
          </a:xfrm>
          <a:prstGeom prst="line">
            <a:avLst/>
          </a:prstGeom>
          <a:noFill/>
          <a:ln w="952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75373" name="Text Box 77"/>
          <p:cNvSpPr txBox="1">
            <a:spLocks noChangeArrowheads="1"/>
          </p:cNvSpPr>
          <p:nvPr/>
        </p:nvSpPr>
        <p:spPr bwMode="auto">
          <a:xfrm>
            <a:off x="6215063" y="5707063"/>
            <a:ext cx="1016000" cy="428625"/>
          </a:xfrm>
          <a:prstGeom prst="rect">
            <a:avLst/>
          </a:prstGeom>
          <a:noFill/>
          <a:ln>
            <a:noFill/>
          </a:ln>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just"/>
            <a:r>
              <a:rPr lang="en-US" sz="1800" dirty="0">
                <a:solidFill>
                  <a:schemeClr val="tx1"/>
                </a:solidFill>
                <a:latin typeface="Times New Roman" pitchFamily="18" charset="0"/>
              </a:rPr>
              <a:t>---     [s]</a:t>
            </a:r>
          </a:p>
        </p:txBody>
      </p:sp>
      <p:sp>
        <p:nvSpPr>
          <p:cNvPr id="1975374" name="Text Box 78"/>
          <p:cNvSpPr txBox="1">
            <a:spLocks noChangeArrowheads="1"/>
          </p:cNvSpPr>
          <p:nvPr/>
        </p:nvSpPr>
        <p:spPr bwMode="auto">
          <a:xfrm>
            <a:off x="5943600" y="4724400"/>
            <a:ext cx="1295400" cy="457200"/>
          </a:xfrm>
          <a:prstGeom prst="rect">
            <a:avLst/>
          </a:prstGeom>
          <a:solidFill>
            <a:srgbClr val="CCFFFF"/>
          </a:solidFill>
          <a:ln w="9525">
            <a:miter lim="800000"/>
            <a:headEnd/>
            <a:tailEnd/>
          </a:ln>
          <a:effectLst/>
          <a:scene3d>
            <a:camera prst="legacyObliqueTopRight"/>
            <a:lightRig rig="legacyFlat3" dir="r"/>
          </a:scene3d>
          <a:sp3d extrusionH="430200" prstMaterial="legacyMatte">
            <a:bevelT w="13500" h="13500" prst="angle"/>
            <a:bevelB w="13500" h="13500" prst="angle"/>
            <a:extrusionClr>
              <a:srgbClr val="CC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tIns="91440" bIns="91440">
            <a:flatTx/>
          </a:bodyPr>
          <a:lstStyle/>
          <a:p>
            <a:r>
              <a:rPr lang="en-US" sz="1600">
                <a:solidFill>
                  <a:schemeClr val="bg2"/>
                </a:solidFill>
                <a:latin typeface="Times New Roman" pitchFamily="18" charset="0"/>
              </a:rPr>
              <a:t>Receiver</a:t>
            </a:r>
          </a:p>
        </p:txBody>
      </p:sp>
      <p:graphicFrame>
        <p:nvGraphicFramePr>
          <p:cNvPr id="1975375" name="Object 79"/>
          <p:cNvGraphicFramePr>
            <a:graphicFrameLocks noChangeAspect="1"/>
          </p:cNvGraphicFramePr>
          <p:nvPr>
            <p:extLst>
              <p:ext uri="{D42A27DB-BD31-4B8C-83A1-F6EECF244321}">
                <p14:modId xmlns:p14="http://schemas.microsoft.com/office/powerpoint/2010/main" val="1353203605"/>
              </p:ext>
            </p:extLst>
          </p:nvPr>
        </p:nvGraphicFramePr>
        <p:xfrm>
          <a:off x="4524314" y="2521755"/>
          <a:ext cx="3346450" cy="466725"/>
        </p:xfrm>
        <a:graphic>
          <a:graphicData uri="http://schemas.openxmlformats.org/presentationml/2006/ole">
            <mc:AlternateContent xmlns:mc="http://schemas.openxmlformats.org/markup-compatibility/2006">
              <mc:Choice xmlns:v="urn:schemas-microsoft-com:vml" Requires="v">
                <p:oleObj spid="_x0000_s1658946" name="Equation" r:id="rId4" imgW="2755800" imgH="291960" progId="Equation.DSMT4">
                  <p:embed/>
                </p:oleObj>
              </mc:Choice>
              <mc:Fallback>
                <p:oleObj name="Equation" r:id="rId4" imgW="2755800" imgH="29196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14" y="2521755"/>
                        <a:ext cx="3346450" cy="466725"/>
                      </a:xfrm>
                      <a:prstGeom prst="rect">
                        <a:avLst/>
                      </a:prstGeom>
                      <a:noFill/>
                      <a:ln>
                        <a:noFill/>
                      </a:ln>
                      <a:effectLst/>
                      <a:extLst/>
                    </p:spPr>
                  </p:pic>
                </p:oleObj>
              </mc:Fallback>
            </mc:AlternateContent>
          </a:graphicData>
        </a:graphic>
      </p:graphicFrame>
      <p:graphicFrame>
        <p:nvGraphicFramePr>
          <p:cNvPr id="1975376" name="Object 80"/>
          <p:cNvGraphicFramePr>
            <a:graphicFrameLocks noChangeAspect="1"/>
          </p:cNvGraphicFramePr>
          <p:nvPr/>
        </p:nvGraphicFramePr>
        <p:xfrm>
          <a:off x="1185863" y="5643563"/>
          <a:ext cx="4872037" cy="552450"/>
        </p:xfrm>
        <a:graphic>
          <a:graphicData uri="http://schemas.openxmlformats.org/presentationml/2006/ole">
            <mc:AlternateContent xmlns:mc="http://schemas.openxmlformats.org/markup-compatibility/2006">
              <mc:Choice xmlns:v="urn:schemas-microsoft-com:vml" Requires="v">
                <p:oleObj spid="_x0000_s1658947" name="Equation" r:id="rId6" imgW="3454200" imgH="393480" progId="Equation.3">
                  <p:embed/>
                </p:oleObj>
              </mc:Choice>
              <mc:Fallback>
                <p:oleObj name="Equation" r:id="rId6" imgW="345420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5863" y="5643563"/>
                        <a:ext cx="4872037"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291757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0450" name="Rectangle 2"/>
          <p:cNvSpPr>
            <a:spLocks noChangeArrowheads="1"/>
          </p:cNvSpPr>
          <p:nvPr/>
        </p:nvSpPr>
        <p:spPr bwMode="auto">
          <a:xfrm>
            <a:off x="787400" y="381000"/>
            <a:ext cx="7391400" cy="313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spAutoFit/>
          </a:bodyPr>
          <a:lstStyle/>
          <a:p>
            <a:pPr algn="l">
              <a:spcBef>
                <a:spcPct val="50000"/>
              </a:spcBef>
            </a:pPr>
            <a:r>
              <a:rPr lang="en-US" sz="1800" dirty="0">
                <a:latin typeface="Arial" pitchFamily="34" charset="0"/>
                <a:cs typeface="Arial" pitchFamily="34" charset="0"/>
              </a:rPr>
              <a:t>Although the primary purpose of GPS is to serve as a positioning and </a:t>
            </a:r>
            <a:r>
              <a:rPr lang="en-US" sz="1800" dirty="0" smtClean="0">
                <a:latin typeface="Arial" pitchFamily="34" charset="0"/>
                <a:cs typeface="Arial" pitchFamily="34" charset="0"/>
              </a:rPr>
              <a:t>navigation </a:t>
            </a:r>
            <a:r>
              <a:rPr lang="en-US" sz="1800" dirty="0">
                <a:latin typeface="Arial" pitchFamily="34" charset="0"/>
                <a:cs typeface="Arial" pitchFamily="34" charset="0"/>
              </a:rPr>
              <a:t>system, the entire system relies on </a:t>
            </a:r>
            <a:r>
              <a:rPr lang="en-US" sz="1800" dirty="0" smtClean="0">
                <a:latin typeface="Arial" pitchFamily="34" charset="0"/>
                <a:cs typeface="Arial" pitchFamily="34" charset="0"/>
              </a:rPr>
              <a:t>time measurements made with atomic clocks. </a:t>
            </a:r>
            <a:r>
              <a:rPr lang="en-US" sz="1800" dirty="0">
                <a:latin typeface="Arial" pitchFamily="34" charset="0"/>
                <a:cs typeface="Arial" pitchFamily="34" charset="0"/>
              </a:rPr>
              <a:t>After the receiver position (</a:t>
            </a:r>
            <a:r>
              <a:rPr lang="en-US" sz="1800" i="1" dirty="0">
                <a:latin typeface="Arial" pitchFamily="34" charset="0"/>
                <a:cs typeface="Arial" pitchFamily="34" charset="0"/>
              </a:rPr>
              <a:t>x, y, z</a:t>
            </a:r>
            <a:r>
              <a:rPr lang="en-US" sz="1800" dirty="0">
                <a:latin typeface="Arial" pitchFamily="34" charset="0"/>
                <a:cs typeface="Arial" pitchFamily="34" charset="0"/>
              </a:rPr>
              <a:t>) is solved for, the solution is stored</a:t>
            </a:r>
            <a:r>
              <a:rPr lang="en-US" sz="1800" dirty="0" smtClean="0">
                <a:latin typeface="Arial" pitchFamily="34" charset="0"/>
                <a:cs typeface="Arial" pitchFamily="34" charset="0"/>
              </a:rPr>
              <a:t>.</a:t>
            </a:r>
            <a:endParaRPr lang="en-US" sz="1800" dirty="0">
              <a:latin typeface="Arial" pitchFamily="34" charset="0"/>
              <a:cs typeface="Arial" pitchFamily="34" charset="0"/>
            </a:endParaRPr>
          </a:p>
          <a:p>
            <a:pPr algn="l">
              <a:spcBef>
                <a:spcPct val="50000"/>
              </a:spcBef>
            </a:pPr>
            <a:r>
              <a:rPr lang="en-US" sz="1800" dirty="0">
                <a:latin typeface="Arial" pitchFamily="34" charset="0"/>
                <a:cs typeface="Arial" pitchFamily="34" charset="0"/>
              </a:rPr>
              <a:t>Then, given the travel time of the signals (observed) and the exact time when the signal left the satellite (given), time from the clock on the satellite can be transferred to the receiver clock. </a:t>
            </a:r>
            <a:endParaRPr lang="en-US" sz="1800" dirty="0" smtClean="0">
              <a:latin typeface="Arial" pitchFamily="34" charset="0"/>
              <a:cs typeface="Arial" pitchFamily="34" charset="0"/>
            </a:endParaRPr>
          </a:p>
          <a:p>
            <a:pPr algn="l">
              <a:spcBef>
                <a:spcPct val="50000"/>
              </a:spcBef>
            </a:pPr>
            <a:r>
              <a:rPr lang="en-US" sz="1800" dirty="0" smtClean="0">
                <a:latin typeface="Arial" pitchFamily="34" charset="0"/>
                <a:cs typeface="Arial" pitchFamily="34" charset="0"/>
              </a:rPr>
              <a:t>The </a:t>
            </a:r>
            <a:r>
              <a:rPr lang="en-US" sz="1800" dirty="0">
                <a:latin typeface="Arial" pitchFamily="34" charset="0"/>
                <a:cs typeface="Arial" pitchFamily="34" charset="0"/>
              </a:rPr>
              <a:t>measurement made by the GPS receiver reveals the difference between the satellite clock and the receiver clock by measuring the transit time of the signal:</a:t>
            </a:r>
          </a:p>
        </p:txBody>
      </p:sp>
      <p:graphicFrame>
        <p:nvGraphicFramePr>
          <p:cNvPr id="2280451" name="Object 3"/>
          <p:cNvGraphicFramePr>
            <a:graphicFrameLocks noChangeAspect="1"/>
          </p:cNvGraphicFramePr>
          <p:nvPr>
            <p:extLst>
              <p:ext uri="{D42A27DB-BD31-4B8C-83A1-F6EECF244321}">
                <p14:modId xmlns:p14="http://schemas.microsoft.com/office/powerpoint/2010/main" val="2708509641"/>
              </p:ext>
            </p:extLst>
          </p:nvPr>
        </p:nvGraphicFramePr>
        <p:xfrm>
          <a:off x="3048000" y="3538538"/>
          <a:ext cx="2630488" cy="685800"/>
        </p:xfrm>
        <a:graphic>
          <a:graphicData uri="http://schemas.openxmlformats.org/presentationml/2006/ole">
            <mc:AlternateContent xmlns:mc="http://schemas.openxmlformats.org/markup-compatibility/2006">
              <mc:Choice xmlns:v="urn:schemas-microsoft-com:vml" Requires="v">
                <p:oleObj spid="_x0000_s1659938" name="Equation" r:id="rId3" imgW="876240" imgH="228600" progId="Equation.3">
                  <p:embed/>
                </p:oleObj>
              </mc:Choice>
              <mc:Fallback>
                <p:oleObj name="Equation" r:id="rId3" imgW="8762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538538"/>
                        <a:ext cx="2630488"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80452" name="Text Box 4"/>
          <p:cNvSpPr txBox="1">
            <a:spLocks noChangeArrowheads="1"/>
          </p:cNvSpPr>
          <p:nvPr/>
        </p:nvSpPr>
        <p:spPr bwMode="auto">
          <a:xfrm>
            <a:off x="5030788" y="4802187"/>
            <a:ext cx="25288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schemeClr val="tx1"/>
                </a:solidFill>
                <a:latin typeface="Arial" pitchFamily="34" charset="0"/>
                <a:cs typeface="Arial" pitchFamily="34" charset="0"/>
              </a:rPr>
              <a:t>time of transmission,</a:t>
            </a:r>
            <a:br>
              <a:rPr lang="en-US" sz="2000" dirty="0">
                <a:solidFill>
                  <a:schemeClr val="tx1"/>
                </a:solidFill>
                <a:latin typeface="Arial" pitchFamily="34" charset="0"/>
                <a:cs typeface="Arial" pitchFamily="34" charset="0"/>
              </a:rPr>
            </a:br>
            <a:r>
              <a:rPr lang="en-US" sz="2000" dirty="0">
                <a:solidFill>
                  <a:schemeClr val="tx1"/>
                </a:solidFill>
                <a:latin typeface="Arial" pitchFamily="34" charset="0"/>
                <a:cs typeface="Arial" pitchFamily="34" charset="0"/>
              </a:rPr>
              <a:t>encoded in signal by</a:t>
            </a:r>
            <a:br>
              <a:rPr lang="en-US" sz="2000" dirty="0">
                <a:solidFill>
                  <a:schemeClr val="tx1"/>
                </a:solidFill>
                <a:latin typeface="Arial" pitchFamily="34" charset="0"/>
                <a:cs typeface="Arial" pitchFamily="34" charset="0"/>
              </a:rPr>
            </a:br>
            <a:r>
              <a:rPr lang="en-US" sz="2000" dirty="0">
                <a:solidFill>
                  <a:schemeClr val="tx1"/>
                </a:solidFill>
                <a:latin typeface="Arial" pitchFamily="34" charset="0"/>
                <a:cs typeface="Arial" pitchFamily="34" charset="0"/>
              </a:rPr>
              <a:t>GPS satellite clock </a:t>
            </a:r>
            <a:br>
              <a:rPr lang="en-US" sz="2000" dirty="0">
                <a:solidFill>
                  <a:schemeClr val="tx1"/>
                </a:solidFill>
                <a:latin typeface="Arial" pitchFamily="34" charset="0"/>
                <a:cs typeface="Arial" pitchFamily="34" charset="0"/>
              </a:rPr>
            </a:br>
            <a:r>
              <a:rPr lang="en-US" sz="2000" dirty="0">
                <a:solidFill>
                  <a:schemeClr val="tx1"/>
                </a:solidFill>
                <a:latin typeface="Arial" pitchFamily="34" charset="0"/>
                <a:cs typeface="Arial" pitchFamily="34" charset="0"/>
              </a:rPr>
              <a:t>(known precisely)</a:t>
            </a:r>
          </a:p>
        </p:txBody>
      </p:sp>
      <p:sp>
        <p:nvSpPr>
          <p:cNvPr id="2280453" name="Line 5"/>
          <p:cNvSpPr>
            <a:spLocks noChangeShapeType="1"/>
          </p:cNvSpPr>
          <p:nvPr/>
        </p:nvSpPr>
        <p:spPr bwMode="auto">
          <a:xfrm flipH="1" flipV="1">
            <a:off x="5173683" y="4327896"/>
            <a:ext cx="0" cy="330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80454" name="Line 6"/>
          <p:cNvSpPr>
            <a:spLocks noChangeShapeType="1"/>
          </p:cNvSpPr>
          <p:nvPr/>
        </p:nvSpPr>
        <p:spPr bwMode="auto">
          <a:xfrm flipH="1" flipV="1">
            <a:off x="4483100" y="4343400"/>
            <a:ext cx="0" cy="3302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280455" name="Text Box 7"/>
          <p:cNvSpPr txBox="1">
            <a:spLocks noChangeArrowheads="1"/>
          </p:cNvSpPr>
          <p:nvPr/>
        </p:nvSpPr>
        <p:spPr bwMode="auto">
          <a:xfrm>
            <a:off x="1527174" y="4802187"/>
            <a:ext cx="3325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schemeClr val="tx1"/>
                </a:solidFill>
                <a:latin typeface="Arial" pitchFamily="34" charset="0"/>
                <a:cs typeface="Arial" pitchFamily="34" charset="0"/>
              </a:rPr>
              <a:t>time of signal reception, </a:t>
            </a:r>
            <a:br>
              <a:rPr lang="en-US" sz="2000" dirty="0">
                <a:solidFill>
                  <a:schemeClr val="tx1"/>
                </a:solidFill>
                <a:latin typeface="Arial" pitchFamily="34" charset="0"/>
                <a:cs typeface="Arial" pitchFamily="34" charset="0"/>
              </a:rPr>
            </a:br>
            <a:r>
              <a:rPr lang="en-US" sz="2000" dirty="0">
                <a:solidFill>
                  <a:schemeClr val="tx1"/>
                </a:solidFill>
                <a:latin typeface="Arial" pitchFamily="34" charset="0"/>
                <a:cs typeface="Arial" pitchFamily="34" charset="0"/>
              </a:rPr>
              <a:t>(based on receiver clock,</a:t>
            </a:r>
            <a:br>
              <a:rPr lang="en-US" sz="2000" dirty="0">
                <a:solidFill>
                  <a:schemeClr val="tx1"/>
                </a:solidFill>
                <a:latin typeface="Arial" pitchFamily="34" charset="0"/>
                <a:cs typeface="Arial" pitchFamily="34" charset="0"/>
              </a:rPr>
            </a:br>
            <a:r>
              <a:rPr lang="en-US" sz="2000" dirty="0">
                <a:solidFill>
                  <a:schemeClr val="tx1"/>
                </a:solidFill>
                <a:latin typeface="Arial" pitchFamily="34" charset="0"/>
                <a:cs typeface="Arial" pitchFamily="34" charset="0"/>
              </a:rPr>
              <a:t>can be significantly in error)</a:t>
            </a:r>
          </a:p>
        </p:txBody>
      </p:sp>
    </p:spTree>
    <p:extLst>
      <p:ext uri="{BB962C8B-B14F-4D97-AF65-F5344CB8AC3E}">
        <p14:creationId xmlns:p14="http://schemas.microsoft.com/office/powerpoint/2010/main" val="4619988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22" name="Rectangle 2"/>
          <p:cNvSpPr>
            <a:spLocks noChangeArrowheads="1"/>
          </p:cNvSpPr>
          <p:nvPr/>
        </p:nvSpPr>
        <p:spPr bwMode="auto">
          <a:xfrm>
            <a:off x="760021" y="533400"/>
            <a:ext cx="8001000" cy="572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spAutoFit/>
          </a:bodyPr>
          <a:lstStyle/>
          <a:p>
            <a:pPr algn="l">
              <a:spcBef>
                <a:spcPct val="50000"/>
              </a:spcBef>
            </a:pPr>
            <a:r>
              <a:rPr lang="en-US" sz="1800" dirty="0">
                <a:latin typeface="Tahoma" pitchFamily="34" charset="0"/>
              </a:rPr>
              <a:t>This measurement, when multiplied by the speed of light, produces not the true geometric range but rather the </a:t>
            </a:r>
            <a:r>
              <a:rPr lang="en-US" sz="1800" dirty="0" err="1">
                <a:latin typeface="Tahoma" pitchFamily="34" charset="0"/>
              </a:rPr>
              <a:t>pseudorange</a:t>
            </a:r>
            <a:r>
              <a:rPr lang="en-US" sz="1800" dirty="0">
                <a:latin typeface="Tahoma" pitchFamily="34" charset="0"/>
              </a:rPr>
              <a:t>, with deviations introduced by the lack of time synchronization between the satellite clock and the receiver clock, by delays introduced by the ionosphere and troposphere, and by multipath and receiver noise. The equation for the </a:t>
            </a:r>
            <a:r>
              <a:rPr lang="en-US" sz="1800" dirty="0" err="1">
                <a:latin typeface="Tahoma" pitchFamily="34" charset="0"/>
              </a:rPr>
              <a:t>pseudorange</a:t>
            </a:r>
            <a:r>
              <a:rPr lang="en-US" sz="1800" dirty="0">
                <a:latin typeface="Tahoma" pitchFamily="34" charset="0"/>
              </a:rPr>
              <a:t> is</a:t>
            </a:r>
          </a:p>
          <a:p>
            <a:pPr>
              <a:spcBef>
                <a:spcPct val="50000"/>
              </a:spcBef>
            </a:pPr>
            <a:r>
              <a:rPr lang="en-US" b="1" i="1" dirty="0">
                <a:latin typeface="Times New Roman" pitchFamily="18" charset="0"/>
              </a:rPr>
              <a:t>p </a:t>
            </a:r>
            <a:r>
              <a:rPr lang="en-US" b="1" dirty="0">
                <a:latin typeface="SymbolMT" charset="-95"/>
              </a:rPr>
              <a:t>= ρ + </a:t>
            </a:r>
            <a:r>
              <a:rPr lang="en-US" b="1" i="1" dirty="0">
                <a:latin typeface="Times New Roman" pitchFamily="18" charset="0"/>
              </a:rPr>
              <a:t>c </a:t>
            </a:r>
            <a:r>
              <a:rPr lang="en-US" b="1" dirty="0">
                <a:latin typeface="SymbolMT" charset="-95"/>
              </a:rPr>
              <a:t>× </a:t>
            </a:r>
            <a:r>
              <a:rPr lang="en-US" b="1" dirty="0">
                <a:latin typeface="TimesNewRomanPSMT" charset="0"/>
              </a:rPr>
              <a:t>(</a:t>
            </a:r>
            <a:r>
              <a:rPr lang="en-US" b="1" i="1" dirty="0" err="1">
                <a:latin typeface="Times New Roman" pitchFamily="18" charset="0"/>
              </a:rPr>
              <a:t>dt</a:t>
            </a:r>
            <a:r>
              <a:rPr lang="en-US" b="1" i="1" dirty="0">
                <a:latin typeface="Times New Roman" pitchFamily="18" charset="0"/>
              </a:rPr>
              <a:t> </a:t>
            </a:r>
            <a:r>
              <a:rPr lang="en-US" b="1" dirty="0">
                <a:latin typeface="SymbolMT" charset="-95"/>
              </a:rPr>
              <a:t>− </a:t>
            </a:r>
            <a:r>
              <a:rPr lang="en-US" b="1" i="1" dirty="0" err="1">
                <a:latin typeface="Times New Roman" pitchFamily="18" charset="0"/>
              </a:rPr>
              <a:t>dT</a:t>
            </a:r>
            <a:r>
              <a:rPr lang="en-US" b="1" i="1" dirty="0">
                <a:latin typeface="Times New Roman" pitchFamily="18" charset="0"/>
              </a:rPr>
              <a:t> </a:t>
            </a:r>
            <a:r>
              <a:rPr lang="en-US" b="1" dirty="0">
                <a:latin typeface="TimesNewRomanPSMT" charset="0"/>
              </a:rPr>
              <a:t>) </a:t>
            </a:r>
            <a:r>
              <a:rPr lang="en-US" b="1" dirty="0">
                <a:latin typeface="SymbolMT" charset="-95"/>
              </a:rPr>
              <a:t>+ </a:t>
            </a:r>
            <a:r>
              <a:rPr lang="en-US" b="1" i="1" dirty="0" err="1">
                <a:latin typeface="Times New Roman" pitchFamily="18" charset="0"/>
              </a:rPr>
              <a:t>dion</a:t>
            </a:r>
            <a:r>
              <a:rPr lang="en-US" b="1" i="1" dirty="0">
                <a:latin typeface="Times New Roman" pitchFamily="18" charset="0"/>
              </a:rPr>
              <a:t> </a:t>
            </a:r>
            <a:r>
              <a:rPr lang="en-US" b="1" dirty="0">
                <a:latin typeface="SymbolMT" charset="-95"/>
              </a:rPr>
              <a:t>+ </a:t>
            </a:r>
            <a:r>
              <a:rPr lang="en-US" b="1" i="1" dirty="0" err="1">
                <a:latin typeface="Times New Roman" pitchFamily="18" charset="0"/>
              </a:rPr>
              <a:t>dtrop</a:t>
            </a:r>
            <a:r>
              <a:rPr lang="en-US" b="1" i="1" dirty="0">
                <a:latin typeface="Times New Roman" pitchFamily="18" charset="0"/>
              </a:rPr>
              <a:t> </a:t>
            </a:r>
            <a:r>
              <a:rPr lang="en-US" b="1" dirty="0">
                <a:latin typeface="SymbolMT" charset="-95"/>
              </a:rPr>
              <a:t>+ </a:t>
            </a:r>
            <a:r>
              <a:rPr lang="en-US" b="1" i="1" dirty="0" err="1">
                <a:latin typeface="Times New Roman" pitchFamily="18" charset="0"/>
              </a:rPr>
              <a:t>rn</a:t>
            </a:r>
            <a:endParaRPr lang="en-US" b="1" i="1" dirty="0">
              <a:latin typeface="Times New Roman" pitchFamily="18" charset="0"/>
            </a:endParaRPr>
          </a:p>
          <a:p>
            <a:pPr algn="l">
              <a:spcBef>
                <a:spcPct val="50000"/>
              </a:spcBef>
            </a:pPr>
            <a:r>
              <a:rPr lang="en-US" sz="1600" i="1" dirty="0">
                <a:latin typeface="Times New Roman" pitchFamily="18" charset="0"/>
              </a:rPr>
              <a:t/>
            </a:r>
            <a:br>
              <a:rPr lang="en-US" sz="1600" i="1" dirty="0">
                <a:latin typeface="Times New Roman" pitchFamily="18" charset="0"/>
              </a:rPr>
            </a:br>
            <a:r>
              <a:rPr lang="en-US" sz="1600" dirty="0">
                <a:latin typeface="Tahoma" pitchFamily="34" charset="0"/>
              </a:rPr>
              <a:t>where </a:t>
            </a:r>
            <a:endParaRPr lang="en-US" sz="1600" dirty="0" smtClean="0">
              <a:latin typeface="Tahoma" pitchFamily="34" charset="0"/>
            </a:endParaRPr>
          </a:p>
          <a:p>
            <a:pPr marL="285750" indent="-285750" algn="l">
              <a:spcBef>
                <a:spcPct val="50000"/>
              </a:spcBef>
              <a:buClr>
                <a:schemeClr val="bg2">
                  <a:lumMod val="50000"/>
                </a:schemeClr>
              </a:buClr>
              <a:buFont typeface="Wingdings" pitchFamily="2" charset="2"/>
              <a:buChar char="ü"/>
            </a:pPr>
            <a:r>
              <a:rPr lang="en-US" sz="1600" i="1" dirty="0" smtClean="0">
                <a:latin typeface="Tahoma" pitchFamily="34" charset="0"/>
              </a:rPr>
              <a:t>p </a:t>
            </a:r>
            <a:r>
              <a:rPr lang="en-US" sz="1600" dirty="0">
                <a:latin typeface="Tahoma" pitchFamily="34" charset="0"/>
              </a:rPr>
              <a:t>is the </a:t>
            </a:r>
            <a:r>
              <a:rPr lang="en-US" sz="1600" dirty="0" err="1">
                <a:latin typeface="Tahoma" pitchFamily="34" charset="0"/>
              </a:rPr>
              <a:t>pseudorange</a:t>
            </a:r>
            <a:endParaRPr lang="en-US" sz="1600" dirty="0">
              <a:latin typeface="Tahoma" pitchFamily="34" charset="0"/>
            </a:endParaRPr>
          </a:p>
          <a:p>
            <a:pPr marL="285750" indent="-285750" algn="l">
              <a:spcBef>
                <a:spcPct val="50000"/>
              </a:spcBef>
              <a:buClr>
                <a:schemeClr val="bg2">
                  <a:lumMod val="50000"/>
                </a:schemeClr>
              </a:buClr>
              <a:buFont typeface="Wingdings" pitchFamily="2" charset="2"/>
              <a:buChar char="ü"/>
            </a:pPr>
            <a:r>
              <a:rPr lang="en-US" sz="1600" i="1" dirty="0">
                <a:latin typeface="Tahoma" pitchFamily="34" charset="0"/>
              </a:rPr>
              <a:t>c </a:t>
            </a:r>
            <a:r>
              <a:rPr lang="en-US" sz="1600" dirty="0">
                <a:latin typeface="Tahoma" pitchFamily="34" charset="0"/>
              </a:rPr>
              <a:t>is the speed of light</a:t>
            </a:r>
          </a:p>
          <a:p>
            <a:pPr marL="285750" indent="-285750" algn="l">
              <a:spcBef>
                <a:spcPct val="50000"/>
              </a:spcBef>
              <a:buClr>
                <a:schemeClr val="bg2">
                  <a:lumMod val="50000"/>
                </a:schemeClr>
              </a:buClr>
              <a:buFont typeface="Wingdings" pitchFamily="2" charset="2"/>
              <a:buChar char="ü"/>
            </a:pPr>
            <a:r>
              <a:rPr lang="en-US" sz="1600" dirty="0">
                <a:latin typeface="Tahoma" pitchFamily="34" charset="0"/>
              </a:rPr>
              <a:t>ρ is the geometric range to the satellite</a:t>
            </a:r>
          </a:p>
          <a:p>
            <a:pPr marL="285750" indent="-285750" algn="l">
              <a:spcBef>
                <a:spcPct val="50000"/>
              </a:spcBef>
              <a:buClr>
                <a:schemeClr val="bg2">
                  <a:lumMod val="50000"/>
                </a:schemeClr>
              </a:buClr>
              <a:buFont typeface="Wingdings" pitchFamily="2" charset="2"/>
              <a:buChar char="ü"/>
            </a:pPr>
            <a:r>
              <a:rPr lang="en-US" sz="1600" i="1" dirty="0" err="1">
                <a:latin typeface="Tahoma" pitchFamily="34" charset="0"/>
              </a:rPr>
              <a:t>dt</a:t>
            </a:r>
            <a:r>
              <a:rPr lang="en-US" sz="1600" i="1" dirty="0">
                <a:latin typeface="Tahoma" pitchFamily="34" charset="0"/>
              </a:rPr>
              <a:t> </a:t>
            </a:r>
            <a:r>
              <a:rPr lang="en-US" sz="1600" dirty="0">
                <a:latin typeface="Tahoma" pitchFamily="34" charset="0"/>
              </a:rPr>
              <a:t>and </a:t>
            </a:r>
            <a:r>
              <a:rPr lang="en-US" sz="1600" i="1" dirty="0" err="1">
                <a:latin typeface="Tahoma" pitchFamily="34" charset="0"/>
              </a:rPr>
              <a:t>dT</a:t>
            </a:r>
            <a:r>
              <a:rPr lang="en-US" sz="1600" i="1" dirty="0">
                <a:latin typeface="Tahoma" pitchFamily="34" charset="0"/>
              </a:rPr>
              <a:t> </a:t>
            </a:r>
            <a:r>
              <a:rPr lang="en-US" sz="1600" dirty="0">
                <a:latin typeface="Tahoma" pitchFamily="34" charset="0"/>
              </a:rPr>
              <a:t>are the time offsets of the satellite and receiver clocks with respect to GPS time</a:t>
            </a:r>
          </a:p>
          <a:p>
            <a:pPr marL="285750" indent="-285750" algn="l">
              <a:spcBef>
                <a:spcPct val="50000"/>
              </a:spcBef>
              <a:buClr>
                <a:schemeClr val="bg2">
                  <a:lumMod val="50000"/>
                </a:schemeClr>
              </a:buClr>
              <a:buFont typeface="Wingdings" pitchFamily="2" charset="2"/>
              <a:buChar char="ü"/>
            </a:pPr>
            <a:r>
              <a:rPr lang="en-US" sz="1600" i="1" dirty="0" err="1">
                <a:latin typeface="Tahoma" pitchFamily="34" charset="0"/>
              </a:rPr>
              <a:t>dion</a:t>
            </a:r>
            <a:r>
              <a:rPr lang="en-US" sz="1600" i="1" dirty="0">
                <a:latin typeface="Tahoma" pitchFamily="34" charset="0"/>
              </a:rPr>
              <a:t> </a:t>
            </a:r>
            <a:r>
              <a:rPr lang="en-US" sz="1600" dirty="0">
                <a:latin typeface="Tahoma" pitchFamily="34" charset="0"/>
              </a:rPr>
              <a:t>is the delay through the ionosphere (an estimate can be obtained from the GPS broadcast)</a:t>
            </a:r>
          </a:p>
          <a:p>
            <a:pPr marL="285750" indent="-285750" algn="l">
              <a:spcBef>
                <a:spcPct val="50000"/>
              </a:spcBef>
              <a:buClr>
                <a:schemeClr val="bg2">
                  <a:lumMod val="50000"/>
                </a:schemeClr>
              </a:buClr>
              <a:buFont typeface="Wingdings" pitchFamily="2" charset="2"/>
              <a:buChar char="ü"/>
            </a:pPr>
            <a:r>
              <a:rPr lang="en-US" sz="1600" i="1" dirty="0" err="1">
                <a:latin typeface="Tahoma" pitchFamily="34" charset="0"/>
              </a:rPr>
              <a:t>dtrop</a:t>
            </a:r>
            <a:r>
              <a:rPr lang="en-US" sz="1600" i="1" dirty="0">
                <a:latin typeface="Tahoma" pitchFamily="34" charset="0"/>
              </a:rPr>
              <a:t> </a:t>
            </a:r>
            <a:r>
              <a:rPr lang="en-US" sz="1600" dirty="0">
                <a:latin typeface="Tahoma" pitchFamily="34" charset="0"/>
              </a:rPr>
              <a:t>is the delay through the troposphere</a:t>
            </a:r>
          </a:p>
          <a:p>
            <a:pPr marL="285750" indent="-285750" algn="l">
              <a:spcBef>
                <a:spcPct val="50000"/>
              </a:spcBef>
              <a:buClr>
                <a:schemeClr val="bg2">
                  <a:lumMod val="50000"/>
                </a:schemeClr>
              </a:buClr>
              <a:buFont typeface="Wingdings" pitchFamily="2" charset="2"/>
              <a:buChar char="ü"/>
            </a:pPr>
            <a:r>
              <a:rPr lang="en-US" sz="1600" i="1" dirty="0" err="1">
                <a:latin typeface="Tahoma" pitchFamily="34" charset="0"/>
              </a:rPr>
              <a:t>rn</a:t>
            </a:r>
            <a:r>
              <a:rPr lang="en-US" sz="1600" i="1" dirty="0">
                <a:latin typeface="Tahoma" pitchFamily="34" charset="0"/>
              </a:rPr>
              <a:t> </a:t>
            </a:r>
            <a:r>
              <a:rPr lang="en-US" sz="1600" dirty="0">
                <a:latin typeface="Tahoma" pitchFamily="34" charset="0"/>
              </a:rPr>
              <a:t>represents the effects of receiver and antenna noise, including multipath. </a:t>
            </a:r>
          </a:p>
        </p:txBody>
      </p:sp>
    </p:spTree>
    <p:extLst>
      <p:ext uri="{BB962C8B-B14F-4D97-AF65-F5344CB8AC3E}">
        <p14:creationId xmlns:p14="http://schemas.microsoft.com/office/powerpoint/2010/main" val="17596094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44610" name="Rectangle 2"/>
          <p:cNvSpPr>
            <a:spLocks noGrp="1" noChangeArrowheads="1"/>
          </p:cNvSpPr>
          <p:nvPr>
            <p:ph type="title" idx="4294967295"/>
          </p:nvPr>
        </p:nvSpPr>
        <p:spPr>
          <a:xfrm>
            <a:off x="228600" y="1371600"/>
            <a:ext cx="8763000" cy="3962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b="1" dirty="0" smtClean="0">
                <a:solidFill>
                  <a:srgbClr val="000000"/>
                </a:solidFill>
                <a:latin typeface="Tahoma" pitchFamily="34" charset="0"/>
              </a:rPr>
              <a:t>How accurate is GPS positioning?</a:t>
            </a:r>
            <a:r>
              <a:rPr lang="en-US" sz="3600" dirty="0" smtClean="0">
                <a:solidFill>
                  <a:srgbClr val="000000"/>
                </a:solidFill>
                <a:latin typeface="Tahoma" pitchFamily="34" charset="0"/>
              </a:rPr>
              <a:t/>
            </a:r>
            <a:br>
              <a:rPr lang="en-US" sz="3600" dirty="0" smtClean="0">
                <a:solidFill>
                  <a:srgbClr val="000000"/>
                </a:solidFill>
                <a:latin typeface="Tahoma" pitchFamily="34" charset="0"/>
              </a:rPr>
            </a:br>
            <a:endParaRPr lang="en-US" sz="3600" dirty="0">
              <a:solidFill>
                <a:srgbClr val="000000"/>
              </a:solidFill>
              <a:effectLst>
                <a:outerShdw blurRad="38100" dist="38100" dir="2700000" algn="tl">
                  <a:srgbClr val="C0C0C0"/>
                </a:outerShdw>
              </a:effectLst>
              <a:latin typeface="Tahoma" pitchFamily="34" charset="0"/>
            </a:endParaRPr>
          </a:p>
        </p:txBody>
      </p:sp>
    </p:spTree>
    <p:extLst>
      <p:ext uri="{BB962C8B-B14F-4D97-AF65-F5344CB8AC3E}">
        <p14:creationId xmlns:p14="http://schemas.microsoft.com/office/powerpoint/2010/main" val="238247402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ChangeArrowheads="1"/>
          </p:cNvSpPr>
          <p:nvPr>
            <p:ph type="title"/>
          </p:nvPr>
        </p:nvSpPr>
        <p:spPr>
          <a:xfrm>
            <a:off x="838200" y="381000"/>
            <a:ext cx="771525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dirty="0">
                <a:solidFill>
                  <a:schemeClr val="bg1"/>
                </a:solidFill>
                <a:latin typeface="Tahoma" pitchFamily="34" charset="0"/>
              </a:rPr>
              <a:t>Finding Position &amp; Time</a:t>
            </a:r>
            <a:r>
              <a:rPr lang="en-US" b="1" dirty="0">
                <a:solidFill>
                  <a:schemeClr val="bg1"/>
                </a:solidFill>
                <a:effectLst>
                  <a:outerShdw blurRad="38100" dist="38100" dir="2700000" algn="tl">
                    <a:srgbClr val="C0C0C0"/>
                  </a:outerShdw>
                </a:effectLst>
              </a:rPr>
              <a:t> </a:t>
            </a:r>
          </a:p>
        </p:txBody>
      </p:sp>
      <p:sp>
        <p:nvSpPr>
          <p:cNvPr id="1940483" name="Rectangle 3"/>
          <p:cNvSpPr>
            <a:spLocks noGrp="1" noChangeArrowheads="1"/>
          </p:cNvSpPr>
          <p:nvPr>
            <p:ph type="body" idx="1"/>
          </p:nvPr>
        </p:nvSpPr>
        <p:spPr>
          <a:xfrm>
            <a:off x="304800" y="2209800"/>
            <a:ext cx="8686800" cy="3581400"/>
          </a:xfrm>
          <a:noFill/>
          <a:ln/>
        </p:spPr>
        <p:txBody>
          <a:bodyPr/>
          <a:lstStyle/>
          <a:p>
            <a:pPr>
              <a:spcBef>
                <a:spcPct val="0"/>
              </a:spcBef>
              <a:buFont typeface="Monotype Sorts" pitchFamily="2" charset="2"/>
              <a:buNone/>
            </a:pPr>
            <a:endParaRPr lang="en-US" sz="2800" dirty="0">
              <a:solidFill>
                <a:schemeClr val="bg2"/>
              </a:solidFill>
              <a:latin typeface="Footlight MT Light" pitchFamily="18" charset="0"/>
            </a:endParaRPr>
          </a:p>
          <a:p>
            <a:pPr>
              <a:spcBef>
                <a:spcPct val="0"/>
              </a:spcBef>
              <a:buClr>
                <a:schemeClr val="bg1"/>
              </a:buClr>
              <a:buSzTx/>
            </a:pPr>
            <a:r>
              <a:rPr lang="en-US" sz="2800" dirty="0">
                <a:solidFill>
                  <a:schemeClr val="tx1"/>
                </a:solidFill>
                <a:effectLst/>
                <a:latin typeface="Arial" pitchFamily="34" charset="0"/>
                <a:cs typeface="Arial" pitchFamily="34" charset="0"/>
              </a:rPr>
              <a:t>Two main factors determine </a:t>
            </a:r>
            <a:r>
              <a:rPr lang="en-US" sz="2800" dirty="0" smtClean="0">
                <a:solidFill>
                  <a:schemeClr val="tx1"/>
                </a:solidFill>
                <a:effectLst/>
                <a:latin typeface="Arial" pitchFamily="34" charset="0"/>
                <a:cs typeface="Arial" pitchFamily="34" charset="0"/>
              </a:rPr>
              <a:t>the accuracy </a:t>
            </a:r>
            <a:r>
              <a:rPr lang="en-US" sz="2800" dirty="0">
                <a:solidFill>
                  <a:schemeClr val="tx1"/>
                </a:solidFill>
                <a:effectLst/>
                <a:latin typeface="Arial" pitchFamily="34" charset="0"/>
                <a:cs typeface="Arial" pitchFamily="34" charset="0"/>
              </a:rPr>
              <a:t>of the position and time solution</a:t>
            </a:r>
          </a:p>
          <a:p>
            <a:pPr>
              <a:spcBef>
                <a:spcPct val="0"/>
              </a:spcBef>
              <a:buClr>
                <a:schemeClr val="bg1"/>
              </a:buClr>
              <a:buSzTx/>
            </a:pPr>
            <a:endParaRPr lang="en-US" sz="2800" dirty="0">
              <a:solidFill>
                <a:schemeClr val="tx1"/>
              </a:solidFill>
              <a:effectLst/>
              <a:latin typeface="Arial" pitchFamily="34" charset="0"/>
              <a:cs typeface="Arial" pitchFamily="34" charset="0"/>
            </a:endParaRPr>
          </a:p>
          <a:p>
            <a:pPr lvl="1">
              <a:spcBef>
                <a:spcPct val="0"/>
              </a:spcBef>
              <a:buClr>
                <a:schemeClr val="bg2">
                  <a:lumMod val="50000"/>
                </a:schemeClr>
              </a:buClr>
              <a:buSzTx/>
              <a:buFont typeface="Wingdings" pitchFamily="2" charset="2"/>
              <a:buChar char="ü"/>
            </a:pPr>
            <a:r>
              <a:rPr lang="en-US" dirty="0">
                <a:solidFill>
                  <a:schemeClr val="tx1"/>
                </a:solidFill>
                <a:effectLst/>
                <a:latin typeface="Arial" pitchFamily="34" charset="0"/>
                <a:cs typeface="Arial" pitchFamily="34" charset="0"/>
              </a:rPr>
              <a:t>UERE (User Equivalent Range Error)</a:t>
            </a:r>
          </a:p>
          <a:p>
            <a:pPr lvl="1">
              <a:spcBef>
                <a:spcPct val="0"/>
              </a:spcBef>
              <a:buClr>
                <a:schemeClr val="bg2">
                  <a:lumMod val="50000"/>
                </a:schemeClr>
              </a:buClr>
              <a:buSzTx/>
              <a:buFont typeface="Wingdings" pitchFamily="2" charset="2"/>
              <a:buChar char="ü"/>
            </a:pPr>
            <a:r>
              <a:rPr lang="en-US" dirty="0">
                <a:solidFill>
                  <a:schemeClr val="tx1"/>
                </a:solidFill>
                <a:effectLst/>
                <a:latin typeface="Arial" pitchFamily="34" charset="0"/>
                <a:cs typeface="Arial" pitchFamily="34" charset="0"/>
              </a:rPr>
              <a:t>DOP (Dilution of Precision)</a:t>
            </a:r>
          </a:p>
        </p:txBody>
      </p:sp>
    </p:spTree>
    <p:extLst>
      <p:ext uri="{BB962C8B-B14F-4D97-AF65-F5344CB8AC3E}">
        <p14:creationId xmlns:p14="http://schemas.microsoft.com/office/powerpoint/2010/main" val="371892605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6594" name="Rectangle 2"/>
          <p:cNvSpPr>
            <a:spLocks noGrp="1" noChangeArrowheads="1"/>
          </p:cNvSpPr>
          <p:nvPr>
            <p:ph type="title"/>
          </p:nvPr>
        </p:nvSpPr>
        <p:spPr>
          <a:xfrm>
            <a:off x="609600" y="381000"/>
            <a:ext cx="8286750" cy="8382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r>
              <a:rPr lang="en-US" sz="3600" dirty="0">
                <a:solidFill>
                  <a:schemeClr val="bg1"/>
                </a:solidFill>
                <a:latin typeface="Tahoma" pitchFamily="34" charset="0"/>
              </a:rPr>
              <a:t>User Equivalent Range Error (UERE)</a:t>
            </a:r>
          </a:p>
        </p:txBody>
      </p:sp>
      <p:sp>
        <p:nvSpPr>
          <p:cNvPr id="2286595" name="Rectangle 3"/>
          <p:cNvSpPr>
            <a:spLocks noGrp="1" noChangeArrowheads="1"/>
          </p:cNvSpPr>
          <p:nvPr>
            <p:ph type="body" sz="half" idx="4294967295"/>
          </p:nvPr>
        </p:nvSpPr>
        <p:spPr>
          <a:xfrm>
            <a:off x="685800" y="2514600"/>
            <a:ext cx="7924800" cy="3657600"/>
          </a:xfrm>
          <a:prstGeom prst="rect">
            <a:avLst/>
          </a:prstGeom>
          <a:noFill/>
          <a:ln/>
        </p:spPr>
        <p:txBody>
          <a:bodyPr/>
          <a:lstStyle/>
          <a:p>
            <a:pPr>
              <a:buClr>
                <a:schemeClr val="bg1"/>
              </a:buClr>
              <a:buSzTx/>
            </a:pPr>
            <a:r>
              <a:rPr lang="en-US" sz="2000" dirty="0">
                <a:solidFill>
                  <a:schemeClr val="tx1"/>
                </a:solidFill>
                <a:effectLst/>
                <a:latin typeface="Arial" pitchFamily="34" charset="0"/>
                <a:cs typeface="Arial" pitchFamily="34" charset="0"/>
              </a:rPr>
              <a:t>The accuracy of the pseudo-range measurements between a particular satellite and a particular user</a:t>
            </a:r>
          </a:p>
          <a:p>
            <a:pPr>
              <a:buClr>
                <a:schemeClr val="bg1"/>
              </a:buClr>
              <a:buSzTx/>
              <a:buFont typeface="Monotype Sorts" pitchFamily="2" charset="2"/>
              <a:buNone/>
            </a:pPr>
            <a:endParaRPr lang="en-US" sz="2000" dirty="0">
              <a:solidFill>
                <a:schemeClr val="tx1"/>
              </a:solidFill>
              <a:effectLst/>
              <a:latin typeface="Arial" pitchFamily="34" charset="0"/>
              <a:cs typeface="Arial" pitchFamily="34" charset="0"/>
            </a:endParaRPr>
          </a:p>
          <a:p>
            <a:pPr>
              <a:buClr>
                <a:schemeClr val="bg1"/>
              </a:buClr>
              <a:buSzTx/>
            </a:pPr>
            <a:r>
              <a:rPr lang="en-US" sz="2000" dirty="0">
                <a:solidFill>
                  <a:schemeClr val="tx1"/>
                </a:solidFill>
                <a:effectLst/>
                <a:latin typeface="Arial" pitchFamily="34" charset="0"/>
                <a:cs typeface="Arial" pitchFamily="34" charset="0"/>
              </a:rPr>
              <a:t>UERE is the result of several </a:t>
            </a:r>
            <a:r>
              <a:rPr lang="en-US" sz="2000" dirty="0" smtClean="0">
                <a:solidFill>
                  <a:schemeClr val="tx1"/>
                </a:solidFill>
                <a:effectLst/>
                <a:latin typeface="Arial" pitchFamily="34" charset="0"/>
                <a:cs typeface="Arial" pitchFamily="34" charset="0"/>
              </a:rPr>
              <a:t>factors:</a:t>
            </a:r>
          </a:p>
          <a:p>
            <a:pPr lvl="2">
              <a:buClr>
                <a:schemeClr val="bg2">
                  <a:lumMod val="50000"/>
                </a:schemeClr>
              </a:buClr>
              <a:buSzPct val="101000"/>
              <a:buFont typeface="Wingdings" pitchFamily="2" charset="2"/>
              <a:buChar char="ü"/>
            </a:pPr>
            <a:r>
              <a:rPr lang="en-US" sz="1800" dirty="0" smtClean="0">
                <a:solidFill>
                  <a:schemeClr val="tx1"/>
                </a:solidFill>
                <a:effectLst/>
                <a:latin typeface="Arial" pitchFamily="34" charset="0"/>
                <a:cs typeface="Arial" pitchFamily="34" charset="0"/>
              </a:rPr>
              <a:t>the </a:t>
            </a:r>
            <a:r>
              <a:rPr lang="en-US" sz="1800" dirty="0">
                <a:solidFill>
                  <a:schemeClr val="tx1"/>
                </a:solidFill>
                <a:effectLst/>
                <a:latin typeface="Arial" pitchFamily="34" charset="0"/>
                <a:cs typeface="Arial" pitchFamily="34" charset="0"/>
              </a:rPr>
              <a:t>quality of </a:t>
            </a:r>
            <a:r>
              <a:rPr lang="en-US" sz="1800" dirty="0" smtClean="0">
                <a:solidFill>
                  <a:schemeClr val="tx1"/>
                </a:solidFill>
                <a:effectLst/>
                <a:latin typeface="Arial" pitchFamily="34" charset="0"/>
                <a:cs typeface="Arial" pitchFamily="34" charset="0"/>
              </a:rPr>
              <a:t>the broadcast </a:t>
            </a:r>
            <a:r>
              <a:rPr lang="en-US" sz="1800" dirty="0">
                <a:solidFill>
                  <a:schemeClr val="tx1"/>
                </a:solidFill>
                <a:effectLst/>
                <a:latin typeface="Arial" pitchFamily="34" charset="0"/>
                <a:cs typeface="Arial" pitchFamily="34" charset="0"/>
              </a:rPr>
              <a:t>signal in space, which varies from satellite to satellite and time to time</a:t>
            </a:r>
          </a:p>
          <a:p>
            <a:pPr lvl="2">
              <a:buClr>
                <a:schemeClr val="bg2">
                  <a:lumMod val="50000"/>
                </a:schemeClr>
              </a:buClr>
              <a:buSzPct val="101000"/>
              <a:buFont typeface="Wingdings" pitchFamily="2" charset="2"/>
              <a:buChar char="ü"/>
            </a:pPr>
            <a:r>
              <a:rPr lang="en-US" sz="1800" dirty="0" smtClean="0">
                <a:solidFill>
                  <a:schemeClr val="tx1"/>
                </a:solidFill>
                <a:effectLst/>
                <a:latin typeface="Arial" pitchFamily="34" charset="0"/>
                <a:cs typeface="Arial" pitchFamily="34" charset="0"/>
              </a:rPr>
              <a:t>the stability </a:t>
            </a:r>
            <a:r>
              <a:rPr lang="en-US" sz="1800" dirty="0">
                <a:solidFill>
                  <a:schemeClr val="tx1"/>
                </a:solidFill>
                <a:effectLst/>
                <a:latin typeface="Arial" pitchFamily="34" charset="0"/>
                <a:cs typeface="Arial" pitchFamily="34" charset="0"/>
              </a:rPr>
              <a:t>of particular satellite’s clock</a:t>
            </a:r>
          </a:p>
          <a:p>
            <a:pPr lvl="2">
              <a:buClr>
                <a:schemeClr val="bg2">
                  <a:lumMod val="50000"/>
                </a:schemeClr>
              </a:buClr>
              <a:buSzPct val="101000"/>
              <a:buFont typeface="Wingdings" pitchFamily="2" charset="2"/>
              <a:buChar char="ü"/>
            </a:pPr>
            <a:r>
              <a:rPr lang="en-US" sz="1800" dirty="0" smtClean="0">
                <a:solidFill>
                  <a:schemeClr val="tx1"/>
                </a:solidFill>
                <a:effectLst/>
                <a:latin typeface="Arial" pitchFamily="34" charset="0"/>
                <a:cs typeface="Arial" pitchFamily="34" charset="0"/>
              </a:rPr>
              <a:t>the predictability </a:t>
            </a:r>
            <a:r>
              <a:rPr lang="en-US" sz="1800" dirty="0">
                <a:solidFill>
                  <a:schemeClr val="tx1"/>
                </a:solidFill>
                <a:effectLst/>
                <a:latin typeface="Arial" pitchFamily="34" charset="0"/>
                <a:cs typeface="Arial" pitchFamily="34" charset="0"/>
              </a:rPr>
              <a:t>of the satellite’s orbit</a:t>
            </a:r>
          </a:p>
        </p:txBody>
      </p:sp>
    </p:spTree>
    <p:extLst>
      <p:ext uri="{BB962C8B-B14F-4D97-AF65-F5344CB8AC3E}">
        <p14:creationId xmlns:p14="http://schemas.microsoft.com/office/powerpoint/2010/main" val="2954489288"/>
      </p:ext>
    </p:extLst>
  </p:cSld>
  <p:clrMapOvr>
    <a:masterClrMapping/>
  </p:clrMapOvr>
  <p:transition advTm="27847"/>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AutoShape 13"/>
          <p:cNvSpPr>
            <a:spLocks noChangeAspect="1" noChangeArrowheads="1" noTextEdit="1"/>
          </p:cNvSpPr>
          <p:nvPr/>
        </p:nvSpPr>
        <p:spPr bwMode="auto">
          <a:xfrm>
            <a:off x="317500" y="1266825"/>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6" name="Rectangle 15"/>
          <p:cNvSpPr>
            <a:spLocks noChangeArrowheads="1"/>
          </p:cNvSpPr>
          <p:nvPr/>
        </p:nvSpPr>
        <p:spPr bwMode="auto">
          <a:xfrm>
            <a:off x="609023" y="1499394"/>
            <a:ext cx="8245475" cy="4572000"/>
          </a:xfrm>
          <a:prstGeom prst="rect">
            <a:avLst/>
          </a:prstGeom>
          <a:solidFill>
            <a:srgbClr val="FFFFFF"/>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endParaRPr lang="en-US"/>
          </a:p>
        </p:txBody>
      </p:sp>
      <p:sp>
        <p:nvSpPr>
          <p:cNvPr id="17424" name="Rectangle 16"/>
          <p:cNvSpPr>
            <a:spLocks noChangeArrowheads="1"/>
          </p:cNvSpPr>
          <p:nvPr/>
        </p:nvSpPr>
        <p:spPr bwMode="auto">
          <a:xfrm>
            <a:off x="1612900" y="1350963"/>
            <a:ext cx="330200" cy="4003675"/>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6200000" scaled="1"/>
            <a:tileRect/>
          </a:gradFill>
          <a:ln w="6350">
            <a:solidFill>
              <a:srgbClr val="000000"/>
            </a:solidFill>
            <a:miter lim="800000"/>
            <a:headEnd/>
            <a:tailEnd/>
          </a:ln>
          <a:effectLst>
            <a:outerShdw blurRad="76200" dir="18900000" sy="23000" kx="-1200000" algn="bl" rotWithShape="0">
              <a:prstClr val="black">
                <a:alpha val="20000"/>
              </a:prstClr>
            </a:outerShdw>
          </a:effectLst>
        </p:spPr>
        <p:txBody>
          <a:bodyPr/>
          <a:lstStyle/>
          <a:p>
            <a:pPr>
              <a:defRPr/>
            </a:pPr>
            <a:endParaRPr lang="en-US">
              <a:cs typeface="+mn-cs"/>
            </a:endParaRPr>
          </a:p>
        </p:txBody>
      </p:sp>
      <p:sp>
        <p:nvSpPr>
          <p:cNvPr id="17425" name="Rectangle 17"/>
          <p:cNvSpPr>
            <a:spLocks noChangeArrowheads="1"/>
          </p:cNvSpPr>
          <p:nvPr/>
        </p:nvSpPr>
        <p:spPr bwMode="auto">
          <a:xfrm>
            <a:off x="2341563" y="1343025"/>
            <a:ext cx="330200" cy="4011613"/>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6200000" scaled="1"/>
            <a:tileRect/>
          </a:gradFill>
          <a:ln w="6350">
            <a:solidFill>
              <a:srgbClr val="000000"/>
            </a:solidFill>
            <a:miter lim="800000"/>
            <a:headEnd/>
            <a:tailEnd/>
          </a:ln>
          <a:effectLst>
            <a:outerShdw blurRad="76200" dir="18900000" sy="23000" kx="-1200000" algn="bl" rotWithShape="0">
              <a:prstClr val="black">
                <a:alpha val="20000"/>
              </a:prstClr>
            </a:outerShdw>
          </a:effectLst>
        </p:spPr>
        <p:txBody>
          <a:bodyPr/>
          <a:lstStyle/>
          <a:p>
            <a:pPr>
              <a:defRPr/>
            </a:pPr>
            <a:endParaRPr lang="en-US">
              <a:cs typeface="+mn-cs"/>
            </a:endParaRPr>
          </a:p>
        </p:txBody>
      </p:sp>
      <p:sp>
        <p:nvSpPr>
          <p:cNvPr id="17426" name="Rectangle 18"/>
          <p:cNvSpPr>
            <a:spLocks noChangeArrowheads="1"/>
          </p:cNvSpPr>
          <p:nvPr/>
        </p:nvSpPr>
        <p:spPr bwMode="auto">
          <a:xfrm>
            <a:off x="3060700" y="1344613"/>
            <a:ext cx="330200" cy="4010025"/>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6200000" scaled="1"/>
            <a:tileRect/>
          </a:gradFill>
          <a:ln w="6350">
            <a:solidFill>
              <a:srgbClr val="000000"/>
            </a:solidFill>
            <a:miter lim="800000"/>
            <a:headEnd/>
            <a:tailEnd/>
          </a:ln>
          <a:effectLst>
            <a:outerShdw blurRad="76200" dir="18900000" sy="23000" kx="-1200000" algn="bl" rotWithShape="0">
              <a:prstClr val="black">
                <a:alpha val="20000"/>
              </a:prstClr>
            </a:outerShdw>
          </a:effectLst>
        </p:spPr>
        <p:txBody>
          <a:bodyPr/>
          <a:lstStyle/>
          <a:p>
            <a:pPr>
              <a:defRPr/>
            </a:pPr>
            <a:endParaRPr lang="en-US">
              <a:cs typeface="+mn-cs"/>
            </a:endParaRPr>
          </a:p>
        </p:txBody>
      </p:sp>
      <p:sp>
        <p:nvSpPr>
          <p:cNvPr id="17427" name="Rectangle 19"/>
          <p:cNvSpPr>
            <a:spLocks noChangeArrowheads="1"/>
          </p:cNvSpPr>
          <p:nvPr/>
        </p:nvSpPr>
        <p:spPr bwMode="auto">
          <a:xfrm>
            <a:off x="3770313" y="1354138"/>
            <a:ext cx="330200" cy="4000500"/>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6200000" scaled="1"/>
            <a:tileRect/>
          </a:gradFill>
          <a:ln w="6350">
            <a:solidFill>
              <a:srgbClr val="000000"/>
            </a:solidFill>
            <a:miter lim="800000"/>
            <a:headEnd/>
            <a:tailEnd/>
          </a:ln>
          <a:effectLst>
            <a:outerShdw blurRad="76200" dir="18900000" sy="23000" kx="-1200000" algn="bl" rotWithShape="0">
              <a:prstClr val="black">
                <a:alpha val="20000"/>
              </a:prstClr>
            </a:outerShdw>
          </a:effectLst>
        </p:spPr>
        <p:txBody>
          <a:bodyPr/>
          <a:lstStyle/>
          <a:p>
            <a:pPr>
              <a:defRPr/>
            </a:pPr>
            <a:endParaRPr lang="en-US">
              <a:cs typeface="+mn-cs"/>
            </a:endParaRPr>
          </a:p>
        </p:txBody>
      </p:sp>
      <p:sp>
        <p:nvSpPr>
          <p:cNvPr id="17428" name="Rectangle 20"/>
          <p:cNvSpPr>
            <a:spLocks noChangeArrowheads="1"/>
          </p:cNvSpPr>
          <p:nvPr/>
        </p:nvSpPr>
        <p:spPr bwMode="auto">
          <a:xfrm>
            <a:off x="4500563" y="1352550"/>
            <a:ext cx="309562" cy="4002088"/>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6200000" scaled="1"/>
            <a:tileRect/>
          </a:gradFill>
          <a:ln w="6350">
            <a:solidFill>
              <a:srgbClr val="000000"/>
            </a:solidFill>
            <a:miter lim="800000"/>
            <a:headEnd/>
            <a:tailEnd/>
          </a:ln>
          <a:effectLst>
            <a:outerShdw blurRad="76200" dir="18900000" sy="23000" kx="-1200000" algn="bl" rotWithShape="0">
              <a:prstClr val="black">
                <a:alpha val="20000"/>
              </a:prstClr>
            </a:outerShdw>
          </a:effectLst>
        </p:spPr>
        <p:txBody>
          <a:bodyPr/>
          <a:lstStyle/>
          <a:p>
            <a:pPr>
              <a:defRPr/>
            </a:pPr>
            <a:endParaRPr lang="en-US">
              <a:cs typeface="+mn-cs"/>
            </a:endParaRPr>
          </a:p>
        </p:txBody>
      </p:sp>
      <p:sp>
        <p:nvSpPr>
          <p:cNvPr id="17429" name="Rectangle 21"/>
          <p:cNvSpPr>
            <a:spLocks noChangeArrowheads="1"/>
          </p:cNvSpPr>
          <p:nvPr/>
        </p:nvSpPr>
        <p:spPr bwMode="auto">
          <a:xfrm>
            <a:off x="5218113" y="4514850"/>
            <a:ext cx="330200" cy="839788"/>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6200000" scaled="1"/>
            <a:tileRect/>
          </a:gradFill>
          <a:ln w="6350">
            <a:solidFill>
              <a:srgbClr val="000000"/>
            </a:solidFill>
            <a:miter lim="800000"/>
            <a:headEnd/>
            <a:tailEnd/>
          </a:ln>
          <a:effectLst>
            <a:outerShdw blurRad="76200" dir="18900000" sy="23000" kx="-1200000" algn="bl" rotWithShape="0">
              <a:prstClr val="black">
                <a:alpha val="20000"/>
              </a:prstClr>
            </a:outerShdw>
          </a:effectLst>
        </p:spPr>
        <p:txBody>
          <a:bodyPr/>
          <a:lstStyle/>
          <a:p>
            <a:pPr>
              <a:defRPr/>
            </a:pPr>
            <a:endParaRPr lang="en-US">
              <a:cs typeface="+mn-cs"/>
            </a:endParaRPr>
          </a:p>
        </p:txBody>
      </p:sp>
      <p:sp>
        <p:nvSpPr>
          <p:cNvPr id="17430" name="Rectangle 22"/>
          <p:cNvSpPr>
            <a:spLocks noChangeArrowheads="1"/>
          </p:cNvSpPr>
          <p:nvPr/>
        </p:nvSpPr>
        <p:spPr bwMode="auto">
          <a:xfrm>
            <a:off x="5937250" y="4718050"/>
            <a:ext cx="330200" cy="636588"/>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6200000" scaled="1"/>
            <a:tileRect/>
          </a:gradFill>
          <a:ln w="6350">
            <a:solidFill>
              <a:srgbClr val="000000"/>
            </a:solidFill>
            <a:miter lim="800000"/>
            <a:headEnd/>
            <a:tailEnd/>
          </a:ln>
          <a:effectLst>
            <a:outerShdw blurRad="76200" dir="18900000" sy="23000" kx="-1200000" algn="bl" rotWithShape="0">
              <a:prstClr val="black">
                <a:alpha val="20000"/>
              </a:prstClr>
            </a:outerShdw>
          </a:effectLst>
        </p:spPr>
        <p:txBody>
          <a:bodyPr/>
          <a:lstStyle/>
          <a:p>
            <a:pPr>
              <a:defRPr/>
            </a:pPr>
            <a:endParaRPr lang="en-US">
              <a:cs typeface="+mn-cs"/>
            </a:endParaRPr>
          </a:p>
        </p:txBody>
      </p:sp>
      <p:sp>
        <p:nvSpPr>
          <p:cNvPr id="17431" name="Rectangle 23"/>
          <p:cNvSpPr>
            <a:spLocks noChangeArrowheads="1"/>
          </p:cNvSpPr>
          <p:nvPr/>
        </p:nvSpPr>
        <p:spPr bwMode="auto">
          <a:xfrm>
            <a:off x="6675438" y="4762500"/>
            <a:ext cx="330200" cy="592138"/>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6200000" scaled="1"/>
            <a:tileRect/>
          </a:gradFill>
          <a:ln w="6350">
            <a:solidFill>
              <a:srgbClr val="000000"/>
            </a:solidFill>
            <a:miter lim="800000"/>
            <a:headEnd/>
            <a:tailEnd/>
          </a:ln>
          <a:effectLst>
            <a:outerShdw blurRad="76200" dir="18900000" sy="23000" kx="-1200000" algn="bl" rotWithShape="0">
              <a:prstClr val="black">
                <a:alpha val="20000"/>
              </a:prstClr>
            </a:outerShdw>
          </a:effectLst>
        </p:spPr>
        <p:txBody>
          <a:bodyPr/>
          <a:lstStyle/>
          <a:p>
            <a:pPr>
              <a:defRPr/>
            </a:pPr>
            <a:endParaRPr lang="en-US">
              <a:cs typeface="+mn-cs"/>
            </a:endParaRPr>
          </a:p>
        </p:txBody>
      </p:sp>
      <p:sp>
        <p:nvSpPr>
          <p:cNvPr id="17432" name="Rectangle 24"/>
          <p:cNvSpPr>
            <a:spLocks noChangeArrowheads="1"/>
          </p:cNvSpPr>
          <p:nvPr/>
        </p:nvSpPr>
        <p:spPr bwMode="auto">
          <a:xfrm>
            <a:off x="8108950" y="4872038"/>
            <a:ext cx="330200" cy="482600"/>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6200000" scaled="1"/>
            <a:tileRect/>
          </a:gradFill>
          <a:ln w="6350">
            <a:solidFill>
              <a:srgbClr val="000000"/>
            </a:solidFill>
            <a:miter lim="800000"/>
            <a:headEnd/>
            <a:tailEnd/>
          </a:ln>
          <a:effectLst>
            <a:outerShdw blurRad="76200" dir="18900000" sy="23000" kx="-1200000" algn="bl" rotWithShape="0">
              <a:prstClr val="black">
                <a:alpha val="20000"/>
              </a:prstClr>
            </a:outerShdw>
          </a:effectLst>
        </p:spPr>
        <p:txBody>
          <a:bodyPr/>
          <a:lstStyle/>
          <a:p>
            <a:pPr>
              <a:defRPr/>
            </a:pPr>
            <a:endParaRPr lang="en-US">
              <a:cs typeface="+mn-cs"/>
            </a:endParaRPr>
          </a:p>
        </p:txBody>
      </p:sp>
      <p:sp>
        <p:nvSpPr>
          <p:cNvPr id="8206" name="Line 25"/>
          <p:cNvSpPr>
            <a:spLocks noChangeShapeType="1"/>
          </p:cNvSpPr>
          <p:nvPr/>
        </p:nvSpPr>
        <p:spPr bwMode="auto">
          <a:xfrm>
            <a:off x="1400175" y="1644650"/>
            <a:ext cx="0" cy="37099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7" name="Line 26"/>
          <p:cNvSpPr>
            <a:spLocks noChangeShapeType="1"/>
          </p:cNvSpPr>
          <p:nvPr/>
        </p:nvSpPr>
        <p:spPr bwMode="auto">
          <a:xfrm>
            <a:off x="1341438" y="5354638"/>
            <a:ext cx="587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8" name="Line 27"/>
          <p:cNvSpPr>
            <a:spLocks noChangeShapeType="1"/>
          </p:cNvSpPr>
          <p:nvPr/>
        </p:nvSpPr>
        <p:spPr bwMode="auto">
          <a:xfrm>
            <a:off x="1341438" y="4824413"/>
            <a:ext cx="587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9" name="Line 28"/>
          <p:cNvSpPr>
            <a:spLocks noChangeShapeType="1"/>
          </p:cNvSpPr>
          <p:nvPr/>
        </p:nvSpPr>
        <p:spPr bwMode="auto">
          <a:xfrm>
            <a:off x="1341438" y="4295775"/>
            <a:ext cx="587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 name="Line 29"/>
          <p:cNvSpPr>
            <a:spLocks noChangeShapeType="1"/>
          </p:cNvSpPr>
          <p:nvPr/>
        </p:nvSpPr>
        <p:spPr bwMode="auto">
          <a:xfrm>
            <a:off x="1341438" y="3765550"/>
            <a:ext cx="587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 name="Line 30"/>
          <p:cNvSpPr>
            <a:spLocks noChangeShapeType="1"/>
          </p:cNvSpPr>
          <p:nvPr/>
        </p:nvSpPr>
        <p:spPr bwMode="auto">
          <a:xfrm>
            <a:off x="1341438" y="3235325"/>
            <a:ext cx="587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2" name="Line 31"/>
          <p:cNvSpPr>
            <a:spLocks noChangeShapeType="1"/>
          </p:cNvSpPr>
          <p:nvPr/>
        </p:nvSpPr>
        <p:spPr bwMode="auto">
          <a:xfrm>
            <a:off x="1341438" y="2705100"/>
            <a:ext cx="587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3" name="Line 32"/>
          <p:cNvSpPr>
            <a:spLocks noChangeShapeType="1"/>
          </p:cNvSpPr>
          <p:nvPr/>
        </p:nvSpPr>
        <p:spPr bwMode="auto">
          <a:xfrm>
            <a:off x="1341438" y="2174875"/>
            <a:ext cx="587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4" name="Line 33"/>
          <p:cNvSpPr>
            <a:spLocks noChangeShapeType="1"/>
          </p:cNvSpPr>
          <p:nvPr/>
        </p:nvSpPr>
        <p:spPr bwMode="auto">
          <a:xfrm>
            <a:off x="1341438" y="1644650"/>
            <a:ext cx="58737"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5" name="Line 35"/>
          <p:cNvSpPr>
            <a:spLocks noChangeShapeType="1"/>
          </p:cNvSpPr>
          <p:nvPr/>
        </p:nvSpPr>
        <p:spPr bwMode="auto">
          <a:xfrm flipV="1">
            <a:off x="1400175"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6" name="Rectangle 46"/>
          <p:cNvSpPr>
            <a:spLocks noChangeArrowheads="1"/>
          </p:cNvSpPr>
          <p:nvPr/>
        </p:nvSpPr>
        <p:spPr bwMode="auto">
          <a:xfrm>
            <a:off x="2371725" y="1408113"/>
            <a:ext cx="27463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dirty="0">
                <a:solidFill>
                  <a:schemeClr val="bg1"/>
                </a:solidFill>
              </a:rPr>
              <a:t>N/A</a:t>
            </a:r>
            <a:endParaRPr lang="en-US" dirty="0">
              <a:solidFill>
                <a:schemeClr val="bg1"/>
              </a:solidFill>
            </a:endParaRPr>
          </a:p>
        </p:txBody>
      </p:sp>
      <p:sp>
        <p:nvSpPr>
          <p:cNvPr id="8217" name="Rectangle 50"/>
          <p:cNvSpPr>
            <a:spLocks noChangeArrowheads="1"/>
          </p:cNvSpPr>
          <p:nvPr/>
        </p:nvSpPr>
        <p:spPr bwMode="auto">
          <a:xfrm>
            <a:off x="5272088" y="4265613"/>
            <a:ext cx="23018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1.6</a:t>
            </a:r>
            <a:endParaRPr lang="en-US"/>
          </a:p>
        </p:txBody>
      </p:sp>
      <p:sp>
        <p:nvSpPr>
          <p:cNvPr id="8218" name="Rectangle 51"/>
          <p:cNvSpPr>
            <a:spLocks noChangeArrowheads="1"/>
          </p:cNvSpPr>
          <p:nvPr/>
        </p:nvSpPr>
        <p:spPr bwMode="auto">
          <a:xfrm>
            <a:off x="5989638" y="4470400"/>
            <a:ext cx="23018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1.2</a:t>
            </a:r>
            <a:endParaRPr lang="en-US"/>
          </a:p>
        </p:txBody>
      </p:sp>
      <p:sp>
        <p:nvSpPr>
          <p:cNvPr id="8219" name="Rectangle 52"/>
          <p:cNvSpPr>
            <a:spLocks noChangeArrowheads="1"/>
          </p:cNvSpPr>
          <p:nvPr/>
        </p:nvSpPr>
        <p:spPr bwMode="auto">
          <a:xfrm>
            <a:off x="6735763" y="4516438"/>
            <a:ext cx="23018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1.1</a:t>
            </a:r>
            <a:endParaRPr lang="en-US"/>
          </a:p>
        </p:txBody>
      </p:sp>
      <p:sp>
        <p:nvSpPr>
          <p:cNvPr id="8220" name="Rectangle 53"/>
          <p:cNvSpPr>
            <a:spLocks noChangeArrowheads="1"/>
          </p:cNvSpPr>
          <p:nvPr/>
        </p:nvSpPr>
        <p:spPr bwMode="auto">
          <a:xfrm>
            <a:off x="8158163" y="4638675"/>
            <a:ext cx="234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0.9</a:t>
            </a:r>
            <a:endParaRPr lang="en-US" sz="1300"/>
          </a:p>
        </p:txBody>
      </p:sp>
      <p:sp>
        <p:nvSpPr>
          <p:cNvPr id="8221" name="Rectangle 54"/>
          <p:cNvSpPr>
            <a:spLocks noChangeArrowheads="1"/>
          </p:cNvSpPr>
          <p:nvPr/>
        </p:nvSpPr>
        <p:spPr bwMode="auto">
          <a:xfrm>
            <a:off x="1128713" y="5249863"/>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0</a:t>
            </a:r>
            <a:endParaRPr lang="en-US"/>
          </a:p>
        </p:txBody>
      </p:sp>
      <p:sp>
        <p:nvSpPr>
          <p:cNvPr id="8222" name="Rectangle 55"/>
          <p:cNvSpPr>
            <a:spLocks noChangeArrowheads="1"/>
          </p:cNvSpPr>
          <p:nvPr/>
        </p:nvSpPr>
        <p:spPr bwMode="auto">
          <a:xfrm>
            <a:off x="1128713" y="4719638"/>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a:t>
            </a:r>
            <a:endParaRPr lang="en-US"/>
          </a:p>
        </p:txBody>
      </p:sp>
      <p:sp>
        <p:nvSpPr>
          <p:cNvPr id="8223" name="Rectangle 56"/>
          <p:cNvSpPr>
            <a:spLocks noChangeArrowheads="1"/>
          </p:cNvSpPr>
          <p:nvPr/>
        </p:nvSpPr>
        <p:spPr bwMode="auto">
          <a:xfrm>
            <a:off x="1128713" y="4189413"/>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2</a:t>
            </a:r>
            <a:endParaRPr lang="en-US"/>
          </a:p>
        </p:txBody>
      </p:sp>
      <p:sp>
        <p:nvSpPr>
          <p:cNvPr id="8224" name="Rectangle 57"/>
          <p:cNvSpPr>
            <a:spLocks noChangeArrowheads="1"/>
          </p:cNvSpPr>
          <p:nvPr/>
        </p:nvSpPr>
        <p:spPr bwMode="auto">
          <a:xfrm>
            <a:off x="1128713" y="3659188"/>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3</a:t>
            </a:r>
            <a:endParaRPr lang="en-US"/>
          </a:p>
        </p:txBody>
      </p:sp>
      <p:sp>
        <p:nvSpPr>
          <p:cNvPr id="8225" name="Rectangle 58"/>
          <p:cNvSpPr>
            <a:spLocks noChangeArrowheads="1"/>
          </p:cNvSpPr>
          <p:nvPr/>
        </p:nvSpPr>
        <p:spPr bwMode="auto">
          <a:xfrm>
            <a:off x="1128713" y="3128963"/>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4</a:t>
            </a:r>
            <a:endParaRPr lang="en-US"/>
          </a:p>
        </p:txBody>
      </p:sp>
      <p:sp>
        <p:nvSpPr>
          <p:cNvPr id="8226" name="Rectangle 59"/>
          <p:cNvSpPr>
            <a:spLocks noChangeArrowheads="1"/>
          </p:cNvSpPr>
          <p:nvPr/>
        </p:nvSpPr>
        <p:spPr bwMode="auto">
          <a:xfrm>
            <a:off x="1128713" y="2598738"/>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5</a:t>
            </a:r>
            <a:endParaRPr lang="en-US"/>
          </a:p>
        </p:txBody>
      </p:sp>
      <p:sp>
        <p:nvSpPr>
          <p:cNvPr id="8227" name="Rectangle 60"/>
          <p:cNvSpPr>
            <a:spLocks noChangeArrowheads="1"/>
          </p:cNvSpPr>
          <p:nvPr/>
        </p:nvSpPr>
        <p:spPr bwMode="auto">
          <a:xfrm>
            <a:off x="1128713" y="2070100"/>
            <a:ext cx="9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6</a:t>
            </a:r>
            <a:endParaRPr lang="en-US"/>
          </a:p>
        </p:txBody>
      </p:sp>
      <p:sp>
        <p:nvSpPr>
          <p:cNvPr id="8228" name="Rectangle 61"/>
          <p:cNvSpPr>
            <a:spLocks noChangeArrowheads="1"/>
          </p:cNvSpPr>
          <p:nvPr/>
        </p:nvSpPr>
        <p:spPr bwMode="auto">
          <a:xfrm>
            <a:off x="1128713" y="1539875"/>
            <a:ext cx="9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7</a:t>
            </a:r>
            <a:endParaRPr lang="en-US"/>
          </a:p>
        </p:txBody>
      </p:sp>
      <p:sp>
        <p:nvSpPr>
          <p:cNvPr id="8229" name="Rectangle 71"/>
          <p:cNvSpPr>
            <a:spLocks noChangeArrowheads="1"/>
          </p:cNvSpPr>
          <p:nvPr/>
        </p:nvSpPr>
        <p:spPr bwMode="auto">
          <a:xfrm rot="-5400000">
            <a:off x="150019" y="3385344"/>
            <a:ext cx="13747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000000"/>
                </a:solidFill>
              </a:rPr>
              <a:t>RMS SIS URE (m)</a:t>
            </a:r>
            <a:endParaRPr lang="en-US"/>
          </a:p>
        </p:txBody>
      </p:sp>
      <p:sp>
        <p:nvSpPr>
          <p:cNvPr id="8230" name="Rectangle 72"/>
          <p:cNvSpPr>
            <a:spLocks noChangeArrowheads="1"/>
          </p:cNvSpPr>
          <p:nvPr/>
        </p:nvSpPr>
        <p:spPr bwMode="auto">
          <a:xfrm>
            <a:off x="468313" y="1343025"/>
            <a:ext cx="8245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p>
            <a:endParaRPr lang="en-US"/>
          </a:p>
        </p:txBody>
      </p:sp>
      <p:sp>
        <p:nvSpPr>
          <p:cNvPr id="8231" name="TextBox 10"/>
          <p:cNvSpPr txBox="1">
            <a:spLocks noChangeArrowheads="1"/>
          </p:cNvSpPr>
          <p:nvPr/>
        </p:nvSpPr>
        <p:spPr bwMode="auto">
          <a:xfrm rot="-5400000">
            <a:off x="-1276349" y="3389312"/>
            <a:ext cx="42862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Franklin Gothic Medium" pitchFamily="34" charset="0"/>
                <a:cs typeface="Arial" pitchFamily="34" charset="0"/>
              </a:defRPr>
            </a:lvl1pPr>
            <a:lvl2pPr marL="742950" indent="-285750" eaLnBrk="0" hangingPunct="0">
              <a:defRPr>
                <a:solidFill>
                  <a:schemeClr val="tx1"/>
                </a:solidFill>
                <a:latin typeface="Franklin Gothic Medium" pitchFamily="34" charset="0"/>
                <a:cs typeface="Arial" pitchFamily="34" charset="0"/>
              </a:defRPr>
            </a:lvl2pPr>
            <a:lvl3pPr marL="1143000" indent="-228600" eaLnBrk="0" hangingPunct="0">
              <a:defRPr>
                <a:solidFill>
                  <a:schemeClr val="tx1"/>
                </a:solidFill>
                <a:latin typeface="Franklin Gothic Medium" pitchFamily="34" charset="0"/>
                <a:cs typeface="Arial" pitchFamily="34" charset="0"/>
              </a:defRPr>
            </a:lvl3pPr>
            <a:lvl4pPr marL="1600200" indent="-228600" eaLnBrk="0" hangingPunct="0">
              <a:defRPr>
                <a:solidFill>
                  <a:schemeClr val="tx1"/>
                </a:solidFill>
                <a:latin typeface="Franklin Gothic Medium" pitchFamily="34" charset="0"/>
                <a:cs typeface="Arial" pitchFamily="34" charset="0"/>
              </a:defRPr>
            </a:lvl4pPr>
            <a:lvl5pPr marL="2057400" indent="-228600" eaLnBrk="0" hangingPunct="0">
              <a:defRPr>
                <a:solidFill>
                  <a:schemeClr val="tx1"/>
                </a:solidFill>
                <a:latin typeface="Franklin Gothic Medium"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Medium"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Medium"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Medium"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Medium" pitchFamily="34" charset="0"/>
                <a:cs typeface="Arial" pitchFamily="34" charset="0"/>
              </a:defRPr>
            </a:lvl9pPr>
          </a:lstStyle>
          <a:p>
            <a:pPr eaLnBrk="1" hangingPunct="1"/>
            <a:r>
              <a:rPr lang="en-US" sz="1400">
                <a:solidFill>
                  <a:srgbClr val="000000"/>
                </a:solidFill>
              </a:rPr>
              <a:t>RMS Signal-in-Space User Range Error (URE), meters</a:t>
            </a:r>
          </a:p>
        </p:txBody>
      </p:sp>
      <p:sp>
        <p:nvSpPr>
          <p:cNvPr id="8232" name="Text Box 12"/>
          <p:cNvSpPr txBox="1">
            <a:spLocks noChangeArrowheads="1"/>
          </p:cNvSpPr>
          <p:nvPr/>
        </p:nvSpPr>
        <p:spPr bwMode="auto">
          <a:xfrm>
            <a:off x="2701925" y="3032125"/>
            <a:ext cx="2605088" cy="430213"/>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Franklin Gothic Medium" pitchFamily="34" charset="0"/>
                <a:cs typeface="Arial" pitchFamily="34" charset="0"/>
              </a:defRPr>
            </a:lvl1pPr>
            <a:lvl2pPr marL="742950" indent="-285750" eaLnBrk="0" hangingPunct="0">
              <a:defRPr>
                <a:solidFill>
                  <a:schemeClr val="tx1"/>
                </a:solidFill>
                <a:latin typeface="Franklin Gothic Medium" pitchFamily="34" charset="0"/>
                <a:cs typeface="Arial" pitchFamily="34" charset="0"/>
              </a:defRPr>
            </a:lvl2pPr>
            <a:lvl3pPr marL="1143000" indent="-228600" eaLnBrk="0" hangingPunct="0">
              <a:defRPr>
                <a:solidFill>
                  <a:schemeClr val="tx1"/>
                </a:solidFill>
                <a:latin typeface="Franklin Gothic Medium" pitchFamily="34" charset="0"/>
                <a:cs typeface="Arial" pitchFamily="34" charset="0"/>
              </a:defRPr>
            </a:lvl3pPr>
            <a:lvl4pPr marL="1600200" indent="-228600" eaLnBrk="0" hangingPunct="0">
              <a:defRPr>
                <a:solidFill>
                  <a:schemeClr val="tx1"/>
                </a:solidFill>
                <a:latin typeface="Franklin Gothic Medium" pitchFamily="34" charset="0"/>
                <a:cs typeface="Arial" pitchFamily="34" charset="0"/>
              </a:defRPr>
            </a:lvl4pPr>
            <a:lvl5pPr marL="2057400" indent="-228600" eaLnBrk="0" hangingPunct="0">
              <a:defRPr>
                <a:solidFill>
                  <a:schemeClr val="tx1"/>
                </a:solidFill>
                <a:latin typeface="Franklin Gothic Medium"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Medium"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Medium"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Medium"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Medium" pitchFamily="34" charset="0"/>
                <a:cs typeface="Arial" pitchFamily="34" charset="0"/>
              </a:defRPr>
            </a:lvl9pPr>
          </a:lstStyle>
          <a:p>
            <a:pPr algn="ctr"/>
            <a:r>
              <a:rPr lang="en-US" sz="1400" dirty="0">
                <a:solidFill>
                  <a:srgbClr val="006600"/>
                </a:solidFill>
                <a:latin typeface="Franklin Gothic Demi" pitchFamily="34" charset="0"/>
              </a:rPr>
              <a:t>2008 SPS Performance Standard</a:t>
            </a:r>
          </a:p>
          <a:p>
            <a:pPr algn="ctr"/>
            <a:r>
              <a:rPr lang="en-US" sz="1400" dirty="0">
                <a:solidFill>
                  <a:srgbClr val="006600"/>
                </a:solidFill>
                <a:latin typeface="Franklin Gothic Demi" pitchFamily="34" charset="0"/>
              </a:rPr>
              <a:t>(Worst of any SPS SIS URE)</a:t>
            </a:r>
          </a:p>
        </p:txBody>
      </p:sp>
      <p:sp>
        <p:nvSpPr>
          <p:cNvPr id="8233" name="Line 9"/>
          <p:cNvSpPr>
            <a:spLocks noChangeShapeType="1"/>
          </p:cNvSpPr>
          <p:nvPr/>
        </p:nvSpPr>
        <p:spPr bwMode="auto">
          <a:xfrm>
            <a:off x="1438275" y="3228975"/>
            <a:ext cx="7162800" cy="46038"/>
          </a:xfrm>
          <a:prstGeom prst="line">
            <a:avLst/>
          </a:prstGeom>
          <a:noFill/>
          <a:ln w="25400">
            <a:solidFill>
              <a:srgbClr val="0066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234" name="Text Box 5"/>
          <p:cNvSpPr txBox="1">
            <a:spLocks noChangeArrowheads="1"/>
          </p:cNvSpPr>
          <p:nvPr/>
        </p:nvSpPr>
        <p:spPr bwMode="auto">
          <a:xfrm>
            <a:off x="2705100" y="2001838"/>
            <a:ext cx="2601913" cy="430212"/>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Franklin Gothic Medium" pitchFamily="34" charset="0"/>
                <a:cs typeface="Arial" pitchFamily="34" charset="0"/>
              </a:defRPr>
            </a:lvl1pPr>
            <a:lvl2pPr marL="742950" indent="-285750" eaLnBrk="0" hangingPunct="0">
              <a:defRPr>
                <a:solidFill>
                  <a:schemeClr val="tx1"/>
                </a:solidFill>
                <a:latin typeface="Franklin Gothic Medium" pitchFamily="34" charset="0"/>
                <a:cs typeface="Arial" pitchFamily="34" charset="0"/>
              </a:defRPr>
            </a:lvl2pPr>
            <a:lvl3pPr marL="1143000" indent="-228600" eaLnBrk="0" hangingPunct="0">
              <a:defRPr>
                <a:solidFill>
                  <a:schemeClr val="tx1"/>
                </a:solidFill>
                <a:latin typeface="Franklin Gothic Medium" pitchFamily="34" charset="0"/>
                <a:cs typeface="Arial" pitchFamily="34" charset="0"/>
              </a:defRPr>
            </a:lvl3pPr>
            <a:lvl4pPr marL="1600200" indent="-228600" eaLnBrk="0" hangingPunct="0">
              <a:defRPr>
                <a:solidFill>
                  <a:schemeClr val="tx1"/>
                </a:solidFill>
                <a:latin typeface="Franklin Gothic Medium" pitchFamily="34" charset="0"/>
                <a:cs typeface="Arial" pitchFamily="34" charset="0"/>
              </a:defRPr>
            </a:lvl4pPr>
            <a:lvl5pPr marL="2057400" indent="-228600" eaLnBrk="0" hangingPunct="0">
              <a:defRPr>
                <a:solidFill>
                  <a:schemeClr val="tx1"/>
                </a:solidFill>
                <a:latin typeface="Franklin Gothic Medium"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Medium"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Medium"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Medium"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Medium" pitchFamily="34" charset="0"/>
                <a:cs typeface="Arial" pitchFamily="34" charset="0"/>
              </a:defRPr>
            </a:lvl9pPr>
          </a:lstStyle>
          <a:p>
            <a:pPr algn="ctr"/>
            <a:r>
              <a:rPr lang="en-US" sz="1400">
                <a:solidFill>
                  <a:srgbClr val="006600"/>
                </a:solidFill>
                <a:latin typeface="Franklin Gothic Demi" pitchFamily="34" charset="0"/>
              </a:rPr>
              <a:t>2001 SPS Performance Standard</a:t>
            </a:r>
          </a:p>
          <a:p>
            <a:pPr algn="ctr"/>
            <a:r>
              <a:rPr lang="en-US" sz="1400">
                <a:solidFill>
                  <a:srgbClr val="006600"/>
                </a:solidFill>
                <a:latin typeface="Franklin Gothic Demi" pitchFamily="34" charset="0"/>
              </a:rPr>
              <a:t>(RMS over all SPS SIS URE) </a:t>
            </a:r>
          </a:p>
        </p:txBody>
      </p:sp>
      <p:sp>
        <p:nvSpPr>
          <p:cNvPr id="8235" name="Line 6"/>
          <p:cNvSpPr>
            <a:spLocks noChangeShapeType="1"/>
          </p:cNvSpPr>
          <p:nvPr/>
        </p:nvSpPr>
        <p:spPr bwMode="auto">
          <a:xfrm>
            <a:off x="1438275" y="2181225"/>
            <a:ext cx="7021513" cy="57150"/>
          </a:xfrm>
          <a:prstGeom prst="line">
            <a:avLst/>
          </a:prstGeom>
          <a:noFill/>
          <a:ln w="25400">
            <a:solidFill>
              <a:srgbClr val="0066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8236" name="Rectangle 73"/>
          <p:cNvSpPr>
            <a:spLocks noChangeArrowheads="1"/>
          </p:cNvSpPr>
          <p:nvPr/>
        </p:nvSpPr>
        <p:spPr bwMode="auto">
          <a:xfrm>
            <a:off x="1641475" y="1400175"/>
            <a:ext cx="2746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chemeClr val="bg1"/>
                </a:solidFill>
              </a:rPr>
              <a:t>N/A</a:t>
            </a:r>
            <a:endParaRPr lang="en-US">
              <a:solidFill>
                <a:schemeClr val="bg1"/>
              </a:solidFill>
            </a:endParaRPr>
          </a:p>
        </p:txBody>
      </p:sp>
      <p:sp>
        <p:nvSpPr>
          <p:cNvPr id="8237" name="Rectangle 74"/>
          <p:cNvSpPr>
            <a:spLocks noChangeArrowheads="1"/>
          </p:cNvSpPr>
          <p:nvPr/>
        </p:nvSpPr>
        <p:spPr bwMode="auto">
          <a:xfrm>
            <a:off x="3808413" y="1408113"/>
            <a:ext cx="2746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dirty="0">
                <a:solidFill>
                  <a:schemeClr val="bg1"/>
                </a:solidFill>
              </a:rPr>
              <a:t>N/A</a:t>
            </a:r>
            <a:endParaRPr lang="en-US" dirty="0">
              <a:solidFill>
                <a:schemeClr val="bg1"/>
              </a:solidFill>
            </a:endParaRPr>
          </a:p>
        </p:txBody>
      </p:sp>
      <p:sp>
        <p:nvSpPr>
          <p:cNvPr id="8238" name="Rectangle 75"/>
          <p:cNvSpPr>
            <a:spLocks noChangeArrowheads="1"/>
          </p:cNvSpPr>
          <p:nvPr/>
        </p:nvSpPr>
        <p:spPr bwMode="auto">
          <a:xfrm>
            <a:off x="4540250" y="1414463"/>
            <a:ext cx="274638"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chemeClr val="bg1"/>
                </a:solidFill>
              </a:rPr>
              <a:t>N/A</a:t>
            </a:r>
            <a:endParaRPr lang="en-US">
              <a:solidFill>
                <a:schemeClr val="bg1"/>
              </a:solidFill>
            </a:endParaRPr>
          </a:p>
        </p:txBody>
      </p:sp>
      <p:sp>
        <p:nvSpPr>
          <p:cNvPr id="8239" name="Rectangle 76"/>
          <p:cNvSpPr>
            <a:spLocks noChangeArrowheads="1"/>
          </p:cNvSpPr>
          <p:nvPr/>
        </p:nvSpPr>
        <p:spPr bwMode="auto">
          <a:xfrm>
            <a:off x="3087688" y="1400175"/>
            <a:ext cx="274637"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chemeClr val="bg1"/>
                </a:solidFill>
              </a:rPr>
              <a:t>N/A</a:t>
            </a:r>
            <a:endParaRPr lang="en-US">
              <a:solidFill>
                <a:schemeClr val="bg1"/>
              </a:solidFill>
            </a:endParaRPr>
          </a:p>
        </p:txBody>
      </p:sp>
      <p:sp>
        <p:nvSpPr>
          <p:cNvPr id="8240" name="AutoShape 77"/>
          <p:cNvSpPr>
            <a:spLocks/>
          </p:cNvSpPr>
          <p:nvPr/>
        </p:nvSpPr>
        <p:spPr bwMode="auto">
          <a:xfrm rot="5400000">
            <a:off x="3340100" y="3727451"/>
            <a:ext cx="122237" cy="3960812"/>
          </a:xfrm>
          <a:prstGeom prst="rightBrace">
            <a:avLst>
              <a:gd name="adj1" fmla="val 270023"/>
              <a:gd name="adj2" fmla="val 50000"/>
            </a:avLst>
          </a:prstGeom>
          <a:noFill/>
          <a:ln w="9525">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41" name="Text Box 78"/>
          <p:cNvSpPr txBox="1">
            <a:spLocks noChangeArrowheads="1"/>
          </p:cNvSpPr>
          <p:nvPr/>
        </p:nvSpPr>
        <p:spPr bwMode="auto">
          <a:xfrm>
            <a:off x="2490788" y="5697538"/>
            <a:ext cx="19335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Franklin Gothic Medium" pitchFamily="34" charset="0"/>
                <a:cs typeface="Arial" pitchFamily="34" charset="0"/>
              </a:defRPr>
            </a:lvl1pPr>
            <a:lvl2pPr marL="742950" indent="-285750" eaLnBrk="0" hangingPunct="0">
              <a:defRPr>
                <a:solidFill>
                  <a:schemeClr val="tx1"/>
                </a:solidFill>
                <a:latin typeface="Franklin Gothic Medium" pitchFamily="34" charset="0"/>
                <a:cs typeface="Arial" pitchFamily="34" charset="0"/>
              </a:defRPr>
            </a:lvl2pPr>
            <a:lvl3pPr marL="1143000" indent="-228600" eaLnBrk="0" hangingPunct="0">
              <a:defRPr>
                <a:solidFill>
                  <a:schemeClr val="tx1"/>
                </a:solidFill>
                <a:latin typeface="Franklin Gothic Medium" pitchFamily="34" charset="0"/>
                <a:cs typeface="Arial" pitchFamily="34" charset="0"/>
              </a:defRPr>
            </a:lvl3pPr>
            <a:lvl4pPr marL="1600200" indent="-228600" eaLnBrk="0" hangingPunct="0">
              <a:defRPr>
                <a:solidFill>
                  <a:schemeClr val="tx1"/>
                </a:solidFill>
                <a:latin typeface="Franklin Gothic Medium" pitchFamily="34" charset="0"/>
                <a:cs typeface="Arial" pitchFamily="34" charset="0"/>
              </a:defRPr>
            </a:lvl4pPr>
            <a:lvl5pPr marL="2057400" indent="-228600" eaLnBrk="0" hangingPunct="0">
              <a:defRPr>
                <a:solidFill>
                  <a:schemeClr val="tx1"/>
                </a:solidFill>
                <a:latin typeface="Franklin Gothic Medium" pitchFamily="34" charset="0"/>
                <a:cs typeface="Arial" pitchFamily="34" charset="0"/>
              </a:defRPr>
            </a:lvl5pPr>
            <a:lvl6pPr marL="2514600" indent="-228600" eaLnBrk="0" fontAlgn="base" hangingPunct="0">
              <a:spcBef>
                <a:spcPct val="0"/>
              </a:spcBef>
              <a:spcAft>
                <a:spcPct val="0"/>
              </a:spcAft>
              <a:defRPr>
                <a:solidFill>
                  <a:schemeClr val="tx1"/>
                </a:solidFill>
                <a:latin typeface="Franklin Gothic Medium" pitchFamily="34" charset="0"/>
                <a:cs typeface="Arial" pitchFamily="34" charset="0"/>
              </a:defRPr>
            </a:lvl6pPr>
            <a:lvl7pPr marL="2971800" indent="-228600" eaLnBrk="0" fontAlgn="base" hangingPunct="0">
              <a:spcBef>
                <a:spcPct val="0"/>
              </a:spcBef>
              <a:spcAft>
                <a:spcPct val="0"/>
              </a:spcAft>
              <a:defRPr>
                <a:solidFill>
                  <a:schemeClr val="tx1"/>
                </a:solidFill>
                <a:latin typeface="Franklin Gothic Medium" pitchFamily="34" charset="0"/>
                <a:cs typeface="Arial" pitchFamily="34" charset="0"/>
              </a:defRPr>
            </a:lvl7pPr>
            <a:lvl8pPr marL="3429000" indent="-228600" eaLnBrk="0" fontAlgn="base" hangingPunct="0">
              <a:spcBef>
                <a:spcPct val="0"/>
              </a:spcBef>
              <a:spcAft>
                <a:spcPct val="0"/>
              </a:spcAft>
              <a:defRPr>
                <a:solidFill>
                  <a:schemeClr val="tx1"/>
                </a:solidFill>
                <a:latin typeface="Franklin Gothic Medium" pitchFamily="34" charset="0"/>
                <a:cs typeface="Arial" pitchFamily="34" charset="0"/>
              </a:defRPr>
            </a:lvl8pPr>
            <a:lvl9pPr marL="3886200" indent="-228600" eaLnBrk="0" fontAlgn="base" hangingPunct="0">
              <a:spcBef>
                <a:spcPct val="0"/>
              </a:spcBef>
              <a:spcAft>
                <a:spcPct val="0"/>
              </a:spcAft>
              <a:defRPr>
                <a:solidFill>
                  <a:schemeClr val="tx1"/>
                </a:solidFill>
                <a:latin typeface="Franklin Gothic Medium" pitchFamily="34" charset="0"/>
                <a:cs typeface="Arial" pitchFamily="34" charset="0"/>
              </a:defRPr>
            </a:lvl9pPr>
          </a:lstStyle>
          <a:p>
            <a:pPr algn="ctr" eaLnBrk="1" hangingPunct="1">
              <a:spcBef>
                <a:spcPct val="50000"/>
              </a:spcBef>
            </a:pPr>
            <a:r>
              <a:rPr lang="en-US" sz="1000">
                <a:solidFill>
                  <a:srgbClr val="006600"/>
                </a:solidFill>
              </a:rPr>
              <a:t>Selective Availability (SA)</a:t>
            </a:r>
          </a:p>
        </p:txBody>
      </p:sp>
      <p:sp>
        <p:nvSpPr>
          <p:cNvPr id="73" name="AutoShape 9"/>
          <p:cNvSpPr>
            <a:spLocks noChangeArrowheads="1"/>
          </p:cNvSpPr>
          <p:nvPr/>
        </p:nvSpPr>
        <p:spPr bwMode="auto">
          <a:xfrm>
            <a:off x="555625" y="304800"/>
            <a:ext cx="8220075" cy="531813"/>
          </a:xfrm>
          <a:prstGeom prst="roundRect">
            <a:avLst>
              <a:gd name="adj" fmla="val 16667"/>
            </a:avLst>
          </a:prstGeom>
          <a:gradFill rotWithShape="1">
            <a:gsLst>
              <a:gs pos="0">
                <a:srgbClr val="FFFFD1"/>
              </a:gs>
              <a:gs pos="100000">
                <a:srgbClr val="FFFFD1">
                  <a:gamma/>
                  <a:tint val="0"/>
                  <a:invGamma/>
                </a:srgbClr>
              </a:gs>
            </a:gsLst>
            <a:lin ang="5400000" scaled="1"/>
          </a:gradFill>
          <a:ln w="12700">
            <a:solidFill>
              <a:srgbClr val="EFF4AA"/>
            </a:solidFill>
            <a:round/>
            <a:headEnd/>
            <a:tailEnd/>
          </a:ln>
          <a:effectLst>
            <a:outerShdw dist="35921" dir="2700000" algn="ctr" rotWithShape="0">
              <a:schemeClr val="bg2">
                <a:alpha val="50000"/>
              </a:schemeClr>
            </a:outerShdw>
          </a:effectLst>
        </p:spPr>
        <p:txBody>
          <a:bodyPr lIns="45710" tIns="0" rIns="45710" bIns="45710" anchor="ctr" anchorCtr="1">
            <a:spAutoFit/>
          </a:bodyPr>
          <a:lstStyle/>
          <a:p>
            <a:pPr algn="ctr">
              <a:defRPr/>
            </a:pPr>
            <a:r>
              <a:rPr lang="en-US" sz="2800" dirty="0" smtClean="0">
                <a:latin typeface="Franklin Gothic Demi" pitchFamily="34" charset="0"/>
                <a:cs typeface="+mn-cs"/>
              </a:rPr>
              <a:t>UERE accuracy </a:t>
            </a:r>
            <a:r>
              <a:rPr lang="en-US" sz="2800" dirty="0">
                <a:latin typeface="Franklin Gothic Demi" pitchFamily="34" charset="0"/>
                <a:cs typeface="+mn-cs"/>
              </a:rPr>
              <a:t>exceeds published standard</a:t>
            </a:r>
          </a:p>
        </p:txBody>
      </p:sp>
      <p:pic>
        <p:nvPicPr>
          <p:cNvPr id="82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1341438"/>
            <a:ext cx="2451100" cy="173355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8244" name="Rectangle 5"/>
          <p:cNvSpPr>
            <a:spLocks noChangeArrowheads="1"/>
          </p:cNvSpPr>
          <p:nvPr/>
        </p:nvSpPr>
        <p:spPr bwMode="auto">
          <a:xfrm>
            <a:off x="7027863" y="1604963"/>
            <a:ext cx="15605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p>
            <a:pPr eaLnBrk="0" hangingPunct="0">
              <a:lnSpc>
                <a:spcPct val="85000"/>
              </a:lnSpc>
            </a:pPr>
            <a:r>
              <a:rPr lang="en-US" sz="1000">
                <a:latin typeface="Franklin Gothic Book" pitchFamily="34" charset="0"/>
              </a:rPr>
              <a:t>Signal-in-Space User Range Error is the difference between a GPS satellite’s navigation data (position and clock) and the truth, projected on the line-of-sight to the user</a:t>
            </a:r>
          </a:p>
        </p:txBody>
      </p:sp>
      <p:sp>
        <p:nvSpPr>
          <p:cNvPr id="8245" name="Line 35"/>
          <p:cNvSpPr>
            <a:spLocks noChangeShapeType="1"/>
          </p:cNvSpPr>
          <p:nvPr/>
        </p:nvSpPr>
        <p:spPr bwMode="auto">
          <a:xfrm>
            <a:off x="1400175" y="5354638"/>
            <a:ext cx="72390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6" name="Line 36"/>
          <p:cNvSpPr>
            <a:spLocks noChangeShapeType="1"/>
          </p:cNvSpPr>
          <p:nvPr/>
        </p:nvSpPr>
        <p:spPr bwMode="auto">
          <a:xfrm flipV="1">
            <a:off x="1400175"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7" name="Line 37"/>
          <p:cNvSpPr>
            <a:spLocks noChangeShapeType="1"/>
          </p:cNvSpPr>
          <p:nvPr/>
        </p:nvSpPr>
        <p:spPr bwMode="auto">
          <a:xfrm flipV="1">
            <a:off x="2125663"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8" name="Line 38"/>
          <p:cNvSpPr>
            <a:spLocks noChangeShapeType="1"/>
          </p:cNvSpPr>
          <p:nvPr/>
        </p:nvSpPr>
        <p:spPr bwMode="auto">
          <a:xfrm flipV="1">
            <a:off x="2851150"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49" name="Line 39"/>
          <p:cNvSpPr>
            <a:spLocks noChangeShapeType="1"/>
          </p:cNvSpPr>
          <p:nvPr/>
        </p:nvSpPr>
        <p:spPr bwMode="auto">
          <a:xfrm flipV="1">
            <a:off x="3573463"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0" name="Line 40"/>
          <p:cNvSpPr>
            <a:spLocks noChangeShapeType="1"/>
          </p:cNvSpPr>
          <p:nvPr/>
        </p:nvSpPr>
        <p:spPr bwMode="auto">
          <a:xfrm flipV="1">
            <a:off x="4295775"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1" name="Line 41"/>
          <p:cNvSpPr>
            <a:spLocks noChangeShapeType="1"/>
          </p:cNvSpPr>
          <p:nvPr/>
        </p:nvSpPr>
        <p:spPr bwMode="auto">
          <a:xfrm flipV="1">
            <a:off x="5021263"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2" name="Line 42"/>
          <p:cNvSpPr>
            <a:spLocks noChangeShapeType="1"/>
          </p:cNvSpPr>
          <p:nvPr/>
        </p:nvSpPr>
        <p:spPr bwMode="auto">
          <a:xfrm flipV="1">
            <a:off x="5743575"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3" name="Line 43"/>
          <p:cNvSpPr>
            <a:spLocks noChangeShapeType="1"/>
          </p:cNvSpPr>
          <p:nvPr/>
        </p:nvSpPr>
        <p:spPr bwMode="auto">
          <a:xfrm flipV="1">
            <a:off x="6472238"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4" name="Line 44"/>
          <p:cNvSpPr>
            <a:spLocks noChangeShapeType="1"/>
          </p:cNvSpPr>
          <p:nvPr/>
        </p:nvSpPr>
        <p:spPr bwMode="auto">
          <a:xfrm flipV="1">
            <a:off x="7194550"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5" name="Line 45"/>
          <p:cNvSpPr>
            <a:spLocks noChangeShapeType="1"/>
          </p:cNvSpPr>
          <p:nvPr/>
        </p:nvSpPr>
        <p:spPr bwMode="auto">
          <a:xfrm flipV="1">
            <a:off x="8637588" y="535463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56" name="Rectangle 63"/>
          <p:cNvSpPr>
            <a:spLocks noChangeArrowheads="1"/>
          </p:cNvSpPr>
          <p:nvPr/>
        </p:nvSpPr>
        <p:spPr bwMode="auto">
          <a:xfrm>
            <a:off x="1554163" y="5491163"/>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1990</a:t>
            </a:r>
            <a:endParaRPr lang="en-US"/>
          </a:p>
        </p:txBody>
      </p:sp>
      <p:sp>
        <p:nvSpPr>
          <p:cNvPr id="8257" name="Rectangle 64"/>
          <p:cNvSpPr>
            <a:spLocks noChangeArrowheads="1"/>
          </p:cNvSpPr>
          <p:nvPr/>
        </p:nvSpPr>
        <p:spPr bwMode="auto">
          <a:xfrm>
            <a:off x="2293938" y="5491163"/>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1992</a:t>
            </a:r>
            <a:endParaRPr lang="en-US"/>
          </a:p>
        </p:txBody>
      </p:sp>
      <p:sp>
        <p:nvSpPr>
          <p:cNvPr id="8258" name="Rectangle 65"/>
          <p:cNvSpPr>
            <a:spLocks noChangeArrowheads="1"/>
          </p:cNvSpPr>
          <p:nvPr/>
        </p:nvSpPr>
        <p:spPr bwMode="auto">
          <a:xfrm>
            <a:off x="3040063" y="5491163"/>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1994</a:t>
            </a:r>
            <a:endParaRPr lang="en-US"/>
          </a:p>
        </p:txBody>
      </p:sp>
      <p:sp>
        <p:nvSpPr>
          <p:cNvPr id="8259" name="Rectangle 66"/>
          <p:cNvSpPr>
            <a:spLocks noChangeArrowheads="1"/>
          </p:cNvSpPr>
          <p:nvPr/>
        </p:nvSpPr>
        <p:spPr bwMode="auto">
          <a:xfrm>
            <a:off x="3751263" y="5491163"/>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1996</a:t>
            </a:r>
            <a:endParaRPr lang="en-US"/>
          </a:p>
        </p:txBody>
      </p:sp>
      <p:sp>
        <p:nvSpPr>
          <p:cNvPr id="8260" name="Rectangle 67"/>
          <p:cNvSpPr>
            <a:spLocks noChangeArrowheads="1"/>
          </p:cNvSpPr>
          <p:nvPr/>
        </p:nvSpPr>
        <p:spPr bwMode="auto">
          <a:xfrm>
            <a:off x="4481513" y="5491163"/>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1997</a:t>
            </a:r>
            <a:endParaRPr lang="en-US"/>
          </a:p>
        </p:txBody>
      </p:sp>
      <p:sp>
        <p:nvSpPr>
          <p:cNvPr id="8261" name="Rectangle 68"/>
          <p:cNvSpPr>
            <a:spLocks noChangeArrowheads="1"/>
          </p:cNvSpPr>
          <p:nvPr/>
        </p:nvSpPr>
        <p:spPr bwMode="auto">
          <a:xfrm>
            <a:off x="5200650" y="5491163"/>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2001</a:t>
            </a:r>
            <a:endParaRPr lang="en-US"/>
          </a:p>
        </p:txBody>
      </p:sp>
      <p:sp>
        <p:nvSpPr>
          <p:cNvPr id="8262" name="Rectangle 69"/>
          <p:cNvSpPr>
            <a:spLocks noChangeArrowheads="1"/>
          </p:cNvSpPr>
          <p:nvPr/>
        </p:nvSpPr>
        <p:spPr bwMode="auto">
          <a:xfrm>
            <a:off x="5930900" y="5491163"/>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2004</a:t>
            </a:r>
            <a:endParaRPr lang="en-US"/>
          </a:p>
        </p:txBody>
      </p:sp>
      <p:sp>
        <p:nvSpPr>
          <p:cNvPr id="8263" name="Rectangle 70"/>
          <p:cNvSpPr>
            <a:spLocks noChangeArrowheads="1"/>
          </p:cNvSpPr>
          <p:nvPr/>
        </p:nvSpPr>
        <p:spPr bwMode="auto">
          <a:xfrm>
            <a:off x="6650038" y="5491163"/>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2006</a:t>
            </a:r>
            <a:endParaRPr lang="en-US"/>
          </a:p>
        </p:txBody>
      </p:sp>
      <p:sp>
        <p:nvSpPr>
          <p:cNvPr id="8264" name="Rectangle 71"/>
          <p:cNvSpPr>
            <a:spLocks noChangeArrowheads="1"/>
          </p:cNvSpPr>
          <p:nvPr/>
        </p:nvSpPr>
        <p:spPr bwMode="auto">
          <a:xfrm>
            <a:off x="8097838" y="5491163"/>
            <a:ext cx="3905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2009</a:t>
            </a:r>
            <a:endParaRPr lang="en-US"/>
          </a:p>
        </p:txBody>
      </p:sp>
      <p:sp>
        <p:nvSpPr>
          <p:cNvPr id="8265" name="Line 43"/>
          <p:cNvSpPr>
            <a:spLocks noChangeShapeType="1"/>
          </p:cNvSpPr>
          <p:nvPr/>
        </p:nvSpPr>
        <p:spPr bwMode="auto">
          <a:xfrm flipV="1">
            <a:off x="7910513" y="5360988"/>
            <a:ext cx="0" cy="460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66" name="Rectangle 71"/>
          <p:cNvSpPr>
            <a:spLocks noChangeArrowheads="1"/>
          </p:cNvSpPr>
          <p:nvPr/>
        </p:nvSpPr>
        <p:spPr bwMode="auto">
          <a:xfrm>
            <a:off x="7373938" y="5491163"/>
            <a:ext cx="3683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2008</a:t>
            </a:r>
            <a:endParaRPr lang="en-US"/>
          </a:p>
        </p:txBody>
      </p:sp>
      <p:sp>
        <p:nvSpPr>
          <p:cNvPr id="106" name="Text Box 4"/>
          <p:cNvSpPr txBox="1">
            <a:spLocks noChangeArrowheads="1"/>
          </p:cNvSpPr>
          <p:nvPr/>
        </p:nvSpPr>
        <p:spPr bwMode="auto">
          <a:xfrm rot="594354">
            <a:off x="5789689" y="4180856"/>
            <a:ext cx="2180152" cy="306214"/>
          </a:xfrm>
          <a:prstGeom prst="rect">
            <a:avLst/>
          </a:prstGeom>
          <a:noFill/>
          <a:ln w="9525">
            <a:noFill/>
            <a:miter lim="800000"/>
            <a:headEnd/>
            <a:tailEnd/>
          </a:ln>
          <a:scene3d>
            <a:camera prst="orthographicFront">
              <a:rot lat="0" lon="0" rev="0"/>
            </a:camera>
            <a:lightRig rig="threePt" dir="t"/>
          </a:scene3d>
        </p:spPr>
        <p:txBody>
          <a:bodyPr>
            <a:spAutoFit/>
          </a:bodyPr>
          <a:lstStyle/>
          <a:p>
            <a:pPr>
              <a:spcBef>
                <a:spcPct val="50000"/>
              </a:spcBef>
              <a:defRPr/>
            </a:pPr>
            <a:r>
              <a:rPr lang="en-US" sz="1400" dirty="0">
                <a:solidFill>
                  <a:schemeClr val="bg2"/>
                </a:solidFill>
                <a:latin typeface="Franklin Gothic Demi"/>
                <a:cs typeface="+mn-cs"/>
              </a:rPr>
              <a:t>Decreasing range error</a:t>
            </a:r>
          </a:p>
        </p:txBody>
      </p:sp>
      <p:sp>
        <p:nvSpPr>
          <p:cNvPr id="107" name="Rectangle 24"/>
          <p:cNvSpPr>
            <a:spLocks noChangeArrowheads="1"/>
          </p:cNvSpPr>
          <p:nvPr/>
        </p:nvSpPr>
        <p:spPr bwMode="auto">
          <a:xfrm>
            <a:off x="7385050" y="4818063"/>
            <a:ext cx="330200" cy="527050"/>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16200000" scaled="1"/>
            <a:tileRect/>
          </a:gradFill>
          <a:ln w="6350">
            <a:solidFill>
              <a:srgbClr val="000000"/>
            </a:solidFill>
            <a:miter lim="800000"/>
            <a:headEnd/>
            <a:tailEnd/>
          </a:ln>
          <a:effectLst>
            <a:outerShdw blurRad="76200" dir="18900000" sy="23000" kx="-1200000" algn="bl" rotWithShape="0">
              <a:prstClr val="black">
                <a:alpha val="20000"/>
              </a:prstClr>
            </a:outerShdw>
          </a:effectLst>
        </p:spPr>
        <p:txBody>
          <a:bodyPr/>
          <a:lstStyle/>
          <a:p>
            <a:pPr>
              <a:defRPr/>
            </a:pPr>
            <a:endParaRPr lang="en-US">
              <a:cs typeface="+mn-cs"/>
            </a:endParaRPr>
          </a:p>
        </p:txBody>
      </p:sp>
      <p:sp>
        <p:nvSpPr>
          <p:cNvPr id="8269" name="Rectangle 53"/>
          <p:cNvSpPr>
            <a:spLocks noChangeArrowheads="1"/>
          </p:cNvSpPr>
          <p:nvPr/>
        </p:nvSpPr>
        <p:spPr bwMode="auto">
          <a:xfrm>
            <a:off x="7434263" y="4576763"/>
            <a:ext cx="23018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a:solidFill>
                  <a:srgbClr val="000000"/>
                </a:solidFill>
              </a:rPr>
              <a:t>1.0</a:t>
            </a:r>
            <a:endParaRPr lang="en-US" sz="1300"/>
          </a:p>
        </p:txBody>
      </p:sp>
    </p:spTree>
    <p:extLst>
      <p:ext uri="{BB962C8B-B14F-4D97-AF65-F5344CB8AC3E}">
        <p14:creationId xmlns:p14="http://schemas.microsoft.com/office/powerpoint/2010/main" val="3947412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0690"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352800"/>
            <a:ext cx="4413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90691"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3381375"/>
            <a:ext cx="4600575"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0692" name="Rectangle 4"/>
          <p:cNvSpPr>
            <a:spLocks noGrp="1" noChangeArrowheads="1"/>
          </p:cNvSpPr>
          <p:nvPr>
            <p:ph type="body" sz="half" idx="2"/>
          </p:nvPr>
        </p:nvSpPr>
        <p:spPr>
          <a:xfrm>
            <a:off x="191984" y="1676400"/>
            <a:ext cx="8875816" cy="1314450"/>
          </a:xfrm>
          <a:solidFill>
            <a:schemeClr val="bg1"/>
          </a:solidFill>
          <a:ln/>
        </p:spPr>
        <p:txBody>
          <a:bodyPr/>
          <a:lstStyle/>
          <a:p>
            <a:pPr>
              <a:lnSpc>
                <a:spcPct val="80000"/>
              </a:lnSpc>
              <a:buClr>
                <a:schemeClr val="bg2">
                  <a:lumMod val="50000"/>
                </a:schemeClr>
              </a:buClr>
              <a:buFont typeface="Wingdings" pitchFamily="2" charset="2"/>
              <a:buChar char="ü"/>
            </a:pPr>
            <a:endParaRPr lang="en-US" sz="2000" dirty="0" smtClean="0">
              <a:solidFill>
                <a:schemeClr val="tx1"/>
              </a:solidFill>
              <a:effectLst/>
            </a:endParaRPr>
          </a:p>
          <a:p>
            <a:pPr>
              <a:lnSpc>
                <a:spcPct val="80000"/>
              </a:lnSpc>
              <a:buClr>
                <a:schemeClr val="bg2">
                  <a:lumMod val="50000"/>
                </a:schemeClr>
              </a:buClr>
              <a:buFont typeface="Wingdings" pitchFamily="2" charset="2"/>
              <a:buChar char="ü"/>
            </a:pPr>
            <a:r>
              <a:rPr lang="en-US" sz="2000" dirty="0" smtClean="0">
                <a:solidFill>
                  <a:schemeClr val="tx1"/>
                </a:solidFill>
                <a:effectLst/>
              </a:rPr>
              <a:t>depends </a:t>
            </a:r>
            <a:r>
              <a:rPr lang="en-US" sz="2000" dirty="0">
                <a:solidFill>
                  <a:schemeClr val="tx1"/>
                </a:solidFill>
                <a:effectLst/>
              </a:rPr>
              <a:t>on the geometry of satellites, as seen by the receiver</a:t>
            </a:r>
          </a:p>
          <a:p>
            <a:pPr>
              <a:lnSpc>
                <a:spcPct val="80000"/>
              </a:lnSpc>
              <a:buClr>
                <a:schemeClr val="bg2">
                  <a:lumMod val="50000"/>
                </a:schemeClr>
              </a:buClr>
              <a:buFont typeface="Wingdings" pitchFamily="2" charset="2"/>
              <a:buChar char="ü"/>
            </a:pPr>
            <a:endParaRPr lang="en-US" sz="2000" dirty="0">
              <a:solidFill>
                <a:schemeClr val="tx1"/>
              </a:solidFill>
              <a:effectLst/>
            </a:endParaRPr>
          </a:p>
          <a:p>
            <a:pPr>
              <a:lnSpc>
                <a:spcPct val="80000"/>
              </a:lnSpc>
              <a:buClr>
                <a:schemeClr val="bg2">
                  <a:lumMod val="50000"/>
                </a:schemeClr>
              </a:buClr>
              <a:buFont typeface="Wingdings" pitchFamily="2" charset="2"/>
              <a:buChar char="ü"/>
            </a:pPr>
            <a:r>
              <a:rPr lang="en-US" sz="2000" dirty="0" smtClean="0">
                <a:solidFill>
                  <a:schemeClr val="tx1"/>
                </a:solidFill>
                <a:effectLst/>
              </a:rPr>
              <a:t>used </a:t>
            </a:r>
            <a:r>
              <a:rPr lang="en-US" sz="2000" dirty="0">
                <a:solidFill>
                  <a:schemeClr val="tx1"/>
                </a:solidFill>
                <a:effectLst/>
              </a:rPr>
              <a:t>in cooperation with the </a:t>
            </a:r>
            <a:r>
              <a:rPr lang="en-US" sz="2000" dirty="0" smtClean="0">
                <a:solidFill>
                  <a:schemeClr val="tx1"/>
                </a:solidFill>
                <a:effectLst/>
              </a:rPr>
              <a:t>UERE </a:t>
            </a:r>
            <a:r>
              <a:rPr lang="en-US" sz="2000" dirty="0">
                <a:solidFill>
                  <a:schemeClr val="tx1"/>
                </a:solidFill>
                <a:effectLst/>
              </a:rPr>
              <a:t>to forecast navigation and time errors</a:t>
            </a:r>
          </a:p>
        </p:txBody>
      </p:sp>
      <p:sp>
        <p:nvSpPr>
          <p:cNvPr id="2290693" name="Rectangle 5"/>
          <p:cNvSpPr>
            <a:spLocks noChangeArrowheads="1"/>
          </p:cNvSpPr>
          <p:nvPr/>
        </p:nvSpPr>
        <p:spPr bwMode="auto">
          <a:xfrm>
            <a:off x="4419600" y="3581400"/>
            <a:ext cx="18319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1800" dirty="0">
                <a:solidFill>
                  <a:schemeClr val="tx1"/>
                </a:solidFill>
                <a:latin typeface="Footlight MT Light" pitchFamily="18" charset="0"/>
              </a:rPr>
              <a:t>Good (Low) DOP</a:t>
            </a:r>
          </a:p>
          <a:p>
            <a:pPr algn="l"/>
            <a:r>
              <a:rPr lang="en-US" sz="1800" dirty="0">
                <a:solidFill>
                  <a:schemeClr val="tx1"/>
                </a:solidFill>
                <a:latin typeface="Footlight MT Light" pitchFamily="18" charset="0"/>
              </a:rPr>
              <a:t>Conditions:</a:t>
            </a:r>
          </a:p>
        </p:txBody>
      </p:sp>
      <p:sp>
        <p:nvSpPr>
          <p:cNvPr id="2290694" name="Rectangle 6"/>
          <p:cNvSpPr>
            <a:spLocks noChangeArrowheads="1"/>
          </p:cNvSpPr>
          <p:nvPr/>
        </p:nvSpPr>
        <p:spPr bwMode="auto">
          <a:xfrm>
            <a:off x="280988" y="5254625"/>
            <a:ext cx="17938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r>
              <a:rPr lang="en-US" sz="1800" dirty="0">
                <a:solidFill>
                  <a:schemeClr val="tx1"/>
                </a:solidFill>
                <a:latin typeface="Footlight MT Light" pitchFamily="18" charset="0"/>
              </a:rPr>
              <a:t>Poor (High) DOP</a:t>
            </a:r>
          </a:p>
          <a:p>
            <a:pPr algn="l"/>
            <a:r>
              <a:rPr lang="en-US" sz="1800" dirty="0">
                <a:solidFill>
                  <a:schemeClr val="tx1"/>
                </a:solidFill>
                <a:latin typeface="Footlight MT Light" pitchFamily="18" charset="0"/>
              </a:rPr>
              <a:t>Conditions</a:t>
            </a:r>
            <a:r>
              <a:rPr lang="en-US" sz="1800" dirty="0">
                <a:solidFill>
                  <a:schemeClr val="bg2"/>
                </a:solidFill>
                <a:latin typeface="Footlight MT Light" pitchFamily="18" charset="0"/>
              </a:rPr>
              <a:t>:</a:t>
            </a:r>
          </a:p>
        </p:txBody>
      </p:sp>
      <p:sp>
        <p:nvSpPr>
          <p:cNvPr id="2290695" name="Rectangle 7"/>
          <p:cNvSpPr>
            <a:spLocks noGrp="1" noChangeArrowheads="1"/>
          </p:cNvSpPr>
          <p:nvPr>
            <p:ph type="title" idx="4294967295"/>
          </p:nvPr>
        </p:nvSpPr>
        <p:spPr>
          <a:xfrm>
            <a:off x="685800" y="299605"/>
            <a:ext cx="7848600" cy="70485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dirty="0">
                <a:solidFill>
                  <a:schemeClr val="bg1"/>
                </a:solidFill>
                <a:latin typeface="Tahoma" pitchFamily="34" charset="0"/>
              </a:rPr>
              <a:t>Dilution of Precision (DOP)</a:t>
            </a:r>
          </a:p>
        </p:txBody>
      </p:sp>
    </p:spTree>
    <p:extLst>
      <p:ext uri="{BB962C8B-B14F-4D97-AF65-F5344CB8AC3E}">
        <p14:creationId xmlns:p14="http://schemas.microsoft.com/office/powerpoint/2010/main" val="1063085963"/>
      </p:ext>
    </p:extLst>
  </p:cSld>
  <p:clrMapOvr>
    <a:masterClrMapping/>
  </p:clrMapOvr>
  <p:transition advTm="24826"/>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11"/>
          <p:cNvSpPr>
            <a:spLocks noGrp="1" noChangeArrowheads="1"/>
          </p:cNvSpPr>
          <p:nvPr>
            <p:ph type="body" idx="1"/>
          </p:nvPr>
        </p:nvSpPr>
        <p:spPr>
          <a:xfrm>
            <a:off x="762000" y="2590800"/>
            <a:ext cx="7791450" cy="1905000"/>
          </a:xfrm>
        </p:spPr>
        <p:txBody>
          <a:bodyPr/>
          <a:lstStyle/>
          <a:p>
            <a:pPr marL="0" indent="0" eaLnBrk="1" hangingPunct="1">
              <a:buFontTx/>
              <a:buNone/>
            </a:pPr>
            <a:r>
              <a:rPr lang="en-US" sz="2000" dirty="0" smtClean="0">
                <a:solidFill>
                  <a:schemeClr val="tx1"/>
                </a:solidFill>
                <a:latin typeface="Arial" pitchFamily="34" charset="0"/>
                <a:cs typeface="Arial" pitchFamily="34" charset="0"/>
              </a:rPr>
              <a:t>U.S. commitments to civil GPS performance are documented in the GPS Standard Positioning Service Performance Standard (2008).</a:t>
            </a:r>
          </a:p>
          <a:p>
            <a:pPr marL="0" indent="0" eaLnBrk="1" hangingPunct="1">
              <a:buFontTx/>
              <a:buNone/>
            </a:pPr>
            <a:endParaRPr lang="en-US" sz="2000" dirty="0" smtClean="0"/>
          </a:p>
          <a:p>
            <a:pPr marL="0" indent="0" eaLnBrk="1" hangingPunct="1">
              <a:buFontTx/>
              <a:buNone/>
            </a:pPr>
            <a:endParaRPr lang="en-US" sz="2000" dirty="0" smtClean="0"/>
          </a:p>
          <a:p>
            <a:pPr marL="0" indent="0" eaLnBrk="1" hangingPunct="1">
              <a:buFontTx/>
              <a:buNone/>
            </a:pPr>
            <a:endParaRPr lang="en-US" sz="2000" dirty="0" smtClean="0"/>
          </a:p>
          <a:p>
            <a:pPr marL="0" indent="0" eaLnBrk="1" hangingPunct="1">
              <a:buFontTx/>
              <a:buNone/>
            </a:pPr>
            <a:endParaRPr lang="en-US" sz="2000" dirty="0" smtClean="0"/>
          </a:p>
          <a:p>
            <a:pPr marL="0" indent="0" eaLnBrk="1" hangingPunct="1">
              <a:buFontTx/>
              <a:buNone/>
            </a:pPr>
            <a:endParaRPr lang="en-US" sz="2000" dirty="0" smtClean="0"/>
          </a:p>
          <a:p>
            <a:pPr marL="0" indent="0" eaLnBrk="1" hangingPunct="1">
              <a:buFontTx/>
              <a:buNone/>
            </a:pPr>
            <a:endParaRPr lang="en-US" sz="2000" dirty="0" smtClean="0"/>
          </a:p>
          <a:p>
            <a:pPr marL="0" indent="0" eaLnBrk="1" hangingPunct="1">
              <a:buFontTx/>
              <a:buNone/>
            </a:pPr>
            <a:endParaRPr lang="en-US" sz="2000" dirty="0" smtClean="0"/>
          </a:p>
        </p:txBody>
      </p:sp>
      <p:graphicFrame>
        <p:nvGraphicFramePr>
          <p:cNvPr id="14341" name="Object 4"/>
          <p:cNvGraphicFramePr>
            <a:graphicFrameLocks noGrp="1" noChangeAspect="1"/>
          </p:cNvGraphicFramePr>
          <p:nvPr>
            <p:ph sz="half" idx="4294967295"/>
            <p:extLst>
              <p:ext uri="{D42A27DB-BD31-4B8C-83A1-F6EECF244321}">
                <p14:modId xmlns:p14="http://schemas.microsoft.com/office/powerpoint/2010/main" val="1618974302"/>
              </p:ext>
            </p:extLst>
          </p:nvPr>
        </p:nvGraphicFramePr>
        <p:xfrm>
          <a:off x="2133600" y="3581400"/>
          <a:ext cx="5459413" cy="2260600"/>
        </p:xfrm>
        <a:graphic>
          <a:graphicData uri="http://schemas.openxmlformats.org/presentationml/2006/ole">
            <mc:AlternateContent xmlns:mc="http://schemas.openxmlformats.org/markup-compatibility/2006">
              <mc:Choice xmlns:v="urn:schemas-microsoft-com:vml" Requires="v">
                <p:oleObj spid="_x0000_s1660962" name="Document" r:id="rId4" imgW="6302126" imgH="2610490" progId="Word.Document.8">
                  <p:embed/>
                </p:oleObj>
              </mc:Choice>
              <mc:Fallback>
                <p:oleObj name="Document" r:id="rId4" imgW="6302126" imgH="2610490" progId="Word.Document.8">
                  <p:embed/>
                  <p:pic>
                    <p:nvPicPr>
                      <p:cNvPr id="0" name=""/>
                      <p:cNvPicPr>
                        <a:picLocks noChangeAspect="1" noChangeArrowheads="1"/>
                      </p:cNvPicPr>
                      <p:nvPr/>
                    </p:nvPicPr>
                    <p:blipFill>
                      <a:blip r:embed="rId5"/>
                      <a:srcRect/>
                      <a:stretch>
                        <a:fillRect/>
                      </a:stretch>
                    </p:blipFill>
                    <p:spPr bwMode="auto">
                      <a:xfrm>
                        <a:off x="2133600" y="3581400"/>
                        <a:ext cx="5459413" cy="22606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 name="Rectangle 2"/>
          <p:cNvSpPr>
            <a:spLocks noGrp="1" noChangeArrowheads="1"/>
          </p:cNvSpPr>
          <p:nvPr>
            <p:ph type="title"/>
          </p:nvPr>
        </p:nvSpPr>
        <p:spPr>
          <a:xfrm>
            <a:off x="533400" y="381000"/>
            <a:ext cx="8286750" cy="8382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dirty="0" smtClean="0">
                <a:solidFill>
                  <a:schemeClr val="bg1"/>
                </a:solidFill>
                <a:latin typeface="Tahoma" pitchFamily="34" charset="0"/>
              </a:rPr>
              <a:t>GPS Positioning Accuracy Specifications</a:t>
            </a:r>
            <a:endParaRPr lang="en-US" sz="3600" dirty="0">
              <a:solidFill>
                <a:schemeClr val="bg1"/>
              </a:solidFill>
              <a:latin typeface="Tahoma" pitchFamily="34" charset="0"/>
            </a:endParaRPr>
          </a:p>
        </p:txBody>
      </p:sp>
    </p:spTree>
    <p:extLst>
      <p:ext uri="{BB962C8B-B14F-4D97-AF65-F5344CB8AC3E}">
        <p14:creationId xmlns:p14="http://schemas.microsoft.com/office/powerpoint/2010/main" val="1948659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1" y="769918"/>
            <a:ext cx="8991599" cy="5486400"/>
          </a:xfrm>
          <a:prstGeom prst="rect">
            <a:avLst/>
          </a:prstGeom>
        </p:spPr>
      </p:pic>
      <p:sp>
        <p:nvSpPr>
          <p:cNvPr id="9" name="Rectangle 7"/>
          <p:cNvSpPr>
            <a:spLocks noGrp="1" noChangeArrowheads="1"/>
          </p:cNvSpPr>
          <p:nvPr>
            <p:ph type="title"/>
          </p:nvPr>
        </p:nvSpPr>
        <p:spPr>
          <a:xfrm>
            <a:off x="990600" y="152400"/>
            <a:ext cx="7715250" cy="609600"/>
          </a:xfrm>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GB" sz="2400" dirty="0" smtClean="0">
                <a:solidFill>
                  <a:schemeClr val="bg1"/>
                </a:solidFill>
                <a:latin typeface="Tahoma" pitchFamily="34" charset="0"/>
              </a:rPr>
              <a:t>Recent </a:t>
            </a:r>
            <a:r>
              <a:rPr lang="en-GB" sz="2400" dirty="0" smtClean="0">
                <a:solidFill>
                  <a:schemeClr val="bg1"/>
                </a:solidFill>
                <a:latin typeface="Tahoma" pitchFamily="34" charset="0"/>
              </a:rPr>
              <a:t>Measurements </a:t>
            </a:r>
            <a:r>
              <a:rPr lang="en-GB" sz="2400" dirty="0" smtClean="0">
                <a:solidFill>
                  <a:schemeClr val="bg1"/>
                </a:solidFill>
                <a:latin typeface="Tahoma" pitchFamily="34" charset="0"/>
              </a:rPr>
              <a:t>of Horizontal Accuracy</a:t>
            </a:r>
            <a:endParaRPr lang="en-US" sz="2400" dirty="0">
              <a:solidFill>
                <a:schemeClr val="bg1"/>
              </a:solidFill>
              <a:latin typeface="Tahoma" pitchFamily="34" charset="0"/>
            </a:endParaRPr>
          </a:p>
        </p:txBody>
      </p:sp>
    </p:spTree>
    <p:extLst>
      <p:ext uri="{BB962C8B-B14F-4D97-AF65-F5344CB8AC3E}">
        <p14:creationId xmlns:p14="http://schemas.microsoft.com/office/powerpoint/2010/main" val="1406059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p:cNvSpPr>
            <a:spLocks noGrp="1" noChangeArrowheads="1"/>
          </p:cNvSpPr>
          <p:nvPr>
            <p:ph type="title"/>
          </p:nvPr>
        </p:nvSpPr>
        <p:spPr>
          <a:xfrm>
            <a:off x="685800" y="304800"/>
            <a:ext cx="771525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dirty="0">
                <a:solidFill>
                  <a:schemeClr val="bg1"/>
                </a:solidFill>
                <a:latin typeface="Tahoma" pitchFamily="34" charset="0"/>
              </a:rPr>
              <a:t>LF Radio</a:t>
            </a:r>
            <a:endParaRPr lang="en-US" sz="3600" dirty="0">
              <a:solidFill>
                <a:schemeClr val="bg1"/>
              </a:solidFill>
              <a:effectLst>
                <a:outerShdw blurRad="38100" dist="38100" dir="2700000" algn="tl">
                  <a:srgbClr val="C0C0C0"/>
                </a:outerShdw>
              </a:effectLst>
              <a:latin typeface="Tahoma" pitchFamily="34" charset="0"/>
            </a:endParaRPr>
          </a:p>
        </p:txBody>
      </p:sp>
      <p:sp>
        <p:nvSpPr>
          <p:cNvPr id="1155075" name="Rectangle 3"/>
          <p:cNvSpPr>
            <a:spLocks noGrp="1" noChangeArrowheads="1"/>
          </p:cNvSpPr>
          <p:nvPr>
            <p:ph type="body" sz="half" idx="1"/>
          </p:nvPr>
        </p:nvSpPr>
        <p:spPr>
          <a:xfrm>
            <a:off x="685800" y="1752600"/>
            <a:ext cx="7772400" cy="4419600"/>
          </a:xfrm>
          <a:noFill/>
          <a:ln/>
        </p:spPr>
        <p:txBody>
          <a:bodyPr>
            <a:normAutofit/>
          </a:bodyPr>
          <a:lstStyle/>
          <a:p>
            <a:pPr>
              <a:buClr>
                <a:schemeClr val="bg1"/>
              </a:buClr>
            </a:pPr>
            <a:endParaRPr lang="en-US" sz="2400" dirty="0" smtClean="0">
              <a:solidFill>
                <a:srgbClr val="000000"/>
              </a:solidFill>
              <a:effectLst/>
            </a:endParaRPr>
          </a:p>
          <a:p>
            <a:pPr>
              <a:buClr>
                <a:schemeClr val="bg1"/>
              </a:buClr>
            </a:pPr>
            <a:endParaRPr lang="en-US" dirty="0">
              <a:solidFill>
                <a:srgbClr val="000000"/>
              </a:solidFill>
            </a:endParaRPr>
          </a:p>
          <a:p>
            <a:pPr>
              <a:buFont typeface="Wingdings" pitchFamily="2" charset="2"/>
              <a:buChar char="ü"/>
            </a:pPr>
            <a:r>
              <a:rPr lang="en-US" sz="2200" dirty="0" smtClean="0">
                <a:solidFill>
                  <a:srgbClr val="000000"/>
                </a:solidFill>
                <a:effectLst/>
                <a:latin typeface="Arial" pitchFamily="34" charset="0"/>
                <a:cs typeface="Arial" pitchFamily="34" charset="0"/>
              </a:rPr>
              <a:t>Before satellites, the most accurate time signals were sent by LF </a:t>
            </a:r>
            <a:r>
              <a:rPr lang="en-US" sz="2200" dirty="0">
                <a:solidFill>
                  <a:srgbClr val="000000"/>
                </a:solidFill>
                <a:effectLst/>
                <a:latin typeface="Arial" pitchFamily="34" charset="0"/>
                <a:cs typeface="Arial" pitchFamily="34" charset="0"/>
              </a:rPr>
              <a:t>(low frequency) </a:t>
            </a:r>
            <a:r>
              <a:rPr lang="en-US" sz="2200" dirty="0" smtClean="0">
                <a:solidFill>
                  <a:srgbClr val="000000"/>
                </a:solidFill>
                <a:effectLst/>
                <a:latin typeface="Arial" pitchFamily="34" charset="0"/>
                <a:cs typeface="Arial" pitchFamily="34" charset="0"/>
              </a:rPr>
              <a:t>radio.  LF is </a:t>
            </a:r>
            <a:r>
              <a:rPr lang="en-US" sz="2200" dirty="0">
                <a:solidFill>
                  <a:srgbClr val="000000"/>
                </a:solidFill>
                <a:effectLst/>
                <a:latin typeface="Arial" pitchFamily="34" charset="0"/>
                <a:cs typeface="Arial" pitchFamily="34" charset="0"/>
              </a:rPr>
              <a:t>the part of the spectrum from 30 to 300 kHz, also known as </a:t>
            </a:r>
            <a:r>
              <a:rPr lang="en-US" sz="2200" dirty="0" err="1">
                <a:solidFill>
                  <a:srgbClr val="000000"/>
                </a:solidFill>
                <a:effectLst/>
                <a:latin typeface="Arial" pitchFamily="34" charset="0"/>
                <a:cs typeface="Arial" pitchFamily="34" charset="0"/>
              </a:rPr>
              <a:t>longwave</a:t>
            </a:r>
            <a:r>
              <a:rPr lang="en-US" sz="2200" dirty="0">
                <a:solidFill>
                  <a:srgbClr val="000000"/>
                </a:solidFill>
                <a:effectLst/>
                <a:latin typeface="Arial" pitchFamily="34" charset="0"/>
                <a:cs typeface="Arial" pitchFamily="34" charset="0"/>
              </a:rPr>
              <a:t>.</a:t>
            </a:r>
          </a:p>
          <a:p>
            <a:pPr>
              <a:buFont typeface="Wingdings" pitchFamily="2" charset="2"/>
              <a:buChar char="ü"/>
            </a:pPr>
            <a:endParaRPr lang="en-US" sz="2200" dirty="0" smtClean="0">
              <a:solidFill>
                <a:srgbClr val="000000"/>
              </a:solidFill>
              <a:effectLst/>
              <a:latin typeface="Arial" pitchFamily="34" charset="0"/>
              <a:cs typeface="Arial" pitchFamily="34" charset="0"/>
            </a:endParaRPr>
          </a:p>
          <a:p>
            <a:pPr>
              <a:buFont typeface="Wingdings" pitchFamily="2" charset="2"/>
              <a:buChar char="ü"/>
            </a:pPr>
            <a:r>
              <a:rPr lang="en-US" sz="2200" dirty="0" smtClean="0">
                <a:solidFill>
                  <a:srgbClr val="000000"/>
                </a:solidFill>
                <a:effectLst/>
                <a:latin typeface="Arial" pitchFamily="34" charset="0"/>
                <a:cs typeface="Arial" pitchFamily="34" charset="0"/>
              </a:rPr>
              <a:t>LF </a:t>
            </a:r>
            <a:r>
              <a:rPr lang="en-US" sz="2200" dirty="0">
                <a:solidFill>
                  <a:srgbClr val="000000"/>
                </a:solidFill>
                <a:effectLst/>
                <a:latin typeface="Arial" pitchFamily="34" charset="0"/>
                <a:cs typeface="Arial" pitchFamily="34" charset="0"/>
              </a:rPr>
              <a:t>signals are </a:t>
            </a:r>
            <a:r>
              <a:rPr lang="en-US" sz="2200" dirty="0" smtClean="0">
                <a:solidFill>
                  <a:srgbClr val="000000"/>
                </a:solidFill>
                <a:effectLst/>
                <a:latin typeface="Arial" pitchFamily="34" charset="0"/>
                <a:cs typeface="Arial" pitchFamily="34" charset="0"/>
              </a:rPr>
              <a:t>still used </a:t>
            </a:r>
            <a:r>
              <a:rPr lang="en-US" sz="2200" dirty="0">
                <a:solidFill>
                  <a:srgbClr val="000000"/>
                </a:solidFill>
                <a:effectLst/>
                <a:latin typeface="Arial" pitchFamily="34" charset="0"/>
                <a:cs typeface="Arial" pitchFamily="34" charset="0"/>
              </a:rPr>
              <a:t>to send time signals to radio controlled clocks on frequencies such as 40, 60, and 77.5 </a:t>
            </a:r>
            <a:r>
              <a:rPr lang="en-US" sz="2200" dirty="0" smtClean="0">
                <a:solidFill>
                  <a:srgbClr val="000000"/>
                </a:solidFill>
                <a:effectLst/>
                <a:latin typeface="Arial" pitchFamily="34" charset="0"/>
                <a:cs typeface="Arial" pitchFamily="34" charset="0"/>
              </a:rPr>
              <a:t>kHz using simple modulation schemes.</a:t>
            </a:r>
            <a:endParaRPr lang="en-US" sz="2200" dirty="0">
              <a:solidFill>
                <a:srgbClr val="000000"/>
              </a:solidFill>
              <a:effectLst/>
              <a:latin typeface="Arial" pitchFamily="34" charset="0"/>
              <a:cs typeface="Arial" pitchFamily="34" charset="0"/>
            </a:endParaRPr>
          </a:p>
          <a:p>
            <a:pPr marL="914400" lvl="3" indent="0">
              <a:buNone/>
            </a:pPr>
            <a:r>
              <a:rPr lang="en-US" dirty="0">
                <a:solidFill>
                  <a:srgbClr val="000000"/>
                </a:solidFill>
                <a:effectLst/>
                <a:latin typeface="Arial" pitchFamily="34" charset="0"/>
                <a:cs typeface="Arial" pitchFamily="34" charset="0"/>
              </a:rPr>
              <a:t>NIST Radio Station WWVB (60 kHz</a:t>
            </a:r>
            <a:r>
              <a:rPr lang="en-US" dirty="0" smtClean="0">
                <a:solidFill>
                  <a:srgbClr val="000000"/>
                </a:solidFill>
                <a:effectLst/>
                <a:latin typeface="Arial" pitchFamily="34" charset="0"/>
                <a:cs typeface="Arial" pitchFamily="34" charset="0"/>
              </a:rPr>
              <a:t>) is one example.</a:t>
            </a:r>
            <a:endParaRPr lang="en-US" dirty="0">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val="320504049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99906" name="Rectangle 2"/>
          <p:cNvSpPr>
            <a:spLocks noGrp="1" noChangeArrowheads="1"/>
          </p:cNvSpPr>
          <p:nvPr>
            <p:ph type="title" idx="4294967295"/>
          </p:nvPr>
        </p:nvSpPr>
        <p:spPr>
          <a:xfrm>
            <a:off x="152400" y="914400"/>
            <a:ext cx="8763000" cy="3962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dirty="0" smtClean="0">
                <a:solidFill>
                  <a:srgbClr val="000000"/>
                </a:solidFill>
                <a:latin typeface="Tahoma" pitchFamily="34" charset="0"/>
              </a:rPr>
              <a:t>How accurate is GPS time?</a:t>
            </a:r>
            <a:endParaRPr lang="en-US" sz="3600" dirty="0">
              <a:solidFill>
                <a:srgbClr val="000000"/>
              </a:solidFill>
              <a:effectLst>
                <a:outerShdw blurRad="38100" dist="38100" dir="2700000" algn="tl">
                  <a:srgbClr val="C0C0C0"/>
                </a:outerShdw>
              </a:effectLst>
              <a:latin typeface="Tahoma" pitchFamily="34" charset="0"/>
            </a:endParaRPr>
          </a:p>
        </p:txBody>
      </p:sp>
    </p:spTree>
    <p:extLst>
      <p:ext uri="{BB962C8B-B14F-4D97-AF65-F5344CB8AC3E}">
        <p14:creationId xmlns:p14="http://schemas.microsoft.com/office/powerpoint/2010/main" val="352698204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0930" name="Rectangle 2"/>
          <p:cNvSpPr>
            <a:spLocks noGrp="1" noChangeArrowheads="1"/>
          </p:cNvSpPr>
          <p:nvPr>
            <p:ph type="title"/>
          </p:nvPr>
        </p:nvSpPr>
        <p:spPr>
          <a:xfrm>
            <a:off x="914400" y="0"/>
            <a:ext cx="7715250" cy="6858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rgbClr val="000000"/>
                </a:solidFill>
                <a:latin typeface="Tahoma" pitchFamily="34" charset="0"/>
              </a:rPr>
              <a:t>What is GPS Time?</a:t>
            </a:r>
            <a:endParaRPr lang="en-US" sz="3200" b="1" i="1" dirty="0">
              <a:solidFill>
                <a:srgbClr val="000000"/>
              </a:solidFill>
              <a:effectLst>
                <a:outerShdw blurRad="38100" dist="38100" dir="2700000" algn="tl">
                  <a:srgbClr val="C0C0C0"/>
                </a:outerShdw>
              </a:effectLst>
              <a:latin typeface="Tahoma" pitchFamily="34" charset="0"/>
            </a:endParaRPr>
          </a:p>
        </p:txBody>
      </p:sp>
      <p:sp>
        <p:nvSpPr>
          <p:cNvPr id="2300931" name="Rectangle 3"/>
          <p:cNvSpPr>
            <a:spLocks noChangeArrowheads="1"/>
          </p:cNvSpPr>
          <p:nvPr/>
        </p:nvSpPr>
        <p:spPr bwMode="auto">
          <a:xfrm>
            <a:off x="381000" y="838200"/>
            <a:ext cx="84582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l">
              <a:spcBef>
                <a:spcPct val="20000"/>
              </a:spcBef>
              <a:buClr>
                <a:schemeClr val="bg2">
                  <a:lumMod val="50000"/>
                </a:schemeClr>
              </a:buClr>
              <a:buSzPct val="100000"/>
              <a:buFont typeface="Wingdings" pitchFamily="2" charset="2"/>
              <a:buChar char="ü"/>
            </a:pPr>
            <a:r>
              <a:rPr lang="en-US" sz="1600" dirty="0" smtClean="0">
                <a:solidFill>
                  <a:schemeClr val="tx1"/>
                </a:solidFill>
                <a:latin typeface="Arial" pitchFamily="34" charset="0"/>
                <a:cs typeface="Arial" pitchFamily="34" charset="0"/>
              </a:rPr>
              <a:t>GPS time is controlled </a:t>
            </a:r>
            <a:r>
              <a:rPr lang="en-US" sz="1600" dirty="0">
                <a:solidFill>
                  <a:schemeClr val="tx1"/>
                </a:solidFill>
                <a:latin typeface="Arial" pitchFamily="34" charset="0"/>
                <a:cs typeface="Arial" pitchFamily="34" charset="0"/>
              </a:rPr>
              <a:t>by the United States Naval Observatory (USNO), but not exactly the same thing as UTC(USNO</a:t>
            </a:r>
            <a:r>
              <a:rPr lang="en-US" sz="1600" dirty="0" smtClean="0">
                <a:solidFill>
                  <a:schemeClr val="tx1"/>
                </a:solidFill>
                <a:latin typeface="Arial" pitchFamily="34" charset="0"/>
                <a:cs typeface="Arial" pitchFamily="34" charset="0"/>
              </a:rPr>
              <a:t>).</a:t>
            </a:r>
          </a:p>
          <a:p>
            <a:pPr marL="342900" indent="-342900" algn="l">
              <a:spcBef>
                <a:spcPct val="20000"/>
              </a:spcBef>
              <a:buClr>
                <a:schemeClr val="bg2">
                  <a:lumMod val="50000"/>
                </a:schemeClr>
              </a:buClr>
              <a:buSzPct val="100000"/>
              <a:buFont typeface="Wingdings" pitchFamily="2" charset="2"/>
              <a:buChar char="ü"/>
            </a:pPr>
            <a:endParaRPr lang="en-US" sz="1600" dirty="0" smtClean="0">
              <a:solidFill>
                <a:schemeClr val="tx1"/>
              </a:solidFill>
              <a:latin typeface="Arial" pitchFamily="34" charset="0"/>
              <a:cs typeface="Arial" pitchFamily="34" charset="0"/>
            </a:endParaRPr>
          </a:p>
          <a:p>
            <a:pPr marL="342900" indent="-342900" algn="l">
              <a:spcBef>
                <a:spcPct val="20000"/>
              </a:spcBef>
              <a:buClr>
                <a:schemeClr val="bg2">
                  <a:lumMod val="50000"/>
                </a:schemeClr>
              </a:buClr>
              <a:buSzPct val="100000"/>
              <a:buFont typeface="Wingdings" pitchFamily="2" charset="2"/>
              <a:buChar char="ü"/>
            </a:pPr>
            <a:r>
              <a:rPr lang="en-US" sz="1600" dirty="0" smtClean="0">
                <a:solidFill>
                  <a:schemeClr val="tx1"/>
                </a:solidFill>
                <a:latin typeface="Arial" pitchFamily="34" charset="0"/>
                <a:cs typeface="Arial" pitchFamily="34" charset="0"/>
              </a:rPr>
              <a:t>GPS </a:t>
            </a:r>
            <a:r>
              <a:rPr lang="en-US" sz="1600" dirty="0">
                <a:solidFill>
                  <a:schemeClr val="tx1"/>
                </a:solidFill>
                <a:latin typeface="Arial" pitchFamily="34" charset="0"/>
                <a:cs typeface="Arial" pitchFamily="34" charset="0"/>
              </a:rPr>
              <a:t>time differs from </a:t>
            </a:r>
            <a:r>
              <a:rPr lang="en-US" sz="1600" dirty="0" smtClean="0">
                <a:solidFill>
                  <a:schemeClr val="tx1"/>
                </a:solidFill>
                <a:latin typeface="Arial" pitchFamily="34" charset="0"/>
                <a:cs typeface="Arial" pitchFamily="34" charset="0"/>
              </a:rPr>
              <a:t>UTC(USNO) </a:t>
            </a:r>
            <a:r>
              <a:rPr lang="en-US" sz="1600" dirty="0">
                <a:solidFill>
                  <a:schemeClr val="tx1"/>
                </a:solidFill>
                <a:latin typeface="Arial" pitchFamily="34" charset="0"/>
                <a:cs typeface="Arial" pitchFamily="34" charset="0"/>
              </a:rPr>
              <a:t>by the number of leap seconds that have occurred since the origination of the GPS time scale (January 6, 1980); this value is equal to </a:t>
            </a:r>
            <a:r>
              <a:rPr lang="en-US" sz="1600" dirty="0" smtClean="0">
                <a:solidFill>
                  <a:schemeClr val="tx1"/>
                </a:solidFill>
                <a:latin typeface="Arial" pitchFamily="34" charset="0"/>
                <a:cs typeface="Arial" pitchFamily="34" charset="0"/>
              </a:rPr>
              <a:t>16 </a:t>
            </a:r>
            <a:r>
              <a:rPr lang="en-US" sz="1600" dirty="0">
                <a:solidFill>
                  <a:schemeClr val="tx1"/>
                </a:solidFill>
                <a:latin typeface="Arial" pitchFamily="34" charset="0"/>
                <a:cs typeface="Arial" pitchFamily="34" charset="0"/>
              </a:rPr>
              <a:t>s as of </a:t>
            </a:r>
            <a:r>
              <a:rPr lang="en-US" sz="1600" dirty="0" smtClean="0">
                <a:solidFill>
                  <a:schemeClr val="tx1"/>
                </a:solidFill>
                <a:latin typeface="Arial" pitchFamily="34" charset="0"/>
                <a:cs typeface="Arial" pitchFamily="34" charset="0"/>
              </a:rPr>
              <a:t>September 2012, and increases </a:t>
            </a:r>
            <a:r>
              <a:rPr lang="en-US" sz="1600" dirty="0">
                <a:solidFill>
                  <a:schemeClr val="tx1"/>
                </a:solidFill>
                <a:latin typeface="Arial" pitchFamily="34" charset="0"/>
                <a:cs typeface="Arial" pitchFamily="34" charset="0"/>
              </a:rPr>
              <a:t>each time there is a leap second. The navigation message contains a leap second correction, however, and GPS receivers automatically correct the time-of-day solution</a:t>
            </a:r>
            <a:r>
              <a:rPr lang="en-US" sz="1600" dirty="0" smtClean="0">
                <a:solidFill>
                  <a:schemeClr val="tx1"/>
                </a:solidFill>
                <a:latin typeface="Arial" pitchFamily="34" charset="0"/>
                <a:cs typeface="Arial" pitchFamily="34" charset="0"/>
              </a:rPr>
              <a:t>.</a:t>
            </a:r>
          </a:p>
          <a:p>
            <a:pPr marL="342900" indent="-342900" algn="l">
              <a:spcBef>
                <a:spcPct val="20000"/>
              </a:spcBef>
              <a:buClr>
                <a:schemeClr val="bg2">
                  <a:lumMod val="50000"/>
                </a:schemeClr>
              </a:buClr>
              <a:buSzPct val="100000"/>
              <a:buFont typeface="Wingdings" pitchFamily="2" charset="2"/>
              <a:buChar char="ü"/>
            </a:pPr>
            <a:endParaRPr lang="en-US" sz="1600" dirty="0">
              <a:solidFill>
                <a:schemeClr val="tx1"/>
              </a:solidFill>
              <a:latin typeface="Arial" pitchFamily="34" charset="0"/>
              <a:cs typeface="Arial" pitchFamily="34" charset="0"/>
            </a:endParaRPr>
          </a:p>
          <a:p>
            <a:pPr marL="342900" indent="-342900" algn="l">
              <a:spcBef>
                <a:spcPct val="50000"/>
              </a:spcBef>
              <a:buClr>
                <a:schemeClr val="bg2">
                  <a:lumMod val="50000"/>
                </a:schemeClr>
              </a:buClr>
              <a:buSzPct val="100000"/>
              <a:buFont typeface="Wingdings" pitchFamily="2" charset="2"/>
              <a:buChar char="ü"/>
            </a:pPr>
            <a:r>
              <a:rPr lang="en-US" sz="1600" dirty="0" smtClean="0">
                <a:solidFill>
                  <a:schemeClr val="tx1"/>
                </a:solidFill>
                <a:latin typeface="Arial" pitchFamily="34" charset="0"/>
                <a:cs typeface="Arial" pitchFamily="34" charset="0"/>
              </a:rPr>
              <a:t>GPS </a:t>
            </a:r>
            <a:r>
              <a:rPr lang="en-US" sz="1600" dirty="0">
                <a:solidFill>
                  <a:schemeClr val="tx1"/>
                </a:solidFill>
                <a:latin typeface="Arial" pitchFamily="34" charset="0"/>
                <a:cs typeface="Arial" pitchFamily="34" charset="0"/>
              </a:rPr>
              <a:t>time </a:t>
            </a:r>
            <a:r>
              <a:rPr lang="en-US" sz="1600" dirty="0" smtClean="0">
                <a:solidFill>
                  <a:schemeClr val="tx1"/>
                </a:solidFill>
                <a:latin typeface="Arial" pitchFamily="34" charset="0"/>
                <a:cs typeface="Arial" pitchFamily="34" charset="0"/>
              </a:rPr>
              <a:t>also differs </a:t>
            </a:r>
            <a:r>
              <a:rPr lang="en-US" sz="1600" dirty="0">
                <a:solidFill>
                  <a:schemeClr val="tx1"/>
                </a:solidFill>
                <a:latin typeface="Arial" pitchFamily="34" charset="0"/>
                <a:cs typeface="Arial" pitchFamily="34" charset="0"/>
              </a:rPr>
              <a:t>from UTC(USNO) by a small number of nanoseconds that continuously changes. The current difference between UTC(USNO) and GPS time is also in the navigation message, and applied by GPS receivers</a:t>
            </a:r>
            <a:r>
              <a:rPr lang="en-US" sz="1600" dirty="0" smtClean="0">
                <a:solidFill>
                  <a:schemeClr val="tx1"/>
                </a:solidFill>
                <a:latin typeface="Arial" pitchFamily="34" charset="0"/>
                <a:cs typeface="Arial" pitchFamily="34" charset="0"/>
              </a:rPr>
              <a:t>.</a:t>
            </a:r>
          </a:p>
          <a:p>
            <a:pPr marL="342900" indent="-342900" algn="l">
              <a:spcBef>
                <a:spcPct val="50000"/>
              </a:spcBef>
              <a:buClr>
                <a:schemeClr val="bg2">
                  <a:lumMod val="50000"/>
                </a:schemeClr>
              </a:buClr>
              <a:buSzPct val="100000"/>
              <a:buFont typeface="Wingdings" pitchFamily="2" charset="2"/>
              <a:buChar char="ü"/>
            </a:pPr>
            <a:endParaRPr lang="en-US" sz="1600" dirty="0">
              <a:solidFill>
                <a:schemeClr val="tx1"/>
              </a:solidFill>
              <a:latin typeface="Arial" pitchFamily="34" charset="0"/>
              <a:cs typeface="Arial" pitchFamily="34" charset="0"/>
            </a:endParaRPr>
          </a:p>
          <a:p>
            <a:pPr marL="342900" indent="-342900" algn="l">
              <a:spcBef>
                <a:spcPct val="50000"/>
              </a:spcBef>
              <a:buClr>
                <a:schemeClr val="bg2">
                  <a:lumMod val="50000"/>
                </a:schemeClr>
              </a:buClr>
              <a:buSzPct val="100000"/>
              <a:buFont typeface="Wingdings" pitchFamily="2" charset="2"/>
              <a:buChar char="ü"/>
            </a:pPr>
            <a:r>
              <a:rPr lang="en-US" sz="1600" dirty="0" smtClean="0">
                <a:solidFill>
                  <a:schemeClr val="tx1"/>
                </a:solidFill>
                <a:latin typeface="Arial" pitchFamily="34" charset="0"/>
                <a:cs typeface="Arial" pitchFamily="34" charset="0"/>
              </a:rPr>
              <a:t>After </a:t>
            </a:r>
            <a:r>
              <a:rPr lang="en-US" sz="1600" dirty="0">
                <a:solidFill>
                  <a:schemeClr val="tx1"/>
                </a:solidFill>
                <a:latin typeface="Arial" pitchFamily="34" charset="0"/>
                <a:cs typeface="Arial" pitchFamily="34" charset="0"/>
              </a:rPr>
              <a:t>the leap second and UTC(USNO) corrections are applied, GPS time is nearly always within </a:t>
            </a:r>
            <a:r>
              <a:rPr lang="en-US" sz="1600" dirty="0" smtClean="0">
                <a:solidFill>
                  <a:schemeClr val="tx1"/>
                </a:solidFill>
                <a:latin typeface="Arial" pitchFamily="34" charset="0"/>
                <a:cs typeface="Arial" pitchFamily="34" charset="0"/>
              </a:rPr>
              <a:t>15 </a:t>
            </a:r>
            <a:r>
              <a:rPr lang="en-US" sz="1600" dirty="0">
                <a:solidFill>
                  <a:schemeClr val="tx1"/>
                </a:solidFill>
                <a:latin typeface="Arial" pitchFamily="34" charset="0"/>
                <a:cs typeface="Arial" pitchFamily="34" charset="0"/>
              </a:rPr>
              <a:t>nanoseconds of </a:t>
            </a:r>
            <a:r>
              <a:rPr lang="en-US" sz="1600" dirty="0" smtClean="0">
                <a:solidFill>
                  <a:schemeClr val="tx1"/>
                </a:solidFill>
                <a:latin typeface="Arial" pitchFamily="34" charset="0"/>
                <a:cs typeface="Arial" pitchFamily="34" charset="0"/>
              </a:rPr>
              <a:t>UTC(USNO) and UTC(NIST).  This is better than the specified accuracy of 40 ns.  </a:t>
            </a:r>
            <a:endParaRPr lang="en-US" sz="1600" dirty="0" smtClean="0">
              <a:solidFill>
                <a:schemeClr val="tx1"/>
              </a:solidFill>
              <a:latin typeface="Arial" pitchFamily="34" charset="0"/>
              <a:cs typeface="Arial" pitchFamily="34" charset="0"/>
            </a:endParaRPr>
          </a:p>
          <a:p>
            <a:pPr marL="342900" indent="-342900" algn="l">
              <a:spcBef>
                <a:spcPct val="50000"/>
              </a:spcBef>
              <a:buClr>
                <a:schemeClr val="bg2">
                  <a:lumMod val="50000"/>
                </a:schemeClr>
              </a:buClr>
              <a:buSzPct val="100000"/>
              <a:buFont typeface="Wingdings" pitchFamily="2" charset="2"/>
              <a:buChar char="ü"/>
            </a:pPr>
            <a:endParaRPr lang="en-US" sz="1600" dirty="0" smtClean="0">
              <a:solidFill>
                <a:schemeClr val="tx1"/>
              </a:solidFill>
              <a:latin typeface="Arial" pitchFamily="34" charset="0"/>
              <a:cs typeface="Arial" pitchFamily="34" charset="0"/>
            </a:endParaRPr>
          </a:p>
          <a:p>
            <a:pPr marL="342900" indent="-342900" algn="l">
              <a:spcBef>
                <a:spcPct val="50000"/>
              </a:spcBef>
              <a:buClr>
                <a:schemeClr val="bg2">
                  <a:lumMod val="50000"/>
                </a:schemeClr>
              </a:buClr>
              <a:buSzPct val="100000"/>
              <a:buFont typeface="Wingdings" pitchFamily="2" charset="2"/>
              <a:buChar char="ü"/>
            </a:pPr>
            <a:r>
              <a:rPr lang="en-US" sz="1600" b="1" dirty="0" smtClean="0">
                <a:solidFill>
                  <a:srgbClr val="C00000"/>
                </a:solidFill>
                <a:latin typeface="Arial" pitchFamily="34" charset="0"/>
                <a:cs typeface="Arial" pitchFamily="34" charset="0"/>
              </a:rPr>
              <a:t>When the corrections are applied, GPS provides the best </a:t>
            </a:r>
            <a:r>
              <a:rPr lang="en-US" sz="1600" b="1" dirty="0">
                <a:solidFill>
                  <a:srgbClr val="C00000"/>
                </a:solidFill>
                <a:latin typeface="Arial" pitchFamily="34" charset="0"/>
                <a:cs typeface="Arial" pitchFamily="34" charset="0"/>
              </a:rPr>
              <a:t>estimate of </a:t>
            </a:r>
            <a:r>
              <a:rPr lang="en-US" sz="1600" b="1" dirty="0" smtClean="0">
                <a:solidFill>
                  <a:srgbClr val="C00000"/>
                </a:solidFill>
                <a:latin typeface="Arial" pitchFamily="34" charset="0"/>
                <a:cs typeface="Arial" pitchFamily="34" charset="0"/>
              </a:rPr>
              <a:t>Coordinate Universal Time available to the general public, and it </a:t>
            </a:r>
            <a:r>
              <a:rPr lang="en-US" sz="1600" b="1" dirty="0">
                <a:solidFill>
                  <a:srgbClr val="C00000"/>
                </a:solidFill>
                <a:latin typeface="Arial" pitchFamily="34" charset="0"/>
                <a:cs typeface="Arial" pitchFamily="34" charset="0"/>
              </a:rPr>
              <a:t>is available free of change to anyone, worldwide.</a:t>
            </a:r>
          </a:p>
          <a:p>
            <a:pPr marL="342900" indent="-342900" algn="l">
              <a:spcBef>
                <a:spcPct val="20000"/>
              </a:spcBef>
              <a:buClr>
                <a:schemeClr val="bg2">
                  <a:lumMod val="50000"/>
                </a:schemeClr>
              </a:buClr>
              <a:buSzPct val="100000"/>
              <a:buFont typeface="Wingdings" pitchFamily="2" charset="2"/>
              <a:buChar char="ü"/>
            </a:pPr>
            <a:endParaRPr lang="en-US" sz="1600" dirty="0">
              <a:solidFill>
                <a:schemeClr val="tx1"/>
              </a:solidFill>
              <a:latin typeface="Arial" pitchFamily="34" charset="0"/>
              <a:cs typeface="Arial" pitchFamily="34" charset="0"/>
            </a:endParaRPr>
          </a:p>
          <a:p>
            <a:pPr marL="342900" indent="-342900" algn="l">
              <a:spcBef>
                <a:spcPct val="20000"/>
              </a:spcBef>
              <a:buClr>
                <a:schemeClr val="bg2">
                  <a:lumMod val="50000"/>
                </a:schemeClr>
              </a:buClr>
              <a:buSzPct val="75000"/>
              <a:buFont typeface="Wingdings" pitchFamily="2" charset="2"/>
              <a:buChar char="ü"/>
            </a:pPr>
            <a:endParaRPr lang="en-US" sz="1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61321061"/>
      </p:ext>
    </p:extLst>
  </p:cSld>
  <p:clrMapOvr>
    <a:masterClrMapping/>
  </p:clrMapOvr>
  <p:transition advTm="7305"/>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1"/>
            <a:ext cx="9144000" cy="6297613"/>
          </a:xfrm>
          <a:prstGeom prst="rect">
            <a:avLst/>
          </a:prstGeom>
          <a:noFill/>
          <a:ln w="9525">
            <a:noFill/>
            <a:miter lim="800000"/>
            <a:headEnd/>
            <a:tailEnd/>
          </a:ln>
          <a:effectLst/>
        </p:spPr>
      </p:pic>
    </p:spTree>
    <p:extLst>
      <p:ext uri="{BB962C8B-B14F-4D97-AF65-F5344CB8AC3E}">
        <p14:creationId xmlns:p14="http://schemas.microsoft.com/office/powerpoint/2010/main" val="628192175"/>
      </p:ext>
    </p:extLst>
  </p:cSld>
  <p:clrMapOvr>
    <a:masterClrMapping/>
  </p:clrMapOvr>
  <p:transition advTm="7305"/>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title"/>
          </p:nvPr>
        </p:nvSpPr>
        <p:spPr>
          <a:xfrm>
            <a:off x="228600" y="609600"/>
            <a:ext cx="8763000" cy="3962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b="1" dirty="0">
                <a:solidFill>
                  <a:srgbClr val="000000"/>
                </a:solidFill>
                <a:latin typeface="Tahoma" pitchFamily="34" charset="0"/>
              </a:rPr>
              <a:t>GPS Disciplined Oscillators</a:t>
            </a:r>
            <a:endParaRPr lang="en-US" sz="3600" b="1" dirty="0">
              <a:solidFill>
                <a:srgbClr val="000000"/>
              </a:solidFill>
              <a:effectLst>
                <a:outerShdw blurRad="38100" dist="38100" dir="2700000" algn="tl">
                  <a:srgbClr val="C0C0C0"/>
                </a:outerShdw>
              </a:effectLst>
              <a:latin typeface="Tahoma" pitchFamily="34" charset="0"/>
            </a:endParaRPr>
          </a:p>
        </p:txBody>
      </p:sp>
    </p:spTree>
    <p:extLst>
      <p:ext uri="{BB962C8B-B14F-4D97-AF65-F5344CB8AC3E}">
        <p14:creationId xmlns:p14="http://schemas.microsoft.com/office/powerpoint/2010/main" val="151275796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Grp="1" noChangeArrowheads="1"/>
          </p:cNvSpPr>
          <p:nvPr>
            <p:ph type="title"/>
          </p:nvPr>
        </p:nvSpPr>
        <p:spPr>
          <a:xfrm>
            <a:off x="685800" y="152400"/>
            <a:ext cx="8020050" cy="762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rPr>
              <a:t>Disciplined Oscillators</a:t>
            </a:r>
          </a:p>
        </p:txBody>
      </p:sp>
      <p:sp>
        <p:nvSpPr>
          <p:cNvPr id="2311171" name="Rectangle 3"/>
          <p:cNvSpPr>
            <a:spLocks noChangeArrowheads="1"/>
          </p:cNvSpPr>
          <p:nvPr/>
        </p:nvSpPr>
        <p:spPr bwMode="auto">
          <a:xfrm>
            <a:off x="304800" y="2438400"/>
            <a:ext cx="8382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just">
              <a:buClr>
                <a:schemeClr val="bg1"/>
              </a:buClr>
              <a:buSzPct val="75000"/>
              <a:buFont typeface="Monotype Sorts" pitchFamily="2" charset="2"/>
              <a:buChar char="n"/>
            </a:pPr>
            <a:r>
              <a:rPr lang="en-US" sz="1800" dirty="0">
                <a:solidFill>
                  <a:srgbClr val="000000"/>
                </a:solidFill>
              </a:rPr>
              <a:t>Disciplined oscillators (DOs) have been used as time and frequency standards for more than 50 years.  </a:t>
            </a:r>
            <a:r>
              <a:rPr lang="en-US" sz="1800" dirty="0" smtClean="0">
                <a:solidFill>
                  <a:srgbClr val="000000"/>
                </a:solidFill>
              </a:rPr>
              <a:t>They </a:t>
            </a:r>
            <a:r>
              <a:rPr lang="en-US" sz="1800" dirty="0">
                <a:solidFill>
                  <a:srgbClr val="000000"/>
                </a:solidFill>
              </a:rPr>
              <a:t>use reference signals received by radio to “discipline” (steer) a local oscillator so that its </a:t>
            </a:r>
            <a:r>
              <a:rPr lang="en-US" sz="1800" dirty="0" smtClean="0">
                <a:solidFill>
                  <a:srgbClr val="000000"/>
                </a:solidFill>
              </a:rPr>
              <a:t>frequency agrees </a:t>
            </a:r>
            <a:r>
              <a:rPr lang="en-US" sz="1800" dirty="0">
                <a:solidFill>
                  <a:srgbClr val="000000"/>
                </a:solidFill>
              </a:rPr>
              <a:t>with the incoming reference</a:t>
            </a:r>
            <a:r>
              <a:rPr lang="en-US" sz="1800" dirty="0" smtClean="0">
                <a:solidFill>
                  <a:srgbClr val="000000"/>
                </a:solidFill>
              </a:rPr>
              <a:t>.   </a:t>
            </a:r>
            <a:endParaRPr lang="en-US" sz="1800" dirty="0">
              <a:solidFill>
                <a:srgbClr val="000000"/>
              </a:solidFill>
            </a:endParaRPr>
          </a:p>
          <a:p>
            <a:pPr marL="742950" lvl="1" indent="-285750" algn="just">
              <a:buClr>
                <a:schemeClr val="bg1"/>
              </a:buClr>
              <a:buSzPct val="75000"/>
              <a:buFont typeface="Monotype Sorts" pitchFamily="2" charset="2"/>
              <a:buNone/>
            </a:pPr>
            <a:endParaRPr lang="en-US" sz="1800" dirty="0">
              <a:solidFill>
                <a:srgbClr val="000000"/>
              </a:solidFill>
            </a:endParaRPr>
          </a:p>
          <a:p>
            <a:pPr marL="800100" lvl="1" indent="-342900" algn="just">
              <a:buClr>
                <a:schemeClr val="bg2">
                  <a:lumMod val="50000"/>
                </a:schemeClr>
              </a:buClr>
              <a:buSzPct val="100000"/>
              <a:buFont typeface="Wingdings" pitchFamily="2" charset="2"/>
              <a:buChar char="ü"/>
            </a:pPr>
            <a:r>
              <a:rPr lang="en-US" sz="1800" dirty="0" smtClean="0">
                <a:solidFill>
                  <a:srgbClr val="000000"/>
                </a:solidFill>
              </a:rPr>
              <a:t>Short-term stability (at intervals shorter than the steering interval is  about the same as the LO.</a:t>
            </a:r>
          </a:p>
          <a:p>
            <a:pPr marL="800100" lvl="1" indent="-342900" algn="just">
              <a:buClr>
                <a:schemeClr val="bg2">
                  <a:lumMod val="50000"/>
                </a:schemeClr>
              </a:buClr>
              <a:buSzPct val="100000"/>
              <a:buFont typeface="Wingdings" pitchFamily="2" charset="2"/>
              <a:buChar char="ü"/>
            </a:pPr>
            <a:endParaRPr lang="en-US" sz="1800" dirty="0" smtClean="0">
              <a:solidFill>
                <a:srgbClr val="000000"/>
              </a:solidFill>
            </a:endParaRPr>
          </a:p>
          <a:p>
            <a:pPr marL="800100" lvl="1" indent="-342900" algn="just">
              <a:buClr>
                <a:schemeClr val="bg2">
                  <a:lumMod val="50000"/>
                </a:schemeClr>
              </a:buClr>
              <a:buSzPct val="100000"/>
              <a:buFont typeface="Wingdings" pitchFamily="2" charset="2"/>
              <a:buChar char="ü"/>
            </a:pPr>
            <a:r>
              <a:rPr lang="en-US" sz="1800" dirty="0" smtClean="0">
                <a:solidFill>
                  <a:srgbClr val="000000"/>
                </a:solidFill>
              </a:rPr>
              <a:t>Long-term stability (at intervals of weeks or months) is about the same as the reference.</a:t>
            </a:r>
          </a:p>
          <a:p>
            <a:pPr lvl="1" algn="just">
              <a:buClr>
                <a:schemeClr val="bg2">
                  <a:lumMod val="50000"/>
                </a:schemeClr>
              </a:buClr>
              <a:buSzPct val="100000"/>
            </a:pPr>
            <a:endParaRPr lang="en-US" sz="1800" dirty="0" smtClean="0">
              <a:solidFill>
                <a:srgbClr val="000000"/>
              </a:solidFill>
            </a:endParaRPr>
          </a:p>
          <a:p>
            <a:pPr marL="800100" lvl="1" indent="-342900" algn="just">
              <a:buClr>
                <a:schemeClr val="bg2">
                  <a:lumMod val="50000"/>
                </a:schemeClr>
              </a:buClr>
              <a:buSzPct val="100000"/>
              <a:buFont typeface="Wingdings" pitchFamily="2" charset="2"/>
              <a:buChar char="ü"/>
            </a:pPr>
            <a:r>
              <a:rPr lang="en-US" sz="1800" dirty="0" smtClean="0">
                <a:solidFill>
                  <a:srgbClr val="000000"/>
                </a:solidFill>
              </a:rPr>
              <a:t>Medium-term stability (longer than correction interval, but shorter than weeks or months) depends upon the design.</a:t>
            </a:r>
          </a:p>
          <a:p>
            <a:pPr marL="800100" lvl="1" indent="-342900" algn="just">
              <a:buClr>
                <a:schemeClr val="bg2">
                  <a:lumMod val="50000"/>
                </a:schemeClr>
              </a:buClr>
              <a:buSzPct val="100000"/>
              <a:buFont typeface="Wingdings" pitchFamily="2" charset="2"/>
              <a:buChar char="ü"/>
            </a:pPr>
            <a:endParaRPr lang="en-US" sz="1800" dirty="0">
              <a:solidFill>
                <a:srgbClr val="000000"/>
              </a:solidFill>
            </a:endParaRPr>
          </a:p>
        </p:txBody>
      </p:sp>
    </p:spTree>
    <p:extLst>
      <p:ext uri="{BB962C8B-B14F-4D97-AF65-F5344CB8AC3E}">
        <p14:creationId xmlns:p14="http://schemas.microsoft.com/office/powerpoint/2010/main" val="3637245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2194" name="Rectangle 2"/>
          <p:cNvSpPr>
            <a:spLocks noGrp="1" noChangeArrowheads="1"/>
          </p:cNvSpPr>
          <p:nvPr>
            <p:ph type="title"/>
          </p:nvPr>
        </p:nvSpPr>
        <p:spPr>
          <a:xfrm>
            <a:off x="609600" y="228600"/>
            <a:ext cx="809625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fontScale="90000"/>
          </a:bodyPr>
          <a:lstStyle/>
          <a:p>
            <a:pPr algn="ctr"/>
            <a:r>
              <a:rPr lang="en-US" sz="4000" dirty="0">
                <a:solidFill>
                  <a:srgbClr val="000000"/>
                </a:solidFill>
                <a:effectLst>
                  <a:outerShdw blurRad="38100" dist="38100" dir="2700000" algn="tl">
                    <a:srgbClr val="C0C0C0"/>
                  </a:outerShdw>
                </a:effectLst>
              </a:rPr>
              <a:t/>
            </a:r>
            <a:br>
              <a:rPr lang="en-US" sz="4000" dirty="0">
                <a:solidFill>
                  <a:srgbClr val="000000"/>
                </a:solidFill>
                <a:effectLst>
                  <a:outerShdw blurRad="38100" dist="38100" dir="2700000" algn="tl">
                    <a:srgbClr val="C0C0C0"/>
                  </a:outerShdw>
                </a:effectLst>
              </a:rPr>
            </a:br>
            <a:r>
              <a:rPr lang="en-US" sz="3200" dirty="0">
                <a:solidFill>
                  <a:schemeClr val="bg1"/>
                </a:solidFill>
                <a:latin typeface="Tahoma" pitchFamily="34" charset="0"/>
              </a:rPr>
              <a:t>GPS Disciplined Oscillators (GPSDO)</a:t>
            </a:r>
            <a:r>
              <a:rPr lang="en-US" sz="3600" dirty="0">
                <a:solidFill>
                  <a:srgbClr val="000000"/>
                </a:solidFill>
              </a:rPr>
              <a:t/>
            </a:r>
            <a:br>
              <a:rPr lang="en-US" sz="3600" dirty="0">
                <a:solidFill>
                  <a:srgbClr val="000000"/>
                </a:solidFill>
              </a:rPr>
            </a:br>
            <a:endParaRPr lang="en-US" sz="3600" dirty="0">
              <a:solidFill>
                <a:srgbClr val="000000"/>
              </a:solidFill>
            </a:endParaRPr>
          </a:p>
        </p:txBody>
      </p:sp>
      <p:sp>
        <p:nvSpPr>
          <p:cNvPr id="2312195" name="Rectangle 3"/>
          <p:cNvSpPr>
            <a:spLocks noChangeArrowheads="1"/>
          </p:cNvSpPr>
          <p:nvPr/>
        </p:nvSpPr>
        <p:spPr bwMode="auto">
          <a:xfrm>
            <a:off x="457200" y="2514600"/>
            <a:ext cx="8229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l">
              <a:spcBef>
                <a:spcPct val="20000"/>
              </a:spcBef>
              <a:buClr>
                <a:schemeClr val="bg2">
                  <a:lumMod val="50000"/>
                </a:schemeClr>
              </a:buClr>
              <a:buSzPct val="100000"/>
              <a:buFont typeface="Wingdings" pitchFamily="2" charset="2"/>
              <a:buChar char="ü"/>
            </a:pPr>
            <a:r>
              <a:rPr lang="en-US" sz="1800" dirty="0">
                <a:solidFill>
                  <a:srgbClr val="000000"/>
                </a:solidFill>
              </a:rPr>
              <a:t>Operated as standalone time and frequency standards</a:t>
            </a:r>
          </a:p>
          <a:p>
            <a:pPr marL="342900" indent="-342900" algn="l">
              <a:spcBef>
                <a:spcPct val="20000"/>
              </a:spcBef>
              <a:buClr>
                <a:schemeClr val="bg2">
                  <a:lumMod val="50000"/>
                </a:schemeClr>
              </a:buClr>
              <a:buSzPct val="100000"/>
              <a:buFont typeface="Wingdings" pitchFamily="2" charset="2"/>
              <a:buChar char="ü"/>
            </a:pPr>
            <a:endParaRPr lang="en-US" sz="1800" dirty="0">
              <a:solidFill>
                <a:srgbClr val="000000"/>
              </a:solidFill>
            </a:endParaRPr>
          </a:p>
          <a:p>
            <a:pPr marL="342900" indent="-342900" algn="l">
              <a:spcBef>
                <a:spcPct val="20000"/>
              </a:spcBef>
              <a:buClr>
                <a:schemeClr val="bg2">
                  <a:lumMod val="50000"/>
                </a:schemeClr>
              </a:buClr>
              <a:buSzPct val="100000"/>
              <a:buFont typeface="Wingdings" pitchFamily="2" charset="2"/>
              <a:buChar char="ü"/>
            </a:pPr>
            <a:r>
              <a:rPr lang="en-US" sz="1800" dirty="0">
                <a:solidFill>
                  <a:srgbClr val="000000"/>
                </a:solidFill>
              </a:rPr>
              <a:t>GPSDOs discipline a local oscillator (quartz or rubidium) to agree with the GPS signals.</a:t>
            </a:r>
          </a:p>
          <a:p>
            <a:pPr marL="342900" indent="-342900" algn="l">
              <a:spcBef>
                <a:spcPct val="20000"/>
              </a:spcBef>
              <a:buClr>
                <a:schemeClr val="bg2">
                  <a:lumMod val="50000"/>
                </a:schemeClr>
              </a:buClr>
              <a:buSzPct val="100000"/>
              <a:buFont typeface="Wingdings" pitchFamily="2" charset="2"/>
              <a:buChar char="ü"/>
            </a:pPr>
            <a:endParaRPr lang="en-US" sz="1800" dirty="0">
              <a:solidFill>
                <a:srgbClr val="000000"/>
              </a:solidFill>
            </a:endParaRPr>
          </a:p>
          <a:p>
            <a:pPr marL="342900" indent="-342900" algn="l">
              <a:spcBef>
                <a:spcPct val="20000"/>
              </a:spcBef>
              <a:buClr>
                <a:schemeClr val="bg2">
                  <a:lumMod val="50000"/>
                </a:schemeClr>
              </a:buClr>
              <a:buSzPct val="100000"/>
              <a:buFont typeface="Wingdings" pitchFamily="2" charset="2"/>
              <a:buChar char="ü"/>
            </a:pPr>
            <a:r>
              <a:rPr lang="en-US" sz="1800" dirty="0">
                <a:solidFill>
                  <a:srgbClr val="000000"/>
                </a:solidFill>
              </a:rPr>
              <a:t>GPSDOs are self-calibrating standards that will perform at a high level if the </a:t>
            </a:r>
            <a:r>
              <a:rPr lang="en-US" sz="1800" dirty="0" smtClean="0">
                <a:solidFill>
                  <a:srgbClr val="000000"/>
                </a:solidFill>
              </a:rPr>
              <a:t>device and </a:t>
            </a:r>
            <a:r>
              <a:rPr lang="en-US" sz="1800" dirty="0">
                <a:solidFill>
                  <a:srgbClr val="000000"/>
                </a:solidFill>
              </a:rPr>
              <a:t>the GPS constellation are functioning normally.</a:t>
            </a:r>
          </a:p>
          <a:p>
            <a:pPr marL="342900" indent="-342900" algn="l">
              <a:spcBef>
                <a:spcPct val="20000"/>
              </a:spcBef>
              <a:buClr>
                <a:schemeClr val="bg2">
                  <a:lumMod val="50000"/>
                </a:schemeClr>
              </a:buClr>
              <a:buSzPct val="100000"/>
              <a:buFont typeface="Wingdings" pitchFamily="2" charset="2"/>
              <a:buChar char="ü"/>
            </a:pPr>
            <a:endParaRPr lang="en-US" sz="1800" dirty="0">
              <a:solidFill>
                <a:srgbClr val="000000"/>
              </a:solidFill>
            </a:endParaRPr>
          </a:p>
          <a:p>
            <a:pPr marL="342900" indent="-342900" algn="l">
              <a:spcBef>
                <a:spcPct val="20000"/>
              </a:spcBef>
              <a:buClr>
                <a:schemeClr val="bg2">
                  <a:lumMod val="50000"/>
                </a:schemeClr>
              </a:buClr>
              <a:buSzPct val="100000"/>
              <a:buFont typeface="Wingdings" pitchFamily="2" charset="2"/>
              <a:buChar char="ü"/>
            </a:pPr>
            <a:r>
              <a:rPr lang="en-US" sz="1800" dirty="0" smtClean="0">
                <a:solidFill>
                  <a:srgbClr val="000000"/>
                </a:solidFill>
              </a:rPr>
              <a:t>Produce </a:t>
            </a:r>
            <a:r>
              <a:rPr lang="en-US" sz="1800" dirty="0">
                <a:solidFill>
                  <a:srgbClr val="000000"/>
                </a:solidFill>
              </a:rPr>
              <a:t>on-time </a:t>
            </a:r>
            <a:r>
              <a:rPr lang="en-US" sz="1800" dirty="0" smtClean="0">
                <a:solidFill>
                  <a:srgbClr val="000000"/>
                </a:solidFill>
              </a:rPr>
              <a:t>pulses </a:t>
            </a:r>
            <a:r>
              <a:rPr lang="en-US" sz="1800" dirty="0">
                <a:solidFill>
                  <a:srgbClr val="000000"/>
                </a:solidFill>
              </a:rPr>
              <a:t>(1 pps).</a:t>
            </a:r>
          </a:p>
          <a:p>
            <a:pPr marL="342900" indent="-342900" algn="l">
              <a:spcBef>
                <a:spcPct val="20000"/>
              </a:spcBef>
              <a:buClr>
                <a:schemeClr val="bg2">
                  <a:lumMod val="50000"/>
                </a:schemeClr>
              </a:buClr>
              <a:buSzPct val="100000"/>
              <a:buFont typeface="Wingdings" pitchFamily="2" charset="2"/>
              <a:buChar char="ü"/>
            </a:pPr>
            <a:endParaRPr lang="en-US" sz="1800" dirty="0">
              <a:solidFill>
                <a:srgbClr val="000000"/>
              </a:solidFill>
            </a:endParaRPr>
          </a:p>
          <a:p>
            <a:pPr marL="342900" indent="-342900" algn="l">
              <a:spcBef>
                <a:spcPct val="20000"/>
              </a:spcBef>
              <a:buClr>
                <a:schemeClr val="bg2">
                  <a:lumMod val="50000"/>
                </a:schemeClr>
              </a:buClr>
              <a:buSzPct val="100000"/>
              <a:buFont typeface="Wingdings" pitchFamily="2" charset="2"/>
              <a:buChar char="ü"/>
            </a:pPr>
            <a:r>
              <a:rPr lang="en-US" sz="1800" dirty="0">
                <a:solidFill>
                  <a:srgbClr val="000000"/>
                </a:solidFill>
              </a:rPr>
              <a:t>Produce standard frequency outputs (such as 1, 5, and 10 MHz).</a:t>
            </a:r>
          </a:p>
        </p:txBody>
      </p:sp>
    </p:spTree>
    <p:extLst>
      <p:ext uri="{BB962C8B-B14F-4D97-AF65-F5344CB8AC3E}">
        <p14:creationId xmlns:p14="http://schemas.microsoft.com/office/powerpoint/2010/main" val="1181999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44" name="Picture 4" descr="GPSDO_back"/>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1" y="76200"/>
            <a:ext cx="9051267" cy="2590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85446" name="Picture 6" descr="GPSDO_front"/>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a:xfrm>
            <a:off x="0" y="3124200"/>
            <a:ext cx="9144000" cy="19612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8488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762000" y="99951"/>
            <a:ext cx="7715250" cy="914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dirty="0">
                <a:solidFill>
                  <a:schemeClr val="bg1"/>
                </a:solidFill>
                <a:latin typeface="Tahoma" pitchFamily="34" charset="0"/>
              </a:rPr>
              <a:t>GPS Antennas</a:t>
            </a:r>
          </a:p>
        </p:txBody>
      </p:sp>
      <p:sp>
        <p:nvSpPr>
          <p:cNvPr id="284676" name="Rectangle 4"/>
          <p:cNvSpPr>
            <a:spLocks noChangeArrowheads="1"/>
          </p:cNvSpPr>
          <p:nvPr/>
        </p:nvSpPr>
        <p:spPr bwMode="auto">
          <a:xfrm>
            <a:off x="4648200" y="1371600"/>
            <a:ext cx="4343400" cy="4114800"/>
          </a:xfrm>
          <a:prstGeom prst="rect">
            <a:avLst/>
          </a:prstGeom>
          <a:solidFill>
            <a:schemeClr val="bg1"/>
          </a:solidFill>
          <a:ln>
            <a:noFill/>
          </a:ln>
          <a:effectLst/>
        </p:spPr>
        <p:txBody>
          <a:bodyPr lIns="90488" tIns="44450" rIns="90488" bIns="44450"/>
          <a:lstStyle/>
          <a:p>
            <a:pPr marL="342900" indent="-342900" algn="l">
              <a:spcBef>
                <a:spcPct val="20000"/>
              </a:spcBef>
              <a:buClr>
                <a:schemeClr val="bg2">
                  <a:lumMod val="50000"/>
                </a:schemeClr>
              </a:buClr>
              <a:buSzPct val="100000"/>
              <a:buFont typeface="Wingdings" pitchFamily="2" charset="2"/>
              <a:buChar char="ü"/>
            </a:pPr>
            <a:r>
              <a:rPr lang="en-US" sz="1800" dirty="0">
                <a:solidFill>
                  <a:srgbClr val="000000"/>
                </a:solidFill>
              </a:rPr>
              <a:t>Small and inexpensive, higher gain units (&gt; 35 dB typical) generally used for timing to drive long cables.  </a:t>
            </a:r>
          </a:p>
          <a:p>
            <a:pPr marL="342900" indent="-342900" algn="l">
              <a:spcBef>
                <a:spcPct val="20000"/>
              </a:spcBef>
              <a:buClr>
                <a:schemeClr val="bg2">
                  <a:lumMod val="50000"/>
                </a:schemeClr>
              </a:buClr>
              <a:buSzPct val="100000"/>
              <a:buFont typeface="Wingdings" pitchFamily="2" charset="2"/>
              <a:buChar char="ü"/>
            </a:pPr>
            <a:endParaRPr lang="en-US" sz="1800" dirty="0">
              <a:solidFill>
                <a:srgbClr val="000000"/>
              </a:solidFill>
            </a:endParaRPr>
          </a:p>
          <a:p>
            <a:pPr marL="342900" indent="-342900" algn="l">
              <a:spcBef>
                <a:spcPct val="20000"/>
              </a:spcBef>
              <a:buClr>
                <a:schemeClr val="bg2">
                  <a:lumMod val="50000"/>
                </a:schemeClr>
              </a:buClr>
              <a:buSzPct val="100000"/>
              <a:buFont typeface="Wingdings" pitchFamily="2" charset="2"/>
              <a:buChar char="ü"/>
            </a:pPr>
            <a:r>
              <a:rPr lang="en-US" sz="1800" dirty="0">
                <a:solidFill>
                  <a:srgbClr val="000000"/>
                </a:solidFill>
              </a:rPr>
              <a:t>These antennas are normally active, with internal amplifiers powered by 5 V dc from the antenna cable.</a:t>
            </a:r>
          </a:p>
          <a:p>
            <a:pPr marL="342900" indent="-342900" algn="l">
              <a:spcBef>
                <a:spcPct val="20000"/>
              </a:spcBef>
              <a:buClr>
                <a:schemeClr val="bg2">
                  <a:lumMod val="50000"/>
                </a:schemeClr>
              </a:buClr>
              <a:buSzPct val="100000"/>
              <a:buFont typeface="Wingdings" pitchFamily="2" charset="2"/>
              <a:buChar char="ü"/>
            </a:pPr>
            <a:endParaRPr lang="en-US" sz="1800" dirty="0">
              <a:solidFill>
                <a:srgbClr val="000000"/>
              </a:solidFill>
            </a:endParaRPr>
          </a:p>
          <a:p>
            <a:pPr marL="342900" indent="-342900" algn="l">
              <a:spcBef>
                <a:spcPct val="20000"/>
              </a:spcBef>
              <a:buClr>
                <a:schemeClr val="bg2">
                  <a:lumMod val="50000"/>
                </a:schemeClr>
              </a:buClr>
              <a:buSzPct val="100000"/>
              <a:buFont typeface="Wingdings" pitchFamily="2" charset="2"/>
              <a:buChar char="ü"/>
            </a:pPr>
            <a:r>
              <a:rPr lang="en-US" sz="1800" dirty="0">
                <a:solidFill>
                  <a:srgbClr val="000000"/>
                </a:solidFill>
              </a:rPr>
              <a:t>Most bring the 1575 MHz L1 carrier straight to the receiver, without any down conversion.</a:t>
            </a:r>
          </a:p>
          <a:p>
            <a:pPr marL="342900" indent="-342900" algn="l">
              <a:spcBef>
                <a:spcPct val="20000"/>
              </a:spcBef>
              <a:buClr>
                <a:schemeClr val="bg2">
                  <a:lumMod val="50000"/>
                </a:schemeClr>
              </a:buClr>
              <a:buSzPct val="100000"/>
              <a:buFont typeface="Wingdings" pitchFamily="2" charset="2"/>
              <a:buChar char="ü"/>
            </a:pPr>
            <a:endParaRPr lang="en-US" sz="1800" dirty="0">
              <a:solidFill>
                <a:srgbClr val="000000"/>
              </a:solidFill>
            </a:endParaRPr>
          </a:p>
          <a:p>
            <a:pPr marL="342900" indent="-342900" algn="l">
              <a:spcBef>
                <a:spcPct val="20000"/>
              </a:spcBef>
              <a:buClr>
                <a:schemeClr val="bg2">
                  <a:lumMod val="50000"/>
                </a:schemeClr>
              </a:buClr>
              <a:buSzPct val="100000"/>
              <a:buFont typeface="Wingdings" pitchFamily="2" charset="2"/>
              <a:buChar char="ü"/>
            </a:pPr>
            <a:r>
              <a:rPr lang="en-US" sz="1800" dirty="0">
                <a:solidFill>
                  <a:srgbClr val="000000"/>
                </a:solidFill>
              </a:rPr>
              <a:t>Omnidirectional, need to have clear sky view on all sides for best results.</a:t>
            </a:r>
          </a:p>
        </p:txBody>
      </p:sp>
      <p:pic>
        <p:nvPicPr>
          <p:cNvPr id="284681" name="Picture 9" descr="Figure_1B_Rooftop_8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90600"/>
            <a:ext cx="3124200" cy="2522538"/>
          </a:xfrm>
          <a:prstGeom prst="rect">
            <a:avLst/>
          </a:prstGeom>
          <a:noFill/>
          <a:extLst>
            <a:ext uri="{909E8E84-426E-40DD-AFC4-6F175D3DCCD1}">
              <a14:hiddenFill xmlns:a14="http://schemas.microsoft.com/office/drawing/2010/main">
                <a:solidFill>
                  <a:srgbClr val="FFFFFF"/>
                </a:solidFill>
              </a14:hiddenFill>
            </a:ext>
          </a:extLst>
        </p:spPr>
      </p:pic>
      <p:pic>
        <p:nvPicPr>
          <p:cNvPr id="284682" name="Picture 10" descr="Figure_4_Rooft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581400"/>
            <a:ext cx="3657600" cy="261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949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6290" name="Rectangle 2"/>
          <p:cNvSpPr>
            <a:spLocks noGrp="1" noChangeArrowheads="1"/>
          </p:cNvSpPr>
          <p:nvPr>
            <p:ph type="title"/>
          </p:nvPr>
        </p:nvSpPr>
        <p:spPr>
          <a:xfrm>
            <a:off x="914400" y="228600"/>
            <a:ext cx="7715250" cy="533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fontScale="90000"/>
          </a:bodyPr>
          <a:lstStyle/>
          <a:p>
            <a:pPr algn="ctr"/>
            <a:r>
              <a:rPr lang="en-US" sz="3200" dirty="0">
                <a:solidFill>
                  <a:schemeClr val="bg1"/>
                </a:solidFill>
                <a:latin typeface="Tahoma" pitchFamily="34" charset="0"/>
              </a:rPr>
              <a:t>How a GPSDO Works</a:t>
            </a:r>
          </a:p>
        </p:txBody>
      </p:sp>
      <p:pic>
        <p:nvPicPr>
          <p:cNvPr id="2316291" name="Picture 3" descr="Figure_3_PLL_Bas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2815064"/>
            <a:ext cx="5924550" cy="3487311"/>
          </a:xfrm>
          <a:prstGeom prst="rect">
            <a:avLst/>
          </a:prstGeom>
          <a:noFill/>
          <a:extLst>
            <a:ext uri="{909E8E84-426E-40DD-AFC4-6F175D3DCCD1}">
              <a14:hiddenFill xmlns:a14="http://schemas.microsoft.com/office/drawing/2010/main">
                <a:solidFill>
                  <a:srgbClr val="FFFFFF"/>
                </a:solidFill>
              </a14:hiddenFill>
            </a:ext>
          </a:extLst>
        </p:spPr>
      </p:pic>
      <p:sp>
        <p:nvSpPr>
          <p:cNvPr id="2316292" name="Rectangle 4"/>
          <p:cNvSpPr>
            <a:spLocks noChangeArrowheads="1"/>
          </p:cNvSpPr>
          <p:nvPr/>
        </p:nvSpPr>
        <p:spPr bwMode="auto">
          <a:xfrm>
            <a:off x="228600" y="838200"/>
            <a:ext cx="8839200" cy="1905000"/>
          </a:xfrm>
          <a:prstGeom prst="rect">
            <a:avLst/>
          </a:prstGeom>
          <a:solidFill>
            <a:schemeClr val="bg1"/>
          </a:solidFill>
          <a:ln>
            <a:noFill/>
          </a:ln>
          <a:effectLst/>
        </p:spPr>
        <p:txBody>
          <a:bodyPr lIns="90488" tIns="44450" rIns="90488" bIns="44450"/>
          <a:lstStyle/>
          <a:p>
            <a:pPr marL="342900" indent="-342900" algn="l">
              <a:spcBef>
                <a:spcPct val="20000"/>
              </a:spcBef>
              <a:buClr>
                <a:schemeClr val="bg1"/>
              </a:buClr>
              <a:buSzPct val="75000"/>
              <a:buFont typeface="Monotype Sorts" pitchFamily="2" charset="2"/>
              <a:buChar char="n"/>
            </a:pPr>
            <a:r>
              <a:rPr lang="en-US" sz="1400" dirty="0">
                <a:solidFill>
                  <a:srgbClr val="000000"/>
                </a:solidFill>
              </a:rPr>
              <a:t>Most models control the local oscillator with one or more servo loops. One type of servo loop is a phase locked loop (PLL). </a:t>
            </a:r>
          </a:p>
          <a:p>
            <a:pPr marL="742950" lvl="1" indent="-285750" algn="l">
              <a:spcBef>
                <a:spcPct val="20000"/>
              </a:spcBef>
              <a:buClr>
                <a:schemeClr val="bg2">
                  <a:lumMod val="50000"/>
                </a:schemeClr>
              </a:buClr>
              <a:buSzPct val="75000"/>
              <a:buFont typeface="Monotype Sorts" pitchFamily="2" charset="2"/>
              <a:buChar char="u"/>
            </a:pPr>
            <a:r>
              <a:rPr lang="en-US" sz="1400" dirty="0">
                <a:solidFill>
                  <a:srgbClr val="000000"/>
                </a:solidFill>
              </a:rPr>
              <a:t>A PLL compares the phase of the received GPS signal to the phase of a voltage controlled oscillator (VCO). </a:t>
            </a:r>
          </a:p>
          <a:p>
            <a:pPr marL="742950" lvl="1" indent="-285750" algn="l">
              <a:spcBef>
                <a:spcPct val="20000"/>
              </a:spcBef>
              <a:buClr>
                <a:schemeClr val="bg2">
                  <a:lumMod val="50000"/>
                </a:schemeClr>
              </a:buClr>
              <a:buSzPct val="75000"/>
              <a:buFont typeface="Monotype Sorts" pitchFamily="2" charset="2"/>
              <a:buChar char="u"/>
            </a:pPr>
            <a:r>
              <a:rPr lang="en-US" sz="1400" dirty="0">
                <a:solidFill>
                  <a:srgbClr val="000000"/>
                </a:solidFill>
              </a:rPr>
              <a:t>The phase detector outputs the phase difference between the two input signals to a loop filter, which in turn sends a control voltage to the VCO. </a:t>
            </a:r>
          </a:p>
          <a:p>
            <a:pPr marL="742950" lvl="1" indent="-285750" algn="l">
              <a:spcBef>
                <a:spcPct val="20000"/>
              </a:spcBef>
              <a:buClr>
                <a:schemeClr val="bg2">
                  <a:lumMod val="50000"/>
                </a:schemeClr>
              </a:buClr>
              <a:buSzPct val="75000"/>
              <a:buFont typeface="Monotype Sorts" pitchFamily="2" charset="2"/>
              <a:buChar char="u"/>
            </a:pPr>
            <a:r>
              <a:rPr lang="en-US" sz="1400" dirty="0">
                <a:solidFill>
                  <a:srgbClr val="000000"/>
                </a:solidFill>
              </a:rPr>
              <a:t>The control voltage changes the frequency of the VCO in a direction that reduces the phase difference between the VCO and the reference input. The PLL is locked when the phase of the VCO has a constant offset relative to the phase of the reference. </a:t>
            </a:r>
          </a:p>
        </p:txBody>
      </p:sp>
    </p:spTree>
    <p:extLst>
      <p:ext uri="{BB962C8B-B14F-4D97-AF65-F5344CB8AC3E}">
        <p14:creationId xmlns:p14="http://schemas.microsoft.com/office/powerpoint/2010/main" val="2459842712"/>
      </p:ext>
    </p:extLst>
  </p:cSld>
  <p:clrMapOvr>
    <a:masterClrMapping/>
  </p:clrMapOvr>
  <p:transition advTm="7305"/>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8341" name="Picture 5" descr="Figure_4_VCO_GPSDO"/>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603464" y="2819400"/>
            <a:ext cx="5937072" cy="345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18338" name="Rectangle 2"/>
          <p:cNvSpPr>
            <a:spLocks noGrp="1" noChangeArrowheads="1"/>
          </p:cNvSpPr>
          <p:nvPr>
            <p:ph type="title"/>
          </p:nvPr>
        </p:nvSpPr>
        <p:spPr>
          <a:xfrm>
            <a:off x="838200" y="304800"/>
            <a:ext cx="7715250" cy="533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a:bodyPr>
          <a:lstStyle/>
          <a:p>
            <a:pPr algn="ctr"/>
            <a:r>
              <a:rPr lang="en-US" sz="2800" dirty="0">
                <a:solidFill>
                  <a:schemeClr val="bg1"/>
                </a:solidFill>
                <a:latin typeface="Tahoma" pitchFamily="34" charset="0"/>
              </a:rPr>
              <a:t>GPSDO (steered local oscillator, no synthesizer)</a:t>
            </a:r>
            <a:endParaRPr lang="en-US" sz="2800" dirty="0">
              <a:solidFill>
                <a:schemeClr val="bg1"/>
              </a:solidFill>
            </a:endParaRPr>
          </a:p>
        </p:txBody>
      </p:sp>
      <p:sp>
        <p:nvSpPr>
          <p:cNvPr id="2318339" name="Text Box 3"/>
          <p:cNvSpPr txBox="1">
            <a:spLocks noChangeArrowheads="1"/>
          </p:cNvSpPr>
          <p:nvPr/>
        </p:nvSpPr>
        <p:spPr bwMode="auto">
          <a:xfrm>
            <a:off x="381000" y="685800"/>
            <a:ext cx="8458200" cy="4540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spAutoFit/>
          </a:bodyPr>
          <a:lstStyle/>
          <a:p>
            <a:pPr>
              <a:spcBef>
                <a:spcPct val="50000"/>
              </a:spcBef>
            </a:pPr>
            <a:endParaRPr lang="en-US"/>
          </a:p>
        </p:txBody>
      </p:sp>
      <p:sp>
        <p:nvSpPr>
          <p:cNvPr id="2318340" name="Rectangle 4"/>
          <p:cNvSpPr>
            <a:spLocks noChangeArrowheads="1"/>
          </p:cNvSpPr>
          <p:nvPr/>
        </p:nvSpPr>
        <p:spPr bwMode="auto">
          <a:xfrm>
            <a:off x="228600" y="1333500"/>
            <a:ext cx="8763000" cy="1562100"/>
          </a:xfrm>
          <a:prstGeom prst="rect">
            <a:avLst/>
          </a:prstGeom>
          <a:solidFill>
            <a:schemeClr val="bg1"/>
          </a:solidFill>
          <a:ln>
            <a:noFill/>
          </a:ln>
          <a:effectLst/>
        </p:spPr>
        <p:txBody>
          <a:bodyPr lIns="90488" tIns="44450" rIns="90488" bIns="44450"/>
          <a:lstStyle/>
          <a:p>
            <a:pPr marL="342900" indent="-342900" algn="l">
              <a:spcBef>
                <a:spcPct val="20000"/>
              </a:spcBef>
              <a:buClr>
                <a:schemeClr val="bg2">
                  <a:lumMod val="50000"/>
                </a:schemeClr>
              </a:buClr>
              <a:buSzPct val="140000"/>
              <a:buFont typeface="Wingdings" pitchFamily="2" charset="2"/>
              <a:buChar char="ü"/>
            </a:pPr>
            <a:r>
              <a:rPr lang="en-US" sz="1400" dirty="0">
                <a:solidFill>
                  <a:srgbClr val="000000"/>
                </a:solidFill>
              </a:rPr>
              <a:t>A phase detector measures the difference between the 1 pps signal from GPS and the signal from the local VCO. </a:t>
            </a:r>
          </a:p>
          <a:p>
            <a:pPr marL="342900" indent="-342900" algn="l">
              <a:spcBef>
                <a:spcPct val="20000"/>
              </a:spcBef>
              <a:buClr>
                <a:schemeClr val="bg2">
                  <a:lumMod val="50000"/>
                </a:schemeClr>
              </a:buClr>
              <a:buSzPct val="140000"/>
              <a:buFont typeface="Wingdings" pitchFamily="2" charset="2"/>
              <a:buChar char="ü"/>
            </a:pPr>
            <a:endParaRPr lang="en-US" sz="1400" dirty="0">
              <a:solidFill>
                <a:srgbClr val="000000"/>
              </a:solidFill>
            </a:endParaRPr>
          </a:p>
          <a:p>
            <a:pPr marL="342900" indent="-342900" algn="l">
              <a:spcBef>
                <a:spcPct val="20000"/>
              </a:spcBef>
              <a:buClr>
                <a:schemeClr val="bg2">
                  <a:lumMod val="50000"/>
                </a:schemeClr>
              </a:buClr>
              <a:buSzPct val="140000"/>
              <a:buFont typeface="Wingdings" pitchFamily="2" charset="2"/>
              <a:buChar char="ü"/>
            </a:pPr>
            <a:r>
              <a:rPr lang="en-US" sz="1400" dirty="0">
                <a:solidFill>
                  <a:srgbClr val="000000"/>
                </a:solidFill>
              </a:rPr>
              <a:t>A microcontroller reads the output of the phase detector and monitors the phase difference. When the phase difference changes, the software changes the control voltage sent to the VCO, so that the phase difference is held within a given range.  </a:t>
            </a:r>
          </a:p>
        </p:txBody>
      </p:sp>
    </p:spTree>
    <p:extLst>
      <p:ext uri="{BB962C8B-B14F-4D97-AF65-F5344CB8AC3E}">
        <p14:creationId xmlns:p14="http://schemas.microsoft.com/office/powerpoint/2010/main" val="42198337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a:xfrm>
            <a:off x="838200" y="381000"/>
            <a:ext cx="777240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cs typeface="Tahoma" pitchFamily="34" charset="0"/>
              </a:rPr>
              <a:t>LF Radio </a:t>
            </a:r>
            <a:r>
              <a:rPr lang="en-US" sz="3200" dirty="0" smtClean="0">
                <a:solidFill>
                  <a:schemeClr val="bg1"/>
                </a:solidFill>
                <a:latin typeface="Tahoma" pitchFamily="34" charset="0"/>
                <a:cs typeface="Tahoma" pitchFamily="34" charset="0"/>
              </a:rPr>
              <a:t>Propagation</a:t>
            </a:r>
            <a:br>
              <a:rPr lang="en-US" sz="3200" dirty="0" smtClean="0">
                <a:solidFill>
                  <a:schemeClr val="bg1"/>
                </a:solidFill>
                <a:latin typeface="Tahoma" pitchFamily="34" charset="0"/>
                <a:cs typeface="Tahoma" pitchFamily="34" charset="0"/>
              </a:rPr>
            </a:br>
            <a:endParaRPr lang="en-US" sz="3200" dirty="0">
              <a:solidFill>
                <a:schemeClr val="bg1"/>
              </a:solidFill>
              <a:effectLst>
                <a:outerShdw blurRad="38100" dist="38100" dir="2700000" algn="tl">
                  <a:srgbClr val="C0C0C0"/>
                </a:outerShdw>
              </a:effectLst>
              <a:latin typeface="Tahoma" pitchFamily="34" charset="0"/>
              <a:cs typeface="Tahoma" pitchFamily="34" charset="0"/>
            </a:endParaRPr>
          </a:p>
        </p:txBody>
      </p:sp>
      <p:pic>
        <p:nvPicPr>
          <p:cNvPr id="1156100" name="Picture 4" descr="groundw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686799" cy="442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14251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9364" name="Picture 4" descr="Figure_5_DDS_GPSDO"/>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219200" y="2895600"/>
            <a:ext cx="6711019" cy="345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19362" name="Rectangle 2"/>
          <p:cNvSpPr>
            <a:spLocks noGrp="1" noChangeArrowheads="1"/>
          </p:cNvSpPr>
          <p:nvPr>
            <p:ph type="title"/>
          </p:nvPr>
        </p:nvSpPr>
        <p:spPr>
          <a:xfrm>
            <a:off x="990600" y="533400"/>
            <a:ext cx="7715250" cy="3048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fontScale="90000"/>
          </a:bodyPr>
          <a:lstStyle/>
          <a:p>
            <a:pPr algn="ctr"/>
            <a:r>
              <a:rPr lang="en-US" sz="2800" dirty="0">
                <a:solidFill>
                  <a:schemeClr val="bg1"/>
                </a:solidFill>
                <a:latin typeface="Tahoma" pitchFamily="34" charset="0"/>
              </a:rPr>
              <a:t>GPSDO (</a:t>
            </a:r>
            <a:r>
              <a:rPr lang="en-US" sz="2800" dirty="0" err="1">
                <a:solidFill>
                  <a:schemeClr val="bg1"/>
                </a:solidFill>
                <a:latin typeface="Tahoma" pitchFamily="34" charset="0"/>
              </a:rPr>
              <a:t>unsteered</a:t>
            </a:r>
            <a:r>
              <a:rPr lang="en-US" sz="2800" dirty="0">
                <a:solidFill>
                  <a:schemeClr val="bg1"/>
                </a:solidFill>
                <a:latin typeface="Tahoma" pitchFamily="34" charset="0"/>
              </a:rPr>
              <a:t> local oscillator, synthesizer)</a:t>
            </a:r>
            <a:r>
              <a:rPr lang="en-US" sz="2800" dirty="0">
                <a:solidFill>
                  <a:schemeClr val="bg1"/>
                </a:solidFill>
              </a:rPr>
              <a:t/>
            </a:r>
            <a:br>
              <a:rPr lang="en-US" sz="2800" dirty="0">
                <a:solidFill>
                  <a:schemeClr val="bg1"/>
                </a:solidFill>
              </a:rPr>
            </a:br>
            <a:endParaRPr lang="en-US" sz="2800" dirty="0">
              <a:solidFill>
                <a:schemeClr val="bg1"/>
              </a:solidFill>
            </a:endParaRPr>
          </a:p>
        </p:txBody>
      </p:sp>
      <p:sp>
        <p:nvSpPr>
          <p:cNvPr id="2319363" name="Rectangle 3"/>
          <p:cNvSpPr>
            <a:spLocks noChangeArrowheads="1"/>
          </p:cNvSpPr>
          <p:nvPr/>
        </p:nvSpPr>
        <p:spPr bwMode="auto">
          <a:xfrm>
            <a:off x="152400" y="838200"/>
            <a:ext cx="8784771" cy="1905000"/>
          </a:xfrm>
          <a:prstGeom prst="rect">
            <a:avLst/>
          </a:prstGeom>
          <a:solidFill>
            <a:schemeClr val="bg1"/>
          </a:solidFill>
          <a:ln>
            <a:noFill/>
          </a:ln>
          <a:effectLst/>
        </p:spPr>
        <p:txBody>
          <a:bodyPr lIns="90488" tIns="44450" rIns="90488" bIns="44450"/>
          <a:lstStyle/>
          <a:p>
            <a:pPr marL="342900" indent="-342900" algn="l">
              <a:spcBef>
                <a:spcPct val="20000"/>
              </a:spcBef>
              <a:buClr>
                <a:schemeClr val="bg2">
                  <a:lumMod val="50000"/>
                </a:schemeClr>
              </a:buClr>
              <a:buSzPct val="100000"/>
              <a:buFont typeface="Wingdings" pitchFamily="2" charset="2"/>
              <a:buChar char="ü"/>
            </a:pPr>
            <a:r>
              <a:rPr lang="en-US" sz="1500" dirty="0">
                <a:solidFill>
                  <a:srgbClr val="000000"/>
                </a:solidFill>
              </a:rPr>
              <a:t>The local oscillator is used as the time base for a frequency </a:t>
            </a:r>
            <a:r>
              <a:rPr lang="en-US" sz="1500" dirty="0" smtClean="0">
                <a:solidFill>
                  <a:srgbClr val="000000"/>
                </a:solidFill>
              </a:rPr>
              <a:t>synthesizer.  The </a:t>
            </a:r>
            <a:r>
              <a:rPr lang="en-US" sz="1500" dirty="0">
                <a:solidFill>
                  <a:srgbClr val="000000"/>
                </a:solidFill>
              </a:rPr>
              <a:t>phase of the synthesizer is compared to GPS.  A correction is sent to the synthesizer to compensate for the frequency offset and eliminate the phase difference, but no corrections are applied to the </a:t>
            </a:r>
            <a:r>
              <a:rPr lang="en-US" sz="1500" dirty="0" smtClean="0">
                <a:solidFill>
                  <a:srgbClr val="000000"/>
                </a:solidFill>
              </a:rPr>
              <a:t>LO</a:t>
            </a:r>
            <a:endParaRPr lang="en-US" sz="1500" dirty="0">
              <a:solidFill>
                <a:srgbClr val="000000"/>
              </a:solidFill>
            </a:endParaRPr>
          </a:p>
          <a:p>
            <a:pPr marL="342900" indent="-342900" algn="l">
              <a:spcBef>
                <a:spcPct val="20000"/>
              </a:spcBef>
              <a:buClr>
                <a:schemeClr val="bg2">
                  <a:lumMod val="50000"/>
                </a:schemeClr>
              </a:buClr>
              <a:buSzPct val="100000"/>
              <a:buFont typeface="Wingdings" pitchFamily="2" charset="2"/>
              <a:buChar char="ü"/>
            </a:pPr>
            <a:endParaRPr lang="en-US" sz="1500" dirty="0">
              <a:solidFill>
                <a:srgbClr val="000000"/>
              </a:solidFill>
            </a:endParaRPr>
          </a:p>
          <a:p>
            <a:pPr marL="342900" indent="-342900" algn="l">
              <a:spcBef>
                <a:spcPct val="20000"/>
              </a:spcBef>
              <a:buClr>
                <a:schemeClr val="bg2">
                  <a:lumMod val="50000"/>
                </a:schemeClr>
              </a:buClr>
              <a:buSzPct val="100000"/>
              <a:buFont typeface="Wingdings" pitchFamily="2" charset="2"/>
              <a:buChar char="ü"/>
            </a:pPr>
            <a:r>
              <a:rPr lang="en-US" sz="1500" dirty="0">
                <a:solidFill>
                  <a:srgbClr val="000000"/>
                </a:solidFill>
              </a:rPr>
              <a:t>Modern direct digital synthesizers (DDS) can allow very small frequency corrections to be made (1 </a:t>
            </a:r>
            <a:r>
              <a:rPr lang="el-GR" sz="1500" dirty="0">
                <a:solidFill>
                  <a:srgbClr val="000000"/>
                </a:solidFill>
                <a:cs typeface="Arial" pitchFamily="34" charset="0"/>
              </a:rPr>
              <a:t>μ</a:t>
            </a:r>
            <a:r>
              <a:rPr lang="en-US" sz="1500" dirty="0">
                <a:solidFill>
                  <a:srgbClr val="000000"/>
                </a:solidFill>
              </a:rPr>
              <a:t>Hz resolution at 10 MHz allows frequency corrections of 1 </a:t>
            </a:r>
            <a:r>
              <a:rPr lang="en-US" sz="1500" dirty="0">
                <a:solidFill>
                  <a:srgbClr val="000000"/>
                </a:solidFill>
                <a:cs typeface="Arial" pitchFamily="34" charset="0"/>
              </a:rPr>
              <a:t>×</a:t>
            </a:r>
            <a:r>
              <a:rPr lang="en-US" sz="1500" dirty="0">
                <a:solidFill>
                  <a:srgbClr val="000000"/>
                </a:solidFill>
              </a:rPr>
              <a:t> 10</a:t>
            </a:r>
            <a:r>
              <a:rPr lang="en-US" sz="1500" baseline="30000" dirty="0">
                <a:solidFill>
                  <a:srgbClr val="000000"/>
                </a:solidFill>
              </a:rPr>
              <a:t>-13</a:t>
            </a:r>
            <a:r>
              <a:rPr lang="en-US" sz="1500" dirty="0">
                <a:solidFill>
                  <a:srgbClr val="000000"/>
                </a:solidFill>
              </a:rPr>
              <a:t>).  Allowing the local oscillator to free run often results in better performance than the VCO method, where unexpected shifts in the control voltage can produce unwanted adjustments in the output frequency.</a:t>
            </a:r>
          </a:p>
        </p:txBody>
      </p:sp>
    </p:spTree>
    <p:extLst>
      <p:ext uri="{BB962C8B-B14F-4D97-AF65-F5344CB8AC3E}">
        <p14:creationId xmlns:p14="http://schemas.microsoft.com/office/powerpoint/2010/main" val="2169021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0866" name="Rectangle 2"/>
          <p:cNvSpPr>
            <a:spLocks noGrp="1" noChangeArrowheads="1"/>
          </p:cNvSpPr>
          <p:nvPr>
            <p:ph type="title"/>
          </p:nvPr>
        </p:nvSpPr>
        <p:spPr>
          <a:xfrm>
            <a:off x="857250" y="304800"/>
            <a:ext cx="7715250" cy="533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a:bodyPr>
          <a:lstStyle/>
          <a:p>
            <a:pPr algn="ctr"/>
            <a:r>
              <a:rPr lang="en-US" sz="2800" dirty="0">
                <a:solidFill>
                  <a:schemeClr val="tx1"/>
                </a:solidFill>
                <a:latin typeface="Tahoma" pitchFamily="34" charset="0"/>
              </a:rPr>
              <a:t>OCXO with and without GPS – crossover point</a:t>
            </a:r>
            <a:endParaRPr lang="en-US" sz="2800" b="1" i="1" dirty="0">
              <a:solidFill>
                <a:schemeClr val="tx1"/>
              </a:solidFill>
              <a:effectLst>
                <a:outerShdw blurRad="38100" dist="38100" dir="2700000" algn="tl">
                  <a:srgbClr val="C0C0C0"/>
                </a:outerShdw>
              </a:effectLst>
              <a:latin typeface="Tahoma" pitchFamily="34" charset="0"/>
            </a:endParaRPr>
          </a:p>
        </p:txBody>
      </p:sp>
      <p:pic>
        <p:nvPicPr>
          <p:cNvPr id="2340867" name="Picture 3" descr="3801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810500" cy="558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153730"/>
      </p:ext>
    </p:extLst>
  </p:cSld>
  <p:clrMapOvr>
    <a:masterClrMapping/>
  </p:clrMapOvr>
  <p:transition advTm="35866"/>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14" name="Rectangle 2"/>
          <p:cNvSpPr>
            <a:spLocks noGrp="1" noChangeArrowheads="1"/>
          </p:cNvSpPr>
          <p:nvPr>
            <p:ph type="title"/>
          </p:nvPr>
        </p:nvSpPr>
        <p:spPr>
          <a:xfrm>
            <a:off x="228600" y="609600"/>
            <a:ext cx="8763000" cy="3962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b="1" dirty="0">
                <a:solidFill>
                  <a:srgbClr val="000000"/>
                </a:solidFill>
                <a:latin typeface="Tahoma" pitchFamily="34" charset="0"/>
                <a:cs typeface="Tahoma" pitchFamily="34" charset="0"/>
              </a:rPr>
              <a:t>GPSDO Performance</a:t>
            </a:r>
            <a:endParaRPr lang="en-US" b="1" dirty="0">
              <a:solidFill>
                <a:srgbClr val="000000"/>
              </a:solidFill>
              <a:effectLst>
                <a:outerShdw blurRad="38100" dist="38100" dir="2700000" algn="tl">
                  <a:srgbClr val="C0C0C0"/>
                </a:outerShdw>
              </a:effectLst>
              <a:latin typeface="Tahoma" pitchFamily="34" charset="0"/>
              <a:cs typeface="Tahoma" pitchFamily="34" charset="0"/>
            </a:endParaRPr>
          </a:p>
        </p:txBody>
      </p:sp>
    </p:spTree>
    <p:extLst>
      <p:ext uri="{BB962C8B-B14F-4D97-AF65-F5344CB8AC3E}">
        <p14:creationId xmlns:p14="http://schemas.microsoft.com/office/powerpoint/2010/main" val="389921573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3938" name="Rectangle 2"/>
          <p:cNvSpPr>
            <a:spLocks noGrp="1" noChangeArrowheads="1"/>
          </p:cNvSpPr>
          <p:nvPr>
            <p:ph type="title"/>
          </p:nvPr>
        </p:nvSpPr>
        <p:spPr>
          <a:xfrm>
            <a:off x="695696" y="228600"/>
            <a:ext cx="7772400" cy="914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a:solidFill>
                  <a:schemeClr val="bg1"/>
                </a:solidFill>
                <a:latin typeface="Tahoma" pitchFamily="34" charset="0"/>
              </a:rPr>
              <a:t>GPSDO Performance</a:t>
            </a:r>
            <a:endParaRPr lang="en-US" sz="3200" i="1" dirty="0">
              <a:solidFill>
                <a:schemeClr val="bg1"/>
              </a:solidFill>
              <a:effectLst>
                <a:outerShdw blurRad="38100" dist="38100" dir="2700000" algn="tl">
                  <a:srgbClr val="C0C0C0"/>
                </a:outerShdw>
              </a:effectLst>
              <a:latin typeface="Tahoma" pitchFamily="34" charset="0"/>
            </a:endParaRPr>
          </a:p>
        </p:txBody>
      </p:sp>
      <p:sp>
        <p:nvSpPr>
          <p:cNvPr id="2343939" name="Rectangle 3"/>
          <p:cNvSpPr>
            <a:spLocks noChangeArrowheads="1"/>
          </p:cNvSpPr>
          <p:nvPr/>
        </p:nvSpPr>
        <p:spPr bwMode="auto">
          <a:xfrm>
            <a:off x="543296" y="2438400"/>
            <a:ext cx="8295904"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l">
              <a:spcBef>
                <a:spcPct val="20000"/>
              </a:spcBef>
              <a:buClr>
                <a:schemeClr val="bg2">
                  <a:lumMod val="50000"/>
                </a:schemeClr>
              </a:buClr>
              <a:buSzPct val="90000"/>
              <a:buFont typeface="Wingdings" pitchFamily="2" charset="2"/>
              <a:buChar char="ü"/>
            </a:pPr>
            <a:r>
              <a:rPr lang="en-US" sz="1600" dirty="0">
                <a:solidFill>
                  <a:srgbClr val="000000"/>
                </a:solidFill>
              </a:rPr>
              <a:t>Different models of GPSDOs produce different results, even when operated in identical environments. </a:t>
            </a:r>
          </a:p>
          <a:p>
            <a:pPr marL="342900" indent="-342900" algn="l">
              <a:spcBef>
                <a:spcPct val="20000"/>
              </a:spcBef>
              <a:buClr>
                <a:schemeClr val="bg2">
                  <a:lumMod val="50000"/>
                </a:schemeClr>
              </a:buClr>
              <a:buSzPct val="90000"/>
              <a:buFont typeface="Wingdings" pitchFamily="2" charset="2"/>
              <a:buChar char="ü"/>
            </a:pPr>
            <a:endParaRPr lang="en-US" sz="1600" dirty="0">
              <a:solidFill>
                <a:srgbClr val="000000"/>
              </a:solidFill>
            </a:endParaRPr>
          </a:p>
          <a:p>
            <a:pPr marL="342900" indent="-342900" algn="l">
              <a:spcBef>
                <a:spcPct val="20000"/>
              </a:spcBef>
              <a:buClr>
                <a:schemeClr val="bg2">
                  <a:lumMod val="50000"/>
                </a:schemeClr>
              </a:buClr>
              <a:buSzPct val="90000"/>
              <a:buFont typeface="Wingdings" pitchFamily="2" charset="2"/>
              <a:buChar char="ü"/>
            </a:pPr>
            <a:r>
              <a:rPr lang="en-US" sz="1600" dirty="0">
                <a:solidFill>
                  <a:srgbClr val="000000"/>
                </a:solidFill>
              </a:rPr>
              <a:t>Even so, when averaging for </a:t>
            </a:r>
            <a:r>
              <a:rPr lang="en-US" sz="1600" dirty="0" smtClean="0">
                <a:solidFill>
                  <a:srgbClr val="000000"/>
                </a:solidFill>
              </a:rPr>
              <a:t>long intervals (weeks or months) any </a:t>
            </a:r>
            <a:r>
              <a:rPr lang="en-US" sz="1600" dirty="0">
                <a:solidFill>
                  <a:srgbClr val="000000"/>
                </a:solidFill>
              </a:rPr>
              <a:t>GPSDO that is locked to the satellite signals should be inherently accurate (parts in </a:t>
            </a:r>
            <a:r>
              <a:rPr lang="en-US" sz="1600" dirty="0" smtClean="0">
                <a:solidFill>
                  <a:srgbClr val="000000"/>
                </a:solidFill>
              </a:rPr>
              <a:t>10</a:t>
            </a:r>
            <a:r>
              <a:rPr lang="en-US" sz="1600" baseline="30000" dirty="0" smtClean="0">
                <a:solidFill>
                  <a:srgbClr val="000000"/>
                </a:solidFill>
              </a:rPr>
              <a:t>14</a:t>
            </a:r>
            <a:r>
              <a:rPr lang="en-US" sz="1600" dirty="0" smtClean="0">
                <a:solidFill>
                  <a:srgbClr val="000000"/>
                </a:solidFill>
              </a:rPr>
              <a:t> </a:t>
            </a:r>
            <a:r>
              <a:rPr lang="en-US" sz="1600" dirty="0">
                <a:solidFill>
                  <a:srgbClr val="000000"/>
                </a:solidFill>
              </a:rPr>
              <a:t>or better) and inherently stable. This is because GPSDOs that simply “follow” the satellites will closely agree with UTC.</a:t>
            </a:r>
          </a:p>
          <a:p>
            <a:pPr marL="342900" indent="-342900" algn="l">
              <a:spcBef>
                <a:spcPct val="20000"/>
              </a:spcBef>
              <a:buClr>
                <a:schemeClr val="bg2">
                  <a:lumMod val="50000"/>
                </a:schemeClr>
              </a:buClr>
              <a:buSzPct val="90000"/>
              <a:buFont typeface="Wingdings" pitchFamily="2" charset="2"/>
              <a:buChar char="ü"/>
            </a:pPr>
            <a:endParaRPr lang="en-US" sz="1600" dirty="0">
              <a:solidFill>
                <a:srgbClr val="000000"/>
              </a:solidFill>
            </a:endParaRPr>
          </a:p>
          <a:p>
            <a:pPr marL="342900" indent="-342900" algn="l">
              <a:spcBef>
                <a:spcPct val="20000"/>
              </a:spcBef>
              <a:buClr>
                <a:schemeClr val="bg2">
                  <a:lumMod val="50000"/>
                </a:schemeClr>
              </a:buClr>
              <a:buSzPct val="90000"/>
              <a:buFont typeface="Wingdings" pitchFamily="2" charset="2"/>
              <a:buChar char="ü"/>
            </a:pPr>
            <a:r>
              <a:rPr lang="en-US" sz="1600" dirty="0">
                <a:solidFill>
                  <a:srgbClr val="000000"/>
                </a:solidFill>
              </a:rPr>
              <a:t>For calibrations, the most important specification of a GPSDO is probably frequency accuracy over a one day time period, because most frequency calibrations last for one day or less. </a:t>
            </a:r>
          </a:p>
          <a:p>
            <a:pPr marL="742950" lvl="1" indent="-285750" algn="l">
              <a:spcBef>
                <a:spcPct val="20000"/>
              </a:spcBef>
              <a:buClr>
                <a:schemeClr val="bg2">
                  <a:lumMod val="50000"/>
                </a:schemeClr>
              </a:buClr>
              <a:buSzPct val="90000"/>
              <a:buFont typeface="Wingdings" pitchFamily="2" charset="2"/>
              <a:buChar char="ü"/>
            </a:pPr>
            <a:r>
              <a:rPr lang="en-US" sz="1600" dirty="0">
                <a:solidFill>
                  <a:srgbClr val="000000"/>
                </a:solidFill>
              </a:rPr>
              <a:t>The frequency accuracy can be no better than the stability</a:t>
            </a:r>
          </a:p>
          <a:p>
            <a:pPr marL="742950" lvl="1" indent="-285750" algn="l">
              <a:spcBef>
                <a:spcPct val="20000"/>
              </a:spcBef>
              <a:buClr>
                <a:schemeClr val="bg2">
                  <a:lumMod val="50000"/>
                </a:schemeClr>
              </a:buClr>
              <a:buSzPct val="90000"/>
              <a:buFont typeface="Wingdings" pitchFamily="2" charset="2"/>
              <a:buChar char="ü"/>
            </a:pPr>
            <a:r>
              <a:rPr lang="en-US" sz="1600" dirty="0">
                <a:solidFill>
                  <a:srgbClr val="000000"/>
                </a:solidFill>
              </a:rPr>
              <a:t>A good metric to use when evaluating a GPSDO is its stability after one day of averaging, as estimated with the Allan deviation (ADEV).  </a:t>
            </a:r>
          </a:p>
          <a:p>
            <a:pPr marL="342900" indent="-342900" algn="l">
              <a:spcBef>
                <a:spcPct val="20000"/>
              </a:spcBef>
              <a:buClr>
                <a:schemeClr val="bg1"/>
              </a:buClr>
              <a:buSzPct val="90000"/>
              <a:buFont typeface="Monotype Sorts" pitchFamily="2" charset="2"/>
              <a:buNone/>
            </a:pPr>
            <a:endParaRPr lang="en-US" sz="1600" dirty="0">
              <a:solidFill>
                <a:srgbClr val="000000"/>
              </a:solidFill>
            </a:endParaRPr>
          </a:p>
          <a:p>
            <a:pPr marL="342900" indent="-342900" algn="l">
              <a:spcBef>
                <a:spcPct val="20000"/>
              </a:spcBef>
              <a:buClr>
                <a:schemeClr val="bg1"/>
              </a:buClr>
              <a:buSzPct val="75000"/>
              <a:buFont typeface="Monotype Sorts" pitchFamily="2" charset="2"/>
              <a:buNone/>
            </a:pPr>
            <a:endParaRPr lang="en-US" sz="1800" dirty="0">
              <a:solidFill>
                <a:srgbClr val="000000"/>
              </a:solidFill>
            </a:endParaRPr>
          </a:p>
        </p:txBody>
      </p:sp>
    </p:spTree>
    <p:extLst>
      <p:ext uri="{BB962C8B-B14F-4D97-AF65-F5344CB8AC3E}">
        <p14:creationId xmlns:p14="http://schemas.microsoft.com/office/powerpoint/2010/main" val="3999259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47010" name="Picture 2" descr="3801stable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38200"/>
            <a:ext cx="7620000" cy="5776452"/>
          </a:xfrm>
          <a:prstGeom prst="rect">
            <a:avLst/>
          </a:prstGeom>
          <a:noFill/>
          <a:extLst>
            <a:ext uri="{909E8E84-426E-40DD-AFC4-6F175D3DCCD1}">
              <a14:hiddenFill xmlns:a14="http://schemas.microsoft.com/office/drawing/2010/main">
                <a:solidFill>
                  <a:srgbClr val="FFFFFF"/>
                </a:solidFill>
              </a14:hiddenFill>
            </a:ext>
          </a:extLst>
        </p:spPr>
      </p:pic>
      <p:sp>
        <p:nvSpPr>
          <p:cNvPr id="2347011" name="Text Box 3"/>
          <p:cNvSpPr txBox="1">
            <a:spLocks noChangeArrowheads="1"/>
          </p:cNvSpPr>
          <p:nvPr/>
        </p:nvSpPr>
        <p:spPr bwMode="auto">
          <a:xfrm>
            <a:off x="457200" y="152400"/>
            <a:ext cx="8382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spAutoFit/>
          </a:bodyPr>
          <a:lstStyle/>
          <a:p>
            <a:pPr>
              <a:spcBef>
                <a:spcPct val="50000"/>
              </a:spcBef>
            </a:pPr>
            <a:r>
              <a:rPr lang="en-US" dirty="0">
                <a:latin typeface="Tahoma" pitchFamily="34" charset="0"/>
              </a:rPr>
              <a:t>“Typical” GPSDO Performance (near 1E-13 ADEV at 1 day)</a:t>
            </a:r>
          </a:p>
        </p:txBody>
      </p:sp>
    </p:spTree>
    <p:extLst>
      <p:ext uri="{BB962C8B-B14F-4D97-AF65-F5344CB8AC3E}">
        <p14:creationId xmlns:p14="http://schemas.microsoft.com/office/powerpoint/2010/main" val="1221887893"/>
      </p:ext>
    </p:extLst>
  </p:cSld>
  <p:clrMapOvr>
    <a:masterClrMapping/>
  </p:clrMapOvr>
  <p:transition advTm="35866"/>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2434" name="Picture 2" descr="Figure_8_Bar_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58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776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3458" name="Picture 2" descr="Figure_9_GPSDO_Phase_P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08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278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82" name="Picture 2" descr="Figure_10_Long_Term_St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8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868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5506" name="Picture 2" descr="Figure_11_Short_Term_St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1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0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9602" name="Rectangle 2"/>
          <p:cNvSpPr>
            <a:spLocks noGrp="1" noChangeArrowheads="1"/>
          </p:cNvSpPr>
          <p:nvPr>
            <p:ph type="title"/>
          </p:nvPr>
        </p:nvSpPr>
        <p:spPr>
          <a:xfrm>
            <a:off x="685800" y="152400"/>
            <a:ext cx="7772400" cy="6096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a:bodyPr>
          <a:lstStyle/>
          <a:p>
            <a:pPr algn="ctr"/>
            <a:r>
              <a:rPr lang="en-US" sz="3200" dirty="0">
                <a:solidFill>
                  <a:schemeClr val="bg1"/>
                </a:solidFill>
                <a:latin typeface="Tahoma" pitchFamily="34" charset="0"/>
              </a:rPr>
              <a:t>GPSDO vs. Cesium, Pros &amp; Cons</a:t>
            </a:r>
            <a:endParaRPr lang="en-US" sz="3200" i="1" dirty="0">
              <a:solidFill>
                <a:schemeClr val="bg1"/>
              </a:solidFill>
              <a:effectLst>
                <a:outerShdw blurRad="38100" dist="38100" dir="2700000" algn="tl">
                  <a:srgbClr val="C0C0C0"/>
                </a:outerShdw>
              </a:effectLst>
              <a:latin typeface="Tahoma" pitchFamily="34" charset="0"/>
            </a:endParaRPr>
          </a:p>
        </p:txBody>
      </p:sp>
      <p:sp>
        <p:nvSpPr>
          <p:cNvPr id="2329603" name="Rectangle 3"/>
          <p:cNvSpPr>
            <a:spLocks noChangeArrowheads="1"/>
          </p:cNvSpPr>
          <p:nvPr/>
        </p:nvSpPr>
        <p:spPr bwMode="auto">
          <a:xfrm>
            <a:off x="228600" y="914400"/>
            <a:ext cx="8763000" cy="5105400"/>
          </a:xfrm>
          <a:prstGeom prst="rect">
            <a:avLst/>
          </a:prstGeom>
          <a:solidFill>
            <a:schemeClr val="bg1"/>
          </a:solidFill>
          <a:ln>
            <a:noFill/>
          </a:ln>
          <a:effectLst/>
        </p:spPr>
        <p:txBody>
          <a:bodyPr lIns="90488" tIns="44450" rIns="90488" bIns="44450"/>
          <a:lstStyle/>
          <a:p>
            <a:pPr marL="342900" indent="-342900" algn="l">
              <a:lnSpc>
                <a:spcPct val="80000"/>
              </a:lnSpc>
              <a:spcBef>
                <a:spcPct val="20000"/>
              </a:spcBef>
              <a:buClr>
                <a:schemeClr val="bg1"/>
              </a:buClr>
              <a:buSzPct val="75000"/>
              <a:buFont typeface="Monotype Sorts" pitchFamily="2" charset="2"/>
              <a:buChar char="n"/>
            </a:pPr>
            <a:endParaRPr lang="en-US" sz="1800" b="1" dirty="0" smtClean="0"/>
          </a:p>
          <a:p>
            <a:pPr marL="342900" indent="-342900" algn="l">
              <a:lnSpc>
                <a:spcPct val="80000"/>
              </a:lnSpc>
              <a:spcBef>
                <a:spcPct val="20000"/>
              </a:spcBef>
              <a:buClr>
                <a:schemeClr val="bg1"/>
              </a:buClr>
              <a:buSzPct val="75000"/>
              <a:buFont typeface="Monotype Sorts" pitchFamily="2" charset="2"/>
              <a:buChar char="n"/>
            </a:pPr>
            <a:r>
              <a:rPr lang="en-US" sz="1800" b="1" dirty="0" smtClean="0"/>
              <a:t>PROS </a:t>
            </a:r>
            <a:r>
              <a:rPr lang="en-US" sz="1800" b="1" dirty="0"/>
              <a:t>of using a GPSDO as a primary standard</a:t>
            </a:r>
          </a:p>
          <a:p>
            <a:pPr marL="742950" lvl="1" indent="-285750" algn="l">
              <a:spcBef>
                <a:spcPct val="20000"/>
              </a:spcBef>
              <a:buClr>
                <a:schemeClr val="bg1"/>
              </a:buClr>
              <a:buSzPct val="75000"/>
              <a:buFont typeface="Monotype Sorts" pitchFamily="2" charset="2"/>
              <a:buChar char="u"/>
            </a:pPr>
            <a:endParaRPr lang="en-US" sz="1600" dirty="0"/>
          </a:p>
          <a:p>
            <a:pPr marL="742950" lvl="1" indent="-285750" algn="l">
              <a:spcBef>
                <a:spcPct val="20000"/>
              </a:spcBef>
              <a:buClr>
                <a:schemeClr val="bg2">
                  <a:lumMod val="50000"/>
                </a:schemeClr>
              </a:buClr>
              <a:buSzPct val="75000"/>
              <a:buFont typeface="Wingdings" pitchFamily="2" charset="2"/>
              <a:buChar char="ü"/>
            </a:pPr>
            <a:r>
              <a:rPr lang="en-US" sz="1600" dirty="0"/>
              <a:t>They cost at least 50% less, and often 90% less than a cesium oscillator. </a:t>
            </a:r>
          </a:p>
          <a:p>
            <a:pPr marL="742950" lvl="1" indent="-285750" algn="l">
              <a:spcBef>
                <a:spcPct val="20000"/>
              </a:spcBef>
              <a:buClr>
                <a:schemeClr val="bg2">
                  <a:lumMod val="50000"/>
                </a:schemeClr>
              </a:buClr>
              <a:buSzPct val="75000"/>
              <a:buFont typeface="Wingdings" pitchFamily="2" charset="2"/>
              <a:buChar char="ü"/>
            </a:pPr>
            <a:r>
              <a:rPr lang="en-US" sz="1600" dirty="0"/>
              <a:t>They cost less to maintain, because there is no cesium beam tube to replace. </a:t>
            </a:r>
          </a:p>
          <a:p>
            <a:pPr marL="742950" lvl="1" indent="-285750" algn="l">
              <a:spcBef>
                <a:spcPct val="20000"/>
              </a:spcBef>
              <a:buClr>
                <a:schemeClr val="bg2">
                  <a:lumMod val="50000"/>
                </a:schemeClr>
              </a:buClr>
              <a:buSzPct val="75000"/>
              <a:buFont typeface="Wingdings" pitchFamily="2" charset="2"/>
              <a:buChar char="ü"/>
            </a:pPr>
            <a:r>
              <a:rPr lang="en-US" sz="1600" dirty="0"/>
              <a:t>They can recover time by themselves (time-of-day and an on-time pulse synchronized to UTC). </a:t>
            </a:r>
          </a:p>
          <a:p>
            <a:pPr marL="742950" lvl="1" indent="-285750" algn="l">
              <a:spcBef>
                <a:spcPct val="20000"/>
              </a:spcBef>
              <a:buClr>
                <a:schemeClr val="bg2">
                  <a:lumMod val="50000"/>
                </a:schemeClr>
              </a:buClr>
              <a:buSzPct val="75000"/>
              <a:buFont typeface="Wingdings" pitchFamily="2" charset="2"/>
              <a:buChar char="ü"/>
            </a:pPr>
            <a:r>
              <a:rPr lang="en-US" sz="1600" dirty="0" smtClean="0"/>
              <a:t>They never </a:t>
            </a:r>
            <a:r>
              <a:rPr lang="en-US" sz="1600" dirty="0"/>
              <a:t>requires adjustment, </a:t>
            </a:r>
            <a:r>
              <a:rPr lang="en-US" sz="1600" dirty="0" smtClean="0"/>
              <a:t>because they are controlled </a:t>
            </a:r>
            <a:r>
              <a:rPr lang="en-US" sz="1600" dirty="0"/>
              <a:t>by satellite signals.</a:t>
            </a:r>
          </a:p>
          <a:p>
            <a:pPr marL="742950" lvl="1" indent="-285750" algn="l">
              <a:spcBef>
                <a:spcPct val="20000"/>
              </a:spcBef>
              <a:buClr>
                <a:schemeClr val="bg1"/>
              </a:buClr>
              <a:buSzPct val="75000"/>
              <a:buFont typeface="Monotype Sorts" pitchFamily="2" charset="2"/>
              <a:buNone/>
            </a:pPr>
            <a:endParaRPr lang="en-US" sz="1600" dirty="0"/>
          </a:p>
          <a:p>
            <a:pPr marL="342900" indent="-342900" algn="l">
              <a:lnSpc>
                <a:spcPct val="80000"/>
              </a:lnSpc>
              <a:spcBef>
                <a:spcPct val="20000"/>
              </a:spcBef>
              <a:buClr>
                <a:schemeClr val="bg1"/>
              </a:buClr>
              <a:buSzPct val="75000"/>
              <a:buFont typeface="Monotype Sorts" pitchFamily="2" charset="2"/>
              <a:buChar char="n"/>
            </a:pPr>
            <a:r>
              <a:rPr lang="en-US" sz="1800" b="1" dirty="0"/>
              <a:t>CONS of using a GPSDO as a primary standard</a:t>
            </a:r>
          </a:p>
          <a:p>
            <a:pPr marL="742950" lvl="1" indent="-285750" algn="l">
              <a:spcBef>
                <a:spcPct val="20000"/>
              </a:spcBef>
              <a:buClr>
                <a:schemeClr val="bg1"/>
              </a:buClr>
              <a:buSzPct val="75000"/>
              <a:buFont typeface="Monotype Sorts" pitchFamily="2" charset="2"/>
              <a:buChar char="u"/>
            </a:pPr>
            <a:endParaRPr lang="en-US" sz="1600" dirty="0"/>
          </a:p>
          <a:p>
            <a:pPr marL="742950" lvl="1" indent="-285750" algn="l">
              <a:spcBef>
                <a:spcPct val="20000"/>
              </a:spcBef>
              <a:buClr>
                <a:schemeClr val="bg2">
                  <a:lumMod val="50000"/>
                </a:schemeClr>
              </a:buClr>
              <a:buSzPct val="75000"/>
              <a:buFont typeface="Wingdings" pitchFamily="2" charset="2"/>
              <a:buChar char="ü"/>
            </a:pPr>
            <a:r>
              <a:rPr lang="en-US" sz="1600" dirty="0"/>
              <a:t>They can’t be adjusted.  The operator has no control over the output.</a:t>
            </a:r>
          </a:p>
          <a:p>
            <a:pPr marL="742950" lvl="1" indent="-285750" algn="l">
              <a:spcBef>
                <a:spcPct val="20000"/>
              </a:spcBef>
              <a:buClr>
                <a:schemeClr val="bg2">
                  <a:lumMod val="50000"/>
                </a:schemeClr>
              </a:buClr>
              <a:buSzPct val="75000"/>
              <a:buFont typeface="Wingdings" pitchFamily="2" charset="2"/>
              <a:buChar char="ü"/>
            </a:pPr>
            <a:r>
              <a:rPr lang="en-US" sz="1600" dirty="0"/>
              <a:t>They generally have poorer short term stability and higher phase noise than cesium standards.</a:t>
            </a:r>
          </a:p>
          <a:p>
            <a:pPr marL="742950" lvl="1" indent="-285750" algn="l">
              <a:spcBef>
                <a:spcPct val="20000"/>
              </a:spcBef>
              <a:buClr>
                <a:schemeClr val="bg2">
                  <a:lumMod val="50000"/>
                </a:schemeClr>
              </a:buClr>
              <a:buSzPct val="75000"/>
              <a:buFont typeface="Wingdings" pitchFamily="2" charset="2"/>
              <a:buChar char="ü"/>
            </a:pPr>
            <a:r>
              <a:rPr lang="en-US" sz="1600" dirty="0"/>
              <a:t>Cesium standards are independent sources of frequency.  A GPSDO only works if GPS signals are available and then locks to UTC(USNO).</a:t>
            </a:r>
          </a:p>
          <a:p>
            <a:pPr marL="742950" lvl="1" indent="-285750" algn="l">
              <a:spcBef>
                <a:spcPct val="20000"/>
              </a:spcBef>
              <a:buClr>
                <a:schemeClr val="bg2">
                  <a:lumMod val="50000"/>
                </a:schemeClr>
              </a:buClr>
              <a:buSzPct val="75000"/>
              <a:buFont typeface="Wingdings" pitchFamily="2" charset="2"/>
              <a:buChar char="ü"/>
            </a:pPr>
            <a:r>
              <a:rPr lang="en-US" sz="1600" dirty="0"/>
              <a:t>NMIs must have a cesium if they wish to contribute to Coordinated Universal Time (UTC</a:t>
            </a:r>
            <a:r>
              <a:rPr lang="en-US" sz="1600" dirty="0" smtClean="0"/>
              <a:t>) or to the SIM Time Scale (SIMT).</a:t>
            </a:r>
            <a:endParaRPr lang="en-US" sz="1600" dirty="0"/>
          </a:p>
        </p:txBody>
      </p:sp>
    </p:spTree>
    <p:extLst>
      <p:ext uri="{BB962C8B-B14F-4D97-AF65-F5344CB8AC3E}">
        <p14:creationId xmlns:p14="http://schemas.microsoft.com/office/powerpoint/2010/main" val="34301193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a:xfrm>
            <a:off x="685800" y="381000"/>
            <a:ext cx="771525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dirty="0">
                <a:solidFill>
                  <a:schemeClr val="bg1"/>
                </a:solidFill>
                <a:latin typeface="Tahoma" pitchFamily="34" charset="0"/>
              </a:rPr>
              <a:t>Disadvantages of LF</a:t>
            </a:r>
            <a:endParaRPr lang="en-US" sz="5400" dirty="0">
              <a:solidFill>
                <a:schemeClr val="bg1"/>
              </a:solidFill>
              <a:effectLst>
                <a:outerShdw blurRad="38100" dist="38100" dir="2700000" algn="tl">
                  <a:srgbClr val="C0C0C0"/>
                </a:outerShdw>
              </a:effectLst>
              <a:latin typeface="Tahoma" pitchFamily="34" charset="0"/>
            </a:endParaRPr>
          </a:p>
        </p:txBody>
      </p:sp>
      <p:sp>
        <p:nvSpPr>
          <p:cNvPr id="1159171" name="Rectangle 3"/>
          <p:cNvSpPr>
            <a:spLocks noGrp="1" noChangeArrowheads="1"/>
          </p:cNvSpPr>
          <p:nvPr>
            <p:ph type="body" sz="half" idx="1"/>
          </p:nvPr>
        </p:nvSpPr>
        <p:spPr>
          <a:xfrm>
            <a:off x="1066800" y="2286000"/>
            <a:ext cx="7315200" cy="4114800"/>
          </a:xfrm>
          <a:noFill/>
          <a:ln/>
        </p:spPr>
        <p:txBody>
          <a:bodyPr>
            <a:normAutofit/>
          </a:bodyPr>
          <a:lstStyle/>
          <a:p>
            <a:pPr>
              <a:buClr>
                <a:schemeClr val="tx2">
                  <a:lumMod val="60000"/>
                  <a:lumOff val="40000"/>
                </a:schemeClr>
              </a:buClr>
              <a:buFont typeface="Wingdings" pitchFamily="2" charset="2"/>
              <a:buChar char="ü"/>
            </a:pPr>
            <a:r>
              <a:rPr lang="en-US" sz="2000" dirty="0">
                <a:solidFill>
                  <a:srgbClr val="000000"/>
                </a:solidFill>
                <a:effectLst/>
                <a:latin typeface="Arial" pitchFamily="34" charset="0"/>
                <a:cs typeface="Arial" pitchFamily="34" charset="0"/>
              </a:rPr>
              <a:t>Limited coverage area</a:t>
            </a:r>
            <a:r>
              <a:rPr lang="en-US" sz="2000" dirty="0" smtClean="0">
                <a:solidFill>
                  <a:srgbClr val="000000"/>
                </a:solidFill>
                <a:effectLst/>
                <a:latin typeface="Arial" pitchFamily="34" charset="0"/>
                <a:cs typeface="Arial" pitchFamily="34" charset="0"/>
              </a:rPr>
              <a:t>.</a:t>
            </a:r>
          </a:p>
          <a:p>
            <a:pPr marL="0" indent="0">
              <a:buClr>
                <a:schemeClr val="tx2">
                  <a:lumMod val="60000"/>
                  <a:lumOff val="40000"/>
                </a:schemeClr>
              </a:buClr>
              <a:buNone/>
            </a:pPr>
            <a:endParaRPr lang="en-US" sz="2000" dirty="0">
              <a:solidFill>
                <a:srgbClr val="000000"/>
              </a:solidFill>
              <a:effectLst/>
              <a:latin typeface="Arial" pitchFamily="34" charset="0"/>
              <a:cs typeface="Arial" pitchFamily="34" charset="0"/>
            </a:endParaRPr>
          </a:p>
          <a:p>
            <a:pPr>
              <a:buClr>
                <a:schemeClr val="tx2">
                  <a:lumMod val="60000"/>
                  <a:lumOff val="40000"/>
                </a:schemeClr>
              </a:buClr>
              <a:buFont typeface="Wingdings" pitchFamily="2" charset="2"/>
              <a:buChar char="ü"/>
            </a:pPr>
            <a:r>
              <a:rPr lang="en-US" sz="2000" dirty="0">
                <a:solidFill>
                  <a:srgbClr val="000000"/>
                </a:solidFill>
                <a:effectLst/>
                <a:latin typeface="Arial" pitchFamily="34" charset="0"/>
                <a:cs typeface="Arial" pitchFamily="34" charset="0"/>
              </a:rPr>
              <a:t>Subject to diurnal phase shifts at sunrise and </a:t>
            </a:r>
            <a:r>
              <a:rPr lang="en-US" sz="2000" dirty="0" smtClean="0">
                <a:solidFill>
                  <a:srgbClr val="000000"/>
                </a:solidFill>
                <a:effectLst/>
                <a:latin typeface="Arial" pitchFamily="34" charset="0"/>
                <a:cs typeface="Arial" pitchFamily="34" charset="0"/>
              </a:rPr>
              <a:t>sunset.  Over </a:t>
            </a:r>
            <a:r>
              <a:rPr lang="en-US" sz="2000" dirty="0">
                <a:solidFill>
                  <a:srgbClr val="000000"/>
                </a:solidFill>
                <a:effectLst/>
                <a:latin typeface="Arial" pitchFamily="34" charset="0"/>
                <a:cs typeface="Arial" pitchFamily="34" charset="0"/>
              </a:rPr>
              <a:t>long paths, skywave can interfere with groundwave</a:t>
            </a:r>
            <a:r>
              <a:rPr lang="en-US" sz="2000" dirty="0" smtClean="0">
                <a:solidFill>
                  <a:srgbClr val="000000"/>
                </a:solidFill>
                <a:effectLst/>
                <a:latin typeface="Arial" pitchFamily="34" charset="0"/>
                <a:cs typeface="Arial" pitchFamily="34" charset="0"/>
              </a:rPr>
              <a:t>.</a:t>
            </a:r>
          </a:p>
          <a:p>
            <a:pPr marL="0" indent="0">
              <a:buClr>
                <a:schemeClr val="tx2">
                  <a:lumMod val="60000"/>
                  <a:lumOff val="40000"/>
                </a:schemeClr>
              </a:buClr>
              <a:buNone/>
            </a:pPr>
            <a:endParaRPr lang="en-US" sz="2000" dirty="0">
              <a:solidFill>
                <a:srgbClr val="000000"/>
              </a:solidFill>
              <a:effectLst/>
              <a:latin typeface="Arial" pitchFamily="34" charset="0"/>
              <a:cs typeface="Arial" pitchFamily="34" charset="0"/>
            </a:endParaRPr>
          </a:p>
          <a:p>
            <a:pPr>
              <a:buClr>
                <a:schemeClr val="tx2">
                  <a:lumMod val="60000"/>
                  <a:lumOff val="40000"/>
                </a:schemeClr>
              </a:buClr>
              <a:buFont typeface="Wingdings" pitchFamily="2" charset="2"/>
              <a:buChar char="ü"/>
            </a:pPr>
            <a:r>
              <a:rPr lang="en-US" sz="2000" dirty="0">
                <a:solidFill>
                  <a:srgbClr val="000000"/>
                </a:solidFill>
                <a:effectLst/>
                <a:latin typeface="Arial" pitchFamily="34" charset="0"/>
                <a:cs typeface="Arial" pitchFamily="34" charset="0"/>
              </a:rPr>
              <a:t>When receiver is unlocked, cycle slips equal to the period of the carrier (16.67 microseconds in the case of 60 kHz) are introduced in the data</a:t>
            </a:r>
            <a:r>
              <a:rPr lang="en-US" sz="2000" dirty="0" smtClean="0">
                <a:solidFill>
                  <a:srgbClr val="000000"/>
                </a:solidFill>
                <a:effectLst/>
                <a:latin typeface="Arial" pitchFamily="34" charset="0"/>
                <a:cs typeface="Arial" pitchFamily="34" charset="0"/>
              </a:rPr>
              <a:t>.</a:t>
            </a:r>
          </a:p>
          <a:p>
            <a:pPr marL="0" indent="0">
              <a:buClr>
                <a:schemeClr val="tx2">
                  <a:lumMod val="60000"/>
                  <a:lumOff val="40000"/>
                </a:schemeClr>
              </a:buClr>
              <a:buNone/>
            </a:pPr>
            <a:endParaRPr lang="en-US" sz="2000" dirty="0">
              <a:solidFill>
                <a:srgbClr val="000000"/>
              </a:solidFill>
              <a:effectLst/>
              <a:latin typeface="Arial" pitchFamily="34" charset="0"/>
              <a:cs typeface="Arial" pitchFamily="34" charset="0"/>
            </a:endParaRPr>
          </a:p>
          <a:p>
            <a:pPr>
              <a:buClr>
                <a:schemeClr val="tx2">
                  <a:lumMod val="60000"/>
                  <a:lumOff val="40000"/>
                </a:schemeClr>
              </a:buClr>
              <a:buFont typeface="Wingdings" pitchFamily="2" charset="2"/>
              <a:buChar char="ü"/>
            </a:pPr>
            <a:r>
              <a:rPr lang="en-US" sz="2000" dirty="0">
                <a:solidFill>
                  <a:srgbClr val="000000"/>
                </a:solidFill>
                <a:effectLst/>
                <a:latin typeface="Arial" pitchFamily="34" charset="0"/>
                <a:cs typeface="Arial" pitchFamily="34" charset="0"/>
              </a:rPr>
              <a:t>User must calibrate path delay for time transfer, and even then is limited by the cycle ambiguity. </a:t>
            </a:r>
            <a:endParaRPr lang="en-US" sz="20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46606799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2" name="Rectangle 2"/>
          <p:cNvSpPr>
            <a:spLocks noGrp="1" noChangeArrowheads="1"/>
          </p:cNvSpPr>
          <p:nvPr>
            <p:ph type="title"/>
          </p:nvPr>
        </p:nvSpPr>
        <p:spPr>
          <a:xfrm>
            <a:off x="228600" y="609600"/>
            <a:ext cx="8763000" cy="3962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b="1" dirty="0" smtClean="0">
                <a:solidFill>
                  <a:srgbClr val="000000"/>
                </a:solidFill>
                <a:latin typeface="Tahoma" pitchFamily="34" charset="0"/>
                <a:cs typeface="Tahoma" pitchFamily="34" charset="0"/>
              </a:rPr>
              <a:t>How reliable is GPS?</a:t>
            </a:r>
            <a:endParaRPr lang="en-US" b="1" dirty="0">
              <a:solidFill>
                <a:srgbClr val="000000"/>
              </a:solidFill>
              <a:effectLst>
                <a:outerShdw blurRad="38100" dist="38100" dir="2700000" algn="tl">
                  <a:srgbClr val="C0C0C0"/>
                </a:outerShdw>
              </a:effectLst>
              <a:latin typeface="Tahoma" pitchFamily="34" charset="0"/>
              <a:cs typeface="Tahoma" pitchFamily="34" charset="0"/>
            </a:endParaRPr>
          </a:p>
        </p:txBody>
      </p:sp>
    </p:spTree>
    <p:extLst>
      <p:ext uri="{BB962C8B-B14F-4D97-AF65-F5344CB8AC3E}">
        <p14:creationId xmlns:p14="http://schemas.microsoft.com/office/powerpoint/2010/main" val="3391295525"/>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451"/>
          <p:cNvSpPr txBox="1">
            <a:spLocks noChangeArrowheads="1"/>
          </p:cNvSpPr>
          <p:nvPr/>
        </p:nvSpPr>
        <p:spPr bwMode="auto">
          <a:xfrm>
            <a:off x="702162" y="104899"/>
            <a:ext cx="8001000" cy="646331"/>
          </a:xfrm>
          <a:prstGeom prst="rect">
            <a:avLst/>
          </a:prstGeom>
          <a:noFill/>
          <a:ln w="9525">
            <a:noFill/>
            <a:miter lim="800000"/>
            <a:headEnd/>
            <a:tailEnd/>
          </a:ln>
        </p:spPr>
        <p:txBody>
          <a:bodyPr wrap="square">
            <a:spAutoFit/>
          </a:bodyPr>
          <a:lstStyle/>
          <a:p>
            <a:pPr algn="ctr"/>
            <a:r>
              <a:rPr lang="en-US" sz="3600" b="1" dirty="0" smtClean="0">
                <a:solidFill>
                  <a:schemeClr val="bg1"/>
                </a:solidFill>
                <a:latin typeface="Calibri" pitchFamily="34" charset="0"/>
              </a:rPr>
              <a:t>Critical Infrastructure </a:t>
            </a:r>
            <a:r>
              <a:rPr lang="en-US" sz="3600" b="1" dirty="0">
                <a:solidFill>
                  <a:schemeClr val="bg1"/>
                </a:solidFill>
                <a:latin typeface="Calibri" pitchFamily="34" charset="0"/>
              </a:rPr>
              <a:t>GPS Dependencies</a:t>
            </a:r>
          </a:p>
        </p:txBody>
      </p:sp>
      <p:sp>
        <p:nvSpPr>
          <p:cNvPr id="20483" name="Text Box 1555"/>
          <p:cNvSpPr txBox="1">
            <a:spLocks noChangeArrowheads="1"/>
          </p:cNvSpPr>
          <p:nvPr/>
        </p:nvSpPr>
        <p:spPr bwMode="auto">
          <a:xfrm>
            <a:off x="952500" y="1217613"/>
            <a:ext cx="184150" cy="366712"/>
          </a:xfrm>
          <a:prstGeom prst="rect">
            <a:avLst/>
          </a:prstGeom>
          <a:noFill/>
          <a:ln w="9525">
            <a:noFill/>
            <a:miter lim="800000"/>
            <a:headEnd/>
            <a:tailEnd/>
          </a:ln>
        </p:spPr>
        <p:txBody>
          <a:bodyPr wrap="none">
            <a:spAutoFit/>
          </a:bodyPr>
          <a:lstStyle/>
          <a:p>
            <a:endParaRPr lang="en-US"/>
          </a:p>
        </p:txBody>
      </p:sp>
      <p:grpSp>
        <p:nvGrpSpPr>
          <p:cNvPr id="16" name="Group 15"/>
          <p:cNvGrpSpPr/>
          <p:nvPr/>
        </p:nvGrpSpPr>
        <p:grpSpPr>
          <a:xfrm>
            <a:off x="715963" y="1442982"/>
            <a:ext cx="7858125" cy="5321300"/>
            <a:chOff x="715963" y="660400"/>
            <a:chExt cx="7858125" cy="5321300"/>
          </a:xfrm>
        </p:grpSpPr>
        <p:sp>
          <p:nvSpPr>
            <p:cNvPr id="20485" name="AutoShape 1557"/>
            <p:cNvSpPr>
              <a:spLocks noChangeAspect="1" noChangeArrowheads="1"/>
            </p:cNvSpPr>
            <p:nvPr/>
          </p:nvSpPr>
          <p:spPr bwMode="auto">
            <a:xfrm>
              <a:off x="715963" y="660400"/>
              <a:ext cx="7858125" cy="5321300"/>
            </a:xfrm>
            <a:prstGeom prst="rect">
              <a:avLst/>
            </a:prstGeom>
            <a:noFill/>
            <a:ln w="9525">
              <a:noFill/>
              <a:miter lim="800000"/>
              <a:headEnd/>
              <a:tailEnd/>
            </a:ln>
          </p:spPr>
          <p:txBody>
            <a:bodyPr/>
            <a:lstStyle/>
            <a:p>
              <a:endParaRPr lang="en-US"/>
            </a:p>
          </p:txBody>
        </p:sp>
        <p:grpSp>
          <p:nvGrpSpPr>
            <p:cNvPr id="3" name="Group 8"/>
            <p:cNvGrpSpPr>
              <a:grpSpLocks/>
            </p:cNvGrpSpPr>
            <p:nvPr/>
          </p:nvGrpSpPr>
          <p:grpSpPr bwMode="auto">
            <a:xfrm>
              <a:off x="3393348" y="660400"/>
              <a:ext cx="1328652" cy="708422"/>
              <a:chOff x="181" y="1554"/>
              <a:chExt cx="1227" cy="654"/>
            </a:xfrm>
          </p:grpSpPr>
          <p:sp>
            <p:nvSpPr>
              <p:cNvPr id="20857" name="AutoShape 9"/>
              <p:cNvSpPr>
                <a:spLocks noChangeAspect="1" noChangeArrowheads="1"/>
              </p:cNvSpPr>
              <p:nvPr/>
            </p:nvSpPr>
            <p:spPr bwMode="auto">
              <a:xfrm>
                <a:off x="181" y="1554"/>
                <a:ext cx="1227" cy="654"/>
              </a:xfrm>
              <a:prstGeom prst="rect">
                <a:avLst/>
              </a:prstGeom>
              <a:noFill/>
              <a:ln w="9525">
                <a:noFill/>
                <a:miter lim="800000"/>
                <a:headEnd/>
                <a:tailEnd/>
              </a:ln>
            </p:spPr>
            <p:txBody>
              <a:bodyPr/>
              <a:lstStyle/>
              <a:p>
                <a:endParaRPr lang="en-US"/>
              </a:p>
            </p:txBody>
          </p:sp>
          <p:sp>
            <p:nvSpPr>
              <p:cNvPr id="20858" name="Freeform 10"/>
              <p:cNvSpPr>
                <a:spLocks/>
              </p:cNvSpPr>
              <p:nvPr/>
            </p:nvSpPr>
            <p:spPr bwMode="auto">
              <a:xfrm>
                <a:off x="211" y="1777"/>
                <a:ext cx="562" cy="414"/>
              </a:xfrm>
              <a:custGeom>
                <a:avLst/>
                <a:gdLst>
                  <a:gd name="T0" fmla="*/ 1 w 1685"/>
                  <a:gd name="T1" fmla="*/ 0 h 1242"/>
                  <a:gd name="T2" fmla="*/ 3 w 1685"/>
                  <a:gd name="T3" fmla="*/ 0 h 1242"/>
                  <a:gd name="T4" fmla="*/ 4 w 1685"/>
                  <a:gd name="T5" fmla="*/ 0 h 1242"/>
                  <a:gd name="T6" fmla="*/ 4 w 1685"/>
                  <a:gd name="T7" fmla="*/ 1 h 1242"/>
                  <a:gd name="T8" fmla="*/ 6 w 1685"/>
                  <a:gd name="T9" fmla="*/ 1 h 1242"/>
                  <a:gd name="T10" fmla="*/ 6 w 1685"/>
                  <a:gd name="T11" fmla="*/ 3 h 1242"/>
                  <a:gd name="T12" fmla="*/ 7 w 1685"/>
                  <a:gd name="T13" fmla="*/ 5 h 1242"/>
                  <a:gd name="T14" fmla="*/ 5 w 1685"/>
                  <a:gd name="T15" fmla="*/ 5 h 1242"/>
                  <a:gd name="T16" fmla="*/ 4 w 1685"/>
                  <a:gd name="T17" fmla="*/ 5 h 1242"/>
                  <a:gd name="T18" fmla="*/ 0 w 1685"/>
                  <a:gd name="T19" fmla="*/ 5 h 1242"/>
                  <a:gd name="T20" fmla="*/ 1 w 1685"/>
                  <a:gd name="T21" fmla="*/ 2 h 1242"/>
                  <a:gd name="T22" fmla="*/ 1 w 1685"/>
                  <a:gd name="T23" fmla="*/ 1 h 1242"/>
                  <a:gd name="T24" fmla="*/ 1 w 1685"/>
                  <a:gd name="T25" fmla="*/ 0 h 1242"/>
                  <a:gd name="T26" fmla="*/ 1 w 1685"/>
                  <a:gd name="T27" fmla="*/ 0 h 12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5"/>
                  <a:gd name="T43" fmla="*/ 0 h 1242"/>
                  <a:gd name="T44" fmla="*/ 1685 w 1685"/>
                  <a:gd name="T45" fmla="*/ 1242 h 12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5" h="1242">
                    <a:moveTo>
                      <a:pt x="247" y="50"/>
                    </a:moveTo>
                    <a:lnTo>
                      <a:pt x="677" y="0"/>
                    </a:lnTo>
                    <a:lnTo>
                      <a:pt x="1002" y="54"/>
                    </a:lnTo>
                    <a:lnTo>
                      <a:pt x="1008" y="149"/>
                    </a:lnTo>
                    <a:lnTo>
                      <a:pt x="1423" y="198"/>
                    </a:lnTo>
                    <a:lnTo>
                      <a:pt x="1512" y="723"/>
                    </a:lnTo>
                    <a:lnTo>
                      <a:pt x="1685" y="1191"/>
                    </a:lnTo>
                    <a:lnTo>
                      <a:pt x="1116" y="1191"/>
                    </a:lnTo>
                    <a:lnTo>
                      <a:pt x="1057" y="1242"/>
                    </a:lnTo>
                    <a:lnTo>
                      <a:pt x="0" y="1242"/>
                    </a:lnTo>
                    <a:lnTo>
                      <a:pt x="306" y="384"/>
                    </a:lnTo>
                    <a:lnTo>
                      <a:pt x="276" y="140"/>
                    </a:lnTo>
                    <a:lnTo>
                      <a:pt x="247" y="50"/>
                    </a:lnTo>
                    <a:close/>
                  </a:path>
                </a:pathLst>
              </a:custGeom>
              <a:solidFill>
                <a:srgbClr val="BFA099"/>
              </a:solidFill>
              <a:ln w="9525">
                <a:noFill/>
                <a:round/>
                <a:headEnd/>
                <a:tailEnd/>
              </a:ln>
            </p:spPr>
            <p:txBody>
              <a:bodyPr/>
              <a:lstStyle/>
              <a:p>
                <a:endParaRPr lang="en-US"/>
              </a:p>
            </p:txBody>
          </p:sp>
          <p:sp>
            <p:nvSpPr>
              <p:cNvPr id="20859" name="Freeform 11"/>
              <p:cNvSpPr>
                <a:spLocks/>
              </p:cNvSpPr>
              <p:nvPr/>
            </p:nvSpPr>
            <p:spPr bwMode="auto">
              <a:xfrm>
                <a:off x="204" y="1764"/>
                <a:ext cx="395" cy="427"/>
              </a:xfrm>
              <a:custGeom>
                <a:avLst/>
                <a:gdLst>
                  <a:gd name="T0" fmla="*/ 1 w 1187"/>
                  <a:gd name="T1" fmla="*/ 0 h 1280"/>
                  <a:gd name="T2" fmla="*/ 1 w 1187"/>
                  <a:gd name="T3" fmla="*/ 0 h 1280"/>
                  <a:gd name="T4" fmla="*/ 2 w 1187"/>
                  <a:gd name="T5" fmla="*/ 0 h 1280"/>
                  <a:gd name="T6" fmla="*/ 2 w 1187"/>
                  <a:gd name="T7" fmla="*/ 0 h 1280"/>
                  <a:gd name="T8" fmla="*/ 3 w 1187"/>
                  <a:gd name="T9" fmla="*/ 0 h 1280"/>
                  <a:gd name="T10" fmla="*/ 4 w 1187"/>
                  <a:gd name="T11" fmla="*/ 0 h 1280"/>
                  <a:gd name="T12" fmla="*/ 4 w 1187"/>
                  <a:gd name="T13" fmla="*/ 0 h 1280"/>
                  <a:gd name="T14" fmla="*/ 4 w 1187"/>
                  <a:gd name="T15" fmla="*/ 0 h 1280"/>
                  <a:gd name="T16" fmla="*/ 4 w 1187"/>
                  <a:gd name="T17" fmla="*/ 1 h 1280"/>
                  <a:gd name="T18" fmla="*/ 4 w 1187"/>
                  <a:gd name="T19" fmla="*/ 2 h 1280"/>
                  <a:gd name="T20" fmla="*/ 5 w 1187"/>
                  <a:gd name="T21" fmla="*/ 5 h 1280"/>
                  <a:gd name="T22" fmla="*/ 3 w 1187"/>
                  <a:gd name="T23" fmla="*/ 5 h 1280"/>
                  <a:gd name="T24" fmla="*/ 4 w 1187"/>
                  <a:gd name="T25" fmla="*/ 5 h 1280"/>
                  <a:gd name="T26" fmla="*/ 3 w 1187"/>
                  <a:gd name="T27" fmla="*/ 4 h 1280"/>
                  <a:gd name="T28" fmla="*/ 4 w 1187"/>
                  <a:gd name="T29" fmla="*/ 4 h 1280"/>
                  <a:gd name="T30" fmla="*/ 3 w 1187"/>
                  <a:gd name="T31" fmla="*/ 4 h 1280"/>
                  <a:gd name="T32" fmla="*/ 4 w 1187"/>
                  <a:gd name="T33" fmla="*/ 3 h 1280"/>
                  <a:gd name="T34" fmla="*/ 3 w 1187"/>
                  <a:gd name="T35" fmla="*/ 3 h 1280"/>
                  <a:gd name="T36" fmla="*/ 4 w 1187"/>
                  <a:gd name="T37" fmla="*/ 3 h 1280"/>
                  <a:gd name="T38" fmla="*/ 3 w 1187"/>
                  <a:gd name="T39" fmla="*/ 2 h 1280"/>
                  <a:gd name="T40" fmla="*/ 4 w 1187"/>
                  <a:gd name="T41" fmla="*/ 2 h 1280"/>
                  <a:gd name="T42" fmla="*/ 3 w 1187"/>
                  <a:gd name="T43" fmla="*/ 2 h 1280"/>
                  <a:gd name="T44" fmla="*/ 4 w 1187"/>
                  <a:gd name="T45" fmla="*/ 1 h 1280"/>
                  <a:gd name="T46" fmla="*/ 3 w 1187"/>
                  <a:gd name="T47" fmla="*/ 1 h 1280"/>
                  <a:gd name="T48" fmla="*/ 4 w 1187"/>
                  <a:gd name="T49" fmla="*/ 1 h 1280"/>
                  <a:gd name="T50" fmla="*/ 3 w 1187"/>
                  <a:gd name="T51" fmla="*/ 1 h 1280"/>
                  <a:gd name="T52" fmla="*/ 3 w 1187"/>
                  <a:gd name="T53" fmla="*/ 1 h 1280"/>
                  <a:gd name="T54" fmla="*/ 2 w 1187"/>
                  <a:gd name="T55" fmla="*/ 0 h 1280"/>
                  <a:gd name="T56" fmla="*/ 2 w 1187"/>
                  <a:gd name="T57" fmla="*/ 1 h 1280"/>
                  <a:gd name="T58" fmla="*/ 2 w 1187"/>
                  <a:gd name="T59" fmla="*/ 1 h 1280"/>
                  <a:gd name="T60" fmla="*/ 1 w 1187"/>
                  <a:gd name="T61" fmla="*/ 1 h 1280"/>
                  <a:gd name="T62" fmla="*/ 2 w 1187"/>
                  <a:gd name="T63" fmla="*/ 1 h 1280"/>
                  <a:gd name="T64" fmla="*/ 1 w 1187"/>
                  <a:gd name="T65" fmla="*/ 1 h 1280"/>
                  <a:gd name="T66" fmla="*/ 2 w 1187"/>
                  <a:gd name="T67" fmla="*/ 2 h 1280"/>
                  <a:gd name="T68" fmla="*/ 1 w 1187"/>
                  <a:gd name="T69" fmla="*/ 2 h 1280"/>
                  <a:gd name="T70" fmla="*/ 2 w 1187"/>
                  <a:gd name="T71" fmla="*/ 2 h 1280"/>
                  <a:gd name="T72" fmla="*/ 1 w 1187"/>
                  <a:gd name="T73" fmla="*/ 3 h 1280"/>
                  <a:gd name="T74" fmla="*/ 2 w 1187"/>
                  <a:gd name="T75" fmla="*/ 3 h 1280"/>
                  <a:gd name="T76" fmla="*/ 1 w 1187"/>
                  <a:gd name="T77" fmla="*/ 3 h 1280"/>
                  <a:gd name="T78" fmla="*/ 2 w 1187"/>
                  <a:gd name="T79" fmla="*/ 4 h 1280"/>
                  <a:gd name="T80" fmla="*/ 1 w 1187"/>
                  <a:gd name="T81" fmla="*/ 4 h 1280"/>
                  <a:gd name="T82" fmla="*/ 1 w 1187"/>
                  <a:gd name="T83" fmla="*/ 4 h 1280"/>
                  <a:gd name="T84" fmla="*/ 1 w 1187"/>
                  <a:gd name="T85" fmla="*/ 5 h 1280"/>
                  <a:gd name="T86" fmla="*/ 1 w 1187"/>
                  <a:gd name="T87" fmla="*/ 5 h 1280"/>
                  <a:gd name="T88" fmla="*/ 0 w 1187"/>
                  <a:gd name="T89" fmla="*/ 5 h 1280"/>
                  <a:gd name="T90" fmla="*/ 1 w 1187"/>
                  <a:gd name="T91" fmla="*/ 2 h 1280"/>
                  <a:gd name="T92" fmla="*/ 1 w 1187"/>
                  <a:gd name="T93" fmla="*/ 1 h 1280"/>
                  <a:gd name="T94" fmla="*/ 1 w 1187"/>
                  <a:gd name="T95" fmla="*/ 0 h 1280"/>
                  <a:gd name="T96" fmla="*/ 1 w 1187"/>
                  <a:gd name="T97" fmla="*/ 0 h 12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87"/>
                  <a:gd name="T148" fmla="*/ 0 h 1280"/>
                  <a:gd name="T149" fmla="*/ 1187 w 1187"/>
                  <a:gd name="T150" fmla="*/ 1280 h 12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87" h="1280">
                    <a:moveTo>
                      <a:pt x="203" y="88"/>
                    </a:moveTo>
                    <a:lnTo>
                      <a:pt x="315" y="37"/>
                    </a:lnTo>
                    <a:lnTo>
                      <a:pt x="422" y="15"/>
                    </a:lnTo>
                    <a:lnTo>
                      <a:pt x="579" y="0"/>
                    </a:lnTo>
                    <a:lnTo>
                      <a:pt x="725" y="11"/>
                    </a:lnTo>
                    <a:lnTo>
                      <a:pt x="853" y="29"/>
                    </a:lnTo>
                    <a:lnTo>
                      <a:pt x="984" y="66"/>
                    </a:lnTo>
                    <a:lnTo>
                      <a:pt x="1052" y="100"/>
                    </a:lnTo>
                    <a:lnTo>
                      <a:pt x="940" y="278"/>
                    </a:lnTo>
                    <a:lnTo>
                      <a:pt x="952" y="463"/>
                    </a:lnTo>
                    <a:lnTo>
                      <a:pt x="1187" y="1280"/>
                    </a:lnTo>
                    <a:lnTo>
                      <a:pt x="633" y="1280"/>
                    </a:lnTo>
                    <a:lnTo>
                      <a:pt x="932" y="1161"/>
                    </a:lnTo>
                    <a:lnTo>
                      <a:pt x="681" y="1078"/>
                    </a:lnTo>
                    <a:lnTo>
                      <a:pt x="940" y="1016"/>
                    </a:lnTo>
                    <a:lnTo>
                      <a:pt x="697" y="906"/>
                    </a:lnTo>
                    <a:lnTo>
                      <a:pt x="904" y="811"/>
                    </a:lnTo>
                    <a:lnTo>
                      <a:pt x="725" y="735"/>
                    </a:lnTo>
                    <a:lnTo>
                      <a:pt x="925" y="659"/>
                    </a:lnTo>
                    <a:lnTo>
                      <a:pt x="753" y="575"/>
                    </a:lnTo>
                    <a:lnTo>
                      <a:pt x="913" y="510"/>
                    </a:lnTo>
                    <a:lnTo>
                      <a:pt x="753" y="416"/>
                    </a:lnTo>
                    <a:lnTo>
                      <a:pt x="888" y="347"/>
                    </a:lnTo>
                    <a:lnTo>
                      <a:pt x="746" y="262"/>
                    </a:lnTo>
                    <a:lnTo>
                      <a:pt x="865" y="197"/>
                    </a:lnTo>
                    <a:lnTo>
                      <a:pt x="765" y="149"/>
                    </a:lnTo>
                    <a:lnTo>
                      <a:pt x="649" y="128"/>
                    </a:lnTo>
                    <a:lnTo>
                      <a:pt x="562" y="120"/>
                    </a:lnTo>
                    <a:lnTo>
                      <a:pt x="450" y="136"/>
                    </a:lnTo>
                    <a:lnTo>
                      <a:pt x="386" y="176"/>
                    </a:lnTo>
                    <a:lnTo>
                      <a:pt x="331" y="223"/>
                    </a:lnTo>
                    <a:lnTo>
                      <a:pt x="466" y="270"/>
                    </a:lnTo>
                    <a:lnTo>
                      <a:pt x="358" y="354"/>
                    </a:lnTo>
                    <a:lnTo>
                      <a:pt x="470" y="397"/>
                    </a:lnTo>
                    <a:lnTo>
                      <a:pt x="339" y="499"/>
                    </a:lnTo>
                    <a:lnTo>
                      <a:pt x="447" y="554"/>
                    </a:lnTo>
                    <a:lnTo>
                      <a:pt x="299" y="648"/>
                    </a:lnTo>
                    <a:lnTo>
                      <a:pt x="426" y="721"/>
                    </a:lnTo>
                    <a:lnTo>
                      <a:pt x="259" y="800"/>
                    </a:lnTo>
                    <a:lnTo>
                      <a:pt x="374" y="874"/>
                    </a:lnTo>
                    <a:lnTo>
                      <a:pt x="188" y="954"/>
                    </a:lnTo>
                    <a:lnTo>
                      <a:pt x="331" y="1041"/>
                    </a:lnTo>
                    <a:lnTo>
                      <a:pt x="131" y="1136"/>
                    </a:lnTo>
                    <a:lnTo>
                      <a:pt x="303" y="1280"/>
                    </a:lnTo>
                    <a:lnTo>
                      <a:pt x="0" y="1280"/>
                    </a:lnTo>
                    <a:lnTo>
                      <a:pt x="287" y="437"/>
                    </a:lnTo>
                    <a:lnTo>
                      <a:pt x="283" y="212"/>
                    </a:lnTo>
                    <a:lnTo>
                      <a:pt x="203" y="88"/>
                    </a:lnTo>
                    <a:close/>
                  </a:path>
                </a:pathLst>
              </a:custGeom>
              <a:solidFill>
                <a:srgbClr val="000000"/>
              </a:solidFill>
              <a:ln w="9525">
                <a:noFill/>
                <a:round/>
                <a:headEnd/>
                <a:tailEnd/>
              </a:ln>
            </p:spPr>
            <p:txBody>
              <a:bodyPr/>
              <a:lstStyle/>
              <a:p>
                <a:endParaRPr lang="en-US"/>
              </a:p>
            </p:txBody>
          </p:sp>
          <p:sp>
            <p:nvSpPr>
              <p:cNvPr id="20860" name="Freeform 12"/>
              <p:cNvSpPr>
                <a:spLocks/>
              </p:cNvSpPr>
              <p:nvPr/>
            </p:nvSpPr>
            <p:spPr bwMode="auto">
              <a:xfrm>
                <a:off x="530" y="1815"/>
                <a:ext cx="255" cy="361"/>
              </a:xfrm>
              <a:custGeom>
                <a:avLst/>
                <a:gdLst>
                  <a:gd name="T0" fmla="*/ 0 w 765"/>
                  <a:gd name="T1" fmla="*/ 0 h 1081"/>
                  <a:gd name="T2" fmla="*/ 1 w 765"/>
                  <a:gd name="T3" fmla="*/ 0 h 1081"/>
                  <a:gd name="T4" fmla="*/ 1 w 765"/>
                  <a:gd name="T5" fmla="*/ 0 h 1081"/>
                  <a:gd name="T6" fmla="*/ 2 w 765"/>
                  <a:gd name="T7" fmla="*/ 0 h 1081"/>
                  <a:gd name="T8" fmla="*/ 2 w 765"/>
                  <a:gd name="T9" fmla="*/ 0 h 1081"/>
                  <a:gd name="T10" fmla="*/ 3 w 765"/>
                  <a:gd name="T11" fmla="*/ 0 h 1081"/>
                  <a:gd name="T12" fmla="*/ 2 w 765"/>
                  <a:gd name="T13" fmla="*/ 1 h 1081"/>
                  <a:gd name="T14" fmla="*/ 2 w 765"/>
                  <a:gd name="T15" fmla="*/ 2 h 1081"/>
                  <a:gd name="T16" fmla="*/ 3 w 765"/>
                  <a:gd name="T17" fmla="*/ 4 h 1081"/>
                  <a:gd name="T18" fmla="*/ 1 w 765"/>
                  <a:gd name="T19" fmla="*/ 4 h 1081"/>
                  <a:gd name="T20" fmla="*/ 2 w 765"/>
                  <a:gd name="T21" fmla="*/ 4 h 1081"/>
                  <a:gd name="T22" fmla="*/ 1 w 765"/>
                  <a:gd name="T23" fmla="*/ 4 h 1081"/>
                  <a:gd name="T24" fmla="*/ 2 w 765"/>
                  <a:gd name="T25" fmla="*/ 3 h 1081"/>
                  <a:gd name="T26" fmla="*/ 1 w 765"/>
                  <a:gd name="T27" fmla="*/ 3 h 1081"/>
                  <a:gd name="T28" fmla="*/ 2 w 765"/>
                  <a:gd name="T29" fmla="*/ 3 h 1081"/>
                  <a:gd name="T30" fmla="*/ 2 w 765"/>
                  <a:gd name="T31" fmla="*/ 2 h 1081"/>
                  <a:gd name="T32" fmla="*/ 2 w 765"/>
                  <a:gd name="T33" fmla="*/ 2 h 1081"/>
                  <a:gd name="T34" fmla="*/ 2 w 765"/>
                  <a:gd name="T35" fmla="*/ 2 h 1081"/>
                  <a:gd name="T36" fmla="*/ 2 w 765"/>
                  <a:gd name="T37" fmla="*/ 2 h 1081"/>
                  <a:gd name="T38" fmla="*/ 2 w 765"/>
                  <a:gd name="T39" fmla="*/ 1 h 1081"/>
                  <a:gd name="T40" fmla="*/ 2 w 765"/>
                  <a:gd name="T41" fmla="*/ 1 h 1081"/>
                  <a:gd name="T42" fmla="*/ 2 w 765"/>
                  <a:gd name="T43" fmla="*/ 1 h 1081"/>
                  <a:gd name="T44" fmla="*/ 1 w 765"/>
                  <a:gd name="T45" fmla="*/ 0 h 1081"/>
                  <a:gd name="T46" fmla="*/ 1 w 765"/>
                  <a:gd name="T47" fmla="*/ 0 h 1081"/>
                  <a:gd name="T48" fmla="*/ 0 w 765"/>
                  <a:gd name="T49" fmla="*/ 0 h 1081"/>
                  <a:gd name="T50" fmla="*/ 0 w 765"/>
                  <a:gd name="T51" fmla="*/ 1 h 1081"/>
                  <a:gd name="T52" fmla="*/ 0 w 765"/>
                  <a:gd name="T53" fmla="*/ 0 h 1081"/>
                  <a:gd name="T54" fmla="*/ 0 w 765"/>
                  <a:gd name="T55" fmla="*/ 0 h 10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65"/>
                  <a:gd name="T85" fmla="*/ 0 h 1081"/>
                  <a:gd name="T86" fmla="*/ 765 w 765"/>
                  <a:gd name="T87" fmla="*/ 1081 h 10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65" h="1081">
                    <a:moveTo>
                      <a:pt x="48" y="23"/>
                    </a:moveTo>
                    <a:lnTo>
                      <a:pt x="176" y="0"/>
                    </a:lnTo>
                    <a:lnTo>
                      <a:pt x="296" y="12"/>
                    </a:lnTo>
                    <a:lnTo>
                      <a:pt x="402" y="25"/>
                    </a:lnTo>
                    <a:lnTo>
                      <a:pt x="530" y="59"/>
                    </a:lnTo>
                    <a:lnTo>
                      <a:pt x="633" y="106"/>
                    </a:lnTo>
                    <a:lnTo>
                      <a:pt x="534" y="270"/>
                    </a:lnTo>
                    <a:lnTo>
                      <a:pt x="555" y="422"/>
                    </a:lnTo>
                    <a:lnTo>
                      <a:pt x="765" y="1081"/>
                    </a:lnTo>
                    <a:lnTo>
                      <a:pt x="256" y="1081"/>
                    </a:lnTo>
                    <a:lnTo>
                      <a:pt x="555" y="961"/>
                    </a:lnTo>
                    <a:lnTo>
                      <a:pt x="323" y="892"/>
                    </a:lnTo>
                    <a:lnTo>
                      <a:pt x="534" y="808"/>
                    </a:lnTo>
                    <a:lnTo>
                      <a:pt x="362" y="716"/>
                    </a:lnTo>
                    <a:lnTo>
                      <a:pt x="515" y="673"/>
                    </a:lnTo>
                    <a:lnTo>
                      <a:pt x="386" y="568"/>
                    </a:lnTo>
                    <a:lnTo>
                      <a:pt x="515" y="513"/>
                    </a:lnTo>
                    <a:lnTo>
                      <a:pt x="386" y="441"/>
                    </a:lnTo>
                    <a:lnTo>
                      <a:pt x="482" y="379"/>
                    </a:lnTo>
                    <a:lnTo>
                      <a:pt x="374" y="306"/>
                    </a:lnTo>
                    <a:lnTo>
                      <a:pt x="466" y="255"/>
                    </a:lnTo>
                    <a:lnTo>
                      <a:pt x="371" y="138"/>
                    </a:lnTo>
                    <a:lnTo>
                      <a:pt x="275" y="102"/>
                    </a:lnTo>
                    <a:lnTo>
                      <a:pt x="199" y="83"/>
                    </a:lnTo>
                    <a:lnTo>
                      <a:pt x="100" y="91"/>
                    </a:lnTo>
                    <a:lnTo>
                      <a:pt x="0" y="136"/>
                    </a:lnTo>
                    <a:lnTo>
                      <a:pt x="48" y="23"/>
                    </a:lnTo>
                    <a:close/>
                  </a:path>
                </a:pathLst>
              </a:custGeom>
              <a:solidFill>
                <a:srgbClr val="000000"/>
              </a:solidFill>
              <a:ln w="9525">
                <a:noFill/>
                <a:round/>
                <a:headEnd/>
                <a:tailEnd/>
              </a:ln>
            </p:spPr>
            <p:txBody>
              <a:bodyPr/>
              <a:lstStyle/>
              <a:p>
                <a:endParaRPr lang="en-US"/>
              </a:p>
            </p:txBody>
          </p:sp>
          <p:grpSp>
            <p:nvGrpSpPr>
              <p:cNvPr id="4" name="Group 13"/>
              <p:cNvGrpSpPr>
                <a:grpSpLocks/>
              </p:cNvGrpSpPr>
              <p:nvPr/>
            </p:nvGrpSpPr>
            <p:grpSpPr bwMode="auto">
              <a:xfrm>
                <a:off x="771" y="1931"/>
                <a:ext cx="419" cy="244"/>
                <a:chOff x="771" y="1931"/>
                <a:chExt cx="419" cy="244"/>
              </a:xfrm>
            </p:grpSpPr>
            <p:sp>
              <p:nvSpPr>
                <p:cNvPr id="20864" name="Freeform 14"/>
                <p:cNvSpPr>
                  <a:spLocks/>
                </p:cNvSpPr>
                <p:nvPr/>
              </p:nvSpPr>
              <p:spPr bwMode="auto">
                <a:xfrm>
                  <a:off x="1095" y="2038"/>
                  <a:ext cx="92" cy="137"/>
                </a:xfrm>
                <a:custGeom>
                  <a:avLst/>
                  <a:gdLst>
                    <a:gd name="T0" fmla="*/ 0 w 277"/>
                    <a:gd name="T1" fmla="*/ 0 h 413"/>
                    <a:gd name="T2" fmla="*/ 1 w 277"/>
                    <a:gd name="T3" fmla="*/ 0 h 413"/>
                    <a:gd name="T4" fmla="*/ 1 w 277"/>
                    <a:gd name="T5" fmla="*/ 1 h 413"/>
                    <a:gd name="T6" fmla="*/ 0 w 277"/>
                    <a:gd name="T7" fmla="*/ 2 h 413"/>
                    <a:gd name="T8" fmla="*/ 0 w 277"/>
                    <a:gd name="T9" fmla="*/ 0 h 413"/>
                    <a:gd name="T10" fmla="*/ 0 w 277"/>
                    <a:gd name="T11" fmla="*/ 0 h 413"/>
                    <a:gd name="T12" fmla="*/ 0 60000 65536"/>
                    <a:gd name="T13" fmla="*/ 0 60000 65536"/>
                    <a:gd name="T14" fmla="*/ 0 60000 65536"/>
                    <a:gd name="T15" fmla="*/ 0 60000 65536"/>
                    <a:gd name="T16" fmla="*/ 0 60000 65536"/>
                    <a:gd name="T17" fmla="*/ 0 60000 65536"/>
                    <a:gd name="T18" fmla="*/ 0 w 277"/>
                    <a:gd name="T19" fmla="*/ 0 h 413"/>
                    <a:gd name="T20" fmla="*/ 277 w 277"/>
                    <a:gd name="T21" fmla="*/ 413 h 413"/>
                  </a:gdLst>
                  <a:ahLst/>
                  <a:cxnLst>
                    <a:cxn ang="T12">
                      <a:pos x="T0" y="T1"/>
                    </a:cxn>
                    <a:cxn ang="T13">
                      <a:pos x="T2" y="T3"/>
                    </a:cxn>
                    <a:cxn ang="T14">
                      <a:pos x="T4" y="T5"/>
                    </a:cxn>
                    <a:cxn ang="T15">
                      <a:pos x="T6" y="T7"/>
                    </a:cxn>
                    <a:cxn ang="T16">
                      <a:pos x="T8" y="T9"/>
                    </a:cxn>
                    <a:cxn ang="T17">
                      <a:pos x="T10" y="T11"/>
                    </a:cxn>
                  </a:cxnLst>
                  <a:rect l="T18" t="T19" r="T20" b="T21"/>
                  <a:pathLst>
                    <a:path w="277" h="413">
                      <a:moveTo>
                        <a:pt x="0" y="0"/>
                      </a:moveTo>
                      <a:lnTo>
                        <a:pt x="277" y="81"/>
                      </a:lnTo>
                      <a:lnTo>
                        <a:pt x="277" y="354"/>
                      </a:lnTo>
                      <a:lnTo>
                        <a:pt x="0" y="413"/>
                      </a:lnTo>
                      <a:lnTo>
                        <a:pt x="0" y="0"/>
                      </a:lnTo>
                      <a:close/>
                    </a:path>
                  </a:pathLst>
                </a:custGeom>
                <a:solidFill>
                  <a:srgbClr val="BFA099"/>
                </a:solidFill>
                <a:ln w="9525">
                  <a:noFill/>
                  <a:round/>
                  <a:headEnd/>
                  <a:tailEnd/>
                </a:ln>
              </p:spPr>
              <p:txBody>
                <a:bodyPr/>
                <a:lstStyle/>
                <a:p>
                  <a:endParaRPr lang="en-US"/>
                </a:p>
              </p:txBody>
            </p:sp>
            <p:sp>
              <p:nvSpPr>
                <p:cNvPr id="20865" name="Freeform 15"/>
                <p:cNvSpPr>
                  <a:spLocks/>
                </p:cNvSpPr>
                <p:nvPr/>
              </p:nvSpPr>
              <p:spPr bwMode="auto">
                <a:xfrm>
                  <a:off x="781" y="2061"/>
                  <a:ext cx="287" cy="89"/>
                </a:xfrm>
                <a:custGeom>
                  <a:avLst/>
                  <a:gdLst>
                    <a:gd name="T0" fmla="*/ 0 w 860"/>
                    <a:gd name="T1" fmla="*/ 0 h 267"/>
                    <a:gd name="T2" fmla="*/ 0 w 860"/>
                    <a:gd name="T3" fmla="*/ 1 h 267"/>
                    <a:gd name="T4" fmla="*/ 4 w 860"/>
                    <a:gd name="T5" fmla="*/ 1 h 267"/>
                    <a:gd name="T6" fmla="*/ 3 w 860"/>
                    <a:gd name="T7" fmla="*/ 0 h 267"/>
                    <a:gd name="T8" fmla="*/ 0 w 860"/>
                    <a:gd name="T9" fmla="*/ 0 h 267"/>
                    <a:gd name="T10" fmla="*/ 0 w 860"/>
                    <a:gd name="T11" fmla="*/ 0 h 267"/>
                    <a:gd name="T12" fmla="*/ 0 60000 65536"/>
                    <a:gd name="T13" fmla="*/ 0 60000 65536"/>
                    <a:gd name="T14" fmla="*/ 0 60000 65536"/>
                    <a:gd name="T15" fmla="*/ 0 60000 65536"/>
                    <a:gd name="T16" fmla="*/ 0 60000 65536"/>
                    <a:gd name="T17" fmla="*/ 0 60000 65536"/>
                    <a:gd name="T18" fmla="*/ 0 w 860"/>
                    <a:gd name="T19" fmla="*/ 0 h 267"/>
                    <a:gd name="T20" fmla="*/ 860 w 860"/>
                    <a:gd name="T21" fmla="*/ 267 h 267"/>
                  </a:gdLst>
                  <a:ahLst/>
                  <a:cxnLst>
                    <a:cxn ang="T12">
                      <a:pos x="T0" y="T1"/>
                    </a:cxn>
                    <a:cxn ang="T13">
                      <a:pos x="T2" y="T3"/>
                    </a:cxn>
                    <a:cxn ang="T14">
                      <a:pos x="T4" y="T5"/>
                    </a:cxn>
                    <a:cxn ang="T15">
                      <a:pos x="T6" y="T7"/>
                    </a:cxn>
                    <a:cxn ang="T16">
                      <a:pos x="T8" y="T9"/>
                    </a:cxn>
                    <a:cxn ang="T17">
                      <a:pos x="T10" y="T11"/>
                    </a:cxn>
                  </a:cxnLst>
                  <a:rect l="T18" t="T19" r="T20" b="T21"/>
                  <a:pathLst>
                    <a:path w="860" h="267">
                      <a:moveTo>
                        <a:pt x="0" y="0"/>
                      </a:moveTo>
                      <a:lnTo>
                        <a:pt x="40" y="267"/>
                      </a:lnTo>
                      <a:lnTo>
                        <a:pt x="860" y="267"/>
                      </a:lnTo>
                      <a:lnTo>
                        <a:pt x="825" y="27"/>
                      </a:lnTo>
                      <a:lnTo>
                        <a:pt x="0" y="0"/>
                      </a:lnTo>
                      <a:close/>
                    </a:path>
                  </a:pathLst>
                </a:custGeom>
                <a:solidFill>
                  <a:srgbClr val="FFFF99"/>
                </a:solidFill>
                <a:ln w="9525">
                  <a:noFill/>
                  <a:round/>
                  <a:headEnd/>
                  <a:tailEnd/>
                </a:ln>
              </p:spPr>
              <p:txBody>
                <a:bodyPr/>
                <a:lstStyle/>
                <a:p>
                  <a:endParaRPr lang="en-US"/>
                </a:p>
              </p:txBody>
            </p:sp>
            <p:sp>
              <p:nvSpPr>
                <p:cNvPr id="20866" name="Freeform 16"/>
                <p:cNvSpPr>
                  <a:spLocks/>
                </p:cNvSpPr>
                <p:nvPr/>
              </p:nvSpPr>
              <p:spPr bwMode="auto">
                <a:xfrm>
                  <a:off x="771" y="2037"/>
                  <a:ext cx="327" cy="138"/>
                </a:xfrm>
                <a:custGeom>
                  <a:avLst/>
                  <a:gdLst>
                    <a:gd name="T0" fmla="*/ 0 w 980"/>
                    <a:gd name="T1" fmla="*/ 0 h 414"/>
                    <a:gd name="T2" fmla="*/ 0 w 980"/>
                    <a:gd name="T3" fmla="*/ 1 h 414"/>
                    <a:gd name="T4" fmla="*/ 0 w 980"/>
                    <a:gd name="T5" fmla="*/ 2 h 414"/>
                    <a:gd name="T6" fmla="*/ 4 w 980"/>
                    <a:gd name="T7" fmla="*/ 2 h 414"/>
                    <a:gd name="T8" fmla="*/ 4 w 980"/>
                    <a:gd name="T9" fmla="*/ 0 h 414"/>
                    <a:gd name="T10" fmla="*/ 4 w 980"/>
                    <a:gd name="T11" fmla="*/ 0 h 414"/>
                    <a:gd name="T12" fmla="*/ 4 w 980"/>
                    <a:gd name="T13" fmla="*/ 1 h 414"/>
                    <a:gd name="T14" fmla="*/ 0 w 980"/>
                    <a:gd name="T15" fmla="*/ 1 h 414"/>
                    <a:gd name="T16" fmla="*/ 0 w 980"/>
                    <a:gd name="T17" fmla="*/ 0 h 414"/>
                    <a:gd name="T18" fmla="*/ 0 w 980"/>
                    <a:gd name="T19" fmla="*/ 0 h 414"/>
                    <a:gd name="T20" fmla="*/ 0 w 980"/>
                    <a:gd name="T21" fmla="*/ 0 h 4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0"/>
                    <a:gd name="T34" fmla="*/ 0 h 414"/>
                    <a:gd name="T35" fmla="*/ 980 w 980"/>
                    <a:gd name="T36" fmla="*/ 414 h 4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0" h="414">
                      <a:moveTo>
                        <a:pt x="0" y="8"/>
                      </a:moveTo>
                      <a:lnTo>
                        <a:pt x="0" y="128"/>
                      </a:lnTo>
                      <a:lnTo>
                        <a:pt x="91" y="414"/>
                      </a:lnTo>
                      <a:lnTo>
                        <a:pt x="980" y="414"/>
                      </a:lnTo>
                      <a:lnTo>
                        <a:pt x="980" y="0"/>
                      </a:lnTo>
                      <a:lnTo>
                        <a:pt x="872" y="88"/>
                      </a:lnTo>
                      <a:lnTo>
                        <a:pt x="872" y="302"/>
                      </a:lnTo>
                      <a:lnTo>
                        <a:pt x="87" y="302"/>
                      </a:lnTo>
                      <a:lnTo>
                        <a:pt x="87" y="59"/>
                      </a:lnTo>
                      <a:lnTo>
                        <a:pt x="0" y="8"/>
                      </a:lnTo>
                      <a:close/>
                    </a:path>
                  </a:pathLst>
                </a:custGeom>
                <a:solidFill>
                  <a:srgbClr val="000000"/>
                </a:solidFill>
                <a:ln w="9525">
                  <a:noFill/>
                  <a:round/>
                  <a:headEnd/>
                  <a:tailEnd/>
                </a:ln>
              </p:spPr>
              <p:txBody>
                <a:bodyPr/>
                <a:lstStyle/>
                <a:p>
                  <a:endParaRPr lang="en-US"/>
                </a:p>
              </p:txBody>
            </p:sp>
            <p:sp>
              <p:nvSpPr>
                <p:cNvPr id="20867" name="Freeform 17"/>
                <p:cNvSpPr>
                  <a:spLocks/>
                </p:cNvSpPr>
                <p:nvPr/>
              </p:nvSpPr>
              <p:spPr bwMode="auto">
                <a:xfrm>
                  <a:off x="771" y="2037"/>
                  <a:ext cx="328" cy="53"/>
                </a:xfrm>
                <a:custGeom>
                  <a:avLst/>
                  <a:gdLst>
                    <a:gd name="T0" fmla="*/ 0 w 983"/>
                    <a:gd name="T1" fmla="*/ 0 h 160"/>
                    <a:gd name="T2" fmla="*/ 4 w 983"/>
                    <a:gd name="T3" fmla="*/ 0 h 160"/>
                    <a:gd name="T4" fmla="*/ 4 w 983"/>
                    <a:gd name="T5" fmla="*/ 1 h 160"/>
                    <a:gd name="T6" fmla="*/ 4 w 983"/>
                    <a:gd name="T7" fmla="*/ 1 h 160"/>
                    <a:gd name="T8" fmla="*/ 0 w 983"/>
                    <a:gd name="T9" fmla="*/ 1 h 160"/>
                    <a:gd name="T10" fmla="*/ 0 w 983"/>
                    <a:gd name="T11" fmla="*/ 0 h 160"/>
                    <a:gd name="T12" fmla="*/ 0 w 983"/>
                    <a:gd name="T13" fmla="*/ 0 h 160"/>
                    <a:gd name="T14" fmla="*/ 0 60000 65536"/>
                    <a:gd name="T15" fmla="*/ 0 60000 65536"/>
                    <a:gd name="T16" fmla="*/ 0 60000 65536"/>
                    <a:gd name="T17" fmla="*/ 0 60000 65536"/>
                    <a:gd name="T18" fmla="*/ 0 60000 65536"/>
                    <a:gd name="T19" fmla="*/ 0 60000 65536"/>
                    <a:gd name="T20" fmla="*/ 0 60000 65536"/>
                    <a:gd name="T21" fmla="*/ 0 w 983"/>
                    <a:gd name="T22" fmla="*/ 0 h 160"/>
                    <a:gd name="T23" fmla="*/ 983 w 983"/>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3" h="160">
                      <a:moveTo>
                        <a:pt x="0" y="0"/>
                      </a:moveTo>
                      <a:lnTo>
                        <a:pt x="983" y="0"/>
                      </a:lnTo>
                      <a:lnTo>
                        <a:pt x="935" y="160"/>
                      </a:lnTo>
                      <a:lnTo>
                        <a:pt x="872" y="157"/>
                      </a:lnTo>
                      <a:lnTo>
                        <a:pt x="43" y="149"/>
                      </a:lnTo>
                      <a:lnTo>
                        <a:pt x="0" y="0"/>
                      </a:lnTo>
                      <a:close/>
                    </a:path>
                  </a:pathLst>
                </a:custGeom>
                <a:solidFill>
                  <a:srgbClr val="000000"/>
                </a:solidFill>
                <a:ln w="9525">
                  <a:noFill/>
                  <a:round/>
                  <a:headEnd/>
                  <a:tailEnd/>
                </a:ln>
              </p:spPr>
              <p:txBody>
                <a:bodyPr/>
                <a:lstStyle/>
                <a:p>
                  <a:endParaRPr lang="en-US"/>
                </a:p>
              </p:txBody>
            </p:sp>
            <p:sp>
              <p:nvSpPr>
                <p:cNvPr id="20868" name="Freeform 18"/>
                <p:cNvSpPr>
                  <a:spLocks/>
                </p:cNvSpPr>
                <p:nvPr/>
              </p:nvSpPr>
              <p:spPr bwMode="auto">
                <a:xfrm>
                  <a:off x="828" y="2056"/>
                  <a:ext cx="22" cy="97"/>
                </a:xfrm>
                <a:custGeom>
                  <a:avLst/>
                  <a:gdLst>
                    <a:gd name="T0" fmla="*/ 0 w 68"/>
                    <a:gd name="T1" fmla="*/ 0 h 290"/>
                    <a:gd name="T2" fmla="*/ 0 w 68"/>
                    <a:gd name="T3" fmla="*/ 1 h 290"/>
                    <a:gd name="T4" fmla="*/ 0 w 68"/>
                    <a:gd name="T5" fmla="*/ 1 h 290"/>
                    <a:gd name="T6" fmla="*/ 0 w 68"/>
                    <a:gd name="T7" fmla="*/ 0 h 290"/>
                    <a:gd name="T8" fmla="*/ 0 w 68"/>
                    <a:gd name="T9" fmla="*/ 0 h 290"/>
                    <a:gd name="T10" fmla="*/ 0 w 68"/>
                    <a:gd name="T11" fmla="*/ 0 h 290"/>
                    <a:gd name="T12" fmla="*/ 0 60000 65536"/>
                    <a:gd name="T13" fmla="*/ 0 60000 65536"/>
                    <a:gd name="T14" fmla="*/ 0 60000 65536"/>
                    <a:gd name="T15" fmla="*/ 0 60000 65536"/>
                    <a:gd name="T16" fmla="*/ 0 60000 65536"/>
                    <a:gd name="T17" fmla="*/ 0 60000 65536"/>
                    <a:gd name="T18" fmla="*/ 0 w 68"/>
                    <a:gd name="T19" fmla="*/ 0 h 290"/>
                    <a:gd name="T20" fmla="*/ 68 w 68"/>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68" h="290">
                      <a:moveTo>
                        <a:pt x="0" y="0"/>
                      </a:moveTo>
                      <a:lnTo>
                        <a:pt x="0" y="290"/>
                      </a:lnTo>
                      <a:lnTo>
                        <a:pt x="68" y="290"/>
                      </a:lnTo>
                      <a:lnTo>
                        <a:pt x="68" y="0"/>
                      </a:lnTo>
                      <a:lnTo>
                        <a:pt x="0" y="0"/>
                      </a:lnTo>
                      <a:close/>
                    </a:path>
                  </a:pathLst>
                </a:custGeom>
                <a:solidFill>
                  <a:srgbClr val="000000"/>
                </a:solidFill>
                <a:ln w="9525">
                  <a:noFill/>
                  <a:round/>
                  <a:headEnd/>
                  <a:tailEnd/>
                </a:ln>
              </p:spPr>
              <p:txBody>
                <a:bodyPr/>
                <a:lstStyle/>
                <a:p>
                  <a:endParaRPr lang="en-US"/>
                </a:p>
              </p:txBody>
            </p:sp>
            <p:sp>
              <p:nvSpPr>
                <p:cNvPr id="20869" name="Freeform 19"/>
                <p:cNvSpPr>
                  <a:spLocks/>
                </p:cNvSpPr>
                <p:nvPr/>
              </p:nvSpPr>
              <p:spPr bwMode="auto">
                <a:xfrm>
                  <a:off x="881" y="2057"/>
                  <a:ext cx="23" cy="97"/>
                </a:xfrm>
                <a:custGeom>
                  <a:avLst/>
                  <a:gdLst>
                    <a:gd name="T0" fmla="*/ 0 w 68"/>
                    <a:gd name="T1" fmla="*/ 0 h 291"/>
                    <a:gd name="T2" fmla="*/ 0 w 68"/>
                    <a:gd name="T3" fmla="*/ 1 h 291"/>
                    <a:gd name="T4" fmla="*/ 0 w 68"/>
                    <a:gd name="T5" fmla="*/ 1 h 291"/>
                    <a:gd name="T6" fmla="*/ 0 w 68"/>
                    <a:gd name="T7" fmla="*/ 0 h 291"/>
                    <a:gd name="T8" fmla="*/ 0 w 68"/>
                    <a:gd name="T9" fmla="*/ 0 h 291"/>
                    <a:gd name="T10" fmla="*/ 0 w 68"/>
                    <a:gd name="T11" fmla="*/ 0 h 291"/>
                    <a:gd name="T12" fmla="*/ 0 60000 65536"/>
                    <a:gd name="T13" fmla="*/ 0 60000 65536"/>
                    <a:gd name="T14" fmla="*/ 0 60000 65536"/>
                    <a:gd name="T15" fmla="*/ 0 60000 65536"/>
                    <a:gd name="T16" fmla="*/ 0 60000 65536"/>
                    <a:gd name="T17" fmla="*/ 0 60000 65536"/>
                    <a:gd name="T18" fmla="*/ 0 w 68"/>
                    <a:gd name="T19" fmla="*/ 0 h 291"/>
                    <a:gd name="T20" fmla="*/ 68 w 68"/>
                    <a:gd name="T21" fmla="*/ 291 h 291"/>
                  </a:gdLst>
                  <a:ahLst/>
                  <a:cxnLst>
                    <a:cxn ang="T12">
                      <a:pos x="T0" y="T1"/>
                    </a:cxn>
                    <a:cxn ang="T13">
                      <a:pos x="T2" y="T3"/>
                    </a:cxn>
                    <a:cxn ang="T14">
                      <a:pos x="T4" y="T5"/>
                    </a:cxn>
                    <a:cxn ang="T15">
                      <a:pos x="T6" y="T7"/>
                    </a:cxn>
                    <a:cxn ang="T16">
                      <a:pos x="T8" y="T9"/>
                    </a:cxn>
                    <a:cxn ang="T17">
                      <a:pos x="T10" y="T11"/>
                    </a:cxn>
                  </a:cxnLst>
                  <a:rect l="T18" t="T19" r="T20" b="T21"/>
                  <a:pathLst>
                    <a:path w="68" h="291">
                      <a:moveTo>
                        <a:pt x="0" y="0"/>
                      </a:moveTo>
                      <a:lnTo>
                        <a:pt x="0" y="291"/>
                      </a:lnTo>
                      <a:lnTo>
                        <a:pt x="68" y="291"/>
                      </a:lnTo>
                      <a:lnTo>
                        <a:pt x="68" y="0"/>
                      </a:lnTo>
                      <a:lnTo>
                        <a:pt x="0" y="0"/>
                      </a:lnTo>
                      <a:close/>
                    </a:path>
                  </a:pathLst>
                </a:custGeom>
                <a:solidFill>
                  <a:srgbClr val="000000"/>
                </a:solidFill>
                <a:ln w="9525">
                  <a:noFill/>
                  <a:round/>
                  <a:headEnd/>
                  <a:tailEnd/>
                </a:ln>
              </p:spPr>
              <p:txBody>
                <a:bodyPr/>
                <a:lstStyle/>
                <a:p>
                  <a:endParaRPr lang="en-US"/>
                </a:p>
              </p:txBody>
            </p:sp>
            <p:sp>
              <p:nvSpPr>
                <p:cNvPr id="20870" name="Freeform 20"/>
                <p:cNvSpPr>
                  <a:spLocks/>
                </p:cNvSpPr>
                <p:nvPr/>
              </p:nvSpPr>
              <p:spPr bwMode="auto">
                <a:xfrm>
                  <a:off x="934" y="2059"/>
                  <a:ext cx="23" cy="96"/>
                </a:xfrm>
                <a:custGeom>
                  <a:avLst/>
                  <a:gdLst>
                    <a:gd name="T0" fmla="*/ 0 w 67"/>
                    <a:gd name="T1" fmla="*/ 0 h 290"/>
                    <a:gd name="T2" fmla="*/ 0 w 67"/>
                    <a:gd name="T3" fmla="*/ 1 h 290"/>
                    <a:gd name="T4" fmla="*/ 0 w 67"/>
                    <a:gd name="T5" fmla="*/ 1 h 290"/>
                    <a:gd name="T6" fmla="*/ 0 w 67"/>
                    <a:gd name="T7" fmla="*/ 0 h 290"/>
                    <a:gd name="T8" fmla="*/ 0 w 67"/>
                    <a:gd name="T9" fmla="*/ 0 h 290"/>
                    <a:gd name="T10" fmla="*/ 0 w 67"/>
                    <a:gd name="T11" fmla="*/ 0 h 290"/>
                    <a:gd name="T12" fmla="*/ 0 60000 65536"/>
                    <a:gd name="T13" fmla="*/ 0 60000 65536"/>
                    <a:gd name="T14" fmla="*/ 0 60000 65536"/>
                    <a:gd name="T15" fmla="*/ 0 60000 65536"/>
                    <a:gd name="T16" fmla="*/ 0 60000 65536"/>
                    <a:gd name="T17" fmla="*/ 0 60000 65536"/>
                    <a:gd name="T18" fmla="*/ 0 w 67"/>
                    <a:gd name="T19" fmla="*/ 0 h 290"/>
                    <a:gd name="T20" fmla="*/ 67 w 67"/>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67" h="290">
                      <a:moveTo>
                        <a:pt x="0" y="0"/>
                      </a:moveTo>
                      <a:lnTo>
                        <a:pt x="0" y="290"/>
                      </a:lnTo>
                      <a:lnTo>
                        <a:pt x="67" y="290"/>
                      </a:lnTo>
                      <a:lnTo>
                        <a:pt x="67" y="0"/>
                      </a:lnTo>
                      <a:lnTo>
                        <a:pt x="0" y="0"/>
                      </a:lnTo>
                      <a:close/>
                    </a:path>
                  </a:pathLst>
                </a:custGeom>
                <a:solidFill>
                  <a:srgbClr val="000000"/>
                </a:solidFill>
                <a:ln w="9525">
                  <a:noFill/>
                  <a:round/>
                  <a:headEnd/>
                  <a:tailEnd/>
                </a:ln>
              </p:spPr>
              <p:txBody>
                <a:bodyPr/>
                <a:lstStyle/>
                <a:p>
                  <a:endParaRPr lang="en-US"/>
                </a:p>
              </p:txBody>
            </p:sp>
            <p:sp>
              <p:nvSpPr>
                <p:cNvPr id="20871" name="Freeform 21"/>
                <p:cNvSpPr>
                  <a:spLocks/>
                </p:cNvSpPr>
                <p:nvPr/>
              </p:nvSpPr>
              <p:spPr bwMode="auto">
                <a:xfrm>
                  <a:off x="987" y="2060"/>
                  <a:ext cx="23" cy="97"/>
                </a:xfrm>
                <a:custGeom>
                  <a:avLst/>
                  <a:gdLst>
                    <a:gd name="T0" fmla="*/ 0 w 68"/>
                    <a:gd name="T1" fmla="*/ 0 h 292"/>
                    <a:gd name="T2" fmla="*/ 0 w 68"/>
                    <a:gd name="T3" fmla="*/ 1 h 292"/>
                    <a:gd name="T4" fmla="*/ 0 w 68"/>
                    <a:gd name="T5" fmla="*/ 1 h 292"/>
                    <a:gd name="T6" fmla="*/ 0 w 68"/>
                    <a:gd name="T7" fmla="*/ 0 h 292"/>
                    <a:gd name="T8" fmla="*/ 0 w 68"/>
                    <a:gd name="T9" fmla="*/ 0 h 292"/>
                    <a:gd name="T10" fmla="*/ 0 w 68"/>
                    <a:gd name="T11" fmla="*/ 0 h 292"/>
                    <a:gd name="T12" fmla="*/ 0 60000 65536"/>
                    <a:gd name="T13" fmla="*/ 0 60000 65536"/>
                    <a:gd name="T14" fmla="*/ 0 60000 65536"/>
                    <a:gd name="T15" fmla="*/ 0 60000 65536"/>
                    <a:gd name="T16" fmla="*/ 0 60000 65536"/>
                    <a:gd name="T17" fmla="*/ 0 60000 65536"/>
                    <a:gd name="T18" fmla="*/ 0 w 68"/>
                    <a:gd name="T19" fmla="*/ 0 h 292"/>
                    <a:gd name="T20" fmla="*/ 68 w 68"/>
                    <a:gd name="T21" fmla="*/ 292 h 292"/>
                  </a:gdLst>
                  <a:ahLst/>
                  <a:cxnLst>
                    <a:cxn ang="T12">
                      <a:pos x="T0" y="T1"/>
                    </a:cxn>
                    <a:cxn ang="T13">
                      <a:pos x="T2" y="T3"/>
                    </a:cxn>
                    <a:cxn ang="T14">
                      <a:pos x="T4" y="T5"/>
                    </a:cxn>
                    <a:cxn ang="T15">
                      <a:pos x="T6" y="T7"/>
                    </a:cxn>
                    <a:cxn ang="T16">
                      <a:pos x="T8" y="T9"/>
                    </a:cxn>
                    <a:cxn ang="T17">
                      <a:pos x="T10" y="T11"/>
                    </a:cxn>
                  </a:cxnLst>
                  <a:rect l="T18" t="T19" r="T20" b="T21"/>
                  <a:pathLst>
                    <a:path w="68" h="292">
                      <a:moveTo>
                        <a:pt x="0" y="0"/>
                      </a:moveTo>
                      <a:lnTo>
                        <a:pt x="0" y="292"/>
                      </a:lnTo>
                      <a:lnTo>
                        <a:pt x="68" y="292"/>
                      </a:lnTo>
                      <a:lnTo>
                        <a:pt x="68" y="0"/>
                      </a:lnTo>
                      <a:lnTo>
                        <a:pt x="0" y="0"/>
                      </a:lnTo>
                      <a:close/>
                    </a:path>
                  </a:pathLst>
                </a:custGeom>
                <a:solidFill>
                  <a:srgbClr val="000000"/>
                </a:solidFill>
                <a:ln w="9525">
                  <a:noFill/>
                  <a:round/>
                  <a:headEnd/>
                  <a:tailEnd/>
                </a:ln>
              </p:spPr>
              <p:txBody>
                <a:bodyPr/>
                <a:lstStyle/>
                <a:p>
                  <a:endParaRPr lang="en-US"/>
                </a:p>
              </p:txBody>
            </p:sp>
            <p:sp>
              <p:nvSpPr>
                <p:cNvPr id="20872" name="Freeform 22"/>
                <p:cNvSpPr>
                  <a:spLocks/>
                </p:cNvSpPr>
                <p:nvPr/>
              </p:nvSpPr>
              <p:spPr bwMode="auto">
                <a:xfrm>
                  <a:off x="1041" y="2061"/>
                  <a:ext cx="22" cy="97"/>
                </a:xfrm>
                <a:custGeom>
                  <a:avLst/>
                  <a:gdLst>
                    <a:gd name="T0" fmla="*/ 0 w 68"/>
                    <a:gd name="T1" fmla="*/ 0 h 291"/>
                    <a:gd name="T2" fmla="*/ 0 w 68"/>
                    <a:gd name="T3" fmla="*/ 1 h 291"/>
                    <a:gd name="T4" fmla="*/ 0 w 68"/>
                    <a:gd name="T5" fmla="*/ 1 h 291"/>
                    <a:gd name="T6" fmla="*/ 0 w 68"/>
                    <a:gd name="T7" fmla="*/ 0 h 291"/>
                    <a:gd name="T8" fmla="*/ 0 w 68"/>
                    <a:gd name="T9" fmla="*/ 0 h 291"/>
                    <a:gd name="T10" fmla="*/ 0 w 68"/>
                    <a:gd name="T11" fmla="*/ 0 h 291"/>
                    <a:gd name="T12" fmla="*/ 0 60000 65536"/>
                    <a:gd name="T13" fmla="*/ 0 60000 65536"/>
                    <a:gd name="T14" fmla="*/ 0 60000 65536"/>
                    <a:gd name="T15" fmla="*/ 0 60000 65536"/>
                    <a:gd name="T16" fmla="*/ 0 60000 65536"/>
                    <a:gd name="T17" fmla="*/ 0 60000 65536"/>
                    <a:gd name="T18" fmla="*/ 0 w 68"/>
                    <a:gd name="T19" fmla="*/ 0 h 291"/>
                    <a:gd name="T20" fmla="*/ 68 w 68"/>
                    <a:gd name="T21" fmla="*/ 291 h 291"/>
                  </a:gdLst>
                  <a:ahLst/>
                  <a:cxnLst>
                    <a:cxn ang="T12">
                      <a:pos x="T0" y="T1"/>
                    </a:cxn>
                    <a:cxn ang="T13">
                      <a:pos x="T2" y="T3"/>
                    </a:cxn>
                    <a:cxn ang="T14">
                      <a:pos x="T4" y="T5"/>
                    </a:cxn>
                    <a:cxn ang="T15">
                      <a:pos x="T6" y="T7"/>
                    </a:cxn>
                    <a:cxn ang="T16">
                      <a:pos x="T8" y="T9"/>
                    </a:cxn>
                    <a:cxn ang="T17">
                      <a:pos x="T10" y="T11"/>
                    </a:cxn>
                  </a:cxnLst>
                  <a:rect l="T18" t="T19" r="T20" b="T21"/>
                  <a:pathLst>
                    <a:path w="68" h="291">
                      <a:moveTo>
                        <a:pt x="0" y="0"/>
                      </a:moveTo>
                      <a:lnTo>
                        <a:pt x="0" y="291"/>
                      </a:lnTo>
                      <a:lnTo>
                        <a:pt x="68" y="291"/>
                      </a:lnTo>
                      <a:lnTo>
                        <a:pt x="68" y="0"/>
                      </a:lnTo>
                      <a:lnTo>
                        <a:pt x="0" y="0"/>
                      </a:lnTo>
                      <a:close/>
                    </a:path>
                  </a:pathLst>
                </a:custGeom>
                <a:solidFill>
                  <a:srgbClr val="000000"/>
                </a:solidFill>
                <a:ln w="9525">
                  <a:noFill/>
                  <a:round/>
                  <a:headEnd/>
                  <a:tailEnd/>
                </a:ln>
              </p:spPr>
              <p:txBody>
                <a:bodyPr/>
                <a:lstStyle/>
                <a:p>
                  <a:endParaRPr lang="en-US"/>
                </a:p>
              </p:txBody>
            </p:sp>
            <p:sp>
              <p:nvSpPr>
                <p:cNvPr id="20873" name="Freeform 23"/>
                <p:cNvSpPr>
                  <a:spLocks/>
                </p:cNvSpPr>
                <p:nvPr/>
              </p:nvSpPr>
              <p:spPr bwMode="auto">
                <a:xfrm>
                  <a:off x="1106" y="2039"/>
                  <a:ext cx="84" cy="132"/>
                </a:xfrm>
                <a:custGeom>
                  <a:avLst/>
                  <a:gdLst>
                    <a:gd name="T0" fmla="*/ 0 w 254"/>
                    <a:gd name="T1" fmla="*/ 0 h 395"/>
                    <a:gd name="T2" fmla="*/ 0 w 254"/>
                    <a:gd name="T3" fmla="*/ 2 h 395"/>
                    <a:gd name="T4" fmla="*/ 1 w 254"/>
                    <a:gd name="T5" fmla="*/ 1 h 395"/>
                    <a:gd name="T6" fmla="*/ 0 w 254"/>
                    <a:gd name="T7" fmla="*/ 1 h 395"/>
                    <a:gd name="T8" fmla="*/ 1 w 254"/>
                    <a:gd name="T9" fmla="*/ 1 h 395"/>
                    <a:gd name="T10" fmla="*/ 0 w 254"/>
                    <a:gd name="T11" fmla="*/ 1 h 395"/>
                    <a:gd name="T12" fmla="*/ 1 w 254"/>
                    <a:gd name="T13" fmla="*/ 1 h 395"/>
                    <a:gd name="T14" fmla="*/ 0 w 254"/>
                    <a:gd name="T15" fmla="*/ 0 h 395"/>
                    <a:gd name="T16" fmla="*/ 1 w 254"/>
                    <a:gd name="T17" fmla="*/ 0 h 395"/>
                    <a:gd name="T18" fmla="*/ 0 w 254"/>
                    <a:gd name="T19" fmla="*/ 0 h 395"/>
                    <a:gd name="T20" fmla="*/ 0 w 254"/>
                    <a:gd name="T21" fmla="*/ 0 h 3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4"/>
                    <a:gd name="T34" fmla="*/ 0 h 395"/>
                    <a:gd name="T35" fmla="*/ 254 w 254"/>
                    <a:gd name="T36" fmla="*/ 395 h 3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4" h="395">
                      <a:moveTo>
                        <a:pt x="0" y="0"/>
                      </a:moveTo>
                      <a:lnTo>
                        <a:pt x="0" y="395"/>
                      </a:lnTo>
                      <a:lnTo>
                        <a:pt x="254" y="348"/>
                      </a:lnTo>
                      <a:lnTo>
                        <a:pt x="35" y="312"/>
                      </a:lnTo>
                      <a:lnTo>
                        <a:pt x="250" y="268"/>
                      </a:lnTo>
                      <a:lnTo>
                        <a:pt x="47" y="218"/>
                      </a:lnTo>
                      <a:lnTo>
                        <a:pt x="254" y="174"/>
                      </a:lnTo>
                      <a:lnTo>
                        <a:pt x="51" y="120"/>
                      </a:lnTo>
                      <a:lnTo>
                        <a:pt x="247" y="80"/>
                      </a:lnTo>
                      <a:lnTo>
                        <a:pt x="0" y="0"/>
                      </a:lnTo>
                      <a:close/>
                    </a:path>
                  </a:pathLst>
                </a:custGeom>
                <a:solidFill>
                  <a:srgbClr val="000000"/>
                </a:solidFill>
                <a:ln w="9525">
                  <a:noFill/>
                  <a:round/>
                  <a:headEnd/>
                  <a:tailEnd/>
                </a:ln>
              </p:spPr>
              <p:txBody>
                <a:bodyPr/>
                <a:lstStyle/>
                <a:p>
                  <a:endParaRPr lang="en-US"/>
                </a:p>
              </p:txBody>
            </p:sp>
            <p:sp>
              <p:nvSpPr>
                <p:cNvPr id="20874" name="Freeform 24"/>
                <p:cNvSpPr>
                  <a:spLocks/>
                </p:cNvSpPr>
                <p:nvPr/>
              </p:nvSpPr>
              <p:spPr bwMode="auto">
                <a:xfrm>
                  <a:off x="989" y="1932"/>
                  <a:ext cx="33" cy="95"/>
                </a:xfrm>
                <a:custGeom>
                  <a:avLst/>
                  <a:gdLst>
                    <a:gd name="T0" fmla="*/ 0 w 99"/>
                    <a:gd name="T1" fmla="*/ 1 h 284"/>
                    <a:gd name="T2" fmla="*/ 0 w 99"/>
                    <a:gd name="T3" fmla="*/ 1 h 284"/>
                    <a:gd name="T4" fmla="*/ 0 w 99"/>
                    <a:gd name="T5" fmla="*/ 0 h 284"/>
                    <a:gd name="T6" fmla="*/ 0 w 99"/>
                    <a:gd name="T7" fmla="*/ 0 h 284"/>
                    <a:gd name="T8" fmla="*/ 0 w 99"/>
                    <a:gd name="T9" fmla="*/ 1 h 284"/>
                    <a:gd name="T10" fmla="*/ 0 w 99"/>
                    <a:gd name="T11" fmla="*/ 1 h 284"/>
                    <a:gd name="T12" fmla="*/ 0 60000 65536"/>
                    <a:gd name="T13" fmla="*/ 0 60000 65536"/>
                    <a:gd name="T14" fmla="*/ 0 60000 65536"/>
                    <a:gd name="T15" fmla="*/ 0 60000 65536"/>
                    <a:gd name="T16" fmla="*/ 0 60000 65536"/>
                    <a:gd name="T17" fmla="*/ 0 60000 65536"/>
                    <a:gd name="T18" fmla="*/ 0 w 99"/>
                    <a:gd name="T19" fmla="*/ 0 h 284"/>
                    <a:gd name="T20" fmla="*/ 99 w 99"/>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99" h="284">
                      <a:moveTo>
                        <a:pt x="0" y="284"/>
                      </a:moveTo>
                      <a:lnTo>
                        <a:pt x="99" y="281"/>
                      </a:lnTo>
                      <a:lnTo>
                        <a:pt x="83" y="0"/>
                      </a:lnTo>
                      <a:lnTo>
                        <a:pt x="28" y="0"/>
                      </a:lnTo>
                      <a:lnTo>
                        <a:pt x="0" y="284"/>
                      </a:lnTo>
                      <a:close/>
                    </a:path>
                  </a:pathLst>
                </a:custGeom>
                <a:solidFill>
                  <a:srgbClr val="000000"/>
                </a:solidFill>
                <a:ln w="9525">
                  <a:noFill/>
                  <a:round/>
                  <a:headEnd/>
                  <a:tailEnd/>
                </a:ln>
              </p:spPr>
              <p:txBody>
                <a:bodyPr/>
                <a:lstStyle/>
                <a:p>
                  <a:endParaRPr lang="en-US"/>
                </a:p>
              </p:txBody>
            </p:sp>
            <p:sp>
              <p:nvSpPr>
                <p:cNvPr id="20875" name="Freeform 25"/>
                <p:cNvSpPr>
                  <a:spLocks/>
                </p:cNvSpPr>
                <p:nvPr/>
              </p:nvSpPr>
              <p:spPr bwMode="auto">
                <a:xfrm>
                  <a:off x="1058" y="1931"/>
                  <a:ext cx="33" cy="95"/>
                </a:xfrm>
                <a:custGeom>
                  <a:avLst/>
                  <a:gdLst>
                    <a:gd name="T0" fmla="*/ 0 w 99"/>
                    <a:gd name="T1" fmla="*/ 1 h 285"/>
                    <a:gd name="T2" fmla="*/ 0 w 99"/>
                    <a:gd name="T3" fmla="*/ 1 h 285"/>
                    <a:gd name="T4" fmla="*/ 0 w 99"/>
                    <a:gd name="T5" fmla="*/ 0 h 285"/>
                    <a:gd name="T6" fmla="*/ 0 w 99"/>
                    <a:gd name="T7" fmla="*/ 0 h 285"/>
                    <a:gd name="T8" fmla="*/ 0 w 99"/>
                    <a:gd name="T9" fmla="*/ 1 h 285"/>
                    <a:gd name="T10" fmla="*/ 0 w 99"/>
                    <a:gd name="T11" fmla="*/ 1 h 285"/>
                    <a:gd name="T12" fmla="*/ 0 60000 65536"/>
                    <a:gd name="T13" fmla="*/ 0 60000 65536"/>
                    <a:gd name="T14" fmla="*/ 0 60000 65536"/>
                    <a:gd name="T15" fmla="*/ 0 60000 65536"/>
                    <a:gd name="T16" fmla="*/ 0 60000 65536"/>
                    <a:gd name="T17" fmla="*/ 0 60000 65536"/>
                    <a:gd name="T18" fmla="*/ 0 w 99"/>
                    <a:gd name="T19" fmla="*/ 0 h 285"/>
                    <a:gd name="T20" fmla="*/ 99 w 99"/>
                    <a:gd name="T21" fmla="*/ 285 h 285"/>
                  </a:gdLst>
                  <a:ahLst/>
                  <a:cxnLst>
                    <a:cxn ang="T12">
                      <a:pos x="T0" y="T1"/>
                    </a:cxn>
                    <a:cxn ang="T13">
                      <a:pos x="T2" y="T3"/>
                    </a:cxn>
                    <a:cxn ang="T14">
                      <a:pos x="T4" y="T5"/>
                    </a:cxn>
                    <a:cxn ang="T15">
                      <a:pos x="T6" y="T7"/>
                    </a:cxn>
                    <a:cxn ang="T16">
                      <a:pos x="T8" y="T9"/>
                    </a:cxn>
                    <a:cxn ang="T17">
                      <a:pos x="T10" y="T11"/>
                    </a:cxn>
                  </a:cxnLst>
                  <a:rect l="T18" t="T19" r="T20" b="T21"/>
                  <a:pathLst>
                    <a:path w="99" h="285">
                      <a:moveTo>
                        <a:pt x="0" y="285"/>
                      </a:moveTo>
                      <a:lnTo>
                        <a:pt x="99" y="281"/>
                      </a:lnTo>
                      <a:lnTo>
                        <a:pt x="83" y="0"/>
                      </a:lnTo>
                      <a:lnTo>
                        <a:pt x="28" y="0"/>
                      </a:lnTo>
                      <a:lnTo>
                        <a:pt x="0" y="285"/>
                      </a:lnTo>
                      <a:close/>
                    </a:path>
                  </a:pathLst>
                </a:custGeom>
                <a:solidFill>
                  <a:srgbClr val="000000"/>
                </a:solidFill>
                <a:ln w="9525">
                  <a:noFill/>
                  <a:round/>
                  <a:headEnd/>
                  <a:tailEnd/>
                </a:ln>
              </p:spPr>
              <p:txBody>
                <a:bodyPr/>
                <a:lstStyle/>
                <a:p>
                  <a:endParaRPr lang="en-US"/>
                </a:p>
              </p:txBody>
            </p:sp>
          </p:grpSp>
          <p:sp>
            <p:nvSpPr>
              <p:cNvPr id="20862" name="Freeform 26"/>
              <p:cNvSpPr>
                <a:spLocks/>
              </p:cNvSpPr>
              <p:nvPr/>
            </p:nvSpPr>
            <p:spPr bwMode="auto">
              <a:xfrm>
                <a:off x="282" y="1818"/>
                <a:ext cx="188" cy="358"/>
              </a:xfrm>
              <a:custGeom>
                <a:avLst/>
                <a:gdLst>
                  <a:gd name="T0" fmla="*/ 1 w 564"/>
                  <a:gd name="T1" fmla="*/ 0 h 1074"/>
                  <a:gd name="T2" fmla="*/ 1 w 564"/>
                  <a:gd name="T3" fmla="*/ 0 h 1074"/>
                  <a:gd name="T4" fmla="*/ 1 w 564"/>
                  <a:gd name="T5" fmla="*/ 0 h 1074"/>
                  <a:gd name="T6" fmla="*/ 1 w 564"/>
                  <a:gd name="T7" fmla="*/ 0 h 1074"/>
                  <a:gd name="T8" fmla="*/ 1 w 564"/>
                  <a:gd name="T9" fmla="*/ 1 h 1074"/>
                  <a:gd name="T10" fmla="*/ 1 w 564"/>
                  <a:gd name="T11" fmla="*/ 1 h 1074"/>
                  <a:gd name="T12" fmla="*/ 1 w 564"/>
                  <a:gd name="T13" fmla="*/ 1 h 1074"/>
                  <a:gd name="T14" fmla="*/ 1 w 564"/>
                  <a:gd name="T15" fmla="*/ 2 h 1074"/>
                  <a:gd name="T16" fmla="*/ 1 w 564"/>
                  <a:gd name="T17" fmla="*/ 2 h 1074"/>
                  <a:gd name="T18" fmla="*/ 1 w 564"/>
                  <a:gd name="T19" fmla="*/ 2 h 1074"/>
                  <a:gd name="T20" fmla="*/ 0 w 564"/>
                  <a:gd name="T21" fmla="*/ 3 h 1074"/>
                  <a:gd name="T22" fmla="*/ 1 w 564"/>
                  <a:gd name="T23" fmla="*/ 3 h 1074"/>
                  <a:gd name="T24" fmla="*/ 0 w 564"/>
                  <a:gd name="T25" fmla="*/ 3 h 1074"/>
                  <a:gd name="T26" fmla="*/ 1 w 564"/>
                  <a:gd name="T27" fmla="*/ 4 h 1074"/>
                  <a:gd name="T28" fmla="*/ 0 w 564"/>
                  <a:gd name="T29" fmla="*/ 4 h 1074"/>
                  <a:gd name="T30" fmla="*/ 1 w 564"/>
                  <a:gd name="T31" fmla="*/ 4 h 1074"/>
                  <a:gd name="T32" fmla="*/ 1 w 564"/>
                  <a:gd name="T33" fmla="*/ 4 h 1074"/>
                  <a:gd name="T34" fmla="*/ 2 w 564"/>
                  <a:gd name="T35" fmla="*/ 4 h 1074"/>
                  <a:gd name="T36" fmla="*/ 1 w 564"/>
                  <a:gd name="T37" fmla="*/ 4 h 1074"/>
                  <a:gd name="T38" fmla="*/ 2 w 564"/>
                  <a:gd name="T39" fmla="*/ 3 h 1074"/>
                  <a:gd name="T40" fmla="*/ 1 w 564"/>
                  <a:gd name="T41" fmla="*/ 3 h 1074"/>
                  <a:gd name="T42" fmla="*/ 2 w 564"/>
                  <a:gd name="T43" fmla="*/ 3 h 1074"/>
                  <a:gd name="T44" fmla="*/ 2 w 564"/>
                  <a:gd name="T45" fmla="*/ 2 h 1074"/>
                  <a:gd name="T46" fmla="*/ 2 w 564"/>
                  <a:gd name="T47" fmla="*/ 2 h 1074"/>
                  <a:gd name="T48" fmla="*/ 2 w 564"/>
                  <a:gd name="T49" fmla="*/ 2 h 1074"/>
                  <a:gd name="T50" fmla="*/ 2 w 564"/>
                  <a:gd name="T51" fmla="*/ 1 h 1074"/>
                  <a:gd name="T52" fmla="*/ 2 w 564"/>
                  <a:gd name="T53" fmla="*/ 1 h 1074"/>
                  <a:gd name="T54" fmla="*/ 2 w 564"/>
                  <a:gd name="T55" fmla="*/ 1 h 1074"/>
                  <a:gd name="T56" fmla="*/ 2 w 564"/>
                  <a:gd name="T57" fmla="*/ 0 h 1074"/>
                  <a:gd name="T58" fmla="*/ 2 w 564"/>
                  <a:gd name="T59" fmla="*/ 0 h 1074"/>
                  <a:gd name="T60" fmla="*/ 2 w 564"/>
                  <a:gd name="T61" fmla="*/ 0 h 1074"/>
                  <a:gd name="T62" fmla="*/ 1 w 564"/>
                  <a:gd name="T63" fmla="*/ 0 h 1074"/>
                  <a:gd name="T64" fmla="*/ 1 w 564"/>
                  <a:gd name="T65" fmla="*/ 0 h 10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4"/>
                  <a:gd name="T100" fmla="*/ 0 h 1074"/>
                  <a:gd name="T101" fmla="*/ 564 w 564"/>
                  <a:gd name="T102" fmla="*/ 1074 h 10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4" h="1074">
                    <a:moveTo>
                      <a:pt x="331" y="0"/>
                    </a:moveTo>
                    <a:lnTo>
                      <a:pt x="252" y="10"/>
                    </a:lnTo>
                    <a:lnTo>
                      <a:pt x="187" y="50"/>
                    </a:lnTo>
                    <a:lnTo>
                      <a:pt x="301" y="99"/>
                    </a:lnTo>
                    <a:lnTo>
                      <a:pt x="192" y="185"/>
                    </a:lnTo>
                    <a:lnTo>
                      <a:pt x="296" y="235"/>
                    </a:lnTo>
                    <a:lnTo>
                      <a:pt x="173" y="325"/>
                    </a:lnTo>
                    <a:lnTo>
                      <a:pt x="282" y="384"/>
                    </a:lnTo>
                    <a:lnTo>
                      <a:pt x="133" y="478"/>
                    </a:lnTo>
                    <a:lnTo>
                      <a:pt x="256" y="559"/>
                    </a:lnTo>
                    <a:lnTo>
                      <a:pt x="109" y="640"/>
                    </a:lnTo>
                    <a:lnTo>
                      <a:pt x="227" y="700"/>
                    </a:lnTo>
                    <a:lnTo>
                      <a:pt x="45" y="794"/>
                    </a:lnTo>
                    <a:lnTo>
                      <a:pt x="178" y="880"/>
                    </a:lnTo>
                    <a:lnTo>
                      <a:pt x="0" y="979"/>
                    </a:lnTo>
                    <a:lnTo>
                      <a:pt x="154" y="1074"/>
                    </a:lnTo>
                    <a:lnTo>
                      <a:pt x="287" y="1074"/>
                    </a:lnTo>
                    <a:lnTo>
                      <a:pt x="538" y="998"/>
                    </a:lnTo>
                    <a:lnTo>
                      <a:pt x="301" y="912"/>
                    </a:lnTo>
                    <a:lnTo>
                      <a:pt x="554" y="839"/>
                    </a:lnTo>
                    <a:lnTo>
                      <a:pt x="351" y="735"/>
                    </a:lnTo>
                    <a:lnTo>
                      <a:pt x="548" y="645"/>
                    </a:lnTo>
                    <a:lnTo>
                      <a:pt x="391" y="582"/>
                    </a:lnTo>
                    <a:lnTo>
                      <a:pt x="564" y="492"/>
                    </a:lnTo>
                    <a:lnTo>
                      <a:pt x="436" y="406"/>
                    </a:lnTo>
                    <a:lnTo>
                      <a:pt x="564" y="339"/>
                    </a:lnTo>
                    <a:lnTo>
                      <a:pt x="431" y="248"/>
                    </a:lnTo>
                    <a:lnTo>
                      <a:pt x="543" y="172"/>
                    </a:lnTo>
                    <a:lnTo>
                      <a:pt x="405" y="95"/>
                    </a:lnTo>
                    <a:lnTo>
                      <a:pt x="529" y="40"/>
                    </a:lnTo>
                    <a:lnTo>
                      <a:pt x="440" y="14"/>
                    </a:lnTo>
                    <a:lnTo>
                      <a:pt x="331" y="0"/>
                    </a:lnTo>
                    <a:close/>
                  </a:path>
                </a:pathLst>
              </a:custGeom>
              <a:solidFill>
                <a:srgbClr val="F2D6CC"/>
              </a:solidFill>
              <a:ln w="9525">
                <a:noFill/>
                <a:round/>
                <a:headEnd/>
                <a:tailEnd/>
              </a:ln>
            </p:spPr>
            <p:txBody>
              <a:bodyPr/>
              <a:lstStyle/>
              <a:p>
                <a:endParaRPr lang="en-US"/>
              </a:p>
            </p:txBody>
          </p:sp>
          <p:sp>
            <p:nvSpPr>
              <p:cNvPr id="20863" name="Freeform 27"/>
              <p:cNvSpPr>
                <a:spLocks/>
              </p:cNvSpPr>
              <p:nvPr/>
            </p:nvSpPr>
            <p:spPr bwMode="auto">
              <a:xfrm>
                <a:off x="537" y="1861"/>
                <a:ext cx="127" cy="296"/>
              </a:xfrm>
              <a:custGeom>
                <a:avLst/>
                <a:gdLst>
                  <a:gd name="T0" fmla="*/ 0 w 380"/>
                  <a:gd name="T1" fmla="*/ 0 h 888"/>
                  <a:gd name="T2" fmla="*/ 0 w 380"/>
                  <a:gd name="T3" fmla="*/ 0 h 888"/>
                  <a:gd name="T4" fmla="*/ 1 w 380"/>
                  <a:gd name="T5" fmla="*/ 4 h 888"/>
                  <a:gd name="T6" fmla="*/ 2 w 380"/>
                  <a:gd name="T7" fmla="*/ 3 h 888"/>
                  <a:gd name="T8" fmla="*/ 1 w 380"/>
                  <a:gd name="T9" fmla="*/ 3 h 888"/>
                  <a:gd name="T10" fmla="*/ 2 w 380"/>
                  <a:gd name="T11" fmla="*/ 3 h 888"/>
                  <a:gd name="T12" fmla="*/ 1 w 380"/>
                  <a:gd name="T13" fmla="*/ 2 h 888"/>
                  <a:gd name="T14" fmla="*/ 2 w 380"/>
                  <a:gd name="T15" fmla="*/ 2 h 888"/>
                  <a:gd name="T16" fmla="*/ 1 w 380"/>
                  <a:gd name="T17" fmla="*/ 2 h 888"/>
                  <a:gd name="T18" fmla="*/ 2 w 380"/>
                  <a:gd name="T19" fmla="*/ 2 h 888"/>
                  <a:gd name="T20" fmla="*/ 1 w 380"/>
                  <a:gd name="T21" fmla="*/ 1 h 888"/>
                  <a:gd name="T22" fmla="*/ 2 w 380"/>
                  <a:gd name="T23" fmla="*/ 1 h 888"/>
                  <a:gd name="T24" fmla="*/ 1 w 380"/>
                  <a:gd name="T25" fmla="*/ 1 h 888"/>
                  <a:gd name="T26" fmla="*/ 1 w 380"/>
                  <a:gd name="T27" fmla="*/ 0 h 888"/>
                  <a:gd name="T28" fmla="*/ 1 w 380"/>
                  <a:gd name="T29" fmla="*/ 0 h 888"/>
                  <a:gd name="T30" fmla="*/ 1 w 380"/>
                  <a:gd name="T31" fmla="*/ 0 h 888"/>
                  <a:gd name="T32" fmla="*/ 0 w 380"/>
                  <a:gd name="T33" fmla="*/ 0 h 888"/>
                  <a:gd name="T34" fmla="*/ 0 w 380"/>
                  <a:gd name="T35" fmla="*/ 0 h 888"/>
                  <a:gd name="T36" fmla="*/ 0 w 380"/>
                  <a:gd name="T37" fmla="*/ 0 h 8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0"/>
                  <a:gd name="T58" fmla="*/ 0 h 888"/>
                  <a:gd name="T59" fmla="*/ 380 w 380"/>
                  <a:gd name="T60" fmla="*/ 888 h 8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0" h="888">
                    <a:moveTo>
                      <a:pt x="24" y="5"/>
                    </a:moveTo>
                    <a:lnTo>
                      <a:pt x="0" y="96"/>
                    </a:lnTo>
                    <a:lnTo>
                      <a:pt x="202" y="888"/>
                    </a:lnTo>
                    <a:lnTo>
                      <a:pt x="380" y="822"/>
                    </a:lnTo>
                    <a:lnTo>
                      <a:pt x="227" y="744"/>
                    </a:lnTo>
                    <a:lnTo>
                      <a:pt x="375" y="663"/>
                    </a:lnTo>
                    <a:lnTo>
                      <a:pt x="237" y="554"/>
                    </a:lnTo>
                    <a:lnTo>
                      <a:pt x="365" y="509"/>
                    </a:lnTo>
                    <a:lnTo>
                      <a:pt x="261" y="424"/>
                    </a:lnTo>
                    <a:lnTo>
                      <a:pt x="375" y="365"/>
                    </a:lnTo>
                    <a:lnTo>
                      <a:pt x="271" y="307"/>
                    </a:lnTo>
                    <a:lnTo>
                      <a:pt x="370" y="243"/>
                    </a:lnTo>
                    <a:lnTo>
                      <a:pt x="271" y="185"/>
                    </a:lnTo>
                    <a:lnTo>
                      <a:pt x="341" y="108"/>
                    </a:lnTo>
                    <a:lnTo>
                      <a:pt x="271" y="36"/>
                    </a:lnTo>
                    <a:lnTo>
                      <a:pt x="187" y="10"/>
                    </a:lnTo>
                    <a:lnTo>
                      <a:pt x="99" y="0"/>
                    </a:lnTo>
                    <a:lnTo>
                      <a:pt x="24" y="5"/>
                    </a:lnTo>
                    <a:close/>
                  </a:path>
                </a:pathLst>
              </a:custGeom>
              <a:solidFill>
                <a:srgbClr val="F2D6CC"/>
              </a:solidFill>
              <a:ln w="9525">
                <a:noFill/>
                <a:round/>
                <a:headEnd/>
                <a:tailEnd/>
              </a:ln>
            </p:spPr>
            <p:txBody>
              <a:bodyPr/>
              <a:lstStyle/>
              <a:p>
                <a:endParaRPr lang="en-US"/>
              </a:p>
            </p:txBody>
          </p:sp>
        </p:grpSp>
        <p:sp>
          <p:nvSpPr>
            <p:cNvPr id="20487" name="Line 4"/>
            <p:cNvSpPr>
              <a:spLocks noChangeShapeType="1"/>
            </p:cNvSpPr>
            <p:nvPr/>
          </p:nvSpPr>
          <p:spPr bwMode="auto">
            <a:xfrm>
              <a:off x="792268" y="3410172"/>
              <a:ext cx="7609798" cy="1952"/>
            </a:xfrm>
            <a:prstGeom prst="line">
              <a:avLst/>
            </a:prstGeom>
            <a:noFill/>
            <a:ln w="9525">
              <a:solidFill>
                <a:srgbClr val="000000"/>
              </a:solidFill>
              <a:round/>
              <a:headEnd/>
              <a:tailEnd/>
            </a:ln>
          </p:spPr>
          <p:txBody>
            <a:bodyPr wrap="none" anchor="ctr"/>
            <a:lstStyle/>
            <a:p>
              <a:endParaRPr lang="en-US"/>
            </a:p>
          </p:txBody>
        </p:sp>
        <p:sp>
          <p:nvSpPr>
            <p:cNvPr id="20489" name="Text Box 58"/>
            <p:cNvSpPr txBox="1">
              <a:spLocks noChangeArrowheads="1"/>
            </p:cNvSpPr>
            <p:nvPr/>
          </p:nvSpPr>
          <p:spPr bwMode="auto">
            <a:xfrm>
              <a:off x="782898" y="1462498"/>
              <a:ext cx="1056228" cy="232238"/>
            </a:xfrm>
            <a:prstGeom prst="rect">
              <a:avLst/>
            </a:prstGeom>
            <a:noFill/>
            <a:ln w="9525">
              <a:noFill/>
              <a:miter lim="800000"/>
              <a:headEnd/>
              <a:tailEnd/>
            </a:ln>
          </p:spPr>
          <p:txBody>
            <a:bodyPr lIns="62573" tIns="31287" rIns="62573" bIns="31287"/>
            <a:lstStyle/>
            <a:p>
              <a:r>
                <a:rPr lang="en-US" sz="800" b="1">
                  <a:solidFill>
                    <a:srgbClr val="000000"/>
                  </a:solidFill>
                </a:rPr>
                <a:t>Energy Plants</a:t>
              </a:r>
              <a:endParaRPr lang="en-US"/>
            </a:p>
          </p:txBody>
        </p:sp>
        <p:pic>
          <p:nvPicPr>
            <p:cNvPr id="20490" name="Picture 2464" descr="airplane"/>
            <p:cNvPicPr>
              <a:picLocks noChangeAspect="1" noChangeArrowheads="1"/>
            </p:cNvPicPr>
            <p:nvPr/>
          </p:nvPicPr>
          <p:blipFill>
            <a:blip r:embed="rId3" cstate="print"/>
            <a:srcRect/>
            <a:stretch>
              <a:fillRect/>
            </a:stretch>
          </p:blipFill>
          <p:spPr bwMode="auto">
            <a:xfrm>
              <a:off x="782898" y="4741798"/>
              <a:ext cx="1070954" cy="736395"/>
            </a:xfrm>
            <a:prstGeom prst="rect">
              <a:avLst/>
            </a:prstGeom>
            <a:noFill/>
            <a:ln w="9525">
              <a:noFill/>
              <a:miter lim="800000"/>
              <a:headEnd/>
              <a:tailEnd/>
            </a:ln>
          </p:spPr>
        </p:pic>
        <p:sp>
          <p:nvSpPr>
            <p:cNvPr id="20491" name="Line 3"/>
            <p:cNvSpPr>
              <a:spLocks noChangeShapeType="1"/>
            </p:cNvSpPr>
            <p:nvPr/>
          </p:nvSpPr>
          <p:spPr bwMode="auto">
            <a:xfrm>
              <a:off x="4631639" y="823031"/>
              <a:ext cx="1339" cy="5139153"/>
            </a:xfrm>
            <a:prstGeom prst="line">
              <a:avLst/>
            </a:prstGeom>
            <a:noFill/>
            <a:ln w="9525">
              <a:solidFill>
                <a:srgbClr val="000000"/>
              </a:solidFill>
              <a:round/>
              <a:headEnd/>
              <a:tailEnd/>
            </a:ln>
          </p:spPr>
          <p:txBody>
            <a:bodyPr wrap="none" anchor="ctr"/>
            <a:lstStyle/>
            <a:p>
              <a:endParaRPr lang="en-US"/>
            </a:p>
          </p:txBody>
        </p:sp>
        <p:sp>
          <p:nvSpPr>
            <p:cNvPr id="20492" name="Text Box 7"/>
            <p:cNvSpPr txBox="1">
              <a:spLocks noChangeArrowheads="1"/>
            </p:cNvSpPr>
            <p:nvPr/>
          </p:nvSpPr>
          <p:spPr bwMode="auto">
            <a:xfrm>
              <a:off x="926807" y="3004244"/>
              <a:ext cx="2945124" cy="266065"/>
            </a:xfrm>
            <a:prstGeom prst="rect">
              <a:avLst/>
            </a:prstGeom>
            <a:solidFill>
              <a:srgbClr val="FFFF00"/>
            </a:solidFill>
            <a:ln w="9525">
              <a:solidFill>
                <a:srgbClr val="000000"/>
              </a:solidFill>
              <a:miter lim="800000"/>
              <a:headEnd/>
              <a:tailEnd/>
            </a:ln>
          </p:spPr>
          <p:txBody>
            <a:bodyPr lIns="62573" tIns="31287" rIns="62573" bIns="31287"/>
            <a:lstStyle/>
            <a:p>
              <a:pPr lvl="1"/>
              <a:r>
                <a:rPr lang="en-US" sz="1000" b="1">
                  <a:solidFill>
                    <a:srgbClr val="000000"/>
                  </a:solidFill>
                </a:rPr>
                <a:t>GPS Supporting Power Grid Systems</a:t>
              </a:r>
              <a:endParaRPr lang="en-US"/>
            </a:p>
          </p:txBody>
        </p:sp>
        <p:pic>
          <p:nvPicPr>
            <p:cNvPr id="20493" name="Picture 28" descr="j0149658[1]"/>
            <p:cNvPicPr>
              <a:picLocks noChangeAspect="1" noChangeArrowheads="1"/>
            </p:cNvPicPr>
            <p:nvPr/>
          </p:nvPicPr>
          <p:blipFill>
            <a:blip r:embed="rId4" cstate="print"/>
            <a:srcRect/>
            <a:stretch>
              <a:fillRect/>
            </a:stretch>
          </p:blipFill>
          <p:spPr bwMode="auto">
            <a:xfrm>
              <a:off x="3671127" y="1693435"/>
              <a:ext cx="882198" cy="662235"/>
            </a:xfrm>
            <a:prstGeom prst="rect">
              <a:avLst/>
            </a:prstGeom>
            <a:noFill/>
            <a:ln w="9525">
              <a:noFill/>
              <a:miter lim="800000"/>
              <a:headEnd/>
              <a:tailEnd/>
            </a:ln>
          </p:spPr>
        </p:pic>
        <p:sp>
          <p:nvSpPr>
            <p:cNvPr id="20494" name="Line 29"/>
            <p:cNvSpPr>
              <a:spLocks noChangeShapeType="1"/>
            </p:cNvSpPr>
            <p:nvPr/>
          </p:nvSpPr>
          <p:spPr bwMode="auto">
            <a:xfrm flipV="1">
              <a:off x="1796288" y="1794266"/>
              <a:ext cx="368810" cy="32526"/>
            </a:xfrm>
            <a:prstGeom prst="line">
              <a:avLst/>
            </a:prstGeom>
            <a:noFill/>
            <a:ln w="38100">
              <a:solidFill>
                <a:srgbClr val="000000"/>
              </a:solidFill>
              <a:round/>
              <a:headEnd/>
              <a:tailEnd/>
            </a:ln>
          </p:spPr>
          <p:txBody>
            <a:bodyPr/>
            <a:lstStyle/>
            <a:p>
              <a:endParaRPr lang="en-US"/>
            </a:p>
          </p:txBody>
        </p:sp>
        <p:sp>
          <p:nvSpPr>
            <p:cNvPr id="20495" name="Line 30"/>
            <p:cNvSpPr>
              <a:spLocks noChangeShapeType="1"/>
            </p:cNvSpPr>
            <p:nvPr/>
          </p:nvSpPr>
          <p:spPr bwMode="auto">
            <a:xfrm flipV="1">
              <a:off x="2332434" y="2364127"/>
              <a:ext cx="165998" cy="199061"/>
            </a:xfrm>
            <a:prstGeom prst="line">
              <a:avLst/>
            </a:prstGeom>
            <a:noFill/>
            <a:ln w="38100">
              <a:solidFill>
                <a:srgbClr val="000000"/>
              </a:solidFill>
              <a:round/>
              <a:headEnd/>
              <a:tailEnd/>
            </a:ln>
          </p:spPr>
          <p:txBody>
            <a:bodyPr/>
            <a:lstStyle/>
            <a:p>
              <a:endParaRPr lang="en-US"/>
            </a:p>
          </p:txBody>
        </p:sp>
        <p:sp>
          <p:nvSpPr>
            <p:cNvPr id="20496" name="Line 32"/>
            <p:cNvSpPr>
              <a:spLocks noChangeShapeType="1"/>
            </p:cNvSpPr>
            <p:nvPr/>
          </p:nvSpPr>
          <p:spPr bwMode="auto">
            <a:xfrm flipH="1">
              <a:off x="2425473" y="1716854"/>
              <a:ext cx="486615" cy="42284"/>
            </a:xfrm>
            <a:prstGeom prst="line">
              <a:avLst/>
            </a:prstGeom>
            <a:noFill/>
            <a:ln w="38100">
              <a:solidFill>
                <a:srgbClr val="000000"/>
              </a:solidFill>
              <a:round/>
              <a:headEnd/>
              <a:tailEnd/>
            </a:ln>
          </p:spPr>
          <p:txBody>
            <a:bodyPr/>
            <a:lstStyle/>
            <a:p>
              <a:endParaRPr lang="en-US"/>
            </a:p>
          </p:txBody>
        </p:sp>
        <p:sp>
          <p:nvSpPr>
            <p:cNvPr id="20497" name="Line 33"/>
            <p:cNvSpPr>
              <a:spLocks noChangeShapeType="1"/>
            </p:cNvSpPr>
            <p:nvPr/>
          </p:nvSpPr>
          <p:spPr bwMode="auto">
            <a:xfrm flipH="1">
              <a:off x="2731365" y="2202146"/>
              <a:ext cx="336012" cy="40333"/>
            </a:xfrm>
            <a:prstGeom prst="line">
              <a:avLst/>
            </a:prstGeom>
            <a:noFill/>
            <a:ln w="38100">
              <a:solidFill>
                <a:srgbClr val="000000"/>
              </a:solidFill>
              <a:round/>
              <a:headEnd/>
              <a:tailEnd/>
            </a:ln>
          </p:spPr>
          <p:txBody>
            <a:bodyPr/>
            <a:lstStyle/>
            <a:p>
              <a:endParaRPr lang="en-US"/>
            </a:p>
          </p:txBody>
        </p:sp>
        <p:sp>
          <p:nvSpPr>
            <p:cNvPr id="20498" name="Line 34"/>
            <p:cNvSpPr>
              <a:spLocks noChangeShapeType="1"/>
            </p:cNvSpPr>
            <p:nvPr/>
          </p:nvSpPr>
          <p:spPr bwMode="auto">
            <a:xfrm flipH="1" flipV="1">
              <a:off x="3080094" y="1809228"/>
              <a:ext cx="87684" cy="278425"/>
            </a:xfrm>
            <a:prstGeom prst="line">
              <a:avLst/>
            </a:prstGeom>
            <a:noFill/>
            <a:ln w="38100">
              <a:solidFill>
                <a:srgbClr val="000000"/>
              </a:solidFill>
              <a:round/>
              <a:headEnd/>
              <a:tailEnd/>
            </a:ln>
          </p:spPr>
          <p:txBody>
            <a:bodyPr/>
            <a:lstStyle/>
            <a:p>
              <a:endParaRPr lang="en-US"/>
            </a:p>
          </p:txBody>
        </p:sp>
        <p:sp>
          <p:nvSpPr>
            <p:cNvPr id="20499" name="Line 35"/>
            <p:cNvSpPr>
              <a:spLocks noChangeShapeType="1"/>
            </p:cNvSpPr>
            <p:nvPr/>
          </p:nvSpPr>
          <p:spPr bwMode="auto">
            <a:xfrm flipH="1" flipV="1">
              <a:off x="2353184" y="1103408"/>
              <a:ext cx="630524" cy="523023"/>
            </a:xfrm>
            <a:prstGeom prst="line">
              <a:avLst/>
            </a:prstGeom>
            <a:noFill/>
            <a:ln w="38100">
              <a:solidFill>
                <a:srgbClr val="000000"/>
              </a:solidFill>
              <a:round/>
              <a:headEnd/>
              <a:tailEnd/>
            </a:ln>
          </p:spPr>
          <p:txBody>
            <a:bodyPr/>
            <a:lstStyle/>
            <a:p>
              <a:endParaRPr lang="en-US"/>
            </a:p>
          </p:txBody>
        </p:sp>
        <p:sp>
          <p:nvSpPr>
            <p:cNvPr id="20500" name="Line 36"/>
            <p:cNvSpPr>
              <a:spLocks noChangeShapeType="1"/>
            </p:cNvSpPr>
            <p:nvPr/>
          </p:nvSpPr>
          <p:spPr bwMode="auto">
            <a:xfrm flipH="1">
              <a:off x="3135650" y="1292060"/>
              <a:ext cx="668677" cy="334370"/>
            </a:xfrm>
            <a:prstGeom prst="line">
              <a:avLst/>
            </a:prstGeom>
            <a:noFill/>
            <a:ln w="38100">
              <a:solidFill>
                <a:srgbClr val="000000"/>
              </a:solidFill>
              <a:round/>
              <a:headEnd/>
              <a:tailEnd/>
            </a:ln>
          </p:spPr>
          <p:txBody>
            <a:bodyPr/>
            <a:lstStyle/>
            <a:p>
              <a:endParaRPr lang="en-US"/>
            </a:p>
          </p:txBody>
        </p:sp>
        <p:sp>
          <p:nvSpPr>
            <p:cNvPr id="20501" name="Line 37"/>
            <p:cNvSpPr>
              <a:spLocks noChangeShapeType="1"/>
            </p:cNvSpPr>
            <p:nvPr/>
          </p:nvSpPr>
          <p:spPr bwMode="auto">
            <a:xfrm flipH="1" flipV="1">
              <a:off x="2350507" y="1911361"/>
              <a:ext cx="154619" cy="316155"/>
            </a:xfrm>
            <a:prstGeom prst="line">
              <a:avLst/>
            </a:prstGeom>
            <a:noFill/>
            <a:ln w="38100">
              <a:solidFill>
                <a:srgbClr val="000000"/>
              </a:solidFill>
              <a:round/>
              <a:headEnd/>
              <a:tailEnd/>
            </a:ln>
          </p:spPr>
          <p:txBody>
            <a:bodyPr/>
            <a:lstStyle/>
            <a:p>
              <a:endParaRPr lang="en-US"/>
            </a:p>
          </p:txBody>
        </p:sp>
        <p:sp>
          <p:nvSpPr>
            <p:cNvPr id="20502" name="Line 38"/>
            <p:cNvSpPr>
              <a:spLocks noChangeShapeType="1"/>
            </p:cNvSpPr>
            <p:nvPr/>
          </p:nvSpPr>
          <p:spPr bwMode="auto">
            <a:xfrm flipH="1">
              <a:off x="3269519" y="2094809"/>
              <a:ext cx="401608" cy="67004"/>
            </a:xfrm>
            <a:prstGeom prst="line">
              <a:avLst/>
            </a:prstGeom>
            <a:noFill/>
            <a:ln w="38100">
              <a:solidFill>
                <a:srgbClr val="000000"/>
              </a:solidFill>
              <a:round/>
              <a:headEnd/>
              <a:tailEnd/>
            </a:ln>
          </p:spPr>
          <p:txBody>
            <a:bodyPr/>
            <a:lstStyle/>
            <a:p>
              <a:endParaRPr lang="en-US"/>
            </a:p>
          </p:txBody>
        </p:sp>
        <p:sp>
          <p:nvSpPr>
            <p:cNvPr id="20503" name="Rectangle 39"/>
            <p:cNvSpPr>
              <a:spLocks noChangeArrowheads="1"/>
            </p:cNvSpPr>
            <p:nvPr/>
          </p:nvSpPr>
          <p:spPr bwMode="auto">
            <a:xfrm>
              <a:off x="2197896" y="1735719"/>
              <a:ext cx="356762" cy="120347"/>
            </a:xfrm>
            <a:prstGeom prst="rect">
              <a:avLst/>
            </a:prstGeom>
            <a:noFill/>
            <a:ln w="28575">
              <a:solidFill>
                <a:srgbClr val="000000"/>
              </a:solidFill>
              <a:miter lim="800000"/>
              <a:headEnd/>
              <a:tailEnd/>
            </a:ln>
          </p:spPr>
          <p:txBody>
            <a:bodyPr lIns="62573" tIns="31287" rIns="62573" bIns="31287" anchor="ctr"/>
            <a:lstStyle/>
            <a:p>
              <a:pPr algn="ctr"/>
              <a:endParaRPr lang="en-US"/>
            </a:p>
          </p:txBody>
        </p:sp>
        <p:sp>
          <p:nvSpPr>
            <p:cNvPr id="20504" name="Rectangle 40"/>
            <p:cNvSpPr>
              <a:spLocks noChangeArrowheads="1"/>
            </p:cNvSpPr>
            <p:nvPr/>
          </p:nvSpPr>
          <p:spPr bwMode="auto">
            <a:xfrm>
              <a:off x="2497093" y="2238575"/>
              <a:ext cx="356092" cy="120347"/>
            </a:xfrm>
            <a:prstGeom prst="rect">
              <a:avLst/>
            </a:prstGeom>
            <a:noFill/>
            <a:ln w="28575">
              <a:solidFill>
                <a:srgbClr val="000000"/>
              </a:solidFill>
              <a:miter lim="800000"/>
              <a:headEnd/>
              <a:tailEnd/>
            </a:ln>
          </p:spPr>
          <p:txBody>
            <a:bodyPr lIns="62573" tIns="31287" rIns="62573" bIns="31287" anchor="ctr"/>
            <a:lstStyle/>
            <a:p>
              <a:pPr algn="ctr"/>
              <a:endParaRPr lang="en-US"/>
            </a:p>
          </p:txBody>
        </p:sp>
        <p:sp>
          <p:nvSpPr>
            <p:cNvPr id="20505" name="Rectangle 41"/>
            <p:cNvSpPr>
              <a:spLocks noChangeArrowheads="1"/>
            </p:cNvSpPr>
            <p:nvPr/>
          </p:nvSpPr>
          <p:spPr bwMode="auto">
            <a:xfrm>
              <a:off x="3073401" y="2124083"/>
              <a:ext cx="356092" cy="120347"/>
            </a:xfrm>
            <a:prstGeom prst="rect">
              <a:avLst/>
            </a:prstGeom>
            <a:noFill/>
            <a:ln w="28575">
              <a:solidFill>
                <a:srgbClr val="000000"/>
              </a:solidFill>
              <a:miter lim="800000"/>
              <a:headEnd/>
              <a:tailEnd/>
            </a:ln>
          </p:spPr>
          <p:txBody>
            <a:bodyPr lIns="62573" tIns="31287" rIns="62573" bIns="31287" anchor="ctr"/>
            <a:lstStyle/>
            <a:p>
              <a:pPr algn="ctr"/>
              <a:endParaRPr lang="en-US"/>
            </a:p>
          </p:txBody>
        </p:sp>
        <p:sp>
          <p:nvSpPr>
            <p:cNvPr id="20506" name="Rectangle 42"/>
            <p:cNvSpPr>
              <a:spLocks noChangeArrowheads="1"/>
            </p:cNvSpPr>
            <p:nvPr/>
          </p:nvSpPr>
          <p:spPr bwMode="auto">
            <a:xfrm>
              <a:off x="2932168" y="1665462"/>
              <a:ext cx="356092" cy="120347"/>
            </a:xfrm>
            <a:prstGeom prst="rect">
              <a:avLst/>
            </a:prstGeom>
            <a:noFill/>
            <a:ln w="28575">
              <a:solidFill>
                <a:srgbClr val="000000"/>
              </a:solidFill>
              <a:miter lim="800000"/>
              <a:headEnd/>
              <a:tailEnd/>
            </a:ln>
          </p:spPr>
          <p:txBody>
            <a:bodyPr lIns="62573" tIns="31287" rIns="62573" bIns="31287" anchor="ctr"/>
            <a:lstStyle/>
            <a:p>
              <a:pPr algn="ctr"/>
              <a:endParaRPr lang="en-US"/>
            </a:p>
          </p:txBody>
        </p:sp>
        <p:sp>
          <p:nvSpPr>
            <p:cNvPr id="20507" name="Text Box 54"/>
            <p:cNvSpPr txBox="1">
              <a:spLocks noChangeArrowheads="1"/>
            </p:cNvSpPr>
            <p:nvPr/>
          </p:nvSpPr>
          <p:spPr bwMode="auto">
            <a:xfrm>
              <a:off x="2398699" y="1761089"/>
              <a:ext cx="736950" cy="423492"/>
            </a:xfrm>
            <a:prstGeom prst="rect">
              <a:avLst/>
            </a:prstGeom>
            <a:noFill/>
            <a:ln w="9525">
              <a:noFill/>
              <a:miter lim="800000"/>
              <a:headEnd/>
              <a:tailEnd/>
            </a:ln>
          </p:spPr>
          <p:txBody>
            <a:bodyPr lIns="62573" tIns="31287" rIns="62573" bIns="31287"/>
            <a:lstStyle/>
            <a:p>
              <a:pPr algn="ctr"/>
              <a:r>
                <a:rPr lang="en-US" sz="1000" b="1">
                  <a:solidFill>
                    <a:srgbClr val="000000"/>
                  </a:solidFill>
                </a:rPr>
                <a:t>Power Grids</a:t>
              </a:r>
              <a:endParaRPr lang="en-US"/>
            </a:p>
          </p:txBody>
        </p:sp>
        <p:sp>
          <p:nvSpPr>
            <p:cNvPr id="20508" name="Text Box 55"/>
            <p:cNvSpPr txBox="1">
              <a:spLocks noChangeArrowheads="1"/>
            </p:cNvSpPr>
            <p:nvPr/>
          </p:nvSpPr>
          <p:spPr bwMode="auto">
            <a:xfrm>
              <a:off x="3742077" y="1425418"/>
              <a:ext cx="798530" cy="383810"/>
            </a:xfrm>
            <a:prstGeom prst="rect">
              <a:avLst/>
            </a:prstGeom>
            <a:noFill/>
            <a:ln w="9525">
              <a:noFill/>
              <a:miter lim="800000"/>
              <a:headEnd/>
              <a:tailEnd/>
            </a:ln>
          </p:spPr>
          <p:txBody>
            <a:bodyPr lIns="62573" tIns="31287" rIns="62573" bIns="31287"/>
            <a:lstStyle/>
            <a:p>
              <a:r>
                <a:rPr lang="en-US" sz="800" b="1">
                  <a:solidFill>
                    <a:srgbClr val="000000"/>
                  </a:solidFill>
                </a:rPr>
                <a:t>Substations</a:t>
              </a:r>
              <a:endParaRPr lang="en-US"/>
            </a:p>
          </p:txBody>
        </p:sp>
        <p:pic>
          <p:nvPicPr>
            <p:cNvPr id="20509" name="Picture 57" descr="j0233608"/>
            <p:cNvPicPr>
              <a:picLocks noChangeAspect="1" noChangeArrowheads="1"/>
            </p:cNvPicPr>
            <p:nvPr/>
          </p:nvPicPr>
          <p:blipFill>
            <a:blip r:embed="rId5" cstate="print"/>
            <a:srcRect/>
            <a:stretch>
              <a:fillRect/>
            </a:stretch>
          </p:blipFill>
          <p:spPr bwMode="auto">
            <a:xfrm>
              <a:off x="1663088" y="756678"/>
              <a:ext cx="645250" cy="671342"/>
            </a:xfrm>
            <a:prstGeom prst="rect">
              <a:avLst/>
            </a:prstGeom>
            <a:noFill/>
            <a:ln w="9525">
              <a:noFill/>
              <a:miter lim="800000"/>
              <a:headEnd/>
              <a:tailEnd/>
            </a:ln>
          </p:spPr>
        </p:pic>
        <p:pic>
          <p:nvPicPr>
            <p:cNvPr id="20510" name="Picture 60" descr="MCj02268340000[1]"/>
            <p:cNvPicPr>
              <a:picLocks noChangeAspect="1" noChangeArrowheads="1"/>
            </p:cNvPicPr>
            <p:nvPr/>
          </p:nvPicPr>
          <p:blipFill>
            <a:blip r:embed="rId6" cstate="print"/>
            <a:srcRect/>
            <a:stretch>
              <a:fillRect/>
            </a:stretch>
          </p:blipFill>
          <p:spPr bwMode="auto">
            <a:xfrm>
              <a:off x="926807" y="2362826"/>
              <a:ext cx="1494650" cy="619951"/>
            </a:xfrm>
            <a:prstGeom prst="rect">
              <a:avLst/>
            </a:prstGeom>
            <a:noFill/>
            <a:ln w="9525">
              <a:noFill/>
              <a:miter lim="800000"/>
              <a:headEnd/>
              <a:tailEnd/>
            </a:ln>
          </p:spPr>
        </p:pic>
        <p:pic>
          <p:nvPicPr>
            <p:cNvPr id="20511" name="Picture 64" descr="j0200543[1]"/>
            <p:cNvPicPr>
              <a:picLocks noChangeAspect="1" noChangeArrowheads="1"/>
            </p:cNvPicPr>
            <p:nvPr/>
          </p:nvPicPr>
          <p:blipFill>
            <a:blip r:embed="rId7" cstate="print"/>
            <a:srcRect/>
            <a:stretch>
              <a:fillRect/>
            </a:stretch>
          </p:blipFill>
          <p:spPr bwMode="auto">
            <a:xfrm>
              <a:off x="6051322" y="1016238"/>
              <a:ext cx="1033471" cy="810555"/>
            </a:xfrm>
            <a:prstGeom prst="rect">
              <a:avLst/>
            </a:prstGeom>
            <a:noFill/>
            <a:ln w="9525">
              <a:noFill/>
              <a:miter lim="800000"/>
              <a:headEnd/>
              <a:tailEnd/>
            </a:ln>
          </p:spPr>
        </p:pic>
        <p:sp>
          <p:nvSpPr>
            <p:cNvPr id="20512" name="Line 65"/>
            <p:cNvSpPr>
              <a:spLocks noChangeShapeType="1"/>
            </p:cNvSpPr>
            <p:nvPr/>
          </p:nvSpPr>
          <p:spPr bwMode="auto">
            <a:xfrm>
              <a:off x="5549312" y="1764342"/>
              <a:ext cx="489292" cy="372751"/>
            </a:xfrm>
            <a:prstGeom prst="line">
              <a:avLst/>
            </a:prstGeom>
            <a:noFill/>
            <a:ln w="38100">
              <a:solidFill>
                <a:srgbClr val="000000"/>
              </a:solidFill>
              <a:round/>
              <a:headEnd/>
              <a:tailEnd/>
            </a:ln>
          </p:spPr>
          <p:txBody>
            <a:bodyPr/>
            <a:lstStyle/>
            <a:p>
              <a:endParaRPr lang="en-US"/>
            </a:p>
          </p:txBody>
        </p:sp>
        <p:sp>
          <p:nvSpPr>
            <p:cNvPr id="20513" name="Line 66"/>
            <p:cNvSpPr>
              <a:spLocks noChangeShapeType="1"/>
            </p:cNvSpPr>
            <p:nvPr/>
          </p:nvSpPr>
          <p:spPr bwMode="auto">
            <a:xfrm flipH="1" flipV="1">
              <a:off x="6239408" y="2132540"/>
              <a:ext cx="394914" cy="1301"/>
            </a:xfrm>
            <a:prstGeom prst="line">
              <a:avLst/>
            </a:prstGeom>
            <a:noFill/>
            <a:ln w="38100">
              <a:solidFill>
                <a:srgbClr val="000000"/>
              </a:solidFill>
              <a:round/>
              <a:headEnd/>
              <a:tailEnd/>
            </a:ln>
          </p:spPr>
          <p:txBody>
            <a:bodyPr/>
            <a:lstStyle/>
            <a:p>
              <a:endParaRPr lang="en-US"/>
            </a:p>
          </p:txBody>
        </p:sp>
        <p:sp>
          <p:nvSpPr>
            <p:cNvPr id="20514" name="Line 67"/>
            <p:cNvSpPr>
              <a:spLocks noChangeShapeType="1"/>
            </p:cNvSpPr>
            <p:nvPr/>
          </p:nvSpPr>
          <p:spPr bwMode="auto">
            <a:xfrm flipH="1" flipV="1">
              <a:off x="6854537" y="2132540"/>
              <a:ext cx="89023" cy="239393"/>
            </a:xfrm>
            <a:prstGeom prst="line">
              <a:avLst/>
            </a:prstGeom>
            <a:noFill/>
            <a:ln w="38100">
              <a:solidFill>
                <a:srgbClr val="000000"/>
              </a:solidFill>
              <a:round/>
              <a:headEnd/>
              <a:tailEnd/>
            </a:ln>
          </p:spPr>
          <p:txBody>
            <a:bodyPr/>
            <a:lstStyle/>
            <a:p>
              <a:endParaRPr lang="en-US"/>
            </a:p>
          </p:txBody>
        </p:sp>
        <p:sp>
          <p:nvSpPr>
            <p:cNvPr id="20515" name="Rectangle 68"/>
            <p:cNvSpPr>
              <a:spLocks noChangeArrowheads="1"/>
            </p:cNvSpPr>
            <p:nvPr/>
          </p:nvSpPr>
          <p:spPr bwMode="auto">
            <a:xfrm>
              <a:off x="6645701" y="2072691"/>
              <a:ext cx="356092" cy="120347"/>
            </a:xfrm>
            <a:prstGeom prst="rect">
              <a:avLst/>
            </a:prstGeom>
            <a:noFill/>
            <a:ln w="28575">
              <a:solidFill>
                <a:srgbClr val="000000"/>
              </a:solidFill>
              <a:miter lim="800000"/>
              <a:headEnd/>
              <a:tailEnd/>
            </a:ln>
          </p:spPr>
          <p:txBody>
            <a:bodyPr lIns="62573" tIns="31287" rIns="62573" bIns="31287" anchor="ctr"/>
            <a:lstStyle/>
            <a:p>
              <a:pPr algn="ctr"/>
              <a:endParaRPr lang="en-US"/>
            </a:p>
          </p:txBody>
        </p:sp>
        <p:sp>
          <p:nvSpPr>
            <p:cNvPr id="20516" name="Rectangle 69"/>
            <p:cNvSpPr>
              <a:spLocks noChangeArrowheads="1"/>
            </p:cNvSpPr>
            <p:nvPr/>
          </p:nvSpPr>
          <p:spPr bwMode="auto">
            <a:xfrm>
              <a:off x="6042620" y="2072691"/>
              <a:ext cx="356092" cy="120347"/>
            </a:xfrm>
            <a:prstGeom prst="rect">
              <a:avLst/>
            </a:prstGeom>
            <a:noFill/>
            <a:ln w="28575">
              <a:solidFill>
                <a:srgbClr val="000000"/>
              </a:solidFill>
              <a:miter lim="800000"/>
              <a:headEnd/>
              <a:tailEnd/>
            </a:ln>
          </p:spPr>
          <p:txBody>
            <a:bodyPr lIns="62573" tIns="31287" rIns="62573" bIns="31287" anchor="ctr"/>
            <a:lstStyle/>
            <a:p>
              <a:pPr algn="ctr"/>
              <a:endParaRPr lang="en-US"/>
            </a:p>
          </p:txBody>
        </p:sp>
        <p:pic>
          <p:nvPicPr>
            <p:cNvPr id="20517" name="Picture 71" descr="PE02037_[1]"/>
            <p:cNvPicPr>
              <a:picLocks noChangeAspect="1" noChangeArrowheads="1"/>
            </p:cNvPicPr>
            <p:nvPr/>
          </p:nvPicPr>
          <p:blipFill>
            <a:blip r:embed="rId8" cstate="print"/>
            <a:srcRect/>
            <a:stretch>
              <a:fillRect/>
            </a:stretch>
          </p:blipFill>
          <p:spPr bwMode="auto">
            <a:xfrm>
              <a:off x="4742081" y="4838076"/>
              <a:ext cx="372157" cy="444960"/>
            </a:xfrm>
            <a:prstGeom prst="rect">
              <a:avLst/>
            </a:prstGeom>
            <a:noFill/>
            <a:ln w="9525">
              <a:noFill/>
              <a:miter lim="800000"/>
              <a:headEnd/>
              <a:tailEnd/>
            </a:ln>
          </p:spPr>
        </p:pic>
        <p:sp>
          <p:nvSpPr>
            <p:cNvPr id="20518" name="Rectangle 72"/>
            <p:cNvSpPr>
              <a:spLocks noChangeArrowheads="1"/>
            </p:cNvSpPr>
            <p:nvPr/>
          </p:nvSpPr>
          <p:spPr bwMode="auto">
            <a:xfrm>
              <a:off x="6851860" y="2436335"/>
              <a:ext cx="356092" cy="120998"/>
            </a:xfrm>
            <a:prstGeom prst="rect">
              <a:avLst/>
            </a:prstGeom>
            <a:noFill/>
            <a:ln w="28575">
              <a:solidFill>
                <a:srgbClr val="000000"/>
              </a:solidFill>
              <a:miter lim="800000"/>
              <a:headEnd/>
              <a:tailEnd/>
            </a:ln>
          </p:spPr>
          <p:txBody>
            <a:bodyPr lIns="62573" tIns="31287" rIns="62573" bIns="31287" anchor="ctr"/>
            <a:lstStyle/>
            <a:p>
              <a:pPr algn="ctr"/>
              <a:endParaRPr lang="en-US"/>
            </a:p>
          </p:txBody>
        </p:sp>
        <p:sp>
          <p:nvSpPr>
            <p:cNvPr id="20519" name="Line 73"/>
            <p:cNvSpPr>
              <a:spLocks noChangeShapeType="1"/>
            </p:cNvSpPr>
            <p:nvPr/>
          </p:nvSpPr>
          <p:spPr bwMode="auto">
            <a:xfrm>
              <a:off x="6632984" y="1860620"/>
              <a:ext cx="117136" cy="185400"/>
            </a:xfrm>
            <a:prstGeom prst="line">
              <a:avLst/>
            </a:prstGeom>
            <a:noFill/>
            <a:ln w="38100">
              <a:solidFill>
                <a:srgbClr val="000000"/>
              </a:solidFill>
              <a:round/>
              <a:headEnd/>
              <a:tailEnd/>
            </a:ln>
          </p:spPr>
          <p:txBody>
            <a:bodyPr/>
            <a:lstStyle/>
            <a:p>
              <a:endParaRPr lang="en-US"/>
            </a:p>
          </p:txBody>
        </p:sp>
        <p:sp>
          <p:nvSpPr>
            <p:cNvPr id="20520" name="Line 77"/>
            <p:cNvSpPr>
              <a:spLocks noChangeShapeType="1"/>
            </p:cNvSpPr>
            <p:nvPr/>
          </p:nvSpPr>
          <p:spPr bwMode="auto">
            <a:xfrm flipH="1">
              <a:off x="7069398" y="2161813"/>
              <a:ext cx="311915" cy="264764"/>
            </a:xfrm>
            <a:prstGeom prst="line">
              <a:avLst/>
            </a:prstGeom>
            <a:noFill/>
            <a:ln w="38100">
              <a:solidFill>
                <a:srgbClr val="000000"/>
              </a:solidFill>
              <a:round/>
              <a:headEnd/>
              <a:tailEnd/>
            </a:ln>
          </p:spPr>
          <p:txBody>
            <a:bodyPr/>
            <a:lstStyle/>
            <a:p>
              <a:endParaRPr lang="en-US"/>
            </a:p>
          </p:txBody>
        </p:sp>
        <p:sp>
          <p:nvSpPr>
            <p:cNvPr id="20521" name="Text Box 91"/>
            <p:cNvSpPr txBox="1">
              <a:spLocks noChangeArrowheads="1"/>
            </p:cNvSpPr>
            <p:nvPr/>
          </p:nvSpPr>
          <p:spPr bwMode="auto">
            <a:xfrm>
              <a:off x="7486400" y="4222679"/>
              <a:ext cx="669346" cy="383810"/>
            </a:xfrm>
            <a:prstGeom prst="rect">
              <a:avLst/>
            </a:prstGeom>
            <a:noFill/>
            <a:ln w="9525">
              <a:noFill/>
              <a:miter lim="800000"/>
              <a:headEnd/>
              <a:tailEnd/>
            </a:ln>
          </p:spPr>
          <p:txBody>
            <a:bodyPr lIns="62573" tIns="31287" rIns="62573" bIns="31287"/>
            <a:lstStyle/>
            <a:p>
              <a:pPr algn="ctr"/>
              <a:r>
                <a:rPr lang="en-US" sz="800">
                  <a:solidFill>
                    <a:srgbClr val="000000"/>
                  </a:solidFill>
                </a:rPr>
                <a:t>Wireless</a:t>
              </a:r>
            </a:p>
            <a:p>
              <a:pPr algn="ctr"/>
              <a:r>
                <a:rPr lang="en-US" sz="800">
                  <a:solidFill>
                    <a:srgbClr val="000000"/>
                  </a:solidFill>
                </a:rPr>
                <a:t>Internet</a:t>
              </a:r>
              <a:endParaRPr lang="en-US"/>
            </a:p>
          </p:txBody>
        </p:sp>
        <p:sp>
          <p:nvSpPr>
            <p:cNvPr id="20522" name="Text Box 94"/>
            <p:cNvSpPr txBox="1">
              <a:spLocks noChangeArrowheads="1"/>
            </p:cNvSpPr>
            <p:nvPr/>
          </p:nvSpPr>
          <p:spPr bwMode="auto">
            <a:xfrm>
              <a:off x="6118926" y="681867"/>
              <a:ext cx="908303" cy="383810"/>
            </a:xfrm>
            <a:prstGeom prst="rect">
              <a:avLst/>
            </a:prstGeom>
            <a:noFill/>
            <a:ln w="9525">
              <a:noFill/>
              <a:miter lim="800000"/>
              <a:headEnd/>
              <a:tailEnd/>
            </a:ln>
          </p:spPr>
          <p:txBody>
            <a:bodyPr lIns="62573" tIns="31287" rIns="62573" bIns="31287"/>
            <a:lstStyle/>
            <a:p>
              <a:pPr algn="ctr"/>
              <a:r>
                <a:rPr lang="en-US" sz="800" b="1">
                  <a:solidFill>
                    <a:srgbClr val="000000"/>
                  </a:solidFill>
                </a:rPr>
                <a:t>Stock Exchanges</a:t>
              </a:r>
              <a:endParaRPr lang="en-US"/>
            </a:p>
          </p:txBody>
        </p:sp>
        <p:sp>
          <p:nvSpPr>
            <p:cNvPr id="20523" name="Text Box 96"/>
            <p:cNvSpPr txBox="1">
              <a:spLocks noChangeArrowheads="1"/>
            </p:cNvSpPr>
            <p:nvPr/>
          </p:nvSpPr>
          <p:spPr bwMode="auto">
            <a:xfrm>
              <a:off x="6213973" y="2161813"/>
              <a:ext cx="675370" cy="423492"/>
            </a:xfrm>
            <a:prstGeom prst="rect">
              <a:avLst/>
            </a:prstGeom>
            <a:noFill/>
            <a:ln w="9525">
              <a:noFill/>
              <a:miter lim="800000"/>
              <a:headEnd/>
              <a:tailEnd/>
            </a:ln>
          </p:spPr>
          <p:txBody>
            <a:bodyPr lIns="62573" tIns="31287" rIns="62573" bIns="31287"/>
            <a:lstStyle/>
            <a:p>
              <a:r>
                <a:rPr lang="en-US" sz="1000" b="1">
                  <a:solidFill>
                    <a:srgbClr val="000000"/>
                  </a:solidFill>
                </a:rPr>
                <a:t>Banks/ Nodes</a:t>
              </a:r>
              <a:endParaRPr lang="en-US"/>
            </a:p>
          </p:txBody>
        </p:sp>
        <p:sp>
          <p:nvSpPr>
            <p:cNvPr id="20524" name="Text Box 334"/>
            <p:cNvSpPr txBox="1">
              <a:spLocks noChangeArrowheads="1"/>
            </p:cNvSpPr>
            <p:nvPr/>
          </p:nvSpPr>
          <p:spPr bwMode="auto">
            <a:xfrm>
              <a:off x="993072" y="5674652"/>
              <a:ext cx="3212862" cy="266065"/>
            </a:xfrm>
            <a:prstGeom prst="rect">
              <a:avLst/>
            </a:prstGeom>
            <a:solidFill>
              <a:srgbClr val="FFFF00"/>
            </a:solidFill>
            <a:ln w="9525">
              <a:solidFill>
                <a:srgbClr val="000000"/>
              </a:solidFill>
              <a:miter lim="800000"/>
              <a:headEnd/>
              <a:tailEnd/>
            </a:ln>
          </p:spPr>
          <p:txBody>
            <a:bodyPr lIns="62573" tIns="31287" rIns="62573" bIns="31287"/>
            <a:lstStyle/>
            <a:p>
              <a:pPr lvl="1"/>
              <a:r>
                <a:rPr lang="en-US" sz="1000" b="1">
                  <a:solidFill>
                    <a:srgbClr val="000000"/>
                  </a:solidFill>
                </a:rPr>
                <a:t>GPS Supporting Transportation Systems</a:t>
              </a:r>
              <a:endParaRPr lang="en-US"/>
            </a:p>
          </p:txBody>
        </p:sp>
        <p:sp>
          <p:nvSpPr>
            <p:cNvPr id="20525" name="Text Box 335"/>
            <p:cNvSpPr txBox="1">
              <a:spLocks noChangeArrowheads="1"/>
            </p:cNvSpPr>
            <p:nvPr/>
          </p:nvSpPr>
          <p:spPr bwMode="auto">
            <a:xfrm>
              <a:off x="5410758" y="3004244"/>
              <a:ext cx="2946462" cy="266065"/>
            </a:xfrm>
            <a:prstGeom prst="rect">
              <a:avLst/>
            </a:prstGeom>
            <a:solidFill>
              <a:srgbClr val="FFFF00"/>
            </a:solidFill>
            <a:ln w="9525">
              <a:solidFill>
                <a:srgbClr val="000000"/>
              </a:solidFill>
              <a:miter lim="800000"/>
              <a:headEnd/>
              <a:tailEnd/>
            </a:ln>
          </p:spPr>
          <p:txBody>
            <a:bodyPr lIns="62573" tIns="31287" rIns="62573" bIns="31287"/>
            <a:lstStyle/>
            <a:p>
              <a:pPr lvl="1"/>
              <a:r>
                <a:rPr lang="en-US" sz="1000" b="1">
                  <a:solidFill>
                    <a:srgbClr val="000000"/>
                  </a:solidFill>
                </a:rPr>
                <a:t>GPS Supporting Banking Operations</a:t>
              </a:r>
              <a:endParaRPr lang="en-US"/>
            </a:p>
          </p:txBody>
        </p:sp>
        <p:pic>
          <p:nvPicPr>
            <p:cNvPr id="20526" name="Picture 337" descr="j0300520"/>
            <p:cNvPicPr>
              <a:picLocks noChangeAspect="1" noChangeArrowheads="1" noCrop="1"/>
            </p:cNvPicPr>
            <p:nvPr/>
          </p:nvPicPr>
          <p:blipFill>
            <a:blip r:embed="rId9" cstate="print"/>
            <a:srcRect/>
            <a:stretch>
              <a:fillRect/>
            </a:stretch>
          </p:blipFill>
          <p:spPr bwMode="auto">
            <a:xfrm>
              <a:off x="7418796" y="1761740"/>
              <a:ext cx="1011382" cy="867801"/>
            </a:xfrm>
            <a:prstGeom prst="rect">
              <a:avLst/>
            </a:prstGeom>
            <a:noFill/>
            <a:ln w="9525">
              <a:noFill/>
              <a:miter lim="800000"/>
              <a:headEnd/>
              <a:tailEnd/>
            </a:ln>
          </p:spPr>
        </p:pic>
        <p:sp>
          <p:nvSpPr>
            <p:cNvPr id="20527" name="Text Box 92"/>
            <p:cNvSpPr txBox="1">
              <a:spLocks noChangeArrowheads="1"/>
            </p:cNvSpPr>
            <p:nvPr/>
          </p:nvSpPr>
          <p:spPr bwMode="auto">
            <a:xfrm>
              <a:off x="7486400" y="1442982"/>
              <a:ext cx="870819" cy="383810"/>
            </a:xfrm>
            <a:prstGeom prst="rect">
              <a:avLst/>
            </a:prstGeom>
            <a:noFill/>
            <a:ln w="9525">
              <a:noFill/>
              <a:miter lim="800000"/>
              <a:headEnd/>
              <a:tailEnd/>
            </a:ln>
          </p:spPr>
          <p:txBody>
            <a:bodyPr lIns="62573" tIns="31287" rIns="62573" bIns="31287"/>
            <a:lstStyle/>
            <a:p>
              <a:pPr algn="ctr"/>
              <a:r>
                <a:rPr lang="en-US" sz="800" b="1">
                  <a:solidFill>
                    <a:srgbClr val="000000"/>
                  </a:solidFill>
                </a:rPr>
                <a:t>Internet Banking</a:t>
              </a:r>
              <a:endParaRPr lang="en-US"/>
            </a:p>
          </p:txBody>
        </p:sp>
        <p:pic>
          <p:nvPicPr>
            <p:cNvPr id="20528" name="Picture 338" descr="ATM"/>
            <p:cNvPicPr>
              <a:picLocks noChangeAspect="1" noChangeArrowheads="1"/>
            </p:cNvPicPr>
            <p:nvPr/>
          </p:nvPicPr>
          <p:blipFill>
            <a:blip r:embed="rId10" cstate="print"/>
            <a:srcRect/>
            <a:stretch>
              <a:fillRect/>
            </a:stretch>
          </p:blipFill>
          <p:spPr bwMode="auto">
            <a:xfrm>
              <a:off x="4875950" y="1091699"/>
              <a:ext cx="644580" cy="1111748"/>
            </a:xfrm>
            <a:prstGeom prst="rect">
              <a:avLst/>
            </a:prstGeom>
            <a:noFill/>
            <a:ln w="9525">
              <a:noFill/>
              <a:miter lim="800000"/>
              <a:headEnd/>
              <a:tailEnd/>
            </a:ln>
          </p:spPr>
        </p:pic>
        <p:sp>
          <p:nvSpPr>
            <p:cNvPr id="20529" name="Text Box 93"/>
            <p:cNvSpPr txBox="1">
              <a:spLocks noChangeArrowheads="1"/>
            </p:cNvSpPr>
            <p:nvPr/>
          </p:nvSpPr>
          <p:spPr bwMode="auto">
            <a:xfrm>
              <a:off x="4763500" y="696829"/>
              <a:ext cx="831997" cy="383810"/>
            </a:xfrm>
            <a:prstGeom prst="rect">
              <a:avLst/>
            </a:prstGeom>
            <a:noFill/>
            <a:ln w="9525">
              <a:noFill/>
              <a:miter lim="800000"/>
              <a:headEnd/>
              <a:tailEnd/>
            </a:ln>
          </p:spPr>
          <p:txBody>
            <a:bodyPr lIns="62573" tIns="31287" rIns="62573" bIns="31287"/>
            <a:lstStyle/>
            <a:p>
              <a:pPr algn="ctr"/>
              <a:r>
                <a:rPr lang="en-US" sz="800" b="1">
                  <a:solidFill>
                    <a:srgbClr val="000000"/>
                  </a:solidFill>
                </a:rPr>
                <a:t>ATM Networks</a:t>
              </a:r>
              <a:endParaRPr lang="en-US"/>
            </a:p>
          </p:txBody>
        </p:sp>
        <p:pic>
          <p:nvPicPr>
            <p:cNvPr id="20530" name="Picture 343" descr="j0232309"/>
            <p:cNvPicPr>
              <a:picLocks noChangeAspect="1" noChangeArrowheads="1"/>
            </p:cNvPicPr>
            <p:nvPr/>
          </p:nvPicPr>
          <p:blipFill>
            <a:blip r:embed="rId11" cstate="print"/>
            <a:srcRect/>
            <a:stretch>
              <a:fillRect/>
            </a:stretch>
          </p:blipFill>
          <p:spPr bwMode="auto">
            <a:xfrm>
              <a:off x="2265500" y="3366587"/>
              <a:ext cx="534808" cy="477486"/>
            </a:xfrm>
            <a:prstGeom prst="rect">
              <a:avLst/>
            </a:prstGeom>
            <a:noFill/>
            <a:ln w="9525">
              <a:noFill/>
              <a:miter lim="800000"/>
              <a:headEnd/>
              <a:tailEnd/>
            </a:ln>
          </p:spPr>
        </p:pic>
        <p:sp>
          <p:nvSpPr>
            <p:cNvPr id="20531" name="Rectangle 350"/>
            <p:cNvSpPr>
              <a:spLocks noChangeArrowheads="1"/>
            </p:cNvSpPr>
            <p:nvPr/>
          </p:nvSpPr>
          <p:spPr bwMode="auto">
            <a:xfrm>
              <a:off x="2307668" y="4329365"/>
              <a:ext cx="731595" cy="48789"/>
            </a:xfrm>
            <a:prstGeom prst="rect">
              <a:avLst/>
            </a:prstGeom>
            <a:solidFill>
              <a:srgbClr val="FFFFFF"/>
            </a:solidFill>
            <a:ln w="0">
              <a:solidFill>
                <a:srgbClr val="000000"/>
              </a:solidFill>
              <a:miter lim="800000"/>
              <a:headEnd/>
              <a:tailEnd/>
            </a:ln>
          </p:spPr>
          <p:txBody>
            <a:bodyPr lIns="62573" tIns="31287" rIns="62573" bIns="31287"/>
            <a:lstStyle/>
            <a:p>
              <a:endParaRPr lang="en-US"/>
            </a:p>
          </p:txBody>
        </p:sp>
        <p:sp>
          <p:nvSpPr>
            <p:cNvPr id="20532" name="Rectangle 351"/>
            <p:cNvSpPr>
              <a:spLocks noChangeArrowheads="1"/>
            </p:cNvSpPr>
            <p:nvPr/>
          </p:nvSpPr>
          <p:spPr bwMode="auto">
            <a:xfrm>
              <a:off x="2307668" y="4378154"/>
              <a:ext cx="90362"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33" name="Rectangle 352"/>
            <p:cNvSpPr>
              <a:spLocks noChangeArrowheads="1"/>
            </p:cNvSpPr>
            <p:nvPr/>
          </p:nvSpPr>
          <p:spPr bwMode="auto">
            <a:xfrm>
              <a:off x="2398030" y="4378154"/>
              <a:ext cx="91700"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34" name="Rectangle 353"/>
            <p:cNvSpPr>
              <a:spLocks noChangeArrowheads="1"/>
            </p:cNvSpPr>
            <p:nvPr/>
          </p:nvSpPr>
          <p:spPr bwMode="auto">
            <a:xfrm>
              <a:off x="2489731" y="4378154"/>
              <a:ext cx="93708"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35" name="Rectangle 354"/>
            <p:cNvSpPr>
              <a:spLocks noChangeArrowheads="1"/>
            </p:cNvSpPr>
            <p:nvPr/>
          </p:nvSpPr>
          <p:spPr bwMode="auto">
            <a:xfrm>
              <a:off x="2583439" y="4378154"/>
              <a:ext cx="90362"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36" name="Rectangle 355"/>
            <p:cNvSpPr>
              <a:spLocks noChangeArrowheads="1"/>
            </p:cNvSpPr>
            <p:nvPr/>
          </p:nvSpPr>
          <p:spPr bwMode="auto">
            <a:xfrm>
              <a:off x="2673801" y="4378154"/>
              <a:ext cx="90362"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37" name="Rectangle 356"/>
            <p:cNvSpPr>
              <a:spLocks noChangeArrowheads="1"/>
            </p:cNvSpPr>
            <p:nvPr/>
          </p:nvSpPr>
          <p:spPr bwMode="auto">
            <a:xfrm>
              <a:off x="2764163" y="4378154"/>
              <a:ext cx="92370"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38" name="Rectangle 357"/>
            <p:cNvSpPr>
              <a:spLocks noChangeArrowheads="1"/>
            </p:cNvSpPr>
            <p:nvPr/>
          </p:nvSpPr>
          <p:spPr bwMode="auto">
            <a:xfrm>
              <a:off x="2856532" y="4378154"/>
              <a:ext cx="90362"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39" name="Rectangle 358"/>
            <p:cNvSpPr>
              <a:spLocks noChangeArrowheads="1"/>
            </p:cNvSpPr>
            <p:nvPr/>
          </p:nvSpPr>
          <p:spPr bwMode="auto">
            <a:xfrm>
              <a:off x="2946894" y="4378154"/>
              <a:ext cx="92370"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40" name="Rectangle 359"/>
            <p:cNvSpPr>
              <a:spLocks noChangeArrowheads="1"/>
            </p:cNvSpPr>
            <p:nvPr/>
          </p:nvSpPr>
          <p:spPr bwMode="auto">
            <a:xfrm>
              <a:off x="2307668" y="4457518"/>
              <a:ext cx="731595" cy="49440"/>
            </a:xfrm>
            <a:prstGeom prst="rect">
              <a:avLst/>
            </a:prstGeom>
            <a:solidFill>
              <a:srgbClr val="FFFFFF"/>
            </a:solidFill>
            <a:ln w="0">
              <a:solidFill>
                <a:srgbClr val="000000"/>
              </a:solidFill>
              <a:miter lim="800000"/>
              <a:headEnd/>
              <a:tailEnd/>
            </a:ln>
          </p:spPr>
          <p:txBody>
            <a:bodyPr lIns="62573" tIns="31287" rIns="62573" bIns="31287"/>
            <a:lstStyle/>
            <a:p>
              <a:endParaRPr lang="en-US"/>
            </a:p>
          </p:txBody>
        </p:sp>
        <p:sp>
          <p:nvSpPr>
            <p:cNvPr id="20541" name="Rectangle 360"/>
            <p:cNvSpPr>
              <a:spLocks noChangeArrowheads="1"/>
            </p:cNvSpPr>
            <p:nvPr/>
          </p:nvSpPr>
          <p:spPr bwMode="auto">
            <a:xfrm>
              <a:off x="2307668" y="4506958"/>
              <a:ext cx="90362" cy="78063"/>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42" name="Rectangle 361"/>
            <p:cNvSpPr>
              <a:spLocks noChangeArrowheads="1"/>
            </p:cNvSpPr>
            <p:nvPr/>
          </p:nvSpPr>
          <p:spPr bwMode="auto">
            <a:xfrm>
              <a:off x="2398030" y="4506958"/>
              <a:ext cx="91700" cy="76112"/>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43" name="Rectangle 362"/>
            <p:cNvSpPr>
              <a:spLocks noChangeArrowheads="1"/>
            </p:cNvSpPr>
            <p:nvPr/>
          </p:nvSpPr>
          <p:spPr bwMode="auto">
            <a:xfrm>
              <a:off x="2489731" y="4506958"/>
              <a:ext cx="93708" cy="76112"/>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44" name="Rectangle 363"/>
            <p:cNvSpPr>
              <a:spLocks noChangeArrowheads="1"/>
            </p:cNvSpPr>
            <p:nvPr/>
          </p:nvSpPr>
          <p:spPr bwMode="auto">
            <a:xfrm>
              <a:off x="2583439" y="4506958"/>
              <a:ext cx="90362" cy="76112"/>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45" name="Rectangle 364"/>
            <p:cNvSpPr>
              <a:spLocks noChangeArrowheads="1"/>
            </p:cNvSpPr>
            <p:nvPr/>
          </p:nvSpPr>
          <p:spPr bwMode="auto">
            <a:xfrm>
              <a:off x="2673801" y="4506958"/>
              <a:ext cx="90362" cy="76112"/>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46" name="Rectangle 365"/>
            <p:cNvSpPr>
              <a:spLocks noChangeArrowheads="1"/>
            </p:cNvSpPr>
            <p:nvPr/>
          </p:nvSpPr>
          <p:spPr bwMode="auto">
            <a:xfrm>
              <a:off x="2764163" y="4506958"/>
              <a:ext cx="92370" cy="76112"/>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47" name="Rectangle 366"/>
            <p:cNvSpPr>
              <a:spLocks noChangeArrowheads="1"/>
            </p:cNvSpPr>
            <p:nvPr/>
          </p:nvSpPr>
          <p:spPr bwMode="auto">
            <a:xfrm>
              <a:off x="2856532" y="4506958"/>
              <a:ext cx="90362" cy="76112"/>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48" name="Rectangle 367"/>
            <p:cNvSpPr>
              <a:spLocks noChangeArrowheads="1"/>
            </p:cNvSpPr>
            <p:nvPr/>
          </p:nvSpPr>
          <p:spPr bwMode="auto">
            <a:xfrm>
              <a:off x="2946894" y="4506958"/>
              <a:ext cx="92370" cy="76112"/>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49" name="Rectangle 368"/>
            <p:cNvSpPr>
              <a:spLocks noChangeArrowheads="1"/>
            </p:cNvSpPr>
            <p:nvPr/>
          </p:nvSpPr>
          <p:spPr bwMode="auto">
            <a:xfrm>
              <a:off x="2307668" y="4583070"/>
              <a:ext cx="731595" cy="48789"/>
            </a:xfrm>
            <a:prstGeom prst="rect">
              <a:avLst/>
            </a:prstGeom>
            <a:solidFill>
              <a:srgbClr val="FFFFFF"/>
            </a:solidFill>
            <a:ln w="0">
              <a:solidFill>
                <a:srgbClr val="000000"/>
              </a:solidFill>
              <a:miter lim="800000"/>
              <a:headEnd/>
              <a:tailEnd/>
            </a:ln>
          </p:spPr>
          <p:txBody>
            <a:bodyPr lIns="62573" tIns="31287" rIns="62573" bIns="31287"/>
            <a:lstStyle/>
            <a:p>
              <a:endParaRPr lang="en-US"/>
            </a:p>
          </p:txBody>
        </p:sp>
        <p:sp>
          <p:nvSpPr>
            <p:cNvPr id="20550" name="Rectangle 369"/>
            <p:cNvSpPr>
              <a:spLocks noChangeArrowheads="1"/>
            </p:cNvSpPr>
            <p:nvPr/>
          </p:nvSpPr>
          <p:spPr bwMode="auto">
            <a:xfrm>
              <a:off x="2307668" y="4631859"/>
              <a:ext cx="90362"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51" name="Rectangle 370"/>
            <p:cNvSpPr>
              <a:spLocks noChangeArrowheads="1"/>
            </p:cNvSpPr>
            <p:nvPr/>
          </p:nvSpPr>
          <p:spPr bwMode="auto">
            <a:xfrm>
              <a:off x="2398030" y="4631859"/>
              <a:ext cx="91700"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52" name="Rectangle 371"/>
            <p:cNvSpPr>
              <a:spLocks noChangeArrowheads="1"/>
            </p:cNvSpPr>
            <p:nvPr/>
          </p:nvSpPr>
          <p:spPr bwMode="auto">
            <a:xfrm>
              <a:off x="2489731" y="4631859"/>
              <a:ext cx="93708"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53" name="Rectangle 372"/>
            <p:cNvSpPr>
              <a:spLocks noChangeArrowheads="1"/>
            </p:cNvSpPr>
            <p:nvPr/>
          </p:nvSpPr>
          <p:spPr bwMode="auto">
            <a:xfrm>
              <a:off x="2583439" y="4631859"/>
              <a:ext cx="90362"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54" name="Rectangle 373"/>
            <p:cNvSpPr>
              <a:spLocks noChangeArrowheads="1"/>
            </p:cNvSpPr>
            <p:nvPr/>
          </p:nvSpPr>
          <p:spPr bwMode="auto">
            <a:xfrm>
              <a:off x="2673801" y="4631859"/>
              <a:ext cx="90362"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55" name="Rectangle 374"/>
            <p:cNvSpPr>
              <a:spLocks noChangeArrowheads="1"/>
            </p:cNvSpPr>
            <p:nvPr/>
          </p:nvSpPr>
          <p:spPr bwMode="auto">
            <a:xfrm>
              <a:off x="2764163" y="4631859"/>
              <a:ext cx="92370"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56" name="Rectangle 375"/>
            <p:cNvSpPr>
              <a:spLocks noChangeArrowheads="1"/>
            </p:cNvSpPr>
            <p:nvPr/>
          </p:nvSpPr>
          <p:spPr bwMode="auto">
            <a:xfrm>
              <a:off x="2856532" y="4631859"/>
              <a:ext cx="90362"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57" name="Rectangle 376"/>
            <p:cNvSpPr>
              <a:spLocks noChangeArrowheads="1"/>
            </p:cNvSpPr>
            <p:nvPr/>
          </p:nvSpPr>
          <p:spPr bwMode="auto">
            <a:xfrm>
              <a:off x="2946894" y="4631859"/>
              <a:ext cx="92370" cy="79364"/>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58" name="Rectangle 377"/>
            <p:cNvSpPr>
              <a:spLocks noChangeArrowheads="1"/>
            </p:cNvSpPr>
            <p:nvPr/>
          </p:nvSpPr>
          <p:spPr bwMode="auto">
            <a:xfrm>
              <a:off x="2307668" y="4711223"/>
              <a:ext cx="731595" cy="49440"/>
            </a:xfrm>
            <a:prstGeom prst="rect">
              <a:avLst/>
            </a:prstGeom>
            <a:solidFill>
              <a:srgbClr val="FFFFFF"/>
            </a:solidFill>
            <a:ln w="0">
              <a:solidFill>
                <a:srgbClr val="000000"/>
              </a:solidFill>
              <a:miter lim="800000"/>
              <a:headEnd/>
              <a:tailEnd/>
            </a:ln>
          </p:spPr>
          <p:txBody>
            <a:bodyPr lIns="62573" tIns="31287" rIns="62573" bIns="31287"/>
            <a:lstStyle/>
            <a:p>
              <a:endParaRPr lang="en-US"/>
            </a:p>
          </p:txBody>
        </p:sp>
        <p:sp>
          <p:nvSpPr>
            <p:cNvPr id="20559" name="Rectangle 378"/>
            <p:cNvSpPr>
              <a:spLocks noChangeArrowheads="1"/>
            </p:cNvSpPr>
            <p:nvPr/>
          </p:nvSpPr>
          <p:spPr bwMode="auto">
            <a:xfrm>
              <a:off x="2307668" y="4760663"/>
              <a:ext cx="90362" cy="77413"/>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60" name="Rectangle 379"/>
            <p:cNvSpPr>
              <a:spLocks noChangeArrowheads="1"/>
            </p:cNvSpPr>
            <p:nvPr/>
          </p:nvSpPr>
          <p:spPr bwMode="auto">
            <a:xfrm>
              <a:off x="2398030" y="4760663"/>
              <a:ext cx="91700" cy="77413"/>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61" name="Rectangle 380"/>
            <p:cNvSpPr>
              <a:spLocks noChangeArrowheads="1"/>
            </p:cNvSpPr>
            <p:nvPr/>
          </p:nvSpPr>
          <p:spPr bwMode="auto">
            <a:xfrm>
              <a:off x="2489731" y="4760663"/>
              <a:ext cx="93708" cy="77413"/>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62" name="Rectangle 381"/>
            <p:cNvSpPr>
              <a:spLocks noChangeArrowheads="1"/>
            </p:cNvSpPr>
            <p:nvPr/>
          </p:nvSpPr>
          <p:spPr bwMode="auto">
            <a:xfrm>
              <a:off x="2583439" y="4760663"/>
              <a:ext cx="90362" cy="77413"/>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63" name="Rectangle 382"/>
            <p:cNvSpPr>
              <a:spLocks noChangeArrowheads="1"/>
            </p:cNvSpPr>
            <p:nvPr/>
          </p:nvSpPr>
          <p:spPr bwMode="auto">
            <a:xfrm>
              <a:off x="2673801" y="4760663"/>
              <a:ext cx="90362" cy="77413"/>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64" name="Rectangle 383"/>
            <p:cNvSpPr>
              <a:spLocks noChangeArrowheads="1"/>
            </p:cNvSpPr>
            <p:nvPr/>
          </p:nvSpPr>
          <p:spPr bwMode="auto">
            <a:xfrm>
              <a:off x="2764163" y="4760663"/>
              <a:ext cx="92370" cy="77413"/>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65" name="Rectangle 384"/>
            <p:cNvSpPr>
              <a:spLocks noChangeArrowheads="1"/>
            </p:cNvSpPr>
            <p:nvPr/>
          </p:nvSpPr>
          <p:spPr bwMode="auto">
            <a:xfrm>
              <a:off x="2856532" y="4760663"/>
              <a:ext cx="90362" cy="77413"/>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66" name="Rectangle 385"/>
            <p:cNvSpPr>
              <a:spLocks noChangeArrowheads="1"/>
            </p:cNvSpPr>
            <p:nvPr/>
          </p:nvSpPr>
          <p:spPr bwMode="auto">
            <a:xfrm>
              <a:off x="2946894" y="4760663"/>
              <a:ext cx="92370" cy="77413"/>
            </a:xfrm>
            <a:prstGeom prst="rect">
              <a:avLst/>
            </a:prstGeom>
            <a:solidFill>
              <a:srgbClr val="80FFFF"/>
            </a:solidFill>
            <a:ln w="0">
              <a:solidFill>
                <a:srgbClr val="000000"/>
              </a:solidFill>
              <a:miter lim="800000"/>
              <a:headEnd/>
              <a:tailEnd/>
            </a:ln>
          </p:spPr>
          <p:txBody>
            <a:bodyPr lIns="62573" tIns="31287" rIns="62573" bIns="31287"/>
            <a:lstStyle/>
            <a:p>
              <a:endParaRPr lang="en-US"/>
            </a:p>
          </p:txBody>
        </p:sp>
        <p:sp>
          <p:nvSpPr>
            <p:cNvPr id="20567" name="Freeform 386"/>
            <p:cNvSpPr>
              <a:spLocks/>
            </p:cNvSpPr>
            <p:nvPr/>
          </p:nvSpPr>
          <p:spPr bwMode="auto">
            <a:xfrm>
              <a:off x="2358539" y="4838076"/>
              <a:ext cx="631863" cy="122949"/>
            </a:xfrm>
            <a:custGeom>
              <a:avLst/>
              <a:gdLst>
                <a:gd name="T0" fmla="*/ 1490605406 w 1360"/>
                <a:gd name="T1" fmla="*/ 0 h 263"/>
                <a:gd name="T2" fmla="*/ 1490605406 w 1360"/>
                <a:gd name="T3" fmla="*/ 1543247621 h 263"/>
                <a:gd name="T4" fmla="*/ 1490605406 w 1360"/>
                <a:gd name="T5" fmla="*/ 1543247621 h 263"/>
                <a:gd name="T6" fmla="*/ 1490605406 w 1360"/>
                <a:gd name="T7" fmla="*/ 1543247621 h 263"/>
                <a:gd name="T8" fmla="*/ 1490605406 w 1360"/>
                <a:gd name="T9" fmla="*/ 1543247621 h 263"/>
                <a:gd name="T10" fmla="*/ 1490605406 w 1360"/>
                <a:gd name="T11" fmla="*/ 1543247621 h 263"/>
                <a:gd name="T12" fmla="*/ 0 w 1360"/>
                <a:gd name="T13" fmla="*/ 1543247621 h 263"/>
                <a:gd name="T14" fmla="*/ 0 w 1360"/>
                <a:gd name="T15" fmla="*/ 0 h 263"/>
                <a:gd name="T16" fmla="*/ 1490605406 w 1360"/>
                <a:gd name="T17" fmla="*/ 0 h 2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0"/>
                <a:gd name="T28" fmla="*/ 0 h 263"/>
                <a:gd name="T29" fmla="*/ 1360 w 1360"/>
                <a:gd name="T30" fmla="*/ 263 h 26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0" h="263">
                  <a:moveTo>
                    <a:pt x="1360" y="0"/>
                  </a:moveTo>
                  <a:lnTo>
                    <a:pt x="1360" y="263"/>
                  </a:lnTo>
                  <a:lnTo>
                    <a:pt x="1247" y="263"/>
                  </a:lnTo>
                  <a:lnTo>
                    <a:pt x="1247" y="43"/>
                  </a:lnTo>
                  <a:lnTo>
                    <a:pt x="108" y="43"/>
                  </a:lnTo>
                  <a:lnTo>
                    <a:pt x="108" y="263"/>
                  </a:lnTo>
                  <a:lnTo>
                    <a:pt x="0" y="263"/>
                  </a:lnTo>
                  <a:lnTo>
                    <a:pt x="0" y="0"/>
                  </a:lnTo>
                  <a:lnTo>
                    <a:pt x="1360" y="0"/>
                  </a:lnTo>
                  <a:close/>
                </a:path>
              </a:pathLst>
            </a:custGeom>
            <a:solidFill>
              <a:srgbClr val="FFFFFF"/>
            </a:solidFill>
            <a:ln w="0">
              <a:solidFill>
                <a:srgbClr val="000000"/>
              </a:solidFill>
              <a:round/>
              <a:headEnd/>
              <a:tailEnd/>
            </a:ln>
          </p:spPr>
          <p:txBody>
            <a:bodyPr/>
            <a:lstStyle/>
            <a:p>
              <a:endParaRPr lang="en-US"/>
            </a:p>
          </p:txBody>
        </p:sp>
        <p:sp>
          <p:nvSpPr>
            <p:cNvPr id="20568" name="Freeform 387"/>
            <p:cNvSpPr>
              <a:spLocks/>
            </p:cNvSpPr>
            <p:nvPr/>
          </p:nvSpPr>
          <p:spPr bwMode="auto">
            <a:xfrm>
              <a:off x="2408740" y="4858893"/>
              <a:ext cx="530122" cy="102133"/>
            </a:xfrm>
            <a:custGeom>
              <a:avLst/>
              <a:gdLst>
                <a:gd name="T0" fmla="*/ 0 w 1139"/>
                <a:gd name="T1" fmla="*/ 1532521631 h 220"/>
                <a:gd name="T2" fmla="*/ 0 w 1139"/>
                <a:gd name="T3" fmla="*/ 0 h 220"/>
                <a:gd name="T4" fmla="*/ 1493244877 w 1139"/>
                <a:gd name="T5" fmla="*/ 0 h 220"/>
                <a:gd name="T6" fmla="*/ 1493244877 w 1139"/>
                <a:gd name="T7" fmla="*/ 1532521631 h 220"/>
                <a:gd name="T8" fmla="*/ 1493244877 w 1139"/>
                <a:gd name="T9" fmla="*/ 1532521631 h 220"/>
                <a:gd name="T10" fmla="*/ 1493244877 w 1139"/>
                <a:gd name="T11" fmla="*/ 1532521631 h 220"/>
                <a:gd name="T12" fmla="*/ 1493244877 w 1139"/>
                <a:gd name="T13" fmla="*/ 1532521631 h 220"/>
                <a:gd name="T14" fmla="*/ 1493244877 w 1139"/>
                <a:gd name="T15" fmla="*/ 1532521631 h 220"/>
                <a:gd name="T16" fmla="*/ 0 w 1139"/>
                <a:gd name="T17" fmla="*/ 1532521631 h 2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39"/>
                <a:gd name="T28" fmla="*/ 0 h 220"/>
                <a:gd name="T29" fmla="*/ 1139 w 1139"/>
                <a:gd name="T30" fmla="*/ 220 h 2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39" h="220">
                  <a:moveTo>
                    <a:pt x="0" y="220"/>
                  </a:moveTo>
                  <a:lnTo>
                    <a:pt x="0" y="0"/>
                  </a:lnTo>
                  <a:lnTo>
                    <a:pt x="1139" y="0"/>
                  </a:lnTo>
                  <a:lnTo>
                    <a:pt x="1139" y="220"/>
                  </a:lnTo>
                  <a:lnTo>
                    <a:pt x="657" y="220"/>
                  </a:lnTo>
                  <a:lnTo>
                    <a:pt x="657" y="54"/>
                  </a:lnTo>
                  <a:lnTo>
                    <a:pt x="484" y="54"/>
                  </a:lnTo>
                  <a:lnTo>
                    <a:pt x="484" y="220"/>
                  </a:lnTo>
                  <a:lnTo>
                    <a:pt x="0" y="220"/>
                  </a:lnTo>
                  <a:close/>
                </a:path>
              </a:pathLst>
            </a:custGeom>
            <a:solidFill>
              <a:srgbClr val="80FFFF"/>
            </a:solidFill>
            <a:ln w="0">
              <a:solidFill>
                <a:srgbClr val="000000"/>
              </a:solidFill>
              <a:round/>
              <a:headEnd/>
              <a:tailEnd/>
            </a:ln>
          </p:spPr>
          <p:txBody>
            <a:bodyPr/>
            <a:lstStyle/>
            <a:p>
              <a:endParaRPr lang="en-US"/>
            </a:p>
          </p:txBody>
        </p:sp>
        <p:sp>
          <p:nvSpPr>
            <p:cNvPr id="20569" name="Rectangle 388"/>
            <p:cNvSpPr>
              <a:spLocks noChangeArrowheads="1"/>
            </p:cNvSpPr>
            <p:nvPr/>
          </p:nvSpPr>
          <p:spPr bwMode="auto">
            <a:xfrm>
              <a:off x="2633640" y="4884263"/>
              <a:ext cx="40161" cy="76762"/>
            </a:xfrm>
            <a:prstGeom prst="rect">
              <a:avLst/>
            </a:prstGeom>
            <a:solidFill>
              <a:srgbClr val="FFFFFF"/>
            </a:solidFill>
            <a:ln w="0">
              <a:solidFill>
                <a:srgbClr val="000000"/>
              </a:solidFill>
              <a:miter lim="800000"/>
              <a:headEnd/>
              <a:tailEnd/>
            </a:ln>
          </p:spPr>
          <p:txBody>
            <a:bodyPr lIns="62573" tIns="31287" rIns="62573" bIns="31287"/>
            <a:lstStyle/>
            <a:p>
              <a:endParaRPr lang="en-US"/>
            </a:p>
          </p:txBody>
        </p:sp>
        <p:sp>
          <p:nvSpPr>
            <p:cNvPr id="20570" name="Rectangle 389"/>
            <p:cNvSpPr>
              <a:spLocks noChangeArrowheads="1"/>
            </p:cNvSpPr>
            <p:nvPr/>
          </p:nvSpPr>
          <p:spPr bwMode="auto">
            <a:xfrm>
              <a:off x="2673801" y="4884263"/>
              <a:ext cx="40161" cy="76762"/>
            </a:xfrm>
            <a:prstGeom prst="rect">
              <a:avLst/>
            </a:prstGeom>
            <a:solidFill>
              <a:srgbClr val="FFFFFF"/>
            </a:solidFill>
            <a:ln w="0">
              <a:solidFill>
                <a:srgbClr val="000000"/>
              </a:solidFill>
              <a:miter lim="800000"/>
              <a:headEnd/>
              <a:tailEnd/>
            </a:ln>
          </p:spPr>
          <p:txBody>
            <a:bodyPr lIns="62573" tIns="31287" rIns="62573" bIns="31287"/>
            <a:lstStyle/>
            <a:p>
              <a:endParaRPr lang="en-US"/>
            </a:p>
          </p:txBody>
        </p:sp>
        <p:grpSp>
          <p:nvGrpSpPr>
            <p:cNvPr id="5" name="Group 390"/>
            <p:cNvGrpSpPr>
              <a:grpSpLocks/>
            </p:cNvGrpSpPr>
            <p:nvPr/>
          </p:nvGrpSpPr>
          <p:grpSpPr bwMode="auto">
            <a:xfrm>
              <a:off x="1796288" y="3901969"/>
              <a:ext cx="153950" cy="413734"/>
              <a:chOff x="1439" y="1538"/>
              <a:chExt cx="110" cy="297"/>
            </a:xfrm>
          </p:grpSpPr>
          <p:grpSp>
            <p:nvGrpSpPr>
              <p:cNvPr id="6" name="Group 391"/>
              <p:cNvGrpSpPr>
                <a:grpSpLocks/>
              </p:cNvGrpSpPr>
              <p:nvPr/>
            </p:nvGrpSpPr>
            <p:grpSpPr bwMode="auto">
              <a:xfrm>
                <a:off x="1440" y="1639"/>
                <a:ext cx="109" cy="196"/>
                <a:chOff x="1440" y="1639"/>
                <a:chExt cx="109" cy="196"/>
              </a:xfrm>
            </p:grpSpPr>
            <p:grpSp>
              <p:nvGrpSpPr>
                <p:cNvPr id="7" name="Group 392"/>
                <p:cNvGrpSpPr>
                  <a:grpSpLocks/>
                </p:cNvGrpSpPr>
                <p:nvPr/>
              </p:nvGrpSpPr>
              <p:grpSpPr bwMode="auto">
                <a:xfrm>
                  <a:off x="1440" y="1645"/>
                  <a:ext cx="70" cy="189"/>
                  <a:chOff x="1440" y="1645"/>
                  <a:chExt cx="70" cy="189"/>
                </a:xfrm>
              </p:grpSpPr>
              <p:sp>
                <p:nvSpPr>
                  <p:cNvPr id="20850" name="Line 393"/>
                  <p:cNvSpPr>
                    <a:spLocks noChangeShapeType="1"/>
                  </p:cNvSpPr>
                  <p:nvPr/>
                </p:nvSpPr>
                <p:spPr bwMode="auto">
                  <a:xfrm>
                    <a:off x="1468" y="1645"/>
                    <a:ext cx="26" cy="1"/>
                  </a:xfrm>
                  <a:prstGeom prst="line">
                    <a:avLst/>
                  </a:prstGeom>
                  <a:noFill/>
                  <a:ln w="6350">
                    <a:solidFill>
                      <a:srgbClr val="000000"/>
                    </a:solidFill>
                    <a:round/>
                    <a:headEnd/>
                    <a:tailEnd/>
                  </a:ln>
                </p:spPr>
                <p:txBody>
                  <a:bodyPr/>
                  <a:lstStyle/>
                  <a:p>
                    <a:endParaRPr lang="en-US"/>
                  </a:p>
                </p:txBody>
              </p:sp>
              <p:sp>
                <p:nvSpPr>
                  <p:cNvPr id="20851" name="Line 394"/>
                  <p:cNvSpPr>
                    <a:spLocks noChangeShapeType="1"/>
                  </p:cNvSpPr>
                  <p:nvPr/>
                </p:nvSpPr>
                <p:spPr bwMode="auto">
                  <a:xfrm flipV="1">
                    <a:off x="1460" y="1647"/>
                    <a:ext cx="32" cy="39"/>
                  </a:xfrm>
                  <a:prstGeom prst="line">
                    <a:avLst/>
                  </a:prstGeom>
                  <a:noFill/>
                  <a:ln w="6350">
                    <a:solidFill>
                      <a:srgbClr val="000000"/>
                    </a:solidFill>
                    <a:round/>
                    <a:headEnd/>
                    <a:tailEnd/>
                  </a:ln>
                </p:spPr>
                <p:txBody>
                  <a:bodyPr/>
                  <a:lstStyle/>
                  <a:p>
                    <a:endParaRPr lang="en-US"/>
                  </a:p>
                </p:txBody>
              </p:sp>
              <p:sp>
                <p:nvSpPr>
                  <p:cNvPr id="20852" name="Line 395"/>
                  <p:cNvSpPr>
                    <a:spLocks noChangeShapeType="1"/>
                  </p:cNvSpPr>
                  <p:nvPr/>
                </p:nvSpPr>
                <p:spPr bwMode="auto">
                  <a:xfrm>
                    <a:off x="1460" y="1687"/>
                    <a:ext cx="43" cy="84"/>
                  </a:xfrm>
                  <a:prstGeom prst="line">
                    <a:avLst/>
                  </a:prstGeom>
                  <a:noFill/>
                  <a:ln w="6350">
                    <a:solidFill>
                      <a:srgbClr val="000000"/>
                    </a:solidFill>
                    <a:round/>
                    <a:headEnd/>
                    <a:tailEnd/>
                  </a:ln>
                </p:spPr>
                <p:txBody>
                  <a:bodyPr/>
                  <a:lstStyle/>
                  <a:p>
                    <a:endParaRPr lang="en-US"/>
                  </a:p>
                </p:txBody>
              </p:sp>
              <p:sp>
                <p:nvSpPr>
                  <p:cNvPr id="20853" name="Line 396"/>
                  <p:cNvSpPr>
                    <a:spLocks noChangeShapeType="1"/>
                  </p:cNvSpPr>
                  <p:nvPr/>
                </p:nvSpPr>
                <p:spPr bwMode="auto">
                  <a:xfrm flipV="1">
                    <a:off x="1440" y="1769"/>
                    <a:ext cx="63" cy="64"/>
                  </a:xfrm>
                  <a:prstGeom prst="line">
                    <a:avLst/>
                  </a:prstGeom>
                  <a:noFill/>
                  <a:ln w="6350">
                    <a:solidFill>
                      <a:srgbClr val="000000"/>
                    </a:solidFill>
                    <a:round/>
                    <a:headEnd/>
                    <a:tailEnd/>
                  </a:ln>
                </p:spPr>
                <p:txBody>
                  <a:bodyPr/>
                  <a:lstStyle/>
                  <a:p>
                    <a:endParaRPr lang="en-US"/>
                  </a:p>
                </p:txBody>
              </p:sp>
              <p:sp>
                <p:nvSpPr>
                  <p:cNvPr id="20854" name="Line 397"/>
                  <p:cNvSpPr>
                    <a:spLocks noChangeShapeType="1"/>
                  </p:cNvSpPr>
                  <p:nvPr/>
                </p:nvSpPr>
                <p:spPr bwMode="auto">
                  <a:xfrm>
                    <a:off x="1449" y="1770"/>
                    <a:ext cx="61" cy="64"/>
                  </a:xfrm>
                  <a:prstGeom prst="line">
                    <a:avLst/>
                  </a:prstGeom>
                  <a:noFill/>
                  <a:ln w="6350">
                    <a:solidFill>
                      <a:srgbClr val="000000"/>
                    </a:solidFill>
                    <a:round/>
                    <a:headEnd/>
                    <a:tailEnd/>
                  </a:ln>
                </p:spPr>
                <p:txBody>
                  <a:bodyPr/>
                  <a:lstStyle/>
                  <a:p>
                    <a:endParaRPr lang="en-US"/>
                  </a:p>
                </p:txBody>
              </p:sp>
              <p:sp>
                <p:nvSpPr>
                  <p:cNvPr id="20855" name="Line 398"/>
                  <p:cNvSpPr>
                    <a:spLocks noChangeShapeType="1"/>
                  </p:cNvSpPr>
                  <p:nvPr/>
                </p:nvSpPr>
                <p:spPr bwMode="auto">
                  <a:xfrm flipV="1">
                    <a:off x="1447" y="1687"/>
                    <a:ext cx="49" cy="82"/>
                  </a:xfrm>
                  <a:prstGeom prst="line">
                    <a:avLst/>
                  </a:prstGeom>
                  <a:noFill/>
                  <a:ln w="6350">
                    <a:solidFill>
                      <a:srgbClr val="000000"/>
                    </a:solidFill>
                    <a:round/>
                    <a:headEnd/>
                    <a:tailEnd/>
                  </a:ln>
                </p:spPr>
                <p:txBody>
                  <a:bodyPr/>
                  <a:lstStyle/>
                  <a:p>
                    <a:endParaRPr lang="en-US"/>
                  </a:p>
                </p:txBody>
              </p:sp>
              <p:sp>
                <p:nvSpPr>
                  <p:cNvPr id="20856" name="Line 399"/>
                  <p:cNvSpPr>
                    <a:spLocks noChangeShapeType="1"/>
                  </p:cNvSpPr>
                  <p:nvPr/>
                </p:nvSpPr>
                <p:spPr bwMode="auto">
                  <a:xfrm>
                    <a:off x="1468" y="1645"/>
                    <a:ext cx="29" cy="44"/>
                  </a:xfrm>
                  <a:prstGeom prst="line">
                    <a:avLst/>
                  </a:prstGeom>
                  <a:noFill/>
                  <a:ln w="6350">
                    <a:solidFill>
                      <a:srgbClr val="000000"/>
                    </a:solidFill>
                    <a:round/>
                    <a:headEnd/>
                    <a:tailEnd/>
                  </a:ln>
                </p:spPr>
                <p:txBody>
                  <a:bodyPr/>
                  <a:lstStyle/>
                  <a:p>
                    <a:endParaRPr lang="en-US"/>
                  </a:p>
                </p:txBody>
              </p:sp>
            </p:grpSp>
            <p:sp>
              <p:nvSpPr>
                <p:cNvPr id="20843" name="Line 400"/>
                <p:cNvSpPr>
                  <a:spLocks noChangeShapeType="1"/>
                </p:cNvSpPr>
                <p:nvPr/>
              </p:nvSpPr>
              <p:spPr bwMode="auto">
                <a:xfrm flipV="1">
                  <a:off x="1508" y="1757"/>
                  <a:ext cx="26" cy="78"/>
                </a:xfrm>
                <a:prstGeom prst="line">
                  <a:avLst/>
                </a:prstGeom>
                <a:noFill/>
                <a:ln w="6350">
                  <a:solidFill>
                    <a:srgbClr val="000000"/>
                  </a:solidFill>
                  <a:round/>
                  <a:headEnd/>
                  <a:tailEnd/>
                </a:ln>
              </p:spPr>
              <p:txBody>
                <a:bodyPr/>
                <a:lstStyle/>
                <a:p>
                  <a:endParaRPr lang="en-US"/>
                </a:p>
              </p:txBody>
            </p:sp>
            <p:sp>
              <p:nvSpPr>
                <p:cNvPr id="20844" name="Line 401"/>
                <p:cNvSpPr>
                  <a:spLocks noChangeShapeType="1"/>
                </p:cNvSpPr>
                <p:nvPr/>
              </p:nvSpPr>
              <p:spPr bwMode="auto">
                <a:xfrm>
                  <a:off x="1498" y="1688"/>
                  <a:ext cx="37" cy="70"/>
                </a:xfrm>
                <a:prstGeom prst="line">
                  <a:avLst/>
                </a:prstGeom>
                <a:noFill/>
                <a:ln w="6350">
                  <a:solidFill>
                    <a:srgbClr val="000000"/>
                  </a:solidFill>
                  <a:round/>
                  <a:headEnd/>
                  <a:tailEnd/>
                </a:ln>
              </p:spPr>
              <p:txBody>
                <a:bodyPr/>
                <a:lstStyle/>
                <a:p>
                  <a:endParaRPr lang="en-US"/>
                </a:p>
              </p:txBody>
            </p:sp>
            <p:sp>
              <p:nvSpPr>
                <p:cNvPr id="20845" name="Line 402"/>
                <p:cNvSpPr>
                  <a:spLocks noChangeShapeType="1"/>
                </p:cNvSpPr>
                <p:nvPr/>
              </p:nvSpPr>
              <p:spPr bwMode="auto">
                <a:xfrm flipV="1">
                  <a:off x="1499" y="1640"/>
                  <a:ext cx="8" cy="49"/>
                </a:xfrm>
                <a:prstGeom prst="line">
                  <a:avLst/>
                </a:prstGeom>
                <a:noFill/>
                <a:ln w="6350">
                  <a:solidFill>
                    <a:srgbClr val="000000"/>
                  </a:solidFill>
                  <a:round/>
                  <a:headEnd/>
                  <a:tailEnd/>
                </a:ln>
              </p:spPr>
              <p:txBody>
                <a:bodyPr/>
                <a:lstStyle/>
                <a:p>
                  <a:endParaRPr lang="en-US"/>
                </a:p>
              </p:txBody>
            </p:sp>
            <p:sp>
              <p:nvSpPr>
                <p:cNvPr id="20846" name="Line 403"/>
                <p:cNvSpPr>
                  <a:spLocks noChangeShapeType="1"/>
                </p:cNvSpPr>
                <p:nvPr/>
              </p:nvSpPr>
              <p:spPr bwMode="auto">
                <a:xfrm flipV="1">
                  <a:off x="1494" y="1639"/>
                  <a:ext cx="15" cy="7"/>
                </a:xfrm>
                <a:prstGeom prst="line">
                  <a:avLst/>
                </a:prstGeom>
                <a:noFill/>
                <a:ln w="6350">
                  <a:solidFill>
                    <a:srgbClr val="000000"/>
                  </a:solidFill>
                  <a:round/>
                  <a:headEnd/>
                  <a:tailEnd/>
                </a:ln>
              </p:spPr>
              <p:txBody>
                <a:bodyPr/>
                <a:lstStyle/>
                <a:p>
                  <a:endParaRPr lang="en-US"/>
                </a:p>
              </p:txBody>
            </p:sp>
            <p:sp>
              <p:nvSpPr>
                <p:cNvPr id="20847" name="Line 404"/>
                <p:cNvSpPr>
                  <a:spLocks noChangeShapeType="1"/>
                </p:cNvSpPr>
                <p:nvPr/>
              </p:nvSpPr>
              <p:spPr bwMode="auto">
                <a:xfrm>
                  <a:off x="1494" y="1646"/>
                  <a:ext cx="23" cy="35"/>
                </a:xfrm>
                <a:prstGeom prst="line">
                  <a:avLst/>
                </a:prstGeom>
                <a:noFill/>
                <a:ln w="6350">
                  <a:solidFill>
                    <a:srgbClr val="000000"/>
                  </a:solidFill>
                  <a:round/>
                  <a:headEnd/>
                  <a:tailEnd/>
                </a:ln>
              </p:spPr>
              <p:txBody>
                <a:bodyPr/>
                <a:lstStyle/>
                <a:p>
                  <a:endParaRPr lang="en-US"/>
                </a:p>
              </p:txBody>
            </p:sp>
            <p:sp>
              <p:nvSpPr>
                <p:cNvPr id="20848" name="Line 405"/>
                <p:cNvSpPr>
                  <a:spLocks noChangeShapeType="1"/>
                </p:cNvSpPr>
                <p:nvPr/>
              </p:nvSpPr>
              <p:spPr bwMode="auto">
                <a:xfrm flipV="1">
                  <a:off x="1505" y="1681"/>
                  <a:ext cx="10" cy="89"/>
                </a:xfrm>
                <a:prstGeom prst="line">
                  <a:avLst/>
                </a:prstGeom>
                <a:noFill/>
                <a:ln w="6350">
                  <a:solidFill>
                    <a:srgbClr val="000000"/>
                  </a:solidFill>
                  <a:round/>
                  <a:headEnd/>
                  <a:tailEnd/>
                </a:ln>
              </p:spPr>
              <p:txBody>
                <a:bodyPr/>
                <a:lstStyle/>
                <a:p>
                  <a:endParaRPr lang="en-US"/>
                </a:p>
              </p:txBody>
            </p:sp>
            <p:sp>
              <p:nvSpPr>
                <p:cNvPr id="20849" name="Line 406"/>
                <p:cNvSpPr>
                  <a:spLocks noChangeShapeType="1"/>
                </p:cNvSpPr>
                <p:nvPr/>
              </p:nvSpPr>
              <p:spPr bwMode="auto">
                <a:xfrm>
                  <a:off x="1505" y="1769"/>
                  <a:ext cx="44" cy="42"/>
                </a:xfrm>
                <a:prstGeom prst="line">
                  <a:avLst/>
                </a:prstGeom>
                <a:noFill/>
                <a:ln w="6350">
                  <a:solidFill>
                    <a:srgbClr val="000000"/>
                  </a:solidFill>
                  <a:round/>
                  <a:headEnd/>
                  <a:tailEnd/>
                </a:ln>
              </p:spPr>
              <p:txBody>
                <a:bodyPr/>
                <a:lstStyle/>
                <a:p>
                  <a:endParaRPr lang="en-US"/>
                </a:p>
              </p:txBody>
            </p:sp>
          </p:grpSp>
          <p:grpSp>
            <p:nvGrpSpPr>
              <p:cNvPr id="8" name="Group 407"/>
              <p:cNvGrpSpPr>
                <a:grpSpLocks/>
              </p:cNvGrpSpPr>
              <p:nvPr/>
            </p:nvGrpSpPr>
            <p:grpSpPr bwMode="auto">
              <a:xfrm>
                <a:off x="1439" y="1548"/>
                <a:ext cx="107" cy="285"/>
                <a:chOff x="1439" y="1548"/>
                <a:chExt cx="107" cy="285"/>
              </a:xfrm>
            </p:grpSpPr>
            <p:sp>
              <p:nvSpPr>
                <p:cNvPr id="20837" name="Line 408"/>
                <p:cNvSpPr>
                  <a:spLocks noChangeShapeType="1"/>
                </p:cNvSpPr>
                <p:nvPr/>
              </p:nvSpPr>
              <p:spPr bwMode="auto">
                <a:xfrm flipV="1">
                  <a:off x="1439" y="1548"/>
                  <a:ext cx="42" cy="282"/>
                </a:xfrm>
                <a:prstGeom prst="line">
                  <a:avLst/>
                </a:prstGeom>
                <a:noFill/>
                <a:ln w="12700">
                  <a:solidFill>
                    <a:srgbClr val="000000"/>
                  </a:solidFill>
                  <a:round/>
                  <a:headEnd/>
                  <a:tailEnd/>
                </a:ln>
              </p:spPr>
              <p:txBody>
                <a:bodyPr/>
                <a:lstStyle/>
                <a:p>
                  <a:endParaRPr lang="en-US"/>
                </a:p>
              </p:txBody>
            </p:sp>
            <p:sp>
              <p:nvSpPr>
                <p:cNvPr id="20838" name="Line 409"/>
                <p:cNvSpPr>
                  <a:spLocks noChangeShapeType="1"/>
                </p:cNvSpPr>
                <p:nvPr/>
              </p:nvSpPr>
              <p:spPr bwMode="auto">
                <a:xfrm>
                  <a:off x="1482" y="1555"/>
                  <a:ext cx="27" cy="278"/>
                </a:xfrm>
                <a:prstGeom prst="line">
                  <a:avLst/>
                </a:prstGeom>
                <a:noFill/>
                <a:ln w="12700">
                  <a:solidFill>
                    <a:srgbClr val="000000"/>
                  </a:solidFill>
                  <a:round/>
                  <a:headEnd/>
                  <a:tailEnd/>
                </a:ln>
              </p:spPr>
              <p:txBody>
                <a:bodyPr/>
                <a:lstStyle/>
                <a:p>
                  <a:endParaRPr lang="en-US"/>
                </a:p>
              </p:txBody>
            </p:sp>
            <p:sp>
              <p:nvSpPr>
                <p:cNvPr id="20839" name="Line 410"/>
                <p:cNvSpPr>
                  <a:spLocks noChangeShapeType="1"/>
                </p:cNvSpPr>
                <p:nvPr/>
              </p:nvSpPr>
              <p:spPr bwMode="auto">
                <a:xfrm flipV="1">
                  <a:off x="1509" y="1809"/>
                  <a:ext cx="36" cy="23"/>
                </a:xfrm>
                <a:prstGeom prst="line">
                  <a:avLst/>
                </a:prstGeom>
                <a:noFill/>
                <a:ln w="12700">
                  <a:solidFill>
                    <a:srgbClr val="000000"/>
                  </a:solidFill>
                  <a:round/>
                  <a:headEnd/>
                  <a:tailEnd/>
                </a:ln>
              </p:spPr>
              <p:txBody>
                <a:bodyPr/>
                <a:lstStyle/>
                <a:p>
                  <a:endParaRPr lang="en-US"/>
                </a:p>
              </p:txBody>
            </p:sp>
            <p:sp>
              <p:nvSpPr>
                <p:cNvPr id="20840" name="Line 411"/>
                <p:cNvSpPr>
                  <a:spLocks noChangeShapeType="1"/>
                </p:cNvSpPr>
                <p:nvPr/>
              </p:nvSpPr>
              <p:spPr bwMode="auto">
                <a:xfrm>
                  <a:off x="1488" y="1553"/>
                  <a:ext cx="58" cy="258"/>
                </a:xfrm>
                <a:prstGeom prst="line">
                  <a:avLst/>
                </a:prstGeom>
                <a:noFill/>
                <a:ln w="12700">
                  <a:solidFill>
                    <a:srgbClr val="000000"/>
                  </a:solidFill>
                  <a:round/>
                  <a:headEnd/>
                  <a:tailEnd/>
                </a:ln>
              </p:spPr>
              <p:txBody>
                <a:bodyPr/>
                <a:lstStyle/>
                <a:p>
                  <a:endParaRPr lang="en-US"/>
                </a:p>
              </p:txBody>
            </p:sp>
            <p:sp>
              <p:nvSpPr>
                <p:cNvPr id="20841" name="Line 412"/>
                <p:cNvSpPr>
                  <a:spLocks noChangeShapeType="1"/>
                </p:cNvSpPr>
                <p:nvPr/>
              </p:nvSpPr>
              <p:spPr bwMode="auto">
                <a:xfrm>
                  <a:off x="1439" y="1830"/>
                  <a:ext cx="71" cy="2"/>
                </a:xfrm>
                <a:prstGeom prst="line">
                  <a:avLst/>
                </a:prstGeom>
                <a:noFill/>
                <a:ln w="12700">
                  <a:solidFill>
                    <a:srgbClr val="000000"/>
                  </a:solidFill>
                  <a:round/>
                  <a:headEnd/>
                  <a:tailEnd/>
                </a:ln>
              </p:spPr>
              <p:txBody>
                <a:bodyPr/>
                <a:lstStyle/>
                <a:p>
                  <a:endParaRPr lang="en-US"/>
                </a:p>
              </p:txBody>
            </p:sp>
          </p:grpSp>
          <p:sp>
            <p:nvSpPr>
              <p:cNvPr id="20836" name="Oval 413"/>
              <p:cNvSpPr>
                <a:spLocks noChangeArrowheads="1"/>
              </p:cNvSpPr>
              <p:nvPr/>
            </p:nvSpPr>
            <p:spPr bwMode="auto">
              <a:xfrm>
                <a:off x="1471" y="1538"/>
                <a:ext cx="31" cy="35"/>
              </a:xfrm>
              <a:prstGeom prst="ellipse">
                <a:avLst/>
              </a:prstGeom>
              <a:solidFill>
                <a:srgbClr val="FFFF00"/>
              </a:solidFill>
              <a:ln w="9525">
                <a:solidFill>
                  <a:srgbClr val="000000"/>
                </a:solidFill>
                <a:round/>
                <a:headEnd/>
                <a:tailEnd/>
              </a:ln>
            </p:spPr>
            <p:txBody>
              <a:bodyPr lIns="62573" tIns="31287" rIns="62573" bIns="31287"/>
              <a:lstStyle/>
              <a:p>
                <a:endParaRPr lang="en-US"/>
              </a:p>
            </p:txBody>
          </p:sp>
        </p:grpSp>
        <p:grpSp>
          <p:nvGrpSpPr>
            <p:cNvPr id="9" name="Group 1972"/>
            <p:cNvGrpSpPr>
              <a:grpSpLocks/>
            </p:cNvGrpSpPr>
            <p:nvPr/>
          </p:nvGrpSpPr>
          <p:grpSpPr bwMode="auto">
            <a:xfrm rot="407629">
              <a:off x="2573399" y="4121197"/>
              <a:ext cx="119813" cy="166535"/>
              <a:chOff x="2458" y="1078"/>
              <a:chExt cx="86" cy="138"/>
            </a:xfrm>
          </p:grpSpPr>
          <p:sp>
            <p:nvSpPr>
              <p:cNvPr id="20829" name="Line 1973"/>
              <p:cNvSpPr>
                <a:spLocks noChangeShapeType="1"/>
              </p:cNvSpPr>
              <p:nvPr/>
            </p:nvSpPr>
            <p:spPr bwMode="auto">
              <a:xfrm>
                <a:off x="2466" y="1098"/>
                <a:ext cx="31" cy="71"/>
              </a:xfrm>
              <a:prstGeom prst="line">
                <a:avLst/>
              </a:prstGeom>
              <a:noFill/>
              <a:ln w="6350">
                <a:solidFill>
                  <a:srgbClr val="000000"/>
                </a:solidFill>
                <a:round/>
                <a:headEnd/>
                <a:tailEnd/>
              </a:ln>
            </p:spPr>
            <p:txBody>
              <a:bodyPr/>
              <a:lstStyle/>
              <a:p>
                <a:endParaRPr lang="en-US"/>
              </a:p>
            </p:txBody>
          </p:sp>
          <p:sp>
            <p:nvSpPr>
              <p:cNvPr id="20830" name="Freeform 1974"/>
              <p:cNvSpPr>
                <a:spLocks/>
              </p:cNvSpPr>
              <p:nvPr/>
            </p:nvSpPr>
            <p:spPr bwMode="auto">
              <a:xfrm>
                <a:off x="2458" y="1078"/>
                <a:ext cx="23" cy="31"/>
              </a:xfrm>
              <a:custGeom>
                <a:avLst/>
                <a:gdLst>
                  <a:gd name="T0" fmla="*/ 0 w 70"/>
                  <a:gd name="T1" fmla="*/ 0 h 95"/>
                  <a:gd name="T2" fmla="*/ 0 w 70"/>
                  <a:gd name="T3" fmla="*/ 0 h 95"/>
                  <a:gd name="T4" fmla="*/ 0 w 70"/>
                  <a:gd name="T5" fmla="*/ 0 h 95"/>
                  <a:gd name="T6" fmla="*/ 0 w 70"/>
                  <a:gd name="T7" fmla="*/ 0 h 95"/>
                  <a:gd name="T8" fmla="*/ 0 w 70"/>
                  <a:gd name="T9" fmla="*/ 0 h 95"/>
                  <a:gd name="T10" fmla="*/ 0 60000 65536"/>
                  <a:gd name="T11" fmla="*/ 0 60000 65536"/>
                  <a:gd name="T12" fmla="*/ 0 60000 65536"/>
                  <a:gd name="T13" fmla="*/ 0 60000 65536"/>
                  <a:gd name="T14" fmla="*/ 0 60000 65536"/>
                  <a:gd name="T15" fmla="*/ 0 w 70"/>
                  <a:gd name="T16" fmla="*/ 0 h 95"/>
                  <a:gd name="T17" fmla="*/ 70 w 70"/>
                  <a:gd name="T18" fmla="*/ 95 h 95"/>
                </a:gdLst>
                <a:ahLst/>
                <a:cxnLst>
                  <a:cxn ang="T10">
                    <a:pos x="T0" y="T1"/>
                  </a:cxn>
                  <a:cxn ang="T11">
                    <a:pos x="T2" y="T3"/>
                  </a:cxn>
                  <a:cxn ang="T12">
                    <a:pos x="T4" y="T5"/>
                  </a:cxn>
                  <a:cxn ang="T13">
                    <a:pos x="T6" y="T7"/>
                  </a:cxn>
                  <a:cxn ang="T14">
                    <a:pos x="T8" y="T9"/>
                  </a:cxn>
                </a:cxnLst>
                <a:rect l="T15" t="T16" r="T17" b="T18"/>
                <a:pathLst>
                  <a:path w="70" h="95">
                    <a:moveTo>
                      <a:pt x="70" y="66"/>
                    </a:moveTo>
                    <a:lnTo>
                      <a:pt x="30" y="69"/>
                    </a:lnTo>
                    <a:lnTo>
                      <a:pt x="0" y="95"/>
                    </a:lnTo>
                    <a:lnTo>
                      <a:pt x="1" y="0"/>
                    </a:lnTo>
                    <a:lnTo>
                      <a:pt x="70" y="66"/>
                    </a:lnTo>
                    <a:close/>
                  </a:path>
                </a:pathLst>
              </a:custGeom>
              <a:solidFill>
                <a:srgbClr val="000000"/>
              </a:solidFill>
              <a:ln w="9525">
                <a:noFill/>
                <a:round/>
                <a:headEnd/>
                <a:tailEnd/>
              </a:ln>
            </p:spPr>
            <p:txBody>
              <a:bodyPr/>
              <a:lstStyle/>
              <a:p>
                <a:endParaRPr lang="en-US"/>
              </a:p>
            </p:txBody>
          </p:sp>
          <p:sp>
            <p:nvSpPr>
              <p:cNvPr id="20831" name="Line 1975"/>
              <p:cNvSpPr>
                <a:spLocks noChangeShapeType="1"/>
              </p:cNvSpPr>
              <p:nvPr/>
            </p:nvSpPr>
            <p:spPr bwMode="auto">
              <a:xfrm>
                <a:off x="2505" y="1124"/>
                <a:ext cx="30" cy="72"/>
              </a:xfrm>
              <a:prstGeom prst="line">
                <a:avLst/>
              </a:prstGeom>
              <a:noFill/>
              <a:ln w="6350">
                <a:solidFill>
                  <a:srgbClr val="000000"/>
                </a:solidFill>
                <a:round/>
                <a:headEnd/>
                <a:tailEnd/>
              </a:ln>
            </p:spPr>
            <p:txBody>
              <a:bodyPr/>
              <a:lstStyle/>
              <a:p>
                <a:endParaRPr lang="en-US"/>
              </a:p>
            </p:txBody>
          </p:sp>
          <p:sp>
            <p:nvSpPr>
              <p:cNvPr id="20832" name="Freeform 1976"/>
              <p:cNvSpPr>
                <a:spLocks/>
              </p:cNvSpPr>
              <p:nvPr/>
            </p:nvSpPr>
            <p:spPr bwMode="auto">
              <a:xfrm>
                <a:off x="2521" y="1184"/>
                <a:ext cx="23" cy="32"/>
              </a:xfrm>
              <a:custGeom>
                <a:avLst/>
                <a:gdLst>
                  <a:gd name="T0" fmla="*/ 0 w 69"/>
                  <a:gd name="T1" fmla="*/ 0 h 95"/>
                  <a:gd name="T2" fmla="*/ 0 w 69"/>
                  <a:gd name="T3" fmla="*/ 0 h 95"/>
                  <a:gd name="T4" fmla="*/ 0 w 69"/>
                  <a:gd name="T5" fmla="*/ 0 h 95"/>
                  <a:gd name="T6" fmla="*/ 0 w 69"/>
                  <a:gd name="T7" fmla="*/ 0 h 95"/>
                  <a:gd name="T8" fmla="*/ 0 w 69"/>
                  <a:gd name="T9" fmla="*/ 0 h 95"/>
                  <a:gd name="T10" fmla="*/ 0 60000 65536"/>
                  <a:gd name="T11" fmla="*/ 0 60000 65536"/>
                  <a:gd name="T12" fmla="*/ 0 60000 65536"/>
                  <a:gd name="T13" fmla="*/ 0 60000 65536"/>
                  <a:gd name="T14" fmla="*/ 0 60000 65536"/>
                  <a:gd name="T15" fmla="*/ 0 w 69"/>
                  <a:gd name="T16" fmla="*/ 0 h 95"/>
                  <a:gd name="T17" fmla="*/ 69 w 69"/>
                  <a:gd name="T18" fmla="*/ 95 h 95"/>
                </a:gdLst>
                <a:ahLst/>
                <a:cxnLst>
                  <a:cxn ang="T10">
                    <a:pos x="T0" y="T1"/>
                  </a:cxn>
                  <a:cxn ang="T11">
                    <a:pos x="T2" y="T3"/>
                  </a:cxn>
                  <a:cxn ang="T12">
                    <a:pos x="T4" y="T5"/>
                  </a:cxn>
                  <a:cxn ang="T13">
                    <a:pos x="T6" y="T7"/>
                  </a:cxn>
                  <a:cxn ang="T14">
                    <a:pos x="T8" y="T9"/>
                  </a:cxn>
                </a:cxnLst>
                <a:rect l="T15" t="T16" r="T17" b="T18"/>
                <a:pathLst>
                  <a:path w="69" h="95">
                    <a:moveTo>
                      <a:pt x="0" y="29"/>
                    </a:moveTo>
                    <a:lnTo>
                      <a:pt x="39" y="27"/>
                    </a:lnTo>
                    <a:lnTo>
                      <a:pt x="69" y="0"/>
                    </a:lnTo>
                    <a:lnTo>
                      <a:pt x="68" y="95"/>
                    </a:lnTo>
                    <a:lnTo>
                      <a:pt x="0" y="29"/>
                    </a:lnTo>
                    <a:close/>
                  </a:path>
                </a:pathLst>
              </a:custGeom>
              <a:solidFill>
                <a:srgbClr val="000000"/>
              </a:solidFill>
              <a:ln w="9525">
                <a:noFill/>
                <a:round/>
                <a:headEnd/>
                <a:tailEnd/>
              </a:ln>
            </p:spPr>
            <p:txBody>
              <a:bodyPr/>
              <a:lstStyle/>
              <a:p>
                <a:endParaRPr lang="en-US"/>
              </a:p>
            </p:txBody>
          </p:sp>
          <p:sp>
            <p:nvSpPr>
              <p:cNvPr id="20833" name="Line 1977"/>
              <p:cNvSpPr>
                <a:spLocks noChangeShapeType="1"/>
              </p:cNvSpPr>
              <p:nvPr/>
            </p:nvSpPr>
            <p:spPr bwMode="auto">
              <a:xfrm flipH="1">
                <a:off x="2499" y="1127"/>
                <a:ext cx="5" cy="41"/>
              </a:xfrm>
              <a:prstGeom prst="line">
                <a:avLst/>
              </a:prstGeom>
              <a:noFill/>
              <a:ln w="6350">
                <a:solidFill>
                  <a:srgbClr val="000000"/>
                </a:solidFill>
                <a:round/>
                <a:headEnd/>
                <a:tailEnd/>
              </a:ln>
            </p:spPr>
            <p:txBody>
              <a:bodyPr/>
              <a:lstStyle/>
              <a:p>
                <a:endParaRPr lang="en-US"/>
              </a:p>
            </p:txBody>
          </p:sp>
        </p:grpSp>
        <p:sp>
          <p:nvSpPr>
            <p:cNvPr id="20573" name="Rectangle 1984"/>
            <p:cNvSpPr>
              <a:spLocks noChangeArrowheads="1"/>
            </p:cNvSpPr>
            <p:nvPr/>
          </p:nvSpPr>
          <p:spPr bwMode="auto">
            <a:xfrm>
              <a:off x="2301644" y="5004610"/>
              <a:ext cx="682064" cy="343478"/>
            </a:xfrm>
            <a:prstGeom prst="rect">
              <a:avLst/>
            </a:prstGeom>
            <a:noFill/>
            <a:ln w="9525">
              <a:noFill/>
              <a:miter lim="800000"/>
              <a:headEnd/>
              <a:tailEnd/>
            </a:ln>
          </p:spPr>
          <p:txBody>
            <a:bodyPr lIns="0" tIns="0" rIns="0" bIns="0"/>
            <a:lstStyle/>
            <a:p>
              <a:pPr algn="ctr"/>
              <a:r>
                <a:rPr lang="en-US" sz="1000" b="1">
                  <a:solidFill>
                    <a:srgbClr val="000000"/>
                  </a:solidFill>
                </a:rPr>
                <a:t>C</a:t>
              </a:r>
              <a:r>
                <a:rPr lang="en-US" sz="1000" b="1" baseline="30000">
                  <a:solidFill>
                    <a:srgbClr val="000000"/>
                  </a:solidFill>
                </a:rPr>
                <a:t>2</a:t>
              </a:r>
              <a:r>
                <a:rPr lang="en-US" sz="1000" b="1">
                  <a:solidFill>
                    <a:srgbClr val="000000"/>
                  </a:solidFill>
                </a:rPr>
                <a:t> Centers</a:t>
              </a:r>
              <a:endParaRPr lang="en-US"/>
            </a:p>
          </p:txBody>
        </p:sp>
        <p:sp>
          <p:nvSpPr>
            <p:cNvPr id="20574" name="Rectangle 1985"/>
            <p:cNvSpPr>
              <a:spLocks noChangeArrowheads="1"/>
            </p:cNvSpPr>
            <p:nvPr/>
          </p:nvSpPr>
          <p:spPr bwMode="auto">
            <a:xfrm>
              <a:off x="853179" y="3915630"/>
              <a:ext cx="580323" cy="303145"/>
            </a:xfrm>
            <a:prstGeom prst="rect">
              <a:avLst/>
            </a:prstGeom>
            <a:noFill/>
            <a:ln w="9525">
              <a:noFill/>
              <a:miter lim="800000"/>
              <a:headEnd/>
              <a:tailEnd/>
            </a:ln>
          </p:spPr>
          <p:txBody>
            <a:bodyPr lIns="0" tIns="0" rIns="0" bIns="0"/>
            <a:lstStyle/>
            <a:p>
              <a:r>
                <a:rPr lang="en-US" sz="800">
                  <a:solidFill>
                    <a:srgbClr val="000000"/>
                  </a:solidFill>
                </a:rPr>
                <a:t>Rail Yards</a:t>
              </a:r>
              <a:endParaRPr lang="en-US"/>
            </a:p>
          </p:txBody>
        </p:sp>
        <p:sp>
          <p:nvSpPr>
            <p:cNvPr id="20575" name="Rectangle 1986"/>
            <p:cNvSpPr>
              <a:spLocks noChangeArrowheads="1"/>
            </p:cNvSpPr>
            <p:nvPr/>
          </p:nvSpPr>
          <p:spPr bwMode="auto">
            <a:xfrm>
              <a:off x="2151041" y="3834315"/>
              <a:ext cx="993310" cy="455368"/>
            </a:xfrm>
            <a:prstGeom prst="rect">
              <a:avLst/>
            </a:prstGeom>
            <a:noFill/>
            <a:ln w="9525">
              <a:noFill/>
              <a:miter lim="800000"/>
              <a:headEnd/>
              <a:tailEnd/>
            </a:ln>
          </p:spPr>
          <p:txBody>
            <a:bodyPr lIns="0" tIns="0" rIns="0" bIns="0"/>
            <a:lstStyle/>
            <a:p>
              <a:pPr algn="ctr"/>
              <a:r>
                <a:rPr lang="en-US" sz="800">
                  <a:solidFill>
                    <a:srgbClr val="000000"/>
                  </a:solidFill>
                </a:rPr>
                <a:t>Switching Towers</a:t>
              </a:r>
            </a:p>
            <a:p>
              <a:pPr algn="ctr"/>
              <a:r>
                <a:rPr lang="en-US" sz="800">
                  <a:solidFill>
                    <a:srgbClr val="000000"/>
                  </a:solidFill>
                </a:rPr>
                <a:t>&amp; Signals</a:t>
              </a:r>
              <a:endParaRPr lang="en-US"/>
            </a:p>
          </p:txBody>
        </p:sp>
        <p:grpSp>
          <p:nvGrpSpPr>
            <p:cNvPr id="10" name="Group 1988"/>
            <p:cNvGrpSpPr>
              <a:grpSpLocks/>
            </p:cNvGrpSpPr>
            <p:nvPr/>
          </p:nvGrpSpPr>
          <p:grpSpPr bwMode="auto">
            <a:xfrm rot="977896">
              <a:off x="1127611" y="3834315"/>
              <a:ext cx="668677" cy="115794"/>
              <a:chOff x="1637" y="1659"/>
              <a:chExt cx="517" cy="83"/>
            </a:xfrm>
          </p:grpSpPr>
          <p:sp>
            <p:nvSpPr>
              <p:cNvPr id="20824" name="Line 1989"/>
              <p:cNvSpPr>
                <a:spLocks noChangeShapeType="1"/>
              </p:cNvSpPr>
              <p:nvPr/>
            </p:nvSpPr>
            <p:spPr bwMode="auto">
              <a:xfrm flipV="1">
                <a:off x="1658" y="1718"/>
                <a:ext cx="318" cy="12"/>
              </a:xfrm>
              <a:prstGeom prst="line">
                <a:avLst/>
              </a:prstGeom>
              <a:noFill/>
              <a:ln w="6350">
                <a:solidFill>
                  <a:srgbClr val="000000"/>
                </a:solidFill>
                <a:round/>
                <a:headEnd/>
                <a:tailEnd/>
              </a:ln>
            </p:spPr>
            <p:txBody>
              <a:bodyPr/>
              <a:lstStyle/>
              <a:p>
                <a:endParaRPr lang="en-US"/>
              </a:p>
            </p:txBody>
          </p:sp>
          <p:sp>
            <p:nvSpPr>
              <p:cNvPr id="20825" name="Freeform 1990"/>
              <p:cNvSpPr>
                <a:spLocks/>
              </p:cNvSpPr>
              <p:nvPr/>
            </p:nvSpPr>
            <p:spPr bwMode="auto">
              <a:xfrm>
                <a:off x="1637" y="1717"/>
                <a:ext cx="30" cy="25"/>
              </a:xfrm>
              <a:custGeom>
                <a:avLst/>
                <a:gdLst>
                  <a:gd name="T0" fmla="*/ 0 w 88"/>
                  <a:gd name="T1" fmla="*/ 0 h 75"/>
                  <a:gd name="T2" fmla="*/ 0 w 88"/>
                  <a:gd name="T3" fmla="*/ 0 h 75"/>
                  <a:gd name="T4" fmla="*/ 0 w 88"/>
                  <a:gd name="T5" fmla="*/ 0 h 75"/>
                  <a:gd name="T6" fmla="*/ 0 w 88"/>
                  <a:gd name="T7" fmla="*/ 0 h 75"/>
                  <a:gd name="T8" fmla="*/ 0 w 88"/>
                  <a:gd name="T9" fmla="*/ 0 h 75"/>
                  <a:gd name="T10" fmla="*/ 0 60000 65536"/>
                  <a:gd name="T11" fmla="*/ 0 60000 65536"/>
                  <a:gd name="T12" fmla="*/ 0 60000 65536"/>
                  <a:gd name="T13" fmla="*/ 0 60000 65536"/>
                  <a:gd name="T14" fmla="*/ 0 60000 65536"/>
                  <a:gd name="T15" fmla="*/ 0 w 88"/>
                  <a:gd name="T16" fmla="*/ 0 h 75"/>
                  <a:gd name="T17" fmla="*/ 88 w 88"/>
                  <a:gd name="T18" fmla="*/ 75 h 75"/>
                </a:gdLst>
                <a:ahLst/>
                <a:cxnLst>
                  <a:cxn ang="T10">
                    <a:pos x="T0" y="T1"/>
                  </a:cxn>
                  <a:cxn ang="T11">
                    <a:pos x="T2" y="T3"/>
                  </a:cxn>
                  <a:cxn ang="T12">
                    <a:pos x="T4" y="T5"/>
                  </a:cxn>
                  <a:cxn ang="T13">
                    <a:pos x="T6" y="T7"/>
                  </a:cxn>
                  <a:cxn ang="T14">
                    <a:pos x="T8" y="T9"/>
                  </a:cxn>
                </a:cxnLst>
                <a:rect l="T15" t="T16" r="T17" b="T18"/>
                <a:pathLst>
                  <a:path w="88" h="75">
                    <a:moveTo>
                      <a:pt x="85" y="0"/>
                    </a:moveTo>
                    <a:lnTo>
                      <a:pt x="74" y="38"/>
                    </a:lnTo>
                    <a:lnTo>
                      <a:pt x="88" y="75"/>
                    </a:lnTo>
                    <a:lnTo>
                      <a:pt x="0" y="41"/>
                    </a:lnTo>
                    <a:lnTo>
                      <a:pt x="85" y="0"/>
                    </a:lnTo>
                    <a:close/>
                  </a:path>
                </a:pathLst>
              </a:custGeom>
              <a:solidFill>
                <a:srgbClr val="000000"/>
              </a:solidFill>
              <a:ln w="9525">
                <a:noFill/>
                <a:round/>
                <a:headEnd/>
                <a:tailEnd/>
              </a:ln>
            </p:spPr>
            <p:txBody>
              <a:bodyPr/>
              <a:lstStyle/>
              <a:p>
                <a:endParaRPr lang="en-US"/>
              </a:p>
            </p:txBody>
          </p:sp>
          <p:sp>
            <p:nvSpPr>
              <p:cNvPr id="20826" name="Line 1991"/>
              <p:cNvSpPr>
                <a:spLocks noChangeShapeType="1"/>
              </p:cNvSpPr>
              <p:nvPr/>
            </p:nvSpPr>
            <p:spPr bwMode="auto">
              <a:xfrm flipV="1">
                <a:off x="1815" y="1671"/>
                <a:ext cx="317" cy="12"/>
              </a:xfrm>
              <a:prstGeom prst="line">
                <a:avLst/>
              </a:prstGeom>
              <a:noFill/>
              <a:ln w="6350">
                <a:solidFill>
                  <a:srgbClr val="000000"/>
                </a:solidFill>
                <a:round/>
                <a:headEnd/>
                <a:tailEnd/>
              </a:ln>
            </p:spPr>
            <p:txBody>
              <a:bodyPr/>
              <a:lstStyle/>
              <a:p>
                <a:endParaRPr lang="en-US"/>
              </a:p>
            </p:txBody>
          </p:sp>
          <p:sp>
            <p:nvSpPr>
              <p:cNvPr id="20827" name="Freeform 1992"/>
              <p:cNvSpPr>
                <a:spLocks/>
              </p:cNvSpPr>
              <p:nvPr/>
            </p:nvSpPr>
            <p:spPr bwMode="auto">
              <a:xfrm>
                <a:off x="2124" y="1659"/>
                <a:ext cx="30" cy="25"/>
              </a:xfrm>
              <a:custGeom>
                <a:avLst/>
                <a:gdLst>
                  <a:gd name="T0" fmla="*/ 0 w 89"/>
                  <a:gd name="T1" fmla="*/ 0 h 75"/>
                  <a:gd name="T2" fmla="*/ 0 w 89"/>
                  <a:gd name="T3" fmla="*/ 0 h 75"/>
                  <a:gd name="T4" fmla="*/ 0 w 89"/>
                  <a:gd name="T5" fmla="*/ 0 h 75"/>
                  <a:gd name="T6" fmla="*/ 0 w 89"/>
                  <a:gd name="T7" fmla="*/ 0 h 75"/>
                  <a:gd name="T8" fmla="*/ 0 w 89"/>
                  <a:gd name="T9" fmla="*/ 0 h 75"/>
                  <a:gd name="T10" fmla="*/ 0 60000 65536"/>
                  <a:gd name="T11" fmla="*/ 0 60000 65536"/>
                  <a:gd name="T12" fmla="*/ 0 60000 65536"/>
                  <a:gd name="T13" fmla="*/ 0 60000 65536"/>
                  <a:gd name="T14" fmla="*/ 0 60000 65536"/>
                  <a:gd name="T15" fmla="*/ 0 w 89"/>
                  <a:gd name="T16" fmla="*/ 0 h 75"/>
                  <a:gd name="T17" fmla="*/ 89 w 89"/>
                  <a:gd name="T18" fmla="*/ 75 h 75"/>
                </a:gdLst>
                <a:ahLst/>
                <a:cxnLst>
                  <a:cxn ang="T10">
                    <a:pos x="T0" y="T1"/>
                  </a:cxn>
                  <a:cxn ang="T11">
                    <a:pos x="T2" y="T3"/>
                  </a:cxn>
                  <a:cxn ang="T12">
                    <a:pos x="T4" y="T5"/>
                  </a:cxn>
                  <a:cxn ang="T13">
                    <a:pos x="T6" y="T7"/>
                  </a:cxn>
                  <a:cxn ang="T14">
                    <a:pos x="T8" y="T9"/>
                  </a:cxn>
                </a:cxnLst>
                <a:rect l="T15" t="T16" r="T17" b="T18"/>
                <a:pathLst>
                  <a:path w="89" h="75">
                    <a:moveTo>
                      <a:pt x="3" y="75"/>
                    </a:moveTo>
                    <a:lnTo>
                      <a:pt x="15" y="38"/>
                    </a:lnTo>
                    <a:lnTo>
                      <a:pt x="0" y="0"/>
                    </a:lnTo>
                    <a:lnTo>
                      <a:pt x="89" y="35"/>
                    </a:lnTo>
                    <a:lnTo>
                      <a:pt x="3" y="75"/>
                    </a:lnTo>
                    <a:close/>
                  </a:path>
                </a:pathLst>
              </a:custGeom>
              <a:solidFill>
                <a:srgbClr val="000000"/>
              </a:solidFill>
              <a:ln w="9525">
                <a:noFill/>
                <a:round/>
                <a:headEnd/>
                <a:tailEnd/>
              </a:ln>
            </p:spPr>
            <p:txBody>
              <a:bodyPr/>
              <a:lstStyle/>
              <a:p>
                <a:endParaRPr lang="en-US"/>
              </a:p>
            </p:txBody>
          </p:sp>
          <p:sp>
            <p:nvSpPr>
              <p:cNvPr id="20828" name="Line 1993"/>
              <p:cNvSpPr>
                <a:spLocks noChangeShapeType="1"/>
              </p:cNvSpPr>
              <p:nvPr/>
            </p:nvSpPr>
            <p:spPr bwMode="auto">
              <a:xfrm>
                <a:off x="1824" y="1686"/>
                <a:ext cx="147" cy="28"/>
              </a:xfrm>
              <a:prstGeom prst="line">
                <a:avLst/>
              </a:prstGeom>
              <a:noFill/>
              <a:ln w="6350">
                <a:solidFill>
                  <a:srgbClr val="000000"/>
                </a:solidFill>
                <a:round/>
                <a:headEnd/>
                <a:tailEnd/>
              </a:ln>
            </p:spPr>
            <p:txBody>
              <a:bodyPr/>
              <a:lstStyle/>
              <a:p>
                <a:endParaRPr lang="en-US"/>
              </a:p>
            </p:txBody>
          </p:sp>
        </p:grpSp>
        <p:grpSp>
          <p:nvGrpSpPr>
            <p:cNvPr id="11" name="Group 2007"/>
            <p:cNvGrpSpPr>
              <a:grpSpLocks/>
            </p:cNvGrpSpPr>
            <p:nvPr/>
          </p:nvGrpSpPr>
          <p:grpSpPr bwMode="auto">
            <a:xfrm>
              <a:off x="2508472" y="4478986"/>
              <a:ext cx="345383" cy="346730"/>
              <a:chOff x="1374" y="919"/>
              <a:chExt cx="248" cy="249"/>
            </a:xfrm>
          </p:grpSpPr>
          <p:sp>
            <p:nvSpPr>
              <p:cNvPr id="20624" name="Oval 2008"/>
              <p:cNvSpPr>
                <a:spLocks noChangeArrowheads="1"/>
              </p:cNvSpPr>
              <p:nvPr/>
            </p:nvSpPr>
            <p:spPr bwMode="auto">
              <a:xfrm>
                <a:off x="1382" y="927"/>
                <a:ext cx="240" cy="241"/>
              </a:xfrm>
              <a:prstGeom prst="ellipse">
                <a:avLst/>
              </a:prstGeom>
              <a:solidFill>
                <a:srgbClr val="FFFFFF"/>
              </a:solidFill>
              <a:ln w="9525">
                <a:noFill/>
                <a:round/>
                <a:headEnd/>
                <a:tailEnd/>
              </a:ln>
            </p:spPr>
            <p:txBody>
              <a:bodyPr lIns="62573" tIns="31287" rIns="62573" bIns="31287"/>
              <a:lstStyle/>
              <a:p>
                <a:endParaRPr lang="en-US"/>
              </a:p>
            </p:txBody>
          </p:sp>
          <p:sp>
            <p:nvSpPr>
              <p:cNvPr id="20625" name="Rectangle 2009"/>
              <p:cNvSpPr>
                <a:spLocks noChangeArrowheads="1"/>
              </p:cNvSpPr>
              <p:nvPr/>
            </p:nvSpPr>
            <p:spPr bwMode="auto">
              <a:xfrm>
                <a:off x="1382" y="927"/>
                <a:ext cx="240" cy="241"/>
              </a:xfrm>
              <a:prstGeom prst="rect">
                <a:avLst/>
              </a:prstGeom>
              <a:solidFill>
                <a:srgbClr val="969696"/>
              </a:solidFill>
              <a:ln w="9525">
                <a:noFill/>
                <a:miter lim="800000"/>
                <a:headEnd/>
                <a:tailEnd/>
              </a:ln>
            </p:spPr>
            <p:txBody>
              <a:bodyPr lIns="62573" tIns="31287" rIns="62573" bIns="31287"/>
              <a:lstStyle/>
              <a:p>
                <a:endParaRPr lang="en-US"/>
              </a:p>
            </p:txBody>
          </p:sp>
          <p:sp>
            <p:nvSpPr>
              <p:cNvPr id="20626" name="Oval 2010"/>
              <p:cNvSpPr>
                <a:spLocks noChangeArrowheads="1"/>
              </p:cNvSpPr>
              <p:nvPr/>
            </p:nvSpPr>
            <p:spPr bwMode="auto">
              <a:xfrm>
                <a:off x="1382" y="927"/>
                <a:ext cx="240" cy="241"/>
              </a:xfrm>
              <a:prstGeom prst="ellipse">
                <a:avLst/>
              </a:prstGeom>
              <a:blipFill dpi="0" rotWithShape="0">
                <a:blip r:embed="rId12" cstate="print"/>
                <a:srcRect/>
                <a:tile tx="0" ty="0" sx="100000" sy="100000" flip="none" algn="tl"/>
              </a:blipFill>
              <a:ln w="9525">
                <a:noFill/>
                <a:round/>
                <a:headEnd/>
                <a:tailEnd/>
              </a:ln>
            </p:spPr>
            <p:txBody>
              <a:bodyPr lIns="62573" tIns="31287" rIns="62573" bIns="31287"/>
              <a:lstStyle/>
              <a:p>
                <a:endParaRPr lang="en-US"/>
              </a:p>
            </p:txBody>
          </p:sp>
          <p:sp>
            <p:nvSpPr>
              <p:cNvPr id="20627" name="Rectangle 2011"/>
              <p:cNvSpPr>
                <a:spLocks noChangeArrowheads="1"/>
              </p:cNvSpPr>
              <p:nvPr/>
            </p:nvSpPr>
            <p:spPr bwMode="auto">
              <a:xfrm>
                <a:off x="1382" y="927"/>
                <a:ext cx="240" cy="241"/>
              </a:xfrm>
              <a:prstGeom prst="rect">
                <a:avLst/>
              </a:prstGeom>
              <a:solidFill>
                <a:srgbClr val="969696"/>
              </a:solidFill>
              <a:ln w="9525">
                <a:noFill/>
                <a:miter lim="800000"/>
                <a:headEnd/>
                <a:tailEnd/>
              </a:ln>
            </p:spPr>
            <p:txBody>
              <a:bodyPr lIns="62573" tIns="31287" rIns="62573" bIns="31287"/>
              <a:lstStyle/>
              <a:p>
                <a:endParaRPr lang="en-US"/>
              </a:p>
            </p:txBody>
          </p:sp>
          <p:sp>
            <p:nvSpPr>
              <p:cNvPr id="20628" name="Oval 2012"/>
              <p:cNvSpPr>
                <a:spLocks noChangeArrowheads="1"/>
              </p:cNvSpPr>
              <p:nvPr/>
            </p:nvSpPr>
            <p:spPr bwMode="auto">
              <a:xfrm>
                <a:off x="1374" y="919"/>
                <a:ext cx="240" cy="241"/>
              </a:xfrm>
              <a:prstGeom prst="ellipse">
                <a:avLst/>
              </a:prstGeom>
              <a:solidFill>
                <a:srgbClr val="FFFFFF"/>
              </a:solidFill>
              <a:ln w="9525">
                <a:noFill/>
                <a:round/>
                <a:headEnd/>
                <a:tailEnd/>
              </a:ln>
            </p:spPr>
            <p:txBody>
              <a:bodyPr lIns="62573" tIns="31287" rIns="62573" bIns="31287"/>
              <a:lstStyle/>
              <a:p>
                <a:endParaRPr lang="en-US"/>
              </a:p>
            </p:txBody>
          </p:sp>
          <p:sp>
            <p:nvSpPr>
              <p:cNvPr id="20629" name="Freeform 2013"/>
              <p:cNvSpPr>
                <a:spLocks/>
              </p:cNvSpPr>
              <p:nvPr/>
            </p:nvSpPr>
            <p:spPr bwMode="auto">
              <a:xfrm>
                <a:off x="1530" y="1025"/>
                <a:ext cx="76" cy="61"/>
              </a:xfrm>
              <a:custGeom>
                <a:avLst/>
                <a:gdLst>
                  <a:gd name="T0" fmla="*/ 0 w 228"/>
                  <a:gd name="T1" fmla="*/ 1 h 182"/>
                  <a:gd name="T2" fmla="*/ 0 w 228"/>
                  <a:gd name="T3" fmla="*/ 1 h 182"/>
                  <a:gd name="T4" fmla="*/ 0 w 228"/>
                  <a:gd name="T5" fmla="*/ 1 h 182"/>
                  <a:gd name="T6" fmla="*/ 0 w 228"/>
                  <a:gd name="T7" fmla="*/ 1 h 182"/>
                  <a:gd name="T8" fmla="*/ 0 w 228"/>
                  <a:gd name="T9" fmla="*/ 0 h 182"/>
                  <a:gd name="T10" fmla="*/ 1 w 228"/>
                  <a:gd name="T11" fmla="*/ 0 h 182"/>
                  <a:gd name="T12" fmla="*/ 1 w 228"/>
                  <a:gd name="T13" fmla="*/ 0 h 182"/>
                  <a:gd name="T14" fmla="*/ 1 w 228"/>
                  <a:gd name="T15" fmla="*/ 0 h 182"/>
                  <a:gd name="T16" fmla="*/ 1 w 228"/>
                  <a:gd name="T17" fmla="*/ 0 h 182"/>
                  <a:gd name="T18" fmla="*/ 0 w 228"/>
                  <a:gd name="T19" fmla="*/ 1 h 1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8"/>
                  <a:gd name="T31" fmla="*/ 0 h 182"/>
                  <a:gd name="T32" fmla="*/ 228 w 228"/>
                  <a:gd name="T33" fmla="*/ 182 h 1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8" h="182">
                    <a:moveTo>
                      <a:pt x="1" y="182"/>
                    </a:moveTo>
                    <a:lnTo>
                      <a:pt x="0" y="182"/>
                    </a:lnTo>
                    <a:lnTo>
                      <a:pt x="0" y="171"/>
                    </a:lnTo>
                    <a:lnTo>
                      <a:pt x="1" y="171"/>
                    </a:lnTo>
                    <a:lnTo>
                      <a:pt x="1" y="106"/>
                    </a:lnTo>
                    <a:lnTo>
                      <a:pt x="228" y="0"/>
                    </a:lnTo>
                    <a:lnTo>
                      <a:pt x="228" y="43"/>
                    </a:lnTo>
                    <a:lnTo>
                      <a:pt x="225" y="45"/>
                    </a:lnTo>
                    <a:lnTo>
                      <a:pt x="225" y="54"/>
                    </a:lnTo>
                    <a:lnTo>
                      <a:pt x="1" y="182"/>
                    </a:lnTo>
                    <a:close/>
                  </a:path>
                </a:pathLst>
              </a:custGeom>
              <a:solidFill>
                <a:srgbClr val="ABABAB"/>
              </a:solidFill>
              <a:ln w="0">
                <a:solidFill>
                  <a:srgbClr val="000000"/>
                </a:solidFill>
                <a:round/>
                <a:headEnd/>
                <a:tailEnd/>
              </a:ln>
            </p:spPr>
            <p:txBody>
              <a:bodyPr/>
              <a:lstStyle/>
              <a:p>
                <a:endParaRPr lang="en-US"/>
              </a:p>
            </p:txBody>
          </p:sp>
          <p:sp>
            <p:nvSpPr>
              <p:cNvPr id="20630" name="Freeform 2014"/>
              <p:cNvSpPr>
                <a:spLocks/>
              </p:cNvSpPr>
              <p:nvPr/>
            </p:nvSpPr>
            <p:spPr bwMode="auto">
              <a:xfrm>
                <a:off x="1424" y="1009"/>
                <a:ext cx="182" cy="78"/>
              </a:xfrm>
              <a:custGeom>
                <a:avLst/>
                <a:gdLst>
                  <a:gd name="T0" fmla="*/ 1 w 546"/>
                  <a:gd name="T1" fmla="*/ 1 h 233"/>
                  <a:gd name="T2" fmla="*/ 2 w 546"/>
                  <a:gd name="T3" fmla="*/ 0 h 233"/>
                  <a:gd name="T4" fmla="*/ 1 w 546"/>
                  <a:gd name="T5" fmla="*/ 0 h 233"/>
                  <a:gd name="T6" fmla="*/ 0 w 546"/>
                  <a:gd name="T7" fmla="*/ 0 h 233"/>
                  <a:gd name="T8" fmla="*/ 0 w 546"/>
                  <a:gd name="T9" fmla="*/ 1 h 233"/>
                  <a:gd name="T10" fmla="*/ 0 w 546"/>
                  <a:gd name="T11" fmla="*/ 1 h 233"/>
                  <a:gd name="T12" fmla="*/ 0 w 546"/>
                  <a:gd name="T13" fmla="*/ 1 h 233"/>
                  <a:gd name="T14" fmla="*/ 1 w 546"/>
                  <a:gd name="T15" fmla="*/ 1 h 233"/>
                  <a:gd name="T16" fmla="*/ 1 w 546"/>
                  <a:gd name="T17" fmla="*/ 1 h 233"/>
                  <a:gd name="T18" fmla="*/ 1 w 546"/>
                  <a:gd name="T19" fmla="*/ 1 h 233"/>
                  <a:gd name="T20" fmla="*/ 1 w 546"/>
                  <a:gd name="T21" fmla="*/ 1 h 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6"/>
                  <a:gd name="T34" fmla="*/ 0 h 233"/>
                  <a:gd name="T35" fmla="*/ 546 w 546"/>
                  <a:gd name="T36" fmla="*/ 233 h 2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6" h="233">
                    <a:moveTo>
                      <a:pt x="319" y="154"/>
                    </a:moveTo>
                    <a:lnTo>
                      <a:pt x="546" y="48"/>
                    </a:lnTo>
                    <a:lnTo>
                      <a:pt x="257" y="0"/>
                    </a:lnTo>
                    <a:lnTo>
                      <a:pt x="0" y="73"/>
                    </a:lnTo>
                    <a:lnTo>
                      <a:pt x="0" y="122"/>
                    </a:lnTo>
                    <a:lnTo>
                      <a:pt x="1" y="122"/>
                    </a:lnTo>
                    <a:lnTo>
                      <a:pt x="1" y="134"/>
                    </a:lnTo>
                    <a:lnTo>
                      <a:pt x="318" y="233"/>
                    </a:lnTo>
                    <a:lnTo>
                      <a:pt x="318" y="219"/>
                    </a:lnTo>
                    <a:lnTo>
                      <a:pt x="319" y="219"/>
                    </a:lnTo>
                    <a:lnTo>
                      <a:pt x="319" y="154"/>
                    </a:lnTo>
                    <a:close/>
                  </a:path>
                </a:pathLst>
              </a:custGeom>
              <a:solidFill>
                <a:srgbClr val="FFFFFF"/>
              </a:solidFill>
              <a:ln w="0">
                <a:solidFill>
                  <a:srgbClr val="000000"/>
                </a:solidFill>
                <a:round/>
                <a:headEnd/>
                <a:tailEnd/>
              </a:ln>
            </p:spPr>
            <p:txBody>
              <a:bodyPr/>
              <a:lstStyle/>
              <a:p>
                <a:endParaRPr lang="en-US"/>
              </a:p>
            </p:txBody>
          </p:sp>
          <p:sp>
            <p:nvSpPr>
              <p:cNvPr id="20631" name="Freeform 2015"/>
              <p:cNvSpPr>
                <a:spLocks/>
              </p:cNvSpPr>
              <p:nvPr/>
            </p:nvSpPr>
            <p:spPr bwMode="auto">
              <a:xfrm>
                <a:off x="1424" y="1033"/>
                <a:ext cx="107" cy="28"/>
              </a:xfrm>
              <a:custGeom>
                <a:avLst/>
                <a:gdLst>
                  <a:gd name="T0" fmla="*/ 0 w 319"/>
                  <a:gd name="T1" fmla="*/ 0 h 84"/>
                  <a:gd name="T2" fmla="*/ 1 w 319"/>
                  <a:gd name="T3" fmla="*/ 0 h 84"/>
                  <a:gd name="T4" fmla="*/ 1 w 319"/>
                  <a:gd name="T5" fmla="*/ 0 h 84"/>
                  <a:gd name="T6" fmla="*/ 0 w 319"/>
                  <a:gd name="T7" fmla="*/ 0 h 84"/>
                  <a:gd name="T8" fmla="*/ 0 w 319"/>
                  <a:gd name="T9" fmla="*/ 0 h 84"/>
                  <a:gd name="T10" fmla="*/ 0 60000 65536"/>
                  <a:gd name="T11" fmla="*/ 0 60000 65536"/>
                  <a:gd name="T12" fmla="*/ 0 60000 65536"/>
                  <a:gd name="T13" fmla="*/ 0 60000 65536"/>
                  <a:gd name="T14" fmla="*/ 0 60000 65536"/>
                  <a:gd name="T15" fmla="*/ 0 w 319"/>
                  <a:gd name="T16" fmla="*/ 0 h 84"/>
                  <a:gd name="T17" fmla="*/ 319 w 319"/>
                  <a:gd name="T18" fmla="*/ 84 h 84"/>
                </a:gdLst>
                <a:ahLst/>
                <a:cxnLst>
                  <a:cxn ang="T10">
                    <a:pos x="T0" y="T1"/>
                  </a:cxn>
                  <a:cxn ang="T11">
                    <a:pos x="T2" y="T3"/>
                  </a:cxn>
                  <a:cxn ang="T12">
                    <a:pos x="T4" y="T5"/>
                  </a:cxn>
                  <a:cxn ang="T13">
                    <a:pos x="T6" y="T7"/>
                  </a:cxn>
                  <a:cxn ang="T14">
                    <a:pos x="T8" y="T9"/>
                  </a:cxn>
                </a:cxnLst>
                <a:rect l="T15" t="T16" r="T17" b="T18"/>
                <a:pathLst>
                  <a:path w="319" h="84">
                    <a:moveTo>
                      <a:pt x="0" y="1"/>
                    </a:moveTo>
                    <a:lnTo>
                      <a:pt x="319" y="84"/>
                    </a:lnTo>
                    <a:lnTo>
                      <a:pt x="319" y="81"/>
                    </a:lnTo>
                    <a:lnTo>
                      <a:pt x="0" y="0"/>
                    </a:lnTo>
                    <a:lnTo>
                      <a:pt x="0" y="1"/>
                    </a:lnTo>
                    <a:close/>
                  </a:path>
                </a:pathLst>
              </a:custGeom>
              <a:solidFill>
                <a:srgbClr val="ABABAB"/>
              </a:solidFill>
              <a:ln w="0">
                <a:solidFill>
                  <a:srgbClr val="000000"/>
                </a:solidFill>
                <a:round/>
                <a:headEnd/>
                <a:tailEnd/>
              </a:ln>
            </p:spPr>
            <p:txBody>
              <a:bodyPr/>
              <a:lstStyle/>
              <a:p>
                <a:endParaRPr lang="en-US"/>
              </a:p>
            </p:txBody>
          </p:sp>
          <p:sp>
            <p:nvSpPr>
              <p:cNvPr id="20632" name="Freeform 2016"/>
              <p:cNvSpPr>
                <a:spLocks/>
              </p:cNvSpPr>
              <p:nvPr/>
            </p:nvSpPr>
            <p:spPr bwMode="auto">
              <a:xfrm>
                <a:off x="1432" y="1031"/>
                <a:ext cx="104" cy="47"/>
              </a:xfrm>
              <a:custGeom>
                <a:avLst/>
                <a:gdLst>
                  <a:gd name="T0" fmla="*/ 0 w 313"/>
                  <a:gd name="T1" fmla="*/ 0 h 141"/>
                  <a:gd name="T2" fmla="*/ 1 w 313"/>
                  <a:gd name="T3" fmla="*/ 0 h 141"/>
                  <a:gd name="T4" fmla="*/ 1 w 313"/>
                  <a:gd name="T5" fmla="*/ 1 h 141"/>
                  <a:gd name="T6" fmla="*/ 0 60000 65536"/>
                  <a:gd name="T7" fmla="*/ 0 60000 65536"/>
                  <a:gd name="T8" fmla="*/ 0 60000 65536"/>
                  <a:gd name="T9" fmla="*/ 0 w 313"/>
                  <a:gd name="T10" fmla="*/ 0 h 141"/>
                  <a:gd name="T11" fmla="*/ 313 w 313"/>
                  <a:gd name="T12" fmla="*/ 141 h 141"/>
                </a:gdLst>
                <a:ahLst/>
                <a:cxnLst>
                  <a:cxn ang="T6">
                    <a:pos x="T0" y="T1"/>
                  </a:cxn>
                  <a:cxn ang="T7">
                    <a:pos x="T2" y="T3"/>
                  </a:cxn>
                  <a:cxn ang="T8">
                    <a:pos x="T4" y="T5"/>
                  </a:cxn>
                </a:cxnLst>
                <a:rect l="T9" t="T10" r="T11" b="T12"/>
                <a:pathLst>
                  <a:path w="313" h="141">
                    <a:moveTo>
                      <a:pt x="0" y="0"/>
                    </a:moveTo>
                    <a:lnTo>
                      <a:pt x="313" y="78"/>
                    </a:lnTo>
                    <a:lnTo>
                      <a:pt x="313" y="141"/>
                    </a:lnTo>
                  </a:path>
                </a:pathLst>
              </a:custGeom>
              <a:noFill/>
              <a:ln w="0">
                <a:solidFill>
                  <a:srgbClr val="000000"/>
                </a:solidFill>
                <a:round/>
                <a:headEnd/>
                <a:tailEnd/>
              </a:ln>
            </p:spPr>
            <p:txBody>
              <a:bodyPr/>
              <a:lstStyle/>
              <a:p>
                <a:endParaRPr lang="en-US"/>
              </a:p>
            </p:txBody>
          </p:sp>
          <p:sp>
            <p:nvSpPr>
              <p:cNvPr id="20633" name="Line 2017"/>
              <p:cNvSpPr>
                <a:spLocks noChangeShapeType="1"/>
              </p:cNvSpPr>
              <p:nvPr/>
            </p:nvSpPr>
            <p:spPr bwMode="auto">
              <a:xfrm flipV="1">
                <a:off x="1530" y="1040"/>
                <a:ext cx="76" cy="42"/>
              </a:xfrm>
              <a:prstGeom prst="line">
                <a:avLst/>
              </a:prstGeom>
              <a:noFill/>
              <a:ln w="0">
                <a:solidFill>
                  <a:srgbClr val="000000"/>
                </a:solidFill>
                <a:round/>
                <a:headEnd/>
                <a:tailEnd/>
              </a:ln>
            </p:spPr>
            <p:txBody>
              <a:bodyPr/>
              <a:lstStyle/>
              <a:p>
                <a:endParaRPr lang="en-US"/>
              </a:p>
            </p:txBody>
          </p:sp>
          <p:sp>
            <p:nvSpPr>
              <p:cNvPr id="20634" name="Freeform 2018"/>
              <p:cNvSpPr>
                <a:spLocks/>
              </p:cNvSpPr>
              <p:nvPr/>
            </p:nvSpPr>
            <p:spPr bwMode="auto">
              <a:xfrm>
                <a:off x="1425" y="1035"/>
                <a:ext cx="104" cy="45"/>
              </a:xfrm>
              <a:custGeom>
                <a:avLst/>
                <a:gdLst>
                  <a:gd name="T0" fmla="*/ 0 w 311"/>
                  <a:gd name="T1" fmla="*/ 0 h 137"/>
                  <a:gd name="T2" fmla="*/ 0 w 311"/>
                  <a:gd name="T3" fmla="*/ 0 h 137"/>
                  <a:gd name="T4" fmla="*/ 1 w 311"/>
                  <a:gd name="T5" fmla="*/ 1 h 137"/>
                  <a:gd name="T6" fmla="*/ 1 w 311"/>
                  <a:gd name="T7" fmla="*/ 0 h 137"/>
                  <a:gd name="T8" fmla="*/ 0 60000 65536"/>
                  <a:gd name="T9" fmla="*/ 0 60000 65536"/>
                  <a:gd name="T10" fmla="*/ 0 60000 65536"/>
                  <a:gd name="T11" fmla="*/ 0 60000 65536"/>
                  <a:gd name="T12" fmla="*/ 0 w 311"/>
                  <a:gd name="T13" fmla="*/ 0 h 137"/>
                  <a:gd name="T14" fmla="*/ 311 w 311"/>
                  <a:gd name="T15" fmla="*/ 137 h 137"/>
                </a:gdLst>
                <a:ahLst/>
                <a:cxnLst>
                  <a:cxn ang="T8">
                    <a:pos x="T0" y="T1"/>
                  </a:cxn>
                  <a:cxn ang="T9">
                    <a:pos x="T2" y="T3"/>
                  </a:cxn>
                  <a:cxn ang="T10">
                    <a:pos x="T4" y="T5"/>
                  </a:cxn>
                  <a:cxn ang="T11">
                    <a:pos x="T6" y="T7"/>
                  </a:cxn>
                </a:cxnLst>
                <a:rect l="T12" t="T13" r="T14" b="T15"/>
                <a:pathLst>
                  <a:path w="311" h="137">
                    <a:moveTo>
                      <a:pt x="0" y="0"/>
                    </a:moveTo>
                    <a:lnTo>
                      <a:pt x="0" y="44"/>
                    </a:lnTo>
                    <a:lnTo>
                      <a:pt x="311" y="137"/>
                    </a:lnTo>
                    <a:lnTo>
                      <a:pt x="311" y="78"/>
                    </a:lnTo>
                  </a:path>
                </a:pathLst>
              </a:custGeom>
              <a:noFill/>
              <a:ln w="0">
                <a:solidFill>
                  <a:srgbClr val="000000"/>
                </a:solidFill>
                <a:round/>
                <a:headEnd/>
                <a:tailEnd/>
              </a:ln>
            </p:spPr>
            <p:txBody>
              <a:bodyPr/>
              <a:lstStyle/>
              <a:p>
                <a:endParaRPr lang="en-US"/>
              </a:p>
            </p:txBody>
          </p:sp>
          <p:sp>
            <p:nvSpPr>
              <p:cNvPr id="20635" name="Freeform 2019"/>
              <p:cNvSpPr>
                <a:spLocks/>
              </p:cNvSpPr>
              <p:nvPr/>
            </p:nvSpPr>
            <p:spPr bwMode="auto">
              <a:xfrm>
                <a:off x="1442" y="1016"/>
                <a:ext cx="94" cy="31"/>
              </a:xfrm>
              <a:custGeom>
                <a:avLst/>
                <a:gdLst>
                  <a:gd name="T0" fmla="*/ 1 w 281"/>
                  <a:gd name="T1" fmla="*/ 0 h 95"/>
                  <a:gd name="T2" fmla="*/ 1 w 281"/>
                  <a:gd name="T3" fmla="*/ 0 h 95"/>
                  <a:gd name="T4" fmla="*/ 0 w 281"/>
                  <a:gd name="T5" fmla="*/ 0 h 95"/>
                  <a:gd name="T6" fmla="*/ 1 w 281"/>
                  <a:gd name="T7" fmla="*/ 0 h 95"/>
                  <a:gd name="T8" fmla="*/ 1 w 281"/>
                  <a:gd name="T9" fmla="*/ 0 h 95"/>
                  <a:gd name="T10" fmla="*/ 1 w 281"/>
                  <a:gd name="T11" fmla="*/ 0 h 95"/>
                  <a:gd name="T12" fmla="*/ 0 60000 65536"/>
                  <a:gd name="T13" fmla="*/ 0 60000 65536"/>
                  <a:gd name="T14" fmla="*/ 0 60000 65536"/>
                  <a:gd name="T15" fmla="*/ 0 60000 65536"/>
                  <a:gd name="T16" fmla="*/ 0 60000 65536"/>
                  <a:gd name="T17" fmla="*/ 0 60000 65536"/>
                  <a:gd name="T18" fmla="*/ 0 w 281"/>
                  <a:gd name="T19" fmla="*/ 0 h 95"/>
                  <a:gd name="T20" fmla="*/ 281 w 281"/>
                  <a:gd name="T21" fmla="*/ 95 h 95"/>
                </a:gdLst>
                <a:ahLst/>
                <a:cxnLst>
                  <a:cxn ang="T12">
                    <a:pos x="T0" y="T1"/>
                  </a:cxn>
                  <a:cxn ang="T13">
                    <a:pos x="T2" y="T3"/>
                  </a:cxn>
                  <a:cxn ang="T14">
                    <a:pos x="T4" y="T5"/>
                  </a:cxn>
                  <a:cxn ang="T15">
                    <a:pos x="T6" y="T7"/>
                  </a:cxn>
                  <a:cxn ang="T16">
                    <a:pos x="T8" y="T9"/>
                  </a:cxn>
                  <a:cxn ang="T17">
                    <a:pos x="T10" y="T11"/>
                  </a:cxn>
                </a:cxnLst>
                <a:rect l="T18" t="T19" r="T20" b="T21"/>
                <a:pathLst>
                  <a:path w="281" h="95">
                    <a:moveTo>
                      <a:pt x="241" y="95"/>
                    </a:moveTo>
                    <a:lnTo>
                      <a:pt x="222" y="93"/>
                    </a:lnTo>
                    <a:lnTo>
                      <a:pt x="0" y="38"/>
                    </a:lnTo>
                    <a:lnTo>
                      <a:pt x="134" y="0"/>
                    </a:lnTo>
                    <a:lnTo>
                      <a:pt x="281" y="86"/>
                    </a:lnTo>
                    <a:lnTo>
                      <a:pt x="241" y="95"/>
                    </a:lnTo>
                    <a:close/>
                  </a:path>
                </a:pathLst>
              </a:custGeom>
              <a:solidFill>
                <a:srgbClr val="000000"/>
              </a:solidFill>
              <a:ln w="0">
                <a:solidFill>
                  <a:srgbClr val="000000"/>
                </a:solidFill>
                <a:round/>
                <a:headEnd/>
                <a:tailEnd/>
              </a:ln>
            </p:spPr>
            <p:txBody>
              <a:bodyPr/>
              <a:lstStyle/>
              <a:p>
                <a:endParaRPr lang="en-US"/>
              </a:p>
            </p:txBody>
          </p:sp>
          <p:sp>
            <p:nvSpPr>
              <p:cNvPr id="20636" name="Freeform 2020"/>
              <p:cNvSpPr>
                <a:spLocks/>
              </p:cNvSpPr>
              <p:nvPr/>
            </p:nvSpPr>
            <p:spPr bwMode="auto">
              <a:xfrm>
                <a:off x="1455" y="952"/>
                <a:ext cx="106" cy="92"/>
              </a:xfrm>
              <a:custGeom>
                <a:avLst/>
                <a:gdLst>
                  <a:gd name="T0" fmla="*/ 1 w 320"/>
                  <a:gd name="T1" fmla="*/ 0 h 278"/>
                  <a:gd name="T2" fmla="*/ 1 w 320"/>
                  <a:gd name="T3" fmla="*/ 0 h 278"/>
                  <a:gd name="T4" fmla="*/ 1 w 320"/>
                  <a:gd name="T5" fmla="*/ 0 h 278"/>
                  <a:gd name="T6" fmla="*/ 1 w 320"/>
                  <a:gd name="T7" fmla="*/ 0 h 278"/>
                  <a:gd name="T8" fmla="*/ 1 w 320"/>
                  <a:gd name="T9" fmla="*/ 0 h 278"/>
                  <a:gd name="T10" fmla="*/ 1 w 320"/>
                  <a:gd name="T11" fmla="*/ 0 h 278"/>
                  <a:gd name="T12" fmla="*/ 1 w 320"/>
                  <a:gd name="T13" fmla="*/ 0 h 278"/>
                  <a:gd name="T14" fmla="*/ 1 w 320"/>
                  <a:gd name="T15" fmla="*/ 0 h 278"/>
                  <a:gd name="T16" fmla="*/ 1 w 320"/>
                  <a:gd name="T17" fmla="*/ 0 h 278"/>
                  <a:gd name="T18" fmla="*/ 1 w 320"/>
                  <a:gd name="T19" fmla="*/ 1 h 278"/>
                  <a:gd name="T20" fmla="*/ 1 w 320"/>
                  <a:gd name="T21" fmla="*/ 1 h 278"/>
                  <a:gd name="T22" fmla="*/ 1 w 320"/>
                  <a:gd name="T23" fmla="*/ 1 h 278"/>
                  <a:gd name="T24" fmla="*/ 1 w 320"/>
                  <a:gd name="T25" fmla="*/ 1 h 278"/>
                  <a:gd name="T26" fmla="*/ 1 w 320"/>
                  <a:gd name="T27" fmla="*/ 1 h 278"/>
                  <a:gd name="T28" fmla="*/ 1 w 320"/>
                  <a:gd name="T29" fmla="*/ 1 h 278"/>
                  <a:gd name="T30" fmla="*/ 1 w 320"/>
                  <a:gd name="T31" fmla="*/ 1 h 278"/>
                  <a:gd name="T32" fmla="*/ 1 w 320"/>
                  <a:gd name="T33" fmla="*/ 1 h 278"/>
                  <a:gd name="T34" fmla="*/ 1 w 320"/>
                  <a:gd name="T35" fmla="*/ 1 h 278"/>
                  <a:gd name="T36" fmla="*/ 0 w 320"/>
                  <a:gd name="T37" fmla="*/ 1 h 278"/>
                  <a:gd name="T38" fmla="*/ 0 w 320"/>
                  <a:gd name="T39" fmla="*/ 1 h 278"/>
                  <a:gd name="T40" fmla="*/ 0 w 320"/>
                  <a:gd name="T41" fmla="*/ 1 h 278"/>
                  <a:gd name="T42" fmla="*/ 0 w 320"/>
                  <a:gd name="T43" fmla="*/ 1 h 278"/>
                  <a:gd name="T44" fmla="*/ 0 w 320"/>
                  <a:gd name="T45" fmla="*/ 1 h 278"/>
                  <a:gd name="T46" fmla="*/ 0 w 320"/>
                  <a:gd name="T47" fmla="*/ 1 h 278"/>
                  <a:gd name="T48" fmla="*/ 0 w 320"/>
                  <a:gd name="T49" fmla="*/ 1 h 278"/>
                  <a:gd name="T50" fmla="*/ 0 w 320"/>
                  <a:gd name="T51" fmla="*/ 1 h 278"/>
                  <a:gd name="T52" fmla="*/ 0 w 320"/>
                  <a:gd name="T53" fmla="*/ 0 h 278"/>
                  <a:gd name="T54" fmla="*/ 0 w 320"/>
                  <a:gd name="T55" fmla="*/ 0 h 278"/>
                  <a:gd name="T56" fmla="*/ 0 w 320"/>
                  <a:gd name="T57" fmla="*/ 0 h 278"/>
                  <a:gd name="T58" fmla="*/ 0 w 320"/>
                  <a:gd name="T59" fmla="*/ 0 h 278"/>
                  <a:gd name="T60" fmla="*/ 0 w 320"/>
                  <a:gd name="T61" fmla="*/ 0 h 278"/>
                  <a:gd name="T62" fmla="*/ 0 w 320"/>
                  <a:gd name="T63" fmla="*/ 0 h 278"/>
                  <a:gd name="T64" fmla="*/ 0 w 320"/>
                  <a:gd name="T65" fmla="*/ 0 h 278"/>
                  <a:gd name="T66" fmla="*/ 0 w 320"/>
                  <a:gd name="T67" fmla="*/ 0 h 278"/>
                  <a:gd name="T68" fmla="*/ 0 w 320"/>
                  <a:gd name="T69" fmla="*/ 0 h 278"/>
                  <a:gd name="T70" fmla="*/ 1 w 320"/>
                  <a:gd name="T71" fmla="*/ 0 h 278"/>
                  <a:gd name="T72" fmla="*/ 1 w 320"/>
                  <a:gd name="T73" fmla="*/ 0 h 278"/>
                  <a:gd name="T74" fmla="*/ 1 w 320"/>
                  <a:gd name="T75" fmla="*/ 0 h 278"/>
                  <a:gd name="T76" fmla="*/ 1 w 320"/>
                  <a:gd name="T77" fmla="*/ 0 h 278"/>
                  <a:gd name="T78" fmla="*/ 1 w 320"/>
                  <a:gd name="T79" fmla="*/ 0 h 278"/>
                  <a:gd name="T80" fmla="*/ 1 w 320"/>
                  <a:gd name="T81" fmla="*/ 0 h 278"/>
                  <a:gd name="T82" fmla="*/ 1 w 320"/>
                  <a:gd name="T83" fmla="*/ 0 h 2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0"/>
                  <a:gd name="T127" fmla="*/ 0 h 278"/>
                  <a:gd name="T128" fmla="*/ 320 w 320"/>
                  <a:gd name="T129" fmla="*/ 278 h 27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0" h="278">
                    <a:moveTo>
                      <a:pt x="289" y="12"/>
                    </a:moveTo>
                    <a:lnTo>
                      <a:pt x="305" y="23"/>
                    </a:lnTo>
                    <a:lnTo>
                      <a:pt x="305" y="25"/>
                    </a:lnTo>
                    <a:lnTo>
                      <a:pt x="306" y="25"/>
                    </a:lnTo>
                    <a:lnTo>
                      <a:pt x="308" y="26"/>
                    </a:lnTo>
                    <a:lnTo>
                      <a:pt x="309" y="26"/>
                    </a:lnTo>
                    <a:lnTo>
                      <a:pt x="309" y="28"/>
                    </a:lnTo>
                    <a:lnTo>
                      <a:pt x="309" y="29"/>
                    </a:lnTo>
                    <a:lnTo>
                      <a:pt x="309" y="31"/>
                    </a:lnTo>
                    <a:lnTo>
                      <a:pt x="309" y="32"/>
                    </a:lnTo>
                    <a:lnTo>
                      <a:pt x="309" y="34"/>
                    </a:lnTo>
                    <a:lnTo>
                      <a:pt x="308" y="44"/>
                    </a:lnTo>
                    <a:lnTo>
                      <a:pt x="320" y="125"/>
                    </a:lnTo>
                    <a:lnTo>
                      <a:pt x="301" y="201"/>
                    </a:lnTo>
                    <a:lnTo>
                      <a:pt x="256" y="249"/>
                    </a:lnTo>
                    <a:lnTo>
                      <a:pt x="248" y="274"/>
                    </a:lnTo>
                    <a:lnTo>
                      <a:pt x="248" y="275"/>
                    </a:lnTo>
                    <a:lnTo>
                      <a:pt x="247" y="275"/>
                    </a:lnTo>
                    <a:lnTo>
                      <a:pt x="247" y="277"/>
                    </a:lnTo>
                    <a:lnTo>
                      <a:pt x="245" y="278"/>
                    </a:lnTo>
                    <a:lnTo>
                      <a:pt x="244" y="278"/>
                    </a:lnTo>
                    <a:lnTo>
                      <a:pt x="243" y="278"/>
                    </a:lnTo>
                    <a:lnTo>
                      <a:pt x="241" y="278"/>
                    </a:lnTo>
                    <a:lnTo>
                      <a:pt x="240" y="278"/>
                    </a:lnTo>
                    <a:lnTo>
                      <a:pt x="4" y="224"/>
                    </a:lnTo>
                    <a:lnTo>
                      <a:pt x="3" y="224"/>
                    </a:lnTo>
                    <a:lnTo>
                      <a:pt x="1" y="223"/>
                    </a:lnTo>
                    <a:lnTo>
                      <a:pt x="1" y="221"/>
                    </a:lnTo>
                    <a:lnTo>
                      <a:pt x="0" y="220"/>
                    </a:lnTo>
                    <a:lnTo>
                      <a:pt x="0" y="218"/>
                    </a:lnTo>
                    <a:lnTo>
                      <a:pt x="0" y="217"/>
                    </a:lnTo>
                    <a:lnTo>
                      <a:pt x="0" y="215"/>
                    </a:lnTo>
                    <a:lnTo>
                      <a:pt x="52" y="9"/>
                    </a:lnTo>
                    <a:lnTo>
                      <a:pt x="52" y="7"/>
                    </a:lnTo>
                    <a:lnTo>
                      <a:pt x="54" y="6"/>
                    </a:lnTo>
                    <a:lnTo>
                      <a:pt x="54" y="5"/>
                    </a:lnTo>
                    <a:lnTo>
                      <a:pt x="55" y="5"/>
                    </a:lnTo>
                    <a:lnTo>
                      <a:pt x="57" y="3"/>
                    </a:lnTo>
                    <a:lnTo>
                      <a:pt x="57" y="2"/>
                    </a:lnTo>
                    <a:lnTo>
                      <a:pt x="58" y="2"/>
                    </a:lnTo>
                    <a:lnTo>
                      <a:pt x="60" y="2"/>
                    </a:lnTo>
                    <a:lnTo>
                      <a:pt x="60" y="0"/>
                    </a:lnTo>
                    <a:lnTo>
                      <a:pt x="61" y="0"/>
                    </a:lnTo>
                    <a:lnTo>
                      <a:pt x="62" y="0"/>
                    </a:lnTo>
                    <a:lnTo>
                      <a:pt x="280" y="10"/>
                    </a:lnTo>
                    <a:lnTo>
                      <a:pt x="282" y="10"/>
                    </a:lnTo>
                    <a:lnTo>
                      <a:pt x="283" y="10"/>
                    </a:lnTo>
                    <a:lnTo>
                      <a:pt x="285" y="10"/>
                    </a:lnTo>
                    <a:lnTo>
                      <a:pt x="286" y="10"/>
                    </a:lnTo>
                    <a:lnTo>
                      <a:pt x="288" y="10"/>
                    </a:lnTo>
                    <a:lnTo>
                      <a:pt x="289" y="12"/>
                    </a:lnTo>
                    <a:close/>
                  </a:path>
                </a:pathLst>
              </a:custGeom>
              <a:solidFill>
                <a:srgbClr val="FFFFFF"/>
              </a:solidFill>
              <a:ln w="0">
                <a:solidFill>
                  <a:srgbClr val="000000"/>
                </a:solidFill>
                <a:round/>
                <a:headEnd/>
                <a:tailEnd/>
              </a:ln>
            </p:spPr>
            <p:txBody>
              <a:bodyPr/>
              <a:lstStyle/>
              <a:p>
                <a:endParaRPr lang="en-US"/>
              </a:p>
            </p:txBody>
          </p:sp>
          <p:sp>
            <p:nvSpPr>
              <p:cNvPr id="20637" name="Freeform 2021"/>
              <p:cNvSpPr>
                <a:spLocks/>
              </p:cNvSpPr>
              <p:nvPr/>
            </p:nvSpPr>
            <p:spPr bwMode="auto">
              <a:xfrm>
                <a:off x="1525" y="955"/>
                <a:ext cx="26" cy="87"/>
              </a:xfrm>
              <a:custGeom>
                <a:avLst/>
                <a:gdLst>
                  <a:gd name="T0" fmla="*/ 0 w 77"/>
                  <a:gd name="T1" fmla="*/ 0 h 262"/>
                  <a:gd name="T2" fmla="*/ 0 w 77"/>
                  <a:gd name="T3" fmla="*/ 0 h 262"/>
                  <a:gd name="T4" fmla="*/ 0 w 77"/>
                  <a:gd name="T5" fmla="*/ 0 h 262"/>
                  <a:gd name="T6" fmla="*/ 0 w 77"/>
                  <a:gd name="T7" fmla="*/ 0 h 262"/>
                  <a:gd name="T8" fmla="*/ 0 w 77"/>
                  <a:gd name="T9" fmla="*/ 0 h 262"/>
                  <a:gd name="T10" fmla="*/ 0 w 77"/>
                  <a:gd name="T11" fmla="*/ 0 h 262"/>
                  <a:gd name="T12" fmla="*/ 0 w 77"/>
                  <a:gd name="T13" fmla="*/ 0 h 262"/>
                  <a:gd name="T14" fmla="*/ 0 w 77"/>
                  <a:gd name="T15" fmla="*/ 0 h 262"/>
                  <a:gd name="T16" fmla="*/ 0 w 77"/>
                  <a:gd name="T17" fmla="*/ 0 h 262"/>
                  <a:gd name="T18" fmla="*/ 0 w 77"/>
                  <a:gd name="T19" fmla="*/ 0 h 262"/>
                  <a:gd name="T20" fmla="*/ 0 w 77"/>
                  <a:gd name="T21" fmla="*/ 0 h 262"/>
                  <a:gd name="T22" fmla="*/ 0 w 77"/>
                  <a:gd name="T23" fmla="*/ 0 h 262"/>
                  <a:gd name="T24" fmla="*/ 0 w 77"/>
                  <a:gd name="T25" fmla="*/ 0 h 262"/>
                  <a:gd name="T26" fmla="*/ 0 w 77"/>
                  <a:gd name="T27" fmla="*/ 0 h 262"/>
                  <a:gd name="T28" fmla="*/ 0 w 77"/>
                  <a:gd name="T29" fmla="*/ 0 h 262"/>
                  <a:gd name="T30" fmla="*/ 0 w 77"/>
                  <a:gd name="T31" fmla="*/ 0 h 262"/>
                  <a:gd name="T32" fmla="*/ 0 w 77"/>
                  <a:gd name="T33" fmla="*/ 1 h 262"/>
                  <a:gd name="T34" fmla="*/ 0 w 77"/>
                  <a:gd name="T35" fmla="*/ 1 h 262"/>
                  <a:gd name="T36" fmla="*/ 0 w 77"/>
                  <a:gd name="T37" fmla="*/ 1 h 262"/>
                  <a:gd name="T38" fmla="*/ 0 w 77"/>
                  <a:gd name="T39" fmla="*/ 1 h 262"/>
                  <a:gd name="T40" fmla="*/ 0 w 77"/>
                  <a:gd name="T41" fmla="*/ 1 h 262"/>
                  <a:gd name="T42" fmla="*/ 0 w 77"/>
                  <a:gd name="T43" fmla="*/ 1 h 262"/>
                  <a:gd name="T44" fmla="*/ 0 w 77"/>
                  <a:gd name="T45" fmla="*/ 1 h 262"/>
                  <a:gd name="T46" fmla="*/ 0 w 77"/>
                  <a:gd name="T47" fmla="*/ 1 h 262"/>
                  <a:gd name="T48" fmla="*/ 0 w 77"/>
                  <a:gd name="T49" fmla="*/ 1 h 262"/>
                  <a:gd name="T50" fmla="*/ 0 w 77"/>
                  <a:gd name="T51" fmla="*/ 1 h 262"/>
                  <a:gd name="T52" fmla="*/ 0 w 77"/>
                  <a:gd name="T53" fmla="*/ 1 h 262"/>
                  <a:gd name="T54" fmla="*/ 0 w 77"/>
                  <a:gd name="T55" fmla="*/ 1 h 262"/>
                  <a:gd name="T56" fmla="*/ 0 w 77"/>
                  <a:gd name="T57" fmla="*/ 1 h 262"/>
                  <a:gd name="T58" fmla="*/ 0 w 77"/>
                  <a:gd name="T59" fmla="*/ 1 h 262"/>
                  <a:gd name="T60" fmla="*/ 0 w 77"/>
                  <a:gd name="T61" fmla="*/ 1 h 262"/>
                  <a:gd name="T62" fmla="*/ 0 w 77"/>
                  <a:gd name="T63" fmla="*/ 1 h 262"/>
                  <a:gd name="T64" fmla="*/ 0 w 77"/>
                  <a:gd name="T65" fmla="*/ 1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262"/>
                  <a:gd name="T101" fmla="*/ 77 w 77"/>
                  <a:gd name="T102" fmla="*/ 262 h 2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262">
                    <a:moveTo>
                      <a:pt x="69" y="0"/>
                    </a:moveTo>
                    <a:lnTo>
                      <a:pt x="69" y="0"/>
                    </a:lnTo>
                    <a:lnTo>
                      <a:pt x="71" y="0"/>
                    </a:lnTo>
                    <a:lnTo>
                      <a:pt x="72" y="0"/>
                    </a:lnTo>
                    <a:lnTo>
                      <a:pt x="74" y="2"/>
                    </a:lnTo>
                    <a:lnTo>
                      <a:pt x="75" y="3"/>
                    </a:lnTo>
                    <a:lnTo>
                      <a:pt x="75" y="5"/>
                    </a:lnTo>
                    <a:lnTo>
                      <a:pt x="77" y="5"/>
                    </a:lnTo>
                    <a:lnTo>
                      <a:pt x="77" y="6"/>
                    </a:lnTo>
                    <a:lnTo>
                      <a:pt x="77" y="8"/>
                    </a:lnTo>
                    <a:lnTo>
                      <a:pt x="10" y="255"/>
                    </a:lnTo>
                    <a:lnTo>
                      <a:pt x="10" y="256"/>
                    </a:lnTo>
                    <a:lnTo>
                      <a:pt x="8" y="258"/>
                    </a:lnTo>
                    <a:lnTo>
                      <a:pt x="7" y="259"/>
                    </a:lnTo>
                    <a:lnTo>
                      <a:pt x="7" y="261"/>
                    </a:lnTo>
                    <a:lnTo>
                      <a:pt x="5" y="261"/>
                    </a:lnTo>
                    <a:lnTo>
                      <a:pt x="4" y="262"/>
                    </a:lnTo>
                    <a:lnTo>
                      <a:pt x="3" y="262"/>
                    </a:lnTo>
                    <a:lnTo>
                      <a:pt x="1" y="262"/>
                    </a:lnTo>
                    <a:lnTo>
                      <a:pt x="0" y="262"/>
                    </a:lnTo>
                  </a:path>
                </a:pathLst>
              </a:custGeom>
              <a:noFill/>
              <a:ln w="0">
                <a:solidFill>
                  <a:srgbClr val="000000"/>
                </a:solidFill>
                <a:round/>
                <a:headEnd/>
                <a:tailEnd/>
              </a:ln>
            </p:spPr>
            <p:txBody>
              <a:bodyPr/>
              <a:lstStyle/>
              <a:p>
                <a:endParaRPr lang="en-US"/>
              </a:p>
            </p:txBody>
          </p:sp>
          <p:sp>
            <p:nvSpPr>
              <p:cNvPr id="20638" name="Freeform 2022"/>
              <p:cNvSpPr>
                <a:spLocks/>
              </p:cNvSpPr>
              <p:nvPr/>
            </p:nvSpPr>
            <p:spPr bwMode="auto">
              <a:xfrm>
                <a:off x="1537" y="959"/>
                <a:ext cx="21" cy="84"/>
              </a:xfrm>
              <a:custGeom>
                <a:avLst/>
                <a:gdLst>
                  <a:gd name="T0" fmla="*/ 0 w 61"/>
                  <a:gd name="T1" fmla="*/ 0 h 251"/>
                  <a:gd name="T2" fmla="*/ 0 w 61"/>
                  <a:gd name="T3" fmla="*/ 0 h 251"/>
                  <a:gd name="T4" fmla="*/ 0 w 61"/>
                  <a:gd name="T5" fmla="*/ 0 h 251"/>
                  <a:gd name="T6" fmla="*/ 0 w 61"/>
                  <a:gd name="T7" fmla="*/ 0 h 251"/>
                  <a:gd name="T8" fmla="*/ 0 w 61"/>
                  <a:gd name="T9" fmla="*/ 0 h 251"/>
                  <a:gd name="T10" fmla="*/ 0 w 61"/>
                  <a:gd name="T11" fmla="*/ 0 h 251"/>
                  <a:gd name="T12" fmla="*/ 0 w 61"/>
                  <a:gd name="T13" fmla="*/ 0 h 251"/>
                  <a:gd name="T14" fmla="*/ 0 w 61"/>
                  <a:gd name="T15" fmla="*/ 0 h 251"/>
                  <a:gd name="T16" fmla="*/ 0 w 61"/>
                  <a:gd name="T17" fmla="*/ 0 h 251"/>
                  <a:gd name="T18" fmla="*/ 0 w 61"/>
                  <a:gd name="T19" fmla="*/ 0 h 251"/>
                  <a:gd name="T20" fmla="*/ 0 w 61"/>
                  <a:gd name="T21" fmla="*/ 0 h 251"/>
                  <a:gd name="T22" fmla="*/ 0 w 61"/>
                  <a:gd name="T23" fmla="*/ 0 h 251"/>
                  <a:gd name="T24" fmla="*/ 0 w 61"/>
                  <a:gd name="T25" fmla="*/ 0 h 251"/>
                  <a:gd name="T26" fmla="*/ 0 w 61"/>
                  <a:gd name="T27" fmla="*/ 0 h 251"/>
                  <a:gd name="T28" fmla="*/ 0 w 61"/>
                  <a:gd name="T29" fmla="*/ 1 h 2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251"/>
                  <a:gd name="T47" fmla="*/ 61 w 61"/>
                  <a:gd name="T48" fmla="*/ 251 h 2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251">
                    <a:moveTo>
                      <a:pt x="57" y="0"/>
                    </a:moveTo>
                    <a:lnTo>
                      <a:pt x="57" y="2"/>
                    </a:lnTo>
                    <a:lnTo>
                      <a:pt x="58" y="2"/>
                    </a:lnTo>
                    <a:lnTo>
                      <a:pt x="60" y="3"/>
                    </a:lnTo>
                    <a:lnTo>
                      <a:pt x="61" y="3"/>
                    </a:lnTo>
                    <a:lnTo>
                      <a:pt x="61" y="5"/>
                    </a:lnTo>
                    <a:lnTo>
                      <a:pt x="61" y="6"/>
                    </a:lnTo>
                    <a:lnTo>
                      <a:pt x="61" y="8"/>
                    </a:lnTo>
                    <a:lnTo>
                      <a:pt x="61" y="9"/>
                    </a:lnTo>
                    <a:lnTo>
                      <a:pt x="61" y="11"/>
                    </a:lnTo>
                    <a:lnTo>
                      <a:pt x="0" y="251"/>
                    </a:lnTo>
                  </a:path>
                </a:pathLst>
              </a:custGeom>
              <a:noFill/>
              <a:ln w="0">
                <a:solidFill>
                  <a:srgbClr val="000000"/>
                </a:solidFill>
                <a:round/>
                <a:headEnd/>
                <a:tailEnd/>
              </a:ln>
            </p:spPr>
            <p:txBody>
              <a:bodyPr/>
              <a:lstStyle/>
              <a:p>
                <a:endParaRPr lang="en-US"/>
              </a:p>
            </p:txBody>
          </p:sp>
          <p:sp>
            <p:nvSpPr>
              <p:cNvPr id="20639" name="Freeform 2023"/>
              <p:cNvSpPr>
                <a:spLocks/>
              </p:cNvSpPr>
              <p:nvPr/>
            </p:nvSpPr>
            <p:spPr bwMode="auto">
              <a:xfrm>
                <a:off x="1463" y="960"/>
                <a:ext cx="73" cy="71"/>
              </a:xfrm>
              <a:custGeom>
                <a:avLst/>
                <a:gdLst>
                  <a:gd name="T0" fmla="*/ 0 w 219"/>
                  <a:gd name="T1" fmla="*/ 0 h 212"/>
                  <a:gd name="T2" fmla="*/ 0 w 219"/>
                  <a:gd name="T3" fmla="*/ 0 h 212"/>
                  <a:gd name="T4" fmla="*/ 0 w 219"/>
                  <a:gd name="T5" fmla="*/ 0 h 212"/>
                  <a:gd name="T6" fmla="*/ 0 w 219"/>
                  <a:gd name="T7" fmla="*/ 0 h 212"/>
                  <a:gd name="T8" fmla="*/ 0 w 219"/>
                  <a:gd name="T9" fmla="*/ 0 h 212"/>
                  <a:gd name="T10" fmla="*/ 0 w 219"/>
                  <a:gd name="T11" fmla="*/ 0 h 212"/>
                  <a:gd name="T12" fmla="*/ 0 w 219"/>
                  <a:gd name="T13" fmla="*/ 0 h 212"/>
                  <a:gd name="T14" fmla="*/ 0 w 219"/>
                  <a:gd name="T15" fmla="*/ 0 h 212"/>
                  <a:gd name="T16" fmla="*/ 0 w 219"/>
                  <a:gd name="T17" fmla="*/ 0 h 212"/>
                  <a:gd name="T18" fmla="*/ 0 w 219"/>
                  <a:gd name="T19" fmla="*/ 0 h 212"/>
                  <a:gd name="T20" fmla="*/ 0 w 219"/>
                  <a:gd name="T21" fmla="*/ 0 h 212"/>
                  <a:gd name="T22" fmla="*/ 0 w 219"/>
                  <a:gd name="T23" fmla="*/ 0 h 212"/>
                  <a:gd name="T24" fmla="*/ 0 w 219"/>
                  <a:gd name="T25" fmla="*/ 0 h 212"/>
                  <a:gd name="T26" fmla="*/ 0 w 219"/>
                  <a:gd name="T27" fmla="*/ 0 h 212"/>
                  <a:gd name="T28" fmla="*/ 0 w 219"/>
                  <a:gd name="T29" fmla="*/ 0 h 212"/>
                  <a:gd name="T30" fmla="*/ 1 w 219"/>
                  <a:gd name="T31" fmla="*/ 0 h 212"/>
                  <a:gd name="T32" fmla="*/ 1 w 219"/>
                  <a:gd name="T33" fmla="*/ 0 h 212"/>
                  <a:gd name="T34" fmla="*/ 1 w 219"/>
                  <a:gd name="T35" fmla="*/ 0 h 212"/>
                  <a:gd name="T36" fmla="*/ 1 w 219"/>
                  <a:gd name="T37" fmla="*/ 0 h 212"/>
                  <a:gd name="T38" fmla="*/ 1 w 219"/>
                  <a:gd name="T39" fmla="*/ 0 h 212"/>
                  <a:gd name="T40" fmla="*/ 1 w 219"/>
                  <a:gd name="T41" fmla="*/ 0 h 212"/>
                  <a:gd name="T42" fmla="*/ 1 w 219"/>
                  <a:gd name="T43" fmla="*/ 0 h 212"/>
                  <a:gd name="T44" fmla="*/ 1 w 219"/>
                  <a:gd name="T45" fmla="*/ 0 h 212"/>
                  <a:gd name="T46" fmla="*/ 1 w 219"/>
                  <a:gd name="T47" fmla="*/ 0 h 212"/>
                  <a:gd name="T48" fmla="*/ 1 w 219"/>
                  <a:gd name="T49" fmla="*/ 0 h 212"/>
                  <a:gd name="T50" fmla="*/ 1 w 219"/>
                  <a:gd name="T51" fmla="*/ 0 h 212"/>
                  <a:gd name="T52" fmla="*/ 1 w 219"/>
                  <a:gd name="T53" fmla="*/ 0 h 212"/>
                  <a:gd name="T54" fmla="*/ 1 w 219"/>
                  <a:gd name="T55" fmla="*/ 0 h 212"/>
                  <a:gd name="T56" fmla="*/ 1 w 219"/>
                  <a:gd name="T57" fmla="*/ 0 h 212"/>
                  <a:gd name="T58" fmla="*/ 1 w 219"/>
                  <a:gd name="T59" fmla="*/ 1 h 212"/>
                  <a:gd name="T60" fmla="*/ 1 w 219"/>
                  <a:gd name="T61" fmla="*/ 1 h 212"/>
                  <a:gd name="T62" fmla="*/ 1 w 219"/>
                  <a:gd name="T63" fmla="*/ 1 h 212"/>
                  <a:gd name="T64" fmla="*/ 1 w 219"/>
                  <a:gd name="T65" fmla="*/ 1 h 212"/>
                  <a:gd name="T66" fmla="*/ 1 w 219"/>
                  <a:gd name="T67" fmla="*/ 1 h 212"/>
                  <a:gd name="T68" fmla="*/ 1 w 219"/>
                  <a:gd name="T69" fmla="*/ 1 h 212"/>
                  <a:gd name="T70" fmla="*/ 1 w 219"/>
                  <a:gd name="T71" fmla="*/ 1 h 212"/>
                  <a:gd name="T72" fmla="*/ 1 w 219"/>
                  <a:gd name="T73" fmla="*/ 1 h 212"/>
                  <a:gd name="T74" fmla="*/ 1 w 219"/>
                  <a:gd name="T75" fmla="*/ 1 h 212"/>
                  <a:gd name="T76" fmla="*/ 1 w 219"/>
                  <a:gd name="T77" fmla="*/ 1 h 212"/>
                  <a:gd name="T78" fmla="*/ 1 w 219"/>
                  <a:gd name="T79" fmla="*/ 1 h 212"/>
                  <a:gd name="T80" fmla="*/ 1 w 219"/>
                  <a:gd name="T81" fmla="*/ 1 h 212"/>
                  <a:gd name="T82" fmla="*/ 1 w 219"/>
                  <a:gd name="T83" fmla="*/ 1 h 212"/>
                  <a:gd name="T84" fmla="*/ 1 w 219"/>
                  <a:gd name="T85" fmla="*/ 1 h 212"/>
                  <a:gd name="T86" fmla="*/ 1 w 219"/>
                  <a:gd name="T87" fmla="*/ 1 h 212"/>
                  <a:gd name="T88" fmla="*/ 1 w 219"/>
                  <a:gd name="T89" fmla="*/ 1 h 212"/>
                  <a:gd name="T90" fmla="*/ 0 w 219"/>
                  <a:gd name="T91" fmla="*/ 1 h 212"/>
                  <a:gd name="T92" fmla="*/ 0 w 219"/>
                  <a:gd name="T93" fmla="*/ 1 h 212"/>
                  <a:gd name="T94" fmla="*/ 0 w 219"/>
                  <a:gd name="T95" fmla="*/ 1 h 212"/>
                  <a:gd name="T96" fmla="*/ 0 w 219"/>
                  <a:gd name="T97" fmla="*/ 1 h 212"/>
                  <a:gd name="T98" fmla="*/ 0 w 219"/>
                  <a:gd name="T99" fmla="*/ 1 h 212"/>
                  <a:gd name="T100" fmla="*/ 0 w 219"/>
                  <a:gd name="T101" fmla="*/ 1 h 212"/>
                  <a:gd name="T102" fmla="*/ 0 w 219"/>
                  <a:gd name="T103" fmla="*/ 1 h 212"/>
                  <a:gd name="T104" fmla="*/ 0 w 219"/>
                  <a:gd name="T105" fmla="*/ 1 h 212"/>
                  <a:gd name="T106" fmla="*/ 0 w 219"/>
                  <a:gd name="T107" fmla="*/ 1 h 212"/>
                  <a:gd name="T108" fmla="*/ 0 w 219"/>
                  <a:gd name="T109" fmla="*/ 1 h 212"/>
                  <a:gd name="T110" fmla="*/ 0 w 219"/>
                  <a:gd name="T111" fmla="*/ 1 h 212"/>
                  <a:gd name="T112" fmla="*/ 0 w 219"/>
                  <a:gd name="T113" fmla="*/ 1 h 212"/>
                  <a:gd name="T114" fmla="*/ 0 w 219"/>
                  <a:gd name="T115" fmla="*/ 0 h 2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9"/>
                  <a:gd name="T175" fmla="*/ 0 h 212"/>
                  <a:gd name="T176" fmla="*/ 219 w 219"/>
                  <a:gd name="T177" fmla="*/ 212 h 2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9" h="212">
                    <a:moveTo>
                      <a:pt x="43" y="6"/>
                    </a:moveTo>
                    <a:lnTo>
                      <a:pt x="43" y="4"/>
                    </a:lnTo>
                    <a:lnTo>
                      <a:pt x="43" y="3"/>
                    </a:lnTo>
                    <a:lnTo>
                      <a:pt x="45" y="1"/>
                    </a:lnTo>
                    <a:lnTo>
                      <a:pt x="46" y="1"/>
                    </a:lnTo>
                    <a:lnTo>
                      <a:pt x="48" y="1"/>
                    </a:lnTo>
                    <a:lnTo>
                      <a:pt x="48" y="0"/>
                    </a:lnTo>
                    <a:lnTo>
                      <a:pt x="49" y="0"/>
                    </a:lnTo>
                    <a:lnTo>
                      <a:pt x="51" y="0"/>
                    </a:lnTo>
                    <a:lnTo>
                      <a:pt x="52" y="0"/>
                    </a:lnTo>
                    <a:lnTo>
                      <a:pt x="53" y="0"/>
                    </a:lnTo>
                    <a:lnTo>
                      <a:pt x="215" y="12"/>
                    </a:lnTo>
                    <a:lnTo>
                      <a:pt x="216" y="12"/>
                    </a:lnTo>
                    <a:lnTo>
                      <a:pt x="218" y="12"/>
                    </a:lnTo>
                    <a:lnTo>
                      <a:pt x="219" y="12"/>
                    </a:lnTo>
                    <a:lnTo>
                      <a:pt x="219" y="13"/>
                    </a:lnTo>
                    <a:lnTo>
                      <a:pt x="219" y="14"/>
                    </a:lnTo>
                    <a:lnTo>
                      <a:pt x="219" y="16"/>
                    </a:lnTo>
                    <a:lnTo>
                      <a:pt x="219" y="17"/>
                    </a:lnTo>
                    <a:lnTo>
                      <a:pt x="170" y="205"/>
                    </a:lnTo>
                    <a:lnTo>
                      <a:pt x="168" y="205"/>
                    </a:lnTo>
                    <a:lnTo>
                      <a:pt x="168" y="206"/>
                    </a:lnTo>
                    <a:lnTo>
                      <a:pt x="168" y="208"/>
                    </a:lnTo>
                    <a:lnTo>
                      <a:pt x="167" y="209"/>
                    </a:lnTo>
                    <a:lnTo>
                      <a:pt x="167" y="211"/>
                    </a:lnTo>
                    <a:lnTo>
                      <a:pt x="165" y="211"/>
                    </a:lnTo>
                    <a:lnTo>
                      <a:pt x="164" y="211"/>
                    </a:lnTo>
                    <a:lnTo>
                      <a:pt x="162" y="212"/>
                    </a:lnTo>
                    <a:lnTo>
                      <a:pt x="161" y="212"/>
                    </a:lnTo>
                    <a:lnTo>
                      <a:pt x="4" y="179"/>
                    </a:lnTo>
                    <a:lnTo>
                      <a:pt x="3" y="179"/>
                    </a:lnTo>
                    <a:lnTo>
                      <a:pt x="1" y="179"/>
                    </a:lnTo>
                    <a:lnTo>
                      <a:pt x="0" y="179"/>
                    </a:lnTo>
                    <a:lnTo>
                      <a:pt x="0" y="177"/>
                    </a:lnTo>
                    <a:lnTo>
                      <a:pt x="0" y="176"/>
                    </a:lnTo>
                    <a:lnTo>
                      <a:pt x="0" y="174"/>
                    </a:lnTo>
                    <a:lnTo>
                      <a:pt x="0" y="173"/>
                    </a:lnTo>
                    <a:lnTo>
                      <a:pt x="43" y="6"/>
                    </a:lnTo>
                    <a:close/>
                  </a:path>
                </a:pathLst>
              </a:custGeom>
              <a:solidFill>
                <a:srgbClr val="ABABAB"/>
              </a:solidFill>
              <a:ln w="0">
                <a:solidFill>
                  <a:srgbClr val="000000"/>
                </a:solidFill>
                <a:round/>
                <a:headEnd/>
                <a:tailEnd/>
              </a:ln>
            </p:spPr>
            <p:txBody>
              <a:bodyPr/>
              <a:lstStyle/>
              <a:p>
                <a:endParaRPr lang="en-US"/>
              </a:p>
            </p:txBody>
          </p:sp>
          <p:sp>
            <p:nvSpPr>
              <p:cNvPr id="20640" name="Freeform 2024"/>
              <p:cNvSpPr>
                <a:spLocks/>
              </p:cNvSpPr>
              <p:nvPr/>
            </p:nvSpPr>
            <p:spPr bwMode="auto">
              <a:xfrm>
                <a:off x="1471" y="965"/>
                <a:ext cx="63" cy="60"/>
              </a:xfrm>
              <a:custGeom>
                <a:avLst/>
                <a:gdLst>
                  <a:gd name="T0" fmla="*/ 0 w 189"/>
                  <a:gd name="T1" fmla="*/ 0 h 182"/>
                  <a:gd name="T2" fmla="*/ 0 w 189"/>
                  <a:gd name="T3" fmla="*/ 0 h 182"/>
                  <a:gd name="T4" fmla="*/ 0 w 189"/>
                  <a:gd name="T5" fmla="*/ 0 h 182"/>
                  <a:gd name="T6" fmla="*/ 0 w 189"/>
                  <a:gd name="T7" fmla="*/ 0 h 182"/>
                  <a:gd name="T8" fmla="*/ 0 w 189"/>
                  <a:gd name="T9" fmla="*/ 0 h 182"/>
                  <a:gd name="T10" fmla="*/ 0 w 189"/>
                  <a:gd name="T11" fmla="*/ 0 h 182"/>
                  <a:gd name="T12" fmla="*/ 0 w 189"/>
                  <a:gd name="T13" fmla="*/ 0 h 182"/>
                  <a:gd name="T14" fmla="*/ 0 w 189"/>
                  <a:gd name="T15" fmla="*/ 0 h 182"/>
                  <a:gd name="T16" fmla="*/ 0 w 189"/>
                  <a:gd name="T17" fmla="*/ 0 h 182"/>
                  <a:gd name="T18" fmla="*/ 0 w 189"/>
                  <a:gd name="T19" fmla="*/ 0 h 182"/>
                  <a:gd name="T20" fmla="*/ 0 w 189"/>
                  <a:gd name="T21" fmla="*/ 0 h 182"/>
                  <a:gd name="T22" fmla="*/ 0 w 189"/>
                  <a:gd name="T23" fmla="*/ 0 h 182"/>
                  <a:gd name="T24" fmla="*/ 0 w 189"/>
                  <a:gd name="T25" fmla="*/ 0 h 182"/>
                  <a:gd name="T26" fmla="*/ 1 w 189"/>
                  <a:gd name="T27" fmla="*/ 0 h 182"/>
                  <a:gd name="T28" fmla="*/ 1 w 189"/>
                  <a:gd name="T29" fmla="*/ 0 h 182"/>
                  <a:gd name="T30" fmla="*/ 1 w 189"/>
                  <a:gd name="T31" fmla="*/ 0 h 182"/>
                  <a:gd name="T32" fmla="*/ 1 w 189"/>
                  <a:gd name="T33" fmla="*/ 0 h 182"/>
                  <a:gd name="T34" fmla="*/ 1 w 189"/>
                  <a:gd name="T35" fmla="*/ 0 h 182"/>
                  <a:gd name="T36" fmla="*/ 1 w 189"/>
                  <a:gd name="T37" fmla="*/ 0 h 182"/>
                  <a:gd name="T38" fmla="*/ 1 w 189"/>
                  <a:gd name="T39" fmla="*/ 0 h 182"/>
                  <a:gd name="T40" fmla="*/ 1 w 189"/>
                  <a:gd name="T41" fmla="*/ 0 h 182"/>
                  <a:gd name="T42" fmla="*/ 1 w 189"/>
                  <a:gd name="T43" fmla="*/ 0 h 182"/>
                  <a:gd name="T44" fmla="*/ 1 w 189"/>
                  <a:gd name="T45" fmla="*/ 0 h 182"/>
                  <a:gd name="T46" fmla="*/ 1 w 189"/>
                  <a:gd name="T47" fmla="*/ 0 h 182"/>
                  <a:gd name="T48" fmla="*/ 1 w 189"/>
                  <a:gd name="T49" fmla="*/ 1 h 182"/>
                  <a:gd name="T50" fmla="*/ 1 w 189"/>
                  <a:gd name="T51" fmla="*/ 1 h 182"/>
                  <a:gd name="T52" fmla="*/ 1 w 189"/>
                  <a:gd name="T53" fmla="*/ 1 h 182"/>
                  <a:gd name="T54" fmla="*/ 1 w 189"/>
                  <a:gd name="T55" fmla="*/ 1 h 182"/>
                  <a:gd name="T56" fmla="*/ 1 w 189"/>
                  <a:gd name="T57" fmla="*/ 1 h 182"/>
                  <a:gd name="T58" fmla="*/ 1 w 189"/>
                  <a:gd name="T59" fmla="*/ 1 h 182"/>
                  <a:gd name="T60" fmla="*/ 1 w 189"/>
                  <a:gd name="T61" fmla="*/ 1 h 182"/>
                  <a:gd name="T62" fmla="*/ 1 w 189"/>
                  <a:gd name="T63" fmla="*/ 1 h 182"/>
                  <a:gd name="T64" fmla="*/ 1 w 189"/>
                  <a:gd name="T65" fmla="*/ 1 h 182"/>
                  <a:gd name="T66" fmla="*/ 1 w 189"/>
                  <a:gd name="T67" fmla="*/ 1 h 182"/>
                  <a:gd name="T68" fmla="*/ 1 w 189"/>
                  <a:gd name="T69" fmla="*/ 1 h 182"/>
                  <a:gd name="T70" fmla="*/ 1 w 189"/>
                  <a:gd name="T71" fmla="*/ 1 h 182"/>
                  <a:gd name="T72" fmla="*/ 1 w 189"/>
                  <a:gd name="T73" fmla="*/ 1 h 182"/>
                  <a:gd name="T74" fmla="*/ 1 w 189"/>
                  <a:gd name="T75" fmla="*/ 1 h 182"/>
                  <a:gd name="T76" fmla="*/ 0 w 189"/>
                  <a:gd name="T77" fmla="*/ 1 h 182"/>
                  <a:gd name="T78" fmla="*/ 0 w 189"/>
                  <a:gd name="T79" fmla="*/ 1 h 182"/>
                  <a:gd name="T80" fmla="*/ 0 w 189"/>
                  <a:gd name="T81" fmla="*/ 1 h 182"/>
                  <a:gd name="T82" fmla="*/ 0 w 189"/>
                  <a:gd name="T83" fmla="*/ 1 h 182"/>
                  <a:gd name="T84" fmla="*/ 0 w 189"/>
                  <a:gd name="T85" fmla="*/ 1 h 182"/>
                  <a:gd name="T86" fmla="*/ 0 w 189"/>
                  <a:gd name="T87" fmla="*/ 1 h 182"/>
                  <a:gd name="T88" fmla="*/ 0 w 189"/>
                  <a:gd name="T89" fmla="*/ 1 h 182"/>
                  <a:gd name="T90" fmla="*/ 0 w 189"/>
                  <a:gd name="T91" fmla="*/ 1 h 182"/>
                  <a:gd name="T92" fmla="*/ 0 w 189"/>
                  <a:gd name="T93" fmla="*/ 1 h 182"/>
                  <a:gd name="T94" fmla="*/ 0 w 189"/>
                  <a:gd name="T95" fmla="*/ 1 h 182"/>
                  <a:gd name="T96" fmla="*/ 0 w 189"/>
                  <a:gd name="T97" fmla="*/ 1 h 182"/>
                  <a:gd name="T98" fmla="*/ 0 w 189"/>
                  <a:gd name="T99" fmla="*/ 0 h 1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9"/>
                  <a:gd name="T151" fmla="*/ 0 h 182"/>
                  <a:gd name="T152" fmla="*/ 189 w 189"/>
                  <a:gd name="T153" fmla="*/ 182 h 1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9" h="182">
                    <a:moveTo>
                      <a:pt x="38" y="5"/>
                    </a:moveTo>
                    <a:lnTo>
                      <a:pt x="38" y="3"/>
                    </a:lnTo>
                    <a:lnTo>
                      <a:pt x="39" y="3"/>
                    </a:lnTo>
                    <a:lnTo>
                      <a:pt x="41" y="2"/>
                    </a:lnTo>
                    <a:lnTo>
                      <a:pt x="41" y="0"/>
                    </a:lnTo>
                    <a:lnTo>
                      <a:pt x="42" y="0"/>
                    </a:lnTo>
                    <a:lnTo>
                      <a:pt x="44" y="0"/>
                    </a:lnTo>
                    <a:lnTo>
                      <a:pt x="45" y="0"/>
                    </a:lnTo>
                    <a:lnTo>
                      <a:pt x="46" y="0"/>
                    </a:lnTo>
                    <a:lnTo>
                      <a:pt x="184" y="9"/>
                    </a:lnTo>
                    <a:lnTo>
                      <a:pt x="186" y="9"/>
                    </a:lnTo>
                    <a:lnTo>
                      <a:pt x="187" y="11"/>
                    </a:lnTo>
                    <a:lnTo>
                      <a:pt x="189" y="11"/>
                    </a:lnTo>
                    <a:lnTo>
                      <a:pt x="189" y="12"/>
                    </a:lnTo>
                    <a:lnTo>
                      <a:pt x="189" y="14"/>
                    </a:lnTo>
                    <a:lnTo>
                      <a:pt x="189" y="15"/>
                    </a:lnTo>
                    <a:lnTo>
                      <a:pt x="147" y="176"/>
                    </a:lnTo>
                    <a:lnTo>
                      <a:pt x="145" y="176"/>
                    </a:lnTo>
                    <a:lnTo>
                      <a:pt x="145" y="178"/>
                    </a:lnTo>
                    <a:lnTo>
                      <a:pt x="145" y="179"/>
                    </a:lnTo>
                    <a:lnTo>
                      <a:pt x="144" y="181"/>
                    </a:lnTo>
                    <a:lnTo>
                      <a:pt x="144" y="182"/>
                    </a:lnTo>
                    <a:lnTo>
                      <a:pt x="142" y="182"/>
                    </a:lnTo>
                    <a:lnTo>
                      <a:pt x="141" y="182"/>
                    </a:lnTo>
                    <a:lnTo>
                      <a:pt x="139" y="182"/>
                    </a:lnTo>
                    <a:lnTo>
                      <a:pt x="138" y="182"/>
                    </a:lnTo>
                    <a:lnTo>
                      <a:pt x="3" y="155"/>
                    </a:lnTo>
                    <a:lnTo>
                      <a:pt x="3" y="153"/>
                    </a:lnTo>
                    <a:lnTo>
                      <a:pt x="1" y="153"/>
                    </a:lnTo>
                    <a:lnTo>
                      <a:pt x="0" y="153"/>
                    </a:lnTo>
                    <a:lnTo>
                      <a:pt x="0" y="152"/>
                    </a:lnTo>
                    <a:lnTo>
                      <a:pt x="0" y="150"/>
                    </a:lnTo>
                    <a:lnTo>
                      <a:pt x="0" y="149"/>
                    </a:lnTo>
                    <a:lnTo>
                      <a:pt x="38" y="5"/>
                    </a:lnTo>
                    <a:close/>
                  </a:path>
                </a:pathLst>
              </a:custGeom>
              <a:solidFill>
                <a:srgbClr val="025602"/>
              </a:solidFill>
              <a:ln w="0">
                <a:solidFill>
                  <a:srgbClr val="000000"/>
                </a:solidFill>
                <a:round/>
                <a:headEnd/>
                <a:tailEnd/>
              </a:ln>
            </p:spPr>
            <p:txBody>
              <a:bodyPr/>
              <a:lstStyle/>
              <a:p>
                <a:endParaRPr lang="en-US"/>
              </a:p>
            </p:txBody>
          </p:sp>
          <p:sp>
            <p:nvSpPr>
              <p:cNvPr id="20641" name="Freeform 2025"/>
              <p:cNvSpPr>
                <a:spLocks/>
              </p:cNvSpPr>
              <p:nvPr/>
            </p:nvSpPr>
            <p:spPr bwMode="auto">
              <a:xfrm>
                <a:off x="1543" y="1028"/>
                <a:ext cx="4"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
                  <a:gd name="T55" fmla="*/ 0 h 10"/>
                  <a:gd name="T56" fmla="*/ 10 w 10"/>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 h="10">
                    <a:moveTo>
                      <a:pt x="10" y="0"/>
                    </a:moveTo>
                    <a:lnTo>
                      <a:pt x="10" y="5"/>
                    </a:lnTo>
                    <a:lnTo>
                      <a:pt x="10" y="7"/>
                    </a:lnTo>
                    <a:lnTo>
                      <a:pt x="8" y="7"/>
                    </a:lnTo>
                    <a:lnTo>
                      <a:pt x="7" y="7"/>
                    </a:lnTo>
                    <a:lnTo>
                      <a:pt x="6" y="7"/>
                    </a:lnTo>
                    <a:lnTo>
                      <a:pt x="4" y="8"/>
                    </a:lnTo>
                    <a:lnTo>
                      <a:pt x="3" y="8"/>
                    </a:lnTo>
                    <a:lnTo>
                      <a:pt x="1" y="10"/>
                    </a:lnTo>
                    <a:lnTo>
                      <a:pt x="0" y="10"/>
                    </a:lnTo>
                  </a:path>
                </a:pathLst>
              </a:custGeom>
              <a:noFill/>
              <a:ln w="0">
                <a:solidFill>
                  <a:srgbClr val="000000"/>
                </a:solidFill>
                <a:round/>
                <a:headEnd/>
                <a:tailEnd/>
              </a:ln>
            </p:spPr>
            <p:txBody>
              <a:bodyPr/>
              <a:lstStyle/>
              <a:p>
                <a:endParaRPr lang="en-US"/>
              </a:p>
            </p:txBody>
          </p:sp>
          <p:sp>
            <p:nvSpPr>
              <p:cNvPr id="20642" name="Freeform 2026"/>
              <p:cNvSpPr>
                <a:spLocks/>
              </p:cNvSpPr>
              <p:nvPr/>
            </p:nvSpPr>
            <p:spPr bwMode="auto">
              <a:xfrm>
                <a:off x="1539" y="1026"/>
                <a:ext cx="19" cy="11"/>
              </a:xfrm>
              <a:custGeom>
                <a:avLst/>
                <a:gdLst>
                  <a:gd name="T0" fmla="*/ 0 w 57"/>
                  <a:gd name="T1" fmla="*/ 0 h 32"/>
                  <a:gd name="T2" fmla="*/ 0 w 57"/>
                  <a:gd name="T3" fmla="*/ 0 h 32"/>
                  <a:gd name="T4" fmla="*/ 0 w 57"/>
                  <a:gd name="T5" fmla="*/ 0 h 32"/>
                  <a:gd name="T6" fmla="*/ 0 60000 65536"/>
                  <a:gd name="T7" fmla="*/ 0 60000 65536"/>
                  <a:gd name="T8" fmla="*/ 0 60000 65536"/>
                  <a:gd name="T9" fmla="*/ 0 w 57"/>
                  <a:gd name="T10" fmla="*/ 0 h 32"/>
                  <a:gd name="T11" fmla="*/ 57 w 57"/>
                  <a:gd name="T12" fmla="*/ 32 h 32"/>
                </a:gdLst>
                <a:ahLst/>
                <a:cxnLst>
                  <a:cxn ang="T6">
                    <a:pos x="T0" y="T1"/>
                  </a:cxn>
                  <a:cxn ang="T7">
                    <a:pos x="T2" y="T3"/>
                  </a:cxn>
                  <a:cxn ang="T8">
                    <a:pos x="T4" y="T5"/>
                  </a:cxn>
                </a:cxnLst>
                <a:rect l="T9" t="T10" r="T11" b="T12"/>
                <a:pathLst>
                  <a:path w="57" h="32">
                    <a:moveTo>
                      <a:pt x="0" y="32"/>
                    </a:moveTo>
                    <a:lnTo>
                      <a:pt x="57" y="7"/>
                    </a:lnTo>
                    <a:lnTo>
                      <a:pt x="25" y="0"/>
                    </a:lnTo>
                  </a:path>
                </a:pathLst>
              </a:custGeom>
              <a:noFill/>
              <a:ln w="0">
                <a:solidFill>
                  <a:srgbClr val="000000"/>
                </a:solidFill>
                <a:round/>
                <a:headEnd/>
                <a:tailEnd/>
              </a:ln>
            </p:spPr>
            <p:txBody>
              <a:bodyPr/>
              <a:lstStyle/>
              <a:p>
                <a:endParaRPr lang="en-US"/>
              </a:p>
            </p:txBody>
          </p:sp>
          <p:sp>
            <p:nvSpPr>
              <p:cNvPr id="20643" name="Freeform 2027"/>
              <p:cNvSpPr>
                <a:spLocks/>
              </p:cNvSpPr>
              <p:nvPr/>
            </p:nvSpPr>
            <p:spPr bwMode="auto">
              <a:xfrm>
                <a:off x="1538" y="1029"/>
                <a:ext cx="20" cy="10"/>
              </a:xfrm>
              <a:custGeom>
                <a:avLst/>
                <a:gdLst>
                  <a:gd name="T0" fmla="*/ 0 w 60"/>
                  <a:gd name="T1" fmla="*/ 0 h 30"/>
                  <a:gd name="T2" fmla="*/ 0 w 60"/>
                  <a:gd name="T3" fmla="*/ 0 h 30"/>
                  <a:gd name="T4" fmla="*/ 0 w 60"/>
                  <a:gd name="T5" fmla="*/ 0 h 30"/>
                  <a:gd name="T6" fmla="*/ 0 60000 65536"/>
                  <a:gd name="T7" fmla="*/ 0 60000 65536"/>
                  <a:gd name="T8" fmla="*/ 0 60000 65536"/>
                  <a:gd name="T9" fmla="*/ 0 w 60"/>
                  <a:gd name="T10" fmla="*/ 0 h 30"/>
                  <a:gd name="T11" fmla="*/ 60 w 60"/>
                  <a:gd name="T12" fmla="*/ 30 h 30"/>
                </a:gdLst>
                <a:ahLst/>
                <a:cxnLst>
                  <a:cxn ang="T6">
                    <a:pos x="T0" y="T1"/>
                  </a:cxn>
                  <a:cxn ang="T7">
                    <a:pos x="T2" y="T3"/>
                  </a:cxn>
                  <a:cxn ang="T8">
                    <a:pos x="T4" y="T5"/>
                  </a:cxn>
                </a:cxnLst>
                <a:rect l="T9" t="T10" r="T11" b="T12"/>
                <a:pathLst>
                  <a:path w="60" h="30">
                    <a:moveTo>
                      <a:pt x="60" y="0"/>
                    </a:moveTo>
                    <a:lnTo>
                      <a:pt x="60" y="5"/>
                    </a:lnTo>
                    <a:lnTo>
                      <a:pt x="0" y="30"/>
                    </a:lnTo>
                  </a:path>
                </a:pathLst>
              </a:custGeom>
              <a:noFill/>
              <a:ln w="0">
                <a:solidFill>
                  <a:srgbClr val="000000"/>
                </a:solidFill>
                <a:round/>
                <a:headEnd/>
                <a:tailEnd/>
              </a:ln>
            </p:spPr>
            <p:txBody>
              <a:bodyPr/>
              <a:lstStyle/>
              <a:p>
                <a:endParaRPr lang="en-US"/>
              </a:p>
            </p:txBody>
          </p:sp>
          <p:sp>
            <p:nvSpPr>
              <p:cNvPr id="20644" name="Freeform 2028"/>
              <p:cNvSpPr>
                <a:spLocks/>
              </p:cNvSpPr>
              <p:nvPr/>
            </p:nvSpPr>
            <p:spPr bwMode="auto">
              <a:xfrm>
                <a:off x="1479" y="974"/>
                <a:ext cx="36" cy="29"/>
              </a:xfrm>
              <a:custGeom>
                <a:avLst/>
                <a:gdLst>
                  <a:gd name="T0" fmla="*/ 0 w 107"/>
                  <a:gd name="T1" fmla="*/ 0 h 88"/>
                  <a:gd name="T2" fmla="*/ 0 w 107"/>
                  <a:gd name="T3" fmla="*/ 0 h 88"/>
                  <a:gd name="T4" fmla="*/ 0 w 107"/>
                  <a:gd name="T5" fmla="*/ 0 h 88"/>
                  <a:gd name="T6" fmla="*/ 0 w 107"/>
                  <a:gd name="T7" fmla="*/ 0 h 88"/>
                  <a:gd name="T8" fmla="*/ 0 w 107"/>
                  <a:gd name="T9" fmla="*/ 0 h 88"/>
                  <a:gd name="T10" fmla="*/ 0 60000 65536"/>
                  <a:gd name="T11" fmla="*/ 0 60000 65536"/>
                  <a:gd name="T12" fmla="*/ 0 60000 65536"/>
                  <a:gd name="T13" fmla="*/ 0 60000 65536"/>
                  <a:gd name="T14" fmla="*/ 0 60000 65536"/>
                  <a:gd name="T15" fmla="*/ 0 w 107"/>
                  <a:gd name="T16" fmla="*/ 0 h 88"/>
                  <a:gd name="T17" fmla="*/ 107 w 107"/>
                  <a:gd name="T18" fmla="*/ 88 h 88"/>
                </a:gdLst>
                <a:ahLst/>
                <a:cxnLst>
                  <a:cxn ang="T10">
                    <a:pos x="T0" y="T1"/>
                  </a:cxn>
                  <a:cxn ang="T11">
                    <a:pos x="T2" y="T3"/>
                  </a:cxn>
                  <a:cxn ang="T12">
                    <a:pos x="T4" y="T5"/>
                  </a:cxn>
                  <a:cxn ang="T13">
                    <a:pos x="T6" y="T7"/>
                  </a:cxn>
                  <a:cxn ang="T14">
                    <a:pos x="T8" y="T9"/>
                  </a:cxn>
                </a:cxnLst>
                <a:rect l="T15" t="T16" r="T17" b="T18"/>
                <a:pathLst>
                  <a:path w="107" h="88">
                    <a:moveTo>
                      <a:pt x="20" y="0"/>
                    </a:moveTo>
                    <a:lnTo>
                      <a:pt x="0" y="77"/>
                    </a:lnTo>
                    <a:lnTo>
                      <a:pt x="88" y="88"/>
                    </a:lnTo>
                    <a:lnTo>
                      <a:pt x="107" y="8"/>
                    </a:lnTo>
                    <a:lnTo>
                      <a:pt x="20" y="0"/>
                    </a:lnTo>
                    <a:close/>
                  </a:path>
                </a:pathLst>
              </a:custGeom>
              <a:solidFill>
                <a:srgbClr val="00FFFF"/>
              </a:solidFill>
              <a:ln w="0">
                <a:solidFill>
                  <a:srgbClr val="000000"/>
                </a:solidFill>
                <a:round/>
                <a:headEnd/>
                <a:tailEnd/>
              </a:ln>
            </p:spPr>
            <p:txBody>
              <a:bodyPr/>
              <a:lstStyle/>
              <a:p>
                <a:endParaRPr lang="en-US"/>
              </a:p>
            </p:txBody>
          </p:sp>
          <p:sp>
            <p:nvSpPr>
              <p:cNvPr id="20645" name="Freeform 2029"/>
              <p:cNvSpPr>
                <a:spLocks/>
              </p:cNvSpPr>
              <p:nvPr/>
            </p:nvSpPr>
            <p:spPr bwMode="auto">
              <a:xfrm>
                <a:off x="1485" y="974"/>
                <a:ext cx="30" cy="5"/>
              </a:xfrm>
              <a:custGeom>
                <a:avLst/>
                <a:gdLst>
                  <a:gd name="T0" fmla="*/ 0 w 88"/>
                  <a:gd name="T1" fmla="*/ 0 h 16"/>
                  <a:gd name="T2" fmla="*/ 0 w 88"/>
                  <a:gd name="T3" fmla="*/ 0 h 16"/>
                  <a:gd name="T4" fmla="*/ 0 w 88"/>
                  <a:gd name="T5" fmla="*/ 0 h 16"/>
                  <a:gd name="T6" fmla="*/ 0 w 88"/>
                  <a:gd name="T7" fmla="*/ 0 h 16"/>
                  <a:gd name="T8" fmla="*/ 0 w 88"/>
                  <a:gd name="T9" fmla="*/ 0 h 16"/>
                  <a:gd name="T10" fmla="*/ 0 60000 65536"/>
                  <a:gd name="T11" fmla="*/ 0 60000 65536"/>
                  <a:gd name="T12" fmla="*/ 0 60000 65536"/>
                  <a:gd name="T13" fmla="*/ 0 60000 65536"/>
                  <a:gd name="T14" fmla="*/ 0 60000 65536"/>
                  <a:gd name="T15" fmla="*/ 0 w 88"/>
                  <a:gd name="T16" fmla="*/ 0 h 16"/>
                  <a:gd name="T17" fmla="*/ 88 w 88"/>
                  <a:gd name="T18" fmla="*/ 16 h 16"/>
                </a:gdLst>
                <a:ahLst/>
                <a:cxnLst>
                  <a:cxn ang="T10">
                    <a:pos x="T0" y="T1"/>
                  </a:cxn>
                  <a:cxn ang="T11">
                    <a:pos x="T2" y="T3"/>
                  </a:cxn>
                  <a:cxn ang="T12">
                    <a:pos x="T4" y="T5"/>
                  </a:cxn>
                  <a:cxn ang="T13">
                    <a:pos x="T6" y="T7"/>
                  </a:cxn>
                  <a:cxn ang="T14">
                    <a:pos x="T8" y="T9"/>
                  </a:cxn>
                </a:cxnLst>
                <a:rect l="T15" t="T16" r="T17" b="T18"/>
                <a:pathLst>
                  <a:path w="88" h="16">
                    <a:moveTo>
                      <a:pt x="1" y="0"/>
                    </a:moveTo>
                    <a:lnTo>
                      <a:pt x="88" y="8"/>
                    </a:lnTo>
                    <a:lnTo>
                      <a:pt x="88" y="16"/>
                    </a:lnTo>
                    <a:lnTo>
                      <a:pt x="0" y="7"/>
                    </a:lnTo>
                    <a:lnTo>
                      <a:pt x="1" y="0"/>
                    </a:lnTo>
                    <a:close/>
                  </a:path>
                </a:pathLst>
              </a:custGeom>
              <a:solidFill>
                <a:srgbClr val="0000FF"/>
              </a:solidFill>
              <a:ln w="0">
                <a:solidFill>
                  <a:srgbClr val="000000"/>
                </a:solidFill>
                <a:round/>
                <a:headEnd/>
                <a:tailEnd/>
              </a:ln>
            </p:spPr>
            <p:txBody>
              <a:bodyPr/>
              <a:lstStyle/>
              <a:p>
                <a:endParaRPr lang="en-US"/>
              </a:p>
            </p:txBody>
          </p:sp>
          <p:sp>
            <p:nvSpPr>
              <p:cNvPr id="20646" name="Line 2030"/>
              <p:cNvSpPr>
                <a:spLocks noChangeShapeType="1"/>
              </p:cNvSpPr>
              <p:nvPr/>
            </p:nvSpPr>
            <p:spPr bwMode="auto">
              <a:xfrm flipH="1">
                <a:off x="1512" y="979"/>
                <a:ext cx="2" cy="7"/>
              </a:xfrm>
              <a:prstGeom prst="line">
                <a:avLst/>
              </a:prstGeom>
              <a:noFill/>
              <a:ln w="0">
                <a:solidFill>
                  <a:srgbClr val="000000"/>
                </a:solidFill>
                <a:round/>
                <a:headEnd/>
                <a:tailEnd/>
              </a:ln>
            </p:spPr>
            <p:txBody>
              <a:bodyPr/>
              <a:lstStyle/>
              <a:p>
                <a:endParaRPr lang="en-US"/>
              </a:p>
            </p:txBody>
          </p:sp>
          <p:sp>
            <p:nvSpPr>
              <p:cNvPr id="20647" name="Line 2031"/>
              <p:cNvSpPr>
                <a:spLocks noChangeShapeType="1"/>
              </p:cNvSpPr>
              <p:nvPr/>
            </p:nvSpPr>
            <p:spPr bwMode="auto">
              <a:xfrm>
                <a:off x="1491" y="975"/>
                <a:ext cx="16" cy="2"/>
              </a:xfrm>
              <a:prstGeom prst="line">
                <a:avLst/>
              </a:prstGeom>
              <a:noFill/>
              <a:ln w="0">
                <a:solidFill>
                  <a:srgbClr val="FFFFFF"/>
                </a:solidFill>
                <a:round/>
                <a:headEnd/>
                <a:tailEnd/>
              </a:ln>
            </p:spPr>
            <p:txBody>
              <a:bodyPr/>
              <a:lstStyle/>
              <a:p>
                <a:endParaRPr lang="en-US"/>
              </a:p>
            </p:txBody>
          </p:sp>
          <p:sp>
            <p:nvSpPr>
              <p:cNvPr id="20648" name="Freeform 2032"/>
              <p:cNvSpPr>
                <a:spLocks/>
              </p:cNvSpPr>
              <p:nvPr/>
            </p:nvSpPr>
            <p:spPr bwMode="auto">
              <a:xfrm>
                <a:off x="1480" y="976"/>
                <a:ext cx="13" cy="24"/>
              </a:xfrm>
              <a:custGeom>
                <a:avLst/>
                <a:gdLst>
                  <a:gd name="T0" fmla="*/ 0 w 39"/>
                  <a:gd name="T1" fmla="*/ 0 h 71"/>
                  <a:gd name="T2" fmla="*/ 0 w 39"/>
                  <a:gd name="T3" fmla="*/ 0 h 71"/>
                  <a:gd name="T4" fmla="*/ 0 w 39"/>
                  <a:gd name="T5" fmla="*/ 0 h 71"/>
                  <a:gd name="T6" fmla="*/ 0 60000 65536"/>
                  <a:gd name="T7" fmla="*/ 0 60000 65536"/>
                  <a:gd name="T8" fmla="*/ 0 60000 65536"/>
                  <a:gd name="T9" fmla="*/ 0 w 39"/>
                  <a:gd name="T10" fmla="*/ 0 h 71"/>
                  <a:gd name="T11" fmla="*/ 39 w 39"/>
                  <a:gd name="T12" fmla="*/ 71 h 71"/>
                </a:gdLst>
                <a:ahLst/>
                <a:cxnLst>
                  <a:cxn ang="T6">
                    <a:pos x="T0" y="T1"/>
                  </a:cxn>
                  <a:cxn ang="T7">
                    <a:pos x="T2" y="T3"/>
                  </a:cxn>
                  <a:cxn ang="T8">
                    <a:pos x="T4" y="T5"/>
                  </a:cxn>
                </a:cxnLst>
                <a:rect l="T9" t="T10" r="T11" b="T12"/>
                <a:pathLst>
                  <a:path w="39" h="71">
                    <a:moveTo>
                      <a:pt x="17" y="0"/>
                    </a:moveTo>
                    <a:lnTo>
                      <a:pt x="0" y="65"/>
                    </a:lnTo>
                    <a:lnTo>
                      <a:pt x="39" y="71"/>
                    </a:lnTo>
                  </a:path>
                </a:pathLst>
              </a:custGeom>
              <a:noFill/>
              <a:ln w="0">
                <a:solidFill>
                  <a:srgbClr val="000000"/>
                </a:solidFill>
                <a:round/>
                <a:headEnd/>
                <a:tailEnd/>
              </a:ln>
            </p:spPr>
            <p:txBody>
              <a:bodyPr/>
              <a:lstStyle/>
              <a:p>
                <a:endParaRPr lang="en-US"/>
              </a:p>
            </p:txBody>
          </p:sp>
          <p:sp>
            <p:nvSpPr>
              <p:cNvPr id="20649" name="Freeform 2033"/>
              <p:cNvSpPr>
                <a:spLocks/>
              </p:cNvSpPr>
              <p:nvPr/>
            </p:nvSpPr>
            <p:spPr bwMode="auto">
              <a:xfrm>
                <a:off x="1482" y="979"/>
                <a:ext cx="12" cy="19"/>
              </a:xfrm>
              <a:custGeom>
                <a:avLst/>
                <a:gdLst>
                  <a:gd name="T0" fmla="*/ 0 w 35"/>
                  <a:gd name="T1" fmla="*/ 0 h 55"/>
                  <a:gd name="T2" fmla="*/ 0 w 35"/>
                  <a:gd name="T3" fmla="*/ 0 h 55"/>
                  <a:gd name="T4" fmla="*/ 0 w 35"/>
                  <a:gd name="T5" fmla="*/ 0 h 55"/>
                  <a:gd name="T6" fmla="*/ 0 60000 65536"/>
                  <a:gd name="T7" fmla="*/ 0 60000 65536"/>
                  <a:gd name="T8" fmla="*/ 0 60000 65536"/>
                  <a:gd name="T9" fmla="*/ 0 w 35"/>
                  <a:gd name="T10" fmla="*/ 0 h 55"/>
                  <a:gd name="T11" fmla="*/ 35 w 35"/>
                  <a:gd name="T12" fmla="*/ 55 h 55"/>
                </a:gdLst>
                <a:ahLst/>
                <a:cxnLst>
                  <a:cxn ang="T6">
                    <a:pos x="T0" y="T1"/>
                  </a:cxn>
                  <a:cxn ang="T7">
                    <a:pos x="T2" y="T3"/>
                  </a:cxn>
                  <a:cxn ang="T8">
                    <a:pos x="T4" y="T5"/>
                  </a:cxn>
                </a:cxnLst>
                <a:rect l="T9" t="T10" r="T11" b="T12"/>
                <a:pathLst>
                  <a:path w="35" h="55">
                    <a:moveTo>
                      <a:pt x="13" y="0"/>
                    </a:moveTo>
                    <a:lnTo>
                      <a:pt x="0" y="51"/>
                    </a:lnTo>
                    <a:lnTo>
                      <a:pt x="35" y="55"/>
                    </a:lnTo>
                  </a:path>
                </a:pathLst>
              </a:custGeom>
              <a:noFill/>
              <a:ln w="0">
                <a:solidFill>
                  <a:srgbClr val="000000"/>
                </a:solidFill>
                <a:round/>
                <a:headEnd/>
                <a:tailEnd/>
              </a:ln>
            </p:spPr>
            <p:txBody>
              <a:bodyPr/>
              <a:lstStyle/>
              <a:p>
                <a:endParaRPr lang="en-US"/>
              </a:p>
            </p:txBody>
          </p:sp>
          <p:sp>
            <p:nvSpPr>
              <p:cNvPr id="20650" name="Line 2034"/>
              <p:cNvSpPr>
                <a:spLocks noChangeShapeType="1"/>
              </p:cNvSpPr>
              <p:nvPr/>
            </p:nvSpPr>
            <p:spPr bwMode="auto">
              <a:xfrm>
                <a:off x="1486" y="978"/>
                <a:ext cx="27" cy="3"/>
              </a:xfrm>
              <a:prstGeom prst="line">
                <a:avLst/>
              </a:prstGeom>
              <a:noFill/>
              <a:ln w="0">
                <a:solidFill>
                  <a:srgbClr val="000000"/>
                </a:solidFill>
                <a:round/>
                <a:headEnd/>
                <a:tailEnd/>
              </a:ln>
            </p:spPr>
            <p:txBody>
              <a:bodyPr/>
              <a:lstStyle/>
              <a:p>
                <a:endParaRPr lang="en-US"/>
              </a:p>
            </p:txBody>
          </p:sp>
          <p:sp>
            <p:nvSpPr>
              <p:cNvPr id="20651" name="Line 2035"/>
              <p:cNvSpPr>
                <a:spLocks noChangeShapeType="1"/>
              </p:cNvSpPr>
              <p:nvPr/>
            </p:nvSpPr>
            <p:spPr bwMode="auto">
              <a:xfrm>
                <a:off x="1495" y="980"/>
                <a:ext cx="6" cy="1"/>
              </a:xfrm>
              <a:prstGeom prst="line">
                <a:avLst/>
              </a:prstGeom>
              <a:noFill/>
              <a:ln w="0">
                <a:solidFill>
                  <a:srgbClr val="000000"/>
                </a:solidFill>
                <a:round/>
                <a:headEnd/>
                <a:tailEnd/>
              </a:ln>
            </p:spPr>
            <p:txBody>
              <a:bodyPr/>
              <a:lstStyle/>
              <a:p>
                <a:endParaRPr lang="en-US"/>
              </a:p>
            </p:txBody>
          </p:sp>
          <p:sp>
            <p:nvSpPr>
              <p:cNvPr id="20652" name="Line 2036"/>
              <p:cNvSpPr>
                <a:spLocks noChangeShapeType="1"/>
              </p:cNvSpPr>
              <p:nvPr/>
            </p:nvSpPr>
            <p:spPr bwMode="auto">
              <a:xfrm>
                <a:off x="1488" y="981"/>
                <a:ext cx="23" cy="3"/>
              </a:xfrm>
              <a:prstGeom prst="line">
                <a:avLst/>
              </a:prstGeom>
              <a:noFill/>
              <a:ln w="0">
                <a:solidFill>
                  <a:srgbClr val="000000"/>
                </a:solidFill>
                <a:round/>
                <a:headEnd/>
                <a:tailEnd/>
              </a:ln>
            </p:spPr>
            <p:txBody>
              <a:bodyPr/>
              <a:lstStyle/>
              <a:p>
                <a:endParaRPr lang="en-US"/>
              </a:p>
            </p:txBody>
          </p:sp>
          <p:sp>
            <p:nvSpPr>
              <p:cNvPr id="20653" name="Line 2037"/>
              <p:cNvSpPr>
                <a:spLocks noChangeShapeType="1"/>
              </p:cNvSpPr>
              <p:nvPr/>
            </p:nvSpPr>
            <p:spPr bwMode="auto">
              <a:xfrm>
                <a:off x="1488" y="983"/>
                <a:ext cx="9" cy="1"/>
              </a:xfrm>
              <a:prstGeom prst="line">
                <a:avLst/>
              </a:prstGeom>
              <a:noFill/>
              <a:ln w="0">
                <a:solidFill>
                  <a:srgbClr val="000000"/>
                </a:solidFill>
                <a:round/>
                <a:headEnd/>
                <a:tailEnd/>
              </a:ln>
            </p:spPr>
            <p:txBody>
              <a:bodyPr/>
              <a:lstStyle/>
              <a:p>
                <a:endParaRPr lang="en-US"/>
              </a:p>
            </p:txBody>
          </p:sp>
          <p:sp>
            <p:nvSpPr>
              <p:cNvPr id="20654" name="Line 2038"/>
              <p:cNvSpPr>
                <a:spLocks noChangeShapeType="1"/>
              </p:cNvSpPr>
              <p:nvPr/>
            </p:nvSpPr>
            <p:spPr bwMode="auto">
              <a:xfrm>
                <a:off x="1488" y="985"/>
                <a:ext cx="9" cy="1"/>
              </a:xfrm>
              <a:prstGeom prst="line">
                <a:avLst/>
              </a:prstGeom>
              <a:noFill/>
              <a:ln w="0">
                <a:solidFill>
                  <a:srgbClr val="000000"/>
                </a:solidFill>
                <a:round/>
                <a:headEnd/>
                <a:tailEnd/>
              </a:ln>
            </p:spPr>
            <p:txBody>
              <a:bodyPr/>
              <a:lstStyle/>
              <a:p>
                <a:endParaRPr lang="en-US"/>
              </a:p>
            </p:txBody>
          </p:sp>
          <p:sp>
            <p:nvSpPr>
              <p:cNvPr id="20655" name="Line 2039"/>
              <p:cNvSpPr>
                <a:spLocks noChangeShapeType="1"/>
              </p:cNvSpPr>
              <p:nvPr/>
            </p:nvSpPr>
            <p:spPr bwMode="auto">
              <a:xfrm>
                <a:off x="1487" y="987"/>
                <a:ext cx="9" cy="1"/>
              </a:xfrm>
              <a:prstGeom prst="line">
                <a:avLst/>
              </a:prstGeom>
              <a:noFill/>
              <a:ln w="0">
                <a:solidFill>
                  <a:srgbClr val="000000"/>
                </a:solidFill>
                <a:round/>
                <a:headEnd/>
                <a:tailEnd/>
              </a:ln>
            </p:spPr>
            <p:txBody>
              <a:bodyPr/>
              <a:lstStyle/>
              <a:p>
                <a:endParaRPr lang="en-US"/>
              </a:p>
            </p:txBody>
          </p:sp>
          <p:sp>
            <p:nvSpPr>
              <p:cNvPr id="20656" name="Line 2040"/>
              <p:cNvSpPr>
                <a:spLocks noChangeShapeType="1"/>
              </p:cNvSpPr>
              <p:nvPr/>
            </p:nvSpPr>
            <p:spPr bwMode="auto">
              <a:xfrm>
                <a:off x="1487" y="988"/>
                <a:ext cx="9" cy="1"/>
              </a:xfrm>
              <a:prstGeom prst="line">
                <a:avLst/>
              </a:prstGeom>
              <a:noFill/>
              <a:ln w="0">
                <a:solidFill>
                  <a:srgbClr val="000000"/>
                </a:solidFill>
                <a:round/>
                <a:headEnd/>
                <a:tailEnd/>
              </a:ln>
            </p:spPr>
            <p:txBody>
              <a:bodyPr/>
              <a:lstStyle/>
              <a:p>
                <a:endParaRPr lang="en-US"/>
              </a:p>
            </p:txBody>
          </p:sp>
          <p:sp>
            <p:nvSpPr>
              <p:cNvPr id="20657" name="Line 2041"/>
              <p:cNvSpPr>
                <a:spLocks noChangeShapeType="1"/>
              </p:cNvSpPr>
              <p:nvPr/>
            </p:nvSpPr>
            <p:spPr bwMode="auto">
              <a:xfrm>
                <a:off x="1486" y="990"/>
                <a:ext cx="9" cy="1"/>
              </a:xfrm>
              <a:prstGeom prst="line">
                <a:avLst/>
              </a:prstGeom>
              <a:noFill/>
              <a:ln w="0">
                <a:solidFill>
                  <a:srgbClr val="000000"/>
                </a:solidFill>
                <a:round/>
                <a:headEnd/>
                <a:tailEnd/>
              </a:ln>
            </p:spPr>
            <p:txBody>
              <a:bodyPr/>
              <a:lstStyle/>
              <a:p>
                <a:endParaRPr lang="en-US"/>
              </a:p>
            </p:txBody>
          </p:sp>
          <p:sp>
            <p:nvSpPr>
              <p:cNvPr id="20658" name="Line 2042"/>
              <p:cNvSpPr>
                <a:spLocks noChangeShapeType="1"/>
              </p:cNvSpPr>
              <p:nvPr/>
            </p:nvSpPr>
            <p:spPr bwMode="auto">
              <a:xfrm>
                <a:off x="1486" y="992"/>
                <a:ext cx="9" cy="1"/>
              </a:xfrm>
              <a:prstGeom prst="line">
                <a:avLst/>
              </a:prstGeom>
              <a:noFill/>
              <a:ln w="0">
                <a:solidFill>
                  <a:srgbClr val="000000"/>
                </a:solidFill>
                <a:round/>
                <a:headEnd/>
                <a:tailEnd/>
              </a:ln>
            </p:spPr>
            <p:txBody>
              <a:bodyPr/>
              <a:lstStyle/>
              <a:p>
                <a:endParaRPr lang="en-US"/>
              </a:p>
            </p:txBody>
          </p:sp>
          <p:sp>
            <p:nvSpPr>
              <p:cNvPr id="20659" name="Line 2043"/>
              <p:cNvSpPr>
                <a:spLocks noChangeShapeType="1"/>
              </p:cNvSpPr>
              <p:nvPr/>
            </p:nvSpPr>
            <p:spPr bwMode="auto">
              <a:xfrm>
                <a:off x="1486" y="994"/>
                <a:ext cx="9" cy="1"/>
              </a:xfrm>
              <a:prstGeom prst="line">
                <a:avLst/>
              </a:prstGeom>
              <a:noFill/>
              <a:ln w="0">
                <a:solidFill>
                  <a:srgbClr val="000000"/>
                </a:solidFill>
                <a:round/>
                <a:headEnd/>
                <a:tailEnd/>
              </a:ln>
            </p:spPr>
            <p:txBody>
              <a:bodyPr/>
              <a:lstStyle/>
              <a:p>
                <a:endParaRPr lang="en-US"/>
              </a:p>
            </p:txBody>
          </p:sp>
          <p:sp>
            <p:nvSpPr>
              <p:cNvPr id="20660" name="Freeform 2044"/>
              <p:cNvSpPr>
                <a:spLocks/>
              </p:cNvSpPr>
              <p:nvPr/>
            </p:nvSpPr>
            <p:spPr bwMode="auto">
              <a:xfrm>
                <a:off x="1491" y="984"/>
                <a:ext cx="36" cy="30"/>
              </a:xfrm>
              <a:custGeom>
                <a:avLst/>
                <a:gdLst>
                  <a:gd name="T0" fmla="*/ 0 w 106"/>
                  <a:gd name="T1" fmla="*/ 0 h 92"/>
                  <a:gd name="T2" fmla="*/ 0 w 106"/>
                  <a:gd name="T3" fmla="*/ 0 h 92"/>
                  <a:gd name="T4" fmla="*/ 0 w 106"/>
                  <a:gd name="T5" fmla="*/ 0 h 92"/>
                  <a:gd name="T6" fmla="*/ 0 w 106"/>
                  <a:gd name="T7" fmla="*/ 0 h 92"/>
                  <a:gd name="T8" fmla="*/ 0 w 106"/>
                  <a:gd name="T9" fmla="*/ 0 h 92"/>
                  <a:gd name="T10" fmla="*/ 0 60000 65536"/>
                  <a:gd name="T11" fmla="*/ 0 60000 65536"/>
                  <a:gd name="T12" fmla="*/ 0 60000 65536"/>
                  <a:gd name="T13" fmla="*/ 0 60000 65536"/>
                  <a:gd name="T14" fmla="*/ 0 60000 65536"/>
                  <a:gd name="T15" fmla="*/ 0 w 106"/>
                  <a:gd name="T16" fmla="*/ 0 h 92"/>
                  <a:gd name="T17" fmla="*/ 106 w 106"/>
                  <a:gd name="T18" fmla="*/ 92 h 92"/>
                </a:gdLst>
                <a:ahLst/>
                <a:cxnLst>
                  <a:cxn ang="T10">
                    <a:pos x="T0" y="T1"/>
                  </a:cxn>
                  <a:cxn ang="T11">
                    <a:pos x="T2" y="T3"/>
                  </a:cxn>
                  <a:cxn ang="T12">
                    <a:pos x="T4" y="T5"/>
                  </a:cxn>
                  <a:cxn ang="T13">
                    <a:pos x="T6" y="T7"/>
                  </a:cxn>
                  <a:cxn ang="T14">
                    <a:pos x="T8" y="T9"/>
                  </a:cxn>
                </a:cxnLst>
                <a:rect l="T15" t="T16" r="T17" b="T18"/>
                <a:pathLst>
                  <a:path w="106" h="92">
                    <a:moveTo>
                      <a:pt x="19" y="0"/>
                    </a:moveTo>
                    <a:lnTo>
                      <a:pt x="0" y="76"/>
                    </a:lnTo>
                    <a:lnTo>
                      <a:pt x="85" y="92"/>
                    </a:lnTo>
                    <a:lnTo>
                      <a:pt x="106" y="10"/>
                    </a:lnTo>
                    <a:lnTo>
                      <a:pt x="19" y="0"/>
                    </a:lnTo>
                    <a:close/>
                  </a:path>
                </a:pathLst>
              </a:custGeom>
              <a:solidFill>
                <a:srgbClr val="00FFFF"/>
              </a:solidFill>
              <a:ln w="0">
                <a:solidFill>
                  <a:srgbClr val="000000"/>
                </a:solidFill>
                <a:round/>
                <a:headEnd/>
                <a:tailEnd/>
              </a:ln>
            </p:spPr>
            <p:txBody>
              <a:bodyPr/>
              <a:lstStyle/>
              <a:p>
                <a:endParaRPr lang="en-US"/>
              </a:p>
            </p:txBody>
          </p:sp>
          <p:sp>
            <p:nvSpPr>
              <p:cNvPr id="20661" name="Freeform 2045"/>
              <p:cNvSpPr>
                <a:spLocks/>
              </p:cNvSpPr>
              <p:nvPr/>
            </p:nvSpPr>
            <p:spPr bwMode="auto">
              <a:xfrm>
                <a:off x="1497" y="984"/>
                <a:ext cx="29" cy="6"/>
              </a:xfrm>
              <a:custGeom>
                <a:avLst/>
                <a:gdLst>
                  <a:gd name="T0" fmla="*/ 0 w 87"/>
                  <a:gd name="T1" fmla="*/ 0 h 18"/>
                  <a:gd name="T2" fmla="*/ 0 w 87"/>
                  <a:gd name="T3" fmla="*/ 0 h 18"/>
                  <a:gd name="T4" fmla="*/ 0 w 87"/>
                  <a:gd name="T5" fmla="*/ 0 h 18"/>
                  <a:gd name="T6" fmla="*/ 0 w 87"/>
                  <a:gd name="T7" fmla="*/ 0 h 18"/>
                  <a:gd name="T8" fmla="*/ 0 w 87"/>
                  <a:gd name="T9" fmla="*/ 0 h 18"/>
                  <a:gd name="T10" fmla="*/ 0 60000 65536"/>
                  <a:gd name="T11" fmla="*/ 0 60000 65536"/>
                  <a:gd name="T12" fmla="*/ 0 60000 65536"/>
                  <a:gd name="T13" fmla="*/ 0 60000 65536"/>
                  <a:gd name="T14" fmla="*/ 0 60000 65536"/>
                  <a:gd name="T15" fmla="*/ 0 w 87"/>
                  <a:gd name="T16" fmla="*/ 0 h 18"/>
                  <a:gd name="T17" fmla="*/ 87 w 87"/>
                  <a:gd name="T18" fmla="*/ 18 h 18"/>
                </a:gdLst>
                <a:ahLst/>
                <a:cxnLst>
                  <a:cxn ang="T10">
                    <a:pos x="T0" y="T1"/>
                  </a:cxn>
                  <a:cxn ang="T11">
                    <a:pos x="T2" y="T3"/>
                  </a:cxn>
                  <a:cxn ang="T12">
                    <a:pos x="T4" y="T5"/>
                  </a:cxn>
                  <a:cxn ang="T13">
                    <a:pos x="T6" y="T7"/>
                  </a:cxn>
                  <a:cxn ang="T14">
                    <a:pos x="T8" y="T9"/>
                  </a:cxn>
                </a:cxnLst>
                <a:rect l="T15" t="T16" r="T17" b="T18"/>
                <a:pathLst>
                  <a:path w="87" h="18">
                    <a:moveTo>
                      <a:pt x="1" y="0"/>
                    </a:moveTo>
                    <a:lnTo>
                      <a:pt x="87" y="10"/>
                    </a:lnTo>
                    <a:lnTo>
                      <a:pt x="86" y="18"/>
                    </a:lnTo>
                    <a:lnTo>
                      <a:pt x="0" y="7"/>
                    </a:lnTo>
                    <a:lnTo>
                      <a:pt x="1" y="0"/>
                    </a:lnTo>
                    <a:close/>
                  </a:path>
                </a:pathLst>
              </a:custGeom>
              <a:solidFill>
                <a:srgbClr val="0000FF"/>
              </a:solidFill>
              <a:ln w="0">
                <a:solidFill>
                  <a:srgbClr val="000000"/>
                </a:solidFill>
                <a:round/>
                <a:headEnd/>
                <a:tailEnd/>
              </a:ln>
            </p:spPr>
            <p:txBody>
              <a:bodyPr/>
              <a:lstStyle/>
              <a:p>
                <a:endParaRPr lang="en-US"/>
              </a:p>
            </p:txBody>
          </p:sp>
          <p:sp>
            <p:nvSpPr>
              <p:cNvPr id="20662" name="Freeform 2046"/>
              <p:cNvSpPr>
                <a:spLocks/>
              </p:cNvSpPr>
              <p:nvPr/>
            </p:nvSpPr>
            <p:spPr bwMode="auto">
              <a:xfrm>
                <a:off x="1492" y="986"/>
                <a:ext cx="33" cy="28"/>
              </a:xfrm>
              <a:custGeom>
                <a:avLst/>
                <a:gdLst>
                  <a:gd name="T0" fmla="*/ 0 w 99"/>
                  <a:gd name="T1" fmla="*/ 0 h 83"/>
                  <a:gd name="T2" fmla="*/ 0 w 99"/>
                  <a:gd name="T3" fmla="*/ 0 h 83"/>
                  <a:gd name="T4" fmla="*/ 0 w 99"/>
                  <a:gd name="T5" fmla="*/ 0 h 83"/>
                  <a:gd name="T6" fmla="*/ 0 w 99"/>
                  <a:gd name="T7" fmla="*/ 0 h 83"/>
                  <a:gd name="T8" fmla="*/ 0 60000 65536"/>
                  <a:gd name="T9" fmla="*/ 0 60000 65536"/>
                  <a:gd name="T10" fmla="*/ 0 60000 65536"/>
                  <a:gd name="T11" fmla="*/ 0 60000 65536"/>
                  <a:gd name="T12" fmla="*/ 0 w 99"/>
                  <a:gd name="T13" fmla="*/ 0 h 83"/>
                  <a:gd name="T14" fmla="*/ 99 w 99"/>
                  <a:gd name="T15" fmla="*/ 83 h 83"/>
                </a:gdLst>
                <a:ahLst/>
                <a:cxnLst>
                  <a:cxn ang="T8">
                    <a:pos x="T0" y="T1"/>
                  </a:cxn>
                  <a:cxn ang="T9">
                    <a:pos x="T2" y="T3"/>
                  </a:cxn>
                  <a:cxn ang="T10">
                    <a:pos x="T4" y="T5"/>
                  </a:cxn>
                  <a:cxn ang="T11">
                    <a:pos x="T6" y="T7"/>
                  </a:cxn>
                </a:cxnLst>
                <a:rect l="T12" t="T13" r="T14" b="T15"/>
                <a:pathLst>
                  <a:path w="99" h="83">
                    <a:moveTo>
                      <a:pt x="16" y="0"/>
                    </a:moveTo>
                    <a:lnTo>
                      <a:pt x="0" y="69"/>
                    </a:lnTo>
                    <a:lnTo>
                      <a:pt x="79" y="83"/>
                    </a:lnTo>
                    <a:lnTo>
                      <a:pt x="99" y="11"/>
                    </a:lnTo>
                  </a:path>
                </a:pathLst>
              </a:custGeom>
              <a:noFill/>
              <a:ln w="0">
                <a:solidFill>
                  <a:srgbClr val="000000"/>
                </a:solidFill>
                <a:round/>
                <a:headEnd/>
                <a:tailEnd/>
              </a:ln>
            </p:spPr>
            <p:txBody>
              <a:bodyPr/>
              <a:lstStyle/>
              <a:p>
                <a:endParaRPr lang="en-US"/>
              </a:p>
            </p:txBody>
          </p:sp>
          <p:sp>
            <p:nvSpPr>
              <p:cNvPr id="20663" name="Freeform 2047"/>
              <p:cNvSpPr>
                <a:spLocks/>
              </p:cNvSpPr>
              <p:nvPr/>
            </p:nvSpPr>
            <p:spPr bwMode="auto">
              <a:xfrm>
                <a:off x="1498" y="987"/>
                <a:ext cx="7" cy="6"/>
              </a:xfrm>
              <a:custGeom>
                <a:avLst/>
                <a:gdLst>
                  <a:gd name="T0" fmla="*/ 0 w 21"/>
                  <a:gd name="T1" fmla="*/ 0 h 18"/>
                  <a:gd name="T2" fmla="*/ 0 w 21"/>
                  <a:gd name="T3" fmla="*/ 0 h 18"/>
                  <a:gd name="T4" fmla="*/ 0 w 21"/>
                  <a:gd name="T5" fmla="*/ 0 h 18"/>
                  <a:gd name="T6" fmla="*/ 0 w 21"/>
                  <a:gd name="T7" fmla="*/ 0 h 18"/>
                  <a:gd name="T8" fmla="*/ 0 w 21"/>
                  <a:gd name="T9" fmla="*/ 0 h 18"/>
                  <a:gd name="T10" fmla="*/ 0 60000 65536"/>
                  <a:gd name="T11" fmla="*/ 0 60000 65536"/>
                  <a:gd name="T12" fmla="*/ 0 60000 65536"/>
                  <a:gd name="T13" fmla="*/ 0 60000 65536"/>
                  <a:gd name="T14" fmla="*/ 0 60000 65536"/>
                  <a:gd name="T15" fmla="*/ 0 w 21"/>
                  <a:gd name="T16" fmla="*/ 0 h 18"/>
                  <a:gd name="T17" fmla="*/ 21 w 21"/>
                  <a:gd name="T18" fmla="*/ 18 h 18"/>
                </a:gdLst>
                <a:ahLst/>
                <a:cxnLst>
                  <a:cxn ang="T10">
                    <a:pos x="T0" y="T1"/>
                  </a:cxn>
                  <a:cxn ang="T11">
                    <a:pos x="T2" y="T3"/>
                  </a:cxn>
                  <a:cxn ang="T12">
                    <a:pos x="T4" y="T5"/>
                  </a:cxn>
                  <a:cxn ang="T13">
                    <a:pos x="T6" y="T7"/>
                  </a:cxn>
                  <a:cxn ang="T14">
                    <a:pos x="T8" y="T9"/>
                  </a:cxn>
                </a:cxnLst>
                <a:rect l="T15" t="T16" r="T17" b="T18"/>
                <a:pathLst>
                  <a:path w="21" h="18">
                    <a:moveTo>
                      <a:pt x="5" y="0"/>
                    </a:moveTo>
                    <a:lnTo>
                      <a:pt x="0" y="16"/>
                    </a:lnTo>
                    <a:lnTo>
                      <a:pt x="18" y="18"/>
                    </a:lnTo>
                    <a:lnTo>
                      <a:pt x="21" y="3"/>
                    </a:lnTo>
                    <a:lnTo>
                      <a:pt x="5" y="0"/>
                    </a:lnTo>
                    <a:close/>
                  </a:path>
                </a:pathLst>
              </a:custGeom>
              <a:solidFill>
                <a:srgbClr val="FFFFFF"/>
              </a:solidFill>
              <a:ln w="0">
                <a:solidFill>
                  <a:srgbClr val="000000"/>
                </a:solidFill>
                <a:round/>
                <a:headEnd/>
                <a:tailEnd/>
              </a:ln>
            </p:spPr>
            <p:txBody>
              <a:bodyPr/>
              <a:lstStyle/>
              <a:p>
                <a:endParaRPr lang="en-US"/>
              </a:p>
            </p:txBody>
          </p:sp>
          <p:sp>
            <p:nvSpPr>
              <p:cNvPr id="20664" name="Freeform 2048"/>
              <p:cNvSpPr>
                <a:spLocks/>
              </p:cNvSpPr>
              <p:nvPr/>
            </p:nvSpPr>
            <p:spPr bwMode="auto">
              <a:xfrm>
                <a:off x="1507" y="989"/>
                <a:ext cx="7" cy="5"/>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3" y="0"/>
                    </a:moveTo>
                    <a:lnTo>
                      <a:pt x="0" y="14"/>
                    </a:lnTo>
                    <a:lnTo>
                      <a:pt x="17" y="17"/>
                    </a:lnTo>
                    <a:lnTo>
                      <a:pt x="20" y="1"/>
                    </a:lnTo>
                    <a:lnTo>
                      <a:pt x="3" y="0"/>
                    </a:lnTo>
                    <a:close/>
                  </a:path>
                </a:pathLst>
              </a:custGeom>
              <a:solidFill>
                <a:srgbClr val="FFFFFF"/>
              </a:solidFill>
              <a:ln w="0">
                <a:solidFill>
                  <a:srgbClr val="000000"/>
                </a:solidFill>
                <a:round/>
                <a:headEnd/>
                <a:tailEnd/>
              </a:ln>
            </p:spPr>
            <p:txBody>
              <a:bodyPr/>
              <a:lstStyle/>
              <a:p>
                <a:endParaRPr lang="en-US"/>
              </a:p>
            </p:txBody>
          </p:sp>
          <p:sp>
            <p:nvSpPr>
              <p:cNvPr id="20665" name="Freeform 2049"/>
              <p:cNvSpPr>
                <a:spLocks/>
              </p:cNvSpPr>
              <p:nvPr/>
            </p:nvSpPr>
            <p:spPr bwMode="auto">
              <a:xfrm>
                <a:off x="1515" y="990"/>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4" y="0"/>
                    </a:moveTo>
                    <a:lnTo>
                      <a:pt x="0" y="15"/>
                    </a:lnTo>
                    <a:lnTo>
                      <a:pt x="17" y="18"/>
                    </a:lnTo>
                    <a:lnTo>
                      <a:pt x="20" y="3"/>
                    </a:lnTo>
                    <a:lnTo>
                      <a:pt x="4" y="0"/>
                    </a:lnTo>
                    <a:close/>
                  </a:path>
                </a:pathLst>
              </a:custGeom>
              <a:solidFill>
                <a:srgbClr val="FFFFFF"/>
              </a:solidFill>
              <a:ln w="0">
                <a:solidFill>
                  <a:srgbClr val="000000"/>
                </a:solidFill>
                <a:round/>
                <a:headEnd/>
                <a:tailEnd/>
              </a:ln>
            </p:spPr>
            <p:txBody>
              <a:bodyPr/>
              <a:lstStyle/>
              <a:p>
                <a:endParaRPr lang="en-US"/>
              </a:p>
            </p:txBody>
          </p:sp>
          <p:sp>
            <p:nvSpPr>
              <p:cNvPr id="20666" name="Freeform 2050"/>
              <p:cNvSpPr>
                <a:spLocks/>
              </p:cNvSpPr>
              <p:nvPr/>
            </p:nvSpPr>
            <p:spPr bwMode="auto">
              <a:xfrm>
                <a:off x="1496" y="994"/>
                <a:ext cx="7" cy="6"/>
              </a:xfrm>
              <a:custGeom>
                <a:avLst/>
                <a:gdLst>
                  <a:gd name="T0" fmla="*/ 0 w 20"/>
                  <a:gd name="T1" fmla="*/ 0 h 16"/>
                  <a:gd name="T2" fmla="*/ 0 w 20"/>
                  <a:gd name="T3" fmla="*/ 0 h 16"/>
                  <a:gd name="T4" fmla="*/ 0 w 20"/>
                  <a:gd name="T5" fmla="*/ 0 h 16"/>
                  <a:gd name="T6" fmla="*/ 0 w 20"/>
                  <a:gd name="T7" fmla="*/ 0 h 16"/>
                  <a:gd name="T8" fmla="*/ 0 w 20"/>
                  <a:gd name="T9" fmla="*/ 0 h 16"/>
                  <a:gd name="T10" fmla="*/ 0 60000 65536"/>
                  <a:gd name="T11" fmla="*/ 0 60000 65536"/>
                  <a:gd name="T12" fmla="*/ 0 60000 65536"/>
                  <a:gd name="T13" fmla="*/ 0 60000 65536"/>
                  <a:gd name="T14" fmla="*/ 0 60000 65536"/>
                  <a:gd name="T15" fmla="*/ 0 w 20"/>
                  <a:gd name="T16" fmla="*/ 0 h 16"/>
                  <a:gd name="T17" fmla="*/ 20 w 20"/>
                  <a:gd name="T18" fmla="*/ 16 h 16"/>
                </a:gdLst>
                <a:ahLst/>
                <a:cxnLst>
                  <a:cxn ang="T10">
                    <a:pos x="T0" y="T1"/>
                  </a:cxn>
                  <a:cxn ang="T11">
                    <a:pos x="T2" y="T3"/>
                  </a:cxn>
                  <a:cxn ang="T12">
                    <a:pos x="T4" y="T5"/>
                  </a:cxn>
                  <a:cxn ang="T13">
                    <a:pos x="T6" y="T7"/>
                  </a:cxn>
                  <a:cxn ang="T14">
                    <a:pos x="T8" y="T9"/>
                  </a:cxn>
                </a:cxnLst>
                <a:rect l="T15" t="T16" r="T17" b="T18"/>
                <a:pathLst>
                  <a:path w="20" h="16">
                    <a:moveTo>
                      <a:pt x="3" y="0"/>
                    </a:moveTo>
                    <a:lnTo>
                      <a:pt x="0" y="15"/>
                    </a:lnTo>
                    <a:lnTo>
                      <a:pt x="17" y="16"/>
                    </a:lnTo>
                    <a:lnTo>
                      <a:pt x="20" y="2"/>
                    </a:lnTo>
                    <a:lnTo>
                      <a:pt x="3" y="0"/>
                    </a:lnTo>
                    <a:close/>
                  </a:path>
                </a:pathLst>
              </a:custGeom>
              <a:solidFill>
                <a:srgbClr val="FFFFFF"/>
              </a:solidFill>
              <a:ln w="0">
                <a:solidFill>
                  <a:srgbClr val="000000"/>
                </a:solidFill>
                <a:round/>
                <a:headEnd/>
                <a:tailEnd/>
              </a:ln>
            </p:spPr>
            <p:txBody>
              <a:bodyPr/>
              <a:lstStyle/>
              <a:p>
                <a:endParaRPr lang="en-US"/>
              </a:p>
            </p:txBody>
          </p:sp>
          <p:sp>
            <p:nvSpPr>
              <p:cNvPr id="20667" name="Freeform 2051"/>
              <p:cNvSpPr>
                <a:spLocks/>
              </p:cNvSpPr>
              <p:nvPr/>
            </p:nvSpPr>
            <p:spPr bwMode="auto">
              <a:xfrm>
                <a:off x="1506" y="995"/>
                <a:ext cx="6" cy="7"/>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2" y="0"/>
                    </a:moveTo>
                    <a:lnTo>
                      <a:pt x="0" y="15"/>
                    </a:lnTo>
                    <a:lnTo>
                      <a:pt x="17" y="19"/>
                    </a:lnTo>
                    <a:lnTo>
                      <a:pt x="20" y="3"/>
                    </a:lnTo>
                    <a:lnTo>
                      <a:pt x="2" y="0"/>
                    </a:lnTo>
                    <a:close/>
                  </a:path>
                </a:pathLst>
              </a:custGeom>
              <a:solidFill>
                <a:srgbClr val="FFFFFF"/>
              </a:solidFill>
              <a:ln w="0">
                <a:solidFill>
                  <a:srgbClr val="000000"/>
                </a:solidFill>
                <a:round/>
                <a:headEnd/>
                <a:tailEnd/>
              </a:ln>
            </p:spPr>
            <p:txBody>
              <a:bodyPr/>
              <a:lstStyle/>
              <a:p>
                <a:endParaRPr lang="en-US"/>
              </a:p>
            </p:txBody>
          </p:sp>
          <p:sp>
            <p:nvSpPr>
              <p:cNvPr id="20668" name="Freeform 2052"/>
              <p:cNvSpPr>
                <a:spLocks/>
              </p:cNvSpPr>
              <p:nvPr/>
            </p:nvSpPr>
            <p:spPr bwMode="auto">
              <a:xfrm>
                <a:off x="1514" y="997"/>
                <a:ext cx="6" cy="6"/>
              </a:xfrm>
              <a:custGeom>
                <a:avLst/>
                <a:gdLst>
                  <a:gd name="T0" fmla="*/ 0 w 19"/>
                  <a:gd name="T1" fmla="*/ 0 h 18"/>
                  <a:gd name="T2" fmla="*/ 0 w 19"/>
                  <a:gd name="T3" fmla="*/ 0 h 18"/>
                  <a:gd name="T4" fmla="*/ 0 w 19"/>
                  <a:gd name="T5" fmla="*/ 0 h 18"/>
                  <a:gd name="T6" fmla="*/ 0 w 19"/>
                  <a:gd name="T7" fmla="*/ 0 h 18"/>
                  <a:gd name="T8" fmla="*/ 0 w 19"/>
                  <a:gd name="T9" fmla="*/ 0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3" y="0"/>
                    </a:moveTo>
                    <a:lnTo>
                      <a:pt x="0" y="15"/>
                    </a:lnTo>
                    <a:lnTo>
                      <a:pt x="18" y="18"/>
                    </a:lnTo>
                    <a:lnTo>
                      <a:pt x="19" y="3"/>
                    </a:lnTo>
                    <a:lnTo>
                      <a:pt x="3" y="0"/>
                    </a:lnTo>
                    <a:close/>
                  </a:path>
                </a:pathLst>
              </a:custGeom>
              <a:solidFill>
                <a:srgbClr val="FFFFFF"/>
              </a:solidFill>
              <a:ln w="0">
                <a:solidFill>
                  <a:srgbClr val="000000"/>
                </a:solidFill>
                <a:round/>
                <a:headEnd/>
                <a:tailEnd/>
              </a:ln>
            </p:spPr>
            <p:txBody>
              <a:bodyPr/>
              <a:lstStyle/>
              <a:p>
                <a:endParaRPr lang="en-US"/>
              </a:p>
            </p:txBody>
          </p:sp>
          <p:sp>
            <p:nvSpPr>
              <p:cNvPr id="20669" name="Freeform 2053"/>
              <p:cNvSpPr>
                <a:spLocks/>
              </p:cNvSpPr>
              <p:nvPr/>
            </p:nvSpPr>
            <p:spPr bwMode="auto">
              <a:xfrm>
                <a:off x="1495" y="1002"/>
                <a:ext cx="6" cy="5"/>
              </a:xfrm>
              <a:custGeom>
                <a:avLst/>
                <a:gdLst>
                  <a:gd name="T0" fmla="*/ 0 w 18"/>
                  <a:gd name="T1" fmla="*/ 0 h 16"/>
                  <a:gd name="T2" fmla="*/ 0 w 18"/>
                  <a:gd name="T3" fmla="*/ 0 h 16"/>
                  <a:gd name="T4" fmla="*/ 0 w 18"/>
                  <a:gd name="T5" fmla="*/ 0 h 16"/>
                  <a:gd name="T6" fmla="*/ 0 w 18"/>
                  <a:gd name="T7" fmla="*/ 0 h 16"/>
                  <a:gd name="T8" fmla="*/ 0 w 18"/>
                  <a:gd name="T9" fmla="*/ 0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2" y="0"/>
                    </a:moveTo>
                    <a:lnTo>
                      <a:pt x="0" y="15"/>
                    </a:lnTo>
                    <a:lnTo>
                      <a:pt x="16" y="16"/>
                    </a:lnTo>
                    <a:lnTo>
                      <a:pt x="18" y="1"/>
                    </a:lnTo>
                    <a:lnTo>
                      <a:pt x="2" y="0"/>
                    </a:lnTo>
                    <a:close/>
                  </a:path>
                </a:pathLst>
              </a:custGeom>
              <a:solidFill>
                <a:srgbClr val="FFFFFF"/>
              </a:solidFill>
              <a:ln w="0">
                <a:solidFill>
                  <a:srgbClr val="000000"/>
                </a:solidFill>
                <a:round/>
                <a:headEnd/>
                <a:tailEnd/>
              </a:ln>
            </p:spPr>
            <p:txBody>
              <a:bodyPr/>
              <a:lstStyle/>
              <a:p>
                <a:endParaRPr lang="en-US"/>
              </a:p>
            </p:txBody>
          </p:sp>
          <p:sp>
            <p:nvSpPr>
              <p:cNvPr id="20670" name="Freeform 2054"/>
              <p:cNvSpPr>
                <a:spLocks/>
              </p:cNvSpPr>
              <p:nvPr/>
            </p:nvSpPr>
            <p:spPr bwMode="auto">
              <a:xfrm>
                <a:off x="1504" y="1003"/>
                <a:ext cx="6"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4" y="0"/>
                    </a:moveTo>
                    <a:lnTo>
                      <a:pt x="0" y="14"/>
                    </a:lnTo>
                    <a:lnTo>
                      <a:pt x="17" y="19"/>
                    </a:lnTo>
                    <a:lnTo>
                      <a:pt x="20" y="1"/>
                    </a:lnTo>
                    <a:lnTo>
                      <a:pt x="4" y="0"/>
                    </a:lnTo>
                    <a:close/>
                  </a:path>
                </a:pathLst>
              </a:custGeom>
              <a:solidFill>
                <a:srgbClr val="FFFFFF"/>
              </a:solidFill>
              <a:ln w="0">
                <a:solidFill>
                  <a:srgbClr val="000000"/>
                </a:solidFill>
                <a:round/>
                <a:headEnd/>
                <a:tailEnd/>
              </a:ln>
            </p:spPr>
            <p:txBody>
              <a:bodyPr/>
              <a:lstStyle/>
              <a:p>
                <a:endParaRPr lang="en-US"/>
              </a:p>
            </p:txBody>
          </p:sp>
          <p:sp>
            <p:nvSpPr>
              <p:cNvPr id="20671" name="Freeform 2055"/>
              <p:cNvSpPr>
                <a:spLocks/>
              </p:cNvSpPr>
              <p:nvPr/>
            </p:nvSpPr>
            <p:spPr bwMode="auto">
              <a:xfrm>
                <a:off x="1512" y="1004"/>
                <a:ext cx="7" cy="6"/>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5" y="0"/>
                    </a:moveTo>
                    <a:lnTo>
                      <a:pt x="0" y="15"/>
                    </a:lnTo>
                    <a:lnTo>
                      <a:pt x="18" y="19"/>
                    </a:lnTo>
                    <a:lnTo>
                      <a:pt x="21" y="3"/>
                    </a:lnTo>
                    <a:lnTo>
                      <a:pt x="5" y="0"/>
                    </a:lnTo>
                    <a:close/>
                  </a:path>
                </a:pathLst>
              </a:custGeom>
              <a:solidFill>
                <a:srgbClr val="FFFFFF"/>
              </a:solidFill>
              <a:ln w="0">
                <a:solidFill>
                  <a:srgbClr val="000000"/>
                </a:solidFill>
                <a:round/>
                <a:headEnd/>
                <a:tailEnd/>
              </a:ln>
            </p:spPr>
            <p:txBody>
              <a:bodyPr/>
              <a:lstStyle/>
              <a:p>
                <a:endParaRPr lang="en-US"/>
              </a:p>
            </p:txBody>
          </p:sp>
          <p:sp>
            <p:nvSpPr>
              <p:cNvPr id="20672" name="Freeform 2056"/>
              <p:cNvSpPr>
                <a:spLocks/>
              </p:cNvSpPr>
              <p:nvPr/>
            </p:nvSpPr>
            <p:spPr bwMode="auto">
              <a:xfrm>
                <a:off x="1377" y="1043"/>
                <a:ext cx="169" cy="77"/>
              </a:xfrm>
              <a:custGeom>
                <a:avLst/>
                <a:gdLst>
                  <a:gd name="T0" fmla="*/ 0 w 505"/>
                  <a:gd name="T1" fmla="*/ 0 h 231"/>
                  <a:gd name="T2" fmla="*/ 0 w 505"/>
                  <a:gd name="T3" fmla="*/ 0 h 231"/>
                  <a:gd name="T4" fmla="*/ 0 w 505"/>
                  <a:gd name="T5" fmla="*/ 0 h 231"/>
                  <a:gd name="T6" fmla="*/ 1 w 505"/>
                  <a:gd name="T7" fmla="*/ 0 h 231"/>
                  <a:gd name="T8" fmla="*/ 2 w 505"/>
                  <a:gd name="T9" fmla="*/ 0 h 231"/>
                  <a:gd name="T10" fmla="*/ 2 w 505"/>
                  <a:gd name="T11" fmla="*/ 0 h 231"/>
                  <a:gd name="T12" fmla="*/ 2 w 505"/>
                  <a:gd name="T13" fmla="*/ 1 h 231"/>
                  <a:gd name="T14" fmla="*/ 2 w 505"/>
                  <a:gd name="T15" fmla="*/ 1 h 231"/>
                  <a:gd name="T16" fmla="*/ 0 w 505"/>
                  <a:gd name="T17" fmla="*/ 0 h 231"/>
                  <a:gd name="T18" fmla="*/ 0 w 505"/>
                  <a:gd name="T19" fmla="*/ 0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5"/>
                  <a:gd name="T31" fmla="*/ 0 h 231"/>
                  <a:gd name="T32" fmla="*/ 505 w 505"/>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5" h="231">
                    <a:moveTo>
                      <a:pt x="0" y="64"/>
                    </a:moveTo>
                    <a:lnTo>
                      <a:pt x="0" y="63"/>
                    </a:lnTo>
                    <a:lnTo>
                      <a:pt x="113" y="0"/>
                    </a:lnTo>
                    <a:lnTo>
                      <a:pt x="123" y="0"/>
                    </a:lnTo>
                    <a:lnTo>
                      <a:pt x="504" y="111"/>
                    </a:lnTo>
                    <a:lnTo>
                      <a:pt x="505" y="115"/>
                    </a:lnTo>
                    <a:lnTo>
                      <a:pt x="412" y="228"/>
                    </a:lnTo>
                    <a:lnTo>
                      <a:pt x="405" y="231"/>
                    </a:lnTo>
                    <a:lnTo>
                      <a:pt x="3" y="68"/>
                    </a:lnTo>
                    <a:lnTo>
                      <a:pt x="0" y="64"/>
                    </a:lnTo>
                    <a:close/>
                  </a:path>
                </a:pathLst>
              </a:custGeom>
              <a:solidFill>
                <a:srgbClr val="FFFFFF"/>
              </a:solidFill>
              <a:ln w="0">
                <a:solidFill>
                  <a:srgbClr val="000000"/>
                </a:solidFill>
                <a:round/>
                <a:headEnd/>
                <a:tailEnd/>
              </a:ln>
            </p:spPr>
            <p:txBody>
              <a:bodyPr/>
              <a:lstStyle/>
              <a:p>
                <a:endParaRPr lang="en-US"/>
              </a:p>
            </p:txBody>
          </p:sp>
          <p:sp>
            <p:nvSpPr>
              <p:cNvPr id="20673" name="Freeform 2057"/>
              <p:cNvSpPr>
                <a:spLocks/>
              </p:cNvSpPr>
              <p:nvPr/>
            </p:nvSpPr>
            <p:spPr bwMode="auto">
              <a:xfrm>
                <a:off x="1377" y="1064"/>
                <a:ext cx="171" cy="59"/>
              </a:xfrm>
              <a:custGeom>
                <a:avLst/>
                <a:gdLst>
                  <a:gd name="T0" fmla="*/ 2 w 514"/>
                  <a:gd name="T1" fmla="*/ 1 h 176"/>
                  <a:gd name="T2" fmla="*/ 0 w 514"/>
                  <a:gd name="T3" fmla="*/ 0 h 176"/>
                  <a:gd name="T4" fmla="*/ 0 w 514"/>
                  <a:gd name="T5" fmla="*/ 0 h 176"/>
                  <a:gd name="T6" fmla="*/ 0 w 514"/>
                  <a:gd name="T7" fmla="*/ 0 h 176"/>
                  <a:gd name="T8" fmla="*/ 0 w 514"/>
                  <a:gd name="T9" fmla="*/ 0 h 176"/>
                  <a:gd name="T10" fmla="*/ 0 w 514"/>
                  <a:gd name="T11" fmla="*/ 0 h 176"/>
                  <a:gd name="T12" fmla="*/ 2 w 514"/>
                  <a:gd name="T13" fmla="*/ 1 h 176"/>
                  <a:gd name="T14" fmla="*/ 2 w 514"/>
                  <a:gd name="T15" fmla="*/ 1 h 176"/>
                  <a:gd name="T16" fmla="*/ 2 w 514"/>
                  <a:gd name="T17" fmla="*/ 0 h 176"/>
                  <a:gd name="T18" fmla="*/ 2 w 514"/>
                  <a:gd name="T19" fmla="*/ 0 h 176"/>
                  <a:gd name="T20" fmla="*/ 2 w 514"/>
                  <a:gd name="T21" fmla="*/ 0 h 176"/>
                  <a:gd name="T22" fmla="*/ 2 w 514"/>
                  <a:gd name="T23" fmla="*/ 0 h 176"/>
                  <a:gd name="T24" fmla="*/ 2 w 514"/>
                  <a:gd name="T25" fmla="*/ 0 h 176"/>
                  <a:gd name="T26" fmla="*/ 2 w 514"/>
                  <a:gd name="T27" fmla="*/ 1 h 176"/>
                  <a:gd name="T28" fmla="*/ 2 w 514"/>
                  <a:gd name="T29" fmla="*/ 1 h 1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4"/>
                  <a:gd name="T46" fmla="*/ 0 h 176"/>
                  <a:gd name="T47" fmla="*/ 514 w 514"/>
                  <a:gd name="T48" fmla="*/ 176 h 1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4" h="176">
                    <a:moveTo>
                      <a:pt x="410" y="158"/>
                    </a:moveTo>
                    <a:lnTo>
                      <a:pt x="3" y="0"/>
                    </a:lnTo>
                    <a:lnTo>
                      <a:pt x="0" y="0"/>
                    </a:lnTo>
                    <a:lnTo>
                      <a:pt x="0" y="1"/>
                    </a:lnTo>
                    <a:lnTo>
                      <a:pt x="5" y="10"/>
                    </a:lnTo>
                    <a:lnTo>
                      <a:pt x="6" y="11"/>
                    </a:lnTo>
                    <a:lnTo>
                      <a:pt x="416" y="176"/>
                    </a:lnTo>
                    <a:lnTo>
                      <a:pt x="420" y="176"/>
                    </a:lnTo>
                    <a:lnTo>
                      <a:pt x="514" y="64"/>
                    </a:lnTo>
                    <a:lnTo>
                      <a:pt x="514" y="62"/>
                    </a:lnTo>
                    <a:lnTo>
                      <a:pt x="508" y="51"/>
                    </a:lnTo>
                    <a:lnTo>
                      <a:pt x="506" y="48"/>
                    </a:lnTo>
                    <a:lnTo>
                      <a:pt x="506" y="52"/>
                    </a:lnTo>
                    <a:lnTo>
                      <a:pt x="414" y="157"/>
                    </a:lnTo>
                    <a:lnTo>
                      <a:pt x="410" y="158"/>
                    </a:lnTo>
                    <a:close/>
                  </a:path>
                </a:pathLst>
              </a:custGeom>
              <a:solidFill>
                <a:srgbClr val="ABABAB"/>
              </a:solidFill>
              <a:ln w="0">
                <a:solidFill>
                  <a:srgbClr val="000000"/>
                </a:solidFill>
                <a:round/>
                <a:headEnd/>
                <a:tailEnd/>
              </a:ln>
            </p:spPr>
            <p:txBody>
              <a:bodyPr/>
              <a:lstStyle/>
              <a:p>
                <a:endParaRPr lang="en-US"/>
              </a:p>
            </p:txBody>
          </p:sp>
          <p:sp>
            <p:nvSpPr>
              <p:cNvPr id="20674" name="Freeform 2058"/>
              <p:cNvSpPr>
                <a:spLocks/>
              </p:cNvSpPr>
              <p:nvPr/>
            </p:nvSpPr>
            <p:spPr bwMode="auto">
              <a:xfrm>
                <a:off x="1386" y="1053"/>
                <a:ext cx="101" cy="41"/>
              </a:xfrm>
              <a:custGeom>
                <a:avLst/>
                <a:gdLst>
                  <a:gd name="T0" fmla="*/ 0 w 301"/>
                  <a:gd name="T1" fmla="*/ 0 h 124"/>
                  <a:gd name="T2" fmla="*/ 0 w 301"/>
                  <a:gd name="T3" fmla="*/ 0 h 124"/>
                  <a:gd name="T4" fmla="*/ 0 w 301"/>
                  <a:gd name="T5" fmla="*/ 0 h 124"/>
                  <a:gd name="T6" fmla="*/ 0 w 301"/>
                  <a:gd name="T7" fmla="*/ 0 h 124"/>
                  <a:gd name="T8" fmla="*/ 1 w 301"/>
                  <a:gd name="T9" fmla="*/ 1 h 124"/>
                  <a:gd name="T10" fmla="*/ 1 w 301"/>
                  <a:gd name="T11" fmla="*/ 1 h 124"/>
                  <a:gd name="T12" fmla="*/ 1 w 301"/>
                  <a:gd name="T13" fmla="*/ 0 h 124"/>
                  <a:gd name="T14" fmla="*/ 1 w 301"/>
                  <a:gd name="T15" fmla="*/ 0 h 124"/>
                  <a:gd name="T16" fmla="*/ 0 w 301"/>
                  <a:gd name="T17" fmla="*/ 0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1"/>
                  <a:gd name="T28" fmla="*/ 0 h 124"/>
                  <a:gd name="T29" fmla="*/ 301 w 301"/>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1" h="124">
                    <a:moveTo>
                      <a:pt x="71" y="0"/>
                    </a:moveTo>
                    <a:lnTo>
                      <a:pt x="67" y="0"/>
                    </a:lnTo>
                    <a:lnTo>
                      <a:pt x="0" y="34"/>
                    </a:lnTo>
                    <a:lnTo>
                      <a:pt x="0" y="37"/>
                    </a:lnTo>
                    <a:lnTo>
                      <a:pt x="234" y="124"/>
                    </a:lnTo>
                    <a:lnTo>
                      <a:pt x="238" y="124"/>
                    </a:lnTo>
                    <a:lnTo>
                      <a:pt x="301" y="77"/>
                    </a:lnTo>
                    <a:lnTo>
                      <a:pt x="299" y="76"/>
                    </a:lnTo>
                    <a:lnTo>
                      <a:pt x="71" y="0"/>
                    </a:lnTo>
                    <a:close/>
                  </a:path>
                </a:pathLst>
              </a:custGeom>
              <a:solidFill>
                <a:srgbClr val="000000"/>
              </a:solidFill>
              <a:ln w="0">
                <a:solidFill>
                  <a:srgbClr val="FFFFFF"/>
                </a:solidFill>
                <a:round/>
                <a:headEnd/>
                <a:tailEnd/>
              </a:ln>
            </p:spPr>
            <p:txBody>
              <a:bodyPr/>
              <a:lstStyle/>
              <a:p>
                <a:endParaRPr lang="en-US"/>
              </a:p>
            </p:txBody>
          </p:sp>
          <p:sp>
            <p:nvSpPr>
              <p:cNvPr id="20675" name="Freeform 2059"/>
              <p:cNvSpPr>
                <a:spLocks/>
              </p:cNvSpPr>
              <p:nvPr/>
            </p:nvSpPr>
            <p:spPr bwMode="auto">
              <a:xfrm>
                <a:off x="1386" y="1053"/>
                <a:ext cx="101" cy="41"/>
              </a:xfrm>
              <a:custGeom>
                <a:avLst/>
                <a:gdLst>
                  <a:gd name="T0" fmla="*/ 0 w 301"/>
                  <a:gd name="T1" fmla="*/ 0 h 124"/>
                  <a:gd name="T2" fmla="*/ 0 w 301"/>
                  <a:gd name="T3" fmla="*/ 0 h 124"/>
                  <a:gd name="T4" fmla="*/ 0 w 301"/>
                  <a:gd name="T5" fmla="*/ 0 h 124"/>
                  <a:gd name="T6" fmla="*/ 0 w 301"/>
                  <a:gd name="T7" fmla="*/ 0 h 124"/>
                  <a:gd name="T8" fmla="*/ 1 w 301"/>
                  <a:gd name="T9" fmla="*/ 1 h 124"/>
                  <a:gd name="T10" fmla="*/ 1 w 301"/>
                  <a:gd name="T11" fmla="*/ 1 h 124"/>
                  <a:gd name="T12" fmla="*/ 1 w 301"/>
                  <a:gd name="T13" fmla="*/ 0 h 124"/>
                  <a:gd name="T14" fmla="*/ 1 w 301"/>
                  <a:gd name="T15" fmla="*/ 0 h 124"/>
                  <a:gd name="T16" fmla="*/ 0 w 301"/>
                  <a:gd name="T17" fmla="*/ 0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1"/>
                  <a:gd name="T28" fmla="*/ 0 h 124"/>
                  <a:gd name="T29" fmla="*/ 301 w 301"/>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1" h="124">
                    <a:moveTo>
                      <a:pt x="71" y="0"/>
                    </a:moveTo>
                    <a:lnTo>
                      <a:pt x="67" y="0"/>
                    </a:lnTo>
                    <a:lnTo>
                      <a:pt x="0" y="34"/>
                    </a:lnTo>
                    <a:lnTo>
                      <a:pt x="0" y="37"/>
                    </a:lnTo>
                    <a:lnTo>
                      <a:pt x="234" y="124"/>
                    </a:lnTo>
                    <a:lnTo>
                      <a:pt x="238" y="124"/>
                    </a:lnTo>
                    <a:lnTo>
                      <a:pt x="301" y="77"/>
                    </a:lnTo>
                    <a:lnTo>
                      <a:pt x="299" y="76"/>
                    </a:lnTo>
                    <a:lnTo>
                      <a:pt x="71" y="0"/>
                    </a:lnTo>
                    <a:close/>
                  </a:path>
                </a:pathLst>
              </a:custGeom>
              <a:solidFill>
                <a:srgbClr val="000000"/>
              </a:solidFill>
              <a:ln w="0">
                <a:solidFill>
                  <a:srgbClr val="FFFFFF"/>
                </a:solidFill>
                <a:round/>
                <a:headEnd/>
                <a:tailEnd/>
              </a:ln>
            </p:spPr>
            <p:txBody>
              <a:bodyPr/>
              <a:lstStyle/>
              <a:p>
                <a:endParaRPr lang="en-US"/>
              </a:p>
            </p:txBody>
          </p:sp>
          <p:sp>
            <p:nvSpPr>
              <p:cNvPr id="20676" name="Freeform 2060"/>
              <p:cNvSpPr>
                <a:spLocks/>
              </p:cNvSpPr>
              <p:nvPr/>
            </p:nvSpPr>
            <p:spPr bwMode="auto">
              <a:xfrm>
                <a:off x="1495" y="1075"/>
                <a:ext cx="18" cy="5"/>
              </a:xfrm>
              <a:custGeom>
                <a:avLst/>
                <a:gdLst>
                  <a:gd name="T0" fmla="*/ 0 w 52"/>
                  <a:gd name="T1" fmla="*/ 0 h 13"/>
                  <a:gd name="T2" fmla="*/ 0 w 52"/>
                  <a:gd name="T3" fmla="*/ 0 h 13"/>
                  <a:gd name="T4" fmla="*/ 0 w 52"/>
                  <a:gd name="T5" fmla="*/ 0 h 13"/>
                  <a:gd name="T6" fmla="*/ 0 w 52"/>
                  <a:gd name="T7" fmla="*/ 0 h 13"/>
                  <a:gd name="T8" fmla="*/ 0 w 52"/>
                  <a:gd name="T9" fmla="*/ 0 h 13"/>
                  <a:gd name="T10" fmla="*/ 0 w 52"/>
                  <a:gd name="T11" fmla="*/ 0 h 13"/>
                  <a:gd name="T12" fmla="*/ 0 w 52"/>
                  <a:gd name="T13" fmla="*/ 0 h 13"/>
                  <a:gd name="T14" fmla="*/ 0 w 52"/>
                  <a:gd name="T15" fmla="*/ 0 h 13"/>
                  <a:gd name="T16" fmla="*/ 0 w 52"/>
                  <a:gd name="T17" fmla="*/ 0 h 13"/>
                  <a:gd name="T18" fmla="*/ 0 w 52"/>
                  <a:gd name="T19" fmla="*/ 0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13"/>
                  <a:gd name="T32" fmla="*/ 52 w 52"/>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13">
                    <a:moveTo>
                      <a:pt x="0" y="0"/>
                    </a:moveTo>
                    <a:lnTo>
                      <a:pt x="0" y="2"/>
                    </a:lnTo>
                    <a:lnTo>
                      <a:pt x="36" y="13"/>
                    </a:lnTo>
                    <a:lnTo>
                      <a:pt x="41" y="13"/>
                    </a:lnTo>
                    <a:lnTo>
                      <a:pt x="52" y="4"/>
                    </a:lnTo>
                    <a:lnTo>
                      <a:pt x="48" y="3"/>
                    </a:lnTo>
                    <a:lnTo>
                      <a:pt x="48" y="4"/>
                    </a:lnTo>
                    <a:lnTo>
                      <a:pt x="41" y="12"/>
                    </a:lnTo>
                    <a:lnTo>
                      <a:pt x="36" y="12"/>
                    </a:lnTo>
                    <a:lnTo>
                      <a:pt x="0" y="0"/>
                    </a:lnTo>
                    <a:close/>
                  </a:path>
                </a:pathLst>
              </a:custGeom>
              <a:solidFill>
                <a:srgbClr val="000000"/>
              </a:solidFill>
              <a:ln w="0">
                <a:solidFill>
                  <a:srgbClr val="000000"/>
                </a:solidFill>
                <a:round/>
                <a:headEnd/>
                <a:tailEnd/>
              </a:ln>
            </p:spPr>
            <p:txBody>
              <a:bodyPr/>
              <a:lstStyle/>
              <a:p>
                <a:endParaRPr lang="en-US"/>
              </a:p>
            </p:txBody>
          </p:sp>
          <p:sp>
            <p:nvSpPr>
              <p:cNvPr id="20677" name="Freeform 2061"/>
              <p:cNvSpPr>
                <a:spLocks/>
              </p:cNvSpPr>
              <p:nvPr/>
            </p:nvSpPr>
            <p:spPr bwMode="auto">
              <a:xfrm>
                <a:off x="1482" y="1083"/>
                <a:ext cx="22" cy="7"/>
              </a:xfrm>
              <a:custGeom>
                <a:avLst/>
                <a:gdLst>
                  <a:gd name="T0" fmla="*/ 0 w 66"/>
                  <a:gd name="T1" fmla="*/ 0 h 22"/>
                  <a:gd name="T2" fmla="*/ 0 w 66"/>
                  <a:gd name="T3" fmla="*/ 0 h 22"/>
                  <a:gd name="T4" fmla="*/ 0 w 66"/>
                  <a:gd name="T5" fmla="*/ 0 h 22"/>
                  <a:gd name="T6" fmla="*/ 0 w 66"/>
                  <a:gd name="T7" fmla="*/ 0 h 22"/>
                  <a:gd name="T8" fmla="*/ 0 w 66"/>
                  <a:gd name="T9" fmla="*/ 0 h 22"/>
                  <a:gd name="T10" fmla="*/ 0 w 66"/>
                  <a:gd name="T11" fmla="*/ 0 h 22"/>
                  <a:gd name="T12" fmla="*/ 0 w 66"/>
                  <a:gd name="T13" fmla="*/ 0 h 22"/>
                  <a:gd name="T14" fmla="*/ 0 w 66"/>
                  <a:gd name="T15" fmla="*/ 0 h 22"/>
                  <a:gd name="T16" fmla="*/ 0 w 66"/>
                  <a:gd name="T17" fmla="*/ 0 h 22"/>
                  <a:gd name="T18" fmla="*/ 0 w 66"/>
                  <a:gd name="T19" fmla="*/ 0 h 22"/>
                  <a:gd name="T20" fmla="*/ 0 w 66"/>
                  <a:gd name="T21" fmla="*/ 0 h 22"/>
                  <a:gd name="T22" fmla="*/ 0 w 66"/>
                  <a:gd name="T23" fmla="*/ 0 h 22"/>
                  <a:gd name="T24" fmla="*/ 0 w 66"/>
                  <a:gd name="T25" fmla="*/ 0 h 22"/>
                  <a:gd name="T26" fmla="*/ 0 w 66"/>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22"/>
                  <a:gd name="T44" fmla="*/ 66 w 66"/>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22">
                    <a:moveTo>
                      <a:pt x="2" y="9"/>
                    </a:moveTo>
                    <a:lnTo>
                      <a:pt x="0" y="11"/>
                    </a:lnTo>
                    <a:lnTo>
                      <a:pt x="38" y="22"/>
                    </a:lnTo>
                    <a:lnTo>
                      <a:pt x="42" y="22"/>
                    </a:lnTo>
                    <a:lnTo>
                      <a:pt x="66" y="2"/>
                    </a:lnTo>
                    <a:lnTo>
                      <a:pt x="64" y="0"/>
                    </a:lnTo>
                    <a:lnTo>
                      <a:pt x="64" y="2"/>
                    </a:lnTo>
                    <a:lnTo>
                      <a:pt x="53" y="12"/>
                    </a:lnTo>
                    <a:lnTo>
                      <a:pt x="51" y="11"/>
                    </a:lnTo>
                    <a:lnTo>
                      <a:pt x="51" y="13"/>
                    </a:lnTo>
                    <a:lnTo>
                      <a:pt x="41" y="21"/>
                    </a:lnTo>
                    <a:lnTo>
                      <a:pt x="38" y="21"/>
                    </a:lnTo>
                    <a:lnTo>
                      <a:pt x="2" y="9"/>
                    </a:lnTo>
                    <a:close/>
                  </a:path>
                </a:pathLst>
              </a:custGeom>
              <a:solidFill>
                <a:srgbClr val="000000"/>
              </a:solidFill>
              <a:ln w="0">
                <a:solidFill>
                  <a:srgbClr val="000000"/>
                </a:solidFill>
                <a:round/>
                <a:headEnd/>
                <a:tailEnd/>
              </a:ln>
            </p:spPr>
            <p:txBody>
              <a:bodyPr/>
              <a:lstStyle/>
              <a:p>
                <a:endParaRPr lang="en-US"/>
              </a:p>
            </p:txBody>
          </p:sp>
          <p:sp>
            <p:nvSpPr>
              <p:cNvPr id="20678" name="Freeform 2062"/>
              <p:cNvSpPr>
                <a:spLocks/>
              </p:cNvSpPr>
              <p:nvPr/>
            </p:nvSpPr>
            <p:spPr bwMode="auto">
              <a:xfrm>
                <a:off x="1469" y="1096"/>
                <a:ext cx="18" cy="6"/>
              </a:xfrm>
              <a:custGeom>
                <a:avLst/>
                <a:gdLst>
                  <a:gd name="T0" fmla="*/ 0 w 53"/>
                  <a:gd name="T1" fmla="*/ 0 h 16"/>
                  <a:gd name="T2" fmla="*/ 0 w 53"/>
                  <a:gd name="T3" fmla="*/ 0 h 16"/>
                  <a:gd name="T4" fmla="*/ 0 w 53"/>
                  <a:gd name="T5" fmla="*/ 0 h 16"/>
                  <a:gd name="T6" fmla="*/ 0 w 53"/>
                  <a:gd name="T7" fmla="*/ 0 h 16"/>
                  <a:gd name="T8" fmla="*/ 0 w 53"/>
                  <a:gd name="T9" fmla="*/ 0 h 16"/>
                  <a:gd name="T10" fmla="*/ 0 w 53"/>
                  <a:gd name="T11" fmla="*/ 0 h 16"/>
                  <a:gd name="T12" fmla="*/ 0 w 53"/>
                  <a:gd name="T13" fmla="*/ 0 h 16"/>
                  <a:gd name="T14" fmla="*/ 0 w 53"/>
                  <a:gd name="T15" fmla="*/ 0 h 16"/>
                  <a:gd name="T16" fmla="*/ 0 w 53"/>
                  <a:gd name="T17" fmla="*/ 0 h 16"/>
                  <a:gd name="T18" fmla="*/ 0 w 53"/>
                  <a:gd name="T19" fmla="*/ 0 h 16"/>
                  <a:gd name="T20" fmla="*/ 0 w 53"/>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
                  <a:gd name="T34" fmla="*/ 0 h 16"/>
                  <a:gd name="T35" fmla="*/ 53 w 53"/>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 h="16">
                    <a:moveTo>
                      <a:pt x="0" y="0"/>
                    </a:moveTo>
                    <a:lnTo>
                      <a:pt x="0" y="1"/>
                    </a:lnTo>
                    <a:lnTo>
                      <a:pt x="37" y="16"/>
                    </a:lnTo>
                    <a:lnTo>
                      <a:pt x="43" y="14"/>
                    </a:lnTo>
                    <a:lnTo>
                      <a:pt x="53" y="5"/>
                    </a:lnTo>
                    <a:lnTo>
                      <a:pt x="53" y="4"/>
                    </a:lnTo>
                    <a:lnTo>
                      <a:pt x="50" y="3"/>
                    </a:lnTo>
                    <a:lnTo>
                      <a:pt x="50" y="5"/>
                    </a:lnTo>
                    <a:lnTo>
                      <a:pt x="42" y="13"/>
                    </a:lnTo>
                    <a:lnTo>
                      <a:pt x="37" y="13"/>
                    </a:lnTo>
                    <a:lnTo>
                      <a:pt x="0" y="0"/>
                    </a:lnTo>
                    <a:close/>
                  </a:path>
                </a:pathLst>
              </a:custGeom>
              <a:solidFill>
                <a:srgbClr val="000000"/>
              </a:solidFill>
              <a:ln w="0">
                <a:solidFill>
                  <a:srgbClr val="000000"/>
                </a:solidFill>
                <a:round/>
                <a:headEnd/>
                <a:tailEnd/>
              </a:ln>
            </p:spPr>
            <p:txBody>
              <a:bodyPr/>
              <a:lstStyle/>
              <a:p>
                <a:endParaRPr lang="en-US"/>
              </a:p>
            </p:txBody>
          </p:sp>
          <p:sp>
            <p:nvSpPr>
              <p:cNvPr id="20679" name="Line 2063"/>
              <p:cNvSpPr>
                <a:spLocks noChangeShapeType="1"/>
              </p:cNvSpPr>
              <p:nvPr/>
            </p:nvSpPr>
            <p:spPr bwMode="auto">
              <a:xfrm>
                <a:off x="1545" y="1080"/>
                <a:ext cx="1" cy="2"/>
              </a:xfrm>
              <a:prstGeom prst="line">
                <a:avLst/>
              </a:prstGeom>
              <a:noFill/>
              <a:ln w="0">
                <a:solidFill>
                  <a:srgbClr val="000000"/>
                </a:solidFill>
                <a:round/>
                <a:headEnd/>
                <a:tailEnd/>
              </a:ln>
            </p:spPr>
            <p:txBody>
              <a:bodyPr/>
              <a:lstStyle/>
              <a:p>
                <a:endParaRPr lang="en-US"/>
              </a:p>
            </p:txBody>
          </p:sp>
          <p:sp>
            <p:nvSpPr>
              <p:cNvPr id="20680" name="Freeform 2064"/>
              <p:cNvSpPr>
                <a:spLocks/>
              </p:cNvSpPr>
              <p:nvPr/>
            </p:nvSpPr>
            <p:spPr bwMode="auto">
              <a:xfrm>
                <a:off x="1515" y="1078"/>
                <a:ext cx="21" cy="10"/>
              </a:xfrm>
              <a:custGeom>
                <a:avLst/>
                <a:gdLst>
                  <a:gd name="T0" fmla="*/ 0 w 65"/>
                  <a:gd name="T1" fmla="*/ 0 h 30"/>
                  <a:gd name="T2" fmla="*/ 0 w 65"/>
                  <a:gd name="T3" fmla="*/ 0 h 30"/>
                  <a:gd name="T4" fmla="*/ 0 w 65"/>
                  <a:gd name="T5" fmla="*/ 0 h 30"/>
                  <a:gd name="T6" fmla="*/ 0 w 65"/>
                  <a:gd name="T7" fmla="*/ 0 h 30"/>
                  <a:gd name="T8" fmla="*/ 0 w 65"/>
                  <a:gd name="T9" fmla="*/ 0 h 30"/>
                  <a:gd name="T10" fmla="*/ 0 60000 65536"/>
                  <a:gd name="T11" fmla="*/ 0 60000 65536"/>
                  <a:gd name="T12" fmla="*/ 0 60000 65536"/>
                  <a:gd name="T13" fmla="*/ 0 60000 65536"/>
                  <a:gd name="T14" fmla="*/ 0 60000 65536"/>
                  <a:gd name="T15" fmla="*/ 0 w 65"/>
                  <a:gd name="T16" fmla="*/ 0 h 30"/>
                  <a:gd name="T17" fmla="*/ 65 w 65"/>
                  <a:gd name="T18" fmla="*/ 30 h 30"/>
                </a:gdLst>
                <a:ahLst/>
                <a:cxnLst>
                  <a:cxn ang="T10">
                    <a:pos x="T0" y="T1"/>
                  </a:cxn>
                  <a:cxn ang="T11">
                    <a:pos x="T2" y="T3"/>
                  </a:cxn>
                  <a:cxn ang="T12">
                    <a:pos x="T4" y="T5"/>
                  </a:cxn>
                  <a:cxn ang="T13">
                    <a:pos x="T6" y="T7"/>
                  </a:cxn>
                  <a:cxn ang="T14">
                    <a:pos x="T8" y="T9"/>
                  </a:cxn>
                </a:cxnLst>
                <a:rect l="T15" t="T16" r="T17" b="T18"/>
                <a:pathLst>
                  <a:path w="65" h="30">
                    <a:moveTo>
                      <a:pt x="0" y="11"/>
                    </a:moveTo>
                    <a:lnTo>
                      <a:pt x="12" y="0"/>
                    </a:lnTo>
                    <a:lnTo>
                      <a:pt x="65" y="16"/>
                    </a:lnTo>
                    <a:lnTo>
                      <a:pt x="52" y="30"/>
                    </a:lnTo>
                    <a:lnTo>
                      <a:pt x="0" y="11"/>
                    </a:lnTo>
                    <a:close/>
                  </a:path>
                </a:pathLst>
              </a:custGeom>
              <a:solidFill>
                <a:srgbClr val="0000FF"/>
              </a:solidFill>
              <a:ln w="0">
                <a:solidFill>
                  <a:srgbClr val="000000"/>
                </a:solidFill>
                <a:round/>
                <a:headEnd/>
                <a:tailEnd/>
              </a:ln>
            </p:spPr>
            <p:txBody>
              <a:bodyPr/>
              <a:lstStyle/>
              <a:p>
                <a:endParaRPr lang="en-US"/>
              </a:p>
            </p:txBody>
          </p:sp>
          <p:sp>
            <p:nvSpPr>
              <p:cNvPr id="20681" name="Freeform 2065"/>
              <p:cNvSpPr>
                <a:spLocks/>
              </p:cNvSpPr>
              <p:nvPr/>
            </p:nvSpPr>
            <p:spPr bwMode="auto">
              <a:xfrm>
                <a:off x="1514" y="1078"/>
                <a:ext cx="22" cy="6"/>
              </a:xfrm>
              <a:custGeom>
                <a:avLst/>
                <a:gdLst>
                  <a:gd name="T0" fmla="*/ 0 w 66"/>
                  <a:gd name="T1" fmla="*/ 0 h 16"/>
                  <a:gd name="T2" fmla="*/ 0 w 66"/>
                  <a:gd name="T3" fmla="*/ 0 h 16"/>
                  <a:gd name="T4" fmla="*/ 0 w 66"/>
                  <a:gd name="T5" fmla="*/ 0 h 16"/>
                  <a:gd name="T6" fmla="*/ 0 w 66"/>
                  <a:gd name="T7" fmla="*/ 0 h 16"/>
                  <a:gd name="T8" fmla="*/ 0 w 66"/>
                  <a:gd name="T9" fmla="*/ 0 h 16"/>
                  <a:gd name="T10" fmla="*/ 0 60000 65536"/>
                  <a:gd name="T11" fmla="*/ 0 60000 65536"/>
                  <a:gd name="T12" fmla="*/ 0 60000 65536"/>
                  <a:gd name="T13" fmla="*/ 0 60000 65536"/>
                  <a:gd name="T14" fmla="*/ 0 60000 65536"/>
                  <a:gd name="T15" fmla="*/ 0 w 66"/>
                  <a:gd name="T16" fmla="*/ 0 h 16"/>
                  <a:gd name="T17" fmla="*/ 66 w 66"/>
                  <a:gd name="T18" fmla="*/ 16 h 16"/>
                </a:gdLst>
                <a:ahLst/>
                <a:cxnLst>
                  <a:cxn ang="T10">
                    <a:pos x="T0" y="T1"/>
                  </a:cxn>
                  <a:cxn ang="T11">
                    <a:pos x="T2" y="T3"/>
                  </a:cxn>
                  <a:cxn ang="T12">
                    <a:pos x="T4" y="T5"/>
                  </a:cxn>
                  <a:cxn ang="T13">
                    <a:pos x="T6" y="T7"/>
                  </a:cxn>
                  <a:cxn ang="T14">
                    <a:pos x="T8" y="T9"/>
                  </a:cxn>
                </a:cxnLst>
                <a:rect l="T15" t="T16" r="T17" b="T18"/>
                <a:pathLst>
                  <a:path w="66" h="16">
                    <a:moveTo>
                      <a:pt x="1" y="11"/>
                    </a:moveTo>
                    <a:lnTo>
                      <a:pt x="0" y="11"/>
                    </a:lnTo>
                    <a:lnTo>
                      <a:pt x="13" y="0"/>
                    </a:lnTo>
                    <a:lnTo>
                      <a:pt x="66" y="16"/>
                    </a:lnTo>
                  </a:path>
                </a:pathLst>
              </a:custGeom>
              <a:noFill/>
              <a:ln w="0">
                <a:solidFill>
                  <a:srgbClr val="000000"/>
                </a:solidFill>
                <a:round/>
                <a:headEnd/>
                <a:tailEnd/>
              </a:ln>
            </p:spPr>
            <p:txBody>
              <a:bodyPr/>
              <a:lstStyle/>
              <a:p>
                <a:endParaRPr lang="en-US"/>
              </a:p>
            </p:txBody>
          </p:sp>
          <p:sp>
            <p:nvSpPr>
              <p:cNvPr id="20682" name="Freeform 2066"/>
              <p:cNvSpPr>
                <a:spLocks/>
              </p:cNvSpPr>
              <p:nvPr/>
            </p:nvSpPr>
            <p:spPr bwMode="auto">
              <a:xfrm>
                <a:off x="1490" y="1091"/>
                <a:ext cx="40" cy="20"/>
              </a:xfrm>
              <a:custGeom>
                <a:avLst/>
                <a:gdLst>
                  <a:gd name="T0" fmla="*/ 0 w 121"/>
                  <a:gd name="T1" fmla="*/ 0 h 61"/>
                  <a:gd name="T2" fmla="*/ 0 w 121"/>
                  <a:gd name="T3" fmla="*/ 0 h 61"/>
                  <a:gd name="T4" fmla="*/ 0 w 121"/>
                  <a:gd name="T5" fmla="*/ 0 h 61"/>
                  <a:gd name="T6" fmla="*/ 0 w 121"/>
                  <a:gd name="T7" fmla="*/ 0 h 61"/>
                  <a:gd name="T8" fmla="*/ 0 w 121"/>
                  <a:gd name="T9" fmla="*/ 0 h 61"/>
                  <a:gd name="T10" fmla="*/ 0 w 121"/>
                  <a:gd name="T11" fmla="*/ 0 h 61"/>
                  <a:gd name="T12" fmla="*/ 0 w 121"/>
                  <a:gd name="T13" fmla="*/ 0 h 61"/>
                  <a:gd name="T14" fmla="*/ 0 w 121"/>
                  <a:gd name="T15" fmla="*/ 0 h 61"/>
                  <a:gd name="T16" fmla="*/ 0 w 121"/>
                  <a:gd name="T17" fmla="*/ 0 h 61"/>
                  <a:gd name="T18" fmla="*/ 0 w 121"/>
                  <a:gd name="T19" fmla="*/ 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61"/>
                  <a:gd name="T32" fmla="*/ 121 w 121"/>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61">
                    <a:moveTo>
                      <a:pt x="1" y="37"/>
                    </a:moveTo>
                    <a:lnTo>
                      <a:pt x="0" y="40"/>
                    </a:lnTo>
                    <a:lnTo>
                      <a:pt x="58" y="61"/>
                    </a:lnTo>
                    <a:lnTo>
                      <a:pt x="64" y="61"/>
                    </a:lnTo>
                    <a:lnTo>
                      <a:pt x="121" y="0"/>
                    </a:lnTo>
                    <a:lnTo>
                      <a:pt x="118" y="0"/>
                    </a:lnTo>
                    <a:lnTo>
                      <a:pt x="62" y="59"/>
                    </a:lnTo>
                    <a:lnTo>
                      <a:pt x="58" y="59"/>
                    </a:lnTo>
                    <a:lnTo>
                      <a:pt x="1" y="37"/>
                    </a:lnTo>
                    <a:close/>
                  </a:path>
                </a:pathLst>
              </a:custGeom>
              <a:solidFill>
                <a:srgbClr val="000000"/>
              </a:solidFill>
              <a:ln w="0">
                <a:solidFill>
                  <a:srgbClr val="000000"/>
                </a:solidFill>
                <a:round/>
                <a:headEnd/>
                <a:tailEnd/>
              </a:ln>
            </p:spPr>
            <p:txBody>
              <a:bodyPr/>
              <a:lstStyle/>
              <a:p>
                <a:endParaRPr lang="en-US"/>
              </a:p>
            </p:txBody>
          </p:sp>
          <p:sp>
            <p:nvSpPr>
              <p:cNvPr id="20683" name="Freeform 2067"/>
              <p:cNvSpPr>
                <a:spLocks/>
              </p:cNvSpPr>
              <p:nvPr/>
            </p:nvSpPr>
            <p:spPr bwMode="auto">
              <a:xfrm>
                <a:off x="1377" y="1066"/>
                <a:ext cx="170" cy="55"/>
              </a:xfrm>
              <a:custGeom>
                <a:avLst/>
                <a:gdLst>
                  <a:gd name="T0" fmla="*/ 0 w 509"/>
                  <a:gd name="T1" fmla="*/ 0 h 166"/>
                  <a:gd name="T2" fmla="*/ 0 w 509"/>
                  <a:gd name="T3" fmla="*/ 0 h 166"/>
                  <a:gd name="T4" fmla="*/ 2 w 509"/>
                  <a:gd name="T5" fmla="*/ 1 h 166"/>
                  <a:gd name="T6" fmla="*/ 2 w 509"/>
                  <a:gd name="T7" fmla="*/ 1 h 166"/>
                  <a:gd name="T8" fmla="*/ 2 w 509"/>
                  <a:gd name="T9" fmla="*/ 0 h 166"/>
                  <a:gd name="T10" fmla="*/ 2 w 509"/>
                  <a:gd name="T11" fmla="*/ 0 h 166"/>
                  <a:gd name="T12" fmla="*/ 0 60000 65536"/>
                  <a:gd name="T13" fmla="*/ 0 60000 65536"/>
                  <a:gd name="T14" fmla="*/ 0 60000 65536"/>
                  <a:gd name="T15" fmla="*/ 0 60000 65536"/>
                  <a:gd name="T16" fmla="*/ 0 60000 65536"/>
                  <a:gd name="T17" fmla="*/ 0 60000 65536"/>
                  <a:gd name="T18" fmla="*/ 0 w 509"/>
                  <a:gd name="T19" fmla="*/ 0 h 166"/>
                  <a:gd name="T20" fmla="*/ 509 w 509"/>
                  <a:gd name="T21" fmla="*/ 166 h 166"/>
                </a:gdLst>
                <a:ahLst/>
                <a:cxnLst>
                  <a:cxn ang="T12">
                    <a:pos x="T0" y="T1"/>
                  </a:cxn>
                  <a:cxn ang="T13">
                    <a:pos x="T2" y="T3"/>
                  </a:cxn>
                  <a:cxn ang="T14">
                    <a:pos x="T4" y="T5"/>
                  </a:cxn>
                  <a:cxn ang="T15">
                    <a:pos x="T6" y="T7"/>
                  </a:cxn>
                  <a:cxn ang="T16">
                    <a:pos x="T8" y="T9"/>
                  </a:cxn>
                  <a:cxn ang="T17">
                    <a:pos x="T10" y="T11"/>
                  </a:cxn>
                </a:cxnLst>
                <a:rect l="T18" t="T19" r="T20" b="T21"/>
                <a:pathLst>
                  <a:path w="509" h="166">
                    <a:moveTo>
                      <a:pt x="0" y="0"/>
                    </a:moveTo>
                    <a:lnTo>
                      <a:pt x="1" y="1"/>
                    </a:lnTo>
                    <a:lnTo>
                      <a:pt x="411" y="166"/>
                    </a:lnTo>
                    <a:lnTo>
                      <a:pt x="414" y="164"/>
                    </a:lnTo>
                    <a:lnTo>
                      <a:pt x="509" y="54"/>
                    </a:lnTo>
                    <a:lnTo>
                      <a:pt x="509" y="52"/>
                    </a:lnTo>
                  </a:path>
                </a:pathLst>
              </a:custGeom>
              <a:noFill/>
              <a:ln w="0">
                <a:solidFill>
                  <a:srgbClr val="000000"/>
                </a:solidFill>
                <a:round/>
                <a:headEnd/>
                <a:tailEnd/>
              </a:ln>
            </p:spPr>
            <p:txBody>
              <a:bodyPr/>
              <a:lstStyle/>
              <a:p>
                <a:endParaRPr lang="en-US"/>
              </a:p>
            </p:txBody>
          </p:sp>
          <p:sp>
            <p:nvSpPr>
              <p:cNvPr id="20684" name="Line 2068"/>
              <p:cNvSpPr>
                <a:spLocks noChangeShapeType="1"/>
              </p:cNvSpPr>
              <p:nvPr/>
            </p:nvSpPr>
            <p:spPr bwMode="auto">
              <a:xfrm>
                <a:off x="1535" y="1079"/>
                <a:ext cx="1" cy="4"/>
              </a:xfrm>
              <a:prstGeom prst="line">
                <a:avLst/>
              </a:prstGeom>
              <a:noFill/>
              <a:ln w="0">
                <a:solidFill>
                  <a:srgbClr val="000000"/>
                </a:solidFill>
                <a:round/>
                <a:headEnd/>
                <a:tailEnd/>
              </a:ln>
            </p:spPr>
            <p:txBody>
              <a:bodyPr/>
              <a:lstStyle/>
              <a:p>
                <a:endParaRPr lang="en-US"/>
              </a:p>
            </p:txBody>
          </p:sp>
          <p:sp>
            <p:nvSpPr>
              <p:cNvPr id="20685" name="Freeform 2069"/>
              <p:cNvSpPr>
                <a:spLocks/>
              </p:cNvSpPr>
              <p:nvPr/>
            </p:nvSpPr>
            <p:spPr bwMode="auto">
              <a:xfrm>
                <a:off x="1491" y="1055"/>
                <a:ext cx="34" cy="16"/>
              </a:xfrm>
              <a:custGeom>
                <a:avLst/>
                <a:gdLst>
                  <a:gd name="T0" fmla="*/ 0 w 102"/>
                  <a:gd name="T1" fmla="*/ 0 h 50"/>
                  <a:gd name="T2" fmla="*/ 0 w 102"/>
                  <a:gd name="T3" fmla="*/ 0 h 50"/>
                  <a:gd name="T4" fmla="*/ 0 w 102"/>
                  <a:gd name="T5" fmla="*/ 0 h 50"/>
                  <a:gd name="T6" fmla="*/ 0 w 102"/>
                  <a:gd name="T7" fmla="*/ 0 h 50"/>
                  <a:gd name="T8" fmla="*/ 0 w 102"/>
                  <a:gd name="T9" fmla="*/ 0 h 50"/>
                  <a:gd name="T10" fmla="*/ 0 60000 65536"/>
                  <a:gd name="T11" fmla="*/ 0 60000 65536"/>
                  <a:gd name="T12" fmla="*/ 0 60000 65536"/>
                  <a:gd name="T13" fmla="*/ 0 60000 65536"/>
                  <a:gd name="T14" fmla="*/ 0 60000 65536"/>
                  <a:gd name="T15" fmla="*/ 0 w 102"/>
                  <a:gd name="T16" fmla="*/ 0 h 50"/>
                  <a:gd name="T17" fmla="*/ 102 w 102"/>
                  <a:gd name="T18" fmla="*/ 50 h 50"/>
                </a:gdLst>
                <a:ahLst/>
                <a:cxnLst>
                  <a:cxn ang="T10">
                    <a:pos x="T0" y="T1"/>
                  </a:cxn>
                  <a:cxn ang="T11">
                    <a:pos x="T2" y="T3"/>
                  </a:cxn>
                  <a:cxn ang="T12">
                    <a:pos x="T4" y="T5"/>
                  </a:cxn>
                  <a:cxn ang="T13">
                    <a:pos x="T6" y="T7"/>
                  </a:cxn>
                  <a:cxn ang="T14">
                    <a:pos x="T8" y="T9"/>
                  </a:cxn>
                </a:cxnLst>
                <a:rect l="T15" t="T16" r="T17" b="T18"/>
                <a:pathLst>
                  <a:path w="102" h="50">
                    <a:moveTo>
                      <a:pt x="102" y="26"/>
                    </a:moveTo>
                    <a:lnTo>
                      <a:pt x="0" y="0"/>
                    </a:lnTo>
                    <a:lnTo>
                      <a:pt x="0" y="21"/>
                    </a:lnTo>
                    <a:lnTo>
                      <a:pt x="102" y="50"/>
                    </a:lnTo>
                    <a:lnTo>
                      <a:pt x="102" y="26"/>
                    </a:lnTo>
                    <a:close/>
                  </a:path>
                </a:pathLst>
              </a:custGeom>
              <a:solidFill>
                <a:srgbClr val="ABABAB"/>
              </a:solidFill>
              <a:ln w="0">
                <a:solidFill>
                  <a:srgbClr val="000000"/>
                </a:solidFill>
                <a:round/>
                <a:headEnd/>
                <a:tailEnd/>
              </a:ln>
            </p:spPr>
            <p:txBody>
              <a:bodyPr/>
              <a:lstStyle/>
              <a:p>
                <a:endParaRPr lang="en-US"/>
              </a:p>
            </p:txBody>
          </p:sp>
          <p:sp>
            <p:nvSpPr>
              <p:cNvPr id="20686" name="Freeform 2070"/>
              <p:cNvSpPr>
                <a:spLocks/>
              </p:cNvSpPr>
              <p:nvPr/>
            </p:nvSpPr>
            <p:spPr bwMode="auto">
              <a:xfrm>
                <a:off x="1491" y="1057"/>
                <a:ext cx="32" cy="9"/>
              </a:xfrm>
              <a:custGeom>
                <a:avLst/>
                <a:gdLst>
                  <a:gd name="T0" fmla="*/ 0 w 95"/>
                  <a:gd name="T1" fmla="*/ 0 h 27"/>
                  <a:gd name="T2" fmla="*/ 0 w 95"/>
                  <a:gd name="T3" fmla="*/ 0 h 27"/>
                  <a:gd name="T4" fmla="*/ 0 w 95"/>
                  <a:gd name="T5" fmla="*/ 0 h 27"/>
                  <a:gd name="T6" fmla="*/ 0 w 95"/>
                  <a:gd name="T7" fmla="*/ 0 h 27"/>
                  <a:gd name="T8" fmla="*/ 0 w 95"/>
                  <a:gd name="T9" fmla="*/ 0 h 27"/>
                  <a:gd name="T10" fmla="*/ 0 w 95"/>
                  <a:gd name="T11" fmla="*/ 0 h 27"/>
                  <a:gd name="T12" fmla="*/ 0 w 95"/>
                  <a:gd name="T13" fmla="*/ 0 h 27"/>
                  <a:gd name="T14" fmla="*/ 0 w 95"/>
                  <a:gd name="T15" fmla="*/ 0 h 27"/>
                  <a:gd name="T16" fmla="*/ 0 w 95"/>
                  <a:gd name="T17" fmla="*/ 0 h 27"/>
                  <a:gd name="T18" fmla="*/ 0 w 95"/>
                  <a:gd name="T19" fmla="*/ 0 h 27"/>
                  <a:gd name="T20" fmla="*/ 0 w 95"/>
                  <a:gd name="T21" fmla="*/ 0 h 27"/>
                  <a:gd name="T22" fmla="*/ 0 w 95"/>
                  <a:gd name="T23" fmla="*/ 0 h 27"/>
                  <a:gd name="T24" fmla="*/ 0 w 95"/>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27"/>
                  <a:gd name="T41" fmla="*/ 95 w 95"/>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27">
                    <a:moveTo>
                      <a:pt x="0" y="0"/>
                    </a:moveTo>
                    <a:lnTo>
                      <a:pt x="35" y="9"/>
                    </a:lnTo>
                    <a:lnTo>
                      <a:pt x="38" y="6"/>
                    </a:lnTo>
                    <a:lnTo>
                      <a:pt x="60" y="13"/>
                    </a:lnTo>
                    <a:lnTo>
                      <a:pt x="60" y="16"/>
                    </a:lnTo>
                    <a:lnTo>
                      <a:pt x="95" y="25"/>
                    </a:lnTo>
                    <a:lnTo>
                      <a:pt x="95" y="27"/>
                    </a:lnTo>
                    <a:lnTo>
                      <a:pt x="60" y="17"/>
                    </a:lnTo>
                    <a:lnTo>
                      <a:pt x="58" y="16"/>
                    </a:lnTo>
                    <a:lnTo>
                      <a:pt x="38" y="10"/>
                    </a:lnTo>
                    <a:lnTo>
                      <a:pt x="35" y="11"/>
                    </a:lnTo>
                    <a:lnTo>
                      <a:pt x="0" y="1"/>
                    </a:lnTo>
                    <a:lnTo>
                      <a:pt x="0" y="0"/>
                    </a:lnTo>
                    <a:close/>
                  </a:path>
                </a:pathLst>
              </a:custGeom>
              <a:solidFill>
                <a:srgbClr val="000000"/>
              </a:solidFill>
              <a:ln w="0">
                <a:solidFill>
                  <a:srgbClr val="000000"/>
                </a:solidFill>
                <a:round/>
                <a:headEnd/>
                <a:tailEnd/>
              </a:ln>
            </p:spPr>
            <p:txBody>
              <a:bodyPr/>
              <a:lstStyle/>
              <a:p>
                <a:endParaRPr lang="en-US"/>
              </a:p>
            </p:txBody>
          </p:sp>
          <p:sp>
            <p:nvSpPr>
              <p:cNvPr id="20687" name="Freeform 2071"/>
              <p:cNvSpPr>
                <a:spLocks/>
              </p:cNvSpPr>
              <p:nvPr/>
            </p:nvSpPr>
            <p:spPr bwMode="auto">
              <a:xfrm>
                <a:off x="1496" y="1061"/>
                <a:ext cx="2" cy="1"/>
              </a:xfrm>
              <a:custGeom>
                <a:avLst/>
                <a:gdLst>
                  <a:gd name="T0" fmla="*/ 0 w 6"/>
                  <a:gd name="T1" fmla="*/ 0 h 5"/>
                  <a:gd name="T2" fmla="*/ 0 w 6"/>
                  <a:gd name="T3" fmla="*/ 0 h 5"/>
                  <a:gd name="T4" fmla="*/ 0 w 6"/>
                  <a:gd name="T5" fmla="*/ 0 h 5"/>
                  <a:gd name="T6" fmla="*/ 0 w 6"/>
                  <a:gd name="T7" fmla="*/ 0 h 5"/>
                  <a:gd name="T8" fmla="*/ 0 w 6"/>
                  <a:gd name="T9" fmla="*/ 0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0" y="0"/>
                    </a:moveTo>
                    <a:lnTo>
                      <a:pt x="6" y="3"/>
                    </a:lnTo>
                    <a:lnTo>
                      <a:pt x="6" y="5"/>
                    </a:lnTo>
                    <a:lnTo>
                      <a:pt x="0" y="5"/>
                    </a:lnTo>
                    <a:lnTo>
                      <a:pt x="0" y="0"/>
                    </a:lnTo>
                    <a:close/>
                  </a:path>
                </a:pathLst>
              </a:custGeom>
              <a:solidFill>
                <a:srgbClr val="FF0000"/>
              </a:solidFill>
              <a:ln w="0">
                <a:solidFill>
                  <a:srgbClr val="000000"/>
                </a:solidFill>
                <a:round/>
                <a:headEnd/>
                <a:tailEnd/>
              </a:ln>
            </p:spPr>
            <p:txBody>
              <a:bodyPr/>
              <a:lstStyle/>
              <a:p>
                <a:endParaRPr lang="en-US"/>
              </a:p>
            </p:txBody>
          </p:sp>
          <p:sp>
            <p:nvSpPr>
              <p:cNvPr id="20688" name="Freeform 2072"/>
              <p:cNvSpPr>
                <a:spLocks/>
              </p:cNvSpPr>
              <p:nvPr/>
            </p:nvSpPr>
            <p:spPr bwMode="auto">
              <a:xfrm>
                <a:off x="1504" y="1061"/>
                <a:ext cx="6" cy="5"/>
              </a:xfrm>
              <a:custGeom>
                <a:avLst/>
                <a:gdLst>
                  <a:gd name="T0" fmla="*/ 0 w 19"/>
                  <a:gd name="T1" fmla="*/ 0 h 13"/>
                  <a:gd name="T2" fmla="*/ 0 w 19"/>
                  <a:gd name="T3" fmla="*/ 0 h 13"/>
                  <a:gd name="T4" fmla="*/ 0 w 19"/>
                  <a:gd name="T5" fmla="*/ 0 h 13"/>
                  <a:gd name="T6" fmla="*/ 0 w 19"/>
                  <a:gd name="T7" fmla="*/ 0 h 13"/>
                  <a:gd name="T8" fmla="*/ 0 w 19"/>
                  <a:gd name="T9" fmla="*/ 0 h 13"/>
                  <a:gd name="T10" fmla="*/ 0 w 19"/>
                  <a:gd name="T11" fmla="*/ 0 h 13"/>
                  <a:gd name="T12" fmla="*/ 0 w 19"/>
                  <a:gd name="T13" fmla="*/ 0 h 13"/>
                  <a:gd name="T14" fmla="*/ 0 60000 65536"/>
                  <a:gd name="T15" fmla="*/ 0 60000 65536"/>
                  <a:gd name="T16" fmla="*/ 0 60000 65536"/>
                  <a:gd name="T17" fmla="*/ 0 60000 65536"/>
                  <a:gd name="T18" fmla="*/ 0 60000 65536"/>
                  <a:gd name="T19" fmla="*/ 0 60000 65536"/>
                  <a:gd name="T20" fmla="*/ 0 60000 65536"/>
                  <a:gd name="T21" fmla="*/ 0 w 19"/>
                  <a:gd name="T22" fmla="*/ 0 h 13"/>
                  <a:gd name="T23" fmla="*/ 19 w 19"/>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3">
                    <a:moveTo>
                      <a:pt x="0" y="0"/>
                    </a:moveTo>
                    <a:lnTo>
                      <a:pt x="0" y="9"/>
                    </a:lnTo>
                    <a:lnTo>
                      <a:pt x="1" y="3"/>
                    </a:lnTo>
                    <a:lnTo>
                      <a:pt x="19" y="7"/>
                    </a:lnTo>
                    <a:lnTo>
                      <a:pt x="19" y="13"/>
                    </a:lnTo>
                    <a:lnTo>
                      <a:pt x="19" y="6"/>
                    </a:lnTo>
                    <a:lnTo>
                      <a:pt x="0" y="0"/>
                    </a:lnTo>
                    <a:close/>
                  </a:path>
                </a:pathLst>
              </a:custGeom>
              <a:solidFill>
                <a:srgbClr val="000000"/>
              </a:solidFill>
              <a:ln w="0">
                <a:solidFill>
                  <a:srgbClr val="000000"/>
                </a:solidFill>
                <a:round/>
                <a:headEnd/>
                <a:tailEnd/>
              </a:ln>
            </p:spPr>
            <p:txBody>
              <a:bodyPr/>
              <a:lstStyle/>
              <a:p>
                <a:endParaRPr lang="en-US"/>
              </a:p>
            </p:txBody>
          </p:sp>
          <p:sp>
            <p:nvSpPr>
              <p:cNvPr id="20689" name="Freeform 2073"/>
              <p:cNvSpPr>
                <a:spLocks/>
              </p:cNvSpPr>
              <p:nvPr/>
            </p:nvSpPr>
            <p:spPr bwMode="auto">
              <a:xfrm>
                <a:off x="1496" y="1061"/>
                <a:ext cx="2" cy="1"/>
              </a:xfrm>
              <a:custGeom>
                <a:avLst/>
                <a:gdLst>
                  <a:gd name="T0" fmla="*/ 0 w 6"/>
                  <a:gd name="T1" fmla="*/ 0 h 5"/>
                  <a:gd name="T2" fmla="*/ 0 w 6"/>
                  <a:gd name="T3" fmla="*/ 0 h 5"/>
                  <a:gd name="T4" fmla="*/ 0 w 6"/>
                  <a:gd name="T5" fmla="*/ 0 h 5"/>
                  <a:gd name="T6" fmla="*/ 0 60000 65536"/>
                  <a:gd name="T7" fmla="*/ 0 60000 65536"/>
                  <a:gd name="T8" fmla="*/ 0 60000 65536"/>
                  <a:gd name="T9" fmla="*/ 0 w 6"/>
                  <a:gd name="T10" fmla="*/ 0 h 5"/>
                  <a:gd name="T11" fmla="*/ 6 w 6"/>
                  <a:gd name="T12" fmla="*/ 5 h 5"/>
                </a:gdLst>
                <a:ahLst/>
                <a:cxnLst>
                  <a:cxn ang="T6">
                    <a:pos x="T0" y="T1"/>
                  </a:cxn>
                  <a:cxn ang="T7">
                    <a:pos x="T2" y="T3"/>
                  </a:cxn>
                  <a:cxn ang="T8">
                    <a:pos x="T4" y="T5"/>
                  </a:cxn>
                </a:cxnLst>
                <a:rect l="T9" t="T10" r="T11" b="T12"/>
                <a:pathLst>
                  <a:path w="6" h="5">
                    <a:moveTo>
                      <a:pt x="0" y="0"/>
                    </a:moveTo>
                    <a:lnTo>
                      <a:pt x="6" y="2"/>
                    </a:lnTo>
                    <a:lnTo>
                      <a:pt x="6" y="5"/>
                    </a:lnTo>
                  </a:path>
                </a:pathLst>
              </a:custGeom>
              <a:noFill/>
              <a:ln w="0">
                <a:solidFill>
                  <a:srgbClr val="000000"/>
                </a:solidFill>
                <a:round/>
                <a:headEnd/>
                <a:tailEnd/>
              </a:ln>
            </p:spPr>
            <p:txBody>
              <a:bodyPr/>
              <a:lstStyle/>
              <a:p>
                <a:endParaRPr lang="en-US"/>
              </a:p>
            </p:txBody>
          </p:sp>
          <p:sp>
            <p:nvSpPr>
              <p:cNvPr id="20690" name="Freeform 2074"/>
              <p:cNvSpPr>
                <a:spLocks/>
              </p:cNvSpPr>
              <p:nvPr/>
            </p:nvSpPr>
            <p:spPr bwMode="auto">
              <a:xfrm>
                <a:off x="1491" y="1057"/>
                <a:ext cx="31" cy="9"/>
              </a:xfrm>
              <a:custGeom>
                <a:avLst/>
                <a:gdLst>
                  <a:gd name="T0" fmla="*/ 0 w 93"/>
                  <a:gd name="T1" fmla="*/ 0 h 26"/>
                  <a:gd name="T2" fmla="*/ 0 w 93"/>
                  <a:gd name="T3" fmla="*/ 0 h 26"/>
                  <a:gd name="T4" fmla="*/ 0 w 93"/>
                  <a:gd name="T5" fmla="*/ 0 h 26"/>
                  <a:gd name="T6" fmla="*/ 0 w 93"/>
                  <a:gd name="T7" fmla="*/ 0 h 26"/>
                  <a:gd name="T8" fmla="*/ 0 w 93"/>
                  <a:gd name="T9" fmla="*/ 0 h 26"/>
                  <a:gd name="T10" fmla="*/ 0 w 93"/>
                  <a:gd name="T11" fmla="*/ 0 h 26"/>
                  <a:gd name="T12" fmla="*/ 0 60000 65536"/>
                  <a:gd name="T13" fmla="*/ 0 60000 65536"/>
                  <a:gd name="T14" fmla="*/ 0 60000 65536"/>
                  <a:gd name="T15" fmla="*/ 0 60000 65536"/>
                  <a:gd name="T16" fmla="*/ 0 60000 65536"/>
                  <a:gd name="T17" fmla="*/ 0 60000 65536"/>
                  <a:gd name="T18" fmla="*/ 0 w 93"/>
                  <a:gd name="T19" fmla="*/ 0 h 26"/>
                  <a:gd name="T20" fmla="*/ 93 w 9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93" h="26">
                    <a:moveTo>
                      <a:pt x="0" y="0"/>
                    </a:moveTo>
                    <a:lnTo>
                      <a:pt x="35" y="10"/>
                    </a:lnTo>
                    <a:lnTo>
                      <a:pt x="38" y="9"/>
                    </a:lnTo>
                    <a:lnTo>
                      <a:pt x="58" y="15"/>
                    </a:lnTo>
                    <a:lnTo>
                      <a:pt x="60" y="16"/>
                    </a:lnTo>
                    <a:lnTo>
                      <a:pt x="93" y="26"/>
                    </a:lnTo>
                  </a:path>
                </a:pathLst>
              </a:custGeom>
              <a:noFill/>
              <a:ln w="0">
                <a:solidFill>
                  <a:srgbClr val="FFFFFF"/>
                </a:solidFill>
                <a:round/>
                <a:headEnd/>
                <a:tailEnd/>
              </a:ln>
            </p:spPr>
            <p:txBody>
              <a:bodyPr/>
              <a:lstStyle/>
              <a:p>
                <a:endParaRPr lang="en-US"/>
              </a:p>
            </p:txBody>
          </p:sp>
          <p:sp>
            <p:nvSpPr>
              <p:cNvPr id="20691" name="Freeform 2075"/>
              <p:cNvSpPr>
                <a:spLocks/>
              </p:cNvSpPr>
              <p:nvPr/>
            </p:nvSpPr>
            <p:spPr bwMode="auto">
              <a:xfrm>
                <a:off x="1416" y="1047"/>
                <a:ext cx="6" cy="4"/>
              </a:xfrm>
              <a:custGeom>
                <a:avLst/>
                <a:gdLst>
                  <a:gd name="T0" fmla="*/ 0 w 19"/>
                  <a:gd name="T1" fmla="*/ 0 h 11"/>
                  <a:gd name="T2" fmla="*/ 0 w 19"/>
                  <a:gd name="T3" fmla="*/ 0 h 11"/>
                  <a:gd name="T4" fmla="*/ 0 w 19"/>
                  <a:gd name="T5" fmla="*/ 0 h 11"/>
                  <a:gd name="T6" fmla="*/ 0 w 19"/>
                  <a:gd name="T7" fmla="*/ 0 h 11"/>
                  <a:gd name="T8" fmla="*/ 0 w 19"/>
                  <a:gd name="T9" fmla="*/ 0 h 11"/>
                  <a:gd name="T10" fmla="*/ 0 w 19"/>
                  <a:gd name="T11" fmla="*/ 0 h 11"/>
                  <a:gd name="T12" fmla="*/ 0 60000 65536"/>
                  <a:gd name="T13" fmla="*/ 0 60000 65536"/>
                  <a:gd name="T14" fmla="*/ 0 60000 65536"/>
                  <a:gd name="T15" fmla="*/ 0 60000 65536"/>
                  <a:gd name="T16" fmla="*/ 0 60000 65536"/>
                  <a:gd name="T17" fmla="*/ 0 60000 65536"/>
                  <a:gd name="T18" fmla="*/ 0 w 19"/>
                  <a:gd name="T19" fmla="*/ 0 h 11"/>
                  <a:gd name="T20" fmla="*/ 19 w 1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9" h="11">
                    <a:moveTo>
                      <a:pt x="0" y="3"/>
                    </a:moveTo>
                    <a:lnTo>
                      <a:pt x="0" y="8"/>
                    </a:lnTo>
                    <a:lnTo>
                      <a:pt x="10" y="11"/>
                    </a:lnTo>
                    <a:lnTo>
                      <a:pt x="19" y="6"/>
                    </a:lnTo>
                    <a:lnTo>
                      <a:pt x="17" y="0"/>
                    </a:lnTo>
                    <a:lnTo>
                      <a:pt x="0" y="3"/>
                    </a:lnTo>
                    <a:close/>
                  </a:path>
                </a:pathLst>
              </a:custGeom>
              <a:solidFill>
                <a:srgbClr val="ABABAB"/>
              </a:solidFill>
              <a:ln w="0">
                <a:solidFill>
                  <a:srgbClr val="000000"/>
                </a:solidFill>
                <a:round/>
                <a:headEnd/>
                <a:tailEnd/>
              </a:ln>
            </p:spPr>
            <p:txBody>
              <a:bodyPr/>
              <a:lstStyle/>
              <a:p>
                <a:endParaRPr lang="en-US"/>
              </a:p>
            </p:txBody>
          </p:sp>
          <p:sp>
            <p:nvSpPr>
              <p:cNvPr id="20692" name="Freeform 2076"/>
              <p:cNvSpPr>
                <a:spLocks/>
              </p:cNvSpPr>
              <p:nvPr/>
            </p:nvSpPr>
            <p:spPr bwMode="auto">
              <a:xfrm>
                <a:off x="1416" y="1046"/>
                <a:ext cx="6" cy="4"/>
              </a:xfrm>
              <a:custGeom>
                <a:avLst/>
                <a:gdLst>
                  <a:gd name="T0" fmla="*/ 0 w 17"/>
                  <a:gd name="T1" fmla="*/ 0 h 10"/>
                  <a:gd name="T2" fmla="*/ 0 w 17"/>
                  <a:gd name="T3" fmla="*/ 0 h 10"/>
                  <a:gd name="T4" fmla="*/ 0 w 17"/>
                  <a:gd name="T5" fmla="*/ 0 h 10"/>
                  <a:gd name="T6" fmla="*/ 0 w 17"/>
                  <a:gd name="T7" fmla="*/ 0 h 10"/>
                  <a:gd name="T8" fmla="*/ 0 w 17"/>
                  <a:gd name="T9" fmla="*/ 0 h 10"/>
                  <a:gd name="T10" fmla="*/ 0 w 17"/>
                  <a:gd name="T11" fmla="*/ 0 h 10"/>
                  <a:gd name="T12" fmla="*/ 0 w 17"/>
                  <a:gd name="T13" fmla="*/ 0 h 10"/>
                  <a:gd name="T14" fmla="*/ 0 60000 65536"/>
                  <a:gd name="T15" fmla="*/ 0 60000 65536"/>
                  <a:gd name="T16" fmla="*/ 0 60000 65536"/>
                  <a:gd name="T17" fmla="*/ 0 60000 65536"/>
                  <a:gd name="T18" fmla="*/ 0 60000 65536"/>
                  <a:gd name="T19" fmla="*/ 0 60000 65536"/>
                  <a:gd name="T20" fmla="*/ 0 60000 65536"/>
                  <a:gd name="T21" fmla="*/ 0 w 17"/>
                  <a:gd name="T22" fmla="*/ 0 h 10"/>
                  <a:gd name="T23" fmla="*/ 17 w 1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
                    <a:moveTo>
                      <a:pt x="10" y="0"/>
                    </a:moveTo>
                    <a:lnTo>
                      <a:pt x="0" y="6"/>
                    </a:lnTo>
                    <a:lnTo>
                      <a:pt x="9" y="9"/>
                    </a:lnTo>
                    <a:lnTo>
                      <a:pt x="9" y="10"/>
                    </a:lnTo>
                    <a:lnTo>
                      <a:pt x="10" y="9"/>
                    </a:lnTo>
                    <a:lnTo>
                      <a:pt x="17" y="3"/>
                    </a:lnTo>
                    <a:lnTo>
                      <a:pt x="10" y="0"/>
                    </a:lnTo>
                    <a:close/>
                  </a:path>
                </a:pathLst>
              </a:custGeom>
              <a:solidFill>
                <a:srgbClr val="ABABAB"/>
              </a:solidFill>
              <a:ln w="0">
                <a:solidFill>
                  <a:srgbClr val="000000"/>
                </a:solidFill>
                <a:round/>
                <a:headEnd/>
                <a:tailEnd/>
              </a:ln>
            </p:spPr>
            <p:txBody>
              <a:bodyPr/>
              <a:lstStyle/>
              <a:p>
                <a:endParaRPr lang="en-US"/>
              </a:p>
            </p:txBody>
          </p:sp>
          <p:sp>
            <p:nvSpPr>
              <p:cNvPr id="20693" name="Freeform 2077"/>
              <p:cNvSpPr>
                <a:spLocks/>
              </p:cNvSpPr>
              <p:nvPr/>
            </p:nvSpPr>
            <p:spPr bwMode="auto">
              <a:xfrm>
                <a:off x="1420" y="1049"/>
                <a:ext cx="7" cy="4"/>
              </a:xfrm>
              <a:custGeom>
                <a:avLst/>
                <a:gdLst>
                  <a:gd name="T0" fmla="*/ 0 w 21"/>
                  <a:gd name="T1" fmla="*/ 0 h 12"/>
                  <a:gd name="T2" fmla="*/ 0 w 21"/>
                  <a:gd name="T3" fmla="*/ 0 h 12"/>
                  <a:gd name="T4" fmla="*/ 0 w 21"/>
                  <a:gd name="T5" fmla="*/ 0 h 12"/>
                  <a:gd name="T6" fmla="*/ 0 w 21"/>
                  <a:gd name="T7" fmla="*/ 0 h 12"/>
                  <a:gd name="T8" fmla="*/ 0 w 21"/>
                  <a:gd name="T9" fmla="*/ 0 h 12"/>
                  <a:gd name="T10" fmla="*/ 0 w 21"/>
                  <a:gd name="T11" fmla="*/ 0 h 12"/>
                  <a:gd name="T12" fmla="*/ 0 60000 65536"/>
                  <a:gd name="T13" fmla="*/ 0 60000 65536"/>
                  <a:gd name="T14" fmla="*/ 0 60000 65536"/>
                  <a:gd name="T15" fmla="*/ 0 60000 65536"/>
                  <a:gd name="T16" fmla="*/ 0 60000 65536"/>
                  <a:gd name="T17" fmla="*/ 0 60000 65536"/>
                  <a:gd name="T18" fmla="*/ 0 w 21"/>
                  <a:gd name="T19" fmla="*/ 0 h 12"/>
                  <a:gd name="T20" fmla="*/ 21 w 2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1" h="12">
                    <a:moveTo>
                      <a:pt x="0" y="3"/>
                    </a:moveTo>
                    <a:lnTo>
                      <a:pt x="0" y="9"/>
                    </a:lnTo>
                    <a:lnTo>
                      <a:pt x="11" y="12"/>
                    </a:lnTo>
                    <a:lnTo>
                      <a:pt x="21" y="4"/>
                    </a:lnTo>
                    <a:lnTo>
                      <a:pt x="19" y="0"/>
                    </a:lnTo>
                    <a:lnTo>
                      <a:pt x="0" y="3"/>
                    </a:lnTo>
                    <a:close/>
                  </a:path>
                </a:pathLst>
              </a:custGeom>
              <a:solidFill>
                <a:srgbClr val="ABABAB"/>
              </a:solidFill>
              <a:ln w="0">
                <a:solidFill>
                  <a:srgbClr val="000000"/>
                </a:solidFill>
                <a:round/>
                <a:headEnd/>
                <a:tailEnd/>
              </a:ln>
            </p:spPr>
            <p:txBody>
              <a:bodyPr/>
              <a:lstStyle/>
              <a:p>
                <a:endParaRPr lang="en-US"/>
              </a:p>
            </p:txBody>
          </p:sp>
          <p:sp>
            <p:nvSpPr>
              <p:cNvPr id="20694" name="Freeform 2078"/>
              <p:cNvSpPr>
                <a:spLocks/>
              </p:cNvSpPr>
              <p:nvPr/>
            </p:nvSpPr>
            <p:spPr bwMode="auto">
              <a:xfrm>
                <a:off x="1420" y="1048"/>
                <a:ext cx="6" cy="4"/>
              </a:xfrm>
              <a:custGeom>
                <a:avLst/>
                <a:gdLst>
                  <a:gd name="T0" fmla="*/ 0 w 19"/>
                  <a:gd name="T1" fmla="*/ 0 h 10"/>
                  <a:gd name="T2" fmla="*/ 0 w 19"/>
                  <a:gd name="T3" fmla="*/ 0 h 10"/>
                  <a:gd name="T4" fmla="*/ 0 w 19"/>
                  <a:gd name="T5" fmla="*/ 0 h 10"/>
                  <a:gd name="T6" fmla="*/ 0 w 19"/>
                  <a:gd name="T7" fmla="*/ 0 h 10"/>
                  <a:gd name="T8" fmla="*/ 0 w 19"/>
                  <a:gd name="T9" fmla="*/ 0 h 10"/>
                  <a:gd name="T10" fmla="*/ 0 w 19"/>
                  <a:gd name="T11" fmla="*/ 0 h 10"/>
                  <a:gd name="T12" fmla="*/ 0 w 19"/>
                  <a:gd name="T13" fmla="*/ 0 h 10"/>
                  <a:gd name="T14" fmla="*/ 0 60000 65536"/>
                  <a:gd name="T15" fmla="*/ 0 60000 65536"/>
                  <a:gd name="T16" fmla="*/ 0 60000 65536"/>
                  <a:gd name="T17" fmla="*/ 0 60000 65536"/>
                  <a:gd name="T18" fmla="*/ 0 60000 65536"/>
                  <a:gd name="T19" fmla="*/ 0 60000 65536"/>
                  <a:gd name="T20" fmla="*/ 0 60000 65536"/>
                  <a:gd name="T21" fmla="*/ 0 w 19"/>
                  <a:gd name="T22" fmla="*/ 0 h 10"/>
                  <a:gd name="T23" fmla="*/ 19 w 19"/>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0">
                    <a:moveTo>
                      <a:pt x="11" y="0"/>
                    </a:moveTo>
                    <a:lnTo>
                      <a:pt x="0" y="4"/>
                    </a:lnTo>
                    <a:lnTo>
                      <a:pt x="11" y="7"/>
                    </a:lnTo>
                    <a:lnTo>
                      <a:pt x="11" y="10"/>
                    </a:lnTo>
                    <a:lnTo>
                      <a:pt x="11" y="5"/>
                    </a:lnTo>
                    <a:lnTo>
                      <a:pt x="19" y="1"/>
                    </a:lnTo>
                    <a:lnTo>
                      <a:pt x="11" y="0"/>
                    </a:lnTo>
                    <a:close/>
                  </a:path>
                </a:pathLst>
              </a:custGeom>
              <a:solidFill>
                <a:srgbClr val="ABABAB"/>
              </a:solidFill>
              <a:ln w="0">
                <a:solidFill>
                  <a:srgbClr val="000000"/>
                </a:solidFill>
                <a:round/>
                <a:headEnd/>
                <a:tailEnd/>
              </a:ln>
            </p:spPr>
            <p:txBody>
              <a:bodyPr/>
              <a:lstStyle/>
              <a:p>
                <a:endParaRPr lang="en-US"/>
              </a:p>
            </p:txBody>
          </p:sp>
          <p:sp>
            <p:nvSpPr>
              <p:cNvPr id="20695" name="Freeform 2079"/>
              <p:cNvSpPr>
                <a:spLocks/>
              </p:cNvSpPr>
              <p:nvPr/>
            </p:nvSpPr>
            <p:spPr bwMode="auto">
              <a:xfrm>
                <a:off x="1424" y="1050"/>
                <a:ext cx="6"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60000 65536"/>
                  <a:gd name="T13" fmla="*/ 0 60000 65536"/>
                  <a:gd name="T14" fmla="*/ 0 60000 65536"/>
                  <a:gd name="T15" fmla="*/ 0 60000 65536"/>
                  <a:gd name="T16" fmla="*/ 0 60000 65536"/>
                  <a:gd name="T17" fmla="*/ 0 60000 65536"/>
                  <a:gd name="T18" fmla="*/ 0 w 20"/>
                  <a:gd name="T19" fmla="*/ 0 h 12"/>
                  <a:gd name="T20" fmla="*/ 20 w 2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0" h="12">
                    <a:moveTo>
                      <a:pt x="2" y="4"/>
                    </a:moveTo>
                    <a:lnTo>
                      <a:pt x="0" y="9"/>
                    </a:lnTo>
                    <a:lnTo>
                      <a:pt x="10" y="12"/>
                    </a:lnTo>
                    <a:lnTo>
                      <a:pt x="20" y="6"/>
                    </a:lnTo>
                    <a:lnTo>
                      <a:pt x="19" y="0"/>
                    </a:lnTo>
                    <a:lnTo>
                      <a:pt x="2" y="4"/>
                    </a:lnTo>
                    <a:close/>
                  </a:path>
                </a:pathLst>
              </a:custGeom>
              <a:solidFill>
                <a:srgbClr val="ABABAB"/>
              </a:solidFill>
              <a:ln w="0">
                <a:solidFill>
                  <a:srgbClr val="000000"/>
                </a:solidFill>
                <a:round/>
                <a:headEnd/>
                <a:tailEnd/>
              </a:ln>
            </p:spPr>
            <p:txBody>
              <a:bodyPr/>
              <a:lstStyle/>
              <a:p>
                <a:endParaRPr lang="en-US"/>
              </a:p>
            </p:txBody>
          </p:sp>
          <p:sp>
            <p:nvSpPr>
              <p:cNvPr id="20696" name="Freeform 2080"/>
              <p:cNvSpPr>
                <a:spLocks/>
              </p:cNvSpPr>
              <p:nvPr/>
            </p:nvSpPr>
            <p:spPr bwMode="auto">
              <a:xfrm>
                <a:off x="1424" y="1049"/>
                <a:ext cx="6" cy="4"/>
              </a:xfrm>
              <a:custGeom>
                <a:avLst/>
                <a:gdLst>
                  <a:gd name="T0" fmla="*/ 0 w 17"/>
                  <a:gd name="T1" fmla="*/ 0 h 10"/>
                  <a:gd name="T2" fmla="*/ 0 w 17"/>
                  <a:gd name="T3" fmla="*/ 0 h 10"/>
                  <a:gd name="T4" fmla="*/ 0 w 17"/>
                  <a:gd name="T5" fmla="*/ 0 h 10"/>
                  <a:gd name="T6" fmla="*/ 0 w 17"/>
                  <a:gd name="T7" fmla="*/ 0 h 10"/>
                  <a:gd name="T8" fmla="*/ 0 w 17"/>
                  <a:gd name="T9" fmla="*/ 0 h 10"/>
                  <a:gd name="T10" fmla="*/ 0 w 17"/>
                  <a:gd name="T11" fmla="*/ 0 h 10"/>
                  <a:gd name="T12" fmla="*/ 0 w 17"/>
                  <a:gd name="T13" fmla="*/ 0 h 10"/>
                  <a:gd name="T14" fmla="*/ 0 60000 65536"/>
                  <a:gd name="T15" fmla="*/ 0 60000 65536"/>
                  <a:gd name="T16" fmla="*/ 0 60000 65536"/>
                  <a:gd name="T17" fmla="*/ 0 60000 65536"/>
                  <a:gd name="T18" fmla="*/ 0 60000 65536"/>
                  <a:gd name="T19" fmla="*/ 0 60000 65536"/>
                  <a:gd name="T20" fmla="*/ 0 60000 65536"/>
                  <a:gd name="T21" fmla="*/ 0 w 17"/>
                  <a:gd name="T22" fmla="*/ 0 h 10"/>
                  <a:gd name="T23" fmla="*/ 17 w 17"/>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
                    <a:moveTo>
                      <a:pt x="8" y="0"/>
                    </a:moveTo>
                    <a:lnTo>
                      <a:pt x="0" y="5"/>
                    </a:lnTo>
                    <a:lnTo>
                      <a:pt x="7" y="7"/>
                    </a:lnTo>
                    <a:lnTo>
                      <a:pt x="7" y="10"/>
                    </a:lnTo>
                    <a:lnTo>
                      <a:pt x="8" y="7"/>
                    </a:lnTo>
                    <a:lnTo>
                      <a:pt x="17" y="1"/>
                    </a:lnTo>
                    <a:lnTo>
                      <a:pt x="8" y="0"/>
                    </a:lnTo>
                    <a:close/>
                  </a:path>
                </a:pathLst>
              </a:custGeom>
              <a:solidFill>
                <a:srgbClr val="ABABAB"/>
              </a:solidFill>
              <a:ln w="0">
                <a:solidFill>
                  <a:srgbClr val="000000"/>
                </a:solidFill>
                <a:round/>
                <a:headEnd/>
                <a:tailEnd/>
              </a:ln>
            </p:spPr>
            <p:txBody>
              <a:bodyPr/>
              <a:lstStyle/>
              <a:p>
                <a:endParaRPr lang="en-US"/>
              </a:p>
            </p:txBody>
          </p:sp>
          <p:sp>
            <p:nvSpPr>
              <p:cNvPr id="20697" name="Freeform 2081"/>
              <p:cNvSpPr>
                <a:spLocks/>
              </p:cNvSpPr>
              <p:nvPr/>
            </p:nvSpPr>
            <p:spPr bwMode="auto">
              <a:xfrm>
                <a:off x="1428" y="1051"/>
                <a:ext cx="6"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60000 65536"/>
                  <a:gd name="T13" fmla="*/ 0 60000 65536"/>
                  <a:gd name="T14" fmla="*/ 0 60000 65536"/>
                  <a:gd name="T15" fmla="*/ 0 60000 65536"/>
                  <a:gd name="T16" fmla="*/ 0 60000 65536"/>
                  <a:gd name="T17" fmla="*/ 0 60000 65536"/>
                  <a:gd name="T18" fmla="*/ 0 w 20"/>
                  <a:gd name="T19" fmla="*/ 0 h 12"/>
                  <a:gd name="T20" fmla="*/ 20 w 2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0" h="12">
                    <a:moveTo>
                      <a:pt x="1" y="3"/>
                    </a:moveTo>
                    <a:lnTo>
                      <a:pt x="0" y="9"/>
                    </a:lnTo>
                    <a:lnTo>
                      <a:pt x="10" y="12"/>
                    </a:lnTo>
                    <a:lnTo>
                      <a:pt x="20" y="6"/>
                    </a:lnTo>
                    <a:lnTo>
                      <a:pt x="19" y="0"/>
                    </a:lnTo>
                    <a:lnTo>
                      <a:pt x="1" y="3"/>
                    </a:lnTo>
                    <a:close/>
                  </a:path>
                </a:pathLst>
              </a:custGeom>
              <a:solidFill>
                <a:srgbClr val="ABABAB"/>
              </a:solidFill>
              <a:ln w="0">
                <a:solidFill>
                  <a:srgbClr val="000000"/>
                </a:solidFill>
                <a:round/>
                <a:headEnd/>
                <a:tailEnd/>
              </a:ln>
            </p:spPr>
            <p:txBody>
              <a:bodyPr/>
              <a:lstStyle/>
              <a:p>
                <a:endParaRPr lang="en-US"/>
              </a:p>
            </p:txBody>
          </p:sp>
          <p:sp>
            <p:nvSpPr>
              <p:cNvPr id="20698" name="Freeform 2082"/>
              <p:cNvSpPr>
                <a:spLocks/>
              </p:cNvSpPr>
              <p:nvPr/>
            </p:nvSpPr>
            <p:spPr bwMode="auto">
              <a:xfrm>
                <a:off x="1428" y="1050"/>
                <a:ext cx="6" cy="4"/>
              </a:xfrm>
              <a:custGeom>
                <a:avLst/>
                <a:gdLst>
                  <a:gd name="T0" fmla="*/ 0 w 18"/>
                  <a:gd name="T1" fmla="*/ 0 h 11"/>
                  <a:gd name="T2" fmla="*/ 0 w 18"/>
                  <a:gd name="T3" fmla="*/ 0 h 11"/>
                  <a:gd name="T4" fmla="*/ 0 w 18"/>
                  <a:gd name="T5" fmla="*/ 0 h 11"/>
                  <a:gd name="T6" fmla="*/ 0 w 18"/>
                  <a:gd name="T7" fmla="*/ 0 h 11"/>
                  <a:gd name="T8" fmla="*/ 0 w 18"/>
                  <a:gd name="T9" fmla="*/ 0 h 11"/>
                  <a:gd name="T10" fmla="*/ 0 w 18"/>
                  <a:gd name="T11" fmla="*/ 0 h 11"/>
                  <a:gd name="T12" fmla="*/ 0 w 18"/>
                  <a:gd name="T13" fmla="*/ 0 h 11"/>
                  <a:gd name="T14" fmla="*/ 0 60000 65536"/>
                  <a:gd name="T15" fmla="*/ 0 60000 65536"/>
                  <a:gd name="T16" fmla="*/ 0 60000 65536"/>
                  <a:gd name="T17" fmla="*/ 0 60000 65536"/>
                  <a:gd name="T18" fmla="*/ 0 60000 65536"/>
                  <a:gd name="T19" fmla="*/ 0 60000 65536"/>
                  <a:gd name="T20" fmla="*/ 0 60000 65536"/>
                  <a:gd name="T21" fmla="*/ 0 w 18"/>
                  <a:gd name="T22" fmla="*/ 0 h 11"/>
                  <a:gd name="T23" fmla="*/ 18 w 18"/>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1">
                    <a:moveTo>
                      <a:pt x="9" y="0"/>
                    </a:moveTo>
                    <a:lnTo>
                      <a:pt x="0" y="6"/>
                    </a:lnTo>
                    <a:lnTo>
                      <a:pt x="9" y="9"/>
                    </a:lnTo>
                    <a:lnTo>
                      <a:pt x="9" y="11"/>
                    </a:lnTo>
                    <a:lnTo>
                      <a:pt x="9" y="9"/>
                    </a:lnTo>
                    <a:lnTo>
                      <a:pt x="18" y="5"/>
                    </a:lnTo>
                    <a:lnTo>
                      <a:pt x="9" y="0"/>
                    </a:lnTo>
                    <a:close/>
                  </a:path>
                </a:pathLst>
              </a:custGeom>
              <a:solidFill>
                <a:srgbClr val="ABABAB"/>
              </a:solidFill>
              <a:ln w="0">
                <a:solidFill>
                  <a:srgbClr val="000000"/>
                </a:solidFill>
                <a:round/>
                <a:headEnd/>
                <a:tailEnd/>
              </a:ln>
            </p:spPr>
            <p:txBody>
              <a:bodyPr/>
              <a:lstStyle/>
              <a:p>
                <a:endParaRPr lang="en-US"/>
              </a:p>
            </p:txBody>
          </p:sp>
          <p:sp>
            <p:nvSpPr>
              <p:cNvPr id="20699" name="Freeform 2083"/>
              <p:cNvSpPr>
                <a:spLocks/>
              </p:cNvSpPr>
              <p:nvPr/>
            </p:nvSpPr>
            <p:spPr bwMode="auto">
              <a:xfrm>
                <a:off x="1432" y="1052"/>
                <a:ext cx="7" cy="4"/>
              </a:xfrm>
              <a:custGeom>
                <a:avLst/>
                <a:gdLst>
                  <a:gd name="T0" fmla="*/ 0 w 20"/>
                  <a:gd name="T1" fmla="*/ 0 h 13"/>
                  <a:gd name="T2" fmla="*/ 0 w 20"/>
                  <a:gd name="T3" fmla="*/ 0 h 13"/>
                  <a:gd name="T4" fmla="*/ 0 w 20"/>
                  <a:gd name="T5" fmla="*/ 0 h 13"/>
                  <a:gd name="T6" fmla="*/ 0 w 20"/>
                  <a:gd name="T7" fmla="*/ 0 h 13"/>
                  <a:gd name="T8" fmla="*/ 0 w 20"/>
                  <a:gd name="T9" fmla="*/ 0 h 13"/>
                  <a:gd name="T10" fmla="*/ 0 w 20"/>
                  <a:gd name="T11" fmla="*/ 0 h 13"/>
                  <a:gd name="T12" fmla="*/ 0 60000 65536"/>
                  <a:gd name="T13" fmla="*/ 0 60000 65536"/>
                  <a:gd name="T14" fmla="*/ 0 60000 65536"/>
                  <a:gd name="T15" fmla="*/ 0 60000 65536"/>
                  <a:gd name="T16" fmla="*/ 0 60000 65536"/>
                  <a:gd name="T17" fmla="*/ 0 60000 65536"/>
                  <a:gd name="T18" fmla="*/ 0 w 20"/>
                  <a:gd name="T19" fmla="*/ 0 h 13"/>
                  <a:gd name="T20" fmla="*/ 20 w 2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0" h="13">
                    <a:moveTo>
                      <a:pt x="1" y="5"/>
                    </a:moveTo>
                    <a:lnTo>
                      <a:pt x="0" y="9"/>
                    </a:lnTo>
                    <a:lnTo>
                      <a:pt x="10" y="13"/>
                    </a:lnTo>
                    <a:lnTo>
                      <a:pt x="20" y="6"/>
                    </a:lnTo>
                    <a:lnTo>
                      <a:pt x="17" y="0"/>
                    </a:lnTo>
                    <a:lnTo>
                      <a:pt x="1" y="5"/>
                    </a:lnTo>
                    <a:close/>
                  </a:path>
                </a:pathLst>
              </a:custGeom>
              <a:solidFill>
                <a:srgbClr val="ABABAB"/>
              </a:solidFill>
              <a:ln w="0">
                <a:solidFill>
                  <a:srgbClr val="000000"/>
                </a:solidFill>
                <a:round/>
                <a:headEnd/>
                <a:tailEnd/>
              </a:ln>
            </p:spPr>
            <p:txBody>
              <a:bodyPr/>
              <a:lstStyle/>
              <a:p>
                <a:endParaRPr lang="en-US"/>
              </a:p>
            </p:txBody>
          </p:sp>
          <p:sp>
            <p:nvSpPr>
              <p:cNvPr id="20700" name="Freeform 2084"/>
              <p:cNvSpPr>
                <a:spLocks/>
              </p:cNvSpPr>
              <p:nvPr/>
            </p:nvSpPr>
            <p:spPr bwMode="auto">
              <a:xfrm>
                <a:off x="1432" y="1052"/>
                <a:ext cx="6" cy="3"/>
              </a:xfrm>
              <a:custGeom>
                <a:avLst/>
                <a:gdLst>
                  <a:gd name="T0" fmla="*/ 0 w 16"/>
                  <a:gd name="T1" fmla="*/ 0 h 10"/>
                  <a:gd name="T2" fmla="*/ 0 w 16"/>
                  <a:gd name="T3" fmla="*/ 0 h 10"/>
                  <a:gd name="T4" fmla="*/ 0 w 16"/>
                  <a:gd name="T5" fmla="*/ 0 h 10"/>
                  <a:gd name="T6" fmla="*/ 0 w 16"/>
                  <a:gd name="T7" fmla="*/ 0 h 10"/>
                  <a:gd name="T8" fmla="*/ 0 w 16"/>
                  <a:gd name="T9" fmla="*/ 0 h 10"/>
                  <a:gd name="T10" fmla="*/ 0 w 16"/>
                  <a:gd name="T11" fmla="*/ 0 h 10"/>
                  <a:gd name="T12" fmla="*/ 0 w 16"/>
                  <a:gd name="T13" fmla="*/ 0 h 10"/>
                  <a:gd name="T14" fmla="*/ 0 60000 65536"/>
                  <a:gd name="T15" fmla="*/ 0 60000 65536"/>
                  <a:gd name="T16" fmla="*/ 0 60000 65536"/>
                  <a:gd name="T17" fmla="*/ 0 60000 65536"/>
                  <a:gd name="T18" fmla="*/ 0 60000 65536"/>
                  <a:gd name="T19" fmla="*/ 0 60000 65536"/>
                  <a:gd name="T20" fmla="*/ 0 60000 65536"/>
                  <a:gd name="T21" fmla="*/ 0 w 16"/>
                  <a:gd name="T22" fmla="*/ 0 h 10"/>
                  <a:gd name="T23" fmla="*/ 16 w 16"/>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0">
                    <a:moveTo>
                      <a:pt x="9" y="0"/>
                    </a:moveTo>
                    <a:lnTo>
                      <a:pt x="0" y="6"/>
                    </a:lnTo>
                    <a:lnTo>
                      <a:pt x="7" y="9"/>
                    </a:lnTo>
                    <a:lnTo>
                      <a:pt x="7" y="10"/>
                    </a:lnTo>
                    <a:lnTo>
                      <a:pt x="9" y="7"/>
                    </a:lnTo>
                    <a:lnTo>
                      <a:pt x="16" y="3"/>
                    </a:lnTo>
                    <a:lnTo>
                      <a:pt x="9" y="0"/>
                    </a:lnTo>
                    <a:close/>
                  </a:path>
                </a:pathLst>
              </a:custGeom>
              <a:solidFill>
                <a:srgbClr val="ABABAB"/>
              </a:solidFill>
              <a:ln w="0">
                <a:solidFill>
                  <a:srgbClr val="000000"/>
                </a:solidFill>
                <a:round/>
                <a:headEnd/>
                <a:tailEnd/>
              </a:ln>
            </p:spPr>
            <p:txBody>
              <a:bodyPr/>
              <a:lstStyle/>
              <a:p>
                <a:endParaRPr lang="en-US"/>
              </a:p>
            </p:txBody>
          </p:sp>
          <p:sp>
            <p:nvSpPr>
              <p:cNvPr id="20701" name="Freeform 2085"/>
              <p:cNvSpPr>
                <a:spLocks/>
              </p:cNvSpPr>
              <p:nvPr/>
            </p:nvSpPr>
            <p:spPr bwMode="auto">
              <a:xfrm>
                <a:off x="1436" y="1054"/>
                <a:ext cx="7" cy="3"/>
              </a:xfrm>
              <a:custGeom>
                <a:avLst/>
                <a:gdLst>
                  <a:gd name="T0" fmla="*/ 0 w 21"/>
                  <a:gd name="T1" fmla="*/ 0 h 11"/>
                  <a:gd name="T2" fmla="*/ 0 w 21"/>
                  <a:gd name="T3" fmla="*/ 0 h 11"/>
                  <a:gd name="T4" fmla="*/ 0 w 21"/>
                  <a:gd name="T5" fmla="*/ 0 h 11"/>
                  <a:gd name="T6" fmla="*/ 0 w 21"/>
                  <a:gd name="T7" fmla="*/ 0 h 11"/>
                  <a:gd name="T8" fmla="*/ 0 w 21"/>
                  <a:gd name="T9" fmla="*/ 0 h 11"/>
                  <a:gd name="T10" fmla="*/ 0 w 21"/>
                  <a:gd name="T11" fmla="*/ 0 h 11"/>
                  <a:gd name="T12" fmla="*/ 0 60000 65536"/>
                  <a:gd name="T13" fmla="*/ 0 60000 65536"/>
                  <a:gd name="T14" fmla="*/ 0 60000 65536"/>
                  <a:gd name="T15" fmla="*/ 0 60000 65536"/>
                  <a:gd name="T16" fmla="*/ 0 60000 65536"/>
                  <a:gd name="T17" fmla="*/ 0 60000 65536"/>
                  <a:gd name="T18" fmla="*/ 0 w 21"/>
                  <a:gd name="T19" fmla="*/ 0 h 11"/>
                  <a:gd name="T20" fmla="*/ 21 w 21"/>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1" h="11">
                    <a:moveTo>
                      <a:pt x="0" y="3"/>
                    </a:moveTo>
                    <a:lnTo>
                      <a:pt x="0" y="8"/>
                    </a:lnTo>
                    <a:lnTo>
                      <a:pt x="11" y="11"/>
                    </a:lnTo>
                    <a:lnTo>
                      <a:pt x="21" y="4"/>
                    </a:lnTo>
                    <a:lnTo>
                      <a:pt x="19" y="0"/>
                    </a:lnTo>
                    <a:lnTo>
                      <a:pt x="0" y="3"/>
                    </a:lnTo>
                    <a:close/>
                  </a:path>
                </a:pathLst>
              </a:custGeom>
              <a:solidFill>
                <a:srgbClr val="ABABAB"/>
              </a:solidFill>
              <a:ln w="0">
                <a:solidFill>
                  <a:srgbClr val="000000"/>
                </a:solidFill>
                <a:round/>
                <a:headEnd/>
                <a:tailEnd/>
              </a:ln>
            </p:spPr>
            <p:txBody>
              <a:bodyPr/>
              <a:lstStyle/>
              <a:p>
                <a:endParaRPr lang="en-US"/>
              </a:p>
            </p:txBody>
          </p:sp>
          <p:sp>
            <p:nvSpPr>
              <p:cNvPr id="20702" name="Freeform 2086"/>
              <p:cNvSpPr>
                <a:spLocks/>
              </p:cNvSpPr>
              <p:nvPr/>
            </p:nvSpPr>
            <p:spPr bwMode="auto">
              <a:xfrm>
                <a:off x="1436" y="1053"/>
                <a:ext cx="6" cy="3"/>
              </a:xfrm>
              <a:custGeom>
                <a:avLst/>
                <a:gdLst>
                  <a:gd name="T0" fmla="*/ 0 w 19"/>
                  <a:gd name="T1" fmla="*/ 0 h 11"/>
                  <a:gd name="T2" fmla="*/ 0 w 19"/>
                  <a:gd name="T3" fmla="*/ 0 h 11"/>
                  <a:gd name="T4" fmla="*/ 0 w 19"/>
                  <a:gd name="T5" fmla="*/ 0 h 11"/>
                  <a:gd name="T6" fmla="*/ 0 w 19"/>
                  <a:gd name="T7" fmla="*/ 0 h 11"/>
                  <a:gd name="T8" fmla="*/ 0 w 19"/>
                  <a:gd name="T9" fmla="*/ 0 h 11"/>
                  <a:gd name="T10" fmla="*/ 0 w 19"/>
                  <a:gd name="T11" fmla="*/ 0 h 11"/>
                  <a:gd name="T12" fmla="*/ 0 w 19"/>
                  <a:gd name="T13" fmla="*/ 0 h 11"/>
                  <a:gd name="T14" fmla="*/ 0 60000 65536"/>
                  <a:gd name="T15" fmla="*/ 0 60000 65536"/>
                  <a:gd name="T16" fmla="*/ 0 60000 65536"/>
                  <a:gd name="T17" fmla="*/ 0 60000 65536"/>
                  <a:gd name="T18" fmla="*/ 0 60000 65536"/>
                  <a:gd name="T19" fmla="*/ 0 60000 65536"/>
                  <a:gd name="T20" fmla="*/ 0 60000 65536"/>
                  <a:gd name="T21" fmla="*/ 0 w 19"/>
                  <a:gd name="T22" fmla="*/ 0 h 11"/>
                  <a:gd name="T23" fmla="*/ 19 w 1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1">
                    <a:moveTo>
                      <a:pt x="11" y="0"/>
                    </a:moveTo>
                    <a:lnTo>
                      <a:pt x="0" y="6"/>
                    </a:lnTo>
                    <a:lnTo>
                      <a:pt x="11" y="8"/>
                    </a:lnTo>
                    <a:lnTo>
                      <a:pt x="11" y="11"/>
                    </a:lnTo>
                    <a:lnTo>
                      <a:pt x="11" y="8"/>
                    </a:lnTo>
                    <a:lnTo>
                      <a:pt x="19" y="3"/>
                    </a:lnTo>
                    <a:lnTo>
                      <a:pt x="11" y="0"/>
                    </a:lnTo>
                    <a:close/>
                  </a:path>
                </a:pathLst>
              </a:custGeom>
              <a:solidFill>
                <a:srgbClr val="ABABAB"/>
              </a:solidFill>
              <a:ln w="0">
                <a:solidFill>
                  <a:srgbClr val="000000"/>
                </a:solidFill>
                <a:round/>
                <a:headEnd/>
                <a:tailEnd/>
              </a:ln>
            </p:spPr>
            <p:txBody>
              <a:bodyPr/>
              <a:lstStyle/>
              <a:p>
                <a:endParaRPr lang="en-US"/>
              </a:p>
            </p:txBody>
          </p:sp>
          <p:sp>
            <p:nvSpPr>
              <p:cNvPr id="20703" name="Freeform 2087"/>
              <p:cNvSpPr>
                <a:spLocks/>
              </p:cNvSpPr>
              <p:nvPr/>
            </p:nvSpPr>
            <p:spPr bwMode="auto">
              <a:xfrm>
                <a:off x="1439" y="1055"/>
                <a:ext cx="7" cy="4"/>
              </a:xfrm>
              <a:custGeom>
                <a:avLst/>
                <a:gdLst>
                  <a:gd name="T0" fmla="*/ 0 w 21"/>
                  <a:gd name="T1" fmla="*/ 0 h 12"/>
                  <a:gd name="T2" fmla="*/ 0 w 21"/>
                  <a:gd name="T3" fmla="*/ 0 h 12"/>
                  <a:gd name="T4" fmla="*/ 0 w 21"/>
                  <a:gd name="T5" fmla="*/ 0 h 12"/>
                  <a:gd name="T6" fmla="*/ 0 w 21"/>
                  <a:gd name="T7" fmla="*/ 0 h 12"/>
                  <a:gd name="T8" fmla="*/ 0 w 21"/>
                  <a:gd name="T9" fmla="*/ 0 h 12"/>
                  <a:gd name="T10" fmla="*/ 0 w 21"/>
                  <a:gd name="T11" fmla="*/ 0 h 12"/>
                  <a:gd name="T12" fmla="*/ 0 60000 65536"/>
                  <a:gd name="T13" fmla="*/ 0 60000 65536"/>
                  <a:gd name="T14" fmla="*/ 0 60000 65536"/>
                  <a:gd name="T15" fmla="*/ 0 60000 65536"/>
                  <a:gd name="T16" fmla="*/ 0 60000 65536"/>
                  <a:gd name="T17" fmla="*/ 0 60000 65536"/>
                  <a:gd name="T18" fmla="*/ 0 w 21"/>
                  <a:gd name="T19" fmla="*/ 0 h 12"/>
                  <a:gd name="T20" fmla="*/ 21 w 2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1" h="12">
                    <a:moveTo>
                      <a:pt x="1" y="3"/>
                    </a:moveTo>
                    <a:lnTo>
                      <a:pt x="0" y="9"/>
                    </a:lnTo>
                    <a:lnTo>
                      <a:pt x="11" y="12"/>
                    </a:lnTo>
                    <a:lnTo>
                      <a:pt x="21" y="6"/>
                    </a:lnTo>
                    <a:lnTo>
                      <a:pt x="21" y="0"/>
                    </a:lnTo>
                    <a:lnTo>
                      <a:pt x="1" y="3"/>
                    </a:lnTo>
                    <a:close/>
                  </a:path>
                </a:pathLst>
              </a:custGeom>
              <a:solidFill>
                <a:srgbClr val="ABABAB"/>
              </a:solidFill>
              <a:ln w="0">
                <a:solidFill>
                  <a:srgbClr val="000000"/>
                </a:solidFill>
                <a:round/>
                <a:headEnd/>
                <a:tailEnd/>
              </a:ln>
            </p:spPr>
            <p:txBody>
              <a:bodyPr/>
              <a:lstStyle/>
              <a:p>
                <a:endParaRPr lang="en-US"/>
              </a:p>
            </p:txBody>
          </p:sp>
          <p:sp>
            <p:nvSpPr>
              <p:cNvPr id="20704" name="Freeform 2088"/>
              <p:cNvSpPr>
                <a:spLocks/>
              </p:cNvSpPr>
              <p:nvPr/>
            </p:nvSpPr>
            <p:spPr bwMode="auto">
              <a:xfrm>
                <a:off x="1440" y="1054"/>
                <a:ext cx="6" cy="4"/>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w 19"/>
                  <a:gd name="T11" fmla="*/ 0 h 12"/>
                  <a:gd name="T12" fmla="*/ 0 w 19"/>
                  <a:gd name="T13" fmla="*/ 0 h 12"/>
                  <a:gd name="T14" fmla="*/ 0 60000 65536"/>
                  <a:gd name="T15" fmla="*/ 0 60000 65536"/>
                  <a:gd name="T16" fmla="*/ 0 60000 65536"/>
                  <a:gd name="T17" fmla="*/ 0 60000 65536"/>
                  <a:gd name="T18" fmla="*/ 0 60000 65536"/>
                  <a:gd name="T19" fmla="*/ 0 60000 65536"/>
                  <a:gd name="T20" fmla="*/ 0 60000 65536"/>
                  <a:gd name="T21" fmla="*/ 0 w 19"/>
                  <a:gd name="T22" fmla="*/ 0 h 12"/>
                  <a:gd name="T23" fmla="*/ 19 w 19"/>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
                    <a:moveTo>
                      <a:pt x="9" y="0"/>
                    </a:moveTo>
                    <a:lnTo>
                      <a:pt x="0" y="6"/>
                    </a:lnTo>
                    <a:lnTo>
                      <a:pt x="9" y="9"/>
                    </a:lnTo>
                    <a:lnTo>
                      <a:pt x="9" y="12"/>
                    </a:lnTo>
                    <a:lnTo>
                      <a:pt x="9" y="9"/>
                    </a:lnTo>
                    <a:lnTo>
                      <a:pt x="19" y="3"/>
                    </a:lnTo>
                    <a:lnTo>
                      <a:pt x="9" y="0"/>
                    </a:lnTo>
                    <a:close/>
                  </a:path>
                </a:pathLst>
              </a:custGeom>
              <a:solidFill>
                <a:srgbClr val="ABABAB"/>
              </a:solidFill>
              <a:ln w="0">
                <a:solidFill>
                  <a:srgbClr val="000000"/>
                </a:solidFill>
                <a:round/>
                <a:headEnd/>
                <a:tailEnd/>
              </a:ln>
            </p:spPr>
            <p:txBody>
              <a:bodyPr/>
              <a:lstStyle/>
              <a:p>
                <a:endParaRPr lang="en-US"/>
              </a:p>
            </p:txBody>
          </p:sp>
          <p:sp>
            <p:nvSpPr>
              <p:cNvPr id="20705" name="Freeform 2089"/>
              <p:cNvSpPr>
                <a:spLocks/>
              </p:cNvSpPr>
              <p:nvPr/>
            </p:nvSpPr>
            <p:spPr bwMode="auto">
              <a:xfrm>
                <a:off x="1443" y="1056"/>
                <a:ext cx="7" cy="4"/>
              </a:xfrm>
              <a:custGeom>
                <a:avLst/>
                <a:gdLst>
                  <a:gd name="T0" fmla="*/ 0 w 22"/>
                  <a:gd name="T1" fmla="*/ 0 h 13"/>
                  <a:gd name="T2" fmla="*/ 0 w 22"/>
                  <a:gd name="T3" fmla="*/ 0 h 13"/>
                  <a:gd name="T4" fmla="*/ 0 w 22"/>
                  <a:gd name="T5" fmla="*/ 0 h 13"/>
                  <a:gd name="T6" fmla="*/ 0 w 22"/>
                  <a:gd name="T7" fmla="*/ 0 h 13"/>
                  <a:gd name="T8" fmla="*/ 0 w 22"/>
                  <a:gd name="T9" fmla="*/ 0 h 13"/>
                  <a:gd name="T10" fmla="*/ 0 w 22"/>
                  <a:gd name="T11" fmla="*/ 0 h 13"/>
                  <a:gd name="T12" fmla="*/ 0 60000 65536"/>
                  <a:gd name="T13" fmla="*/ 0 60000 65536"/>
                  <a:gd name="T14" fmla="*/ 0 60000 65536"/>
                  <a:gd name="T15" fmla="*/ 0 60000 65536"/>
                  <a:gd name="T16" fmla="*/ 0 60000 65536"/>
                  <a:gd name="T17" fmla="*/ 0 60000 65536"/>
                  <a:gd name="T18" fmla="*/ 0 w 22"/>
                  <a:gd name="T19" fmla="*/ 0 h 13"/>
                  <a:gd name="T20" fmla="*/ 22 w 2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2" h="13">
                    <a:moveTo>
                      <a:pt x="3" y="3"/>
                    </a:moveTo>
                    <a:lnTo>
                      <a:pt x="0" y="9"/>
                    </a:lnTo>
                    <a:lnTo>
                      <a:pt x="12" y="13"/>
                    </a:lnTo>
                    <a:lnTo>
                      <a:pt x="22" y="6"/>
                    </a:lnTo>
                    <a:lnTo>
                      <a:pt x="22" y="0"/>
                    </a:lnTo>
                    <a:lnTo>
                      <a:pt x="3" y="3"/>
                    </a:lnTo>
                    <a:close/>
                  </a:path>
                </a:pathLst>
              </a:custGeom>
              <a:solidFill>
                <a:srgbClr val="ABABAB"/>
              </a:solidFill>
              <a:ln w="0">
                <a:solidFill>
                  <a:srgbClr val="000000"/>
                </a:solidFill>
                <a:round/>
                <a:headEnd/>
                <a:tailEnd/>
              </a:ln>
            </p:spPr>
            <p:txBody>
              <a:bodyPr/>
              <a:lstStyle/>
              <a:p>
                <a:endParaRPr lang="en-US"/>
              </a:p>
            </p:txBody>
          </p:sp>
          <p:sp>
            <p:nvSpPr>
              <p:cNvPr id="20706" name="Freeform 2090"/>
              <p:cNvSpPr>
                <a:spLocks/>
              </p:cNvSpPr>
              <p:nvPr/>
            </p:nvSpPr>
            <p:spPr bwMode="auto">
              <a:xfrm>
                <a:off x="1444" y="1055"/>
                <a:ext cx="6" cy="4"/>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w 19"/>
                  <a:gd name="T11" fmla="*/ 0 h 12"/>
                  <a:gd name="T12" fmla="*/ 0 w 19"/>
                  <a:gd name="T13" fmla="*/ 0 h 12"/>
                  <a:gd name="T14" fmla="*/ 0 60000 65536"/>
                  <a:gd name="T15" fmla="*/ 0 60000 65536"/>
                  <a:gd name="T16" fmla="*/ 0 60000 65536"/>
                  <a:gd name="T17" fmla="*/ 0 60000 65536"/>
                  <a:gd name="T18" fmla="*/ 0 60000 65536"/>
                  <a:gd name="T19" fmla="*/ 0 60000 65536"/>
                  <a:gd name="T20" fmla="*/ 0 60000 65536"/>
                  <a:gd name="T21" fmla="*/ 0 w 19"/>
                  <a:gd name="T22" fmla="*/ 0 h 12"/>
                  <a:gd name="T23" fmla="*/ 19 w 19"/>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
                    <a:moveTo>
                      <a:pt x="9" y="0"/>
                    </a:moveTo>
                    <a:lnTo>
                      <a:pt x="0" y="6"/>
                    </a:lnTo>
                    <a:lnTo>
                      <a:pt x="9" y="10"/>
                    </a:lnTo>
                    <a:lnTo>
                      <a:pt x="9" y="12"/>
                    </a:lnTo>
                    <a:lnTo>
                      <a:pt x="9" y="9"/>
                    </a:lnTo>
                    <a:lnTo>
                      <a:pt x="19" y="3"/>
                    </a:lnTo>
                    <a:lnTo>
                      <a:pt x="9" y="0"/>
                    </a:lnTo>
                    <a:close/>
                  </a:path>
                </a:pathLst>
              </a:custGeom>
              <a:solidFill>
                <a:srgbClr val="ABABAB"/>
              </a:solidFill>
              <a:ln w="0">
                <a:solidFill>
                  <a:srgbClr val="000000"/>
                </a:solidFill>
                <a:round/>
                <a:headEnd/>
                <a:tailEnd/>
              </a:ln>
            </p:spPr>
            <p:txBody>
              <a:bodyPr/>
              <a:lstStyle/>
              <a:p>
                <a:endParaRPr lang="en-US"/>
              </a:p>
            </p:txBody>
          </p:sp>
          <p:sp>
            <p:nvSpPr>
              <p:cNvPr id="20707" name="Freeform 2091"/>
              <p:cNvSpPr>
                <a:spLocks/>
              </p:cNvSpPr>
              <p:nvPr/>
            </p:nvSpPr>
            <p:spPr bwMode="auto">
              <a:xfrm>
                <a:off x="1447" y="1057"/>
                <a:ext cx="8" cy="4"/>
              </a:xfrm>
              <a:custGeom>
                <a:avLst/>
                <a:gdLst>
                  <a:gd name="T0" fmla="*/ 0 w 22"/>
                  <a:gd name="T1" fmla="*/ 0 h 13"/>
                  <a:gd name="T2" fmla="*/ 0 w 22"/>
                  <a:gd name="T3" fmla="*/ 0 h 13"/>
                  <a:gd name="T4" fmla="*/ 0 w 22"/>
                  <a:gd name="T5" fmla="*/ 0 h 13"/>
                  <a:gd name="T6" fmla="*/ 0 w 22"/>
                  <a:gd name="T7" fmla="*/ 0 h 13"/>
                  <a:gd name="T8" fmla="*/ 0 w 22"/>
                  <a:gd name="T9" fmla="*/ 0 h 13"/>
                  <a:gd name="T10" fmla="*/ 0 w 22"/>
                  <a:gd name="T11" fmla="*/ 0 h 13"/>
                  <a:gd name="T12" fmla="*/ 0 60000 65536"/>
                  <a:gd name="T13" fmla="*/ 0 60000 65536"/>
                  <a:gd name="T14" fmla="*/ 0 60000 65536"/>
                  <a:gd name="T15" fmla="*/ 0 60000 65536"/>
                  <a:gd name="T16" fmla="*/ 0 60000 65536"/>
                  <a:gd name="T17" fmla="*/ 0 60000 65536"/>
                  <a:gd name="T18" fmla="*/ 0 w 22"/>
                  <a:gd name="T19" fmla="*/ 0 h 13"/>
                  <a:gd name="T20" fmla="*/ 22 w 2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2" h="13">
                    <a:moveTo>
                      <a:pt x="2" y="4"/>
                    </a:moveTo>
                    <a:lnTo>
                      <a:pt x="0" y="10"/>
                    </a:lnTo>
                    <a:lnTo>
                      <a:pt x="12" y="13"/>
                    </a:lnTo>
                    <a:lnTo>
                      <a:pt x="22" y="6"/>
                    </a:lnTo>
                    <a:lnTo>
                      <a:pt x="21" y="0"/>
                    </a:lnTo>
                    <a:lnTo>
                      <a:pt x="2" y="4"/>
                    </a:lnTo>
                    <a:close/>
                  </a:path>
                </a:pathLst>
              </a:custGeom>
              <a:solidFill>
                <a:srgbClr val="ABABAB"/>
              </a:solidFill>
              <a:ln w="0">
                <a:solidFill>
                  <a:srgbClr val="000000"/>
                </a:solidFill>
                <a:round/>
                <a:headEnd/>
                <a:tailEnd/>
              </a:ln>
            </p:spPr>
            <p:txBody>
              <a:bodyPr/>
              <a:lstStyle/>
              <a:p>
                <a:endParaRPr lang="en-US"/>
              </a:p>
            </p:txBody>
          </p:sp>
          <p:sp>
            <p:nvSpPr>
              <p:cNvPr id="20708" name="Freeform 2092"/>
              <p:cNvSpPr>
                <a:spLocks/>
              </p:cNvSpPr>
              <p:nvPr/>
            </p:nvSpPr>
            <p:spPr bwMode="auto">
              <a:xfrm>
                <a:off x="1448" y="1056"/>
                <a:ext cx="6" cy="4"/>
              </a:xfrm>
              <a:custGeom>
                <a:avLst/>
                <a:gdLst>
                  <a:gd name="T0" fmla="*/ 0 w 19"/>
                  <a:gd name="T1" fmla="*/ 0 h 12"/>
                  <a:gd name="T2" fmla="*/ 0 w 19"/>
                  <a:gd name="T3" fmla="*/ 0 h 12"/>
                  <a:gd name="T4" fmla="*/ 0 w 19"/>
                  <a:gd name="T5" fmla="*/ 0 h 12"/>
                  <a:gd name="T6" fmla="*/ 0 w 19"/>
                  <a:gd name="T7" fmla="*/ 0 h 12"/>
                  <a:gd name="T8" fmla="*/ 0 w 19"/>
                  <a:gd name="T9" fmla="*/ 0 h 12"/>
                  <a:gd name="T10" fmla="*/ 0 w 19"/>
                  <a:gd name="T11" fmla="*/ 0 h 12"/>
                  <a:gd name="T12" fmla="*/ 0 w 19"/>
                  <a:gd name="T13" fmla="*/ 0 h 12"/>
                  <a:gd name="T14" fmla="*/ 0 60000 65536"/>
                  <a:gd name="T15" fmla="*/ 0 60000 65536"/>
                  <a:gd name="T16" fmla="*/ 0 60000 65536"/>
                  <a:gd name="T17" fmla="*/ 0 60000 65536"/>
                  <a:gd name="T18" fmla="*/ 0 60000 65536"/>
                  <a:gd name="T19" fmla="*/ 0 60000 65536"/>
                  <a:gd name="T20" fmla="*/ 0 60000 65536"/>
                  <a:gd name="T21" fmla="*/ 0 w 19"/>
                  <a:gd name="T22" fmla="*/ 0 h 12"/>
                  <a:gd name="T23" fmla="*/ 19 w 19"/>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
                    <a:moveTo>
                      <a:pt x="10" y="0"/>
                    </a:moveTo>
                    <a:lnTo>
                      <a:pt x="0" y="6"/>
                    </a:lnTo>
                    <a:lnTo>
                      <a:pt x="8" y="9"/>
                    </a:lnTo>
                    <a:lnTo>
                      <a:pt x="8" y="12"/>
                    </a:lnTo>
                    <a:lnTo>
                      <a:pt x="10" y="8"/>
                    </a:lnTo>
                    <a:lnTo>
                      <a:pt x="19" y="3"/>
                    </a:lnTo>
                    <a:lnTo>
                      <a:pt x="10" y="0"/>
                    </a:lnTo>
                    <a:close/>
                  </a:path>
                </a:pathLst>
              </a:custGeom>
              <a:solidFill>
                <a:srgbClr val="ABABAB"/>
              </a:solidFill>
              <a:ln w="0">
                <a:solidFill>
                  <a:srgbClr val="000000"/>
                </a:solidFill>
                <a:round/>
                <a:headEnd/>
                <a:tailEnd/>
              </a:ln>
            </p:spPr>
            <p:txBody>
              <a:bodyPr/>
              <a:lstStyle/>
              <a:p>
                <a:endParaRPr lang="en-US"/>
              </a:p>
            </p:txBody>
          </p:sp>
          <p:sp>
            <p:nvSpPr>
              <p:cNvPr id="20709" name="Freeform 2093"/>
              <p:cNvSpPr>
                <a:spLocks/>
              </p:cNvSpPr>
              <p:nvPr/>
            </p:nvSpPr>
            <p:spPr bwMode="auto">
              <a:xfrm>
                <a:off x="1451" y="1059"/>
                <a:ext cx="8" cy="4"/>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w 22"/>
                  <a:gd name="T11" fmla="*/ 0 h 11"/>
                  <a:gd name="T12" fmla="*/ 0 60000 65536"/>
                  <a:gd name="T13" fmla="*/ 0 60000 65536"/>
                  <a:gd name="T14" fmla="*/ 0 60000 65536"/>
                  <a:gd name="T15" fmla="*/ 0 60000 65536"/>
                  <a:gd name="T16" fmla="*/ 0 60000 65536"/>
                  <a:gd name="T17" fmla="*/ 0 60000 65536"/>
                  <a:gd name="T18" fmla="*/ 0 w 22"/>
                  <a:gd name="T19" fmla="*/ 0 h 11"/>
                  <a:gd name="T20" fmla="*/ 22 w 2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2" h="11">
                    <a:moveTo>
                      <a:pt x="1" y="3"/>
                    </a:moveTo>
                    <a:lnTo>
                      <a:pt x="0" y="8"/>
                    </a:lnTo>
                    <a:lnTo>
                      <a:pt x="11" y="11"/>
                    </a:lnTo>
                    <a:lnTo>
                      <a:pt x="22" y="4"/>
                    </a:lnTo>
                    <a:lnTo>
                      <a:pt x="20" y="0"/>
                    </a:lnTo>
                    <a:lnTo>
                      <a:pt x="1" y="3"/>
                    </a:lnTo>
                    <a:close/>
                  </a:path>
                </a:pathLst>
              </a:custGeom>
              <a:solidFill>
                <a:srgbClr val="ABABAB"/>
              </a:solidFill>
              <a:ln w="0">
                <a:solidFill>
                  <a:srgbClr val="000000"/>
                </a:solidFill>
                <a:round/>
                <a:headEnd/>
                <a:tailEnd/>
              </a:ln>
            </p:spPr>
            <p:txBody>
              <a:bodyPr/>
              <a:lstStyle/>
              <a:p>
                <a:endParaRPr lang="en-US"/>
              </a:p>
            </p:txBody>
          </p:sp>
          <p:sp>
            <p:nvSpPr>
              <p:cNvPr id="20710" name="Freeform 2094"/>
              <p:cNvSpPr>
                <a:spLocks/>
              </p:cNvSpPr>
              <p:nvPr/>
            </p:nvSpPr>
            <p:spPr bwMode="auto">
              <a:xfrm>
                <a:off x="1452" y="1057"/>
                <a:ext cx="6" cy="5"/>
              </a:xfrm>
              <a:custGeom>
                <a:avLst/>
                <a:gdLst>
                  <a:gd name="T0" fmla="*/ 0 w 19"/>
                  <a:gd name="T1" fmla="*/ 0 h 13"/>
                  <a:gd name="T2" fmla="*/ 0 w 19"/>
                  <a:gd name="T3" fmla="*/ 0 h 13"/>
                  <a:gd name="T4" fmla="*/ 0 w 19"/>
                  <a:gd name="T5" fmla="*/ 0 h 13"/>
                  <a:gd name="T6" fmla="*/ 0 w 19"/>
                  <a:gd name="T7" fmla="*/ 0 h 13"/>
                  <a:gd name="T8" fmla="*/ 0 w 19"/>
                  <a:gd name="T9" fmla="*/ 0 h 13"/>
                  <a:gd name="T10" fmla="*/ 0 w 19"/>
                  <a:gd name="T11" fmla="*/ 0 h 13"/>
                  <a:gd name="T12" fmla="*/ 0 w 19"/>
                  <a:gd name="T13" fmla="*/ 0 h 13"/>
                  <a:gd name="T14" fmla="*/ 0 60000 65536"/>
                  <a:gd name="T15" fmla="*/ 0 60000 65536"/>
                  <a:gd name="T16" fmla="*/ 0 60000 65536"/>
                  <a:gd name="T17" fmla="*/ 0 60000 65536"/>
                  <a:gd name="T18" fmla="*/ 0 60000 65536"/>
                  <a:gd name="T19" fmla="*/ 0 60000 65536"/>
                  <a:gd name="T20" fmla="*/ 0 60000 65536"/>
                  <a:gd name="T21" fmla="*/ 0 w 19"/>
                  <a:gd name="T22" fmla="*/ 0 h 13"/>
                  <a:gd name="T23" fmla="*/ 19 w 19"/>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3">
                    <a:moveTo>
                      <a:pt x="10" y="0"/>
                    </a:moveTo>
                    <a:lnTo>
                      <a:pt x="0" y="6"/>
                    </a:lnTo>
                    <a:lnTo>
                      <a:pt x="9" y="9"/>
                    </a:lnTo>
                    <a:lnTo>
                      <a:pt x="10" y="13"/>
                    </a:lnTo>
                    <a:lnTo>
                      <a:pt x="10" y="9"/>
                    </a:lnTo>
                    <a:lnTo>
                      <a:pt x="19" y="5"/>
                    </a:lnTo>
                    <a:lnTo>
                      <a:pt x="10" y="0"/>
                    </a:lnTo>
                    <a:close/>
                  </a:path>
                </a:pathLst>
              </a:custGeom>
              <a:solidFill>
                <a:srgbClr val="ABABAB"/>
              </a:solidFill>
              <a:ln w="0">
                <a:solidFill>
                  <a:srgbClr val="000000"/>
                </a:solidFill>
                <a:round/>
                <a:headEnd/>
                <a:tailEnd/>
              </a:ln>
            </p:spPr>
            <p:txBody>
              <a:bodyPr/>
              <a:lstStyle/>
              <a:p>
                <a:endParaRPr lang="en-US"/>
              </a:p>
            </p:txBody>
          </p:sp>
          <p:sp>
            <p:nvSpPr>
              <p:cNvPr id="20711" name="Freeform 2095"/>
              <p:cNvSpPr>
                <a:spLocks/>
              </p:cNvSpPr>
              <p:nvPr/>
            </p:nvSpPr>
            <p:spPr bwMode="auto">
              <a:xfrm>
                <a:off x="1456" y="1060"/>
                <a:ext cx="7" cy="4"/>
              </a:xfrm>
              <a:custGeom>
                <a:avLst/>
                <a:gdLst>
                  <a:gd name="T0" fmla="*/ 0 w 22"/>
                  <a:gd name="T1" fmla="*/ 0 h 13"/>
                  <a:gd name="T2" fmla="*/ 0 w 22"/>
                  <a:gd name="T3" fmla="*/ 0 h 13"/>
                  <a:gd name="T4" fmla="*/ 0 w 22"/>
                  <a:gd name="T5" fmla="*/ 0 h 13"/>
                  <a:gd name="T6" fmla="*/ 0 w 22"/>
                  <a:gd name="T7" fmla="*/ 0 h 13"/>
                  <a:gd name="T8" fmla="*/ 0 w 22"/>
                  <a:gd name="T9" fmla="*/ 0 h 13"/>
                  <a:gd name="T10" fmla="*/ 0 w 22"/>
                  <a:gd name="T11" fmla="*/ 0 h 13"/>
                  <a:gd name="T12" fmla="*/ 0 60000 65536"/>
                  <a:gd name="T13" fmla="*/ 0 60000 65536"/>
                  <a:gd name="T14" fmla="*/ 0 60000 65536"/>
                  <a:gd name="T15" fmla="*/ 0 60000 65536"/>
                  <a:gd name="T16" fmla="*/ 0 60000 65536"/>
                  <a:gd name="T17" fmla="*/ 0 60000 65536"/>
                  <a:gd name="T18" fmla="*/ 0 w 22"/>
                  <a:gd name="T19" fmla="*/ 0 h 13"/>
                  <a:gd name="T20" fmla="*/ 22 w 2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2" h="13">
                    <a:moveTo>
                      <a:pt x="0" y="2"/>
                    </a:moveTo>
                    <a:lnTo>
                      <a:pt x="0" y="8"/>
                    </a:lnTo>
                    <a:lnTo>
                      <a:pt x="10" y="13"/>
                    </a:lnTo>
                    <a:lnTo>
                      <a:pt x="22" y="5"/>
                    </a:lnTo>
                    <a:lnTo>
                      <a:pt x="19" y="0"/>
                    </a:lnTo>
                    <a:lnTo>
                      <a:pt x="0" y="2"/>
                    </a:lnTo>
                    <a:close/>
                  </a:path>
                </a:pathLst>
              </a:custGeom>
              <a:solidFill>
                <a:srgbClr val="ABABAB"/>
              </a:solidFill>
              <a:ln w="0">
                <a:solidFill>
                  <a:srgbClr val="000000"/>
                </a:solidFill>
                <a:round/>
                <a:headEnd/>
                <a:tailEnd/>
              </a:ln>
            </p:spPr>
            <p:txBody>
              <a:bodyPr/>
              <a:lstStyle/>
              <a:p>
                <a:endParaRPr lang="en-US"/>
              </a:p>
            </p:txBody>
          </p:sp>
          <p:sp>
            <p:nvSpPr>
              <p:cNvPr id="20712" name="Freeform 2096"/>
              <p:cNvSpPr>
                <a:spLocks/>
              </p:cNvSpPr>
              <p:nvPr/>
            </p:nvSpPr>
            <p:spPr bwMode="auto">
              <a:xfrm>
                <a:off x="1456" y="1059"/>
                <a:ext cx="6" cy="4"/>
              </a:xfrm>
              <a:custGeom>
                <a:avLst/>
                <a:gdLst>
                  <a:gd name="T0" fmla="*/ 0 w 19"/>
                  <a:gd name="T1" fmla="*/ 0 h 11"/>
                  <a:gd name="T2" fmla="*/ 0 w 19"/>
                  <a:gd name="T3" fmla="*/ 0 h 11"/>
                  <a:gd name="T4" fmla="*/ 0 w 19"/>
                  <a:gd name="T5" fmla="*/ 0 h 11"/>
                  <a:gd name="T6" fmla="*/ 0 w 19"/>
                  <a:gd name="T7" fmla="*/ 0 h 11"/>
                  <a:gd name="T8" fmla="*/ 0 w 19"/>
                  <a:gd name="T9" fmla="*/ 0 h 11"/>
                  <a:gd name="T10" fmla="*/ 0 w 19"/>
                  <a:gd name="T11" fmla="*/ 0 h 11"/>
                  <a:gd name="T12" fmla="*/ 0 w 19"/>
                  <a:gd name="T13" fmla="*/ 0 h 11"/>
                  <a:gd name="T14" fmla="*/ 0 60000 65536"/>
                  <a:gd name="T15" fmla="*/ 0 60000 65536"/>
                  <a:gd name="T16" fmla="*/ 0 60000 65536"/>
                  <a:gd name="T17" fmla="*/ 0 60000 65536"/>
                  <a:gd name="T18" fmla="*/ 0 60000 65536"/>
                  <a:gd name="T19" fmla="*/ 0 60000 65536"/>
                  <a:gd name="T20" fmla="*/ 0 60000 65536"/>
                  <a:gd name="T21" fmla="*/ 0 w 19"/>
                  <a:gd name="T22" fmla="*/ 0 h 11"/>
                  <a:gd name="T23" fmla="*/ 19 w 1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1">
                    <a:moveTo>
                      <a:pt x="10" y="0"/>
                    </a:moveTo>
                    <a:lnTo>
                      <a:pt x="0" y="5"/>
                    </a:lnTo>
                    <a:lnTo>
                      <a:pt x="9" y="10"/>
                    </a:lnTo>
                    <a:lnTo>
                      <a:pt x="10" y="11"/>
                    </a:lnTo>
                    <a:lnTo>
                      <a:pt x="10" y="8"/>
                    </a:lnTo>
                    <a:lnTo>
                      <a:pt x="19" y="3"/>
                    </a:lnTo>
                    <a:lnTo>
                      <a:pt x="10" y="0"/>
                    </a:lnTo>
                    <a:close/>
                  </a:path>
                </a:pathLst>
              </a:custGeom>
              <a:solidFill>
                <a:srgbClr val="ABABAB"/>
              </a:solidFill>
              <a:ln w="0">
                <a:solidFill>
                  <a:srgbClr val="000000"/>
                </a:solidFill>
                <a:round/>
                <a:headEnd/>
                <a:tailEnd/>
              </a:ln>
            </p:spPr>
            <p:txBody>
              <a:bodyPr/>
              <a:lstStyle/>
              <a:p>
                <a:endParaRPr lang="en-US"/>
              </a:p>
            </p:txBody>
          </p:sp>
          <p:sp>
            <p:nvSpPr>
              <p:cNvPr id="20713" name="Freeform 2097"/>
              <p:cNvSpPr>
                <a:spLocks/>
              </p:cNvSpPr>
              <p:nvPr/>
            </p:nvSpPr>
            <p:spPr bwMode="auto">
              <a:xfrm>
                <a:off x="1459" y="1061"/>
                <a:ext cx="7" cy="5"/>
              </a:xfrm>
              <a:custGeom>
                <a:avLst/>
                <a:gdLst>
                  <a:gd name="T0" fmla="*/ 0 w 22"/>
                  <a:gd name="T1" fmla="*/ 0 h 15"/>
                  <a:gd name="T2" fmla="*/ 0 w 22"/>
                  <a:gd name="T3" fmla="*/ 0 h 15"/>
                  <a:gd name="T4" fmla="*/ 0 w 22"/>
                  <a:gd name="T5" fmla="*/ 0 h 15"/>
                  <a:gd name="T6" fmla="*/ 0 w 22"/>
                  <a:gd name="T7" fmla="*/ 0 h 15"/>
                  <a:gd name="T8" fmla="*/ 0 w 22"/>
                  <a:gd name="T9" fmla="*/ 0 h 15"/>
                  <a:gd name="T10" fmla="*/ 0 w 22"/>
                  <a:gd name="T11" fmla="*/ 0 h 15"/>
                  <a:gd name="T12" fmla="*/ 0 60000 65536"/>
                  <a:gd name="T13" fmla="*/ 0 60000 65536"/>
                  <a:gd name="T14" fmla="*/ 0 60000 65536"/>
                  <a:gd name="T15" fmla="*/ 0 60000 65536"/>
                  <a:gd name="T16" fmla="*/ 0 60000 65536"/>
                  <a:gd name="T17" fmla="*/ 0 60000 65536"/>
                  <a:gd name="T18" fmla="*/ 0 w 22"/>
                  <a:gd name="T19" fmla="*/ 0 h 15"/>
                  <a:gd name="T20" fmla="*/ 22 w 2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2" h="15">
                    <a:moveTo>
                      <a:pt x="2" y="5"/>
                    </a:moveTo>
                    <a:lnTo>
                      <a:pt x="0" y="11"/>
                    </a:lnTo>
                    <a:lnTo>
                      <a:pt x="12" y="15"/>
                    </a:lnTo>
                    <a:lnTo>
                      <a:pt x="22" y="6"/>
                    </a:lnTo>
                    <a:lnTo>
                      <a:pt x="22" y="0"/>
                    </a:lnTo>
                    <a:lnTo>
                      <a:pt x="2" y="5"/>
                    </a:lnTo>
                    <a:close/>
                  </a:path>
                </a:pathLst>
              </a:custGeom>
              <a:solidFill>
                <a:srgbClr val="ABABAB"/>
              </a:solidFill>
              <a:ln w="0">
                <a:solidFill>
                  <a:srgbClr val="000000"/>
                </a:solidFill>
                <a:round/>
                <a:headEnd/>
                <a:tailEnd/>
              </a:ln>
            </p:spPr>
            <p:txBody>
              <a:bodyPr/>
              <a:lstStyle/>
              <a:p>
                <a:endParaRPr lang="en-US"/>
              </a:p>
            </p:txBody>
          </p:sp>
          <p:sp>
            <p:nvSpPr>
              <p:cNvPr id="20714" name="Freeform 2098"/>
              <p:cNvSpPr>
                <a:spLocks/>
              </p:cNvSpPr>
              <p:nvPr/>
            </p:nvSpPr>
            <p:spPr bwMode="auto">
              <a:xfrm>
                <a:off x="1460" y="1060"/>
                <a:ext cx="6"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10" y="0"/>
                    </a:moveTo>
                    <a:lnTo>
                      <a:pt x="0" y="6"/>
                    </a:lnTo>
                    <a:lnTo>
                      <a:pt x="10" y="9"/>
                    </a:lnTo>
                    <a:lnTo>
                      <a:pt x="10" y="12"/>
                    </a:lnTo>
                    <a:lnTo>
                      <a:pt x="10" y="9"/>
                    </a:lnTo>
                    <a:lnTo>
                      <a:pt x="20" y="3"/>
                    </a:lnTo>
                    <a:lnTo>
                      <a:pt x="10" y="0"/>
                    </a:lnTo>
                    <a:close/>
                  </a:path>
                </a:pathLst>
              </a:custGeom>
              <a:solidFill>
                <a:srgbClr val="ABABAB"/>
              </a:solidFill>
              <a:ln w="0">
                <a:solidFill>
                  <a:srgbClr val="000000"/>
                </a:solidFill>
                <a:round/>
                <a:headEnd/>
                <a:tailEnd/>
              </a:ln>
            </p:spPr>
            <p:txBody>
              <a:bodyPr/>
              <a:lstStyle/>
              <a:p>
                <a:endParaRPr lang="en-US"/>
              </a:p>
            </p:txBody>
          </p:sp>
          <p:sp>
            <p:nvSpPr>
              <p:cNvPr id="20715" name="Freeform 2099"/>
              <p:cNvSpPr>
                <a:spLocks/>
              </p:cNvSpPr>
              <p:nvPr/>
            </p:nvSpPr>
            <p:spPr bwMode="auto">
              <a:xfrm>
                <a:off x="1463" y="1062"/>
                <a:ext cx="8" cy="5"/>
              </a:xfrm>
              <a:custGeom>
                <a:avLst/>
                <a:gdLst>
                  <a:gd name="T0" fmla="*/ 0 w 23"/>
                  <a:gd name="T1" fmla="*/ 0 h 13"/>
                  <a:gd name="T2" fmla="*/ 0 w 23"/>
                  <a:gd name="T3" fmla="*/ 0 h 13"/>
                  <a:gd name="T4" fmla="*/ 0 w 23"/>
                  <a:gd name="T5" fmla="*/ 0 h 13"/>
                  <a:gd name="T6" fmla="*/ 0 w 23"/>
                  <a:gd name="T7" fmla="*/ 0 h 13"/>
                  <a:gd name="T8" fmla="*/ 0 w 23"/>
                  <a:gd name="T9" fmla="*/ 0 h 13"/>
                  <a:gd name="T10" fmla="*/ 0 w 23"/>
                  <a:gd name="T11" fmla="*/ 0 h 13"/>
                  <a:gd name="T12" fmla="*/ 0 60000 65536"/>
                  <a:gd name="T13" fmla="*/ 0 60000 65536"/>
                  <a:gd name="T14" fmla="*/ 0 60000 65536"/>
                  <a:gd name="T15" fmla="*/ 0 60000 65536"/>
                  <a:gd name="T16" fmla="*/ 0 60000 65536"/>
                  <a:gd name="T17" fmla="*/ 0 60000 65536"/>
                  <a:gd name="T18" fmla="*/ 0 w 23"/>
                  <a:gd name="T19" fmla="*/ 0 h 13"/>
                  <a:gd name="T20" fmla="*/ 23 w 2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3" h="13">
                    <a:moveTo>
                      <a:pt x="1" y="3"/>
                    </a:moveTo>
                    <a:lnTo>
                      <a:pt x="0" y="10"/>
                    </a:lnTo>
                    <a:lnTo>
                      <a:pt x="11" y="13"/>
                    </a:lnTo>
                    <a:lnTo>
                      <a:pt x="23" y="6"/>
                    </a:lnTo>
                    <a:lnTo>
                      <a:pt x="22" y="0"/>
                    </a:lnTo>
                    <a:lnTo>
                      <a:pt x="1" y="3"/>
                    </a:lnTo>
                    <a:close/>
                  </a:path>
                </a:pathLst>
              </a:custGeom>
              <a:solidFill>
                <a:srgbClr val="ABABAB"/>
              </a:solidFill>
              <a:ln w="0">
                <a:solidFill>
                  <a:srgbClr val="000000"/>
                </a:solidFill>
                <a:round/>
                <a:headEnd/>
                <a:tailEnd/>
              </a:ln>
            </p:spPr>
            <p:txBody>
              <a:bodyPr/>
              <a:lstStyle/>
              <a:p>
                <a:endParaRPr lang="en-US"/>
              </a:p>
            </p:txBody>
          </p:sp>
          <p:sp>
            <p:nvSpPr>
              <p:cNvPr id="20716" name="Freeform 2100"/>
              <p:cNvSpPr>
                <a:spLocks/>
              </p:cNvSpPr>
              <p:nvPr/>
            </p:nvSpPr>
            <p:spPr bwMode="auto">
              <a:xfrm>
                <a:off x="1463" y="1061"/>
                <a:ext cx="7" cy="5"/>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w 21"/>
                  <a:gd name="T13" fmla="*/ 0 h 13"/>
                  <a:gd name="T14" fmla="*/ 0 60000 65536"/>
                  <a:gd name="T15" fmla="*/ 0 60000 65536"/>
                  <a:gd name="T16" fmla="*/ 0 60000 65536"/>
                  <a:gd name="T17" fmla="*/ 0 60000 65536"/>
                  <a:gd name="T18" fmla="*/ 0 60000 65536"/>
                  <a:gd name="T19" fmla="*/ 0 60000 65536"/>
                  <a:gd name="T20" fmla="*/ 0 60000 65536"/>
                  <a:gd name="T21" fmla="*/ 0 w 21"/>
                  <a:gd name="T22" fmla="*/ 0 h 13"/>
                  <a:gd name="T23" fmla="*/ 21 w 2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3">
                    <a:moveTo>
                      <a:pt x="10" y="0"/>
                    </a:moveTo>
                    <a:lnTo>
                      <a:pt x="0" y="6"/>
                    </a:lnTo>
                    <a:lnTo>
                      <a:pt x="9" y="9"/>
                    </a:lnTo>
                    <a:lnTo>
                      <a:pt x="10" y="13"/>
                    </a:lnTo>
                    <a:lnTo>
                      <a:pt x="10" y="9"/>
                    </a:lnTo>
                    <a:lnTo>
                      <a:pt x="21" y="3"/>
                    </a:lnTo>
                    <a:lnTo>
                      <a:pt x="10" y="0"/>
                    </a:lnTo>
                    <a:close/>
                  </a:path>
                </a:pathLst>
              </a:custGeom>
              <a:solidFill>
                <a:srgbClr val="ABABAB"/>
              </a:solidFill>
              <a:ln w="0">
                <a:solidFill>
                  <a:srgbClr val="000000"/>
                </a:solidFill>
                <a:round/>
                <a:headEnd/>
                <a:tailEnd/>
              </a:ln>
            </p:spPr>
            <p:txBody>
              <a:bodyPr/>
              <a:lstStyle/>
              <a:p>
                <a:endParaRPr lang="en-US"/>
              </a:p>
            </p:txBody>
          </p:sp>
          <p:sp>
            <p:nvSpPr>
              <p:cNvPr id="20717" name="Freeform 2101"/>
              <p:cNvSpPr>
                <a:spLocks/>
              </p:cNvSpPr>
              <p:nvPr/>
            </p:nvSpPr>
            <p:spPr bwMode="auto">
              <a:xfrm>
                <a:off x="1467" y="1064"/>
                <a:ext cx="8" cy="4"/>
              </a:xfrm>
              <a:custGeom>
                <a:avLst/>
                <a:gdLst>
                  <a:gd name="T0" fmla="*/ 0 w 22"/>
                  <a:gd name="T1" fmla="*/ 0 h 12"/>
                  <a:gd name="T2" fmla="*/ 0 w 22"/>
                  <a:gd name="T3" fmla="*/ 0 h 12"/>
                  <a:gd name="T4" fmla="*/ 0 w 22"/>
                  <a:gd name="T5" fmla="*/ 0 h 12"/>
                  <a:gd name="T6" fmla="*/ 0 w 22"/>
                  <a:gd name="T7" fmla="*/ 0 h 12"/>
                  <a:gd name="T8" fmla="*/ 0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1" y="3"/>
                    </a:moveTo>
                    <a:lnTo>
                      <a:pt x="0" y="9"/>
                    </a:lnTo>
                    <a:lnTo>
                      <a:pt x="11" y="12"/>
                    </a:lnTo>
                    <a:lnTo>
                      <a:pt x="22" y="6"/>
                    </a:lnTo>
                    <a:lnTo>
                      <a:pt x="20" y="0"/>
                    </a:lnTo>
                    <a:lnTo>
                      <a:pt x="1" y="3"/>
                    </a:lnTo>
                    <a:close/>
                  </a:path>
                </a:pathLst>
              </a:custGeom>
              <a:solidFill>
                <a:srgbClr val="ABABAB"/>
              </a:solidFill>
              <a:ln w="0">
                <a:solidFill>
                  <a:srgbClr val="000000"/>
                </a:solidFill>
                <a:round/>
                <a:headEnd/>
                <a:tailEnd/>
              </a:ln>
            </p:spPr>
            <p:txBody>
              <a:bodyPr/>
              <a:lstStyle/>
              <a:p>
                <a:endParaRPr lang="en-US"/>
              </a:p>
            </p:txBody>
          </p:sp>
          <p:sp>
            <p:nvSpPr>
              <p:cNvPr id="20718" name="Freeform 2102"/>
              <p:cNvSpPr>
                <a:spLocks/>
              </p:cNvSpPr>
              <p:nvPr/>
            </p:nvSpPr>
            <p:spPr bwMode="auto">
              <a:xfrm>
                <a:off x="1468" y="1062"/>
                <a:ext cx="6" cy="5"/>
              </a:xfrm>
              <a:custGeom>
                <a:avLst/>
                <a:gdLst>
                  <a:gd name="T0" fmla="*/ 0 w 19"/>
                  <a:gd name="T1" fmla="*/ 0 h 13"/>
                  <a:gd name="T2" fmla="*/ 0 w 19"/>
                  <a:gd name="T3" fmla="*/ 0 h 13"/>
                  <a:gd name="T4" fmla="*/ 0 w 19"/>
                  <a:gd name="T5" fmla="*/ 0 h 13"/>
                  <a:gd name="T6" fmla="*/ 0 w 19"/>
                  <a:gd name="T7" fmla="*/ 0 h 13"/>
                  <a:gd name="T8" fmla="*/ 0 w 19"/>
                  <a:gd name="T9" fmla="*/ 0 h 13"/>
                  <a:gd name="T10" fmla="*/ 0 w 19"/>
                  <a:gd name="T11" fmla="*/ 0 h 13"/>
                  <a:gd name="T12" fmla="*/ 0 60000 65536"/>
                  <a:gd name="T13" fmla="*/ 0 60000 65536"/>
                  <a:gd name="T14" fmla="*/ 0 60000 65536"/>
                  <a:gd name="T15" fmla="*/ 0 60000 65536"/>
                  <a:gd name="T16" fmla="*/ 0 60000 65536"/>
                  <a:gd name="T17" fmla="*/ 0 60000 65536"/>
                  <a:gd name="T18" fmla="*/ 0 w 19"/>
                  <a:gd name="T19" fmla="*/ 0 h 13"/>
                  <a:gd name="T20" fmla="*/ 19 w 1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9" h="13">
                    <a:moveTo>
                      <a:pt x="10" y="0"/>
                    </a:moveTo>
                    <a:lnTo>
                      <a:pt x="0" y="7"/>
                    </a:lnTo>
                    <a:lnTo>
                      <a:pt x="9" y="10"/>
                    </a:lnTo>
                    <a:lnTo>
                      <a:pt x="9" y="13"/>
                    </a:lnTo>
                    <a:lnTo>
                      <a:pt x="19" y="4"/>
                    </a:lnTo>
                    <a:lnTo>
                      <a:pt x="10" y="0"/>
                    </a:lnTo>
                    <a:close/>
                  </a:path>
                </a:pathLst>
              </a:custGeom>
              <a:solidFill>
                <a:srgbClr val="ABABAB"/>
              </a:solidFill>
              <a:ln w="0">
                <a:solidFill>
                  <a:srgbClr val="000000"/>
                </a:solidFill>
                <a:round/>
                <a:headEnd/>
                <a:tailEnd/>
              </a:ln>
            </p:spPr>
            <p:txBody>
              <a:bodyPr/>
              <a:lstStyle/>
              <a:p>
                <a:endParaRPr lang="en-US"/>
              </a:p>
            </p:txBody>
          </p:sp>
          <p:sp>
            <p:nvSpPr>
              <p:cNvPr id="20719" name="Freeform 2103"/>
              <p:cNvSpPr>
                <a:spLocks/>
              </p:cNvSpPr>
              <p:nvPr/>
            </p:nvSpPr>
            <p:spPr bwMode="auto">
              <a:xfrm>
                <a:off x="1471" y="1065"/>
                <a:ext cx="8" cy="5"/>
              </a:xfrm>
              <a:custGeom>
                <a:avLst/>
                <a:gdLst>
                  <a:gd name="T0" fmla="*/ 0 w 24"/>
                  <a:gd name="T1" fmla="*/ 0 h 15"/>
                  <a:gd name="T2" fmla="*/ 0 w 24"/>
                  <a:gd name="T3" fmla="*/ 0 h 15"/>
                  <a:gd name="T4" fmla="*/ 0 w 24"/>
                  <a:gd name="T5" fmla="*/ 0 h 15"/>
                  <a:gd name="T6" fmla="*/ 0 w 24"/>
                  <a:gd name="T7" fmla="*/ 0 h 15"/>
                  <a:gd name="T8" fmla="*/ 0 w 24"/>
                  <a:gd name="T9" fmla="*/ 0 h 15"/>
                  <a:gd name="T10" fmla="*/ 0 w 24"/>
                  <a:gd name="T11" fmla="*/ 0 h 15"/>
                  <a:gd name="T12" fmla="*/ 0 60000 65536"/>
                  <a:gd name="T13" fmla="*/ 0 60000 65536"/>
                  <a:gd name="T14" fmla="*/ 0 60000 65536"/>
                  <a:gd name="T15" fmla="*/ 0 60000 65536"/>
                  <a:gd name="T16" fmla="*/ 0 60000 65536"/>
                  <a:gd name="T17" fmla="*/ 0 60000 65536"/>
                  <a:gd name="T18" fmla="*/ 0 w 24"/>
                  <a:gd name="T19" fmla="*/ 0 h 15"/>
                  <a:gd name="T20" fmla="*/ 24 w 2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4" h="15">
                    <a:moveTo>
                      <a:pt x="2" y="3"/>
                    </a:moveTo>
                    <a:lnTo>
                      <a:pt x="0" y="9"/>
                    </a:lnTo>
                    <a:lnTo>
                      <a:pt x="12" y="15"/>
                    </a:lnTo>
                    <a:lnTo>
                      <a:pt x="24" y="6"/>
                    </a:lnTo>
                    <a:lnTo>
                      <a:pt x="22" y="0"/>
                    </a:lnTo>
                    <a:lnTo>
                      <a:pt x="2" y="3"/>
                    </a:lnTo>
                    <a:close/>
                  </a:path>
                </a:pathLst>
              </a:custGeom>
              <a:solidFill>
                <a:srgbClr val="ABABAB"/>
              </a:solidFill>
              <a:ln w="0">
                <a:solidFill>
                  <a:srgbClr val="000000"/>
                </a:solidFill>
                <a:round/>
                <a:headEnd/>
                <a:tailEnd/>
              </a:ln>
            </p:spPr>
            <p:txBody>
              <a:bodyPr/>
              <a:lstStyle/>
              <a:p>
                <a:endParaRPr lang="en-US"/>
              </a:p>
            </p:txBody>
          </p:sp>
          <p:sp>
            <p:nvSpPr>
              <p:cNvPr id="20720" name="Freeform 2104"/>
              <p:cNvSpPr>
                <a:spLocks/>
              </p:cNvSpPr>
              <p:nvPr/>
            </p:nvSpPr>
            <p:spPr bwMode="auto">
              <a:xfrm>
                <a:off x="1472" y="1064"/>
                <a:ext cx="6"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10" y="0"/>
                    </a:moveTo>
                    <a:lnTo>
                      <a:pt x="0" y="6"/>
                    </a:lnTo>
                    <a:lnTo>
                      <a:pt x="9" y="10"/>
                    </a:lnTo>
                    <a:lnTo>
                      <a:pt x="10" y="12"/>
                    </a:lnTo>
                    <a:lnTo>
                      <a:pt x="10" y="9"/>
                    </a:lnTo>
                    <a:lnTo>
                      <a:pt x="20" y="3"/>
                    </a:lnTo>
                    <a:lnTo>
                      <a:pt x="10" y="0"/>
                    </a:lnTo>
                    <a:close/>
                  </a:path>
                </a:pathLst>
              </a:custGeom>
              <a:solidFill>
                <a:srgbClr val="ABABAB"/>
              </a:solidFill>
              <a:ln w="0">
                <a:solidFill>
                  <a:srgbClr val="000000"/>
                </a:solidFill>
                <a:round/>
                <a:headEnd/>
                <a:tailEnd/>
              </a:ln>
            </p:spPr>
            <p:txBody>
              <a:bodyPr/>
              <a:lstStyle/>
              <a:p>
                <a:endParaRPr lang="en-US"/>
              </a:p>
            </p:txBody>
          </p:sp>
          <p:sp>
            <p:nvSpPr>
              <p:cNvPr id="20721" name="Freeform 2105"/>
              <p:cNvSpPr>
                <a:spLocks/>
              </p:cNvSpPr>
              <p:nvPr/>
            </p:nvSpPr>
            <p:spPr bwMode="auto">
              <a:xfrm>
                <a:off x="1475" y="1066"/>
                <a:ext cx="8" cy="5"/>
              </a:xfrm>
              <a:custGeom>
                <a:avLst/>
                <a:gdLst>
                  <a:gd name="T0" fmla="*/ 0 w 23"/>
                  <a:gd name="T1" fmla="*/ 0 h 15"/>
                  <a:gd name="T2" fmla="*/ 0 w 23"/>
                  <a:gd name="T3" fmla="*/ 0 h 15"/>
                  <a:gd name="T4" fmla="*/ 0 w 23"/>
                  <a:gd name="T5" fmla="*/ 0 h 15"/>
                  <a:gd name="T6" fmla="*/ 0 w 23"/>
                  <a:gd name="T7" fmla="*/ 0 h 15"/>
                  <a:gd name="T8" fmla="*/ 0 w 23"/>
                  <a:gd name="T9" fmla="*/ 0 h 15"/>
                  <a:gd name="T10" fmla="*/ 0 w 23"/>
                  <a:gd name="T11" fmla="*/ 0 h 15"/>
                  <a:gd name="T12" fmla="*/ 0 60000 65536"/>
                  <a:gd name="T13" fmla="*/ 0 60000 65536"/>
                  <a:gd name="T14" fmla="*/ 0 60000 65536"/>
                  <a:gd name="T15" fmla="*/ 0 60000 65536"/>
                  <a:gd name="T16" fmla="*/ 0 60000 65536"/>
                  <a:gd name="T17" fmla="*/ 0 60000 65536"/>
                  <a:gd name="T18" fmla="*/ 0 w 23"/>
                  <a:gd name="T19" fmla="*/ 0 h 15"/>
                  <a:gd name="T20" fmla="*/ 23 w 2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3" h="15">
                    <a:moveTo>
                      <a:pt x="1" y="4"/>
                    </a:moveTo>
                    <a:lnTo>
                      <a:pt x="0" y="12"/>
                    </a:lnTo>
                    <a:lnTo>
                      <a:pt x="12" y="15"/>
                    </a:lnTo>
                    <a:lnTo>
                      <a:pt x="23" y="6"/>
                    </a:lnTo>
                    <a:lnTo>
                      <a:pt x="22" y="0"/>
                    </a:lnTo>
                    <a:lnTo>
                      <a:pt x="1" y="4"/>
                    </a:lnTo>
                    <a:close/>
                  </a:path>
                </a:pathLst>
              </a:custGeom>
              <a:solidFill>
                <a:srgbClr val="ABABAB"/>
              </a:solidFill>
              <a:ln w="0">
                <a:solidFill>
                  <a:srgbClr val="000000"/>
                </a:solidFill>
                <a:round/>
                <a:headEnd/>
                <a:tailEnd/>
              </a:ln>
            </p:spPr>
            <p:txBody>
              <a:bodyPr/>
              <a:lstStyle/>
              <a:p>
                <a:endParaRPr lang="en-US"/>
              </a:p>
            </p:txBody>
          </p:sp>
          <p:sp>
            <p:nvSpPr>
              <p:cNvPr id="20722" name="Freeform 2106"/>
              <p:cNvSpPr>
                <a:spLocks/>
              </p:cNvSpPr>
              <p:nvPr/>
            </p:nvSpPr>
            <p:spPr bwMode="auto">
              <a:xfrm>
                <a:off x="1475" y="1065"/>
                <a:ext cx="7" cy="4"/>
              </a:xfrm>
              <a:custGeom>
                <a:avLst/>
                <a:gdLst>
                  <a:gd name="T0" fmla="*/ 0 w 21"/>
                  <a:gd name="T1" fmla="*/ 0 h 11"/>
                  <a:gd name="T2" fmla="*/ 0 w 21"/>
                  <a:gd name="T3" fmla="*/ 0 h 11"/>
                  <a:gd name="T4" fmla="*/ 0 w 21"/>
                  <a:gd name="T5" fmla="*/ 0 h 11"/>
                  <a:gd name="T6" fmla="*/ 0 w 21"/>
                  <a:gd name="T7" fmla="*/ 0 h 11"/>
                  <a:gd name="T8" fmla="*/ 0 w 21"/>
                  <a:gd name="T9" fmla="*/ 0 h 11"/>
                  <a:gd name="T10" fmla="*/ 0 w 21"/>
                  <a:gd name="T11" fmla="*/ 0 h 11"/>
                  <a:gd name="T12" fmla="*/ 0 w 21"/>
                  <a:gd name="T13" fmla="*/ 0 h 11"/>
                  <a:gd name="T14" fmla="*/ 0 60000 65536"/>
                  <a:gd name="T15" fmla="*/ 0 60000 65536"/>
                  <a:gd name="T16" fmla="*/ 0 60000 65536"/>
                  <a:gd name="T17" fmla="*/ 0 60000 65536"/>
                  <a:gd name="T18" fmla="*/ 0 60000 65536"/>
                  <a:gd name="T19" fmla="*/ 0 60000 65536"/>
                  <a:gd name="T20" fmla="*/ 0 60000 65536"/>
                  <a:gd name="T21" fmla="*/ 0 w 21"/>
                  <a:gd name="T22" fmla="*/ 0 h 11"/>
                  <a:gd name="T23" fmla="*/ 21 w 2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1">
                    <a:moveTo>
                      <a:pt x="11" y="0"/>
                    </a:moveTo>
                    <a:lnTo>
                      <a:pt x="0" y="5"/>
                    </a:lnTo>
                    <a:lnTo>
                      <a:pt x="11" y="8"/>
                    </a:lnTo>
                    <a:lnTo>
                      <a:pt x="11" y="11"/>
                    </a:lnTo>
                    <a:lnTo>
                      <a:pt x="11" y="8"/>
                    </a:lnTo>
                    <a:lnTo>
                      <a:pt x="21" y="1"/>
                    </a:lnTo>
                    <a:lnTo>
                      <a:pt x="11" y="0"/>
                    </a:lnTo>
                    <a:close/>
                  </a:path>
                </a:pathLst>
              </a:custGeom>
              <a:solidFill>
                <a:srgbClr val="ABABAB"/>
              </a:solidFill>
              <a:ln w="0">
                <a:solidFill>
                  <a:srgbClr val="000000"/>
                </a:solidFill>
                <a:round/>
                <a:headEnd/>
                <a:tailEnd/>
              </a:ln>
            </p:spPr>
            <p:txBody>
              <a:bodyPr/>
              <a:lstStyle/>
              <a:p>
                <a:endParaRPr lang="en-US"/>
              </a:p>
            </p:txBody>
          </p:sp>
          <p:sp>
            <p:nvSpPr>
              <p:cNvPr id="20723" name="Freeform 2107"/>
              <p:cNvSpPr>
                <a:spLocks/>
              </p:cNvSpPr>
              <p:nvPr/>
            </p:nvSpPr>
            <p:spPr bwMode="auto">
              <a:xfrm>
                <a:off x="1479" y="1067"/>
                <a:ext cx="8" cy="4"/>
              </a:xfrm>
              <a:custGeom>
                <a:avLst/>
                <a:gdLst>
                  <a:gd name="T0" fmla="*/ 0 w 23"/>
                  <a:gd name="T1" fmla="*/ 0 h 13"/>
                  <a:gd name="T2" fmla="*/ 0 w 23"/>
                  <a:gd name="T3" fmla="*/ 0 h 13"/>
                  <a:gd name="T4" fmla="*/ 0 w 23"/>
                  <a:gd name="T5" fmla="*/ 0 h 13"/>
                  <a:gd name="T6" fmla="*/ 0 w 23"/>
                  <a:gd name="T7" fmla="*/ 0 h 13"/>
                  <a:gd name="T8" fmla="*/ 0 w 23"/>
                  <a:gd name="T9" fmla="*/ 0 h 13"/>
                  <a:gd name="T10" fmla="*/ 0 w 23"/>
                  <a:gd name="T11" fmla="*/ 0 h 13"/>
                  <a:gd name="T12" fmla="*/ 0 60000 65536"/>
                  <a:gd name="T13" fmla="*/ 0 60000 65536"/>
                  <a:gd name="T14" fmla="*/ 0 60000 65536"/>
                  <a:gd name="T15" fmla="*/ 0 60000 65536"/>
                  <a:gd name="T16" fmla="*/ 0 60000 65536"/>
                  <a:gd name="T17" fmla="*/ 0 60000 65536"/>
                  <a:gd name="T18" fmla="*/ 0 w 23"/>
                  <a:gd name="T19" fmla="*/ 0 h 13"/>
                  <a:gd name="T20" fmla="*/ 23 w 2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3" h="13">
                    <a:moveTo>
                      <a:pt x="1" y="3"/>
                    </a:moveTo>
                    <a:lnTo>
                      <a:pt x="0" y="11"/>
                    </a:lnTo>
                    <a:lnTo>
                      <a:pt x="11" y="13"/>
                    </a:lnTo>
                    <a:lnTo>
                      <a:pt x="23" y="8"/>
                    </a:lnTo>
                    <a:lnTo>
                      <a:pt x="21" y="0"/>
                    </a:lnTo>
                    <a:lnTo>
                      <a:pt x="1" y="3"/>
                    </a:lnTo>
                    <a:close/>
                  </a:path>
                </a:pathLst>
              </a:custGeom>
              <a:solidFill>
                <a:srgbClr val="ABABAB"/>
              </a:solidFill>
              <a:ln w="0">
                <a:solidFill>
                  <a:srgbClr val="000000"/>
                </a:solidFill>
                <a:round/>
                <a:headEnd/>
                <a:tailEnd/>
              </a:ln>
            </p:spPr>
            <p:txBody>
              <a:bodyPr/>
              <a:lstStyle/>
              <a:p>
                <a:endParaRPr lang="en-US"/>
              </a:p>
            </p:txBody>
          </p:sp>
          <p:sp>
            <p:nvSpPr>
              <p:cNvPr id="20724" name="Freeform 2108"/>
              <p:cNvSpPr>
                <a:spLocks/>
              </p:cNvSpPr>
              <p:nvPr/>
            </p:nvSpPr>
            <p:spPr bwMode="auto">
              <a:xfrm>
                <a:off x="1479" y="1066"/>
                <a:ext cx="7" cy="5"/>
              </a:xfrm>
              <a:custGeom>
                <a:avLst/>
                <a:gdLst>
                  <a:gd name="T0" fmla="*/ 0 w 20"/>
                  <a:gd name="T1" fmla="*/ 0 h 14"/>
                  <a:gd name="T2" fmla="*/ 0 w 20"/>
                  <a:gd name="T3" fmla="*/ 0 h 14"/>
                  <a:gd name="T4" fmla="*/ 0 w 20"/>
                  <a:gd name="T5" fmla="*/ 0 h 14"/>
                  <a:gd name="T6" fmla="*/ 0 w 20"/>
                  <a:gd name="T7" fmla="*/ 0 h 14"/>
                  <a:gd name="T8" fmla="*/ 0 w 20"/>
                  <a:gd name="T9" fmla="*/ 0 h 14"/>
                  <a:gd name="T10" fmla="*/ 0 w 20"/>
                  <a:gd name="T11" fmla="*/ 0 h 14"/>
                  <a:gd name="T12" fmla="*/ 0 w 20"/>
                  <a:gd name="T13" fmla="*/ 0 h 14"/>
                  <a:gd name="T14" fmla="*/ 0 60000 65536"/>
                  <a:gd name="T15" fmla="*/ 0 60000 65536"/>
                  <a:gd name="T16" fmla="*/ 0 60000 65536"/>
                  <a:gd name="T17" fmla="*/ 0 60000 65536"/>
                  <a:gd name="T18" fmla="*/ 0 60000 65536"/>
                  <a:gd name="T19" fmla="*/ 0 60000 65536"/>
                  <a:gd name="T20" fmla="*/ 0 60000 65536"/>
                  <a:gd name="T21" fmla="*/ 0 w 20"/>
                  <a:gd name="T22" fmla="*/ 0 h 14"/>
                  <a:gd name="T23" fmla="*/ 20 w 2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4">
                    <a:moveTo>
                      <a:pt x="10" y="0"/>
                    </a:moveTo>
                    <a:lnTo>
                      <a:pt x="0" y="6"/>
                    </a:lnTo>
                    <a:lnTo>
                      <a:pt x="9" y="11"/>
                    </a:lnTo>
                    <a:lnTo>
                      <a:pt x="10" y="14"/>
                    </a:lnTo>
                    <a:lnTo>
                      <a:pt x="10" y="11"/>
                    </a:lnTo>
                    <a:lnTo>
                      <a:pt x="20" y="5"/>
                    </a:lnTo>
                    <a:lnTo>
                      <a:pt x="10" y="0"/>
                    </a:lnTo>
                    <a:close/>
                  </a:path>
                </a:pathLst>
              </a:custGeom>
              <a:solidFill>
                <a:srgbClr val="ABABAB"/>
              </a:solidFill>
              <a:ln w="0">
                <a:solidFill>
                  <a:srgbClr val="000000"/>
                </a:solidFill>
                <a:round/>
                <a:headEnd/>
                <a:tailEnd/>
              </a:ln>
            </p:spPr>
            <p:txBody>
              <a:bodyPr/>
              <a:lstStyle/>
              <a:p>
                <a:endParaRPr lang="en-US"/>
              </a:p>
            </p:txBody>
          </p:sp>
          <p:sp>
            <p:nvSpPr>
              <p:cNvPr id="20725" name="Freeform 2109"/>
              <p:cNvSpPr>
                <a:spLocks/>
              </p:cNvSpPr>
              <p:nvPr/>
            </p:nvSpPr>
            <p:spPr bwMode="auto">
              <a:xfrm>
                <a:off x="1483" y="1069"/>
                <a:ext cx="8" cy="4"/>
              </a:xfrm>
              <a:custGeom>
                <a:avLst/>
                <a:gdLst>
                  <a:gd name="T0" fmla="*/ 0 w 25"/>
                  <a:gd name="T1" fmla="*/ 0 h 13"/>
                  <a:gd name="T2" fmla="*/ 0 w 25"/>
                  <a:gd name="T3" fmla="*/ 0 h 13"/>
                  <a:gd name="T4" fmla="*/ 0 w 25"/>
                  <a:gd name="T5" fmla="*/ 0 h 13"/>
                  <a:gd name="T6" fmla="*/ 0 w 25"/>
                  <a:gd name="T7" fmla="*/ 0 h 13"/>
                  <a:gd name="T8" fmla="*/ 0 w 25"/>
                  <a:gd name="T9" fmla="*/ 0 h 13"/>
                  <a:gd name="T10" fmla="*/ 0 w 25"/>
                  <a:gd name="T11" fmla="*/ 0 h 13"/>
                  <a:gd name="T12" fmla="*/ 0 60000 65536"/>
                  <a:gd name="T13" fmla="*/ 0 60000 65536"/>
                  <a:gd name="T14" fmla="*/ 0 60000 65536"/>
                  <a:gd name="T15" fmla="*/ 0 60000 65536"/>
                  <a:gd name="T16" fmla="*/ 0 60000 65536"/>
                  <a:gd name="T17" fmla="*/ 0 60000 65536"/>
                  <a:gd name="T18" fmla="*/ 0 w 25"/>
                  <a:gd name="T19" fmla="*/ 0 h 13"/>
                  <a:gd name="T20" fmla="*/ 25 w 2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5" h="13">
                    <a:moveTo>
                      <a:pt x="3" y="3"/>
                    </a:moveTo>
                    <a:lnTo>
                      <a:pt x="0" y="8"/>
                    </a:lnTo>
                    <a:lnTo>
                      <a:pt x="13" y="13"/>
                    </a:lnTo>
                    <a:lnTo>
                      <a:pt x="25" y="6"/>
                    </a:lnTo>
                    <a:lnTo>
                      <a:pt x="22" y="0"/>
                    </a:lnTo>
                    <a:lnTo>
                      <a:pt x="3" y="3"/>
                    </a:lnTo>
                    <a:close/>
                  </a:path>
                </a:pathLst>
              </a:custGeom>
              <a:solidFill>
                <a:srgbClr val="ABABAB"/>
              </a:solidFill>
              <a:ln w="0">
                <a:solidFill>
                  <a:srgbClr val="000000"/>
                </a:solidFill>
                <a:round/>
                <a:headEnd/>
                <a:tailEnd/>
              </a:ln>
            </p:spPr>
            <p:txBody>
              <a:bodyPr/>
              <a:lstStyle/>
              <a:p>
                <a:endParaRPr lang="en-US"/>
              </a:p>
            </p:txBody>
          </p:sp>
          <p:sp>
            <p:nvSpPr>
              <p:cNvPr id="20726" name="Freeform 2110"/>
              <p:cNvSpPr>
                <a:spLocks/>
              </p:cNvSpPr>
              <p:nvPr/>
            </p:nvSpPr>
            <p:spPr bwMode="auto">
              <a:xfrm>
                <a:off x="1484" y="1068"/>
                <a:ext cx="6" cy="3"/>
              </a:xfrm>
              <a:custGeom>
                <a:avLst/>
                <a:gdLst>
                  <a:gd name="T0" fmla="*/ 0 w 19"/>
                  <a:gd name="T1" fmla="*/ 0 h 11"/>
                  <a:gd name="T2" fmla="*/ 0 w 19"/>
                  <a:gd name="T3" fmla="*/ 0 h 11"/>
                  <a:gd name="T4" fmla="*/ 0 w 19"/>
                  <a:gd name="T5" fmla="*/ 0 h 11"/>
                  <a:gd name="T6" fmla="*/ 0 w 19"/>
                  <a:gd name="T7" fmla="*/ 0 h 11"/>
                  <a:gd name="T8" fmla="*/ 0 w 19"/>
                  <a:gd name="T9" fmla="*/ 0 h 11"/>
                  <a:gd name="T10" fmla="*/ 0 w 19"/>
                  <a:gd name="T11" fmla="*/ 0 h 11"/>
                  <a:gd name="T12" fmla="*/ 0 w 19"/>
                  <a:gd name="T13" fmla="*/ 0 h 11"/>
                  <a:gd name="T14" fmla="*/ 0 60000 65536"/>
                  <a:gd name="T15" fmla="*/ 0 60000 65536"/>
                  <a:gd name="T16" fmla="*/ 0 60000 65536"/>
                  <a:gd name="T17" fmla="*/ 0 60000 65536"/>
                  <a:gd name="T18" fmla="*/ 0 60000 65536"/>
                  <a:gd name="T19" fmla="*/ 0 60000 65536"/>
                  <a:gd name="T20" fmla="*/ 0 60000 65536"/>
                  <a:gd name="T21" fmla="*/ 0 w 19"/>
                  <a:gd name="T22" fmla="*/ 0 h 11"/>
                  <a:gd name="T23" fmla="*/ 19 w 1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1">
                    <a:moveTo>
                      <a:pt x="10" y="0"/>
                    </a:moveTo>
                    <a:lnTo>
                      <a:pt x="0" y="6"/>
                    </a:lnTo>
                    <a:lnTo>
                      <a:pt x="9" y="10"/>
                    </a:lnTo>
                    <a:lnTo>
                      <a:pt x="9" y="11"/>
                    </a:lnTo>
                    <a:lnTo>
                      <a:pt x="10" y="9"/>
                    </a:lnTo>
                    <a:lnTo>
                      <a:pt x="19" y="3"/>
                    </a:lnTo>
                    <a:lnTo>
                      <a:pt x="10" y="0"/>
                    </a:lnTo>
                    <a:close/>
                  </a:path>
                </a:pathLst>
              </a:custGeom>
              <a:solidFill>
                <a:srgbClr val="ABABAB"/>
              </a:solidFill>
              <a:ln w="0">
                <a:solidFill>
                  <a:srgbClr val="000000"/>
                </a:solidFill>
                <a:round/>
                <a:headEnd/>
                <a:tailEnd/>
              </a:ln>
            </p:spPr>
            <p:txBody>
              <a:bodyPr/>
              <a:lstStyle/>
              <a:p>
                <a:endParaRPr lang="en-US"/>
              </a:p>
            </p:txBody>
          </p:sp>
          <p:sp>
            <p:nvSpPr>
              <p:cNvPr id="20727" name="Freeform 2111"/>
              <p:cNvSpPr>
                <a:spLocks/>
              </p:cNvSpPr>
              <p:nvPr/>
            </p:nvSpPr>
            <p:spPr bwMode="auto">
              <a:xfrm>
                <a:off x="1487" y="1070"/>
                <a:ext cx="8" cy="4"/>
              </a:xfrm>
              <a:custGeom>
                <a:avLst/>
                <a:gdLst>
                  <a:gd name="T0" fmla="*/ 0 w 24"/>
                  <a:gd name="T1" fmla="*/ 0 h 14"/>
                  <a:gd name="T2" fmla="*/ 0 w 24"/>
                  <a:gd name="T3" fmla="*/ 0 h 14"/>
                  <a:gd name="T4" fmla="*/ 0 w 24"/>
                  <a:gd name="T5" fmla="*/ 0 h 14"/>
                  <a:gd name="T6" fmla="*/ 0 w 24"/>
                  <a:gd name="T7" fmla="*/ 0 h 14"/>
                  <a:gd name="T8" fmla="*/ 0 w 24"/>
                  <a:gd name="T9" fmla="*/ 0 h 14"/>
                  <a:gd name="T10" fmla="*/ 0 w 24"/>
                  <a:gd name="T11" fmla="*/ 0 h 14"/>
                  <a:gd name="T12" fmla="*/ 0 60000 65536"/>
                  <a:gd name="T13" fmla="*/ 0 60000 65536"/>
                  <a:gd name="T14" fmla="*/ 0 60000 65536"/>
                  <a:gd name="T15" fmla="*/ 0 60000 65536"/>
                  <a:gd name="T16" fmla="*/ 0 60000 65536"/>
                  <a:gd name="T17" fmla="*/ 0 60000 65536"/>
                  <a:gd name="T18" fmla="*/ 0 w 24"/>
                  <a:gd name="T19" fmla="*/ 0 h 14"/>
                  <a:gd name="T20" fmla="*/ 24 w 2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4" h="14">
                    <a:moveTo>
                      <a:pt x="2" y="4"/>
                    </a:moveTo>
                    <a:lnTo>
                      <a:pt x="0" y="10"/>
                    </a:lnTo>
                    <a:lnTo>
                      <a:pt x="13" y="14"/>
                    </a:lnTo>
                    <a:lnTo>
                      <a:pt x="24" y="5"/>
                    </a:lnTo>
                    <a:lnTo>
                      <a:pt x="22" y="0"/>
                    </a:lnTo>
                    <a:lnTo>
                      <a:pt x="2" y="4"/>
                    </a:lnTo>
                    <a:close/>
                  </a:path>
                </a:pathLst>
              </a:custGeom>
              <a:solidFill>
                <a:srgbClr val="ABABAB"/>
              </a:solidFill>
              <a:ln w="0">
                <a:solidFill>
                  <a:srgbClr val="000000"/>
                </a:solidFill>
                <a:round/>
                <a:headEnd/>
                <a:tailEnd/>
              </a:ln>
            </p:spPr>
            <p:txBody>
              <a:bodyPr/>
              <a:lstStyle/>
              <a:p>
                <a:endParaRPr lang="en-US"/>
              </a:p>
            </p:txBody>
          </p:sp>
          <p:sp>
            <p:nvSpPr>
              <p:cNvPr id="20728" name="Freeform 2112"/>
              <p:cNvSpPr>
                <a:spLocks/>
              </p:cNvSpPr>
              <p:nvPr/>
            </p:nvSpPr>
            <p:spPr bwMode="auto">
              <a:xfrm>
                <a:off x="1488" y="1069"/>
                <a:ext cx="6" cy="4"/>
              </a:xfrm>
              <a:custGeom>
                <a:avLst/>
                <a:gdLst>
                  <a:gd name="T0" fmla="*/ 0 w 20"/>
                  <a:gd name="T1" fmla="*/ 0 h 13"/>
                  <a:gd name="T2" fmla="*/ 0 w 20"/>
                  <a:gd name="T3" fmla="*/ 0 h 13"/>
                  <a:gd name="T4" fmla="*/ 0 w 20"/>
                  <a:gd name="T5" fmla="*/ 0 h 13"/>
                  <a:gd name="T6" fmla="*/ 0 w 20"/>
                  <a:gd name="T7" fmla="*/ 0 h 13"/>
                  <a:gd name="T8" fmla="*/ 0 w 20"/>
                  <a:gd name="T9" fmla="*/ 0 h 13"/>
                  <a:gd name="T10" fmla="*/ 0 w 20"/>
                  <a:gd name="T11" fmla="*/ 0 h 13"/>
                  <a:gd name="T12" fmla="*/ 0 w 20"/>
                  <a:gd name="T13" fmla="*/ 0 h 13"/>
                  <a:gd name="T14" fmla="*/ 0 60000 65536"/>
                  <a:gd name="T15" fmla="*/ 0 60000 65536"/>
                  <a:gd name="T16" fmla="*/ 0 60000 65536"/>
                  <a:gd name="T17" fmla="*/ 0 60000 65536"/>
                  <a:gd name="T18" fmla="*/ 0 60000 65536"/>
                  <a:gd name="T19" fmla="*/ 0 60000 65536"/>
                  <a:gd name="T20" fmla="*/ 0 60000 65536"/>
                  <a:gd name="T21" fmla="*/ 0 w 20"/>
                  <a:gd name="T22" fmla="*/ 0 h 13"/>
                  <a:gd name="T23" fmla="*/ 20 w 2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3">
                    <a:moveTo>
                      <a:pt x="11" y="0"/>
                    </a:moveTo>
                    <a:lnTo>
                      <a:pt x="0" y="7"/>
                    </a:lnTo>
                    <a:lnTo>
                      <a:pt x="10" y="10"/>
                    </a:lnTo>
                    <a:lnTo>
                      <a:pt x="10" y="13"/>
                    </a:lnTo>
                    <a:lnTo>
                      <a:pt x="11" y="8"/>
                    </a:lnTo>
                    <a:lnTo>
                      <a:pt x="20" y="3"/>
                    </a:lnTo>
                    <a:lnTo>
                      <a:pt x="11" y="0"/>
                    </a:lnTo>
                    <a:close/>
                  </a:path>
                </a:pathLst>
              </a:custGeom>
              <a:solidFill>
                <a:srgbClr val="ABABAB"/>
              </a:solidFill>
              <a:ln w="0">
                <a:solidFill>
                  <a:srgbClr val="000000"/>
                </a:solidFill>
                <a:round/>
                <a:headEnd/>
                <a:tailEnd/>
              </a:ln>
            </p:spPr>
            <p:txBody>
              <a:bodyPr/>
              <a:lstStyle/>
              <a:p>
                <a:endParaRPr lang="en-US"/>
              </a:p>
            </p:txBody>
          </p:sp>
          <p:sp>
            <p:nvSpPr>
              <p:cNvPr id="20729" name="Freeform 2113"/>
              <p:cNvSpPr>
                <a:spLocks/>
              </p:cNvSpPr>
              <p:nvPr/>
            </p:nvSpPr>
            <p:spPr bwMode="auto">
              <a:xfrm>
                <a:off x="1415" y="1050"/>
                <a:ext cx="81" cy="24"/>
              </a:xfrm>
              <a:custGeom>
                <a:avLst/>
                <a:gdLst>
                  <a:gd name="T0" fmla="*/ 0 w 241"/>
                  <a:gd name="T1" fmla="*/ 0 h 74"/>
                  <a:gd name="T2" fmla="*/ 0 w 241"/>
                  <a:gd name="T3" fmla="*/ 0 h 74"/>
                  <a:gd name="T4" fmla="*/ 1 w 241"/>
                  <a:gd name="T5" fmla="*/ 0 h 74"/>
                  <a:gd name="T6" fmla="*/ 1 w 241"/>
                  <a:gd name="T7" fmla="*/ 0 h 74"/>
                  <a:gd name="T8" fmla="*/ 1 w 241"/>
                  <a:gd name="T9" fmla="*/ 0 h 74"/>
                  <a:gd name="T10" fmla="*/ 1 w 241"/>
                  <a:gd name="T11" fmla="*/ 0 h 74"/>
                  <a:gd name="T12" fmla="*/ 1 w 241"/>
                  <a:gd name="T13" fmla="*/ 0 h 74"/>
                  <a:gd name="T14" fmla="*/ 1 w 241"/>
                  <a:gd name="T15" fmla="*/ 0 h 74"/>
                  <a:gd name="T16" fmla="*/ 1 w 241"/>
                  <a:gd name="T17" fmla="*/ 0 h 74"/>
                  <a:gd name="T18" fmla="*/ 0 w 241"/>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1"/>
                  <a:gd name="T31" fmla="*/ 0 h 74"/>
                  <a:gd name="T32" fmla="*/ 241 w 241"/>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1" h="74">
                    <a:moveTo>
                      <a:pt x="2" y="0"/>
                    </a:moveTo>
                    <a:lnTo>
                      <a:pt x="0" y="1"/>
                    </a:lnTo>
                    <a:lnTo>
                      <a:pt x="225" y="74"/>
                    </a:lnTo>
                    <a:lnTo>
                      <a:pt x="230" y="74"/>
                    </a:lnTo>
                    <a:lnTo>
                      <a:pt x="241" y="65"/>
                    </a:lnTo>
                    <a:lnTo>
                      <a:pt x="239" y="64"/>
                    </a:lnTo>
                    <a:lnTo>
                      <a:pt x="239" y="65"/>
                    </a:lnTo>
                    <a:lnTo>
                      <a:pt x="228" y="73"/>
                    </a:lnTo>
                    <a:lnTo>
                      <a:pt x="225" y="73"/>
                    </a:lnTo>
                    <a:lnTo>
                      <a:pt x="2" y="0"/>
                    </a:lnTo>
                    <a:close/>
                  </a:path>
                </a:pathLst>
              </a:custGeom>
              <a:solidFill>
                <a:srgbClr val="000000"/>
              </a:solidFill>
              <a:ln w="0">
                <a:solidFill>
                  <a:srgbClr val="000000"/>
                </a:solidFill>
                <a:round/>
                <a:headEnd/>
                <a:tailEnd/>
              </a:ln>
            </p:spPr>
            <p:txBody>
              <a:bodyPr/>
              <a:lstStyle/>
              <a:p>
                <a:endParaRPr lang="en-US"/>
              </a:p>
            </p:txBody>
          </p:sp>
          <p:sp>
            <p:nvSpPr>
              <p:cNvPr id="20730" name="Freeform 2114"/>
              <p:cNvSpPr>
                <a:spLocks/>
              </p:cNvSpPr>
              <p:nvPr/>
            </p:nvSpPr>
            <p:spPr bwMode="auto">
              <a:xfrm>
                <a:off x="1495" y="1072"/>
                <a:ext cx="9" cy="5"/>
              </a:xfrm>
              <a:custGeom>
                <a:avLst/>
                <a:gdLst>
                  <a:gd name="T0" fmla="*/ 0 w 25"/>
                  <a:gd name="T1" fmla="*/ 0 h 13"/>
                  <a:gd name="T2" fmla="*/ 0 w 25"/>
                  <a:gd name="T3" fmla="*/ 0 h 13"/>
                  <a:gd name="T4" fmla="*/ 0 w 25"/>
                  <a:gd name="T5" fmla="*/ 0 h 13"/>
                  <a:gd name="T6" fmla="*/ 0 w 25"/>
                  <a:gd name="T7" fmla="*/ 0 h 13"/>
                  <a:gd name="T8" fmla="*/ 0 w 25"/>
                  <a:gd name="T9" fmla="*/ 0 h 13"/>
                  <a:gd name="T10" fmla="*/ 0 w 25"/>
                  <a:gd name="T11" fmla="*/ 0 h 13"/>
                  <a:gd name="T12" fmla="*/ 0 60000 65536"/>
                  <a:gd name="T13" fmla="*/ 0 60000 65536"/>
                  <a:gd name="T14" fmla="*/ 0 60000 65536"/>
                  <a:gd name="T15" fmla="*/ 0 60000 65536"/>
                  <a:gd name="T16" fmla="*/ 0 60000 65536"/>
                  <a:gd name="T17" fmla="*/ 0 60000 65536"/>
                  <a:gd name="T18" fmla="*/ 0 w 25"/>
                  <a:gd name="T19" fmla="*/ 0 h 13"/>
                  <a:gd name="T20" fmla="*/ 25 w 2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5" h="13">
                    <a:moveTo>
                      <a:pt x="3" y="3"/>
                    </a:moveTo>
                    <a:lnTo>
                      <a:pt x="0" y="11"/>
                    </a:lnTo>
                    <a:lnTo>
                      <a:pt x="13" y="13"/>
                    </a:lnTo>
                    <a:lnTo>
                      <a:pt x="25" y="6"/>
                    </a:lnTo>
                    <a:lnTo>
                      <a:pt x="23" y="0"/>
                    </a:lnTo>
                    <a:lnTo>
                      <a:pt x="3" y="3"/>
                    </a:lnTo>
                    <a:close/>
                  </a:path>
                </a:pathLst>
              </a:custGeom>
              <a:solidFill>
                <a:srgbClr val="ABABAB"/>
              </a:solidFill>
              <a:ln w="0">
                <a:solidFill>
                  <a:srgbClr val="000000"/>
                </a:solidFill>
                <a:round/>
                <a:headEnd/>
                <a:tailEnd/>
              </a:ln>
            </p:spPr>
            <p:txBody>
              <a:bodyPr/>
              <a:lstStyle/>
              <a:p>
                <a:endParaRPr lang="en-US"/>
              </a:p>
            </p:txBody>
          </p:sp>
          <p:sp>
            <p:nvSpPr>
              <p:cNvPr id="20731" name="Freeform 2115"/>
              <p:cNvSpPr>
                <a:spLocks/>
              </p:cNvSpPr>
              <p:nvPr/>
            </p:nvSpPr>
            <p:spPr bwMode="auto">
              <a:xfrm>
                <a:off x="1496" y="1071"/>
                <a:ext cx="7"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10" y="0"/>
                    </a:moveTo>
                    <a:lnTo>
                      <a:pt x="0" y="6"/>
                    </a:lnTo>
                    <a:lnTo>
                      <a:pt x="9" y="11"/>
                    </a:lnTo>
                    <a:lnTo>
                      <a:pt x="10" y="12"/>
                    </a:lnTo>
                    <a:lnTo>
                      <a:pt x="10" y="11"/>
                    </a:lnTo>
                    <a:lnTo>
                      <a:pt x="20" y="3"/>
                    </a:lnTo>
                    <a:lnTo>
                      <a:pt x="10" y="0"/>
                    </a:lnTo>
                    <a:close/>
                  </a:path>
                </a:pathLst>
              </a:custGeom>
              <a:solidFill>
                <a:srgbClr val="ABABAB"/>
              </a:solidFill>
              <a:ln w="0">
                <a:solidFill>
                  <a:srgbClr val="000000"/>
                </a:solidFill>
                <a:round/>
                <a:headEnd/>
                <a:tailEnd/>
              </a:ln>
            </p:spPr>
            <p:txBody>
              <a:bodyPr/>
              <a:lstStyle/>
              <a:p>
                <a:endParaRPr lang="en-US"/>
              </a:p>
            </p:txBody>
          </p:sp>
          <p:sp>
            <p:nvSpPr>
              <p:cNvPr id="20732" name="Freeform 2116"/>
              <p:cNvSpPr>
                <a:spLocks/>
              </p:cNvSpPr>
              <p:nvPr/>
            </p:nvSpPr>
            <p:spPr bwMode="auto">
              <a:xfrm>
                <a:off x="1500" y="1073"/>
                <a:ext cx="7" cy="5"/>
              </a:xfrm>
              <a:custGeom>
                <a:avLst/>
                <a:gdLst>
                  <a:gd name="T0" fmla="*/ 0 w 23"/>
                  <a:gd name="T1" fmla="*/ 0 h 15"/>
                  <a:gd name="T2" fmla="*/ 0 w 23"/>
                  <a:gd name="T3" fmla="*/ 0 h 15"/>
                  <a:gd name="T4" fmla="*/ 0 w 23"/>
                  <a:gd name="T5" fmla="*/ 0 h 15"/>
                  <a:gd name="T6" fmla="*/ 0 w 23"/>
                  <a:gd name="T7" fmla="*/ 0 h 15"/>
                  <a:gd name="T8" fmla="*/ 0 w 23"/>
                  <a:gd name="T9" fmla="*/ 0 h 15"/>
                  <a:gd name="T10" fmla="*/ 0 w 23"/>
                  <a:gd name="T11" fmla="*/ 0 h 15"/>
                  <a:gd name="T12" fmla="*/ 0 60000 65536"/>
                  <a:gd name="T13" fmla="*/ 0 60000 65536"/>
                  <a:gd name="T14" fmla="*/ 0 60000 65536"/>
                  <a:gd name="T15" fmla="*/ 0 60000 65536"/>
                  <a:gd name="T16" fmla="*/ 0 60000 65536"/>
                  <a:gd name="T17" fmla="*/ 0 60000 65536"/>
                  <a:gd name="T18" fmla="*/ 0 w 23"/>
                  <a:gd name="T19" fmla="*/ 0 h 15"/>
                  <a:gd name="T20" fmla="*/ 23 w 2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3" h="15">
                    <a:moveTo>
                      <a:pt x="2" y="5"/>
                    </a:moveTo>
                    <a:lnTo>
                      <a:pt x="0" y="10"/>
                    </a:lnTo>
                    <a:lnTo>
                      <a:pt x="13" y="15"/>
                    </a:lnTo>
                    <a:lnTo>
                      <a:pt x="23" y="8"/>
                    </a:lnTo>
                    <a:lnTo>
                      <a:pt x="23" y="0"/>
                    </a:lnTo>
                    <a:lnTo>
                      <a:pt x="2" y="5"/>
                    </a:lnTo>
                    <a:close/>
                  </a:path>
                </a:pathLst>
              </a:custGeom>
              <a:solidFill>
                <a:srgbClr val="ABABAB"/>
              </a:solidFill>
              <a:ln w="0">
                <a:solidFill>
                  <a:srgbClr val="000000"/>
                </a:solidFill>
                <a:round/>
                <a:headEnd/>
                <a:tailEnd/>
              </a:ln>
            </p:spPr>
            <p:txBody>
              <a:bodyPr/>
              <a:lstStyle/>
              <a:p>
                <a:endParaRPr lang="en-US"/>
              </a:p>
            </p:txBody>
          </p:sp>
          <p:sp>
            <p:nvSpPr>
              <p:cNvPr id="20733" name="Freeform 2117"/>
              <p:cNvSpPr>
                <a:spLocks/>
              </p:cNvSpPr>
              <p:nvPr/>
            </p:nvSpPr>
            <p:spPr bwMode="auto">
              <a:xfrm>
                <a:off x="1500" y="1073"/>
                <a:ext cx="7" cy="4"/>
              </a:xfrm>
              <a:custGeom>
                <a:avLst/>
                <a:gdLst>
                  <a:gd name="T0" fmla="*/ 0 w 20"/>
                  <a:gd name="T1" fmla="*/ 0 h 11"/>
                  <a:gd name="T2" fmla="*/ 0 w 20"/>
                  <a:gd name="T3" fmla="*/ 0 h 11"/>
                  <a:gd name="T4" fmla="*/ 0 w 20"/>
                  <a:gd name="T5" fmla="*/ 0 h 11"/>
                  <a:gd name="T6" fmla="*/ 0 w 20"/>
                  <a:gd name="T7" fmla="*/ 0 h 11"/>
                  <a:gd name="T8" fmla="*/ 0 w 20"/>
                  <a:gd name="T9" fmla="*/ 0 h 11"/>
                  <a:gd name="T10" fmla="*/ 0 w 20"/>
                  <a:gd name="T11" fmla="*/ 0 h 11"/>
                  <a:gd name="T12" fmla="*/ 0 w 20"/>
                  <a:gd name="T13" fmla="*/ 0 h 11"/>
                  <a:gd name="T14" fmla="*/ 0 60000 65536"/>
                  <a:gd name="T15" fmla="*/ 0 60000 65536"/>
                  <a:gd name="T16" fmla="*/ 0 60000 65536"/>
                  <a:gd name="T17" fmla="*/ 0 60000 65536"/>
                  <a:gd name="T18" fmla="*/ 0 60000 65536"/>
                  <a:gd name="T19" fmla="*/ 0 60000 65536"/>
                  <a:gd name="T20" fmla="*/ 0 60000 65536"/>
                  <a:gd name="T21" fmla="*/ 0 w 20"/>
                  <a:gd name="T22" fmla="*/ 0 h 11"/>
                  <a:gd name="T23" fmla="*/ 20 w 20"/>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1">
                    <a:moveTo>
                      <a:pt x="11" y="0"/>
                    </a:moveTo>
                    <a:lnTo>
                      <a:pt x="0" y="6"/>
                    </a:lnTo>
                    <a:lnTo>
                      <a:pt x="10" y="9"/>
                    </a:lnTo>
                    <a:lnTo>
                      <a:pt x="10" y="11"/>
                    </a:lnTo>
                    <a:lnTo>
                      <a:pt x="11" y="9"/>
                    </a:lnTo>
                    <a:lnTo>
                      <a:pt x="20" y="1"/>
                    </a:lnTo>
                    <a:lnTo>
                      <a:pt x="11" y="0"/>
                    </a:lnTo>
                    <a:close/>
                  </a:path>
                </a:pathLst>
              </a:custGeom>
              <a:solidFill>
                <a:srgbClr val="ABABAB"/>
              </a:solidFill>
              <a:ln w="0">
                <a:solidFill>
                  <a:srgbClr val="000000"/>
                </a:solidFill>
                <a:round/>
                <a:headEnd/>
                <a:tailEnd/>
              </a:ln>
            </p:spPr>
            <p:txBody>
              <a:bodyPr/>
              <a:lstStyle/>
              <a:p>
                <a:endParaRPr lang="en-US"/>
              </a:p>
            </p:txBody>
          </p:sp>
          <p:sp>
            <p:nvSpPr>
              <p:cNvPr id="20734" name="Freeform 2118"/>
              <p:cNvSpPr>
                <a:spLocks/>
              </p:cNvSpPr>
              <p:nvPr/>
            </p:nvSpPr>
            <p:spPr bwMode="auto">
              <a:xfrm>
                <a:off x="1504" y="1075"/>
                <a:ext cx="8" cy="5"/>
              </a:xfrm>
              <a:custGeom>
                <a:avLst/>
                <a:gdLst>
                  <a:gd name="T0" fmla="*/ 0 w 23"/>
                  <a:gd name="T1" fmla="*/ 0 h 14"/>
                  <a:gd name="T2" fmla="*/ 0 w 23"/>
                  <a:gd name="T3" fmla="*/ 0 h 14"/>
                  <a:gd name="T4" fmla="*/ 0 w 23"/>
                  <a:gd name="T5" fmla="*/ 0 h 14"/>
                  <a:gd name="T6" fmla="*/ 0 w 23"/>
                  <a:gd name="T7" fmla="*/ 0 h 14"/>
                  <a:gd name="T8" fmla="*/ 0 w 23"/>
                  <a:gd name="T9" fmla="*/ 0 h 14"/>
                  <a:gd name="T10" fmla="*/ 0 w 23"/>
                  <a:gd name="T11" fmla="*/ 0 h 14"/>
                  <a:gd name="T12" fmla="*/ 0 60000 65536"/>
                  <a:gd name="T13" fmla="*/ 0 60000 65536"/>
                  <a:gd name="T14" fmla="*/ 0 60000 65536"/>
                  <a:gd name="T15" fmla="*/ 0 60000 65536"/>
                  <a:gd name="T16" fmla="*/ 0 60000 65536"/>
                  <a:gd name="T17" fmla="*/ 0 60000 65536"/>
                  <a:gd name="T18" fmla="*/ 0 w 23"/>
                  <a:gd name="T19" fmla="*/ 0 h 14"/>
                  <a:gd name="T20" fmla="*/ 23 w 2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3" h="14">
                    <a:moveTo>
                      <a:pt x="0" y="4"/>
                    </a:moveTo>
                    <a:lnTo>
                      <a:pt x="0" y="10"/>
                    </a:lnTo>
                    <a:lnTo>
                      <a:pt x="12" y="14"/>
                    </a:lnTo>
                    <a:lnTo>
                      <a:pt x="23" y="5"/>
                    </a:lnTo>
                    <a:lnTo>
                      <a:pt x="22" y="0"/>
                    </a:lnTo>
                    <a:lnTo>
                      <a:pt x="0" y="4"/>
                    </a:lnTo>
                    <a:close/>
                  </a:path>
                </a:pathLst>
              </a:custGeom>
              <a:solidFill>
                <a:srgbClr val="ABABAB"/>
              </a:solidFill>
              <a:ln w="0">
                <a:solidFill>
                  <a:srgbClr val="000000"/>
                </a:solidFill>
                <a:round/>
                <a:headEnd/>
                <a:tailEnd/>
              </a:ln>
            </p:spPr>
            <p:txBody>
              <a:bodyPr/>
              <a:lstStyle/>
              <a:p>
                <a:endParaRPr lang="en-US"/>
              </a:p>
            </p:txBody>
          </p:sp>
          <p:sp>
            <p:nvSpPr>
              <p:cNvPr id="20735" name="Freeform 2119"/>
              <p:cNvSpPr>
                <a:spLocks/>
              </p:cNvSpPr>
              <p:nvPr/>
            </p:nvSpPr>
            <p:spPr bwMode="auto">
              <a:xfrm>
                <a:off x="1504" y="1074"/>
                <a:ext cx="7" cy="4"/>
              </a:xfrm>
              <a:custGeom>
                <a:avLst/>
                <a:gdLst>
                  <a:gd name="T0" fmla="*/ 0 w 22"/>
                  <a:gd name="T1" fmla="*/ 0 h 13"/>
                  <a:gd name="T2" fmla="*/ 0 w 22"/>
                  <a:gd name="T3" fmla="*/ 0 h 13"/>
                  <a:gd name="T4" fmla="*/ 0 w 22"/>
                  <a:gd name="T5" fmla="*/ 0 h 13"/>
                  <a:gd name="T6" fmla="*/ 0 w 22"/>
                  <a:gd name="T7" fmla="*/ 0 h 13"/>
                  <a:gd name="T8" fmla="*/ 0 w 22"/>
                  <a:gd name="T9" fmla="*/ 0 h 13"/>
                  <a:gd name="T10" fmla="*/ 0 w 22"/>
                  <a:gd name="T11" fmla="*/ 0 h 13"/>
                  <a:gd name="T12" fmla="*/ 0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2" y="0"/>
                    </a:moveTo>
                    <a:lnTo>
                      <a:pt x="0" y="6"/>
                    </a:lnTo>
                    <a:lnTo>
                      <a:pt x="10" y="8"/>
                    </a:lnTo>
                    <a:lnTo>
                      <a:pt x="10" y="13"/>
                    </a:lnTo>
                    <a:lnTo>
                      <a:pt x="12" y="8"/>
                    </a:lnTo>
                    <a:lnTo>
                      <a:pt x="22" y="3"/>
                    </a:lnTo>
                    <a:lnTo>
                      <a:pt x="12" y="0"/>
                    </a:lnTo>
                    <a:close/>
                  </a:path>
                </a:pathLst>
              </a:custGeom>
              <a:solidFill>
                <a:srgbClr val="ABABAB"/>
              </a:solidFill>
              <a:ln w="0">
                <a:solidFill>
                  <a:srgbClr val="000000"/>
                </a:solidFill>
                <a:round/>
                <a:headEnd/>
                <a:tailEnd/>
              </a:ln>
            </p:spPr>
            <p:txBody>
              <a:bodyPr/>
              <a:lstStyle/>
              <a:p>
                <a:endParaRPr lang="en-US"/>
              </a:p>
            </p:txBody>
          </p:sp>
          <p:sp>
            <p:nvSpPr>
              <p:cNvPr id="20736" name="Freeform 2120"/>
              <p:cNvSpPr>
                <a:spLocks/>
              </p:cNvSpPr>
              <p:nvPr/>
            </p:nvSpPr>
            <p:spPr bwMode="auto">
              <a:xfrm>
                <a:off x="1515" y="1065"/>
                <a:ext cx="4" cy="3"/>
              </a:xfrm>
              <a:custGeom>
                <a:avLst/>
                <a:gdLst>
                  <a:gd name="T0" fmla="*/ 0 w 11"/>
                  <a:gd name="T1" fmla="*/ 0 h 8"/>
                  <a:gd name="T2" fmla="*/ 0 w 11"/>
                  <a:gd name="T3" fmla="*/ 0 h 8"/>
                  <a:gd name="T4" fmla="*/ 0 w 11"/>
                  <a:gd name="T5" fmla="*/ 0 h 8"/>
                  <a:gd name="T6" fmla="*/ 0 w 11"/>
                  <a:gd name="T7" fmla="*/ 0 h 8"/>
                  <a:gd name="T8" fmla="*/ 0 w 11"/>
                  <a:gd name="T9" fmla="*/ 0 h 8"/>
                  <a:gd name="T10" fmla="*/ 0 60000 65536"/>
                  <a:gd name="T11" fmla="*/ 0 60000 65536"/>
                  <a:gd name="T12" fmla="*/ 0 60000 65536"/>
                  <a:gd name="T13" fmla="*/ 0 60000 65536"/>
                  <a:gd name="T14" fmla="*/ 0 60000 65536"/>
                  <a:gd name="T15" fmla="*/ 0 w 11"/>
                  <a:gd name="T16" fmla="*/ 0 h 8"/>
                  <a:gd name="T17" fmla="*/ 11 w 11"/>
                  <a:gd name="T18" fmla="*/ 8 h 8"/>
                </a:gdLst>
                <a:ahLst/>
                <a:cxnLst>
                  <a:cxn ang="T10">
                    <a:pos x="T0" y="T1"/>
                  </a:cxn>
                  <a:cxn ang="T11">
                    <a:pos x="T2" y="T3"/>
                  </a:cxn>
                  <a:cxn ang="T12">
                    <a:pos x="T4" y="T5"/>
                  </a:cxn>
                  <a:cxn ang="T13">
                    <a:pos x="T6" y="T7"/>
                  </a:cxn>
                  <a:cxn ang="T14">
                    <a:pos x="T8" y="T9"/>
                  </a:cxn>
                </a:cxnLst>
                <a:rect l="T15" t="T16" r="T17" b="T18"/>
                <a:pathLst>
                  <a:path w="11" h="8">
                    <a:moveTo>
                      <a:pt x="0" y="0"/>
                    </a:moveTo>
                    <a:lnTo>
                      <a:pt x="11" y="2"/>
                    </a:lnTo>
                    <a:lnTo>
                      <a:pt x="11" y="8"/>
                    </a:lnTo>
                    <a:lnTo>
                      <a:pt x="0" y="5"/>
                    </a:lnTo>
                    <a:lnTo>
                      <a:pt x="0" y="0"/>
                    </a:lnTo>
                    <a:close/>
                  </a:path>
                </a:pathLst>
              </a:custGeom>
              <a:solidFill>
                <a:srgbClr val="ABABAB"/>
              </a:solidFill>
              <a:ln w="0">
                <a:solidFill>
                  <a:srgbClr val="000000"/>
                </a:solidFill>
                <a:round/>
                <a:headEnd/>
                <a:tailEnd/>
              </a:ln>
            </p:spPr>
            <p:txBody>
              <a:bodyPr/>
              <a:lstStyle/>
              <a:p>
                <a:endParaRPr lang="en-US"/>
              </a:p>
            </p:txBody>
          </p:sp>
          <p:sp>
            <p:nvSpPr>
              <p:cNvPr id="20737" name="Freeform 2121"/>
              <p:cNvSpPr>
                <a:spLocks/>
              </p:cNvSpPr>
              <p:nvPr/>
            </p:nvSpPr>
            <p:spPr bwMode="auto">
              <a:xfrm>
                <a:off x="1515" y="1065"/>
                <a:ext cx="5" cy="3"/>
              </a:xfrm>
              <a:custGeom>
                <a:avLst/>
                <a:gdLst>
                  <a:gd name="T0" fmla="*/ 0 w 16"/>
                  <a:gd name="T1" fmla="*/ 0 h 8"/>
                  <a:gd name="T2" fmla="*/ 0 w 16"/>
                  <a:gd name="T3" fmla="*/ 0 h 8"/>
                  <a:gd name="T4" fmla="*/ 0 w 16"/>
                  <a:gd name="T5" fmla="*/ 0 h 8"/>
                  <a:gd name="T6" fmla="*/ 0 w 16"/>
                  <a:gd name="T7" fmla="*/ 0 h 8"/>
                  <a:gd name="T8" fmla="*/ 0 w 16"/>
                  <a:gd name="T9" fmla="*/ 0 h 8"/>
                  <a:gd name="T10" fmla="*/ 0 w 16"/>
                  <a:gd name="T11" fmla="*/ 0 h 8"/>
                  <a:gd name="T12" fmla="*/ 0 w 16"/>
                  <a:gd name="T13" fmla="*/ 0 h 8"/>
                  <a:gd name="T14" fmla="*/ 0 60000 65536"/>
                  <a:gd name="T15" fmla="*/ 0 60000 65536"/>
                  <a:gd name="T16" fmla="*/ 0 60000 65536"/>
                  <a:gd name="T17" fmla="*/ 0 60000 65536"/>
                  <a:gd name="T18" fmla="*/ 0 60000 65536"/>
                  <a:gd name="T19" fmla="*/ 0 60000 65536"/>
                  <a:gd name="T20" fmla="*/ 0 60000 65536"/>
                  <a:gd name="T21" fmla="*/ 0 w 16"/>
                  <a:gd name="T22" fmla="*/ 0 h 8"/>
                  <a:gd name="T23" fmla="*/ 16 w 16"/>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8">
                    <a:moveTo>
                      <a:pt x="2" y="0"/>
                    </a:moveTo>
                    <a:lnTo>
                      <a:pt x="16" y="2"/>
                    </a:lnTo>
                    <a:lnTo>
                      <a:pt x="16" y="8"/>
                    </a:lnTo>
                    <a:lnTo>
                      <a:pt x="15" y="8"/>
                    </a:lnTo>
                    <a:lnTo>
                      <a:pt x="2" y="5"/>
                    </a:lnTo>
                    <a:lnTo>
                      <a:pt x="0" y="0"/>
                    </a:lnTo>
                    <a:lnTo>
                      <a:pt x="2" y="0"/>
                    </a:lnTo>
                  </a:path>
                </a:pathLst>
              </a:custGeom>
              <a:noFill/>
              <a:ln w="0">
                <a:solidFill>
                  <a:srgbClr val="000000"/>
                </a:solidFill>
                <a:round/>
                <a:headEnd/>
                <a:tailEnd/>
              </a:ln>
            </p:spPr>
            <p:txBody>
              <a:bodyPr/>
              <a:lstStyle/>
              <a:p>
                <a:endParaRPr lang="en-US"/>
              </a:p>
            </p:txBody>
          </p:sp>
          <p:sp>
            <p:nvSpPr>
              <p:cNvPr id="20738" name="Freeform 2122"/>
              <p:cNvSpPr>
                <a:spLocks/>
              </p:cNvSpPr>
              <p:nvPr/>
            </p:nvSpPr>
            <p:spPr bwMode="auto">
              <a:xfrm>
                <a:off x="1486" y="1079"/>
                <a:ext cx="9" cy="5"/>
              </a:xfrm>
              <a:custGeom>
                <a:avLst/>
                <a:gdLst>
                  <a:gd name="T0" fmla="*/ 0 w 27"/>
                  <a:gd name="T1" fmla="*/ 0 h 13"/>
                  <a:gd name="T2" fmla="*/ 0 w 27"/>
                  <a:gd name="T3" fmla="*/ 0 h 13"/>
                  <a:gd name="T4" fmla="*/ 0 w 27"/>
                  <a:gd name="T5" fmla="*/ 0 h 13"/>
                  <a:gd name="T6" fmla="*/ 0 w 27"/>
                  <a:gd name="T7" fmla="*/ 0 h 13"/>
                  <a:gd name="T8" fmla="*/ 0 w 27"/>
                  <a:gd name="T9" fmla="*/ 0 h 13"/>
                  <a:gd name="T10" fmla="*/ 0 w 27"/>
                  <a:gd name="T11" fmla="*/ 0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3" y="3"/>
                    </a:moveTo>
                    <a:lnTo>
                      <a:pt x="0" y="10"/>
                    </a:lnTo>
                    <a:lnTo>
                      <a:pt x="13" y="13"/>
                    </a:lnTo>
                    <a:lnTo>
                      <a:pt x="27" y="6"/>
                    </a:lnTo>
                    <a:lnTo>
                      <a:pt x="24" y="0"/>
                    </a:lnTo>
                    <a:lnTo>
                      <a:pt x="3" y="3"/>
                    </a:lnTo>
                    <a:close/>
                  </a:path>
                </a:pathLst>
              </a:custGeom>
              <a:solidFill>
                <a:srgbClr val="ABABAB"/>
              </a:solidFill>
              <a:ln w="0">
                <a:solidFill>
                  <a:srgbClr val="000000"/>
                </a:solidFill>
                <a:round/>
                <a:headEnd/>
                <a:tailEnd/>
              </a:ln>
            </p:spPr>
            <p:txBody>
              <a:bodyPr/>
              <a:lstStyle/>
              <a:p>
                <a:endParaRPr lang="en-US"/>
              </a:p>
            </p:txBody>
          </p:sp>
          <p:sp>
            <p:nvSpPr>
              <p:cNvPr id="20739" name="Freeform 2123"/>
              <p:cNvSpPr>
                <a:spLocks/>
              </p:cNvSpPr>
              <p:nvPr/>
            </p:nvSpPr>
            <p:spPr bwMode="auto">
              <a:xfrm>
                <a:off x="1487" y="1078"/>
                <a:ext cx="7" cy="4"/>
              </a:xfrm>
              <a:custGeom>
                <a:avLst/>
                <a:gdLst>
                  <a:gd name="T0" fmla="*/ 0 w 21"/>
                  <a:gd name="T1" fmla="*/ 0 h 11"/>
                  <a:gd name="T2" fmla="*/ 0 w 21"/>
                  <a:gd name="T3" fmla="*/ 0 h 11"/>
                  <a:gd name="T4" fmla="*/ 0 w 21"/>
                  <a:gd name="T5" fmla="*/ 0 h 11"/>
                  <a:gd name="T6" fmla="*/ 0 w 21"/>
                  <a:gd name="T7" fmla="*/ 0 h 11"/>
                  <a:gd name="T8" fmla="*/ 0 w 21"/>
                  <a:gd name="T9" fmla="*/ 0 h 11"/>
                  <a:gd name="T10" fmla="*/ 0 w 21"/>
                  <a:gd name="T11" fmla="*/ 0 h 11"/>
                  <a:gd name="T12" fmla="*/ 0 w 21"/>
                  <a:gd name="T13" fmla="*/ 0 h 11"/>
                  <a:gd name="T14" fmla="*/ 0 60000 65536"/>
                  <a:gd name="T15" fmla="*/ 0 60000 65536"/>
                  <a:gd name="T16" fmla="*/ 0 60000 65536"/>
                  <a:gd name="T17" fmla="*/ 0 60000 65536"/>
                  <a:gd name="T18" fmla="*/ 0 60000 65536"/>
                  <a:gd name="T19" fmla="*/ 0 60000 65536"/>
                  <a:gd name="T20" fmla="*/ 0 60000 65536"/>
                  <a:gd name="T21" fmla="*/ 0 w 21"/>
                  <a:gd name="T22" fmla="*/ 0 h 11"/>
                  <a:gd name="T23" fmla="*/ 21 w 21"/>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1">
                    <a:moveTo>
                      <a:pt x="10" y="0"/>
                    </a:moveTo>
                    <a:lnTo>
                      <a:pt x="0" y="6"/>
                    </a:lnTo>
                    <a:lnTo>
                      <a:pt x="9" y="10"/>
                    </a:lnTo>
                    <a:lnTo>
                      <a:pt x="10" y="11"/>
                    </a:lnTo>
                    <a:lnTo>
                      <a:pt x="10" y="10"/>
                    </a:lnTo>
                    <a:lnTo>
                      <a:pt x="21" y="3"/>
                    </a:lnTo>
                    <a:lnTo>
                      <a:pt x="10" y="0"/>
                    </a:lnTo>
                    <a:close/>
                  </a:path>
                </a:pathLst>
              </a:custGeom>
              <a:solidFill>
                <a:srgbClr val="ABABAB"/>
              </a:solidFill>
              <a:ln w="0">
                <a:solidFill>
                  <a:srgbClr val="000000"/>
                </a:solidFill>
                <a:round/>
                <a:headEnd/>
                <a:tailEnd/>
              </a:ln>
            </p:spPr>
            <p:txBody>
              <a:bodyPr/>
              <a:lstStyle/>
              <a:p>
                <a:endParaRPr lang="en-US"/>
              </a:p>
            </p:txBody>
          </p:sp>
          <p:sp>
            <p:nvSpPr>
              <p:cNvPr id="20740" name="Freeform 2124"/>
              <p:cNvSpPr>
                <a:spLocks/>
              </p:cNvSpPr>
              <p:nvPr/>
            </p:nvSpPr>
            <p:spPr bwMode="auto">
              <a:xfrm>
                <a:off x="1482" y="1083"/>
                <a:ext cx="8" cy="4"/>
              </a:xfrm>
              <a:custGeom>
                <a:avLst/>
                <a:gdLst>
                  <a:gd name="T0" fmla="*/ 0 w 23"/>
                  <a:gd name="T1" fmla="*/ 0 h 14"/>
                  <a:gd name="T2" fmla="*/ 0 w 23"/>
                  <a:gd name="T3" fmla="*/ 0 h 14"/>
                  <a:gd name="T4" fmla="*/ 0 w 23"/>
                  <a:gd name="T5" fmla="*/ 0 h 14"/>
                  <a:gd name="T6" fmla="*/ 0 w 23"/>
                  <a:gd name="T7" fmla="*/ 0 h 14"/>
                  <a:gd name="T8" fmla="*/ 0 w 23"/>
                  <a:gd name="T9" fmla="*/ 0 h 14"/>
                  <a:gd name="T10" fmla="*/ 0 w 23"/>
                  <a:gd name="T11" fmla="*/ 0 h 14"/>
                  <a:gd name="T12" fmla="*/ 0 60000 65536"/>
                  <a:gd name="T13" fmla="*/ 0 60000 65536"/>
                  <a:gd name="T14" fmla="*/ 0 60000 65536"/>
                  <a:gd name="T15" fmla="*/ 0 60000 65536"/>
                  <a:gd name="T16" fmla="*/ 0 60000 65536"/>
                  <a:gd name="T17" fmla="*/ 0 60000 65536"/>
                  <a:gd name="T18" fmla="*/ 0 w 23"/>
                  <a:gd name="T19" fmla="*/ 0 h 14"/>
                  <a:gd name="T20" fmla="*/ 23 w 2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3" h="14">
                    <a:moveTo>
                      <a:pt x="1" y="3"/>
                    </a:moveTo>
                    <a:lnTo>
                      <a:pt x="0" y="10"/>
                    </a:lnTo>
                    <a:lnTo>
                      <a:pt x="11" y="14"/>
                    </a:lnTo>
                    <a:lnTo>
                      <a:pt x="23" y="7"/>
                    </a:lnTo>
                    <a:lnTo>
                      <a:pt x="22" y="0"/>
                    </a:lnTo>
                    <a:lnTo>
                      <a:pt x="1" y="3"/>
                    </a:lnTo>
                    <a:close/>
                  </a:path>
                </a:pathLst>
              </a:custGeom>
              <a:solidFill>
                <a:srgbClr val="ABABAB"/>
              </a:solidFill>
              <a:ln w="0">
                <a:solidFill>
                  <a:srgbClr val="000000"/>
                </a:solidFill>
                <a:round/>
                <a:headEnd/>
                <a:tailEnd/>
              </a:ln>
            </p:spPr>
            <p:txBody>
              <a:bodyPr/>
              <a:lstStyle/>
              <a:p>
                <a:endParaRPr lang="en-US"/>
              </a:p>
            </p:txBody>
          </p:sp>
          <p:sp>
            <p:nvSpPr>
              <p:cNvPr id="20741" name="Freeform 2125"/>
              <p:cNvSpPr>
                <a:spLocks/>
              </p:cNvSpPr>
              <p:nvPr/>
            </p:nvSpPr>
            <p:spPr bwMode="auto">
              <a:xfrm>
                <a:off x="1483" y="1082"/>
                <a:ext cx="7" cy="4"/>
              </a:xfrm>
              <a:custGeom>
                <a:avLst/>
                <a:gdLst>
                  <a:gd name="T0" fmla="*/ 0 w 21"/>
                  <a:gd name="T1" fmla="*/ 0 h 12"/>
                  <a:gd name="T2" fmla="*/ 0 w 21"/>
                  <a:gd name="T3" fmla="*/ 0 h 12"/>
                  <a:gd name="T4" fmla="*/ 0 w 21"/>
                  <a:gd name="T5" fmla="*/ 0 h 12"/>
                  <a:gd name="T6" fmla="*/ 0 w 21"/>
                  <a:gd name="T7" fmla="*/ 0 h 12"/>
                  <a:gd name="T8" fmla="*/ 0 w 21"/>
                  <a:gd name="T9" fmla="*/ 0 h 12"/>
                  <a:gd name="T10" fmla="*/ 0 w 21"/>
                  <a:gd name="T11" fmla="*/ 0 h 12"/>
                  <a:gd name="T12" fmla="*/ 0 w 21"/>
                  <a:gd name="T13" fmla="*/ 0 h 12"/>
                  <a:gd name="T14" fmla="*/ 0 60000 65536"/>
                  <a:gd name="T15" fmla="*/ 0 60000 65536"/>
                  <a:gd name="T16" fmla="*/ 0 60000 65536"/>
                  <a:gd name="T17" fmla="*/ 0 60000 65536"/>
                  <a:gd name="T18" fmla="*/ 0 60000 65536"/>
                  <a:gd name="T19" fmla="*/ 0 60000 65536"/>
                  <a:gd name="T20" fmla="*/ 0 60000 65536"/>
                  <a:gd name="T21" fmla="*/ 0 w 21"/>
                  <a:gd name="T22" fmla="*/ 0 h 12"/>
                  <a:gd name="T23" fmla="*/ 21 w 21"/>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2">
                    <a:moveTo>
                      <a:pt x="10" y="0"/>
                    </a:moveTo>
                    <a:lnTo>
                      <a:pt x="0" y="5"/>
                    </a:lnTo>
                    <a:lnTo>
                      <a:pt x="10" y="9"/>
                    </a:lnTo>
                    <a:lnTo>
                      <a:pt x="10" y="12"/>
                    </a:lnTo>
                    <a:lnTo>
                      <a:pt x="10" y="9"/>
                    </a:lnTo>
                    <a:lnTo>
                      <a:pt x="21" y="2"/>
                    </a:lnTo>
                    <a:lnTo>
                      <a:pt x="10" y="0"/>
                    </a:lnTo>
                    <a:close/>
                  </a:path>
                </a:pathLst>
              </a:custGeom>
              <a:solidFill>
                <a:srgbClr val="ABABAB"/>
              </a:solidFill>
              <a:ln w="0">
                <a:solidFill>
                  <a:srgbClr val="000000"/>
                </a:solidFill>
                <a:round/>
                <a:headEnd/>
                <a:tailEnd/>
              </a:ln>
            </p:spPr>
            <p:txBody>
              <a:bodyPr/>
              <a:lstStyle/>
              <a:p>
                <a:endParaRPr lang="en-US"/>
              </a:p>
            </p:txBody>
          </p:sp>
          <p:sp>
            <p:nvSpPr>
              <p:cNvPr id="20742" name="Freeform 2126"/>
              <p:cNvSpPr>
                <a:spLocks/>
              </p:cNvSpPr>
              <p:nvPr/>
            </p:nvSpPr>
            <p:spPr bwMode="auto">
              <a:xfrm>
                <a:off x="1490" y="1080"/>
                <a:ext cx="9" cy="6"/>
              </a:xfrm>
              <a:custGeom>
                <a:avLst/>
                <a:gdLst>
                  <a:gd name="T0" fmla="*/ 0 w 25"/>
                  <a:gd name="T1" fmla="*/ 0 h 16"/>
                  <a:gd name="T2" fmla="*/ 0 w 25"/>
                  <a:gd name="T3" fmla="*/ 0 h 16"/>
                  <a:gd name="T4" fmla="*/ 0 w 25"/>
                  <a:gd name="T5" fmla="*/ 0 h 16"/>
                  <a:gd name="T6" fmla="*/ 0 w 25"/>
                  <a:gd name="T7" fmla="*/ 0 h 16"/>
                  <a:gd name="T8" fmla="*/ 0 w 25"/>
                  <a:gd name="T9" fmla="*/ 0 h 16"/>
                  <a:gd name="T10" fmla="*/ 0 w 25"/>
                  <a:gd name="T11" fmla="*/ 0 h 16"/>
                  <a:gd name="T12" fmla="*/ 0 60000 65536"/>
                  <a:gd name="T13" fmla="*/ 0 60000 65536"/>
                  <a:gd name="T14" fmla="*/ 0 60000 65536"/>
                  <a:gd name="T15" fmla="*/ 0 60000 65536"/>
                  <a:gd name="T16" fmla="*/ 0 60000 65536"/>
                  <a:gd name="T17" fmla="*/ 0 60000 65536"/>
                  <a:gd name="T18" fmla="*/ 0 w 25"/>
                  <a:gd name="T19" fmla="*/ 0 h 16"/>
                  <a:gd name="T20" fmla="*/ 25 w 2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5" h="16">
                    <a:moveTo>
                      <a:pt x="3" y="5"/>
                    </a:moveTo>
                    <a:lnTo>
                      <a:pt x="0" y="11"/>
                    </a:lnTo>
                    <a:lnTo>
                      <a:pt x="14" y="16"/>
                    </a:lnTo>
                    <a:lnTo>
                      <a:pt x="25" y="7"/>
                    </a:lnTo>
                    <a:lnTo>
                      <a:pt x="24" y="0"/>
                    </a:lnTo>
                    <a:lnTo>
                      <a:pt x="3" y="5"/>
                    </a:lnTo>
                    <a:close/>
                  </a:path>
                </a:pathLst>
              </a:custGeom>
              <a:solidFill>
                <a:srgbClr val="ABABAB"/>
              </a:solidFill>
              <a:ln w="0">
                <a:solidFill>
                  <a:srgbClr val="000000"/>
                </a:solidFill>
                <a:round/>
                <a:headEnd/>
                <a:tailEnd/>
              </a:ln>
            </p:spPr>
            <p:txBody>
              <a:bodyPr/>
              <a:lstStyle/>
              <a:p>
                <a:endParaRPr lang="en-US"/>
              </a:p>
            </p:txBody>
          </p:sp>
          <p:sp>
            <p:nvSpPr>
              <p:cNvPr id="20743" name="Freeform 2127"/>
              <p:cNvSpPr>
                <a:spLocks/>
              </p:cNvSpPr>
              <p:nvPr/>
            </p:nvSpPr>
            <p:spPr bwMode="auto">
              <a:xfrm>
                <a:off x="1491" y="1080"/>
                <a:ext cx="7" cy="4"/>
              </a:xfrm>
              <a:custGeom>
                <a:avLst/>
                <a:gdLst>
                  <a:gd name="T0" fmla="*/ 0 w 21"/>
                  <a:gd name="T1" fmla="*/ 0 h 12"/>
                  <a:gd name="T2" fmla="*/ 0 w 21"/>
                  <a:gd name="T3" fmla="*/ 0 h 12"/>
                  <a:gd name="T4" fmla="*/ 0 w 21"/>
                  <a:gd name="T5" fmla="*/ 0 h 12"/>
                  <a:gd name="T6" fmla="*/ 0 w 21"/>
                  <a:gd name="T7" fmla="*/ 0 h 12"/>
                  <a:gd name="T8" fmla="*/ 0 w 21"/>
                  <a:gd name="T9" fmla="*/ 0 h 12"/>
                  <a:gd name="T10" fmla="*/ 0 w 21"/>
                  <a:gd name="T11" fmla="*/ 0 h 12"/>
                  <a:gd name="T12" fmla="*/ 0 w 21"/>
                  <a:gd name="T13" fmla="*/ 0 h 12"/>
                  <a:gd name="T14" fmla="*/ 0 60000 65536"/>
                  <a:gd name="T15" fmla="*/ 0 60000 65536"/>
                  <a:gd name="T16" fmla="*/ 0 60000 65536"/>
                  <a:gd name="T17" fmla="*/ 0 60000 65536"/>
                  <a:gd name="T18" fmla="*/ 0 60000 65536"/>
                  <a:gd name="T19" fmla="*/ 0 60000 65536"/>
                  <a:gd name="T20" fmla="*/ 0 60000 65536"/>
                  <a:gd name="T21" fmla="*/ 0 w 21"/>
                  <a:gd name="T22" fmla="*/ 0 h 12"/>
                  <a:gd name="T23" fmla="*/ 21 w 21"/>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2">
                    <a:moveTo>
                      <a:pt x="11" y="0"/>
                    </a:moveTo>
                    <a:lnTo>
                      <a:pt x="0" y="6"/>
                    </a:lnTo>
                    <a:lnTo>
                      <a:pt x="11" y="9"/>
                    </a:lnTo>
                    <a:lnTo>
                      <a:pt x="11" y="12"/>
                    </a:lnTo>
                    <a:lnTo>
                      <a:pt x="11" y="9"/>
                    </a:lnTo>
                    <a:lnTo>
                      <a:pt x="21" y="2"/>
                    </a:lnTo>
                    <a:lnTo>
                      <a:pt x="11" y="0"/>
                    </a:lnTo>
                    <a:close/>
                  </a:path>
                </a:pathLst>
              </a:custGeom>
              <a:solidFill>
                <a:srgbClr val="ABABAB"/>
              </a:solidFill>
              <a:ln w="0">
                <a:solidFill>
                  <a:srgbClr val="000000"/>
                </a:solidFill>
                <a:round/>
                <a:headEnd/>
                <a:tailEnd/>
              </a:ln>
            </p:spPr>
            <p:txBody>
              <a:bodyPr/>
              <a:lstStyle/>
              <a:p>
                <a:endParaRPr lang="en-US"/>
              </a:p>
            </p:txBody>
          </p:sp>
          <p:sp>
            <p:nvSpPr>
              <p:cNvPr id="20744" name="Freeform 2128"/>
              <p:cNvSpPr>
                <a:spLocks/>
              </p:cNvSpPr>
              <p:nvPr/>
            </p:nvSpPr>
            <p:spPr bwMode="auto">
              <a:xfrm>
                <a:off x="1486" y="1084"/>
                <a:ext cx="9" cy="5"/>
              </a:xfrm>
              <a:custGeom>
                <a:avLst/>
                <a:gdLst>
                  <a:gd name="T0" fmla="*/ 0 w 27"/>
                  <a:gd name="T1" fmla="*/ 0 h 15"/>
                  <a:gd name="T2" fmla="*/ 0 w 27"/>
                  <a:gd name="T3" fmla="*/ 0 h 15"/>
                  <a:gd name="T4" fmla="*/ 0 w 27"/>
                  <a:gd name="T5" fmla="*/ 0 h 15"/>
                  <a:gd name="T6" fmla="*/ 0 w 27"/>
                  <a:gd name="T7" fmla="*/ 0 h 15"/>
                  <a:gd name="T8" fmla="*/ 0 w 27"/>
                  <a:gd name="T9" fmla="*/ 0 h 15"/>
                  <a:gd name="T10" fmla="*/ 0 w 27"/>
                  <a:gd name="T11" fmla="*/ 0 h 15"/>
                  <a:gd name="T12" fmla="*/ 0 60000 65536"/>
                  <a:gd name="T13" fmla="*/ 0 60000 65536"/>
                  <a:gd name="T14" fmla="*/ 0 60000 65536"/>
                  <a:gd name="T15" fmla="*/ 0 60000 65536"/>
                  <a:gd name="T16" fmla="*/ 0 60000 65536"/>
                  <a:gd name="T17" fmla="*/ 0 60000 65536"/>
                  <a:gd name="T18" fmla="*/ 0 w 27"/>
                  <a:gd name="T19" fmla="*/ 0 h 15"/>
                  <a:gd name="T20" fmla="*/ 27 w 2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7" h="15">
                    <a:moveTo>
                      <a:pt x="3" y="5"/>
                    </a:moveTo>
                    <a:lnTo>
                      <a:pt x="0" y="10"/>
                    </a:lnTo>
                    <a:lnTo>
                      <a:pt x="13" y="15"/>
                    </a:lnTo>
                    <a:lnTo>
                      <a:pt x="27" y="6"/>
                    </a:lnTo>
                    <a:lnTo>
                      <a:pt x="24" y="0"/>
                    </a:lnTo>
                    <a:lnTo>
                      <a:pt x="3" y="5"/>
                    </a:lnTo>
                    <a:close/>
                  </a:path>
                </a:pathLst>
              </a:custGeom>
              <a:solidFill>
                <a:srgbClr val="ABABAB"/>
              </a:solidFill>
              <a:ln w="0">
                <a:solidFill>
                  <a:srgbClr val="000000"/>
                </a:solidFill>
                <a:round/>
                <a:headEnd/>
                <a:tailEnd/>
              </a:ln>
            </p:spPr>
            <p:txBody>
              <a:bodyPr/>
              <a:lstStyle/>
              <a:p>
                <a:endParaRPr lang="en-US"/>
              </a:p>
            </p:txBody>
          </p:sp>
          <p:sp>
            <p:nvSpPr>
              <p:cNvPr id="20745" name="Freeform 2129"/>
              <p:cNvSpPr>
                <a:spLocks/>
              </p:cNvSpPr>
              <p:nvPr/>
            </p:nvSpPr>
            <p:spPr bwMode="auto">
              <a:xfrm>
                <a:off x="1487" y="1083"/>
                <a:ext cx="7" cy="4"/>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w 21"/>
                  <a:gd name="T13" fmla="*/ 0 h 13"/>
                  <a:gd name="T14" fmla="*/ 0 60000 65536"/>
                  <a:gd name="T15" fmla="*/ 0 60000 65536"/>
                  <a:gd name="T16" fmla="*/ 0 60000 65536"/>
                  <a:gd name="T17" fmla="*/ 0 60000 65536"/>
                  <a:gd name="T18" fmla="*/ 0 60000 65536"/>
                  <a:gd name="T19" fmla="*/ 0 60000 65536"/>
                  <a:gd name="T20" fmla="*/ 0 60000 65536"/>
                  <a:gd name="T21" fmla="*/ 0 w 21"/>
                  <a:gd name="T22" fmla="*/ 0 h 13"/>
                  <a:gd name="T23" fmla="*/ 21 w 2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3">
                    <a:moveTo>
                      <a:pt x="10" y="0"/>
                    </a:moveTo>
                    <a:lnTo>
                      <a:pt x="0" y="8"/>
                    </a:lnTo>
                    <a:lnTo>
                      <a:pt x="9" y="11"/>
                    </a:lnTo>
                    <a:lnTo>
                      <a:pt x="10" y="13"/>
                    </a:lnTo>
                    <a:lnTo>
                      <a:pt x="10" y="11"/>
                    </a:lnTo>
                    <a:lnTo>
                      <a:pt x="21" y="3"/>
                    </a:lnTo>
                    <a:lnTo>
                      <a:pt x="10" y="0"/>
                    </a:lnTo>
                    <a:close/>
                  </a:path>
                </a:pathLst>
              </a:custGeom>
              <a:solidFill>
                <a:srgbClr val="ABABAB"/>
              </a:solidFill>
              <a:ln w="0">
                <a:solidFill>
                  <a:srgbClr val="000000"/>
                </a:solidFill>
                <a:round/>
                <a:headEnd/>
                <a:tailEnd/>
              </a:ln>
            </p:spPr>
            <p:txBody>
              <a:bodyPr/>
              <a:lstStyle/>
              <a:p>
                <a:endParaRPr lang="en-US"/>
              </a:p>
            </p:txBody>
          </p:sp>
          <p:sp>
            <p:nvSpPr>
              <p:cNvPr id="20746" name="Freeform 2130"/>
              <p:cNvSpPr>
                <a:spLocks/>
              </p:cNvSpPr>
              <p:nvPr/>
            </p:nvSpPr>
            <p:spPr bwMode="auto">
              <a:xfrm>
                <a:off x="1495" y="1082"/>
                <a:ext cx="8" cy="5"/>
              </a:xfrm>
              <a:custGeom>
                <a:avLst/>
                <a:gdLst>
                  <a:gd name="T0" fmla="*/ 0 w 24"/>
                  <a:gd name="T1" fmla="*/ 0 h 14"/>
                  <a:gd name="T2" fmla="*/ 0 w 24"/>
                  <a:gd name="T3" fmla="*/ 0 h 14"/>
                  <a:gd name="T4" fmla="*/ 0 w 24"/>
                  <a:gd name="T5" fmla="*/ 0 h 14"/>
                  <a:gd name="T6" fmla="*/ 0 w 24"/>
                  <a:gd name="T7" fmla="*/ 0 h 14"/>
                  <a:gd name="T8" fmla="*/ 0 w 24"/>
                  <a:gd name="T9" fmla="*/ 0 h 14"/>
                  <a:gd name="T10" fmla="*/ 0 w 24"/>
                  <a:gd name="T11" fmla="*/ 0 h 14"/>
                  <a:gd name="T12" fmla="*/ 0 60000 65536"/>
                  <a:gd name="T13" fmla="*/ 0 60000 65536"/>
                  <a:gd name="T14" fmla="*/ 0 60000 65536"/>
                  <a:gd name="T15" fmla="*/ 0 60000 65536"/>
                  <a:gd name="T16" fmla="*/ 0 60000 65536"/>
                  <a:gd name="T17" fmla="*/ 0 60000 65536"/>
                  <a:gd name="T18" fmla="*/ 0 w 24"/>
                  <a:gd name="T19" fmla="*/ 0 h 14"/>
                  <a:gd name="T20" fmla="*/ 24 w 2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4" h="14">
                    <a:moveTo>
                      <a:pt x="1" y="3"/>
                    </a:moveTo>
                    <a:lnTo>
                      <a:pt x="0" y="11"/>
                    </a:lnTo>
                    <a:lnTo>
                      <a:pt x="13" y="14"/>
                    </a:lnTo>
                    <a:lnTo>
                      <a:pt x="24" y="5"/>
                    </a:lnTo>
                    <a:lnTo>
                      <a:pt x="23" y="0"/>
                    </a:lnTo>
                    <a:lnTo>
                      <a:pt x="1" y="3"/>
                    </a:lnTo>
                    <a:close/>
                  </a:path>
                </a:pathLst>
              </a:custGeom>
              <a:solidFill>
                <a:srgbClr val="ABABAB"/>
              </a:solidFill>
              <a:ln w="0">
                <a:solidFill>
                  <a:srgbClr val="000000"/>
                </a:solidFill>
                <a:round/>
                <a:headEnd/>
                <a:tailEnd/>
              </a:ln>
            </p:spPr>
            <p:txBody>
              <a:bodyPr/>
              <a:lstStyle/>
              <a:p>
                <a:endParaRPr lang="en-US"/>
              </a:p>
            </p:txBody>
          </p:sp>
          <p:sp>
            <p:nvSpPr>
              <p:cNvPr id="20747" name="Freeform 2131"/>
              <p:cNvSpPr>
                <a:spLocks/>
              </p:cNvSpPr>
              <p:nvPr/>
            </p:nvSpPr>
            <p:spPr bwMode="auto">
              <a:xfrm>
                <a:off x="1490" y="1086"/>
                <a:ext cx="9" cy="4"/>
              </a:xfrm>
              <a:custGeom>
                <a:avLst/>
                <a:gdLst>
                  <a:gd name="T0" fmla="*/ 0 w 25"/>
                  <a:gd name="T1" fmla="*/ 0 h 14"/>
                  <a:gd name="T2" fmla="*/ 0 w 25"/>
                  <a:gd name="T3" fmla="*/ 0 h 14"/>
                  <a:gd name="T4" fmla="*/ 0 w 25"/>
                  <a:gd name="T5" fmla="*/ 0 h 14"/>
                  <a:gd name="T6" fmla="*/ 0 w 25"/>
                  <a:gd name="T7" fmla="*/ 0 h 14"/>
                  <a:gd name="T8" fmla="*/ 0 w 25"/>
                  <a:gd name="T9" fmla="*/ 0 h 14"/>
                  <a:gd name="T10" fmla="*/ 0 w 25"/>
                  <a:gd name="T11" fmla="*/ 0 h 14"/>
                  <a:gd name="T12" fmla="*/ 0 60000 65536"/>
                  <a:gd name="T13" fmla="*/ 0 60000 65536"/>
                  <a:gd name="T14" fmla="*/ 0 60000 65536"/>
                  <a:gd name="T15" fmla="*/ 0 60000 65536"/>
                  <a:gd name="T16" fmla="*/ 0 60000 65536"/>
                  <a:gd name="T17" fmla="*/ 0 60000 65536"/>
                  <a:gd name="T18" fmla="*/ 0 w 25"/>
                  <a:gd name="T19" fmla="*/ 0 h 14"/>
                  <a:gd name="T20" fmla="*/ 25 w 2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5" h="14">
                    <a:moveTo>
                      <a:pt x="3" y="3"/>
                    </a:moveTo>
                    <a:lnTo>
                      <a:pt x="0" y="10"/>
                    </a:lnTo>
                    <a:lnTo>
                      <a:pt x="14" y="14"/>
                    </a:lnTo>
                    <a:lnTo>
                      <a:pt x="25" y="4"/>
                    </a:lnTo>
                    <a:lnTo>
                      <a:pt x="25" y="0"/>
                    </a:lnTo>
                    <a:lnTo>
                      <a:pt x="3" y="3"/>
                    </a:lnTo>
                    <a:close/>
                  </a:path>
                </a:pathLst>
              </a:custGeom>
              <a:solidFill>
                <a:srgbClr val="ABABAB"/>
              </a:solidFill>
              <a:ln w="0">
                <a:solidFill>
                  <a:srgbClr val="000000"/>
                </a:solidFill>
                <a:round/>
                <a:headEnd/>
                <a:tailEnd/>
              </a:ln>
            </p:spPr>
            <p:txBody>
              <a:bodyPr/>
              <a:lstStyle/>
              <a:p>
                <a:endParaRPr lang="en-US"/>
              </a:p>
            </p:txBody>
          </p:sp>
          <p:sp>
            <p:nvSpPr>
              <p:cNvPr id="20748" name="Freeform 2132"/>
              <p:cNvSpPr>
                <a:spLocks/>
              </p:cNvSpPr>
              <p:nvPr/>
            </p:nvSpPr>
            <p:spPr bwMode="auto">
              <a:xfrm>
                <a:off x="1495" y="1081"/>
                <a:ext cx="8" cy="5"/>
              </a:xfrm>
              <a:custGeom>
                <a:avLst/>
                <a:gdLst>
                  <a:gd name="T0" fmla="*/ 0 w 22"/>
                  <a:gd name="T1" fmla="*/ 0 h 15"/>
                  <a:gd name="T2" fmla="*/ 0 w 22"/>
                  <a:gd name="T3" fmla="*/ 0 h 15"/>
                  <a:gd name="T4" fmla="*/ 0 w 22"/>
                  <a:gd name="T5" fmla="*/ 0 h 15"/>
                  <a:gd name="T6" fmla="*/ 0 w 22"/>
                  <a:gd name="T7" fmla="*/ 0 h 15"/>
                  <a:gd name="T8" fmla="*/ 0 w 22"/>
                  <a:gd name="T9" fmla="*/ 0 h 15"/>
                  <a:gd name="T10" fmla="*/ 0 w 22"/>
                  <a:gd name="T11" fmla="*/ 0 h 15"/>
                  <a:gd name="T12" fmla="*/ 0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12" y="0"/>
                    </a:moveTo>
                    <a:lnTo>
                      <a:pt x="0" y="7"/>
                    </a:lnTo>
                    <a:lnTo>
                      <a:pt x="10" y="10"/>
                    </a:lnTo>
                    <a:lnTo>
                      <a:pt x="10" y="15"/>
                    </a:lnTo>
                    <a:lnTo>
                      <a:pt x="12" y="10"/>
                    </a:lnTo>
                    <a:lnTo>
                      <a:pt x="22" y="4"/>
                    </a:lnTo>
                    <a:lnTo>
                      <a:pt x="12" y="0"/>
                    </a:lnTo>
                    <a:close/>
                  </a:path>
                </a:pathLst>
              </a:custGeom>
              <a:solidFill>
                <a:srgbClr val="ABABAB"/>
              </a:solidFill>
              <a:ln w="0">
                <a:solidFill>
                  <a:srgbClr val="000000"/>
                </a:solidFill>
                <a:round/>
                <a:headEnd/>
                <a:tailEnd/>
              </a:ln>
            </p:spPr>
            <p:txBody>
              <a:bodyPr/>
              <a:lstStyle/>
              <a:p>
                <a:endParaRPr lang="en-US"/>
              </a:p>
            </p:txBody>
          </p:sp>
          <p:sp>
            <p:nvSpPr>
              <p:cNvPr id="20749" name="Freeform 2133"/>
              <p:cNvSpPr>
                <a:spLocks/>
              </p:cNvSpPr>
              <p:nvPr/>
            </p:nvSpPr>
            <p:spPr bwMode="auto">
              <a:xfrm>
                <a:off x="1491" y="1084"/>
                <a:ext cx="8" cy="5"/>
              </a:xfrm>
              <a:custGeom>
                <a:avLst/>
                <a:gdLst>
                  <a:gd name="T0" fmla="*/ 0 w 22"/>
                  <a:gd name="T1" fmla="*/ 0 h 15"/>
                  <a:gd name="T2" fmla="*/ 0 w 22"/>
                  <a:gd name="T3" fmla="*/ 0 h 15"/>
                  <a:gd name="T4" fmla="*/ 0 w 22"/>
                  <a:gd name="T5" fmla="*/ 0 h 15"/>
                  <a:gd name="T6" fmla="*/ 0 w 22"/>
                  <a:gd name="T7" fmla="*/ 0 h 15"/>
                  <a:gd name="T8" fmla="*/ 0 w 22"/>
                  <a:gd name="T9" fmla="*/ 0 h 15"/>
                  <a:gd name="T10" fmla="*/ 0 w 22"/>
                  <a:gd name="T11" fmla="*/ 0 h 15"/>
                  <a:gd name="T12" fmla="*/ 0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11" y="0"/>
                    </a:moveTo>
                    <a:lnTo>
                      <a:pt x="0" y="8"/>
                    </a:lnTo>
                    <a:lnTo>
                      <a:pt x="11" y="10"/>
                    </a:lnTo>
                    <a:lnTo>
                      <a:pt x="11" y="15"/>
                    </a:lnTo>
                    <a:lnTo>
                      <a:pt x="11" y="10"/>
                    </a:lnTo>
                    <a:lnTo>
                      <a:pt x="22" y="5"/>
                    </a:lnTo>
                    <a:lnTo>
                      <a:pt x="11" y="0"/>
                    </a:lnTo>
                    <a:close/>
                  </a:path>
                </a:pathLst>
              </a:custGeom>
              <a:solidFill>
                <a:srgbClr val="ABABAB"/>
              </a:solidFill>
              <a:ln w="0">
                <a:solidFill>
                  <a:srgbClr val="000000"/>
                </a:solidFill>
                <a:round/>
                <a:headEnd/>
                <a:tailEnd/>
              </a:ln>
            </p:spPr>
            <p:txBody>
              <a:bodyPr/>
              <a:lstStyle/>
              <a:p>
                <a:endParaRPr lang="en-US"/>
              </a:p>
            </p:txBody>
          </p:sp>
          <p:sp>
            <p:nvSpPr>
              <p:cNvPr id="20750" name="Freeform 2134"/>
              <p:cNvSpPr>
                <a:spLocks/>
              </p:cNvSpPr>
              <p:nvPr/>
            </p:nvSpPr>
            <p:spPr bwMode="auto">
              <a:xfrm>
                <a:off x="1507" y="1086"/>
                <a:ext cx="9" cy="5"/>
              </a:xfrm>
              <a:custGeom>
                <a:avLst/>
                <a:gdLst>
                  <a:gd name="T0" fmla="*/ 0 w 26"/>
                  <a:gd name="T1" fmla="*/ 0 h 16"/>
                  <a:gd name="T2" fmla="*/ 0 w 26"/>
                  <a:gd name="T3" fmla="*/ 0 h 16"/>
                  <a:gd name="T4" fmla="*/ 0 w 26"/>
                  <a:gd name="T5" fmla="*/ 0 h 16"/>
                  <a:gd name="T6" fmla="*/ 0 w 26"/>
                  <a:gd name="T7" fmla="*/ 0 h 16"/>
                  <a:gd name="T8" fmla="*/ 0 w 26"/>
                  <a:gd name="T9" fmla="*/ 0 h 16"/>
                  <a:gd name="T10" fmla="*/ 0 w 26"/>
                  <a:gd name="T11" fmla="*/ 0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1" y="3"/>
                    </a:moveTo>
                    <a:lnTo>
                      <a:pt x="0" y="10"/>
                    </a:lnTo>
                    <a:lnTo>
                      <a:pt x="13" y="16"/>
                    </a:lnTo>
                    <a:lnTo>
                      <a:pt x="26" y="5"/>
                    </a:lnTo>
                    <a:lnTo>
                      <a:pt x="23" y="0"/>
                    </a:lnTo>
                    <a:lnTo>
                      <a:pt x="1" y="3"/>
                    </a:lnTo>
                    <a:close/>
                  </a:path>
                </a:pathLst>
              </a:custGeom>
              <a:solidFill>
                <a:srgbClr val="ABABAB"/>
              </a:solidFill>
              <a:ln w="0">
                <a:solidFill>
                  <a:srgbClr val="000000"/>
                </a:solidFill>
                <a:round/>
                <a:headEnd/>
                <a:tailEnd/>
              </a:ln>
            </p:spPr>
            <p:txBody>
              <a:bodyPr/>
              <a:lstStyle/>
              <a:p>
                <a:endParaRPr lang="en-US"/>
              </a:p>
            </p:txBody>
          </p:sp>
          <p:sp>
            <p:nvSpPr>
              <p:cNvPr id="20751" name="Freeform 2135"/>
              <p:cNvSpPr>
                <a:spLocks/>
              </p:cNvSpPr>
              <p:nvPr/>
            </p:nvSpPr>
            <p:spPr bwMode="auto">
              <a:xfrm>
                <a:off x="1507" y="1084"/>
                <a:ext cx="8" cy="5"/>
              </a:xfrm>
              <a:custGeom>
                <a:avLst/>
                <a:gdLst>
                  <a:gd name="T0" fmla="*/ 0 w 22"/>
                  <a:gd name="T1" fmla="*/ 0 h 15"/>
                  <a:gd name="T2" fmla="*/ 0 w 22"/>
                  <a:gd name="T3" fmla="*/ 0 h 15"/>
                  <a:gd name="T4" fmla="*/ 0 w 22"/>
                  <a:gd name="T5" fmla="*/ 0 h 15"/>
                  <a:gd name="T6" fmla="*/ 0 w 22"/>
                  <a:gd name="T7" fmla="*/ 0 h 15"/>
                  <a:gd name="T8" fmla="*/ 0 w 22"/>
                  <a:gd name="T9" fmla="*/ 0 h 15"/>
                  <a:gd name="T10" fmla="*/ 0 w 22"/>
                  <a:gd name="T11" fmla="*/ 0 h 15"/>
                  <a:gd name="T12" fmla="*/ 0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12" y="0"/>
                    </a:moveTo>
                    <a:lnTo>
                      <a:pt x="0" y="8"/>
                    </a:lnTo>
                    <a:lnTo>
                      <a:pt x="12" y="12"/>
                    </a:lnTo>
                    <a:lnTo>
                      <a:pt x="12" y="15"/>
                    </a:lnTo>
                    <a:lnTo>
                      <a:pt x="12" y="10"/>
                    </a:lnTo>
                    <a:lnTo>
                      <a:pt x="22" y="5"/>
                    </a:lnTo>
                    <a:lnTo>
                      <a:pt x="12" y="0"/>
                    </a:lnTo>
                    <a:close/>
                  </a:path>
                </a:pathLst>
              </a:custGeom>
              <a:solidFill>
                <a:srgbClr val="ABABAB"/>
              </a:solidFill>
              <a:ln w="0">
                <a:solidFill>
                  <a:srgbClr val="000000"/>
                </a:solidFill>
                <a:round/>
                <a:headEnd/>
                <a:tailEnd/>
              </a:ln>
            </p:spPr>
            <p:txBody>
              <a:bodyPr/>
              <a:lstStyle/>
              <a:p>
                <a:endParaRPr lang="en-US"/>
              </a:p>
            </p:txBody>
          </p:sp>
          <p:sp>
            <p:nvSpPr>
              <p:cNvPr id="20752" name="Freeform 2136"/>
              <p:cNvSpPr>
                <a:spLocks/>
              </p:cNvSpPr>
              <p:nvPr/>
            </p:nvSpPr>
            <p:spPr bwMode="auto">
              <a:xfrm>
                <a:off x="1511" y="1087"/>
                <a:ext cx="9" cy="5"/>
              </a:xfrm>
              <a:custGeom>
                <a:avLst/>
                <a:gdLst>
                  <a:gd name="T0" fmla="*/ 0 w 26"/>
                  <a:gd name="T1" fmla="*/ 0 h 16"/>
                  <a:gd name="T2" fmla="*/ 0 w 26"/>
                  <a:gd name="T3" fmla="*/ 0 h 16"/>
                  <a:gd name="T4" fmla="*/ 0 w 26"/>
                  <a:gd name="T5" fmla="*/ 0 h 16"/>
                  <a:gd name="T6" fmla="*/ 0 w 26"/>
                  <a:gd name="T7" fmla="*/ 0 h 16"/>
                  <a:gd name="T8" fmla="*/ 0 w 26"/>
                  <a:gd name="T9" fmla="*/ 0 h 16"/>
                  <a:gd name="T10" fmla="*/ 0 w 26"/>
                  <a:gd name="T11" fmla="*/ 0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1" y="3"/>
                    </a:moveTo>
                    <a:lnTo>
                      <a:pt x="0" y="12"/>
                    </a:lnTo>
                    <a:lnTo>
                      <a:pt x="14" y="16"/>
                    </a:lnTo>
                    <a:lnTo>
                      <a:pt x="26" y="6"/>
                    </a:lnTo>
                    <a:lnTo>
                      <a:pt x="25" y="0"/>
                    </a:lnTo>
                    <a:lnTo>
                      <a:pt x="1" y="3"/>
                    </a:lnTo>
                    <a:close/>
                  </a:path>
                </a:pathLst>
              </a:custGeom>
              <a:solidFill>
                <a:srgbClr val="ABABAB"/>
              </a:solidFill>
              <a:ln w="0">
                <a:solidFill>
                  <a:srgbClr val="000000"/>
                </a:solidFill>
                <a:round/>
                <a:headEnd/>
                <a:tailEnd/>
              </a:ln>
            </p:spPr>
            <p:txBody>
              <a:bodyPr/>
              <a:lstStyle/>
              <a:p>
                <a:endParaRPr lang="en-US"/>
              </a:p>
            </p:txBody>
          </p:sp>
          <p:sp>
            <p:nvSpPr>
              <p:cNvPr id="20753" name="Freeform 2137"/>
              <p:cNvSpPr>
                <a:spLocks/>
              </p:cNvSpPr>
              <p:nvPr/>
            </p:nvSpPr>
            <p:spPr bwMode="auto">
              <a:xfrm>
                <a:off x="1512" y="1086"/>
                <a:ext cx="8" cy="5"/>
              </a:xfrm>
              <a:custGeom>
                <a:avLst/>
                <a:gdLst>
                  <a:gd name="T0" fmla="*/ 0 w 24"/>
                  <a:gd name="T1" fmla="*/ 0 h 16"/>
                  <a:gd name="T2" fmla="*/ 0 w 24"/>
                  <a:gd name="T3" fmla="*/ 0 h 16"/>
                  <a:gd name="T4" fmla="*/ 0 w 24"/>
                  <a:gd name="T5" fmla="*/ 0 h 16"/>
                  <a:gd name="T6" fmla="*/ 0 w 24"/>
                  <a:gd name="T7" fmla="*/ 0 h 16"/>
                  <a:gd name="T8" fmla="*/ 0 w 24"/>
                  <a:gd name="T9" fmla="*/ 0 h 16"/>
                  <a:gd name="T10" fmla="*/ 0 w 24"/>
                  <a:gd name="T11" fmla="*/ 0 h 16"/>
                  <a:gd name="T12" fmla="*/ 0 w 24"/>
                  <a:gd name="T13" fmla="*/ 0 h 16"/>
                  <a:gd name="T14" fmla="*/ 0 60000 65536"/>
                  <a:gd name="T15" fmla="*/ 0 60000 65536"/>
                  <a:gd name="T16" fmla="*/ 0 60000 65536"/>
                  <a:gd name="T17" fmla="*/ 0 60000 65536"/>
                  <a:gd name="T18" fmla="*/ 0 60000 65536"/>
                  <a:gd name="T19" fmla="*/ 0 60000 65536"/>
                  <a:gd name="T20" fmla="*/ 0 60000 65536"/>
                  <a:gd name="T21" fmla="*/ 0 w 24"/>
                  <a:gd name="T22" fmla="*/ 0 h 16"/>
                  <a:gd name="T23" fmla="*/ 24 w 24"/>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6">
                    <a:moveTo>
                      <a:pt x="12" y="0"/>
                    </a:moveTo>
                    <a:lnTo>
                      <a:pt x="0" y="7"/>
                    </a:lnTo>
                    <a:lnTo>
                      <a:pt x="12" y="11"/>
                    </a:lnTo>
                    <a:lnTo>
                      <a:pt x="12" y="16"/>
                    </a:lnTo>
                    <a:lnTo>
                      <a:pt x="13" y="10"/>
                    </a:lnTo>
                    <a:lnTo>
                      <a:pt x="24" y="4"/>
                    </a:lnTo>
                    <a:lnTo>
                      <a:pt x="12" y="0"/>
                    </a:lnTo>
                    <a:close/>
                  </a:path>
                </a:pathLst>
              </a:custGeom>
              <a:solidFill>
                <a:srgbClr val="ABABAB"/>
              </a:solidFill>
              <a:ln w="0">
                <a:solidFill>
                  <a:srgbClr val="000000"/>
                </a:solidFill>
                <a:round/>
                <a:headEnd/>
                <a:tailEnd/>
              </a:ln>
            </p:spPr>
            <p:txBody>
              <a:bodyPr/>
              <a:lstStyle/>
              <a:p>
                <a:endParaRPr lang="en-US"/>
              </a:p>
            </p:txBody>
          </p:sp>
          <p:sp>
            <p:nvSpPr>
              <p:cNvPr id="20754" name="Freeform 2138"/>
              <p:cNvSpPr>
                <a:spLocks/>
              </p:cNvSpPr>
              <p:nvPr/>
            </p:nvSpPr>
            <p:spPr bwMode="auto">
              <a:xfrm>
                <a:off x="1516" y="1088"/>
                <a:ext cx="9" cy="6"/>
              </a:xfrm>
              <a:custGeom>
                <a:avLst/>
                <a:gdLst>
                  <a:gd name="T0" fmla="*/ 0 w 27"/>
                  <a:gd name="T1" fmla="*/ 0 h 16"/>
                  <a:gd name="T2" fmla="*/ 0 w 27"/>
                  <a:gd name="T3" fmla="*/ 0 h 16"/>
                  <a:gd name="T4" fmla="*/ 0 w 27"/>
                  <a:gd name="T5" fmla="*/ 0 h 16"/>
                  <a:gd name="T6" fmla="*/ 0 w 27"/>
                  <a:gd name="T7" fmla="*/ 0 h 16"/>
                  <a:gd name="T8" fmla="*/ 0 w 27"/>
                  <a:gd name="T9" fmla="*/ 0 h 16"/>
                  <a:gd name="T10" fmla="*/ 0 w 27"/>
                  <a:gd name="T11" fmla="*/ 0 h 16"/>
                  <a:gd name="T12" fmla="*/ 0 60000 65536"/>
                  <a:gd name="T13" fmla="*/ 0 60000 65536"/>
                  <a:gd name="T14" fmla="*/ 0 60000 65536"/>
                  <a:gd name="T15" fmla="*/ 0 60000 65536"/>
                  <a:gd name="T16" fmla="*/ 0 60000 65536"/>
                  <a:gd name="T17" fmla="*/ 0 60000 65536"/>
                  <a:gd name="T18" fmla="*/ 0 w 27"/>
                  <a:gd name="T19" fmla="*/ 0 h 16"/>
                  <a:gd name="T20" fmla="*/ 27 w 2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7" h="16">
                    <a:moveTo>
                      <a:pt x="2" y="3"/>
                    </a:moveTo>
                    <a:lnTo>
                      <a:pt x="0" y="12"/>
                    </a:lnTo>
                    <a:lnTo>
                      <a:pt x="14" y="16"/>
                    </a:lnTo>
                    <a:lnTo>
                      <a:pt x="27" y="8"/>
                    </a:lnTo>
                    <a:lnTo>
                      <a:pt x="24" y="0"/>
                    </a:lnTo>
                    <a:lnTo>
                      <a:pt x="2" y="3"/>
                    </a:lnTo>
                    <a:close/>
                  </a:path>
                </a:pathLst>
              </a:custGeom>
              <a:solidFill>
                <a:srgbClr val="ABABAB"/>
              </a:solidFill>
              <a:ln w="0">
                <a:solidFill>
                  <a:srgbClr val="000000"/>
                </a:solidFill>
                <a:round/>
                <a:headEnd/>
                <a:tailEnd/>
              </a:ln>
            </p:spPr>
            <p:txBody>
              <a:bodyPr/>
              <a:lstStyle/>
              <a:p>
                <a:endParaRPr lang="en-US"/>
              </a:p>
            </p:txBody>
          </p:sp>
          <p:sp>
            <p:nvSpPr>
              <p:cNvPr id="20755" name="Freeform 2139"/>
              <p:cNvSpPr>
                <a:spLocks/>
              </p:cNvSpPr>
              <p:nvPr/>
            </p:nvSpPr>
            <p:spPr bwMode="auto">
              <a:xfrm>
                <a:off x="1517" y="1087"/>
                <a:ext cx="7" cy="5"/>
              </a:xfrm>
              <a:custGeom>
                <a:avLst/>
                <a:gdLst>
                  <a:gd name="T0" fmla="*/ 0 w 22"/>
                  <a:gd name="T1" fmla="*/ 0 h 15"/>
                  <a:gd name="T2" fmla="*/ 0 w 22"/>
                  <a:gd name="T3" fmla="*/ 0 h 15"/>
                  <a:gd name="T4" fmla="*/ 0 w 22"/>
                  <a:gd name="T5" fmla="*/ 0 h 15"/>
                  <a:gd name="T6" fmla="*/ 0 w 22"/>
                  <a:gd name="T7" fmla="*/ 0 h 15"/>
                  <a:gd name="T8" fmla="*/ 0 w 22"/>
                  <a:gd name="T9" fmla="*/ 0 h 15"/>
                  <a:gd name="T10" fmla="*/ 0 w 22"/>
                  <a:gd name="T11" fmla="*/ 0 h 15"/>
                  <a:gd name="T12" fmla="*/ 0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10" y="0"/>
                    </a:moveTo>
                    <a:lnTo>
                      <a:pt x="0" y="6"/>
                    </a:lnTo>
                    <a:lnTo>
                      <a:pt x="10" y="11"/>
                    </a:lnTo>
                    <a:lnTo>
                      <a:pt x="10" y="15"/>
                    </a:lnTo>
                    <a:lnTo>
                      <a:pt x="12" y="11"/>
                    </a:lnTo>
                    <a:lnTo>
                      <a:pt x="22" y="3"/>
                    </a:lnTo>
                    <a:lnTo>
                      <a:pt x="10" y="0"/>
                    </a:lnTo>
                    <a:close/>
                  </a:path>
                </a:pathLst>
              </a:custGeom>
              <a:solidFill>
                <a:srgbClr val="ABABAB"/>
              </a:solidFill>
              <a:ln w="0">
                <a:solidFill>
                  <a:srgbClr val="000000"/>
                </a:solidFill>
                <a:round/>
                <a:headEnd/>
                <a:tailEnd/>
              </a:ln>
            </p:spPr>
            <p:txBody>
              <a:bodyPr/>
              <a:lstStyle/>
              <a:p>
                <a:endParaRPr lang="en-US"/>
              </a:p>
            </p:txBody>
          </p:sp>
          <p:sp>
            <p:nvSpPr>
              <p:cNvPr id="20756" name="Freeform 2140"/>
              <p:cNvSpPr>
                <a:spLocks/>
              </p:cNvSpPr>
              <p:nvPr/>
            </p:nvSpPr>
            <p:spPr bwMode="auto">
              <a:xfrm>
                <a:off x="1521" y="1090"/>
                <a:ext cx="8" cy="5"/>
              </a:xfrm>
              <a:custGeom>
                <a:avLst/>
                <a:gdLst>
                  <a:gd name="T0" fmla="*/ 0 w 26"/>
                  <a:gd name="T1" fmla="*/ 0 h 16"/>
                  <a:gd name="T2" fmla="*/ 0 w 26"/>
                  <a:gd name="T3" fmla="*/ 0 h 16"/>
                  <a:gd name="T4" fmla="*/ 0 w 26"/>
                  <a:gd name="T5" fmla="*/ 0 h 16"/>
                  <a:gd name="T6" fmla="*/ 0 w 26"/>
                  <a:gd name="T7" fmla="*/ 0 h 16"/>
                  <a:gd name="T8" fmla="*/ 0 w 26"/>
                  <a:gd name="T9" fmla="*/ 0 h 16"/>
                  <a:gd name="T10" fmla="*/ 0 w 26"/>
                  <a:gd name="T11" fmla="*/ 0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1" y="4"/>
                    </a:moveTo>
                    <a:lnTo>
                      <a:pt x="0" y="11"/>
                    </a:lnTo>
                    <a:lnTo>
                      <a:pt x="14" y="16"/>
                    </a:lnTo>
                    <a:lnTo>
                      <a:pt x="26" y="6"/>
                    </a:lnTo>
                    <a:lnTo>
                      <a:pt x="24" y="0"/>
                    </a:lnTo>
                    <a:lnTo>
                      <a:pt x="1" y="4"/>
                    </a:lnTo>
                    <a:close/>
                  </a:path>
                </a:pathLst>
              </a:custGeom>
              <a:solidFill>
                <a:srgbClr val="ABABAB"/>
              </a:solidFill>
              <a:ln w="0">
                <a:solidFill>
                  <a:srgbClr val="000000"/>
                </a:solidFill>
                <a:round/>
                <a:headEnd/>
                <a:tailEnd/>
              </a:ln>
            </p:spPr>
            <p:txBody>
              <a:bodyPr/>
              <a:lstStyle/>
              <a:p>
                <a:endParaRPr lang="en-US"/>
              </a:p>
            </p:txBody>
          </p:sp>
          <p:sp>
            <p:nvSpPr>
              <p:cNvPr id="20757" name="Freeform 2141"/>
              <p:cNvSpPr>
                <a:spLocks/>
              </p:cNvSpPr>
              <p:nvPr/>
            </p:nvSpPr>
            <p:spPr bwMode="auto">
              <a:xfrm>
                <a:off x="1521" y="1089"/>
                <a:ext cx="8" cy="5"/>
              </a:xfrm>
              <a:custGeom>
                <a:avLst/>
                <a:gdLst>
                  <a:gd name="T0" fmla="*/ 0 w 23"/>
                  <a:gd name="T1" fmla="*/ 0 h 14"/>
                  <a:gd name="T2" fmla="*/ 0 w 23"/>
                  <a:gd name="T3" fmla="*/ 0 h 14"/>
                  <a:gd name="T4" fmla="*/ 0 w 23"/>
                  <a:gd name="T5" fmla="*/ 0 h 14"/>
                  <a:gd name="T6" fmla="*/ 0 w 23"/>
                  <a:gd name="T7" fmla="*/ 0 h 14"/>
                  <a:gd name="T8" fmla="*/ 0 w 23"/>
                  <a:gd name="T9" fmla="*/ 0 h 14"/>
                  <a:gd name="T10" fmla="*/ 0 w 23"/>
                  <a:gd name="T11" fmla="*/ 0 h 14"/>
                  <a:gd name="T12" fmla="*/ 0 w 23"/>
                  <a:gd name="T13" fmla="*/ 0 h 14"/>
                  <a:gd name="T14" fmla="*/ 0 60000 65536"/>
                  <a:gd name="T15" fmla="*/ 0 60000 65536"/>
                  <a:gd name="T16" fmla="*/ 0 60000 65536"/>
                  <a:gd name="T17" fmla="*/ 0 60000 65536"/>
                  <a:gd name="T18" fmla="*/ 0 60000 65536"/>
                  <a:gd name="T19" fmla="*/ 0 60000 65536"/>
                  <a:gd name="T20" fmla="*/ 0 60000 65536"/>
                  <a:gd name="T21" fmla="*/ 0 w 23"/>
                  <a:gd name="T22" fmla="*/ 0 h 14"/>
                  <a:gd name="T23" fmla="*/ 23 w 2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4">
                    <a:moveTo>
                      <a:pt x="12" y="0"/>
                    </a:moveTo>
                    <a:lnTo>
                      <a:pt x="0" y="7"/>
                    </a:lnTo>
                    <a:lnTo>
                      <a:pt x="12" y="11"/>
                    </a:lnTo>
                    <a:lnTo>
                      <a:pt x="13" y="14"/>
                    </a:lnTo>
                    <a:lnTo>
                      <a:pt x="13" y="11"/>
                    </a:lnTo>
                    <a:lnTo>
                      <a:pt x="23" y="3"/>
                    </a:lnTo>
                    <a:lnTo>
                      <a:pt x="12" y="0"/>
                    </a:lnTo>
                    <a:close/>
                  </a:path>
                </a:pathLst>
              </a:custGeom>
              <a:solidFill>
                <a:srgbClr val="ABABAB"/>
              </a:solidFill>
              <a:ln w="0">
                <a:solidFill>
                  <a:srgbClr val="000000"/>
                </a:solidFill>
                <a:round/>
                <a:headEnd/>
                <a:tailEnd/>
              </a:ln>
            </p:spPr>
            <p:txBody>
              <a:bodyPr/>
              <a:lstStyle/>
              <a:p>
                <a:endParaRPr lang="en-US"/>
              </a:p>
            </p:txBody>
          </p:sp>
          <p:sp>
            <p:nvSpPr>
              <p:cNvPr id="20758" name="Freeform 2142"/>
              <p:cNvSpPr>
                <a:spLocks/>
              </p:cNvSpPr>
              <p:nvPr/>
            </p:nvSpPr>
            <p:spPr bwMode="auto">
              <a:xfrm>
                <a:off x="1503" y="1089"/>
                <a:ext cx="8" cy="5"/>
              </a:xfrm>
              <a:custGeom>
                <a:avLst/>
                <a:gdLst>
                  <a:gd name="T0" fmla="*/ 0 w 25"/>
                  <a:gd name="T1" fmla="*/ 0 h 16"/>
                  <a:gd name="T2" fmla="*/ 0 w 25"/>
                  <a:gd name="T3" fmla="*/ 0 h 16"/>
                  <a:gd name="T4" fmla="*/ 0 w 25"/>
                  <a:gd name="T5" fmla="*/ 0 h 16"/>
                  <a:gd name="T6" fmla="*/ 0 w 25"/>
                  <a:gd name="T7" fmla="*/ 0 h 16"/>
                  <a:gd name="T8" fmla="*/ 0 w 25"/>
                  <a:gd name="T9" fmla="*/ 0 h 16"/>
                  <a:gd name="T10" fmla="*/ 0 w 25"/>
                  <a:gd name="T11" fmla="*/ 0 h 16"/>
                  <a:gd name="T12" fmla="*/ 0 60000 65536"/>
                  <a:gd name="T13" fmla="*/ 0 60000 65536"/>
                  <a:gd name="T14" fmla="*/ 0 60000 65536"/>
                  <a:gd name="T15" fmla="*/ 0 60000 65536"/>
                  <a:gd name="T16" fmla="*/ 0 60000 65536"/>
                  <a:gd name="T17" fmla="*/ 0 60000 65536"/>
                  <a:gd name="T18" fmla="*/ 0 w 25"/>
                  <a:gd name="T19" fmla="*/ 0 h 16"/>
                  <a:gd name="T20" fmla="*/ 25 w 25"/>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5" h="16">
                    <a:moveTo>
                      <a:pt x="0" y="6"/>
                    </a:moveTo>
                    <a:lnTo>
                      <a:pt x="0" y="11"/>
                    </a:lnTo>
                    <a:lnTo>
                      <a:pt x="13" y="16"/>
                    </a:lnTo>
                    <a:lnTo>
                      <a:pt x="25" y="9"/>
                    </a:lnTo>
                    <a:lnTo>
                      <a:pt x="25" y="0"/>
                    </a:lnTo>
                    <a:lnTo>
                      <a:pt x="0" y="6"/>
                    </a:lnTo>
                    <a:close/>
                  </a:path>
                </a:pathLst>
              </a:custGeom>
              <a:solidFill>
                <a:srgbClr val="ABABAB"/>
              </a:solidFill>
              <a:ln w="0">
                <a:solidFill>
                  <a:srgbClr val="000000"/>
                </a:solidFill>
                <a:round/>
                <a:headEnd/>
                <a:tailEnd/>
              </a:ln>
            </p:spPr>
            <p:txBody>
              <a:bodyPr/>
              <a:lstStyle/>
              <a:p>
                <a:endParaRPr lang="en-US"/>
              </a:p>
            </p:txBody>
          </p:sp>
          <p:sp>
            <p:nvSpPr>
              <p:cNvPr id="20759" name="Freeform 2143"/>
              <p:cNvSpPr>
                <a:spLocks/>
              </p:cNvSpPr>
              <p:nvPr/>
            </p:nvSpPr>
            <p:spPr bwMode="auto">
              <a:xfrm>
                <a:off x="1507" y="1091"/>
                <a:ext cx="10" cy="5"/>
              </a:xfrm>
              <a:custGeom>
                <a:avLst/>
                <a:gdLst>
                  <a:gd name="T0" fmla="*/ 0 w 28"/>
                  <a:gd name="T1" fmla="*/ 0 h 16"/>
                  <a:gd name="T2" fmla="*/ 0 w 28"/>
                  <a:gd name="T3" fmla="*/ 0 h 16"/>
                  <a:gd name="T4" fmla="*/ 0 w 28"/>
                  <a:gd name="T5" fmla="*/ 0 h 16"/>
                  <a:gd name="T6" fmla="*/ 0 w 28"/>
                  <a:gd name="T7" fmla="*/ 0 h 16"/>
                  <a:gd name="T8" fmla="*/ 0 w 28"/>
                  <a:gd name="T9" fmla="*/ 0 h 16"/>
                  <a:gd name="T10" fmla="*/ 0 w 28"/>
                  <a:gd name="T11" fmla="*/ 0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2" y="4"/>
                    </a:moveTo>
                    <a:lnTo>
                      <a:pt x="0" y="11"/>
                    </a:lnTo>
                    <a:lnTo>
                      <a:pt x="15" y="16"/>
                    </a:lnTo>
                    <a:lnTo>
                      <a:pt x="28" y="7"/>
                    </a:lnTo>
                    <a:lnTo>
                      <a:pt x="25" y="0"/>
                    </a:lnTo>
                    <a:lnTo>
                      <a:pt x="2" y="4"/>
                    </a:lnTo>
                    <a:close/>
                  </a:path>
                </a:pathLst>
              </a:custGeom>
              <a:solidFill>
                <a:srgbClr val="ABABAB"/>
              </a:solidFill>
              <a:ln w="0">
                <a:solidFill>
                  <a:srgbClr val="000000"/>
                </a:solidFill>
                <a:round/>
                <a:headEnd/>
                <a:tailEnd/>
              </a:ln>
            </p:spPr>
            <p:txBody>
              <a:bodyPr/>
              <a:lstStyle/>
              <a:p>
                <a:endParaRPr lang="en-US"/>
              </a:p>
            </p:txBody>
          </p:sp>
          <p:sp>
            <p:nvSpPr>
              <p:cNvPr id="20760" name="Freeform 2144"/>
              <p:cNvSpPr>
                <a:spLocks/>
              </p:cNvSpPr>
              <p:nvPr/>
            </p:nvSpPr>
            <p:spPr bwMode="auto">
              <a:xfrm>
                <a:off x="1512" y="1093"/>
                <a:ext cx="9" cy="5"/>
              </a:xfrm>
              <a:custGeom>
                <a:avLst/>
                <a:gdLst>
                  <a:gd name="T0" fmla="*/ 0 w 26"/>
                  <a:gd name="T1" fmla="*/ 0 h 16"/>
                  <a:gd name="T2" fmla="*/ 0 w 26"/>
                  <a:gd name="T3" fmla="*/ 0 h 16"/>
                  <a:gd name="T4" fmla="*/ 0 w 26"/>
                  <a:gd name="T5" fmla="*/ 0 h 16"/>
                  <a:gd name="T6" fmla="*/ 0 w 26"/>
                  <a:gd name="T7" fmla="*/ 0 h 16"/>
                  <a:gd name="T8" fmla="*/ 0 w 26"/>
                  <a:gd name="T9" fmla="*/ 0 h 16"/>
                  <a:gd name="T10" fmla="*/ 0 w 26"/>
                  <a:gd name="T11" fmla="*/ 0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1" y="3"/>
                    </a:moveTo>
                    <a:lnTo>
                      <a:pt x="0" y="11"/>
                    </a:lnTo>
                    <a:lnTo>
                      <a:pt x="13" y="16"/>
                    </a:lnTo>
                    <a:lnTo>
                      <a:pt x="26" y="6"/>
                    </a:lnTo>
                    <a:lnTo>
                      <a:pt x="23" y="0"/>
                    </a:lnTo>
                    <a:lnTo>
                      <a:pt x="1" y="3"/>
                    </a:lnTo>
                    <a:close/>
                  </a:path>
                </a:pathLst>
              </a:custGeom>
              <a:solidFill>
                <a:srgbClr val="ABABAB"/>
              </a:solidFill>
              <a:ln w="0">
                <a:solidFill>
                  <a:srgbClr val="000000"/>
                </a:solidFill>
                <a:round/>
                <a:headEnd/>
                <a:tailEnd/>
              </a:ln>
            </p:spPr>
            <p:txBody>
              <a:bodyPr/>
              <a:lstStyle/>
              <a:p>
                <a:endParaRPr lang="en-US"/>
              </a:p>
            </p:txBody>
          </p:sp>
          <p:sp>
            <p:nvSpPr>
              <p:cNvPr id="20761" name="Freeform 2145"/>
              <p:cNvSpPr>
                <a:spLocks/>
              </p:cNvSpPr>
              <p:nvPr/>
            </p:nvSpPr>
            <p:spPr bwMode="auto">
              <a:xfrm>
                <a:off x="1499" y="1093"/>
                <a:ext cx="8" cy="5"/>
              </a:xfrm>
              <a:custGeom>
                <a:avLst/>
                <a:gdLst>
                  <a:gd name="T0" fmla="*/ 0 w 26"/>
                  <a:gd name="T1" fmla="*/ 0 h 16"/>
                  <a:gd name="T2" fmla="*/ 0 w 26"/>
                  <a:gd name="T3" fmla="*/ 0 h 16"/>
                  <a:gd name="T4" fmla="*/ 0 w 26"/>
                  <a:gd name="T5" fmla="*/ 0 h 16"/>
                  <a:gd name="T6" fmla="*/ 0 w 26"/>
                  <a:gd name="T7" fmla="*/ 0 h 16"/>
                  <a:gd name="T8" fmla="*/ 0 w 26"/>
                  <a:gd name="T9" fmla="*/ 0 h 16"/>
                  <a:gd name="T10" fmla="*/ 0 w 26"/>
                  <a:gd name="T11" fmla="*/ 0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0" y="5"/>
                    </a:moveTo>
                    <a:lnTo>
                      <a:pt x="0" y="12"/>
                    </a:lnTo>
                    <a:lnTo>
                      <a:pt x="15" y="16"/>
                    </a:lnTo>
                    <a:lnTo>
                      <a:pt x="26" y="8"/>
                    </a:lnTo>
                    <a:lnTo>
                      <a:pt x="25" y="0"/>
                    </a:lnTo>
                    <a:lnTo>
                      <a:pt x="0" y="5"/>
                    </a:lnTo>
                    <a:close/>
                  </a:path>
                </a:pathLst>
              </a:custGeom>
              <a:solidFill>
                <a:srgbClr val="ABABAB"/>
              </a:solidFill>
              <a:ln w="0">
                <a:solidFill>
                  <a:srgbClr val="000000"/>
                </a:solidFill>
                <a:round/>
                <a:headEnd/>
                <a:tailEnd/>
              </a:ln>
            </p:spPr>
            <p:txBody>
              <a:bodyPr/>
              <a:lstStyle/>
              <a:p>
                <a:endParaRPr lang="en-US"/>
              </a:p>
            </p:txBody>
          </p:sp>
          <p:sp>
            <p:nvSpPr>
              <p:cNvPr id="20762" name="Freeform 2146"/>
              <p:cNvSpPr>
                <a:spLocks/>
              </p:cNvSpPr>
              <p:nvPr/>
            </p:nvSpPr>
            <p:spPr bwMode="auto">
              <a:xfrm>
                <a:off x="1503" y="1095"/>
                <a:ext cx="9" cy="5"/>
              </a:xfrm>
              <a:custGeom>
                <a:avLst/>
                <a:gdLst>
                  <a:gd name="T0" fmla="*/ 0 w 28"/>
                  <a:gd name="T1" fmla="*/ 0 h 16"/>
                  <a:gd name="T2" fmla="*/ 0 w 28"/>
                  <a:gd name="T3" fmla="*/ 0 h 16"/>
                  <a:gd name="T4" fmla="*/ 0 w 28"/>
                  <a:gd name="T5" fmla="*/ 0 h 16"/>
                  <a:gd name="T6" fmla="*/ 0 w 28"/>
                  <a:gd name="T7" fmla="*/ 0 h 16"/>
                  <a:gd name="T8" fmla="*/ 0 w 28"/>
                  <a:gd name="T9" fmla="*/ 0 h 16"/>
                  <a:gd name="T10" fmla="*/ 0 w 28"/>
                  <a:gd name="T11" fmla="*/ 0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3" y="5"/>
                    </a:moveTo>
                    <a:lnTo>
                      <a:pt x="0" y="12"/>
                    </a:lnTo>
                    <a:lnTo>
                      <a:pt x="15" y="16"/>
                    </a:lnTo>
                    <a:lnTo>
                      <a:pt x="28" y="8"/>
                    </a:lnTo>
                    <a:lnTo>
                      <a:pt x="25" y="0"/>
                    </a:lnTo>
                    <a:lnTo>
                      <a:pt x="3" y="5"/>
                    </a:lnTo>
                    <a:close/>
                  </a:path>
                </a:pathLst>
              </a:custGeom>
              <a:solidFill>
                <a:srgbClr val="ABABAB"/>
              </a:solidFill>
              <a:ln w="0">
                <a:solidFill>
                  <a:srgbClr val="000000"/>
                </a:solidFill>
                <a:round/>
                <a:headEnd/>
                <a:tailEnd/>
              </a:ln>
            </p:spPr>
            <p:txBody>
              <a:bodyPr/>
              <a:lstStyle/>
              <a:p>
                <a:endParaRPr lang="en-US"/>
              </a:p>
            </p:txBody>
          </p:sp>
          <p:sp>
            <p:nvSpPr>
              <p:cNvPr id="20763" name="Freeform 2147"/>
              <p:cNvSpPr>
                <a:spLocks/>
              </p:cNvSpPr>
              <p:nvPr/>
            </p:nvSpPr>
            <p:spPr bwMode="auto">
              <a:xfrm>
                <a:off x="1508" y="1096"/>
                <a:ext cx="9" cy="6"/>
              </a:xfrm>
              <a:custGeom>
                <a:avLst/>
                <a:gdLst>
                  <a:gd name="T0" fmla="*/ 0 w 27"/>
                  <a:gd name="T1" fmla="*/ 0 h 16"/>
                  <a:gd name="T2" fmla="*/ 0 w 27"/>
                  <a:gd name="T3" fmla="*/ 0 h 16"/>
                  <a:gd name="T4" fmla="*/ 0 w 27"/>
                  <a:gd name="T5" fmla="*/ 0 h 16"/>
                  <a:gd name="T6" fmla="*/ 0 w 27"/>
                  <a:gd name="T7" fmla="*/ 0 h 16"/>
                  <a:gd name="T8" fmla="*/ 0 w 27"/>
                  <a:gd name="T9" fmla="*/ 0 h 16"/>
                  <a:gd name="T10" fmla="*/ 0 w 27"/>
                  <a:gd name="T11" fmla="*/ 0 h 16"/>
                  <a:gd name="T12" fmla="*/ 0 60000 65536"/>
                  <a:gd name="T13" fmla="*/ 0 60000 65536"/>
                  <a:gd name="T14" fmla="*/ 0 60000 65536"/>
                  <a:gd name="T15" fmla="*/ 0 60000 65536"/>
                  <a:gd name="T16" fmla="*/ 0 60000 65536"/>
                  <a:gd name="T17" fmla="*/ 0 60000 65536"/>
                  <a:gd name="T18" fmla="*/ 0 w 27"/>
                  <a:gd name="T19" fmla="*/ 0 h 16"/>
                  <a:gd name="T20" fmla="*/ 27 w 2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7" h="16">
                    <a:moveTo>
                      <a:pt x="1" y="4"/>
                    </a:moveTo>
                    <a:lnTo>
                      <a:pt x="0" y="11"/>
                    </a:lnTo>
                    <a:lnTo>
                      <a:pt x="16" y="16"/>
                    </a:lnTo>
                    <a:lnTo>
                      <a:pt x="27" y="7"/>
                    </a:lnTo>
                    <a:lnTo>
                      <a:pt x="26" y="0"/>
                    </a:lnTo>
                    <a:lnTo>
                      <a:pt x="1" y="4"/>
                    </a:lnTo>
                    <a:close/>
                  </a:path>
                </a:pathLst>
              </a:custGeom>
              <a:solidFill>
                <a:srgbClr val="ABABAB"/>
              </a:solidFill>
              <a:ln w="0">
                <a:solidFill>
                  <a:srgbClr val="000000"/>
                </a:solidFill>
                <a:round/>
                <a:headEnd/>
                <a:tailEnd/>
              </a:ln>
            </p:spPr>
            <p:txBody>
              <a:bodyPr/>
              <a:lstStyle/>
              <a:p>
                <a:endParaRPr lang="en-US"/>
              </a:p>
            </p:txBody>
          </p:sp>
          <p:sp>
            <p:nvSpPr>
              <p:cNvPr id="20764" name="Freeform 2148"/>
              <p:cNvSpPr>
                <a:spLocks/>
              </p:cNvSpPr>
              <p:nvPr/>
            </p:nvSpPr>
            <p:spPr bwMode="auto">
              <a:xfrm>
                <a:off x="1494" y="1097"/>
                <a:ext cx="10" cy="5"/>
              </a:xfrm>
              <a:custGeom>
                <a:avLst/>
                <a:gdLst>
                  <a:gd name="T0" fmla="*/ 0 w 28"/>
                  <a:gd name="T1" fmla="*/ 0 h 16"/>
                  <a:gd name="T2" fmla="*/ 0 w 28"/>
                  <a:gd name="T3" fmla="*/ 0 h 16"/>
                  <a:gd name="T4" fmla="*/ 0 w 28"/>
                  <a:gd name="T5" fmla="*/ 0 h 16"/>
                  <a:gd name="T6" fmla="*/ 0 w 28"/>
                  <a:gd name="T7" fmla="*/ 0 h 16"/>
                  <a:gd name="T8" fmla="*/ 0 w 28"/>
                  <a:gd name="T9" fmla="*/ 0 h 16"/>
                  <a:gd name="T10" fmla="*/ 0 w 28"/>
                  <a:gd name="T11" fmla="*/ 0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2" y="4"/>
                    </a:moveTo>
                    <a:lnTo>
                      <a:pt x="0" y="12"/>
                    </a:lnTo>
                    <a:lnTo>
                      <a:pt x="15" y="16"/>
                    </a:lnTo>
                    <a:lnTo>
                      <a:pt x="28" y="7"/>
                    </a:lnTo>
                    <a:lnTo>
                      <a:pt x="25" y="0"/>
                    </a:lnTo>
                    <a:lnTo>
                      <a:pt x="2" y="4"/>
                    </a:lnTo>
                    <a:close/>
                  </a:path>
                </a:pathLst>
              </a:custGeom>
              <a:solidFill>
                <a:srgbClr val="ABABAB"/>
              </a:solidFill>
              <a:ln w="0">
                <a:solidFill>
                  <a:srgbClr val="000000"/>
                </a:solidFill>
                <a:round/>
                <a:headEnd/>
                <a:tailEnd/>
              </a:ln>
            </p:spPr>
            <p:txBody>
              <a:bodyPr/>
              <a:lstStyle/>
              <a:p>
                <a:endParaRPr lang="en-US"/>
              </a:p>
            </p:txBody>
          </p:sp>
          <p:sp>
            <p:nvSpPr>
              <p:cNvPr id="20765" name="Freeform 2149"/>
              <p:cNvSpPr>
                <a:spLocks/>
              </p:cNvSpPr>
              <p:nvPr/>
            </p:nvSpPr>
            <p:spPr bwMode="auto">
              <a:xfrm>
                <a:off x="1499" y="1099"/>
                <a:ext cx="9" cy="5"/>
              </a:xfrm>
              <a:custGeom>
                <a:avLst/>
                <a:gdLst>
                  <a:gd name="T0" fmla="*/ 0 w 27"/>
                  <a:gd name="T1" fmla="*/ 0 h 16"/>
                  <a:gd name="T2" fmla="*/ 0 w 27"/>
                  <a:gd name="T3" fmla="*/ 0 h 16"/>
                  <a:gd name="T4" fmla="*/ 0 w 27"/>
                  <a:gd name="T5" fmla="*/ 0 h 16"/>
                  <a:gd name="T6" fmla="*/ 0 w 27"/>
                  <a:gd name="T7" fmla="*/ 0 h 16"/>
                  <a:gd name="T8" fmla="*/ 0 w 27"/>
                  <a:gd name="T9" fmla="*/ 0 h 16"/>
                  <a:gd name="T10" fmla="*/ 0 w 27"/>
                  <a:gd name="T11" fmla="*/ 0 h 16"/>
                  <a:gd name="T12" fmla="*/ 0 60000 65536"/>
                  <a:gd name="T13" fmla="*/ 0 60000 65536"/>
                  <a:gd name="T14" fmla="*/ 0 60000 65536"/>
                  <a:gd name="T15" fmla="*/ 0 60000 65536"/>
                  <a:gd name="T16" fmla="*/ 0 60000 65536"/>
                  <a:gd name="T17" fmla="*/ 0 60000 65536"/>
                  <a:gd name="T18" fmla="*/ 0 w 27"/>
                  <a:gd name="T19" fmla="*/ 0 h 16"/>
                  <a:gd name="T20" fmla="*/ 27 w 2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7" h="16">
                    <a:moveTo>
                      <a:pt x="1" y="4"/>
                    </a:moveTo>
                    <a:lnTo>
                      <a:pt x="0" y="12"/>
                    </a:lnTo>
                    <a:lnTo>
                      <a:pt x="14" y="16"/>
                    </a:lnTo>
                    <a:lnTo>
                      <a:pt x="27" y="7"/>
                    </a:lnTo>
                    <a:lnTo>
                      <a:pt x="24" y="0"/>
                    </a:lnTo>
                    <a:lnTo>
                      <a:pt x="1" y="4"/>
                    </a:lnTo>
                    <a:close/>
                  </a:path>
                </a:pathLst>
              </a:custGeom>
              <a:solidFill>
                <a:srgbClr val="ABABAB"/>
              </a:solidFill>
              <a:ln w="0">
                <a:solidFill>
                  <a:srgbClr val="000000"/>
                </a:solidFill>
                <a:round/>
                <a:headEnd/>
                <a:tailEnd/>
              </a:ln>
            </p:spPr>
            <p:txBody>
              <a:bodyPr/>
              <a:lstStyle/>
              <a:p>
                <a:endParaRPr lang="en-US"/>
              </a:p>
            </p:txBody>
          </p:sp>
          <p:sp>
            <p:nvSpPr>
              <p:cNvPr id="20766" name="Freeform 2150"/>
              <p:cNvSpPr>
                <a:spLocks/>
              </p:cNvSpPr>
              <p:nvPr/>
            </p:nvSpPr>
            <p:spPr bwMode="auto">
              <a:xfrm>
                <a:off x="1504" y="1100"/>
                <a:ext cx="9" cy="5"/>
              </a:xfrm>
              <a:custGeom>
                <a:avLst/>
                <a:gdLst>
                  <a:gd name="T0" fmla="*/ 0 w 28"/>
                  <a:gd name="T1" fmla="*/ 0 h 16"/>
                  <a:gd name="T2" fmla="*/ 0 w 28"/>
                  <a:gd name="T3" fmla="*/ 0 h 16"/>
                  <a:gd name="T4" fmla="*/ 0 w 28"/>
                  <a:gd name="T5" fmla="*/ 0 h 16"/>
                  <a:gd name="T6" fmla="*/ 0 w 28"/>
                  <a:gd name="T7" fmla="*/ 0 h 16"/>
                  <a:gd name="T8" fmla="*/ 0 w 28"/>
                  <a:gd name="T9" fmla="*/ 0 h 16"/>
                  <a:gd name="T10" fmla="*/ 0 w 28"/>
                  <a:gd name="T11" fmla="*/ 0 h 16"/>
                  <a:gd name="T12" fmla="*/ 0 60000 65536"/>
                  <a:gd name="T13" fmla="*/ 0 60000 65536"/>
                  <a:gd name="T14" fmla="*/ 0 60000 65536"/>
                  <a:gd name="T15" fmla="*/ 0 60000 65536"/>
                  <a:gd name="T16" fmla="*/ 0 60000 65536"/>
                  <a:gd name="T17" fmla="*/ 0 60000 65536"/>
                  <a:gd name="T18" fmla="*/ 0 w 28"/>
                  <a:gd name="T19" fmla="*/ 0 h 16"/>
                  <a:gd name="T20" fmla="*/ 28 w 28"/>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8" h="16">
                    <a:moveTo>
                      <a:pt x="2" y="5"/>
                    </a:moveTo>
                    <a:lnTo>
                      <a:pt x="0" y="12"/>
                    </a:lnTo>
                    <a:lnTo>
                      <a:pt x="16" y="16"/>
                    </a:lnTo>
                    <a:lnTo>
                      <a:pt x="28" y="8"/>
                    </a:lnTo>
                    <a:lnTo>
                      <a:pt x="26" y="0"/>
                    </a:lnTo>
                    <a:lnTo>
                      <a:pt x="2" y="5"/>
                    </a:lnTo>
                    <a:close/>
                  </a:path>
                </a:pathLst>
              </a:custGeom>
              <a:solidFill>
                <a:srgbClr val="ABABAB"/>
              </a:solidFill>
              <a:ln w="0">
                <a:solidFill>
                  <a:srgbClr val="000000"/>
                </a:solidFill>
                <a:round/>
                <a:headEnd/>
                <a:tailEnd/>
              </a:ln>
            </p:spPr>
            <p:txBody>
              <a:bodyPr/>
              <a:lstStyle/>
              <a:p>
                <a:endParaRPr lang="en-US"/>
              </a:p>
            </p:txBody>
          </p:sp>
          <p:sp>
            <p:nvSpPr>
              <p:cNvPr id="20767" name="Freeform 2151"/>
              <p:cNvSpPr>
                <a:spLocks/>
              </p:cNvSpPr>
              <p:nvPr/>
            </p:nvSpPr>
            <p:spPr bwMode="auto">
              <a:xfrm>
                <a:off x="1514" y="1094"/>
                <a:ext cx="12" cy="9"/>
              </a:xfrm>
              <a:custGeom>
                <a:avLst/>
                <a:gdLst>
                  <a:gd name="T0" fmla="*/ 0 w 37"/>
                  <a:gd name="T1" fmla="*/ 0 h 25"/>
                  <a:gd name="T2" fmla="*/ 0 w 37"/>
                  <a:gd name="T3" fmla="*/ 0 h 25"/>
                  <a:gd name="T4" fmla="*/ 0 w 37"/>
                  <a:gd name="T5" fmla="*/ 0 h 25"/>
                  <a:gd name="T6" fmla="*/ 0 w 37"/>
                  <a:gd name="T7" fmla="*/ 0 h 25"/>
                  <a:gd name="T8" fmla="*/ 0 w 37"/>
                  <a:gd name="T9" fmla="*/ 0 h 25"/>
                  <a:gd name="T10" fmla="*/ 0 w 37"/>
                  <a:gd name="T11" fmla="*/ 0 h 25"/>
                  <a:gd name="T12" fmla="*/ 0 60000 65536"/>
                  <a:gd name="T13" fmla="*/ 0 60000 65536"/>
                  <a:gd name="T14" fmla="*/ 0 60000 65536"/>
                  <a:gd name="T15" fmla="*/ 0 60000 65536"/>
                  <a:gd name="T16" fmla="*/ 0 60000 65536"/>
                  <a:gd name="T17" fmla="*/ 0 60000 65536"/>
                  <a:gd name="T18" fmla="*/ 0 w 37"/>
                  <a:gd name="T19" fmla="*/ 0 h 25"/>
                  <a:gd name="T20" fmla="*/ 37 w 37"/>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37" h="25">
                    <a:moveTo>
                      <a:pt x="0" y="14"/>
                    </a:moveTo>
                    <a:lnTo>
                      <a:pt x="0" y="20"/>
                    </a:lnTo>
                    <a:lnTo>
                      <a:pt x="15" y="25"/>
                    </a:lnTo>
                    <a:lnTo>
                      <a:pt x="37" y="6"/>
                    </a:lnTo>
                    <a:lnTo>
                      <a:pt x="35" y="0"/>
                    </a:lnTo>
                    <a:lnTo>
                      <a:pt x="0" y="14"/>
                    </a:lnTo>
                    <a:close/>
                  </a:path>
                </a:pathLst>
              </a:custGeom>
              <a:solidFill>
                <a:srgbClr val="ABABAB"/>
              </a:solidFill>
              <a:ln w="0">
                <a:solidFill>
                  <a:srgbClr val="000000"/>
                </a:solidFill>
                <a:round/>
                <a:headEnd/>
                <a:tailEnd/>
              </a:ln>
            </p:spPr>
            <p:txBody>
              <a:bodyPr/>
              <a:lstStyle/>
              <a:p>
                <a:endParaRPr lang="en-US"/>
              </a:p>
            </p:txBody>
          </p:sp>
          <p:sp>
            <p:nvSpPr>
              <p:cNvPr id="20768" name="Freeform 2152"/>
              <p:cNvSpPr>
                <a:spLocks/>
              </p:cNvSpPr>
              <p:nvPr/>
            </p:nvSpPr>
            <p:spPr bwMode="auto">
              <a:xfrm>
                <a:off x="1514" y="1093"/>
                <a:ext cx="11" cy="9"/>
              </a:xfrm>
              <a:custGeom>
                <a:avLst/>
                <a:gdLst>
                  <a:gd name="T0" fmla="*/ 0 w 35"/>
                  <a:gd name="T1" fmla="*/ 0 h 27"/>
                  <a:gd name="T2" fmla="*/ 0 w 35"/>
                  <a:gd name="T3" fmla="*/ 0 h 27"/>
                  <a:gd name="T4" fmla="*/ 0 w 35"/>
                  <a:gd name="T5" fmla="*/ 0 h 27"/>
                  <a:gd name="T6" fmla="*/ 0 w 35"/>
                  <a:gd name="T7" fmla="*/ 0 h 27"/>
                  <a:gd name="T8" fmla="*/ 0 w 35"/>
                  <a:gd name="T9" fmla="*/ 0 h 27"/>
                  <a:gd name="T10" fmla="*/ 0 w 35"/>
                  <a:gd name="T11" fmla="*/ 0 h 27"/>
                  <a:gd name="T12" fmla="*/ 0 w 35"/>
                  <a:gd name="T13" fmla="*/ 0 h 27"/>
                  <a:gd name="T14" fmla="*/ 0 60000 65536"/>
                  <a:gd name="T15" fmla="*/ 0 60000 65536"/>
                  <a:gd name="T16" fmla="*/ 0 60000 65536"/>
                  <a:gd name="T17" fmla="*/ 0 60000 65536"/>
                  <a:gd name="T18" fmla="*/ 0 60000 65536"/>
                  <a:gd name="T19" fmla="*/ 0 60000 65536"/>
                  <a:gd name="T20" fmla="*/ 0 60000 65536"/>
                  <a:gd name="T21" fmla="*/ 0 w 35"/>
                  <a:gd name="T22" fmla="*/ 0 h 27"/>
                  <a:gd name="T23" fmla="*/ 35 w 3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7">
                    <a:moveTo>
                      <a:pt x="23" y="0"/>
                    </a:moveTo>
                    <a:lnTo>
                      <a:pt x="0" y="21"/>
                    </a:lnTo>
                    <a:lnTo>
                      <a:pt x="12" y="24"/>
                    </a:lnTo>
                    <a:lnTo>
                      <a:pt x="13" y="27"/>
                    </a:lnTo>
                    <a:lnTo>
                      <a:pt x="13" y="24"/>
                    </a:lnTo>
                    <a:lnTo>
                      <a:pt x="35" y="5"/>
                    </a:lnTo>
                    <a:lnTo>
                      <a:pt x="23" y="0"/>
                    </a:lnTo>
                    <a:close/>
                  </a:path>
                </a:pathLst>
              </a:custGeom>
              <a:solidFill>
                <a:srgbClr val="ABABAB"/>
              </a:solidFill>
              <a:ln w="0">
                <a:solidFill>
                  <a:srgbClr val="000000"/>
                </a:solidFill>
                <a:round/>
                <a:headEnd/>
                <a:tailEnd/>
              </a:ln>
            </p:spPr>
            <p:txBody>
              <a:bodyPr/>
              <a:lstStyle/>
              <a:p>
                <a:endParaRPr lang="en-US"/>
              </a:p>
            </p:txBody>
          </p:sp>
          <p:sp>
            <p:nvSpPr>
              <p:cNvPr id="20769" name="Freeform 2153"/>
              <p:cNvSpPr>
                <a:spLocks/>
              </p:cNvSpPr>
              <p:nvPr/>
            </p:nvSpPr>
            <p:spPr bwMode="auto">
              <a:xfrm>
                <a:off x="1490" y="1102"/>
                <a:ext cx="15" cy="6"/>
              </a:xfrm>
              <a:custGeom>
                <a:avLst/>
                <a:gdLst>
                  <a:gd name="T0" fmla="*/ 0 w 43"/>
                  <a:gd name="T1" fmla="*/ 0 h 19"/>
                  <a:gd name="T2" fmla="*/ 0 w 43"/>
                  <a:gd name="T3" fmla="*/ 0 h 19"/>
                  <a:gd name="T4" fmla="*/ 0 w 43"/>
                  <a:gd name="T5" fmla="*/ 0 h 19"/>
                  <a:gd name="T6" fmla="*/ 0 w 43"/>
                  <a:gd name="T7" fmla="*/ 0 h 19"/>
                  <a:gd name="T8" fmla="*/ 0 w 43"/>
                  <a:gd name="T9" fmla="*/ 0 h 19"/>
                  <a:gd name="T10" fmla="*/ 0 w 43"/>
                  <a:gd name="T11" fmla="*/ 0 h 19"/>
                  <a:gd name="T12" fmla="*/ 0 60000 65536"/>
                  <a:gd name="T13" fmla="*/ 0 60000 65536"/>
                  <a:gd name="T14" fmla="*/ 0 60000 65536"/>
                  <a:gd name="T15" fmla="*/ 0 60000 65536"/>
                  <a:gd name="T16" fmla="*/ 0 60000 65536"/>
                  <a:gd name="T17" fmla="*/ 0 60000 65536"/>
                  <a:gd name="T18" fmla="*/ 0 w 43"/>
                  <a:gd name="T19" fmla="*/ 0 h 19"/>
                  <a:gd name="T20" fmla="*/ 43 w 4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43" h="19">
                    <a:moveTo>
                      <a:pt x="2" y="0"/>
                    </a:moveTo>
                    <a:lnTo>
                      <a:pt x="0" y="7"/>
                    </a:lnTo>
                    <a:lnTo>
                      <a:pt x="31" y="19"/>
                    </a:lnTo>
                    <a:lnTo>
                      <a:pt x="43" y="10"/>
                    </a:lnTo>
                    <a:lnTo>
                      <a:pt x="41" y="3"/>
                    </a:lnTo>
                    <a:lnTo>
                      <a:pt x="2" y="0"/>
                    </a:lnTo>
                    <a:close/>
                  </a:path>
                </a:pathLst>
              </a:custGeom>
              <a:solidFill>
                <a:srgbClr val="ABABAB"/>
              </a:solidFill>
              <a:ln w="0">
                <a:solidFill>
                  <a:srgbClr val="000000"/>
                </a:solidFill>
                <a:round/>
                <a:headEnd/>
                <a:tailEnd/>
              </a:ln>
            </p:spPr>
            <p:txBody>
              <a:bodyPr/>
              <a:lstStyle/>
              <a:p>
                <a:endParaRPr lang="en-US"/>
              </a:p>
            </p:txBody>
          </p:sp>
          <p:sp>
            <p:nvSpPr>
              <p:cNvPr id="20770" name="Freeform 2154"/>
              <p:cNvSpPr>
                <a:spLocks/>
              </p:cNvSpPr>
              <p:nvPr/>
            </p:nvSpPr>
            <p:spPr bwMode="auto">
              <a:xfrm>
                <a:off x="1500" y="1104"/>
                <a:ext cx="9" cy="5"/>
              </a:xfrm>
              <a:custGeom>
                <a:avLst/>
                <a:gdLst>
                  <a:gd name="T0" fmla="*/ 0 w 27"/>
                  <a:gd name="T1" fmla="*/ 0 h 16"/>
                  <a:gd name="T2" fmla="*/ 0 w 27"/>
                  <a:gd name="T3" fmla="*/ 0 h 16"/>
                  <a:gd name="T4" fmla="*/ 0 w 27"/>
                  <a:gd name="T5" fmla="*/ 0 h 16"/>
                  <a:gd name="T6" fmla="*/ 0 w 27"/>
                  <a:gd name="T7" fmla="*/ 0 h 16"/>
                  <a:gd name="T8" fmla="*/ 0 w 27"/>
                  <a:gd name="T9" fmla="*/ 0 h 16"/>
                  <a:gd name="T10" fmla="*/ 0 w 27"/>
                  <a:gd name="T11" fmla="*/ 0 h 16"/>
                  <a:gd name="T12" fmla="*/ 0 60000 65536"/>
                  <a:gd name="T13" fmla="*/ 0 60000 65536"/>
                  <a:gd name="T14" fmla="*/ 0 60000 65536"/>
                  <a:gd name="T15" fmla="*/ 0 60000 65536"/>
                  <a:gd name="T16" fmla="*/ 0 60000 65536"/>
                  <a:gd name="T17" fmla="*/ 0 60000 65536"/>
                  <a:gd name="T18" fmla="*/ 0 w 27"/>
                  <a:gd name="T19" fmla="*/ 0 h 16"/>
                  <a:gd name="T20" fmla="*/ 27 w 27"/>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7" h="16">
                    <a:moveTo>
                      <a:pt x="1" y="4"/>
                    </a:moveTo>
                    <a:lnTo>
                      <a:pt x="0" y="12"/>
                    </a:lnTo>
                    <a:lnTo>
                      <a:pt x="16" y="16"/>
                    </a:lnTo>
                    <a:lnTo>
                      <a:pt x="27" y="9"/>
                    </a:lnTo>
                    <a:lnTo>
                      <a:pt x="26" y="0"/>
                    </a:lnTo>
                    <a:lnTo>
                      <a:pt x="1" y="4"/>
                    </a:lnTo>
                    <a:close/>
                  </a:path>
                </a:pathLst>
              </a:custGeom>
              <a:solidFill>
                <a:srgbClr val="ABABAB"/>
              </a:solidFill>
              <a:ln w="0">
                <a:solidFill>
                  <a:srgbClr val="000000"/>
                </a:solidFill>
                <a:round/>
                <a:headEnd/>
                <a:tailEnd/>
              </a:ln>
            </p:spPr>
            <p:txBody>
              <a:bodyPr/>
              <a:lstStyle/>
              <a:p>
                <a:endParaRPr lang="en-US"/>
              </a:p>
            </p:txBody>
          </p:sp>
          <p:sp>
            <p:nvSpPr>
              <p:cNvPr id="20771" name="Freeform 2155"/>
              <p:cNvSpPr>
                <a:spLocks/>
              </p:cNvSpPr>
              <p:nvPr/>
            </p:nvSpPr>
            <p:spPr bwMode="auto">
              <a:xfrm>
                <a:off x="1506" y="1102"/>
                <a:ext cx="13" cy="9"/>
              </a:xfrm>
              <a:custGeom>
                <a:avLst/>
                <a:gdLst>
                  <a:gd name="T0" fmla="*/ 0 w 39"/>
                  <a:gd name="T1" fmla="*/ 0 h 27"/>
                  <a:gd name="T2" fmla="*/ 0 w 39"/>
                  <a:gd name="T3" fmla="*/ 0 h 27"/>
                  <a:gd name="T4" fmla="*/ 0 w 39"/>
                  <a:gd name="T5" fmla="*/ 0 h 27"/>
                  <a:gd name="T6" fmla="*/ 0 w 39"/>
                  <a:gd name="T7" fmla="*/ 0 h 27"/>
                  <a:gd name="T8" fmla="*/ 0 w 39"/>
                  <a:gd name="T9" fmla="*/ 0 h 27"/>
                  <a:gd name="T10" fmla="*/ 0 w 39"/>
                  <a:gd name="T11" fmla="*/ 0 h 27"/>
                  <a:gd name="T12" fmla="*/ 0 w 39"/>
                  <a:gd name="T13" fmla="*/ 0 h 27"/>
                  <a:gd name="T14" fmla="*/ 0 60000 65536"/>
                  <a:gd name="T15" fmla="*/ 0 60000 65536"/>
                  <a:gd name="T16" fmla="*/ 0 60000 65536"/>
                  <a:gd name="T17" fmla="*/ 0 60000 65536"/>
                  <a:gd name="T18" fmla="*/ 0 60000 65536"/>
                  <a:gd name="T19" fmla="*/ 0 60000 65536"/>
                  <a:gd name="T20" fmla="*/ 0 60000 65536"/>
                  <a:gd name="T21" fmla="*/ 0 w 39"/>
                  <a:gd name="T22" fmla="*/ 0 h 27"/>
                  <a:gd name="T23" fmla="*/ 39 w 3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27">
                    <a:moveTo>
                      <a:pt x="1" y="16"/>
                    </a:moveTo>
                    <a:lnTo>
                      <a:pt x="0" y="23"/>
                    </a:lnTo>
                    <a:lnTo>
                      <a:pt x="14" y="27"/>
                    </a:lnTo>
                    <a:lnTo>
                      <a:pt x="17" y="27"/>
                    </a:lnTo>
                    <a:lnTo>
                      <a:pt x="39" y="5"/>
                    </a:lnTo>
                    <a:lnTo>
                      <a:pt x="37" y="0"/>
                    </a:lnTo>
                    <a:lnTo>
                      <a:pt x="1" y="16"/>
                    </a:lnTo>
                    <a:close/>
                  </a:path>
                </a:pathLst>
              </a:custGeom>
              <a:solidFill>
                <a:srgbClr val="ABABAB"/>
              </a:solidFill>
              <a:ln w="0">
                <a:solidFill>
                  <a:srgbClr val="000000"/>
                </a:solidFill>
                <a:round/>
                <a:headEnd/>
                <a:tailEnd/>
              </a:ln>
            </p:spPr>
            <p:txBody>
              <a:bodyPr/>
              <a:lstStyle/>
              <a:p>
                <a:endParaRPr lang="en-US"/>
              </a:p>
            </p:txBody>
          </p:sp>
          <p:sp>
            <p:nvSpPr>
              <p:cNvPr id="20772" name="Freeform 2156"/>
              <p:cNvSpPr>
                <a:spLocks/>
              </p:cNvSpPr>
              <p:nvPr/>
            </p:nvSpPr>
            <p:spPr bwMode="auto">
              <a:xfrm>
                <a:off x="1506" y="1101"/>
                <a:ext cx="12" cy="9"/>
              </a:xfrm>
              <a:custGeom>
                <a:avLst/>
                <a:gdLst>
                  <a:gd name="T0" fmla="*/ 0 w 36"/>
                  <a:gd name="T1" fmla="*/ 0 h 27"/>
                  <a:gd name="T2" fmla="*/ 0 w 36"/>
                  <a:gd name="T3" fmla="*/ 0 h 27"/>
                  <a:gd name="T4" fmla="*/ 0 w 36"/>
                  <a:gd name="T5" fmla="*/ 0 h 27"/>
                  <a:gd name="T6" fmla="*/ 0 w 36"/>
                  <a:gd name="T7" fmla="*/ 0 h 27"/>
                  <a:gd name="T8" fmla="*/ 0 w 36"/>
                  <a:gd name="T9" fmla="*/ 0 h 27"/>
                  <a:gd name="T10" fmla="*/ 0 w 36"/>
                  <a:gd name="T11" fmla="*/ 0 h 27"/>
                  <a:gd name="T12" fmla="*/ 0 w 36"/>
                  <a:gd name="T13" fmla="*/ 0 h 27"/>
                  <a:gd name="T14" fmla="*/ 0 60000 65536"/>
                  <a:gd name="T15" fmla="*/ 0 60000 65536"/>
                  <a:gd name="T16" fmla="*/ 0 60000 65536"/>
                  <a:gd name="T17" fmla="*/ 0 60000 65536"/>
                  <a:gd name="T18" fmla="*/ 0 60000 65536"/>
                  <a:gd name="T19" fmla="*/ 0 60000 65536"/>
                  <a:gd name="T20" fmla="*/ 0 60000 65536"/>
                  <a:gd name="T21" fmla="*/ 0 w 36"/>
                  <a:gd name="T22" fmla="*/ 0 h 27"/>
                  <a:gd name="T23" fmla="*/ 36 w 36"/>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27">
                    <a:moveTo>
                      <a:pt x="23" y="0"/>
                    </a:moveTo>
                    <a:lnTo>
                      <a:pt x="0" y="19"/>
                    </a:lnTo>
                    <a:lnTo>
                      <a:pt x="12" y="23"/>
                    </a:lnTo>
                    <a:lnTo>
                      <a:pt x="13" y="27"/>
                    </a:lnTo>
                    <a:lnTo>
                      <a:pt x="13" y="23"/>
                    </a:lnTo>
                    <a:lnTo>
                      <a:pt x="36" y="3"/>
                    </a:lnTo>
                    <a:lnTo>
                      <a:pt x="23" y="0"/>
                    </a:lnTo>
                    <a:close/>
                  </a:path>
                </a:pathLst>
              </a:custGeom>
              <a:solidFill>
                <a:srgbClr val="ABABAB"/>
              </a:solidFill>
              <a:ln w="0">
                <a:solidFill>
                  <a:srgbClr val="000000"/>
                </a:solidFill>
                <a:round/>
                <a:headEnd/>
                <a:tailEnd/>
              </a:ln>
            </p:spPr>
            <p:txBody>
              <a:bodyPr/>
              <a:lstStyle/>
              <a:p>
                <a:endParaRPr lang="en-US"/>
              </a:p>
            </p:txBody>
          </p:sp>
          <p:sp>
            <p:nvSpPr>
              <p:cNvPr id="20773" name="Freeform 2157"/>
              <p:cNvSpPr>
                <a:spLocks/>
              </p:cNvSpPr>
              <p:nvPr/>
            </p:nvSpPr>
            <p:spPr bwMode="auto">
              <a:xfrm>
                <a:off x="1504" y="1088"/>
                <a:ext cx="7" cy="5"/>
              </a:xfrm>
              <a:custGeom>
                <a:avLst/>
                <a:gdLst>
                  <a:gd name="T0" fmla="*/ 0 w 23"/>
                  <a:gd name="T1" fmla="*/ 0 h 14"/>
                  <a:gd name="T2" fmla="*/ 0 w 23"/>
                  <a:gd name="T3" fmla="*/ 0 h 14"/>
                  <a:gd name="T4" fmla="*/ 0 w 23"/>
                  <a:gd name="T5" fmla="*/ 0 h 14"/>
                  <a:gd name="T6" fmla="*/ 0 w 23"/>
                  <a:gd name="T7" fmla="*/ 0 h 14"/>
                  <a:gd name="T8" fmla="*/ 0 w 23"/>
                  <a:gd name="T9" fmla="*/ 0 h 14"/>
                  <a:gd name="T10" fmla="*/ 0 w 23"/>
                  <a:gd name="T11" fmla="*/ 0 h 14"/>
                  <a:gd name="T12" fmla="*/ 0 w 23"/>
                  <a:gd name="T13" fmla="*/ 0 h 14"/>
                  <a:gd name="T14" fmla="*/ 0 60000 65536"/>
                  <a:gd name="T15" fmla="*/ 0 60000 65536"/>
                  <a:gd name="T16" fmla="*/ 0 60000 65536"/>
                  <a:gd name="T17" fmla="*/ 0 60000 65536"/>
                  <a:gd name="T18" fmla="*/ 0 60000 65536"/>
                  <a:gd name="T19" fmla="*/ 0 60000 65536"/>
                  <a:gd name="T20" fmla="*/ 0 60000 65536"/>
                  <a:gd name="T21" fmla="*/ 0 w 23"/>
                  <a:gd name="T22" fmla="*/ 0 h 14"/>
                  <a:gd name="T23" fmla="*/ 23 w 2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4">
                    <a:moveTo>
                      <a:pt x="11" y="0"/>
                    </a:moveTo>
                    <a:lnTo>
                      <a:pt x="0" y="9"/>
                    </a:lnTo>
                    <a:lnTo>
                      <a:pt x="10" y="12"/>
                    </a:lnTo>
                    <a:lnTo>
                      <a:pt x="11" y="14"/>
                    </a:lnTo>
                    <a:lnTo>
                      <a:pt x="11" y="12"/>
                    </a:lnTo>
                    <a:lnTo>
                      <a:pt x="23" y="4"/>
                    </a:lnTo>
                    <a:lnTo>
                      <a:pt x="11" y="0"/>
                    </a:lnTo>
                    <a:close/>
                  </a:path>
                </a:pathLst>
              </a:custGeom>
              <a:solidFill>
                <a:srgbClr val="FFFFFF"/>
              </a:solidFill>
              <a:ln w="0">
                <a:solidFill>
                  <a:srgbClr val="000000"/>
                </a:solidFill>
                <a:round/>
                <a:headEnd/>
                <a:tailEnd/>
              </a:ln>
            </p:spPr>
            <p:txBody>
              <a:bodyPr/>
              <a:lstStyle/>
              <a:p>
                <a:endParaRPr lang="en-US"/>
              </a:p>
            </p:txBody>
          </p:sp>
          <p:sp>
            <p:nvSpPr>
              <p:cNvPr id="20774" name="Freeform 2158"/>
              <p:cNvSpPr>
                <a:spLocks/>
              </p:cNvSpPr>
              <p:nvPr/>
            </p:nvSpPr>
            <p:spPr bwMode="auto">
              <a:xfrm>
                <a:off x="1508" y="1090"/>
                <a:ext cx="8" cy="4"/>
              </a:xfrm>
              <a:custGeom>
                <a:avLst/>
                <a:gdLst>
                  <a:gd name="T0" fmla="*/ 0 w 23"/>
                  <a:gd name="T1" fmla="*/ 0 h 13"/>
                  <a:gd name="T2" fmla="*/ 0 w 23"/>
                  <a:gd name="T3" fmla="*/ 0 h 13"/>
                  <a:gd name="T4" fmla="*/ 0 w 23"/>
                  <a:gd name="T5" fmla="*/ 0 h 13"/>
                  <a:gd name="T6" fmla="*/ 0 w 23"/>
                  <a:gd name="T7" fmla="*/ 0 h 13"/>
                  <a:gd name="T8" fmla="*/ 0 w 23"/>
                  <a:gd name="T9" fmla="*/ 0 h 13"/>
                  <a:gd name="T10" fmla="*/ 0 w 23"/>
                  <a:gd name="T11" fmla="*/ 0 h 13"/>
                  <a:gd name="T12" fmla="*/ 0 w 23"/>
                  <a:gd name="T13" fmla="*/ 0 h 13"/>
                  <a:gd name="T14" fmla="*/ 0 60000 65536"/>
                  <a:gd name="T15" fmla="*/ 0 60000 65536"/>
                  <a:gd name="T16" fmla="*/ 0 60000 65536"/>
                  <a:gd name="T17" fmla="*/ 0 60000 65536"/>
                  <a:gd name="T18" fmla="*/ 0 60000 65536"/>
                  <a:gd name="T19" fmla="*/ 0 60000 65536"/>
                  <a:gd name="T20" fmla="*/ 0 60000 65536"/>
                  <a:gd name="T21" fmla="*/ 0 w 23"/>
                  <a:gd name="T22" fmla="*/ 0 h 13"/>
                  <a:gd name="T23" fmla="*/ 23 w 2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3">
                    <a:moveTo>
                      <a:pt x="11" y="0"/>
                    </a:moveTo>
                    <a:lnTo>
                      <a:pt x="0" y="7"/>
                    </a:lnTo>
                    <a:lnTo>
                      <a:pt x="10" y="10"/>
                    </a:lnTo>
                    <a:lnTo>
                      <a:pt x="11" y="13"/>
                    </a:lnTo>
                    <a:lnTo>
                      <a:pt x="11" y="10"/>
                    </a:lnTo>
                    <a:lnTo>
                      <a:pt x="23" y="3"/>
                    </a:lnTo>
                    <a:lnTo>
                      <a:pt x="11" y="0"/>
                    </a:lnTo>
                    <a:close/>
                  </a:path>
                </a:pathLst>
              </a:custGeom>
              <a:solidFill>
                <a:srgbClr val="FFFFFF"/>
              </a:solidFill>
              <a:ln w="0">
                <a:solidFill>
                  <a:srgbClr val="000000"/>
                </a:solidFill>
                <a:round/>
                <a:headEnd/>
                <a:tailEnd/>
              </a:ln>
            </p:spPr>
            <p:txBody>
              <a:bodyPr/>
              <a:lstStyle/>
              <a:p>
                <a:endParaRPr lang="en-US"/>
              </a:p>
            </p:txBody>
          </p:sp>
          <p:sp>
            <p:nvSpPr>
              <p:cNvPr id="20775" name="Freeform 2159"/>
              <p:cNvSpPr>
                <a:spLocks/>
              </p:cNvSpPr>
              <p:nvPr/>
            </p:nvSpPr>
            <p:spPr bwMode="auto">
              <a:xfrm>
                <a:off x="1513" y="1091"/>
                <a:ext cx="7" cy="5"/>
              </a:xfrm>
              <a:custGeom>
                <a:avLst/>
                <a:gdLst>
                  <a:gd name="T0" fmla="*/ 0 w 22"/>
                  <a:gd name="T1" fmla="*/ 0 h 15"/>
                  <a:gd name="T2" fmla="*/ 0 w 22"/>
                  <a:gd name="T3" fmla="*/ 0 h 15"/>
                  <a:gd name="T4" fmla="*/ 0 w 22"/>
                  <a:gd name="T5" fmla="*/ 0 h 15"/>
                  <a:gd name="T6" fmla="*/ 0 w 22"/>
                  <a:gd name="T7" fmla="*/ 0 h 15"/>
                  <a:gd name="T8" fmla="*/ 0 w 22"/>
                  <a:gd name="T9" fmla="*/ 0 h 15"/>
                  <a:gd name="T10" fmla="*/ 0 w 22"/>
                  <a:gd name="T11" fmla="*/ 0 h 15"/>
                  <a:gd name="T12" fmla="*/ 0 w 22"/>
                  <a:gd name="T13" fmla="*/ 0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12" y="0"/>
                    </a:moveTo>
                    <a:lnTo>
                      <a:pt x="0" y="7"/>
                    </a:lnTo>
                    <a:lnTo>
                      <a:pt x="12" y="10"/>
                    </a:lnTo>
                    <a:lnTo>
                      <a:pt x="12" y="15"/>
                    </a:lnTo>
                    <a:lnTo>
                      <a:pt x="12" y="10"/>
                    </a:lnTo>
                    <a:lnTo>
                      <a:pt x="22" y="4"/>
                    </a:lnTo>
                    <a:lnTo>
                      <a:pt x="12" y="0"/>
                    </a:lnTo>
                    <a:close/>
                  </a:path>
                </a:pathLst>
              </a:custGeom>
              <a:solidFill>
                <a:srgbClr val="FFFFFF"/>
              </a:solidFill>
              <a:ln w="0">
                <a:solidFill>
                  <a:srgbClr val="000000"/>
                </a:solidFill>
                <a:round/>
                <a:headEnd/>
                <a:tailEnd/>
              </a:ln>
            </p:spPr>
            <p:txBody>
              <a:bodyPr/>
              <a:lstStyle/>
              <a:p>
                <a:endParaRPr lang="en-US"/>
              </a:p>
            </p:txBody>
          </p:sp>
          <p:sp>
            <p:nvSpPr>
              <p:cNvPr id="20776" name="Freeform 2160"/>
              <p:cNvSpPr>
                <a:spLocks/>
              </p:cNvSpPr>
              <p:nvPr/>
            </p:nvSpPr>
            <p:spPr bwMode="auto">
              <a:xfrm>
                <a:off x="1499" y="1092"/>
                <a:ext cx="8" cy="5"/>
              </a:xfrm>
              <a:custGeom>
                <a:avLst/>
                <a:gdLst>
                  <a:gd name="T0" fmla="*/ 0 w 25"/>
                  <a:gd name="T1" fmla="*/ 0 h 14"/>
                  <a:gd name="T2" fmla="*/ 0 w 25"/>
                  <a:gd name="T3" fmla="*/ 0 h 14"/>
                  <a:gd name="T4" fmla="*/ 0 w 25"/>
                  <a:gd name="T5" fmla="*/ 0 h 14"/>
                  <a:gd name="T6" fmla="*/ 0 w 25"/>
                  <a:gd name="T7" fmla="*/ 0 h 14"/>
                  <a:gd name="T8" fmla="*/ 0 w 25"/>
                  <a:gd name="T9" fmla="*/ 0 h 14"/>
                  <a:gd name="T10" fmla="*/ 0 w 25"/>
                  <a:gd name="T11" fmla="*/ 0 h 14"/>
                  <a:gd name="T12" fmla="*/ 0 w 25"/>
                  <a:gd name="T13" fmla="*/ 0 h 14"/>
                  <a:gd name="T14" fmla="*/ 0 60000 65536"/>
                  <a:gd name="T15" fmla="*/ 0 60000 65536"/>
                  <a:gd name="T16" fmla="*/ 0 60000 65536"/>
                  <a:gd name="T17" fmla="*/ 0 60000 65536"/>
                  <a:gd name="T18" fmla="*/ 0 60000 65536"/>
                  <a:gd name="T19" fmla="*/ 0 60000 65536"/>
                  <a:gd name="T20" fmla="*/ 0 60000 65536"/>
                  <a:gd name="T21" fmla="*/ 0 w 25"/>
                  <a:gd name="T22" fmla="*/ 0 h 14"/>
                  <a:gd name="T23" fmla="*/ 25 w 25"/>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4">
                    <a:moveTo>
                      <a:pt x="13" y="0"/>
                    </a:moveTo>
                    <a:lnTo>
                      <a:pt x="0" y="7"/>
                    </a:lnTo>
                    <a:lnTo>
                      <a:pt x="12" y="11"/>
                    </a:lnTo>
                    <a:lnTo>
                      <a:pt x="13" y="14"/>
                    </a:lnTo>
                    <a:lnTo>
                      <a:pt x="13" y="11"/>
                    </a:lnTo>
                    <a:lnTo>
                      <a:pt x="25" y="4"/>
                    </a:lnTo>
                    <a:lnTo>
                      <a:pt x="13" y="0"/>
                    </a:lnTo>
                    <a:close/>
                  </a:path>
                </a:pathLst>
              </a:custGeom>
              <a:solidFill>
                <a:srgbClr val="FFFFFF"/>
              </a:solidFill>
              <a:ln w="0">
                <a:solidFill>
                  <a:srgbClr val="000000"/>
                </a:solidFill>
                <a:round/>
                <a:headEnd/>
                <a:tailEnd/>
              </a:ln>
            </p:spPr>
            <p:txBody>
              <a:bodyPr/>
              <a:lstStyle/>
              <a:p>
                <a:endParaRPr lang="en-US"/>
              </a:p>
            </p:txBody>
          </p:sp>
          <p:sp>
            <p:nvSpPr>
              <p:cNvPr id="20777" name="Freeform 2161"/>
              <p:cNvSpPr>
                <a:spLocks/>
              </p:cNvSpPr>
              <p:nvPr/>
            </p:nvSpPr>
            <p:spPr bwMode="auto">
              <a:xfrm>
                <a:off x="1504" y="1093"/>
                <a:ext cx="7" cy="5"/>
              </a:xfrm>
              <a:custGeom>
                <a:avLst/>
                <a:gdLst>
                  <a:gd name="T0" fmla="*/ 0 w 22"/>
                  <a:gd name="T1" fmla="*/ 0 h 14"/>
                  <a:gd name="T2" fmla="*/ 0 w 22"/>
                  <a:gd name="T3" fmla="*/ 0 h 14"/>
                  <a:gd name="T4" fmla="*/ 0 w 22"/>
                  <a:gd name="T5" fmla="*/ 0 h 14"/>
                  <a:gd name="T6" fmla="*/ 0 w 22"/>
                  <a:gd name="T7" fmla="*/ 0 h 14"/>
                  <a:gd name="T8" fmla="*/ 0 w 22"/>
                  <a:gd name="T9" fmla="*/ 0 h 14"/>
                  <a:gd name="T10" fmla="*/ 0 w 22"/>
                  <a:gd name="T11" fmla="*/ 0 h 14"/>
                  <a:gd name="T12" fmla="*/ 0 w 22"/>
                  <a:gd name="T13" fmla="*/ 0 h 14"/>
                  <a:gd name="T14" fmla="*/ 0 60000 65536"/>
                  <a:gd name="T15" fmla="*/ 0 60000 65536"/>
                  <a:gd name="T16" fmla="*/ 0 60000 65536"/>
                  <a:gd name="T17" fmla="*/ 0 60000 65536"/>
                  <a:gd name="T18" fmla="*/ 0 60000 65536"/>
                  <a:gd name="T19" fmla="*/ 0 60000 65536"/>
                  <a:gd name="T20" fmla="*/ 0 60000 65536"/>
                  <a:gd name="T21" fmla="*/ 0 w 22"/>
                  <a:gd name="T22" fmla="*/ 0 h 14"/>
                  <a:gd name="T23" fmla="*/ 22 w 2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4">
                    <a:moveTo>
                      <a:pt x="10" y="0"/>
                    </a:moveTo>
                    <a:lnTo>
                      <a:pt x="0" y="9"/>
                    </a:lnTo>
                    <a:lnTo>
                      <a:pt x="10" y="12"/>
                    </a:lnTo>
                    <a:lnTo>
                      <a:pt x="10" y="14"/>
                    </a:lnTo>
                    <a:lnTo>
                      <a:pt x="12" y="12"/>
                    </a:lnTo>
                    <a:lnTo>
                      <a:pt x="22" y="4"/>
                    </a:lnTo>
                    <a:lnTo>
                      <a:pt x="10" y="0"/>
                    </a:lnTo>
                    <a:close/>
                  </a:path>
                </a:pathLst>
              </a:custGeom>
              <a:solidFill>
                <a:srgbClr val="FFFFFF"/>
              </a:solidFill>
              <a:ln w="0">
                <a:solidFill>
                  <a:srgbClr val="000000"/>
                </a:solidFill>
                <a:round/>
                <a:headEnd/>
                <a:tailEnd/>
              </a:ln>
            </p:spPr>
            <p:txBody>
              <a:bodyPr/>
              <a:lstStyle/>
              <a:p>
                <a:endParaRPr lang="en-US"/>
              </a:p>
            </p:txBody>
          </p:sp>
          <p:sp>
            <p:nvSpPr>
              <p:cNvPr id="20778" name="Freeform 2162"/>
              <p:cNvSpPr>
                <a:spLocks/>
              </p:cNvSpPr>
              <p:nvPr/>
            </p:nvSpPr>
            <p:spPr bwMode="auto">
              <a:xfrm>
                <a:off x="1508" y="1095"/>
                <a:ext cx="9" cy="5"/>
              </a:xfrm>
              <a:custGeom>
                <a:avLst/>
                <a:gdLst>
                  <a:gd name="T0" fmla="*/ 0 w 25"/>
                  <a:gd name="T1" fmla="*/ 0 h 16"/>
                  <a:gd name="T2" fmla="*/ 0 w 25"/>
                  <a:gd name="T3" fmla="*/ 0 h 16"/>
                  <a:gd name="T4" fmla="*/ 0 w 25"/>
                  <a:gd name="T5" fmla="*/ 0 h 16"/>
                  <a:gd name="T6" fmla="*/ 0 w 25"/>
                  <a:gd name="T7" fmla="*/ 0 h 16"/>
                  <a:gd name="T8" fmla="*/ 0 w 25"/>
                  <a:gd name="T9" fmla="*/ 0 h 16"/>
                  <a:gd name="T10" fmla="*/ 0 w 25"/>
                  <a:gd name="T11" fmla="*/ 0 h 16"/>
                  <a:gd name="T12" fmla="*/ 0 w 25"/>
                  <a:gd name="T13" fmla="*/ 0 h 16"/>
                  <a:gd name="T14" fmla="*/ 0 60000 65536"/>
                  <a:gd name="T15" fmla="*/ 0 60000 65536"/>
                  <a:gd name="T16" fmla="*/ 0 60000 65536"/>
                  <a:gd name="T17" fmla="*/ 0 60000 65536"/>
                  <a:gd name="T18" fmla="*/ 0 60000 65536"/>
                  <a:gd name="T19" fmla="*/ 0 60000 65536"/>
                  <a:gd name="T20" fmla="*/ 0 60000 65536"/>
                  <a:gd name="T21" fmla="*/ 0 w 25"/>
                  <a:gd name="T22" fmla="*/ 0 h 16"/>
                  <a:gd name="T23" fmla="*/ 25 w 2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6">
                    <a:moveTo>
                      <a:pt x="13" y="0"/>
                    </a:moveTo>
                    <a:lnTo>
                      <a:pt x="0" y="9"/>
                    </a:lnTo>
                    <a:lnTo>
                      <a:pt x="12" y="13"/>
                    </a:lnTo>
                    <a:lnTo>
                      <a:pt x="13" y="16"/>
                    </a:lnTo>
                    <a:lnTo>
                      <a:pt x="13" y="12"/>
                    </a:lnTo>
                    <a:lnTo>
                      <a:pt x="25" y="5"/>
                    </a:lnTo>
                    <a:lnTo>
                      <a:pt x="13" y="0"/>
                    </a:lnTo>
                    <a:close/>
                  </a:path>
                </a:pathLst>
              </a:custGeom>
              <a:solidFill>
                <a:srgbClr val="FFFFFF"/>
              </a:solidFill>
              <a:ln w="0">
                <a:solidFill>
                  <a:srgbClr val="000000"/>
                </a:solidFill>
                <a:round/>
                <a:headEnd/>
                <a:tailEnd/>
              </a:ln>
            </p:spPr>
            <p:txBody>
              <a:bodyPr/>
              <a:lstStyle/>
              <a:p>
                <a:endParaRPr lang="en-US"/>
              </a:p>
            </p:txBody>
          </p:sp>
          <p:sp>
            <p:nvSpPr>
              <p:cNvPr id="20779" name="Freeform 2163"/>
              <p:cNvSpPr>
                <a:spLocks/>
              </p:cNvSpPr>
              <p:nvPr/>
            </p:nvSpPr>
            <p:spPr bwMode="auto">
              <a:xfrm>
                <a:off x="1495" y="1096"/>
                <a:ext cx="8" cy="5"/>
              </a:xfrm>
              <a:custGeom>
                <a:avLst/>
                <a:gdLst>
                  <a:gd name="T0" fmla="*/ 0 w 23"/>
                  <a:gd name="T1" fmla="*/ 0 h 15"/>
                  <a:gd name="T2" fmla="*/ 0 w 23"/>
                  <a:gd name="T3" fmla="*/ 0 h 15"/>
                  <a:gd name="T4" fmla="*/ 0 w 23"/>
                  <a:gd name="T5" fmla="*/ 0 h 15"/>
                  <a:gd name="T6" fmla="*/ 0 w 23"/>
                  <a:gd name="T7" fmla="*/ 0 h 15"/>
                  <a:gd name="T8" fmla="*/ 0 w 23"/>
                  <a:gd name="T9" fmla="*/ 0 h 15"/>
                  <a:gd name="T10" fmla="*/ 0 w 23"/>
                  <a:gd name="T11" fmla="*/ 0 h 15"/>
                  <a:gd name="T12" fmla="*/ 0 w 23"/>
                  <a:gd name="T13" fmla="*/ 0 h 15"/>
                  <a:gd name="T14" fmla="*/ 0 60000 65536"/>
                  <a:gd name="T15" fmla="*/ 0 60000 65536"/>
                  <a:gd name="T16" fmla="*/ 0 60000 65536"/>
                  <a:gd name="T17" fmla="*/ 0 60000 65536"/>
                  <a:gd name="T18" fmla="*/ 0 60000 65536"/>
                  <a:gd name="T19" fmla="*/ 0 60000 65536"/>
                  <a:gd name="T20" fmla="*/ 0 60000 65536"/>
                  <a:gd name="T21" fmla="*/ 0 w 23"/>
                  <a:gd name="T22" fmla="*/ 0 h 15"/>
                  <a:gd name="T23" fmla="*/ 23 w 2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5">
                    <a:moveTo>
                      <a:pt x="11" y="0"/>
                    </a:moveTo>
                    <a:lnTo>
                      <a:pt x="0" y="7"/>
                    </a:lnTo>
                    <a:lnTo>
                      <a:pt x="11" y="12"/>
                    </a:lnTo>
                    <a:lnTo>
                      <a:pt x="11" y="15"/>
                    </a:lnTo>
                    <a:lnTo>
                      <a:pt x="11" y="12"/>
                    </a:lnTo>
                    <a:lnTo>
                      <a:pt x="23" y="5"/>
                    </a:lnTo>
                    <a:lnTo>
                      <a:pt x="11" y="0"/>
                    </a:lnTo>
                    <a:close/>
                  </a:path>
                </a:pathLst>
              </a:custGeom>
              <a:solidFill>
                <a:srgbClr val="FFFFFF"/>
              </a:solidFill>
              <a:ln w="0">
                <a:solidFill>
                  <a:srgbClr val="000000"/>
                </a:solidFill>
                <a:round/>
                <a:headEnd/>
                <a:tailEnd/>
              </a:ln>
            </p:spPr>
            <p:txBody>
              <a:bodyPr/>
              <a:lstStyle/>
              <a:p>
                <a:endParaRPr lang="en-US"/>
              </a:p>
            </p:txBody>
          </p:sp>
          <p:sp>
            <p:nvSpPr>
              <p:cNvPr id="20780" name="Freeform 2164"/>
              <p:cNvSpPr>
                <a:spLocks/>
              </p:cNvSpPr>
              <p:nvPr/>
            </p:nvSpPr>
            <p:spPr bwMode="auto">
              <a:xfrm>
                <a:off x="1500" y="1097"/>
                <a:ext cx="7" cy="5"/>
              </a:xfrm>
              <a:custGeom>
                <a:avLst/>
                <a:gdLst>
                  <a:gd name="T0" fmla="*/ 0 w 23"/>
                  <a:gd name="T1" fmla="*/ 0 h 14"/>
                  <a:gd name="T2" fmla="*/ 0 w 23"/>
                  <a:gd name="T3" fmla="*/ 0 h 14"/>
                  <a:gd name="T4" fmla="*/ 0 w 23"/>
                  <a:gd name="T5" fmla="*/ 0 h 14"/>
                  <a:gd name="T6" fmla="*/ 0 w 23"/>
                  <a:gd name="T7" fmla="*/ 0 h 14"/>
                  <a:gd name="T8" fmla="*/ 0 w 23"/>
                  <a:gd name="T9" fmla="*/ 0 h 14"/>
                  <a:gd name="T10" fmla="*/ 0 w 23"/>
                  <a:gd name="T11" fmla="*/ 0 h 14"/>
                  <a:gd name="T12" fmla="*/ 0 w 23"/>
                  <a:gd name="T13" fmla="*/ 0 h 14"/>
                  <a:gd name="T14" fmla="*/ 0 60000 65536"/>
                  <a:gd name="T15" fmla="*/ 0 60000 65536"/>
                  <a:gd name="T16" fmla="*/ 0 60000 65536"/>
                  <a:gd name="T17" fmla="*/ 0 60000 65536"/>
                  <a:gd name="T18" fmla="*/ 0 60000 65536"/>
                  <a:gd name="T19" fmla="*/ 0 60000 65536"/>
                  <a:gd name="T20" fmla="*/ 0 60000 65536"/>
                  <a:gd name="T21" fmla="*/ 0 w 23"/>
                  <a:gd name="T22" fmla="*/ 0 h 14"/>
                  <a:gd name="T23" fmla="*/ 23 w 23"/>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4">
                    <a:moveTo>
                      <a:pt x="13" y="0"/>
                    </a:moveTo>
                    <a:lnTo>
                      <a:pt x="0" y="8"/>
                    </a:lnTo>
                    <a:lnTo>
                      <a:pt x="12" y="13"/>
                    </a:lnTo>
                    <a:lnTo>
                      <a:pt x="13" y="14"/>
                    </a:lnTo>
                    <a:lnTo>
                      <a:pt x="13" y="11"/>
                    </a:lnTo>
                    <a:lnTo>
                      <a:pt x="23" y="4"/>
                    </a:lnTo>
                    <a:lnTo>
                      <a:pt x="13" y="0"/>
                    </a:lnTo>
                    <a:close/>
                  </a:path>
                </a:pathLst>
              </a:custGeom>
              <a:solidFill>
                <a:srgbClr val="FFFFFF"/>
              </a:solidFill>
              <a:ln w="0">
                <a:solidFill>
                  <a:srgbClr val="000000"/>
                </a:solidFill>
                <a:round/>
                <a:headEnd/>
                <a:tailEnd/>
              </a:ln>
            </p:spPr>
            <p:txBody>
              <a:bodyPr/>
              <a:lstStyle/>
              <a:p>
                <a:endParaRPr lang="en-US"/>
              </a:p>
            </p:txBody>
          </p:sp>
          <p:sp>
            <p:nvSpPr>
              <p:cNvPr id="20781" name="Freeform 2165"/>
              <p:cNvSpPr>
                <a:spLocks/>
              </p:cNvSpPr>
              <p:nvPr/>
            </p:nvSpPr>
            <p:spPr bwMode="auto">
              <a:xfrm>
                <a:off x="1505" y="1099"/>
                <a:ext cx="8" cy="5"/>
              </a:xfrm>
              <a:custGeom>
                <a:avLst/>
                <a:gdLst>
                  <a:gd name="T0" fmla="*/ 0 w 24"/>
                  <a:gd name="T1" fmla="*/ 0 h 15"/>
                  <a:gd name="T2" fmla="*/ 0 w 24"/>
                  <a:gd name="T3" fmla="*/ 0 h 15"/>
                  <a:gd name="T4" fmla="*/ 0 w 24"/>
                  <a:gd name="T5" fmla="*/ 0 h 15"/>
                  <a:gd name="T6" fmla="*/ 0 w 24"/>
                  <a:gd name="T7" fmla="*/ 0 h 15"/>
                  <a:gd name="T8" fmla="*/ 0 w 24"/>
                  <a:gd name="T9" fmla="*/ 0 h 15"/>
                  <a:gd name="T10" fmla="*/ 0 w 24"/>
                  <a:gd name="T11" fmla="*/ 0 h 15"/>
                  <a:gd name="T12" fmla="*/ 0 w 24"/>
                  <a:gd name="T13" fmla="*/ 0 h 15"/>
                  <a:gd name="T14" fmla="*/ 0 60000 65536"/>
                  <a:gd name="T15" fmla="*/ 0 60000 65536"/>
                  <a:gd name="T16" fmla="*/ 0 60000 65536"/>
                  <a:gd name="T17" fmla="*/ 0 60000 65536"/>
                  <a:gd name="T18" fmla="*/ 0 60000 65536"/>
                  <a:gd name="T19" fmla="*/ 0 60000 65536"/>
                  <a:gd name="T20" fmla="*/ 0 60000 65536"/>
                  <a:gd name="T21" fmla="*/ 0 w 24"/>
                  <a:gd name="T22" fmla="*/ 0 h 15"/>
                  <a:gd name="T23" fmla="*/ 24 w 24"/>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5">
                    <a:moveTo>
                      <a:pt x="13" y="0"/>
                    </a:moveTo>
                    <a:lnTo>
                      <a:pt x="0" y="8"/>
                    </a:lnTo>
                    <a:lnTo>
                      <a:pt x="13" y="12"/>
                    </a:lnTo>
                    <a:lnTo>
                      <a:pt x="13" y="15"/>
                    </a:lnTo>
                    <a:lnTo>
                      <a:pt x="13" y="12"/>
                    </a:lnTo>
                    <a:lnTo>
                      <a:pt x="24" y="3"/>
                    </a:lnTo>
                    <a:lnTo>
                      <a:pt x="13" y="0"/>
                    </a:lnTo>
                    <a:close/>
                  </a:path>
                </a:pathLst>
              </a:custGeom>
              <a:solidFill>
                <a:srgbClr val="FFFFFF"/>
              </a:solidFill>
              <a:ln w="0">
                <a:solidFill>
                  <a:srgbClr val="000000"/>
                </a:solidFill>
                <a:round/>
                <a:headEnd/>
                <a:tailEnd/>
              </a:ln>
            </p:spPr>
            <p:txBody>
              <a:bodyPr/>
              <a:lstStyle/>
              <a:p>
                <a:endParaRPr lang="en-US"/>
              </a:p>
            </p:txBody>
          </p:sp>
          <p:sp>
            <p:nvSpPr>
              <p:cNvPr id="20782" name="Freeform 2166"/>
              <p:cNvSpPr>
                <a:spLocks/>
              </p:cNvSpPr>
              <p:nvPr/>
            </p:nvSpPr>
            <p:spPr bwMode="auto">
              <a:xfrm>
                <a:off x="1491" y="1100"/>
                <a:ext cx="13" cy="6"/>
              </a:xfrm>
              <a:custGeom>
                <a:avLst/>
                <a:gdLst>
                  <a:gd name="T0" fmla="*/ 0 w 38"/>
                  <a:gd name="T1" fmla="*/ 0 h 19"/>
                  <a:gd name="T2" fmla="*/ 0 w 38"/>
                  <a:gd name="T3" fmla="*/ 0 h 19"/>
                  <a:gd name="T4" fmla="*/ 0 w 38"/>
                  <a:gd name="T5" fmla="*/ 0 h 19"/>
                  <a:gd name="T6" fmla="*/ 0 w 38"/>
                  <a:gd name="T7" fmla="*/ 0 h 19"/>
                  <a:gd name="T8" fmla="*/ 0 w 38"/>
                  <a:gd name="T9" fmla="*/ 0 h 19"/>
                  <a:gd name="T10" fmla="*/ 0 w 38"/>
                  <a:gd name="T11" fmla="*/ 0 h 19"/>
                  <a:gd name="T12" fmla="*/ 0 w 38"/>
                  <a:gd name="T13" fmla="*/ 0 h 19"/>
                  <a:gd name="T14" fmla="*/ 0 60000 65536"/>
                  <a:gd name="T15" fmla="*/ 0 60000 65536"/>
                  <a:gd name="T16" fmla="*/ 0 60000 65536"/>
                  <a:gd name="T17" fmla="*/ 0 60000 65536"/>
                  <a:gd name="T18" fmla="*/ 0 60000 65536"/>
                  <a:gd name="T19" fmla="*/ 0 60000 65536"/>
                  <a:gd name="T20" fmla="*/ 0 60000 65536"/>
                  <a:gd name="T21" fmla="*/ 0 w 38"/>
                  <a:gd name="T22" fmla="*/ 0 h 19"/>
                  <a:gd name="T23" fmla="*/ 38 w 38"/>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19">
                    <a:moveTo>
                      <a:pt x="12" y="0"/>
                    </a:moveTo>
                    <a:lnTo>
                      <a:pt x="0" y="6"/>
                    </a:lnTo>
                    <a:lnTo>
                      <a:pt x="26" y="16"/>
                    </a:lnTo>
                    <a:lnTo>
                      <a:pt x="28" y="19"/>
                    </a:lnTo>
                    <a:lnTo>
                      <a:pt x="28" y="16"/>
                    </a:lnTo>
                    <a:lnTo>
                      <a:pt x="38" y="9"/>
                    </a:lnTo>
                    <a:lnTo>
                      <a:pt x="12" y="0"/>
                    </a:lnTo>
                    <a:close/>
                  </a:path>
                </a:pathLst>
              </a:custGeom>
              <a:solidFill>
                <a:srgbClr val="FFFFFF"/>
              </a:solidFill>
              <a:ln w="0">
                <a:solidFill>
                  <a:srgbClr val="000000"/>
                </a:solidFill>
                <a:round/>
                <a:headEnd/>
                <a:tailEnd/>
              </a:ln>
            </p:spPr>
            <p:txBody>
              <a:bodyPr/>
              <a:lstStyle/>
              <a:p>
                <a:endParaRPr lang="en-US"/>
              </a:p>
            </p:txBody>
          </p:sp>
          <p:sp>
            <p:nvSpPr>
              <p:cNvPr id="20783" name="Freeform 2167"/>
              <p:cNvSpPr>
                <a:spLocks/>
              </p:cNvSpPr>
              <p:nvPr/>
            </p:nvSpPr>
            <p:spPr bwMode="auto">
              <a:xfrm>
                <a:off x="1501" y="1103"/>
                <a:ext cx="8" cy="5"/>
              </a:xfrm>
              <a:custGeom>
                <a:avLst/>
                <a:gdLst>
                  <a:gd name="T0" fmla="*/ 0 w 25"/>
                  <a:gd name="T1" fmla="*/ 0 h 15"/>
                  <a:gd name="T2" fmla="*/ 0 w 25"/>
                  <a:gd name="T3" fmla="*/ 0 h 15"/>
                  <a:gd name="T4" fmla="*/ 0 w 25"/>
                  <a:gd name="T5" fmla="*/ 0 h 15"/>
                  <a:gd name="T6" fmla="*/ 0 w 25"/>
                  <a:gd name="T7" fmla="*/ 0 h 15"/>
                  <a:gd name="T8" fmla="*/ 0 w 25"/>
                  <a:gd name="T9" fmla="*/ 0 h 15"/>
                  <a:gd name="T10" fmla="*/ 0 w 25"/>
                  <a:gd name="T11" fmla="*/ 0 h 15"/>
                  <a:gd name="T12" fmla="*/ 0 w 25"/>
                  <a:gd name="T13" fmla="*/ 0 h 15"/>
                  <a:gd name="T14" fmla="*/ 0 60000 65536"/>
                  <a:gd name="T15" fmla="*/ 0 60000 65536"/>
                  <a:gd name="T16" fmla="*/ 0 60000 65536"/>
                  <a:gd name="T17" fmla="*/ 0 60000 65536"/>
                  <a:gd name="T18" fmla="*/ 0 60000 65536"/>
                  <a:gd name="T19" fmla="*/ 0 60000 65536"/>
                  <a:gd name="T20" fmla="*/ 0 60000 65536"/>
                  <a:gd name="T21" fmla="*/ 0 w 25"/>
                  <a:gd name="T22" fmla="*/ 0 h 15"/>
                  <a:gd name="T23" fmla="*/ 25 w 2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5">
                    <a:moveTo>
                      <a:pt x="12" y="0"/>
                    </a:moveTo>
                    <a:lnTo>
                      <a:pt x="0" y="7"/>
                    </a:lnTo>
                    <a:lnTo>
                      <a:pt x="12" y="12"/>
                    </a:lnTo>
                    <a:lnTo>
                      <a:pt x="13" y="15"/>
                    </a:lnTo>
                    <a:lnTo>
                      <a:pt x="13" y="12"/>
                    </a:lnTo>
                    <a:lnTo>
                      <a:pt x="25" y="3"/>
                    </a:lnTo>
                    <a:lnTo>
                      <a:pt x="12" y="0"/>
                    </a:lnTo>
                    <a:close/>
                  </a:path>
                </a:pathLst>
              </a:custGeom>
              <a:solidFill>
                <a:srgbClr val="FFFFFF"/>
              </a:solidFill>
              <a:ln w="0">
                <a:solidFill>
                  <a:srgbClr val="000000"/>
                </a:solidFill>
                <a:round/>
                <a:headEnd/>
                <a:tailEnd/>
              </a:ln>
            </p:spPr>
            <p:txBody>
              <a:bodyPr/>
              <a:lstStyle/>
              <a:p>
                <a:endParaRPr lang="en-US"/>
              </a:p>
            </p:txBody>
          </p:sp>
          <p:sp>
            <p:nvSpPr>
              <p:cNvPr id="20784" name="Freeform 2168"/>
              <p:cNvSpPr>
                <a:spLocks/>
              </p:cNvSpPr>
              <p:nvPr/>
            </p:nvSpPr>
            <p:spPr bwMode="auto">
              <a:xfrm>
                <a:off x="1469" y="1093"/>
                <a:ext cx="8" cy="5"/>
              </a:xfrm>
              <a:custGeom>
                <a:avLst/>
                <a:gdLst>
                  <a:gd name="T0" fmla="*/ 0 w 24"/>
                  <a:gd name="T1" fmla="*/ 0 h 14"/>
                  <a:gd name="T2" fmla="*/ 0 w 24"/>
                  <a:gd name="T3" fmla="*/ 0 h 14"/>
                  <a:gd name="T4" fmla="*/ 0 w 24"/>
                  <a:gd name="T5" fmla="*/ 0 h 14"/>
                  <a:gd name="T6" fmla="*/ 0 w 24"/>
                  <a:gd name="T7" fmla="*/ 0 h 14"/>
                  <a:gd name="T8" fmla="*/ 0 w 24"/>
                  <a:gd name="T9" fmla="*/ 0 h 14"/>
                  <a:gd name="T10" fmla="*/ 0 w 24"/>
                  <a:gd name="T11" fmla="*/ 0 h 14"/>
                  <a:gd name="T12" fmla="*/ 0 60000 65536"/>
                  <a:gd name="T13" fmla="*/ 0 60000 65536"/>
                  <a:gd name="T14" fmla="*/ 0 60000 65536"/>
                  <a:gd name="T15" fmla="*/ 0 60000 65536"/>
                  <a:gd name="T16" fmla="*/ 0 60000 65536"/>
                  <a:gd name="T17" fmla="*/ 0 60000 65536"/>
                  <a:gd name="T18" fmla="*/ 0 w 24"/>
                  <a:gd name="T19" fmla="*/ 0 h 14"/>
                  <a:gd name="T20" fmla="*/ 24 w 2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4" h="14">
                    <a:moveTo>
                      <a:pt x="1" y="3"/>
                    </a:moveTo>
                    <a:lnTo>
                      <a:pt x="0" y="9"/>
                    </a:lnTo>
                    <a:lnTo>
                      <a:pt x="13" y="14"/>
                    </a:lnTo>
                    <a:lnTo>
                      <a:pt x="24" y="6"/>
                    </a:lnTo>
                    <a:lnTo>
                      <a:pt x="23" y="0"/>
                    </a:lnTo>
                    <a:lnTo>
                      <a:pt x="1" y="3"/>
                    </a:lnTo>
                    <a:close/>
                  </a:path>
                </a:pathLst>
              </a:custGeom>
              <a:solidFill>
                <a:srgbClr val="ABABAB"/>
              </a:solidFill>
              <a:ln w="0">
                <a:solidFill>
                  <a:srgbClr val="000000"/>
                </a:solidFill>
                <a:round/>
                <a:headEnd/>
                <a:tailEnd/>
              </a:ln>
            </p:spPr>
            <p:txBody>
              <a:bodyPr/>
              <a:lstStyle/>
              <a:p>
                <a:endParaRPr lang="en-US"/>
              </a:p>
            </p:txBody>
          </p:sp>
          <p:sp>
            <p:nvSpPr>
              <p:cNvPr id="20785" name="Freeform 2169"/>
              <p:cNvSpPr>
                <a:spLocks/>
              </p:cNvSpPr>
              <p:nvPr/>
            </p:nvSpPr>
            <p:spPr bwMode="auto">
              <a:xfrm>
                <a:off x="1470" y="1092"/>
                <a:ext cx="7" cy="4"/>
              </a:xfrm>
              <a:custGeom>
                <a:avLst/>
                <a:gdLst>
                  <a:gd name="T0" fmla="*/ 0 w 22"/>
                  <a:gd name="T1" fmla="*/ 0 h 13"/>
                  <a:gd name="T2" fmla="*/ 0 w 22"/>
                  <a:gd name="T3" fmla="*/ 0 h 13"/>
                  <a:gd name="T4" fmla="*/ 0 w 22"/>
                  <a:gd name="T5" fmla="*/ 0 h 13"/>
                  <a:gd name="T6" fmla="*/ 0 w 22"/>
                  <a:gd name="T7" fmla="*/ 0 h 13"/>
                  <a:gd name="T8" fmla="*/ 0 w 22"/>
                  <a:gd name="T9" fmla="*/ 0 h 13"/>
                  <a:gd name="T10" fmla="*/ 0 w 22"/>
                  <a:gd name="T11" fmla="*/ 0 h 13"/>
                  <a:gd name="T12" fmla="*/ 0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2" y="0"/>
                    </a:moveTo>
                    <a:lnTo>
                      <a:pt x="0" y="7"/>
                    </a:lnTo>
                    <a:lnTo>
                      <a:pt x="12" y="10"/>
                    </a:lnTo>
                    <a:lnTo>
                      <a:pt x="12" y="13"/>
                    </a:lnTo>
                    <a:lnTo>
                      <a:pt x="12" y="10"/>
                    </a:lnTo>
                    <a:lnTo>
                      <a:pt x="22" y="4"/>
                    </a:lnTo>
                    <a:lnTo>
                      <a:pt x="12" y="0"/>
                    </a:lnTo>
                    <a:close/>
                  </a:path>
                </a:pathLst>
              </a:custGeom>
              <a:solidFill>
                <a:srgbClr val="ABABAB"/>
              </a:solidFill>
              <a:ln w="0">
                <a:solidFill>
                  <a:srgbClr val="000000"/>
                </a:solidFill>
                <a:round/>
                <a:headEnd/>
                <a:tailEnd/>
              </a:ln>
            </p:spPr>
            <p:txBody>
              <a:bodyPr/>
              <a:lstStyle/>
              <a:p>
                <a:endParaRPr lang="en-US"/>
              </a:p>
            </p:txBody>
          </p:sp>
          <p:sp>
            <p:nvSpPr>
              <p:cNvPr id="20786" name="Freeform 2170"/>
              <p:cNvSpPr>
                <a:spLocks/>
              </p:cNvSpPr>
              <p:nvPr/>
            </p:nvSpPr>
            <p:spPr bwMode="auto">
              <a:xfrm>
                <a:off x="1478" y="1091"/>
                <a:ext cx="8" cy="5"/>
              </a:xfrm>
              <a:custGeom>
                <a:avLst/>
                <a:gdLst>
                  <a:gd name="T0" fmla="*/ 0 w 24"/>
                  <a:gd name="T1" fmla="*/ 0 h 16"/>
                  <a:gd name="T2" fmla="*/ 0 w 24"/>
                  <a:gd name="T3" fmla="*/ 0 h 16"/>
                  <a:gd name="T4" fmla="*/ 0 w 24"/>
                  <a:gd name="T5" fmla="*/ 0 h 16"/>
                  <a:gd name="T6" fmla="*/ 0 w 24"/>
                  <a:gd name="T7" fmla="*/ 0 h 16"/>
                  <a:gd name="T8" fmla="*/ 0 w 24"/>
                  <a:gd name="T9" fmla="*/ 0 h 16"/>
                  <a:gd name="T10" fmla="*/ 0 w 24"/>
                  <a:gd name="T11" fmla="*/ 0 h 16"/>
                  <a:gd name="T12" fmla="*/ 0 60000 65536"/>
                  <a:gd name="T13" fmla="*/ 0 60000 65536"/>
                  <a:gd name="T14" fmla="*/ 0 60000 65536"/>
                  <a:gd name="T15" fmla="*/ 0 60000 65536"/>
                  <a:gd name="T16" fmla="*/ 0 60000 65536"/>
                  <a:gd name="T17" fmla="*/ 0 60000 65536"/>
                  <a:gd name="T18" fmla="*/ 0 w 24"/>
                  <a:gd name="T19" fmla="*/ 0 h 16"/>
                  <a:gd name="T20" fmla="*/ 24 w 2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4" h="16">
                    <a:moveTo>
                      <a:pt x="1" y="4"/>
                    </a:moveTo>
                    <a:lnTo>
                      <a:pt x="0" y="10"/>
                    </a:lnTo>
                    <a:lnTo>
                      <a:pt x="13" y="16"/>
                    </a:lnTo>
                    <a:lnTo>
                      <a:pt x="24" y="7"/>
                    </a:lnTo>
                    <a:lnTo>
                      <a:pt x="24" y="0"/>
                    </a:lnTo>
                    <a:lnTo>
                      <a:pt x="1" y="4"/>
                    </a:lnTo>
                    <a:close/>
                  </a:path>
                </a:pathLst>
              </a:custGeom>
              <a:solidFill>
                <a:srgbClr val="ABABAB"/>
              </a:solidFill>
              <a:ln w="0">
                <a:solidFill>
                  <a:srgbClr val="000000"/>
                </a:solidFill>
                <a:round/>
                <a:headEnd/>
                <a:tailEnd/>
              </a:ln>
            </p:spPr>
            <p:txBody>
              <a:bodyPr/>
              <a:lstStyle/>
              <a:p>
                <a:endParaRPr lang="en-US"/>
              </a:p>
            </p:txBody>
          </p:sp>
          <p:sp>
            <p:nvSpPr>
              <p:cNvPr id="20787" name="Freeform 2171"/>
              <p:cNvSpPr>
                <a:spLocks/>
              </p:cNvSpPr>
              <p:nvPr/>
            </p:nvSpPr>
            <p:spPr bwMode="auto">
              <a:xfrm>
                <a:off x="1478" y="1090"/>
                <a:ext cx="8" cy="4"/>
              </a:xfrm>
              <a:custGeom>
                <a:avLst/>
                <a:gdLst>
                  <a:gd name="T0" fmla="*/ 0 w 23"/>
                  <a:gd name="T1" fmla="*/ 0 h 13"/>
                  <a:gd name="T2" fmla="*/ 0 w 23"/>
                  <a:gd name="T3" fmla="*/ 0 h 13"/>
                  <a:gd name="T4" fmla="*/ 0 w 23"/>
                  <a:gd name="T5" fmla="*/ 0 h 13"/>
                  <a:gd name="T6" fmla="*/ 0 w 23"/>
                  <a:gd name="T7" fmla="*/ 0 h 13"/>
                  <a:gd name="T8" fmla="*/ 0 w 23"/>
                  <a:gd name="T9" fmla="*/ 0 h 13"/>
                  <a:gd name="T10" fmla="*/ 0 w 23"/>
                  <a:gd name="T11" fmla="*/ 0 h 13"/>
                  <a:gd name="T12" fmla="*/ 0 w 23"/>
                  <a:gd name="T13" fmla="*/ 0 h 13"/>
                  <a:gd name="T14" fmla="*/ 0 60000 65536"/>
                  <a:gd name="T15" fmla="*/ 0 60000 65536"/>
                  <a:gd name="T16" fmla="*/ 0 60000 65536"/>
                  <a:gd name="T17" fmla="*/ 0 60000 65536"/>
                  <a:gd name="T18" fmla="*/ 0 60000 65536"/>
                  <a:gd name="T19" fmla="*/ 0 60000 65536"/>
                  <a:gd name="T20" fmla="*/ 0 60000 65536"/>
                  <a:gd name="T21" fmla="*/ 0 w 23"/>
                  <a:gd name="T22" fmla="*/ 0 h 13"/>
                  <a:gd name="T23" fmla="*/ 23 w 23"/>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3">
                    <a:moveTo>
                      <a:pt x="12" y="0"/>
                    </a:moveTo>
                    <a:lnTo>
                      <a:pt x="0" y="7"/>
                    </a:lnTo>
                    <a:lnTo>
                      <a:pt x="12" y="10"/>
                    </a:lnTo>
                    <a:lnTo>
                      <a:pt x="12" y="13"/>
                    </a:lnTo>
                    <a:lnTo>
                      <a:pt x="12" y="10"/>
                    </a:lnTo>
                    <a:lnTo>
                      <a:pt x="23" y="3"/>
                    </a:lnTo>
                    <a:lnTo>
                      <a:pt x="12" y="0"/>
                    </a:lnTo>
                    <a:close/>
                  </a:path>
                </a:pathLst>
              </a:custGeom>
              <a:solidFill>
                <a:srgbClr val="ABABAB"/>
              </a:solidFill>
              <a:ln w="0">
                <a:solidFill>
                  <a:srgbClr val="000000"/>
                </a:solidFill>
                <a:round/>
                <a:headEnd/>
                <a:tailEnd/>
              </a:ln>
            </p:spPr>
            <p:txBody>
              <a:bodyPr/>
              <a:lstStyle/>
              <a:p>
                <a:endParaRPr lang="en-US"/>
              </a:p>
            </p:txBody>
          </p:sp>
          <p:sp>
            <p:nvSpPr>
              <p:cNvPr id="20788" name="Freeform 2172"/>
              <p:cNvSpPr>
                <a:spLocks/>
              </p:cNvSpPr>
              <p:nvPr/>
            </p:nvSpPr>
            <p:spPr bwMode="auto">
              <a:xfrm>
                <a:off x="1474" y="1094"/>
                <a:ext cx="8" cy="6"/>
              </a:xfrm>
              <a:custGeom>
                <a:avLst/>
                <a:gdLst>
                  <a:gd name="T0" fmla="*/ 0 w 26"/>
                  <a:gd name="T1" fmla="*/ 0 h 16"/>
                  <a:gd name="T2" fmla="*/ 0 w 26"/>
                  <a:gd name="T3" fmla="*/ 0 h 16"/>
                  <a:gd name="T4" fmla="*/ 0 w 26"/>
                  <a:gd name="T5" fmla="*/ 0 h 16"/>
                  <a:gd name="T6" fmla="*/ 0 w 26"/>
                  <a:gd name="T7" fmla="*/ 0 h 16"/>
                  <a:gd name="T8" fmla="*/ 0 w 26"/>
                  <a:gd name="T9" fmla="*/ 0 h 16"/>
                  <a:gd name="T10" fmla="*/ 0 w 26"/>
                  <a:gd name="T11" fmla="*/ 0 h 16"/>
                  <a:gd name="T12" fmla="*/ 0 60000 65536"/>
                  <a:gd name="T13" fmla="*/ 0 60000 65536"/>
                  <a:gd name="T14" fmla="*/ 0 60000 65536"/>
                  <a:gd name="T15" fmla="*/ 0 60000 65536"/>
                  <a:gd name="T16" fmla="*/ 0 60000 65536"/>
                  <a:gd name="T17" fmla="*/ 0 60000 65536"/>
                  <a:gd name="T18" fmla="*/ 0 w 26"/>
                  <a:gd name="T19" fmla="*/ 0 h 16"/>
                  <a:gd name="T20" fmla="*/ 26 w 26"/>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26" h="16">
                    <a:moveTo>
                      <a:pt x="1" y="4"/>
                    </a:moveTo>
                    <a:lnTo>
                      <a:pt x="0" y="11"/>
                    </a:lnTo>
                    <a:lnTo>
                      <a:pt x="13" y="16"/>
                    </a:lnTo>
                    <a:lnTo>
                      <a:pt x="26" y="7"/>
                    </a:lnTo>
                    <a:lnTo>
                      <a:pt x="23" y="0"/>
                    </a:lnTo>
                    <a:lnTo>
                      <a:pt x="1" y="4"/>
                    </a:lnTo>
                    <a:close/>
                  </a:path>
                </a:pathLst>
              </a:custGeom>
              <a:solidFill>
                <a:srgbClr val="ABABAB"/>
              </a:solidFill>
              <a:ln w="0">
                <a:solidFill>
                  <a:srgbClr val="000000"/>
                </a:solidFill>
                <a:round/>
                <a:headEnd/>
                <a:tailEnd/>
              </a:ln>
            </p:spPr>
            <p:txBody>
              <a:bodyPr/>
              <a:lstStyle/>
              <a:p>
                <a:endParaRPr lang="en-US"/>
              </a:p>
            </p:txBody>
          </p:sp>
          <p:sp>
            <p:nvSpPr>
              <p:cNvPr id="20789" name="Freeform 2173"/>
              <p:cNvSpPr>
                <a:spLocks/>
              </p:cNvSpPr>
              <p:nvPr/>
            </p:nvSpPr>
            <p:spPr bwMode="auto">
              <a:xfrm>
                <a:off x="1474" y="1093"/>
                <a:ext cx="7" cy="5"/>
              </a:xfrm>
              <a:custGeom>
                <a:avLst/>
                <a:gdLst>
                  <a:gd name="T0" fmla="*/ 0 w 22"/>
                  <a:gd name="T1" fmla="*/ 0 h 14"/>
                  <a:gd name="T2" fmla="*/ 0 w 22"/>
                  <a:gd name="T3" fmla="*/ 0 h 14"/>
                  <a:gd name="T4" fmla="*/ 0 w 22"/>
                  <a:gd name="T5" fmla="*/ 0 h 14"/>
                  <a:gd name="T6" fmla="*/ 0 w 22"/>
                  <a:gd name="T7" fmla="*/ 0 h 14"/>
                  <a:gd name="T8" fmla="*/ 0 w 22"/>
                  <a:gd name="T9" fmla="*/ 0 h 14"/>
                  <a:gd name="T10" fmla="*/ 0 w 22"/>
                  <a:gd name="T11" fmla="*/ 0 h 14"/>
                  <a:gd name="T12" fmla="*/ 0 w 22"/>
                  <a:gd name="T13" fmla="*/ 0 h 14"/>
                  <a:gd name="T14" fmla="*/ 0 60000 65536"/>
                  <a:gd name="T15" fmla="*/ 0 60000 65536"/>
                  <a:gd name="T16" fmla="*/ 0 60000 65536"/>
                  <a:gd name="T17" fmla="*/ 0 60000 65536"/>
                  <a:gd name="T18" fmla="*/ 0 60000 65536"/>
                  <a:gd name="T19" fmla="*/ 0 60000 65536"/>
                  <a:gd name="T20" fmla="*/ 0 60000 65536"/>
                  <a:gd name="T21" fmla="*/ 0 w 22"/>
                  <a:gd name="T22" fmla="*/ 0 h 14"/>
                  <a:gd name="T23" fmla="*/ 22 w 22"/>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4">
                    <a:moveTo>
                      <a:pt x="12" y="0"/>
                    </a:moveTo>
                    <a:lnTo>
                      <a:pt x="0" y="7"/>
                    </a:lnTo>
                    <a:lnTo>
                      <a:pt x="10" y="10"/>
                    </a:lnTo>
                    <a:lnTo>
                      <a:pt x="12" y="14"/>
                    </a:lnTo>
                    <a:lnTo>
                      <a:pt x="12" y="10"/>
                    </a:lnTo>
                    <a:lnTo>
                      <a:pt x="22" y="3"/>
                    </a:lnTo>
                    <a:lnTo>
                      <a:pt x="12" y="0"/>
                    </a:lnTo>
                    <a:close/>
                  </a:path>
                </a:pathLst>
              </a:custGeom>
              <a:solidFill>
                <a:srgbClr val="ABABAB"/>
              </a:solidFill>
              <a:ln w="0">
                <a:solidFill>
                  <a:srgbClr val="000000"/>
                </a:solidFill>
                <a:round/>
                <a:headEnd/>
                <a:tailEnd/>
              </a:ln>
            </p:spPr>
            <p:txBody>
              <a:bodyPr/>
              <a:lstStyle/>
              <a:p>
                <a:endParaRPr lang="en-US"/>
              </a:p>
            </p:txBody>
          </p:sp>
          <p:sp>
            <p:nvSpPr>
              <p:cNvPr id="20790" name="Freeform 2174"/>
              <p:cNvSpPr>
                <a:spLocks/>
              </p:cNvSpPr>
              <p:nvPr/>
            </p:nvSpPr>
            <p:spPr bwMode="auto">
              <a:xfrm>
                <a:off x="1478" y="1096"/>
                <a:ext cx="8" cy="5"/>
              </a:xfrm>
              <a:custGeom>
                <a:avLst/>
                <a:gdLst>
                  <a:gd name="T0" fmla="*/ 0 w 24"/>
                  <a:gd name="T1" fmla="*/ 0 h 14"/>
                  <a:gd name="T2" fmla="*/ 0 w 24"/>
                  <a:gd name="T3" fmla="*/ 0 h 14"/>
                  <a:gd name="T4" fmla="*/ 0 w 24"/>
                  <a:gd name="T5" fmla="*/ 0 h 14"/>
                  <a:gd name="T6" fmla="*/ 0 w 24"/>
                  <a:gd name="T7" fmla="*/ 0 h 14"/>
                  <a:gd name="T8" fmla="*/ 0 w 24"/>
                  <a:gd name="T9" fmla="*/ 0 h 14"/>
                  <a:gd name="T10" fmla="*/ 0 w 24"/>
                  <a:gd name="T11" fmla="*/ 0 h 14"/>
                  <a:gd name="T12" fmla="*/ 0 60000 65536"/>
                  <a:gd name="T13" fmla="*/ 0 60000 65536"/>
                  <a:gd name="T14" fmla="*/ 0 60000 65536"/>
                  <a:gd name="T15" fmla="*/ 0 60000 65536"/>
                  <a:gd name="T16" fmla="*/ 0 60000 65536"/>
                  <a:gd name="T17" fmla="*/ 0 60000 65536"/>
                  <a:gd name="T18" fmla="*/ 0 w 24"/>
                  <a:gd name="T19" fmla="*/ 0 h 14"/>
                  <a:gd name="T20" fmla="*/ 24 w 24"/>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4" h="14">
                    <a:moveTo>
                      <a:pt x="3" y="3"/>
                    </a:moveTo>
                    <a:lnTo>
                      <a:pt x="0" y="10"/>
                    </a:lnTo>
                    <a:lnTo>
                      <a:pt x="13" y="14"/>
                    </a:lnTo>
                    <a:lnTo>
                      <a:pt x="24" y="5"/>
                    </a:lnTo>
                    <a:lnTo>
                      <a:pt x="24" y="0"/>
                    </a:lnTo>
                    <a:lnTo>
                      <a:pt x="3" y="3"/>
                    </a:lnTo>
                    <a:close/>
                  </a:path>
                </a:pathLst>
              </a:custGeom>
              <a:solidFill>
                <a:srgbClr val="ABABAB"/>
              </a:solidFill>
              <a:ln w="0">
                <a:solidFill>
                  <a:srgbClr val="000000"/>
                </a:solidFill>
                <a:round/>
                <a:headEnd/>
                <a:tailEnd/>
              </a:ln>
            </p:spPr>
            <p:txBody>
              <a:bodyPr/>
              <a:lstStyle/>
              <a:p>
                <a:endParaRPr lang="en-US"/>
              </a:p>
            </p:txBody>
          </p:sp>
          <p:sp>
            <p:nvSpPr>
              <p:cNvPr id="20791" name="Freeform 2175"/>
              <p:cNvSpPr>
                <a:spLocks/>
              </p:cNvSpPr>
              <p:nvPr/>
            </p:nvSpPr>
            <p:spPr bwMode="auto">
              <a:xfrm>
                <a:off x="1479" y="1095"/>
                <a:ext cx="7" cy="5"/>
              </a:xfrm>
              <a:custGeom>
                <a:avLst/>
                <a:gdLst>
                  <a:gd name="T0" fmla="*/ 0 w 21"/>
                  <a:gd name="T1" fmla="*/ 0 h 15"/>
                  <a:gd name="T2" fmla="*/ 0 w 21"/>
                  <a:gd name="T3" fmla="*/ 0 h 15"/>
                  <a:gd name="T4" fmla="*/ 0 w 21"/>
                  <a:gd name="T5" fmla="*/ 0 h 15"/>
                  <a:gd name="T6" fmla="*/ 0 w 21"/>
                  <a:gd name="T7" fmla="*/ 0 h 15"/>
                  <a:gd name="T8" fmla="*/ 0 w 21"/>
                  <a:gd name="T9" fmla="*/ 0 h 15"/>
                  <a:gd name="T10" fmla="*/ 0 w 21"/>
                  <a:gd name="T11" fmla="*/ 0 h 15"/>
                  <a:gd name="T12" fmla="*/ 0 w 21"/>
                  <a:gd name="T13" fmla="*/ 0 h 15"/>
                  <a:gd name="T14" fmla="*/ 0 60000 65536"/>
                  <a:gd name="T15" fmla="*/ 0 60000 65536"/>
                  <a:gd name="T16" fmla="*/ 0 60000 65536"/>
                  <a:gd name="T17" fmla="*/ 0 60000 65536"/>
                  <a:gd name="T18" fmla="*/ 0 60000 65536"/>
                  <a:gd name="T19" fmla="*/ 0 60000 65536"/>
                  <a:gd name="T20" fmla="*/ 0 60000 65536"/>
                  <a:gd name="T21" fmla="*/ 0 w 21"/>
                  <a:gd name="T22" fmla="*/ 0 h 15"/>
                  <a:gd name="T23" fmla="*/ 21 w 21"/>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15">
                    <a:moveTo>
                      <a:pt x="10" y="0"/>
                    </a:moveTo>
                    <a:lnTo>
                      <a:pt x="0" y="8"/>
                    </a:lnTo>
                    <a:lnTo>
                      <a:pt x="10" y="10"/>
                    </a:lnTo>
                    <a:lnTo>
                      <a:pt x="10" y="15"/>
                    </a:lnTo>
                    <a:lnTo>
                      <a:pt x="10" y="10"/>
                    </a:lnTo>
                    <a:lnTo>
                      <a:pt x="21" y="5"/>
                    </a:lnTo>
                    <a:lnTo>
                      <a:pt x="10" y="0"/>
                    </a:lnTo>
                    <a:close/>
                  </a:path>
                </a:pathLst>
              </a:custGeom>
              <a:solidFill>
                <a:srgbClr val="ABABAB"/>
              </a:solidFill>
              <a:ln w="0">
                <a:solidFill>
                  <a:srgbClr val="000000"/>
                </a:solidFill>
                <a:round/>
                <a:headEnd/>
                <a:tailEnd/>
              </a:ln>
            </p:spPr>
            <p:txBody>
              <a:bodyPr/>
              <a:lstStyle/>
              <a:p>
                <a:endParaRPr lang="en-US"/>
              </a:p>
            </p:txBody>
          </p:sp>
          <p:sp>
            <p:nvSpPr>
              <p:cNvPr id="20792" name="Freeform 2176"/>
              <p:cNvSpPr>
                <a:spLocks/>
              </p:cNvSpPr>
              <p:nvPr/>
            </p:nvSpPr>
            <p:spPr bwMode="auto">
              <a:xfrm>
                <a:off x="1483" y="1093"/>
                <a:ext cx="4" cy="2"/>
              </a:xfrm>
              <a:custGeom>
                <a:avLst/>
                <a:gdLst>
                  <a:gd name="T0" fmla="*/ 0 w 10"/>
                  <a:gd name="T1" fmla="*/ 0 h 8"/>
                  <a:gd name="T2" fmla="*/ 0 w 10"/>
                  <a:gd name="T3" fmla="*/ 0 h 8"/>
                  <a:gd name="T4" fmla="*/ 0 w 10"/>
                  <a:gd name="T5" fmla="*/ 0 h 8"/>
                  <a:gd name="T6" fmla="*/ 0 w 10"/>
                  <a:gd name="T7" fmla="*/ 0 h 8"/>
                  <a:gd name="T8" fmla="*/ 0 w 10"/>
                  <a:gd name="T9" fmla="*/ 0 h 8"/>
                  <a:gd name="T10" fmla="*/ 0 w 10"/>
                  <a:gd name="T11" fmla="*/ 0 h 8"/>
                  <a:gd name="T12" fmla="*/ 0 w 10"/>
                  <a:gd name="T13" fmla="*/ 0 h 8"/>
                  <a:gd name="T14" fmla="*/ 0 60000 65536"/>
                  <a:gd name="T15" fmla="*/ 0 60000 65536"/>
                  <a:gd name="T16" fmla="*/ 0 60000 65536"/>
                  <a:gd name="T17" fmla="*/ 0 60000 65536"/>
                  <a:gd name="T18" fmla="*/ 0 60000 65536"/>
                  <a:gd name="T19" fmla="*/ 0 60000 65536"/>
                  <a:gd name="T20" fmla="*/ 0 60000 65536"/>
                  <a:gd name="T21" fmla="*/ 0 w 10"/>
                  <a:gd name="T22" fmla="*/ 0 h 8"/>
                  <a:gd name="T23" fmla="*/ 10 w 10"/>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8">
                    <a:moveTo>
                      <a:pt x="0" y="8"/>
                    </a:moveTo>
                    <a:lnTo>
                      <a:pt x="8" y="0"/>
                    </a:lnTo>
                    <a:lnTo>
                      <a:pt x="10" y="0"/>
                    </a:lnTo>
                    <a:lnTo>
                      <a:pt x="10" y="2"/>
                    </a:lnTo>
                    <a:lnTo>
                      <a:pt x="1" y="8"/>
                    </a:lnTo>
                    <a:lnTo>
                      <a:pt x="0" y="8"/>
                    </a:lnTo>
                    <a:close/>
                  </a:path>
                </a:pathLst>
              </a:custGeom>
              <a:solidFill>
                <a:srgbClr val="000000"/>
              </a:solidFill>
              <a:ln w="0">
                <a:solidFill>
                  <a:srgbClr val="000000"/>
                </a:solidFill>
                <a:round/>
                <a:headEnd/>
                <a:tailEnd/>
              </a:ln>
            </p:spPr>
            <p:txBody>
              <a:bodyPr/>
              <a:lstStyle/>
              <a:p>
                <a:endParaRPr lang="en-US"/>
              </a:p>
            </p:txBody>
          </p:sp>
          <p:sp>
            <p:nvSpPr>
              <p:cNvPr id="20793" name="Freeform 2177"/>
              <p:cNvSpPr>
                <a:spLocks/>
              </p:cNvSpPr>
              <p:nvPr/>
            </p:nvSpPr>
            <p:spPr bwMode="auto">
              <a:xfrm>
                <a:off x="1405" y="1052"/>
                <a:ext cx="8" cy="4"/>
              </a:xfrm>
              <a:custGeom>
                <a:avLst/>
                <a:gdLst>
                  <a:gd name="T0" fmla="*/ 0 w 22"/>
                  <a:gd name="T1" fmla="*/ 0 h 12"/>
                  <a:gd name="T2" fmla="*/ 0 w 22"/>
                  <a:gd name="T3" fmla="*/ 0 h 12"/>
                  <a:gd name="T4" fmla="*/ 0 w 22"/>
                  <a:gd name="T5" fmla="*/ 0 h 12"/>
                  <a:gd name="T6" fmla="*/ 0 w 22"/>
                  <a:gd name="T7" fmla="*/ 0 h 12"/>
                  <a:gd name="T8" fmla="*/ 0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3" y="3"/>
                    </a:moveTo>
                    <a:lnTo>
                      <a:pt x="0" y="9"/>
                    </a:lnTo>
                    <a:lnTo>
                      <a:pt x="12" y="12"/>
                    </a:lnTo>
                    <a:lnTo>
                      <a:pt x="22" y="5"/>
                    </a:lnTo>
                    <a:lnTo>
                      <a:pt x="22" y="0"/>
                    </a:lnTo>
                    <a:lnTo>
                      <a:pt x="3" y="3"/>
                    </a:lnTo>
                    <a:close/>
                  </a:path>
                </a:pathLst>
              </a:custGeom>
              <a:solidFill>
                <a:srgbClr val="ABABAB"/>
              </a:solidFill>
              <a:ln w="0">
                <a:solidFill>
                  <a:srgbClr val="000000"/>
                </a:solidFill>
                <a:round/>
                <a:headEnd/>
                <a:tailEnd/>
              </a:ln>
            </p:spPr>
            <p:txBody>
              <a:bodyPr/>
              <a:lstStyle/>
              <a:p>
                <a:endParaRPr lang="en-US"/>
              </a:p>
            </p:txBody>
          </p:sp>
          <p:sp>
            <p:nvSpPr>
              <p:cNvPr id="20794" name="Freeform 2178"/>
              <p:cNvSpPr>
                <a:spLocks/>
              </p:cNvSpPr>
              <p:nvPr/>
            </p:nvSpPr>
            <p:spPr bwMode="auto">
              <a:xfrm>
                <a:off x="1410" y="1054"/>
                <a:ext cx="7" cy="3"/>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w 22"/>
                  <a:gd name="T11" fmla="*/ 0 h 11"/>
                  <a:gd name="T12" fmla="*/ 0 60000 65536"/>
                  <a:gd name="T13" fmla="*/ 0 60000 65536"/>
                  <a:gd name="T14" fmla="*/ 0 60000 65536"/>
                  <a:gd name="T15" fmla="*/ 0 60000 65536"/>
                  <a:gd name="T16" fmla="*/ 0 60000 65536"/>
                  <a:gd name="T17" fmla="*/ 0 60000 65536"/>
                  <a:gd name="T18" fmla="*/ 0 w 22"/>
                  <a:gd name="T19" fmla="*/ 0 h 11"/>
                  <a:gd name="T20" fmla="*/ 22 w 2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2" h="11">
                    <a:moveTo>
                      <a:pt x="3" y="3"/>
                    </a:moveTo>
                    <a:lnTo>
                      <a:pt x="0" y="8"/>
                    </a:lnTo>
                    <a:lnTo>
                      <a:pt x="10" y="11"/>
                    </a:lnTo>
                    <a:lnTo>
                      <a:pt x="22" y="4"/>
                    </a:lnTo>
                    <a:lnTo>
                      <a:pt x="20" y="0"/>
                    </a:lnTo>
                    <a:lnTo>
                      <a:pt x="3" y="3"/>
                    </a:lnTo>
                    <a:close/>
                  </a:path>
                </a:pathLst>
              </a:custGeom>
              <a:solidFill>
                <a:srgbClr val="ABABAB"/>
              </a:solidFill>
              <a:ln w="0">
                <a:solidFill>
                  <a:srgbClr val="000000"/>
                </a:solidFill>
                <a:round/>
                <a:headEnd/>
                <a:tailEnd/>
              </a:ln>
            </p:spPr>
            <p:txBody>
              <a:bodyPr/>
              <a:lstStyle/>
              <a:p>
                <a:endParaRPr lang="en-US"/>
              </a:p>
            </p:txBody>
          </p:sp>
          <p:sp>
            <p:nvSpPr>
              <p:cNvPr id="20795" name="Freeform 2179"/>
              <p:cNvSpPr>
                <a:spLocks/>
              </p:cNvSpPr>
              <p:nvPr/>
            </p:nvSpPr>
            <p:spPr bwMode="auto">
              <a:xfrm>
                <a:off x="1414" y="1055"/>
                <a:ext cx="7"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60000 65536"/>
                  <a:gd name="T13" fmla="*/ 0 60000 65536"/>
                  <a:gd name="T14" fmla="*/ 0 60000 65536"/>
                  <a:gd name="T15" fmla="*/ 0 60000 65536"/>
                  <a:gd name="T16" fmla="*/ 0 60000 65536"/>
                  <a:gd name="T17" fmla="*/ 0 60000 65536"/>
                  <a:gd name="T18" fmla="*/ 0 w 20"/>
                  <a:gd name="T19" fmla="*/ 0 h 12"/>
                  <a:gd name="T20" fmla="*/ 20 w 20"/>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0" h="12">
                    <a:moveTo>
                      <a:pt x="0" y="3"/>
                    </a:moveTo>
                    <a:lnTo>
                      <a:pt x="0" y="9"/>
                    </a:lnTo>
                    <a:lnTo>
                      <a:pt x="10" y="12"/>
                    </a:lnTo>
                    <a:lnTo>
                      <a:pt x="20" y="6"/>
                    </a:lnTo>
                    <a:lnTo>
                      <a:pt x="19" y="0"/>
                    </a:lnTo>
                    <a:lnTo>
                      <a:pt x="0" y="3"/>
                    </a:lnTo>
                    <a:close/>
                  </a:path>
                </a:pathLst>
              </a:custGeom>
              <a:solidFill>
                <a:srgbClr val="ABABAB"/>
              </a:solidFill>
              <a:ln w="0">
                <a:solidFill>
                  <a:srgbClr val="000000"/>
                </a:solidFill>
                <a:round/>
                <a:headEnd/>
                <a:tailEnd/>
              </a:ln>
            </p:spPr>
            <p:txBody>
              <a:bodyPr/>
              <a:lstStyle/>
              <a:p>
                <a:endParaRPr lang="en-US"/>
              </a:p>
            </p:txBody>
          </p:sp>
          <p:sp>
            <p:nvSpPr>
              <p:cNvPr id="20796" name="Freeform 2180"/>
              <p:cNvSpPr>
                <a:spLocks/>
              </p:cNvSpPr>
              <p:nvPr/>
            </p:nvSpPr>
            <p:spPr bwMode="auto">
              <a:xfrm>
                <a:off x="1418" y="1056"/>
                <a:ext cx="7" cy="4"/>
              </a:xfrm>
              <a:custGeom>
                <a:avLst/>
                <a:gdLst>
                  <a:gd name="T0" fmla="*/ 0 w 21"/>
                  <a:gd name="T1" fmla="*/ 0 h 12"/>
                  <a:gd name="T2" fmla="*/ 0 w 21"/>
                  <a:gd name="T3" fmla="*/ 0 h 12"/>
                  <a:gd name="T4" fmla="*/ 0 w 21"/>
                  <a:gd name="T5" fmla="*/ 0 h 12"/>
                  <a:gd name="T6" fmla="*/ 0 w 21"/>
                  <a:gd name="T7" fmla="*/ 0 h 12"/>
                  <a:gd name="T8" fmla="*/ 0 w 21"/>
                  <a:gd name="T9" fmla="*/ 0 h 12"/>
                  <a:gd name="T10" fmla="*/ 0 w 21"/>
                  <a:gd name="T11" fmla="*/ 0 h 12"/>
                  <a:gd name="T12" fmla="*/ 0 60000 65536"/>
                  <a:gd name="T13" fmla="*/ 0 60000 65536"/>
                  <a:gd name="T14" fmla="*/ 0 60000 65536"/>
                  <a:gd name="T15" fmla="*/ 0 60000 65536"/>
                  <a:gd name="T16" fmla="*/ 0 60000 65536"/>
                  <a:gd name="T17" fmla="*/ 0 60000 65536"/>
                  <a:gd name="T18" fmla="*/ 0 w 21"/>
                  <a:gd name="T19" fmla="*/ 0 h 12"/>
                  <a:gd name="T20" fmla="*/ 21 w 2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1" h="12">
                    <a:moveTo>
                      <a:pt x="1" y="2"/>
                    </a:moveTo>
                    <a:lnTo>
                      <a:pt x="0" y="8"/>
                    </a:lnTo>
                    <a:lnTo>
                      <a:pt x="10" y="12"/>
                    </a:lnTo>
                    <a:lnTo>
                      <a:pt x="21" y="6"/>
                    </a:lnTo>
                    <a:lnTo>
                      <a:pt x="20" y="0"/>
                    </a:lnTo>
                    <a:lnTo>
                      <a:pt x="1" y="2"/>
                    </a:lnTo>
                    <a:close/>
                  </a:path>
                </a:pathLst>
              </a:custGeom>
              <a:solidFill>
                <a:srgbClr val="ABABAB"/>
              </a:solidFill>
              <a:ln w="0">
                <a:solidFill>
                  <a:srgbClr val="000000"/>
                </a:solidFill>
                <a:round/>
                <a:headEnd/>
                <a:tailEnd/>
              </a:ln>
            </p:spPr>
            <p:txBody>
              <a:bodyPr/>
              <a:lstStyle/>
              <a:p>
                <a:endParaRPr lang="en-US"/>
              </a:p>
            </p:txBody>
          </p:sp>
          <p:sp>
            <p:nvSpPr>
              <p:cNvPr id="20797" name="Freeform 2181"/>
              <p:cNvSpPr>
                <a:spLocks/>
              </p:cNvSpPr>
              <p:nvPr/>
            </p:nvSpPr>
            <p:spPr bwMode="auto">
              <a:xfrm>
                <a:off x="1422" y="1057"/>
                <a:ext cx="7" cy="5"/>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60000 65536"/>
                  <a:gd name="T13" fmla="*/ 0 60000 65536"/>
                  <a:gd name="T14" fmla="*/ 0 60000 65536"/>
                  <a:gd name="T15" fmla="*/ 0 60000 65536"/>
                  <a:gd name="T16" fmla="*/ 0 60000 65536"/>
                  <a:gd name="T17" fmla="*/ 0 60000 65536"/>
                  <a:gd name="T18" fmla="*/ 0 w 21"/>
                  <a:gd name="T19" fmla="*/ 0 h 13"/>
                  <a:gd name="T20" fmla="*/ 21 w 2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1" h="13">
                    <a:moveTo>
                      <a:pt x="2" y="5"/>
                    </a:moveTo>
                    <a:lnTo>
                      <a:pt x="0" y="9"/>
                    </a:lnTo>
                    <a:lnTo>
                      <a:pt x="10" y="13"/>
                    </a:lnTo>
                    <a:lnTo>
                      <a:pt x="21" y="6"/>
                    </a:lnTo>
                    <a:lnTo>
                      <a:pt x="21" y="0"/>
                    </a:lnTo>
                    <a:lnTo>
                      <a:pt x="2" y="5"/>
                    </a:lnTo>
                    <a:close/>
                  </a:path>
                </a:pathLst>
              </a:custGeom>
              <a:solidFill>
                <a:srgbClr val="ABABAB"/>
              </a:solidFill>
              <a:ln w="0">
                <a:solidFill>
                  <a:srgbClr val="000000"/>
                </a:solidFill>
                <a:round/>
                <a:headEnd/>
                <a:tailEnd/>
              </a:ln>
            </p:spPr>
            <p:txBody>
              <a:bodyPr/>
              <a:lstStyle/>
              <a:p>
                <a:endParaRPr lang="en-US"/>
              </a:p>
            </p:txBody>
          </p:sp>
          <p:sp>
            <p:nvSpPr>
              <p:cNvPr id="20798" name="Freeform 2182"/>
              <p:cNvSpPr>
                <a:spLocks/>
              </p:cNvSpPr>
              <p:nvPr/>
            </p:nvSpPr>
            <p:spPr bwMode="auto">
              <a:xfrm>
                <a:off x="1426" y="1059"/>
                <a:ext cx="7" cy="4"/>
              </a:xfrm>
              <a:custGeom>
                <a:avLst/>
                <a:gdLst>
                  <a:gd name="T0" fmla="*/ 0 w 22"/>
                  <a:gd name="T1" fmla="*/ 0 h 13"/>
                  <a:gd name="T2" fmla="*/ 0 w 22"/>
                  <a:gd name="T3" fmla="*/ 0 h 13"/>
                  <a:gd name="T4" fmla="*/ 0 w 22"/>
                  <a:gd name="T5" fmla="*/ 0 h 13"/>
                  <a:gd name="T6" fmla="*/ 0 w 22"/>
                  <a:gd name="T7" fmla="*/ 0 h 13"/>
                  <a:gd name="T8" fmla="*/ 0 w 22"/>
                  <a:gd name="T9" fmla="*/ 0 h 13"/>
                  <a:gd name="T10" fmla="*/ 0 w 22"/>
                  <a:gd name="T11" fmla="*/ 0 h 13"/>
                  <a:gd name="T12" fmla="*/ 0 60000 65536"/>
                  <a:gd name="T13" fmla="*/ 0 60000 65536"/>
                  <a:gd name="T14" fmla="*/ 0 60000 65536"/>
                  <a:gd name="T15" fmla="*/ 0 60000 65536"/>
                  <a:gd name="T16" fmla="*/ 0 60000 65536"/>
                  <a:gd name="T17" fmla="*/ 0 60000 65536"/>
                  <a:gd name="T18" fmla="*/ 0 w 22"/>
                  <a:gd name="T19" fmla="*/ 0 h 13"/>
                  <a:gd name="T20" fmla="*/ 22 w 2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2" h="13">
                    <a:moveTo>
                      <a:pt x="1" y="3"/>
                    </a:moveTo>
                    <a:lnTo>
                      <a:pt x="0" y="8"/>
                    </a:lnTo>
                    <a:lnTo>
                      <a:pt x="10" y="13"/>
                    </a:lnTo>
                    <a:lnTo>
                      <a:pt x="22" y="5"/>
                    </a:lnTo>
                    <a:lnTo>
                      <a:pt x="20" y="0"/>
                    </a:lnTo>
                    <a:lnTo>
                      <a:pt x="1" y="3"/>
                    </a:lnTo>
                    <a:close/>
                  </a:path>
                </a:pathLst>
              </a:custGeom>
              <a:solidFill>
                <a:srgbClr val="ABABAB"/>
              </a:solidFill>
              <a:ln w="0">
                <a:solidFill>
                  <a:srgbClr val="000000"/>
                </a:solidFill>
                <a:round/>
                <a:headEnd/>
                <a:tailEnd/>
              </a:ln>
            </p:spPr>
            <p:txBody>
              <a:bodyPr/>
              <a:lstStyle/>
              <a:p>
                <a:endParaRPr lang="en-US"/>
              </a:p>
            </p:txBody>
          </p:sp>
          <p:sp>
            <p:nvSpPr>
              <p:cNvPr id="20799" name="Freeform 2183"/>
              <p:cNvSpPr>
                <a:spLocks/>
              </p:cNvSpPr>
              <p:nvPr/>
            </p:nvSpPr>
            <p:spPr bwMode="auto">
              <a:xfrm>
                <a:off x="1430" y="1060"/>
                <a:ext cx="7" cy="4"/>
              </a:xfrm>
              <a:custGeom>
                <a:avLst/>
                <a:gdLst>
                  <a:gd name="T0" fmla="*/ 0 w 21"/>
                  <a:gd name="T1" fmla="*/ 0 h 12"/>
                  <a:gd name="T2" fmla="*/ 0 w 21"/>
                  <a:gd name="T3" fmla="*/ 0 h 12"/>
                  <a:gd name="T4" fmla="*/ 0 w 21"/>
                  <a:gd name="T5" fmla="*/ 0 h 12"/>
                  <a:gd name="T6" fmla="*/ 0 w 21"/>
                  <a:gd name="T7" fmla="*/ 0 h 12"/>
                  <a:gd name="T8" fmla="*/ 0 w 21"/>
                  <a:gd name="T9" fmla="*/ 0 h 12"/>
                  <a:gd name="T10" fmla="*/ 0 w 21"/>
                  <a:gd name="T11" fmla="*/ 0 h 12"/>
                  <a:gd name="T12" fmla="*/ 0 60000 65536"/>
                  <a:gd name="T13" fmla="*/ 0 60000 65536"/>
                  <a:gd name="T14" fmla="*/ 0 60000 65536"/>
                  <a:gd name="T15" fmla="*/ 0 60000 65536"/>
                  <a:gd name="T16" fmla="*/ 0 60000 65536"/>
                  <a:gd name="T17" fmla="*/ 0 60000 65536"/>
                  <a:gd name="T18" fmla="*/ 0 w 21"/>
                  <a:gd name="T19" fmla="*/ 0 h 12"/>
                  <a:gd name="T20" fmla="*/ 21 w 2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1" h="12">
                    <a:moveTo>
                      <a:pt x="2" y="3"/>
                    </a:moveTo>
                    <a:lnTo>
                      <a:pt x="0" y="9"/>
                    </a:lnTo>
                    <a:lnTo>
                      <a:pt x="11" y="12"/>
                    </a:lnTo>
                    <a:lnTo>
                      <a:pt x="21" y="6"/>
                    </a:lnTo>
                    <a:lnTo>
                      <a:pt x="21" y="0"/>
                    </a:lnTo>
                    <a:lnTo>
                      <a:pt x="2" y="3"/>
                    </a:lnTo>
                    <a:close/>
                  </a:path>
                </a:pathLst>
              </a:custGeom>
              <a:solidFill>
                <a:srgbClr val="ABABAB"/>
              </a:solidFill>
              <a:ln w="0">
                <a:solidFill>
                  <a:srgbClr val="000000"/>
                </a:solidFill>
                <a:round/>
                <a:headEnd/>
                <a:tailEnd/>
              </a:ln>
            </p:spPr>
            <p:txBody>
              <a:bodyPr/>
              <a:lstStyle/>
              <a:p>
                <a:endParaRPr lang="en-US"/>
              </a:p>
            </p:txBody>
          </p:sp>
          <p:sp>
            <p:nvSpPr>
              <p:cNvPr id="20800" name="Freeform 2184"/>
              <p:cNvSpPr>
                <a:spLocks/>
              </p:cNvSpPr>
              <p:nvPr/>
            </p:nvSpPr>
            <p:spPr bwMode="auto">
              <a:xfrm>
                <a:off x="1433" y="1062"/>
                <a:ext cx="8" cy="4"/>
              </a:xfrm>
              <a:custGeom>
                <a:avLst/>
                <a:gdLst>
                  <a:gd name="T0" fmla="*/ 0 w 23"/>
                  <a:gd name="T1" fmla="*/ 0 h 12"/>
                  <a:gd name="T2" fmla="*/ 0 w 23"/>
                  <a:gd name="T3" fmla="*/ 0 h 12"/>
                  <a:gd name="T4" fmla="*/ 0 w 23"/>
                  <a:gd name="T5" fmla="*/ 0 h 12"/>
                  <a:gd name="T6" fmla="*/ 0 w 23"/>
                  <a:gd name="T7" fmla="*/ 0 h 12"/>
                  <a:gd name="T8" fmla="*/ 0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2" y="2"/>
                    </a:moveTo>
                    <a:lnTo>
                      <a:pt x="0" y="9"/>
                    </a:lnTo>
                    <a:lnTo>
                      <a:pt x="12" y="12"/>
                    </a:lnTo>
                    <a:lnTo>
                      <a:pt x="23" y="6"/>
                    </a:lnTo>
                    <a:lnTo>
                      <a:pt x="22" y="0"/>
                    </a:lnTo>
                    <a:lnTo>
                      <a:pt x="2" y="2"/>
                    </a:lnTo>
                    <a:close/>
                  </a:path>
                </a:pathLst>
              </a:custGeom>
              <a:solidFill>
                <a:srgbClr val="ABABAB"/>
              </a:solidFill>
              <a:ln w="0">
                <a:solidFill>
                  <a:srgbClr val="000000"/>
                </a:solidFill>
                <a:round/>
                <a:headEnd/>
                <a:tailEnd/>
              </a:ln>
            </p:spPr>
            <p:txBody>
              <a:bodyPr/>
              <a:lstStyle/>
              <a:p>
                <a:endParaRPr lang="en-US"/>
              </a:p>
            </p:txBody>
          </p:sp>
          <p:sp>
            <p:nvSpPr>
              <p:cNvPr id="20801" name="Freeform 2185"/>
              <p:cNvSpPr>
                <a:spLocks/>
              </p:cNvSpPr>
              <p:nvPr/>
            </p:nvSpPr>
            <p:spPr bwMode="auto">
              <a:xfrm>
                <a:off x="1438" y="1063"/>
                <a:ext cx="7" cy="5"/>
              </a:xfrm>
              <a:custGeom>
                <a:avLst/>
                <a:gdLst>
                  <a:gd name="T0" fmla="*/ 0 w 22"/>
                  <a:gd name="T1" fmla="*/ 0 h 15"/>
                  <a:gd name="T2" fmla="*/ 0 w 22"/>
                  <a:gd name="T3" fmla="*/ 0 h 15"/>
                  <a:gd name="T4" fmla="*/ 0 w 22"/>
                  <a:gd name="T5" fmla="*/ 0 h 15"/>
                  <a:gd name="T6" fmla="*/ 0 w 22"/>
                  <a:gd name="T7" fmla="*/ 0 h 15"/>
                  <a:gd name="T8" fmla="*/ 0 w 22"/>
                  <a:gd name="T9" fmla="*/ 0 h 15"/>
                  <a:gd name="T10" fmla="*/ 0 w 22"/>
                  <a:gd name="T11" fmla="*/ 0 h 15"/>
                  <a:gd name="T12" fmla="*/ 0 60000 65536"/>
                  <a:gd name="T13" fmla="*/ 0 60000 65536"/>
                  <a:gd name="T14" fmla="*/ 0 60000 65536"/>
                  <a:gd name="T15" fmla="*/ 0 60000 65536"/>
                  <a:gd name="T16" fmla="*/ 0 60000 65536"/>
                  <a:gd name="T17" fmla="*/ 0 60000 65536"/>
                  <a:gd name="T18" fmla="*/ 0 w 22"/>
                  <a:gd name="T19" fmla="*/ 0 h 15"/>
                  <a:gd name="T20" fmla="*/ 22 w 2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2" h="15">
                    <a:moveTo>
                      <a:pt x="2" y="5"/>
                    </a:moveTo>
                    <a:lnTo>
                      <a:pt x="0" y="9"/>
                    </a:lnTo>
                    <a:lnTo>
                      <a:pt x="10" y="15"/>
                    </a:lnTo>
                    <a:lnTo>
                      <a:pt x="22" y="6"/>
                    </a:lnTo>
                    <a:lnTo>
                      <a:pt x="22" y="0"/>
                    </a:lnTo>
                    <a:lnTo>
                      <a:pt x="2" y="5"/>
                    </a:lnTo>
                    <a:close/>
                  </a:path>
                </a:pathLst>
              </a:custGeom>
              <a:solidFill>
                <a:srgbClr val="ABABAB"/>
              </a:solidFill>
              <a:ln w="0">
                <a:solidFill>
                  <a:srgbClr val="000000"/>
                </a:solidFill>
                <a:round/>
                <a:headEnd/>
                <a:tailEnd/>
              </a:ln>
            </p:spPr>
            <p:txBody>
              <a:bodyPr/>
              <a:lstStyle/>
              <a:p>
                <a:endParaRPr lang="en-US"/>
              </a:p>
            </p:txBody>
          </p:sp>
          <p:sp>
            <p:nvSpPr>
              <p:cNvPr id="20802" name="Freeform 2186"/>
              <p:cNvSpPr>
                <a:spLocks/>
              </p:cNvSpPr>
              <p:nvPr/>
            </p:nvSpPr>
            <p:spPr bwMode="auto">
              <a:xfrm>
                <a:off x="1441" y="1064"/>
                <a:ext cx="8" cy="5"/>
              </a:xfrm>
              <a:custGeom>
                <a:avLst/>
                <a:gdLst>
                  <a:gd name="T0" fmla="*/ 0 w 24"/>
                  <a:gd name="T1" fmla="*/ 0 h 13"/>
                  <a:gd name="T2" fmla="*/ 0 w 24"/>
                  <a:gd name="T3" fmla="*/ 0 h 13"/>
                  <a:gd name="T4" fmla="*/ 0 w 24"/>
                  <a:gd name="T5" fmla="*/ 0 h 13"/>
                  <a:gd name="T6" fmla="*/ 0 w 24"/>
                  <a:gd name="T7" fmla="*/ 0 h 13"/>
                  <a:gd name="T8" fmla="*/ 0 w 24"/>
                  <a:gd name="T9" fmla="*/ 0 h 13"/>
                  <a:gd name="T10" fmla="*/ 0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3" y="4"/>
                    </a:moveTo>
                    <a:lnTo>
                      <a:pt x="0" y="10"/>
                    </a:lnTo>
                    <a:lnTo>
                      <a:pt x="12" y="13"/>
                    </a:lnTo>
                    <a:lnTo>
                      <a:pt x="24" y="5"/>
                    </a:lnTo>
                    <a:lnTo>
                      <a:pt x="22" y="0"/>
                    </a:lnTo>
                    <a:lnTo>
                      <a:pt x="3" y="4"/>
                    </a:lnTo>
                    <a:close/>
                  </a:path>
                </a:pathLst>
              </a:custGeom>
              <a:solidFill>
                <a:srgbClr val="ABABAB"/>
              </a:solidFill>
              <a:ln w="0">
                <a:solidFill>
                  <a:srgbClr val="000000"/>
                </a:solidFill>
                <a:round/>
                <a:headEnd/>
                <a:tailEnd/>
              </a:ln>
            </p:spPr>
            <p:txBody>
              <a:bodyPr/>
              <a:lstStyle/>
              <a:p>
                <a:endParaRPr lang="en-US"/>
              </a:p>
            </p:txBody>
          </p:sp>
          <p:sp>
            <p:nvSpPr>
              <p:cNvPr id="20803" name="Freeform 2187"/>
              <p:cNvSpPr>
                <a:spLocks/>
              </p:cNvSpPr>
              <p:nvPr/>
            </p:nvSpPr>
            <p:spPr bwMode="auto">
              <a:xfrm>
                <a:off x="1445" y="1066"/>
                <a:ext cx="8" cy="4"/>
              </a:xfrm>
              <a:custGeom>
                <a:avLst/>
                <a:gdLst>
                  <a:gd name="T0" fmla="*/ 0 w 25"/>
                  <a:gd name="T1" fmla="*/ 0 h 13"/>
                  <a:gd name="T2" fmla="*/ 0 w 25"/>
                  <a:gd name="T3" fmla="*/ 0 h 13"/>
                  <a:gd name="T4" fmla="*/ 0 w 25"/>
                  <a:gd name="T5" fmla="*/ 0 h 13"/>
                  <a:gd name="T6" fmla="*/ 0 w 25"/>
                  <a:gd name="T7" fmla="*/ 0 h 13"/>
                  <a:gd name="T8" fmla="*/ 0 w 25"/>
                  <a:gd name="T9" fmla="*/ 0 h 13"/>
                  <a:gd name="T10" fmla="*/ 0 w 25"/>
                  <a:gd name="T11" fmla="*/ 0 h 13"/>
                  <a:gd name="T12" fmla="*/ 0 60000 65536"/>
                  <a:gd name="T13" fmla="*/ 0 60000 65536"/>
                  <a:gd name="T14" fmla="*/ 0 60000 65536"/>
                  <a:gd name="T15" fmla="*/ 0 60000 65536"/>
                  <a:gd name="T16" fmla="*/ 0 60000 65536"/>
                  <a:gd name="T17" fmla="*/ 0 60000 65536"/>
                  <a:gd name="T18" fmla="*/ 0 w 25"/>
                  <a:gd name="T19" fmla="*/ 0 h 13"/>
                  <a:gd name="T20" fmla="*/ 25 w 2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5" h="13">
                    <a:moveTo>
                      <a:pt x="3" y="3"/>
                    </a:moveTo>
                    <a:lnTo>
                      <a:pt x="0" y="10"/>
                    </a:lnTo>
                    <a:lnTo>
                      <a:pt x="13" y="13"/>
                    </a:lnTo>
                    <a:lnTo>
                      <a:pt x="25" y="6"/>
                    </a:lnTo>
                    <a:lnTo>
                      <a:pt x="23" y="0"/>
                    </a:lnTo>
                    <a:lnTo>
                      <a:pt x="3" y="3"/>
                    </a:lnTo>
                    <a:close/>
                  </a:path>
                </a:pathLst>
              </a:custGeom>
              <a:solidFill>
                <a:srgbClr val="ABABAB"/>
              </a:solidFill>
              <a:ln w="0">
                <a:solidFill>
                  <a:srgbClr val="000000"/>
                </a:solidFill>
                <a:round/>
                <a:headEnd/>
                <a:tailEnd/>
              </a:ln>
            </p:spPr>
            <p:txBody>
              <a:bodyPr/>
              <a:lstStyle/>
              <a:p>
                <a:endParaRPr lang="en-US"/>
              </a:p>
            </p:txBody>
          </p:sp>
          <p:sp>
            <p:nvSpPr>
              <p:cNvPr id="20804" name="Freeform 2188"/>
              <p:cNvSpPr>
                <a:spLocks/>
              </p:cNvSpPr>
              <p:nvPr/>
            </p:nvSpPr>
            <p:spPr bwMode="auto">
              <a:xfrm>
                <a:off x="1449" y="1067"/>
                <a:ext cx="8" cy="4"/>
              </a:xfrm>
              <a:custGeom>
                <a:avLst/>
                <a:gdLst>
                  <a:gd name="T0" fmla="*/ 0 w 23"/>
                  <a:gd name="T1" fmla="*/ 0 h 13"/>
                  <a:gd name="T2" fmla="*/ 0 w 23"/>
                  <a:gd name="T3" fmla="*/ 0 h 13"/>
                  <a:gd name="T4" fmla="*/ 0 w 23"/>
                  <a:gd name="T5" fmla="*/ 0 h 13"/>
                  <a:gd name="T6" fmla="*/ 0 w 23"/>
                  <a:gd name="T7" fmla="*/ 0 h 13"/>
                  <a:gd name="T8" fmla="*/ 0 w 23"/>
                  <a:gd name="T9" fmla="*/ 0 h 13"/>
                  <a:gd name="T10" fmla="*/ 0 w 23"/>
                  <a:gd name="T11" fmla="*/ 0 h 13"/>
                  <a:gd name="T12" fmla="*/ 0 60000 65536"/>
                  <a:gd name="T13" fmla="*/ 0 60000 65536"/>
                  <a:gd name="T14" fmla="*/ 0 60000 65536"/>
                  <a:gd name="T15" fmla="*/ 0 60000 65536"/>
                  <a:gd name="T16" fmla="*/ 0 60000 65536"/>
                  <a:gd name="T17" fmla="*/ 0 60000 65536"/>
                  <a:gd name="T18" fmla="*/ 0 w 23"/>
                  <a:gd name="T19" fmla="*/ 0 h 13"/>
                  <a:gd name="T20" fmla="*/ 23 w 2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3" h="13">
                    <a:moveTo>
                      <a:pt x="3" y="3"/>
                    </a:moveTo>
                    <a:lnTo>
                      <a:pt x="0" y="9"/>
                    </a:lnTo>
                    <a:lnTo>
                      <a:pt x="12" y="13"/>
                    </a:lnTo>
                    <a:lnTo>
                      <a:pt x="23" y="6"/>
                    </a:lnTo>
                    <a:lnTo>
                      <a:pt x="23" y="0"/>
                    </a:lnTo>
                    <a:lnTo>
                      <a:pt x="3" y="3"/>
                    </a:lnTo>
                    <a:close/>
                  </a:path>
                </a:pathLst>
              </a:custGeom>
              <a:solidFill>
                <a:srgbClr val="ABABAB"/>
              </a:solidFill>
              <a:ln w="0">
                <a:solidFill>
                  <a:srgbClr val="000000"/>
                </a:solidFill>
                <a:round/>
                <a:headEnd/>
                <a:tailEnd/>
              </a:ln>
            </p:spPr>
            <p:txBody>
              <a:bodyPr/>
              <a:lstStyle/>
              <a:p>
                <a:endParaRPr lang="en-US"/>
              </a:p>
            </p:txBody>
          </p:sp>
          <p:sp>
            <p:nvSpPr>
              <p:cNvPr id="20805" name="Freeform 2189"/>
              <p:cNvSpPr>
                <a:spLocks/>
              </p:cNvSpPr>
              <p:nvPr/>
            </p:nvSpPr>
            <p:spPr bwMode="auto">
              <a:xfrm>
                <a:off x="1453" y="1068"/>
                <a:ext cx="8" cy="5"/>
              </a:xfrm>
              <a:custGeom>
                <a:avLst/>
                <a:gdLst>
                  <a:gd name="T0" fmla="*/ 0 w 23"/>
                  <a:gd name="T1" fmla="*/ 0 h 15"/>
                  <a:gd name="T2" fmla="*/ 0 w 23"/>
                  <a:gd name="T3" fmla="*/ 0 h 15"/>
                  <a:gd name="T4" fmla="*/ 0 w 23"/>
                  <a:gd name="T5" fmla="*/ 0 h 15"/>
                  <a:gd name="T6" fmla="*/ 0 w 23"/>
                  <a:gd name="T7" fmla="*/ 0 h 15"/>
                  <a:gd name="T8" fmla="*/ 0 w 23"/>
                  <a:gd name="T9" fmla="*/ 0 h 15"/>
                  <a:gd name="T10" fmla="*/ 0 w 23"/>
                  <a:gd name="T11" fmla="*/ 0 h 15"/>
                  <a:gd name="T12" fmla="*/ 0 60000 65536"/>
                  <a:gd name="T13" fmla="*/ 0 60000 65536"/>
                  <a:gd name="T14" fmla="*/ 0 60000 65536"/>
                  <a:gd name="T15" fmla="*/ 0 60000 65536"/>
                  <a:gd name="T16" fmla="*/ 0 60000 65536"/>
                  <a:gd name="T17" fmla="*/ 0 60000 65536"/>
                  <a:gd name="T18" fmla="*/ 0 w 23"/>
                  <a:gd name="T19" fmla="*/ 0 h 15"/>
                  <a:gd name="T20" fmla="*/ 23 w 2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3" h="15">
                    <a:moveTo>
                      <a:pt x="1" y="5"/>
                    </a:moveTo>
                    <a:lnTo>
                      <a:pt x="0" y="10"/>
                    </a:lnTo>
                    <a:lnTo>
                      <a:pt x="13" y="15"/>
                    </a:lnTo>
                    <a:lnTo>
                      <a:pt x="23" y="8"/>
                    </a:lnTo>
                    <a:lnTo>
                      <a:pt x="23" y="0"/>
                    </a:lnTo>
                    <a:lnTo>
                      <a:pt x="1" y="5"/>
                    </a:lnTo>
                    <a:close/>
                  </a:path>
                </a:pathLst>
              </a:custGeom>
              <a:solidFill>
                <a:srgbClr val="ABABAB"/>
              </a:solidFill>
              <a:ln w="0">
                <a:solidFill>
                  <a:srgbClr val="000000"/>
                </a:solidFill>
                <a:round/>
                <a:headEnd/>
                <a:tailEnd/>
              </a:ln>
            </p:spPr>
            <p:txBody>
              <a:bodyPr/>
              <a:lstStyle/>
              <a:p>
                <a:endParaRPr lang="en-US"/>
              </a:p>
            </p:txBody>
          </p:sp>
          <p:sp>
            <p:nvSpPr>
              <p:cNvPr id="20806" name="Freeform 2190"/>
              <p:cNvSpPr>
                <a:spLocks/>
              </p:cNvSpPr>
              <p:nvPr/>
            </p:nvSpPr>
            <p:spPr bwMode="auto">
              <a:xfrm>
                <a:off x="1458" y="1070"/>
                <a:ext cx="7" cy="4"/>
              </a:xfrm>
              <a:custGeom>
                <a:avLst/>
                <a:gdLst>
                  <a:gd name="T0" fmla="*/ 0 w 23"/>
                  <a:gd name="T1" fmla="*/ 0 h 14"/>
                  <a:gd name="T2" fmla="*/ 0 w 23"/>
                  <a:gd name="T3" fmla="*/ 0 h 14"/>
                  <a:gd name="T4" fmla="*/ 0 w 23"/>
                  <a:gd name="T5" fmla="*/ 0 h 14"/>
                  <a:gd name="T6" fmla="*/ 0 w 23"/>
                  <a:gd name="T7" fmla="*/ 0 h 14"/>
                  <a:gd name="T8" fmla="*/ 0 w 23"/>
                  <a:gd name="T9" fmla="*/ 0 h 14"/>
                  <a:gd name="T10" fmla="*/ 0 w 23"/>
                  <a:gd name="T11" fmla="*/ 0 h 14"/>
                  <a:gd name="T12" fmla="*/ 0 60000 65536"/>
                  <a:gd name="T13" fmla="*/ 0 60000 65536"/>
                  <a:gd name="T14" fmla="*/ 0 60000 65536"/>
                  <a:gd name="T15" fmla="*/ 0 60000 65536"/>
                  <a:gd name="T16" fmla="*/ 0 60000 65536"/>
                  <a:gd name="T17" fmla="*/ 0 60000 65536"/>
                  <a:gd name="T18" fmla="*/ 0 w 23"/>
                  <a:gd name="T19" fmla="*/ 0 h 14"/>
                  <a:gd name="T20" fmla="*/ 23 w 2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3" h="14">
                    <a:moveTo>
                      <a:pt x="1" y="4"/>
                    </a:moveTo>
                    <a:lnTo>
                      <a:pt x="0" y="10"/>
                    </a:lnTo>
                    <a:lnTo>
                      <a:pt x="10" y="14"/>
                    </a:lnTo>
                    <a:lnTo>
                      <a:pt x="23" y="5"/>
                    </a:lnTo>
                    <a:lnTo>
                      <a:pt x="22" y="0"/>
                    </a:lnTo>
                    <a:lnTo>
                      <a:pt x="1" y="4"/>
                    </a:lnTo>
                    <a:close/>
                  </a:path>
                </a:pathLst>
              </a:custGeom>
              <a:solidFill>
                <a:srgbClr val="ABABAB"/>
              </a:solidFill>
              <a:ln w="0">
                <a:solidFill>
                  <a:srgbClr val="000000"/>
                </a:solidFill>
                <a:round/>
                <a:headEnd/>
                <a:tailEnd/>
              </a:ln>
            </p:spPr>
            <p:txBody>
              <a:bodyPr/>
              <a:lstStyle/>
              <a:p>
                <a:endParaRPr lang="en-US"/>
              </a:p>
            </p:txBody>
          </p:sp>
          <p:sp>
            <p:nvSpPr>
              <p:cNvPr id="20807" name="Freeform 2191"/>
              <p:cNvSpPr>
                <a:spLocks/>
              </p:cNvSpPr>
              <p:nvPr/>
            </p:nvSpPr>
            <p:spPr bwMode="auto">
              <a:xfrm>
                <a:off x="1461" y="1071"/>
                <a:ext cx="9" cy="4"/>
              </a:xfrm>
              <a:custGeom>
                <a:avLst/>
                <a:gdLst>
                  <a:gd name="T0" fmla="*/ 0 w 26"/>
                  <a:gd name="T1" fmla="*/ 0 h 12"/>
                  <a:gd name="T2" fmla="*/ 0 w 26"/>
                  <a:gd name="T3" fmla="*/ 0 h 12"/>
                  <a:gd name="T4" fmla="*/ 0 w 26"/>
                  <a:gd name="T5" fmla="*/ 0 h 12"/>
                  <a:gd name="T6" fmla="*/ 0 w 26"/>
                  <a:gd name="T7" fmla="*/ 0 h 12"/>
                  <a:gd name="T8" fmla="*/ 0 w 26"/>
                  <a:gd name="T9" fmla="*/ 0 h 12"/>
                  <a:gd name="T10" fmla="*/ 0 w 26"/>
                  <a:gd name="T11" fmla="*/ 0 h 12"/>
                  <a:gd name="T12" fmla="*/ 0 60000 65536"/>
                  <a:gd name="T13" fmla="*/ 0 60000 65536"/>
                  <a:gd name="T14" fmla="*/ 0 60000 65536"/>
                  <a:gd name="T15" fmla="*/ 0 60000 65536"/>
                  <a:gd name="T16" fmla="*/ 0 60000 65536"/>
                  <a:gd name="T17" fmla="*/ 0 60000 65536"/>
                  <a:gd name="T18" fmla="*/ 0 w 26"/>
                  <a:gd name="T19" fmla="*/ 0 h 12"/>
                  <a:gd name="T20" fmla="*/ 26 w 2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6" h="12">
                    <a:moveTo>
                      <a:pt x="3" y="2"/>
                    </a:moveTo>
                    <a:lnTo>
                      <a:pt x="0" y="9"/>
                    </a:lnTo>
                    <a:lnTo>
                      <a:pt x="13" y="12"/>
                    </a:lnTo>
                    <a:lnTo>
                      <a:pt x="26" y="5"/>
                    </a:lnTo>
                    <a:lnTo>
                      <a:pt x="25" y="0"/>
                    </a:lnTo>
                    <a:lnTo>
                      <a:pt x="3" y="2"/>
                    </a:lnTo>
                    <a:close/>
                  </a:path>
                </a:pathLst>
              </a:custGeom>
              <a:solidFill>
                <a:srgbClr val="ABABAB"/>
              </a:solidFill>
              <a:ln w="0">
                <a:solidFill>
                  <a:srgbClr val="000000"/>
                </a:solidFill>
                <a:round/>
                <a:headEnd/>
                <a:tailEnd/>
              </a:ln>
            </p:spPr>
            <p:txBody>
              <a:bodyPr/>
              <a:lstStyle/>
              <a:p>
                <a:endParaRPr lang="en-US"/>
              </a:p>
            </p:txBody>
          </p:sp>
          <p:sp>
            <p:nvSpPr>
              <p:cNvPr id="20808" name="Freeform 2192"/>
              <p:cNvSpPr>
                <a:spLocks/>
              </p:cNvSpPr>
              <p:nvPr/>
            </p:nvSpPr>
            <p:spPr bwMode="auto">
              <a:xfrm>
                <a:off x="1465" y="1072"/>
                <a:ext cx="9" cy="5"/>
              </a:xfrm>
              <a:custGeom>
                <a:avLst/>
                <a:gdLst>
                  <a:gd name="T0" fmla="*/ 0 w 25"/>
                  <a:gd name="T1" fmla="*/ 0 h 13"/>
                  <a:gd name="T2" fmla="*/ 0 w 25"/>
                  <a:gd name="T3" fmla="*/ 0 h 13"/>
                  <a:gd name="T4" fmla="*/ 0 w 25"/>
                  <a:gd name="T5" fmla="*/ 0 h 13"/>
                  <a:gd name="T6" fmla="*/ 0 w 25"/>
                  <a:gd name="T7" fmla="*/ 0 h 13"/>
                  <a:gd name="T8" fmla="*/ 0 w 25"/>
                  <a:gd name="T9" fmla="*/ 0 h 13"/>
                  <a:gd name="T10" fmla="*/ 0 w 25"/>
                  <a:gd name="T11" fmla="*/ 0 h 13"/>
                  <a:gd name="T12" fmla="*/ 0 60000 65536"/>
                  <a:gd name="T13" fmla="*/ 0 60000 65536"/>
                  <a:gd name="T14" fmla="*/ 0 60000 65536"/>
                  <a:gd name="T15" fmla="*/ 0 60000 65536"/>
                  <a:gd name="T16" fmla="*/ 0 60000 65536"/>
                  <a:gd name="T17" fmla="*/ 0 60000 65536"/>
                  <a:gd name="T18" fmla="*/ 0 w 25"/>
                  <a:gd name="T19" fmla="*/ 0 h 13"/>
                  <a:gd name="T20" fmla="*/ 25 w 25"/>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5" h="13">
                    <a:moveTo>
                      <a:pt x="3" y="3"/>
                    </a:moveTo>
                    <a:lnTo>
                      <a:pt x="0" y="9"/>
                    </a:lnTo>
                    <a:lnTo>
                      <a:pt x="12" y="13"/>
                    </a:lnTo>
                    <a:lnTo>
                      <a:pt x="25" y="6"/>
                    </a:lnTo>
                    <a:lnTo>
                      <a:pt x="23" y="0"/>
                    </a:lnTo>
                    <a:lnTo>
                      <a:pt x="3" y="3"/>
                    </a:lnTo>
                    <a:close/>
                  </a:path>
                </a:pathLst>
              </a:custGeom>
              <a:solidFill>
                <a:srgbClr val="ABABAB"/>
              </a:solidFill>
              <a:ln w="0">
                <a:solidFill>
                  <a:srgbClr val="000000"/>
                </a:solidFill>
                <a:round/>
                <a:headEnd/>
                <a:tailEnd/>
              </a:ln>
            </p:spPr>
            <p:txBody>
              <a:bodyPr/>
              <a:lstStyle/>
              <a:p>
                <a:endParaRPr lang="en-US"/>
              </a:p>
            </p:txBody>
          </p:sp>
          <p:sp>
            <p:nvSpPr>
              <p:cNvPr id="20809" name="Freeform 2193"/>
              <p:cNvSpPr>
                <a:spLocks/>
              </p:cNvSpPr>
              <p:nvPr/>
            </p:nvSpPr>
            <p:spPr bwMode="auto">
              <a:xfrm>
                <a:off x="1469" y="1074"/>
                <a:ext cx="8" cy="4"/>
              </a:xfrm>
              <a:custGeom>
                <a:avLst/>
                <a:gdLst>
                  <a:gd name="T0" fmla="*/ 0 w 24"/>
                  <a:gd name="T1" fmla="*/ 0 h 13"/>
                  <a:gd name="T2" fmla="*/ 0 w 24"/>
                  <a:gd name="T3" fmla="*/ 0 h 13"/>
                  <a:gd name="T4" fmla="*/ 0 w 24"/>
                  <a:gd name="T5" fmla="*/ 0 h 13"/>
                  <a:gd name="T6" fmla="*/ 0 w 24"/>
                  <a:gd name="T7" fmla="*/ 0 h 13"/>
                  <a:gd name="T8" fmla="*/ 0 w 24"/>
                  <a:gd name="T9" fmla="*/ 0 h 13"/>
                  <a:gd name="T10" fmla="*/ 0 w 24"/>
                  <a:gd name="T11" fmla="*/ 0 h 13"/>
                  <a:gd name="T12" fmla="*/ 0 60000 65536"/>
                  <a:gd name="T13" fmla="*/ 0 60000 65536"/>
                  <a:gd name="T14" fmla="*/ 0 60000 65536"/>
                  <a:gd name="T15" fmla="*/ 0 60000 65536"/>
                  <a:gd name="T16" fmla="*/ 0 60000 65536"/>
                  <a:gd name="T17" fmla="*/ 0 60000 65536"/>
                  <a:gd name="T18" fmla="*/ 0 w 24"/>
                  <a:gd name="T19" fmla="*/ 0 h 13"/>
                  <a:gd name="T20" fmla="*/ 24 w 24"/>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4" h="13">
                    <a:moveTo>
                      <a:pt x="1" y="3"/>
                    </a:moveTo>
                    <a:lnTo>
                      <a:pt x="0" y="8"/>
                    </a:lnTo>
                    <a:lnTo>
                      <a:pt x="13" y="13"/>
                    </a:lnTo>
                    <a:lnTo>
                      <a:pt x="24" y="6"/>
                    </a:lnTo>
                    <a:lnTo>
                      <a:pt x="23" y="0"/>
                    </a:lnTo>
                    <a:lnTo>
                      <a:pt x="1" y="3"/>
                    </a:lnTo>
                    <a:close/>
                  </a:path>
                </a:pathLst>
              </a:custGeom>
              <a:solidFill>
                <a:srgbClr val="ABABAB"/>
              </a:solidFill>
              <a:ln w="0">
                <a:solidFill>
                  <a:srgbClr val="000000"/>
                </a:solidFill>
                <a:round/>
                <a:headEnd/>
                <a:tailEnd/>
              </a:ln>
            </p:spPr>
            <p:txBody>
              <a:bodyPr/>
              <a:lstStyle/>
              <a:p>
                <a:endParaRPr lang="en-US"/>
              </a:p>
            </p:txBody>
          </p:sp>
          <p:sp>
            <p:nvSpPr>
              <p:cNvPr id="20810" name="Freeform 2194"/>
              <p:cNvSpPr>
                <a:spLocks/>
              </p:cNvSpPr>
              <p:nvPr/>
            </p:nvSpPr>
            <p:spPr bwMode="auto">
              <a:xfrm>
                <a:off x="1474" y="1075"/>
                <a:ext cx="7" cy="5"/>
              </a:xfrm>
              <a:custGeom>
                <a:avLst/>
                <a:gdLst>
                  <a:gd name="T0" fmla="*/ 0 w 23"/>
                  <a:gd name="T1" fmla="*/ 0 h 14"/>
                  <a:gd name="T2" fmla="*/ 0 w 23"/>
                  <a:gd name="T3" fmla="*/ 0 h 14"/>
                  <a:gd name="T4" fmla="*/ 0 w 23"/>
                  <a:gd name="T5" fmla="*/ 0 h 14"/>
                  <a:gd name="T6" fmla="*/ 0 w 23"/>
                  <a:gd name="T7" fmla="*/ 0 h 14"/>
                  <a:gd name="T8" fmla="*/ 0 w 23"/>
                  <a:gd name="T9" fmla="*/ 0 h 14"/>
                  <a:gd name="T10" fmla="*/ 0 w 23"/>
                  <a:gd name="T11" fmla="*/ 0 h 14"/>
                  <a:gd name="T12" fmla="*/ 0 60000 65536"/>
                  <a:gd name="T13" fmla="*/ 0 60000 65536"/>
                  <a:gd name="T14" fmla="*/ 0 60000 65536"/>
                  <a:gd name="T15" fmla="*/ 0 60000 65536"/>
                  <a:gd name="T16" fmla="*/ 0 60000 65536"/>
                  <a:gd name="T17" fmla="*/ 0 60000 65536"/>
                  <a:gd name="T18" fmla="*/ 0 w 23"/>
                  <a:gd name="T19" fmla="*/ 0 h 14"/>
                  <a:gd name="T20" fmla="*/ 23 w 2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3" h="14">
                    <a:moveTo>
                      <a:pt x="1" y="4"/>
                    </a:moveTo>
                    <a:lnTo>
                      <a:pt x="0" y="10"/>
                    </a:lnTo>
                    <a:lnTo>
                      <a:pt x="10" y="14"/>
                    </a:lnTo>
                    <a:lnTo>
                      <a:pt x="23" y="5"/>
                    </a:lnTo>
                    <a:lnTo>
                      <a:pt x="21" y="0"/>
                    </a:lnTo>
                    <a:lnTo>
                      <a:pt x="1" y="4"/>
                    </a:lnTo>
                    <a:close/>
                  </a:path>
                </a:pathLst>
              </a:custGeom>
              <a:solidFill>
                <a:srgbClr val="ABABAB"/>
              </a:solidFill>
              <a:ln w="0">
                <a:solidFill>
                  <a:srgbClr val="000000"/>
                </a:solidFill>
                <a:round/>
                <a:headEnd/>
                <a:tailEnd/>
              </a:ln>
            </p:spPr>
            <p:txBody>
              <a:bodyPr/>
              <a:lstStyle/>
              <a:p>
                <a:endParaRPr lang="en-US"/>
              </a:p>
            </p:txBody>
          </p:sp>
          <p:sp>
            <p:nvSpPr>
              <p:cNvPr id="20811" name="Freeform 2195"/>
              <p:cNvSpPr>
                <a:spLocks/>
              </p:cNvSpPr>
              <p:nvPr/>
            </p:nvSpPr>
            <p:spPr bwMode="auto">
              <a:xfrm>
                <a:off x="1477" y="1076"/>
                <a:ext cx="9" cy="5"/>
              </a:xfrm>
              <a:custGeom>
                <a:avLst/>
                <a:gdLst>
                  <a:gd name="T0" fmla="*/ 0 w 26"/>
                  <a:gd name="T1" fmla="*/ 0 h 15"/>
                  <a:gd name="T2" fmla="*/ 0 w 26"/>
                  <a:gd name="T3" fmla="*/ 0 h 15"/>
                  <a:gd name="T4" fmla="*/ 0 w 26"/>
                  <a:gd name="T5" fmla="*/ 0 h 15"/>
                  <a:gd name="T6" fmla="*/ 0 w 26"/>
                  <a:gd name="T7" fmla="*/ 0 h 15"/>
                  <a:gd name="T8" fmla="*/ 0 w 26"/>
                  <a:gd name="T9" fmla="*/ 0 h 15"/>
                  <a:gd name="T10" fmla="*/ 0 w 26"/>
                  <a:gd name="T11" fmla="*/ 0 h 15"/>
                  <a:gd name="T12" fmla="*/ 0 60000 65536"/>
                  <a:gd name="T13" fmla="*/ 0 60000 65536"/>
                  <a:gd name="T14" fmla="*/ 0 60000 65536"/>
                  <a:gd name="T15" fmla="*/ 0 60000 65536"/>
                  <a:gd name="T16" fmla="*/ 0 60000 65536"/>
                  <a:gd name="T17" fmla="*/ 0 60000 65536"/>
                  <a:gd name="T18" fmla="*/ 0 w 26"/>
                  <a:gd name="T19" fmla="*/ 0 h 15"/>
                  <a:gd name="T20" fmla="*/ 26 w 26"/>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26" h="15">
                    <a:moveTo>
                      <a:pt x="3" y="3"/>
                    </a:moveTo>
                    <a:lnTo>
                      <a:pt x="0" y="10"/>
                    </a:lnTo>
                    <a:lnTo>
                      <a:pt x="16" y="15"/>
                    </a:lnTo>
                    <a:lnTo>
                      <a:pt x="26" y="6"/>
                    </a:lnTo>
                    <a:lnTo>
                      <a:pt x="25" y="0"/>
                    </a:lnTo>
                    <a:lnTo>
                      <a:pt x="3" y="3"/>
                    </a:lnTo>
                    <a:close/>
                  </a:path>
                </a:pathLst>
              </a:custGeom>
              <a:solidFill>
                <a:srgbClr val="ABABAB"/>
              </a:solidFill>
              <a:ln w="0">
                <a:solidFill>
                  <a:srgbClr val="000000"/>
                </a:solidFill>
                <a:round/>
                <a:headEnd/>
                <a:tailEnd/>
              </a:ln>
            </p:spPr>
            <p:txBody>
              <a:bodyPr/>
              <a:lstStyle/>
              <a:p>
                <a:endParaRPr lang="en-US"/>
              </a:p>
            </p:txBody>
          </p:sp>
          <p:sp>
            <p:nvSpPr>
              <p:cNvPr id="20812" name="Freeform 2196"/>
              <p:cNvSpPr>
                <a:spLocks/>
              </p:cNvSpPr>
              <p:nvPr/>
            </p:nvSpPr>
            <p:spPr bwMode="auto">
              <a:xfrm>
                <a:off x="1478" y="1075"/>
                <a:ext cx="7" cy="5"/>
              </a:xfrm>
              <a:custGeom>
                <a:avLst/>
                <a:gdLst>
                  <a:gd name="T0" fmla="*/ 0 w 22"/>
                  <a:gd name="T1" fmla="*/ 0 h 13"/>
                  <a:gd name="T2" fmla="*/ 0 w 22"/>
                  <a:gd name="T3" fmla="*/ 0 h 13"/>
                  <a:gd name="T4" fmla="*/ 0 w 22"/>
                  <a:gd name="T5" fmla="*/ 0 h 13"/>
                  <a:gd name="T6" fmla="*/ 0 w 22"/>
                  <a:gd name="T7" fmla="*/ 0 h 13"/>
                  <a:gd name="T8" fmla="*/ 0 w 22"/>
                  <a:gd name="T9" fmla="*/ 0 h 13"/>
                  <a:gd name="T10" fmla="*/ 0 w 22"/>
                  <a:gd name="T11" fmla="*/ 0 h 13"/>
                  <a:gd name="T12" fmla="*/ 0 w 22"/>
                  <a:gd name="T13" fmla="*/ 0 h 13"/>
                  <a:gd name="T14" fmla="*/ 0 60000 65536"/>
                  <a:gd name="T15" fmla="*/ 0 60000 65536"/>
                  <a:gd name="T16" fmla="*/ 0 60000 65536"/>
                  <a:gd name="T17" fmla="*/ 0 60000 65536"/>
                  <a:gd name="T18" fmla="*/ 0 60000 65536"/>
                  <a:gd name="T19" fmla="*/ 0 60000 65536"/>
                  <a:gd name="T20" fmla="*/ 0 60000 65536"/>
                  <a:gd name="T21" fmla="*/ 0 w 22"/>
                  <a:gd name="T22" fmla="*/ 0 h 13"/>
                  <a:gd name="T23" fmla="*/ 22 w 2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3">
                    <a:moveTo>
                      <a:pt x="13" y="0"/>
                    </a:moveTo>
                    <a:lnTo>
                      <a:pt x="0" y="6"/>
                    </a:lnTo>
                    <a:lnTo>
                      <a:pt x="10" y="10"/>
                    </a:lnTo>
                    <a:lnTo>
                      <a:pt x="10" y="13"/>
                    </a:lnTo>
                    <a:lnTo>
                      <a:pt x="11" y="9"/>
                    </a:lnTo>
                    <a:lnTo>
                      <a:pt x="22" y="4"/>
                    </a:lnTo>
                    <a:lnTo>
                      <a:pt x="13" y="0"/>
                    </a:lnTo>
                    <a:close/>
                  </a:path>
                </a:pathLst>
              </a:custGeom>
              <a:solidFill>
                <a:srgbClr val="ABABAB"/>
              </a:solidFill>
              <a:ln w="0">
                <a:solidFill>
                  <a:srgbClr val="000000"/>
                </a:solidFill>
                <a:round/>
                <a:headEnd/>
                <a:tailEnd/>
              </a:ln>
            </p:spPr>
            <p:txBody>
              <a:bodyPr/>
              <a:lstStyle/>
              <a:p>
                <a:endParaRPr lang="en-US"/>
              </a:p>
            </p:txBody>
          </p:sp>
          <p:sp>
            <p:nvSpPr>
              <p:cNvPr id="20813" name="Freeform 2197"/>
              <p:cNvSpPr>
                <a:spLocks/>
              </p:cNvSpPr>
              <p:nvPr/>
            </p:nvSpPr>
            <p:spPr bwMode="auto">
              <a:xfrm>
                <a:off x="1401" y="1055"/>
                <a:ext cx="8" cy="4"/>
              </a:xfrm>
              <a:custGeom>
                <a:avLst/>
                <a:gdLst>
                  <a:gd name="T0" fmla="*/ 0 w 22"/>
                  <a:gd name="T1" fmla="*/ 0 h 12"/>
                  <a:gd name="T2" fmla="*/ 0 w 22"/>
                  <a:gd name="T3" fmla="*/ 0 h 12"/>
                  <a:gd name="T4" fmla="*/ 0 w 22"/>
                  <a:gd name="T5" fmla="*/ 0 h 12"/>
                  <a:gd name="T6" fmla="*/ 0 w 22"/>
                  <a:gd name="T7" fmla="*/ 0 h 12"/>
                  <a:gd name="T8" fmla="*/ 0 w 22"/>
                  <a:gd name="T9" fmla="*/ 0 h 12"/>
                  <a:gd name="T10" fmla="*/ 0 w 22"/>
                  <a:gd name="T11" fmla="*/ 0 h 12"/>
                  <a:gd name="T12" fmla="*/ 0 60000 65536"/>
                  <a:gd name="T13" fmla="*/ 0 60000 65536"/>
                  <a:gd name="T14" fmla="*/ 0 60000 65536"/>
                  <a:gd name="T15" fmla="*/ 0 60000 65536"/>
                  <a:gd name="T16" fmla="*/ 0 60000 65536"/>
                  <a:gd name="T17" fmla="*/ 0 60000 65536"/>
                  <a:gd name="T18" fmla="*/ 0 w 22"/>
                  <a:gd name="T19" fmla="*/ 0 h 12"/>
                  <a:gd name="T20" fmla="*/ 22 w 2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2" h="12">
                    <a:moveTo>
                      <a:pt x="2" y="0"/>
                    </a:moveTo>
                    <a:lnTo>
                      <a:pt x="0" y="6"/>
                    </a:lnTo>
                    <a:lnTo>
                      <a:pt x="12" y="12"/>
                    </a:lnTo>
                    <a:lnTo>
                      <a:pt x="22" y="4"/>
                    </a:lnTo>
                    <a:lnTo>
                      <a:pt x="22" y="0"/>
                    </a:lnTo>
                    <a:lnTo>
                      <a:pt x="2" y="0"/>
                    </a:lnTo>
                    <a:close/>
                  </a:path>
                </a:pathLst>
              </a:custGeom>
              <a:solidFill>
                <a:srgbClr val="ABABAB"/>
              </a:solidFill>
              <a:ln w="0">
                <a:solidFill>
                  <a:srgbClr val="000000"/>
                </a:solidFill>
                <a:round/>
                <a:headEnd/>
                <a:tailEnd/>
              </a:ln>
            </p:spPr>
            <p:txBody>
              <a:bodyPr/>
              <a:lstStyle/>
              <a:p>
                <a:endParaRPr lang="en-US"/>
              </a:p>
            </p:txBody>
          </p:sp>
          <p:sp>
            <p:nvSpPr>
              <p:cNvPr id="20814" name="Freeform 2198"/>
              <p:cNvSpPr>
                <a:spLocks/>
              </p:cNvSpPr>
              <p:nvPr/>
            </p:nvSpPr>
            <p:spPr bwMode="auto">
              <a:xfrm>
                <a:off x="1402" y="1054"/>
                <a:ext cx="6" cy="3"/>
              </a:xfrm>
              <a:custGeom>
                <a:avLst/>
                <a:gdLst>
                  <a:gd name="T0" fmla="*/ 0 w 19"/>
                  <a:gd name="T1" fmla="*/ 0 h 11"/>
                  <a:gd name="T2" fmla="*/ 0 w 19"/>
                  <a:gd name="T3" fmla="*/ 0 h 11"/>
                  <a:gd name="T4" fmla="*/ 0 w 19"/>
                  <a:gd name="T5" fmla="*/ 0 h 11"/>
                  <a:gd name="T6" fmla="*/ 0 w 19"/>
                  <a:gd name="T7" fmla="*/ 0 h 11"/>
                  <a:gd name="T8" fmla="*/ 0 w 19"/>
                  <a:gd name="T9" fmla="*/ 0 h 11"/>
                  <a:gd name="T10" fmla="*/ 0 w 19"/>
                  <a:gd name="T11" fmla="*/ 0 h 11"/>
                  <a:gd name="T12" fmla="*/ 0 w 19"/>
                  <a:gd name="T13" fmla="*/ 0 h 11"/>
                  <a:gd name="T14" fmla="*/ 0 60000 65536"/>
                  <a:gd name="T15" fmla="*/ 0 60000 65536"/>
                  <a:gd name="T16" fmla="*/ 0 60000 65536"/>
                  <a:gd name="T17" fmla="*/ 0 60000 65536"/>
                  <a:gd name="T18" fmla="*/ 0 60000 65536"/>
                  <a:gd name="T19" fmla="*/ 0 60000 65536"/>
                  <a:gd name="T20" fmla="*/ 0 60000 65536"/>
                  <a:gd name="T21" fmla="*/ 0 w 19"/>
                  <a:gd name="T22" fmla="*/ 0 h 11"/>
                  <a:gd name="T23" fmla="*/ 19 w 1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1">
                    <a:moveTo>
                      <a:pt x="10" y="0"/>
                    </a:moveTo>
                    <a:lnTo>
                      <a:pt x="0" y="5"/>
                    </a:lnTo>
                    <a:lnTo>
                      <a:pt x="10" y="10"/>
                    </a:lnTo>
                    <a:lnTo>
                      <a:pt x="10" y="11"/>
                    </a:lnTo>
                    <a:lnTo>
                      <a:pt x="10" y="8"/>
                    </a:lnTo>
                    <a:lnTo>
                      <a:pt x="19" y="4"/>
                    </a:lnTo>
                    <a:lnTo>
                      <a:pt x="10" y="0"/>
                    </a:lnTo>
                    <a:close/>
                  </a:path>
                </a:pathLst>
              </a:custGeom>
              <a:solidFill>
                <a:srgbClr val="ABABAB"/>
              </a:solidFill>
              <a:ln w="0">
                <a:solidFill>
                  <a:srgbClr val="000000"/>
                </a:solidFill>
                <a:round/>
                <a:headEnd/>
                <a:tailEnd/>
              </a:ln>
            </p:spPr>
            <p:txBody>
              <a:bodyPr/>
              <a:lstStyle/>
              <a:p>
                <a:endParaRPr lang="en-US"/>
              </a:p>
            </p:txBody>
          </p:sp>
          <p:sp>
            <p:nvSpPr>
              <p:cNvPr id="20815" name="Freeform 2199"/>
              <p:cNvSpPr>
                <a:spLocks/>
              </p:cNvSpPr>
              <p:nvPr/>
            </p:nvSpPr>
            <p:spPr bwMode="auto">
              <a:xfrm>
                <a:off x="1406" y="1056"/>
                <a:ext cx="7" cy="4"/>
              </a:xfrm>
              <a:custGeom>
                <a:avLst/>
                <a:gdLst>
                  <a:gd name="T0" fmla="*/ 0 w 21"/>
                  <a:gd name="T1" fmla="*/ 0 h 12"/>
                  <a:gd name="T2" fmla="*/ 0 w 21"/>
                  <a:gd name="T3" fmla="*/ 0 h 12"/>
                  <a:gd name="T4" fmla="*/ 0 w 21"/>
                  <a:gd name="T5" fmla="*/ 0 h 12"/>
                  <a:gd name="T6" fmla="*/ 0 w 21"/>
                  <a:gd name="T7" fmla="*/ 0 h 12"/>
                  <a:gd name="T8" fmla="*/ 0 w 21"/>
                  <a:gd name="T9" fmla="*/ 0 h 12"/>
                  <a:gd name="T10" fmla="*/ 0 w 21"/>
                  <a:gd name="T11" fmla="*/ 0 h 12"/>
                  <a:gd name="T12" fmla="*/ 0 60000 65536"/>
                  <a:gd name="T13" fmla="*/ 0 60000 65536"/>
                  <a:gd name="T14" fmla="*/ 0 60000 65536"/>
                  <a:gd name="T15" fmla="*/ 0 60000 65536"/>
                  <a:gd name="T16" fmla="*/ 0 60000 65536"/>
                  <a:gd name="T17" fmla="*/ 0 60000 65536"/>
                  <a:gd name="T18" fmla="*/ 0 w 21"/>
                  <a:gd name="T19" fmla="*/ 0 h 12"/>
                  <a:gd name="T20" fmla="*/ 21 w 21"/>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1" h="12">
                    <a:moveTo>
                      <a:pt x="2" y="2"/>
                    </a:moveTo>
                    <a:lnTo>
                      <a:pt x="0" y="8"/>
                    </a:lnTo>
                    <a:lnTo>
                      <a:pt x="11" y="12"/>
                    </a:lnTo>
                    <a:lnTo>
                      <a:pt x="21" y="6"/>
                    </a:lnTo>
                    <a:lnTo>
                      <a:pt x="21" y="0"/>
                    </a:lnTo>
                    <a:lnTo>
                      <a:pt x="2" y="2"/>
                    </a:lnTo>
                    <a:close/>
                  </a:path>
                </a:pathLst>
              </a:custGeom>
              <a:solidFill>
                <a:srgbClr val="ABABAB"/>
              </a:solidFill>
              <a:ln w="0">
                <a:solidFill>
                  <a:srgbClr val="000000"/>
                </a:solidFill>
                <a:round/>
                <a:headEnd/>
                <a:tailEnd/>
              </a:ln>
            </p:spPr>
            <p:txBody>
              <a:bodyPr/>
              <a:lstStyle/>
              <a:p>
                <a:endParaRPr lang="en-US"/>
              </a:p>
            </p:txBody>
          </p:sp>
          <p:sp>
            <p:nvSpPr>
              <p:cNvPr id="20816" name="Freeform 2200"/>
              <p:cNvSpPr>
                <a:spLocks/>
              </p:cNvSpPr>
              <p:nvPr/>
            </p:nvSpPr>
            <p:spPr bwMode="auto">
              <a:xfrm>
                <a:off x="1410" y="1058"/>
                <a:ext cx="7" cy="4"/>
              </a:xfrm>
              <a:custGeom>
                <a:avLst/>
                <a:gdLst>
                  <a:gd name="T0" fmla="*/ 0 w 22"/>
                  <a:gd name="T1" fmla="*/ 0 h 11"/>
                  <a:gd name="T2" fmla="*/ 0 w 22"/>
                  <a:gd name="T3" fmla="*/ 0 h 11"/>
                  <a:gd name="T4" fmla="*/ 0 w 22"/>
                  <a:gd name="T5" fmla="*/ 0 h 11"/>
                  <a:gd name="T6" fmla="*/ 0 w 22"/>
                  <a:gd name="T7" fmla="*/ 0 h 11"/>
                  <a:gd name="T8" fmla="*/ 0 w 22"/>
                  <a:gd name="T9" fmla="*/ 0 h 11"/>
                  <a:gd name="T10" fmla="*/ 0 w 22"/>
                  <a:gd name="T11" fmla="*/ 0 h 11"/>
                  <a:gd name="T12" fmla="*/ 0 60000 65536"/>
                  <a:gd name="T13" fmla="*/ 0 60000 65536"/>
                  <a:gd name="T14" fmla="*/ 0 60000 65536"/>
                  <a:gd name="T15" fmla="*/ 0 60000 65536"/>
                  <a:gd name="T16" fmla="*/ 0 60000 65536"/>
                  <a:gd name="T17" fmla="*/ 0 60000 65536"/>
                  <a:gd name="T18" fmla="*/ 0 w 22"/>
                  <a:gd name="T19" fmla="*/ 0 h 11"/>
                  <a:gd name="T20" fmla="*/ 22 w 2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2" h="11">
                    <a:moveTo>
                      <a:pt x="3" y="3"/>
                    </a:moveTo>
                    <a:lnTo>
                      <a:pt x="0" y="7"/>
                    </a:lnTo>
                    <a:lnTo>
                      <a:pt x="12" y="11"/>
                    </a:lnTo>
                    <a:lnTo>
                      <a:pt x="22" y="4"/>
                    </a:lnTo>
                    <a:lnTo>
                      <a:pt x="20" y="0"/>
                    </a:lnTo>
                    <a:lnTo>
                      <a:pt x="3" y="3"/>
                    </a:lnTo>
                    <a:close/>
                  </a:path>
                </a:pathLst>
              </a:custGeom>
              <a:solidFill>
                <a:srgbClr val="ABABAB"/>
              </a:solidFill>
              <a:ln w="0">
                <a:solidFill>
                  <a:srgbClr val="000000"/>
                </a:solidFill>
                <a:round/>
                <a:headEnd/>
                <a:tailEnd/>
              </a:ln>
            </p:spPr>
            <p:txBody>
              <a:bodyPr/>
              <a:lstStyle/>
              <a:p>
                <a:endParaRPr lang="en-US"/>
              </a:p>
            </p:txBody>
          </p:sp>
          <p:sp>
            <p:nvSpPr>
              <p:cNvPr id="20817" name="Freeform 2201"/>
              <p:cNvSpPr>
                <a:spLocks/>
              </p:cNvSpPr>
              <p:nvPr/>
            </p:nvSpPr>
            <p:spPr bwMode="auto">
              <a:xfrm>
                <a:off x="1414" y="1059"/>
                <a:ext cx="7" cy="4"/>
              </a:xfrm>
              <a:custGeom>
                <a:avLst/>
                <a:gdLst>
                  <a:gd name="T0" fmla="*/ 0 w 20"/>
                  <a:gd name="T1" fmla="*/ 0 h 13"/>
                  <a:gd name="T2" fmla="*/ 0 w 20"/>
                  <a:gd name="T3" fmla="*/ 0 h 13"/>
                  <a:gd name="T4" fmla="*/ 0 w 20"/>
                  <a:gd name="T5" fmla="*/ 0 h 13"/>
                  <a:gd name="T6" fmla="*/ 0 w 20"/>
                  <a:gd name="T7" fmla="*/ 0 h 13"/>
                  <a:gd name="T8" fmla="*/ 0 w 20"/>
                  <a:gd name="T9" fmla="*/ 0 h 13"/>
                  <a:gd name="T10" fmla="*/ 0 w 20"/>
                  <a:gd name="T11" fmla="*/ 0 h 13"/>
                  <a:gd name="T12" fmla="*/ 0 60000 65536"/>
                  <a:gd name="T13" fmla="*/ 0 60000 65536"/>
                  <a:gd name="T14" fmla="*/ 0 60000 65536"/>
                  <a:gd name="T15" fmla="*/ 0 60000 65536"/>
                  <a:gd name="T16" fmla="*/ 0 60000 65536"/>
                  <a:gd name="T17" fmla="*/ 0 60000 65536"/>
                  <a:gd name="T18" fmla="*/ 0 w 20"/>
                  <a:gd name="T19" fmla="*/ 0 h 13"/>
                  <a:gd name="T20" fmla="*/ 20 w 2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0" h="13">
                    <a:moveTo>
                      <a:pt x="1" y="3"/>
                    </a:moveTo>
                    <a:lnTo>
                      <a:pt x="0" y="8"/>
                    </a:lnTo>
                    <a:lnTo>
                      <a:pt x="10" y="13"/>
                    </a:lnTo>
                    <a:lnTo>
                      <a:pt x="20" y="5"/>
                    </a:lnTo>
                    <a:lnTo>
                      <a:pt x="20" y="0"/>
                    </a:lnTo>
                    <a:lnTo>
                      <a:pt x="1" y="3"/>
                    </a:lnTo>
                    <a:close/>
                  </a:path>
                </a:pathLst>
              </a:custGeom>
              <a:solidFill>
                <a:srgbClr val="ABABAB"/>
              </a:solidFill>
              <a:ln w="0">
                <a:solidFill>
                  <a:srgbClr val="000000"/>
                </a:solidFill>
                <a:round/>
                <a:headEnd/>
                <a:tailEnd/>
              </a:ln>
            </p:spPr>
            <p:txBody>
              <a:bodyPr/>
              <a:lstStyle/>
              <a:p>
                <a:endParaRPr lang="en-US"/>
              </a:p>
            </p:txBody>
          </p:sp>
          <p:sp>
            <p:nvSpPr>
              <p:cNvPr id="20818" name="Freeform 2202"/>
              <p:cNvSpPr>
                <a:spLocks/>
              </p:cNvSpPr>
              <p:nvPr/>
            </p:nvSpPr>
            <p:spPr bwMode="auto">
              <a:xfrm>
                <a:off x="1418" y="1060"/>
                <a:ext cx="7" cy="5"/>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60000 65536"/>
                  <a:gd name="T13" fmla="*/ 0 60000 65536"/>
                  <a:gd name="T14" fmla="*/ 0 60000 65536"/>
                  <a:gd name="T15" fmla="*/ 0 60000 65536"/>
                  <a:gd name="T16" fmla="*/ 0 60000 65536"/>
                  <a:gd name="T17" fmla="*/ 0 60000 65536"/>
                  <a:gd name="T18" fmla="*/ 0 w 21"/>
                  <a:gd name="T19" fmla="*/ 0 h 13"/>
                  <a:gd name="T20" fmla="*/ 21 w 2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1" h="13">
                    <a:moveTo>
                      <a:pt x="1" y="3"/>
                    </a:moveTo>
                    <a:lnTo>
                      <a:pt x="0" y="9"/>
                    </a:lnTo>
                    <a:lnTo>
                      <a:pt x="10" y="13"/>
                    </a:lnTo>
                    <a:lnTo>
                      <a:pt x="21" y="6"/>
                    </a:lnTo>
                    <a:lnTo>
                      <a:pt x="20" y="0"/>
                    </a:lnTo>
                    <a:lnTo>
                      <a:pt x="1" y="3"/>
                    </a:lnTo>
                    <a:close/>
                  </a:path>
                </a:pathLst>
              </a:custGeom>
              <a:solidFill>
                <a:srgbClr val="ABABAB"/>
              </a:solidFill>
              <a:ln w="0">
                <a:solidFill>
                  <a:srgbClr val="000000"/>
                </a:solidFill>
                <a:round/>
                <a:headEnd/>
                <a:tailEnd/>
              </a:ln>
            </p:spPr>
            <p:txBody>
              <a:bodyPr/>
              <a:lstStyle/>
              <a:p>
                <a:endParaRPr lang="en-US"/>
              </a:p>
            </p:txBody>
          </p:sp>
          <p:sp>
            <p:nvSpPr>
              <p:cNvPr id="20819" name="Freeform 2203"/>
              <p:cNvSpPr>
                <a:spLocks/>
              </p:cNvSpPr>
              <p:nvPr/>
            </p:nvSpPr>
            <p:spPr bwMode="auto">
              <a:xfrm>
                <a:off x="1422" y="1062"/>
                <a:ext cx="7" cy="4"/>
              </a:xfrm>
              <a:custGeom>
                <a:avLst/>
                <a:gdLst>
                  <a:gd name="T0" fmla="*/ 0 w 22"/>
                  <a:gd name="T1" fmla="*/ 0 h 10"/>
                  <a:gd name="T2" fmla="*/ 0 w 22"/>
                  <a:gd name="T3" fmla="*/ 0 h 10"/>
                  <a:gd name="T4" fmla="*/ 0 w 22"/>
                  <a:gd name="T5" fmla="*/ 0 h 10"/>
                  <a:gd name="T6" fmla="*/ 0 w 22"/>
                  <a:gd name="T7" fmla="*/ 0 h 10"/>
                  <a:gd name="T8" fmla="*/ 0 w 22"/>
                  <a:gd name="T9" fmla="*/ 0 h 10"/>
                  <a:gd name="T10" fmla="*/ 0 w 22"/>
                  <a:gd name="T11" fmla="*/ 0 h 10"/>
                  <a:gd name="T12" fmla="*/ 0 60000 65536"/>
                  <a:gd name="T13" fmla="*/ 0 60000 65536"/>
                  <a:gd name="T14" fmla="*/ 0 60000 65536"/>
                  <a:gd name="T15" fmla="*/ 0 60000 65536"/>
                  <a:gd name="T16" fmla="*/ 0 60000 65536"/>
                  <a:gd name="T17" fmla="*/ 0 60000 65536"/>
                  <a:gd name="T18" fmla="*/ 0 w 22"/>
                  <a:gd name="T19" fmla="*/ 0 h 10"/>
                  <a:gd name="T20" fmla="*/ 22 w 22"/>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22" h="10">
                    <a:moveTo>
                      <a:pt x="3" y="1"/>
                    </a:moveTo>
                    <a:lnTo>
                      <a:pt x="0" y="7"/>
                    </a:lnTo>
                    <a:lnTo>
                      <a:pt x="10" y="10"/>
                    </a:lnTo>
                    <a:lnTo>
                      <a:pt x="22" y="6"/>
                    </a:lnTo>
                    <a:lnTo>
                      <a:pt x="21" y="0"/>
                    </a:lnTo>
                    <a:lnTo>
                      <a:pt x="3" y="1"/>
                    </a:lnTo>
                    <a:close/>
                  </a:path>
                </a:pathLst>
              </a:custGeom>
              <a:solidFill>
                <a:srgbClr val="ABABAB"/>
              </a:solidFill>
              <a:ln w="0">
                <a:solidFill>
                  <a:srgbClr val="000000"/>
                </a:solidFill>
                <a:round/>
                <a:headEnd/>
                <a:tailEnd/>
              </a:ln>
            </p:spPr>
            <p:txBody>
              <a:bodyPr/>
              <a:lstStyle/>
              <a:p>
                <a:endParaRPr lang="en-US"/>
              </a:p>
            </p:txBody>
          </p:sp>
          <p:sp>
            <p:nvSpPr>
              <p:cNvPr id="20820" name="Freeform 2204"/>
              <p:cNvSpPr>
                <a:spLocks/>
              </p:cNvSpPr>
              <p:nvPr/>
            </p:nvSpPr>
            <p:spPr bwMode="auto">
              <a:xfrm>
                <a:off x="1426" y="1064"/>
                <a:ext cx="7" cy="4"/>
              </a:xfrm>
              <a:custGeom>
                <a:avLst/>
                <a:gdLst>
                  <a:gd name="T0" fmla="*/ 0 w 23"/>
                  <a:gd name="T1" fmla="*/ 0 h 12"/>
                  <a:gd name="T2" fmla="*/ 0 w 23"/>
                  <a:gd name="T3" fmla="*/ 0 h 12"/>
                  <a:gd name="T4" fmla="*/ 0 w 23"/>
                  <a:gd name="T5" fmla="*/ 0 h 12"/>
                  <a:gd name="T6" fmla="*/ 0 w 23"/>
                  <a:gd name="T7" fmla="*/ 0 h 12"/>
                  <a:gd name="T8" fmla="*/ 0 w 23"/>
                  <a:gd name="T9" fmla="*/ 0 h 12"/>
                  <a:gd name="T10" fmla="*/ 0 w 23"/>
                  <a:gd name="T11" fmla="*/ 0 h 12"/>
                  <a:gd name="T12" fmla="*/ 0 60000 65536"/>
                  <a:gd name="T13" fmla="*/ 0 60000 65536"/>
                  <a:gd name="T14" fmla="*/ 0 60000 65536"/>
                  <a:gd name="T15" fmla="*/ 0 60000 65536"/>
                  <a:gd name="T16" fmla="*/ 0 60000 65536"/>
                  <a:gd name="T17" fmla="*/ 0 60000 65536"/>
                  <a:gd name="T18" fmla="*/ 0 w 23"/>
                  <a:gd name="T19" fmla="*/ 0 h 12"/>
                  <a:gd name="T20" fmla="*/ 23 w 2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23" h="12">
                    <a:moveTo>
                      <a:pt x="3" y="2"/>
                    </a:moveTo>
                    <a:lnTo>
                      <a:pt x="0" y="7"/>
                    </a:lnTo>
                    <a:lnTo>
                      <a:pt x="12" y="12"/>
                    </a:lnTo>
                    <a:lnTo>
                      <a:pt x="23" y="6"/>
                    </a:lnTo>
                    <a:lnTo>
                      <a:pt x="22" y="0"/>
                    </a:lnTo>
                    <a:lnTo>
                      <a:pt x="3" y="2"/>
                    </a:lnTo>
                    <a:close/>
                  </a:path>
                </a:pathLst>
              </a:custGeom>
              <a:solidFill>
                <a:srgbClr val="ABABAB"/>
              </a:solidFill>
              <a:ln w="0">
                <a:solidFill>
                  <a:srgbClr val="000000"/>
                </a:solidFill>
                <a:round/>
                <a:headEnd/>
                <a:tailEnd/>
              </a:ln>
            </p:spPr>
            <p:txBody>
              <a:bodyPr/>
              <a:lstStyle/>
              <a:p>
                <a:endParaRPr lang="en-US"/>
              </a:p>
            </p:txBody>
          </p:sp>
          <p:sp>
            <p:nvSpPr>
              <p:cNvPr id="20821" name="Freeform 2205"/>
              <p:cNvSpPr>
                <a:spLocks/>
              </p:cNvSpPr>
              <p:nvPr/>
            </p:nvSpPr>
            <p:spPr bwMode="auto">
              <a:xfrm>
                <a:off x="1430" y="1065"/>
                <a:ext cx="8" cy="4"/>
              </a:xfrm>
              <a:custGeom>
                <a:avLst/>
                <a:gdLst>
                  <a:gd name="T0" fmla="*/ 0 w 23"/>
                  <a:gd name="T1" fmla="*/ 0 h 13"/>
                  <a:gd name="T2" fmla="*/ 0 w 23"/>
                  <a:gd name="T3" fmla="*/ 0 h 13"/>
                  <a:gd name="T4" fmla="*/ 0 w 23"/>
                  <a:gd name="T5" fmla="*/ 0 h 13"/>
                  <a:gd name="T6" fmla="*/ 0 w 23"/>
                  <a:gd name="T7" fmla="*/ 0 h 13"/>
                  <a:gd name="T8" fmla="*/ 0 w 23"/>
                  <a:gd name="T9" fmla="*/ 0 h 13"/>
                  <a:gd name="T10" fmla="*/ 0 w 23"/>
                  <a:gd name="T11" fmla="*/ 0 h 13"/>
                  <a:gd name="T12" fmla="*/ 0 60000 65536"/>
                  <a:gd name="T13" fmla="*/ 0 60000 65536"/>
                  <a:gd name="T14" fmla="*/ 0 60000 65536"/>
                  <a:gd name="T15" fmla="*/ 0 60000 65536"/>
                  <a:gd name="T16" fmla="*/ 0 60000 65536"/>
                  <a:gd name="T17" fmla="*/ 0 60000 65536"/>
                  <a:gd name="T18" fmla="*/ 0 w 23"/>
                  <a:gd name="T19" fmla="*/ 0 h 13"/>
                  <a:gd name="T20" fmla="*/ 23 w 2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3" h="13">
                    <a:moveTo>
                      <a:pt x="1" y="3"/>
                    </a:moveTo>
                    <a:lnTo>
                      <a:pt x="0" y="9"/>
                    </a:lnTo>
                    <a:lnTo>
                      <a:pt x="12" y="13"/>
                    </a:lnTo>
                    <a:lnTo>
                      <a:pt x="23" y="6"/>
                    </a:lnTo>
                    <a:lnTo>
                      <a:pt x="22" y="0"/>
                    </a:lnTo>
                    <a:lnTo>
                      <a:pt x="1" y="3"/>
                    </a:lnTo>
                    <a:close/>
                  </a:path>
                </a:pathLst>
              </a:custGeom>
              <a:solidFill>
                <a:srgbClr val="ABABAB"/>
              </a:solidFill>
              <a:ln w="0">
                <a:solidFill>
                  <a:srgbClr val="000000"/>
                </a:solidFill>
                <a:round/>
                <a:headEnd/>
                <a:tailEnd/>
              </a:ln>
            </p:spPr>
            <p:txBody>
              <a:bodyPr/>
              <a:lstStyle/>
              <a:p>
                <a:endParaRPr lang="en-US"/>
              </a:p>
            </p:txBody>
          </p:sp>
          <p:sp>
            <p:nvSpPr>
              <p:cNvPr id="20822" name="Freeform 2206"/>
              <p:cNvSpPr>
                <a:spLocks/>
              </p:cNvSpPr>
              <p:nvPr/>
            </p:nvSpPr>
            <p:spPr bwMode="auto">
              <a:xfrm>
                <a:off x="1434" y="1066"/>
                <a:ext cx="7" cy="5"/>
              </a:xfrm>
              <a:custGeom>
                <a:avLst/>
                <a:gdLst>
                  <a:gd name="T0" fmla="*/ 0 w 21"/>
                  <a:gd name="T1" fmla="*/ 0 h 14"/>
                  <a:gd name="T2" fmla="*/ 0 w 21"/>
                  <a:gd name="T3" fmla="*/ 0 h 14"/>
                  <a:gd name="T4" fmla="*/ 0 w 21"/>
                  <a:gd name="T5" fmla="*/ 0 h 14"/>
                  <a:gd name="T6" fmla="*/ 0 w 21"/>
                  <a:gd name="T7" fmla="*/ 0 h 14"/>
                  <a:gd name="T8" fmla="*/ 0 w 21"/>
                  <a:gd name="T9" fmla="*/ 0 h 14"/>
                  <a:gd name="T10" fmla="*/ 0 w 21"/>
                  <a:gd name="T11" fmla="*/ 0 h 14"/>
                  <a:gd name="T12" fmla="*/ 0 60000 65536"/>
                  <a:gd name="T13" fmla="*/ 0 60000 65536"/>
                  <a:gd name="T14" fmla="*/ 0 60000 65536"/>
                  <a:gd name="T15" fmla="*/ 0 60000 65536"/>
                  <a:gd name="T16" fmla="*/ 0 60000 65536"/>
                  <a:gd name="T17" fmla="*/ 0 60000 65536"/>
                  <a:gd name="T18" fmla="*/ 0 w 21"/>
                  <a:gd name="T19" fmla="*/ 0 h 14"/>
                  <a:gd name="T20" fmla="*/ 21 w 2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1" h="14">
                    <a:moveTo>
                      <a:pt x="1" y="3"/>
                    </a:moveTo>
                    <a:lnTo>
                      <a:pt x="0" y="11"/>
                    </a:lnTo>
                    <a:lnTo>
                      <a:pt x="11" y="14"/>
                    </a:lnTo>
                    <a:lnTo>
                      <a:pt x="21" y="6"/>
                    </a:lnTo>
                    <a:lnTo>
                      <a:pt x="21" y="0"/>
                    </a:lnTo>
                    <a:lnTo>
                      <a:pt x="1" y="3"/>
                    </a:lnTo>
                    <a:close/>
                  </a:path>
                </a:pathLst>
              </a:custGeom>
              <a:solidFill>
                <a:srgbClr val="ABABAB"/>
              </a:solidFill>
              <a:ln w="0">
                <a:solidFill>
                  <a:srgbClr val="000000"/>
                </a:solidFill>
                <a:round/>
                <a:headEnd/>
                <a:tailEnd/>
              </a:ln>
            </p:spPr>
            <p:txBody>
              <a:bodyPr/>
              <a:lstStyle/>
              <a:p>
                <a:endParaRPr lang="en-US"/>
              </a:p>
            </p:txBody>
          </p:sp>
          <p:sp>
            <p:nvSpPr>
              <p:cNvPr id="20823" name="Freeform 2207"/>
              <p:cNvSpPr>
                <a:spLocks/>
              </p:cNvSpPr>
              <p:nvPr/>
            </p:nvSpPr>
            <p:spPr bwMode="auto">
              <a:xfrm>
                <a:off x="1438" y="1068"/>
                <a:ext cx="7" cy="4"/>
              </a:xfrm>
              <a:custGeom>
                <a:avLst/>
                <a:gdLst>
                  <a:gd name="T0" fmla="*/ 0 w 23"/>
                  <a:gd name="T1" fmla="*/ 0 h 13"/>
                  <a:gd name="T2" fmla="*/ 0 w 23"/>
                  <a:gd name="T3" fmla="*/ 0 h 13"/>
                  <a:gd name="T4" fmla="*/ 0 w 23"/>
                  <a:gd name="T5" fmla="*/ 0 h 13"/>
                  <a:gd name="T6" fmla="*/ 0 w 23"/>
                  <a:gd name="T7" fmla="*/ 0 h 13"/>
                  <a:gd name="T8" fmla="*/ 0 w 23"/>
                  <a:gd name="T9" fmla="*/ 0 h 13"/>
                  <a:gd name="T10" fmla="*/ 0 w 23"/>
                  <a:gd name="T11" fmla="*/ 0 h 13"/>
                  <a:gd name="T12" fmla="*/ 0 60000 65536"/>
                  <a:gd name="T13" fmla="*/ 0 60000 65536"/>
                  <a:gd name="T14" fmla="*/ 0 60000 65536"/>
                  <a:gd name="T15" fmla="*/ 0 60000 65536"/>
                  <a:gd name="T16" fmla="*/ 0 60000 65536"/>
                  <a:gd name="T17" fmla="*/ 0 60000 65536"/>
                  <a:gd name="T18" fmla="*/ 0 w 23"/>
                  <a:gd name="T19" fmla="*/ 0 h 13"/>
                  <a:gd name="T20" fmla="*/ 23 w 2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3" h="13">
                    <a:moveTo>
                      <a:pt x="3" y="3"/>
                    </a:moveTo>
                    <a:lnTo>
                      <a:pt x="0" y="10"/>
                    </a:lnTo>
                    <a:lnTo>
                      <a:pt x="12" y="13"/>
                    </a:lnTo>
                    <a:lnTo>
                      <a:pt x="23" y="6"/>
                    </a:lnTo>
                    <a:lnTo>
                      <a:pt x="22" y="0"/>
                    </a:lnTo>
                    <a:lnTo>
                      <a:pt x="3" y="3"/>
                    </a:lnTo>
                    <a:close/>
                  </a:path>
                </a:pathLst>
              </a:custGeom>
              <a:solidFill>
                <a:srgbClr val="ABABAB"/>
              </a:solidFill>
              <a:ln w="0">
                <a:solidFill>
                  <a:srgbClr val="000000"/>
                </a:solidFill>
                <a:round/>
                <a:headEnd/>
                <a:tailEnd/>
              </a:ln>
            </p:spPr>
            <p:txBody>
              <a:bodyPr/>
              <a:lstStyle/>
              <a:p>
                <a:endParaRPr lang="en-US"/>
              </a:p>
            </p:txBody>
          </p:sp>
        </p:grpSp>
        <p:sp>
          <p:nvSpPr>
            <p:cNvPr id="20578" name="Text Box 2445"/>
            <p:cNvSpPr txBox="1">
              <a:spLocks noChangeArrowheads="1"/>
            </p:cNvSpPr>
            <p:nvPr/>
          </p:nvSpPr>
          <p:spPr bwMode="auto">
            <a:xfrm>
              <a:off x="4849176" y="5359797"/>
              <a:ext cx="789159" cy="383810"/>
            </a:xfrm>
            <a:prstGeom prst="rect">
              <a:avLst/>
            </a:prstGeom>
            <a:noFill/>
            <a:ln w="9525">
              <a:noFill/>
              <a:miter lim="800000"/>
              <a:headEnd/>
              <a:tailEnd/>
            </a:ln>
          </p:spPr>
          <p:txBody>
            <a:bodyPr lIns="62573" tIns="31287" rIns="62573" bIns="31287"/>
            <a:lstStyle/>
            <a:p>
              <a:pPr algn="ctr"/>
              <a:r>
                <a:rPr lang="en-US" sz="800">
                  <a:solidFill>
                    <a:srgbClr val="000000"/>
                  </a:solidFill>
                </a:rPr>
                <a:t>Access</a:t>
              </a:r>
            </a:p>
            <a:p>
              <a:pPr algn="ctr"/>
              <a:r>
                <a:rPr lang="en-US" sz="800">
                  <a:solidFill>
                    <a:srgbClr val="000000"/>
                  </a:solidFill>
                </a:rPr>
                <a:t>GIS / Map</a:t>
              </a:r>
              <a:endParaRPr lang="en-US"/>
            </a:p>
          </p:txBody>
        </p:sp>
        <p:pic>
          <p:nvPicPr>
            <p:cNvPr id="20579" name="Picture 2448" descr="satellite-navstar"/>
            <p:cNvPicPr>
              <a:picLocks noChangeAspect="1" noChangeArrowheads="1"/>
            </p:cNvPicPr>
            <p:nvPr/>
          </p:nvPicPr>
          <p:blipFill>
            <a:blip r:embed="rId13" cstate="print"/>
            <a:srcRect/>
            <a:stretch>
              <a:fillRect/>
            </a:stretch>
          </p:blipFill>
          <p:spPr bwMode="auto">
            <a:xfrm>
              <a:off x="4002453" y="2965212"/>
              <a:ext cx="1269080" cy="591978"/>
            </a:xfrm>
            <a:prstGeom prst="rect">
              <a:avLst/>
            </a:prstGeom>
            <a:noFill/>
            <a:ln w="9525">
              <a:noFill/>
              <a:miter lim="800000"/>
              <a:headEnd/>
              <a:tailEnd/>
            </a:ln>
          </p:spPr>
        </p:pic>
        <p:sp>
          <p:nvSpPr>
            <p:cNvPr id="20580" name="Text Box 2449"/>
            <p:cNvSpPr txBox="1">
              <a:spLocks noChangeArrowheads="1"/>
            </p:cNvSpPr>
            <p:nvPr/>
          </p:nvSpPr>
          <p:spPr bwMode="auto">
            <a:xfrm>
              <a:off x="4783580" y="3161021"/>
              <a:ext cx="516066" cy="525625"/>
            </a:xfrm>
            <a:prstGeom prst="rect">
              <a:avLst/>
            </a:prstGeom>
            <a:noFill/>
            <a:ln w="9525">
              <a:noFill/>
              <a:miter lim="800000"/>
              <a:headEnd/>
              <a:tailEnd/>
            </a:ln>
          </p:spPr>
          <p:txBody>
            <a:bodyPr lIns="62573" tIns="31287" rIns="62573" bIns="31287"/>
            <a:lstStyle/>
            <a:p>
              <a:r>
                <a:rPr lang="en-US" sz="1200" b="1">
                  <a:solidFill>
                    <a:srgbClr val="FFFF00"/>
                  </a:solidFill>
                </a:rPr>
                <a:t>GPS</a:t>
              </a:r>
              <a:endParaRPr lang="en-US"/>
            </a:p>
          </p:txBody>
        </p:sp>
        <p:sp>
          <p:nvSpPr>
            <p:cNvPr id="20581" name="AutoShape 2452"/>
            <p:cNvSpPr>
              <a:spLocks noChangeArrowheads="1"/>
            </p:cNvSpPr>
            <p:nvPr/>
          </p:nvSpPr>
          <p:spPr bwMode="auto">
            <a:xfrm rot="12592678">
              <a:off x="3318381" y="2606122"/>
              <a:ext cx="830659" cy="223130"/>
            </a:xfrm>
            <a:prstGeom prst="lightningBolt">
              <a:avLst/>
            </a:prstGeom>
            <a:solidFill>
              <a:srgbClr val="FFFF00"/>
            </a:solidFill>
            <a:ln w="9525">
              <a:solidFill>
                <a:srgbClr val="000000"/>
              </a:solidFill>
              <a:miter lim="800000"/>
              <a:headEnd/>
              <a:tailEnd/>
            </a:ln>
          </p:spPr>
          <p:txBody>
            <a:bodyPr rot="10800000" lIns="62573" tIns="31287" rIns="62573" bIns="31287" anchor="ctr"/>
            <a:lstStyle/>
            <a:p>
              <a:pPr algn="ctr"/>
              <a:endParaRPr lang="en-US"/>
            </a:p>
          </p:txBody>
        </p:sp>
        <p:sp>
          <p:nvSpPr>
            <p:cNvPr id="20582" name="AutoShape 2453"/>
            <p:cNvSpPr>
              <a:spLocks noChangeArrowheads="1"/>
            </p:cNvSpPr>
            <p:nvPr/>
          </p:nvSpPr>
          <p:spPr bwMode="auto">
            <a:xfrm rot="9007322" flipV="1">
              <a:off x="3318381" y="3743892"/>
              <a:ext cx="830659" cy="223130"/>
            </a:xfrm>
            <a:prstGeom prst="lightningBolt">
              <a:avLst/>
            </a:prstGeom>
            <a:solidFill>
              <a:srgbClr val="FFFF00"/>
            </a:solidFill>
            <a:ln w="9525">
              <a:solidFill>
                <a:srgbClr val="000000"/>
              </a:solidFill>
              <a:miter lim="800000"/>
              <a:headEnd/>
              <a:tailEnd/>
            </a:ln>
          </p:spPr>
          <p:txBody>
            <a:bodyPr lIns="62573" tIns="31287" rIns="62573" bIns="31287" anchor="ctr"/>
            <a:lstStyle/>
            <a:p>
              <a:pPr algn="ctr"/>
              <a:endParaRPr lang="en-US"/>
            </a:p>
          </p:txBody>
        </p:sp>
        <p:sp>
          <p:nvSpPr>
            <p:cNvPr id="20583" name="AutoShape 2454"/>
            <p:cNvSpPr>
              <a:spLocks noChangeArrowheads="1"/>
            </p:cNvSpPr>
            <p:nvPr/>
          </p:nvSpPr>
          <p:spPr bwMode="auto">
            <a:xfrm rot="9007322" flipH="1">
              <a:off x="4962296" y="2606122"/>
              <a:ext cx="830659" cy="223130"/>
            </a:xfrm>
            <a:prstGeom prst="lightningBolt">
              <a:avLst/>
            </a:prstGeom>
            <a:solidFill>
              <a:srgbClr val="FFFF00"/>
            </a:solidFill>
            <a:ln w="9525">
              <a:solidFill>
                <a:srgbClr val="000000"/>
              </a:solidFill>
              <a:miter lim="800000"/>
              <a:headEnd/>
              <a:tailEnd/>
            </a:ln>
          </p:spPr>
          <p:txBody>
            <a:bodyPr rot="10800000" lIns="62573" tIns="31287" rIns="62573" bIns="31287" anchor="ctr"/>
            <a:lstStyle/>
            <a:p>
              <a:pPr algn="ctr"/>
              <a:endParaRPr lang="en-US"/>
            </a:p>
          </p:txBody>
        </p:sp>
        <p:sp>
          <p:nvSpPr>
            <p:cNvPr id="20584" name="AutoShape 2455"/>
            <p:cNvSpPr>
              <a:spLocks noChangeArrowheads="1"/>
            </p:cNvSpPr>
            <p:nvPr/>
          </p:nvSpPr>
          <p:spPr bwMode="auto">
            <a:xfrm rot="12592678" flipH="1" flipV="1">
              <a:off x="4962296" y="3743892"/>
              <a:ext cx="830659" cy="223130"/>
            </a:xfrm>
            <a:prstGeom prst="lightningBolt">
              <a:avLst/>
            </a:prstGeom>
            <a:solidFill>
              <a:srgbClr val="FFFF00"/>
            </a:solidFill>
            <a:ln w="9525">
              <a:solidFill>
                <a:srgbClr val="000000"/>
              </a:solidFill>
              <a:miter lim="800000"/>
              <a:headEnd/>
              <a:tailEnd/>
            </a:ln>
          </p:spPr>
          <p:txBody>
            <a:bodyPr lIns="62573" tIns="31287" rIns="62573" bIns="31287" anchor="ctr"/>
            <a:lstStyle/>
            <a:p>
              <a:pPr algn="ctr"/>
              <a:endParaRPr lang="en-US"/>
            </a:p>
          </p:txBody>
        </p:sp>
        <p:sp>
          <p:nvSpPr>
            <p:cNvPr id="20585" name="Text Box 2456"/>
            <p:cNvSpPr txBox="1">
              <a:spLocks noChangeArrowheads="1"/>
            </p:cNvSpPr>
            <p:nvPr/>
          </p:nvSpPr>
          <p:spPr bwMode="auto">
            <a:xfrm rot="2298059">
              <a:off x="3549306" y="2507242"/>
              <a:ext cx="795183" cy="423492"/>
            </a:xfrm>
            <a:prstGeom prst="rect">
              <a:avLst/>
            </a:prstGeom>
            <a:noFill/>
            <a:ln w="9525">
              <a:noFill/>
              <a:miter lim="800000"/>
              <a:headEnd/>
              <a:tailEnd/>
            </a:ln>
          </p:spPr>
          <p:txBody>
            <a:bodyPr lIns="62573" tIns="31287" rIns="62573" bIns="31287"/>
            <a:lstStyle/>
            <a:p>
              <a:r>
                <a:rPr lang="en-US" sz="1000" b="1">
                  <a:solidFill>
                    <a:srgbClr val="FF0000"/>
                  </a:solidFill>
                </a:rPr>
                <a:t>GPS Time</a:t>
              </a:r>
              <a:endParaRPr lang="en-US"/>
            </a:p>
          </p:txBody>
        </p:sp>
        <p:sp>
          <p:nvSpPr>
            <p:cNvPr id="20586" name="Text Box 2457"/>
            <p:cNvSpPr txBox="1">
              <a:spLocks noChangeArrowheads="1"/>
            </p:cNvSpPr>
            <p:nvPr/>
          </p:nvSpPr>
          <p:spPr bwMode="auto">
            <a:xfrm rot="19358811">
              <a:off x="4910756" y="2501388"/>
              <a:ext cx="795183" cy="424143"/>
            </a:xfrm>
            <a:prstGeom prst="rect">
              <a:avLst/>
            </a:prstGeom>
            <a:noFill/>
            <a:ln w="9525">
              <a:noFill/>
              <a:miter lim="800000"/>
              <a:headEnd/>
              <a:tailEnd/>
            </a:ln>
          </p:spPr>
          <p:txBody>
            <a:bodyPr lIns="62573" tIns="31287" rIns="62573" bIns="31287"/>
            <a:lstStyle/>
            <a:p>
              <a:r>
                <a:rPr lang="en-US" sz="1000" b="1">
                  <a:solidFill>
                    <a:srgbClr val="FF0000"/>
                  </a:solidFill>
                </a:rPr>
                <a:t>GPS Time</a:t>
              </a:r>
              <a:endParaRPr lang="en-US"/>
            </a:p>
          </p:txBody>
        </p:sp>
        <p:grpSp>
          <p:nvGrpSpPr>
            <p:cNvPr id="12" name="Group 2458"/>
            <p:cNvGrpSpPr>
              <a:grpSpLocks/>
            </p:cNvGrpSpPr>
            <p:nvPr/>
          </p:nvGrpSpPr>
          <p:grpSpPr bwMode="auto">
            <a:xfrm rot="2113375">
              <a:off x="1871924" y="4060047"/>
              <a:ext cx="670016" cy="115794"/>
              <a:chOff x="1637" y="1659"/>
              <a:chExt cx="517" cy="83"/>
            </a:xfrm>
          </p:grpSpPr>
          <p:sp>
            <p:nvSpPr>
              <p:cNvPr id="20619" name="Line 2459"/>
              <p:cNvSpPr>
                <a:spLocks noChangeShapeType="1"/>
              </p:cNvSpPr>
              <p:nvPr/>
            </p:nvSpPr>
            <p:spPr bwMode="auto">
              <a:xfrm flipV="1">
                <a:off x="1658" y="1718"/>
                <a:ext cx="318" cy="12"/>
              </a:xfrm>
              <a:prstGeom prst="line">
                <a:avLst/>
              </a:prstGeom>
              <a:noFill/>
              <a:ln w="6350">
                <a:solidFill>
                  <a:srgbClr val="000000"/>
                </a:solidFill>
                <a:round/>
                <a:headEnd/>
                <a:tailEnd/>
              </a:ln>
            </p:spPr>
            <p:txBody>
              <a:bodyPr/>
              <a:lstStyle/>
              <a:p>
                <a:endParaRPr lang="en-US"/>
              </a:p>
            </p:txBody>
          </p:sp>
          <p:sp>
            <p:nvSpPr>
              <p:cNvPr id="20620" name="Freeform 2460"/>
              <p:cNvSpPr>
                <a:spLocks/>
              </p:cNvSpPr>
              <p:nvPr/>
            </p:nvSpPr>
            <p:spPr bwMode="auto">
              <a:xfrm>
                <a:off x="1637" y="1717"/>
                <a:ext cx="30" cy="25"/>
              </a:xfrm>
              <a:custGeom>
                <a:avLst/>
                <a:gdLst>
                  <a:gd name="T0" fmla="*/ 0 w 88"/>
                  <a:gd name="T1" fmla="*/ 0 h 75"/>
                  <a:gd name="T2" fmla="*/ 0 w 88"/>
                  <a:gd name="T3" fmla="*/ 0 h 75"/>
                  <a:gd name="T4" fmla="*/ 0 w 88"/>
                  <a:gd name="T5" fmla="*/ 0 h 75"/>
                  <a:gd name="T6" fmla="*/ 0 w 88"/>
                  <a:gd name="T7" fmla="*/ 0 h 75"/>
                  <a:gd name="T8" fmla="*/ 0 w 88"/>
                  <a:gd name="T9" fmla="*/ 0 h 75"/>
                  <a:gd name="T10" fmla="*/ 0 60000 65536"/>
                  <a:gd name="T11" fmla="*/ 0 60000 65536"/>
                  <a:gd name="T12" fmla="*/ 0 60000 65536"/>
                  <a:gd name="T13" fmla="*/ 0 60000 65536"/>
                  <a:gd name="T14" fmla="*/ 0 60000 65536"/>
                  <a:gd name="T15" fmla="*/ 0 w 88"/>
                  <a:gd name="T16" fmla="*/ 0 h 75"/>
                  <a:gd name="T17" fmla="*/ 88 w 88"/>
                  <a:gd name="T18" fmla="*/ 75 h 75"/>
                </a:gdLst>
                <a:ahLst/>
                <a:cxnLst>
                  <a:cxn ang="T10">
                    <a:pos x="T0" y="T1"/>
                  </a:cxn>
                  <a:cxn ang="T11">
                    <a:pos x="T2" y="T3"/>
                  </a:cxn>
                  <a:cxn ang="T12">
                    <a:pos x="T4" y="T5"/>
                  </a:cxn>
                  <a:cxn ang="T13">
                    <a:pos x="T6" y="T7"/>
                  </a:cxn>
                  <a:cxn ang="T14">
                    <a:pos x="T8" y="T9"/>
                  </a:cxn>
                </a:cxnLst>
                <a:rect l="T15" t="T16" r="T17" b="T18"/>
                <a:pathLst>
                  <a:path w="88" h="75">
                    <a:moveTo>
                      <a:pt x="85" y="0"/>
                    </a:moveTo>
                    <a:lnTo>
                      <a:pt x="74" y="38"/>
                    </a:lnTo>
                    <a:lnTo>
                      <a:pt x="88" y="75"/>
                    </a:lnTo>
                    <a:lnTo>
                      <a:pt x="0" y="41"/>
                    </a:lnTo>
                    <a:lnTo>
                      <a:pt x="85" y="0"/>
                    </a:lnTo>
                    <a:close/>
                  </a:path>
                </a:pathLst>
              </a:custGeom>
              <a:solidFill>
                <a:srgbClr val="000000"/>
              </a:solidFill>
              <a:ln w="9525">
                <a:noFill/>
                <a:round/>
                <a:headEnd/>
                <a:tailEnd/>
              </a:ln>
            </p:spPr>
            <p:txBody>
              <a:bodyPr/>
              <a:lstStyle/>
              <a:p>
                <a:endParaRPr lang="en-US"/>
              </a:p>
            </p:txBody>
          </p:sp>
          <p:sp>
            <p:nvSpPr>
              <p:cNvPr id="20621" name="Line 2461"/>
              <p:cNvSpPr>
                <a:spLocks noChangeShapeType="1"/>
              </p:cNvSpPr>
              <p:nvPr/>
            </p:nvSpPr>
            <p:spPr bwMode="auto">
              <a:xfrm flipV="1">
                <a:off x="1815" y="1671"/>
                <a:ext cx="317" cy="12"/>
              </a:xfrm>
              <a:prstGeom prst="line">
                <a:avLst/>
              </a:prstGeom>
              <a:noFill/>
              <a:ln w="6350">
                <a:solidFill>
                  <a:srgbClr val="000000"/>
                </a:solidFill>
                <a:round/>
                <a:headEnd/>
                <a:tailEnd/>
              </a:ln>
            </p:spPr>
            <p:txBody>
              <a:bodyPr/>
              <a:lstStyle/>
              <a:p>
                <a:endParaRPr lang="en-US"/>
              </a:p>
            </p:txBody>
          </p:sp>
          <p:sp>
            <p:nvSpPr>
              <p:cNvPr id="20622" name="Freeform 2462"/>
              <p:cNvSpPr>
                <a:spLocks/>
              </p:cNvSpPr>
              <p:nvPr/>
            </p:nvSpPr>
            <p:spPr bwMode="auto">
              <a:xfrm>
                <a:off x="2124" y="1659"/>
                <a:ext cx="30" cy="25"/>
              </a:xfrm>
              <a:custGeom>
                <a:avLst/>
                <a:gdLst>
                  <a:gd name="T0" fmla="*/ 0 w 89"/>
                  <a:gd name="T1" fmla="*/ 0 h 75"/>
                  <a:gd name="T2" fmla="*/ 0 w 89"/>
                  <a:gd name="T3" fmla="*/ 0 h 75"/>
                  <a:gd name="T4" fmla="*/ 0 w 89"/>
                  <a:gd name="T5" fmla="*/ 0 h 75"/>
                  <a:gd name="T6" fmla="*/ 0 w 89"/>
                  <a:gd name="T7" fmla="*/ 0 h 75"/>
                  <a:gd name="T8" fmla="*/ 0 w 89"/>
                  <a:gd name="T9" fmla="*/ 0 h 75"/>
                  <a:gd name="T10" fmla="*/ 0 60000 65536"/>
                  <a:gd name="T11" fmla="*/ 0 60000 65536"/>
                  <a:gd name="T12" fmla="*/ 0 60000 65536"/>
                  <a:gd name="T13" fmla="*/ 0 60000 65536"/>
                  <a:gd name="T14" fmla="*/ 0 60000 65536"/>
                  <a:gd name="T15" fmla="*/ 0 w 89"/>
                  <a:gd name="T16" fmla="*/ 0 h 75"/>
                  <a:gd name="T17" fmla="*/ 89 w 89"/>
                  <a:gd name="T18" fmla="*/ 75 h 75"/>
                </a:gdLst>
                <a:ahLst/>
                <a:cxnLst>
                  <a:cxn ang="T10">
                    <a:pos x="T0" y="T1"/>
                  </a:cxn>
                  <a:cxn ang="T11">
                    <a:pos x="T2" y="T3"/>
                  </a:cxn>
                  <a:cxn ang="T12">
                    <a:pos x="T4" y="T5"/>
                  </a:cxn>
                  <a:cxn ang="T13">
                    <a:pos x="T6" y="T7"/>
                  </a:cxn>
                  <a:cxn ang="T14">
                    <a:pos x="T8" y="T9"/>
                  </a:cxn>
                </a:cxnLst>
                <a:rect l="T15" t="T16" r="T17" b="T18"/>
                <a:pathLst>
                  <a:path w="89" h="75">
                    <a:moveTo>
                      <a:pt x="3" y="75"/>
                    </a:moveTo>
                    <a:lnTo>
                      <a:pt x="15" y="38"/>
                    </a:lnTo>
                    <a:lnTo>
                      <a:pt x="0" y="0"/>
                    </a:lnTo>
                    <a:lnTo>
                      <a:pt x="89" y="35"/>
                    </a:lnTo>
                    <a:lnTo>
                      <a:pt x="3" y="75"/>
                    </a:lnTo>
                    <a:close/>
                  </a:path>
                </a:pathLst>
              </a:custGeom>
              <a:solidFill>
                <a:srgbClr val="000000"/>
              </a:solidFill>
              <a:ln w="9525">
                <a:noFill/>
                <a:round/>
                <a:headEnd/>
                <a:tailEnd/>
              </a:ln>
            </p:spPr>
            <p:txBody>
              <a:bodyPr/>
              <a:lstStyle/>
              <a:p>
                <a:endParaRPr lang="en-US"/>
              </a:p>
            </p:txBody>
          </p:sp>
          <p:sp>
            <p:nvSpPr>
              <p:cNvPr id="20623" name="Line 2463"/>
              <p:cNvSpPr>
                <a:spLocks noChangeShapeType="1"/>
              </p:cNvSpPr>
              <p:nvPr/>
            </p:nvSpPr>
            <p:spPr bwMode="auto">
              <a:xfrm>
                <a:off x="1824" y="1686"/>
                <a:ext cx="147" cy="28"/>
              </a:xfrm>
              <a:prstGeom prst="line">
                <a:avLst/>
              </a:prstGeom>
              <a:noFill/>
              <a:ln w="6350">
                <a:solidFill>
                  <a:srgbClr val="000000"/>
                </a:solidFill>
                <a:round/>
                <a:headEnd/>
                <a:tailEnd/>
              </a:ln>
            </p:spPr>
            <p:txBody>
              <a:bodyPr/>
              <a:lstStyle/>
              <a:p>
                <a:endParaRPr lang="en-US"/>
              </a:p>
            </p:txBody>
          </p:sp>
        </p:grpSp>
        <p:sp>
          <p:nvSpPr>
            <p:cNvPr id="20588" name="Rectangle 2465"/>
            <p:cNvSpPr>
              <a:spLocks noChangeArrowheads="1"/>
            </p:cNvSpPr>
            <p:nvPr/>
          </p:nvSpPr>
          <p:spPr bwMode="auto">
            <a:xfrm>
              <a:off x="916767" y="5486650"/>
              <a:ext cx="999334" cy="211421"/>
            </a:xfrm>
            <a:prstGeom prst="rect">
              <a:avLst/>
            </a:prstGeom>
            <a:noFill/>
            <a:ln w="9525">
              <a:noFill/>
              <a:miter lim="800000"/>
              <a:headEnd/>
              <a:tailEnd/>
            </a:ln>
          </p:spPr>
          <p:txBody>
            <a:bodyPr lIns="0" tIns="0" rIns="0" bIns="0"/>
            <a:lstStyle/>
            <a:p>
              <a:pPr algn="ctr"/>
              <a:r>
                <a:rPr lang="en-US" sz="800" dirty="0">
                  <a:solidFill>
                    <a:srgbClr val="000000"/>
                  </a:solidFill>
                </a:rPr>
                <a:t>Air Traffic Control</a:t>
              </a:r>
              <a:endParaRPr lang="en-US" dirty="0"/>
            </a:p>
          </p:txBody>
        </p:sp>
        <p:grpSp>
          <p:nvGrpSpPr>
            <p:cNvPr id="13" name="Group 2466"/>
            <p:cNvGrpSpPr>
              <a:grpSpLocks/>
            </p:cNvGrpSpPr>
            <p:nvPr/>
          </p:nvGrpSpPr>
          <p:grpSpPr bwMode="auto">
            <a:xfrm rot="14581432">
              <a:off x="2038305" y="4530295"/>
              <a:ext cx="119046" cy="468542"/>
              <a:chOff x="2458" y="1078"/>
              <a:chExt cx="86" cy="138"/>
            </a:xfrm>
          </p:grpSpPr>
          <p:sp>
            <p:nvSpPr>
              <p:cNvPr id="20614" name="Line 2467"/>
              <p:cNvSpPr>
                <a:spLocks noChangeShapeType="1"/>
              </p:cNvSpPr>
              <p:nvPr/>
            </p:nvSpPr>
            <p:spPr bwMode="auto">
              <a:xfrm>
                <a:off x="2466" y="1098"/>
                <a:ext cx="31" cy="71"/>
              </a:xfrm>
              <a:prstGeom prst="line">
                <a:avLst/>
              </a:prstGeom>
              <a:noFill/>
              <a:ln w="6350">
                <a:solidFill>
                  <a:srgbClr val="000000"/>
                </a:solidFill>
                <a:round/>
                <a:headEnd/>
                <a:tailEnd/>
              </a:ln>
            </p:spPr>
            <p:txBody>
              <a:bodyPr/>
              <a:lstStyle/>
              <a:p>
                <a:endParaRPr lang="en-US"/>
              </a:p>
            </p:txBody>
          </p:sp>
          <p:sp>
            <p:nvSpPr>
              <p:cNvPr id="20615" name="Freeform 2468"/>
              <p:cNvSpPr>
                <a:spLocks/>
              </p:cNvSpPr>
              <p:nvPr/>
            </p:nvSpPr>
            <p:spPr bwMode="auto">
              <a:xfrm>
                <a:off x="2458" y="1078"/>
                <a:ext cx="23" cy="31"/>
              </a:xfrm>
              <a:custGeom>
                <a:avLst/>
                <a:gdLst>
                  <a:gd name="T0" fmla="*/ 0 w 70"/>
                  <a:gd name="T1" fmla="*/ 0 h 95"/>
                  <a:gd name="T2" fmla="*/ 0 w 70"/>
                  <a:gd name="T3" fmla="*/ 0 h 95"/>
                  <a:gd name="T4" fmla="*/ 0 w 70"/>
                  <a:gd name="T5" fmla="*/ 0 h 95"/>
                  <a:gd name="T6" fmla="*/ 0 w 70"/>
                  <a:gd name="T7" fmla="*/ 0 h 95"/>
                  <a:gd name="T8" fmla="*/ 0 w 70"/>
                  <a:gd name="T9" fmla="*/ 0 h 95"/>
                  <a:gd name="T10" fmla="*/ 0 60000 65536"/>
                  <a:gd name="T11" fmla="*/ 0 60000 65536"/>
                  <a:gd name="T12" fmla="*/ 0 60000 65536"/>
                  <a:gd name="T13" fmla="*/ 0 60000 65536"/>
                  <a:gd name="T14" fmla="*/ 0 60000 65536"/>
                  <a:gd name="T15" fmla="*/ 0 w 70"/>
                  <a:gd name="T16" fmla="*/ 0 h 95"/>
                  <a:gd name="T17" fmla="*/ 70 w 70"/>
                  <a:gd name="T18" fmla="*/ 95 h 95"/>
                </a:gdLst>
                <a:ahLst/>
                <a:cxnLst>
                  <a:cxn ang="T10">
                    <a:pos x="T0" y="T1"/>
                  </a:cxn>
                  <a:cxn ang="T11">
                    <a:pos x="T2" y="T3"/>
                  </a:cxn>
                  <a:cxn ang="T12">
                    <a:pos x="T4" y="T5"/>
                  </a:cxn>
                  <a:cxn ang="T13">
                    <a:pos x="T6" y="T7"/>
                  </a:cxn>
                  <a:cxn ang="T14">
                    <a:pos x="T8" y="T9"/>
                  </a:cxn>
                </a:cxnLst>
                <a:rect l="T15" t="T16" r="T17" b="T18"/>
                <a:pathLst>
                  <a:path w="70" h="95">
                    <a:moveTo>
                      <a:pt x="70" y="66"/>
                    </a:moveTo>
                    <a:lnTo>
                      <a:pt x="30" y="69"/>
                    </a:lnTo>
                    <a:lnTo>
                      <a:pt x="0" y="95"/>
                    </a:lnTo>
                    <a:lnTo>
                      <a:pt x="1" y="0"/>
                    </a:lnTo>
                    <a:lnTo>
                      <a:pt x="70" y="66"/>
                    </a:lnTo>
                    <a:close/>
                  </a:path>
                </a:pathLst>
              </a:custGeom>
              <a:solidFill>
                <a:srgbClr val="000000"/>
              </a:solidFill>
              <a:ln w="9525">
                <a:noFill/>
                <a:round/>
                <a:headEnd/>
                <a:tailEnd/>
              </a:ln>
            </p:spPr>
            <p:txBody>
              <a:bodyPr/>
              <a:lstStyle/>
              <a:p>
                <a:endParaRPr lang="en-US"/>
              </a:p>
            </p:txBody>
          </p:sp>
          <p:sp>
            <p:nvSpPr>
              <p:cNvPr id="20616" name="Line 2469"/>
              <p:cNvSpPr>
                <a:spLocks noChangeShapeType="1"/>
              </p:cNvSpPr>
              <p:nvPr/>
            </p:nvSpPr>
            <p:spPr bwMode="auto">
              <a:xfrm>
                <a:off x="2505" y="1124"/>
                <a:ext cx="30" cy="72"/>
              </a:xfrm>
              <a:prstGeom prst="line">
                <a:avLst/>
              </a:prstGeom>
              <a:noFill/>
              <a:ln w="6350">
                <a:solidFill>
                  <a:srgbClr val="000000"/>
                </a:solidFill>
                <a:round/>
                <a:headEnd/>
                <a:tailEnd/>
              </a:ln>
            </p:spPr>
            <p:txBody>
              <a:bodyPr/>
              <a:lstStyle/>
              <a:p>
                <a:endParaRPr lang="en-US"/>
              </a:p>
            </p:txBody>
          </p:sp>
          <p:sp>
            <p:nvSpPr>
              <p:cNvPr id="20617" name="Freeform 2470"/>
              <p:cNvSpPr>
                <a:spLocks/>
              </p:cNvSpPr>
              <p:nvPr/>
            </p:nvSpPr>
            <p:spPr bwMode="auto">
              <a:xfrm>
                <a:off x="2521" y="1184"/>
                <a:ext cx="23" cy="32"/>
              </a:xfrm>
              <a:custGeom>
                <a:avLst/>
                <a:gdLst>
                  <a:gd name="T0" fmla="*/ 0 w 69"/>
                  <a:gd name="T1" fmla="*/ 0 h 95"/>
                  <a:gd name="T2" fmla="*/ 0 w 69"/>
                  <a:gd name="T3" fmla="*/ 0 h 95"/>
                  <a:gd name="T4" fmla="*/ 0 w 69"/>
                  <a:gd name="T5" fmla="*/ 0 h 95"/>
                  <a:gd name="T6" fmla="*/ 0 w 69"/>
                  <a:gd name="T7" fmla="*/ 0 h 95"/>
                  <a:gd name="T8" fmla="*/ 0 w 69"/>
                  <a:gd name="T9" fmla="*/ 0 h 95"/>
                  <a:gd name="T10" fmla="*/ 0 60000 65536"/>
                  <a:gd name="T11" fmla="*/ 0 60000 65536"/>
                  <a:gd name="T12" fmla="*/ 0 60000 65536"/>
                  <a:gd name="T13" fmla="*/ 0 60000 65536"/>
                  <a:gd name="T14" fmla="*/ 0 60000 65536"/>
                  <a:gd name="T15" fmla="*/ 0 w 69"/>
                  <a:gd name="T16" fmla="*/ 0 h 95"/>
                  <a:gd name="T17" fmla="*/ 69 w 69"/>
                  <a:gd name="T18" fmla="*/ 95 h 95"/>
                </a:gdLst>
                <a:ahLst/>
                <a:cxnLst>
                  <a:cxn ang="T10">
                    <a:pos x="T0" y="T1"/>
                  </a:cxn>
                  <a:cxn ang="T11">
                    <a:pos x="T2" y="T3"/>
                  </a:cxn>
                  <a:cxn ang="T12">
                    <a:pos x="T4" y="T5"/>
                  </a:cxn>
                  <a:cxn ang="T13">
                    <a:pos x="T6" y="T7"/>
                  </a:cxn>
                  <a:cxn ang="T14">
                    <a:pos x="T8" y="T9"/>
                  </a:cxn>
                </a:cxnLst>
                <a:rect l="T15" t="T16" r="T17" b="T18"/>
                <a:pathLst>
                  <a:path w="69" h="95">
                    <a:moveTo>
                      <a:pt x="0" y="29"/>
                    </a:moveTo>
                    <a:lnTo>
                      <a:pt x="39" y="27"/>
                    </a:lnTo>
                    <a:lnTo>
                      <a:pt x="69" y="0"/>
                    </a:lnTo>
                    <a:lnTo>
                      <a:pt x="68" y="95"/>
                    </a:lnTo>
                    <a:lnTo>
                      <a:pt x="0" y="29"/>
                    </a:lnTo>
                    <a:close/>
                  </a:path>
                </a:pathLst>
              </a:custGeom>
              <a:solidFill>
                <a:srgbClr val="000000"/>
              </a:solidFill>
              <a:ln w="9525">
                <a:noFill/>
                <a:round/>
                <a:headEnd/>
                <a:tailEnd/>
              </a:ln>
            </p:spPr>
            <p:txBody>
              <a:bodyPr/>
              <a:lstStyle/>
              <a:p>
                <a:endParaRPr lang="en-US"/>
              </a:p>
            </p:txBody>
          </p:sp>
          <p:sp>
            <p:nvSpPr>
              <p:cNvPr id="20618" name="Line 2471"/>
              <p:cNvSpPr>
                <a:spLocks noChangeShapeType="1"/>
              </p:cNvSpPr>
              <p:nvPr/>
            </p:nvSpPr>
            <p:spPr bwMode="auto">
              <a:xfrm flipH="1">
                <a:off x="2499" y="1127"/>
                <a:ext cx="5" cy="41"/>
              </a:xfrm>
              <a:prstGeom prst="line">
                <a:avLst/>
              </a:prstGeom>
              <a:noFill/>
              <a:ln w="6350">
                <a:solidFill>
                  <a:srgbClr val="000000"/>
                </a:solidFill>
                <a:round/>
                <a:headEnd/>
                <a:tailEnd/>
              </a:ln>
            </p:spPr>
            <p:txBody>
              <a:bodyPr/>
              <a:lstStyle/>
              <a:p>
                <a:endParaRPr lang="en-US"/>
              </a:p>
            </p:txBody>
          </p:sp>
        </p:grpSp>
        <p:sp>
          <p:nvSpPr>
            <p:cNvPr id="20590" name="Text Box 2472"/>
            <p:cNvSpPr txBox="1">
              <a:spLocks noChangeArrowheads="1"/>
            </p:cNvSpPr>
            <p:nvPr/>
          </p:nvSpPr>
          <p:spPr bwMode="auto">
            <a:xfrm rot="19190350">
              <a:off x="3103521" y="3510047"/>
              <a:ext cx="941770" cy="595882"/>
            </a:xfrm>
            <a:prstGeom prst="rect">
              <a:avLst/>
            </a:prstGeom>
            <a:noFill/>
            <a:ln w="9525">
              <a:noFill/>
              <a:miter lim="800000"/>
              <a:headEnd/>
              <a:tailEnd/>
            </a:ln>
          </p:spPr>
          <p:txBody>
            <a:bodyPr lIns="62573" tIns="31287" rIns="62573" bIns="31287"/>
            <a:lstStyle/>
            <a:p>
              <a:r>
                <a:rPr lang="en-US" sz="1000" b="1">
                  <a:solidFill>
                    <a:srgbClr val="FF0000"/>
                  </a:solidFill>
                </a:rPr>
                <a:t>GPS Time &amp;</a:t>
              </a:r>
            </a:p>
            <a:p>
              <a:r>
                <a:rPr lang="en-US" sz="1000" b="1">
                  <a:solidFill>
                    <a:srgbClr val="FF0000"/>
                  </a:solidFill>
                </a:rPr>
                <a:t>Position</a:t>
              </a:r>
              <a:endParaRPr lang="en-US"/>
            </a:p>
          </p:txBody>
        </p:sp>
        <p:pic>
          <p:nvPicPr>
            <p:cNvPr id="20591" name="Picture 2473" descr="cargo_ship-3"/>
            <p:cNvPicPr>
              <a:picLocks noChangeAspect="1" noChangeArrowheads="1"/>
            </p:cNvPicPr>
            <p:nvPr/>
          </p:nvPicPr>
          <p:blipFill>
            <a:blip r:embed="rId14" cstate="print"/>
            <a:srcRect/>
            <a:stretch>
              <a:fillRect/>
            </a:stretch>
          </p:blipFill>
          <p:spPr bwMode="auto">
            <a:xfrm>
              <a:off x="3402719" y="4627956"/>
              <a:ext cx="1149937" cy="879511"/>
            </a:xfrm>
            <a:prstGeom prst="rect">
              <a:avLst/>
            </a:prstGeom>
            <a:noFill/>
            <a:ln w="9525">
              <a:noFill/>
              <a:miter lim="800000"/>
              <a:headEnd/>
              <a:tailEnd/>
            </a:ln>
          </p:spPr>
        </p:pic>
        <p:sp>
          <p:nvSpPr>
            <p:cNvPr id="20592" name="Rectangle 2474"/>
            <p:cNvSpPr>
              <a:spLocks noChangeArrowheads="1"/>
            </p:cNvSpPr>
            <p:nvPr/>
          </p:nvSpPr>
          <p:spPr bwMode="auto">
            <a:xfrm>
              <a:off x="3636321" y="5507467"/>
              <a:ext cx="734942" cy="303795"/>
            </a:xfrm>
            <a:prstGeom prst="rect">
              <a:avLst/>
            </a:prstGeom>
            <a:noFill/>
            <a:ln w="9525">
              <a:noFill/>
              <a:miter lim="800000"/>
              <a:headEnd/>
              <a:tailEnd/>
            </a:ln>
          </p:spPr>
          <p:txBody>
            <a:bodyPr lIns="0" tIns="0" rIns="0" bIns="0"/>
            <a:lstStyle/>
            <a:p>
              <a:pPr algn="ctr"/>
              <a:r>
                <a:rPr lang="en-US" sz="800">
                  <a:solidFill>
                    <a:srgbClr val="000000"/>
                  </a:solidFill>
                </a:rPr>
                <a:t>Ship Routing</a:t>
              </a:r>
              <a:endParaRPr lang="en-US"/>
            </a:p>
          </p:txBody>
        </p:sp>
        <p:pic>
          <p:nvPicPr>
            <p:cNvPr id="20593" name="Picture 2481" descr="Comm Satellite_front"/>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rot="9033882">
              <a:off x="4001114" y="3948807"/>
              <a:ext cx="523429" cy="480088"/>
            </a:xfrm>
            <a:prstGeom prst="rect">
              <a:avLst/>
            </a:prstGeom>
            <a:noFill/>
            <a:ln w="9525">
              <a:noFill/>
              <a:miter lim="800000"/>
              <a:headEnd/>
              <a:tailEnd/>
            </a:ln>
          </p:spPr>
        </p:pic>
        <p:grpSp>
          <p:nvGrpSpPr>
            <p:cNvPr id="14" name="Group 2491"/>
            <p:cNvGrpSpPr>
              <a:grpSpLocks/>
            </p:cNvGrpSpPr>
            <p:nvPr/>
          </p:nvGrpSpPr>
          <p:grpSpPr bwMode="auto">
            <a:xfrm rot="21410437">
              <a:off x="4205934" y="4436702"/>
              <a:ext cx="120482" cy="268017"/>
              <a:chOff x="2458" y="1078"/>
              <a:chExt cx="86" cy="138"/>
            </a:xfrm>
          </p:grpSpPr>
          <p:sp>
            <p:nvSpPr>
              <p:cNvPr id="20609" name="Line 2492"/>
              <p:cNvSpPr>
                <a:spLocks noChangeShapeType="1"/>
              </p:cNvSpPr>
              <p:nvPr/>
            </p:nvSpPr>
            <p:spPr bwMode="auto">
              <a:xfrm>
                <a:off x="2466" y="1098"/>
                <a:ext cx="31" cy="71"/>
              </a:xfrm>
              <a:prstGeom prst="line">
                <a:avLst/>
              </a:prstGeom>
              <a:noFill/>
              <a:ln w="6350">
                <a:solidFill>
                  <a:srgbClr val="000000"/>
                </a:solidFill>
                <a:round/>
                <a:headEnd/>
                <a:tailEnd/>
              </a:ln>
            </p:spPr>
            <p:txBody>
              <a:bodyPr/>
              <a:lstStyle/>
              <a:p>
                <a:endParaRPr lang="en-US"/>
              </a:p>
            </p:txBody>
          </p:sp>
          <p:sp>
            <p:nvSpPr>
              <p:cNvPr id="20610" name="Freeform 2493"/>
              <p:cNvSpPr>
                <a:spLocks/>
              </p:cNvSpPr>
              <p:nvPr/>
            </p:nvSpPr>
            <p:spPr bwMode="auto">
              <a:xfrm>
                <a:off x="2458" y="1078"/>
                <a:ext cx="23" cy="31"/>
              </a:xfrm>
              <a:custGeom>
                <a:avLst/>
                <a:gdLst>
                  <a:gd name="T0" fmla="*/ 0 w 70"/>
                  <a:gd name="T1" fmla="*/ 0 h 95"/>
                  <a:gd name="T2" fmla="*/ 0 w 70"/>
                  <a:gd name="T3" fmla="*/ 0 h 95"/>
                  <a:gd name="T4" fmla="*/ 0 w 70"/>
                  <a:gd name="T5" fmla="*/ 0 h 95"/>
                  <a:gd name="T6" fmla="*/ 0 w 70"/>
                  <a:gd name="T7" fmla="*/ 0 h 95"/>
                  <a:gd name="T8" fmla="*/ 0 w 70"/>
                  <a:gd name="T9" fmla="*/ 0 h 95"/>
                  <a:gd name="T10" fmla="*/ 0 60000 65536"/>
                  <a:gd name="T11" fmla="*/ 0 60000 65536"/>
                  <a:gd name="T12" fmla="*/ 0 60000 65536"/>
                  <a:gd name="T13" fmla="*/ 0 60000 65536"/>
                  <a:gd name="T14" fmla="*/ 0 60000 65536"/>
                  <a:gd name="T15" fmla="*/ 0 w 70"/>
                  <a:gd name="T16" fmla="*/ 0 h 95"/>
                  <a:gd name="T17" fmla="*/ 70 w 70"/>
                  <a:gd name="T18" fmla="*/ 95 h 95"/>
                </a:gdLst>
                <a:ahLst/>
                <a:cxnLst>
                  <a:cxn ang="T10">
                    <a:pos x="T0" y="T1"/>
                  </a:cxn>
                  <a:cxn ang="T11">
                    <a:pos x="T2" y="T3"/>
                  </a:cxn>
                  <a:cxn ang="T12">
                    <a:pos x="T4" y="T5"/>
                  </a:cxn>
                  <a:cxn ang="T13">
                    <a:pos x="T6" y="T7"/>
                  </a:cxn>
                  <a:cxn ang="T14">
                    <a:pos x="T8" y="T9"/>
                  </a:cxn>
                </a:cxnLst>
                <a:rect l="T15" t="T16" r="T17" b="T18"/>
                <a:pathLst>
                  <a:path w="70" h="95">
                    <a:moveTo>
                      <a:pt x="70" y="66"/>
                    </a:moveTo>
                    <a:lnTo>
                      <a:pt x="30" y="69"/>
                    </a:lnTo>
                    <a:lnTo>
                      <a:pt x="0" y="95"/>
                    </a:lnTo>
                    <a:lnTo>
                      <a:pt x="1" y="0"/>
                    </a:lnTo>
                    <a:lnTo>
                      <a:pt x="70" y="66"/>
                    </a:lnTo>
                    <a:close/>
                  </a:path>
                </a:pathLst>
              </a:custGeom>
              <a:solidFill>
                <a:srgbClr val="000000"/>
              </a:solidFill>
              <a:ln w="9525">
                <a:noFill/>
                <a:round/>
                <a:headEnd/>
                <a:tailEnd/>
              </a:ln>
            </p:spPr>
            <p:txBody>
              <a:bodyPr/>
              <a:lstStyle/>
              <a:p>
                <a:endParaRPr lang="en-US"/>
              </a:p>
            </p:txBody>
          </p:sp>
          <p:sp>
            <p:nvSpPr>
              <p:cNvPr id="20611" name="Line 2494"/>
              <p:cNvSpPr>
                <a:spLocks noChangeShapeType="1"/>
              </p:cNvSpPr>
              <p:nvPr/>
            </p:nvSpPr>
            <p:spPr bwMode="auto">
              <a:xfrm>
                <a:off x="2505" y="1124"/>
                <a:ext cx="30" cy="72"/>
              </a:xfrm>
              <a:prstGeom prst="line">
                <a:avLst/>
              </a:prstGeom>
              <a:noFill/>
              <a:ln w="6350">
                <a:solidFill>
                  <a:srgbClr val="000000"/>
                </a:solidFill>
                <a:round/>
                <a:headEnd/>
                <a:tailEnd/>
              </a:ln>
            </p:spPr>
            <p:txBody>
              <a:bodyPr/>
              <a:lstStyle/>
              <a:p>
                <a:endParaRPr lang="en-US"/>
              </a:p>
            </p:txBody>
          </p:sp>
          <p:sp>
            <p:nvSpPr>
              <p:cNvPr id="20612" name="Freeform 2495"/>
              <p:cNvSpPr>
                <a:spLocks/>
              </p:cNvSpPr>
              <p:nvPr/>
            </p:nvSpPr>
            <p:spPr bwMode="auto">
              <a:xfrm>
                <a:off x="2521" y="1184"/>
                <a:ext cx="23" cy="32"/>
              </a:xfrm>
              <a:custGeom>
                <a:avLst/>
                <a:gdLst>
                  <a:gd name="T0" fmla="*/ 0 w 69"/>
                  <a:gd name="T1" fmla="*/ 0 h 95"/>
                  <a:gd name="T2" fmla="*/ 0 w 69"/>
                  <a:gd name="T3" fmla="*/ 0 h 95"/>
                  <a:gd name="T4" fmla="*/ 0 w 69"/>
                  <a:gd name="T5" fmla="*/ 0 h 95"/>
                  <a:gd name="T6" fmla="*/ 0 w 69"/>
                  <a:gd name="T7" fmla="*/ 0 h 95"/>
                  <a:gd name="T8" fmla="*/ 0 w 69"/>
                  <a:gd name="T9" fmla="*/ 0 h 95"/>
                  <a:gd name="T10" fmla="*/ 0 60000 65536"/>
                  <a:gd name="T11" fmla="*/ 0 60000 65536"/>
                  <a:gd name="T12" fmla="*/ 0 60000 65536"/>
                  <a:gd name="T13" fmla="*/ 0 60000 65536"/>
                  <a:gd name="T14" fmla="*/ 0 60000 65536"/>
                  <a:gd name="T15" fmla="*/ 0 w 69"/>
                  <a:gd name="T16" fmla="*/ 0 h 95"/>
                  <a:gd name="T17" fmla="*/ 69 w 69"/>
                  <a:gd name="T18" fmla="*/ 95 h 95"/>
                </a:gdLst>
                <a:ahLst/>
                <a:cxnLst>
                  <a:cxn ang="T10">
                    <a:pos x="T0" y="T1"/>
                  </a:cxn>
                  <a:cxn ang="T11">
                    <a:pos x="T2" y="T3"/>
                  </a:cxn>
                  <a:cxn ang="T12">
                    <a:pos x="T4" y="T5"/>
                  </a:cxn>
                  <a:cxn ang="T13">
                    <a:pos x="T6" y="T7"/>
                  </a:cxn>
                  <a:cxn ang="T14">
                    <a:pos x="T8" y="T9"/>
                  </a:cxn>
                </a:cxnLst>
                <a:rect l="T15" t="T16" r="T17" b="T18"/>
                <a:pathLst>
                  <a:path w="69" h="95">
                    <a:moveTo>
                      <a:pt x="0" y="29"/>
                    </a:moveTo>
                    <a:lnTo>
                      <a:pt x="39" y="27"/>
                    </a:lnTo>
                    <a:lnTo>
                      <a:pt x="69" y="0"/>
                    </a:lnTo>
                    <a:lnTo>
                      <a:pt x="68" y="95"/>
                    </a:lnTo>
                    <a:lnTo>
                      <a:pt x="0" y="29"/>
                    </a:lnTo>
                    <a:close/>
                  </a:path>
                </a:pathLst>
              </a:custGeom>
              <a:solidFill>
                <a:srgbClr val="000000"/>
              </a:solidFill>
              <a:ln w="9525">
                <a:noFill/>
                <a:round/>
                <a:headEnd/>
                <a:tailEnd/>
              </a:ln>
            </p:spPr>
            <p:txBody>
              <a:bodyPr/>
              <a:lstStyle/>
              <a:p>
                <a:endParaRPr lang="en-US"/>
              </a:p>
            </p:txBody>
          </p:sp>
          <p:sp>
            <p:nvSpPr>
              <p:cNvPr id="20613" name="Line 2496"/>
              <p:cNvSpPr>
                <a:spLocks noChangeShapeType="1"/>
              </p:cNvSpPr>
              <p:nvPr/>
            </p:nvSpPr>
            <p:spPr bwMode="auto">
              <a:xfrm flipH="1">
                <a:off x="2499" y="1127"/>
                <a:ext cx="5" cy="41"/>
              </a:xfrm>
              <a:prstGeom prst="line">
                <a:avLst/>
              </a:prstGeom>
              <a:noFill/>
              <a:ln w="6350">
                <a:solidFill>
                  <a:srgbClr val="000000"/>
                </a:solidFill>
                <a:round/>
                <a:headEnd/>
                <a:tailEnd/>
              </a:ln>
            </p:spPr>
            <p:txBody>
              <a:bodyPr/>
              <a:lstStyle/>
              <a:p>
                <a:endParaRPr lang="en-US"/>
              </a:p>
            </p:txBody>
          </p:sp>
        </p:grpSp>
        <p:grpSp>
          <p:nvGrpSpPr>
            <p:cNvPr id="15" name="Group 2497"/>
            <p:cNvGrpSpPr>
              <a:grpSpLocks/>
            </p:cNvGrpSpPr>
            <p:nvPr/>
          </p:nvGrpSpPr>
          <p:grpSpPr bwMode="auto">
            <a:xfrm rot="21258512">
              <a:off x="3067376" y="4420438"/>
              <a:ext cx="1004019" cy="115143"/>
              <a:chOff x="1637" y="1659"/>
              <a:chExt cx="517" cy="83"/>
            </a:xfrm>
          </p:grpSpPr>
          <p:sp>
            <p:nvSpPr>
              <p:cNvPr id="20604" name="Line 2498"/>
              <p:cNvSpPr>
                <a:spLocks noChangeShapeType="1"/>
              </p:cNvSpPr>
              <p:nvPr/>
            </p:nvSpPr>
            <p:spPr bwMode="auto">
              <a:xfrm flipV="1">
                <a:off x="1658" y="1718"/>
                <a:ext cx="318" cy="12"/>
              </a:xfrm>
              <a:prstGeom prst="line">
                <a:avLst/>
              </a:prstGeom>
              <a:noFill/>
              <a:ln w="6350">
                <a:solidFill>
                  <a:srgbClr val="000000"/>
                </a:solidFill>
                <a:round/>
                <a:headEnd/>
                <a:tailEnd/>
              </a:ln>
            </p:spPr>
            <p:txBody>
              <a:bodyPr/>
              <a:lstStyle/>
              <a:p>
                <a:endParaRPr lang="en-US"/>
              </a:p>
            </p:txBody>
          </p:sp>
          <p:sp>
            <p:nvSpPr>
              <p:cNvPr id="20605" name="Freeform 2499"/>
              <p:cNvSpPr>
                <a:spLocks/>
              </p:cNvSpPr>
              <p:nvPr/>
            </p:nvSpPr>
            <p:spPr bwMode="auto">
              <a:xfrm>
                <a:off x="1637" y="1717"/>
                <a:ext cx="30" cy="25"/>
              </a:xfrm>
              <a:custGeom>
                <a:avLst/>
                <a:gdLst>
                  <a:gd name="T0" fmla="*/ 0 w 88"/>
                  <a:gd name="T1" fmla="*/ 0 h 75"/>
                  <a:gd name="T2" fmla="*/ 0 w 88"/>
                  <a:gd name="T3" fmla="*/ 0 h 75"/>
                  <a:gd name="T4" fmla="*/ 0 w 88"/>
                  <a:gd name="T5" fmla="*/ 0 h 75"/>
                  <a:gd name="T6" fmla="*/ 0 w 88"/>
                  <a:gd name="T7" fmla="*/ 0 h 75"/>
                  <a:gd name="T8" fmla="*/ 0 w 88"/>
                  <a:gd name="T9" fmla="*/ 0 h 75"/>
                  <a:gd name="T10" fmla="*/ 0 60000 65536"/>
                  <a:gd name="T11" fmla="*/ 0 60000 65536"/>
                  <a:gd name="T12" fmla="*/ 0 60000 65536"/>
                  <a:gd name="T13" fmla="*/ 0 60000 65536"/>
                  <a:gd name="T14" fmla="*/ 0 60000 65536"/>
                  <a:gd name="T15" fmla="*/ 0 w 88"/>
                  <a:gd name="T16" fmla="*/ 0 h 75"/>
                  <a:gd name="T17" fmla="*/ 88 w 88"/>
                  <a:gd name="T18" fmla="*/ 75 h 75"/>
                </a:gdLst>
                <a:ahLst/>
                <a:cxnLst>
                  <a:cxn ang="T10">
                    <a:pos x="T0" y="T1"/>
                  </a:cxn>
                  <a:cxn ang="T11">
                    <a:pos x="T2" y="T3"/>
                  </a:cxn>
                  <a:cxn ang="T12">
                    <a:pos x="T4" y="T5"/>
                  </a:cxn>
                  <a:cxn ang="T13">
                    <a:pos x="T6" y="T7"/>
                  </a:cxn>
                  <a:cxn ang="T14">
                    <a:pos x="T8" y="T9"/>
                  </a:cxn>
                </a:cxnLst>
                <a:rect l="T15" t="T16" r="T17" b="T18"/>
                <a:pathLst>
                  <a:path w="88" h="75">
                    <a:moveTo>
                      <a:pt x="85" y="0"/>
                    </a:moveTo>
                    <a:lnTo>
                      <a:pt x="74" y="38"/>
                    </a:lnTo>
                    <a:lnTo>
                      <a:pt x="88" y="75"/>
                    </a:lnTo>
                    <a:lnTo>
                      <a:pt x="0" y="41"/>
                    </a:lnTo>
                    <a:lnTo>
                      <a:pt x="85" y="0"/>
                    </a:lnTo>
                    <a:close/>
                  </a:path>
                </a:pathLst>
              </a:custGeom>
              <a:solidFill>
                <a:srgbClr val="000000"/>
              </a:solidFill>
              <a:ln w="9525">
                <a:noFill/>
                <a:round/>
                <a:headEnd/>
                <a:tailEnd/>
              </a:ln>
            </p:spPr>
            <p:txBody>
              <a:bodyPr/>
              <a:lstStyle/>
              <a:p>
                <a:endParaRPr lang="en-US"/>
              </a:p>
            </p:txBody>
          </p:sp>
          <p:sp>
            <p:nvSpPr>
              <p:cNvPr id="20606" name="Line 2500"/>
              <p:cNvSpPr>
                <a:spLocks noChangeShapeType="1"/>
              </p:cNvSpPr>
              <p:nvPr/>
            </p:nvSpPr>
            <p:spPr bwMode="auto">
              <a:xfrm flipV="1">
                <a:off x="1815" y="1671"/>
                <a:ext cx="317" cy="12"/>
              </a:xfrm>
              <a:prstGeom prst="line">
                <a:avLst/>
              </a:prstGeom>
              <a:noFill/>
              <a:ln w="6350">
                <a:solidFill>
                  <a:srgbClr val="000000"/>
                </a:solidFill>
                <a:round/>
                <a:headEnd/>
                <a:tailEnd/>
              </a:ln>
            </p:spPr>
            <p:txBody>
              <a:bodyPr/>
              <a:lstStyle/>
              <a:p>
                <a:endParaRPr lang="en-US"/>
              </a:p>
            </p:txBody>
          </p:sp>
          <p:sp>
            <p:nvSpPr>
              <p:cNvPr id="20607" name="Freeform 2501"/>
              <p:cNvSpPr>
                <a:spLocks/>
              </p:cNvSpPr>
              <p:nvPr/>
            </p:nvSpPr>
            <p:spPr bwMode="auto">
              <a:xfrm>
                <a:off x="2124" y="1659"/>
                <a:ext cx="30" cy="25"/>
              </a:xfrm>
              <a:custGeom>
                <a:avLst/>
                <a:gdLst>
                  <a:gd name="T0" fmla="*/ 0 w 89"/>
                  <a:gd name="T1" fmla="*/ 0 h 75"/>
                  <a:gd name="T2" fmla="*/ 0 w 89"/>
                  <a:gd name="T3" fmla="*/ 0 h 75"/>
                  <a:gd name="T4" fmla="*/ 0 w 89"/>
                  <a:gd name="T5" fmla="*/ 0 h 75"/>
                  <a:gd name="T6" fmla="*/ 0 w 89"/>
                  <a:gd name="T7" fmla="*/ 0 h 75"/>
                  <a:gd name="T8" fmla="*/ 0 w 89"/>
                  <a:gd name="T9" fmla="*/ 0 h 75"/>
                  <a:gd name="T10" fmla="*/ 0 60000 65536"/>
                  <a:gd name="T11" fmla="*/ 0 60000 65536"/>
                  <a:gd name="T12" fmla="*/ 0 60000 65536"/>
                  <a:gd name="T13" fmla="*/ 0 60000 65536"/>
                  <a:gd name="T14" fmla="*/ 0 60000 65536"/>
                  <a:gd name="T15" fmla="*/ 0 w 89"/>
                  <a:gd name="T16" fmla="*/ 0 h 75"/>
                  <a:gd name="T17" fmla="*/ 89 w 89"/>
                  <a:gd name="T18" fmla="*/ 75 h 75"/>
                </a:gdLst>
                <a:ahLst/>
                <a:cxnLst>
                  <a:cxn ang="T10">
                    <a:pos x="T0" y="T1"/>
                  </a:cxn>
                  <a:cxn ang="T11">
                    <a:pos x="T2" y="T3"/>
                  </a:cxn>
                  <a:cxn ang="T12">
                    <a:pos x="T4" y="T5"/>
                  </a:cxn>
                  <a:cxn ang="T13">
                    <a:pos x="T6" y="T7"/>
                  </a:cxn>
                  <a:cxn ang="T14">
                    <a:pos x="T8" y="T9"/>
                  </a:cxn>
                </a:cxnLst>
                <a:rect l="T15" t="T16" r="T17" b="T18"/>
                <a:pathLst>
                  <a:path w="89" h="75">
                    <a:moveTo>
                      <a:pt x="3" y="75"/>
                    </a:moveTo>
                    <a:lnTo>
                      <a:pt x="15" y="38"/>
                    </a:lnTo>
                    <a:lnTo>
                      <a:pt x="0" y="0"/>
                    </a:lnTo>
                    <a:lnTo>
                      <a:pt x="89" y="35"/>
                    </a:lnTo>
                    <a:lnTo>
                      <a:pt x="3" y="75"/>
                    </a:lnTo>
                    <a:close/>
                  </a:path>
                </a:pathLst>
              </a:custGeom>
              <a:solidFill>
                <a:srgbClr val="000000"/>
              </a:solidFill>
              <a:ln w="9525">
                <a:noFill/>
                <a:round/>
                <a:headEnd/>
                <a:tailEnd/>
              </a:ln>
            </p:spPr>
            <p:txBody>
              <a:bodyPr/>
              <a:lstStyle/>
              <a:p>
                <a:endParaRPr lang="en-US"/>
              </a:p>
            </p:txBody>
          </p:sp>
          <p:sp>
            <p:nvSpPr>
              <p:cNvPr id="20608" name="Line 2502"/>
              <p:cNvSpPr>
                <a:spLocks noChangeShapeType="1"/>
              </p:cNvSpPr>
              <p:nvPr/>
            </p:nvSpPr>
            <p:spPr bwMode="auto">
              <a:xfrm>
                <a:off x="1824" y="1686"/>
                <a:ext cx="147" cy="28"/>
              </a:xfrm>
              <a:prstGeom prst="line">
                <a:avLst/>
              </a:prstGeom>
              <a:noFill/>
              <a:ln w="6350">
                <a:solidFill>
                  <a:srgbClr val="000000"/>
                </a:solidFill>
                <a:round/>
                <a:headEnd/>
                <a:tailEnd/>
              </a:ln>
            </p:spPr>
            <p:txBody>
              <a:bodyPr/>
              <a:lstStyle/>
              <a:p>
                <a:endParaRPr lang="en-US"/>
              </a:p>
            </p:txBody>
          </p:sp>
        </p:grpSp>
        <p:sp>
          <p:nvSpPr>
            <p:cNvPr id="20596" name="Text Box 2503"/>
            <p:cNvSpPr txBox="1">
              <a:spLocks noChangeArrowheads="1"/>
            </p:cNvSpPr>
            <p:nvPr/>
          </p:nvSpPr>
          <p:spPr bwMode="auto">
            <a:xfrm rot="2349651">
              <a:off x="5163099" y="3583167"/>
              <a:ext cx="941770" cy="596532"/>
            </a:xfrm>
            <a:prstGeom prst="rect">
              <a:avLst/>
            </a:prstGeom>
            <a:noFill/>
            <a:ln w="9525">
              <a:noFill/>
              <a:miter lim="800000"/>
              <a:headEnd/>
              <a:tailEnd/>
            </a:ln>
          </p:spPr>
          <p:txBody>
            <a:bodyPr lIns="62573" tIns="31287" rIns="62573" bIns="31287"/>
            <a:lstStyle/>
            <a:p>
              <a:r>
                <a:rPr lang="en-US" sz="1000" b="1" dirty="0">
                  <a:solidFill>
                    <a:srgbClr val="FF0000"/>
                  </a:solidFill>
                </a:rPr>
                <a:t>GPS Time &amp;</a:t>
              </a:r>
            </a:p>
            <a:p>
              <a:r>
                <a:rPr lang="en-US" sz="1000" b="1" dirty="0">
                  <a:solidFill>
                    <a:srgbClr val="FF0000"/>
                  </a:solidFill>
                </a:rPr>
                <a:t>Position</a:t>
              </a:r>
              <a:endParaRPr lang="en-US" dirty="0"/>
            </a:p>
          </p:txBody>
        </p:sp>
        <p:pic>
          <p:nvPicPr>
            <p:cNvPr id="20597" name="Picture 2504" descr="razr_phone"/>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7665785" y="4771722"/>
              <a:ext cx="623831" cy="585473"/>
            </a:xfrm>
            <a:prstGeom prst="rect">
              <a:avLst/>
            </a:prstGeom>
            <a:noFill/>
            <a:ln w="9525">
              <a:noFill/>
              <a:miter lim="800000"/>
              <a:headEnd/>
              <a:tailEnd/>
            </a:ln>
          </p:spPr>
        </p:pic>
        <p:sp>
          <p:nvSpPr>
            <p:cNvPr id="20598" name="Rectangle 2505"/>
            <p:cNvSpPr>
              <a:spLocks noChangeArrowheads="1"/>
            </p:cNvSpPr>
            <p:nvPr/>
          </p:nvSpPr>
          <p:spPr bwMode="auto">
            <a:xfrm>
              <a:off x="7630979" y="5374109"/>
              <a:ext cx="943109" cy="454717"/>
            </a:xfrm>
            <a:prstGeom prst="rect">
              <a:avLst/>
            </a:prstGeom>
            <a:noFill/>
            <a:ln w="9525">
              <a:noFill/>
              <a:miter lim="800000"/>
              <a:headEnd/>
              <a:tailEnd/>
            </a:ln>
          </p:spPr>
          <p:txBody>
            <a:bodyPr lIns="0" tIns="0" rIns="0" bIns="0"/>
            <a:lstStyle/>
            <a:p>
              <a:pPr algn="ctr"/>
              <a:r>
                <a:rPr lang="en-US" sz="800">
                  <a:solidFill>
                    <a:srgbClr val="000000"/>
                  </a:solidFill>
                </a:rPr>
                <a:t>Relay Position</a:t>
              </a:r>
            </a:p>
            <a:p>
              <a:pPr algn="ctr"/>
              <a:r>
                <a:rPr lang="en-US" sz="800">
                  <a:solidFill>
                    <a:srgbClr val="000000"/>
                  </a:solidFill>
                </a:rPr>
                <a:t>To 911 Dispatch</a:t>
              </a:r>
              <a:endParaRPr lang="en-US"/>
            </a:p>
          </p:txBody>
        </p:sp>
        <p:pic>
          <p:nvPicPr>
            <p:cNvPr id="20599" name="Picture 2506" descr="globe"/>
            <p:cNvPicPr>
              <a:picLocks noChangeAspect="1" noChangeArrowheads="1"/>
            </p:cNvPicPr>
            <p:nvPr/>
          </p:nvPicPr>
          <p:blipFill>
            <a:blip r:embed="rId17" cstate="print">
              <a:clrChange>
                <a:clrFrom>
                  <a:srgbClr val="010103"/>
                </a:clrFrom>
                <a:clrTo>
                  <a:srgbClr val="010103">
                    <a:alpha val="0"/>
                  </a:srgbClr>
                </a:clrTo>
              </a:clrChange>
            </a:blip>
            <a:srcRect/>
            <a:stretch>
              <a:fillRect/>
            </a:stretch>
          </p:blipFill>
          <p:spPr bwMode="auto">
            <a:xfrm>
              <a:off x="5149043" y="4570710"/>
              <a:ext cx="730926" cy="736395"/>
            </a:xfrm>
            <a:prstGeom prst="rect">
              <a:avLst/>
            </a:prstGeom>
            <a:noFill/>
            <a:ln w="9525">
              <a:noFill/>
              <a:miter lim="800000"/>
              <a:headEnd/>
              <a:tailEnd/>
            </a:ln>
          </p:spPr>
        </p:pic>
        <p:pic>
          <p:nvPicPr>
            <p:cNvPr id="20600" name="Picture 2507" descr="irid3d"/>
            <p:cNvPicPr>
              <a:picLocks noChangeAspect="1" noChangeArrowheads="1"/>
            </p:cNvPicPr>
            <p:nvPr/>
          </p:nvPicPr>
          <p:blipFill>
            <a:blip r:embed="rId18" cstate="print">
              <a:clrChange>
                <a:clrFrom>
                  <a:srgbClr val="000000"/>
                </a:clrFrom>
                <a:clrTo>
                  <a:srgbClr val="000000">
                    <a:alpha val="0"/>
                  </a:srgbClr>
                </a:clrTo>
              </a:clrChange>
            </a:blip>
            <a:srcRect b="5847"/>
            <a:stretch>
              <a:fillRect/>
            </a:stretch>
          </p:blipFill>
          <p:spPr bwMode="auto">
            <a:xfrm>
              <a:off x="6013169" y="3968323"/>
              <a:ext cx="1255024" cy="1133216"/>
            </a:xfrm>
            <a:prstGeom prst="rect">
              <a:avLst/>
            </a:prstGeom>
            <a:noFill/>
            <a:ln w="9525">
              <a:noFill/>
              <a:miter lim="800000"/>
              <a:headEnd/>
              <a:tailEnd/>
            </a:ln>
          </p:spPr>
        </p:pic>
        <p:sp>
          <p:nvSpPr>
            <p:cNvPr id="20601" name="Text Box 2509"/>
            <p:cNvSpPr txBox="1">
              <a:spLocks noChangeArrowheads="1"/>
            </p:cNvSpPr>
            <p:nvPr/>
          </p:nvSpPr>
          <p:spPr bwMode="auto">
            <a:xfrm>
              <a:off x="6213973" y="5126909"/>
              <a:ext cx="870819" cy="423492"/>
            </a:xfrm>
            <a:prstGeom prst="rect">
              <a:avLst/>
            </a:prstGeom>
            <a:noFill/>
            <a:ln w="9525">
              <a:noFill/>
              <a:miter lim="800000"/>
              <a:headEnd/>
              <a:tailEnd/>
            </a:ln>
          </p:spPr>
          <p:txBody>
            <a:bodyPr lIns="62573" tIns="31287" rIns="62573" bIns="31287"/>
            <a:lstStyle/>
            <a:p>
              <a:pPr algn="ctr"/>
              <a:r>
                <a:rPr lang="en-US" sz="1000" b="1">
                  <a:solidFill>
                    <a:srgbClr val="000000"/>
                  </a:solidFill>
                </a:rPr>
                <a:t>Comms</a:t>
              </a:r>
            </a:p>
            <a:p>
              <a:pPr algn="ctr"/>
              <a:r>
                <a:rPr lang="en-US" sz="1000" b="1">
                  <a:solidFill>
                    <a:srgbClr val="000000"/>
                  </a:solidFill>
                </a:rPr>
                <a:t>Networks</a:t>
              </a:r>
              <a:endParaRPr lang="en-US"/>
            </a:p>
          </p:txBody>
        </p:sp>
        <p:sp>
          <p:nvSpPr>
            <p:cNvPr id="20602" name="Text Box 2510"/>
            <p:cNvSpPr txBox="1">
              <a:spLocks noChangeArrowheads="1"/>
            </p:cNvSpPr>
            <p:nvPr/>
          </p:nvSpPr>
          <p:spPr bwMode="auto">
            <a:xfrm>
              <a:off x="4896030" y="5675302"/>
              <a:ext cx="3479931" cy="265414"/>
            </a:xfrm>
            <a:prstGeom prst="rect">
              <a:avLst/>
            </a:prstGeom>
            <a:solidFill>
              <a:srgbClr val="FFFF00"/>
            </a:solidFill>
            <a:ln w="9525">
              <a:solidFill>
                <a:srgbClr val="000000"/>
              </a:solidFill>
              <a:miter lim="800000"/>
              <a:headEnd/>
              <a:tailEnd/>
            </a:ln>
          </p:spPr>
          <p:txBody>
            <a:bodyPr lIns="62573" tIns="31287" rIns="62573" bIns="31287"/>
            <a:lstStyle/>
            <a:p>
              <a:pPr lvl="1"/>
              <a:r>
                <a:rPr lang="en-US" sz="1000" b="1">
                  <a:solidFill>
                    <a:srgbClr val="000000"/>
                  </a:solidFill>
                </a:rPr>
                <a:t>GPS Supporting Communications Systems</a:t>
              </a:r>
              <a:endParaRPr lang="en-US"/>
            </a:p>
          </p:txBody>
        </p:sp>
        <p:pic>
          <p:nvPicPr>
            <p:cNvPr id="20603" name="Picture 2511" descr="units-4-wireless"/>
            <p:cNvPicPr>
              <a:picLocks noChangeAspect="1" noChangeArrowheads="1"/>
            </p:cNvPicPr>
            <p:nvPr/>
          </p:nvPicPr>
          <p:blipFill>
            <a:blip r:embed="rId19" cstate="print"/>
            <a:srcRect/>
            <a:stretch>
              <a:fillRect/>
            </a:stretch>
          </p:blipFill>
          <p:spPr bwMode="auto">
            <a:xfrm>
              <a:off x="7285596" y="3368538"/>
              <a:ext cx="1070954" cy="800797"/>
            </a:xfrm>
            <a:prstGeom prst="rect">
              <a:avLst/>
            </a:prstGeom>
            <a:noFill/>
            <a:ln w="9525">
              <a:noFill/>
              <a:miter lim="800000"/>
              <a:headEnd/>
              <a:tailEnd/>
            </a:ln>
          </p:spPr>
        </p:pic>
      </p:grpSp>
      <p:pic>
        <p:nvPicPr>
          <p:cNvPr id="400" name="Picture 59" descr="MCj01834740000[1]"/>
          <p:cNvPicPr>
            <a:picLocks noChangeAspect="1" noChangeArrowheads="1"/>
          </p:cNvPicPr>
          <p:nvPr/>
        </p:nvPicPr>
        <p:blipFill>
          <a:blip r:embed="rId20" cstate="print"/>
          <a:srcRect/>
          <a:stretch>
            <a:fillRect/>
          </a:stretch>
        </p:blipFill>
        <p:spPr bwMode="auto">
          <a:xfrm>
            <a:off x="751153" y="1600200"/>
            <a:ext cx="1077647" cy="884064"/>
          </a:xfrm>
          <a:prstGeom prst="rect">
            <a:avLst/>
          </a:prstGeom>
          <a:noFill/>
          <a:ln w="9525">
            <a:noFill/>
            <a:miter lim="800000"/>
            <a:headEnd/>
            <a:tailEnd/>
          </a:ln>
        </p:spPr>
      </p:pic>
    </p:spTree>
    <p:extLst>
      <p:ext uri="{BB962C8B-B14F-4D97-AF65-F5344CB8AC3E}">
        <p14:creationId xmlns:p14="http://schemas.microsoft.com/office/powerpoint/2010/main" val="49074803"/>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3" name="Rectangle 3"/>
          <p:cNvSpPr>
            <a:spLocks noChangeArrowheads="1"/>
          </p:cNvSpPr>
          <p:nvPr/>
        </p:nvSpPr>
        <p:spPr bwMode="auto">
          <a:xfrm>
            <a:off x="228600" y="914400"/>
            <a:ext cx="8763000" cy="4525963"/>
          </a:xfrm>
          <a:prstGeom prst="rect">
            <a:avLst/>
          </a:prstGeom>
          <a:solidFill>
            <a:schemeClr val="bg1"/>
          </a:solidFill>
          <a:ln>
            <a:noFill/>
          </a:ln>
          <a:effectLst/>
          <a:extLst/>
        </p:spPr>
        <p:txBody>
          <a:bodyPr lIns="90488" tIns="44450" rIns="90488" bIns="44450"/>
          <a:lstStyle/>
          <a:p>
            <a:pPr marL="342900" indent="-342900" algn="l">
              <a:lnSpc>
                <a:spcPct val="80000"/>
              </a:lnSpc>
              <a:spcBef>
                <a:spcPct val="20000"/>
              </a:spcBef>
              <a:buClr>
                <a:schemeClr val="bg2">
                  <a:lumMod val="50000"/>
                </a:schemeClr>
              </a:buClr>
              <a:buSzPct val="100000"/>
              <a:buFont typeface="Wingdings" pitchFamily="2" charset="2"/>
              <a:buChar char="ü"/>
            </a:pPr>
            <a:r>
              <a:rPr lang="en-US" sz="2400" dirty="0">
                <a:solidFill>
                  <a:schemeClr val="tx1"/>
                </a:solidFill>
              </a:rPr>
              <a:t>Obstructed Sky-View</a:t>
            </a:r>
          </a:p>
          <a:p>
            <a:pPr marL="800100" lvl="1" indent="-342900" algn="l">
              <a:lnSpc>
                <a:spcPct val="80000"/>
              </a:lnSpc>
              <a:spcBef>
                <a:spcPct val="20000"/>
              </a:spcBef>
              <a:buClr>
                <a:schemeClr val="bg2">
                  <a:lumMod val="50000"/>
                </a:schemeClr>
              </a:buClr>
              <a:buSzPct val="100000"/>
              <a:buFont typeface="Wingdings" pitchFamily="2" charset="2"/>
              <a:buChar char="ü"/>
            </a:pPr>
            <a:r>
              <a:rPr lang="en-US" sz="2000" dirty="0">
                <a:solidFill>
                  <a:schemeClr val="tx1"/>
                </a:solidFill>
              </a:rPr>
              <a:t>GPS is essentially a line-of-sight signal that works poorly indoors.</a:t>
            </a:r>
          </a:p>
          <a:p>
            <a:pPr marL="342900" indent="-342900" algn="l">
              <a:lnSpc>
                <a:spcPct val="80000"/>
              </a:lnSpc>
              <a:spcBef>
                <a:spcPct val="20000"/>
              </a:spcBef>
              <a:buClr>
                <a:schemeClr val="bg2">
                  <a:lumMod val="50000"/>
                </a:schemeClr>
              </a:buClr>
              <a:buSzPct val="100000"/>
              <a:buFont typeface="Wingdings" pitchFamily="2" charset="2"/>
              <a:buChar char="ü"/>
            </a:pPr>
            <a:r>
              <a:rPr lang="en-US" sz="2400" dirty="0">
                <a:solidFill>
                  <a:schemeClr val="tx1"/>
                </a:solidFill>
              </a:rPr>
              <a:t>Local Outages</a:t>
            </a:r>
          </a:p>
          <a:p>
            <a:pPr marL="800100" lvl="1" indent="-342900" algn="l">
              <a:lnSpc>
                <a:spcPct val="80000"/>
              </a:lnSpc>
              <a:spcBef>
                <a:spcPct val="20000"/>
              </a:spcBef>
              <a:buClr>
                <a:schemeClr val="bg2">
                  <a:lumMod val="50000"/>
                </a:schemeClr>
              </a:buClr>
              <a:buSzPct val="100000"/>
              <a:buFont typeface="Wingdings" pitchFamily="2" charset="2"/>
              <a:buChar char="ü"/>
            </a:pPr>
            <a:r>
              <a:rPr lang="en-US" sz="2000" dirty="0">
                <a:solidFill>
                  <a:schemeClr val="tx1"/>
                </a:solidFill>
              </a:rPr>
              <a:t>Could be caused by human error, equipment failures, vandalism, an act of God such as a lightning strike, etc</a:t>
            </a:r>
            <a:r>
              <a:rPr lang="en-US" sz="2400" dirty="0">
                <a:solidFill>
                  <a:schemeClr val="tx1"/>
                </a:solidFill>
              </a:rPr>
              <a:t>.</a:t>
            </a:r>
          </a:p>
          <a:p>
            <a:pPr marL="342900" indent="-342900" algn="l">
              <a:lnSpc>
                <a:spcPct val="80000"/>
              </a:lnSpc>
              <a:spcBef>
                <a:spcPct val="20000"/>
              </a:spcBef>
              <a:buClr>
                <a:schemeClr val="bg2">
                  <a:lumMod val="50000"/>
                </a:schemeClr>
              </a:buClr>
              <a:buSzPct val="100000"/>
              <a:buFont typeface="Wingdings" pitchFamily="2" charset="2"/>
              <a:buChar char="ü"/>
            </a:pPr>
            <a:r>
              <a:rPr lang="en-US" sz="2400" dirty="0">
                <a:solidFill>
                  <a:schemeClr val="tx1"/>
                </a:solidFill>
              </a:rPr>
              <a:t>Government Directives</a:t>
            </a:r>
          </a:p>
          <a:p>
            <a:pPr marL="800100" lvl="1" indent="-342900" algn="l">
              <a:lnSpc>
                <a:spcPct val="80000"/>
              </a:lnSpc>
              <a:spcBef>
                <a:spcPct val="20000"/>
              </a:spcBef>
              <a:buClr>
                <a:schemeClr val="bg2">
                  <a:lumMod val="50000"/>
                </a:schemeClr>
              </a:buClr>
              <a:buSzPct val="100000"/>
              <a:buFont typeface="Wingdings" pitchFamily="2" charset="2"/>
              <a:buChar char="ü"/>
            </a:pPr>
            <a:r>
              <a:rPr lang="en-US" sz="2000" dirty="0">
                <a:solidFill>
                  <a:schemeClr val="tx1"/>
                </a:solidFill>
              </a:rPr>
              <a:t>The government reserves the right to disable GPS in the event of a national emergency.</a:t>
            </a:r>
          </a:p>
          <a:p>
            <a:pPr marL="342900" indent="-342900" algn="l">
              <a:lnSpc>
                <a:spcPct val="80000"/>
              </a:lnSpc>
              <a:spcBef>
                <a:spcPct val="20000"/>
              </a:spcBef>
              <a:buClr>
                <a:schemeClr val="bg2">
                  <a:lumMod val="50000"/>
                </a:schemeClr>
              </a:buClr>
              <a:buSzPct val="100000"/>
              <a:buFont typeface="Wingdings" pitchFamily="2" charset="2"/>
              <a:buChar char="ü"/>
            </a:pPr>
            <a:r>
              <a:rPr lang="en-US" sz="2400" dirty="0">
                <a:solidFill>
                  <a:schemeClr val="tx1"/>
                </a:solidFill>
              </a:rPr>
              <a:t>Unintentional RF interference</a:t>
            </a:r>
          </a:p>
          <a:p>
            <a:pPr marL="800100" lvl="1" indent="-342900" algn="l">
              <a:lnSpc>
                <a:spcPct val="80000"/>
              </a:lnSpc>
              <a:spcBef>
                <a:spcPct val="20000"/>
              </a:spcBef>
              <a:buClr>
                <a:schemeClr val="bg2">
                  <a:lumMod val="50000"/>
                </a:schemeClr>
              </a:buClr>
              <a:buSzPct val="100000"/>
              <a:buFont typeface="Wingdings" pitchFamily="2" charset="2"/>
              <a:buChar char="ü"/>
            </a:pPr>
            <a:r>
              <a:rPr lang="en-US" sz="2000" dirty="0">
                <a:solidFill>
                  <a:schemeClr val="tx1"/>
                </a:solidFill>
              </a:rPr>
              <a:t>Signal power is </a:t>
            </a:r>
            <a:r>
              <a:rPr lang="en-US" sz="2000" dirty="0" smtClean="0">
                <a:solidFill>
                  <a:schemeClr val="tx1"/>
                </a:solidFill>
              </a:rPr>
              <a:t>about –160 </a:t>
            </a:r>
            <a:r>
              <a:rPr lang="en-US" sz="2000" dirty="0" err="1">
                <a:solidFill>
                  <a:schemeClr val="tx1"/>
                </a:solidFill>
              </a:rPr>
              <a:t>dBW</a:t>
            </a:r>
            <a:r>
              <a:rPr lang="en-US" sz="2000" dirty="0">
                <a:solidFill>
                  <a:schemeClr val="tx1"/>
                </a:solidFill>
              </a:rPr>
              <a:t> on Earth, equivalent to 10</a:t>
            </a:r>
            <a:r>
              <a:rPr lang="en-US" sz="2000" baseline="30000" dirty="0">
                <a:solidFill>
                  <a:schemeClr val="tx1"/>
                </a:solidFill>
              </a:rPr>
              <a:t>-16</a:t>
            </a:r>
            <a:r>
              <a:rPr lang="en-US" sz="2000" dirty="0">
                <a:solidFill>
                  <a:schemeClr val="tx1"/>
                </a:solidFill>
              </a:rPr>
              <a:t> W</a:t>
            </a:r>
          </a:p>
          <a:p>
            <a:pPr marL="800100" lvl="1" indent="-342900" algn="l">
              <a:lnSpc>
                <a:spcPct val="80000"/>
              </a:lnSpc>
              <a:spcBef>
                <a:spcPct val="20000"/>
              </a:spcBef>
              <a:buClr>
                <a:schemeClr val="bg2">
                  <a:lumMod val="50000"/>
                </a:schemeClr>
              </a:buClr>
              <a:buSzPct val="100000"/>
              <a:buFont typeface="Wingdings" pitchFamily="2" charset="2"/>
              <a:buChar char="ü"/>
            </a:pPr>
            <a:r>
              <a:rPr lang="en-US" sz="2000" dirty="0">
                <a:solidFill>
                  <a:schemeClr val="tx1"/>
                </a:solidFill>
              </a:rPr>
              <a:t>Possible sources of interferences include </a:t>
            </a:r>
            <a:r>
              <a:rPr lang="en-US" sz="2000" dirty="0" smtClean="0">
                <a:solidFill>
                  <a:schemeClr val="tx1"/>
                </a:solidFill>
              </a:rPr>
              <a:t>UHF TV signals, mobile </a:t>
            </a:r>
            <a:r>
              <a:rPr lang="en-US" sz="2000" dirty="0">
                <a:solidFill>
                  <a:schemeClr val="tx1"/>
                </a:solidFill>
              </a:rPr>
              <a:t>phones, ultra-wideband communications, </a:t>
            </a:r>
            <a:r>
              <a:rPr lang="en-US" sz="2000" dirty="0" smtClean="0">
                <a:solidFill>
                  <a:schemeClr val="tx1"/>
                </a:solidFill>
              </a:rPr>
              <a:t>over </a:t>
            </a:r>
            <a:r>
              <a:rPr lang="en-US" sz="2000" dirty="0">
                <a:solidFill>
                  <a:schemeClr val="tx1"/>
                </a:solidFill>
              </a:rPr>
              <a:t>the horizon </a:t>
            </a:r>
            <a:r>
              <a:rPr lang="en-US" sz="2000" dirty="0" smtClean="0">
                <a:solidFill>
                  <a:schemeClr val="tx1"/>
                </a:solidFill>
              </a:rPr>
              <a:t>radar, and even a nearby active GPS antenna.</a:t>
            </a:r>
            <a:endParaRPr lang="en-US" sz="2000" dirty="0">
              <a:solidFill>
                <a:schemeClr val="tx1"/>
              </a:solidFill>
            </a:endParaRPr>
          </a:p>
          <a:p>
            <a:pPr marL="342900" indent="-342900" algn="l">
              <a:lnSpc>
                <a:spcPct val="80000"/>
              </a:lnSpc>
              <a:spcBef>
                <a:spcPct val="20000"/>
              </a:spcBef>
              <a:buClr>
                <a:schemeClr val="bg2">
                  <a:lumMod val="50000"/>
                </a:schemeClr>
              </a:buClr>
              <a:buSzPct val="100000"/>
              <a:buFont typeface="Wingdings" pitchFamily="2" charset="2"/>
              <a:buChar char="ü"/>
            </a:pPr>
            <a:r>
              <a:rPr lang="en-US" sz="2400" dirty="0">
                <a:solidFill>
                  <a:schemeClr val="tx1"/>
                </a:solidFill>
              </a:rPr>
              <a:t>Intentional RF interference</a:t>
            </a:r>
          </a:p>
          <a:p>
            <a:pPr marL="800100" lvl="1" indent="-342900" algn="l">
              <a:lnSpc>
                <a:spcPct val="80000"/>
              </a:lnSpc>
              <a:spcBef>
                <a:spcPct val="20000"/>
              </a:spcBef>
              <a:buClr>
                <a:schemeClr val="bg2">
                  <a:lumMod val="50000"/>
                </a:schemeClr>
              </a:buClr>
              <a:buSzPct val="100000"/>
              <a:buFont typeface="Wingdings" pitchFamily="2" charset="2"/>
              <a:buChar char="ü"/>
            </a:pPr>
            <a:r>
              <a:rPr lang="en-US" sz="2000" dirty="0" smtClean="0">
                <a:solidFill>
                  <a:schemeClr val="tx1"/>
                </a:solidFill>
              </a:rPr>
              <a:t>Jamming – broadcast of signal near the 1575.42 MHz carrier</a:t>
            </a:r>
            <a:endParaRPr lang="en-US" sz="2000" dirty="0">
              <a:solidFill>
                <a:schemeClr val="tx1"/>
              </a:solidFill>
            </a:endParaRPr>
          </a:p>
          <a:p>
            <a:pPr marL="800100" lvl="1" indent="-342900" algn="l">
              <a:lnSpc>
                <a:spcPct val="80000"/>
              </a:lnSpc>
              <a:spcBef>
                <a:spcPct val="20000"/>
              </a:spcBef>
              <a:buClr>
                <a:schemeClr val="bg2">
                  <a:lumMod val="50000"/>
                </a:schemeClr>
              </a:buClr>
              <a:buSzPct val="100000"/>
              <a:buFont typeface="Wingdings" pitchFamily="2" charset="2"/>
              <a:buChar char="ü"/>
            </a:pPr>
            <a:r>
              <a:rPr lang="en-US" sz="2000" dirty="0" smtClean="0">
                <a:solidFill>
                  <a:schemeClr val="tx1"/>
                </a:solidFill>
              </a:rPr>
              <a:t>Spoofing -  broadcast of GPS compatible signal with false information</a:t>
            </a:r>
            <a:endParaRPr lang="en-US" sz="2000" dirty="0">
              <a:solidFill>
                <a:schemeClr val="tx1"/>
              </a:solidFill>
            </a:endParaRPr>
          </a:p>
        </p:txBody>
      </p:sp>
      <p:sp>
        <p:nvSpPr>
          <p:cNvPr id="5" name="Rectangle 2"/>
          <p:cNvSpPr>
            <a:spLocks noGrp="1" noChangeArrowheads="1"/>
          </p:cNvSpPr>
          <p:nvPr>
            <p:ph type="title"/>
          </p:nvPr>
        </p:nvSpPr>
        <p:spPr>
          <a:xfrm>
            <a:off x="914400" y="228600"/>
            <a:ext cx="7715250" cy="6858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smtClean="0">
                <a:solidFill>
                  <a:schemeClr val="bg1"/>
                </a:solidFill>
                <a:latin typeface="Tahoma" pitchFamily="34" charset="0"/>
              </a:rPr>
              <a:t>GPS Vulnerabilities</a:t>
            </a:r>
            <a:endParaRPr lang="en-US" sz="3200" b="1" i="1" dirty="0">
              <a:solidFill>
                <a:schemeClr val="bg1"/>
              </a:solidFill>
              <a:effectLst>
                <a:outerShdw blurRad="38100" dist="38100" dir="2700000" algn="tl">
                  <a:srgbClr val="C0C0C0"/>
                </a:outerShdw>
              </a:effectLst>
              <a:latin typeface="Tahoma" pitchFamily="34" charset="0"/>
            </a:endParaRPr>
          </a:p>
        </p:txBody>
      </p:sp>
    </p:spTree>
    <p:extLst>
      <p:ext uri="{BB962C8B-B14F-4D97-AF65-F5344CB8AC3E}">
        <p14:creationId xmlns:p14="http://schemas.microsoft.com/office/powerpoint/2010/main" val="20305357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6466" name="Rectangle 2"/>
          <p:cNvSpPr>
            <a:spLocks noGrp="1" noChangeArrowheads="1"/>
          </p:cNvSpPr>
          <p:nvPr>
            <p:ph type="title"/>
          </p:nvPr>
        </p:nvSpPr>
        <p:spPr>
          <a:xfrm>
            <a:off x="672296" y="168976"/>
            <a:ext cx="7715250" cy="1143000"/>
          </a:xfrm>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200" dirty="0" smtClean="0">
                <a:solidFill>
                  <a:schemeClr val="bg1"/>
                </a:solidFill>
                <a:latin typeface="Tahoma" pitchFamily="34" charset="0"/>
                <a:cs typeface="Tahoma" pitchFamily="34" charset="0"/>
              </a:rPr>
              <a:t>An example of unintentional </a:t>
            </a:r>
            <a:r>
              <a:rPr lang="en-US" sz="3200" dirty="0" smtClean="0">
                <a:solidFill>
                  <a:schemeClr val="bg1"/>
                </a:solidFill>
                <a:latin typeface="Tahoma" pitchFamily="34" charset="0"/>
                <a:cs typeface="Tahoma" pitchFamily="34" charset="0"/>
              </a:rPr>
              <a:t>interference </a:t>
            </a:r>
            <a:r>
              <a:rPr lang="en-US" sz="3200" dirty="0">
                <a:solidFill>
                  <a:schemeClr val="bg1"/>
                </a:solidFill>
                <a:latin typeface="Tahoma" pitchFamily="34" charset="0"/>
                <a:cs typeface="Tahoma" pitchFamily="34" charset="0"/>
              </a:rPr>
              <a:t>from </a:t>
            </a:r>
            <a:r>
              <a:rPr lang="en-US" sz="3200" dirty="0" smtClean="0">
                <a:solidFill>
                  <a:schemeClr val="bg1"/>
                </a:solidFill>
                <a:latin typeface="Tahoma" pitchFamily="34" charset="0"/>
                <a:cs typeface="Tahoma" pitchFamily="34" charset="0"/>
              </a:rPr>
              <a:t>another </a:t>
            </a:r>
            <a:r>
              <a:rPr lang="en-US" sz="3200" dirty="0">
                <a:solidFill>
                  <a:schemeClr val="bg1"/>
                </a:solidFill>
                <a:latin typeface="Tahoma" pitchFamily="34" charset="0"/>
                <a:cs typeface="Tahoma" pitchFamily="34" charset="0"/>
              </a:rPr>
              <a:t>GPS </a:t>
            </a:r>
            <a:r>
              <a:rPr lang="en-US" sz="3200" dirty="0" smtClean="0">
                <a:solidFill>
                  <a:schemeClr val="bg1"/>
                </a:solidFill>
                <a:latin typeface="Tahoma" pitchFamily="34" charset="0"/>
                <a:cs typeface="Tahoma" pitchFamily="34" charset="0"/>
              </a:rPr>
              <a:t>antenna</a:t>
            </a:r>
            <a:endParaRPr lang="en-US" sz="3200" dirty="0">
              <a:solidFill>
                <a:schemeClr val="bg1"/>
              </a:solidFill>
              <a:latin typeface="Tahoma" pitchFamily="34" charset="0"/>
              <a:cs typeface="Tahoma" pitchFamily="34" charset="0"/>
            </a:endParaRPr>
          </a:p>
        </p:txBody>
      </p:sp>
      <p:pic>
        <p:nvPicPr>
          <p:cNvPr id="2366467" name="Picture 3"/>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1157288" y="2951163"/>
            <a:ext cx="4214812" cy="2973387"/>
          </a:xfrm>
          <a:prstGeom prst="rect">
            <a:avLst/>
          </a:prstGeom>
          <a:solidFill>
            <a:schemeClr val="accent1"/>
          </a:solidFill>
          <a:ln w="12700">
            <a:solidFill>
              <a:schemeClr val="accent1"/>
            </a:solidFill>
            <a:miter lim="800000"/>
            <a:headEnd/>
            <a:tailEnd/>
          </a:ln>
        </p:spPr>
      </p:pic>
      <p:sp>
        <p:nvSpPr>
          <p:cNvPr id="2366468" name="AutoShape 4"/>
          <p:cNvSpPr>
            <a:spLocks noChangeArrowheads="1"/>
          </p:cNvSpPr>
          <p:nvPr/>
        </p:nvSpPr>
        <p:spPr bwMode="auto">
          <a:xfrm>
            <a:off x="1752600" y="3962400"/>
            <a:ext cx="1447800" cy="1447800"/>
          </a:xfrm>
          <a:prstGeom prst="star32">
            <a:avLst>
              <a:gd name="adj" fmla="val 37500"/>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66469" name="AutoShape 5"/>
          <p:cNvSpPr>
            <a:spLocks/>
          </p:cNvSpPr>
          <p:nvPr/>
        </p:nvSpPr>
        <p:spPr bwMode="auto">
          <a:xfrm flipH="1">
            <a:off x="668338" y="1276350"/>
            <a:ext cx="3200400" cy="1466850"/>
          </a:xfrm>
          <a:prstGeom prst="borderCallout3">
            <a:avLst>
              <a:gd name="adj1" fmla="val 10000"/>
              <a:gd name="adj2" fmla="val 102380"/>
              <a:gd name="adj3" fmla="val 10000"/>
              <a:gd name="adj4" fmla="val 109222"/>
              <a:gd name="adj5" fmla="val 97778"/>
              <a:gd name="adj6" fmla="val 109222"/>
              <a:gd name="adj7" fmla="val 291250"/>
              <a:gd name="adj8" fmla="val 47963"/>
            </a:avLst>
          </a:prstGeom>
          <a:solidFill>
            <a:schemeClr val="bg1"/>
          </a:solidFill>
          <a:ln w="28575">
            <a:solidFill>
              <a:srgbClr val="FF0000"/>
            </a:solidFill>
            <a:miter lim="800000"/>
            <a:headEnd/>
            <a:tailEnd/>
          </a:ln>
          <a:effectLst/>
          <a:extLst/>
        </p:spPr>
        <p:txBody>
          <a:bodyPr lIns="45720" rIns="45720" anchor="ctr"/>
          <a:lstStyle/>
          <a:p>
            <a:pPr eaLnBrk="1" hangingPunct="1"/>
            <a:r>
              <a:rPr lang="en-US" sz="1800" dirty="0">
                <a:solidFill>
                  <a:schemeClr val="tx1"/>
                </a:solidFill>
              </a:rPr>
              <a:t>Antenna oscillated around 1.579GHz (about -90 </a:t>
            </a:r>
            <a:r>
              <a:rPr lang="en-US" sz="1800" dirty="0" err="1">
                <a:solidFill>
                  <a:schemeClr val="tx1"/>
                </a:solidFill>
              </a:rPr>
              <a:t>dBm</a:t>
            </a:r>
            <a:r>
              <a:rPr lang="en-US" sz="1800" dirty="0">
                <a:solidFill>
                  <a:schemeClr val="tx1"/>
                </a:solidFill>
              </a:rPr>
              <a:t>) </a:t>
            </a:r>
            <a:r>
              <a:rPr lang="en-US" sz="1800" dirty="0" smtClean="0">
                <a:solidFill>
                  <a:schemeClr val="tx1"/>
                </a:solidFill>
              </a:rPr>
              <a:t>at </a:t>
            </a:r>
            <a:r>
              <a:rPr lang="en-US" sz="1800" dirty="0">
                <a:solidFill>
                  <a:schemeClr val="tx1"/>
                </a:solidFill>
              </a:rPr>
              <a:t>low </a:t>
            </a:r>
            <a:r>
              <a:rPr lang="en-US" sz="1800" dirty="0" smtClean="0">
                <a:solidFill>
                  <a:schemeClr val="tx1"/>
                </a:solidFill>
              </a:rPr>
              <a:t>temperatures, causing other GPS receivers in the area to fail</a:t>
            </a:r>
            <a:endParaRPr lang="en-US" sz="1800" dirty="0">
              <a:solidFill>
                <a:schemeClr val="tx1"/>
              </a:solidFill>
            </a:endParaRPr>
          </a:p>
        </p:txBody>
      </p:sp>
      <p:sp>
        <p:nvSpPr>
          <p:cNvPr id="2366470" name="Rectangle 6"/>
          <p:cNvSpPr>
            <a:spLocks noChangeArrowheads="1"/>
          </p:cNvSpPr>
          <p:nvPr/>
        </p:nvSpPr>
        <p:spPr bwMode="auto">
          <a:xfrm>
            <a:off x="5638800" y="2742705"/>
            <a:ext cx="3200400" cy="2972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algn="l">
              <a:spcBef>
                <a:spcPct val="20000"/>
              </a:spcBef>
              <a:buClr>
                <a:schemeClr val="bg1"/>
              </a:buClr>
              <a:buSzPct val="75000"/>
            </a:pPr>
            <a:r>
              <a:rPr lang="en-US" dirty="0">
                <a:solidFill>
                  <a:schemeClr val="tx1"/>
                </a:solidFill>
              </a:rPr>
              <a:t>GPS is so vulnerable to jamming, that a GPS antenna with a cracked cable or loose connector can cause other receivers in the area to </a:t>
            </a:r>
            <a:r>
              <a:rPr lang="en-US" dirty="0" smtClean="0">
                <a:solidFill>
                  <a:schemeClr val="tx1"/>
                </a:solidFill>
              </a:rPr>
              <a:t>fail.</a:t>
            </a:r>
            <a:endParaRPr lang="en-US" dirty="0">
              <a:solidFill>
                <a:schemeClr val="tx1"/>
              </a:solidFill>
            </a:endParaRPr>
          </a:p>
        </p:txBody>
      </p:sp>
    </p:spTree>
    <p:extLst>
      <p:ext uri="{BB962C8B-B14F-4D97-AF65-F5344CB8AC3E}">
        <p14:creationId xmlns:p14="http://schemas.microsoft.com/office/powerpoint/2010/main" val="183805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64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66469"/>
                                        </p:tgtEl>
                                        <p:attrNameLst>
                                          <p:attrName>style.visibility</p:attrName>
                                        </p:attrNameLst>
                                      </p:cBhvr>
                                      <p:to>
                                        <p:strVal val="visible"/>
                                      </p:to>
                                    </p:set>
                                  </p:childTnLst>
                                </p:cTn>
                              </p:par>
                            </p:childTnLst>
                          </p:cTn>
                        </p:par>
                        <p:par>
                          <p:cTn id="9" fill="hold" nodeType="afterGroup">
                            <p:stCondLst>
                              <p:cond delay="0"/>
                            </p:stCondLst>
                            <p:childTnLst>
                              <p:par>
                                <p:cTn id="10" presetID="26" presetClass="emph" presetSubtype="0" repeatCount="5000" fill="hold" grpId="1" nodeType="afterEffect">
                                  <p:stCondLst>
                                    <p:cond delay="500"/>
                                  </p:stCondLst>
                                  <p:childTnLst>
                                    <p:animEffect transition="out" filter="fade">
                                      <p:cBhvr>
                                        <p:cTn id="11" dur="500" tmFilter="0, 0; .2, .5; .8, .5; 1, 0"/>
                                        <p:tgtEl>
                                          <p:spTgt spid="2366468"/>
                                        </p:tgtEl>
                                      </p:cBhvr>
                                    </p:animEffect>
                                    <p:animScale>
                                      <p:cBhvr>
                                        <p:cTn id="12" dur="250" autoRev="1" fill="hold"/>
                                        <p:tgtEl>
                                          <p:spTgt spid="236646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6468" grpId="0" animBg="1"/>
      <p:bldP spid="2366468" grpId="1" animBg="1"/>
      <p:bldP spid="236646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609600" y="2590800"/>
            <a:ext cx="8077200" cy="3581400"/>
          </a:xfrm>
        </p:spPr>
        <p:txBody>
          <a:bodyPr/>
          <a:lstStyle/>
          <a:p>
            <a:pPr>
              <a:buClr>
                <a:schemeClr val="bg2">
                  <a:lumMod val="50000"/>
                </a:schemeClr>
              </a:buClr>
              <a:buFont typeface="Wingdings" pitchFamily="2" charset="2"/>
              <a:buChar char="ü"/>
            </a:pPr>
            <a:r>
              <a:rPr lang="en-US" sz="2000" dirty="0" smtClean="0">
                <a:solidFill>
                  <a:schemeClr val="tx1"/>
                </a:solidFill>
                <a:effectLst/>
                <a:latin typeface="Arial" pitchFamily="34" charset="0"/>
                <a:cs typeface="Arial" pitchFamily="34" charset="0"/>
              </a:rPr>
              <a:t>GPS receivers are passive (receive only) devices</a:t>
            </a:r>
          </a:p>
          <a:p>
            <a:pPr>
              <a:buClr>
                <a:schemeClr val="bg2">
                  <a:lumMod val="50000"/>
                </a:schemeClr>
              </a:buClr>
              <a:buFont typeface="Wingdings" pitchFamily="2" charset="2"/>
              <a:buChar char="ü"/>
            </a:pPr>
            <a:endParaRPr lang="en-US" sz="2000" dirty="0" smtClean="0">
              <a:solidFill>
                <a:schemeClr val="tx1"/>
              </a:solidFill>
              <a:effectLst/>
              <a:latin typeface="Arial" pitchFamily="34" charset="0"/>
              <a:cs typeface="Arial" pitchFamily="34" charset="0"/>
            </a:endParaRPr>
          </a:p>
          <a:p>
            <a:pPr>
              <a:buClr>
                <a:schemeClr val="bg2">
                  <a:lumMod val="50000"/>
                </a:schemeClr>
              </a:buClr>
              <a:buFont typeface="Wingdings" pitchFamily="2" charset="2"/>
              <a:buChar char="ü"/>
            </a:pPr>
            <a:r>
              <a:rPr lang="en-US" sz="2000" dirty="0" smtClean="0">
                <a:solidFill>
                  <a:schemeClr val="tx1"/>
                </a:solidFill>
                <a:effectLst/>
                <a:latin typeface="Arial" pitchFamily="34" charset="0"/>
                <a:cs typeface="Arial" pitchFamily="34" charset="0"/>
              </a:rPr>
              <a:t>However, when integrated with a mobile phone, they often transmit your location, which some people (to protect their privacy), might want to block</a:t>
            </a:r>
          </a:p>
          <a:p>
            <a:pPr>
              <a:buClr>
                <a:schemeClr val="bg2">
                  <a:lumMod val="50000"/>
                </a:schemeClr>
              </a:buClr>
              <a:buFont typeface="Wingdings" pitchFamily="2" charset="2"/>
              <a:buChar char="ü"/>
            </a:pPr>
            <a:endParaRPr lang="en-US" sz="2000" dirty="0" smtClean="0">
              <a:solidFill>
                <a:schemeClr val="tx1"/>
              </a:solidFill>
              <a:effectLst/>
              <a:latin typeface="Arial" pitchFamily="34" charset="0"/>
              <a:cs typeface="Arial" pitchFamily="34" charset="0"/>
            </a:endParaRPr>
          </a:p>
          <a:p>
            <a:pPr>
              <a:buClr>
                <a:schemeClr val="bg2">
                  <a:lumMod val="50000"/>
                </a:schemeClr>
              </a:buClr>
              <a:buFont typeface="Wingdings" pitchFamily="2" charset="2"/>
              <a:buChar char="ü"/>
            </a:pPr>
            <a:r>
              <a:rPr lang="en-US" sz="2000" dirty="0" smtClean="0">
                <a:solidFill>
                  <a:schemeClr val="tx1"/>
                </a:solidFill>
                <a:effectLst/>
                <a:latin typeface="Arial" pitchFamily="34" charset="0"/>
                <a:cs typeface="Arial" pitchFamily="34" charset="0"/>
              </a:rPr>
              <a:t>GPS jammers, sometimes called personal privacy devices, are illegal but easy to buy on the Internet</a:t>
            </a:r>
          </a:p>
          <a:p>
            <a:pPr>
              <a:buClr>
                <a:schemeClr val="bg2">
                  <a:lumMod val="50000"/>
                </a:schemeClr>
              </a:buClr>
              <a:buFont typeface="Wingdings" pitchFamily="2" charset="2"/>
              <a:buChar char="ü"/>
            </a:pPr>
            <a:endParaRPr lang="en-US" sz="2000" dirty="0" smtClean="0">
              <a:solidFill>
                <a:schemeClr val="tx1"/>
              </a:solidFill>
              <a:effectLst/>
              <a:latin typeface="Arial" pitchFamily="34" charset="0"/>
              <a:cs typeface="Arial" pitchFamily="34" charset="0"/>
            </a:endParaRPr>
          </a:p>
          <a:p>
            <a:pPr>
              <a:buClr>
                <a:schemeClr val="bg2">
                  <a:lumMod val="50000"/>
                </a:schemeClr>
              </a:buClr>
              <a:buFont typeface="Wingdings" pitchFamily="2" charset="2"/>
              <a:buChar char="ü"/>
            </a:pPr>
            <a:r>
              <a:rPr lang="en-US" sz="2000" dirty="0" smtClean="0">
                <a:solidFill>
                  <a:schemeClr val="tx1"/>
                </a:solidFill>
                <a:effectLst/>
                <a:latin typeface="Arial" pitchFamily="34" charset="0"/>
                <a:cs typeface="Arial" pitchFamily="34" charset="0"/>
              </a:rPr>
              <a:t>The effective range is often around 20 meters</a:t>
            </a:r>
          </a:p>
          <a:p>
            <a:pPr>
              <a:buClr>
                <a:schemeClr val="bg1"/>
              </a:buClr>
            </a:pPr>
            <a:endParaRPr lang="en-US" dirty="0" smtClean="0">
              <a:solidFill>
                <a:schemeClr val="bg2"/>
              </a:solidFill>
              <a:effectLst/>
            </a:endParaRPr>
          </a:p>
        </p:txBody>
      </p:sp>
      <p:sp>
        <p:nvSpPr>
          <p:cNvPr id="7" name="Rectangle 2"/>
          <p:cNvSpPr>
            <a:spLocks noGrp="1" noChangeArrowheads="1"/>
          </p:cNvSpPr>
          <p:nvPr>
            <p:ph type="title"/>
          </p:nvPr>
        </p:nvSpPr>
        <p:spPr>
          <a:xfrm>
            <a:off x="609600" y="381000"/>
            <a:ext cx="7715250" cy="1143000"/>
          </a:xfrm>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fontScale="90000"/>
          </a:bodyPr>
          <a:lstStyle/>
          <a:p>
            <a:pPr algn="ctr"/>
            <a:r>
              <a:rPr lang="en-US" sz="3200" dirty="0" smtClean="0">
                <a:solidFill>
                  <a:schemeClr val="bg1"/>
                </a:solidFill>
                <a:latin typeface="Tahoma" pitchFamily="34" charset="0"/>
                <a:cs typeface="Tahoma" pitchFamily="34" charset="0"/>
              </a:rPr>
              <a:t>Low-cost, low-power GPS jammers are illegal but easy to obtain</a:t>
            </a:r>
            <a:r>
              <a:rPr lang="en-US" sz="3200" dirty="0" smtClean="0">
                <a:solidFill>
                  <a:schemeClr val="bg2"/>
                </a:solidFill>
              </a:rPr>
              <a:t/>
            </a:r>
            <a:br>
              <a:rPr lang="en-US" sz="3200" dirty="0" smtClean="0">
                <a:solidFill>
                  <a:schemeClr val="bg2"/>
                </a:solidFill>
              </a:rPr>
            </a:br>
            <a:endParaRPr lang="en-US" sz="3200" dirty="0">
              <a:solidFill>
                <a:schemeClr val="bg2"/>
              </a:solidFill>
            </a:endParaRPr>
          </a:p>
        </p:txBody>
      </p:sp>
    </p:spTree>
    <p:extLst>
      <p:ext uri="{BB962C8B-B14F-4D97-AF65-F5344CB8AC3E}">
        <p14:creationId xmlns:p14="http://schemas.microsoft.com/office/powerpoint/2010/main" val="277365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69374" y="381000"/>
            <a:ext cx="8472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b="1" kern="1200">
                <a:solidFill>
                  <a:srgbClr val="17375E"/>
                </a:solidFill>
                <a:latin typeface="Arial"/>
                <a:ea typeface="ＭＳ Ｐゴシック" charset="0"/>
                <a:cs typeface="Arial"/>
              </a:defRPr>
            </a:lvl1pPr>
            <a:lvl2pPr algn="ctr" defTabSz="457200" rtl="0" eaLnBrk="0" fontAlgn="base" hangingPunct="0">
              <a:spcBef>
                <a:spcPct val="0"/>
              </a:spcBef>
              <a:spcAft>
                <a:spcPct val="0"/>
              </a:spcAft>
              <a:defRPr sz="3600" b="1">
                <a:solidFill>
                  <a:srgbClr val="17375E"/>
                </a:solidFill>
                <a:latin typeface="Arial" charset="0"/>
                <a:ea typeface="ＭＳ Ｐゴシック" charset="0"/>
                <a:cs typeface="Arial" charset="0"/>
              </a:defRPr>
            </a:lvl2pPr>
            <a:lvl3pPr algn="ctr" defTabSz="457200" rtl="0" eaLnBrk="0" fontAlgn="base" hangingPunct="0">
              <a:spcBef>
                <a:spcPct val="0"/>
              </a:spcBef>
              <a:spcAft>
                <a:spcPct val="0"/>
              </a:spcAft>
              <a:defRPr sz="3600" b="1">
                <a:solidFill>
                  <a:srgbClr val="17375E"/>
                </a:solidFill>
                <a:latin typeface="Arial" charset="0"/>
                <a:ea typeface="ＭＳ Ｐゴシック" charset="0"/>
                <a:cs typeface="Arial" charset="0"/>
              </a:defRPr>
            </a:lvl3pPr>
            <a:lvl4pPr algn="ctr" defTabSz="457200" rtl="0" eaLnBrk="0" fontAlgn="base" hangingPunct="0">
              <a:spcBef>
                <a:spcPct val="0"/>
              </a:spcBef>
              <a:spcAft>
                <a:spcPct val="0"/>
              </a:spcAft>
              <a:defRPr sz="3600" b="1">
                <a:solidFill>
                  <a:srgbClr val="17375E"/>
                </a:solidFill>
                <a:latin typeface="Arial" charset="0"/>
                <a:ea typeface="ＭＳ Ｐゴシック" charset="0"/>
                <a:cs typeface="Arial" charset="0"/>
              </a:defRPr>
            </a:lvl4pPr>
            <a:lvl5pPr algn="ctr" defTabSz="457200" rtl="0" eaLnBrk="0" fontAlgn="base" hangingPunct="0">
              <a:spcBef>
                <a:spcPct val="0"/>
              </a:spcBef>
              <a:spcAft>
                <a:spcPct val="0"/>
              </a:spcAft>
              <a:defRPr sz="3600" b="1">
                <a:solidFill>
                  <a:srgbClr val="17375E"/>
                </a:solidFill>
                <a:latin typeface="Arial" charset="0"/>
                <a:ea typeface="ＭＳ Ｐゴシック" charset="0"/>
                <a:cs typeface="Arial" charset="0"/>
              </a:defRPr>
            </a:lvl5pPr>
            <a:lvl6pPr marL="457200" algn="ctr" defTabSz="457200" rtl="0" fontAlgn="base">
              <a:spcBef>
                <a:spcPct val="0"/>
              </a:spcBef>
              <a:spcAft>
                <a:spcPct val="0"/>
              </a:spcAft>
              <a:defRPr sz="3600" b="1">
                <a:solidFill>
                  <a:srgbClr val="17375E"/>
                </a:solidFill>
                <a:latin typeface="Arial" charset="0"/>
                <a:cs typeface="Arial" charset="0"/>
              </a:defRPr>
            </a:lvl6pPr>
            <a:lvl7pPr marL="914400" algn="ctr" defTabSz="457200" rtl="0" fontAlgn="base">
              <a:spcBef>
                <a:spcPct val="0"/>
              </a:spcBef>
              <a:spcAft>
                <a:spcPct val="0"/>
              </a:spcAft>
              <a:defRPr sz="3600" b="1">
                <a:solidFill>
                  <a:srgbClr val="17375E"/>
                </a:solidFill>
                <a:latin typeface="Arial" charset="0"/>
                <a:cs typeface="Arial" charset="0"/>
              </a:defRPr>
            </a:lvl7pPr>
            <a:lvl8pPr marL="1371600" algn="ctr" defTabSz="457200" rtl="0" fontAlgn="base">
              <a:spcBef>
                <a:spcPct val="0"/>
              </a:spcBef>
              <a:spcAft>
                <a:spcPct val="0"/>
              </a:spcAft>
              <a:defRPr sz="3600" b="1">
                <a:solidFill>
                  <a:srgbClr val="17375E"/>
                </a:solidFill>
                <a:latin typeface="Arial" charset="0"/>
                <a:cs typeface="Arial" charset="0"/>
              </a:defRPr>
            </a:lvl8pPr>
            <a:lvl9pPr marL="1828800" algn="ctr" defTabSz="457200" rtl="0" fontAlgn="base">
              <a:spcBef>
                <a:spcPct val="0"/>
              </a:spcBef>
              <a:spcAft>
                <a:spcPct val="0"/>
              </a:spcAft>
              <a:defRPr sz="3600" b="1">
                <a:solidFill>
                  <a:srgbClr val="17375E"/>
                </a:solidFill>
                <a:latin typeface="Arial" charset="0"/>
                <a:cs typeface="Arial" charset="0"/>
              </a:defRPr>
            </a:lvl9pPr>
          </a:lstStyle>
          <a:p>
            <a:pPr>
              <a:defRPr/>
            </a:pPr>
            <a:r>
              <a:rPr lang="en-US" sz="3200" b="0" dirty="0" smtClean="0">
                <a:solidFill>
                  <a:schemeClr val="bg1"/>
                </a:solidFill>
              </a:rPr>
              <a:t>Personal privacy devices (GPS jammers)</a:t>
            </a:r>
            <a:endParaRPr lang="en-US" sz="3200" b="0" dirty="0">
              <a:solidFill>
                <a:schemeClr val="bg1"/>
              </a:solidFill>
            </a:endParaRPr>
          </a:p>
        </p:txBody>
      </p:sp>
      <p:pic>
        <p:nvPicPr>
          <p:cNvPr id="3" name="Picture 5"/>
          <p:cNvPicPr>
            <a:picLocks noChangeAspect="1" noChangeArrowheads="1"/>
          </p:cNvPicPr>
          <p:nvPr/>
        </p:nvPicPr>
        <p:blipFill>
          <a:blip r:embed="rId2"/>
          <a:srcRect t="7036" b="-2"/>
          <a:stretch>
            <a:fillRect/>
          </a:stretch>
        </p:blipFill>
        <p:spPr bwMode="auto">
          <a:xfrm>
            <a:off x="182470" y="1587192"/>
            <a:ext cx="4584836" cy="3169845"/>
          </a:xfrm>
          <a:prstGeom prst="rect">
            <a:avLst/>
          </a:prstGeom>
          <a:noFill/>
          <a:ln w="9525">
            <a:noFill/>
            <a:miter lim="800000"/>
            <a:headEnd/>
            <a:tailEnd/>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462" y="1587192"/>
            <a:ext cx="4239138" cy="4239138"/>
          </a:xfrm>
          <a:prstGeom prst="rect">
            <a:avLst/>
          </a:prstGeom>
        </p:spPr>
      </p:pic>
    </p:spTree>
    <p:extLst>
      <p:ext uri="{BB962C8B-B14F-4D97-AF65-F5344CB8AC3E}">
        <p14:creationId xmlns:p14="http://schemas.microsoft.com/office/powerpoint/2010/main" val="244899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8514" name="Rectangle 2"/>
          <p:cNvSpPr>
            <a:spLocks noGrp="1" noChangeArrowheads="1"/>
          </p:cNvSpPr>
          <p:nvPr>
            <p:ph type="title"/>
          </p:nvPr>
        </p:nvSpPr>
        <p:spPr>
          <a:xfrm>
            <a:off x="533400" y="304800"/>
            <a:ext cx="8229600" cy="685800"/>
          </a:xfrm>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3600" dirty="0">
                <a:solidFill>
                  <a:schemeClr val="bg1"/>
                </a:solidFill>
                <a:latin typeface="Tahoma" pitchFamily="34" charset="0"/>
              </a:rPr>
              <a:t>GPSDO Holdover Capability</a:t>
            </a:r>
          </a:p>
        </p:txBody>
      </p:sp>
      <p:sp>
        <p:nvSpPr>
          <p:cNvPr id="2368515" name="Rectangle 3"/>
          <p:cNvSpPr>
            <a:spLocks noGrp="1" noChangeArrowheads="1"/>
          </p:cNvSpPr>
          <p:nvPr>
            <p:ph type="body" sz="half" idx="1"/>
          </p:nvPr>
        </p:nvSpPr>
        <p:spPr>
          <a:xfrm>
            <a:off x="228600" y="1143000"/>
            <a:ext cx="8839200" cy="2362200"/>
          </a:xfrm>
          <a:solidFill>
            <a:schemeClr val="bg1"/>
          </a:solidFill>
          <a:ln/>
        </p:spPr>
        <p:txBody>
          <a:bodyPr>
            <a:normAutofit/>
          </a:bodyPr>
          <a:lstStyle/>
          <a:p>
            <a:pPr>
              <a:buClr>
                <a:schemeClr val="bg2">
                  <a:lumMod val="50000"/>
                </a:schemeClr>
              </a:buClr>
              <a:buFont typeface="Wingdings" pitchFamily="2" charset="2"/>
              <a:buChar char="ü"/>
            </a:pPr>
            <a:r>
              <a:rPr lang="en-US" sz="1400" dirty="0">
                <a:solidFill>
                  <a:srgbClr val="000000"/>
                </a:solidFill>
                <a:effectLst/>
                <a:latin typeface="Arial" pitchFamily="34" charset="0"/>
                <a:cs typeface="Arial" pitchFamily="34" charset="0"/>
              </a:rPr>
              <a:t>The most likely cause of GPS failure is RF interference and jamming (either intentional or unintentional) </a:t>
            </a:r>
          </a:p>
          <a:p>
            <a:pPr lvl="1">
              <a:buClr>
                <a:schemeClr val="bg2">
                  <a:lumMod val="50000"/>
                </a:schemeClr>
              </a:buClr>
              <a:buFont typeface="Wingdings" pitchFamily="2" charset="2"/>
              <a:buChar char="ü"/>
            </a:pPr>
            <a:r>
              <a:rPr lang="en-US" sz="1400" dirty="0">
                <a:solidFill>
                  <a:srgbClr val="000000"/>
                </a:solidFill>
                <a:effectLst/>
                <a:latin typeface="Arial" pitchFamily="34" charset="0"/>
                <a:cs typeface="Arial" pitchFamily="34" charset="0"/>
              </a:rPr>
              <a:t>GPS signals are susceptible to interference due to their low power levels. A tiny interfering signal can cause a GPSDO to lose lock. </a:t>
            </a:r>
          </a:p>
          <a:p>
            <a:pPr lvl="1">
              <a:buClr>
                <a:schemeClr val="bg2">
                  <a:lumMod val="50000"/>
                </a:schemeClr>
              </a:buClr>
              <a:buFont typeface="Wingdings" pitchFamily="2" charset="2"/>
              <a:buChar char="ü"/>
            </a:pPr>
            <a:r>
              <a:rPr lang="en-US" sz="1400" dirty="0">
                <a:solidFill>
                  <a:srgbClr val="000000"/>
                </a:solidFill>
                <a:effectLst/>
                <a:latin typeface="Arial" pitchFamily="34" charset="0"/>
                <a:cs typeface="Arial" pitchFamily="34" charset="0"/>
              </a:rPr>
              <a:t>The minimum received GPS signal strength is –160 </a:t>
            </a:r>
            <a:r>
              <a:rPr lang="en-US" sz="1400" dirty="0" err="1">
                <a:solidFill>
                  <a:srgbClr val="000000"/>
                </a:solidFill>
                <a:effectLst/>
                <a:latin typeface="Arial" pitchFamily="34" charset="0"/>
                <a:cs typeface="Arial" pitchFamily="34" charset="0"/>
              </a:rPr>
              <a:t>dBW</a:t>
            </a:r>
            <a:r>
              <a:rPr lang="en-US" sz="1400" dirty="0">
                <a:solidFill>
                  <a:srgbClr val="000000"/>
                </a:solidFill>
                <a:effectLst/>
                <a:latin typeface="Arial" pitchFamily="34" charset="0"/>
                <a:cs typeface="Arial" pitchFamily="34" charset="0"/>
              </a:rPr>
              <a:t> </a:t>
            </a:r>
            <a:r>
              <a:rPr lang="en-US" sz="1400" dirty="0" smtClean="0">
                <a:solidFill>
                  <a:srgbClr val="000000"/>
                </a:solidFill>
                <a:effectLst/>
                <a:latin typeface="Arial" pitchFamily="34" charset="0"/>
                <a:cs typeface="Arial" pitchFamily="34" charset="0"/>
              </a:rPr>
              <a:t>for </a:t>
            </a:r>
            <a:r>
              <a:rPr lang="en-US" sz="1400" dirty="0">
                <a:solidFill>
                  <a:srgbClr val="000000"/>
                </a:solidFill>
                <a:effectLst/>
                <a:latin typeface="Arial" pitchFamily="34" charset="0"/>
                <a:cs typeface="Arial" pitchFamily="34" charset="0"/>
              </a:rPr>
              <a:t>the L1 carrier, equivalent to 10</a:t>
            </a:r>
            <a:r>
              <a:rPr lang="en-US" sz="1400" baseline="30000" dirty="0">
                <a:solidFill>
                  <a:srgbClr val="000000"/>
                </a:solidFill>
                <a:effectLst/>
                <a:latin typeface="Arial" pitchFamily="34" charset="0"/>
                <a:cs typeface="Arial" pitchFamily="34" charset="0"/>
              </a:rPr>
              <a:t>-16</a:t>
            </a:r>
            <a:r>
              <a:rPr lang="en-US" sz="1400" dirty="0">
                <a:solidFill>
                  <a:srgbClr val="000000"/>
                </a:solidFill>
                <a:effectLst/>
                <a:latin typeface="Arial" pitchFamily="34" charset="0"/>
                <a:cs typeface="Arial" pitchFamily="34" charset="0"/>
              </a:rPr>
              <a:t> W. </a:t>
            </a:r>
          </a:p>
          <a:p>
            <a:pPr lvl="1">
              <a:buClr>
                <a:schemeClr val="bg2">
                  <a:lumMod val="50000"/>
                </a:schemeClr>
              </a:buClr>
              <a:buFont typeface="Wingdings" pitchFamily="2" charset="2"/>
              <a:buChar char="ü"/>
            </a:pPr>
            <a:endParaRPr lang="en-US" sz="1400" dirty="0">
              <a:solidFill>
                <a:srgbClr val="000000"/>
              </a:solidFill>
              <a:effectLst/>
              <a:latin typeface="Arial" pitchFamily="34" charset="0"/>
              <a:cs typeface="Arial" pitchFamily="34" charset="0"/>
            </a:endParaRPr>
          </a:p>
          <a:p>
            <a:pPr>
              <a:buClr>
                <a:schemeClr val="bg2">
                  <a:lumMod val="50000"/>
                </a:schemeClr>
              </a:buClr>
              <a:buFont typeface="Wingdings" pitchFamily="2" charset="2"/>
              <a:buChar char="ü"/>
            </a:pPr>
            <a:r>
              <a:rPr lang="en-US" sz="1400" dirty="0">
                <a:solidFill>
                  <a:srgbClr val="000000"/>
                </a:solidFill>
                <a:effectLst/>
                <a:latin typeface="Arial" pitchFamily="34" charset="0"/>
                <a:cs typeface="Arial" pitchFamily="34" charset="0"/>
              </a:rPr>
              <a:t>To simulate a GPS outage, we removed the antennas from four GPSDOs that had been locked for multiple weeks.  This test showed that holdover capability varies significantly from model to model.</a:t>
            </a:r>
          </a:p>
          <a:p>
            <a:pPr lvl="1">
              <a:buClr>
                <a:schemeClr val="bg2">
                  <a:lumMod val="50000"/>
                </a:schemeClr>
              </a:buClr>
              <a:buFont typeface="Wingdings" pitchFamily="2" charset="2"/>
              <a:buChar char="ü"/>
            </a:pPr>
            <a:r>
              <a:rPr lang="en-US" sz="1400" dirty="0">
                <a:solidFill>
                  <a:srgbClr val="000000"/>
                </a:solidFill>
                <a:effectLst/>
                <a:latin typeface="Arial" pitchFamily="34" charset="0"/>
                <a:cs typeface="Arial" pitchFamily="34" charset="0"/>
              </a:rPr>
              <a:t>In theory, a GPSDO with a rubidium local oscillator should have much better holdover capability than a quartz device.  However, device D outperformed device C in the test.  </a:t>
            </a:r>
          </a:p>
        </p:txBody>
      </p:sp>
      <p:pic>
        <p:nvPicPr>
          <p:cNvPr id="2368516" name="Picture 4" descr="holdover_tab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219200" y="3581400"/>
            <a:ext cx="6781800" cy="2581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208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3634" name="Picture 2" descr="Figure_5_accubeat"/>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963749" y="2674938"/>
            <a:ext cx="5224440" cy="3451225"/>
          </a:xfrm>
          <a:noFill/>
          <a:ln/>
        </p:spPr>
      </p:pic>
      <p:sp>
        <p:nvSpPr>
          <p:cNvPr id="2373635" name="Rectangle 3"/>
          <p:cNvSpPr>
            <a:spLocks noGrp="1" noChangeArrowheads="1"/>
          </p:cNvSpPr>
          <p:nvPr>
            <p:ph type="title"/>
          </p:nvPr>
        </p:nvSpPr>
        <p:spPr>
          <a:xfrm>
            <a:off x="228600" y="228600"/>
            <a:ext cx="8763000" cy="792163"/>
          </a:xfrm>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algn="ctr"/>
            <a:r>
              <a:rPr lang="en-US" sz="2000" dirty="0">
                <a:solidFill>
                  <a:schemeClr val="bg1"/>
                </a:solidFill>
                <a:latin typeface="Tahoma" pitchFamily="34" charset="0"/>
              </a:rPr>
              <a:t>This GPSDO quickly became a free running rubidium oscillator (1 </a:t>
            </a:r>
            <a:r>
              <a:rPr lang="en-US" sz="2000" dirty="0">
                <a:solidFill>
                  <a:schemeClr val="bg1"/>
                </a:solidFill>
                <a:latin typeface="Tahoma" pitchFamily="34" charset="0"/>
                <a:sym typeface="Symbol" pitchFamily="18" charset="2"/>
              </a:rPr>
              <a:t></a:t>
            </a:r>
            <a:r>
              <a:rPr lang="en-US" sz="2000" dirty="0">
                <a:solidFill>
                  <a:schemeClr val="bg1"/>
                </a:solidFill>
                <a:latin typeface="Tahoma" pitchFamily="34" charset="0"/>
              </a:rPr>
              <a:t> 10</a:t>
            </a:r>
            <a:r>
              <a:rPr lang="en-US" sz="2000" baseline="30000" dirty="0">
                <a:solidFill>
                  <a:schemeClr val="bg1"/>
                </a:solidFill>
                <a:latin typeface="Tahoma" pitchFamily="34" charset="0"/>
              </a:rPr>
              <a:t>-9</a:t>
            </a:r>
            <a:r>
              <a:rPr lang="en-US" sz="2000" dirty="0">
                <a:solidFill>
                  <a:schemeClr val="bg1"/>
                </a:solidFill>
                <a:latin typeface="Tahoma" pitchFamily="34" charset="0"/>
              </a:rPr>
              <a:t>) when GPS was lost, with no apparent holdover capability.  A TCXO without holdover capability would likely be 100 to 1000 times less accurate.</a:t>
            </a:r>
          </a:p>
        </p:txBody>
      </p:sp>
    </p:spTree>
    <p:extLst>
      <p:ext uri="{BB962C8B-B14F-4D97-AF65-F5344CB8AC3E}">
        <p14:creationId xmlns:p14="http://schemas.microsoft.com/office/powerpoint/2010/main" val="2772741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2738" name="Rectangle 2"/>
          <p:cNvSpPr>
            <a:spLocks noGrp="1" noChangeArrowheads="1"/>
          </p:cNvSpPr>
          <p:nvPr>
            <p:ph type="title"/>
          </p:nvPr>
        </p:nvSpPr>
        <p:spPr>
          <a:xfrm>
            <a:off x="228600" y="609600"/>
            <a:ext cx="8763000" cy="3962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b="1" dirty="0">
                <a:solidFill>
                  <a:srgbClr val="000000"/>
                </a:solidFill>
                <a:latin typeface="Tahoma" pitchFamily="34" charset="0"/>
              </a:rPr>
              <a:t>The Future of GPS:</a:t>
            </a:r>
            <a:br>
              <a:rPr lang="en-US" sz="3600" b="1" dirty="0">
                <a:solidFill>
                  <a:srgbClr val="000000"/>
                </a:solidFill>
                <a:latin typeface="Tahoma" pitchFamily="34" charset="0"/>
              </a:rPr>
            </a:br>
            <a:r>
              <a:rPr lang="en-US" sz="3600" b="1" dirty="0" smtClean="0">
                <a:solidFill>
                  <a:srgbClr val="000000"/>
                </a:solidFill>
                <a:latin typeface="Tahoma" pitchFamily="34" charset="0"/>
              </a:rPr>
              <a:t>New products and new signals</a:t>
            </a:r>
            <a:br>
              <a:rPr lang="en-US" sz="3600" b="1" dirty="0" smtClean="0">
                <a:solidFill>
                  <a:srgbClr val="000000"/>
                </a:solidFill>
                <a:latin typeface="Tahoma" pitchFamily="34" charset="0"/>
              </a:rPr>
            </a:br>
            <a:endParaRPr lang="en-US" sz="3600" b="1" dirty="0">
              <a:solidFill>
                <a:srgbClr val="000000"/>
              </a:solidFill>
              <a:effectLst>
                <a:outerShdw blurRad="38100" dist="38100" dir="2700000" algn="tl">
                  <a:srgbClr val="C0C0C0"/>
                </a:outerShdw>
              </a:effectLst>
              <a:latin typeface="Tahoma" pitchFamily="34" charset="0"/>
            </a:endParaRPr>
          </a:p>
        </p:txBody>
      </p:sp>
    </p:spTree>
    <p:extLst>
      <p:ext uri="{BB962C8B-B14F-4D97-AF65-F5344CB8AC3E}">
        <p14:creationId xmlns:p14="http://schemas.microsoft.com/office/powerpoint/2010/main" val="340496382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400800"/>
          </a:xfrm>
          <a:prstGeom prst="rect">
            <a:avLst/>
          </a:prstGeom>
        </p:spPr>
      </p:pic>
    </p:spTree>
    <p:extLst>
      <p:ext uri="{BB962C8B-B14F-4D97-AF65-F5344CB8AC3E}">
        <p14:creationId xmlns:p14="http://schemas.microsoft.com/office/powerpoint/2010/main" val="432514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2"/>
          <p:cNvSpPr>
            <a:spLocks noGrp="1" noChangeArrowheads="1"/>
          </p:cNvSpPr>
          <p:nvPr>
            <p:ph type="title"/>
          </p:nvPr>
        </p:nvSpPr>
        <p:spPr>
          <a:xfrm>
            <a:off x="685800" y="381000"/>
            <a:ext cx="7715250" cy="11430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pPr algn="ctr"/>
            <a:r>
              <a:rPr lang="en-US" sz="3600" dirty="0">
                <a:solidFill>
                  <a:schemeClr val="bg1"/>
                </a:solidFill>
                <a:latin typeface="Tahoma" pitchFamily="34" charset="0"/>
              </a:rPr>
              <a:t>Satellite Signals</a:t>
            </a:r>
            <a:endParaRPr lang="en-US" sz="3600" dirty="0">
              <a:solidFill>
                <a:schemeClr val="bg1"/>
              </a:solidFill>
              <a:effectLst>
                <a:outerShdw blurRad="38100" dist="38100" dir="2700000" algn="tl">
                  <a:srgbClr val="C0C0C0"/>
                </a:outerShdw>
              </a:effectLst>
              <a:latin typeface="Tahoma" pitchFamily="34" charset="0"/>
            </a:endParaRPr>
          </a:p>
        </p:txBody>
      </p:sp>
      <p:sp>
        <p:nvSpPr>
          <p:cNvPr id="1164291" name="Rectangle 3"/>
          <p:cNvSpPr>
            <a:spLocks noGrp="1" noChangeArrowheads="1"/>
          </p:cNvSpPr>
          <p:nvPr>
            <p:ph type="body" sz="half" idx="1"/>
          </p:nvPr>
        </p:nvSpPr>
        <p:spPr>
          <a:xfrm>
            <a:off x="762000" y="2590800"/>
            <a:ext cx="7772400" cy="3505200"/>
          </a:xfrm>
          <a:noFill/>
          <a:ln/>
        </p:spPr>
        <p:txBody>
          <a:bodyPr>
            <a:normAutofit/>
          </a:bodyPr>
          <a:lstStyle/>
          <a:p>
            <a:pPr>
              <a:lnSpc>
                <a:spcPct val="80000"/>
              </a:lnSpc>
              <a:buClr>
                <a:schemeClr val="tx2">
                  <a:lumMod val="60000"/>
                  <a:lumOff val="40000"/>
                </a:schemeClr>
              </a:buClr>
              <a:buFont typeface="Wingdings" pitchFamily="2" charset="2"/>
              <a:buChar char="ü"/>
            </a:pPr>
            <a:r>
              <a:rPr lang="en-US" sz="2000" dirty="0">
                <a:solidFill>
                  <a:srgbClr val="000000"/>
                </a:solidFill>
                <a:effectLst/>
                <a:latin typeface="Arial" pitchFamily="34" charset="0"/>
                <a:cs typeface="Arial" pitchFamily="34" charset="0"/>
              </a:rPr>
              <a:t>The best signals for time transfer. Since the signals originate high above the Earth, there is an clear path between the transmitter and receiver.</a:t>
            </a:r>
          </a:p>
          <a:p>
            <a:pPr>
              <a:lnSpc>
                <a:spcPct val="80000"/>
              </a:lnSpc>
              <a:buClr>
                <a:schemeClr val="tx2">
                  <a:lumMod val="60000"/>
                  <a:lumOff val="40000"/>
                </a:schemeClr>
              </a:buClr>
              <a:buFont typeface="Wingdings" pitchFamily="2" charset="2"/>
              <a:buChar char="ü"/>
            </a:pPr>
            <a:endParaRPr lang="en-US" sz="2000" dirty="0">
              <a:solidFill>
                <a:srgbClr val="000000"/>
              </a:solidFill>
              <a:effectLst/>
              <a:latin typeface="Arial" pitchFamily="34" charset="0"/>
              <a:cs typeface="Arial" pitchFamily="34" charset="0"/>
            </a:endParaRPr>
          </a:p>
          <a:p>
            <a:pPr>
              <a:lnSpc>
                <a:spcPct val="80000"/>
              </a:lnSpc>
              <a:buClr>
                <a:schemeClr val="tx2">
                  <a:lumMod val="60000"/>
                  <a:lumOff val="40000"/>
                </a:schemeClr>
              </a:buClr>
              <a:buFont typeface="Wingdings" pitchFamily="2" charset="2"/>
              <a:buChar char="ü"/>
            </a:pPr>
            <a:r>
              <a:rPr lang="en-US" sz="2000" dirty="0">
                <a:solidFill>
                  <a:srgbClr val="000000"/>
                </a:solidFill>
                <a:effectLst/>
                <a:latin typeface="Arial" pitchFamily="34" charset="0"/>
                <a:cs typeface="Arial" pitchFamily="34" charset="0"/>
              </a:rPr>
              <a:t>Coverage area </a:t>
            </a:r>
            <a:r>
              <a:rPr lang="en-US" sz="2000" dirty="0" smtClean="0">
                <a:solidFill>
                  <a:srgbClr val="000000"/>
                </a:solidFill>
                <a:effectLst/>
                <a:latin typeface="Arial" pitchFamily="34" charset="0"/>
                <a:cs typeface="Arial" pitchFamily="34" charset="0"/>
              </a:rPr>
              <a:t>is worldwide </a:t>
            </a:r>
            <a:r>
              <a:rPr lang="en-US" sz="2000" dirty="0">
                <a:solidFill>
                  <a:srgbClr val="000000"/>
                </a:solidFill>
                <a:effectLst/>
                <a:latin typeface="Arial" pitchFamily="34" charset="0"/>
                <a:cs typeface="Arial" pitchFamily="34" charset="0"/>
              </a:rPr>
              <a:t>with global navigation systems like GPS.  </a:t>
            </a:r>
          </a:p>
          <a:p>
            <a:pPr>
              <a:lnSpc>
                <a:spcPct val="80000"/>
              </a:lnSpc>
              <a:buClr>
                <a:schemeClr val="tx2">
                  <a:lumMod val="60000"/>
                  <a:lumOff val="40000"/>
                </a:schemeClr>
              </a:buClr>
              <a:buFont typeface="Wingdings" pitchFamily="2" charset="2"/>
              <a:buChar char="ü"/>
            </a:pPr>
            <a:endParaRPr lang="en-US" sz="2000" dirty="0">
              <a:solidFill>
                <a:srgbClr val="000000"/>
              </a:solidFill>
              <a:effectLst/>
              <a:latin typeface="Arial" pitchFamily="34" charset="0"/>
              <a:cs typeface="Arial" pitchFamily="34" charset="0"/>
            </a:endParaRPr>
          </a:p>
          <a:p>
            <a:pPr>
              <a:lnSpc>
                <a:spcPct val="80000"/>
              </a:lnSpc>
              <a:buClr>
                <a:schemeClr val="tx2">
                  <a:lumMod val="60000"/>
                  <a:lumOff val="40000"/>
                </a:schemeClr>
              </a:buClr>
              <a:buFont typeface="Wingdings" pitchFamily="2" charset="2"/>
              <a:buChar char="ü"/>
            </a:pPr>
            <a:r>
              <a:rPr lang="en-US" sz="2000" dirty="0">
                <a:solidFill>
                  <a:srgbClr val="000000"/>
                </a:solidFill>
                <a:latin typeface="Arial" pitchFamily="34" charset="0"/>
                <a:cs typeface="Arial" pitchFamily="34" charset="0"/>
              </a:rPr>
              <a:t>S</a:t>
            </a:r>
            <a:r>
              <a:rPr lang="en-US" sz="2000" dirty="0" smtClean="0">
                <a:solidFill>
                  <a:srgbClr val="000000"/>
                </a:solidFill>
                <a:effectLst/>
                <a:latin typeface="Arial" pitchFamily="34" charset="0"/>
                <a:cs typeface="Arial" pitchFamily="34" charset="0"/>
              </a:rPr>
              <a:t>mall </a:t>
            </a:r>
            <a:r>
              <a:rPr lang="en-US" sz="2000" dirty="0">
                <a:solidFill>
                  <a:srgbClr val="000000"/>
                </a:solidFill>
                <a:effectLst/>
                <a:latin typeface="Arial" pitchFamily="34" charset="0"/>
                <a:cs typeface="Arial" pitchFamily="34" charset="0"/>
              </a:rPr>
              <a:t>path delay changes occur as </a:t>
            </a:r>
            <a:r>
              <a:rPr lang="en-US" sz="2000" dirty="0" smtClean="0">
                <a:solidFill>
                  <a:srgbClr val="000000"/>
                </a:solidFill>
                <a:effectLst/>
                <a:latin typeface="Arial" pitchFamily="34" charset="0"/>
                <a:cs typeface="Arial" pitchFamily="34" charset="0"/>
              </a:rPr>
              <a:t>the signal </a:t>
            </a:r>
            <a:r>
              <a:rPr lang="en-US" sz="2000" dirty="0">
                <a:solidFill>
                  <a:srgbClr val="000000"/>
                </a:solidFill>
                <a:effectLst/>
                <a:latin typeface="Arial" pitchFamily="34" charset="0"/>
                <a:cs typeface="Arial" pitchFamily="34" charset="0"/>
              </a:rPr>
              <a:t>passes through </a:t>
            </a:r>
            <a:r>
              <a:rPr lang="en-US" sz="2000" dirty="0" smtClean="0">
                <a:solidFill>
                  <a:srgbClr val="000000"/>
                </a:solidFill>
                <a:effectLst/>
                <a:latin typeface="Arial" pitchFamily="34" charset="0"/>
                <a:cs typeface="Arial" pitchFamily="34" charset="0"/>
              </a:rPr>
              <a:t>these ionosphere </a:t>
            </a:r>
            <a:r>
              <a:rPr lang="en-US" sz="2000" dirty="0">
                <a:solidFill>
                  <a:srgbClr val="000000"/>
                </a:solidFill>
                <a:effectLst/>
                <a:latin typeface="Arial" pitchFamily="34" charset="0"/>
                <a:cs typeface="Arial" pitchFamily="34" charset="0"/>
              </a:rPr>
              <a:t>and troposphere, but these are measured in nanoseconds</a:t>
            </a:r>
            <a:r>
              <a:rPr lang="en-US" sz="2000" dirty="0" smtClean="0">
                <a:solidFill>
                  <a:srgbClr val="000000"/>
                </a:solidFill>
                <a:effectLst/>
                <a:latin typeface="Arial" pitchFamily="34" charset="0"/>
                <a:cs typeface="Arial" pitchFamily="34" charset="0"/>
              </a:rPr>
              <a:t>.</a:t>
            </a:r>
            <a:endParaRPr lang="en-US" sz="2000" dirty="0">
              <a:solidFill>
                <a:srgbClr val="000000"/>
              </a:solidFill>
              <a:effectLst/>
              <a:latin typeface="Arial" pitchFamily="34" charset="0"/>
              <a:cs typeface="Arial" pitchFamily="34" charset="0"/>
            </a:endParaRPr>
          </a:p>
        </p:txBody>
      </p:sp>
    </p:spTree>
    <p:extLst>
      <p:ext uri="{BB962C8B-B14F-4D97-AF65-F5344CB8AC3E}">
        <p14:creationId xmlns:p14="http://schemas.microsoft.com/office/powerpoint/2010/main" val="379149706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type="body" idx="1"/>
          </p:nvPr>
        </p:nvSpPr>
        <p:spPr>
          <a:xfrm>
            <a:off x="685800" y="1981200"/>
            <a:ext cx="7780867" cy="4114800"/>
          </a:xfrm>
        </p:spPr>
        <p:txBody>
          <a:bodyPr/>
          <a:lstStyle/>
          <a:p>
            <a:pPr lvl="1">
              <a:buFontTx/>
              <a:buNone/>
            </a:pPr>
            <a:r>
              <a:rPr lang="en-US" smtClean="0"/>
              <a:t> </a:t>
            </a:r>
          </a:p>
        </p:txBody>
      </p:sp>
      <p:pic>
        <p:nvPicPr>
          <p:cNvPr id="2464770" name="Picture 2" descr="http://3.bp.blogspot.com/_1A0JgBndGps/TOP0NWrYNbI/AAAAAAAAADk/DbaJ_nTSg50/s1600/2000353%2Bactive%2B10%2Btrek%2Bg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19800" cy="6019801"/>
          </a:xfrm>
          <a:prstGeom prst="rect">
            <a:avLst/>
          </a:prstGeom>
          <a:noFill/>
          <a:extLst>
            <a:ext uri="{909E8E84-426E-40DD-AFC4-6F175D3DCCD1}">
              <a14:hiddenFill xmlns:a14="http://schemas.microsoft.com/office/drawing/2010/main">
                <a:solidFill>
                  <a:srgbClr val="FFFFFF"/>
                </a:solidFill>
              </a14:hiddenFill>
            </a:ext>
          </a:extLst>
        </p:spPr>
      </p:pic>
      <p:pic>
        <p:nvPicPr>
          <p:cNvPr id="2464774" name="Picture 6" descr="http://thebestgolfgpsdevices.com/wp-content/uploads/2011/12/Garmin-approach-S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28600"/>
            <a:ext cx="4070350" cy="407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01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63746" name="Picture 2" descr="http://www.productwiki.com/upload/images/garmin_nuvi_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457200"/>
            <a:ext cx="6809754" cy="5904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87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62722" name="Picture 2" descr="http://www.ketigo.com/wp-content/uploads/2011/11/Navigation-Application-for-iPho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9999" y="12700"/>
            <a:ext cx="4296119" cy="684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576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7943" name="Picture 7" descr="GPS_inset"/>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152400" y="3096840"/>
            <a:ext cx="2828925" cy="240030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7948" name="Text Box 12"/>
          <p:cNvSpPr txBox="1">
            <a:spLocks noChangeArrowheads="1"/>
          </p:cNvSpPr>
          <p:nvPr/>
        </p:nvSpPr>
        <p:spPr bwMode="auto">
          <a:xfrm>
            <a:off x="3009900" y="304800"/>
            <a:ext cx="5829300" cy="119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lIns="90488" tIns="44450" rIns="90488" bIns="44450">
            <a:spAutoFit/>
          </a:bodyPr>
          <a:lstStyle/>
          <a:p>
            <a:pPr>
              <a:spcBef>
                <a:spcPct val="50000"/>
              </a:spcBef>
            </a:pPr>
            <a:r>
              <a:rPr lang="en-US" sz="2400" dirty="0">
                <a:solidFill>
                  <a:schemeClr val="bg1"/>
                </a:solidFill>
                <a:latin typeface="Tahoma" pitchFamily="34" charset="0"/>
              </a:rPr>
              <a:t>GPS antennas can be found near every location that contains </a:t>
            </a:r>
            <a:r>
              <a:rPr lang="en-US" sz="2400" dirty="0" smtClean="0">
                <a:solidFill>
                  <a:schemeClr val="bg1"/>
                </a:solidFill>
                <a:latin typeface="Tahoma" pitchFamily="34" charset="0"/>
              </a:rPr>
              <a:t>mobile phone equipment</a:t>
            </a:r>
            <a:endParaRPr lang="en-US" sz="2400" dirty="0">
              <a:solidFill>
                <a:schemeClr val="bg1"/>
              </a:solidFill>
              <a:latin typeface="Tahoma" pitchFamily="34" charset="0"/>
            </a:endParaRPr>
          </a:p>
        </p:txBody>
      </p:sp>
      <p:pic>
        <p:nvPicPr>
          <p:cNvPr id="1447950" name="Picture 14" descr="Equipment Cabinet at SF-8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36" y="2392073"/>
            <a:ext cx="3014663" cy="3809835"/>
          </a:xfrm>
          <a:prstGeom prst="rect">
            <a:avLst/>
          </a:prstGeom>
          <a:noFill/>
          <a:extLst>
            <a:ext uri="{909E8E84-426E-40DD-AFC4-6F175D3DCCD1}">
              <a14:hiddenFill xmlns:a14="http://schemas.microsoft.com/office/drawing/2010/main">
                <a:solidFill>
                  <a:srgbClr val="FFFFFF"/>
                </a:solidFill>
              </a14:hiddenFill>
            </a:ext>
          </a:extLst>
        </p:spPr>
      </p:pic>
      <p:sp>
        <p:nvSpPr>
          <p:cNvPr id="1447951" name="Oval 15"/>
          <p:cNvSpPr>
            <a:spLocks noChangeArrowheads="1"/>
          </p:cNvSpPr>
          <p:nvPr/>
        </p:nvSpPr>
        <p:spPr bwMode="auto">
          <a:xfrm>
            <a:off x="3009900" y="3962400"/>
            <a:ext cx="2057400" cy="990600"/>
          </a:xfrm>
          <a:prstGeom prst="ellipse">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Lst>
        </p:spPr>
        <p:txBody>
          <a:bodyPr wrap="none" lIns="90488" tIns="44450" rIns="90488" bIns="44450" anchor="ctr"/>
          <a:lstStyle/>
          <a:p>
            <a:endParaRPr lang="en-US"/>
          </a:p>
        </p:txBody>
      </p:sp>
      <p:sp>
        <p:nvSpPr>
          <p:cNvPr id="1447953" name="Oval 17"/>
          <p:cNvSpPr>
            <a:spLocks noChangeArrowheads="1"/>
          </p:cNvSpPr>
          <p:nvPr/>
        </p:nvSpPr>
        <p:spPr bwMode="auto">
          <a:xfrm>
            <a:off x="4495800" y="3276600"/>
            <a:ext cx="381000" cy="1371600"/>
          </a:xfrm>
          <a:prstGeom prst="ellipse">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Lst>
        </p:spPr>
        <p:txBody>
          <a:bodyPr wrap="none" lIns="90488" tIns="44450" rIns="90488" bIns="44450" anchor="ctr"/>
          <a:lstStyle/>
          <a:p>
            <a:endParaRPr lang="en-US"/>
          </a:p>
        </p:txBody>
      </p:sp>
      <p:sp>
        <p:nvSpPr>
          <p:cNvPr id="1447954" name="Oval 18"/>
          <p:cNvSpPr>
            <a:spLocks noChangeArrowheads="1"/>
          </p:cNvSpPr>
          <p:nvPr/>
        </p:nvSpPr>
        <p:spPr bwMode="auto">
          <a:xfrm>
            <a:off x="4038600" y="3048000"/>
            <a:ext cx="1219200" cy="1295400"/>
          </a:xfrm>
          <a:prstGeom prst="ellipse">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Lst>
        </p:spPr>
        <p:txBody>
          <a:bodyPr wrap="none" lIns="90488" tIns="44450" rIns="90488" bIns="44450" anchor="ctr"/>
          <a:lstStyle/>
          <a:p>
            <a:endParaRPr lang="en-US">
              <a:solidFill>
                <a:schemeClr val="tx1"/>
              </a:solidFill>
            </a:endParaRPr>
          </a:p>
        </p:txBody>
      </p:sp>
      <p:sp>
        <p:nvSpPr>
          <p:cNvPr id="1447955" name="Oval 19"/>
          <p:cNvSpPr>
            <a:spLocks noChangeArrowheads="1"/>
          </p:cNvSpPr>
          <p:nvPr/>
        </p:nvSpPr>
        <p:spPr bwMode="auto">
          <a:xfrm>
            <a:off x="4343400" y="3048000"/>
            <a:ext cx="838200" cy="1219200"/>
          </a:xfrm>
          <a:prstGeom prst="ellipse">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round/>
                <a:headEnd/>
                <a:tailEnd/>
              </a14:hiddenLine>
            </a:ext>
          </a:extLst>
        </p:spPr>
        <p:txBody>
          <a:bodyPr wrap="none" lIns="90488" tIns="44450" rIns="90488" bIns="44450" anchor="ctr"/>
          <a:lstStyle/>
          <a:p>
            <a:endParaRPr lang="en-US"/>
          </a:p>
        </p:txBody>
      </p:sp>
      <p:sp>
        <p:nvSpPr>
          <p:cNvPr id="1447956" name="Oval 20"/>
          <p:cNvSpPr>
            <a:spLocks noChangeArrowheads="1"/>
          </p:cNvSpPr>
          <p:nvPr/>
        </p:nvSpPr>
        <p:spPr bwMode="auto">
          <a:xfrm>
            <a:off x="3810000" y="2971800"/>
            <a:ext cx="1828800" cy="2057400"/>
          </a:xfrm>
          <a:prstGeom prst="ellipse">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Lst>
        </p:spPr>
        <p:txBody>
          <a:bodyPr wrap="none" lIns="90488" tIns="44450" rIns="90488" bIns="44450" anchor="ctr"/>
          <a:lstStyle/>
          <a:p>
            <a:endParaRPr lang="en-US">
              <a:solidFill>
                <a:schemeClr val="tx1"/>
              </a:solidFill>
            </a:endParaRPr>
          </a:p>
        </p:txBody>
      </p:sp>
      <p:sp>
        <p:nvSpPr>
          <p:cNvPr id="1447957" name="Oval 21"/>
          <p:cNvSpPr>
            <a:spLocks noChangeArrowheads="1"/>
          </p:cNvSpPr>
          <p:nvPr/>
        </p:nvSpPr>
        <p:spPr bwMode="auto">
          <a:xfrm>
            <a:off x="3886200" y="3276600"/>
            <a:ext cx="1600200" cy="990600"/>
          </a:xfrm>
          <a:prstGeom prst="ellipse">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Lst>
        </p:spPr>
        <p:txBody>
          <a:bodyPr wrap="none" lIns="90488" tIns="44450" rIns="90488" bIns="44450" anchor="ctr"/>
          <a:lstStyle/>
          <a:p>
            <a:endParaRPr lang="en-US">
              <a:solidFill>
                <a:srgbClr val="FFFFFF"/>
              </a:solidFill>
            </a:endParaRPr>
          </a:p>
        </p:txBody>
      </p:sp>
      <p:sp>
        <p:nvSpPr>
          <p:cNvPr id="1447959" name="Line 23"/>
          <p:cNvSpPr>
            <a:spLocks noChangeShapeType="1"/>
          </p:cNvSpPr>
          <p:nvPr/>
        </p:nvSpPr>
        <p:spPr bwMode="auto">
          <a:xfrm>
            <a:off x="4267200" y="2514600"/>
            <a:ext cx="1066800" cy="685800"/>
          </a:xfrm>
          <a:prstGeom prst="line">
            <a:avLst/>
          </a:prstGeom>
          <a:noFill/>
          <a:ln>
            <a:noFill/>
          </a:ln>
          <a:effectLst>
            <a:outerShdw dist="35921" dir="2700000" algn="ctr" rotWithShape="0">
              <a:srgbClr val="000000"/>
            </a:outerShdw>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Lst>
        </p:spPr>
        <p:txBody>
          <a:bodyPr lIns="90488" tIns="44450" rIns="90488" bIns="44450" anchor="ctr"/>
          <a:lstStyle/>
          <a:p>
            <a:endParaRPr lang="en-US"/>
          </a:p>
        </p:txBody>
      </p:sp>
      <p:sp>
        <p:nvSpPr>
          <p:cNvPr id="1447960" name="Line 24"/>
          <p:cNvSpPr>
            <a:spLocks noChangeShapeType="1"/>
          </p:cNvSpPr>
          <p:nvPr/>
        </p:nvSpPr>
        <p:spPr bwMode="auto">
          <a:xfrm>
            <a:off x="3581400" y="2057400"/>
            <a:ext cx="0" cy="762000"/>
          </a:xfrm>
          <a:prstGeom prst="line">
            <a:avLst/>
          </a:prstGeom>
          <a:noFill/>
          <a:ln>
            <a:noFill/>
          </a:ln>
          <a:effectLst>
            <a:outerShdw dist="35921" dir="2700000" algn="ctr" rotWithShape="0">
              <a:srgbClr val="000000"/>
            </a:outerShdw>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type="triangle" w="med" len="med"/>
              </a14:hiddenLine>
            </a:ext>
          </a:extLst>
        </p:spPr>
        <p:txBody>
          <a:bodyPr lIns="90488" tIns="44450" rIns="90488" bIns="44450" anchor="ctr"/>
          <a:lstStyle/>
          <a:p>
            <a:endParaRPr lang="en-US"/>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8300" y="2743200"/>
            <a:ext cx="3537675" cy="3429000"/>
          </a:xfrm>
          <a:prstGeom prst="rect">
            <a:avLst/>
          </a:prstGeom>
        </p:spPr>
      </p:pic>
      <p:pic>
        <p:nvPicPr>
          <p:cNvPr id="17" name="Picture 9" descr="Figure_1B_Rooftop_8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228600"/>
            <a:ext cx="2395536" cy="193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8131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62" name="Rectangle 2"/>
          <p:cNvSpPr>
            <a:spLocks noGrp="1" noChangeArrowheads="1"/>
          </p:cNvSpPr>
          <p:nvPr>
            <p:ph idx="1"/>
          </p:nvPr>
        </p:nvSpPr>
        <p:spPr>
          <a:xfrm>
            <a:off x="228600" y="2667000"/>
            <a:ext cx="8763000" cy="3581400"/>
          </a:xfrm>
          <a:ln/>
          <a:extLs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normAutofit/>
          </a:bodyPr>
          <a:lstStyle/>
          <a:p>
            <a:pPr defTabSz="457200">
              <a:lnSpc>
                <a:spcPct val="85000"/>
              </a:lnSpc>
              <a:buClr>
                <a:schemeClr val="bg2">
                  <a:lumMod val="50000"/>
                </a:schemeClr>
              </a:buClr>
              <a:buSzPct val="120000"/>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dirty="0">
                <a:solidFill>
                  <a:schemeClr val="tx1"/>
                </a:solidFill>
                <a:effectLst/>
                <a:latin typeface="Arial" pitchFamily="34" charset="0"/>
                <a:cs typeface="Arial" pitchFamily="34" charset="0"/>
              </a:rPr>
              <a:t>Enables higher civilian accuracy when combined with existing civil GPS signal (L1 C/A</a:t>
            </a:r>
            <a:r>
              <a:rPr lang="en-US" sz="2000" dirty="0" smtClean="0">
                <a:solidFill>
                  <a:schemeClr val="tx1"/>
                </a:solidFill>
                <a:effectLst/>
                <a:latin typeface="Arial" pitchFamily="34" charset="0"/>
                <a:cs typeface="Arial" pitchFamily="34" charset="0"/>
              </a:rPr>
              <a:t>)</a:t>
            </a:r>
          </a:p>
          <a:p>
            <a:pPr marL="0" indent="0" defTabSz="457200">
              <a:lnSpc>
                <a:spcPct val="85000"/>
              </a:lnSpc>
              <a:buClr>
                <a:schemeClr val="bg2">
                  <a:lumMod val="50000"/>
                </a:schemeClr>
              </a:buClr>
              <a:buSzPct val="12000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2000" dirty="0">
              <a:solidFill>
                <a:schemeClr val="tx1"/>
              </a:solidFill>
              <a:effectLst/>
              <a:latin typeface="Arial" pitchFamily="34" charset="0"/>
              <a:cs typeface="Arial" pitchFamily="34" charset="0"/>
            </a:endParaRPr>
          </a:p>
          <a:p>
            <a:pPr defTabSz="457200">
              <a:lnSpc>
                <a:spcPct val="85000"/>
              </a:lnSpc>
              <a:buClr>
                <a:schemeClr val="bg2">
                  <a:lumMod val="50000"/>
                </a:schemeClr>
              </a:buClr>
              <a:buSzPct val="120000"/>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dirty="0">
                <a:solidFill>
                  <a:schemeClr val="tx1"/>
                </a:solidFill>
                <a:effectLst/>
                <a:latin typeface="Arial" pitchFamily="34" charset="0"/>
                <a:cs typeface="Arial" pitchFamily="34" charset="0"/>
              </a:rPr>
              <a:t>Overcomes some limitations of  L1 </a:t>
            </a:r>
            <a:r>
              <a:rPr lang="en-US" sz="2000" dirty="0" smtClean="0">
                <a:solidFill>
                  <a:schemeClr val="tx1"/>
                </a:solidFill>
                <a:effectLst/>
                <a:latin typeface="Arial" pitchFamily="34" charset="0"/>
                <a:cs typeface="Arial" pitchFamily="34" charset="0"/>
              </a:rPr>
              <a:t>C/A</a:t>
            </a:r>
          </a:p>
          <a:p>
            <a:pPr marL="0" indent="0" defTabSz="457200">
              <a:lnSpc>
                <a:spcPct val="85000"/>
              </a:lnSpc>
              <a:buClr>
                <a:schemeClr val="bg2">
                  <a:lumMod val="50000"/>
                </a:schemeClr>
              </a:buClr>
              <a:buSzPct val="120000"/>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2000" dirty="0">
              <a:solidFill>
                <a:schemeClr val="tx1"/>
              </a:solidFill>
              <a:effectLst/>
              <a:latin typeface="Arial" pitchFamily="34" charset="0"/>
              <a:cs typeface="Arial" pitchFamily="34" charset="0"/>
            </a:endParaRPr>
          </a:p>
          <a:p>
            <a:pPr marL="746125" lvl="1" indent="-342900" defTabSz="457200">
              <a:lnSpc>
                <a:spcPct val="85000"/>
              </a:lnSpc>
              <a:buClr>
                <a:schemeClr val="bg2">
                  <a:lumMod val="50000"/>
                </a:schemeClr>
              </a:buClr>
              <a:buSzPct val="120000"/>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dirty="0">
                <a:solidFill>
                  <a:schemeClr val="tx1"/>
                </a:solidFill>
                <a:effectLst/>
                <a:latin typeface="Arial" pitchFamily="34" charset="0"/>
                <a:cs typeface="Arial" pitchFamily="34" charset="0"/>
              </a:rPr>
              <a:t>Allows receiver to measure and correct for ionospheric delay </a:t>
            </a:r>
          </a:p>
          <a:p>
            <a:pPr marL="746125" lvl="1" indent="-342900" defTabSz="457200">
              <a:lnSpc>
                <a:spcPct val="85000"/>
              </a:lnSpc>
              <a:buClr>
                <a:schemeClr val="bg2">
                  <a:lumMod val="50000"/>
                </a:schemeClr>
              </a:buClr>
              <a:buSzPct val="120000"/>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dirty="0" smtClean="0">
                <a:solidFill>
                  <a:schemeClr val="tx1"/>
                </a:solidFill>
                <a:effectLst/>
                <a:latin typeface="Arial" pitchFamily="34" charset="0"/>
                <a:cs typeface="Arial" pitchFamily="34" charset="0"/>
              </a:rPr>
              <a:t>Designed to act as a redundant signal in case of interference, also greater </a:t>
            </a:r>
            <a:r>
              <a:rPr lang="en-US" sz="2000" dirty="0" smtClean="0">
                <a:solidFill>
                  <a:schemeClr val="tx1"/>
                </a:solidFill>
                <a:latin typeface="Arial" pitchFamily="34" charset="0"/>
                <a:cs typeface="Arial" pitchFamily="34" charset="0"/>
              </a:rPr>
              <a:t>code correlation (24 dB) makes the signal easier to track</a:t>
            </a:r>
          </a:p>
          <a:p>
            <a:pPr marL="746125" lvl="1" indent="-342900" defTabSz="457200">
              <a:lnSpc>
                <a:spcPct val="90000"/>
              </a:lnSpc>
              <a:buClr>
                <a:schemeClr val="bg2">
                  <a:lumMod val="50000"/>
                </a:schemeClr>
              </a:buClr>
              <a:buSzPct val="120000"/>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dirty="0" smtClean="0">
                <a:solidFill>
                  <a:schemeClr val="tx1"/>
                </a:solidFill>
                <a:latin typeface="Arial" pitchFamily="34" charset="0"/>
                <a:cs typeface="Arial" pitchFamily="34" charset="0"/>
              </a:rPr>
              <a:t>12 satellites broadcast this frequency as of October 2012</a:t>
            </a:r>
          </a:p>
        </p:txBody>
      </p:sp>
      <p:sp>
        <p:nvSpPr>
          <p:cNvPr id="2293771" name="Rectangle 11"/>
          <p:cNvSpPr>
            <a:spLocks noGrp="1" noChangeArrowheads="1"/>
          </p:cNvSpPr>
          <p:nvPr>
            <p:ph type="title"/>
          </p:nvPr>
        </p:nvSpPr>
        <p:spPr>
          <a:xfrm>
            <a:off x="304800" y="304800"/>
            <a:ext cx="6781800" cy="6096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fontScale="90000"/>
          </a:bodyPr>
          <a:lstStyle/>
          <a:p>
            <a:pPr algn="ctr"/>
            <a:r>
              <a:rPr lang="en-US" sz="4000" dirty="0">
                <a:solidFill>
                  <a:schemeClr val="bg1"/>
                </a:solidFill>
                <a:latin typeface="Tahoma" pitchFamily="34" charset="0"/>
                <a:cs typeface="Tahoma" pitchFamily="34" charset="0"/>
              </a:rPr>
              <a:t>L2C, a new civil GPS signal</a:t>
            </a:r>
          </a:p>
        </p:txBody>
      </p:sp>
      <p:sp>
        <p:nvSpPr>
          <p:cNvPr id="2293763" name="Freeform 3"/>
          <p:cNvSpPr>
            <a:spLocks noChangeArrowheads="1"/>
          </p:cNvSpPr>
          <p:nvPr/>
        </p:nvSpPr>
        <p:spPr bwMode="auto">
          <a:xfrm>
            <a:off x="7010400" y="533400"/>
            <a:ext cx="1981200" cy="1676400"/>
          </a:xfrm>
          <a:custGeom>
            <a:avLst/>
            <a:gdLst>
              <a:gd name="T0" fmla="*/ 79 w 5504"/>
              <a:gd name="T1" fmla="*/ 4656 h 4657"/>
              <a:gd name="T2" fmla="*/ 169 w 5504"/>
              <a:gd name="T3" fmla="*/ 4656 h 4657"/>
              <a:gd name="T4" fmla="*/ 268 w 5504"/>
              <a:gd name="T5" fmla="*/ 4656 h 4657"/>
              <a:gd name="T6" fmla="*/ 368 w 5504"/>
              <a:gd name="T7" fmla="*/ 4656 h 4657"/>
              <a:gd name="T8" fmla="*/ 458 w 5504"/>
              <a:gd name="T9" fmla="*/ 4656 h 4657"/>
              <a:gd name="T10" fmla="*/ 558 w 5504"/>
              <a:gd name="T11" fmla="*/ 4461 h 4657"/>
              <a:gd name="T12" fmla="*/ 658 w 5504"/>
              <a:gd name="T13" fmla="*/ 4656 h 4657"/>
              <a:gd name="T14" fmla="*/ 748 w 5504"/>
              <a:gd name="T15" fmla="*/ 4656 h 4657"/>
              <a:gd name="T16" fmla="*/ 847 w 5504"/>
              <a:gd name="T17" fmla="*/ 3974 h 4657"/>
              <a:gd name="T18" fmla="*/ 947 w 5504"/>
              <a:gd name="T19" fmla="*/ 4425 h 4657"/>
              <a:gd name="T20" fmla="*/ 1037 w 5504"/>
              <a:gd name="T21" fmla="*/ 4656 h 4657"/>
              <a:gd name="T22" fmla="*/ 1137 w 5504"/>
              <a:gd name="T23" fmla="*/ 3680 h 4657"/>
              <a:gd name="T24" fmla="*/ 1228 w 5504"/>
              <a:gd name="T25" fmla="*/ 3948 h 4657"/>
              <a:gd name="T26" fmla="*/ 1328 w 5504"/>
              <a:gd name="T27" fmla="*/ 4656 h 4657"/>
              <a:gd name="T28" fmla="*/ 1426 w 5504"/>
              <a:gd name="T29" fmla="*/ 3498 h 4657"/>
              <a:gd name="T30" fmla="*/ 1517 w 5504"/>
              <a:gd name="T31" fmla="*/ 3572 h 4657"/>
              <a:gd name="T32" fmla="*/ 1617 w 5504"/>
              <a:gd name="T33" fmla="*/ 4656 h 4657"/>
              <a:gd name="T34" fmla="*/ 1717 w 5504"/>
              <a:gd name="T35" fmla="*/ 3327 h 4657"/>
              <a:gd name="T36" fmla="*/ 1807 w 5504"/>
              <a:gd name="T37" fmla="*/ 3193 h 4657"/>
              <a:gd name="T38" fmla="*/ 1907 w 5504"/>
              <a:gd name="T39" fmla="*/ 4656 h 4657"/>
              <a:gd name="T40" fmla="*/ 2007 w 5504"/>
              <a:gd name="T41" fmla="*/ 3107 h 4657"/>
              <a:gd name="T42" fmla="*/ 2096 w 5504"/>
              <a:gd name="T43" fmla="*/ 2755 h 4657"/>
              <a:gd name="T44" fmla="*/ 2196 w 5504"/>
              <a:gd name="T45" fmla="*/ 3828 h 4657"/>
              <a:gd name="T46" fmla="*/ 2296 w 5504"/>
              <a:gd name="T47" fmla="*/ 2779 h 4657"/>
              <a:gd name="T48" fmla="*/ 2386 w 5504"/>
              <a:gd name="T49" fmla="*/ 2108 h 4657"/>
              <a:gd name="T50" fmla="*/ 2486 w 5504"/>
              <a:gd name="T51" fmla="*/ 2632 h 4657"/>
              <a:gd name="T52" fmla="*/ 2576 w 5504"/>
              <a:gd name="T53" fmla="*/ 1986 h 4657"/>
              <a:gd name="T54" fmla="*/ 2675 w 5504"/>
              <a:gd name="T55" fmla="*/ 437 h 4657"/>
              <a:gd name="T56" fmla="*/ 2775 w 5504"/>
              <a:gd name="T57" fmla="*/ 72 h 4657"/>
              <a:gd name="T58" fmla="*/ 2865 w 5504"/>
              <a:gd name="T59" fmla="*/ 2047 h 4657"/>
              <a:gd name="T60" fmla="*/ 2965 w 5504"/>
              <a:gd name="T61" fmla="*/ 1633 h 4657"/>
              <a:gd name="T62" fmla="*/ 3066 w 5504"/>
              <a:gd name="T63" fmla="*/ 2340 h 4657"/>
              <a:gd name="T64" fmla="*/ 3156 w 5504"/>
              <a:gd name="T65" fmla="*/ 3828 h 4657"/>
              <a:gd name="T66" fmla="*/ 3254 w 5504"/>
              <a:gd name="T67" fmla="*/ 2534 h 4657"/>
              <a:gd name="T68" fmla="*/ 3354 w 5504"/>
              <a:gd name="T69" fmla="*/ 2853 h 4657"/>
              <a:gd name="T70" fmla="*/ 3445 w 5504"/>
              <a:gd name="T71" fmla="*/ 4656 h 4657"/>
              <a:gd name="T72" fmla="*/ 3545 w 5504"/>
              <a:gd name="T73" fmla="*/ 3071 h 4657"/>
              <a:gd name="T74" fmla="*/ 3645 w 5504"/>
              <a:gd name="T75" fmla="*/ 3145 h 4657"/>
              <a:gd name="T76" fmla="*/ 3735 w 5504"/>
              <a:gd name="T77" fmla="*/ 4656 h 4657"/>
              <a:gd name="T78" fmla="*/ 3835 w 5504"/>
              <a:gd name="T79" fmla="*/ 3498 h 4657"/>
              <a:gd name="T80" fmla="*/ 3924 w 5504"/>
              <a:gd name="T81" fmla="*/ 3364 h 4657"/>
              <a:gd name="T82" fmla="*/ 4024 w 5504"/>
              <a:gd name="T83" fmla="*/ 4656 h 4657"/>
              <a:gd name="T84" fmla="*/ 4124 w 5504"/>
              <a:gd name="T85" fmla="*/ 3912 h 4657"/>
              <a:gd name="T86" fmla="*/ 4214 w 5504"/>
              <a:gd name="T87" fmla="*/ 3560 h 4657"/>
              <a:gd name="T88" fmla="*/ 4314 w 5504"/>
              <a:gd name="T89" fmla="*/ 4473 h 4657"/>
              <a:gd name="T90" fmla="*/ 4414 w 5504"/>
              <a:gd name="T91" fmla="*/ 4389 h 4657"/>
              <a:gd name="T92" fmla="*/ 4503 w 5504"/>
              <a:gd name="T93" fmla="*/ 3814 h 4657"/>
              <a:gd name="T94" fmla="*/ 4603 w 5504"/>
              <a:gd name="T95" fmla="*/ 4473 h 4657"/>
              <a:gd name="T96" fmla="*/ 4703 w 5504"/>
              <a:gd name="T97" fmla="*/ 4656 h 4657"/>
              <a:gd name="T98" fmla="*/ 4794 w 5504"/>
              <a:gd name="T99" fmla="*/ 4229 h 4657"/>
              <a:gd name="T100" fmla="*/ 4894 w 5504"/>
              <a:gd name="T101" fmla="*/ 4656 h 4657"/>
              <a:gd name="T102" fmla="*/ 4994 w 5504"/>
              <a:gd name="T103" fmla="*/ 4656 h 4657"/>
              <a:gd name="T104" fmla="*/ 5082 w 5504"/>
              <a:gd name="T105" fmla="*/ 4656 h 4657"/>
              <a:gd name="T106" fmla="*/ 5183 w 5504"/>
              <a:gd name="T107" fmla="*/ 4656 h 4657"/>
              <a:gd name="T108" fmla="*/ 5273 w 5504"/>
              <a:gd name="T109" fmla="*/ 4656 h 4657"/>
              <a:gd name="T110" fmla="*/ 5373 w 5504"/>
              <a:gd name="T111" fmla="*/ 4656 h 4657"/>
              <a:gd name="T112" fmla="*/ 5473 w 5504"/>
              <a:gd name="T113" fmla="*/ 4656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04" h="4657">
                <a:moveTo>
                  <a:pt x="0" y="4656"/>
                </a:moveTo>
                <a:lnTo>
                  <a:pt x="8" y="4656"/>
                </a:lnTo>
                <a:lnTo>
                  <a:pt x="18" y="4656"/>
                </a:lnTo>
                <a:lnTo>
                  <a:pt x="38" y="4656"/>
                </a:lnTo>
                <a:lnTo>
                  <a:pt x="48" y="4656"/>
                </a:lnTo>
                <a:lnTo>
                  <a:pt x="59" y="4656"/>
                </a:lnTo>
                <a:lnTo>
                  <a:pt x="79" y="4656"/>
                </a:lnTo>
                <a:lnTo>
                  <a:pt x="89" y="4656"/>
                </a:lnTo>
                <a:lnTo>
                  <a:pt x="108" y="4656"/>
                </a:lnTo>
                <a:lnTo>
                  <a:pt x="118" y="4656"/>
                </a:lnTo>
                <a:lnTo>
                  <a:pt x="128" y="4656"/>
                </a:lnTo>
                <a:lnTo>
                  <a:pt x="148" y="4656"/>
                </a:lnTo>
                <a:lnTo>
                  <a:pt x="158" y="4656"/>
                </a:lnTo>
                <a:lnTo>
                  <a:pt x="169" y="4656"/>
                </a:lnTo>
                <a:lnTo>
                  <a:pt x="189" y="4656"/>
                </a:lnTo>
                <a:lnTo>
                  <a:pt x="199" y="4656"/>
                </a:lnTo>
                <a:lnTo>
                  <a:pt x="218" y="4656"/>
                </a:lnTo>
                <a:lnTo>
                  <a:pt x="228" y="4656"/>
                </a:lnTo>
                <a:lnTo>
                  <a:pt x="238" y="4656"/>
                </a:lnTo>
                <a:lnTo>
                  <a:pt x="258" y="4656"/>
                </a:lnTo>
                <a:lnTo>
                  <a:pt x="268" y="4656"/>
                </a:lnTo>
                <a:lnTo>
                  <a:pt x="278" y="4656"/>
                </a:lnTo>
                <a:lnTo>
                  <a:pt x="299" y="4656"/>
                </a:lnTo>
                <a:lnTo>
                  <a:pt x="309" y="4656"/>
                </a:lnTo>
                <a:lnTo>
                  <a:pt x="328" y="4656"/>
                </a:lnTo>
                <a:lnTo>
                  <a:pt x="338" y="4656"/>
                </a:lnTo>
                <a:lnTo>
                  <a:pt x="348" y="4656"/>
                </a:lnTo>
                <a:lnTo>
                  <a:pt x="368" y="4656"/>
                </a:lnTo>
                <a:lnTo>
                  <a:pt x="378" y="4656"/>
                </a:lnTo>
                <a:lnTo>
                  <a:pt x="388" y="4656"/>
                </a:lnTo>
                <a:lnTo>
                  <a:pt x="409" y="4656"/>
                </a:lnTo>
                <a:lnTo>
                  <a:pt x="419" y="4656"/>
                </a:lnTo>
                <a:lnTo>
                  <a:pt x="438" y="4656"/>
                </a:lnTo>
                <a:lnTo>
                  <a:pt x="448" y="4656"/>
                </a:lnTo>
                <a:lnTo>
                  <a:pt x="458" y="4656"/>
                </a:lnTo>
                <a:lnTo>
                  <a:pt x="478" y="4656"/>
                </a:lnTo>
                <a:lnTo>
                  <a:pt x="488" y="4656"/>
                </a:lnTo>
                <a:lnTo>
                  <a:pt x="497" y="4656"/>
                </a:lnTo>
                <a:lnTo>
                  <a:pt x="519" y="4656"/>
                </a:lnTo>
                <a:lnTo>
                  <a:pt x="528" y="4656"/>
                </a:lnTo>
                <a:lnTo>
                  <a:pt x="548" y="4583"/>
                </a:lnTo>
                <a:lnTo>
                  <a:pt x="558" y="4461"/>
                </a:lnTo>
                <a:lnTo>
                  <a:pt x="568" y="4449"/>
                </a:lnTo>
                <a:lnTo>
                  <a:pt x="588" y="4521"/>
                </a:lnTo>
                <a:lnTo>
                  <a:pt x="598" y="4656"/>
                </a:lnTo>
                <a:lnTo>
                  <a:pt x="607" y="4656"/>
                </a:lnTo>
                <a:lnTo>
                  <a:pt x="629" y="4656"/>
                </a:lnTo>
                <a:lnTo>
                  <a:pt x="638" y="4656"/>
                </a:lnTo>
                <a:lnTo>
                  <a:pt x="658" y="4656"/>
                </a:lnTo>
                <a:lnTo>
                  <a:pt x="668" y="4631"/>
                </a:lnTo>
                <a:lnTo>
                  <a:pt x="678" y="4363"/>
                </a:lnTo>
                <a:lnTo>
                  <a:pt x="698" y="4229"/>
                </a:lnTo>
                <a:lnTo>
                  <a:pt x="707" y="4193"/>
                </a:lnTo>
                <a:lnTo>
                  <a:pt x="727" y="4241"/>
                </a:lnTo>
                <a:lnTo>
                  <a:pt x="737" y="4425"/>
                </a:lnTo>
                <a:lnTo>
                  <a:pt x="748" y="4656"/>
                </a:lnTo>
                <a:lnTo>
                  <a:pt x="768" y="4656"/>
                </a:lnTo>
                <a:lnTo>
                  <a:pt x="778" y="4656"/>
                </a:lnTo>
                <a:lnTo>
                  <a:pt x="788" y="4656"/>
                </a:lnTo>
                <a:lnTo>
                  <a:pt x="808" y="4497"/>
                </a:lnTo>
                <a:lnTo>
                  <a:pt x="817" y="4193"/>
                </a:lnTo>
                <a:lnTo>
                  <a:pt x="837" y="4034"/>
                </a:lnTo>
                <a:lnTo>
                  <a:pt x="847" y="3974"/>
                </a:lnTo>
                <a:lnTo>
                  <a:pt x="858" y="4022"/>
                </a:lnTo>
                <a:lnTo>
                  <a:pt x="878" y="4169"/>
                </a:lnTo>
                <a:lnTo>
                  <a:pt x="888" y="4473"/>
                </a:lnTo>
                <a:lnTo>
                  <a:pt x="898" y="4656"/>
                </a:lnTo>
                <a:lnTo>
                  <a:pt x="917" y="4656"/>
                </a:lnTo>
                <a:lnTo>
                  <a:pt x="927" y="4656"/>
                </a:lnTo>
                <a:lnTo>
                  <a:pt x="947" y="4425"/>
                </a:lnTo>
                <a:lnTo>
                  <a:pt x="957" y="4071"/>
                </a:lnTo>
                <a:lnTo>
                  <a:pt x="967" y="3888"/>
                </a:lnTo>
                <a:lnTo>
                  <a:pt x="988" y="3814"/>
                </a:lnTo>
                <a:lnTo>
                  <a:pt x="998" y="3840"/>
                </a:lnTo>
                <a:lnTo>
                  <a:pt x="1008" y="3960"/>
                </a:lnTo>
                <a:lnTo>
                  <a:pt x="1027" y="4229"/>
                </a:lnTo>
                <a:lnTo>
                  <a:pt x="1037" y="4656"/>
                </a:lnTo>
                <a:lnTo>
                  <a:pt x="1057" y="4656"/>
                </a:lnTo>
                <a:lnTo>
                  <a:pt x="1067" y="4656"/>
                </a:lnTo>
                <a:lnTo>
                  <a:pt x="1077" y="4389"/>
                </a:lnTo>
                <a:lnTo>
                  <a:pt x="1098" y="3998"/>
                </a:lnTo>
                <a:lnTo>
                  <a:pt x="1108" y="3778"/>
                </a:lnTo>
                <a:lnTo>
                  <a:pt x="1118" y="3680"/>
                </a:lnTo>
                <a:lnTo>
                  <a:pt x="1137" y="3680"/>
                </a:lnTo>
                <a:lnTo>
                  <a:pt x="1147" y="3790"/>
                </a:lnTo>
                <a:lnTo>
                  <a:pt x="1167" y="4022"/>
                </a:lnTo>
                <a:lnTo>
                  <a:pt x="1177" y="4473"/>
                </a:lnTo>
                <a:lnTo>
                  <a:pt x="1187" y="4656"/>
                </a:lnTo>
                <a:lnTo>
                  <a:pt x="1208" y="4656"/>
                </a:lnTo>
                <a:lnTo>
                  <a:pt x="1218" y="4401"/>
                </a:lnTo>
                <a:lnTo>
                  <a:pt x="1228" y="3948"/>
                </a:lnTo>
                <a:lnTo>
                  <a:pt x="1247" y="3706"/>
                </a:lnTo>
                <a:lnTo>
                  <a:pt x="1257" y="3584"/>
                </a:lnTo>
                <a:lnTo>
                  <a:pt x="1277" y="3560"/>
                </a:lnTo>
                <a:lnTo>
                  <a:pt x="1287" y="3644"/>
                </a:lnTo>
                <a:lnTo>
                  <a:pt x="1297" y="3840"/>
                </a:lnTo>
                <a:lnTo>
                  <a:pt x="1318" y="4229"/>
                </a:lnTo>
                <a:lnTo>
                  <a:pt x="1328" y="4656"/>
                </a:lnTo>
                <a:lnTo>
                  <a:pt x="1338" y="4656"/>
                </a:lnTo>
                <a:lnTo>
                  <a:pt x="1357" y="4449"/>
                </a:lnTo>
                <a:lnTo>
                  <a:pt x="1367" y="3912"/>
                </a:lnTo>
                <a:lnTo>
                  <a:pt x="1387" y="3632"/>
                </a:lnTo>
                <a:lnTo>
                  <a:pt x="1397" y="3486"/>
                </a:lnTo>
                <a:lnTo>
                  <a:pt x="1407" y="3450"/>
                </a:lnTo>
                <a:lnTo>
                  <a:pt x="1426" y="3498"/>
                </a:lnTo>
                <a:lnTo>
                  <a:pt x="1438" y="3668"/>
                </a:lnTo>
                <a:lnTo>
                  <a:pt x="1457" y="3998"/>
                </a:lnTo>
                <a:lnTo>
                  <a:pt x="1467" y="4656"/>
                </a:lnTo>
                <a:lnTo>
                  <a:pt x="1477" y="4656"/>
                </a:lnTo>
                <a:lnTo>
                  <a:pt x="1497" y="4521"/>
                </a:lnTo>
                <a:lnTo>
                  <a:pt x="1507" y="3888"/>
                </a:lnTo>
                <a:lnTo>
                  <a:pt x="1517" y="3572"/>
                </a:lnTo>
                <a:lnTo>
                  <a:pt x="1536" y="3388"/>
                </a:lnTo>
                <a:lnTo>
                  <a:pt x="1548" y="3327"/>
                </a:lnTo>
                <a:lnTo>
                  <a:pt x="1567" y="3364"/>
                </a:lnTo>
                <a:lnTo>
                  <a:pt x="1577" y="3498"/>
                </a:lnTo>
                <a:lnTo>
                  <a:pt x="1587" y="3778"/>
                </a:lnTo>
                <a:lnTo>
                  <a:pt x="1607" y="4351"/>
                </a:lnTo>
                <a:lnTo>
                  <a:pt x="1617" y="4656"/>
                </a:lnTo>
                <a:lnTo>
                  <a:pt x="1626" y="4631"/>
                </a:lnTo>
                <a:lnTo>
                  <a:pt x="1646" y="3876"/>
                </a:lnTo>
                <a:lnTo>
                  <a:pt x="1656" y="3498"/>
                </a:lnTo>
                <a:lnTo>
                  <a:pt x="1677" y="3291"/>
                </a:lnTo>
                <a:lnTo>
                  <a:pt x="1687" y="3205"/>
                </a:lnTo>
                <a:lnTo>
                  <a:pt x="1697" y="3217"/>
                </a:lnTo>
                <a:lnTo>
                  <a:pt x="1717" y="3327"/>
                </a:lnTo>
                <a:lnTo>
                  <a:pt x="1727" y="3572"/>
                </a:lnTo>
                <a:lnTo>
                  <a:pt x="1736" y="4046"/>
                </a:lnTo>
                <a:lnTo>
                  <a:pt x="1756" y="4656"/>
                </a:lnTo>
                <a:lnTo>
                  <a:pt x="1766" y="4656"/>
                </a:lnTo>
                <a:lnTo>
                  <a:pt x="1787" y="3864"/>
                </a:lnTo>
                <a:lnTo>
                  <a:pt x="1797" y="3425"/>
                </a:lnTo>
                <a:lnTo>
                  <a:pt x="1807" y="3193"/>
                </a:lnTo>
                <a:lnTo>
                  <a:pt x="1827" y="3071"/>
                </a:lnTo>
                <a:lnTo>
                  <a:pt x="1836" y="3059"/>
                </a:lnTo>
                <a:lnTo>
                  <a:pt x="1846" y="3145"/>
                </a:lnTo>
                <a:lnTo>
                  <a:pt x="1866" y="3351"/>
                </a:lnTo>
                <a:lnTo>
                  <a:pt x="1876" y="3754"/>
                </a:lnTo>
                <a:lnTo>
                  <a:pt x="1897" y="4656"/>
                </a:lnTo>
                <a:lnTo>
                  <a:pt x="1907" y="4656"/>
                </a:lnTo>
                <a:lnTo>
                  <a:pt x="1917" y="3852"/>
                </a:lnTo>
                <a:lnTo>
                  <a:pt x="1937" y="3339"/>
                </a:lnTo>
                <a:lnTo>
                  <a:pt x="1946" y="3071"/>
                </a:lnTo>
                <a:lnTo>
                  <a:pt x="1956" y="2925"/>
                </a:lnTo>
                <a:lnTo>
                  <a:pt x="1976" y="2889"/>
                </a:lnTo>
                <a:lnTo>
                  <a:pt x="1986" y="2937"/>
                </a:lnTo>
                <a:lnTo>
                  <a:pt x="2007" y="3107"/>
                </a:lnTo>
                <a:lnTo>
                  <a:pt x="2017" y="3450"/>
                </a:lnTo>
                <a:lnTo>
                  <a:pt x="2027" y="4181"/>
                </a:lnTo>
                <a:lnTo>
                  <a:pt x="2046" y="4656"/>
                </a:lnTo>
                <a:lnTo>
                  <a:pt x="2056" y="3840"/>
                </a:lnTo>
                <a:lnTo>
                  <a:pt x="2076" y="3241"/>
                </a:lnTo>
                <a:lnTo>
                  <a:pt x="2086" y="2925"/>
                </a:lnTo>
                <a:lnTo>
                  <a:pt x="2096" y="2755"/>
                </a:lnTo>
                <a:lnTo>
                  <a:pt x="2117" y="2681"/>
                </a:lnTo>
                <a:lnTo>
                  <a:pt x="2127" y="2718"/>
                </a:lnTo>
                <a:lnTo>
                  <a:pt x="2137" y="2853"/>
                </a:lnTo>
                <a:lnTo>
                  <a:pt x="2156" y="3133"/>
                </a:lnTo>
                <a:lnTo>
                  <a:pt x="2166" y="3730"/>
                </a:lnTo>
                <a:lnTo>
                  <a:pt x="2186" y="4656"/>
                </a:lnTo>
                <a:lnTo>
                  <a:pt x="2196" y="3828"/>
                </a:lnTo>
                <a:lnTo>
                  <a:pt x="2206" y="3107"/>
                </a:lnTo>
                <a:lnTo>
                  <a:pt x="2225" y="2742"/>
                </a:lnTo>
                <a:lnTo>
                  <a:pt x="2237" y="2534"/>
                </a:lnTo>
                <a:lnTo>
                  <a:pt x="2247" y="2438"/>
                </a:lnTo>
                <a:lnTo>
                  <a:pt x="2266" y="2438"/>
                </a:lnTo>
                <a:lnTo>
                  <a:pt x="2276" y="2534"/>
                </a:lnTo>
                <a:lnTo>
                  <a:pt x="2296" y="2779"/>
                </a:lnTo>
                <a:lnTo>
                  <a:pt x="2306" y="3265"/>
                </a:lnTo>
                <a:lnTo>
                  <a:pt x="2316" y="4656"/>
                </a:lnTo>
                <a:lnTo>
                  <a:pt x="2335" y="3828"/>
                </a:lnTo>
                <a:lnTo>
                  <a:pt x="2347" y="2925"/>
                </a:lnTo>
                <a:lnTo>
                  <a:pt x="2357" y="2486"/>
                </a:lnTo>
                <a:lnTo>
                  <a:pt x="2376" y="2242"/>
                </a:lnTo>
                <a:lnTo>
                  <a:pt x="2386" y="2108"/>
                </a:lnTo>
                <a:lnTo>
                  <a:pt x="2406" y="2084"/>
                </a:lnTo>
                <a:lnTo>
                  <a:pt x="2416" y="2144"/>
                </a:lnTo>
                <a:lnTo>
                  <a:pt x="2426" y="2340"/>
                </a:lnTo>
                <a:lnTo>
                  <a:pt x="2445" y="2730"/>
                </a:lnTo>
                <a:lnTo>
                  <a:pt x="2455" y="3706"/>
                </a:lnTo>
                <a:lnTo>
                  <a:pt x="2466" y="3828"/>
                </a:lnTo>
                <a:lnTo>
                  <a:pt x="2486" y="2632"/>
                </a:lnTo>
                <a:lnTo>
                  <a:pt x="2496" y="2120"/>
                </a:lnTo>
                <a:lnTo>
                  <a:pt x="2516" y="1815"/>
                </a:lnTo>
                <a:lnTo>
                  <a:pt x="2526" y="1633"/>
                </a:lnTo>
                <a:lnTo>
                  <a:pt x="2536" y="1559"/>
                </a:lnTo>
                <a:lnTo>
                  <a:pt x="2555" y="1571"/>
                </a:lnTo>
                <a:lnTo>
                  <a:pt x="2565" y="1693"/>
                </a:lnTo>
                <a:lnTo>
                  <a:pt x="2576" y="1986"/>
                </a:lnTo>
                <a:lnTo>
                  <a:pt x="2596" y="2705"/>
                </a:lnTo>
                <a:lnTo>
                  <a:pt x="2606" y="3814"/>
                </a:lnTo>
                <a:lnTo>
                  <a:pt x="2626" y="2047"/>
                </a:lnTo>
                <a:lnTo>
                  <a:pt x="2636" y="1377"/>
                </a:lnTo>
                <a:lnTo>
                  <a:pt x="2645" y="962"/>
                </a:lnTo>
                <a:lnTo>
                  <a:pt x="2665" y="657"/>
                </a:lnTo>
                <a:lnTo>
                  <a:pt x="2675" y="437"/>
                </a:lnTo>
                <a:lnTo>
                  <a:pt x="2685" y="267"/>
                </a:lnTo>
                <a:lnTo>
                  <a:pt x="2706" y="157"/>
                </a:lnTo>
                <a:lnTo>
                  <a:pt x="2716" y="72"/>
                </a:lnTo>
                <a:lnTo>
                  <a:pt x="2736" y="23"/>
                </a:lnTo>
                <a:lnTo>
                  <a:pt x="2746" y="0"/>
                </a:lnTo>
                <a:lnTo>
                  <a:pt x="2755" y="23"/>
                </a:lnTo>
                <a:lnTo>
                  <a:pt x="2775" y="72"/>
                </a:lnTo>
                <a:lnTo>
                  <a:pt x="2785" y="157"/>
                </a:lnTo>
                <a:lnTo>
                  <a:pt x="2806" y="267"/>
                </a:lnTo>
                <a:lnTo>
                  <a:pt x="2816" y="437"/>
                </a:lnTo>
                <a:lnTo>
                  <a:pt x="2826" y="657"/>
                </a:lnTo>
                <a:lnTo>
                  <a:pt x="2846" y="962"/>
                </a:lnTo>
                <a:lnTo>
                  <a:pt x="2856" y="1377"/>
                </a:lnTo>
                <a:lnTo>
                  <a:pt x="2865" y="2047"/>
                </a:lnTo>
                <a:lnTo>
                  <a:pt x="2885" y="3814"/>
                </a:lnTo>
                <a:lnTo>
                  <a:pt x="2895" y="2705"/>
                </a:lnTo>
                <a:lnTo>
                  <a:pt x="2915" y="1986"/>
                </a:lnTo>
                <a:lnTo>
                  <a:pt x="2926" y="1693"/>
                </a:lnTo>
                <a:lnTo>
                  <a:pt x="2936" y="1571"/>
                </a:lnTo>
                <a:lnTo>
                  <a:pt x="2956" y="1559"/>
                </a:lnTo>
                <a:lnTo>
                  <a:pt x="2965" y="1633"/>
                </a:lnTo>
                <a:lnTo>
                  <a:pt x="2975" y="1815"/>
                </a:lnTo>
                <a:lnTo>
                  <a:pt x="2995" y="2120"/>
                </a:lnTo>
                <a:lnTo>
                  <a:pt x="3005" y="2632"/>
                </a:lnTo>
                <a:lnTo>
                  <a:pt x="3025" y="3828"/>
                </a:lnTo>
                <a:lnTo>
                  <a:pt x="3036" y="3706"/>
                </a:lnTo>
                <a:lnTo>
                  <a:pt x="3046" y="2730"/>
                </a:lnTo>
                <a:lnTo>
                  <a:pt x="3066" y="2340"/>
                </a:lnTo>
                <a:lnTo>
                  <a:pt x="3075" y="2144"/>
                </a:lnTo>
                <a:lnTo>
                  <a:pt x="3085" y="2084"/>
                </a:lnTo>
                <a:lnTo>
                  <a:pt x="3105" y="2108"/>
                </a:lnTo>
                <a:lnTo>
                  <a:pt x="3115" y="2242"/>
                </a:lnTo>
                <a:lnTo>
                  <a:pt x="3135" y="2486"/>
                </a:lnTo>
                <a:lnTo>
                  <a:pt x="3144" y="2925"/>
                </a:lnTo>
                <a:lnTo>
                  <a:pt x="3156" y="3828"/>
                </a:lnTo>
                <a:lnTo>
                  <a:pt x="3175" y="4656"/>
                </a:lnTo>
                <a:lnTo>
                  <a:pt x="3185" y="3265"/>
                </a:lnTo>
                <a:lnTo>
                  <a:pt x="3195" y="2779"/>
                </a:lnTo>
                <a:lnTo>
                  <a:pt x="3215" y="2534"/>
                </a:lnTo>
                <a:lnTo>
                  <a:pt x="3225" y="2438"/>
                </a:lnTo>
                <a:lnTo>
                  <a:pt x="3245" y="2438"/>
                </a:lnTo>
                <a:lnTo>
                  <a:pt x="3254" y="2534"/>
                </a:lnTo>
                <a:lnTo>
                  <a:pt x="3266" y="2742"/>
                </a:lnTo>
                <a:lnTo>
                  <a:pt x="3285" y="3107"/>
                </a:lnTo>
                <a:lnTo>
                  <a:pt x="3295" y="3828"/>
                </a:lnTo>
                <a:lnTo>
                  <a:pt x="3305" y="4656"/>
                </a:lnTo>
                <a:lnTo>
                  <a:pt x="3325" y="3730"/>
                </a:lnTo>
                <a:lnTo>
                  <a:pt x="3335" y="3133"/>
                </a:lnTo>
                <a:lnTo>
                  <a:pt x="3354" y="2853"/>
                </a:lnTo>
                <a:lnTo>
                  <a:pt x="3364" y="2718"/>
                </a:lnTo>
                <a:lnTo>
                  <a:pt x="3374" y="2681"/>
                </a:lnTo>
                <a:lnTo>
                  <a:pt x="3395" y="2755"/>
                </a:lnTo>
                <a:lnTo>
                  <a:pt x="3405" y="2925"/>
                </a:lnTo>
                <a:lnTo>
                  <a:pt x="3415" y="3241"/>
                </a:lnTo>
                <a:lnTo>
                  <a:pt x="3435" y="3840"/>
                </a:lnTo>
                <a:lnTo>
                  <a:pt x="3445" y="4656"/>
                </a:lnTo>
                <a:lnTo>
                  <a:pt x="3464" y="4181"/>
                </a:lnTo>
                <a:lnTo>
                  <a:pt x="3474" y="3450"/>
                </a:lnTo>
                <a:lnTo>
                  <a:pt x="3484" y="3107"/>
                </a:lnTo>
                <a:lnTo>
                  <a:pt x="3505" y="2937"/>
                </a:lnTo>
                <a:lnTo>
                  <a:pt x="3515" y="2889"/>
                </a:lnTo>
                <a:lnTo>
                  <a:pt x="3535" y="2925"/>
                </a:lnTo>
                <a:lnTo>
                  <a:pt x="3545" y="3071"/>
                </a:lnTo>
                <a:lnTo>
                  <a:pt x="3555" y="3339"/>
                </a:lnTo>
                <a:lnTo>
                  <a:pt x="3574" y="3852"/>
                </a:lnTo>
                <a:lnTo>
                  <a:pt x="3584" y="4656"/>
                </a:lnTo>
                <a:lnTo>
                  <a:pt x="3594" y="4656"/>
                </a:lnTo>
                <a:lnTo>
                  <a:pt x="3615" y="3754"/>
                </a:lnTo>
                <a:lnTo>
                  <a:pt x="3625" y="3351"/>
                </a:lnTo>
                <a:lnTo>
                  <a:pt x="3645" y="3145"/>
                </a:lnTo>
                <a:lnTo>
                  <a:pt x="3655" y="3059"/>
                </a:lnTo>
                <a:lnTo>
                  <a:pt x="3665" y="3071"/>
                </a:lnTo>
                <a:lnTo>
                  <a:pt x="3684" y="3193"/>
                </a:lnTo>
                <a:lnTo>
                  <a:pt x="3694" y="3425"/>
                </a:lnTo>
                <a:lnTo>
                  <a:pt x="3704" y="3864"/>
                </a:lnTo>
                <a:lnTo>
                  <a:pt x="3725" y="4656"/>
                </a:lnTo>
                <a:lnTo>
                  <a:pt x="3735" y="4656"/>
                </a:lnTo>
                <a:lnTo>
                  <a:pt x="3755" y="4046"/>
                </a:lnTo>
                <a:lnTo>
                  <a:pt x="3765" y="3572"/>
                </a:lnTo>
                <a:lnTo>
                  <a:pt x="3774" y="3327"/>
                </a:lnTo>
                <a:lnTo>
                  <a:pt x="3794" y="3217"/>
                </a:lnTo>
                <a:lnTo>
                  <a:pt x="3804" y="3205"/>
                </a:lnTo>
                <a:lnTo>
                  <a:pt x="3814" y="3291"/>
                </a:lnTo>
                <a:lnTo>
                  <a:pt x="3835" y="3498"/>
                </a:lnTo>
                <a:lnTo>
                  <a:pt x="3845" y="3876"/>
                </a:lnTo>
                <a:lnTo>
                  <a:pt x="3865" y="4631"/>
                </a:lnTo>
                <a:lnTo>
                  <a:pt x="3875" y="4656"/>
                </a:lnTo>
                <a:lnTo>
                  <a:pt x="3884" y="4351"/>
                </a:lnTo>
                <a:lnTo>
                  <a:pt x="3904" y="3778"/>
                </a:lnTo>
                <a:lnTo>
                  <a:pt x="3914" y="3498"/>
                </a:lnTo>
                <a:lnTo>
                  <a:pt x="3924" y="3364"/>
                </a:lnTo>
                <a:lnTo>
                  <a:pt x="3944" y="3327"/>
                </a:lnTo>
                <a:lnTo>
                  <a:pt x="3955" y="3388"/>
                </a:lnTo>
                <a:lnTo>
                  <a:pt x="3975" y="3572"/>
                </a:lnTo>
                <a:lnTo>
                  <a:pt x="3984" y="3888"/>
                </a:lnTo>
                <a:lnTo>
                  <a:pt x="3994" y="4521"/>
                </a:lnTo>
                <a:lnTo>
                  <a:pt x="4014" y="4656"/>
                </a:lnTo>
                <a:lnTo>
                  <a:pt x="4024" y="4656"/>
                </a:lnTo>
                <a:lnTo>
                  <a:pt x="4034" y="3998"/>
                </a:lnTo>
                <a:lnTo>
                  <a:pt x="4054" y="3668"/>
                </a:lnTo>
                <a:lnTo>
                  <a:pt x="4065" y="3498"/>
                </a:lnTo>
                <a:lnTo>
                  <a:pt x="4085" y="3450"/>
                </a:lnTo>
                <a:lnTo>
                  <a:pt x="4094" y="3486"/>
                </a:lnTo>
                <a:lnTo>
                  <a:pt x="4104" y="3632"/>
                </a:lnTo>
                <a:lnTo>
                  <a:pt x="4124" y="3912"/>
                </a:lnTo>
                <a:lnTo>
                  <a:pt x="4134" y="4449"/>
                </a:lnTo>
                <a:lnTo>
                  <a:pt x="4154" y="4656"/>
                </a:lnTo>
                <a:lnTo>
                  <a:pt x="4163" y="4656"/>
                </a:lnTo>
                <a:lnTo>
                  <a:pt x="4173" y="4229"/>
                </a:lnTo>
                <a:lnTo>
                  <a:pt x="4195" y="3840"/>
                </a:lnTo>
                <a:lnTo>
                  <a:pt x="4204" y="3644"/>
                </a:lnTo>
                <a:lnTo>
                  <a:pt x="4214" y="3560"/>
                </a:lnTo>
                <a:lnTo>
                  <a:pt x="4234" y="3584"/>
                </a:lnTo>
                <a:lnTo>
                  <a:pt x="4244" y="3706"/>
                </a:lnTo>
                <a:lnTo>
                  <a:pt x="4264" y="3948"/>
                </a:lnTo>
                <a:lnTo>
                  <a:pt x="4273" y="4401"/>
                </a:lnTo>
                <a:lnTo>
                  <a:pt x="4283" y="4656"/>
                </a:lnTo>
                <a:lnTo>
                  <a:pt x="4304" y="4656"/>
                </a:lnTo>
                <a:lnTo>
                  <a:pt x="4314" y="4473"/>
                </a:lnTo>
                <a:lnTo>
                  <a:pt x="4324" y="4022"/>
                </a:lnTo>
                <a:lnTo>
                  <a:pt x="4344" y="3790"/>
                </a:lnTo>
                <a:lnTo>
                  <a:pt x="4354" y="3680"/>
                </a:lnTo>
                <a:lnTo>
                  <a:pt x="4374" y="3680"/>
                </a:lnTo>
                <a:lnTo>
                  <a:pt x="4383" y="3778"/>
                </a:lnTo>
                <a:lnTo>
                  <a:pt x="4393" y="3998"/>
                </a:lnTo>
                <a:lnTo>
                  <a:pt x="4414" y="4389"/>
                </a:lnTo>
                <a:lnTo>
                  <a:pt x="4424" y="4656"/>
                </a:lnTo>
                <a:lnTo>
                  <a:pt x="4434" y="4656"/>
                </a:lnTo>
                <a:lnTo>
                  <a:pt x="4454" y="4656"/>
                </a:lnTo>
                <a:lnTo>
                  <a:pt x="4464" y="4229"/>
                </a:lnTo>
                <a:lnTo>
                  <a:pt x="4483" y="3960"/>
                </a:lnTo>
                <a:lnTo>
                  <a:pt x="4493" y="3840"/>
                </a:lnTo>
                <a:lnTo>
                  <a:pt x="4503" y="3814"/>
                </a:lnTo>
                <a:lnTo>
                  <a:pt x="4524" y="3888"/>
                </a:lnTo>
                <a:lnTo>
                  <a:pt x="4534" y="4071"/>
                </a:lnTo>
                <a:lnTo>
                  <a:pt x="4544" y="4425"/>
                </a:lnTo>
                <a:lnTo>
                  <a:pt x="4564" y="4656"/>
                </a:lnTo>
                <a:lnTo>
                  <a:pt x="4574" y="4656"/>
                </a:lnTo>
                <a:lnTo>
                  <a:pt x="4593" y="4656"/>
                </a:lnTo>
                <a:lnTo>
                  <a:pt x="4603" y="4473"/>
                </a:lnTo>
                <a:lnTo>
                  <a:pt x="4613" y="4169"/>
                </a:lnTo>
                <a:lnTo>
                  <a:pt x="4633" y="4022"/>
                </a:lnTo>
                <a:lnTo>
                  <a:pt x="4644" y="3974"/>
                </a:lnTo>
                <a:lnTo>
                  <a:pt x="4654" y="4034"/>
                </a:lnTo>
                <a:lnTo>
                  <a:pt x="4674" y="4193"/>
                </a:lnTo>
                <a:lnTo>
                  <a:pt x="4684" y="4497"/>
                </a:lnTo>
                <a:lnTo>
                  <a:pt x="4703" y="4656"/>
                </a:lnTo>
                <a:lnTo>
                  <a:pt x="4713" y="4656"/>
                </a:lnTo>
                <a:lnTo>
                  <a:pt x="4723" y="4656"/>
                </a:lnTo>
                <a:lnTo>
                  <a:pt x="4743" y="4656"/>
                </a:lnTo>
                <a:lnTo>
                  <a:pt x="4754" y="4425"/>
                </a:lnTo>
                <a:lnTo>
                  <a:pt x="4764" y="4241"/>
                </a:lnTo>
                <a:lnTo>
                  <a:pt x="4784" y="4193"/>
                </a:lnTo>
                <a:lnTo>
                  <a:pt x="4794" y="4229"/>
                </a:lnTo>
                <a:lnTo>
                  <a:pt x="4813" y="4363"/>
                </a:lnTo>
                <a:lnTo>
                  <a:pt x="4823" y="4631"/>
                </a:lnTo>
                <a:lnTo>
                  <a:pt x="4833" y="4656"/>
                </a:lnTo>
                <a:lnTo>
                  <a:pt x="4853" y="4656"/>
                </a:lnTo>
                <a:lnTo>
                  <a:pt x="4863" y="4656"/>
                </a:lnTo>
                <a:lnTo>
                  <a:pt x="4884" y="4656"/>
                </a:lnTo>
                <a:lnTo>
                  <a:pt x="4894" y="4656"/>
                </a:lnTo>
                <a:lnTo>
                  <a:pt x="4903" y="4521"/>
                </a:lnTo>
                <a:lnTo>
                  <a:pt x="4923" y="4449"/>
                </a:lnTo>
                <a:lnTo>
                  <a:pt x="4933" y="4461"/>
                </a:lnTo>
                <a:lnTo>
                  <a:pt x="4943" y="4583"/>
                </a:lnTo>
                <a:lnTo>
                  <a:pt x="4963" y="4656"/>
                </a:lnTo>
                <a:lnTo>
                  <a:pt x="4973" y="4656"/>
                </a:lnTo>
                <a:lnTo>
                  <a:pt x="4994" y="4656"/>
                </a:lnTo>
                <a:lnTo>
                  <a:pt x="5004" y="4656"/>
                </a:lnTo>
                <a:lnTo>
                  <a:pt x="5013" y="4656"/>
                </a:lnTo>
                <a:lnTo>
                  <a:pt x="5033" y="4656"/>
                </a:lnTo>
                <a:lnTo>
                  <a:pt x="5043" y="4656"/>
                </a:lnTo>
                <a:lnTo>
                  <a:pt x="5053" y="4656"/>
                </a:lnTo>
                <a:lnTo>
                  <a:pt x="5073" y="4656"/>
                </a:lnTo>
                <a:lnTo>
                  <a:pt x="5082" y="4656"/>
                </a:lnTo>
                <a:lnTo>
                  <a:pt x="5104" y="4656"/>
                </a:lnTo>
                <a:lnTo>
                  <a:pt x="5113" y="4656"/>
                </a:lnTo>
                <a:lnTo>
                  <a:pt x="5123" y="4656"/>
                </a:lnTo>
                <a:lnTo>
                  <a:pt x="5143" y="4656"/>
                </a:lnTo>
                <a:lnTo>
                  <a:pt x="5153" y="4656"/>
                </a:lnTo>
                <a:lnTo>
                  <a:pt x="5163" y="4656"/>
                </a:lnTo>
                <a:lnTo>
                  <a:pt x="5183" y="4656"/>
                </a:lnTo>
                <a:lnTo>
                  <a:pt x="5192" y="4656"/>
                </a:lnTo>
                <a:lnTo>
                  <a:pt x="5214" y="4656"/>
                </a:lnTo>
                <a:lnTo>
                  <a:pt x="5223" y="4656"/>
                </a:lnTo>
                <a:lnTo>
                  <a:pt x="5233" y="4656"/>
                </a:lnTo>
                <a:lnTo>
                  <a:pt x="5253" y="4656"/>
                </a:lnTo>
                <a:lnTo>
                  <a:pt x="5263" y="4656"/>
                </a:lnTo>
                <a:lnTo>
                  <a:pt x="5273" y="4656"/>
                </a:lnTo>
                <a:lnTo>
                  <a:pt x="5292" y="4656"/>
                </a:lnTo>
                <a:lnTo>
                  <a:pt x="5302" y="4656"/>
                </a:lnTo>
                <a:lnTo>
                  <a:pt x="5323" y="4656"/>
                </a:lnTo>
                <a:lnTo>
                  <a:pt x="5333" y="4656"/>
                </a:lnTo>
                <a:lnTo>
                  <a:pt x="5343" y="4656"/>
                </a:lnTo>
                <a:lnTo>
                  <a:pt x="5363" y="4656"/>
                </a:lnTo>
                <a:lnTo>
                  <a:pt x="5373" y="4656"/>
                </a:lnTo>
                <a:lnTo>
                  <a:pt x="5383" y="4656"/>
                </a:lnTo>
                <a:lnTo>
                  <a:pt x="5402" y="4656"/>
                </a:lnTo>
                <a:lnTo>
                  <a:pt x="5412" y="4656"/>
                </a:lnTo>
                <a:lnTo>
                  <a:pt x="5432" y="4656"/>
                </a:lnTo>
                <a:lnTo>
                  <a:pt x="5443" y="4656"/>
                </a:lnTo>
                <a:lnTo>
                  <a:pt x="5453" y="4656"/>
                </a:lnTo>
                <a:lnTo>
                  <a:pt x="5473" y="4656"/>
                </a:lnTo>
                <a:lnTo>
                  <a:pt x="5483" y="4656"/>
                </a:lnTo>
                <a:lnTo>
                  <a:pt x="5503" y="4656"/>
                </a:lnTo>
                <a:lnTo>
                  <a:pt x="0" y="4656"/>
                </a:lnTo>
                <a:lnTo>
                  <a:pt x="0" y="4656"/>
                </a:ln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333180353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9" name="Rectangle 3"/>
          <p:cNvSpPr>
            <a:spLocks noGrp="1" noChangeArrowheads="1"/>
          </p:cNvSpPr>
          <p:nvPr>
            <p:ph idx="1"/>
          </p:nvPr>
        </p:nvSpPr>
        <p:spPr>
          <a:xfrm>
            <a:off x="381000" y="2895600"/>
            <a:ext cx="8382000" cy="3962400"/>
          </a:xfrm>
          <a:ln/>
          <a:extLst>
            <a:ext uri="{91240B29-F687-4F45-9708-019B960494DF}">
              <a14:hiddenLine xmlns:a14="http://schemas.microsoft.com/office/drawing/2010/main" w="9525" cap="flat" cmpd="sng" algn="ctr">
                <a:solidFill>
                  <a:srgbClr val="000000"/>
                </a:solidFill>
                <a:prstDash val="solid"/>
                <a:miter lim="800000"/>
                <a:headEnd/>
                <a:tailEnd/>
              </a14:hiddenLine>
            </a:ext>
          </a:extLst>
        </p:spPr>
        <p:txBody>
          <a:bodyPr lIns="90000" tIns="46800" rIns="90000" bIns="46800"/>
          <a:lstStyle/>
          <a:p>
            <a:pPr defTabSz="457200">
              <a:lnSpc>
                <a:spcPct val="90000"/>
              </a:lnSpc>
              <a:spcBef>
                <a:spcPct val="40000"/>
              </a:spcBef>
              <a:buClr>
                <a:schemeClr val="bg2">
                  <a:lumMod val="50000"/>
                </a:schemeClr>
              </a:buClr>
              <a:buSzTx/>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dirty="0">
                <a:solidFill>
                  <a:schemeClr val="tx1"/>
                </a:solidFill>
                <a:effectLst/>
                <a:latin typeface="Arial" pitchFamily="34" charset="0"/>
                <a:cs typeface="Arial" pitchFamily="34" charset="0"/>
              </a:rPr>
              <a:t>New signal structure for better accuracy</a:t>
            </a:r>
          </a:p>
          <a:p>
            <a:pPr defTabSz="457200">
              <a:lnSpc>
                <a:spcPct val="90000"/>
              </a:lnSpc>
              <a:spcBef>
                <a:spcPct val="40000"/>
              </a:spcBef>
              <a:buClr>
                <a:schemeClr val="bg2">
                  <a:lumMod val="50000"/>
                </a:schemeClr>
              </a:buClr>
              <a:buSzTx/>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dirty="0">
                <a:solidFill>
                  <a:schemeClr val="tx1"/>
                </a:solidFill>
                <a:effectLst/>
                <a:latin typeface="Arial" pitchFamily="34" charset="0"/>
                <a:cs typeface="Arial" pitchFamily="34" charset="0"/>
              </a:rPr>
              <a:t>Higher power than other GPS civil signals</a:t>
            </a:r>
          </a:p>
          <a:p>
            <a:pPr marL="746125" lvl="1" indent="-342900" defTabSz="457200">
              <a:lnSpc>
                <a:spcPct val="90000"/>
              </a:lnSpc>
              <a:spcBef>
                <a:spcPct val="40000"/>
              </a:spcBef>
              <a:buClr>
                <a:schemeClr val="bg2">
                  <a:lumMod val="50000"/>
                </a:schemeClr>
              </a:buClr>
              <a:buSzTx/>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smtClean="0">
                <a:solidFill>
                  <a:schemeClr val="tx1"/>
                </a:solidFill>
                <a:effectLst/>
                <a:latin typeface="Arial" pitchFamily="34" charset="0"/>
                <a:cs typeface="Arial" pitchFamily="34" charset="0"/>
              </a:rPr>
              <a:t>Doubles the power (3 dB increase)</a:t>
            </a:r>
            <a:endParaRPr lang="en-GB" sz="2000" dirty="0">
              <a:solidFill>
                <a:schemeClr val="tx1"/>
              </a:solidFill>
              <a:effectLst/>
              <a:latin typeface="Arial" pitchFamily="34" charset="0"/>
              <a:cs typeface="Arial" pitchFamily="34" charset="0"/>
            </a:endParaRPr>
          </a:p>
          <a:p>
            <a:pPr marL="746125" lvl="1" indent="-342900" defTabSz="457200">
              <a:lnSpc>
                <a:spcPct val="90000"/>
              </a:lnSpc>
              <a:spcBef>
                <a:spcPct val="40000"/>
              </a:spcBef>
              <a:buClr>
                <a:schemeClr val="bg2">
                  <a:lumMod val="50000"/>
                </a:schemeClr>
              </a:buClr>
              <a:buSzTx/>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a:solidFill>
                  <a:schemeClr val="tx1"/>
                </a:solidFill>
                <a:effectLst/>
                <a:latin typeface="Arial" pitchFamily="34" charset="0"/>
                <a:cs typeface="Arial" pitchFamily="34" charset="0"/>
              </a:rPr>
              <a:t>Wider bandwidth (1176.45 MHz +/- 10 MHz)</a:t>
            </a:r>
          </a:p>
          <a:p>
            <a:pPr marL="746125" lvl="1" indent="-342900" defTabSz="457200">
              <a:lnSpc>
                <a:spcPct val="90000"/>
              </a:lnSpc>
              <a:spcBef>
                <a:spcPct val="40000"/>
              </a:spcBef>
              <a:buClr>
                <a:schemeClr val="bg2">
                  <a:lumMod val="50000"/>
                </a:schemeClr>
              </a:buClr>
              <a:buSzTx/>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000" dirty="0">
                <a:solidFill>
                  <a:schemeClr val="tx1"/>
                </a:solidFill>
                <a:effectLst/>
                <a:latin typeface="Arial" pitchFamily="34" charset="0"/>
                <a:cs typeface="Arial" pitchFamily="34" charset="0"/>
              </a:rPr>
              <a:t>Improves resistance to interference</a:t>
            </a:r>
            <a:endParaRPr lang="en-GB" sz="2000" dirty="0">
              <a:solidFill>
                <a:schemeClr val="tx1"/>
              </a:solidFill>
              <a:effectLst/>
              <a:latin typeface="Arial" pitchFamily="34" charset="0"/>
              <a:cs typeface="Arial" pitchFamily="34" charset="0"/>
            </a:endParaRPr>
          </a:p>
          <a:p>
            <a:pPr defTabSz="457200">
              <a:lnSpc>
                <a:spcPct val="90000"/>
              </a:lnSpc>
              <a:spcBef>
                <a:spcPct val="40000"/>
              </a:spcBef>
              <a:buClr>
                <a:schemeClr val="bg2">
                  <a:lumMod val="50000"/>
                </a:schemeClr>
              </a:buClr>
              <a:buSzTx/>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dirty="0" smtClean="0">
                <a:solidFill>
                  <a:schemeClr val="tx1"/>
                </a:solidFill>
                <a:effectLst/>
                <a:latin typeface="Arial" pitchFamily="34" charset="0"/>
                <a:cs typeface="Arial" pitchFamily="34" charset="0"/>
              </a:rPr>
              <a:t>Four satellites </a:t>
            </a:r>
            <a:r>
              <a:rPr lang="en-GB" sz="2000" dirty="0">
                <a:solidFill>
                  <a:schemeClr val="tx1"/>
                </a:solidFill>
                <a:effectLst/>
                <a:latin typeface="Arial" pitchFamily="34" charset="0"/>
                <a:cs typeface="Arial" pitchFamily="34" charset="0"/>
              </a:rPr>
              <a:t>now </a:t>
            </a:r>
            <a:r>
              <a:rPr lang="en-GB" sz="2000" dirty="0" smtClean="0">
                <a:solidFill>
                  <a:schemeClr val="tx1"/>
                </a:solidFill>
                <a:effectLst/>
                <a:latin typeface="Arial" pitchFamily="34" charset="0"/>
                <a:cs typeface="Arial" pitchFamily="34" charset="0"/>
              </a:rPr>
              <a:t>have L5 capability as of October 2012</a:t>
            </a:r>
            <a:endParaRPr lang="en-GB" sz="2000" dirty="0">
              <a:solidFill>
                <a:schemeClr val="tx1"/>
              </a:solidFill>
              <a:effectLst/>
              <a:latin typeface="Arial" pitchFamily="34" charset="0"/>
              <a:cs typeface="Arial" pitchFamily="34" charset="0"/>
            </a:endParaRPr>
          </a:p>
        </p:txBody>
      </p:sp>
      <p:sp>
        <p:nvSpPr>
          <p:cNvPr id="1703938" name="Rectangle 2"/>
          <p:cNvSpPr>
            <a:spLocks noGrp="1" noChangeArrowheads="1"/>
          </p:cNvSpPr>
          <p:nvPr>
            <p:ph type="title"/>
          </p:nvPr>
        </p:nvSpPr>
        <p:spPr>
          <a:xfrm>
            <a:off x="1219200" y="228600"/>
            <a:ext cx="7162800" cy="1143000"/>
          </a:xfrm>
          <a:ln/>
          <a:effectLst/>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p>
            <a:pPr algn="ctr">
              <a:lnSpc>
                <a:spcPct val="65000"/>
              </a:lnSpc>
            </a:pPr>
            <a:r>
              <a:rPr lang="en-GB" sz="4000" dirty="0">
                <a:solidFill>
                  <a:schemeClr val="bg1"/>
                </a:solidFill>
                <a:latin typeface="Tahoma" pitchFamily="34" charset="0"/>
              </a:rPr>
              <a:t>Third Civil Signal (L5)</a:t>
            </a:r>
          </a:p>
        </p:txBody>
      </p:sp>
      <p:sp>
        <p:nvSpPr>
          <p:cNvPr id="1703940" name="Freeform 4"/>
          <p:cNvSpPr>
            <a:spLocks noChangeArrowheads="1"/>
          </p:cNvSpPr>
          <p:nvPr/>
        </p:nvSpPr>
        <p:spPr bwMode="auto">
          <a:xfrm>
            <a:off x="6705600" y="3048000"/>
            <a:ext cx="3049588" cy="1314450"/>
          </a:xfrm>
          <a:custGeom>
            <a:avLst/>
            <a:gdLst>
              <a:gd name="T0" fmla="*/ 112 w 8471"/>
              <a:gd name="T1" fmla="*/ 3651 h 3652"/>
              <a:gd name="T2" fmla="*/ 243 w 8471"/>
              <a:gd name="T3" fmla="*/ 3651 h 3652"/>
              <a:gd name="T4" fmla="*/ 384 w 8471"/>
              <a:gd name="T5" fmla="*/ 3553 h 3652"/>
              <a:gd name="T6" fmla="*/ 543 w 8471"/>
              <a:gd name="T7" fmla="*/ 2892 h 3652"/>
              <a:gd name="T8" fmla="*/ 675 w 8471"/>
              <a:gd name="T9" fmla="*/ 2398 h 3652"/>
              <a:gd name="T10" fmla="*/ 815 w 8471"/>
              <a:gd name="T11" fmla="*/ 2089 h 3652"/>
              <a:gd name="T12" fmla="*/ 956 w 8471"/>
              <a:gd name="T13" fmla="*/ 1992 h 3652"/>
              <a:gd name="T14" fmla="*/ 1087 w 8471"/>
              <a:gd name="T15" fmla="*/ 2151 h 3652"/>
              <a:gd name="T16" fmla="*/ 1247 w 8471"/>
              <a:gd name="T17" fmla="*/ 2764 h 3652"/>
              <a:gd name="T18" fmla="*/ 1387 w 8471"/>
              <a:gd name="T19" fmla="*/ 3651 h 3652"/>
              <a:gd name="T20" fmla="*/ 1519 w 8471"/>
              <a:gd name="T21" fmla="*/ 2239 h 3652"/>
              <a:gd name="T22" fmla="*/ 1659 w 8471"/>
              <a:gd name="T23" fmla="*/ 1489 h 3652"/>
              <a:gd name="T24" fmla="*/ 1791 w 8471"/>
              <a:gd name="T25" fmla="*/ 1039 h 3652"/>
              <a:gd name="T26" fmla="*/ 1950 w 8471"/>
              <a:gd name="T27" fmla="*/ 704 h 3652"/>
              <a:gd name="T28" fmla="*/ 2091 w 8471"/>
              <a:gd name="T29" fmla="*/ 470 h 3652"/>
              <a:gd name="T30" fmla="*/ 2231 w 8471"/>
              <a:gd name="T31" fmla="*/ 290 h 3652"/>
              <a:gd name="T32" fmla="*/ 2363 w 8471"/>
              <a:gd name="T33" fmla="*/ 162 h 3652"/>
              <a:gd name="T34" fmla="*/ 2503 w 8471"/>
              <a:gd name="T35" fmla="*/ 73 h 3652"/>
              <a:gd name="T36" fmla="*/ 2663 w 8471"/>
              <a:gd name="T37" fmla="*/ 21 h 3652"/>
              <a:gd name="T38" fmla="*/ 2794 w 8471"/>
              <a:gd name="T39" fmla="*/ 0 h 3652"/>
              <a:gd name="T40" fmla="*/ 2936 w 8471"/>
              <a:gd name="T41" fmla="*/ 12 h 3652"/>
              <a:gd name="T42" fmla="*/ 3067 w 8471"/>
              <a:gd name="T43" fmla="*/ 51 h 3652"/>
              <a:gd name="T44" fmla="*/ 3208 w 8471"/>
              <a:gd name="T45" fmla="*/ 140 h 3652"/>
              <a:gd name="T46" fmla="*/ 3367 w 8471"/>
              <a:gd name="T47" fmla="*/ 268 h 3652"/>
              <a:gd name="T48" fmla="*/ 3508 w 8471"/>
              <a:gd name="T49" fmla="*/ 426 h 3652"/>
              <a:gd name="T50" fmla="*/ 3639 w 8471"/>
              <a:gd name="T51" fmla="*/ 651 h 3652"/>
              <a:gd name="T52" fmla="*/ 3780 w 8471"/>
              <a:gd name="T53" fmla="*/ 964 h 3652"/>
              <a:gd name="T54" fmla="*/ 3911 w 8471"/>
              <a:gd name="T55" fmla="*/ 1379 h 3652"/>
              <a:gd name="T56" fmla="*/ 4070 w 8471"/>
              <a:gd name="T57" fmla="*/ 2045 h 3652"/>
              <a:gd name="T58" fmla="*/ 4211 w 8471"/>
              <a:gd name="T59" fmla="*/ 3620 h 3652"/>
              <a:gd name="T60" fmla="*/ 4342 w 8471"/>
              <a:gd name="T61" fmla="*/ 2998 h 3652"/>
              <a:gd name="T62" fmla="*/ 4483 w 8471"/>
              <a:gd name="T63" fmla="*/ 2226 h 3652"/>
              <a:gd name="T64" fmla="*/ 4624 w 8471"/>
              <a:gd name="T65" fmla="*/ 2001 h 3652"/>
              <a:gd name="T66" fmla="*/ 4783 w 8471"/>
              <a:gd name="T67" fmla="*/ 2045 h 3652"/>
              <a:gd name="T68" fmla="*/ 4914 w 8471"/>
              <a:gd name="T69" fmla="*/ 2323 h 3652"/>
              <a:gd name="T70" fmla="*/ 5055 w 8471"/>
              <a:gd name="T71" fmla="*/ 2786 h 3652"/>
              <a:gd name="T72" fmla="*/ 5186 w 8471"/>
              <a:gd name="T73" fmla="*/ 3417 h 3652"/>
              <a:gd name="T74" fmla="*/ 5327 w 8471"/>
              <a:gd name="T75" fmla="*/ 3651 h 3652"/>
              <a:gd name="T76" fmla="*/ 5486 w 8471"/>
              <a:gd name="T77" fmla="*/ 3651 h 3652"/>
              <a:gd name="T78" fmla="*/ 5618 w 8471"/>
              <a:gd name="T79" fmla="*/ 3651 h 3652"/>
              <a:gd name="T80" fmla="*/ 5759 w 8471"/>
              <a:gd name="T81" fmla="*/ 3651 h 3652"/>
              <a:gd name="T82" fmla="*/ 5900 w 8471"/>
              <a:gd name="T83" fmla="*/ 3651 h 3652"/>
              <a:gd name="T84" fmla="*/ 6031 w 8471"/>
              <a:gd name="T85" fmla="*/ 3651 h 3652"/>
              <a:gd name="T86" fmla="*/ 6191 w 8471"/>
              <a:gd name="T87" fmla="*/ 3651 h 3652"/>
              <a:gd name="T88" fmla="*/ 6331 w 8471"/>
              <a:gd name="T89" fmla="*/ 3651 h 3652"/>
              <a:gd name="T90" fmla="*/ 6463 w 8471"/>
              <a:gd name="T91" fmla="*/ 3651 h 3652"/>
              <a:gd name="T92" fmla="*/ 6603 w 8471"/>
              <a:gd name="T93" fmla="*/ 3651 h 3652"/>
              <a:gd name="T94" fmla="*/ 6735 w 8471"/>
              <a:gd name="T95" fmla="*/ 3651 h 3652"/>
              <a:gd name="T96" fmla="*/ 6894 w 8471"/>
              <a:gd name="T97" fmla="*/ 3651 h 3652"/>
              <a:gd name="T98" fmla="*/ 7035 w 8471"/>
              <a:gd name="T99" fmla="*/ 3651 h 3652"/>
              <a:gd name="T100" fmla="*/ 7175 w 8471"/>
              <a:gd name="T101" fmla="*/ 3651 h 3652"/>
              <a:gd name="T102" fmla="*/ 7307 w 8471"/>
              <a:gd name="T103" fmla="*/ 3651 h 3652"/>
              <a:gd name="T104" fmla="*/ 7447 w 8471"/>
              <a:gd name="T105" fmla="*/ 3651 h 3652"/>
              <a:gd name="T106" fmla="*/ 7607 w 8471"/>
              <a:gd name="T107" fmla="*/ 3651 h 3652"/>
              <a:gd name="T108" fmla="*/ 7738 w 8471"/>
              <a:gd name="T109" fmla="*/ 3651 h 3652"/>
              <a:gd name="T110" fmla="*/ 7879 w 8471"/>
              <a:gd name="T111" fmla="*/ 3651 h 3652"/>
              <a:gd name="T112" fmla="*/ 8010 w 8471"/>
              <a:gd name="T113" fmla="*/ 3651 h 3652"/>
              <a:gd name="T114" fmla="*/ 8151 w 8471"/>
              <a:gd name="T115" fmla="*/ 3651 h 3652"/>
              <a:gd name="T116" fmla="*/ 8310 w 8471"/>
              <a:gd name="T117" fmla="*/ 3651 h 3652"/>
              <a:gd name="T118" fmla="*/ 8451 w 8471"/>
              <a:gd name="T119" fmla="*/ 3651 h 3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71" h="3652">
                <a:moveTo>
                  <a:pt x="0" y="3651"/>
                </a:moveTo>
                <a:lnTo>
                  <a:pt x="0" y="3651"/>
                </a:lnTo>
                <a:lnTo>
                  <a:pt x="18" y="3651"/>
                </a:lnTo>
                <a:lnTo>
                  <a:pt x="18" y="3651"/>
                </a:lnTo>
                <a:lnTo>
                  <a:pt x="37" y="3651"/>
                </a:lnTo>
                <a:lnTo>
                  <a:pt x="65" y="3651"/>
                </a:lnTo>
                <a:lnTo>
                  <a:pt x="65" y="3651"/>
                </a:lnTo>
                <a:lnTo>
                  <a:pt x="84" y="3651"/>
                </a:lnTo>
                <a:lnTo>
                  <a:pt x="84" y="3651"/>
                </a:lnTo>
                <a:lnTo>
                  <a:pt x="112" y="3651"/>
                </a:lnTo>
                <a:lnTo>
                  <a:pt x="131" y="3651"/>
                </a:lnTo>
                <a:lnTo>
                  <a:pt x="131" y="3651"/>
                </a:lnTo>
                <a:lnTo>
                  <a:pt x="159" y="3651"/>
                </a:lnTo>
                <a:lnTo>
                  <a:pt x="178" y="3651"/>
                </a:lnTo>
                <a:lnTo>
                  <a:pt x="178" y="3651"/>
                </a:lnTo>
                <a:lnTo>
                  <a:pt x="196" y="3651"/>
                </a:lnTo>
                <a:lnTo>
                  <a:pt x="196" y="3651"/>
                </a:lnTo>
                <a:lnTo>
                  <a:pt x="225" y="3651"/>
                </a:lnTo>
                <a:lnTo>
                  <a:pt x="243" y="3651"/>
                </a:lnTo>
                <a:lnTo>
                  <a:pt x="243" y="3651"/>
                </a:lnTo>
                <a:lnTo>
                  <a:pt x="271" y="3651"/>
                </a:lnTo>
                <a:lnTo>
                  <a:pt x="290" y="3651"/>
                </a:lnTo>
                <a:lnTo>
                  <a:pt x="290" y="3651"/>
                </a:lnTo>
                <a:lnTo>
                  <a:pt x="318" y="3651"/>
                </a:lnTo>
                <a:lnTo>
                  <a:pt x="318" y="3651"/>
                </a:lnTo>
                <a:lnTo>
                  <a:pt x="337" y="3651"/>
                </a:lnTo>
                <a:lnTo>
                  <a:pt x="356" y="3651"/>
                </a:lnTo>
                <a:lnTo>
                  <a:pt x="356" y="3651"/>
                </a:lnTo>
                <a:lnTo>
                  <a:pt x="384" y="3628"/>
                </a:lnTo>
                <a:lnTo>
                  <a:pt x="384" y="3553"/>
                </a:lnTo>
                <a:lnTo>
                  <a:pt x="403" y="3478"/>
                </a:lnTo>
                <a:lnTo>
                  <a:pt x="431" y="3417"/>
                </a:lnTo>
                <a:lnTo>
                  <a:pt x="431" y="3342"/>
                </a:lnTo>
                <a:lnTo>
                  <a:pt x="450" y="3276"/>
                </a:lnTo>
                <a:lnTo>
                  <a:pt x="478" y="3201"/>
                </a:lnTo>
                <a:lnTo>
                  <a:pt x="478" y="3139"/>
                </a:lnTo>
                <a:lnTo>
                  <a:pt x="497" y="3073"/>
                </a:lnTo>
                <a:lnTo>
                  <a:pt x="497" y="3020"/>
                </a:lnTo>
                <a:lnTo>
                  <a:pt x="515" y="2954"/>
                </a:lnTo>
                <a:lnTo>
                  <a:pt x="543" y="2892"/>
                </a:lnTo>
                <a:lnTo>
                  <a:pt x="543" y="2839"/>
                </a:lnTo>
                <a:lnTo>
                  <a:pt x="562" y="2786"/>
                </a:lnTo>
                <a:lnTo>
                  <a:pt x="590" y="2729"/>
                </a:lnTo>
                <a:lnTo>
                  <a:pt x="590" y="2676"/>
                </a:lnTo>
                <a:lnTo>
                  <a:pt x="609" y="2623"/>
                </a:lnTo>
                <a:lnTo>
                  <a:pt x="609" y="2570"/>
                </a:lnTo>
                <a:lnTo>
                  <a:pt x="637" y="2526"/>
                </a:lnTo>
                <a:lnTo>
                  <a:pt x="656" y="2486"/>
                </a:lnTo>
                <a:lnTo>
                  <a:pt x="656" y="2442"/>
                </a:lnTo>
                <a:lnTo>
                  <a:pt x="675" y="2398"/>
                </a:lnTo>
                <a:lnTo>
                  <a:pt x="703" y="2354"/>
                </a:lnTo>
                <a:lnTo>
                  <a:pt x="703" y="2323"/>
                </a:lnTo>
                <a:lnTo>
                  <a:pt x="722" y="2279"/>
                </a:lnTo>
                <a:lnTo>
                  <a:pt x="722" y="2248"/>
                </a:lnTo>
                <a:lnTo>
                  <a:pt x="750" y="2217"/>
                </a:lnTo>
                <a:lnTo>
                  <a:pt x="768" y="2186"/>
                </a:lnTo>
                <a:lnTo>
                  <a:pt x="768" y="2164"/>
                </a:lnTo>
                <a:lnTo>
                  <a:pt x="797" y="2129"/>
                </a:lnTo>
                <a:lnTo>
                  <a:pt x="797" y="2111"/>
                </a:lnTo>
                <a:lnTo>
                  <a:pt x="815" y="2089"/>
                </a:lnTo>
                <a:lnTo>
                  <a:pt x="834" y="2067"/>
                </a:lnTo>
                <a:lnTo>
                  <a:pt x="834" y="2045"/>
                </a:lnTo>
                <a:lnTo>
                  <a:pt x="862" y="2036"/>
                </a:lnTo>
                <a:lnTo>
                  <a:pt x="881" y="2023"/>
                </a:lnTo>
                <a:lnTo>
                  <a:pt x="881" y="2014"/>
                </a:lnTo>
                <a:lnTo>
                  <a:pt x="909" y="2001"/>
                </a:lnTo>
                <a:lnTo>
                  <a:pt x="909" y="1992"/>
                </a:lnTo>
                <a:lnTo>
                  <a:pt x="928" y="1992"/>
                </a:lnTo>
                <a:lnTo>
                  <a:pt x="956" y="1992"/>
                </a:lnTo>
                <a:lnTo>
                  <a:pt x="956" y="1992"/>
                </a:lnTo>
                <a:lnTo>
                  <a:pt x="975" y="1992"/>
                </a:lnTo>
                <a:lnTo>
                  <a:pt x="994" y="2001"/>
                </a:lnTo>
                <a:lnTo>
                  <a:pt x="994" y="2014"/>
                </a:lnTo>
                <a:lnTo>
                  <a:pt x="1022" y="2023"/>
                </a:lnTo>
                <a:lnTo>
                  <a:pt x="1022" y="2036"/>
                </a:lnTo>
                <a:lnTo>
                  <a:pt x="1040" y="2054"/>
                </a:lnTo>
                <a:lnTo>
                  <a:pt x="1069" y="2067"/>
                </a:lnTo>
                <a:lnTo>
                  <a:pt x="1069" y="2098"/>
                </a:lnTo>
                <a:lnTo>
                  <a:pt x="1087" y="2120"/>
                </a:lnTo>
                <a:lnTo>
                  <a:pt x="1087" y="2151"/>
                </a:lnTo>
                <a:lnTo>
                  <a:pt x="1115" y="2186"/>
                </a:lnTo>
                <a:lnTo>
                  <a:pt x="1134" y="2226"/>
                </a:lnTo>
                <a:lnTo>
                  <a:pt x="1134" y="2270"/>
                </a:lnTo>
                <a:lnTo>
                  <a:pt x="1153" y="2314"/>
                </a:lnTo>
                <a:lnTo>
                  <a:pt x="1181" y="2367"/>
                </a:lnTo>
                <a:lnTo>
                  <a:pt x="1181" y="2429"/>
                </a:lnTo>
                <a:lnTo>
                  <a:pt x="1200" y="2495"/>
                </a:lnTo>
                <a:lnTo>
                  <a:pt x="1200" y="2570"/>
                </a:lnTo>
                <a:lnTo>
                  <a:pt x="1228" y="2667"/>
                </a:lnTo>
                <a:lnTo>
                  <a:pt x="1247" y="2764"/>
                </a:lnTo>
                <a:lnTo>
                  <a:pt x="1247" y="2870"/>
                </a:lnTo>
                <a:lnTo>
                  <a:pt x="1275" y="2998"/>
                </a:lnTo>
                <a:lnTo>
                  <a:pt x="1294" y="3161"/>
                </a:lnTo>
                <a:lnTo>
                  <a:pt x="1294" y="3351"/>
                </a:lnTo>
                <a:lnTo>
                  <a:pt x="1312" y="3589"/>
                </a:lnTo>
                <a:lnTo>
                  <a:pt x="1312" y="3651"/>
                </a:lnTo>
                <a:lnTo>
                  <a:pt x="1341" y="3651"/>
                </a:lnTo>
                <a:lnTo>
                  <a:pt x="1359" y="3651"/>
                </a:lnTo>
                <a:lnTo>
                  <a:pt x="1359" y="3651"/>
                </a:lnTo>
                <a:lnTo>
                  <a:pt x="1387" y="3651"/>
                </a:lnTo>
                <a:lnTo>
                  <a:pt x="1406" y="3651"/>
                </a:lnTo>
                <a:lnTo>
                  <a:pt x="1406" y="3620"/>
                </a:lnTo>
                <a:lnTo>
                  <a:pt x="1434" y="3329"/>
                </a:lnTo>
                <a:lnTo>
                  <a:pt x="1434" y="3095"/>
                </a:lnTo>
                <a:lnTo>
                  <a:pt x="1453" y="2901"/>
                </a:lnTo>
                <a:lnTo>
                  <a:pt x="1472" y="2742"/>
                </a:lnTo>
                <a:lnTo>
                  <a:pt x="1472" y="2592"/>
                </a:lnTo>
                <a:lnTo>
                  <a:pt x="1500" y="2464"/>
                </a:lnTo>
                <a:lnTo>
                  <a:pt x="1500" y="2345"/>
                </a:lnTo>
                <a:lnTo>
                  <a:pt x="1519" y="2239"/>
                </a:lnTo>
                <a:lnTo>
                  <a:pt x="1547" y="2142"/>
                </a:lnTo>
                <a:lnTo>
                  <a:pt x="1547" y="2045"/>
                </a:lnTo>
                <a:lnTo>
                  <a:pt x="1566" y="1961"/>
                </a:lnTo>
                <a:lnTo>
                  <a:pt x="1594" y="1886"/>
                </a:lnTo>
                <a:lnTo>
                  <a:pt x="1594" y="1811"/>
                </a:lnTo>
                <a:lnTo>
                  <a:pt x="1612" y="1736"/>
                </a:lnTo>
                <a:lnTo>
                  <a:pt x="1612" y="1670"/>
                </a:lnTo>
                <a:lnTo>
                  <a:pt x="1631" y="1604"/>
                </a:lnTo>
                <a:lnTo>
                  <a:pt x="1659" y="1551"/>
                </a:lnTo>
                <a:lnTo>
                  <a:pt x="1659" y="1489"/>
                </a:lnTo>
                <a:lnTo>
                  <a:pt x="1678" y="1436"/>
                </a:lnTo>
                <a:lnTo>
                  <a:pt x="1706" y="1379"/>
                </a:lnTo>
                <a:lnTo>
                  <a:pt x="1706" y="1339"/>
                </a:lnTo>
                <a:lnTo>
                  <a:pt x="1725" y="1286"/>
                </a:lnTo>
                <a:lnTo>
                  <a:pt x="1725" y="1242"/>
                </a:lnTo>
                <a:lnTo>
                  <a:pt x="1753" y="1198"/>
                </a:lnTo>
                <a:lnTo>
                  <a:pt x="1772" y="1154"/>
                </a:lnTo>
                <a:lnTo>
                  <a:pt x="1772" y="1114"/>
                </a:lnTo>
                <a:lnTo>
                  <a:pt x="1791" y="1070"/>
                </a:lnTo>
                <a:lnTo>
                  <a:pt x="1791" y="1039"/>
                </a:lnTo>
                <a:lnTo>
                  <a:pt x="1819" y="995"/>
                </a:lnTo>
                <a:lnTo>
                  <a:pt x="1838" y="964"/>
                </a:lnTo>
                <a:lnTo>
                  <a:pt x="1838" y="920"/>
                </a:lnTo>
                <a:lnTo>
                  <a:pt x="1866" y="889"/>
                </a:lnTo>
                <a:lnTo>
                  <a:pt x="1884" y="854"/>
                </a:lnTo>
                <a:lnTo>
                  <a:pt x="1884" y="823"/>
                </a:lnTo>
                <a:lnTo>
                  <a:pt x="1913" y="792"/>
                </a:lnTo>
                <a:lnTo>
                  <a:pt x="1913" y="770"/>
                </a:lnTo>
                <a:lnTo>
                  <a:pt x="1931" y="739"/>
                </a:lnTo>
                <a:lnTo>
                  <a:pt x="1950" y="704"/>
                </a:lnTo>
                <a:lnTo>
                  <a:pt x="1950" y="687"/>
                </a:lnTo>
                <a:lnTo>
                  <a:pt x="1978" y="651"/>
                </a:lnTo>
                <a:lnTo>
                  <a:pt x="1997" y="629"/>
                </a:lnTo>
                <a:lnTo>
                  <a:pt x="1997" y="612"/>
                </a:lnTo>
                <a:lnTo>
                  <a:pt x="2025" y="576"/>
                </a:lnTo>
                <a:lnTo>
                  <a:pt x="2025" y="554"/>
                </a:lnTo>
                <a:lnTo>
                  <a:pt x="2044" y="537"/>
                </a:lnTo>
                <a:lnTo>
                  <a:pt x="2072" y="515"/>
                </a:lnTo>
                <a:lnTo>
                  <a:pt x="2072" y="492"/>
                </a:lnTo>
                <a:lnTo>
                  <a:pt x="2091" y="470"/>
                </a:lnTo>
                <a:lnTo>
                  <a:pt x="2109" y="448"/>
                </a:lnTo>
                <a:lnTo>
                  <a:pt x="2109" y="426"/>
                </a:lnTo>
                <a:lnTo>
                  <a:pt x="2138" y="418"/>
                </a:lnTo>
                <a:lnTo>
                  <a:pt x="2138" y="395"/>
                </a:lnTo>
                <a:lnTo>
                  <a:pt x="2156" y="373"/>
                </a:lnTo>
                <a:lnTo>
                  <a:pt x="2184" y="351"/>
                </a:lnTo>
                <a:lnTo>
                  <a:pt x="2184" y="343"/>
                </a:lnTo>
                <a:lnTo>
                  <a:pt x="2203" y="320"/>
                </a:lnTo>
                <a:lnTo>
                  <a:pt x="2203" y="312"/>
                </a:lnTo>
                <a:lnTo>
                  <a:pt x="2231" y="290"/>
                </a:lnTo>
                <a:lnTo>
                  <a:pt x="2250" y="276"/>
                </a:lnTo>
                <a:lnTo>
                  <a:pt x="2250" y="268"/>
                </a:lnTo>
                <a:lnTo>
                  <a:pt x="2269" y="245"/>
                </a:lnTo>
                <a:lnTo>
                  <a:pt x="2297" y="237"/>
                </a:lnTo>
                <a:lnTo>
                  <a:pt x="2297" y="223"/>
                </a:lnTo>
                <a:lnTo>
                  <a:pt x="2316" y="201"/>
                </a:lnTo>
                <a:lnTo>
                  <a:pt x="2316" y="193"/>
                </a:lnTo>
                <a:lnTo>
                  <a:pt x="2344" y="179"/>
                </a:lnTo>
                <a:lnTo>
                  <a:pt x="2363" y="171"/>
                </a:lnTo>
                <a:lnTo>
                  <a:pt x="2363" y="162"/>
                </a:lnTo>
                <a:lnTo>
                  <a:pt x="2391" y="148"/>
                </a:lnTo>
                <a:lnTo>
                  <a:pt x="2410" y="140"/>
                </a:lnTo>
                <a:lnTo>
                  <a:pt x="2410" y="126"/>
                </a:lnTo>
                <a:lnTo>
                  <a:pt x="2428" y="118"/>
                </a:lnTo>
                <a:lnTo>
                  <a:pt x="2428" y="104"/>
                </a:lnTo>
                <a:lnTo>
                  <a:pt x="2456" y="104"/>
                </a:lnTo>
                <a:lnTo>
                  <a:pt x="2475" y="96"/>
                </a:lnTo>
                <a:lnTo>
                  <a:pt x="2475" y="87"/>
                </a:lnTo>
                <a:lnTo>
                  <a:pt x="2503" y="73"/>
                </a:lnTo>
                <a:lnTo>
                  <a:pt x="2503" y="73"/>
                </a:lnTo>
                <a:lnTo>
                  <a:pt x="2522" y="65"/>
                </a:lnTo>
                <a:lnTo>
                  <a:pt x="2550" y="51"/>
                </a:lnTo>
                <a:lnTo>
                  <a:pt x="2550" y="51"/>
                </a:lnTo>
                <a:lnTo>
                  <a:pt x="2569" y="43"/>
                </a:lnTo>
                <a:lnTo>
                  <a:pt x="2588" y="43"/>
                </a:lnTo>
                <a:lnTo>
                  <a:pt x="2588" y="29"/>
                </a:lnTo>
                <a:lnTo>
                  <a:pt x="2616" y="29"/>
                </a:lnTo>
                <a:lnTo>
                  <a:pt x="2616" y="21"/>
                </a:lnTo>
                <a:lnTo>
                  <a:pt x="2635" y="21"/>
                </a:lnTo>
                <a:lnTo>
                  <a:pt x="2663" y="21"/>
                </a:lnTo>
                <a:lnTo>
                  <a:pt x="2663" y="12"/>
                </a:lnTo>
                <a:lnTo>
                  <a:pt x="2682" y="12"/>
                </a:lnTo>
                <a:lnTo>
                  <a:pt x="2710" y="12"/>
                </a:lnTo>
                <a:lnTo>
                  <a:pt x="2710" y="0"/>
                </a:lnTo>
                <a:lnTo>
                  <a:pt x="2728" y="0"/>
                </a:lnTo>
                <a:lnTo>
                  <a:pt x="2728" y="0"/>
                </a:lnTo>
                <a:lnTo>
                  <a:pt x="2747" y="0"/>
                </a:lnTo>
                <a:lnTo>
                  <a:pt x="2775" y="0"/>
                </a:lnTo>
                <a:lnTo>
                  <a:pt x="2775" y="0"/>
                </a:lnTo>
                <a:lnTo>
                  <a:pt x="2794" y="0"/>
                </a:lnTo>
                <a:lnTo>
                  <a:pt x="2822" y="0"/>
                </a:lnTo>
                <a:lnTo>
                  <a:pt x="2822" y="0"/>
                </a:lnTo>
                <a:lnTo>
                  <a:pt x="2842" y="0"/>
                </a:lnTo>
                <a:lnTo>
                  <a:pt x="2842" y="0"/>
                </a:lnTo>
                <a:lnTo>
                  <a:pt x="2870" y="0"/>
                </a:lnTo>
                <a:lnTo>
                  <a:pt x="2889" y="0"/>
                </a:lnTo>
                <a:lnTo>
                  <a:pt x="2889" y="0"/>
                </a:lnTo>
                <a:lnTo>
                  <a:pt x="2908" y="0"/>
                </a:lnTo>
                <a:lnTo>
                  <a:pt x="2908" y="12"/>
                </a:lnTo>
                <a:lnTo>
                  <a:pt x="2936" y="12"/>
                </a:lnTo>
                <a:lnTo>
                  <a:pt x="2954" y="12"/>
                </a:lnTo>
                <a:lnTo>
                  <a:pt x="2954" y="21"/>
                </a:lnTo>
                <a:lnTo>
                  <a:pt x="2983" y="21"/>
                </a:lnTo>
                <a:lnTo>
                  <a:pt x="3001" y="21"/>
                </a:lnTo>
                <a:lnTo>
                  <a:pt x="3001" y="29"/>
                </a:lnTo>
                <a:lnTo>
                  <a:pt x="3029" y="29"/>
                </a:lnTo>
                <a:lnTo>
                  <a:pt x="3029" y="43"/>
                </a:lnTo>
                <a:lnTo>
                  <a:pt x="3048" y="43"/>
                </a:lnTo>
                <a:lnTo>
                  <a:pt x="3067" y="51"/>
                </a:lnTo>
                <a:lnTo>
                  <a:pt x="3067" y="51"/>
                </a:lnTo>
                <a:lnTo>
                  <a:pt x="3095" y="65"/>
                </a:lnTo>
                <a:lnTo>
                  <a:pt x="3114" y="73"/>
                </a:lnTo>
                <a:lnTo>
                  <a:pt x="3114" y="73"/>
                </a:lnTo>
                <a:lnTo>
                  <a:pt x="3142" y="87"/>
                </a:lnTo>
                <a:lnTo>
                  <a:pt x="3142" y="96"/>
                </a:lnTo>
                <a:lnTo>
                  <a:pt x="3161" y="104"/>
                </a:lnTo>
                <a:lnTo>
                  <a:pt x="3189" y="104"/>
                </a:lnTo>
                <a:lnTo>
                  <a:pt x="3189" y="118"/>
                </a:lnTo>
                <a:lnTo>
                  <a:pt x="3208" y="126"/>
                </a:lnTo>
                <a:lnTo>
                  <a:pt x="3208" y="140"/>
                </a:lnTo>
                <a:lnTo>
                  <a:pt x="3226" y="148"/>
                </a:lnTo>
                <a:lnTo>
                  <a:pt x="3255" y="162"/>
                </a:lnTo>
                <a:lnTo>
                  <a:pt x="3255" y="171"/>
                </a:lnTo>
                <a:lnTo>
                  <a:pt x="3273" y="179"/>
                </a:lnTo>
                <a:lnTo>
                  <a:pt x="3301" y="193"/>
                </a:lnTo>
                <a:lnTo>
                  <a:pt x="3301" y="201"/>
                </a:lnTo>
                <a:lnTo>
                  <a:pt x="3320" y="223"/>
                </a:lnTo>
                <a:lnTo>
                  <a:pt x="3320" y="237"/>
                </a:lnTo>
                <a:lnTo>
                  <a:pt x="3348" y="245"/>
                </a:lnTo>
                <a:lnTo>
                  <a:pt x="3367" y="268"/>
                </a:lnTo>
                <a:lnTo>
                  <a:pt x="3367" y="276"/>
                </a:lnTo>
                <a:lnTo>
                  <a:pt x="3386" y="290"/>
                </a:lnTo>
                <a:lnTo>
                  <a:pt x="3414" y="312"/>
                </a:lnTo>
                <a:lnTo>
                  <a:pt x="3414" y="320"/>
                </a:lnTo>
                <a:lnTo>
                  <a:pt x="3433" y="343"/>
                </a:lnTo>
                <a:lnTo>
                  <a:pt x="3433" y="351"/>
                </a:lnTo>
                <a:lnTo>
                  <a:pt x="3461" y="373"/>
                </a:lnTo>
                <a:lnTo>
                  <a:pt x="3480" y="395"/>
                </a:lnTo>
                <a:lnTo>
                  <a:pt x="3480" y="418"/>
                </a:lnTo>
                <a:lnTo>
                  <a:pt x="3508" y="426"/>
                </a:lnTo>
                <a:lnTo>
                  <a:pt x="3526" y="448"/>
                </a:lnTo>
                <a:lnTo>
                  <a:pt x="3526" y="470"/>
                </a:lnTo>
                <a:lnTo>
                  <a:pt x="3545" y="492"/>
                </a:lnTo>
                <a:lnTo>
                  <a:pt x="3545" y="515"/>
                </a:lnTo>
                <a:lnTo>
                  <a:pt x="3573" y="537"/>
                </a:lnTo>
                <a:lnTo>
                  <a:pt x="3592" y="554"/>
                </a:lnTo>
                <a:lnTo>
                  <a:pt x="3592" y="576"/>
                </a:lnTo>
                <a:lnTo>
                  <a:pt x="3620" y="612"/>
                </a:lnTo>
                <a:lnTo>
                  <a:pt x="3620" y="629"/>
                </a:lnTo>
                <a:lnTo>
                  <a:pt x="3639" y="651"/>
                </a:lnTo>
                <a:lnTo>
                  <a:pt x="3667" y="687"/>
                </a:lnTo>
                <a:lnTo>
                  <a:pt x="3667" y="704"/>
                </a:lnTo>
                <a:lnTo>
                  <a:pt x="3686" y="739"/>
                </a:lnTo>
                <a:lnTo>
                  <a:pt x="3705" y="770"/>
                </a:lnTo>
                <a:lnTo>
                  <a:pt x="3705" y="792"/>
                </a:lnTo>
                <a:lnTo>
                  <a:pt x="3733" y="823"/>
                </a:lnTo>
                <a:lnTo>
                  <a:pt x="3733" y="854"/>
                </a:lnTo>
                <a:lnTo>
                  <a:pt x="3752" y="889"/>
                </a:lnTo>
                <a:lnTo>
                  <a:pt x="3780" y="920"/>
                </a:lnTo>
                <a:lnTo>
                  <a:pt x="3780" y="964"/>
                </a:lnTo>
                <a:lnTo>
                  <a:pt x="3798" y="995"/>
                </a:lnTo>
                <a:lnTo>
                  <a:pt x="3827" y="1039"/>
                </a:lnTo>
                <a:lnTo>
                  <a:pt x="3827" y="1070"/>
                </a:lnTo>
                <a:lnTo>
                  <a:pt x="3845" y="1114"/>
                </a:lnTo>
                <a:lnTo>
                  <a:pt x="3845" y="1154"/>
                </a:lnTo>
                <a:lnTo>
                  <a:pt x="3864" y="1198"/>
                </a:lnTo>
                <a:lnTo>
                  <a:pt x="3892" y="1242"/>
                </a:lnTo>
                <a:lnTo>
                  <a:pt x="3892" y="1286"/>
                </a:lnTo>
                <a:lnTo>
                  <a:pt x="3911" y="1339"/>
                </a:lnTo>
                <a:lnTo>
                  <a:pt x="3911" y="1379"/>
                </a:lnTo>
                <a:lnTo>
                  <a:pt x="3939" y="1436"/>
                </a:lnTo>
                <a:lnTo>
                  <a:pt x="3958" y="1489"/>
                </a:lnTo>
                <a:lnTo>
                  <a:pt x="3958" y="1551"/>
                </a:lnTo>
                <a:lnTo>
                  <a:pt x="3986" y="1604"/>
                </a:lnTo>
                <a:lnTo>
                  <a:pt x="4005" y="1670"/>
                </a:lnTo>
                <a:lnTo>
                  <a:pt x="4005" y="1736"/>
                </a:lnTo>
                <a:lnTo>
                  <a:pt x="4024" y="1811"/>
                </a:lnTo>
                <a:lnTo>
                  <a:pt x="4024" y="1886"/>
                </a:lnTo>
                <a:lnTo>
                  <a:pt x="4052" y="1961"/>
                </a:lnTo>
                <a:lnTo>
                  <a:pt x="4070" y="2045"/>
                </a:lnTo>
                <a:lnTo>
                  <a:pt x="4070" y="2142"/>
                </a:lnTo>
                <a:lnTo>
                  <a:pt x="4099" y="2239"/>
                </a:lnTo>
                <a:lnTo>
                  <a:pt x="4117" y="2345"/>
                </a:lnTo>
                <a:lnTo>
                  <a:pt x="4117" y="2464"/>
                </a:lnTo>
                <a:lnTo>
                  <a:pt x="4145" y="2592"/>
                </a:lnTo>
                <a:lnTo>
                  <a:pt x="4145" y="2742"/>
                </a:lnTo>
                <a:lnTo>
                  <a:pt x="4164" y="2901"/>
                </a:lnTo>
                <a:lnTo>
                  <a:pt x="4183" y="3095"/>
                </a:lnTo>
                <a:lnTo>
                  <a:pt x="4183" y="3329"/>
                </a:lnTo>
                <a:lnTo>
                  <a:pt x="4211" y="3620"/>
                </a:lnTo>
                <a:lnTo>
                  <a:pt x="4230" y="3651"/>
                </a:lnTo>
                <a:lnTo>
                  <a:pt x="4230" y="3651"/>
                </a:lnTo>
                <a:lnTo>
                  <a:pt x="4258" y="3651"/>
                </a:lnTo>
                <a:lnTo>
                  <a:pt x="4258" y="3651"/>
                </a:lnTo>
                <a:lnTo>
                  <a:pt x="4277" y="3651"/>
                </a:lnTo>
                <a:lnTo>
                  <a:pt x="4305" y="3651"/>
                </a:lnTo>
                <a:lnTo>
                  <a:pt x="4305" y="3589"/>
                </a:lnTo>
                <a:lnTo>
                  <a:pt x="4324" y="3351"/>
                </a:lnTo>
                <a:lnTo>
                  <a:pt x="4324" y="3161"/>
                </a:lnTo>
                <a:lnTo>
                  <a:pt x="4342" y="2998"/>
                </a:lnTo>
                <a:lnTo>
                  <a:pt x="4370" y="2870"/>
                </a:lnTo>
                <a:lnTo>
                  <a:pt x="4370" y="2764"/>
                </a:lnTo>
                <a:lnTo>
                  <a:pt x="4389" y="2667"/>
                </a:lnTo>
                <a:lnTo>
                  <a:pt x="4417" y="2570"/>
                </a:lnTo>
                <a:lnTo>
                  <a:pt x="4417" y="2495"/>
                </a:lnTo>
                <a:lnTo>
                  <a:pt x="4436" y="2429"/>
                </a:lnTo>
                <a:lnTo>
                  <a:pt x="4436" y="2367"/>
                </a:lnTo>
                <a:lnTo>
                  <a:pt x="4464" y="2314"/>
                </a:lnTo>
                <a:lnTo>
                  <a:pt x="4483" y="2270"/>
                </a:lnTo>
                <a:lnTo>
                  <a:pt x="4483" y="2226"/>
                </a:lnTo>
                <a:lnTo>
                  <a:pt x="4502" y="2186"/>
                </a:lnTo>
                <a:lnTo>
                  <a:pt x="4530" y="2151"/>
                </a:lnTo>
                <a:lnTo>
                  <a:pt x="4530" y="2120"/>
                </a:lnTo>
                <a:lnTo>
                  <a:pt x="4549" y="2098"/>
                </a:lnTo>
                <a:lnTo>
                  <a:pt x="4549" y="2067"/>
                </a:lnTo>
                <a:lnTo>
                  <a:pt x="4577" y="2054"/>
                </a:lnTo>
                <a:lnTo>
                  <a:pt x="4596" y="2036"/>
                </a:lnTo>
                <a:lnTo>
                  <a:pt x="4596" y="2023"/>
                </a:lnTo>
                <a:lnTo>
                  <a:pt x="4624" y="2014"/>
                </a:lnTo>
                <a:lnTo>
                  <a:pt x="4624" y="2001"/>
                </a:lnTo>
                <a:lnTo>
                  <a:pt x="4642" y="1992"/>
                </a:lnTo>
                <a:lnTo>
                  <a:pt x="4661" y="1992"/>
                </a:lnTo>
                <a:lnTo>
                  <a:pt x="4661" y="1992"/>
                </a:lnTo>
                <a:lnTo>
                  <a:pt x="4689" y="1992"/>
                </a:lnTo>
                <a:lnTo>
                  <a:pt x="4708" y="1992"/>
                </a:lnTo>
                <a:lnTo>
                  <a:pt x="4708" y="2001"/>
                </a:lnTo>
                <a:lnTo>
                  <a:pt x="4736" y="2014"/>
                </a:lnTo>
                <a:lnTo>
                  <a:pt x="4736" y="2023"/>
                </a:lnTo>
                <a:lnTo>
                  <a:pt x="4755" y="2036"/>
                </a:lnTo>
                <a:lnTo>
                  <a:pt x="4783" y="2045"/>
                </a:lnTo>
                <a:lnTo>
                  <a:pt x="4783" y="2067"/>
                </a:lnTo>
                <a:lnTo>
                  <a:pt x="4802" y="2089"/>
                </a:lnTo>
                <a:lnTo>
                  <a:pt x="4821" y="2111"/>
                </a:lnTo>
                <a:lnTo>
                  <a:pt x="4821" y="2129"/>
                </a:lnTo>
                <a:lnTo>
                  <a:pt x="4849" y="2164"/>
                </a:lnTo>
                <a:lnTo>
                  <a:pt x="4849" y="2186"/>
                </a:lnTo>
                <a:lnTo>
                  <a:pt x="4867" y="2217"/>
                </a:lnTo>
                <a:lnTo>
                  <a:pt x="4896" y="2248"/>
                </a:lnTo>
                <a:lnTo>
                  <a:pt x="4896" y="2279"/>
                </a:lnTo>
                <a:lnTo>
                  <a:pt x="4914" y="2323"/>
                </a:lnTo>
                <a:lnTo>
                  <a:pt x="4943" y="2354"/>
                </a:lnTo>
                <a:lnTo>
                  <a:pt x="4943" y="2398"/>
                </a:lnTo>
                <a:lnTo>
                  <a:pt x="4961" y="2442"/>
                </a:lnTo>
                <a:lnTo>
                  <a:pt x="4961" y="2486"/>
                </a:lnTo>
                <a:lnTo>
                  <a:pt x="4980" y="2526"/>
                </a:lnTo>
                <a:lnTo>
                  <a:pt x="5008" y="2570"/>
                </a:lnTo>
                <a:lnTo>
                  <a:pt x="5008" y="2623"/>
                </a:lnTo>
                <a:lnTo>
                  <a:pt x="5027" y="2676"/>
                </a:lnTo>
                <a:lnTo>
                  <a:pt x="5027" y="2729"/>
                </a:lnTo>
                <a:lnTo>
                  <a:pt x="5055" y="2786"/>
                </a:lnTo>
                <a:lnTo>
                  <a:pt x="5074" y="2839"/>
                </a:lnTo>
                <a:lnTo>
                  <a:pt x="5074" y="2892"/>
                </a:lnTo>
                <a:lnTo>
                  <a:pt x="5102" y="2954"/>
                </a:lnTo>
                <a:lnTo>
                  <a:pt x="5121" y="3020"/>
                </a:lnTo>
                <a:lnTo>
                  <a:pt x="5121" y="3073"/>
                </a:lnTo>
                <a:lnTo>
                  <a:pt x="5139" y="3139"/>
                </a:lnTo>
                <a:lnTo>
                  <a:pt x="5139" y="3201"/>
                </a:lnTo>
                <a:lnTo>
                  <a:pt x="5168" y="3276"/>
                </a:lnTo>
                <a:lnTo>
                  <a:pt x="5186" y="3342"/>
                </a:lnTo>
                <a:lnTo>
                  <a:pt x="5186" y="3417"/>
                </a:lnTo>
                <a:lnTo>
                  <a:pt x="5214" y="3478"/>
                </a:lnTo>
                <a:lnTo>
                  <a:pt x="5233" y="3553"/>
                </a:lnTo>
                <a:lnTo>
                  <a:pt x="5233" y="3628"/>
                </a:lnTo>
                <a:lnTo>
                  <a:pt x="5261" y="3651"/>
                </a:lnTo>
                <a:lnTo>
                  <a:pt x="5261" y="3651"/>
                </a:lnTo>
                <a:lnTo>
                  <a:pt x="5280" y="3651"/>
                </a:lnTo>
                <a:lnTo>
                  <a:pt x="5299" y="3651"/>
                </a:lnTo>
                <a:lnTo>
                  <a:pt x="5299" y="3651"/>
                </a:lnTo>
                <a:lnTo>
                  <a:pt x="5327" y="3651"/>
                </a:lnTo>
                <a:lnTo>
                  <a:pt x="5327" y="3651"/>
                </a:lnTo>
                <a:lnTo>
                  <a:pt x="5346" y="3651"/>
                </a:lnTo>
                <a:lnTo>
                  <a:pt x="5374" y="3651"/>
                </a:lnTo>
                <a:lnTo>
                  <a:pt x="5374" y="3651"/>
                </a:lnTo>
                <a:lnTo>
                  <a:pt x="5393" y="3651"/>
                </a:lnTo>
                <a:lnTo>
                  <a:pt x="5421" y="3651"/>
                </a:lnTo>
                <a:lnTo>
                  <a:pt x="5421" y="3651"/>
                </a:lnTo>
                <a:lnTo>
                  <a:pt x="5440" y="3651"/>
                </a:lnTo>
                <a:lnTo>
                  <a:pt x="5440" y="3651"/>
                </a:lnTo>
                <a:lnTo>
                  <a:pt x="5458" y="3651"/>
                </a:lnTo>
                <a:lnTo>
                  <a:pt x="5486" y="3651"/>
                </a:lnTo>
                <a:lnTo>
                  <a:pt x="5486" y="3651"/>
                </a:lnTo>
                <a:lnTo>
                  <a:pt x="5505" y="3651"/>
                </a:lnTo>
                <a:lnTo>
                  <a:pt x="5533" y="3651"/>
                </a:lnTo>
                <a:lnTo>
                  <a:pt x="5533" y="3651"/>
                </a:lnTo>
                <a:lnTo>
                  <a:pt x="5552" y="3651"/>
                </a:lnTo>
                <a:lnTo>
                  <a:pt x="5552" y="3651"/>
                </a:lnTo>
                <a:lnTo>
                  <a:pt x="5580" y="3651"/>
                </a:lnTo>
                <a:lnTo>
                  <a:pt x="5599" y="3651"/>
                </a:lnTo>
                <a:lnTo>
                  <a:pt x="5599" y="3651"/>
                </a:lnTo>
                <a:lnTo>
                  <a:pt x="5618" y="3651"/>
                </a:lnTo>
                <a:lnTo>
                  <a:pt x="5646" y="3651"/>
                </a:lnTo>
                <a:lnTo>
                  <a:pt x="5646" y="3651"/>
                </a:lnTo>
                <a:lnTo>
                  <a:pt x="5666" y="3651"/>
                </a:lnTo>
                <a:lnTo>
                  <a:pt x="5666" y="3651"/>
                </a:lnTo>
                <a:lnTo>
                  <a:pt x="5694" y="3651"/>
                </a:lnTo>
                <a:lnTo>
                  <a:pt x="5712" y="3651"/>
                </a:lnTo>
                <a:lnTo>
                  <a:pt x="5712" y="3651"/>
                </a:lnTo>
                <a:lnTo>
                  <a:pt x="5741" y="3651"/>
                </a:lnTo>
                <a:lnTo>
                  <a:pt x="5741" y="3651"/>
                </a:lnTo>
                <a:lnTo>
                  <a:pt x="5759" y="3651"/>
                </a:lnTo>
                <a:lnTo>
                  <a:pt x="5778" y="3651"/>
                </a:lnTo>
                <a:lnTo>
                  <a:pt x="5778" y="3651"/>
                </a:lnTo>
                <a:lnTo>
                  <a:pt x="5806" y="3651"/>
                </a:lnTo>
                <a:lnTo>
                  <a:pt x="5825" y="3651"/>
                </a:lnTo>
                <a:lnTo>
                  <a:pt x="5825" y="3651"/>
                </a:lnTo>
                <a:lnTo>
                  <a:pt x="5853" y="3651"/>
                </a:lnTo>
                <a:lnTo>
                  <a:pt x="5853" y="3651"/>
                </a:lnTo>
                <a:lnTo>
                  <a:pt x="5872" y="3651"/>
                </a:lnTo>
                <a:lnTo>
                  <a:pt x="5900" y="3651"/>
                </a:lnTo>
                <a:lnTo>
                  <a:pt x="5900" y="3651"/>
                </a:lnTo>
                <a:lnTo>
                  <a:pt x="5919" y="3651"/>
                </a:lnTo>
                <a:lnTo>
                  <a:pt x="5938" y="3651"/>
                </a:lnTo>
                <a:lnTo>
                  <a:pt x="5938" y="3651"/>
                </a:lnTo>
                <a:lnTo>
                  <a:pt x="5966" y="3651"/>
                </a:lnTo>
                <a:lnTo>
                  <a:pt x="5966" y="3651"/>
                </a:lnTo>
                <a:lnTo>
                  <a:pt x="5984" y="3651"/>
                </a:lnTo>
                <a:lnTo>
                  <a:pt x="6013" y="3651"/>
                </a:lnTo>
                <a:lnTo>
                  <a:pt x="6013" y="3651"/>
                </a:lnTo>
                <a:lnTo>
                  <a:pt x="6031" y="3651"/>
                </a:lnTo>
                <a:lnTo>
                  <a:pt x="6031" y="3651"/>
                </a:lnTo>
                <a:lnTo>
                  <a:pt x="6059" y="3651"/>
                </a:lnTo>
                <a:lnTo>
                  <a:pt x="6078" y="3651"/>
                </a:lnTo>
                <a:lnTo>
                  <a:pt x="6078" y="3651"/>
                </a:lnTo>
                <a:lnTo>
                  <a:pt x="6097" y="3651"/>
                </a:lnTo>
                <a:lnTo>
                  <a:pt x="6125" y="3651"/>
                </a:lnTo>
                <a:lnTo>
                  <a:pt x="6125" y="3651"/>
                </a:lnTo>
                <a:lnTo>
                  <a:pt x="6144" y="3651"/>
                </a:lnTo>
                <a:lnTo>
                  <a:pt x="6144" y="3651"/>
                </a:lnTo>
                <a:lnTo>
                  <a:pt x="6172" y="3651"/>
                </a:lnTo>
                <a:lnTo>
                  <a:pt x="6191" y="3651"/>
                </a:lnTo>
                <a:lnTo>
                  <a:pt x="6191" y="3651"/>
                </a:lnTo>
                <a:lnTo>
                  <a:pt x="6219" y="3651"/>
                </a:lnTo>
                <a:lnTo>
                  <a:pt x="6238" y="3651"/>
                </a:lnTo>
                <a:lnTo>
                  <a:pt x="6238" y="3651"/>
                </a:lnTo>
                <a:lnTo>
                  <a:pt x="6256" y="3651"/>
                </a:lnTo>
                <a:lnTo>
                  <a:pt x="6256" y="3651"/>
                </a:lnTo>
                <a:lnTo>
                  <a:pt x="6285" y="3651"/>
                </a:lnTo>
                <a:lnTo>
                  <a:pt x="6303" y="3651"/>
                </a:lnTo>
                <a:lnTo>
                  <a:pt x="6303" y="3651"/>
                </a:lnTo>
                <a:lnTo>
                  <a:pt x="6331" y="3651"/>
                </a:lnTo>
                <a:lnTo>
                  <a:pt x="6350" y="3651"/>
                </a:lnTo>
                <a:lnTo>
                  <a:pt x="6350" y="3651"/>
                </a:lnTo>
                <a:lnTo>
                  <a:pt x="6378" y="3651"/>
                </a:lnTo>
                <a:lnTo>
                  <a:pt x="6378" y="3651"/>
                </a:lnTo>
                <a:lnTo>
                  <a:pt x="6397" y="3651"/>
                </a:lnTo>
                <a:lnTo>
                  <a:pt x="6416" y="3651"/>
                </a:lnTo>
                <a:lnTo>
                  <a:pt x="6416" y="3651"/>
                </a:lnTo>
                <a:lnTo>
                  <a:pt x="6444" y="3651"/>
                </a:lnTo>
                <a:lnTo>
                  <a:pt x="6444" y="3651"/>
                </a:lnTo>
                <a:lnTo>
                  <a:pt x="6463" y="3651"/>
                </a:lnTo>
                <a:lnTo>
                  <a:pt x="6491" y="3651"/>
                </a:lnTo>
                <a:lnTo>
                  <a:pt x="6491" y="3651"/>
                </a:lnTo>
                <a:lnTo>
                  <a:pt x="6510" y="3651"/>
                </a:lnTo>
                <a:lnTo>
                  <a:pt x="6538" y="3651"/>
                </a:lnTo>
                <a:lnTo>
                  <a:pt x="6538" y="3651"/>
                </a:lnTo>
                <a:lnTo>
                  <a:pt x="6556" y="3651"/>
                </a:lnTo>
                <a:lnTo>
                  <a:pt x="6556" y="3651"/>
                </a:lnTo>
                <a:lnTo>
                  <a:pt x="6575" y="3651"/>
                </a:lnTo>
                <a:lnTo>
                  <a:pt x="6603" y="3651"/>
                </a:lnTo>
                <a:lnTo>
                  <a:pt x="6603" y="3651"/>
                </a:lnTo>
                <a:lnTo>
                  <a:pt x="6622" y="3651"/>
                </a:lnTo>
                <a:lnTo>
                  <a:pt x="6650" y="3651"/>
                </a:lnTo>
                <a:lnTo>
                  <a:pt x="6650" y="3651"/>
                </a:lnTo>
                <a:lnTo>
                  <a:pt x="6669" y="3651"/>
                </a:lnTo>
                <a:lnTo>
                  <a:pt x="6669" y="3651"/>
                </a:lnTo>
                <a:lnTo>
                  <a:pt x="6697" y="3651"/>
                </a:lnTo>
                <a:lnTo>
                  <a:pt x="6716" y="3651"/>
                </a:lnTo>
                <a:lnTo>
                  <a:pt x="6716" y="3651"/>
                </a:lnTo>
                <a:lnTo>
                  <a:pt x="6735" y="3651"/>
                </a:lnTo>
                <a:lnTo>
                  <a:pt x="6735" y="3651"/>
                </a:lnTo>
                <a:lnTo>
                  <a:pt x="6763" y="3651"/>
                </a:lnTo>
                <a:lnTo>
                  <a:pt x="6782" y="3651"/>
                </a:lnTo>
                <a:lnTo>
                  <a:pt x="6782" y="3651"/>
                </a:lnTo>
                <a:lnTo>
                  <a:pt x="6810" y="3651"/>
                </a:lnTo>
                <a:lnTo>
                  <a:pt x="6828" y="3651"/>
                </a:lnTo>
                <a:lnTo>
                  <a:pt x="6828" y="3651"/>
                </a:lnTo>
                <a:lnTo>
                  <a:pt x="6857" y="3651"/>
                </a:lnTo>
                <a:lnTo>
                  <a:pt x="6857" y="3651"/>
                </a:lnTo>
                <a:lnTo>
                  <a:pt x="6875" y="3651"/>
                </a:lnTo>
                <a:lnTo>
                  <a:pt x="6894" y="3651"/>
                </a:lnTo>
                <a:lnTo>
                  <a:pt x="6894" y="3651"/>
                </a:lnTo>
                <a:lnTo>
                  <a:pt x="6922" y="3651"/>
                </a:lnTo>
                <a:lnTo>
                  <a:pt x="6941" y="3651"/>
                </a:lnTo>
                <a:lnTo>
                  <a:pt x="6941" y="3651"/>
                </a:lnTo>
                <a:lnTo>
                  <a:pt x="6969" y="3651"/>
                </a:lnTo>
                <a:lnTo>
                  <a:pt x="6969" y="3651"/>
                </a:lnTo>
                <a:lnTo>
                  <a:pt x="6988" y="3651"/>
                </a:lnTo>
                <a:lnTo>
                  <a:pt x="7016" y="3651"/>
                </a:lnTo>
                <a:lnTo>
                  <a:pt x="7016" y="3651"/>
                </a:lnTo>
                <a:lnTo>
                  <a:pt x="7035" y="3651"/>
                </a:lnTo>
                <a:lnTo>
                  <a:pt x="7053" y="3651"/>
                </a:lnTo>
                <a:lnTo>
                  <a:pt x="7053" y="3651"/>
                </a:lnTo>
                <a:lnTo>
                  <a:pt x="7082" y="3651"/>
                </a:lnTo>
                <a:lnTo>
                  <a:pt x="7082" y="3651"/>
                </a:lnTo>
                <a:lnTo>
                  <a:pt x="7100" y="3651"/>
                </a:lnTo>
                <a:lnTo>
                  <a:pt x="7128" y="3651"/>
                </a:lnTo>
                <a:lnTo>
                  <a:pt x="7128" y="3651"/>
                </a:lnTo>
                <a:lnTo>
                  <a:pt x="7147" y="3651"/>
                </a:lnTo>
                <a:lnTo>
                  <a:pt x="7147" y="3651"/>
                </a:lnTo>
                <a:lnTo>
                  <a:pt x="7175" y="3651"/>
                </a:lnTo>
                <a:lnTo>
                  <a:pt x="7194" y="3651"/>
                </a:lnTo>
                <a:lnTo>
                  <a:pt x="7194" y="3651"/>
                </a:lnTo>
                <a:lnTo>
                  <a:pt x="7213" y="3651"/>
                </a:lnTo>
                <a:lnTo>
                  <a:pt x="7241" y="3651"/>
                </a:lnTo>
                <a:lnTo>
                  <a:pt x="7241" y="3651"/>
                </a:lnTo>
                <a:lnTo>
                  <a:pt x="7260" y="3651"/>
                </a:lnTo>
                <a:lnTo>
                  <a:pt x="7260" y="3651"/>
                </a:lnTo>
                <a:lnTo>
                  <a:pt x="7288" y="3651"/>
                </a:lnTo>
                <a:lnTo>
                  <a:pt x="7307" y="3651"/>
                </a:lnTo>
                <a:lnTo>
                  <a:pt x="7307" y="3651"/>
                </a:lnTo>
                <a:lnTo>
                  <a:pt x="7335" y="3651"/>
                </a:lnTo>
                <a:lnTo>
                  <a:pt x="7354" y="3651"/>
                </a:lnTo>
                <a:lnTo>
                  <a:pt x="7354" y="3651"/>
                </a:lnTo>
                <a:lnTo>
                  <a:pt x="7372" y="3651"/>
                </a:lnTo>
                <a:lnTo>
                  <a:pt x="7372" y="3651"/>
                </a:lnTo>
                <a:lnTo>
                  <a:pt x="7400" y="3651"/>
                </a:lnTo>
                <a:lnTo>
                  <a:pt x="7419" y="3651"/>
                </a:lnTo>
                <a:lnTo>
                  <a:pt x="7419" y="3651"/>
                </a:lnTo>
                <a:lnTo>
                  <a:pt x="7447" y="3651"/>
                </a:lnTo>
                <a:lnTo>
                  <a:pt x="7447" y="3651"/>
                </a:lnTo>
                <a:lnTo>
                  <a:pt x="7466" y="3651"/>
                </a:lnTo>
                <a:lnTo>
                  <a:pt x="7494" y="3651"/>
                </a:lnTo>
                <a:lnTo>
                  <a:pt x="7494" y="3651"/>
                </a:lnTo>
                <a:lnTo>
                  <a:pt x="7513" y="3651"/>
                </a:lnTo>
                <a:lnTo>
                  <a:pt x="7532" y="3651"/>
                </a:lnTo>
                <a:lnTo>
                  <a:pt x="7532" y="3651"/>
                </a:lnTo>
                <a:lnTo>
                  <a:pt x="7560" y="3651"/>
                </a:lnTo>
                <a:lnTo>
                  <a:pt x="7560" y="3651"/>
                </a:lnTo>
                <a:lnTo>
                  <a:pt x="7579" y="3651"/>
                </a:lnTo>
                <a:lnTo>
                  <a:pt x="7607" y="3651"/>
                </a:lnTo>
                <a:lnTo>
                  <a:pt x="7607" y="3651"/>
                </a:lnTo>
                <a:lnTo>
                  <a:pt x="7626" y="3651"/>
                </a:lnTo>
                <a:lnTo>
                  <a:pt x="7654" y="3651"/>
                </a:lnTo>
                <a:lnTo>
                  <a:pt x="7654" y="3651"/>
                </a:lnTo>
                <a:lnTo>
                  <a:pt x="7672" y="3651"/>
                </a:lnTo>
                <a:lnTo>
                  <a:pt x="7672" y="3651"/>
                </a:lnTo>
                <a:lnTo>
                  <a:pt x="7691" y="3651"/>
                </a:lnTo>
                <a:lnTo>
                  <a:pt x="7719" y="3651"/>
                </a:lnTo>
                <a:lnTo>
                  <a:pt x="7719" y="3651"/>
                </a:lnTo>
                <a:lnTo>
                  <a:pt x="7738" y="3651"/>
                </a:lnTo>
                <a:lnTo>
                  <a:pt x="7766" y="3651"/>
                </a:lnTo>
                <a:lnTo>
                  <a:pt x="7766" y="3651"/>
                </a:lnTo>
                <a:lnTo>
                  <a:pt x="7785" y="3651"/>
                </a:lnTo>
                <a:lnTo>
                  <a:pt x="7785" y="3651"/>
                </a:lnTo>
                <a:lnTo>
                  <a:pt x="7813" y="3651"/>
                </a:lnTo>
                <a:lnTo>
                  <a:pt x="7832" y="3651"/>
                </a:lnTo>
                <a:lnTo>
                  <a:pt x="7832" y="3651"/>
                </a:lnTo>
                <a:lnTo>
                  <a:pt x="7851" y="3651"/>
                </a:lnTo>
                <a:lnTo>
                  <a:pt x="7851" y="3651"/>
                </a:lnTo>
                <a:lnTo>
                  <a:pt x="7879" y="3651"/>
                </a:lnTo>
                <a:lnTo>
                  <a:pt x="7897" y="3651"/>
                </a:lnTo>
                <a:lnTo>
                  <a:pt x="7897" y="3651"/>
                </a:lnTo>
                <a:lnTo>
                  <a:pt x="7926" y="3651"/>
                </a:lnTo>
                <a:lnTo>
                  <a:pt x="7944" y="3651"/>
                </a:lnTo>
                <a:lnTo>
                  <a:pt x="7944" y="3651"/>
                </a:lnTo>
                <a:lnTo>
                  <a:pt x="7972" y="3651"/>
                </a:lnTo>
                <a:lnTo>
                  <a:pt x="7972" y="3651"/>
                </a:lnTo>
                <a:lnTo>
                  <a:pt x="7991" y="3651"/>
                </a:lnTo>
                <a:lnTo>
                  <a:pt x="8010" y="3651"/>
                </a:lnTo>
                <a:lnTo>
                  <a:pt x="8010" y="3651"/>
                </a:lnTo>
                <a:lnTo>
                  <a:pt x="8038" y="3651"/>
                </a:lnTo>
                <a:lnTo>
                  <a:pt x="8057" y="3651"/>
                </a:lnTo>
                <a:lnTo>
                  <a:pt x="8057" y="3651"/>
                </a:lnTo>
                <a:lnTo>
                  <a:pt x="8085" y="3651"/>
                </a:lnTo>
                <a:lnTo>
                  <a:pt x="8085" y="3651"/>
                </a:lnTo>
                <a:lnTo>
                  <a:pt x="8104" y="3651"/>
                </a:lnTo>
                <a:lnTo>
                  <a:pt x="8132" y="3651"/>
                </a:lnTo>
                <a:lnTo>
                  <a:pt x="8132" y="3651"/>
                </a:lnTo>
                <a:lnTo>
                  <a:pt x="8151" y="3651"/>
                </a:lnTo>
                <a:lnTo>
                  <a:pt x="8151" y="3651"/>
                </a:lnTo>
                <a:lnTo>
                  <a:pt x="8169" y="3651"/>
                </a:lnTo>
                <a:lnTo>
                  <a:pt x="8198" y="3651"/>
                </a:lnTo>
                <a:lnTo>
                  <a:pt x="8198" y="3651"/>
                </a:lnTo>
                <a:lnTo>
                  <a:pt x="8216" y="3651"/>
                </a:lnTo>
                <a:lnTo>
                  <a:pt x="8244" y="3651"/>
                </a:lnTo>
                <a:lnTo>
                  <a:pt x="8244" y="3651"/>
                </a:lnTo>
                <a:lnTo>
                  <a:pt x="8263" y="3651"/>
                </a:lnTo>
                <a:lnTo>
                  <a:pt x="8263" y="3651"/>
                </a:lnTo>
                <a:lnTo>
                  <a:pt x="8291" y="3651"/>
                </a:lnTo>
                <a:lnTo>
                  <a:pt x="8310" y="3651"/>
                </a:lnTo>
                <a:lnTo>
                  <a:pt x="8310" y="3651"/>
                </a:lnTo>
                <a:lnTo>
                  <a:pt x="8329" y="3651"/>
                </a:lnTo>
                <a:lnTo>
                  <a:pt x="8357" y="3651"/>
                </a:lnTo>
                <a:lnTo>
                  <a:pt x="8357" y="3651"/>
                </a:lnTo>
                <a:lnTo>
                  <a:pt x="8376" y="3651"/>
                </a:lnTo>
                <a:lnTo>
                  <a:pt x="8376" y="3651"/>
                </a:lnTo>
                <a:lnTo>
                  <a:pt x="8404" y="3651"/>
                </a:lnTo>
                <a:lnTo>
                  <a:pt x="8423" y="3651"/>
                </a:lnTo>
                <a:lnTo>
                  <a:pt x="8423" y="3651"/>
                </a:lnTo>
                <a:lnTo>
                  <a:pt x="8451" y="3651"/>
                </a:lnTo>
                <a:lnTo>
                  <a:pt x="8470" y="3651"/>
                </a:lnTo>
                <a:lnTo>
                  <a:pt x="0" y="3651"/>
                </a:lnTo>
                <a:lnTo>
                  <a:pt x="0" y="3651"/>
                </a:lnTo>
              </a:path>
            </a:pathLst>
          </a:custGeom>
          <a:solidFill>
            <a:srgbClr val="00BF4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324476317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059" name="Rectangle 3"/>
          <p:cNvSpPr>
            <a:spLocks noGrp="1" noChangeArrowheads="1"/>
          </p:cNvSpPr>
          <p:nvPr>
            <p:ph idx="1"/>
          </p:nvPr>
        </p:nvSpPr>
        <p:spPr>
          <a:xfrm>
            <a:off x="155576" y="3010725"/>
            <a:ext cx="8789987" cy="3429000"/>
          </a:xfrm>
          <a:ln/>
          <a:extLst>
            <a:ext uri="{91240B29-F687-4F45-9708-019B960494DF}">
              <a14:hiddenLine xmlns:a14="http://schemas.microsoft.com/office/drawing/2010/main" w="9525" cap="flat" cmpd="sng" algn="ctr">
                <a:solidFill>
                  <a:srgbClr val="000000"/>
                </a:solidFill>
                <a:prstDash val="solid"/>
                <a:miter lim="800000"/>
                <a:headEnd/>
                <a:tailEnd/>
              </a14:hiddenLine>
            </a:ext>
          </a:extLst>
        </p:spPr>
        <p:txBody>
          <a:bodyPr lIns="90000" tIns="46800" rIns="90000" bIns="46800">
            <a:normAutofit/>
          </a:bodyPr>
          <a:lstStyle/>
          <a:p>
            <a:pPr marL="279400" indent="-279400" defTabSz="457200">
              <a:spcBef>
                <a:spcPct val="30000"/>
              </a:spcBef>
              <a:buClr>
                <a:schemeClr val="bg1"/>
              </a:buClr>
              <a:buSzTx/>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a:solidFill>
                  <a:schemeClr val="tx1"/>
                </a:solidFill>
                <a:effectLst/>
                <a:latin typeface="Arial" pitchFamily="34" charset="0"/>
                <a:cs typeface="Arial" pitchFamily="34" charset="0"/>
              </a:rPr>
              <a:t>Modernized L1 civil signal</a:t>
            </a:r>
          </a:p>
          <a:p>
            <a:pPr marL="746125" lvl="1" indent="-342900" defTabSz="457200">
              <a:spcBef>
                <a:spcPct val="30000"/>
              </a:spcBef>
              <a:buClr>
                <a:schemeClr val="bg2">
                  <a:lumMod val="50000"/>
                </a:schemeClr>
              </a:buClr>
              <a:buSzTx/>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a:solidFill>
                  <a:schemeClr val="tx1"/>
                </a:solidFill>
                <a:effectLst/>
                <a:latin typeface="Arial" pitchFamily="34" charset="0"/>
                <a:cs typeface="Arial" pitchFamily="34" charset="0"/>
              </a:rPr>
              <a:t>In addition to C/A code to ensure backward compatibility</a:t>
            </a:r>
          </a:p>
          <a:p>
            <a:pPr marL="746125" lvl="1" indent="-342900" defTabSz="457200">
              <a:spcBef>
                <a:spcPct val="30000"/>
              </a:spcBef>
              <a:buClr>
                <a:schemeClr val="bg2">
                  <a:lumMod val="50000"/>
                </a:schemeClr>
              </a:buClr>
              <a:buSzTx/>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dirty="0">
                <a:solidFill>
                  <a:schemeClr val="tx1"/>
                </a:solidFill>
                <a:effectLst/>
                <a:latin typeface="Arial" pitchFamily="34" charset="0"/>
                <a:cs typeface="Arial" pitchFamily="34" charset="0"/>
              </a:rPr>
              <a:t>Increased robustness and accuracy for civil users</a:t>
            </a:r>
          </a:p>
          <a:p>
            <a:pPr marL="746125" lvl="1" indent="-342900" defTabSz="457200">
              <a:buClr>
                <a:schemeClr val="bg2">
                  <a:lumMod val="50000"/>
                </a:schemeClr>
              </a:buClr>
              <a:buSzTx/>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400" dirty="0">
                <a:solidFill>
                  <a:schemeClr val="tx1"/>
                </a:solidFill>
                <a:effectLst/>
                <a:latin typeface="Arial" pitchFamily="34" charset="0"/>
                <a:cs typeface="Arial" pitchFamily="34" charset="0"/>
              </a:rPr>
              <a:t>Designed with international partners so that it can work with other satellite navigation systems – will use same type of coding as Galileo</a:t>
            </a:r>
          </a:p>
          <a:p>
            <a:pPr marL="746125" lvl="1" indent="-342900" defTabSz="457200">
              <a:buClr>
                <a:schemeClr val="bg2">
                  <a:lumMod val="50000"/>
                </a:schemeClr>
              </a:buClr>
              <a:buSzTx/>
              <a:buFont typeface="Wingdings" pitchFamily="2" charset="2"/>
              <a:buChar char="ü"/>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2400" dirty="0" smtClean="0">
                <a:solidFill>
                  <a:schemeClr val="tx1"/>
                </a:solidFill>
                <a:effectLst/>
                <a:latin typeface="Arial" pitchFamily="34" charset="0"/>
                <a:cs typeface="Arial" pitchFamily="34" charset="0"/>
              </a:rPr>
              <a:t>First launch scheduled for 2014</a:t>
            </a:r>
            <a:endParaRPr lang="en-US" sz="2400" dirty="0">
              <a:solidFill>
                <a:schemeClr val="tx1"/>
              </a:solidFill>
              <a:effectLst/>
              <a:latin typeface="Arial" pitchFamily="34" charset="0"/>
              <a:cs typeface="Arial" pitchFamily="34" charset="0"/>
            </a:endParaRPr>
          </a:p>
          <a:p>
            <a:pPr marL="279400" indent="-279400" defTabSz="457200">
              <a:spcBef>
                <a:spcPct val="60000"/>
              </a:spcBef>
              <a:buClr>
                <a:schemeClr val="bg1"/>
              </a:buClr>
              <a:buSzTx/>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2400" dirty="0">
              <a:solidFill>
                <a:schemeClr val="bg2"/>
              </a:solidFill>
              <a:effectLst/>
            </a:endParaRPr>
          </a:p>
          <a:p>
            <a:pPr marL="279400" indent="-279400" defTabSz="457200">
              <a:spcBef>
                <a:spcPct val="60000"/>
              </a:spcBef>
              <a:buSzPct val="100000"/>
              <a:buFont typeface="Monotype Sorts" pitchFamily="2"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US" sz="2400" dirty="0">
              <a:solidFill>
                <a:schemeClr val="bg2"/>
              </a:solidFill>
            </a:endParaRPr>
          </a:p>
        </p:txBody>
      </p:sp>
      <p:sp>
        <p:nvSpPr>
          <p:cNvPr id="1709076" name="Rectangle 20"/>
          <p:cNvSpPr>
            <a:spLocks noGrp="1" noChangeArrowheads="1"/>
          </p:cNvSpPr>
          <p:nvPr>
            <p:ph type="title"/>
          </p:nvPr>
        </p:nvSpPr>
        <p:spPr>
          <a:xfrm>
            <a:off x="1143000" y="228600"/>
            <a:ext cx="6781800" cy="6096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fontScale="90000"/>
          </a:bodyPr>
          <a:lstStyle/>
          <a:p>
            <a:pPr algn="ctr"/>
            <a:r>
              <a:rPr lang="en-US" sz="4000" dirty="0">
                <a:solidFill>
                  <a:schemeClr val="bg1"/>
                </a:solidFill>
                <a:latin typeface="Tahoma" pitchFamily="34" charset="0"/>
              </a:rPr>
              <a:t>L1C</a:t>
            </a:r>
          </a:p>
        </p:txBody>
      </p:sp>
      <p:grpSp>
        <p:nvGrpSpPr>
          <p:cNvPr id="1709060" name="Group 4"/>
          <p:cNvGrpSpPr>
            <a:grpSpLocks/>
          </p:cNvGrpSpPr>
          <p:nvPr/>
        </p:nvGrpSpPr>
        <p:grpSpPr bwMode="auto">
          <a:xfrm>
            <a:off x="990600" y="685800"/>
            <a:ext cx="2965450" cy="1498600"/>
            <a:chOff x="624" y="864"/>
            <a:chExt cx="1868" cy="944"/>
          </a:xfrm>
        </p:grpSpPr>
        <p:sp>
          <p:nvSpPr>
            <p:cNvPr id="1709061" name="Freeform 5"/>
            <p:cNvSpPr>
              <a:spLocks noChangeArrowheads="1"/>
            </p:cNvSpPr>
            <p:nvPr/>
          </p:nvSpPr>
          <p:spPr bwMode="auto">
            <a:xfrm>
              <a:off x="624" y="1444"/>
              <a:ext cx="146" cy="363"/>
            </a:xfrm>
            <a:custGeom>
              <a:avLst/>
              <a:gdLst>
                <a:gd name="T0" fmla="*/ 0 w 644"/>
                <a:gd name="T1" fmla="*/ 1601 h 1602"/>
                <a:gd name="T2" fmla="*/ 321 w 644"/>
                <a:gd name="T3" fmla="*/ 0 h 1602"/>
                <a:gd name="T4" fmla="*/ 643 w 644"/>
                <a:gd name="T5" fmla="*/ 1601 h 1602"/>
                <a:gd name="T6" fmla="*/ 0 w 644"/>
                <a:gd name="T7" fmla="*/ 1601 h 1602"/>
              </a:gdLst>
              <a:ahLst/>
              <a:cxnLst>
                <a:cxn ang="0">
                  <a:pos x="T0" y="T1"/>
                </a:cxn>
                <a:cxn ang="0">
                  <a:pos x="T2" y="T3"/>
                </a:cxn>
                <a:cxn ang="0">
                  <a:pos x="T4" y="T5"/>
                </a:cxn>
                <a:cxn ang="0">
                  <a:pos x="T6" y="T7"/>
                </a:cxn>
              </a:cxnLst>
              <a:rect l="0" t="0" r="r" b="b"/>
              <a:pathLst>
                <a:path w="644" h="1602">
                  <a:moveTo>
                    <a:pt x="0" y="1601"/>
                  </a:moveTo>
                  <a:cubicBezTo>
                    <a:pt x="106" y="802"/>
                    <a:pt x="213" y="0"/>
                    <a:pt x="321" y="0"/>
                  </a:cubicBezTo>
                  <a:cubicBezTo>
                    <a:pt x="428" y="0"/>
                    <a:pt x="535" y="802"/>
                    <a:pt x="643" y="1601"/>
                  </a:cubicBezTo>
                  <a:lnTo>
                    <a:pt x="0" y="1601"/>
                  </a:lnTo>
                </a:path>
              </a:pathLst>
            </a:custGeom>
            <a:solidFill>
              <a:srgbClr val="FF0000"/>
            </a:solidFill>
            <a:ln w="38160">
              <a:solidFill>
                <a:srgbClr val="FF0000"/>
              </a:solidFill>
              <a:round/>
              <a:headEnd/>
              <a:tailEnd/>
            </a:ln>
          </p:spPr>
          <p:txBody>
            <a:bodyPr wrap="none" anchor="ctr"/>
            <a:lstStyle/>
            <a:p>
              <a:endParaRPr lang="en-US"/>
            </a:p>
          </p:txBody>
        </p:sp>
        <p:sp>
          <p:nvSpPr>
            <p:cNvPr id="1709062" name="Freeform 6"/>
            <p:cNvSpPr>
              <a:spLocks noChangeArrowheads="1"/>
            </p:cNvSpPr>
            <p:nvPr/>
          </p:nvSpPr>
          <p:spPr bwMode="auto">
            <a:xfrm>
              <a:off x="819" y="1371"/>
              <a:ext cx="146" cy="435"/>
            </a:xfrm>
            <a:custGeom>
              <a:avLst/>
              <a:gdLst>
                <a:gd name="T0" fmla="*/ 0 w 643"/>
                <a:gd name="T1" fmla="*/ 1918 h 1919"/>
                <a:gd name="T2" fmla="*/ 213 w 643"/>
                <a:gd name="T3" fmla="*/ 0 h 1919"/>
                <a:gd name="T4" fmla="*/ 642 w 643"/>
                <a:gd name="T5" fmla="*/ 1918 h 1919"/>
                <a:gd name="T6" fmla="*/ 0 w 643"/>
                <a:gd name="T7" fmla="*/ 1918 h 1919"/>
              </a:gdLst>
              <a:ahLst/>
              <a:cxnLst>
                <a:cxn ang="0">
                  <a:pos x="T0" y="T1"/>
                </a:cxn>
                <a:cxn ang="0">
                  <a:pos x="T2" y="T3"/>
                </a:cxn>
                <a:cxn ang="0">
                  <a:pos x="T4" y="T5"/>
                </a:cxn>
                <a:cxn ang="0">
                  <a:pos x="T6" y="T7"/>
                </a:cxn>
              </a:cxnLst>
              <a:rect l="0" t="0" r="r" b="b"/>
              <a:pathLst>
                <a:path w="643" h="1919">
                  <a:moveTo>
                    <a:pt x="0" y="1918"/>
                  </a:moveTo>
                  <a:cubicBezTo>
                    <a:pt x="53" y="959"/>
                    <a:pt x="106" y="0"/>
                    <a:pt x="213" y="0"/>
                  </a:cubicBezTo>
                  <a:cubicBezTo>
                    <a:pt x="320" y="0"/>
                    <a:pt x="481" y="959"/>
                    <a:pt x="642" y="1918"/>
                  </a:cubicBezTo>
                  <a:lnTo>
                    <a:pt x="0" y="1918"/>
                  </a:lnTo>
                </a:path>
              </a:pathLst>
            </a:custGeom>
            <a:solidFill>
              <a:srgbClr val="FF0000"/>
            </a:solidFill>
            <a:ln w="38160">
              <a:solidFill>
                <a:srgbClr val="FF0000"/>
              </a:solidFill>
              <a:round/>
              <a:headEnd/>
              <a:tailEnd/>
            </a:ln>
          </p:spPr>
          <p:txBody>
            <a:bodyPr wrap="none" anchor="ctr"/>
            <a:lstStyle/>
            <a:p>
              <a:endParaRPr lang="en-US"/>
            </a:p>
          </p:txBody>
        </p:sp>
        <p:sp>
          <p:nvSpPr>
            <p:cNvPr id="1709063" name="Freeform 7"/>
            <p:cNvSpPr>
              <a:spLocks noChangeArrowheads="1"/>
            </p:cNvSpPr>
            <p:nvPr/>
          </p:nvSpPr>
          <p:spPr bwMode="auto">
            <a:xfrm>
              <a:off x="1013" y="1298"/>
              <a:ext cx="146" cy="508"/>
            </a:xfrm>
            <a:custGeom>
              <a:avLst/>
              <a:gdLst>
                <a:gd name="T0" fmla="*/ 0 w 645"/>
                <a:gd name="T1" fmla="*/ 2240 h 2241"/>
                <a:gd name="T2" fmla="*/ 322 w 645"/>
                <a:gd name="T3" fmla="*/ 0 h 2241"/>
                <a:gd name="T4" fmla="*/ 644 w 645"/>
                <a:gd name="T5" fmla="*/ 2240 h 2241"/>
                <a:gd name="T6" fmla="*/ 0 w 645"/>
                <a:gd name="T7" fmla="*/ 2240 h 2241"/>
              </a:gdLst>
              <a:ahLst/>
              <a:cxnLst>
                <a:cxn ang="0">
                  <a:pos x="T0" y="T1"/>
                </a:cxn>
                <a:cxn ang="0">
                  <a:pos x="T2" y="T3"/>
                </a:cxn>
                <a:cxn ang="0">
                  <a:pos x="T4" y="T5"/>
                </a:cxn>
                <a:cxn ang="0">
                  <a:pos x="T6" y="T7"/>
                </a:cxn>
              </a:cxnLst>
              <a:rect l="0" t="0" r="r" b="b"/>
              <a:pathLst>
                <a:path w="645" h="2241">
                  <a:moveTo>
                    <a:pt x="0" y="2240"/>
                  </a:moveTo>
                  <a:cubicBezTo>
                    <a:pt x="107" y="1118"/>
                    <a:pt x="214" y="0"/>
                    <a:pt x="322" y="0"/>
                  </a:cubicBezTo>
                  <a:cubicBezTo>
                    <a:pt x="429" y="0"/>
                    <a:pt x="536" y="1118"/>
                    <a:pt x="644" y="2240"/>
                  </a:cubicBezTo>
                  <a:lnTo>
                    <a:pt x="0" y="2240"/>
                  </a:lnTo>
                </a:path>
              </a:pathLst>
            </a:custGeom>
            <a:solidFill>
              <a:srgbClr val="FF0000"/>
            </a:solidFill>
            <a:ln w="38160">
              <a:solidFill>
                <a:srgbClr val="FF0000"/>
              </a:solidFill>
              <a:round/>
              <a:headEnd/>
              <a:tailEnd/>
            </a:ln>
          </p:spPr>
          <p:txBody>
            <a:bodyPr wrap="none" anchor="ctr"/>
            <a:lstStyle/>
            <a:p>
              <a:endParaRPr lang="en-US"/>
            </a:p>
          </p:txBody>
        </p:sp>
        <p:sp>
          <p:nvSpPr>
            <p:cNvPr id="1709064" name="Freeform 8"/>
            <p:cNvSpPr>
              <a:spLocks noChangeArrowheads="1"/>
            </p:cNvSpPr>
            <p:nvPr/>
          </p:nvSpPr>
          <p:spPr bwMode="auto">
            <a:xfrm>
              <a:off x="1208" y="1177"/>
              <a:ext cx="146" cy="629"/>
            </a:xfrm>
            <a:custGeom>
              <a:avLst/>
              <a:gdLst>
                <a:gd name="T0" fmla="*/ 0 w 644"/>
                <a:gd name="T1" fmla="*/ 2772 h 2773"/>
                <a:gd name="T2" fmla="*/ 322 w 644"/>
                <a:gd name="T3" fmla="*/ 0 h 2773"/>
                <a:gd name="T4" fmla="*/ 643 w 644"/>
                <a:gd name="T5" fmla="*/ 2772 h 2773"/>
                <a:gd name="T6" fmla="*/ 0 w 644"/>
                <a:gd name="T7" fmla="*/ 2772 h 2773"/>
              </a:gdLst>
              <a:ahLst/>
              <a:cxnLst>
                <a:cxn ang="0">
                  <a:pos x="T0" y="T1"/>
                </a:cxn>
                <a:cxn ang="0">
                  <a:pos x="T2" y="T3"/>
                </a:cxn>
                <a:cxn ang="0">
                  <a:pos x="T4" y="T5"/>
                </a:cxn>
                <a:cxn ang="0">
                  <a:pos x="T6" y="T7"/>
                </a:cxn>
              </a:cxnLst>
              <a:rect l="0" t="0" r="r" b="b"/>
              <a:pathLst>
                <a:path w="644" h="2773">
                  <a:moveTo>
                    <a:pt x="0" y="2772"/>
                  </a:moveTo>
                  <a:cubicBezTo>
                    <a:pt x="107" y="1387"/>
                    <a:pt x="214" y="0"/>
                    <a:pt x="322" y="0"/>
                  </a:cubicBezTo>
                  <a:cubicBezTo>
                    <a:pt x="429" y="0"/>
                    <a:pt x="535" y="1387"/>
                    <a:pt x="643" y="2772"/>
                  </a:cubicBezTo>
                  <a:lnTo>
                    <a:pt x="0" y="2772"/>
                  </a:lnTo>
                </a:path>
              </a:pathLst>
            </a:custGeom>
            <a:solidFill>
              <a:srgbClr val="FF0000"/>
            </a:solidFill>
            <a:ln w="38160">
              <a:solidFill>
                <a:srgbClr val="FF0000"/>
              </a:solidFill>
              <a:round/>
              <a:headEnd/>
              <a:tailEnd/>
            </a:ln>
          </p:spPr>
          <p:txBody>
            <a:bodyPr wrap="none" anchor="ctr"/>
            <a:lstStyle/>
            <a:p>
              <a:endParaRPr lang="en-US"/>
            </a:p>
          </p:txBody>
        </p:sp>
        <p:sp>
          <p:nvSpPr>
            <p:cNvPr id="1709065" name="Freeform 9"/>
            <p:cNvSpPr>
              <a:spLocks noChangeArrowheads="1"/>
            </p:cNvSpPr>
            <p:nvPr/>
          </p:nvSpPr>
          <p:spPr bwMode="auto">
            <a:xfrm>
              <a:off x="1378" y="864"/>
              <a:ext cx="171" cy="942"/>
            </a:xfrm>
            <a:custGeom>
              <a:avLst/>
              <a:gdLst>
                <a:gd name="T0" fmla="*/ 0 w 754"/>
                <a:gd name="T1" fmla="*/ 4155 h 4156"/>
                <a:gd name="T2" fmla="*/ 430 w 754"/>
                <a:gd name="T3" fmla="*/ 0 h 4156"/>
                <a:gd name="T4" fmla="*/ 753 w 754"/>
                <a:gd name="T5" fmla="*/ 4155 h 4156"/>
                <a:gd name="T6" fmla="*/ 0 w 754"/>
                <a:gd name="T7" fmla="*/ 4155 h 4156"/>
              </a:gdLst>
              <a:ahLst/>
              <a:cxnLst>
                <a:cxn ang="0">
                  <a:pos x="T0" y="T1"/>
                </a:cxn>
                <a:cxn ang="0">
                  <a:pos x="T2" y="T3"/>
                </a:cxn>
                <a:cxn ang="0">
                  <a:pos x="T4" y="T5"/>
                </a:cxn>
                <a:cxn ang="0">
                  <a:pos x="T6" y="T7"/>
                </a:cxn>
              </a:cxnLst>
              <a:rect l="0" t="0" r="r" b="b"/>
              <a:pathLst>
                <a:path w="754" h="4156">
                  <a:moveTo>
                    <a:pt x="0" y="4155"/>
                  </a:moveTo>
                  <a:cubicBezTo>
                    <a:pt x="152" y="2078"/>
                    <a:pt x="305" y="0"/>
                    <a:pt x="430" y="0"/>
                  </a:cubicBezTo>
                  <a:cubicBezTo>
                    <a:pt x="556" y="0"/>
                    <a:pt x="700" y="3462"/>
                    <a:pt x="753" y="4155"/>
                  </a:cubicBezTo>
                  <a:lnTo>
                    <a:pt x="0" y="4155"/>
                  </a:lnTo>
                </a:path>
              </a:pathLst>
            </a:custGeom>
            <a:solidFill>
              <a:srgbClr val="FF0000"/>
            </a:solidFill>
            <a:ln w="38160">
              <a:solidFill>
                <a:srgbClr val="FF0000"/>
              </a:solidFill>
              <a:round/>
              <a:headEnd/>
              <a:tailEnd/>
            </a:ln>
          </p:spPr>
          <p:txBody>
            <a:bodyPr wrap="none" anchor="ctr"/>
            <a:lstStyle/>
            <a:p>
              <a:endParaRPr lang="en-US"/>
            </a:p>
          </p:txBody>
        </p:sp>
        <p:sp>
          <p:nvSpPr>
            <p:cNvPr id="1709066" name="Freeform 10"/>
            <p:cNvSpPr>
              <a:spLocks noChangeArrowheads="1"/>
            </p:cNvSpPr>
            <p:nvPr/>
          </p:nvSpPr>
          <p:spPr bwMode="auto">
            <a:xfrm>
              <a:off x="1547" y="864"/>
              <a:ext cx="171" cy="942"/>
            </a:xfrm>
            <a:custGeom>
              <a:avLst/>
              <a:gdLst>
                <a:gd name="T0" fmla="*/ 0 w 753"/>
                <a:gd name="T1" fmla="*/ 4155 h 4156"/>
                <a:gd name="T2" fmla="*/ 269 w 753"/>
                <a:gd name="T3" fmla="*/ 0 h 4156"/>
                <a:gd name="T4" fmla="*/ 752 w 753"/>
                <a:gd name="T5" fmla="*/ 4155 h 4156"/>
                <a:gd name="T6" fmla="*/ 0 w 753"/>
                <a:gd name="T7" fmla="*/ 4155 h 4156"/>
              </a:gdLst>
              <a:ahLst/>
              <a:cxnLst>
                <a:cxn ang="0">
                  <a:pos x="T0" y="T1"/>
                </a:cxn>
                <a:cxn ang="0">
                  <a:pos x="T2" y="T3"/>
                </a:cxn>
                <a:cxn ang="0">
                  <a:pos x="T4" y="T5"/>
                </a:cxn>
                <a:cxn ang="0">
                  <a:pos x="T6" y="T7"/>
                </a:cxn>
              </a:cxnLst>
              <a:rect l="0" t="0" r="r" b="b"/>
              <a:pathLst>
                <a:path w="753" h="4156">
                  <a:moveTo>
                    <a:pt x="0" y="4155"/>
                  </a:moveTo>
                  <a:cubicBezTo>
                    <a:pt x="44" y="3462"/>
                    <a:pt x="143" y="0"/>
                    <a:pt x="269" y="0"/>
                  </a:cubicBezTo>
                  <a:cubicBezTo>
                    <a:pt x="395" y="0"/>
                    <a:pt x="651" y="3291"/>
                    <a:pt x="752" y="4155"/>
                  </a:cubicBezTo>
                  <a:lnTo>
                    <a:pt x="0" y="4155"/>
                  </a:lnTo>
                </a:path>
              </a:pathLst>
            </a:custGeom>
            <a:solidFill>
              <a:srgbClr val="FF0000"/>
            </a:solidFill>
            <a:ln w="38160">
              <a:solidFill>
                <a:srgbClr val="FF0000"/>
              </a:solidFill>
              <a:round/>
              <a:headEnd/>
              <a:tailEnd/>
            </a:ln>
          </p:spPr>
          <p:txBody>
            <a:bodyPr wrap="none" anchor="ctr"/>
            <a:lstStyle/>
            <a:p>
              <a:endParaRPr lang="en-US"/>
            </a:p>
          </p:txBody>
        </p:sp>
        <p:sp>
          <p:nvSpPr>
            <p:cNvPr id="1709067" name="Freeform 11"/>
            <p:cNvSpPr>
              <a:spLocks noChangeArrowheads="1"/>
            </p:cNvSpPr>
            <p:nvPr/>
          </p:nvSpPr>
          <p:spPr bwMode="auto">
            <a:xfrm>
              <a:off x="1765" y="1154"/>
              <a:ext cx="171" cy="654"/>
            </a:xfrm>
            <a:custGeom>
              <a:avLst/>
              <a:gdLst>
                <a:gd name="T0" fmla="*/ 0 w 753"/>
                <a:gd name="T1" fmla="*/ 2881 h 2882"/>
                <a:gd name="T2" fmla="*/ 321 w 753"/>
                <a:gd name="T3" fmla="*/ 0 h 2882"/>
                <a:gd name="T4" fmla="*/ 752 w 753"/>
                <a:gd name="T5" fmla="*/ 2881 h 2882"/>
                <a:gd name="T6" fmla="*/ 0 w 753"/>
                <a:gd name="T7" fmla="*/ 2881 h 2882"/>
              </a:gdLst>
              <a:ahLst/>
              <a:cxnLst>
                <a:cxn ang="0">
                  <a:pos x="T0" y="T1"/>
                </a:cxn>
                <a:cxn ang="0">
                  <a:pos x="T2" y="T3"/>
                </a:cxn>
                <a:cxn ang="0">
                  <a:pos x="T4" y="T5"/>
                </a:cxn>
                <a:cxn ang="0">
                  <a:pos x="T6" y="T7"/>
                </a:cxn>
              </a:cxnLst>
              <a:rect l="0" t="0" r="r" b="b"/>
              <a:pathLst>
                <a:path w="753" h="2882">
                  <a:moveTo>
                    <a:pt x="0" y="2881"/>
                  </a:moveTo>
                  <a:cubicBezTo>
                    <a:pt x="98" y="1440"/>
                    <a:pt x="195" y="0"/>
                    <a:pt x="321" y="0"/>
                  </a:cubicBezTo>
                  <a:cubicBezTo>
                    <a:pt x="448" y="0"/>
                    <a:pt x="601" y="1440"/>
                    <a:pt x="752" y="2881"/>
                  </a:cubicBezTo>
                  <a:lnTo>
                    <a:pt x="0" y="2881"/>
                  </a:lnTo>
                </a:path>
              </a:pathLst>
            </a:custGeom>
            <a:solidFill>
              <a:srgbClr val="FF0000"/>
            </a:solidFill>
            <a:ln w="38160">
              <a:solidFill>
                <a:srgbClr val="FF0000"/>
              </a:solidFill>
              <a:round/>
              <a:headEnd/>
              <a:tailEnd/>
            </a:ln>
          </p:spPr>
          <p:txBody>
            <a:bodyPr wrap="none" anchor="ctr"/>
            <a:lstStyle/>
            <a:p>
              <a:endParaRPr lang="en-US"/>
            </a:p>
          </p:txBody>
        </p:sp>
        <p:sp>
          <p:nvSpPr>
            <p:cNvPr id="1709068" name="Freeform 12"/>
            <p:cNvSpPr>
              <a:spLocks noChangeArrowheads="1"/>
            </p:cNvSpPr>
            <p:nvPr/>
          </p:nvSpPr>
          <p:spPr bwMode="auto">
            <a:xfrm>
              <a:off x="1958" y="1298"/>
              <a:ext cx="146" cy="508"/>
            </a:xfrm>
            <a:custGeom>
              <a:avLst/>
              <a:gdLst>
                <a:gd name="T0" fmla="*/ 0 w 644"/>
                <a:gd name="T1" fmla="*/ 2240 h 2241"/>
                <a:gd name="T2" fmla="*/ 321 w 644"/>
                <a:gd name="T3" fmla="*/ 0 h 2241"/>
                <a:gd name="T4" fmla="*/ 643 w 644"/>
                <a:gd name="T5" fmla="*/ 2240 h 2241"/>
                <a:gd name="T6" fmla="*/ 0 w 644"/>
                <a:gd name="T7" fmla="*/ 2240 h 2241"/>
              </a:gdLst>
              <a:ahLst/>
              <a:cxnLst>
                <a:cxn ang="0">
                  <a:pos x="T0" y="T1"/>
                </a:cxn>
                <a:cxn ang="0">
                  <a:pos x="T2" y="T3"/>
                </a:cxn>
                <a:cxn ang="0">
                  <a:pos x="T4" y="T5"/>
                </a:cxn>
                <a:cxn ang="0">
                  <a:pos x="T6" y="T7"/>
                </a:cxn>
              </a:cxnLst>
              <a:rect l="0" t="0" r="r" b="b"/>
              <a:pathLst>
                <a:path w="644" h="2241">
                  <a:moveTo>
                    <a:pt x="0" y="2240"/>
                  </a:moveTo>
                  <a:cubicBezTo>
                    <a:pt x="106" y="1118"/>
                    <a:pt x="213" y="0"/>
                    <a:pt x="321" y="0"/>
                  </a:cubicBezTo>
                  <a:cubicBezTo>
                    <a:pt x="428" y="0"/>
                    <a:pt x="536" y="1118"/>
                    <a:pt x="643" y="2240"/>
                  </a:cubicBezTo>
                  <a:lnTo>
                    <a:pt x="0" y="2240"/>
                  </a:lnTo>
                </a:path>
              </a:pathLst>
            </a:custGeom>
            <a:solidFill>
              <a:srgbClr val="FF0000"/>
            </a:solidFill>
            <a:ln w="38160">
              <a:solidFill>
                <a:srgbClr val="FF0000"/>
              </a:solidFill>
              <a:round/>
              <a:headEnd/>
              <a:tailEnd/>
            </a:ln>
          </p:spPr>
          <p:txBody>
            <a:bodyPr wrap="none" anchor="ctr"/>
            <a:lstStyle/>
            <a:p>
              <a:endParaRPr lang="en-US"/>
            </a:p>
          </p:txBody>
        </p:sp>
        <p:sp>
          <p:nvSpPr>
            <p:cNvPr id="1709069" name="Freeform 13"/>
            <p:cNvSpPr>
              <a:spLocks noChangeArrowheads="1"/>
            </p:cNvSpPr>
            <p:nvPr/>
          </p:nvSpPr>
          <p:spPr bwMode="auto">
            <a:xfrm>
              <a:off x="2128" y="1371"/>
              <a:ext cx="146" cy="435"/>
            </a:xfrm>
            <a:custGeom>
              <a:avLst/>
              <a:gdLst>
                <a:gd name="T0" fmla="*/ 0 w 644"/>
                <a:gd name="T1" fmla="*/ 1918 h 1919"/>
                <a:gd name="T2" fmla="*/ 321 w 644"/>
                <a:gd name="T3" fmla="*/ 0 h 1919"/>
                <a:gd name="T4" fmla="*/ 643 w 644"/>
                <a:gd name="T5" fmla="*/ 1918 h 1919"/>
                <a:gd name="T6" fmla="*/ 0 w 644"/>
                <a:gd name="T7" fmla="*/ 1918 h 1919"/>
              </a:gdLst>
              <a:ahLst/>
              <a:cxnLst>
                <a:cxn ang="0">
                  <a:pos x="T0" y="T1"/>
                </a:cxn>
                <a:cxn ang="0">
                  <a:pos x="T2" y="T3"/>
                </a:cxn>
                <a:cxn ang="0">
                  <a:pos x="T4" y="T5"/>
                </a:cxn>
                <a:cxn ang="0">
                  <a:pos x="T6" y="T7"/>
                </a:cxn>
              </a:cxnLst>
              <a:rect l="0" t="0" r="r" b="b"/>
              <a:pathLst>
                <a:path w="644" h="1919">
                  <a:moveTo>
                    <a:pt x="0" y="1918"/>
                  </a:moveTo>
                  <a:cubicBezTo>
                    <a:pt x="107" y="959"/>
                    <a:pt x="214" y="0"/>
                    <a:pt x="321" y="0"/>
                  </a:cubicBezTo>
                  <a:cubicBezTo>
                    <a:pt x="429" y="0"/>
                    <a:pt x="536" y="959"/>
                    <a:pt x="643" y="1918"/>
                  </a:cubicBezTo>
                  <a:lnTo>
                    <a:pt x="0" y="1918"/>
                  </a:lnTo>
                </a:path>
              </a:pathLst>
            </a:custGeom>
            <a:solidFill>
              <a:srgbClr val="FF0000"/>
            </a:solidFill>
            <a:ln w="38160">
              <a:solidFill>
                <a:srgbClr val="FF0000"/>
              </a:solidFill>
              <a:round/>
              <a:headEnd/>
              <a:tailEnd/>
            </a:ln>
          </p:spPr>
          <p:txBody>
            <a:bodyPr wrap="none" anchor="ctr"/>
            <a:lstStyle/>
            <a:p>
              <a:endParaRPr lang="en-US"/>
            </a:p>
          </p:txBody>
        </p:sp>
        <p:sp>
          <p:nvSpPr>
            <p:cNvPr id="1709070" name="Freeform 14"/>
            <p:cNvSpPr>
              <a:spLocks noChangeArrowheads="1"/>
            </p:cNvSpPr>
            <p:nvPr/>
          </p:nvSpPr>
          <p:spPr bwMode="auto">
            <a:xfrm>
              <a:off x="2323" y="1444"/>
              <a:ext cx="146" cy="363"/>
            </a:xfrm>
            <a:custGeom>
              <a:avLst/>
              <a:gdLst>
                <a:gd name="T0" fmla="*/ 0 w 644"/>
                <a:gd name="T1" fmla="*/ 1601 h 1602"/>
                <a:gd name="T2" fmla="*/ 321 w 644"/>
                <a:gd name="T3" fmla="*/ 0 h 1602"/>
                <a:gd name="T4" fmla="*/ 643 w 644"/>
                <a:gd name="T5" fmla="*/ 1601 h 1602"/>
                <a:gd name="T6" fmla="*/ 0 w 644"/>
                <a:gd name="T7" fmla="*/ 1601 h 1602"/>
              </a:gdLst>
              <a:ahLst/>
              <a:cxnLst>
                <a:cxn ang="0">
                  <a:pos x="T0" y="T1"/>
                </a:cxn>
                <a:cxn ang="0">
                  <a:pos x="T2" y="T3"/>
                </a:cxn>
                <a:cxn ang="0">
                  <a:pos x="T4" y="T5"/>
                </a:cxn>
                <a:cxn ang="0">
                  <a:pos x="T6" y="T7"/>
                </a:cxn>
              </a:cxnLst>
              <a:rect l="0" t="0" r="r" b="b"/>
              <a:pathLst>
                <a:path w="644" h="1602">
                  <a:moveTo>
                    <a:pt x="0" y="1601"/>
                  </a:moveTo>
                  <a:cubicBezTo>
                    <a:pt x="106" y="802"/>
                    <a:pt x="214" y="0"/>
                    <a:pt x="321" y="0"/>
                  </a:cubicBezTo>
                  <a:cubicBezTo>
                    <a:pt x="428" y="0"/>
                    <a:pt x="589" y="1370"/>
                    <a:pt x="643" y="1601"/>
                  </a:cubicBezTo>
                  <a:lnTo>
                    <a:pt x="0" y="1601"/>
                  </a:lnTo>
                </a:path>
              </a:pathLst>
            </a:custGeom>
            <a:solidFill>
              <a:srgbClr val="FF0000"/>
            </a:solidFill>
            <a:ln w="38160">
              <a:solidFill>
                <a:srgbClr val="FF0000"/>
              </a:solidFill>
              <a:round/>
              <a:headEnd/>
              <a:tailEnd/>
            </a:ln>
          </p:spPr>
          <p:txBody>
            <a:bodyPr wrap="none" anchor="ctr"/>
            <a:lstStyle/>
            <a:p>
              <a:endParaRPr lang="en-US"/>
            </a:p>
          </p:txBody>
        </p:sp>
        <p:sp>
          <p:nvSpPr>
            <p:cNvPr id="1709071" name="Line 15"/>
            <p:cNvSpPr>
              <a:spLocks noChangeShapeType="1"/>
            </p:cNvSpPr>
            <p:nvPr/>
          </p:nvSpPr>
          <p:spPr bwMode="auto">
            <a:xfrm>
              <a:off x="624" y="1806"/>
              <a:ext cx="1869" cy="1"/>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09072" name="Line 16"/>
            <p:cNvSpPr>
              <a:spLocks noChangeShapeType="1"/>
            </p:cNvSpPr>
            <p:nvPr/>
          </p:nvSpPr>
          <p:spPr bwMode="auto">
            <a:xfrm flipV="1">
              <a:off x="1547" y="1416"/>
              <a:ext cx="1" cy="394"/>
            </a:xfrm>
            <a:prstGeom prst="line">
              <a:avLst/>
            </a:prstGeom>
            <a:noFill/>
            <a:ln w="79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09074" name="Text Box 18"/>
          <p:cNvSpPr txBox="1">
            <a:spLocks noChangeArrowheads="1"/>
          </p:cNvSpPr>
          <p:nvPr/>
        </p:nvSpPr>
        <p:spPr bwMode="auto">
          <a:xfrm>
            <a:off x="5562600" y="2187575"/>
            <a:ext cx="3382963" cy="835025"/>
          </a:xfrm>
          <a:prstGeom prst="rect">
            <a:avLst/>
          </a:prstGeom>
          <a:gradFill rotWithShape="1">
            <a:gsLst>
              <a:gs pos="0">
                <a:srgbClr val="FF0000">
                  <a:gamma/>
                  <a:shade val="76078"/>
                  <a:invGamma/>
                </a:srgbClr>
              </a:gs>
              <a:gs pos="50000">
                <a:srgbClr val="FF0000"/>
              </a:gs>
              <a:gs pos="100000">
                <a:srgbClr val="FF0000">
                  <a:gamma/>
                  <a:shade val="76078"/>
                  <a:invGamma/>
                </a:srgbClr>
              </a:gs>
            </a:gsLst>
            <a:lin ang="540000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b="1" dirty="0">
                <a:solidFill>
                  <a:schemeClr val="tx1"/>
                </a:solidFill>
                <a:latin typeface="Times New Roman" pitchFamily="18" charset="0"/>
              </a:rPr>
              <a:t>Begins with GPS III </a:t>
            </a:r>
            <a:r>
              <a:rPr lang="en-US" b="1" dirty="0" err="1">
                <a:solidFill>
                  <a:schemeClr val="tx1"/>
                </a:solidFill>
                <a:latin typeface="Times New Roman" pitchFamily="18" charset="0"/>
              </a:rPr>
              <a:t>sats</a:t>
            </a:r>
            <a:endParaRPr lang="en-US" b="1" dirty="0">
              <a:solidFill>
                <a:schemeClr val="tx1"/>
              </a:solidFill>
              <a:latin typeface="Times New Roman" pitchFamily="18" charset="0"/>
            </a:endParaRPr>
          </a:p>
          <a:p>
            <a:pPr algn="l"/>
            <a:r>
              <a:rPr lang="en-US" b="1" dirty="0">
                <a:solidFill>
                  <a:schemeClr val="tx1"/>
                </a:solidFill>
                <a:latin typeface="Times New Roman" pitchFamily="18" charset="0"/>
              </a:rPr>
              <a:t>First launch:  </a:t>
            </a:r>
            <a:r>
              <a:rPr lang="en-US" b="1" dirty="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rPr>
              <a:t>2014</a:t>
            </a:r>
            <a:endParaRPr lang="en-US" b="1" dirty="0">
              <a:solidFill>
                <a:schemeClr val="tx1"/>
              </a:solidFill>
              <a:latin typeface="Times New Roman" pitchFamily="18" charset="0"/>
            </a:endParaRPr>
          </a:p>
        </p:txBody>
      </p:sp>
    </p:spTree>
    <p:extLst>
      <p:ext uri="{BB962C8B-B14F-4D97-AF65-F5344CB8AC3E}">
        <p14:creationId xmlns:p14="http://schemas.microsoft.com/office/powerpoint/2010/main" val="80764913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2"/>
          <p:cNvSpPr>
            <a:spLocks noGrp="1" noChangeArrowheads="1"/>
          </p:cNvSpPr>
          <p:nvPr>
            <p:ph type="title"/>
          </p:nvPr>
        </p:nvSpPr>
        <p:spPr>
          <a:xfrm>
            <a:off x="3733800" y="228600"/>
            <a:ext cx="5029200" cy="5334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fontScale="90000"/>
          </a:bodyPr>
          <a:lstStyle/>
          <a:p>
            <a:pPr algn="ctr"/>
            <a:r>
              <a:rPr lang="en-US" sz="3200" dirty="0">
                <a:solidFill>
                  <a:schemeClr val="bg1"/>
                </a:solidFill>
                <a:latin typeface="Tahoma" pitchFamily="34" charset="0"/>
              </a:rPr>
              <a:t>Satellite Radio Propagation</a:t>
            </a:r>
            <a:endParaRPr lang="en-US" sz="3200" dirty="0">
              <a:solidFill>
                <a:schemeClr val="bg1"/>
              </a:solidFill>
              <a:effectLst>
                <a:outerShdw blurRad="38100" dist="38100" dir="2700000" algn="tl">
                  <a:srgbClr val="C0C0C0"/>
                </a:outerShdw>
              </a:effectLst>
              <a:latin typeface="Tahoma" pitchFamily="34" charset="0"/>
            </a:endParaRPr>
          </a:p>
        </p:txBody>
      </p:sp>
      <p:pic>
        <p:nvPicPr>
          <p:cNvPr id="1165315"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228600" y="152400"/>
            <a:ext cx="3048000" cy="601218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65317" name="Picture 5" descr="p95a5b"/>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a:xfrm>
            <a:off x="4191000" y="1295400"/>
            <a:ext cx="4876691" cy="438264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78493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2"/>
          <p:cNvSpPr>
            <a:spLocks noGrp="1" noChangeArrowheads="1"/>
          </p:cNvSpPr>
          <p:nvPr>
            <p:ph type="title"/>
          </p:nvPr>
        </p:nvSpPr>
        <p:spPr>
          <a:xfrm>
            <a:off x="685800" y="457200"/>
            <a:ext cx="7715250" cy="685800"/>
          </a:xfrm>
          <a:noFill/>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normAutofit/>
          </a:bodyPr>
          <a:lstStyle/>
          <a:p>
            <a:pPr algn="ctr"/>
            <a:r>
              <a:rPr lang="en-US" sz="3200" dirty="0">
                <a:solidFill>
                  <a:schemeClr val="bg1"/>
                </a:solidFill>
                <a:latin typeface="Tahoma" pitchFamily="34" charset="0"/>
              </a:rPr>
              <a:t>Comparison of Time Transfer Signals</a:t>
            </a:r>
            <a:endParaRPr lang="en-US" sz="3200" dirty="0">
              <a:solidFill>
                <a:schemeClr val="bg1"/>
              </a:solidFill>
              <a:effectLst>
                <a:outerShdw blurRad="38100" dist="38100" dir="2700000" algn="tl">
                  <a:srgbClr val="C0C0C0"/>
                </a:outerShdw>
              </a:effectLst>
              <a:latin typeface="Tahoma" pitchFamily="34" charset="0"/>
            </a:endParaRPr>
          </a:p>
        </p:txBody>
      </p:sp>
      <p:graphicFrame>
        <p:nvGraphicFramePr>
          <p:cNvPr id="1167411" name="Group 51"/>
          <p:cNvGraphicFramePr>
            <a:graphicFrameLocks noGrp="1"/>
          </p:cNvGraphicFramePr>
          <p:nvPr>
            <p:ph type="tbl" idx="1"/>
            <p:extLst>
              <p:ext uri="{D42A27DB-BD31-4B8C-83A1-F6EECF244321}">
                <p14:modId xmlns:p14="http://schemas.microsoft.com/office/powerpoint/2010/main" val="3048633828"/>
              </p:ext>
            </p:extLst>
          </p:nvPr>
        </p:nvGraphicFramePr>
        <p:xfrm>
          <a:off x="228600" y="1447799"/>
          <a:ext cx="8686800" cy="4419602"/>
        </p:xfrm>
        <a:graphic>
          <a:graphicData uri="http://schemas.openxmlformats.org/drawingml/2006/table">
            <a:tbl>
              <a:tblPr/>
              <a:tblGrid>
                <a:gridCol w="1738043"/>
                <a:gridCol w="1736336"/>
                <a:gridCol w="1738043"/>
                <a:gridCol w="1736335"/>
                <a:gridCol w="1738043"/>
              </a:tblGrid>
              <a:tr h="882934">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2000" b="0" i="0" u="none" strike="noStrike" cap="none" normalizeH="0" baseline="0" dirty="0" smtClean="0">
                          <a:ln>
                            <a:noFill/>
                          </a:ln>
                          <a:solidFill>
                            <a:schemeClr val="bg1"/>
                          </a:solidFill>
                          <a:effectLst/>
                          <a:latin typeface="Arial" pitchFamily="34" charset="0"/>
                        </a:rPr>
                        <a:t>Type of Signal</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2000" b="0" i="0" u="none" strike="noStrike" cap="none" normalizeH="0" baseline="0" dirty="0" smtClean="0">
                          <a:ln>
                            <a:noFill/>
                          </a:ln>
                          <a:solidFill>
                            <a:schemeClr val="bg1"/>
                          </a:solidFill>
                          <a:effectLst/>
                          <a:latin typeface="Arial" pitchFamily="34" charset="0"/>
                        </a:rPr>
                        <a:t>Spectrum</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2000" b="0" i="0" u="none" strike="noStrike" cap="none" normalizeH="0" baseline="0" dirty="0" smtClean="0">
                          <a:ln>
                            <a:noFill/>
                          </a:ln>
                          <a:solidFill>
                            <a:schemeClr val="bg1"/>
                          </a:solidFill>
                          <a:effectLst/>
                          <a:latin typeface="Arial" pitchFamily="34" charset="0"/>
                        </a:rPr>
                        <a:t>Coverage of single system</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2000" b="0" i="0" u="none" strike="noStrike" cap="none" normalizeH="0" baseline="0" dirty="0" smtClean="0">
                          <a:ln>
                            <a:noFill/>
                          </a:ln>
                          <a:solidFill>
                            <a:schemeClr val="bg1"/>
                          </a:solidFill>
                          <a:effectLst/>
                          <a:latin typeface="Arial" pitchFamily="34" charset="0"/>
                        </a:rPr>
                        <a:t>Stability</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2000" b="0" i="0" u="none" strike="noStrike" cap="none" normalizeH="0" baseline="0" dirty="0" smtClean="0">
                          <a:ln>
                            <a:noFill/>
                          </a:ln>
                          <a:solidFill>
                            <a:schemeClr val="bg1"/>
                          </a:solidFill>
                          <a:effectLst/>
                          <a:latin typeface="Arial" pitchFamily="34" charset="0"/>
                        </a:rPr>
                        <a:t>Reliability of Reception</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2"/>
                    </a:solidFill>
                  </a:tcPr>
                </a:tc>
              </a:tr>
              <a:tr h="884578">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2000" b="0" i="0" u="none" strike="noStrike" cap="none" normalizeH="0" baseline="0" dirty="0" smtClean="0">
                          <a:ln>
                            <a:noFill/>
                          </a:ln>
                          <a:solidFill>
                            <a:schemeClr val="bg1"/>
                          </a:solidFill>
                          <a:effectLst/>
                          <a:latin typeface="Arial" pitchFamily="34" charset="0"/>
                        </a:rPr>
                        <a:t>Skywave</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dirty="0" smtClean="0">
                          <a:ln>
                            <a:noFill/>
                          </a:ln>
                          <a:solidFill>
                            <a:schemeClr val="tx1"/>
                          </a:solidFill>
                          <a:effectLst/>
                          <a:latin typeface="Arial" pitchFamily="34" charset="0"/>
                        </a:rPr>
                        <a:t>MF, HF</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dirty="0" smtClean="0">
                          <a:ln>
                            <a:noFill/>
                          </a:ln>
                          <a:solidFill>
                            <a:schemeClr val="tx1"/>
                          </a:solidFill>
                          <a:effectLst/>
                          <a:latin typeface="Arial" pitchFamily="34" charset="0"/>
                        </a:rPr>
                        <a:t>Good</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smtClean="0">
                          <a:ln>
                            <a:noFill/>
                          </a:ln>
                          <a:solidFill>
                            <a:schemeClr val="tx1"/>
                          </a:solidFill>
                          <a:effectLst/>
                          <a:latin typeface="Arial" pitchFamily="34" charset="0"/>
                        </a:rPr>
                        <a:t>Poor</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smtClean="0">
                          <a:ln>
                            <a:noFill/>
                          </a:ln>
                          <a:solidFill>
                            <a:schemeClr val="tx1"/>
                          </a:solidFill>
                          <a:effectLst/>
                          <a:latin typeface="Arial" pitchFamily="34" charset="0"/>
                        </a:rPr>
                        <a:t>Poor</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884578">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2000" b="0" i="0" u="none" strike="noStrike" cap="none" normalizeH="0" baseline="0" dirty="0" smtClean="0">
                          <a:ln>
                            <a:noFill/>
                          </a:ln>
                          <a:solidFill>
                            <a:schemeClr val="bg1"/>
                          </a:solidFill>
                          <a:effectLst/>
                          <a:latin typeface="Arial" pitchFamily="34" charset="0"/>
                        </a:rPr>
                        <a:t>Groundwave</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smtClean="0">
                          <a:ln>
                            <a:noFill/>
                          </a:ln>
                          <a:solidFill>
                            <a:schemeClr val="tx1"/>
                          </a:solidFill>
                          <a:effectLst/>
                          <a:latin typeface="Arial" pitchFamily="34" charset="0"/>
                        </a:rPr>
                        <a:t>VLF, LF</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dirty="0" smtClean="0">
                          <a:ln>
                            <a:noFill/>
                          </a:ln>
                          <a:solidFill>
                            <a:schemeClr val="tx1"/>
                          </a:solidFill>
                          <a:effectLst/>
                          <a:latin typeface="Arial" pitchFamily="34" charset="0"/>
                        </a:rPr>
                        <a:t>Good</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dirty="0" smtClean="0">
                          <a:ln>
                            <a:noFill/>
                          </a:ln>
                          <a:solidFill>
                            <a:schemeClr val="tx1"/>
                          </a:solidFill>
                          <a:effectLst/>
                          <a:latin typeface="Arial" pitchFamily="34" charset="0"/>
                        </a:rPr>
                        <a:t>Good</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dirty="0" smtClean="0">
                          <a:ln>
                            <a:noFill/>
                          </a:ln>
                          <a:solidFill>
                            <a:schemeClr val="tx1"/>
                          </a:solidFill>
                          <a:effectLst/>
                          <a:latin typeface="Arial" pitchFamily="34" charset="0"/>
                        </a:rPr>
                        <a:t>Good</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884578">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2000" b="0" i="0" u="none" strike="noStrike" cap="none" normalizeH="0" baseline="0" dirty="0" smtClean="0">
                          <a:ln>
                            <a:noFill/>
                          </a:ln>
                          <a:solidFill>
                            <a:schemeClr val="bg1"/>
                          </a:solidFill>
                          <a:effectLst/>
                          <a:latin typeface="Arial" pitchFamily="34" charset="0"/>
                        </a:rPr>
                        <a:t>Line-of-sight</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smtClean="0">
                          <a:ln>
                            <a:noFill/>
                          </a:ln>
                          <a:solidFill>
                            <a:schemeClr val="tx1"/>
                          </a:solidFill>
                          <a:effectLst/>
                          <a:latin typeface="Arial" pitchFamily="34" charset="0"/>
                        </a:rPr>
                        <a:t>VHF, UHF</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smtClean="0">
                          <a:ln>
                            <a:noFill/>
                          </a:ln>
                          <a:solidFill>
                            <a:schemeClr val="tx1"/>
                          </a:solidFill>
                          <a:effectLst/>
                          <a:latin typeface="Arial" pitchFamily="34" charset="0"/>
                        </a:rPr>
                        <a:t>Poor</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dirty="0" smtClean="0">
                          <a:ln>
                            <a:noFill/>
                          </a:ln>
                          <a:solidFill>
                            <a:schemeClr val="tx1"/>
                          </a:solidFill>
                          <a:effectLst/>
                          <a:latin typeface="Arial" pitchFamily="34" charset="0"/>
                        </a:rPr>
                        <a:t>Excellent</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dirty="0" smtClean="0">
                          <a:ln>
                            <a:noFill/>
                          </a:ln>
                          <a:solidFill>
                            <a:schemeClr val="tx1"/>
                          </a:solidFill>
                          <a:effectLst/>
                          <a:latin typeface="Arial" pitchFamily="34" charset="0"/>
                        </a:rPr>
                        <a:t>Excellent</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882934">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2000" b="0" i="0" u="none" strike="noStrike" cap="none" normalizeH="0" baseline="0" dirty="0" smtClean="0">
                          <a:ln>
                            <a:noFill/>
                          </a:ln>
                          <a:solidFill>
                            <a:schemeClr val="bg1"/>
                          </a:solidFill>
                          <a:effectLst/>
                          <a:latin typeface="Arial" pitchFamily="34" charset="0"/>
                        </a:rPr>
                        <a:t>Satellite</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smtClean="0">
                          <a:ln>
                            <a:noFill/>
                          </a:ln>
                          <a:solidFill>
                            <a:schemeClr val="tx1"/>
                          </a:solidFill>
                          <a:effectLst/>
                          <a:latin typeface="Arial" pitchFamily="34" charset="0"/>
                        </a:rPr>
                        <a:t>UHF</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smtClean="0">
                          <a:ln>
                            <a:noFill/>
                          </a:ln>
                          <a:solidFill>
                            <a:schemeClr val="tx1"/>
                          </a:solidFill>
                          <a:effectLst/>
                          <a:latin typeface="Arial" pitchFamily="34" charset="0"/>
                        </a:rPr>
                        <a:t>Excellent</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smtClean="0">
                          <a:ln>
                            <a:noFill/>
                          </a:ln>
                          <a:solidFill>
                            <a:schemeClr val="tx1"/>
                          </a:solidFill>
                          <a:effectLst/>
                          <a:latin typeface="Arial" pitchFamily="34" charset="0"/>
                        </a:rPr>
                        <a:t>Excellent</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0" i="0" u="none" strike="noStrike" cap="none" normalizeH="0" baseline="0" dirty="0" smtClean="0">
                          <a:ln>
                            <a:noFill/>
                          </a:ln>
                          <a:solidFill>
                            <a:schemeClr val="tx1"/>
                          </a:solidFill>
                          <a:effectLst/>
                          <a:latin typeface="Arial" pitchFamily="34" charset="0"/>
                        </a:rPr>
                        <a:t>Excellent</a:t>
                      </a:r>
                    </a:p>
                  </a:txBody>
                  <a:tcPr marL="90488" marR="90488" marT="44450" marB="44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FF00"/>
                    </a:solidFill>
                  </a:tcPr>
                </a:tc>
              </a:tr>
            </a:tbl>
          </a:graphicData>
        </a:graphic>
      </p:graphicFrame>
    </p:spTree>
    <p:extLst>
      <p:ext uri="{BB962C8B-B14F-4D97-AF65-F5344CB8AC3E}">
        <p14:creationId xmlns:p14="http://schemas.microsoft.com/office/powerpoint/2010/main" val="1816304935"/>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0</TotalTime>
  <Pages>6</Pages>
  <Words>4163</Words>
  <Application>Microsoft Office PowerPoint</Application>
  <PresentationFormat>Letter Paper (8.5x11 in)</PresentationFormat>
  <Paragraphs>513</Paragraphs>
  <Slides>76</Slides>
  <Notes>31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76</vt:i4>
      </vt:variant>
    </vt:vector>
  </HeadingPairs>
  <TitlesOfParts>
    <vt:vector size="80" baseType="lpstr">
      <vt:lpstr>Waveform</vt:lpstr>
      <vt:lpstr>MathType 6.0 Equation</vt:lpstr>
      <vt:lpstr>Equation</vt:lpstr>
      <vt:lpstr>Document</vt:lpstr>
      <vt:lpstr>The Global Positioning System (GPS) </vt:lpstr>
      <vt:lpstr>Why do satellite signals work better than ground signals for time transfer?</vt:lpstr>
      <vt:lpstr>Ground-based signals</vt:lpstr>
      <vt:lpstr>LF Radio</vt:lpstr>
      <vt:lpstr>LF Radio Propagation </vt:lpstr>
      <vt:lpstr>Disadvantages of LF</vt:lpstr>
      <vt:lpstr>Satellite Signals</vt:lpstr>
      <vt:lpstr>Satellite Radio Propagation</vt:lpstr>
      <vt:lpstr>Comparison of Time Transfer Signals</vt:lpstr>
      <vt:lpstr>What is GPS?</vt:lpstr>
      <vt:lpstr>What is GPS?</vt:lpstr>
      <vt:lpstr>GPS History</vt:lpstr>
      <vt:lpstr>Why can GPS be trusted as a reference for measuring position, distance, and time?</vt:lpstr>
      <vt:lpstr>GPS Satellites</vt:lpstr>
      <vt:lpstr>GPS Control Segment</vt:lpstr>
      <vt:lpstr>How does GPS Work?</vt:lpstr>
      <vt:lpstr>GPS Signal Structure</vt:lpstr>
      <vt:lpstr>GPS Modulation</vt:lpstr>
      <vt:lpstr>Spread Spectrum Communication</vt:lpstr>
      <vt:lpstr>Relativistic Effects in GPS</vt:lpstr>
      <vt:lpstr>GPS Signal (L1 band, C/A Code)</vt:lpstr>
      <vt:lpstr>GPS L1 C/A Signal (Time-Domain)</vt:lpstr>
      <vt:lpstr>GPS Positioning</vt:lpstr>
      <vt:lpstr>Positioning Example with One Transmitter</vt:lpstr>
      <vt:lpstr>Positioning Example with Two Transmitters</vt:lpstr>
      <vt:lpstr>Positioning Example with Three Transmitters</vt:lpstr>
      <vt:lpstr>GPS Positioning - II</vt:lpstr>
      <vt:lpstr>Pseudo-Random Noise (PRN) Codes</vt:lpstr>
      <vt:lpstr>Pseudorange Measurements</vt:lpstr>
      <vt:lpstr>Ranging</vt:lpstr>
      <vt:lpstr>PowerPoint Presentation</vt:lpstr>
      <vt:lpstr>PowerPoint Presentation</vt:lpstr>
      <vt:lpstr>How accurate is GPS positioning? </vt:lpstr>
      <vt:lpstr>Finding Position &amp; Time </vt:lpstr>
      <vt:lpstr>User Equivalent Range Error (UERE)</vt:lpstr>
      <vt:lpstr>PowerPoint Presentation</vt:lpstr>
      <vt:lpstr>Dilution of Precision (DOP)</vt:lpstr>
      <vt:lpstr>GPS Positioning Accuracy Specifications</vt:lpstr>
      <vt:lpstr>Recent Measurements of Horizontal Accuracy</vt:lpstr>
      <vt:lpstr>How accurate is GPS time?</vt:lpstr>
      <vt:lpstr>What is GPS Time?</vt:lpstr>
      <vt:lpstr>PowerPoint Presentation</vt:lpstr>
      <vt:lpstr>GPS Disciplined Oscillators</vt:lpstr>
      <vt:lpstr>Disciplined Oscillators</vt:lpstr>
      <vt:lpstr> GPS Disciplined Oscillators (GPSDO) </vt:lpstr>
      <vt:lpstr>PowerPoint Presentation</vt:lpstr>
      <vt:lpstr>GPS Antennas</vt:lpstr>
      <vt:lpstr>How a GPSDO Works</vt:lpstr>
      <vt:lpstr>GPSDO (steered local oscillator, no synthesizer)</vt:lpstr>
      <vt:lpstr>GPSDO (unsteered local oscillator, synthesizer) </vt:lpstr>
      <vt:lpstr>OCXO with and without GPS – crossover point</vt:lpstr>
      <vt:lpstr>GPSDO Performance</vt:lpstr>
      <vt:lpstr>GPSDO Performance</vt:lpstr>
      <vt:lpstr>PowerPoint Presentation</vt:lpstr>
      <vt:lpstr>PowerPoint Presentation</vt:lpstr>
      <vt:lpstr>PowerPoint Presentation</vt:lpstr>
      <vt:lpstr>PowerPoint Presentation</vt:lpstr>
      <vt:lpstr>PowerPoint Presentation</vt:lpstr>
      <vt:lpstr>GPSDO vs. Cesium, Pros &amp; Cons</vt:lpstr>
      <vt:lpstr>How reliable is GPS?</vt:lpstr>
      <vt:lpstr>PowerPoint Presentation</vt:lpstr>
      <vt:lpstr>GPS Vulnerabilities</vt:lpstr>
      <vt:lpstr>An example of unintentional interference from another GPS antenna</vt:lpstr>
      <vt:lpstr>Low-cost, low-power GPS jammers are illegal but easy to obtain </vt:lpstr>
      <vt:lpstr>PowerPoint Presentation</vt:lpstr>
      <vt:lpstr>GPSDO Holdover Capability</vt:lpstr>
      <vt:lpstr>This GPSDO quickly became a free running rubidium oscillator (1  10-9) when GPS was lost, with no apparent holdover capability.  A TCXO without holdover capability would likely be 100 to 1000 times less accurate.</vt:lpstr>
      <vt:lpstr>The Future of GPS: New products and new signals </vt:lpstr>
      <vt:lpstr>PowerPoint Presentation</vt:lpstr>
      <vt:lpstr>PowerPoint Presentation</vt:lpstr>
      <vt:lpstr>PowerPoint Presentation</vt:lpstr>
      <vt:lpstr>PowerPoint Presentation</vt:lpstr>
      <vt:lpstr>PowerPoint Presentation</vt:lpstr>
      <vt:lpstr>L2C, a new civil GPS signal</vt:lpstr>
      <vt:lpstr>Third Civil Signal (L5)</vt:lpstr>
      <vt:lpstr>L1C</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2012-10-07T00:45:11Z</dcterms:created>
  <dcterms:modified xsi:type="dcterms:W3CDTF">2012-10-11T00:17:37Z</dcterms:modified>
</cp:coreProperties>
</file>