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385" r:id="rId2"/>
    <p:sldId id="1734" r:id="rId3"/>
    <p:sldId id="1736" r:id="rId4"/>
    <p:sldId id="1735" r:id="rId5"/>
    <p:sldId id="1737" r:id="rId6"/>
    <p:sldId id="1723" r:id="rId7"/>
    <p:sldId id="1406" r:id="rId8"/>
    <p:sldId id="891" r:id="rId9"/>
    <p:sldId id="1741" r:id="rId10"/>
    <p:sldId id="1724" r:id="rId11"/>
    <p:sldId id="1740" r:id="rId12"/>
    <p:sldId id="1795" r:id="rId13"/>
    <p:sldId id="1796" r:id="rId14"/>
    <p:sldId id="1797" r:id="rId15"/>
    <p:sldId id="1799" r:id="rId16"/>
    <p:sldId id="1742" r:id="rId17"/>
    <p:sldId id="1794" r:id="rId18"/>
    <p:sldId id="1800" r:id="rId19"/>
    <p:sldId id="1801" r:id="rId20"/>
    <p:sldId id="1802" r:id="rId21"/>
    <p:sldId id="1803" r:id="rId22"/>
    <p:sldId id="1804" r:id="rId23"/>
    <p:sldId id="1805" r:id="rId24"/>
    <p:sldId id="1806" r:id="rId25"/>
    <p:sldId id="1807" r:id="rId26"/>
    <p:sldId id="1707" r:id="rId27"/>
    <p:sldId id="1445" r:id="rId28"/>
    <p:sldId id="1728" r:id="rId29"/>
    <p:sldId id="1710" r:id="rId30"/>
    <p:sldId id="1711" r:id="rId31"/>
    <p:sldId id="1714" r:id="rId32"/>
    <p:sldId id="1713" r:id="rId33"/>
    <p:sldId id="1722" r:id="rId34"/>
    <p:sldId id="1726" r:id="rId35"/>
    <p:sldId id="1788" r:id="rId36"/>
    <p:sldId id="1791" r:id="rId37"/>
    <p:sldId id="1408" r:id="rId38"/>
    <p:sldId id="1354" r:id="rId39"/>
    <p:sldId id="1357" r:id="rId40"/>
    <p:sldId id="1543" r:id="rId41"/>
    <p:sldId id="1792" r:id="rId42"/>
    <p:sldId id="1793" r:id="rId43"/>
    <p:sldId id="1808" r:id="rId44"/>
    <p:sldId id="1809" r:id="rId45"/>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rgbClr val="111111"/>
        </a:solidFill>
        <a:latin typeface="Arial" pitchFamily="34" charset="0"/>
        <a:ea typeface="+mn-ea"/>
        <a:cs typeface="+mn-cs"/>
      </a:defRPr>
    </a:lvl1pPr>
    <a:lvl2pPr marL="457200" algn="ctr" rtl="0" eaLnBrk="0" fontAlgn="base" hangingPunct="0">
      <a:spcBef>
        <a:spcPct val="0"/>
      </a:spcBef>
      <a:spcAft>
        <a:spcPct val="0"/>
      </a:spcAft>
      <a:defRPr sz="2400" kern="1200">
        <a:solidFill>
          <a:srgbClr val="111111"/>
        </a:solidFill>
        <a:latin typeface="Arial" pitchFamily="34" charset="0"/>
        <a:ea typeface="+mn-ea"/>
        <a:cs typeface="+mn-cs"/>
      </a:defRPr>
    </a:lvl2pPr>
    <a:lvl3pPr marL="914400" algn="ctr" rtl="0" eaLnBrk="0" fontAlgn="base" hangingPunct="0">
      <a:spcBef>
        <a:spcPct val="0"/>
      </a:spcBef>
      <a:spcAft>
        <a:spcPct val="0"/>
      </a:spcAft>
      <a:defRPr sz="2400" kern="1200">
        <a:solidFill>
          <a:srgbClr val="111111"/>
        </a:solidFill>
        <a:latin typeface="Arial" pitchFamily="34" charset="0"/>
        <a:ea typeface="+mn-ea"/>
        <a:cs typeface="+mn-cs"/>
      </a:defRPr>
    </a:lvl3pPr>
    <a:lvl4pPr marL="1371600" algn="ctr" rtl="0" eaLnBrk="0" fontAlgn="base" hangingPunct="0">
      <a:spcBef>
        <a:spcPct val="0"/>
      </a:spcBef>
      <a:spcAft>
        <a:spcPct val="0"/>
      </a:spcAft>
      <a:defRPr sz="2400" kern="1200">
        <a:solidFill>
          <a:srgbClr val="111111"/>
        </a:solidFill>
        <a:latin typeface="Arial" pitchFamily="34" charset="0"/>
        <a:ea typeface="+mn-ea"/>
        <a:cs typeface="+mn-cs"/>
      </a:defRPr>
    </a:lvl4pPr>
    <a:lvl5pPr marL="1828800" algn="ctr" rtl="0" eaLnBrk="0" fontAlgn="base" hangingPunct="0">
      <a:spcBef>
        <a:spcPct val="0"/>
      </a:spcBef>
      <a:spcAft>
        <a:spcPct val="0"/>
      </a:spcAft>
      <a:defRPr sz="2400" kern="1200">
        <a:solidFill>
          <a:srgbClr val="111111"/>
        </a:solidFill>
        <a:latin typeface="Arial" pitchFamily="34" charset="0"/>
        <a:ea typeface="+mn-ea"/>
        <a:cs typeface="+mn-cs"/>
      </a:defRPr>
    </a:lvl5pPr>
    <a:lvl6pPr marL="2286000" algn="l" defTabSz="914400" rtl="0" eaLnBrk="1" latinLnBrk="0" hangingPunct="1">
      <a:defRPr sz="2400" kern="1200">
        <a:solidFill>
          <a:srgbClr val="111111"/>
        </a:solidFill>
        <a:latin typeface="Arial" pitchFamily="34" charset="0"/>
        <a:ea typeface="+mn-ea"/>
        <a:cs typeface="+mn-cs"/>
      </a:defRPr>
    </a:lvl6pPr>
    <a:lvl7pPr marL="2743200" algn="l" defTabSz="914400" rtl="0" eaLnBrk="1" latinLnBrk="0" hangingPunct="1">
      <a:defRPr sz="2400" kern="1200">
        <a:solidFill>
          <a:srgbClr val="111111"/>
        </a:solidFill>
        <a:latin typeface="Arial" pitchFamily="34" charset="0"/>
        <a:ea typeface="+mn-ea"/>
        <a:cs typeface="+mn-cs"/>
      </a:defRPr>
    </a:lvl7pPr>
    <a:lvl8pPr marL="3200400" algn="l" defTabSz="914400" rtl="0" eaLnBrk="1" latinLnBrk="0" hangingPunct="1">
      <a:defRPr sz="2400" kern="1200">
        <a:solidFill>
          <a:srgbClr val="111111"/>
        </a:solidFill>
        <a:latin typeface="Arial" pitchFamily="34" charset="0"/>
        <a:ea typeface="+mn-ea"/>
        <a:cs typeface="+mn-cs"/>
      </a:defRPr>
    </a:lvl8pPr>
    <a:lvl9pPr marL="3657600" algn="l" defTabSz="914400" rtl="0" eaLnBrk="1" latinLnBrk="0" hangingPunct="1">
      <a:defRPr sz="2400" kern="1200">
        <a:solidFill>
          <a:srgbClr val="111111"/>
        </a:solidFill>
        <a:latin typeface="Arial" pitchFamily="34" charset="0"/>
        <a:ea typeface="+mn-ea"/>
        <a:cs typeface="+mn-cs"/>
      </a:defRPr>
    </a:lvl9pPr>
  </p:defaultTextStyle>
  <p:extLst>
    <p:ext uri="{521415D9-36F7-43E2-AB2F-B90AF26B5E84}">
      <p14:sectionLst xmlns:p14="http://schemas.microsoft.com/office/powerpoint/2010/main">
        <p14:section name="Default Section" id="{D552A626-5C87-465A-9111-019A2F155480}">
          <p14:sldIdLst>
            <p14:sldId id="385"/>
            <p14:sldId id="1734"/>
            <p14:sldId id="1736"/>
            <p14:sldId id="1735"/>
            <p14:sldId id="1737"/>
            <p14:sldId id="1723"/>
            <p14:sldId id="1406"/>
            <p14:sldId id="891"/>
            <p14:sldId id="1741"/>
            <p14:sldId id="1724"/>
            <p14:sldId id="1740"/>
            <p14:sldId id="1795"/>
            <p14:sldId id="1796"/>
            <p14:sldId id="1797"/>
            <p14:sldId id="1799"/>
            <p14:sldId id="1742"/>
            <p14:sldId id="1794"/>
            <p14:sldId id="1800"/>
            <p14:sldId id="1801"/>
            <p14:sldId id="1802"/>
            <p14:sldId id="1803"/>
            <p14:sldId id="1804"/>
            <p14:sldId id="1805"/>
            <p14:sldId id="1806"/>
          </p14:sldIdLst>
        </p14:section>
        <p14:section name="Untitled Section" id="{9891F0B7-426D-4C67-B59C-70175446E818}">
          <p14:sldIdLst/>
        </p14:section>
        <p14:section name="Untitled Section" id="{7DA17EDC-ED1C-4478-BDC1-0B70697304AF}">
          <p14:sldIdLst/>
        </p14:section>
        <p14:section name="Untitled Section" id="{444C2C30-571B-46DF-927D-91CB0846BA12}">
          <p14:sldIdLst>
            <p14:sldId id="1807"/>
            <p14:sldId id="1707"/>
            <p14:sldId id="1445"/>
            <p14:sldId id="1728"/>
            <p14:sldId id="1710"/>
            <p14:sldId id="1711"/>
            <p14:sldId id="1714"/>
            <p14:sldId id="1713"/>
            <p14:sldId id="1722"/>
            <p14:sldId id="1726"/>
            <p14:sldId id="1788"/>
            <p14:sldId id="1791"/>
            <p14:sldId id="1408"/>
            <p14:sldId id="1354"/>
            <p14:sldId id="1357"/>
            <p14:sldId id="1543"/>
            <p14:sldId id="1792"/>
            <p14:sldId id="1793"/>
            <p14:sldId id="1808"/>
            <p14:sldId id="18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B2B2B2"/>
    <a:srgbClr val="CCECFF"/>
    <a:srgbClr val="111111"/>
    <a:srgbClr val="FFFFCC"/>
    <a:srgbClr val="FFFFFF"/>
    <a:srgbClr val="FAFD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91" autoAdjust="0"/>
    <p:restoredTop sz="99546" autoAdjust="0"/>
  </p:normalViewPr>
  <p:slideViewPr>
    <p:cSldViewPr>
      <p:cViewPr>
        <p:scale>
          <a:sx n="90" d="100"/>
          <a:sy n="90" d="100"/>
        </p:scale>
        <p:origin x="-2394" y="-60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4002"/>
    </p:cViewPr>
  </p:sorterViewPr>
  <p:notesViewPr>
    <p:cSldViewPr>
      <p:cViewPr>
        <p:scale>
          <a:sx n="100" d="100"/>
          <a:sy n="100" d="100"/>
        </p:scale>
        <p:origin x="-1470" y="8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ldNum" sz="quarter" idx="3"/>
          </p:nvPr>
        </p:nvSpPr>
        <p:spPr bwMode="auto">
          <a:xfrm>
            <a:off x="1981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r>
              <a:rPr lang="en-US"/>
              <a:t>9-</a:t>
            </a:r>
            <a:fld id="{D80617DD-A90E-44BE-916F-FEDFD60086AA}" type="slidenum">
              <a:rPr lang="en-US"/>
              <a:pPr/>
              <a:t>‹#›</a:t>
            </a:fld>
            <a:endParaRPr lang="en-US"/>
          </a:p>
        </p:txBody>
      </p:sp>
    </p:spTree>
    <p:extLst>
      <p:ext uri="{BB962C8B-B14F-4D97-AF65-F5344CB8AC3E}">
        <p14:creationId xmlns:p14="http://schemas.microsoft.com/office/powerpoint/2010/main" val="1552822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4181758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1218" name="Rectangle 2"/>
          <p:cNvSpPr>
            <a:spLocks noGrp="1" noChangeArrowheads="1"/>
          </p:cNvSpPr>
          <p:nvPr>
            <p:ph type="body" idx="1"/>
          </p:nvPr>
        </p:nvSpPr>
        <p:spPr>
          <a:xfrm>
            <a:off x="685800" y="4343400"/>
            <a:ext cx="5486400" cy="4114800"/>
          </a:xfrm>
        </p:spPr>
        <p:txBody>
          <a:bodyPr lIns="91432" tIns="45716" rIns="91432" bIns="45716"/>
          <a:lstStyle/>
          <a:p>
            <a:endParaRPr lang="en-US"/>
          </a:p>
        </p:txBody>
      </p:sp>
      <p:sp>
        <p:nvSpPr>
          <p:cNvPr id="2441219" name="Rectangle 3"/>
          <p:cNvSpPr>
            <a:spLocks noGrp="1" noRot="1" noChangeAspect="1" noChangeArrowheads="1" noTextEdit="1"/>
          </p:cNvSpPr>
          <p:nvPr>
            <p:ph type="sldImg"/>
          </p:nvPr>
        </p:nvSpPr>
        <p:spPr>
          <a:xfrm>
            <a:off x="1144588" y="685800"/>
            <a:ext cx="4572000" cy="34290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98" name="Rectangle 2"/>
          <p:cNvSpPr>
            <a:spLocks noGrp="1" noRot="1" noChangeAspect="1" noChangeArrowheads="1" noTextEdit="1"/>
          </p:cNvSpPr>
          <p:nvPr>
            <p:ph type="sldImg"/>
          </p:nvPr>
        </p:nvSpPr>
        <p:spPr>
          <a:xfrm>
            <a:off x="1144588" y="687388"/>
            <a:ext cx="4570412" cy="3427412"/>
          </a:xfrm>
          <a:ln/>
        </p:spPr>
      </p:sp>
      <p:sp>
        <p:nvSpPr>
          <p:cNvPr id="1744899" name="Rectangle 3"/>
          <p:cNvSpPr>
            <a:spLocks noGrp="1" noChangeArrowheads="1"/>
          </p:cNvSpPr>
          <p:nvPr>
            <p:ph type="body" idx="1"/>
          </p:nvPr>
        </p:nvSpPr>
        <p:spPr>
          <a:xfrm>
            <a:off x="685800" y="4343400"/>
            <a:ext cx="5486400" cy="4113213"/>
          </a:xfrm>
        </p:spPr>
        <p:txBody>
          <a:bodyPr/>
          <a:lstStyle/>
          <a:p>
            <a:endParaRPr lang="en-US" sz="1000">
              <a:solidFill>
                <a:schemeClr val="accent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42" name="Rectangle 2"/>
          <p:cNvSpPr>
            <a:spLocks noGrp="1" noRot="1" noChangeAspect="1" noChangeArrowheads="1" noTextEdit="1"/>
          </p:cNvSpPr>
          <p:nvPr>
            <p:ph type="sldImg"/>
          </p:nvPr>
        </p:nvSpPr>
        <p:spPr>
          <a:xfrm>
            <a:off x="1146175" y="687388"/>
            <a:ext cx="4567238" cy="3427412"/>
          </a:xfrm>
          <a:ln/>
        </p:spPr>
      </p:sp>
      <p:sp>
        <p:nvSpPr>
          <p:cNvPr id="1955843" name="Rectangle 3"/>
          <p:cNvSpPr>
            <a:spLocks noGrp="1" noChangeArrowheads="1"/>
          </p:cNvSpPr>
          <p:nvPr>
            <p:ph type="body" idx="1"/>
          </p:nvPr>
        </p:nvSpPr>
        <p:spPr>
          <a:xfrm>
            <a:off x="686112" y="4343400"/>
            <a:ext cx="5485778" cy="4113235"/>
          </a:xfrm>
        </p:spPr>
        <p:txBody>
          <a:bodyPr/>
          <a:lstStyle/>
          <a:p>
            <a:endParaRPr lang="en-US" sz="1000">
              <a:solidFill>
                <a:schemeClr val="accent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42" name="Rectangle 2"/>
          <p:cNvSpPr>
            <a:spLocks noGrp="1" noRot="1" noChangeAspect="1" noChangeArrowheads="1" noTextEdit="1"/>
          </p:cNvSpPr>
          <p:nvPr>
            <p:ph type="sldImg"/>
          </p:nvPr>
        </p:nvSpPr>
        <p:spPr>
          <a:xfrm>
            <a:off x="1144588" y="687388"/>
            <a:ext cx="4570412" cy="3427412"/>
          </a:xfrm>
          <a:ln/>
        </p:spPr>
      </p:sp>
      <p:sp>
        <p:nvSpPr>
          <p:cNvPr id="1904643" name="Rectangle 3"/>
          <p:cNvSpPr>
            <a:spLocks noGrp="1" noChangeArrowheads="1"/>
          </p:cNvSpPr>
          <p:nvPr>
            <p:ph type="body" idx="1"/>
          </p:nvPr>
        </p:nvSpPr>
        <p:spPr>
          <a:xfrm>
            <a:off x="685800" y="4343400"/>
            <a:ext cx="5486400" cy="4113213"/>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822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4594" name="Rectangle 2"/>
          <p:cNvSpPr>
            <a:spLocks noGrp="1" noRot="1" noChangeAspect="1" noChangeArrowheads="1" noTextEdit="1"/>
          </p:cNvSpPr>
          <p:nvPr>
            <p:ph type="sldImg"/>
          </p:nvPr>
        </p:nvSpPr>
        <p:spPr>
          <a:xfrm>
            <a:off x="1150938" y="692150"/>
            <a:ext cx="4556125" cy="3416300"/>
          </a:xfrm>
          <a:ln/>
        </p:spPr>
      </p:sp>
      <p:sp>
        <p:nvSpPr>
          <p:cNvPr id="241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1762" name="Rectangle 2"/>
          <p:cNvSpPr>
            <a:spLocks noGrp="1" noRot="1" noChangeAspect="1" noChangeArrowheads="1" noTextEdit="1"/>
          </p:cNvSpPr>
          <p:nvPr>
            <p:ph type="sldImg"/>
          </p:nvPr>
        </p:nvSpPr>
        <p:spPr>
          <a:xfrm>
            <a:off x="1150938" y="692150"/>
            <a:ext cx="4556125" cy="3416300"/>
          </a:xfrm>
          <a:ln/>
        </p:spPr>
      </p:sp>
      <p:sp>
        <p:nvSpPr>
          <p:cNvPr id="2421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9714" name="Rectangle 2"/>
          <p:cNvSpPr>
            <a:spLocks noGrp="1" noRot="1" noChangeAspect="1" noChangeArrowheads="1" noTextEdit="1"/>
          </p:cNvSpPr>
          <p:nvPr>
            <p:ph type="sldImg"/>
          </p:nvPr>
        </p:nvSpPr>
        <p:spPr>
          <a:xfrm>
            <a:off x="1150938" y="692150"/>
            <a:ext cx="4556125" cy="3416300"/>
          </a:xfrm>
          <a:ln/>
        </p:spPr>
      </p:sp>
      <p:sp>
        <p:nvSpPr>
          <p:cNvPr id="2419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22" name="Rectangle 2"/>
          <p:cNvSpPr>
            <a:spLocks noGrp="1" noRot="1" noChangeAspect="1" noChangeArrowheads="1" noTextEdit="1"/>
          </p:cNvSpPr>
          <p:nvPr>
            <p:ph type="sldImg"/>
          </p:nvPr>
        </p:nvSpPr>
        <p:spPr>
          <a:xfrm>
            <a:off x="1152525" y="692150"/>
            <a:ext cx="4554538" cy="3416300"/>
          </a:xfrm>
          <a:ln/>
        </p:spPr>
      </p:sp>
      <p:sp>
        <p:nvSpPr>
          <p:cNvPr id="243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8738" name="Rectangle 2"/>
          <p:cNvSpPr>
            <a:spLocks noGrp="1" noRot="1" noChangeAspect="1" noChangeArrowheads="1" noTextEdit="1"/>
          </p:cNvSpPr>
          <p:nvPr>
            <p:ph type="sldImg"/>
          </p:nvPr>
        </p:nvSpPr>
        <p:spPr>
          <a:xfrm>
            <a:off x="1144588" y="687388"/>
            <a:ext cx="4570412" cy="3427412"/>
          </a:xfrm>
          <a:ln/>
        </p:spPr>
      </p:sp>
      <p:sp>
        <p:nvSpPr>
          <p:cNvPr id="1908739" name="Rectangle 3"/>
          <p:cNvSpPr>
            <a:spLocks noGrp="1" noChangeArrowheads="1"/>
          </p:cNvSpPr>
          <p:nvPr>
            <p:ph type="body" idx="1"/>
          </p:nvPr>
        </p:nvSpPr>
        <p:spPr>
          <a:xfrm>
            <a:off x="685800" y="4343400"/>
            <a:ext cx="5486400" cy="4113213"/>
          </a:xfrm>
        </p:spPr>
        <p:txBody>
          <a:bodyPr/>
          <a:lstStyle/>
          <a:p>
            <a:endParaRPr lang="en-US">
              <a:solidFill>
                <a:schemeClr val="accent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754" name="Rectangle 2"/>
          <p:cNvSpPr>
            <a:spLocks noGrp="1" noRot="1" noChangeAspect="1" noChangeArrowheads="1" noTextEdit="1"/>
          </p:cNvSpPr>
          <p:nvPr>
            <p:ph type="sldImg"/>
          </p:nvPr>
        </p:nvSpPr>
        <p:spPr>
          <a:xfrm>
            <a:off x="1144588" y="687388"/>
            <a:ext cx="4570412" cy="3427412"/>
          </a:xfrm>
          <a:ln/>
        </p:spPr>
      </p:sp>
      <p:sp>
        <p:nvSpPr>
          <p:cNvPr id="1738755" name="Rectangle 3"/>
          <p:cNvSpPr>
            <a:spLocks noGrp="1" noChangeArrowheads="1"/>
          </p:cNvSpPr>
          <p:nvPr>
            <p:ph type="body" idx="1"/>
          </p:nvPr>
        </p:nvSpPr>
        <p:spPr>
          <a:xfrm>
            <a:off x="685800" y="4343400"/>
            <a:ext cx="5486400" cy="4113213"/>
          </a:xfrm>
        </p:spPr>
        <p:txBody>
          <a:bodyPr/>
          <a:lstStyle/>
          <a:p>
            <a:endParaRPr lang="en-US" sz="1000">
              <a:solidFill>
                <a:schemeClr val="accent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2179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280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09600"/>
            <a:ext cx="1947863"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7288" y="609600"/>
            <a:ext cx="5691187"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9727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57288" y="1981200"/>
            <a:ext cx="3819525" cy="4114800"/>
          </a:xfrm>
        </p:spPr>
        <p:txBody>
          <a:bodyPr/>
          <a:lstStyle/>
          <a:p>
            <a:endParaRPr lang="en-US"/>
          </a:p>
        </p:txBody>
      </p:sp>
      <p:sp>
        <p:nvSpPr>
          <p:cNvPr id="4" name="Text Placeholder 3"/>
          <p:cNvSpPr>
            <a:spLocks noGrp="1"/>
          </p:cNvSpPr>
          <p:nvPr>
            <p:ph type="body" sz="half" idx="2"/>
          </p:nvPr>
        </p:nvSpPr>
        <p:spPr>
          <a:xfrm>
            <a:off x="5129213"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6509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57288"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29213" y="1981200"/>
            <a:ext cx="3819525" cy="4114800"/>
          </a:xfrm>
        </p:spPr>
        <p:txBody>
          <a:bodyPr/>
          <a:lstStyle/>
          <a:p>
            <a:endParaRPr lang="en-US"/>
          </a:p>
        </p:txBody>
      </p:sp>
    </p:spTree>
    <p:extLst>
      <p:ext uri="{BB962C8B-B14F-4D97-AF65-F5344CB8AC3E}">
        <p14:creationId xmlns:p14="http://schemas.microsoft.com/office/powerpoint/2010/main" val="375826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57288"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29213" y="1981200"/>
            <a:ext cx="38195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29213" y="4114800"/>
            <a:ext cx="38195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360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57288" y="1981200"/>
            <a:ext cx="7791450" cy="4114800"/>
          </a:xfrm>
        </p:spPr>
        <p:txBody>
          <a:bodyPr/>
          <a:lstStyle/>
          <a:p>
            <a:endParaRPr lang="en-US"/>
          </a:p>
        </p:txBody>
      </p:sp>
    </p:spTree>
    <p:extLst>
      <p:ext uri="{BB962C8B-B14F-4D97-AF65-F5344CB8AC3E}">
        <p14:creationId xmlns:p14="http://schemas.microsoft.com/office/powerpoint/2010/main" val="3307722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7288" y="609600"/>
            <a:ext cx="77914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2255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57288"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9213"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4401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81100" y="609600"/>
            <a:ext cx="77152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57288" y="1981200"/>
            <a:ext cx="38195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29213" y="1981200"/>
            <a:ext cx="38195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57288" y="4114800"/>
            <a:ext cx="38195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29213" y="4114800"/>
            <a:ext cx="38195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216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77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6606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57288"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9213"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196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095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153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4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903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872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157288" y="1981200"/>
            <a:ext cx="77914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1181100" y="609600"/>
            <a:ext cx="7715250" cy="1143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61" name="Text Box 37"/>
          <p:cNvSpPr txBox="1">
            <a:spLocks noChangeArrowheads="1"/>
          </p:cNvSpPr>
          <p:nvPr userDrawn="1"/>
        </p:nvSpPr>
        <p:spPr bwMode="auto">
          <a:xfrm>
            <a:off x="2362200" y="6388100"/>
            <a:ext cx="464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488" tIns="44450" rIns="90488" bIns="44450">
            <a:spAutoFit/>
          </a:bodyPr>
          <a:lstStyle/>
          <a:p>
            <a:pPr>
              <a:spcBef>
                <a:spcPct val="50000"/>
              </a:spcBef>
            </a:pPr>
            <a:r>
              <a:rPr lang="en-US" sz="1000"/>
              <a:t>2010 SIM TFWG Workshop and Planning Meeting, Lima, Peru</a:t>
            </a:r>
          </a:p>
          <a:p>
            <a:pPr>
              <a:spcBef>
                <a:spcPct val="50000"/>
              </a:spcBef>
            </a:pPr>
            <a:r>
              <a:rPr lang="en-US" sz="1000"/>
              <a:t>March 9-12, 2010</a:t>
            </a:r>
          </a:p>
        </p:txBody>
      </p:sp>
      <p:pic>
        <p:nvPicPr>
          <p:cNvPr id="1062" name="Picture 38" descr="sim_logo_2009"/>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0" y="6370638"/>
            <a:ext cx="609600" cy="487362"/>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sim_logo_2009"/>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8534400" y="6369050"/>
            <a:ext cx="609600" cy="488950"/>
          </a:xfrm>
          <a:prstGeom prst="rect">
            <a:avLst/>
          </a:prstGeom>
          <a:noFill/>
          <a:extLst>
            <a:ext uri="{909E8E84-426E-40DD-AFC4-6F175D3DCCD1}">
              <a14:hiddenFill xmlns:a14="http://schemas.microsoft.com/office/drawing/2010/main">
                <a:solidFill>
                  <a:srgbClr val="FFFFFF"/>
                </a:solidFill>
              </a14:hiddenFill>
            </a:ext>
          </a:extLst>
        </p:spPr>
      </p:pic>
      <p:sp>
        <p:nvSpPr>
          <p:cNvPr id="1064" name="Line 40"/>
          <p:cNvSpPr>
            <a:spLocks noChangeShapeType="1"/>
          </p:cNvSpPr>
          <p:nvPr userDrawn="1"/>
        </p:nvSpPr>
        <p:spPr bwMode="auto">
          <a:xfrm>
            <a:off x="0" y="6324600"/>
            <a:ext cx="9144000" cy="0"/>
          </a:xfrm>
          <a:prstGeom prst="line">
            <a:avLst/>
          </a:prstGeom>
          <a:noFill/>
          <a:ln w="1270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lIns="90488" tIns="44450" rIns="90488" bIns="44450"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eaLnBrk="0" fontAlgn="base" hangingPunct="0">
        <a:spcBef>
          <a:spcPct val="0"/>
        </a:spcBef>
        <a:spcAft>
          <a:spcPct val="0"/>
        </a:spcAft>
        <a:defRPr sz="4400">
          <a:solidFill>
            <a:schemeClr val="tx2"/>
          </a:solidFill>
          <a:latin typeface="Arial" pitchFamily="34" charset="0"/>
        </a:defRPr>
      </a:lvl6pPr>
      <a:lvl7pPr marL="914400" algn="l" rtl="0" eaLnBrk="0" fontAlgn="base" hangingPunct="0">
        <a:spcBef>
          <a:spcPct val="0"/>
        </a:spcBef>
        <a:spcAft>
          <a:spcPct val="0"/>
        </a:spcAft>
        <a:defRPr sz="4400">
          <a:solidFill>
            <a:schemeClr val="tx2"/>
          </a:solidFill>
          <a:latin typeface="Arial" pitchFamily="34" charset="0"/>
        </a:defRPr>
      </a:lvl7pPr>
      <a:lvl8pPr marL="1371600" algn="l" rtl="0" eaLnBrk="0" fontAlgn="base" hangingPunct="0">
        <a:spcBef>
          <a:spcPct val="0"/>
        </a:spcBef>
        <a:spcAft>
          <a:spcPct val="0"/>
        </a:spcAft>
        <a:defRPr sz="4400">
          <a:solidFill>
            <a:schemeClr val="tx2"/>
          </a:solidFill>
          <a:latin typeface="Arial" pitchFamily="34" charset="0"/>
        </a:defRPr>
      </a:lvl8pPr>
      <a:lvl9pPr marL="1828800" algn="l"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5000"/>
        <a:buFont typeface="Monotype Sorts" pitchFamily="2" charset="2"/>
        <a:buChar char="u"/>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F"/>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2.v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openxmlformats.org/officeDocument/2006/relationships/image" Target="../media/image34.wmf"/><Relationship Id="rId5" Type="http://schemas.openxmlformats.org/officeDocument/2006/relationships/oleObject" Target="../embeddings/oleObject4.bin"/><Relationship Id="rId4" Type="http://schemas.openxmlformats.org/officeDocument/2006/relationships/image" Target="../media/image3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228600" y="609600"/>
            <a:ext cx="8763000" cy="28194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600" b="1" dirty="0" smtClean="0">
                <a:solidFill>
                  <a:srgbClr val="000000"/>
                </a:solidFill>
                <a:latin typeface="Tahoma" pitchFamily="34" charset="0"/>
              </a:rPr>
              <a:t>Common-View Measurements, the SIM Time Network (SIMTN), and Contributing to Coordinated Universal Time (UTC)</a:t>
            </a:r>
            <a:endParaRPr lang="en-US" sz="3600" b="1" dirty="0">
              <a:solidFill>
                <a:srgbClr val="000000"/>
              </a:solidFill>
              <a:effectLst>
                <a:outerShdw blurRad="38100" dist="38100" dir="2700000" algn="tl">
                  <a:srgbClr val="C0C0C0"/>
                </a:outerShdw>
              </a:effectLst>
              <a:latin typeface="Tahoma" pitchFamily="34" charset="0"/>
            </a:endParaRPr>
          </a:p>
        </p:txBody>
      </p:sp>
      <p:sp>
        <p:nvSpPr>
          <p:cNvPr id="3" name="Text Box 1030"/>
          <p:cNvSpPr txBox="1">
            <a:spLocks noChangeArrowheads="1"/>
          </p:cNvSpPr>
          <p:nvPr/>
        </p:nvSpPr>
        <p:spPr bwMode="auto">
          <a:xfrm>
            <a:off x="914400" y="4027714"/>
            <a:ext cx="7543800" cy="178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nSpc>
                <a:spcPct val="70000"/>
              </a:lnSpc>
              <a:spcBef>
                <a:spcPct val="50000"/>
              </a:spcBef>
            </a:pPr>
            <a:r>
              <a:rPr lang="en-US" sz="2000" dirty="0">
                <a:solidFill>
                  <a:schemeClr val="bg2"/>
                </a:solidFill>
                <a:latin typeface="Tahoma" pitchFamily="34" charset="0"/>
              </a:rPr>
              <a:t>Michael </a:t>
            </a:r>
            <a:r>
              <a:rPr lang="en-US" sz="2000" dirty="0" smtClean="0">
                <a:solidFill>
                  <a:schemeClr val="bg2"/>
                </a:solidFill>
                <a:latin typeface="Tahoma" pitchFamily="34" charset="0"/>
              </a:rPr>
              <a:t>Lombardi</a:t>
            </a:r>
          </a:p>
          <a:p>
            <a:pPr>
              <a:lnSpc>
                <a:spcPct val="70000"/>
              </a:lnSpc>
              <a:spcBef>
                <a:spcPct val="50000"/>
              </a:spcBef>
            </a:pPr>
            <a:r>
              <a:rPr lang="en-US" sz="2000" dirty="0" smtClean="0">
                <a:solidFill>
                  <a:schemeClr val="bg2"/>
                </a:solidFill>
                <a:latin typeface="Tahoma" pitchFamily="34" charset="0"/>
              </a:rPr>
              <a:t>Chair, SIM Time and Frequency Metrology Working Group</a:t>
            </a:r>
            <a:endParaRPr lang="en-US" sz="2000" dirty="0">
              <a:solidFill>
                <a:schemeClr val="bg2"/>
              </a:solidFill>
              <a:latin typeface="Tahoma" pitchFamily="34" charset="0"/>
            </a:endParaRPr>
          </a:p>
          <a:p>
            <a:pPr>
              <a:lnSpc>
                <a:spcPct val="70000"/>
              </a:lnSpc>
              <a:spcBef>
                <a:spcPct val="50000"/>
              </a:spcBef>
            </a:pPr>
            <a:r>
              <a:rPr lang="en-US" sz="2000" dirty="0">
                <a:solidFill>
                  <a:schemeClr val="bg2"/>
                </a:solidFill>
                <a:latin typeface="Tahoma" pitchFamily="34" charset="0"/>
              </a:rPr>
              <a:t>National Institute of Standards and Technology (NIST)</a:t>
            </a:r>
          </a:p>
          <a:p>
            <a:pPr>
              <a:lnSpc>
                <a:spcPct val="70000"/>
              </a:lnSpc>
              <a:spcBef>
                <a:spcPct val="50000"/>
              </a:spcBef>
            </a:pPr>
            <a:r>
              <a:rPr lang="en-US" sz="2000" dirty="0">
                <a:solidFill>
                  <a:schemeClr val="bg2"/>
                </a:solidFill>
                <a:latin typeface="Tahoma" pitchFamily="34" charset="0"/>
              </a:rPr>
              <a:t>lombardi@nist.gov</a:t>
            </a:r>
          </a:p>
          <a:p>
            <a:pPr>
              <a:lnSpc>
                <a:spcPct val="50000"/>
              </a:lnSpc>
              <a:spcBef>
                <a:spcPct val="50000"/>
              </a:spcBef>
            </a:pPr>
            <a:endParaRPr lang="en-US" dirty="0">
              <a:solidFill>
                <a:schemeClr val="bg2"/>
              </a:solidFill>
              <a:latin typeface="Tahom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2242" name="Rectangle 6"/>
          <p:cNvSpPr>
            <a:spLocks noChangeArrowheads="1"/>
          </p:cNvSpPr>
          <p:nvPr/>
        </p:nvSpPr>
        <p:spPr bwMode="auto">
          <a:xfrm>
            <a:off x="5562600" y="1371600"/>
            <a:ext cx="3048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gn="l" eaLnBrk="1" hangingPunct="1">
              <a:lnSpc>
                <a:spcPct val="90000"/>
              </a:lnSpc>
              <a:spcBef>
                <a:spcPct val="20000"/>
              </a:spcBef>
              <a:buClr>
                <a:srgbClr val="0033CC"/>
              </a:buClr>
              <a:buSzPct val="115000"/>
              <a:buFont typeface="Wingdings" pitchFamily="2" charset="2"/>
              <a:buChar char="§"/>
            </a:pPr>
            <a:r>
              <a:rPr lang="en-US" sz="1600" dirty="0">
                <a:solidFill>
                  <a:srgbClr val="000000"/>
                </a:solidFill>
              </a:rPr>
              <a:t>The SIM Time Network is based on common-view GPS comparisons.  All participants use identical measurement equipment.</a:t>
            </a:r>
          </a:p>
          <a:p>
            <a:pPr marL="342900" indent="-342900" algn="l" eaLnBrk="1" hangingPunct="1">
              <a:lnSpc>
                <a:spcPct val="90000"/>
              </a:lnSpc>
              <a:spcBef>
                <a:spcPct val="20000"/>
              </a:spcBef>
              <a:buClr>
                <a:srgbClr val="0033CC"/>
              </a:buClr>
              <a:buSzPct val="115000"/>
              <a:buFont typeface="Wingdings" pitchFamily="2" charset="2"/>
              <a:buChar char="§"/>
            </a:pPr>
            <a:endParaRPr lang="en-US" sz="1600" dirty="0">
              <a:solidFill>
                <a:srgbClr val="000000"/>
              </a:solidFill>
            </a:endParaRPr>
          </a:p>
          <a:p>
            <a:pPr marL="342900" indent="-342900" algn="l" eaLnBrk="1" hangingPunct="1">
              <a:lnSpc>
                <a:spcPct val="90000"/>
              </a:lnSpc>
              <a:spcBef>
                <a:spcPct val="20000"/>
              </a:spcBef>
              <a:buClr>
                <a:srgbClr val="0033CC"/>
              </a:buClr>
              <a:buSzPct val="115000"/>
              <a:buFont typeface="Wingdings" pitchFamily="2" charset="2"/>
              <a:buChar char="§"/>
            </a:pPr>
            <a:r>
              <a:rPr lang="en-US" sz="1600" dirty="0">
                <a:solidFill>
                  <a:srgbClr val="000000"/>
                </a:solidFill>
              </a:rPr>
              <a:t>Data can be processed as common-view or all-in-view measurements.</a:t>
            </a:r>
          </a:p>
          <a:p>
            <a:pPr marL="342900" indent="-342900" algn="l" eaLnBrk="1" hangingPunct="1">
              <a:lnSpc>
                <a:spcPct val="90000"/>
              </a:lnSpc>
              <a:spcBef>
                <a:spcPct val="20000"/>
              </a:spcBef>
              <a:buClr>
                <a:srgbClr val="0033CC"/>
              </a:buClr>
              <a:buSzPct val="115000"/>
              <a:buFont typeface="Wingdings" pitchFamily="2" charset="2"/>
              <a:buChar char="§"/>
            </a:pPr>
            <a:endParaRPr lang="en-US" sz="1600" dirty="0">
              <a:solidFill>
                <a:srgbClr val="000000"/>
              </a:solidFill>
            </a:endParaRPr>
          </a:p>
          <a:p>
            <a:pPr marL="342900" indent="-342900" algn="l" eaLnBrk="1" hangingPunct="1">
              <a:lnSpc>
                <a:spcPct val="90000"/>
              </a:lnSpc>
              <a:spcBef>
                <a:spcPct val="20000"/>
              </a:spcBef>
              <a:buClr>
                <a:srgbClr val="0033CC"/>
              </a:buClr>
              <a:buSzPct val="115000"/>
              <a:buFont typeface="Wingdings" pitchFamily="2" charset="2"/>
              <a:buChar char="§"/>
            </a:pPr>
            <a:r>
              <a:rPr lang="en-US" sz="1600" dirty="0" smtClean="0">
                <a:solidFill>
                  <a:srgbClr val="000000"/>
                </a:solidFill>
              </a:rPr>
              <a:t>A total of 19 NMIs now </a:t>
            </a:r>
            <a:r>
              <a:rPr lang="en-US" sz="1600" dirty="0">
                <a:solidFill>
                  <a:srgbClr val="000000"/>
                </a:solidFill>
              </a:rPr>
              <a:t>participate.  </a:t>
            </a:r>
            <a:r>
              <a:rPr lang="en-US" sz="1600" dirty="0" smtClean="0">
                <a:solidFill>
                  <a:srgbClr val="000000"/>
                </a:solidFill>
              </a:rPr>
              <a:t>At least one more NMI is expected </a:t>
            </a:r>
            <a:r>
              <a:rPr lang="en-US" sz="1600" dirty="0">
                <a:solidFill>
                  <a:srgbClr val="000000"/>
                </a:solidFill>
              </a:rPr>
              <a:t>to join the network in </a:t>
            </a:r>
            <a:r>
              <a:rPr lang="en-US" sz="1600" dirty="0" smtClean="0">
                <a:solidFill>
                  <a:srgbClr val="000000"/>
                </a:solidFill>
              </a:rPr>
              <a:t>2013.  </a:t>
            </a:r>
            <a:r>
              <a:rPr lang="en-US" sz="1600" dirty="0">
                <a:solidFill>
                  <a:srgbClr val="000000"/>
                </a:solidFill>
              </a:rPr>
              <a:t>All of these labs continuously compare their time and frequency standards, 24 hours per day, 7 days per week.</a:t>
            </a:r>
          </a:p>
          <a:p>
            <a:pPr marL="342900" indent="-342900" algn="l" eaLnBrk="1" hangingPunct="1">
              <a:lnSpc>
                <a:spcPct val="90000"/>
              </a:lnSpc>
              <a:spcBef>
                <a:spcPct val="20000"/>
              </a:spcBef>
              <a:buClr>
                <a:srgbClr val="0033CC"/>
              </a:buClr>
              <a:buSzPct val="115000"/>
              <a:buFont typeface="Wingdings" pitchFamily="2" charset="2"/>
              <a:buChar char="§"/>
            </a:pPr>
            <a:endParaRPr lang="en-US" sz="1600" dirty="0">
              <a:solidFill>
                <a:srgbClr val="000000"/>
              </a:solidFill>
            </a:endParaRPr>
          </a:p>
        </p:txBody>
      </p:sp>
      <p:sp>
        <p:nvSpPr>
          <p:cNvPr id="1794055" name="Rectangle 7"/>
          <p:cNvSpPr>
            <a:spLocks noChangeArrowheads="1"/>
          </p:cNvSpPr>
          <p:nvPr/>
        </p:nvSpPr>
        <p:spPr bwMode="auto">
          <a:xfrm>
            <a:off x="1" y="200025"/>
            <a:ext cx="9144000" cy="752475"/>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000000"/>
                </a:solidFill>
                <a:latin typeface="Tahoma" pitchFamily="34" charset="0"/>
              </a:rPr>
              <a:t>The SIM Time Network</a:t>
            </a:r>
            <a:endParaRPr lang="en-US" sz="3600" dirty="0">
              <a:solidFill>
                <a:srgbClr val="000000"/>
              </a:solidFill>
              <a:effectLst>
                <a:outerShdw blurRad="38100" dist="38100" dir="2700000" algn="tl">
                  <a:srgbClr val="C0C0C0"/>
                </a:outerShdw>
              </a:effectLst>
              <a:latin typeface="Tahoma" pitchFamily="34" charset="0"/>
            </a:endParaRPr>
          </a:p>
        </p:txBody>
      </p:sp>
      <p:pic>
        <p:nvPicPr>
          <p:cNvPr id="6" name="Picture 4" descr="SIM_glo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143000"/>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6696" name="Group 568"/>
          <p:cNvGraphicFramePr>
            <a:graphicFrameLocks noGrp="1"/>
          </p:cNvGraphicFramePr>
          <p:nvPr>
            <p:ph/>
            <p:extLst>
              <p:ext uri="{D42A27DB-BD31-4B8C-83A1-F6EECF244321}">
                <p14:modId xmlns:p14="http://schemas.microsoft.com/office/powerpoint/2010/main" val="1740317620"/>
              </p:ext>
            </p:extLst>
          </p:nvPr>
        </p:nvGraphicFramePr>
        <p:xfrm>
          <a:off x="228600" y="152400"/>
          <a:ext cx="8686800" cy="6452873"/>
        </p:xfrm>
        <a:graphic>
          <a:graphicData uri="http://schemas.openxmlformats.org/drawingml/2006/table">
            <a:tbl>
              <a:tblPr/>
              <a:tblGrid>
                <a:gridCol w="1970088"/>
                <a:gridCol w="1208087"/>
                <a:gridCol w="923925"/>
                <a:gridCol w="2320925"/>
                <a:gridCol w="2263775"/>
              </a:tblGrid>
              <a:tr h="414338">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Country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D00"/>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rPr>
                        <a:t>Date equipment was shipped</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D00"/>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BIPM MRA Signatory?</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D00"/>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T&amp;F Standard</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D00"/>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Contributes to UTC?</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D00"/>
                    </a:solidFill>
                  </a:tcPr>
                </a:tc>
              </a:tr>
              <a:tr h="271462">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rgbClr val="000000"/>
                          </a:solidFill>
                          <a:effectLst/>
                          <a:latin typeface="Arial" pitchFamily="34" charset="0"/>
                          <a:ea typeface="PMingLiU" charset="-120"/>
                          <a:cs typeface="Arial" pitchFamily="34" charset="0"/>
                        </a:rPr>
                        <a:t>United States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2005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rgbClr val="000000"/>
                          </a:solidFill>
                          <a:effectLst/>
                          <a:latin typeface="Arial" pitchFamily="34" charset="0"/>
                          <a:ea typeface="PMingLiU" charset="-120"/>
                          <a:cs typeface="Arial" pitchFamily="34" charset="0"/>
                        </a:rPr>
                        <a:t>Ensemble Time Scale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304800">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rgbClr val="000000"/>
                          </a:solidFill>
                          <a:effectLst/>
                          <a:latin typeface="Arial" pitchFamily="34" charset="0"/>
                          <a:ea typeface="PMingLiU" charset="-120"/>
                          <a:cs typeface="Arial" pitchFamily="34" charset="0"/>
                        </a:rPr>
                        <a:t>Mexico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04/2005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rgbClr val="000000"/>
                          </a:solidFill>
                          <a:effectLst/>
                          <a:latin typeface="Arial" pitchFamily="34" charset="0"/>
                          <a:ea typeface="PMingLiU" charset="-120"/>
                          <a:cs typeface="Arial" pitchFamily="34" charset="0"/>
                        </a:rPr>
                        <a:t>Ensemble Time Scale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228600">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rgbClr val="000000"/>
                          </a:solidFill>
                          <a:effectLst/>
                          <a:latin typeface="Arial" pitchFamily="34" charset="0"/>
                          <a:ea typeface="PMingLiU" charset="-120"/>
                          <a:cs typeface="Arial" pitchFamily="34" charset="0"/>
                        </a:rPr>
                        <a:t>Canada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05/2005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rgbClr val="000000"/>
                          </a:solidFill>
                          <a:effectLst/>
                          <a:latin typeface="Arial" pitchFamily="34" charset="0"/>
                          <a:ea typeface="PMingLiU" charset="-120"/>
                          <a:cs typeface="Arial" pitchFamily="34" charset="0"/>
                        </a:rPr>
                        <a:t>Ensemble Time Scale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323850">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Panama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rgbClr val="000000"/>
                          </a:solidFill>
                          <a:effectLst/>
                          <a:latin typeface="Arial" pitchFamily="34" charset="0"/>
                          <a:ea typeface="PMingLiU" charset="-120"/>
                          <a:cs typeface="Arial" pitchFamily="34" charset="0"/>
                        </a:rPr>
                        <a:t>10/2005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Two cesiums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270510">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Brazil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rgbClr val="000000"/>
                          </a:solidFill>
                          <a:effectLst/>
                          <a:latin typeface="Arial" pitchFamily="34" charset="0"/>
                          <a:ea typeface="PMingLiU" charset="-120"/>
                          <a:cs typeface="Arial" pitchFamily="34" charset="0"/>
                        </a:rPr>
                        <a:t>09/2006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rgbClr val="000000"/>
                          </a:solidFill>
                          <a:effectLst/>
                          <a:latin typeface="Arial" pitchFamily="34" charset="0"/>
                          <a:ea typeface="PMingLiU" charset="-120"/>
                          <a:cs typeface="Arial" pitchFamily="34" charset="0"/>
                        </a:rPr>
                        <a:t>Ensemble Time Scale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269875">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Costa Rica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rgbClr val="000000"/>
                          </a:solidFill>
                          <a:effectLst/>
                          <a:latin typeface="Arial" pitchFamily="34" charset="0"/>
                          <a:ea typeface="PMingLiU" charset="-120"/>
                          <a:cs typeface="Arial" pitchFamily="34" charset="0"/>
                        </a:rPr>
                        <a:t>01/2007</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rgbClr val="000000"/>
                          </a:solidFill>
                          <a:effectLst/>
                          <a:latin typeface="Arial" pitchFamily="34" charset="0"/>
                          <a:ea typeface="PMingLiU" charset="-120"/>
                          <a:cs typeface="Arial" pitchFamily="34" charset="0"/>
                        </a:rPr>
                        <a:t>Cesium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No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263525">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Colombia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02/2007</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No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rgbClr val="000000"/>
                          </a:solidFill>
                          <a:effectLst/>
                          <a:latin typeface="Arial" pitchFamily="34" charset="0"/>
                          <a:ea typeface="PMingLiU" charset="-120"/>
                          <a:cs typeface="Arial" pitchFamily="34" charset="0"/>
                        </a:rPr>
                        <a:t>Two </a:t>
                      </a:r>
                      <a:r>
                        <a:rPr kumimoji="0" lang="en-US" altLang="zh-TW" sz="1050" b="1" i="0" u="none" strike="noStrike" cap="none" normalizeH="0" baseline="0" dirty="0" err="1" smtClean="0">
                          <a:ln>
                            <a:noFill/>
                          </a:ln>
                          <a:solidFill>
                            <a:srgbClr val="000000"/>
                          </a:solidFill>
                          <a:effectLst/>
                          <a:latin typeface="Arial" pitchFamily="34" charset="0"/>
                          <a:ea typeface="PMingLiU" charset="-120"/>
                          <a:cs typeface="Arial" pitchFamily="34" charset="0"/>
                        </a:rPr>
                        <a:t>cesiums</a:t>
                      </a:r>
                      <a:endParaRPr kumimoji="0" lang="en-US" altLang="zh-TW" sz="1050" b="1" i="0" u="none" strike="noStrike" cap="none" normalizeH="0" baseline="0" dirty="0" smtClean="0">
                        <a:ln>
                          <a:noFill/>
                        </a:ln>
                        <a:solidFill>
                          <a:srgbClr val="000000"/>
                        </a:solidFill>
                        <a:effectLst/>
                        <a:latin typeface="Arial" pitchFamily="34" charset="0"/>
                        <a:ea typeface="PMingLiU" charset="-12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No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304800">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Argentina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07/2007</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rgbClr val="000000"/>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rgbClr val="000000"/>
                          </a:solidFill>
                          <a:effectLst/>
                          <a:latin typeface="Arial" pitchFamily="34" charset="0"/>
                          <a:ea typeface="PMingLiU" charset="-120"/>
                          <a:cs typeface="Arial" pitchFamily="34" charset="0"/>
                        </a:rPr>
                        <a:t>Cesium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249237">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Guatemala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08/2007</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rgbClr val="000000"/>
                          </a:solidFill>
                          <a:effectLst/>
                          <a:latin typeface="Arial" pitchFamily="34" charset="0"/>
                          <a:ea typeface="PMingLiU" charset="-120"/>
                          <a:cs typeface="Arial" pitchFamily="34" charset="0"/>
                        </a:rPr>
                        <a:t>No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rgbClr val="000000"/>
                          </a:solidFill>
                          <a:effectLst/>
                          <a:latin typeface="Arial" pitchFamily="34" charset="0"/>
                          <a:ea typeface="PMingLiU" charset="-120"/>
                          <a:cs typeface="Arial" pitchFamily="34" charset="0"/>
                        </a:rPr>
                        <a:t>GPSDO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rgbClr val="000000"/>
                          </a:solidFill>
                          <a:effectLst/>
                          <a:latin typeface="Arial" pitchFamily="34" charset="0"/>
                          <a:ea typeface="PMingLiU" charset="-120"/>
                          <a:cs typeface="Arial" pitchFamily="34" charset="0"/>
                        </a:rPr>
                        <a:t>No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319088">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Jamaica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12/2007</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Two cesiums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No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328613">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Uruguay</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11/2008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Rubidium (cesium on order)</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No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246062">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Paraguay</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11/2008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Rubidium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No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300038">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Peru</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06/2009</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Cesium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No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319088">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Trinidad / Tobago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08/2009</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smtClean="0">
                          <a:ln>
                            <a:noFill/>
                          </a:ln>
                          <a:solidFill>
                            <a:schemeClr val="bg2"/>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GPSDO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No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295274">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Saint Lucia</a:t>
                      </a:r>
                      <a:endPar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05/2010</a:t>
                      </a:r>
                      <a:endPar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Rubidium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No</a:t>
                      </a:r>
                      <a:endPar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325438">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Chile</a:t>
                      </a:r>
                      <a:endPar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12/2010</a:t>
                      </a:r>
                      <a:endPar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Rubidium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defRPr/>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NMI does not, but geodetic observatory does</a:t>
                      </a:r>
                      <a:endPar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325438">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Antigua and Barbuda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08/2011</a:t>
                      </a:r>
                      <a:endPar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Rubidium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No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325438">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Ecuador</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06/2012</a:t>
                      </a:r>
                      <a:endPar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Rubidium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No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325438">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Bolivia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07/2012</a:t>
                      </a:r>
                      <a:endPar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Rubidium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No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r>
              <a:tr h="325438">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St. Kitts and Nevis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2013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Yes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Rubidium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altLang="zh-TW" sz="1050" b="1" i="0" u="none" strike="noStrike" cap="none" normalizeH="0" baseline="0" dirty="0" smtClean="0">
                          <a:ln>
                            <a:noFill/>
                          </a:ln>
                          <a:solidFill>
                            <a:schemeClr val="bg2"/>
                          </a:solidFill>
                          <a:effectLst/>
                          <a:latin typeface="Arial" pitchFamily="34" charset="0"/>
                          <a:ea typeface="PMingLiU" charset="-120"/>
                          <a:cs typeface="Arial" pitchFamily="34" charset="0"/>
                        </a:rPr>
                        <a:t>No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2B2B2"/>
                    </a:solidFill>
                  </a:tcPr>
                </a:tc>
              </a:tr>
            </a:tbl>
          </a:graphicData>
        </a:graphic>
      </p:graphicFrame>
    </p:spTree>
    <p:extLst>
      <p:ext uri="{BB962C8B-B14F-4D97-AF65-F5344CB8AC3E}">
        <p14:creationId xmlns:p14="http://schemas.microsoft.com/office/powerpoint/2010/main" val="820992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pacetoday.org/images/Sats/GPS_USAF_art.jpg"/>
          <p:cNvPicPr>
            <a:picLocks noChangeAspect="1" noChangeArrowheads="1"/>
          </p:cNvPicPr>
          <p:nvPr/>
        </p:nvPicPr>
        <p:blipFill>
          <a:blip r:embed="rId2" cstate="print"/>
          <a:srcRect/>
          <a:stretch>
            <a:fillRect/>
          </a:stretch>
        </p:blipFill>
        <p:spPr bwMode="auto">
          <a:xfrm>
            <a:off x="5868144" y="1196752"/>
            <a:ext cx="1687323" cy="1560774"/>
          </a:xfrm>
          <a:prstGeom prst="rect">
            <a:avLst/>
          </a:prstGeom>
          <a:noFill/>
        </p:spPr>
      </p:pic>
      <p:grpSp>
        <p:nvGrpSpPr>
          <p:cNvPr id="5" name="4 Grupo"/>
          <p:cNvGrpSpPr/>
          <p:nvPr/>
        </p:nvGrpSpPr>
        <p:grpSpPr>
          <a:xfrm>
            <a:off x="899592" y="1169368"/>
            <a:ext cx="4716016" cy="5686292"/>
            <a:chOff x="899592" y="1169368"/>
            <a:chExt cx="4716016" cy="5686292"/>
          </a:xfrm>
        </p:grpSpPr>
        <p:pic>
          <p:nvPicPr>
            <p:cNvPr id="6" name="Picture 2"/>
            <p:cNvPicPr>
              <a:picLocks noChangeAspect="1" noChangeArrowheads="1"/>
            </p:cNvPicPr>
            <p:nvPr/>
          </p:nvPicPr>
          <p:blipFill>
            <a:blip r:embed="rId3" cstate="print"/>
            <a:srcRect/>
            <a:stretch>
              <a:fillRect/>
            </a:stretch>
          </p:blipFill>
          <p:spPr bwMode="auto">
            <a:xfrm>
              <a:off x="2843808" y="4005064"/>
              <a:ext cx="2771800" cy="2850596"/>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b="7378"/>
            <a:stretch>
              <a:fillRect/>
            </a:stretch>
          </p:blipFill>
          <p:spPr bwMode="auto">
            <a:xfrm>
              <a:off x="899592" y="1169368"/>
              <a:ext cx="3312368" cy="276368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l="63044" t="92735" r="23913" b="131"/>
            <a:stretch>
              <a:fillRect/>
            </a:stretch>
          </p:blipFill>
          <p:spPr bwMode="auto">
            <a:xfrm>
              <a:off x="2987824" y="3936453"/>
              <a:ext cx="432048" cy="212853"/>
            </a:xfrm>
            <a:prstGeom prst="rect">
              <a:avLst/>
            </a:prstGeom>
            <a:noFill/>
            <a:ln w="9525">
              <a:noFill/>
              <a:miter lim="800000"/>
              <a:headEnd/>
              <a:tailEnd/>
            </a:ln>
          </p:spPr>
        </p:pic>
      </p:grpSp>
      <p:sp>
        <p:nvSpPr>
          <p:cNvPr id="9" name="8 Elipse"/>
          <p:cNvSpPr/>
          <p:nvPr/>
        </p:nvSpPr>
        <p:spPr>
          <a:xfrm>
            <a:off x="2339752" y="270892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Elipse"/>
          <p:cNvSpPr/>
          <p:nvPr/>
        </p:nvSpPr>
        <p:spPr>
          <a:xfrm>
            <a:off x="3779912" y="587727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a:off x="748606" y="2132935"/>
            <a:ext cx="1008112" cy="369332"/>
          </a:xfrm>
          <a:prstGeom prst="rect">
            <a:avLst/>
          </a:prstGeom>
          <a:noFill/>
        </p:spPr>
        <p:txBody>
          <a:bodyPr wrap="square" rtlCol="0">
            <a:spAutoFit/>
          </a:bodyPr>
          <a:lstStyle/>
          <a:p>
            <a:r>
              <a:rPr lang="es-MX" dirty="0" err="1" smtClean="0"/>
              <a:t>Clock</a:t>
            </a:r>
            <a:r>
              <a:rPr lang="es-MX" dirty="0" smtClean="0"/>
              <a:t> A</a:t>
            </a:r>
            <a:endParaRPr lang="es-MX" dirty="0"/>
          </a:p>
        </p:txBody>
      </p:sp>
      <p:sp>
        <p:nvSpPr>
          <p:cNvPr id="12" name="11 CuadroTexto"/>
          <p:cNvSpPr txBox="1"/>
          <p:nvPr/>
        </p:nvSpPr>
        <p:spPr>
          <a:xfrm>
            <a:off x="3923928" y="6021288"/>
            <a:ext cx="1008112" cy="369332"/>
          </a:xfrm>
          <a:prstGeom prst="rect">
            <a:avLst/>
          </a:prstGeom>
          <a:noFill/>
        </p:spPr>
        <p:txBody>
          <a:bodyPr wrap="square" rtlCol="0">
            <a:spAutoFit/>
          </a:bodyPr>
          <a:lstStyle/>
          <a:p>
            <a:r>
              <a:rPr lang="es-MX" dirty="0" err="1" smtClean="0"/>
              <a:t>Clock</a:t>
            </a:r>
            <a:r>
              <a:rPr lang="es-MX" dirty="0" smtClean="0"/>
              <a:t> B</a:t>
            </a:r>
            <a:endParaRPr lang="es-MX" dirty="0"/>
          </a:p>
        </p:txBody>
      </p:sp>
      <p:cxnSp>
        <p:nvCxnSpPr>
          <p:cNvPr id="13" name="12 Conector recto de flecha"/>
          <p:cNvCxnSpPr/>
          <p:nvPr/>
        </p:nvCxnSpPr>
        <p:spPr>
          <a:xfrm flipH="1">
            <a:off x="2483768" y="2492896"/>
            <a:ext cx="3528392"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H="1">
            <a:off x="3851920" y="2492896"/>
            <a:ext cx="2160240" cy="33123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6228184" y="2852936"/>
            <a:ext cx="1584176" cy="369332"/>
          </a:xfrm>
          <a:prstGeom prst="rect">
            <a:avLst/>
          </a:prstGeom>
          <a:noFill/>
        </p:spPr>
        <p:txBody>
          <a:bodyPr wrap="square" rtlCol="0">
            <a:spAutoFit/>
          </a:bodyPr>
          <a:lstStyle/>
          <a:p>
            <a:r>
              <a:rPr lang="es-MX" dirty="0" smtClean="0"/>
              <a:t>GPS </a:t>
            </a:r>
            <a:r>
              <a:rPr lang="es-MX" dirty="0" err="1" smtClean="0"/>
              <a:t>satellite</a:t>
            </a:r>
            <a:endParaRPr lang="es-MX" dirty="0"/>
          </a:p>
        </p:txBody>
      </p:sp>
      <p:pic>
        <p:nvPicPr>
          <p:cNvPr id="18" name="Picture 4" descr="sim_system"/>
          <p:cNvPicPr>
            <a:picLocks noChangeAspect="1" noChangeArrowheads="1"/>
          </p:cNvPicPr>
          <p:nvPr/>
        </p:nvPicPr>
        <p:blipFill>
          <a:blip r:embed="rId5" cstate="print"/>
          <a:srcRect/>
          <a:stretch>
            <a:fillRect/>
          </a:stretch>
        </p:blipFill>
        <p:spPr bwMode="auto">
          <a:xfrm>
            <a:off x="611560" y="2996952"/>
            <a:ext cx="1224136" cy="1340361"/>
          </a:xfrm>
          <a:prstGeom prst="roundRect">
            <a:avLst>
              <a:gd name="adj" fmla="val 8594"/>
            </a:avLst>
          </a:prstGeom>
          <a:solidFill>
            <a:srgbClr val="FFFFFF">
              <a:shade val="85000"/>
            </a:srgbClr>
          </a:solidFill>
          <a:ln>
            <a:noFill/>
          </a:ln>
          <a:effectLst>
            <a:reflection blurRad="6350" stA="52000" endA="300" endPos="35000" dir="5400000" sy="-100000" algn="bl" rotWithShape="0"/>
          </a:effectLst>
        </p:spPr>
      </p:pic>
      <p:sp>
        <p:nvSpPr>
          <p:cNvPr id="19" name="18 CuadroTexto"/>
          <p:cNvSpPr txBox="1"/>
          <p:nvPr/>
        </p:nvSpPr>
        <p:spPr>
          <a:xfrm rot="16200000">
            <a:off x="-584446" y="3328864"/>
            <a:ext cx="1979712" cy="307777"/>
          </a:xfrm>
          <a:prstGeom prst="rect">
            <a:avLst/>
          </a:prstGeom>
          <a:noFill/>
        </p:spPr>
        <p:txBody>
          <a:bodyPr wrap="square" rtlCol="0">
            <a:spAutoFit/>
          </a:bodyPr>
          <a:lstStyle/>
          <a:p>
            <a:pPr algn="ctr"/>
            <a:r>
              <a:rPr lang="es-MX" sz="1400" dirty="0" err="1" smtClean="0"/>
              <a:t>Measuring</a:t>
            </a:r>
            <a:r>
              <a:rPr lang="es-MX" sz="1400" dirty="0" smtClean="0"/>
              <a:t> </a:t>
            </a:r>
            <a:r>
              <a:rPr lang="es-MX" sz="1400" dirty="0" err="1" smtClean="0"/>
              <a:t>system</a:t>
            </a:r>
            <a:r>
              <a:rPr lang="es-MX" sz="1400" dirty="0" smtClean="0"/>
              <a:t> A</a:t>
            </a:r>
            <a:endParaRPr lang="es-MX" sz="1400" dirty="0"/>
          </a:p>
        </p:txBody>
      </p:sp>
      <p:pic>
        <p:nvPicPr>
          <p:cNvPr id="20" name="Picture 4" descr="sim_system"/>
          <p:cNvPicPr>
            <a:picLocks noChangeAspect="1" noChangeArrowheads="1"/>
          </p:cNvPicPr>
          <p:nvPr/>
        </p:nvPicPr>
        <p:blipFill>
          <a:blip r:embed="rId5" cstate="print"/>
          <a:srcRect/>
          <a:stretch>
            <a:fillRect/>
          </a:stretch>
        </p:blipFill>
        <p:spPr bwMode="auto">
          <a:xfrm>
            <a:off x="5076056" y="5157192"/>
            <a:ext cx="1224136" cy="1340361"/>
          </a:xfrm>
          <a:prstGeom prst="roundRect">
            <a:avLst>
              <a:gd name="adj" fmla="val 8594"/>
            </a:avLst>
          </a:prstGeom>
          <a:solidFill>
            <a:srgbClr val="FFFFFF">
              <a:shade val="85000"/>
            </a:srgbClr>
          </a:solidFill>
          <a:ln>
            <a:noFill/>
          </a:ln>
          <a:effectLst>
            <a:reflection blurRad="6350" stA="52000" endA="300" endPos="35000" dir="5400000" sy="-100000" algn="bl" rotWithShape="0"/>
          </a:effectLst>
        </p:spPr>
      </p:pic>
      <p:sp>
        <p:nvSpPr>
          <p:cNvPr id="21" name="20 CuadroTexto"/>
          <p:cNvSpPr txBox="1"/>
          <p:nvPr/>
        </p:nvSpPr>
        <p:spPr>
          <a:xfrm rot="16200000">
            <a:off x="3952058" y="5489104"/>
            <a:ext cx="1979712" cy="307777"/>
          </a:xfrm>
          <a:prstGeom prst="rect">
            <a:avLst/>
          </a:prstGeom>
          <a:noFill/>
        </p:spPr>
        <p:txBody>
          <a:bodyPr wrap="square" rtlCol="0">
            <a:spAutoFit/>
          </a:bodyPr>
          <a:lstStyle/>
          <a:p>
            <a:pPr algn="ctr"/>
            <a:r>
              <a:rPr lang="es-MX" sz="1400" dirty="0" err="1" smtClean="0"/>
              <a:t>Measuring</a:t>
            </a:r>
            <a:r>
              <a:rPr lang="es-MX" sz="1400" dirty="0" smtClean="0"/>
              <a:t> </a:t>
            </a:r>
            <a:r>
              <a:rPr lang="es-MX" sz="1400" dirty="0" err="1" smtClean="0"/>
              <a:t>system</a:t>
            </a:r>
            <a:r>
              <a:rPr lang="es-MX" sz="1400" dirty="0" smtClean="0"/>
              <a:t> B</a:t>
            </a:r>
            <a:endParaRPr lang="es-MX" sz="1400" dirty="0"/>
          </a:p>
        </p:txBody>
      </p:sp>
      <p:grpSp>
        <p:nvGrpSpPr>
          <p:cNvPr id="22" name="21 Grupo"/>
          <p:cNvGrpSpPr/>
          <p:nvPr/>
        </p:nvGrpSpPr>
        <p:grpSpPr>
          <a:xfrm>
            <a:off x="323528" y="4725144"/>
            <a:ext cx="2104805" cy="1891953"/>
            <a:chOff x="5413808" y="2780929"/>
            <a:chExt cx="2830600" cy="2543626"/>
          </a:xfrm>
        </p:grpSpPr>
        <p:sp>
          <p:nvSpPr>
            <p:cNvPr id="23" name="22 Forma libre"/>
            <p:cNvSpPr/>
            <p:nvPr/>
          </p:nvSpPr>
          <p:spPr>
            <a:xfrm>
              <a:off x="6012161" y="3264983"/>
              <a:ext cx="1386152" cy="1454647"/>
            </a:xfrm>
            <a:custGeom>
              <a:avLst/>
              <a:gdLst>
                <a:gd name="connsiteX0" fmla="*/ 0 w 3111335"/>
                <a:gd name="connsiteY0" fmla="*/ 1626920 h 1650670"/>
                <a:gd name="connsiteX1" fmla="*/ 35626 w 3111335"/>
                <a:gd name="connsiteY1" fmla="*/ 1603169 h 1650670"/>
                <a:gd name="connsiteX2" fmla="*/ 71252 w 3111335"/>
                <a:gd name="connsiteY2" fmla="*/ 1531917 h 1650670"/>
                <a:gd name="connsiteX3" fmla="*/ 106878 w 3111335"/>
                <a:gd name="connsiteY3" fmla="*/ 1520042 h 1650670"/>
                <a:gd name="connsiteX4" fmla="*/ 154379 w 3111335"/>
                <a:gd name="connsiteY4" fmla="*/ 1579419 h 1650670"/>
                <a:gd name="connsiteX5" fmla="*/ 166255 w 3111335"/>
                <a:gd name="connsiteY5" fmla="*/ 1615045 h 1650670"/>
                <a:gd name="connsiteX6" fmla="*/ 190005 w 3111335"/>
                <a:gd name="connsiteY6" fmla="*/ 1650670 h 1650670"/>
                <a:gd name="connsiteX7" fmla="*/ 225631 w 3111335"/>
                <a:gd name="connsiteY7" fmla="*/ 1626920 h 1650670"/>
                <a:gd name="connsiteX8" fmla="*/ 261257 w 3111335"/>
                <a:gd name="connsiteY8" fmla="*/ 1615045 h 1650670"/>
                <a:gd name="connsiteX9" fmla="*/ 332509 w 3111335"/>
                <a:gd name="connsiteY9" fmla="*/ 1567543 h 1650670"/>
                <a:gd name="connsiteX10" fmla="*/ 344384 w 3111335"/>
                <a:gd name="connsiteY10" fmla="*/ 1531917 h 1650670"/>
                <a:gd name="connsiteX11" fmla="*/ 391886 w 3111335"/>
                <a:gd name="connsiteY11" fmla="*/ 1460665 h 1650670"/>
                <a:gd name="connsiteX12" fmla="*/ 403761 w 3111335"/>
                <a:gd name="connsiteY12" fmla="*/ 1389413 h 1650670"/>
                <a:gd name="connsiteX13" fmla="*/ 439387 w 3111335"/>
                <a:gd name="connsiteY13" fmla="*/ 1401289 h 1650670"/>
                <a:gd name="connsiteX14" fmla="*/ 510639 w 3111335"/>
                <a:gd name="connsiteY14" fmla="*/ 1448790 h 1650670"/>
                <a:gd name="connsiteX15" fmla="*/ 534390 w 3111335"/>
                <a:gd name="connsiteY15" fmla="*/ 1413164 h 1650670"/>
                <a:gd name="connsiteX16" fmla="*/ 546265 w 3111335"/>
                <a:gd name="connsiteY16" fmla="*/ 1377538 h 1650670"/>
                <a:gd name="connsiteX17" fmla="*/ 581891 w 3111335"/>
                <a:gd name="connsiteY17" fmla="*/ 1365663 h 1650670"/>
                <a:gd name="connsiteX18" fmla="*/ 665018 w 3111335"/>
                <a:gd name="connsiteY18" fmla="*/ 1377538 h 1650670"/>
                <a:gd name="connsiteX19" fmla="*/ 736270 w 3111335"/>
                <a:gd name="connsiteY19" fmla="*/ 1401289 h 1650670"/>
                <a:gd name="connsiteX20" fmla="*/ 783771 w 3111335"/>
                <a:gd name="connsiteY20" fmla="*/ 1389413 h 1650670"/>
                <a:gd name="connsiteX21" fmla="*/ 843148 w 3111335"/>
                <a:gd name="connsiteY21" fmla="*/ 1306286 h 1650670"/>
                <a:gd name="connsiteX22" fmla="*/ 878774 w 3111335"/>
                <a:gd name="connsiteY22" fmla="*/ 1235034 h 1650670"/>
                <a:gd name="connsiteX23" fmla="*/ 914400 w 3111335"/>
                <a:gd name="connsiteY23" fmla="*/ 1223159 h 1650670"/>
                <a:gd name="connsiteX24" fmla="*/ 926275 w 3111335"/>
                <a:gd name="connsiteY24" fmla="*/ 1140032 h 1650670"/>
                <a:gd name="connsiteX25" fmla="*/ 985652 w 3111335"/>
                <a:gd name="connsiteY25" fmla="*/ 1211283 h 1650670"/>
                <a:gd name="connsiteX26" fmla="*/ 1033153 w 3111335"/>
                <a:gd name="connsiteY26" fmla="*/ 1270660 h 1650670"/>
                <a:gd name="connsiteX27" fmla="*/ 1056904 w 3111335"/>
                <a:gd name="connsiteY27" fmla="*/ 1330037 h 1650670"/>
                <a:gd name="connsiteX28" fmla="*/ 1068779 w 3111335"/>
                <a:gd name="connsiteY28" fmla="*/ 1365663 h 1650670"/>
                <a:gd name="connsiteX29" fmla="*/ 1306286 w 3111335"/>
                <a:gd name="connsiteY29" fmla="*/ 1460665 h 1650670"/>
                <a:gd name="connsiteX30" fmla="*/ 1436914 w 3111335"/>
                <a:gd name="connsiteY30" fmla="*/ 1472541 h 1650670"/>
                <a:gd name="connsiteX31" fmla="*/ 1555668 w 3111335"/>
                <a:gd name="connsiteY31" fmla="*/ 1460665 h 1650670"/>
                <a:gd name="connsiteX32" fmla="*/ 1543792 w 3111335"/>
                <a:gd name="connsiteY32" fmla="*/ 1258785 h 1650670"/>
                <a:gd name="connsiteX33" fmla="*/ 1567543 w 3111335"/>
                <a:gd name="connsiteY33" fmla="*/ 1175658 h 1650670"/>
                <a:gd name="connsiteX34" fmla="*/ 1721922 w 3111335"/>
                <a:gd name="connsiteY34" fmla="*/ 1104406 h 1650670"/>
                <a:gd name="connsiteX35" fmla="*/ 1757548 w 3111335"/>
                <a:gd name="connsiteY35" fmla="*/ 1092530 h 1650670"/>
                <a:gd name="connsiteX36" fmla="*/ 1840675 w 3111335"/>
                <a:gd name="connsiteY36" fmla="*/ 1104406 h 1650670"/>
                <a:gd name="connsiteX37" fmla="*/ 1876301 w 3111335"/>
                <a:gd name="connsiteY37" fmla="*/ 1116281 h 1650670"/>
                <a:gd name="connsiteX38" fmla="*/ 1923803 w 3111335"/>
                <a:gd name="connsiteY38" fmla="*/ 1080655 h 1650670"/>
                <a:gd name="connsiteX39" fmla="*/ 1995055 w 3111335"/>
                <a:gd name="connsiteY39" fmla="*/ 1021278 h 1650670"/>
                <a:gd name="connsiteX40" fmla="*/ 2030681 w 3111335"/>
                <a:gd name="connsiteY40" fmla="*/ 950026 h 1650670"/>
                <a:gd name="connsiteX41" fmla="*/ 2066307 w 3111335"/>
                <a:gd name="connsiteY41" fmla="*/ 890650 h 1650670"/>
                <a:gd name="connsiteX42" fmla="*/ 2101933 w 3111335"/>
                <a:gd name="connsiteY42" fmla="*/ 807522 h 1650670"/>
                <a:gd name="connsiteX43" fmla="*/ 2280062 w 3111335"/>
                <a:gd name="connsiteY43" fmla="*/ 807522 h 1650670"/>
                <a:gd name="connsiteX44" fmla="*/ 2327564 w 3111335"/>
                <a:gd name="connsiteY44" fmla="*/ 771896 h 1650670"/>
                <a:gd name="connsiteX45" fmla="*/ 2363190 w 3111335"/>
                <a:gd name="connsiteY45" fmla="*/ 653143 h 1650670"/>
                <a:gd name="connsiteX46" fmla="*/ 2386940 w 3111335"/>
                <a:gd name="connsiteY46" fmla="*/ 581891 h 1650670"/>
                <a:gd name="connsiteX47" fmla="*/ 2493818 w 3111335"/>
                <a:gd name="connsiteY47" fmla="*/ 510639 h 1650670"/>
                <a:gd name="connsiteX48" fmla="*/ 2921330 w 3111335"/>
                <a:gd name="connsiteY48" fmla="*/ 296883 h 1650670"/>
                <a:gd name="connsiteX49" fmla="*/ 2956956 w 3111335"/>
                <a:gd name="connsiteY49" fmla="*/ 332509 h 1650670"/>
                <a:gd name="connsiteX50" fmla="*/ 2980707 w 3111335"/>
                <a:gd name="connsiteY50" fmla="*/ 368135 h 1650670"/>
                <a:gd name="connsiteX51" fmla="*/ 3004457 w 3111335"/>
                <a:gd name="connsiteY51" fmla="*/ 332509 h 1650670"/>
                <a:gd name="connsiteX52" fmla="*/ 3063834 w 3111335"/>
                <a:gd name="connsiteY52" fmla="*/ 190006 h 1650670"/>
                <a:gd name="connsiteX53" fmla="*/ 3075709 w 3111335"/>
                <a:gd name="connsiteY53" fmla="*/ 130629 h 1650670"/>
                <a:gd name="connsiteX54" fmla="*/ 3099460 w 3111335"/>
                <a:gd name="connsiteY54" fmla="*/ 11876 h 1650670"/>
                <a:gd name="connsiteX55" fmla="*/ 3111335 w 3111335"/>
                <a:gd name="connsiteY55" fmla="*/ 0 h 165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11335" h="1650670">
                  <a:moveTo>
                    <a:pt x="0" y="1626920"/>
                  </a:moveTo>
                  <a:cubicBezTo>
                    <a:pt x="11875" y="1619003"/>
                    <a:pt x="26710" y="1614314"/>
                    <a:pt x="35626" y="1603169"/>
                  </a:cubicBezTo>
                  <a:cubicBezTo>
                    <a:pt x="73871" y="1555362"/>
                    <a:pt x="15636" y="1576409"/>
                    <a:pt x="71252" y="1531917"/>
                  </a:cubicBezTo>
                  <a:cubicBezTo>
                    <a:pt x="81027" y="1524097"/>
                    <a:pt x="95003" y="1524000"/>
                    <a:pt x="106878" y="1520042"/>
                  </a:cubicBezTo>
                  <a:cubicBezTo>
                    <a:pt x="136725" y="1609586"/>
                    <a:pt x="92992" y="1502686"/>
                    <a:pt x="154379" y="1579419"/>
                  </a:cubicBezTo>
                  <a:cubicBezTo>
                    <a:pt x="162199" y="1589194"/>
                    <a:pt x="160657" y="1603849"/>
                    <a:pt x="166255" y="1615045"/>
                  </a:cubicBezTo>
                  <a:cubicBezTo>
                    <a:pt x="172638" y="1627810"/>
                    <a:pt x="182088" y="1638795"/>
                    <a:pt x="190005" y="1650670"/>
                  </a:cubicBezTo>
                  <a:cubicBezTo>
                    <a:pt x="201880" y="1642753"/>
                    <a:pt x="212865" y="1633303"/>
                    <a:pt x="225631" y="1626920"/>
                  </a:cubicBezTo>
                  <a:cubicBezTo>
                    <a:pt x="236827" y="1621322"/>
                    <a:pt x="250315" y="1621124"/>
                    <a:pt x="261257" y="1615045"/>
                  </a:cubicBezTo>
                  <a:cubicBezTo>
                    <a:pt x="286210" y="1601182"/>
                    <a:pt x="332509" y="1567543"/>
                    <a:pt x="332509" y="1567543"/>
                  </a:cubicBezTo>
                  <a:cubicBezTo>
                    <a:pt x="336467" y="1555668"/>
                    <a:pt x="337440" y="1542332"/>
                    <a:pt x="344384" y="1531917"/>
                  </a:cubicBezTo>
                  <a:cubicBezTo>
                    <a:pt x="403689" y="1442958"/>
                    <a:pt x="363647" y="1545378"/>
                    <a:pt x="391886" y="1460665"/>
                  </a:cubicBezTo>
                  <a:cubicBezTo>
                    <a:pt x="395844" y="1436914"/>
                    <a:pt x="388719" y="1408215"/>
                    <a:pt x="403761" y="1389413"/>
                  </a:cubicBezTo>
                  <a:cubicBezTo>
                    <a:pt x="411581" y="1379638"/>
                    <a:pt x="428445" y="1395210"/>
                    <a:pt x="439387" y="1401289"/>
                  </a:cubicBezTo>
                  <a:cubicBezTo>
                    <a:pt x="464340" y="1415152"/>
                    <a:pt x="510639" y="1448790"/>
                    <a:pt x="510639" y="1448790"/>
                  </a:cubicBezTo>
                  <a:cubicBezTo>
                    <a:pt x="518556" y="1436915"/>
                    <a:pt x="528007" y="1425930"/>
                    <a:pt x="534390" y="1413164"/>
                  </a:cubicBezTo>
                  <a:cubicBezTo>
                    <a:pt x="539988" y="1401968"/>
                    <a:pt x="537414" y="1386389"/>
                    <a:pt x="546265" y="1377538"/>
                  </a:cubicBezTo>
                  <a:cubicBezTo>
                    <a:pt x="555116" y="1368687"/>
                    <a:pt x="570016" y="1369621"/>
                    <a:pt x="581891" y="1365663"/>
                  </a:cubicBezTo>
                  <a:cubicBezTo>
                    <a:pt x="609600" y="1369621"/>
                    <a:pt x="637744" y="1371244"/>
                    <a:pt x="665018" y="1377538"/>
                  </a:cubicBezTo>
                  <a:cubicBezTo>
                    <a:pt x="689412" y="1383167"/>
                    <a:pt x="736270" y="1401289"/>
                    <a:pt x="736270" y="1401289"/>
                  </a:cubicBezTo>
                  <a:cubicBezTo>
                    <a:pt x="752104" y="1397330"/>
                    <a:pt x="770490" y="1398899"/>
                    <a:pt x="783771" y="1389413"/>
                  </a:cubicBezTo>
                  <a:cubicBezTo>
                    <a:pt x="793144" y="1382718"/>
                    <a:pt x="833525" y="1320721"/>
                    <a:pt x="843148" y="1306286"/>
                  </a:cubicBezTo>
                  <a:cubicBezTo>
                    <a:pt x="850971" y="1282816"/>
                    <a:pt x="857845" y="1251777"/>
                    <a:pt x="878774" y="1235034"/>
                  </a:cubicBezTo>
                  <a:cubicBezTo>
                    <a:pt x="888549" y="1227214"/>
                    <a:pt x="902525" y="1227117"/>
                    <a:pt x="914400" y="1223159"/>
                  </a:cubicBezTo>
                  <a:cubicBezTo>
                    <a:pt x="918358" y="1195450"/>
                    <a:pt x="906483" y="1159824"/>
                    <a:pt x="926275" y="1140032"/>
                  </a:cubicBezTo>
                  <a:cubicBezTo>
                    <a:pt x="935418" y="1130889"/>
                    <a:pt x="983667" y="1208306"/>
                    <a:pt x="985652" y="1211283"/>
                  </a:cubicBezTo>
                  <a:cubicBezTo>
                    <a:pt x="1020547" y="1315971"/>
                    <a:pt x="966011" y="1176661"/>
                    <a:pt x="1033153" y="1270660"/>
                  </a:cubicBezTo>
                  <a:cubicBezTo>
                    <a:pt x="1045543" y="1288006"/>
                    <a:pt x="1049419" y="1310077"/>
                    <a:pt x="1056904" y="1330037"/>
                  </a:cubicBezTo>
                  <a:cubicBezTo>
                    <a:pt x="1061299" y="1341758"/>
                    <a:pt x="1060633" y="1356159"/>
                    <a:pt x="1068779" y="1365663"/>
                  </a:cubicBezTo>
                  <a:cubicBezTo>
                    <a:pt x="1129361" y="1436342"/>
                    <a:pt x="1217084" y="1443511"/>
                    <a:pt x="1306286" y="1460665"/>
                  </a:cubicBezTo>
                  <a:cubicBezTo>
                    <a:pt x="1349222" y="1468922"/>
                    <a:pt x="1393371" y="1468582"/>
                    <a:pt x="1436914" y="1472541"/>
                  </a:cubicBezTo>
                  <a:cubicBezTo>
                    <a:pt x="1476499" y="1468582"/>
                    <a:pt x="1537877" y="1496247"/>
                    <a:pt x="1555668" y="1460665"/>
                  </a:cubicBezTo>
                  <a:cubicBezTo>
                    <a:pt x="1585815" y="1400372"/>
                    <a:pt x="1540986" y="1326136"/>
                    <a:pt x="1543792" y="1258785"/>
                  </a:cubicBezTo>
                  <a:cubicBezTo>
                    <a:pt x="1544992" y="1229992"/>
                    <a:pt x="1552716" y="1200369"/>
                    <a:pt x="1567543" y="1175658"/>
                  </a:cubicBezTo>
                  <a:cubicBezTo>
                    <a:pt x="1591776" y="1135270"/>
                    <a:pt x="1697418" y="1112574"/>
                    <a:pt x="1721922" y="1104406"/>
                  </a:cubicBezTo>
                  <a:lnTo>
                    <a:pt x="1757548" y="1092530"/>
                  </a:lnTo>
                  <a:cubicBezTo>
                    <a:pt x="1785257" y="1096489"/>
                    <a:pt x="1813228" y="1098917"/>
                    <a:pt x="1840675" y="1104406"/>
                  </a:cubicBezTo>
                  <a:cubicBezTo>
                    <a:pt x="1852950" y="1106861"/>
                    <a:pt x="1864265" y="1119720"/>
                    <a:pt x="1876301" y="1116281"/>
                  </a:cubicBezTo>
                  <a:cubicBezTo>
                    <a:pt x="1895332" y="1110844"/>
                    <a:pt x="1908775" y="1093536"/>
                    <a:pt x="1923803" y="1080655"/>
                  </a:cubicBezTo>
                  <a:cubicBezTo>
                    <a:pt x="2003814" y="1012074"/>
                    <a:pt x="1916312" y="1073774"/>
                    <a:pt x="1995055" y="1021278"/>
                  </a:cubicBezTo>
                  <a:cubicBezTo>
                    <a:pt x="2063123" y="919173"/>
                    <a:pt x="1981511" y="1048364"/>
                    <a:pt x="2030681" y="950026"/>
                  </a:cubicBezTo>
                  <a:cubicBezTo>
                    <a:pt x="2041003" y="929382"/>
                    <a:pt x="2055098" y="910827"/>
                    <a:pt x="2066307" y="890650"/>
                  </a:cubicBezTo>
                  <a:cubicBezTo>
                    <a:pt x="2090761" y="846632"/>
                    <a:pt x="2087919" y="849562"/>
                    <a:pt x="2101933" y="807522"/>
                  </a:cubicBezTo>
                  <a:cubicBezTo>
                    <a:pt x="2160291" y="814007"/>
                    <a:pt x="2222120" y="830699"/>
                    <a:pt x="2280062" y="807522"/>
                  </a:cubicBezTo>
                  <a:cubicBezTo>
                    <a:pt x="2298439" y="800171"/>
                    <a:pt x="2311730" y="783771"/>
                    <a:pt x="2327564" y="771896"/>
                  </a:cubicBezTo>
                  <a:cubicBezTo>
                    <a:pt x="2372951" y="681119"/>
                    <a:pt x="2333619" y="771426"/>
                    <a:pt x="2363190" y="653143"/>
                  </a:cubicBezTo>
                  <a:cubicBezTo>
                    <a:pt x="2369262" y="628855"/>
                    <a:pt x="2370023" y="600346"/>
                    <a:pt x="2386940" y="581891"/>
                  </a:cubicBezTo>
                  <a:cubicBezTo>
                    <a:pt x="2415873" y="550328"/>
                    <a:pt x="2456581" y="531774"/>
                    <a:pt x="2493818" y="510639"/>
                  </a:cubicBezTo>
                  <a:cubicBezTo>
                    <a:pt x="2796207" y="339012"/>
                    <a:pt x="2724714" y="370614"/>
                    <a:pt x="2921330" y="296883"/>
                  </a:cubicBezTo>
                  <a:cubicBezTo>
                    <a:pt x="2933205" y="308758"/>
                    <a:pt x="2946205" y="319607"/>
                    <a:pt x="2956956" y="332509"/>
                  </a:cubicBezTo>
                  <a:cubicBezTo>
                    <a:pt x="2966093" y="343473"/>
                    <a:pt x="2966435" y="368135"/>
                    <a:pt x="2980707" y="368135"/>
                  </a:cubicBezTo>
                  <a:cubicBezTo>
                    <a:pt x="2994979" y="368135"/>
                    <a:pt x="2998968" y="345683"/>
                    <a:pt x="3004457" y="332509"/>
                  </a:cubicBezTo>
                  <a:cubicBezTo>
                    <a:pt x="3071353" y="171957"/>
                    <a:pt x="3009083" y="272131"/>
                    <a:pt x="3063834" y="190006"/>
                  </a:cubicBezTo>
                  <a:cubicBezTo>
                    <a:pt x="3067792" y="170214"/>
                    <a:pt x="3072391" y="150539"/>
                    <a:pt x="3075709" y="130629"/>
                  </a:cubicBezTo>
                  <a:cubicBezTo>
                    <a:pt x="3081181" y="97797"/>
                    <a:pt x="3082388" y="46021"/>
                    <a:pt x="3099460" y="11876"/>
                  </a:cubicBezTo>
                  <a:cubicBezTo>
                    <a:pt x="3101964" y="6869"/>
                    <a:pt x="3107377" y="3959"/>
                    <a:pt x="3111335"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nvGrpSpPr>
            <p:cNvPr id="24" name="34 Grupo"/>
            <p:cNvGrpSpPr/>
            <p:nvPr/>
          </p:nvGrpSpPr>
          <p:grpSpPr>
            <a:xfrm>
              <a:off x="5413808" y="2780929"/>
              <a:ext cx="2830600" cy="2543626"/>
              <a:chOff x="5413808" y="2780929"/>
              <a:chExt cx="2830600" cy="2543626"/>
            </a:xfrm>
          </p:grpSpPr>
          <p:cxnSp>
            <p:nvCxnSpPr>
              <p:cNvPr id="25" name="24 Conector recto de flecha"/>
              <p:cNvCxnSpPr/>
              <p:nvPr/>
            </p:nvCxnSpPr>
            <p:spPr>
              <a:xfrm>
                <a:off x="5940152" y="4797152"/>
                <a:ext cx="230425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V="1">
                <a:off x="5940152" y="2996952"/>
                <a:ext cx="0" cy="1800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6333089" y="4910766"/>
                <a:ext cx="1008112" cy="413789"/>
              </a:xfrm>
              <a:prstGeom prst="rect">
                <a:avLst/>
              </a:prstGeom>
              <a:noFill/>
            </p:spPr>
            <p:txBody>
              <a:bodyPr wrap="square" rtlCol="0">
                <a:spAutoFit/>
              </a:bodyPr>
              <a:lstStyle/>
              <a:p>
                <a:pPr algn="ctr"/>
                <a:r>
                  <a:rPr lang="es-MX" sz="1400" dirty="0" smtClean="0"/>
                  <a:t>time</a:t>
                </a:r>
                <a:endParaRPr lang="es-MX" sz="1400" dirty="0"/>
              </a:p>
            </p:txBody>
          </p:sp>
          <p:sp>
            <p:nvSpPr>
              <p:cNvPr id="28" name="27 CuadroTexto"/>
              <p:cNvSpPr txBox="1"/>
              <p:nvPr/>
            </p:nvSpPr>
            <p:spPr>
              <a:xfrm rot="16200000">
                <a:off x="4468634" y="3726103"/>
                <a:ext cx="2304256" cy="413907"/>
              </a:xfrm>
              <a:prstGeom prst="rect">
                <a:avLst/>
              </a:prstGeom>
              <a:noFill/>
            </p:spPr>
            <p:txBody>
              <a:bodyPr wrap="square" rtlCol="0">
                <a:spAutoFit/>
              </a:bodyPr>
              <a:lstStyle/>
              <a:p>
                <a:pPr algn="ctr"/>
                <a:r>
                  <a:rPr lang="es-MX" sz="1400" dirty="0" smtClean="0"/>
                  <a:t>GPS –</a:t>
                </a:r>
                <a:r>
                  <a:rPr lang="es-MX" sz="1400" dirty="0" err="1" smtClean="0"/>
                  <a:t>Clock</a:t>
                </a:r>
                <a:r>
                  <a:rPr lang="es-MX" sz="1400" dirty="0" smtClean="0"/>
                  <a:t> A</a:t>
                </a:r>
                <a:endParaRPr lang="es-MX" sz="1400" dirty="0"/>
              </a:p>
            </p:txBody>
          </p:sp>
        </p:grpSp>
      </p:grpSp>
      <p:grpSp>
        <p:nvGrpSpPr>
          <p:cNvPr id="29" name="28 Grupo"/>
          <p:cNvGrpSpPr/>
          <p:nvPr/>
        </p:nvGrpSpPr>
        <p:grpSpPr>
          <a:xfrm>
            <a:off x="6978092" y="4608512"/>
            <a:ext cx="2058404" cy="2132856"/>
            <a:chOff x="5336758" y="4509120"/>
            <a:chExt cx="2835642" cy="2468016"/>
          </a:xfrm>
        </p:grpSpPr>
        <p:sp>
          <p:nvSpPr>
            <p:cNvPr id="30" name="29 Forma libre"/>
            <p:cNvSpPr/>
            <p:nvPr/>
          </p:nvSpPr>
          <p:spPr>
            <a:xfrm>
              <a:off x="6012161" y="5204320"/>
              <a:ext cx="1873220" cy="1108452"/>
            </a:xfrm>
            <a:custGeom>
              <a:avLst/>
              <a:gdLst>
                <a:gd name="connsiteX0" fmla="*/ 0 w 4061361"/>
                <a:gd name="connsiteY0" fmla="*/ 0 h 939556"/>
                <a:gd name="connsiteX1" fmla="*/ 71252 w 4061361"/>
                <a:gd name="connsiteY1" fmla="*/ 35626 h 939556"/>
                <a:gd name="connsiteX2" fmla="*/ 213756 w 4061361"/>
                <a:gd name="connsiteY2" fmla="*/ 71252 h 939556"/>
                <a:gd name="connsiteX3" fmla="*/ 225631 w 4061361"/>
                <a:gd name="connsiteY3" fmla="*/ 106878 h 939556"/>
                <a:gd name="connsiteX4" fmla="*/ 261257 w 4061361"/>
                <a:gd name="connsiteY4" fmla="*/ 95002 h 939556"/>
                <a:gd name="connsiteX5" fmla="*/ 320634 w 4061361"/>
                <a:gd name="connsiteY5" fmla="*/ 106878 h 939556"/>
                <a:gd name="connsiteX6" fmla="*/ 427511 w 4061361"/>
                <a:gd name="connsiteY6" fmla="*/ 166254 h 939556"/>
                <a:gd name="connsiteX7" fmla="*/ 463137 w 4061361"/>
                <a:gd name="connsiteY7" fmla="*/ 190005 h 939556"/>
                <a:gd name="connsiteX8" fmla="*/ 510639 w 4061361"/>
                <a:gd name="connsiteY8" fmla="*/ 178130 h 939556"/>
                <a:gd name="connsiteX9" fmla="*/ 546265 w 4061361"/>
                <a:gd name="connsiteY9" fmla="*/ 190005 h 939556"/>
                <a:gd name="connsiteX10" fmla="*/ 593766 w 4061361"/>
                <a:gd name="connsiteY10" fmla="*/ 261257 h 939556"/>
                <a:gd name="connsiteX11" fmla="*/ 617517 w 4061361"/>
                <a:gd name="connsiteY11" fmla="*/ 296883 h 939556"/>
                <a:gd name="connsiteX12" fmla="*/ 688769 w 4061361"/>
                <a:gd name="connsiteY12" fmla="*/ 332509 h 939556"/>
                <a:gd name="connsiteX13" fmla="*/ 760021 w 4061361"/>
                <a:gd name="connsiteY13" fmla="*/ 296883 h 939556"/>
                <a:gd name="connsiteX14" fmla="*/ 795647 w 4061361"/>
                <a:gd name="connsiteY14" fmla="*/ 285008 h 939556"/>
                <a:gd name="connsiteX15" fmla="*/ 807522 w 4061361"/>
                <a:gd name="connsiteY15" fmla="*/ 320634 h 939556"/>
                <a:gd name="connsiteX16" fmla="*/ 831273 w 4061361"/>
                <a:gd name="connsiteY16" fmla="*/ 380010 h 939556"/>
                <a:gd name="connsiteX17" fmla="*/ 855023 w 4061361"/>
                <a:gd name="connsiteY17" fmla="*/ 415636 h 939556"/>
                <a:gd name="connsiteX18" fmla="*/ 866899 w 4061361"/>
                <a:gd name="connsiteY18" fmla="*/ 451262 h 939556"/>
                <a:gd name="connsiteX19" fmla="*/ 890649 w 4061361"/>
                <a:gd name="connsiteY19" fmla="*/ 486888 h 939556"/>
                <a:gd name="connsiteX20" fmla="*/ 938150 w 4061361"/>
                <a:gd name="connsiteY20" fmla="*/ 593766 h 939556"/>
                <a:gd name="connsiteX21" fmla="*/ 1021278 w 4061361"/>
                <a:gd name="connsiteY21" fmla="*/ 522514 h 939556"/>
                <a:gd name="connsiteX22" fmla="*/ 1045028 w 4061361"/>
                <a:gd name="connsiteY22" fmla="*/ 475013 h 939556"/>
                <a:gd name="connsiteX23" fmla="*/ 1092530 w 4061361"/>
                <a:gd name="connsiteY23" fmla="*/ 463137 h 939556"/>
                <a:gd name="connsiteX24" fmla="*/ 1235034 w 4061361"/>
                <a:gd name="connsiteY24" fmla="*/ 439387 h 939556"/>
                <a:gd name="connsiteX25" fmla="*/ 1270660 w 4061361"/>
                <a:gd name="connsiteY25" fmla="*/ 415636 h 939556"/>
                <a:gd name="connsiteX26" fmla="*/ 1306286 w 4061361"/>
                <a:gd name="connsiteY26" fmla="*/ 463137 h 939556"/>
                <a:gd name="connsiteX27" fmla="*/ 1341911 w 4061361"/>
                <a:gd name="connsiteY27" fmla="*/ 403761 h 939556"/>
                <a:gd name="connsiteX28" fmla="*/ 1389413 w 4061361"/>
                <a:gd name="connsiteY28" fmla="*/ 391886 h 939556"/>
                <a:gd name="connsiteX29" fmla="*/ 1425039 w 4061361"/>
                <a:gd name="connsiteY29" fmla="*/ 403761 h 939556"/>
                <a:gd name="connsiteX30" fmla="*/ 1436914 w 4061361"/>
                <a:gd name="connsiteY30" fmla="*/ 439387 h 939556"/>
                <a:gd name="connsiteX31" fmla="*/ 1484415 w 4061361"/>
                <a:gd name="connsiteY31" fmla="*/ 522514 h 939556"/>
                <a:gd name="connsiteX32" fmla="*/ 1543792 w 4061361"/>
                <a:gd name="connsiteY32" fmla="*/ 617517 h 939556"/>
                <a:gd name="connsiteX33" fmla="*/ 1555667 w 4061361"/>
                <a:gd name="connsiteY33" fmla="*/ 653143 h 939556"/>
                <a:gd name="connsiteX34" fmla="*/ 1579418 w 4061361"/>
                <a:gd name="connsiteY34" fmla="*/ 700644 h 939556"/>
                <a:gd name="connsiteX35" fmla="*/ 1615044 w 4061361"/>
                <a:gd name="connsiteY35" fmla="*/ 795647 h 939556"/>
                <a:gd name="connsiteX36" fmla="*/ 1674421 w 4061361"/>
                <a:gd name="connsiteY36" fmla="*/ 748145 h 939556"/>
                <a:gd name="connsiteX37" fmla="*/ 1698171 w 4061361"/>
                <a:gd name="connsiteY37" fmla="*/ 700644 h 939556"/>
                <a:gd name="connsiteX38" fmla="*/ 1745673 w 4061361"/>
                <a:gd name="connsiteY38" fmla="*/ 653143 h 939556"/>
                <a:gd name="connsiteX39" fmla="*/ 1769423 w 4061361"/>
                <a:gd name="connsiteY39" fmla="*/ 617517 h 939556"/>
                <a:gd name="connsiteX40" fmla="*/ 1852550 w 4061361"/>
                <a:gd name="connsiteY40" fmla="*/ 558140 h 939556"/>
                <a:gd name="connsiteX41" fmla="*/ 1888176 w 4061361"/>
                <a:gd name="connsiteY41" fmla="*/ 593766 h 939556"/>
                <a:gd name="connsiteX42" fmla="*/ 1935678 w 4061361"/>
                <a:gd name="connsiteY42" fmla="*/ 605641 h 939556"/>
                <a:gd name="connsiteX43" fmla="*/ 2208810 w 4061361"/>
                <a:gd name="connsiteY43" fmla="*/ 581891 h 939556"/>
                <a:gd name="connsiteX44" fmla="*/ 2256311 w 4061361"/>
                <a:gd name="connsiteY44" fmla="*/ 593766 h 939556"/>
                <a:gd name="connsiteX45" fmla="*/ 2280062 w 4061361"/>
                <a:gd name="connsiteY45" fmla="*/ 641267 h 939556"/>
                <a:gd name="connsiteX46" fmla="*/ 2315688 w 4061361"/>
                <a:gd name="connsiteY46" fmla="*/ 665018 h 939556"/>
                <a:gd name="connsiteX47" fmla="*/ 2422566 w 4061361"/>
                <a:gd name="connsiteY47" fmla="*/ 641267 h 939556"/>
                <a:gd name="connsiteX48" fmla="*/ 2458192 w 4061361"/>
                <a:gd name="connsiteY48" fmla="*/ 629392 h 939556"/>
                <a:gd name="connsiteX49" fmla="*/ 2588821 w 4061361"/>
                <a:gd name="connsiteY49" fmla="*/ 700644 h 939556"/>
                <a:gd name="connsiteX50" fmla="*/ 2648197 w 4061361"/>
                <a:gd name="connsiteY50" fmla="*/ 795647 h 939556"/>
                <a:gd name="connsiteX51" fmla="*/ 2660073 w 4061361"/>
                <a:gd name="connsiteY51" fmla="*/ 831273 h 939556"/>
                <a:gd name="connsiteX52" fmla="*/ 2671948 w 4061361"/>
                <a:gd name="connsiteY52" fmla="*/ 926275 h 939556"/>
                <a:gd name="connsiteX53" fmla="*/ 2719449 w 4061361"/>
                <a:gd name="connsiteY53" fmla="*/ 914400 h 939556"/>
                <a:gd name="connsiteX54" fmla="*/ 2790701 w 4061361"/>
                <a:gd name="connsiteY54" fmla="*/ 902524 h 939556"/>
                <a:gd name="connsiteX55" fmla="*/ 2802576 w 4061361"/>
                <a:gd name="connsiteY55" fmla="*/ 866899 h 939556"/>
                <a:gd name="connsiteX56" fmla="*/ 2850078 w 4061361"/>
                <a:gd name="connsiteY56" fmla="*/ 831273 h 939556"/>
                <a:gd name="connsiteX57" fmla="*/ 2885704 w 4061361"/>
                <a:gd name="connsiteY57" fmla="*/ 795647 h 939556"/>
                <a:gd name="connsiteX58" fmla="*/ 2897579 w 4061361"/>
                <a:gd name="connsiteY58" fmla="*/ 760021 h 939556"/>
                <a:gd name="connsiteX59" fmla="*/ 2909454 w 4061361"/>
                <a:gd name="connsiteY59" fmla="*/ 688769 h 939556"/>
                <a:gd name="connsiteX60" fmla="*/ 2956956 w 4061361"/>
                <a:gd name="connsiteY60" fmla="*/ 700644 h 939556"/>
                <a:gd name="connsiteX61" fmla="*/ 3028208 w 4061361"/>
                <a:gd name="connsiteY61" fmla="*/ 688769 h 939556"/>
                <a:gd name="connsiteX62" fmla="*/ 3087584 w 4061361"/>
                <a:gd name="connsiteY62" fmla="*/ 700644 h 939556"/>
                <a:gd name="connsiteX63" fmla="*/ 3146961 w 4061361"/>
                <a:gd name="connsiteY63" fmla="*/ 748145 h 939556"/>
                <a:gd name="connsiteX64" fmla="*/ 3182587 w 4061361"/>
                <a:gd name="connsiteY64" fmla="*/ 783771 h 939556"/>
                <a:gd name="connsiteX65" fmla="*/ 3218213 w 4061361"/>
                <a:gd name="connsiteY65" fmla="*/ 795647 h 939556"/>
                <a:gd name="connsiteX66" fmla="*/ 3420093 w 4061361"/>
                <a:gd name="connsiteY66" fmla="*/ 760021 h 939556"/>
                <a:gd name="connsiteX67" fmla="*/ 3503221 w 4061361"/>
                <a:gd name="connsiteY67" fmla="*/ 783771 h 939556"/>
                <a:gd name="connsiteX68" fmla="*/ 3491345 w 4061361"/>
                <a:gd name="connsiteY68" fmla="*/ 748145 h 939556"/>
                <a:gd name="connsiteX69" fmla="*/ 3598223 w 4061361"/>
                <a:gd name="connsiteY69" fmla="*/ 665018 h 939556"/>
                <a:gd name="connsiteX70" fmla="*/ 3693226 w 4061361"/>
                <a:gd name="connsiteY70" fmla="*/ 641267 h 939556"/>
                <a:gd name="connsiteX71" fmla="*/ 3728852 w 4061361"/>
                <a:gd name="connsiteY71" fmla="*/ 629392 h 939556"/>
                <a:gd name="connsiteX72" fmla="*/ 3776353 w 4061361"/>
                <a:gd name="connsiteY72" fmla="*/ 593766 h 939556"/>
                <a:gd name="connsiteX73" fmla="*/ 3811979 w 4061361"/>
                <a:gd name="connsiteY73" fmla="*/ 581891 h 939556"/>
                <a:gd name="connsiteX74" fmla="*/ 3918857 w 4061361"/>
                <a:gd name="connsiteY74" fmla="*/ 593766 h 939556"/>
                <a:gd name="connsiteX75" fmla="*/ 3942608 w 4061361"/>
                <a:gd name="connsiteY75" fmla="*/ 629392 h 939556"/>
                <a:gd name="connsiteX76" fmla="*/ 4013860 w 4061361"/>
                <a:gd name="connsiteY76" fmla="*/ 653143 h 939556"/>
                <a:gd name="connsiteX77" fmla="*/ 4061361 w 4061361"/>
                <a:gd name="connsiteY77" fmla="*/ 581891 h 93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061361" h="939556">
                  <a:moveTo>
                    <a:pt x="0" y="0"/>
                  </a:moveTo>
                  <a:cubicBezTo>
                    <a:pt x="23751" y="11875"/>
                    <a:pt x="45595" y="28784"/>
                    <a:pt x="71252" y="35626"/>
                  </a:cubicBezTo>
                  <a:cubicBezTo>
                    <a:pt x="239394" y="80464"/>
                    <a:pt x="129560" y="15120"/>
                    <a:pt x="213756" y="71252"/>
                  </a:cubicBezTo>
                  <a:cubicBezTo>
                    <a:pt x="217714" y="83127"/>
                    <a:pt x="214435" y="101280"/>
                    <a:pt x="225631" y="106878"/>
                  </a:cubicBezTo>
                  <a:cubicBezTo>
                    <a:pt x="236827" y="112476"/>
                    <a:pt x="248739" y="95002"/>
                    <a:pt x="261257" y="95002"/>
                  </a:cubicBezTo>
                  <a:cubicBezTo>
                    <a:pt x="281441" y="95002"/>
                    <a:pt x="300842" y="102919"/>
                    <a:pt x="320634" y="106878"/>
                  </a:cubicBezTo>
                  <a:cubicBezTo>
                    <a:pt x="402301" y="161322"/>
                    <a:pt x="364806" y="145352"/>
                    <a:pt x="427511" y="166254"/>
                  </a:cubicBezTo>
                  <a:cubicBezTo>
                    <a:pt x="439386" y="174171"/>
                    <a:pt x="449008" y="187986"/>
                    <a:pt x="463137" y="190005"/>
                  </a:cubicBezTo>
                  <a:cubicBezTo>
                    <a:pt x="479294" y="192313"/>
                    <a:pt x="494318" y="178130"/>
                    <a:pt x="510639" y="178130"/>
                  </a:cubicBezTo>
                  <a:cubicBezTo>
                    <a:pt x="523157" y="178130"/>
                    <a:pt x="534390" y="186047"/>
                    <a:pt x="546265" y="190005"/>
                  </a:cubicBezTo>
                  <a:cubicBezTo>
                    <a:pt x="567134" y="252613"/>
                    <a:pt x="544347" y="201955"/>
                    <a:pt x="593766" y="261257"/>
                  </a:cubicBezTo>
                  <a:cubicBezTo>
                    <a:pt x="602903" y="272221"/>
                    <a:pt x="607425" y="286791"/>
                    <a:pt x="617517" y="296883"/>
                  </a:cubicBezTo>
                  <a:cubicBezTo>
                    <a:pt x="640539" y="319905"/>
                    <a:pt x="659792" y="322850"/>
                    <a:pt x="688769" y="332509"/>
                  </a:cubicBezTo>
                  <a:cubicBezTo>
                    <a:pt x="712520" y="320634"/>
                    <a:pt x="735756" y="307668"/>
                    <a:pt x="760021" y="296883"/>
                  </a:cubicBezTo>
                  <a:cubicBezTo>
                    <a:pt x="771460" y="291799"/>
                    <a:pt x="784451" y="279410"/>
                    <a:pt x="795647" y="285008"/>
                  </a:cubicBezTo>
                  <a:cubicBezTo>
                    <a:pt x="806843" y="290606"/>
                    <a:pt x="803127" y="308913"/>
                    <a:pt x="807522" y="320634"/>
                  </a:cubicBezTo>
                  <a:cubicBezTo>
                    <a:pt x="815007" y="340593"/>
                    <a:pt x="821740" y="360944"/>
                    <a:pt x="831273" y="380010"/>
                  </a:cubicBezTo>
                  <a:cubicBezTo>
                    <a:pt x="837656" y="392775"/>
                    <a:pt x="848640" y="402871"/>
                    <a:pt x="855023" y="415636"/>
                  </a:cubicBezTo>
                  <a:cubicBezTo>
                    <a:pt x="860621" y="426832"/>
                    <a:pt x="861301" y="440066"/>
                    <a:pt x="866899" y="451262"/>
                  </a:cubicBezTo>
                  <a:cubicBezTo>
                    <a:pt x="873282" y="464027"/>
                    <a:pt x="884853" y="473846"/>
                    <a:pt x="890649" y="486888"/>
                  </a:cubicBezTo>
                  <a:cubicBezTo>
                    <a:pt x="947176" y="614076"/>
                    <a:pt x="884401" y="513140"/>
                    <a:pt x="938150" y="593766"/>
                  </a:cubicBezTo>
                  <a:cubicBezTo>
                    <a:pt x="963100" y="575054"/>
                    <a:pt x="1002193" y="549234"/>
                    <a:pt x="1021278" y="522514"/>
                  </a:cubicBezTo>
                  <a:cubicBezTo>
                    <a:pt x="1031567" y="508109"/>
                    <a:pt x="1031429" y="486346"/>
                    <a:pt x="1045028" y="475013"/>
                  </a:cubicBezTo>
                  <a:cubicBezTo>
                    <a:pt x="1057566" y="464564"/>
                    <a:pt x="1076488" y="466145"/>
                    <a:pt x="1092530" y="463137"/>
                  </a:cubicBezTo>
                  <a:cubicBezTo>
                    <a:pt x="1139862" y="454262"/>
                    <a:pt x="1187533" y="447304"/>
                    <a:pt x="1235034" y="439387"/>
                  </a:cubicBezTo>
                  <a:cubicBezTo>
                    <a:pt x="1246909" y="431470"/>
                    <a:pt x="1257120" y="411123"/>
                    <a:pt x="1270660" y="415636"/>
                  </a:cubicBezTo>
                  <a:cubicBezTo>
                    <a:pt x="1289437" y="421895"/>
                    <a:pt x="1286763" y="466391"/>
                    <a:pt x="1306286" y="463137"/>
                  </a:cubicBezTo>
                  <a:cubicBezTo>
                    <a:pt x="1329053" y="459343"/>
                    <a:pt x="1324386" y="418782"/>
                    <a:pt x="1341911" y="403761"/>
                  </a:cubicBezTo>
                  <a:cubicBezTo>
                    <a:pt x="1354303" y="393139"/>
                    <a:pt x="1373579" y="395844"/>
                    <a:pt x="1389413" y="391886"/>
                  </a:cubicBezTo>
                  <a:cubicBezTo>
                    <a:pt x="1401288" y="395844"/>
                    <a:pt x="1416188" y="394910"/>
                    <a:pt x="1425039" y="403761"/>
                  </a:cubicBezTo>
                  <a:cubicBezTo>
                    <a:pt x="1433890" y="412612"/>
                    <a:pt x="1431316" y="428191"/>
                    <a:pt x="1436914" y="439387"/>
                  </a:cubicBezTo>
                  <a:cubicBezTo>
                    <a:pt x="1451186" y="467932"/>
                    <a:pt x="1467995" y="495148"/>
                    <a:pt x="1484415" y="522514"/>
                  </a:cubicBezTo>
                  <a:cubicBezTo>
                    <a:pt x="1512678" y="569620"/>
                    <a:pt x="1514231" y="558395"/>
                    <a:pt x="1543792" y="617517"/>
                  </a:cubicBezTo>
                  <a:cubicBezTo>
                    <a:pt x="1549390" y="628713"/>
                    <a:pt x="1550736" y="641637"/>
                    <a:pt x="1555667" y="653143"/>
                  </a:cubicBezTo>
                  <a:cubicBezTo>
                    <a:pt x="1562640" y="669414"/>
                    <a:pt x="1572228" y="684467"/>
                    <a:pt x="1579418" y="700644"/>
                  </a:cubicBezTo>
                  <a:cubicBezTo>
                    <a:pt x="1598352" y="743246"/>
                    <a:pt x="1601986" y="756473"/>
                    <a:pt x="1615044" y="795647"/>
                  </a:cubicBezTo>
                  <a:cubicBezTo>
                    <a:pt x="1634836" y="779813"/>
                    <a:pt x="1657730" y="767220"/>
                    <a:pt x="1674421" y="748145"/>
                  </a:cubicBezTo>
                  <a:cubicBezTo>
                    <a:pt x="1686078" y="734822"/>
                    <a:pt x="1687549" y="714806"/>
                    <a:pt x="1698171" y="700644"/>
                  </a:cubicBezTo>
                  <a:cubicBezTo>
                    <a:pt x="1711607" y="682730"/>
                    <a:pt x="1731100" y="670145"/>
                    <a:pt x="1745673" y="653143"/>
                  </a:cubicBezTo>
                  <a:cubicBezTo>
                    <a:pt x="1754961" y="642307"/>
                    <a:pt x="1759331" y="627609"/>
                    <a:pt x="1769423" y="617517"/>
                  </a:cubicBezTo>
                  <a:cubicBezTo>
                    <a:pt x="1784152" y="602788"/>
                    <a:pt x="1832322" y="571625"/>
                    <a:pt x="1852550" y="558140"/>
                  </a:cubicBezTo>
                  <a:cubicBezTo>
                    <a:pt x="1864425" y="570015"/>
                    <a:pt x="1873594" y="585434"/>
                    <a:pt x="1888176" y="593766"/>
                  </a:cubicBezTo>
                  <a:cubicBezTo>
                    <a:pt x="1902347" y="601864"/>
                    <a:pt x="1919368" y="606245"/>
                    <a:pt x="1935678" y="605641"/>
                  </a:cubicBezTo>
                  <a:cubicBezTo>
                    <a:pt x="2027003" y="602259"/>
                    <a:pt x="2117766" y="589808"/>
                    <a:pt x="2208810" y="581891"/>
                  </a:cubicBezTo>
                  <a:cubicBezTo>
                    <a:pt x="2224644" y="585849"/>
                    <a:pt x="2243773" y="583318"/>
                    <a:pt x="2256311" y="593766"/>
                  </a:cubicBezTo>
                  <a:cubicBezTo>
                    <a:pt x="2269911" y="605099"/>
                    <a:pt x="2268729" y="627667"/>
                    <a:pt x="2280062" y="641267"/>
                  </a:cubicBezTo>
                  <a:cubicBezTo>
                    <a:pt x="2289199" y="652231"/>
                    <a:pt x="2303813" y="657101"/>
                    <a:pt x="2315688" y="665018"/>
                  </a:cubicBezTo>
                  <a:cubicBezTo>
                    <a:pt x="2395887" y="638286"/>
                    <a:pt x="2297167" y="669134"/>
                    <a:pt x="2422566" y="641267"/>
                  </a:cubicBezTo>
                  <a:cubicBezTo>
                    <a:pt x="2434786" y="638552"/>
                    <a:pt x="2446317" y="633350"/>
                    <a:pt x="2458192" y="629392"/>
                  </a:cubicBezTo>
                  <a:cubicBezTo>
                    <a:pt x="2467611" y="634101"/>
                    <a:pt x="2578366" y="687202"/>
                    <a:pt x="2588821" y="700644"/>
                  </a:cubicBezTo>
                  <a:cubicBezTo>
                    <a:pt x="2695356" y="837618"/>
                    <a:pt x="2547118" y="728260"/>
                    <a:pt x="2648197" y="795647"/>
                  </a:cubicBezTo>
                  <a:cubicBezTo>
                    <a:pt x="2652156" y="807522"/>
                    <a:pt x="2657834" y="818957"/>
                    <a:pt x="2660073" y="831273"/>
                  </a:cubicBezTo>
                  <a:cubicBezTo>
                    <a:pt x="2665782" y="862672"/>
                    <a:pt x="2653399" y="900306"/>
                    <a:pt x="2671948" y="926275"/>
                  </a:cubicBezTo>
                  <a:cubicBezTo>
                    <a:pt x="2681434" y="939556"/>
                    <a:pt x="2703445" y="917601"/>
                    <a:pt x="2719449" y="914400"/>
                  </a:cubicBezTo>
                  <a:cubicBezTo>
                    <a:pt x="2743060" y="909678"/>
                    <a:pt x="2766950" y="906483"/>
                    <a:pt x="2790701" y="902524"/>
                  </a:cubicBezTo>
                  <a:cubicBezTo>
                    <a:pt x="2794659" y="890649"/>
                    <a:pt x="2794562" y="876515"/>
                    <a:pt x="2802576" y="866899"/>
                  </a:cubicBezTo>
                  <a:cubicBezTo>
                    <a:pt x="2815247" y="851694"/>
                    <a:pt x="2835050" y="844154"/>
                    <a:pt x="2850078" y="831273"/>
                  </a:cubicBezTo>
                  <a:cubicBezTo>
                    <a:pt x="2862829" y="820343"/>
                    <a:pt x="2873829" y="807522"/>
                    <a:pt x="2885704" y="795647"/>
                  </a:cubicBezTo>
                  <a:cubicBezTo>
                    <a:pt x="2889662" y="783772"/>
                    <a:pt x="2894864" y="772241"/>
                    <a:pt x="2897579" y="760021"/>
                  </a:cubicBezTo>
                  <a:cubicBezTo>
                    <a:pt x="2902802" y="736516"/>
                    <a:pt x="2892428" y="705795"/>
                    <a:pt x="2909454" y="688769"/>
                  </a:cubicBezTo>
                  <a:cubicBezTo>
                    <a:pt x="2920995" y="677228"/>
                    <a:pt x="2941122" y="696686"/>
                    <a:pt x="2956956" y="700644"/>
                  </a:cubicBezTo>
                  <a:cubicBezTo>
                    <a:pt x="3038344" y="754903"/>
                    <a:pt x="2945085" y="709550"/>
                    <a:pt x="3028208" y="688769"/>
                  </a:cubicBezTo>
                  <a:cubicBezTo>
                    <a:pt x="3047789" y="683874"/>
                    <a:pt x="3067792" y="696686"/>
                    <a:pt x="3087584" y="700644"/>
                  </a:cubicBezTo>
                  <a:cubicBezTo>
                    <a:pt x="3107376" y="716478"/>
                    <a:pt x="3127886" y="731454"/>
                    <a:pt x="3146961" y="748145"/>
                  </a:cubicBezTo>
                  <a:cubicBezTo>
                    <a:pt x="3159600" y="759204"/>
                    <a:pt x="3168613" y="774455"/>
                    <a:pt x="3182587" y="783771"/>
                  </a:cubicBezTo>
                  <a:cubicBezTo>
                    <a:pt x="3193002" y="790715"/>
                    <a:pt x="3206338" y="791688"/>
                    <a:pt x="3218213" y="795647"/>
                  </a:cubicBezTo>
                  <a:cubicBezTo>
                    <a:pt x="3285506" y="783772"/>
                    <a:pt x="3351819" y="762866"/>
                    <a:pt x="3420093" y="760021"/>
                  </a:cubicBezTo>
                  <a:cubicBezTo>
                    <a:pt x="3448886" y="758821"/>
                    <a:pt x="3474795" y="788509"/>
                    <a:pt x="3503221" y="783771"/>
                  </a:cubicBezTo>
                  <a:cubicBezTo>
                    <a:pt x="3515568" y="781713"/>
                    <a:pt x="3495304" y="760020"/>
                    <a:pt x="3491345" y="748145"/>
                  </a:cubicBezTo>
                  <a:cubicBezTo>
                    <a:pt x="3547155" y="692335"/>
                    <a:pt x="3512997" y="721835"/>
                    <a:pt x="3598223" y="665018"/>
                  </a:cubicBezTo>
                  <a:cubicBezTo>
                    <a:pt x="3625383" y="646911"/>
                    <a:pt x="3661734" y="649856"/>
                    <a:pt x="3693226" y="641267"/>
                  </a:cubicBezTo>
                  <a:cubicBezTo>
                    <a:pt x="3705303" y="637973"/>
                    <a:pt x="3716977" y="633350"/>
                    <a:pt x="3728852" y="629392"/>
                  </a:cubicBezTo>
                  <a:cubicBezTo>
                    <a:pt x="3798034" y="675514"/>
                    <a:pt x="3737974" y="651335"/>
                    <a:pt x="3776353" y="593766"/>
                  </a:cubicBezTo>
                  <a:cubicBezTo>
                    <a:pt x="3783297" y="583351"/>
                    <a:pt x="3800104" y="585849"/>
                    <a:pt x="3811979" y="581891"/>
                  </a:cubicBezTo>
                  <a:cubicBezTo>
                    <a:pt x="3847605" y="585849"/>
                    <a:pt x="3885170" y="581516"/>
                    <a:pt x="3918857" y="593766"/>
                  </a:cubicBezTo>
                  <a:cubicBezTo>
                    <a:pt x="3932270" y="598643"/>
                    <a:pt x="3930505" y="621828"/>
                    <a:pt x="3942608" y="629392"/>
                  </a:cubicBezTo>
                  <a:cubicBezTo>
                    <a:pt x="3963838" y="642661"/>
                    <a:pt x="4013860" y="653143"/>
                    <a:pt x="4013860" y="653143"/>
                  </a:cubicBezTo>
                  <a:cubicBezTo>
                    <a:pt x="4054797" y="598560"/>
                    <a:pt x="4040635" y="623344"/>
                    <a:pt x="4061361" y="581891"/>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nvGrpSpPr>
            <p:cNvPr id="31" name="35 Grupo"/>
            <p:cNvGrpSpPr/>
            <p:nvPr/>
          </p:nvGrpSpPr>
          <p:grpSpPr>
            <a:xfrm>
              <a:off x="5336758" y="4509120"/>
              <a:ext cx="2835642" cy="2468016"/>
              <a:chOff x="5408766" y="2780929"/>
              <a:chExt cx="2835642" cy="2468016"/>
            </a:xfrm>
          </p:grpSpPr>
          <p:cxnSp>
            <p:nvCxnSpPr>
              <p:cNvPr id="32" name="31 Conector recto de flecha"/>
              <p:cNvCxnSpPr/>
              <p:nvPr/>
            </p:nvCxnSpPr>
            <p:spPr>
              <a:xfrm>
                <a:off x="5940152" y="4797152"/>
                <a:ext cx="230425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flipV="1">
                <a:off x="5940152" y="2996952"/>
                <a:ext cx="0" cy="1800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6588224" y="4941168"/>
                <a:ext cx="1008112" cy="307777"/>
              </a:xfrm>
              <a:prstGeom prst="rect">
                <a:avLst/>
              </a:prstGeom>
              <a:noFill/>
            </p:spPr>
            <p:txBody>
              <a:bodyPr wrap="square" rtlCol="0">
                <a:spAutoFit/>
              </a:bodyPr>
              <a:lstStyle/>
              <a:p>
                <a:pPr algn="ctr"/>
                <a:r>
                  <a:rPr lang="es-MX" sz="1400" dirty="0" smtClean="0"/>
                  <a:t>time</a:t>
                </a:r>
                <a:endParaRPr lang="es-MX" sz="1400" dirty="0"/>
              </a:p>
            </p:txBody>
          </p:sp>
          <p:sp>
            <p:nvSpPr>
              <p:cNvPr id="35" name="34 CuadroTexto"/>
              <p:cNvSpPr txBox="1"/>
              <p:nvPr/>
            </p:nvSpPr>
            <p:spPr>
              <a:xfrm rot="16200000">
                <a:off x="4468634" y="3721061"/>
                <a:ext cx="2304256" cy="423991"/>
              </a:xfrm>
              <a:prstGeom prst="rect">
                <a:avLst/>
              </a:prstGeom>
              <a:noFill/>
            </p:spPr>
            <p:txBody>
              <a:bodyPr wrap="square" rtlCol="0">
                <a:spAutoFit/>
              </a:bodyPr>
              <a:lstStyle/>
              <a:p>
                <a:pPr algn="ctr"/>
                <a:r>
                  <a:rPr lang="es-MX" sz="1400" dirty="0" smtClean="0"/>
                  <a:t>GPS – </a:t>
                </a:r>
                <a:r>
                  <a:rPr lang="es-MX" sz="1400" dirty="0" err="1" smtClean="0"/>
                  <a:t>clock</a:t>
                </a:r>
                <a:r>
                  <a:rPr lang="es-MX" sz="1400" dirty="0" smtClean="0"/>
                  <a:t> B</a:t>
                </a:r>
                <a:endParaRPr lang="es-MX" sz="1400" dirty="0"/>
              </a:p>
            </p:txBody>
          </p:sp>
        </p:grpSp>
      </p:grpSp>
      <p:sp>
        <p:nvSpPr>
          <p:cNvPr id="36" name="35 Flecha derecha"/>
          <p:cNvSpPr/>
          <p:nvPr/>
        </p:nvSpPr>
        <p:spPr>
          <a:xfrm rot="5400000">
            <a:off x="1007604" y="4473116"/>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36 Flecha derecha"/>
          <p:cNvSpPr/>
          <p:nvPr/>
        </p:nvSpPr>
        <p:spPr>
          <a:xfrm>
            <a:off x="6444208" y="5481228"/>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37 Rectángulo"/>
          <p:cNvSpPr/>
          <p:nvPr/>
        </p:nvSpPr>
        <p:spPr>
          <a:xfrm>
            <a:off x="0" y="1"/>
            <a:ext cx="9144000" cy="980728"/>
          </a:xfrm>
          <a:prstGeom prst="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39" name="TextBox 5"/>
          <p:cNvSpPr txBox="1">
            <a:spLocks noChangeArrowheads="1"/>
          </p:cNvSpPr>
          <p:nvPr/>
        </p:nvSpPr>
        <p:spPr bwMode="auto">
          <a:xfrm>
            <a:off x="72008" y="129987"/>
            <a:ext cx="8964488" cy="461665"/>
          </a:xfrm>
          <a:prstGeom prst="rect">
            <a:avLst/>
          </a:prstGeom>
          <a:solidFill>
            <a:srgbClr val="CCECFF"/>
          </a:solidFill>
          <a:ln w="9525">
            <a:noFill/>
            <a:miter lim="800000"/>
            <a:headEnd/>
            <a:tailEnd/>
          </a:ln>
        </p:spPr>
        <p:txBody>
          <a:bodyPr wrap="square">
            <a:spAutoFit/>
          </a:bodyPr>
          <a:lstStyle/>
          <a:p>
            <a:pPr indent="342900" algn="ctr" eaLnBrk="0" hangingPunct="0">
              <a:tabLst>
                <a:tab pos="3486150" algn="l"/>
              </a:tabLst>
              <a:defRPr/>
            </a:pPr>
            <a:r>
              <a:rPr lang="en-US" b="1" dirty="0" smtClean="0">
                <a:solidFill>
                  <a:schemeClr val="bg1"/>
                </a:solidFill>
                <a:effectLst>
                  <a:outerShdw blurRad="60007" dist="310007" dir="7680000" sy="30000" kx="1300200" algn="ctr" rotWithShape="0">
                    <a:schemeClr val="bg1">
                      <a:alpha val="32000"/>
                    </a:schemeClr>
                  </a:outerShdw>
                </a:effectLst>
              </a:rPr>
              <a:t>SIM Time Network</a:t>
            </a:r>
            <a:endParaRPr lang="es-MX" dirty="0">
              <a:solidFill>
                <a:srgbClr val="FFFF00"/>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p:spTree>
    <p:extLst>
      <p:ext uri="{BB962C8B-B14F-4D97-AF65-F5344CB8AC3E}">
        <p14:creationId xmlns:p14="http://schemas.microsoft.com/office/powerpoint/2010/main" val="958652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99592" y="1169368"/>
            <a:ext cx="4716016" cy="5686292"/>
            <a:chOff x="899592" y="1169368"/>
            <a:chExt cx="4716016" cy="5686292"/>
          </a:xfrm>
        </p:grpSpPr>
        <p:pic>
          <p:nvPicPr>
            <p:cNvPr id="6" name="Picture 2"/>
            <p:cNvPicPr>
              <a:picLocks noChangeAspect="1" noChangeArrowheads="1"/>
            </p:cNvPicPr>
            <p:nvPr/>
          </p:nvPicPr>
          <p:blipFill>
            <a:blip r:embed="rId2" cstate="print"/>
            <a:srcRect/>
            <a:stretch>
              <a:fillRect/>
            </a:stretch>
          </p:blipFill>
          <p:spPr bwMode="auto">
            <a:xfrm>
              <a:off x="2843808" y="4005064"/>
              <a:ext cx="2771800" cy="2850596"/>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b="7378"/>
            <a:stretch>
              <a:fillRect/>
            </a:stretch>
          </p:blipFill>
          <p:spPr bwMode="auto">
            <a:xfrm>
              <a:off x="899592" y="1169368"/>
              <a:ext cx="3312368" cy="2763688"/>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l="63044" t="92735" r="23913" b="131"/>
            <a:stretch>
              <a:fillRect/>
            </a:stretch>
          </p:blipFill>
          <p:spPr bwMode="auto">
            <a:xfrm>
              <a:off x="2987824" y="3936453"/>
              <a:ext cx="432048" cy="212853"/>
            </a:xfrm>
            <a:prstGeom prst="rect">
              <a:avLst/>
            </a:prstGeom>
            <a:noFill/>
            <a:ln w="9525">
              <a:noFill/>
              <a:miter lim="800000"/>
              <a:headEnd/>
              <a:tailEnd/>
            </a:ln>
          </p:spPr>
        </p:pic>
      </p:grpSp>
      <p:sp>
        <p:nvSpPr>
          <p:cNvPr id="9" name="8 Elipse"/>
          <p:cNvSpPr/>
          <p:nvPr/>
        </p:nvSpPr>
        <p:spPr>
          <a:xfrm>
            <a:off x="2339752" y="270892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Elipse"/>
          <p:cNvSpPr/>
          <p:nvPr/>
        </p:nvSpPr>
        <p:spPr>
          <a:xfrm>
            <a:off x="3779912" y="587727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a:off x="712297" y="2123564"/>
            <a:ext cx="1008112" cy="369332"/>
          </a:xfrm>
          <a:prstGeom prst="rect">
            <a:avLst/>
          </a:prstGeom>
          <a:noFill/>
        </p:spPr>
        <p:txBody>
          <a:bodyPr wrap="square" rtlCol="0">
            <a:spAutoFit/>
          </a:bodyPr>
          <a:lstStyle/>
          <a:p>
            <a:r>
              <a:rPr lang="es-MX" dirty="0" err="1" smtClean="0"/>
              <a:t>Clock</a:t>
            </a:r>
            <a:r>
              <a:rPr lang="es-MX" dirty="0" smtClean="0"/>
              <a:t> A</a:t>
            </a:r>
            <a:endParaRPr lang="es-MX" dirty="0"/>
          </a:p>
        </p:txBody>
      </p:sp>
      <p:sp>
        <p:nvSpPr>
          <p:cNvPr id="12" name="11 CuadroTexto"/>
          <p:cNvSpPr txBox="1"/>
          <p:nvPr/>
        </p:nvSpPr>
        <p:spPr>
          <a:xfrm>
            <a:off x="3923928" y="6021288"/>
            <a:ext cx="1008112" cy="369332"/>
          </a:xfrm>
          <a:prstGeom prst="rect">
            <a:avLst/>
          </a:prstGeom>
          <a:noFill/>
        </p:spPr>
        <p:txBody>
          <a:bodyPr wrap="square" rtlCol="0">
            <a:spAutoFit/>
          </a:bodyPr>
          <a:lstStyle/>
          <a:p>
            <a:r>
              <a:rPr lang="es-MX" dirty="0" err="1" smtClean="0"/>
              <a:t>Clock</a:t>
            </a:r>
            <a:r>
              <a:rPr lang="es-MX" dirty="0" smtClean="0"/>
              <a:t> B</a:t>
            </a:r>
            <a:endParaRPr lang="es-MX" dirty="0"/>
          </a:p>
        </p:txBody>
      </p:sp>
      <p:pic>
        <p:nvPicPr>
          <p:cNvPr id="18" name="Picture 4" descr="sim_system"/>
          <p:cNvPicPr>
            <a:picLocks noChangeAspect="1" noChangeArrowheads="1"/>
          </p:cNvPicPr>
          <p:nvPr/>
        </p:nvPicPr>
        <p:blipFill>
          <a:blip r:embed="rId4" cstate="print"/>
          <a:srcRect/>
          <a:stretch>
            <a:fillRect/>
          </a:stretch>
        </p:blipFill>
        <p:spPr bwMode="auto">
          <a:xfrm>
            <a:off x="611560" y="2996952"/>
            <a:ext cx="1224136" cy="1340361"/>
          </a:xfrm>
          <a:prstGeom prst="roundRect">
            <a:avLst>
              <a:gd name="adj" fmla="val 8594"/>
            </a:avLst>
          </a:prstGeom>
          <a:solidFill>
            <a:srgbClr val="FFFFFF">
              <a:shade val="85000"/>
            </a:srgbClr>
          </a:solidFill>
          <a:ln>
            <a:noFill/>
          </a:ln>
          <a:effectLst>
            <a:reflection blurRad="6350" stA="52000" endA="300" endPos="35000" dir="5400000" sy="-100000" algn="bl" rotWithShape="0"/>
          </a:effectLst>
        </p:spPr>
      </p:pic>
      <p:sp>
        <p:nvSpPr>
          <p:cNvPr id="19" name="18 CuadroTexto"/>
          <p:cNvSpPr txBox="1"/>
          <p:nvPr/>
        </p:nvSpPr>
        <p:spPr>
          <a:xfrm rot="16200000">
            <a:off x="-584446" y="3328864"/>
            <a:ext cx="1979712" cy="307777"/>
          </a:xfrm>
          <a:prstGeom prst="rect">
            <a:avLst/>
          </a:prstGeom>
          <a:noFill/>
        </p:spPr>
        <p:txBody>
          <a:bodyPr wrap="square" rtlCol="0">
            <a:spAutoFit/>
          </a:bodyPr>
          <a:lstStyle/>
          <a:p>
            <a:pPr algn="ctr"/>
            <a:r>
              <a:rPr lang="es-MX" sz="1400" dirty="0" err="1" smtClean="0"/>
              <a:t>Measuring</a:t>
            </a:r>
            <a:r>
              <a:rPr lang="es-MX" sz="1400" dirty="0" smtClean="0"/>
              <a:t> </a:t>
            </a:r>
            <a:r>
              <a:rPr lang="es-MX" sz="1400" dirty="0" err="1" smtClean="0"/>
              <a:t>system</a:t>
            </a:r>
            <a:r>
              <a:rPr lang="es-MX" sz="1400" dirty="0" smtClean="0"/>
              <a:t> A</a:t>
            </a:r>
            <a:endParaRPr lang="es-MX" sz="1400" dirty="0"/>
          </a:p>
        </p:txBody>
      </p:sp>
      <p:pic>
        <p:nvPicPr>
          <p:cNvPr id="20" name="Picture 4" descr="sim_system"/>
          <p:cNvPicPr>
            <a:picLocks noChangeAspect="1" noChangeArrowheads="1"/>
          </p:cNvPicPr>
          <p:nvPr/>
        </p:nvPicPr>
        <p:blipFill>
          <a:blip r:embed="rId4" cstate="print"/>
          <a:srcRect/>
          <a:stretch>
            <a:fillRect/>
          </a:stretch>
        </p:blipFill>
        <p:spPr bwMode="auto">
          <a:xfrm>
            <a:off x="5076056" y="5157192"/>
            <a:ext cx="1224136" cy="1340361"/>
          </a:xfrm>
          <a:prstGeom prst="roundRect">
            <a:avLst>
              <a:gd name="adj" fmla="val 8594"/>
            </a:avLst>
          </a:prstGeom>
          <a:solidFill>
            <a:srgbClr val="FFFFFF">
              <a:shade val="85000"/>
            </a:srgbClr>
          </a:solidFill>
          <a:ln>
            <a:noFill/>
          </a:ln>
          <a:effectLst>
            <a:reflection blurRad="6350" stA="52000" endA="300" endPos="35000" dir="5400000" sy="-100000" algn="bl" rotWithShape="0"/>
          </a:effectLst>
        </p:spPr>
      </p:pic>
      <p:sp>
        <p:nvSpPr>
          <p:cNvPr id="21" name="20 CuadroTexto"/>
          <p:cNvSpPr txBox="1"/>
          <p:nvPr/>
        </p:nvSpPr>
        <p:spPr>
          <a:xfrm rot="16200000">
            <a:off x="3952058" y="5489104"/>
            <a:ext cx="1979712" cy="307777"/>
          </a:xfrm>
          <a:prstGeom prst="rect">
            <a:avLst/>
          </a:prstGeom>
          <a:noFill/>
        </p:spPr>
        <p:txBody>
          <a:bodyPr wrap="square" rtlCol="0">
            <a:spAutoFit/>
          </a:bodyPr>
          <a:lstStyle/>
          <a:p>
            <a:pPr algn="ctr"/>
            <a:r>
              <a:rPr lang="es-MX" sz="1400" dirty="0" err="1" smtClean="0"/>
              <a:t>Measuring</a:t>
            </a:r>
            <a:r>
              <a:rPr lang="es-MX" sz="1400" dirty="0" smtClean="0"/>
              <a:t> </a:t>
            </a:r>
            <a:r>
              <a:rPr lang="es-MX" sz="1400" dirty="0" err="1" smtClean="0"/>
              <a:t>system</a:t>
            </a:r>
            <a:r>
              <a:rPr lang="es-MX" sz="1400" dirty="0" smtClean="0"/>
              <a:t> B</a:t>
            </a:r>
            <a:endParaRPr lang="es-MX" sz="1400" dirty="0"/>
          </a:p>
        </p:txBody>
      </p:sp>
      <p:grpSp>
        <p:nvGrpSpPr>
          <p:cNvPr id="22" name="21 Grupo"/>
          <p:cNvGrpSpPr/>
          <p:nvPr/>
        </p:nvGrpSpPr>
        <p:grpSpPr>
          <a:xfrm>
            <a:off x="323528" y="4725144"/>
            <a:ext cx="2104805" cy="1891953"/>
            <a:chOff x="5413808" y="2780929"/>
            <a:chExt cx="2830600" cy="2543626"/>
          </a:xfrm>
        </p:grpSpPr>
        <p:sp>
          <p:nvSpPr>
            <p:cNvPr id="23" name="22 Forma libre"/>
            <p:cNvSpPr/>
            <p:nvPr/>
          </p:nvSpPr>
          <p:spPr>
            <a:xfrm>
              <a:off x="6012161" y="3264983"/>
              <a:ext cx="1386152" cy="1454647"/>
            </a:xfrm>
            <a:custGeom>
              <a:avLst/>
              <a:gdLst>
                <a:gd name="connsiteX0" fmla="*/ 0 w 3111335"/>
                <a:gd name="connsiteY0" fmla="*/ 1626920 h 1650670"/>
                <a:gd name="connsiteX1" fmla="*/ 35626 w 3111335"/>
                <a:gd name="connsiteY1" fmla="*/ 1603169 h 1650670"/>
                <a:gd name="connsiteX2" fmla="*/ 71252 w 3111335"/>
                <a:gd name="connsiteY2" fmla="*/ 1531917 h 1650670"/>
                <a:gd name="connsiteX3" fmla="*/ 106878 w 3111335"/>
                <a:gd name="connsiteY3" fmla="*/ 1520042 h 1650670"/>
                <a:gd name="connsiteX4" fmla="*/ 154379 w 3111335"/>
                <a:gd name="connsiteY4" fmla="*/ 1579419 h 1650670"/>
                <a:gd name="connsiteX5" fmla="*/ 166255 w 3111335"/>
                <a:gd name="connsiteY5" fmla="*/ 1615045 h 1650670"/>
                <a:gd name="connsiteX6" fmla="*/ 190005 w 3111335"/>
                <a:gd name="connsiteY6" fmla="*/ 1650670 h 1650670"/>
                <a:gd name="connsiteX7" fmla="*/ 225631 w 3111335"/>
                <a:gd name="connsiteY7" fmla="*/ 1626920 h 1650670"/>
                <a:gd name="connsiteX8" fmla="*/ 261257 w 3111335"/>
                <a:gd name="connsiteY8" fmla="*/ 1615045 h 1650670"/>
                <a:gd name="connsiteX9" fmla="*/ 332509 w 3111335"/>
                <a:gd name="connsiteY9" fmla="*/ 1567543 h 1650670"/>
                <a:gd name="connsiteX10" fmla="*/ 344384 w 3111335"/>
                <a:gd name="connsiteY10" fmla="*/ 1531917 h 1650670"/>
                <a:gd name="connsiteX11" fmla="*/ 391886 w 3111335"/>
                <a:gd name="connsiteY11" fmla="*/ 1460665 h 1650670"/>
                <a:gd name="connsiteX12" fmla="*/ 403761 w 3111335"/>
                <a:gd name="connsiteY12" fmla="*/ 1389413 h 1650670"/>
                <a:gd name="connsiteX13" fmla="*/ 439387 w 3111335"/>
                <a:gd name="connsiteY13" fmla="*/ 1401289 h 1650670"/>
                <a:gd name="connsiteX14" fmla="*/ 510639 w 3111335"/>
                <a:gd name="connsiteY14" fmla="*/ 1448790 h 1650670"/>
                <a:gd name="connsiteX15" fmla="*/ 534390 w 3111335"/>
                <a:gd name="connsiteY15" fmla="*/ 1413164 h 1650670"/>
                <a:gd name="connsiteX16" fmla="*/ 546265 w 3111335"/>
                <a:gd name="connsiteY16" fmla="*/ 1377538 h 1650670"/>
                <a:gd name="connsiteX17" fmla="*/ 581891 w 3111335"/>
                <a:gd name="connsiteY17" fmla="*/ 1365663 h 1650670"/>
                <a:gd name="connsiteX18" fmla="*/ 665018 w 3111335"/>
                <a:gd name="connsiteY18" fmla="*/ 1377538 h 1650670"/>
                <a:gd name="connsiteX19" fmla="*/ 736270 w 3111335"/>
                <a:gd name="connsiteY19" fmla="*/ 1401289 h 1650670"/>
                <a:gd name="connsiteX20" fmla="*/ 783771 w 3111335"/>
                <a:gd name="connsiteY20" fmla="*/ 1389413 h 1650670"/>
                <a:gd name="connsiteX21" fmla="*/ 843148 w 3111335"/>
                <a:gd name="connsiteY21" fmla="*/ 1306286 h 1650670"/>
                <a:gd name="connsiteX22" fmla="*/ 878774 w 3111335"/>
                <a:gd name="connsiteY22" fmla="*/ 1235034 h 1650670"/>
                <a:gd name="connsiteX23" fmla="*/ 914400 w 3111335"/>
                <a:gd name="connsiteY23" fmla="*/ 1223159 h 1650670"/>
                <a:gd name="connsiteX24" fmla="*/ 926275 w 3111335"/>
                <a:gd name="connsiteY24" fmla="*/ 1140032 h 1650670"/>
                <a:gd name="connsiteX25" fmla="*/ 985652 w 3111335"/>
                <a:gd name="connsiteY25" fmla="*/ 1211283 h 1650670"/>
                <a:gd name="connsiteX26" fmla="*/ 1033153 w 3111335"/>
                <a:gd name="connsiteY26" fmla="*/ 1270660 h 1650670"/>
                <a:gd name="connsiteX27" fmla="*/ 1056904 w 3111335"/>
                <a:gd name="connsiteY27" fmla="*/ 1330037 h 1650670"/>
                <a:gd name="connsiteX28" fmla="*/ 1068779 w 3111335"/>
                <a:gd name="connsiteY28" fmla="*/ 1365663 h 1650670"/>
                <a:gd name="connsiteX29" fmla="*/ 1306286 w 3111335"/>
                <a:gd name="connsiteY29" fmla="*/ 1460665 h 1650670"/>
                <a:gd name="connsiteX30" fmla="*/ 1436914 w 3111335"/>
                <a:gd name="connsiteY30" fmla="*/ 1472541 h 1650670"/>
                <a:gd name="connsiteX31" fmla="*/ 1555668 w 3111335"/>
                <a:gd name="connsiteY31" fmla="*/ 1460665 h 1650670"/>
                <a:gd name="connsiteX32" fmla="*/ 1543792 w 3111335"/>
                <a:gd name="connsiteY32" fmla="*/ 1258785 h 1650670"/>
                <a:gd name="connsiteX33" fmla="*/ 1567543 w 3111335"/>
                <a:gd name="connsiteY33" fmla="*/ 1175658 h 1650670"/>
                <a:gd name="connsiteX34" fmla="*/ 1721922 w 3111335"/>
                <a:gd name="connsiteY34" fmla="*/ 1104406 h 1650670"/>
                <a:gd name="connsiteX35" fmla="*/ 1757548 w 3111335"/>
                <a:gd name="connsiteY35" fmla="*/ 1092530 h 1650670"/>
                <a:gd name="connsiteX36" fmla="*/ 1840675 w 3111335"/>
                <a:gd name="connsiteY36" fmla="*/ 1104406 h 1650670"/>
                <a:gd name="connsiteX37" fmla="*/ 1876301 w 3111335"/>
                <a:gd name="connsiteY37" fmla="*/ 1116281 h 1650670"/>
                <a:gd name="connsiteX38" fmla="*/ 1923803 w 3111335"/>
                <a:gd name="connsiteY38" fmla="*/ 1080655 h 1650670"/>
                <a:gd name="connsiteX39" fmla="*/ 1995055 w 3111335"/>
                <a:gd name="connsiteY39" fmla="*/ 1021278 h 1650670"/>
                <a:gd name="connsiteX40" fmla="*/ 2030681 w 3111335"/>
                <a:gd name="connsiteY40" fmla="*/ 950026 h 1650670"/>
                <a:gd name="connsiteX41" fmla="*/ 2066307 w 3111335"/>
                <a:gd name="connsiteY41" fmla="*/ 890650 h 1650670"/>
                <a:gd name="connsiteX42" fmla="*/ 2101933 w 3111335"/>
                <a:gd name="connsiteY42" fmla="*/ 807522 h 1650670"/>
                <a:gd name="connsiteX43" fmla="*/ 2280062 w 3111335"/>
                <a:gd name="connsiteY43" fmla="*/ 807522 h 1650670"/>
                <a:gd name="connsiteX44" fmla="*/ 2327564 w 3111335"/>
                <a:gd name="connsiteY44" fmla="*/ 771896 h 1650670"/>
                <a:gd name="connsiteX45" fmla="*/ 2363190 w 3111335"/>
                <a:gd name="connsiteY45" fmla="*/ 653143 h 1650670"/>
                <a:gd name="connsiteX46" fmla="*/ 2386940 w 3111335"/>
                <a:gd name="connsiteY46" fmla="*/ 581891 h 1650670"/>
                <a:gd name="connsiteX47" fmla="*/ 2493818 w 3111335"/>
                <a:gd name="connsiteY47" fmla="*/ 510639 h 1650670"/>
                <a:gd name="connsiteX48" fmla="*/ 2921330 w 3111335"/>
                <a:gd name="connsiteY48" fmla="*/ 296883 h 1650670"/>
                <a:gd name="connsiteX49" fmla="*/ 2956956 w 3111335"/>
                <a:gd name="connsiteY49" fmla="*/ 332509 h 1650670"/>
                <a:gd name="connsiteX50" fmla="*/ 2980707 w 3111335"/>
                <a:gd name="connsiteY50" fmla="*/ 368135 h 1650670"/>
                <a:gd name="connsiteX51" fmla="*/ 3004457 w 3111335"/>
                <a:gd name="connsiteY51" fmla="*/ 332509 h 1650670"/>
                <a:gd name="connsiteX52" fmla="*/ 3063834 w 3111335"/>
                <a:gd name="connsiteY52" fmla="*/ 190006 h 1650670"/>
                <a:gd name="connsiteX53" fmla="*/ 3075709 w 3111335"/>
                <a:gd name="connsiteY53" fmla="*/ 130629 h 1650670"/>
                <a:gd name="connsiteX54" fmla="*/ 3099460 w 3111335"/>
                <a:gd name="connsiteY54" fmla="*/ 11876 h 1650670"/>
                <a:gd name="connsiteX55" fmla="*/ 3111335 w 3111335"/>
                <a:gd name="connsiteY55" fmla="*/ 0 h 165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11335" h="1650670">
                  <a:moveTo>
                    <a:pt x="0" y="1626920"/>
                  </a:moveTo>
                  <a:cubicBezTo>
                    <a:pt x="11875" y="1619003"/>
                    <a:pt x="26710" y="1614314"/>
                    <a:pt x="35626" y="1603169"/>
                  </a:cubicBezTo>
                  <a:cubicBezTo>
                    <a:pt x="73871" y="1555362"/>
                    <a:pt x="15636" y="1576409"/>
                    <a:pt x="71252" y="1531917"/>
                  </a:cubicBezTo>
                  <a:cubicBezTo>
                    <a:pt x="81027" y="1524097"/>
                    <a:pt x="95003" y="1524000"/>
                    <a:pt x="106878" y="1520042"/>
                  </a:cubicBezTo>
                  <a:cubicBezTo>
                    <a:pt x="136725" y="1609586"/>
                    <a:pt x="92992" y="1502686"/>
                    <a:pt x="154379" y="1579419"/>
                  </a:cubicBezTo>
                  <a:cubicBezTo>
                    <a:pt x="162199" y="1589194"/>
                    <a:pt x="160657" y="1603849"/>
                    <a:pt x="166255" y="1615045"/>
                  </a:cubicBezTo>
                  <a:cubicBezTo>
                    <a:pt x="172638" y="1627810"/>
                    <a:pt x="182088" y="1638795"/>
                    <a:pt x="190005" y="1650670"/>
                  </a:cubicBezTo>
                  <a:cubicBezTo>
                    <a:pt x="201880" y="1642753"/>
                    <a:pt x="212865" y="1633303"/>
                    <a:pt x="225631" y="1626920"/>
                  </a:cubicBezTo>
                  <a:cubicBezTo>
                    <a:pt x="236827" y="1621322"/>
                    <a:pt x="250315" y="1621124"/>
                    <a:pt x="261257" y="1615045"/>
                  </a:cubicBezTo>
                  <a:cubicBezTo>
                    <a:pt x="286210" y="1601182"/>
                    <a:pt x="332509" y="1567543"/>
                    <a:pt x="332509" y="1567543"/>
                  </a:cubicBezTo>
                  <a:cubicBezTo>
                    <a:pt x="336467" y="1555668"/>
                    <a:pt x="337440" y="1542332"/>
                    <a:pt x="344384" y="1531917"/>
                  </a:cubicBezTo>
                  <a:cubicBezTo>
                    <a:pt x="403689" y="1442958"/>
                    <a:pt x="363647" y="1545378"/>
                    <a:pt x="391886" y="1460665"/>
                  </a:cubicBezTo>
                  <a:cubicBezTo>
                    <a:pt x="395844" y="1436914"/>
                    <a:pt x="388719" y="1408215"/>
                    <a:pt x="403761" y="1389413"/>
                  </a:cubicBezTo>
                  <a:cubicBezTo>
                    <a:pt x="411581" y="1379638"/>
                    <a:pt x="428445" y="1395210"/>
                    <a:pt x="439387" y="1401289"/>
                  </a:cubicBezTo>
                  <a:cubicBezTo>
                    <a:pt x="464340" y="1415152"/>
                    <a:pt x="510639" y="1448790"/>
                    <a:pt x="510639" y="1448790"/>
                  </a:cubicBezTo>
                  <a:cubicBezTo>
                    <a:pt x="518556" y="1436915"/>
                    <a:pt x="528007" y="1425930"/>
                    <a:pt x="534390" y="1413164"/>
                  </a:cubicBezTo>
                  <a:cubicBezTo>
                    <a:pt x="539988" y="1401968"/>
                    <a:pt x="537414" y="1386389"/>
                    <a:pt x="546265" y="1377538"/>
                  </a:cubicBezTo>
                  <a:cubicBezTo>
                    <a:pt x="555116" y="1368687"/>
                    <a:pt x="570016" y="1369621"/>
                    <a:pt x="581891" y="1365663"/>
                  </a:cubicBezTo>
                  <a:cubicBezTo>
                    <a:pt x="609600" y="1369621"/>
                    <a:pt x="637744" y="1371244"/>
                    <a:pt x="665018" y="1377538"/>
                  </a:cubicBezTo>
                  <a:cubicBezTo>
                    <a:pt x="689412" y="1383167"/>
                    <a:pt x="736270" y="1401289"/>
                    <a:pt x="736270" y="1401289"/>
                  </a:cubicBezTo>
                  <a:cubicBezTo>
                    <a:pt x="752104" y="1397330"/>
                    <a:pt x="770490" y="1398899"/>
                    <a:pt x="783771" y="1389413"/>
                  </a:cubicBezTo>
                  <a:cubicBezTo>
                    <a:pt x="793144" y="1382718"/>
                    <a:pt x="833525" y="1320721"/>
                    <a:pt x="843148" y="1306286"/>
                  </a:cubicBezTo>
                  <a:cubicBezTo>
                    <a:pt x="850971" y="1282816"/>
                    <a:pt x="857845" y="1251777"/>
                    <a:pt x="878774" y="1235034"/>
                  </a:cubicBezTo>
                  <a:cubicBezTo>
                    <a:pt x="888549" y="1227214"/>
                    <a:pt x="902525" y="1227117"/>
                    <a:pt x="914400" y="1223159"/>
                  </a:cubicBezTo>
                  <a:cubicBezTo>
                    <a:pt x="918358" y="1195450"/>
                    <a:pt x="906483" y="1159824"/>
                    <a:pt x="926275" y="1140032"/>
                  </a:cubicBezTo>
                  <a:cubicBezTo>
                    <a:pt x="935418" y="1130889"/>
                    <a:pt x="983667" y="1208306"/>
                    <a:pt x="985652" y="1211283"/>
                  </a:cubicBezTo>
                  <a:cubicBezTo>
                    <a:pt x="1020547" y="1315971"/>
                    <a:pt x="966011" y="1176661"/>
                    <a:pt x="1033153" y="1270660"/>
                  </a:cubicBezTo>
                  <a:cubicBezTo>
                    <a:pt x="1045543" y="1288006"/>
                    <a:pt x="1049419" y="1310077"/>
                    <a:pt x="1056904" y="1330037"/>
                  </a:cubicBezTo>
                  <a:cubicBezTo>
                    <a:pt x="1061299" y="1341758"/>
                    <a:pt x="1060633" y="1356159"/>
                    <a:pt x="1068779" y="1365663"/>
                  </a:cubicBezTo>
                  <a:cubicBezTo>
                    <a:pt x="1129361" y="1436342"/>
                    <a:pt x="1217084" y="1443511"/>
                    <a:pt x="1306286" y="1460665"/>
                  </a:cubicBezTo>
                  <a:cubicBezTo>
                    <a:pt x="1349222" y="1468922"/>
                    <a:pt x="1393371" y="1468582"/>
                    <a:pt x="1436914" y="1472541"/>
                  </a:cubicBezTo>
                  <a:cubicBezTo>
                    <a:pt x="1476499" y="1468582"/>
                    <a:pt x="1537877" y="1496247"/>
                    <a:pt x="1555668" y="1460665"/>
                  </a:cubicBezTo>
                  <a:cubicBezTo>
                    <a:pt x="1585815" y="1400372"/>
                    <a:pt x="1540986" y="1326136"/>
                    <a:pt x="1543792" y="1258785"/>
                  </a:cubicBezTo>
                  <a:cubicBezTo>
                    <a:pt x="1544992" y="1229992"/>
                    <a:pt x="1552716" y="1200369"/>
                    <a:pt x="1567543" y="1175658"/>
                  </a:cubicBezTo>
                  <a:cubicBezTo>
                    <a:pt x="1591776" y="1135270"/>
                    <a:pt x="1697418" y="1112574"/>
                    <a:pt x="1721922" y="1104406"/>
                  </a:cubicBezTo>
                  <a:lnTo>
                    <a:pt x="1757548" y="1092530"/>
                  </a:lnTo>
                  <a:cubicBezTo>
                    <a:pt x="1785257" y="1096489"/>
                    <a:pt x="1813228" y="1098917"/>
                    <a:pt x="1840675" y="1104406"/>
                  </a:cubicBezTo>
                  <a:cubicBezTo>
                    <a:pt x="1852950" y="1106861"/>
                    <a:pt x="1864265" y="1119720"/>
                    <a:pt x="1876301" y="1116281"/>
                  </a:cubicBezTo>
                  <a:cubicBezTo>
                    <a:pt x="1895332" y="1110844"/>
                    <a:pt x="1908775" y="1093536"/>
                    <a:pt x="1923803" y="1080655"/>
                  </a:cubicBezTo>
                  <a:cubicBezTo>
                    <a:pt x="2003814" y="1012074"/>
                    <a:pt x="1916312" y="1073774"/>
                    <a:pt x="1995055" y="1021278"/>
                  </a:cubicBezTo>
                  <a:cubicBezTo>
                    <a:pt x="2063123" y="919173"/>
                    <a:pt x="1981511" y="1048364"/>
                    <a:pt x="2030681" y="950026"/>
                  </a:cubicBezTo>
                  <a:cubicBezTo>
                    <a:pt x="2041003" y="929382"/>
                    <a:pt x="2055098" y="910827"/>
                    <a:pt x="2066307" y="890650"/>
                  </a:cubicBezTo>
                  <a:cubicBezTo>
                    <a:pt x="2090761" y="846632"/>
                    <a:pt x="2087919" y="849562"/>
                    <a:pt x="2101933" y="807522"/>
                  </a:cubicBezTo>
                  <a:cubicBezTo>
                    <a:pt x="2160291" y="814007"/>
                    <a:pt x="2222120" y="830699"/>
                    <a:pt x="2280062" y="807522"/>
                  </a:cubicBezTo>
                  <a:cubicBezTo>
                    <a:pt x="2298439" y="800171"/>
                    <a:pt x="2311730" y="783771"/>
                    <a:pt x="2327564" y="771896"/>
                  </a:cubicBezTo>
                  <a:cubicBezTo>
                    <a:pt x="2372951" y="681119"/>
                    <a:pt x="2333619" y="771426"/>
                    <a:pt x="2363190" y="653143"/>
                  </a:cubicBezTo>
                  <a:cubicBezTo>
                    <a:pt x="2369262" y="628855"/>
                    <a:pt x="2370023" y="600346"/>
                    <a:pt x="2386940" y="581891"/>
                  </a:cubicBezTo>
                  <a:cubicBezTo>
                    <a:pt x="2415873" y="550328"/>
                    <a:pt x="2456581" y="531774"/>
                    <a:pt x="2493818" y="510639"/>
                  </a:cubicBezTo>
                  <a:cubicBezTo>
                    <a:pt x="2796207" y="339012"/>
                    <a:pt x="2724714" y="370614"/>
                    <a:pt x="2921330" y="296883"/>
                  </a:cubicBezTo>
                  <a:cubicBezTo>
                    <a:pt x="2933205" y="308758"/>
                    <a:pt x="2946205" y="319607"/>
                    <a:pt x="2956956" y="332509"/>
                  </a:cubicBezTo>
                  <a:cubicBezTo>
                    <a:pt x="2966093" y="343473"/>
                    <a:pt x="2966435" y="368135"/>
                    <a:pt x="2980707" y="368135"/>
                  </a:cubicBezTo>
                  <a:cubicBezTo>
                    <a:pt x="2994979" y="368135"/>
                    <a:pt x="2998968" y="345683"/>
                    <a:pt x="3004457" y="332509"/>
                  </a:cubicBezTo>
                  <a:cubicBezTo>
                    <a:pt x="3071353" y="171957"/>
                    <a:pt x="3009083" y="272131"/>
                    <a:pt x="3063834" y="190006"/>
                  </a:cubicBezTo>
                  <a:cubicBezTo>
                    <a:pt x="3067792" y="170214"/>
                    <a:pt x="3072391" y="150539"/>
                    <a:pt x="3075709" y="130629"/>
                  </a:cubicBezTo>
                  <a:cubicBezTo>
                    <a:pt x="3081181" y="97797"/>
                    <a:pt x="3082388" y="46021"/>
                    <a:pt x="3099460" y="11876"/>
                  </a:cubicBezTo>
                  <a:cubicBezTo>
                    <a:pt x="3101964" y="6869"/>
                    <a:pt x="3107377" y="3959"/>
                    <a:pt x="3111335"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nvGrpSpPr>
            <p:cNvPr id="24" name="34 Grupo"/>
            <p:cNvGrpSpPr/>
            <p:nvPr/>
          </p:nvGrpSpPr>
          <p:grpSpPr>
            <a:xfrm>
              <a:off x="5413808" y="2780929"/>
              <a:ext cx="2830600" cy="2543626"/>
              <a:chOff x="5413808" y="2780929"/>
              <a:chExt cx="2830600" cy="2543626"/>
            </a:xfrm>
          </p:grpSpPr>
          <p:cxnSp>
            <p:nvCxnSpPr>
              <p:cNvPr id="25" name="24 Conector recto de flecha"/>
              <p:cNvCxnSpPr/>
              <p:nvPr/>
            </p:nvCxnSpPr>
            <p:spPr>
              <a:xfrm>
                <a:off x="5940152" y="4797152"/>
                <a:ext cx="230425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V="1">
                <a:off x="5940152" y="2996952"/>
                <a:ext cx="0" cy="1800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6333089" y="4910766"/>
                <a:ext cx="1008112" cy="413789"/>
              </a:xfrm>
              <a:prstGeom prst="rect">
                <a:avLst/>
              </a:prstGeom>
              <a:noFill/>
            </p:spPr>
            <p:txBody>
              <a:bodyPr wrap="square" rtlCol="0">
                <a:spAutoFit/>
              </a:bodyPr>
              <a:lstStyle/>
              <a:p>
                <a:pPr algn="ctr"/>
                <a:r>
                  <a:rPr lang="es-MX" sz="1400" dirty="0" smtClean="0"/>
                  <a:t>time</a:t>
                </a:r>
                <a:endParaRPr lang="es-MX" sz="1400" dirty="0"/>
              </a:p>
            </p:txBody>
          </p:sp>
          <p:sp>
            <p:nvSpPr>
              <p:cNvPr id="28" name="27 CuadroTexto"/>
              <p:cNvSpPr txBox="1"/>
              <p:nvPr/>
            </p:nvSpPr>
            <p:spPr>
              <a:xfrm rot="16200000">
                <a:off x="4468634" y="3726103"/>
                <a:ext cx="2304256" cy="413907"/>
              </a:xfrm>
              <a:prstGeom prst="rect">
                <a:avLst/>
              </a:prstGeom>
              <a:noFill/>
            </p:spPr>
            <p:txBody>
              <a:bodyPr wrap="square" rtlCol="0">
                <a:spAutoFit/>
              </a:bodyPr>
              <a:lstStyle/>
              <a:p>
                <a:pPr algn="ctr"/>
                <a:r>
                  <a:rPr lang="es-MX" sz="1400" dirty="0" smtClean="0"/>
                  <a:t>GPS –</a:t>
                </a:r>
                <a:r>
                  <a:rPr lang="es-MX" sz="1400" dirty="0" err="1" smtClean="0"/>
                  <a:t>Clock</a:t>
                </a:r>
                <a:r>
                  <a:rPr lang="es-MX" sz="1400" dirty="0" smtClean="0"/>
                  <a:t> A</a:t>
                </a:r>
                <a:endParaRPr lang="es-MX" sz="1400" dirty="0"/>
              </a:p>
            </p:txBody>
          </p:sp>
        </p:grpSp>
      </p:grpSp>
      <p:grpSp>
        <p:nvGrpSpPr>
          <p:cNvPr id="29" name="28 Grupo"/>
          <p:cNvGrpSpPr/>
          <p:nvPr/>
        </p:nvGrpSpPr>
        <p:grpSpPr>
          <a:xfrm>
            <a:off x="6978092" y="4608512"/>
            <a:ext cx="2058404" cy="2132856"/>
            <a:chOff x="5336758" y="4509120"/>
            <a:chExt cx="2835642" cy="2468016"/>
          </a:xfrm>
        </p:grpSpPr>
        <p:sp>
          <p:nvSpPr>
            <p:cNvPr id="30" name="29 Forma libre"/>
            <p:cNvSpPr/>
            <p:nvPr/>
          </p:nvSpPr>
          <p:spPr>
            <a:xfrm>
              <a:off x="6012161" y="5204320"/>
              <a:ext cx="1873220" cy="1108452"/>
            </a:xfrm>
            <a:custGeom>
              <a:avLst/>
              <a:gdLst>
                <a:gd name="connsiteX0" fmla="*/ 0 w 4061361"/>
                <a:gd name="connsiteY0" fmla="*/ 0 h 939556"/>
                <a:gd name="connsiteX1" fmla="*/ 71252 w 4061361"/>
                <a:gd name="connsiteY1" fmla="*/ 35626 h 939556"/>
                <a:gd name="connsiteX2" fmla="*/ 213756 w 4061361"/>
                <a:gd name="connsiteY2" fmla="*/ 71252 h 939556"/>
                <a:gd name="connsiteX3" fmla="*/ 225631 w 4061361"/>
                <a:gd name="connsiteY3" fmla="*/ 106878 h 939556"/>
                <a:gd name="connsiteX4" fmla="*/ 261257 w 4061361"/>
                <a:gd name="connsiteY4" fmla="*/ 95002 h 939556"/>
                <a:gd name="connsiteX5" fmla="*/ 320634 w 4061361"/>
                <a:gd name="connsiteY5" fmla="*/ 106878 h 939556"/>
                <a:gd name="connsiteX6" fmla="*/ 427511 w 4061361"/>
                <a:gd name="connsiteY6" fmla="*/ 166254 h 939556"/>
                <a:gd name="connsiteX7" fmla="*/ 463137 w 4061361"/>
                <a:gd name="connsiteY7" fmla="*/ 190005 h 939556"/>
                <a:gd name="connsiteX8" fmla="*/ 510639 w 4061361"/>
                <a:gd name="connsiteY8" fmla="*/ 178130 h 939556"/>
                <a:gd name="connsiteX9" fmla="*/ 546265 w 4061361"/>
                <a:gd name="connsiteY9" fmla="*/ 190005 h 939556"/>
                <a:gd name="connsiteX10" fmla="*/ 593766 w 4061361"/>
                <a:gd name="connsiteY10" fmla="*/ 261257 h 939556"/>
                <a:gd name="connsiteX11" fmla="*/ 617517 w 4061361"/>
                <a:gd name="connsiteY11" fmla="*/ 296883 h 939556"/>
                <a:gd name="connsiteX12" fmla="*/ 688769 w 4061361"/>
                <a:gd name="connsiteY12" fmla="*/ 332509 h 939556"/>
                <a:gd name="connsiteX13" fmla="*/ 760021 w 4061361"/>
                <a:gd name="connsiteY13" fmla="*/ 296883 h 939556"/>
                <a:gd name="connsiteX14" fmla="*/ 795647 w 4061361"/>
                <a:gd name="connsiteY14" fmla="*/ 285008 h 939556"/>
                <a:gd name="connsiteX15" fmla="*/ 807522 w 4061361"/>
                <a:gd name="connsiteY15" fmla="*/ 320634 h 939556"/>
                <a:gd name="connsiteX16" fmla="*/ 831273 w 4061361"/>
                <a:gd name="connsiteY16" fmla="*/ 380010 h 939556"/>
                <a:gd name="connsiteX17" fmla="*/ 855023 w 4061361"/>
                <a:gd name="connsiteY17" fmla="*/ 415636 h 939556"/>
                <a:gd name="connsiteX18" fmla="*/ 866899 w 4061361"/>
                <a:gd name="connsiteY18" fmla="*/ 451262 h 939556"/>
                <a:gd name="connsiteX19" fmla="*/ 890649 w 4061361"/>
                <a:gd name="connsiteY19" fmla="*/ 486888 h 939556"/>
                <a:gd name="connsiteX20" fmla="*/ 938150 w 4061361"/>
                <a:gd name="connsiteY20" fmla="*/ 593766 h 939556"/>
                <a:gd name="connsiteX21" fmla="*/ 1021278 w 4061361"/>
                <a:gd name="connsiteY21" fmla="*/ 522514 h 939556"/>
                <a:gd name="connsiteX22" fmla="*/ 1045028 w 4061361"/>
                <a:gd name="connsiteY22" fmla="*/ 475013 h 939556"/>
                <a:gd name="connsiteX23" fmla="*/ 1092530 w 4061361"/>
                <a:gd name="connsiteY23" fmla="*/ 463137 h 939556"/>
                <a:gd name="connsiteX24" fmla="*/ 1235034 w 4061361"/>
                <a:gd name="connsiteY24" fmla="*/ 439387 h 939556"/>
                <a:gd name="connsiteX25" fmla="*/ 1270660 w 4061361"/>
                <a:gd name="connsiteY25" fmla="*/ 415636 h 939556"/>
                <a:gd name="connsiteX26" fmla="*/ 1306286 w 4061361"/>
                <a:gd name="connsiteY26" fmla="*/ 463137 h 939556"/>
                <a:gd name="connsiteX27" fmla="*/ 1341911 w 4061361"/>
                <a:gd name="connsiteY27" fmla="*/ 403761 h 939556"/>
                <a:gd name="connsiteX28" fmla="*/ 1389413 w 4061361"/>
                <a:gd name="connsiteY28" fmla="*/ 391886 h 939556"/>
                <a:gd name="connsiteX29" fmla="*/ 1425039 w 4061361"/>
                <a:gd name="connsiteY29" fmla="*/ 403761 h 939556"/>
                <a:gd name="connsiteX30" fmla="*/ 1436914 w 4061361"/>
                <a:gd name="connsiteY30" fmla="*/ 439387 h 939556"/>
                <a:gd name="connsiteX31" fmla="*/ 1484415 w 4061361"/>
                <a:gd name="connsiteY31" fmla="*/ 522514 h 939556"/>
                <a:gd name="connsiteX32" fmla="*/ 1543792 w 4061361"/>
                <a:gd name="connsiteY32" fmla="*/ 617517 h 939556"/>
                <a:gd name="connsiteX33" fmla="*/ 1555667 w 4061361"/>
                <a:gd name="connsiteY33" fmla="*/ 653143 h 939556"/>
                <a:gd name="connsiteX34" fmla="*/ 1579418 w 4061361"/>
                <a:gd name="connsiteY34" fmla="*/ 700644 h 939556"/>
                <a:gd name="connsiteX35" fmla="*/ 1615044 w 4061361"/>
                <a:gd name="connsiteY35" fmla="*/ 795647 h 939556"/>
                <a:gd name="connsiteX36" fmla="*/ 1674421 w 4061361"/>
                <a:gd name="connsiteY36" fmla="*/ 748145 h 939556"/>
                <a:gd name="connsiteX37" fmla="*/ 1698171 w 4061361"/>
                <a:gd name="connsiteY37" fmla="*/ 700644 h 939556"/>
                <a:gd name="connsiteX38" fmla="*/ 1745673 w 4061361"/>
                <a:gd name="connsiteY38" fmla="*/ 653143 h 939556"/>
                <a:gd name="connsiteX39" fmla="*/ 1769423 w 4061361"/>
                <a:gd name="connsiteY39" fmla="*/ 617517 h 939556"/>
                <a:gd name="connsiteX40" fmla="*/ 1852550 w 4061361"/>
                <a:gd name="connsiteY40" fmla="*/ 558140 h 939556"/>
                <a:gd name="connsiteX41" fmla="*/ 1888176 w 4061361"/>
                <a:gd name="connsiteY41" fmla="*/ 593766 h 939556"/>
                <a:gd name="connsiteX42" fmla="*/ 1935678 w 4061361"/>
                <a:gd name="connsiteY42" fmla="*/ 605641 h 939556"/>
                <a:gd name="connsiteX43" fmla="*/ 2208810 w 4061361"/>
                <a:gd name="connsiteY43" fmla="*/ 581891 h 939556"/>
                <a:gd name="connsiteX44" fmla="*/ 2256311 w 4061361"/>
                <a:gd name="connsiteY44" fmla="*/ 593766 h 939556"/>
                <a:gd name="connsiteX45" fmla="*/ 2280062 w 4061361"/>
                <a:gd name="connsiteY45" fmla="*/ 641267 h 939556"/>
                <a:gd name="connsiteX46" fmla="*/ 2315688 w 4061361"/>
                <a:gd name="connsiteY46" fmla="*/ 665018 h 939556"/>
                <a:gd name="connsiteX47" fmla="*/ 2422566 w 4061361"/>
                <a:gd name="connsiteY47" fmla="*/ 641267 h 939556"/>
                <a:gd name="connsiteX48" fmla="*/ 2458192 w 4061361"/>
                <a:gd name="connsiteY48" fmla="*/ 629392 h 939556"/>
                <a:gd name="connsiteX49" fmla="*/ 2588821 w 4061361"/>
                <a:gd name="connsiteY49" fmla="*/ 700644 h 939556"/>
                <a:gd name="connsiteX50" fmla="*/ 2648197 w 4061361"/>
                <a:gd name="connsiteY50" fmla="*/ 795647 h 939556"/>
                <a:gd name="connsiteX51" fmla="*/ 2660073 w 4061361"/>
                <a:gd name="connsiteY51" fmla="*/ 831273 h 939556"/>
                <a:gd name="connsiteX52" fmla="*/ 2671948 w 4061361"/>
                <a:gd name="connsiteY52" fmla="*/ 926275 h 939556"/>
                <a:gd name="connsiteX53" fmla="*/ 2719449 w 4061361"/>
                <a:gd name="connsiteY53" fmla="*/ 914400 h 939556"/>
                <a:gd name="connsiteX54" fmla="*/ 2790701 w 4061361"/>
                <a:gd name="connsiteY54" fmla="*/ 902524 h 939556"/>
                <a:gd name="connsiteX55" fmla="*/ 2802576 w 4061361"/>
                <a:gd name="connsiteY55" fmla="*/ 866899 h 939556"/>
                <a:gd name="connsiteX56" fmla="*/ 2850078 w 4061361"/>
                <a:gd name="connsiteY56" fmla="*/ 831273 h 939556"/>
                <a:gd name="connsiteX57" fmla="*/ 2885704 w 4061361"/>
                <a:gd name="connsiteY57" fmla="*/ 795647 h 939556"/>
                <a:gd name="connsiteX58" fmla="*/ 2897579 w 4061361"/>
                <a:gd name="connsiteY58" fmla="*/ 760021 h 939556"/>
                <a:gd name="connsiteX59" fmla="*/ 2909454 w 4061361"/>
                <a:gd name="connsiteY59" fmla="*/ 688769 h 939556"/>
                <a:gd name="connsiteX60" fmla="*/ 2956956 w 4061361"/>
                <a:gd name="connsiteY60" fmla="*/ 700644 h 939556"/>
                <a:gd name="connsiteX61" fmla="*/ 3028208 w 4061361"/>
                <a:gd name="connsiteY61" fmla="*/ 688769 h 939556"/>
                <a:gd name="connsiteX62" fmla="*/ 3087584 w 4061361"/>
                <a:gd name="connsiteY62" fmla="*/ 700644 h 939556"/>
                <a:gd name="connsiteX63" fmla="*/ 3146961 w 4061361"/>
                <a:gd name="connsiteY63" fmla="*/ 748145 h 939556"/>
                <a:gd name="connsiteX64" fmla="*/ 3182587 w 4061361"/>
                <a:gd name="connsiteY64" fmla="*/ 783771 h 939556"/>
                <a:gd name="connsiteX65" fmla="*/ 3218213 w 4061361"/>
                <a:gd name="connsiteY65" fmla="*/ 795647 h 939556"/>
                <a:gd name="connsiteX66" fmla="*/ 3420093 w 4061361"/>
                <a:gd name="connsiteY66" fmla="*/ 760021 h 939556"/>
                <a:gd name="connsiteX67" fmla="*/ 3503221 w 4061361"/>
                <a:gd name="connsiteY67" fmla="*/ 783771 h 939556"/>
                <a:gd name="connsiteX68" fmla="*/ 3491345 w 4061361"/>
                <a:gd name="connsiteY68" fmla="*/ 748145 h 939556"/>
                <a:gd name="connsiteX69" fmla="*/ 3598223 w 4061361"/>
                <a:gd name="connsiteY69" fmla="*/ 665018 h 939556"/>
                <a:gd name="connsiteX70" fmla="*/ 3693226 w 4061361"/>
                <a:gd name="connsiteY70" fmla="*/ 641267 h 939556"/>
                <a:gd name="connsiteX71" fmla="*/ 3728852 w 4061361"/>
                <a:gd name="connsiteY71" fmla="*/ 629392 h 939556"/>
                <a:gd name="connsiteX72" fmla="*/ 3776353 w 4061361"/>
                <a:gd name="connsiteY72" fmla="*/ 593766 h 939556"/>
                <a:gd name="connsiteX73" fmla="*/ 3811979 w 4061361"/>
                <a:gd name="connsiteY73" fmla="*/ 581891 h 939556"/>
                <a:gd name="connsiteX74" fmla="*/ 3918857 w 4061361"/>
                <a:gd name="connsiteY74" fmla="*/ 593766 h 939556"/>
                <a:gd name="connsiteX75" fmla="*/ 3942608 w 4061361"/>
                <a:gd name="connsiteY75" fmla="*/ 629392 h 939556"/>
                <a:gd name="connsiteX76" fmla="*/ 4013860 w 4061361"/>
                <a:gd name="connsiteY76" fmla="*/ 653143 h 939556"/>
                <a:gd name="connsiteX77" fmla="*/ 4061361 w 4061361"/>
                <a:gd name="connsiteY77" fmla="*/ 581891 h 93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061361" h="939556">
                  <a:moveTo>
                    <a:pt x="0" y="0"/>
                  </a:moveTo>
                  <a:cubicBezTo>
                    <a:pt x="23751" y="11875"/>
                    <a:pt x="45595" y="28784"/>
                    <a:pt x="71252" y="35626"/>
                  </a:cubicBezTo>
                  <a:cubicBezTo>
                    <a:pt x="239394" y="80464"/>
                    <a:pt x="129560" y="15120"/>
                    <a:pt x="213756" y="71252"/>
                  </a:cubicBezTo>
                  <a:cubicBezTo>
                    <a:pt x="217714" y="83127"/>
                    <a:pt x="214435" y="101280"/>
                    <a:pt x="225631" y="106878"/>
                  </a:cubicBezTo>
                  <a:cubicBezTo>
                    <a:pt x="236827" y="112476"/>
                    <a:pt x="248739" y="95002"/>
                    <a:pt x="261257" y="95002"/>
                  </a:cubicBezTo>
                  <a:cubicBezTo>
                    <a:pt x="281441" y="95002"/>
                    <a:pt x="300842" y="102919"/>
                    <a:pt x="320634" y="106878"/>
                  </a:cubicBezTo>
                  <a:cubicBezTo>
                    <a:pt x="402301" y="161322"/>
                    <a:pt x="364806" y="145352"/>
                    <a:pt x="427511" y="166254"/>
                  </a:cubicBezTo>
                  <a:cubicBezTo>
                    <a:pt x="439386" y="174171"/>
                    <a:pt x="449008" y="187986"/>
                    <a:pt x="463137" y="190005"/>
                  </a:cubicBezTo>
                  <a:cubicBezTo>
                    <a:pt x="479294" y="192313"/>
                    <a:pt x="494318" y="178130"/>
                    <a:pt x="510639" y="178130"/>
                  </a:cubicBezTo>
                  <a:cubicBezTo>
                    <a:pt x="523157" y="178130"/>
                    <a:pt x="534390" y="186047"/>
                    <a:pt x="546265" y="190005"/>
                  </a:cubicBezTo>
                  <a:cubicBezTo>
                    <a:pt x="567134" y="252613"/>
                    <a:pt x="544347" y="201955"/>
                    <a:pt x="593766" y="261257"/>
                  </a:cubicBezTo>
                  <a:cubicBezTo>
                    <a:pt x="602903" y="272221"/>
                    <a:pt x="607425" y="286791"/>
                    <a:pt x="617517" y="296883"/>
                  </a:cubicBezTo>
                  <a:cubicBezTo>
                    <a:pt x="640539" y="319905"/>
                    <a:pt x="659792" y="322850"/>
                    <a:pt x="688769" y="332509"/>
                  </a:cubicBezTo>
                  <a:cubicBezTo>
                    <a:pt x="712520" y="320634"/>
                    <a:pt x="735756" y="307668"/>
                    <a:pt x="760021" y="296883"/>
                  </a:cubicBezTo>
                  <a:cubicBezTo>
                    <a:pt x="771460" y="291799"/>
                    <a:pt x="784451" y="279410"/>
                    <a:pt x="795647" y="285008"/>
                  </a:cubicBezTo>
                  <a:cubicBezTo>
                    <a:pt x="806843" y="290606"/>
                    <a:pt x="803127" y="308913"/>
                    <a:pt x="807522" y="320634"/>
                  </a:cubicBezTo>
                  <a:cubicBezTo>
                    <a:pt x="815007" y="340593"/>
                    <a:pt x="821740" y="360944"/>
                    <a:pt x="831273" y="380010"/>
                  </a:cubicBezTo>
                  <a:cubicBezTo>
                    <a:pt x="837656" y="392775"/>
                    <a:pt x="848640" y="402871"/>
                    <a:pt x="855023" y="415636"/>
                  </a:cubicBezTo>
                  <a:cubicBezTo>
                    <a:pt x="860621" y="426832"/>
                    <a:pt x="861301" y="440066"/>
                    <a:pt x="866899" y="451262"/>
                  </a:cubicBezTo>
                  <a:cubicBezTo>
                    <a:pt x="873282" y="464027"/>
                    <a:pt x="884853" y="473846"/>
                    <a:pt x="890649" y="486888"/>
                  </a:cubicBezTo>
                  <a:cubicBezTo>
                    <a:pt x="947176" y="614076"/>
                    <a:pt x="884401" y="513140"/>
                    <a:pt x="938150" y="593766"/>
                  </a:cubicBezTo>
                  <a:cubicBezTo>
                    <a:pt x="963100" y="575054"/>
                    <a:pt x="1002193" y="549234"/>
                    <a:pt x="1021278" y="522514"/>
                  </a:cubicBezTo>
                  <a:cubicBezTo>
                    <a:pt x="1031567" y="508109"/>
                    <a:pt x="1031429" y="486346"/>
                    <a:pt x="1045028" y="475013"/>
                  </a:cubicBezTo>
                  <a:cubicBezTo>
                    <a:pt x="1057566" y="464564"/>
                    <a:pt x="1076488" y="466145"/>
                    <a:pt x="1092530" y="463137"/>
                  </a:cubicBezTo>
                  <a:cubicBezTo>
                    <a:pt x="1139862" y="454262"/>
                    <a:pt x="1187533" y="447304"/>
                    <a:pt x="1235034" y="439387"/>
                  </a:cubicBezTo>
                  <a:cubicBezTo>
                    <a:pt x="1246909" y="431470"/>
                    <a:pt x="1257120" y="411123"/>
                    <a:pt x="1270660" y="415636"/>
                  </a:cubicBezTo>
                  <a:cubicBezTo>
                    <a:pt x="1289437" y="421895"/>
                    <a:pt x="1286763" y="466391"/>
                    <a:pt x="1306286" y="463137"/>
                  </a:cubicBezTo>
                  <a:cubicBezTo>
                    <a:pt x="1329053" y="459343"/>
                    <a:pt x="1324386" y="418782"/>
                    <a:pt x="1341911" y="403761"/>
                  </a:cubicBezTo>
                  <a:cubicBezTo>
                    <a:pt x="1354303" y="393139"/>
                    <a:pt x="1373579" y="395844"/>
                    <a:pt x="1389413" y="391886"/>
                  </a:cubicBezTo>
                  <a:cubicBezTo>
                    <a:pt x="1401288" y="395844"/>
                    <a:pt x="1416188" y="394910"/>
                    <a:pt x="1425039" y="403761"/>
                  </a:cubicBezTo>
                  <a:cubicBezTo>
                    <a:pt x="1433890" y="412612"/>
                    <a:pt x="1431316" y="428191"/>
                    <a:pt x="1436914" y="439387"/>
                  </a:cubicBezTo>
                  <a:cubicBezTo>
                    <a:pt x="1451186" y="467932"/>
                    <a:pt x="1467995" y="495148"/>
                    <a:pt x="1484415" y="522514"/>
                  </a:cubicBezTo>
                  <a:cubicBezTo>
                    <a:pt x="1512678" y="569620"/>
                    <a:pt x="1514231" y="558395"/>
                    <a:pt x="1543792" y="617517"/>
                  </a:cubicBezTo>
                  <a:cubicBezTo>
                    <a:pt x="1549390" y="628713"/>
                    <a:pt x="1550736" y="641637"/>
                    <a:pt x="1555667" y="653143"/>
                  </a:cubicBezTo>
                  <a:cubicBezTo>
                    <a:pt x="1562640" y="669414"/>
                    <a:pt x="1572228" y="684467"/>
                    <a:pt x="1579418" y="700644"/>
                  </a:cubicBezTo>
                  <a:cubicBezTo>
                    <a:pt x="1598352" y="743246"/>
                    <a:pt x="1601986" y="756473"/>
                    <a:pt x="1615044" y="795647"/>
                  </a:cubicBezTo>
                  <a:cubicBezTo>
                    <a:pt x="1634836" y="779813"/>
                    <a:pt x="1657730" y="767220"/>
                    <a:pt x="1674421" y="748145"/>
                  </a:cubicBezTo>
                  <a:cubicBezTo>
                    <a:pt x="1686078" y="734822"/>
                    <a:pt x="1687549" y="714806"/>
                    <a:pt x="1698171" y="700644"/>
                  </a:cubicBezTo>
                  <a:cubicBezTo>
                    <a:pt x="1711607" y="682730"/>
                    <a:pt x="1731100" y="670145"/>
                    <a:pt x="1745673" y="653143"/>
                  </a:cubicBezTo>
                  <a:cubicBezTo>
                    <a:pt x="1754961" y="642307"/>
                    <a:pt x="1759331" y="627609"/>
                    <a:pt x="1769423" y="617517"/>
                  </a:cubicBezTo>
                  <a:cubicBezTo>
                    <a:pt x="1784152" y="602788"/>
                    <a:pt x="1832322" y="571625"/>
                    <a:pt x="1852550" y="558140"/>
                  </a:cubicBezTo>
                  <a:cubicBezTo>
                    <a:pt x="1864425" y="570015"/>
                    <a:pt x="1873594" y="585434"/>
                    <a:pt x="1888176" y="593766"/>
                  </a:cubicBezTo>
                  <a:cubicBezTo>
                    <a:pt x="1902347" y="601864"/>
                    <a:pt x="1919368" y="606245"/>
                    <a:pt x="1935678" y="605641"/>
                  </a:cubicBezTo>
                  <a:cubicBezTo>
                    <a:pt x="2027003" y="602259"/>
                    <a:pt x="2117766" y="589808"/>
                    <a:pt x="2208810" y="581891"/>
                  </a:cubicBezTo>
                  <a:cubicBezTo>
                    <a:pt x="2224644" y="585849"/>
                    <a:pt x="2243773" y="583318"/>
                    <a:pt x="2256311" y="593766"/>
                  </a:cubicBezTo>
                  <a:cubicBezTo>
                    <a:pt x="2269911" y="605099"/>
                    <a:pt x="2268729" y="627667"/>
                    <a:pt x="2280062" y="641267"/>
                  </a:cubicBezTo>
                  <a:cubicBezTo>
                    <a:pt x="2289199" y="652231"/>
                    <a:pt x="2303813" y="657101"/>
                    <a:pt x="2315688" y="665018"/>
                  </a:cubicBezTo>
                  <a:cubicBezTo>
                    <a:pt x="2395887" y="638286"/>
                    <a:pt x="2297167" y="669134"/>
                    <a:pt x="2422566" y="641267"/>
                  </a:cubicBezTo>
                  <a:cubicBezTo>
                    <a:pt x="2434786" y="638552"/>
                    <a:pt x="2446317" y="633350"/>
                    <a:pt x="2458192" y="629392"/>
                  </a:cubicBezTo>
                  <a:cubicBezTo>
                    <a:pt x="2467611" y="634101"/>
                    <a:pt x="2578366" y="687202"/>
                    <a:pt x="2588821" y="700644"/>
                  </a:cubicBezTo>
                  <a:cubicBezTo>
                    <a:pt x="2695356" y="837618"/>
                    <a:pt x="2547118" y="728260"/>
                    <a:pt x="2648197" y="795647"/>
                  </a:cubicBezTo>
                  <a:cubicBezTo>
                    <a:pt x="2652156" y="807522"/>
                    <a:pt x="2657834" y="818957"/>
                    <a:pt x="2660073" y="831273"/>
                  </a:cubicBezTo>
                  <a:cubicBezTo>
                    <a:pt x="2665782" y="862672"/>
                    <a:pt x="2653399" y="900306"/>
                    <a:pt x="2671948" y="926275"/>
                  </a:cubicBezTo>
                  <a:cubicBezTo>
                    <a:pt x="2681434" y="939556"/>
                    <a:pt x="2703445" y="917601"/>
                    <a:pt x="2719449" y="914400"/>
                  </a:cubicBezTo>
                  <a:cubicBezTo>
                    <a:pt x="2743060" y="909678"/>
                    <a:pt x="2766950" y="906483"/>
                    <a:pt x="2790701" y="902524"/>
                  </a:cubicBezTo>
                  <a:cubicBezTo>
                    <a:pt x="2794659" y="890649"/>
                    <a:pt x="2794562" y="876515"/>
                    <a:pt x="2802576" y="866899"/>
                  </a:cubicBezTo>
                  <a:cubicBezTo>
                    <a:pt x="2815247" y="851694"/>
                    <a:pt x="2835050" y="844154"/>
                    <a:pt x="2850078" y="831273"/>
                  </a:cubicBezTo>
                  <a:cubicBezTo>
                    <a:pt x="2862829" y="820343"/>
                    <a:pt x="2873829" y="807522"/>
                    <a:pt x="2885704" y="795647"/>
                  </a:cubicBezTo>
                  <a:cubicBezTo>
                    <a:pt x="2889662" y="783772"/>
                    <a:pt x="2894864" y="772241"/>
                    <a:pt x="2897579" y="760021"/>
                  </a:cubicBezTo>
                  <a:cubicBezTo>
                    <a:pt x="2902802" y="736516"/>
                    <a:pt x="2892428" y="705795"/>
                    <a:pt x="2909454" y="688769"/>
                  </a:cubicBezTo>
                  <a:cubicBezTo>
                    <a:pt x="2920995" y="677228"/>
                    <a:pt x="2941122" y="696686"/>
                    <a:pt x="2956956" y="700644"/>
                  </a:cubicBezTo>
                  <a:cubicBezTo>
                    <a:pt x="3038344" y="754903"/>
                    <a:pt x="2945085" y="709550"/>
                    <a:pt x="3028208" y="688769"/>
                  </a:cubicBezTo>
                  <a:cubicBezTo>
                    <a:pt x="3047789" y="683874"/>
                    <a:pt x="3067792" y="696686"/>
                    <a:pt x="3087584" y="700644"/>
                  </a:cubicBezTo>
                  <a:cubicBezTo>
                    <a:pt x="3107376" y="716478"/>
                    <a:pt x="3127886" y="731454"/>
                    <a:pt x="3146961" y="748145"/>
                  </a:cubicBezTo>
                  <a:cubicBezTo>
                    <a:pt x="3159600" y="759204"/>
                    <a:pt x="3168613" y="774455"/>
                    <a:pt x="3182587" y="783771"/>
                  </a:cubicBezTo>
                  <a:cubicBezTo>
                    <a:pt x="3193002" y="790715"/>
                    <a:pt x="3206338" y="791688"/>
                    <a:pt x="3218213" y="795647"/>
                  </a:cubicBezTo>
                  <a:cubicBezTo>
                    <a:pt x="3285506" y="783772"/>
                    <a:pt x="3351819" y="762866"/>
                    <a:pt x="3420093" y="760021"/>
                  </a:cubicBezTo>
                  <a:cubicBezTo>
                    <a:pt x="3448886" y="758821"/>
                    <a:pt x="3474795" y="788509"/>
                    <a:pt x="3503221" y="783771"/>
                  </a:cubicBezTo>
                  <a:cubicBezTo>
                    <a:pt x="3515568" y="781713"/>
                    <a:pt x="3495304" y="760020"/>
                    <a:pt x="3491345" y="748145"/>
                  </a:cubicBezTo>
                  <a:cubicBezTo>
                    <a:pt x="3547155" y="692335"/>
                    <a:pt x="3512997" y="721835"/>
                    <a:pt x="3598223" y="665018"/>
                  </a:cubicBezTo>
                  <a:cubicBezTo>
                    <a:pt x="3625383" y="646911"/>
                    <a:pt x="3661734" y="649856"/>
                    <a:pt x="3693226" y="641267"/>
                  </a:cubicBezTo>
                  <a:cubicBezTo>
                    <a:pt x="3705303" y="637973"/>
                    <a:pt x="3716977" y="633350"/>
                    <a:pt x="3728852" y="629392"/>
                  </a:cubicBezTo>
                  <a:cubicBezTo>
                    <a:pt x="3798034" y="675514"/>
                    <a:pt x="3737974" y="651335"/>
                    <a:pt x="3776353" y="593766"/>
                  </a:cubicBezTo>
                  <a:cubicBezTo>
                    <a:pt x="3783297" y="583351"/>
                    <a:pt x="3800104" y="585849"/>
                    <a:pt x="3811979" y="581891"/>
                  </a:cubicBezTo>
                  <a:cubicBezTo>
                    <a:pt x="3847605" y="585849"/>
                    <a:pt x="3885170" y="581516"/>
                    <a:pt x="3918857" y="593766"/>
                  </a:cubicBezTo>
                  <a:cubicBezTo>
                    <a:pt x="3932270" y="598643"/>
                    <a:pt x="3930505" y="621828"/>
                    <a:pt x="3942608" y="629392"/>
                  </a:cubicBezTo>
                  <a:cubicBezTo>
                    <a:pt x="3963838" y="642661"/>
                    <a:pt x="4013860" y="653143"/>
                    <a:pt x="4013860" y="653143"/>
                  </a:cubicBezTo>
                  <a:cubicBezTo>
                    <a:pt x="4054797" y="598560"/>
                    <a:pt x="4040635" y="623344"/>
                    <a:pt x="4061361" y="581891"/>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nvGrpSpPr>
            <p:cNvPr id="31" name="35 Grupo"/>
            <p:cNvGrpSpPr/>
            <p:nvPr/>
          </p:nvGrpSpPr>
          <p:grpSpPr>
            <a:xfrm>
              <a:off x="5336758" y="4509120"/>
              <a:ext cx="2835642" cy="2468016"/>
              <a:chOff x="5408766" y="2780929"/>
              <a:chExt cx="2835642" cy="2468016"/>
            </a:xfrm>
          </p:grpSpPr>
          <p:cxnSp>
            <p:nvCxnSpPr>
              <p:cNvPr id="32" name="31 Conector recto de flecha"/>
              <p:cNvCxnSpPr/>
              <p:nvPr/>
            </p:nvCxnSpPr>
            <p:spPr>
              <a:xfrm>
                <a:off x="5940152" y="4797152"/>
                <a:ext cx="230425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flipV="1">
                <a:off x="5940152" y="2996952"/>
                <a:ext cx="0" cy="1800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6588224" y="4941168"/>
                <a:ext cx="1008112" cy="307777"/>
              </a:xfrm>
              <a:prstGeom prst="rect">
                <a:avLst/>
              </a:prstGeom>
              <a:noFill/>
            </p:spPr>
            <p:txBody>
              <a:bodyPr wrap="square" rtlCol="0">
                <a:spAutoFit/>
              </a:bodyPr>
              <a:lstStyle/>
              <a:p>
                <a:pPr algn="ctr"/>
                <a:r>
                  <a:rPr lang="es-MX" sz="1400" dirty="0" smtClean="0"/>
                  <a:t>time</a:t>
                </a:r>
                <a:endParaRPr lang="es-MX" sz="1400" dirty="0"/>
              </a:p>
            </p:txBody>
          </p:sp>
          <p:sp>
            <p:nvSpPr>
              <p:cNvPr id="35" name="34 CuadroTexto"/>
              <p:cNvSpPr txBox="1"/>
              <p:nvPr/>
            </p:nvSpPr>
            <p:spPr>
              <a:xfrm rot="16200000">
                <a:off x="4468634" y="3721061"/>
                <a:ext cx="2304256" cy="423991"/>
              </a:xfrm>
              <a:prstGeom prst="rect">
                <a:avLst/>
              </a:prstGeom>
              <a:noFill/>
            </p:spPr>
            <p:txBody>
              <a:bodyPr wrap="square" rtlCol="0">
                <a:spAutoFit/>
              </a:bodyPr>
              <a:lstStyle/>
              <a:p>
                <a:pPr algn="ctr"/>
                <a:r>
                  <a:rPr lang="es-MX" sz="1400" dirty="0" smtClean="0"/>
                  <a:t>GPS – </a:t>
                </a:r>
                <a:r>
                  <a:rPr lang="es-MX" sz="1400" dirty="0" err="1" smtClean="0"/>
                  <a:t>clock</a:t>
                </a:r>
                <a:r>
                  <a:rPr lang="es-MX" sz="1400" dirty="0" smtClean="0"/>
                  <a:t> B</a:t>
                </a:r>
                <a:endParaRPr lang="es-MX" sz="1400" dirty="0"/>
              </a:p>
            </p:txBody>
          </p:sp>
        </p:grpSp>
      </p:grpSp>
      <p:sp>
        <p:nvSpPr>
          <p:cNvPr id="36" name="35 Flecha derecha"/>
          <p:cNvSpPr/>
          <p:nvPr/>
        </p:nvSpPr>
        <p:spPr>
          <a:xfrm rot="5400000">
            <a:off x="1007604" y="4473116"/>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36 Flecha derecha"/>
          <p:cNvSpPr/>
          <p:nvPr/>
        </p:nvSpPr>
        <p:spPr>
          <a:xfrm>
            <a:off x="6444208" y="5481228"/>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37 Elipse"/>
          <p:cNvSpPr/>
          <p:nvPr/>
        </p:nvSpPr>
        <p:spPr>
          <a:xfrm>
            <a:off x="2339752" y="270892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38 Elipse"/>
          <p:cNvSpPr/>
          <p:nvPr/>
        </p:nvSpPr>
        <p:spPr>
          <a:xfrm>
            <a:off x="2483768" y="342900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39 Elipse"/>
          <p:cNvSpPr/>
          <p:nvPr/>
        </p:nvSpPr>
        <p:spPr>
          <a:xfrm>
            <a:off x="3275856" y="234888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40 Elipse"/>
          <p:cNvSpPr/>
          <p:nvPr/>
        </p:nvSpPr>
        <p:spPr>
          <a:xfrm>
            <a:off x="4355976" y="522920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41 CuadroTexto"/>
          <p:cNvSpPr txBox="1"/>
          <p:nvPr/>
        </p:nvSpPr>
        <p:spPr>
          <a:xfrm>
            <a:off x="5436096" y="1772816"/>
            <a:ext cx="1872208" cy="369332"/>
          </a:xfrm>
          <a:prstGeom prst="rect">
            <a:avLst/>
          </a:prstGeom>
          <a:noFill/>
        </p:spPr>
        <p:txBody>
          <a:bodyPr wrap="square" rtlCol="0">
            <a:spAutoFit/>
          </a:bodyPr>
          <a:lstStyle/>
          <a:p>
            <a:r>
              <a:rPr lang="es-MX" dirty="0" smtClean="0"/>
              <a:t>SIMTN servers</a:t>
            </a:r>
            <a:endParaRPr lang="es-MX" dirty="0"/>
          </a:p>
        </p:txBody>
      </p:sp>
      <p:cxnSp>
        <p:nvCxnSpPr>
          <p:cNvPr id="43" name="42 Conector recto de flecha"/>
          <p:cNvCxnSpPr>
            <a:stCxn id="42" idx="1"/>
          </p:cNvCxnSpPr>
          <p:nvPr/>
        </p:nvCxnSpPr>
        <p:spPr>
          <a:xfrm flipH="1">
            <a:off x="3419872" y="1957482"/>
            <a:ext cx="2016224" cy="3913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a:stCxn id="42" idx="1"/>
          </p:cNvCxnSpPr>
          <p:nvPr/>
        </p:nvCxnSpPr>
        <p:spPr>
          <a:xfrm flipH="1">
            <a:off x="2483768" y="1957482"/>
            <a:ext cx="2952328" cy="82344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a:stCxn id="42" idx="1"/>
          </p:cNvCxnSpPr>
          <p:nvPr/>
        </p:nvCxnSpPr>
        <p:spPr>
          <a:xfrm flipH="1">
            <a:off x="2555776" y="1957482"/>
            <a:ext cx="2880320" cy="14715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a:stCxn id="42" idx="1"/>
          </p:cNvCxnSpPr>
          <p:nvPr/>
        </p:nvCxnSpPr>
        <p:spPr>
          <a:xfrm flipH="1">
            <a:off x="4427984" y="1957482"/>
            <a:ext cx="1008112" cy="3271718"/>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7" name="46 CuadroTexto"/>
          <p:cNvSpPr txBox="1"/>
          <p:nvPr/>
        </p:nvSpPr>
        <p:spPr>
          <a:xfrm>
            <a:off x="1979712" y="3717032"/>
            <a:ext cx="1296144" cy="369332"/>
          </a:xfrm>
          <a:prstGeom prst="rect">
            <a:avLst/>
          </a:prstGeom>
          <a:noFill/>
        </p:spPr>
        <p:txBody>
          <a:bodyPr wrap="square" rtlCol="0">
            <a:spAutoFit/>
          </a:bodyPr>
          <a:lstStyle/>
          <a:p>
            <a:r>
              <a:rPr lang="es-MX" dirty="0" smtClean="0"/>
              <a:t>CENAM</a:t>
            </a:r>
            <a:endParaRPr lang="es-MX" dirty="0"/>
          </a:p>
        </p:txBody>
      </p:sp>
      <p:sp>
        <p:nvSpPr>
          <p:cNvPr id="48" name="47 CuadroTexto"/>
          <p:cNvSpPr txBox="1"/>
          <p:nvPr/>
        </p:nvSpPr>
        <p:spPr>
          <a:xfrm>
            <a:off x="1547664" y="2771636"/>
            <a:ext cx="1296144" cy="369332"/>
          </a:xfrm>
          <a:prstGeom prst="rect">
            <a:avLst/>
          </a:prstGeom>
          <a:noFill/>
        </p:spPr>
        <p:txBody>
          <a:bodyPr wrap="square" rtlCol="0">
            <a:spAutoFit/>
          </a:bodyPr>
          <a:lstStyle/>
          <a:p>
            <a:pPr algn="r"/>
            <a:r>
              <a:rPr lang="es-MX" dirty="0" smtClean="0"/>
              <a:t>NIST</a:t>
            </a:r>
            <a:endParaRPr lang="es-MX" dirty="0"/>
          </a:p>
        </p:txBody>
      </p:sp>
      <p:sp>
        <p:nvSpPr>
          <p:cNvPr id="49" name="48 CuadroTexto"/>
          <p:cNvSpPr txBox="1"/>
          <p:nvPr/>
        </p:nvSpPr>
        <p:spPr>
          <a:xfrm>
            <a:off x="2627784" y="2051556"/>
            <a:ext cx="1296144" cy="369332"/>
          </a:xfrm>
          <a:prstGeom prst="rect">
            <a:avLst/>
          </a:prstGeom>
          <a:noFill/>
        </p:spPr>
        <p:txBody>
          <a:bodyPr wrap="square" rtlCol="0">
            <a:spAutoFit/>
          </a:bodyPr>
          <a:lstStyle/>
          <a:p>
            <a:pPr algn="ctr"/>
            <a:r>
              <a:rPr lang="es-MX" dirty="0" smtClean="0"/>
              <a:t>NRC</a:t>
            </a:r>
            <a:endParaRPr lang="es-MX" dirty="0"/>
          </a:p>
        </p:txBody>
      </p:sp>
      <p:sp>
        <p:nvSpPr>
          <p:cNvPr id="50" name="49 CuadroTexto"/>
          <p:cNvSpPr txBox="1"/>
          <p:nvPr/>
        </p:nvSpPr>
        <p:spPr>
          <a:xfrm>
            <a:off x="3779912" y="4581128"/>
            <a:ext cx="1296144" cy="369332"/>
          </a:xfrm>
          <a:prstGeom prst="rect">
            <a:avLst/>
          </a:prstGeom>
          <a:noFill/>
        </p:spPr>
        <p:txBody>
          <a:bodyPr wrap="square" rtlCol="0">
            <a:spAutoFit/>
          </a:bodyPr>
          <a:lstStyle/>
          <a:p>
            <a:r>
              <a:rPr lang="es-MX" dirty="0" smtClean="0"/>
              <a:t>ONRJ</a:t>
            </a:r>
            <a:endParaRPr lang="es-MX" dirty="0"/>
          </a:p>
        </p:txBody>
      </p:sp>
      <p:sp>
        <p:nvSpPr>
          <p:cNvPr id="51" name="50 Rectángulo"/>
          <p:cNvSpPr/>
          <p:nvPr/>
        </p:nvSpPr>
        <p:spPr>
          <a:xfrm>
            <a:off x="0" y="1"/>
            <a:ext cx="9144000" cy="980728"/>
          </a:xfrm>
          <a:prstGeom prst="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52" name="TextBox 5"/>
          <p:cNvSpPr txBox="1">
            <a:spLocks noChangeArrowheads="1"/>
          </p:cNvSpPr>
          <p:nvPr/>
        </p:nvSpPr>
        <p:spPr bwMode="auto">
          <a:xfrm>
            <a:off x="109260" y="146928"/>
            <a:ext cx="9144000" cy="461665"/>
          </a:xfrm>
          <a:prstGeom prst="rect">
            <a:avLst/>
          </a:prstGeom>
          <a:noFill/>
          <a:ln w="9525">
            <a:noFill/>
            <a:miter lim="800000"/>
            <a:headEnd/>
            <a:tailEnd/>
          </a:ln>
        </p:spPr>
        <p:txBody>
          <a:bodyPr>
            <a:spAutoFit/>
          </a:bodyPr>
          <a:lstStyle/>
          <a:p>
            <a:pPr indent="342900" algn="ctr" eaLnBrk="0" hangingPunct="0">
              <a:tabLst>
                <a:tab pos="3486150" algn="l"/>
              </a:tabLst>
              <a:defRPr/>
            </a:pPr>
            <a:r>
              <a:rPr lang="en-US" b="1" dirty="0" smtClean="0">
                <a:solidFill>
                  <a:schemeClr val="bg1"/>
                </a:solidFill>
                <a:effectLst>
                  <a:outerShdw blurRad="60007" dist="310007" dir="7680000" sy="30000" kx="1300200" algn="ctr" rotWithShape="0">
                    <a:schemeClr val="bg1">
                      <a:alpha val="32000"/>
                    </a:schemeClr>
                  </a:outerShdw>
                </a:effectLst>
              </a:rPr>
              <a:t>SIM Time Network Server Locations</a:t>
            </a:r>
            <a:endParaRPr lang="es-MX" dirty="0">
              <a:solidFill>
                <a:srgbClr val="FFFF00"/>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p:spTree>
    <p:extLst>
      <p:ext uri="{BB962C8B-B14F-4D97-AF65-F5344CB8AC3E}">
        <p14:creationId xmlns:p14="http://schemas.microsoft.com/office/powerpoint/2010/main" val="2510371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134 CuadroTexto"/>
          <p:cNvSpPr txBox="1">
            <a:spLocks noChangeArrowheads="1"/>
          </p:cNvSpPr>
          <p:nvPr/>
        </p:nvSpPr>
        <p:spPr bwMode="auto">
          <a:xfrm>
            <a:off x="6540500" y="2636838"/>
            <a:ext cx="2160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1200" i="1" dirty="0">
                <a:solidFill>
                  <a:schemeClr val="bg2"/>
                </a:solidFill>
              </a:rPr>
              <a:t>N</a:t>
            </a:r>
            <a:r>
              <a:rPr lang="es-MX" sz="1200" i="1" baseline="-25000" dirty="0">
                <a:solidFill>
                  <a:schemeClr val="bg2"/>
                </a:solidFill>
              </a:rPr>
              <a:t>C</a:t>
            </a:r>
            <a:r>
              <a:rPr lang="es-MX" sz="1200" dirty="0">
                <a:solidFill>
                  <a:schemeClr val="bg2"/>
                </a:solidFill>
              </a:rPr>
              <a:t> </a:t>
            </a:r>
            <a:r>
              <a:rPr lang="es-MX" sz="1200" dirty="0" err="1">
                <a:solidFill>
                  <a:schemeClr val="bg2"/>
                </a:solidFill>
              </a:rPr>
              <a:t>number</a:t>
            </a:r>
            <a:r>
              <a:rPr lang="es-MX" sz="1200" dirty="0">
                <a:solidFill>
                  <a:schemeClr val="bg2"/>
                </a:solidFill>
              </a:rPr>
              <a:t> of bilateral </a:t>
            </a:r>
            <a:r>
              <a:rPr lang="es-MX" sz="1200" dirty="0" err="1">
                <a:solidFill>
                  <a:schemeClr val="bg2"/>
                </a:solidFill>
              </a:rPr>
              <a:t>comparisons</a:t>
            </a:r>
            <a:endParaRPr lang="es-MX" sz="1200" dirty="0">
              <a:solidFill>
                <a:schemeClr val="bg2"/>
              </a:solidFill>
            </a:endParaRPr>
          </a:p>
        </p:txBody>
      </p:sp>
      <p:sp>
        <p:nvSpPr>
          <p:cNvPr id="2053" name="135 CuadroTexto"/>
          <p:cNvSpPr txBox="1">
            <a:spLocks noChangeArrowheads="1"/>
          </p:cNvSpPr>
          <p:nvPr/>
        </p:nvSpPr>
        <p:spPr bwMode="auto">
          <a:xfrm>
            <a:off x="6540500" y="3213100"/>
            <a:ext cx="2197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1200" i="1" dirty="0">
                <a:solidFill>
                  <a:schemeClr val="bg2"/>
                </a:solidFill>
              </a:rPr>
              <a:t>N</a:t>
            </a:r>
            <a:r>
              <a:rPr lang="es-MX" sz="1200" dirty="0">
                <a:solidFill>
                  <a:schemeClr val="bg2"/>
                </a:solidFill>
              </a:rPr>
              <a:t> </a:t>
            </a:r>
            <a:r>
              <a:rPr lang="es-MX" sz="1200" dirty="0" err="1">
                <a:solidFill>
                  <a:schemeClr val="bg2"/>
                </a:solidFill>
              </a:rPr>
              <a:t>number</a:t>
            </a:r>
            <a:r>
              <a:rPr lang="es-MX" sz="1200" dirty="0">
                <a:solidFill>
                  <a:schemeClr val="bg2"/>
                </a:solidFill>
              </a:rPr>
              <a:t> of </a:t>
            </a:r>
            <a:r>
              <a:rPr lang="es-MX" sz="1200" dirty="0" err="1">
                <a:solidFill>
                  <a:schemeClr val="bg2"/>
                </a:solidFill>
              </a:rPr>
              <a:t>laboratories</a:t>
            </a:r>
            <a:r>
              <a:rPr lang="es-MX" sz="1200" dirty="0">
                <a:solidFill>
                  <a:schemeClr val="bg2"/>
                </a:solidFill>
              </a:rPr>
              <a:t> in </a:t>
            </a:r>
            <a:r>
              <a:rPr lang="es-MX" sz="1200" dirty="0" err="1">
                <a:solidFill>
                  <a:schemeClr val="bg2"/>
                </a:solidFill>
              </a:rPr>
              <a:t>the</a:t>
            </a:r>
            <a:r>
              <a:rPr lang="es-MX" sz="1200" dirty="0">
                <a:solidFill>
                  <a:schemeClr val="bg2"/>
                </a:solidFill>
              </a:rPr>
              <a:t> </a:t>
            </a:r>
            <a:r>
              <a:rPr lang="es-MX" sz="1200" dirty="0" err="1">
                <a:solidFill>
                  <a:schemeClr val="bg2"/>
                </a:solidFill>
              </a:rPr>
              <a:t>network</a:t>
            </a:r>
            <a:endParaRPr lang="es-MX" sz="1200" dirty="0">
              <a:solidFill>
                <a:schemeClr val="bg2"/>
              </a:solidFill>
            </a:endParaRPr>
          </a:p>
        </p:txBody>
      </p:sp>
      <p:sp>
        <p:nvSpPr>
          <p:cNvPr id="2054" name="136 CuadroTexto"/>
          <p:cNvSpPr txBox="1">
            <a:spLocks noChangeArrowheads="1"/>
          </p:cNvSpPr>
          <p:nvPr/>
        </p:nvSpPr>
        <p:spPr bwMode="auto">
          <a:xfrm>
            <a:off x="6516688" y="3860800"/>
            <a:ext cx="21955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1200" dirty="0" err="1">
                <a:solidFill>
                  <a:srgbClr val="000000"/>
                </a:solidFill>
              </a:rPr>
              <a:t>For</a:t>
            </a:r>
            <a:endParaRPr lang="es-MX" sz="1200" dirty="0">
              <a:solidFill>
                <a:srgbClr val="000000"/>
              </a:solidFill>
            </a:endParaRPr>
          </a:p>
          <a:p>
            <a:pPr eaLnBrk="1" hangingPunct="1"/>
            <a:endParaRPr lang="es-MX" sz="1400" i="1" dirty="0">
              <a:solidFill>
                <a:srgbClr val="000000"/>
              </a:solidFill>
            </a:endParaRPr>
          </a:p>
          <a:p>
            <a:pPr algn="ctr" eaLnBrk="1" hangingPunct="1"/>
            <a:r>
              <a:rPr lang="es-MX" sz="1400" i="1" dirty="0" smtClean="0">
                <a:solidFill>
                  <a:srgbClr val="000000"/>
                </a:solidFill>
              </a:rPr>
              <a:t>N=19 </a:t>
            </a:r>
            <a:endParaRPr lang="es-MX" sz="1400" i="1" dirty="0">
              <a:solidFill>
                <a:srgbClr val="000000"/>
              </a:solidFill>
            </a:endParaRPr>
          </a:p>
          <a:p>
            <a:pPr eaLnBrk="1" hangingPunct="1"/>
            <a:endParaRPr lang="es-MX" sz="1400" i="1" dirty="0">
              <a:solidFill>
                <a:srgbClr val="000000"/>
              </a:solidFill>
            </a:endParaRPr>
          </a:p>
          <a:p>
            <a:pPr eaLnBrk="1" hangingPunct="1"/>
            <a:r>
              <a:rPr lang="es-MX" sz="1200" dirty="0" err="1">
                <a:solidFill>
                  <a:srgbClr val="000000"/>
                </a:solidFill>
              </a:rPr>
              <a:t>there</a:t>
            </a:r>
            <a:r>
              <a:rPr lang="es-MX" sz="1200" dirty="0">
                <a:solidFill>
                  <a:srgbClr val="000000"/>
                </a:solidFill>
              </a:rPr>
              <a:t> are</a:t>
            </a:r>
          </a:p>
          <a:p>
            <a:pPr eaLnBrk="1" hangingPunct="1"/>
            <a:endParaRPr lang="es-MX" sz="1400" dirty="0">
              <a:solidFill>
                <a:srgbClr val="000000"/>
              </a:solidFill>
            </a:endParaRPr>
          </a:p>
          <a:p>
            <a:pPr algn="ctr" eaLnBrk="1" hangingPunct="1"/>
            <a:r>
              <a:rPr lang="es-MX" sz="1400" b="1" i="1" dirty="0">
                <a:solidFill>
                  <a:srgbClr val="000000"/>
                </a:solidFill>
              </a:rPr>
              <a:t>N</a:t>
            </a:r>
            <a:r>
              <a:rPr lang="es-MX" sz="1400" b="1" i="1" baseline="-25000" dirty="0">
                <a:solidFill>
                  <a:srgbClr val="000000"/>
                </a:solidFill>
              </a:rPr>
              <a:t>C</a:t>
            </a:r>
            <a:r>
              <a:rPr lang="es-MX" sz="1400" b="1" dirty="0">
                <a:solidFill>
                  <a:srgbClr val="000000"/>
                </a:solidFill>
              </a:rPr>
              <a:t> = </a:t>
            </a:r>
            <a:r>
              <a:rPr lang="es-MX" sz="1400" b="1" dirty="0" smtClean="0">
                <a:solidFill>
                  <a:srgbClr val="000000"/>
                </a:solidFill>
              </a:rPr>
              <a:t>171 </a:t>
            </a:r>
            <a:endParaRPr lang="es-MX" sz="1400" b="1" dirty="0">
              <a:solidFill>
                <a:srgbClr val="000000"/>
              </a:solidFill>
            </a:endParaRPr>
          </a:p>
          <a:p>
            <a:pPr eaLnBrk="1" hangingPunct="1"/>
            <a:endParaRPr lang="es-MX" sz="1400" dirty="0">
              <a:solidFill>
                <a:srgbClr val="000000"/>
              </a:solidFill>
            </a:endParaRPr>
          </a:p>
          <a:p>
            <a:pPr eaLnBrk="1" hangingPunct="1"/>
            <a:r>
              <a:rPr lang="es-MX" sz="1200" dirty="0" smtClean="0">
                <a:solidFill>
                  <a:srgbClr val="000000"/>
                </a:solidFill>
              </a:rPr>
              <a:t>bilateral </a:t>
            </a:r>
            <a:r>
              <a:rPr lang="es-MX" sz="1200" dirty="0" err="1">
                <a:solidFill>
                  <a:srgbClr val="000000"/>
                </a:solidFill>
              </a:rPr>
              <a:t>comparisons</a:t>
            </a:r>
            <a:endParaRPr lang="es-MX" sz="1200" dirty="0">
              <a:solidFill>
                <a:srgbClr val="000000"/>
              </a:solidFill>
            </a:endParaRPr>
          </a:p>
        </p:txBody>
      </p:sp>
      <p:grpSp>
        <p:nvGrpSpPr>
          <p:cNvPr id="2056" name="141 Grupo"/>
          <p:cNvGrpSpPr>
            <a:grpSpLocks/>
          </p:cNvGrpSpPr>
          <p:nvPr/>
        </p:nvGrpSpPr>
        <p:grpSpPr bwMode="auto">
          <a:xfrm>
            <a:off x="655637" y="1268357"/>
            <a:ext cx="5400675" cy="5041900"/>
            <a:chOff x="683568" y="1124744"/>
            <a:chExt cx="5688632" cy="5616624"/>
          </a:xfrm>
        </p:grpSpPr>
        <p:grpSp>
          <p:nvGrpSpPr>
            <p:cNvPr id="2057" name="4 Grupo"/>
            <p:cNvGrpSpPr>
              <a:grpSpLocks/>
            </p:cNvGrpSpPr>
            <p:nvPr/>
          </p:nvGrpSpPr>
          <p:grpSpPr bwMode="auto">
            <a:xfrm>
              <a:off x="3498561" y="1124744"/>
              <a:ext cx="586457" cy="528653"/>
              <a:chOff x="1691680" y="1412776"/>
              <a:chExt cx="720080" cy="648072"/>
            </a:xfrm>
          </p:grpSpPr>
          <p:sp>
            <p:nvSpPr>
              <p:cNvPr id="273" name="5 Elipse"/>
              <p:cNvSpPr/>
              <p:nvPr/>
            </p:nvSpPr>
            <p:spPr>
              <a:xfrm>
                <a:off x="1690727" y="1412776"/>
                <a:ext cx="720652" cy="648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900"/>
              </a:p>
            </p:txBody>
          </p:sp>
          <p:sp>
            <p:nvSpPr>
              <p:cNvPr id="2188" name="6 CuadroTexto"/>
              <p:cNvSpPr txBox="1">
                <a:spLocks noChangeArrowheads="1"/>
              </p:cNvSpPr>
              <p:nvPr/>
            </p:nvSpPr>
            <p:spPr bwMode="auto">
              <a:xfrm>
                <a:off x="1763688" y="1556792"/>
                <a:ext cx="648072" cy="3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900"/>
                  <a:t>LNM</a:t>
                </a:r>
              </a:p>
            </p:txBody>
          </p:sp>
        </p:grpSp>
        <p:grpSp>
          <p:nvGrpSpPr>
            <p:cNvPr id="2058" name="7 Grupo"/>
            <p:cNvGrpSpPr>
              <a:grpSpLocks/>
            </p:cNvGrpSpPr>
            <p:nvPr/>
          </p:nvGrpSpPr>
          <p:grpSpPr bwMode="auto">
            <a:xfrm>
              <a:off x="4612829" y="1513580"/>
              <a:ext cx="821040" cy="528653"/>
              <a:chOff x="1691680" y="1412776"/>
              <a:chExt cx="1008112" cy="648072"/>
            </a:xfrm>
          </p:grpSpPr>
          <p:sp>
            <p:nvSpPr>
              <p:cNvPr id="271" name="8 Elipse"/>
              <p:cNvSpPr/>
              <p:nvPr/>
            </p:nvSpPr>
            <p:spPr>
              <a:xfrm>
                <a:off x="1692019" y="1413052"/>
                <a:ext cx="720651" cy="648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900"/>
              </a:p>
            </p:txBody>
          </p:sp>
          <p:sp>
            <p:nvSpPr>
              <p:cNvPr id="2186" name="9 CuadroTexto"/>
              <p:cNvSpPr txBox="1">
                <a:spLocks noChangeArrowheads="1"/>
              </p:cNvSpPr>
              <p:nvPr/>
            </p:nvSpPr>
            <p:spPr bwMode="auto">
              <a:xfrm>
                <a:off x="1835695" y="1556792"/>
                <a:ext cx="864097" cy="3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900"/>
                  <a:t>ICE</a:t>
                </a:r>
              </a:p>
            </p:txBody>
          </p:sp>
        </p:grpSp>
        <p:sp>
          <p:nvSpPr>
            <p:cNvPr id="145" name="144 Elipse"/>
            <p:cNvSpPr/>
            <p:nvPr/>
          </p:nvSpPr>
          <p:spPr>
            <a:xfrm>
              <a:off x="5434127" y="2336137"/>
              <a:ext cx="586923" cy="5287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900"/>
            </a:p>
          </p:txBody>
        </p:sp>
        <p:grpSp>
          <p:nvGrpSpPr>
            <p:cNvPr id="2060" name="11 Grupo"/>
            <p:cNvGrpSpPr>
              <a:grpSpLocks/>
            </p:cNvGrpSpPr>
            <p:nvPr/>
          </p:nvGrpSpPr>
          <p:grpSpPr bwMode="auto">
            <a:xfrm>
              <a:off x="5785743" y="3334495"/>
              <a:ext cx="586457" cy="528653"/>
              <a:chOff x="1691680" y="1412776"/>
              <a:chExt cx="720080" cy="648072"/>
            </a:xfrm>
          </p:grpSpPr>
          <p:sp>
            <p:nvSpPr>
              <p:cNvPr id="269" name="12 Elipse"/>
              <p:cNvSpPr/>
              <p:nvPr/>
            </p:nvSpPr>
            <p:spPr>
              <a:xfrm>
                <a:off x="1691108" y="1413784"/>
                <a:ext cx="720652" cy="6460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900"/>
              </a:p>
            </p:txBody>
          </p:sp>
          <p:sp>
            <p:nvSpPr>
              <p:cNvPr id="2184" name="13 CuadroTexto"/>
              <p:cNvSpPr txBox="1">
                <a:spLocks noChangeArrowheads="1"/>
              </p:cNvSpPr>
              <p:nvPr/>
            </p:nvSpPr>
            <p:spPr bwMode="auto">
              <a:xfrm>
                <a:off x="1835697" y="1556792"/>
                <a:ext cx="576063" cy="3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900"/>
                  <a:t>SIC</a:t>
                </a:r>
              </a:p>
            </p:txBody>
          </p:sp>
        </p:grpSp>
        <p:grpSp>
          <p:nvGrpSpPr>
            <p:cNvPr id="2061" name="14 Grupo"/>
            <p:cNvGrpSpPr>
              <a:grpSpLocks/>
            </p:cNvGrpSpPr>
            <p:nvPr/>
          </p:nvGrpSpPr>
          <p:grpSpPr bwMode="auto">
            <a:xfrm>
              <a:off x="2267002" y="1249061"/>
              <a:ext cx="762394" cy="528653"/>
              <a:chOff x="1619672" y="1412776"/>
              <a:chExt cx="936104" cy="648072"/>
            </a:xfrm>
          </p:grpSpPr>
          <p:sp>
            <p:nvSpPr>
              <p:cNvPr id="267" name="15 Elipse"/>
              <p:cNvSpPr/>
              <p:nvPr/>
            </p:nvSpPr>
            <p:spPr>
              <a:xfrm>
                <a:off x="1691637" y="1412133"/>
                <a:ext cx="720651" cy="648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900"/>
              </a:p>
            </p:txBody>
          </p:sp>
          <p:sp>
            <p:nvSpPr>
              <p:cNvPr id="2182" name="16 CuadroTexto"/>
              <p:cNvSpPr txBox="1">
                <a:spLocks noChangeArrowheads="1"/>
              </p:cNvSpPr>
              <p:nvPr/>
            </p:nvSpPr>
            <p:spPr bwMode="auto">
              <a:xfrm>
                <a:off x="1619672" y="1556792"/>
                <a:ext cx="936104" cy="3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900"/>
                  <a:t>CENAM</a:t>
                </a:r>
              </a:p>
            </p:txBody>
          </p:sp>
        </p:grpSp>
        <p:grpSp>
          <p:nvGrpSpPr>
            <p:cNvPr id="2062" name="17 Grupo"/>
            <p:cNvGrpSpPr>
              <a:grpSpLocks/>
            </p:cNvGrpSpPr>
            <p:nvPr/>
          </p:nvGrpSpPr>
          <p:grpSpPr bwMode="auto">
            <a:xfrm>
              <a:off x="1328671" y="1866015"/>
              <a:ext cx="703748" cy="528653"/>
              <a:chOff x="1691680" y="1412776"/>
              <a:chExt cx="864096" cy="648072"/>
            </a:xfrm>
          </p:grpSpPr>
          <p:sp>
            <p:nvSpPr>
              <p:cNvPr id="265" name="264 Elipse"/>
              <p:cNvSpPr/>
              <p:nvPr/>
            </p:nvSpPr>
            <p:spPr>
              <a:xfrm>
                <a:off x="1692103" y="1412424"/>
                <a:ext cx="720652" cy="6482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900"/>
              </a:p>
            </p:txBody>
          </p:sp>
          <p:sp>
            <p:nvSpPr>
              <p:cNvPr id="2180" name="265 CuadroTexto"/>
              <p:cNvSpPr txBox="1">
                <a:spLocks noChangeArrowheads="1"/>
              </p:cNvSpPr>
              <p:nvPr/>
            </p:nvSpPr>
            <p:spPr bwMode="auto">
              <a:xfrm>
                <a:off x="1763688" y="1556792"/>
                <a:ext cx="792088" cy="3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900"/>
                  <a:t>NIST</a:t>
                </a:r>
              </a:p>
            </p:txBody>
          </p:sp>
        </p:grpSp>
        <p:grpSp>
          <p:nvGrpSpPr>
            <p:cNvPr id="2063" name="20 Grupo"/>
            <p:cNvGrpSpPr>
              <a:grpSpLocks/>
            </p:cNvGrpSpPr>
            <p:nvPr/>
          </p:nvGrpSpPr>
          <p:grpSpPr bwMode="auto">
            <a:xfrm>
              <a:off x="742214" y="2864582"/>
              <a:ext cx="645103" cy="528653"/>
              <a:chOff x="1691680" y="1412776"/>
              <a:chExt cx="792088" cy="648072"/>
            </a:xfrm>
          </p:grpSpPr>
          <p:sp>
            <p:nvSpPr>
              <p:cNvPr id="263" name="262 Elipse"/>
              <p:cNvSpPr/>
              <p:nvPr/>
            </p:nvSpPr>
            <p:spPr>
              <a:xfrm>
                <a:off x="1691531" y="1413175"/>
                <a:ext cx="720652" cy="648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900"/>
              </a:p>
            </p:txBody>
          </p:sp>
          <p:sp>
            <p:nvSpPr>
              <p:cNvPr id="2178" name="263 CuadroTexto"/>
              <p:cNvSpPr txBox="1">
                <a:spLocks noChangeArrowheads="1"/>
              </p:cNvSpPr>
              <p:nvPr/>
            </p:nvSpPr>
            <p:spPr bwMode="auto">
              <a:xfrm>
                <a:off x="1763688" y="1556792"/>
                <a:ext cx="720080" cy="3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900"/>
                  <a:t>NRC</a:t>
                </a:r>
              </a:p>
            </p:txBody>
          </p:sp>
        </p:grpSp>
        <p:grpSp>
          <p:nvGrpSpPr>
            <p:cNvPr id="2064" name="23 Grupo"/>
            <p:cNvGrpSpPr>
              <a:grpSpLocks/>
            </p:cNvGrpSpPr>
            <p:nvPr/>
          </p:nvGrpSpPr>
          <p:grpSpPr bwMode="auto">
            <a:xfrm>
              <a:off x="5668452" y="4391801"/>
              <a:ext cx="586457" cy="528653"/>
              <a:chOff x="1691680" y="1412776"/>
              <a:chExt cx="720080" cy="648072"/>
            </a:xfrm>
          </p:grpSpPr>
          <p:sp>
            <p:nvSpPr>
              <p:cNvPr id="261" name="260 Elipse"/>
              <p:cNvSpPr/>
              <p:nvPr/>
            </p:nvSpPr>
            <p:spPr>
              <a:xfrm>
                <a:off x="1691403" y="1411899"/>
                <a:ext cx="720652" cy="6482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900"/>
              </a:p>
            </p:txBody>
          </p:sp>
          <p:sp>
            <p:nvSpPr>
              <p:cNvPr id="2176" name="261 CuadroTexto"/>
              <p:cNvSpPr txBox="1">
                <a:spLocks noChangeArrowheads="1"/>
              </p:cNvSpPr>
              <p:nvPr/>
            </p:nvSpPr>
            <p:spPr bwMode="auto">
              <a:xfrm>
                <a:off x="1691680" y="1556792"/>
                <a:ext cx="720080" cy="3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900"/>
                  <a:t>ONRJ</a:t>
                </a:r>
              </a:p>
            </p:txBody>
          </p:sp>
        </p:grpSp>
        <p:grpSp>
          <p:nvGrpSpPr>
            <p:cNvPr id="2065" name="26 Grupo"/>
            <p:cNvGrpSpPr>
              <a:grpSpLocks/>
            </p:cNvGrpSpPr>
            <p:nvPr/>
          </p:nvGrpSpPr>
          <p:grpSpPr bwMode="auto">
            <a:xfrm>
              <a:off x="5140640" y="5390367"/>
              <a:ext cx="645103" cy="528653"/>
              <a:chOff x="1691680" y="1412776"/>
              <a:chExt cx="792088" cy="648072"/>
            </a:xfrm>
          </p:grpSpPr>
          <p:sp>
            <p:nvSpPr>
              <p:cNvPr id="259" name="258 Elipse"/>
              <p:cNvSpPr/>
              <p:nvPr/>
            </p:nvSpPr>
            <p:spPr>
              <a:xfrm>
                <a:off x="1690685" y="1412652"/>
                <a:ext cx="720652" cy="648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900"/>
              </a:p>
            </p:txBody>
          </p:sp>
          <p:sp>
            <p:nvSpPr>
              <p:cNvPr id="2174" name="259 CuadroTexto"/>
              <p:cNvSpPr txBox="1">
                <a:spLocks noChangeArrowheads="1"/>
              </p:cNvSpPr>
              <p:nvPr/>
            </p:nvSpPr>
            <p:spPr bwMode="auto">
              <a:xfrm>
                <a:off x="1763688" y="1556792"/>
                <a:ext cx="720080" cy="3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900"/>
                  <a:t>INDP</a:t>
                </a:r>
              </a:p>
            </p:txBody>
          </p:sp>
        </p:grpSp>
        <p:grpSp>
          <p:nvGrpSpPr>
            <p:cNvPr id="2066" name="29 Grupo"/>
            <p:cNvGrpSpPr>
              <a:grpSpLocks/>
            </p:cNvGrpSpPr>
            <p:nvPr/>
          </p:nvGrpSpPr>
          <p:grpSpPr bwMode="auto">
            <a:xfrm>
              <a:off x="4260955" y="6036498"/>
              <a:ext cx="586457" cy="528653"/>
              <a:chOff x="1691680" y="1412776"/>
              <a:chExt cx="720080" cy="648072"/>
            </a:xfrm>
          </p:grpSpPr>
          <p:sp>
            <p:nvSpPr>
              <p:cNvPr id="257" name="256 Elipse"/>
              <p:cNvSpPr/>
              <p:nvPr/>
            </p:nvSpPr>
            <p:spPr>
              <a:xfrm>
                <a:off x="1690854" y="1411862"/>
                <a:ext cx="720652" cy="6482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900"/>
              </a:p>
            </p:txBody>
          </p:sp>
          <p:sp>
            <p:nvSpPr>
              <p:cNvPr id="2172" name="257 CuadroTexto"/>
              <p:cNvSpPr txBox="1">
                <a:spLocks noChangeArrowheads="1"/>
              </p:cNvSpPr>
              <p:nvPr/>
            </p:nvSpPr>
            <p:spPr bwMode="auto">
              <a:xfrm>
                <a:off x="1763688" y="1556792"/>
                <a:ext cx="648072" cy="3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900"/>
                  <a:t>INTN</a:t>
                </a:r>
              </a:p>
            </p:txBody>
          </p:sp>
        </p:grpSp>
        <p:grpSp>
          <p:nvGrpSpPr>
            <p:cNvPr id="2067" name="32 Grupo"/>
            <p:cNvGrpSpPr>
              <a:grpSpLocks/>
            </p:cNvGrpSpPr>
            <p:nvPr/>
          </p:nvGrpSpPr>
          <p:grpSpPr bwMode="auto">
            <a:xfrm>
              <a:off x="3088041" y="6212715"/>
              <a:ext cx="586457" cy="528653"/>
              <a:chOff x="1691680" y="1412776"/>
              <a:chExt cx="720080" cy="648072"/>
            </a:xfrm>
          </p:grpSpPr>
          <p:sp>
            <p:nvSpPr>
              <p:cNvPr id="255" name="254 Elipse"/>
              <p:cNvSpPr/>
              <p:nvPr/>
            </p:nvSpPr>
            <p:spPr>
              <a:xfrm>
                <a:off x="1691765" y="1412633"/>
                <a:ext cx="720650" cy="6482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900"/>
              </a:p>
            </p:txBody>
          </p:sp>
          <p:sp>
            <p:nvSpPr>
              <p:cNvPr id="2170" name="255 CuadroTexto"/>
              <p:cNvSpPr txBox="1">
                <a:spLocks noChangeArrowheads="1"/>
              </p:cNvSpPr>
              <p:nvPr/>
            </p:nvSpPr>
            <p:spPr bwMode="auto">
              <a:xfrm>
                <a:off x="1763688" y="1556792"/>
                <a:ext cx="648072" cy="3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900"/>
                  <a:t>UTE</a:t>
                </a:r>
              </a:p>
            </p:txBody>
          </p:sp>
        </p:grpSp>
        <p:grpSp>
          <p:nvGrpSpPr>
            <p:cNvPr id="2068" name="35 Grupo"/>
            <p:cNvGrpSpPr>
              <a:grpSpLocks/>
            </p:cNvGrpSpPr>
            <p:nvPr/>
          </p:nvGrpSpPr>
          <p:grpSpPr bwMode="auto">
            <a:xfrm>
              <a:off x="1973773" y="5919019"/>
              <a:ext cx="586457" cy="528653"/>
              <a:chOff x="1691680" y="1412776"/>
              <a:chExt cx="720080" cy="648072"/>
            </a:xfrm>
          </p:grpSpPr>
          <p:sp>
            <p:nvSpPr>
              <p:cNvPr id="253" name="252 Elipse"/>
              <p:cNvSpPr/>
              <p:nvPr/>
            </p:nvSpPr>
            <p:spPr>
              <a:xfrm>
                <a:off x="1692527" y="1412795"/>
                <a:ext cx="718598" cy="6482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900"/>
              </a:p>
            </p:txBody>
          </p:sp>
          <p:sp>
            <p:nvSpPr>
              <p:cNvPr id="2168" name="253 CuadroTexto"/>
              <p:cNvSpPr txBox="1">
                <a:spLocks noChangeArrowheads="1"/>
              </p:cNvSpPr>
              <p:nvPr/>
            </p:nvSpPr>
            <p:spPr bwMode="auto">
              <a:xfrm>
                <a:off x="1763688" y="1556792"/>
                <a:ext cx="648072" cy="3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900"/>
                  <a:t>INTI</a:t>
                </a:r>
              </a:p>
            </p:txBody>
          </p:sp>
        </p:grpSp>
        <p:grpSp>
          <p:nvGrpSpPr>
            <p:cNvPr id="2069" name="38 Grupo"/>
            <p:cNvGrpSpPr>
              <a:grpSpLocks/>
            </p:cNvGrpSpPr>
            <p:nvPr/>
          </p:nvGrpSpPr>
          <p:grpSpPr bwMode="auto">
            <a:xfrm>
              <a:off x="1094088" y="5155410"/>
              <a:ext cx="586457" cy="528653"/>
              <a:chOff x="1691680" y="1412776"/>
              <a:chExt cx="720080" cy="648072"/>
            </a:xfrm>
          </p:grpSpPr>
          <p:sp>
            <p:nvSpPr>
              <p:cNvPr id="251" name="250 Elipse"/>
              <p:cNvSpPr/>
              <p:nvPr/>
            </p:nvSpPr>
            <p:spPr>
              <a:xfrm>
                <a:off x="1692695" y="1412347"/>
                <a:ext cx="718598" cy="6482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900"/>
              </a:p>
            </p:txBody>
          </p:sp>
          <p:sp>
            <p:nvSpPr>
              <p:cNvPr id="2166" name="251 CuadroTexto"/>
              <p:cNvSpPr txBox="1">
                <a:spLocks noChangeArrowheads="1"/>
              </p:cNvSpPr>
              <p:nvPr/>
            </p:nvSpPr>
            <p:spPr bwMode="auto">
              <a:xfrm>
                <a:off x="1746406" y="1556793"/>
                <a:ext cx="593346" cy="3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MX" sz="900"/>
                  <a:t>BSJ</a:t>
                </a:r>
              </a:p>
            </p:txBody>
          </p:sp>
        </p:grpSp>
        <p:grpSp>
          <p:nvGrpSpPr>
            <p:cNvPr id="2070" name="41 Grupo"/>
            <p:cNvGrpSpPr>
              <a:grpSpLocks/>
            </p:cNvGrpSpPr>
            <p:nvPr/>
          </p:nvGrpSpPr>
          <p:grpSpPr bwMode="auto">
            <a:xfrm>
              <a:off x="683568" y="4156844"/>
              <a:ext cx="586457" cy="528653"/>
              <a:chOff x="1691680" y="1412776"/>
              <a:chExt cx="720080" cy="648072"/>
            </a:xfrm>
          </p:grpSpPr>
          <p:sp>
            <p:nvSpPr>
              <p:cNvPr id="249" name="248 Elipse"/>
              <p:cNvSpPr/>
              <p:nvPr/>
            </p:nvSpPr>
            <p:spPr>
              <a:xfrm>
                <a:off x="1691680" y="1413763"/>
                <a:ext cx="720650" cy="6460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900"/>
              </a:p>
            </p:txBody>
          </p:sp>
          <p:sp>
            <p:nvSpPr>
              <p:cNvPr id="2164" name="249 CuadroTexto"/>
              <p:cNvSpPr txBox="1">
                <a:spLocks noChangeArrowheads="1"/>
              </p:cNvSpPr>
              <p:nvPr/>
            </p:nvSpPr>
            <p:spPr bwMode="auto">
              <a:xfrm>
                <a:off x="1763688" y="1556792"/>
                <a:ext cx="648072" cy="3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900"/>
                  <a:t>SLBS</a:t>
                </a:r>
              </a:p>
            </p:txBody>
          </p:sp>
        </p:grpSp>
        <p:cxnSp>
          <p:nvCxnSpPr>
            <p:cNvPr id="157" name="156 Conector recto"/>
            <p:cNvCxnSpPr/>
            <p:nvPr/>
          </p:nvCxnSpPr>
          <p:spPr>
            <a:xfrm flipV="1">
              <a:off x="2736960" y="1653513"/>
              <a:ext cx="1055122" cy="109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157 Conector recto"/>
            <p:cNvCxnSpPr/>
            <p:nvPr/>
          </p:nvCxnSpPr>
          <p:spPr>
            <a:xfrm>
              <a:off x="3675032" y="1630523"/>
              <a:ext cx="1023352" cy="334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158 Conector recto"/>
            <p:cNvCxnSpPr/>
            <p:nvPr/>
          </p:nvCxnSpPr>
          <p:spPr>
            <a:xfrm rot="16200000" flipH="1">
              <a:off x="4730218" y="1984152"/>
              <a:ext cx="703846" cy="703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159 Conector recto"/>
            <p:cNvCxnSpPr/>
            <p:nvPr/>
          </p:nvCxnSpPr>
          <p:spPr>
            <a:xfrm rot="16200000" flipH="1">
              <a:off x="5212766" y="3026307"/>
              <a:ext cx="852397" cy="292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160 Conector recto"/>
            <p:cNvCxnSpPr/>
            <p:nvPr/>
          </p:nvCxnSpPr>
          <p:spPr>
            <a:xfrm rot="5400000">
              <a:off x="5349383" y="4033005"/>
              <a:ext cx="840017" cy="31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161 Conector recto"/>
            <p:cNvCxnSpPr/>
            <p:nvPr/>
          </p:nvCxnSpPr>
          <p:spPr>
            <a:xfrm rot="5400000">
              <a:off x="4997515" y="4738840"/>
              <a:ext cx="958504" cy="499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162 Conector recto"/>
            <p:cNvCxnSpPr/>
            <p:nvPr/>
          </p:nvCxnSpPr>
          <p:spPr>
            <a:xfrm rot="10800000" flipV="1">
              <a:off x="4437530" y="5448624"/>
              <a:ext cx="789252" cy="587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163 Conector recto"/>
            <p:cNvCxnSpPr/>
            <p:nvPr/>
          </p:nvCxnSpPr>
          <p:spPr>
            <a:xfrm rot="10800000" flipV="1">
              <a:off x="3380735" y="6035753"/>
              <a:ext cx="1025024" cy="176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164 Conector recto"/>
            <p:cNvCxnSpPr/>
            <p:nvPr/>
          </p:nvCxnSpPr>
          <p:spPr>
            <a:xfrm rot="10800000">
              <a:off x="2267087" y="5919034"/>
              <a:ext cx="1083549" cy="2935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165 Conector recto"/>
            <p:cNvCxnSpPr/>
            <p:nvPr/>
          </p:nvCxnSpPr>
          <p:spPr>
            <a:xfrm rot="10800000">
              <a:off x="1594886" y="5232872"/>
              <a:ext cx="727383" cy="705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166 Conector recto"/>
            <p:cNvCxnSpPr/>
            <p:nvPr/>
          </p:nvCxnSpPr>
          <p:spPr>
            <a:xfrm rot="16200000" flipV="1">
              <a:off x="975655" y="4627562"/>
              <a:ext cx="940820" cy="351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167 Conector recto"/>
            <p:cNvCxnSpPr/>
            <p:nvPr/>
          </p:nvCxnSpPr>
          <p:spPr>
            <a:xfrm rot="5400000" flipH="1" flipV="1">
              <a:off x="697510" y="3642862"/>
              <a:ext cx="1145961" cy="117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168 Conector recto"/>
            <p:cNvCxnSpPr/>
            <p:nvPr/>
          </p:nvCxnSpPr>
          <p:spPr>
            <a:xfrm rot="5400000" flipH="1" flipV="1">
              <a:off x="1178444" y="2467256"/>
              <a:ext cx="801111" cy="499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169 Conector recto"/>
            <p:cNvCxnSpPr/>
            <p:nvPr/>
          </p:nvCxnSpPr>
          <p:spPr>
            <a:xfrm flipV="1">
              <a:off x="1855740" y="1749009"/>
              <a:ext cx="881220" cy="546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170 Conector recto"/>
            <p:cNvCxnSpPr/>
            <p:nvPr/>
          </p:nvCxnSpPr>
          <p:spPr>
            <a:xfrm>
              <a:off x="2736960" y="1749009"/>
              <a:ext cx="1961424" cy="21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171 Conector recto"/>
            <p:cNvCxnSpPr/>
            <p:nvPr/>
          </p:nvCxnSpPr>
          <p:spPr>
            <a:xfrm>
              <a:off x="2736960" y="1749009"/>
              <a:ext cx="2697167" cy="939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172 Conector recto"/>
            <p:cNvCxnSpPr/>
            <p:nvPr/>
          </p:nvCxnSpPr>
          <p:spPr>
            <a:xfrm>
              <a:off x="2736960" y="1749009"/>
              <a:ext cx="3048317" cy="1849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173 Conector recto"/>
            <p:cNvCxnSpPr/>
            <p:nvPr/>
          </p:nvCxnSpPr>
          <p:spPr>
            <a:xfrm>
              <a:off x="2736960" y="1749009"/>
              <a:ext cx="3016547" cy="2719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174 Conector recto"/>
            <p:cNvCxnSpPr/>
            <p:nvPr/>
          </p:nvCxnSpPr>
          <p:spPr>
            <a:xfrm rot="16200000" flipH="1">
              <a:off x="1443874" y="3042096"/>
              <a:ext cx="4286743" cy="1700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175 Conector recto"/>
            <p:cNvCxnSpPr/>
            <p:nvPr/>
          </p:nvCxnSpPr>
          <p:spPr>
            <a:xfrm rot="16200000" flipH="1">
              <a:off x="2122336" y="2363633"/>
              <a:ext cx="3719069" cy="2489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176 Conector recto"/>
            <p:cNvCxnSpPr/>
            <p:nvPr/>
          </p:nvCxnSpPr>
          <p:spPr>
            <a:xfrm rot="16200000" flipH="1">
              <a:off x="827053" y="3658916"/>
              <a:ext cx="4463589" cy="643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177 Conector recto"/>
            <p:cNvCxnSpPr/>
            <p:nvPr/>
          </p:nvCxnSpPr>
          <p:spPr>
            <a:xfrm rot="5400000">
              <a:off x="417011" y="3599086"/>
              <a:ext cx="4170025" cy="469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178 Conector recto"/>
            <p:cNvCxnSpPr/>
            <p:nvPr/>
          </p:nvCxnSpPr>
          <p:spPr>
            <a:xfrm rot="5400000">
              <a:off x="423991" y="2919904"/>
              <a:ext cx="3483863" cy="1142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179 Conector recto"/>
            <p:cNvCxnSpPr/>
            <p:nvPr/>
          </p:nvCxnSpPr>
          <p:spPr>
            <a:xfrm rot="5400000">
              <a:off x="711783" y="2249191"/>
              <a:ext cx="2525359" cy="1524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180 Conector recto"/>
            <p:cNvCxnSpPr/>
            <p:nvPr/>
          </p:nvCxnSpPr>
          <p:spPr>
            <a:xfrm rot="10800000" flipV="1">
              <a:off x="1329015" y="1749009"/>
              <a:ext cx="1407945" cy="1379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181 Conector recto"/>
            <p:cNvCxnSpPr/>
            <p:nvPr/>
          </p:nvCxnSpPr>
          <p:spPr>
            <a:xfrm>
              <a:off x="3675032" y="1630523"/>
              <a:ext cx="1759095" cy="105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182 Conector recto"/>
            <p:cNvCxnSpPr/>
            <p:nvPr/>
          </p:nvCxnSpPr>
          <p:spPr>
            <a:xfrm>
              <a:off x="3675032" y="1630523"/>
              <a:ext cx="2110245" cy="1968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183 Conector recto"/>
            <p:cNvCxnSpPr/>
            <p:nvPr/>
          </p:nvCxnSpPr>
          <p:spPr>
            <a:xfrm rot="16200000" flipH="1">
              <a:off x="3295082" y="2010473"/>
              <a:ext cx="2838375" cy="2078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184 Conector recto"/>
            <p:cNvCxnSpPr/>
            <p:nvPr/>
          </p:nvCxnSpPr>
          <p:spPr>
            <a:xfrm rot="16200000" flipH="1">
              <a:off x="2532129" y="2773427"/>
              <a:ext cx="3837555" cy="1551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185 Conector recto"/>
            <p:cNvCxnSpPr/>
            <p:nvPr/>
          </p:nvCxnSpPr>
          <p:spPr>
            <a:xfrm rot="5400000">
              <a:off x="1266909" y="3804476"/>
              <a:ext cx="4521948" cy="294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186 Conector recto"/>
            <p:cNvCxnSpPr/>
            <p:nvPr/>
          </p:nvCxnSpPr>
          <p:spPr>
            <a:xfrm rot="16200000" flipH="1">
              <a:off x="1853666" y="3451889"/>
              <a:ext cx="4405229" cy="762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187 Conector recto"/>
            <p:cNvCxnSpPr/>
            <p:nvPr/>
          </p:nvCxnSpPr>
          <p:spPr>
            <a:xfrm rot="5400000">
              <a:off x="856868" y="3100870"/>
              <a:ext cx="4228384" cy="1407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188 Conector recto"/>
            <p:cNvCxnSpPr/>
            <p:nvPr/>
          </p:nvCxnSpPr>
          <p:spPr>
            <a:xfrm rot="5400000">
              <a:off x="864412" y="2380449"/>
              <a:ext cx="3582897" cy="2121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189 Conector recto"/>
            <p:cNvCxnSpPr/>
            <p:nvPr/>
          </p:nvCxnSpPr>
          <p:spPr>
            <a:xfrm rot="5400000">
              <a:off x="1144277" y="1733580"/>
              <a:ext cx="2608476" cy="2473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190 Conector recto"/>
            <p:cNvCxnSpPr/>
            <p:nvPr/>
          </p:nvCxnSpPr>
          <p:spPr>
            <a:xfrm rot="10800000" flipV="1">
              <a:off x="1329015" y="1665892"/>
              <a:ext cx="2356050" cy="14625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191 Conector recto"/>
            <p:cNvCxnSpPr/>
            <p:nvPr/>
          </p:nvCxnSpPr>
          <p:spPr>
            <a:xfrm rot="10800000" flipV="1">
              <a:off x="1828986" y="1665892"/>
              <a:ext cx="1856079" cy="650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192 Conector recto"/>
            <p:cNvCxnSpPr/>
            <p:nvPr/>
          </p:nvCxnSpPr>
          <p:spPr>
            <a:xfrm rot="16200000" flipH="1">
              <a:off x="4424562" y="2238102"/>
              <a:ext cx="1642897" cy="10785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193 Conector recto"/>
            <p:cNvCxnSpPr/>
            <p:nvPr/>
          </p:nvCxnSpPr>
          <p:spPr>
            <a:xfrm rot="16200000" flipH="1">
              <a:off x="3973637" y="2689028"/>
              <a:ext cx="2512979" cy="1046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194 Conector recto"/>
            <p:cNvCxnSpPr/>
            <p:nvPr/>
          </p:nvCxnSpPr>
          <p:spPr>
            <a:xfrm rot="16200000" flipH="1">
              <a:off x="3210683" y="3451981"/>
              <a:ext cx="3512158" cy="520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195 Conector recto"/>
            <p:cNvCxnSpPr/>
            <p:nvPr/>
          </p:nvCxnSpPr>
          <p:spPr>
            <a:xfrm rot="5400000">
              <a:off x="2561400" y="3832049"/>
              <a:ext cx="4021474" cy="269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196 Conector recto"/>
            <p:cNvCxnSpPr/>
            <p:nvPr/>
          </p:nvCxnSpPr>
          <p:spPr>
            <a:xfrm rot="5400000">
              <a:off x="1505359" y="2717648"/>
              <a:ext cx="3963115" cy="2439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197 Conector recto"/>
            <p:cNvCxnSpPr/>
            <p:nvPr/>
          </p:nvCxnSpPr>
          <p:spPr>
            <a:xfrm rot="5400000">
              <a:off x="1915401" y="3421254"/>
              <a:ext cx="4256679" cy="1326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198 Conector recto"/>
            <p:cNvCxnSpPr/>
            <p:nvPr/>
          </p:nvCxnSpPr>
          <p:spPr>
            <a:xfrm rot="5400000">
              <a:off x="1535442" y="2042118"/>
              <a:ext cx="3257500" cy="3085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199 Conector recto"/>
            <p:cNvCxnSpPr>
              <a:stCxn id="271" idx="3"/>
            </p:cNvCxnSpPr>
            <p:nvPr/>
          </p:nvCxnSpPr>
          <p:spPr>
            <a:xfrm rot="5400000">
              <a:off x="1764375" y="1434089"/>
              <a:ext cx="2403336" cy="3464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200 Conector recto"/>
            <p:cNvCxnSpPr/>
            <p:nvPr/>
          </p:nvCxnSpPr>
          <p:spPr>
            <a:xfrm rot="10800000" flipV="1">
              <a:off x="1329015" y="1955919"/>
              <a:ext cx="3377730" cy="1172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201 Conector recto"/>
            <p:cNvCxnSpPr/>
            <p:nvPr/>
          </p:nvCxnSpPr>
          <p:spPr>
            <a:xfrm rot="10800000" flipV="1">
              <a:off x="1828986" y="1955919"/>
              <a:ext cx="2877759" cy="360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202 Conector recto"/>
            <p:cNvCxnSpPr/>
            <p:nvPr/>
          </p:nvCxnSpPr>
          <p:spPr>
            <a:xfrm rot="16200000" flipH="1">
              <a:off x="4713191" y="3428581"/>
              <a:ext cx="1789680" cy="290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203 Conector recto"/>
            <p:cNvCxnSpPr/>
            <p:nvPr/>
          </p:nvCxnSpPr>
          <p:spPr>
            <a:xfrm rot="5400000">
              <a:off x="3950238" y="3955762"/>
              <a:ext cx="2788860" cy="235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204 Conector recto"/>
            <p:cNvCxnSpPr/>
            <p:nvPr/>
          </p:nvCxnSpPr>
          <p:spPr>
            <a:xfrm rot="5400000">
              <a:off x="3271774" y="3844974"/>
              <a:ext cx="3356534" cy="1025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205 Conector recto"/>
            <p:cNvCxnSpPr/>
            <p:nvPr/>
          </p:nvCxnSpPr>
          <p:spPr>
            <a:xfrm rot="5400000">
              <a:off x="2654954" y="3404999"/>
              <a:ext cx="3533380" cy="2081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206 Conector recto"/>
            <p:cNvCxnSpPr/>
            <p:nvPr/>
          </p:nvCxnSpPr>
          <p:spPr>
            <a:xfrm rot="10800000" flipV="1">
              <a:off x="1594886" y="2679218"/>
              <a:ext cx="3867668" cy="2553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207 Conector recto"/>
            <p:cNvCxnSpPr/>
            <p:nvPr/>
          </p:nvCxnSpPr>
          <p:spPr>
            <a:xfrm rot="5400000">
              <a:off x="2244913" y="2701392"/>
              <a:ext cx="3239816" cy="3195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208 Conector recto"/>
            <p:cNvCxnSpPr/>
            <p:nvPr/>
          </p:nvCxnSpPr>
          <p:spPr>
            <a:xfrm rot="10800000" flipV="1">
              <a:off x="1270490" y="2679218"/>
              <a:ext cx="4192064" cy="1595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209 Conector recto"/>
            <p:cNvCxnSpPr/>
            <p:nvPr/>
          </p:nvCxnSpPr>
          <p:spPr>
            <a:xfrm rot="10800000" flipV="1">
              <a:off x="1329015" y="2679218"/>
              <a:ext cx="4133539" cy="449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210 Conector recto"/>
            <p:cNvCxnSpPr/>
            <p:nvPr/>
          </p:nvCxnSpPr>
          <p:spPr>
            <a:xfrm rot="10800000">
              <a:off x="1828986" y="2316685"/>
              <a:ext cx="3633568" cy="362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211 Conector recto"/>
            <p:cNvCxnSpPr/>
            <p:nvPr/>
          </p:nvCxnSpPr>
          <p:spPr>
            <a:xfrm rot="5400000">
              <a:off x="4575435" y="4244858"/>
              <a:ext cx="1874566" cy="571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212 Conector recto"/>
            <p:cNvCxnSpPr/>
            <p:nvPr/>
          </p:nvCxnSpPr>
          <p:spPr>
            <a:xfrm rot="5400000">
              <a:off x="3896972" y="4134070"/>
              <a:ext cx="2442241" cy="136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213 Conector recto"/>
            <p:cNvCxnSpPr/>
            <p:nvPr/>
          </p:nvCxnSpPr>
          <p:spPr>
            <a:xfrm rot="5400000">
              <a:off x="3280151" y="3694095"/>
              <a:ext cx="2619086" cy="2417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214 Conector recto"/>
            <p:cNvCxnSpPr/>
            <p:nvPr/>
          </p:nvCxnSpPr>
          <p:spPr>
            <a:xfrm rot="10800000" flipV="1">
              <a:off x="2267087" y="3593512"/>
              <a:ext cx="3531567" cy="2325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215 Conector recto"/>
            <p:cNvCxnSpPr/>
            <p:nvPr/>
          </p:nvCxnSpPr>
          <p:spPr>
            <a:xfrm rot="10800000" flipV="1">
              <a:off x="1270490" y="3593512"/>
              <a:ext cx="4528164" cy="680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216 Conector recto"/>
            <p:cNvCxnSpPr/>
            <p:nvPr/>
          </p:nvCxnSpPr>
          <p:spPr>
            <a:xfrm rot="10800000" flipV="1">
              <a:off x="1594886" y="3593512"/>
              <a:ext cx="4203769" cy="1639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217 Conector recto"/>
            <p:cNvCxnSpPr/>
            <p:nvPr/>
          </p:nvCxnSpPr>
          <p:spPr>
            <a:xfrm rot="10800000">
              <a:off x="1329015" y="3128407"/>
              <a:ext cx="4469639" cy="465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218 Conector recto"/>
            <p:cNvCxnSpPr/>
            <p:nvPr/>
          </p:nvCxnSpPr>
          <p:spPr>
            <a:xfrm rot="10800000">
              <a:off x="1828986" y="2316685"/>
              <a:ext cx="3969669" cy="127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219 Conector recto"/>
            <p:cNvCxnSpPr/>
            <p:nvPr/>
          </p:nvCxnSpPr>
          <p:spPr>
            <a:xfrm rot="5400000">
              <a:off x="4286191" y="4590174"/>
              <a:ext cx="1596917" cy="1294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220 Conector recto"/>
            <p:cNvCxnSpPr/>
            <p:nvPr/>
          </p:nvCxnSpPr>
          <p:spPr>
            <a:xfrm rot="10800000" flipV="1">
              <a:off x="3380735" y="4438835"/>
              <a:ext cx="2351034" cy="1773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221 Conector recto"/>
            <p:cNvCxnSpPr/>
            <p:nvPr/>
          </p:nvCxnSpPr>
          <p:spPr>
            <a:xfrm rot="10800000" flipV="1">
              <a:off x="2267087" y="4438835"/>
              <a:ext cx="3464681" cy="1480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222 Conector recto"/>
            <p:cNvCxnSpPr/>
            <p:nvPr/>
          </p:nvCxnSpPr>
          <p:spPr>
            <a:xfrm rot="10800000" flipV="1">
              <a:off x="1594886" y="4438835"/>
              <a:ext cx="4136883" cy="794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223 Conector recto"/>
            <p:cNvCxnSpPr/>
            <p:nvPr/>
          </p:nvCxnSpPr>
          <p:spPr>
            <a:xfrm rot="10800000">
              <a:off x="1329015" y="3128407"/>
              <a:ext cx="4402753" cy="1310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224 Conector recto"/>
            <p:cNvCxnSpPr/>
            <p:nvPr/>
          </p:nvCxnSpPr>
          <p:spPr>
            <a:xfrm rot="10800000">
              <a:off x="1211965" y="4274368"/>
              <a:ext cx="4519803" cy="164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225 Conector recto"/>
            <p:cNvCxnSpPr/>
            <p:nvPr/>
          </p:nvCxnSpPr>
          <p:spPr>
            <a:xfrm rot="10800000">
              <a:off x="1828986" y="2316685"/>
              <a:ext cx="3902783" cy="2122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226 Conector recto"/>
            <p:cNvCxnSpPr/>
            <p:nvPr/>
          </p:nvCxnSpPr>
          <p:spPr>
            <a:xfrm rot="10800000" flipV="1">
              <a:off x="3380735" y="5432709"/>
              <a:ext cx="1851063" cy="779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227 Conector recto"/>
            <p:cNvCxnSpPr/>
            <p:nvPr/>
          </p:nvCxnSpPr>
          <p:spPr>
            <a:xfrm rot="10800000" flipV="1">
              <a:off x="2267087" y="5432709"/>
              <a:ext cx="2964711" cy="486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228 Conector recto"/>
            <p:cNvCxnSpPr/>
            <p:nvPr/>
          </p:nvCxnSpPr>
          <p:spPr>
            <a:xfrm rot="10800000">
              <a:off x="1594886" y="5232872"/>
              <a:ext cx="3636913" cy="199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229 Conector recto"/>
            <p:cNvCxnSpPr/>
            <p:nvPr/>
          </p:nvCxnSpPr>
          <p:spPr>
            <a:xfrm rot="10800000">
              <a:off x="1211965" y="4274368"/>
              <a:ext cx="4019833" cy="1158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230 Conector recto"/>
            <p:cNvCxnSpPr/>
            <p:nvPr/>
          </p:nvCxnSpPr>
          <p:spPr>
            <a:xfrm rot="10800000">
              <a:off x="1828986" y="2316685"/>
              <a:ext cx="3402812" cy="31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231 Conector recto"/>
            <p:cNvCxnSpPr/>
            <p:nvPr/>
          </p:nvCxnSpPr>
          <p:spPr>
            <a:xfrm rot="16200000" flipV="1">
              <a:off x="2108062" y="2349360"/>
              <a:ext cx="2339671" cy="3897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232 Conector recto"/>
            <p:cNvCxnSpPr/>
            <p:nvPr/>
          </p:nvCxnSpPr>
          <p:spPr>
            <a:xfrm rot="10800000">
              <a:off x="2267087" y="5919034"/>
              <a:ext cx="2158738" cy="137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233 Conector recto"/>
            <p:cNvCxnSpPr/>
            <p:nvPr/>
          </p:nvCxnSpPr>
          <p:spPr>
            <a:xfrm rot="10800000">
              <a:off x="1594886" y="5232872"/>
              <a:ext cx="2830939" cy="824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234 Conector recto"/>
            <p:cNvCxnSpPr/>
            <p:nvPr/>
          </p:nvCxnSpPr>
          <p:spPr>
            <a:xfrm rot="10800000">
              <a:off x="1211965" y="4274368"/>
              <a:ext cx="3213860" cy="1782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235 Conector recto"/>
            <p:cNvCxnSpPr/>
            <p:nvPr/>
          </p:nvCxnSpPr>
          <p:spPr>
            <a:xfrm rot="16200000" flipV="1">
              <a:off x="1257261" y="2888410"/>
              <a:ext cx="3740289" cy="25968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236 Conector recto"/>
            <p:cNvCxnSpPr/>
            <p:nvPr/>
          </p:nvCxnSpPr>
          <p:spPr>
            <a:xfrm rot="10800000">
              <a:off x="1329015" y="3128407"/>
              <a:ext cx="3096810" cy="2928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237 Conector recto"/>
            <p:cNvCxnSpPr/>
            <p:nvPr/>
          </p:nvCxnSpPr>
          <p:spPr>
            <a:xfrm rot="12107624">
              <a:off x="1526328" y="5632544"/>
              <a:ext cx="1963096" cy="21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238 Conector recto"/>
            <p:cNvCxnSpPr/>
            <p:nvPr/>
          </p:nvCxnSpPr>
          <p:spPr>
            <a:xfrm rot="10800000">
              <a:off x="1270490" y="4274368"/>
              <a:ext cx="2110245" cy="18798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239 Conector recto"/>
            <p:cNvCxnSpPr/>
            <p:nvPr/>
          </p:nvCxnSpPr>
          <p:spPr>
            <a:xfrm rot="16200000" flipV="1">
              <a:off x="815481" y="3641941"/>
              <a:ext cx="3077118" cy="2050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240 Conector recto"/>
            <p:cNvCxnSpPr/>
            <p:nvPr/>
          </p:nvCxnSpPr>
          <p:spPr>
            <a:xfrm rot="16200000" flipV="1">
              <a:off x="656904" y="3488767"/>
              <a:ext cx="3895913" cy="1551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241 Conector recto"/>
            <p:cNvCxnSpPr/>
            <p:nvPr/>
          </p:nvCxnSpPr>
          <p:spPr>
            <a:xfrm rot="16200000" flipV="1">
              <a:off x="983111" y="4620106"/>
              <a:ext cx="1588076" cy="1013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242 Conector recto"/>
            <p:cNvCxnSpPr/>
            <p:nvPr/>
          </p:nvCxnSpPr>
          <p:spPr>
            <a:xfrm rot="16200000" flipV="1">
              <a:off x="410213" y="4047209"/>
              <a:ext cx="2792396" cy="954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243 Conector recto"/>
            <p:cNvCxnSpPr/>
            <p:nvPr/>
          </p:nvCxnSpPr>
          <p:spPr>
            <a:xfrm rot="16200000" flipV="1">
              <a:off x="254338" y="3891333"/>
              <a:ext cx="3604118" cy="454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244 Conector recto"/>
            <p:cNvCxnSpPr/>
            <p:nvPr/>
          </p:nvCxnSpPr>
          <p:spPr>
            <a:xfrm rot="16200000" flipV="1">
              <a:off x="409717" y="4047705"/>
              <a:ext cx="2104466" cy="265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245 Conector recto"/>
            <p:cNvCxnSpPr/>
            <p:nvPr/>
          </p:nvCxnSpPr>
          <p:spPr>
            <a:xfrm rot="5400000" flipH="1" flipV="1">
              <a:off x="253841" y="3657729"/>
              <a:ext cx="2916187" cy="234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246 Conector recto"/>
            <p:cNvCxnSpPr/>
            <p:nvPr/>
          </p:nvCxnSpPr>
          <p:spPr>
            <a:xfrm rot="5400000" flipH="1" flipV="1">
              <a:off x="552245" y="2976405"/>
              <a:ext cx="1936461" cy="617020"/>
            </a:xfrm>
            <a:prstGeom prst="line">
              <a:avLst/>
            </a:prstGeom>
          </p:spPr>
          <p:style>
            <a:lnRef idx="1">
              <a:schemeClr val="accent1"/>
            </a:lnRef>
            <a:fillRef idx="0">
              <a:schemeClr val="accent1"/>
            </a:fillRef>
            <a:effectRef idx="0">
              <a:schemeClr val="accent1"/>
            </a:effectRef>
            <a:fontRef idx="minor">
              <a:schemeClr val="tx1"/>
            </a:fontRef>
          </p:style>
        </p:cxnSp>
        <p:sp>
          <p:nvSpPr>
            <p:cNvPr id="2162" name="247 CuadroTexto"/>
            <p:cNvSpPr txBox="1">
              <a:spLocks noChangeArrowheads="1"/>
            </p:cNvSpPr>
            <p:nvPr/>
          </p:nvSpPr>
          <p:spPr bwMode="auto">
            <a:xfrm>
              <a:off x="5310322" y="2453407"/>
              <a:ext cx="910180" cy="2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900"/>
                <a:t>CENAMEP</a:t>
              </a:r>
            </a:p>
          </p:txBody>
        </p:sp>
      </p:grpSp>
      <p:sp>
        <p:nvSpPr>
          <p:cNvPr id="142" name="141 Rectángulo"/>
          <p:cNvSpPr/>
          <p:nvPr/>
        </p:nvSpPr>
        <p:spPr>
          <a:xfrm>
            <a:off x="0" y="1"/>
            <a:ext cx="9144000" cy="980728"/>
          </a:xfrm>
          <a:prstGeom prst="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143" name="TextBox 5"/>
          <p:cNvSpPr txBox="1">
            <a:spLocks noChangeArrowheads="1"/>
          </p:cNvSpPr>
          <p:nvPr/>
        </p:nvSpPr>
        <p:spPr bwMode="auto">
          <a:xfrm>
            <a:off x="80997" y="121033"/>
            <a:ext cx="9144000" cy="461665"/>
          </a:xfrm>
          <a:prstGeom prst="rect">
            <a:avLst/>
          </a:prstGeom>
          <a:noFill/>
          <a:ln w="9525">
            <a:noFill/>
            <a:miter lim="800000"/>
            <a:headEnd/>
            <a:tailEnd/>
          </a:ln>
        </p:spPr>
        <p:txBody>
          <a:bodyPr>
            <a:spAutoFit/>
          </a:bodyPr>
          <a:lstStyle/>
          <a:p>
            <a:pPr indent="342900" algn="ctr" eaLnBrk="0" hangingPunct="0">
              <a:tabLst>
                <a:tab pos="3486150" algn="l"/>
              </a:tabLst>
              <a:defRPr/>
            </a:pPr>
            <a:r>
              <a:rPr lang="en-US" b="1" dirty="0" smtClean="0">
                <a:solidFill>
                  <a:schemeClr val="bg1"/>
                </a:solidFill>
                <a:effectLst>
                  <a:outerShdw blurRad="60007" dist="310007" dir="7680000" sy="30000" kx="1300200" algn="ctr" rotWithShape="0">
                    <a:schemeClr val="bg1">
                      <a:alpha val="32000"/>
                    </a:schemeClr>
                  </a:outerShdw>
                </a:effectLst>
              </a:rPr>
              <a:t>Links in the SIMTN</a:t>
            </a:r>
            <a:endParaRPr lang="es-MX" dirty="0">
              <a:solidFill>
                <a:srgbClr val="FFFF00"/>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6671493" y="1449863"/>
                <a:ext cx="1885901" cy="8637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𝑁</m:t>
                          </m:r>
                        </m:e>
                        <m:sub>
                          <m:r>
                            <a:rPr lang="en-US" i="1">
                              <a:latin typeface="Cambria Math"/>
                            </a:rPr>
                            <m:t>𝑐</m:t>
                          </m:r>
                          <m:r>
                            <a:rPr lang="en-US" i="1">
                              <a:latin typeface="Cambria Math"/>
                            </a:rPr>
                            <m:t> = </m:t>
                          </m:r>
                        </m:sub>
                      </m:sSub>
                      <m:f>
                        <m:fPr>
                          <m:ctrlPr>
                            <a:rPr lang="en-US" i="1">
                              <a:latin typeface="Cambria Math"/>
                            </a:rPr>
                          </m:ctrlPr>
                        </m:fPr>
                        <m:num>
                          <m:sSup>
                            <m:sSupPr>
                              <m:ctrlPr>
                                <a:rPr lang="en-US" i="1">
                                  <a:latin typeface="Cambria Math"/>
                                </a:rPr>
                              </m:ctrlPr>
                            </m:sSupPr>
                            <m:e>
                              <m:r>
                                <a:rPr lang="en-US" i="1">
                                  <a:latin typeface="Cambria Math"/>
                                </a:rPr>
                                <m:t>𝑁</m:t>
                              </m:r>
                            </m:e>
                            <m:sup>
                              <m:r>
                                <a:rPr lang="en-US" i="1">
                                  <a:latin typeface="Cambria Math"/>
                                </a:rPr>
                                <m:t>2</m:t>
                              </m:r>
                            </m:sup>
                          </m:sSup>
                          <m:r>
                            <a:rPr lang="en-US" i="1">
                              <a:latin typeface="Cambria Math"/>
                            </a:rPr>
                            <m:t>−</m:t>
                          </m:r>
                          <m:r>
                            <a:rPr lang="en-US" i="1">
                              <a:latin typeface="Cambria Math"/>
                            </a:rPr>
                            <m:t>𝑁</m:t>
                          </m:r>
                        </m:num>
                        <m:den>
                          <m:r>
                            <a:rPr lang="en-US" i="1">
                              <a:latin typeface="Cambria Math"/>
                            </a:rPr>
                            <m:t>2</m:t>
                          </m:r>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6671493" y="1449863"/>
                <a:ext cx="1885901" cy="863763"/>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2682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6" name="Rectangle 2"/>
          <p:cNvSpPr>
            <a:spLocks noGrp="1" noChangeArrowheads="1"/>
          </p:cNvSpPr>
          <p:nvPr>
            <p:ph type="title"/>
          </p:nvPr>
        </p:nvSpPr>
        <p:spPr bwMode="auto">
          <a:xfrm>
            <a:off x="533400" y="304800"/>
            <a:ext cx="8058150" cy="457200"/>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algn="ctr"/>
            <a:r>
              <a:rPr lang="en-US" sz="2800" dirty="0">
                <a:solidFill>
                  <a:schemeClr val="bg2"/>
                </a:solidFill>
                <a:latin typeface="Tahoma" pitchFamily="34" charset="0"/>
              </a:rPr>
              <a:t>Reporting results to participating SIM laboratories</a:t>
            </a:r>
            <a:endParaRPr lang="en-US" sz="2800" dirty="0">
              <a:solidFill>
                <a:schemeClr val="bg2"/>
              </a:solidFill>
              <a:effectLst>
                <a:outerShdw blurRad="38100" dist="38100" dir="2700000" algn="tl">
                  <a:srgbClr val="C0C0C0"/>
                </a:outerShdw>
              </a:effectLst>
              <a:latin typeface="Tahoma" pitchFamily="34" charset="0"/>
            </a:endParaRPr>
          </a:p>
        </p:txBody>
      </p:sp>
      <p:sp>
        <p:nvSpPr>
          <p:cNvPr id="1813507" name="Rectangle 3"/>
          <p:cNvSpPr>
            <a:spLocks noGrp="1" noChangeArrowheads="1"/>
          </p:cNvSpPr>
          <p:nvPr>
            <p:ph type="body" sz="half" idx="1"/>
          </p:nvPr>
        </p:nvSpPr>
        <p:spPr bwMode="auto">
          <a:xfrm>
            <a:off x="762000" y="1143000"/>
            <a:ext cx="7696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a:lnSpc>
                <a:spcPct val="80000"/>
              </a:lnSpc>
              <a:buClr>
                <a:schemeClr val="bg1"/>
              </a:buClr>
            </a:pPr>
            <a:r>
              <a:rPr lang="en-US" sz="1800">
                <a:solidFill>
                  <a:schemeClr val="bg2"/>
                </a:solidFill>
                <a:effectLst/>
              </a:rPr>
              <a:t>Measurement results can be viewed using any Java-enabled web browser.  Our web-based software does the following:</a:t>
            </a:r>
          </a:p>
          <a:p>
            <a:pPr>
              <a:lnSpc>
                <a:spcPct val="80000"/>
              </a:lnSpc>
              <a:buClr>
                <a:schemeClr val="bg1"/>
              </a:buClr>
              <a:buFont typeface="Monotype Sorts" pitchFamily="2" charset="2"/>
              <a:buNone/>
            </a:pPr>
            <a:endParaRPr lang="en-US" sz="1800">
              <a:solidFill>
                <a:schemeClr val="bg2"/>
              </a:solidFill>
              <a:effectLst/>
            </a:endParaRPr>
          </a:p>
          <a:p>
            <a:pPr lvl="1">
              <a:lnSpc>
                <a:spcPct val="80000"/>
              </a:lnSpc>
              <a:buClr>
                <a:schemeClr val="bg1"/>
              </a:buClr>
            </a:pPr>
            <a:r>
              <a:rPr lang="en-US" sz="1600">
                <a:solidFill>
                  <a:schemeClr val="bg2"/>
                </a:solidFill>
                <a:effectLst/>
              </a:rPr>
              <a:t>Plots the one-way GPS data (average of all satellites and tracks for each individual satellite) as recorded at each site relative to the local standard.</a:t>
            </a:r>
          </a:p>
          <a:p>
            <a:pPr lvl="1">
              <a:lnSpc>
                <a:spcPct val="80000"/>
              </a:lnSpc>
              <a:buClr>
                <a:schemeClr val="bg1"/>
              </a:buClr>
              <a:buFont typeface="Monotype Sorts" pitchFamily="2" charset="2"/>
              <a:buNone/>
            </a:pPr>
            <a:endParaRPr lang="en-US" sz="1600">
              <a:solidFill>
                <a:schemeClr val="bg2"/>
              </a:solidFill>
              <a:effectLst/>
            </a:endParaRPr>
          </a:p>
          <a:p>
            <a:pPr lvl="1">
              <a:lnSpc>
                <a:spcPct val="80000"/>
              </a:lnSpc>
              <a:buClr>
                <a:schemeClr val="bg1"/>
              </a:buClr>
            </a:pPr>
            <a:r>
              <a:rPr lang="en-US" sz="1600">
                <a:solidFill>
                  <a:schemeClr val="bg2"/>
                </a:solidFill>
                <a:effectLst/>
              </a:rPr>
              <a:t>Plots the time and frequency difference between NMIs using the common-view method (common-view data are averaged across all satellites and are also shown for each individual satellite).</a:t>
            </a:r>
          </a:p>
          <a:p>
            <a:pPr lvl="1">
              <a:lnSpc>
                <a:spcPct val="80000"/>
              </a:lnSpc>
              <a:buClr>
                <a:schemeClr val="bg1"/>
              </a:buClr>
              <a:buFont typeface="Monotype Sorts" pitchFamily="2" charset="2"/>
              <a:buNone/>
            </a:pPr>
            <a:endParaRPr lang="en-US" sz="1600">
              <a:solidFill>
                <a:schemeClr val="bg2"/>
              </a:solidFill>
              <a:effectLst/>
            </a:endParaRPr>
          </a:p>
          <a:p>
            <a:pPr lvl="1">
              <a:lnSpc>
                <a:spcPct val="80000"/>
              </a:lnSpc>
              <a:buClr>
                <a:schemeClr val="bg1"/>
              </a:buClr>
            </a:pPr>
            <a:r>
              <a:rPr lang="en-US" sz="1600">
                <a:solidFill>
                  <a:schemeClr val="bg2"/>
                </a:solidFill>
                <a:effectLst/>
              </a:rPr>
              <a:t>Calculates the Allan deviation and time deviation.</a:t>
            </a:r>
          </a:p>
          <a:p>
            <a:pPr lvl="1">
              <a:lnSpc>
                <a:spcPct val="80000"/>
              </a:lnSpc>
              <a:buClr>
                <a:schemeClr val="bg1"/>
              </a:buClr>
              <a:buFont typeface="Monotype Sorts" pitchFamily="2" charset="2"/>
              <a:buNone/>
            </a:pPr>
            <a:endParaRPr lang="en-US" sz="1600">
              <a:solidFill>
                <a:schemeClr val="bg2"/>
              </a:solidFill>
              <a:effectLst/>
            </a:endParaRPr>
          </a:p>
          <a:p>
            <a:pPr lvl="1">
              <a:lnSpc>
                <a:spcPct val="80000"/>
              </a:lnSpc>
              <a:buClr>
                <a:schemeClr val="bg1"/>
              </a:buClr>
            </a:pPr>
            <a:r>
              <a:rPr lang="en-US" sz="1600">
                <a:solidFill>
                  <a:schemeClr val="bg2"/>
                </a:solidFill>
                <a:effectLst/>
              </a:rPr>
              <a:t>Makes 10 minute, 1 hour, and 1 day averages available in tabular form.</a:t>
            </a:r>
          </a:p>
          <a:p>
            <a:pPr lvl="1">
              <a:lnSpc>
                <a:spcPct val="80000"/>
              </a:lnSpc>
              <a:buClr>
                <a:schemeClr val="bg1"/>
              </a:buClr>
              <a:buFont typeface="Monotype Sorts" pitchFamily="2" charset="2"/>
              <a:buNone/>
            </a:pPr>
            <a:endParaRPr lang="en-US" sz="1600">
              <a:solidFill>
                <a:schemeClr val="bg2"/>
              </a:solidFill>
              <a:effectLst/>
            </a:endParaRPr>
          </a:p>
          <a:p>
            <a:pPr lvl="1">
              <a:lnSpc>
                <a:spcPct val="80000"/>
              </a:lnSpc>
              <a:buClr>
                <a:schemeClr val="bg1"/>
              </a:buClr>
            </a:pPr>
            <a:r>
              <a:rPr lang="en-US" sz="1600">
                <a:solidFill>
                  <a:schemeClr val="bg2"/>
                </a:solidFill>
                <a:effectLst/>
              </a:rPr>
              <a:t>Up to 200 days of data can be retrieved at once.  All old data remains available, nothing is ever deleted.  </a:t>
            </a:r>
          </a:p>
          <a:p>
            <a:pPr lvl="1">
              <a:lnSpc>
                <a:spcPct val="80000"/>
              </a:lnSpc>
              <a:buClr>
                <a:schemeClr val="bg1"/>
              </a:buClr>
              <a:buFont typeface="Monotype Sorts" pitchFamily="2" charset="2"/>
              <a:buNone/>
            </a:pPr>
            <a:endParaRPr lang="en-US" sz="1600">
              <a:solidFill>
                <a:schemeClr val="bg2"/>
              </a:solidFill>
              <a:effectLst/>
            </a:endParaRPr>
          </a:p>
          <a:p>
            <a:pPr lvl="1">
              <a:lnSpc>
                <a:spcPct val="80000"/>
              </a:lnSpc>
              <a:buClr>
                <a:schemeClr val="bg1"/>
              </a:buClr>
            </a:pPr>
            <a:r>
              <a:rPr lang="en-US" sz="1600">
                <a:solidFill>
                  <a:schemeClr val="bg2"/>
                </a:solidFill>
                <a:effectLst/>
              </a:rPr>
              <a:t>The time difference between any two laboratories can be viewed by all laboratories in the network.  New results are available every 10 minutes.</a:t>
            </a:r>
          </a:p>
          <a:p>
            <a:pPr lvl="1">
              <a:lnSpc>
                <a:spcPct val="80000"/>
              </a:lnSpc>
              <a:buClr>
                <a:schemeClr val="bg1"/>
              </a:buClr>
            </a:pPr>
            <a:endParaRPr lang="en-US" sz="1600">
              <a:solidFill>
                <a:schemeClr val="bg2"/>
              </a:solidFill>
              <a:effectLst/>
            </a:endParaRPr>
          </a:p>
          <a:p>
            <a:pPr lvl="1">
              <a:lnSpc>
                <a:spcPct val="80000"/>
              </a:lnSpc>
              <a:buClr>
                <a:schemeClr val="bg1"/>
              </a:buClr>
            </a:pPr>
            <a:r>
              <a:rPr lang="en-US" sz="1600">
                <a:solidFill>
                  <a:schemeClr val="bg2"/>
                </a:solidFill>
                <a:effectLst/>
              </a:rPr>
              <a:t>Results can be processed as “classic” common-view or all-in-view.</a:t>
            </a:r>
          </a:p>
        </p:txBody>
      </p:sp>
    </p:spTree>
    <p:extLst>
      <p:ext uri="{BB962C8B-B14F-4D97-AF65-F5344CB8AC3E}">
        <p14:creationId xmlns:p14="http://schemas.microsoft.com/office/powerpoint/2010/main" val="31777999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4658" name="Picture 2" descr="MPj03900900000[1]"/>
          <p:cNvPicPr>
            <a:picLocks noChangeAspect="1" noChangeArrowheads="1"/>
          </p:cNvPicPr>
          <p:nvPr/>
        </p:nvPicPr>
        <p:blipFill>
          <a:blip r:embed="rId3">
            <a:lum bright="28000" contrast="-70000"/>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4659" name="Picture 3" descr="MPj03900900000[1]"/>
          <p:cNvPicPr>
            <a:picLocks noChangeAspect="1" noChangeArrowheads="1"/>
          </p:cNvPicPr>
          <p:nvPr/>
        </p:nvPicPr>
        <p:blipFill>
          <a:blip r:embed="rId3">
            <a:lum bright="28000" contrast="-70000"/>
            <a:extLst>
              <a:ext uri="{28A0092B-C50C-407E-A947-70E740481C1C}">
                <a14:useLocalDpi xmlns:a14="http://schemas.microsoft.com/office/drawing/2010/main" val="0"/>
              </a:ext>
            </a:extLst>
          </a:blip>
          <a:srcRect l="75591" t="65793" r="6299"/>
          <a:stretch>
            <a:fillRect/>
          </a:stretch>
        </p:blipFill>
        <p:spPr bwMode="auto">
          <a:xfrm>
            <a:off x="5715000" y="4495800"/>
            <a:ext cx="1752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4663" name="Text Box 7"/>
          <p:cNvSpPr txBox="1">
            <a:spLocks noChangeArrowheads="1"/>
          </p:cNvSpPr>
          <p:nvPr/>
        </p:nvSpPr>
        <p:spPr bwMode="auto">
          <a:xfrm>
            <a:off x="2895600" y="112361"/>
            <a:ext cx="33528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488" tIns="44450" rIns="90488" bIns="44450">
            <a:spAutoFit/>
          </a:bodyPr>
          <a:lstStyle/>
          <a:p>
            <a:pPr>
              <a:spcBef>
                <a:spcPct val="50000"/>
              </a:spcBef>
            </a:pPr>
            <a:r>
              <a:rPr lang="en-US" sz="3200" b="1" baseline="0" dirty="0">
                <a:latin typeface="Tahoma" pitchFamily="34" charset="0"/>
              </a:rPr>
              <a:t>tf.nist.gov/</a:t>
            </a:r>
            <a:r>
              <a:rPr lang="en-US" sz="3200" b="1" baseline="0" dirty="0" err="1">
                <a:latin typeface="Tahoma" pitchFamily="34" charset="0"/>
              </a:rPr>
              <a:t>sim</a:t>
            </a:r>
            <a:endParaRPr lang="en-US" sz="3200" b="1" baseline="0" dirty="0">
              <a:latin typeface="Tahoma"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21178823"/>
              </p:ext>
            </p:extLst>
          </p:nvPr>
        </p:nvGraphicFramePr>
        <p:xfrm>
          <a:off x="552775" y="708117"/>
          <a:ext cx="8038450" cy="6029427"/>
        </p:xfrm>
        <a:graphic>
          <a:graphicData uri="http://schemas.openxmlformats.org/presentationml/2006/ole">
            <mc:AlternateContent xmlns:mc="http://schemas.openxmlformats.org/markup-compatibility/2006">
              <mc:Choice xmlns:v="urn:schemas-microsoft-com:vml" Requires="v">
                <p:oleObj spid="_x0000_s2447389" name="Picture" r:id="rId4" imgW="10971360" imgH="8228520" progId="StaticDib">
                  <p:embed/>
                </p:oleObj>
              </mc:Choice>
              <mc:Fallback>
                <p:oleObj name="Picture" r:id="rId4" imgW="10971360" imgH="8228520" progId="StaticDib">
                  <p:embed/>
                  <p:pic>
                    <p:nvPicPr>
                      <p:cNvPr id="0" name=""/>
                      <p:cNvPicPr/>
                      <p:nvPr/>
                    </p:nvPicPr>
                    <p:blipFill>
                      <a:blip r:embed="rId5"/>
                      <a:stretch>
                        <a:fillRect/>
                      </a:stretch>
                    </p:blipFill>
                    <p:spPr>
                      <a:xfrm>
                        <a:off x="552775" y="708117"/>
                        <a:ext cx="8038450" cy="6029427"/>
                      </a:xfrm>
                      <a:prstGeom prst="rect">
                        <a:avLst/>
                      </a:prstGeom>
                    </p:spPr>
                  </p:pic>
                </p:oleObj>
              </mc:Fallback>
            </mc:AlternateContent>
          </a:graphicData>
        </a:graphic>
      </p:graphicFrame>
    </p:spTree>
    <p:extLst>
      <p:ext uri="{BB962C8B-B14F-4D97-AF65-F5344CB8AC3E}">
        <p14:creationId xmlns:p14="http://schemas.microsoft.com/office/powerpoint/2010/main" val="322855114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0"/>
            <a:ext cx="8243887"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4"/>
          <p:cNvSpPr txBox="1">
            <a:spLocks noChangeArrowheads="1"/>
          </p:cNvSpPr>
          <p:nvPr/>
        </p:nvSpPr>
        <p:spPr bwMode="auto">
          <a:xfrm>
            <a:off x="5105400" y="0"/>
            <a:ext cx="3787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http://www.tf.nist.gov/sim</a:t>
            </a:r>
          </a:p>
        </p:txBody>
      </p:sp>
    </p:spTree>
    <p:extLst>
      <p:ext uri="{BB962C8B-B14F-4D97-AF65-F5344CB8AC3E}">
        <p14:creationId xmlns:p14="http://schemas.microsoft.com/office/powerpoint/2010/main" val="4001962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0538" name="Picture 10"/>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bwMode="auto">
          <a:xfrm>
            <a:off x="1295400" y="0"/>
            <a:ext cx="6917410" cy="6869539"/>
          </a:xfrm>
          <a:noFill/>
          <a:ln>
            <a:solidFill>
              <a:srgbClr val="0000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620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7605" name="Picture 5" descr="Figure_7_CNM_N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03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787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8" name="Rectangle 6"/>
          <p:cNvSpPr>
            <a:spLocks noChangeArrowheads="1"/>
          </p:cNvSpPr>
          <p:nvPr/>
        </p:nvSpPr>
        <p:spPr bwMode="auto">
          <a:xfrm>
            <a:off x="457200" y="533400"/>
            <a:ext cx="8058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r>
              <a:rPr lang="en-US" baseline="0" dirty="0">
                <a:solidFill>
                  <a:schemeClr val="bg2"/>
                </a:solidFill>
                <a:latin typeface="Tahoma" pitchFamily="34" charset="0"/>
              </a:rPr>
              <a:t>SIM is the </a:t>
            </a:r>
            <a:r>
              <a:rPr lang="en-US" baseline="0" dirty="0" err="1">
                <a:solidFill>
                  <a:schemeClr val="bg2"/>
                </a:solidFill>
                <a:latin typeface="Tahoma" pitchFamily="34" charset="0"/>
              </a:rPr>
              <a:t>Interamerican</a:t>
            </a:r>
            <a:r>
              <a:rPr lang="en-US" baseline="0" dirty="0">
                <a:solidFill>
                  <a:schemeClr val="bg2"/>
                </a:solidFill>
                <a:latin typeface="Tahoma" pitchFamily="34" charset="0"/>
              </a:rPr>
              <a:t> Metrology System, one of the world’s five major Regional Metrology Organizations (RMOs) recognized by the BIPM</a:t>
            </a:r>
            <a:endParaRPr lang="en-US" baseline="0" dirty="0">
              <a:solidFill>
                <a:schemeClr val="bg2"/>
              </a:solidFill>
              <a:effectLst>
                <a:outerShdw blurRad="38100" dist="38100" dir="2700000" algn="tl">
                  <a:srgbClr val="C0C0C0"/>
                </a:outerShdw>
              </a:effectLst>
              <a:latin typeface="Tahoma" pitchFamily="34" charset="0"/>
            </a:endParaRPr>
          </a:p>
        </p:txBody>
      </p:sp>
      <p:pic>
        <p:nvPicPr>
          <p:cNvPr id="1446922" name="Picture 10" descr="Figure_1_RMO_Map"/>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1" y="1600200"/>
            <a:ext cx="9120781" cy="4800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743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0484" name="Picture 4" descr="Figure_8_CNMP_ONR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98" y="304800"/>
            <a:ext cx="8915400" cy="606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73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1508" name="Picture 4" descr="Figure_9_TD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63" y="533400"/>
            <a:ext cx="8991600" cy="61134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Grp="1" noChangeArrowheads="1"/>
          </p:cNvSpPr>
          <p:nvPr>
            <p:ph type="title"/>
          </p:nvPr>
        </p:nvSpPr>
        <p:spPr bwMode="auto">
          <a:xfrm>
            <a:off x="533400" y="152400"/>
            <a:ext cx="8058150" cy="457200"/>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algn="ctr"/>
            <a:r>
              <a:rPr lang="en-US" sz="2800" dirty="0" smtClean="0">
                <a:solidFill>
                  <a:schemeClr val="bg2"/>
                </a:solidFill>
                <a:latin typeface="Tahoma" pitchFamily="34" charset="0"/>
              </a:rPr>
              <a:t>Time stability of SIM labs relative to GPS Time</a:t>
            </a:r>
            <a:endParaRPr lang="en-US" sz="2800" dirty="0">
              <a:solidFill>
                <a:schemeClr val="bg2"/>
              </a:solidFill>
              <a:effectLst>
                <a:outerShdw blurRad="38100" dist="38100" dir="2700000" algn="tl">
                  <a:srgbClr val="C0C0C0"/>
                </a:outerShdw>
              </a:effectLst>
              <a:latin typeface="Tahoma" pitchFamily="34" charset="0"/>
            </a:endParaRPr>
          </a:p>
        </p:txBody>
      </p:sp>
    </p:spTree>
    <p:extLst>
      <p:ext uri="{BB962C8B-B14F-4D97-AF65-F5344CB8AC3E}">
        <p14:creationId xmlns:p14="http://schemas.microsoft.com/office/powerpoint/2010/main" val="3642777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2532" name="Picture 4" descr="Figure_10_AD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08616"/>
            <a:ext cx="9034463" cy="61245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Grp="1" noChangeArrowheads="1"/>
          </p:cNvSpPr>
          <p:nvPr>
            <p:ph type="title"/>
          </p:nvPr>
        </p:nvSpPr>
        <p:spPr bwMode="auto">
          <a:xfrm>
            <a:off x="304800" y="152400"/>
            <a:ext cx="8534400" cy="457200"/>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algn="ctr"/>
            <a:r>
              <a:rPr lang="en-US" sz="2800" dirty="0" smtClean="0">
                <a:solidFill>
                  <a:schemeClr val="bg2"/>
                </a:solidFill>
                <a:latin typeface="Tahoma" pitchFamily="34" charset="0"/>
              </a:rPr>
              <a:t>Frequency stability of SIM labs relative to GPS Time</a:t>
            </a:r>
            <a:endParaRPr lang="en-US" sz="2800" dirty="0">
              <a:solidFill>
                <a:schemeClr val="bg2"/>
              </a:solidFill>
              <a:effectLst>
                <a:outerShdw blurRad="38100" dist="38100" dir="2700000" algn="tl">
                  <a:srgbClr val="C0C0C0"/>
                </a:outerShdw>
              </a:effectLst>
              <a:latin typeface="Tahoma" pitchFamily="34" charset="0"/>
            </a:endParaRPr>
          </a:p>
        </p:txBody>
      </p:sp>
    </p:spTree>
    <p:extLst>
      <p:ext uri="{BB962C8B-B14F-4D97-AF65-F5344CB8AC3E}">
        <p14:creationId xmlns:p14="http://schemas.microsoft.com/office/powerpoint/2010/main" val="4182547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3556" name="Rectangle 4"/>
          <p:cNvSpPr>
            <a:spLocks noChangeArrowheads="1"/>
          </p:cNvSpPr>
          <p:nvPr/>
        </p:nvSpPr>
        <p:spPr bwMode="auto">
          <a:xfrm>
            <a:off x="0" y="-4049713"/>
            <a:ext cx="9144000" cy="0"/>
          </a:xfrm>
          <a:prstGeom prst="rect">
            <a:avLst/>
          </a:prstGeom>
          <a:solidFill>
            <a:srgbClr val="FFFFFF"/>
          </a:solidFill>
          <a:ln>
            <a:noFill/>
          </a:ln>
          <a:effectLst>
            <a:outerShdw dist="35921" dir="2700000" algn="ctr" rotWithShape="0">
              <a:srgbClr val="000000"/>
            </a:outerShdw>
          </a:effectLst>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spAutoFit/>
          </a:bodyPr>
          <a:lstStyle/>
          <a:p>
            <a:endParaRPr lang="en-US"/>
          </a:p>
        </p:txBody>
      </p:sp>
      <p:graphicFrame>
        <p:nvGraphicFramePr>
          <p:cNvPr id="1949686" name="Group 2038"/>
          <p:cNvGraphicFramePr>
            <a:graphicFrameLocks noGrp="1"/>
          </p:cNvGraphicFramePr>
          <p:nvPr>
            <p:extLst>
              <p:ext uri="{D42A27DB-BD31-4B8C-83A1-F6EECF244321}">
                <p14:modId xmlns:p14="http://schemas.microsoft.com/office/powerpoint/2010/main" val="413983014"/>
              </p:ext>
            </p:extLst>
          </p:nvPr>
        </p:nvGraphicFramePr>
        <p:xfrm>
          <a:off x="609600" y="228600"/>
          <a:ext cx="8229602" cy="6476998"/>
        </p:xfrm>
        <a:graphic>
          <a:graphicData uri="http://schemas.openxmlformats.org/drawingml/2006/table">
            <a:tbl>
              <a:tblPr/>
              <a:tblGrid>
                <a:gridCol w="2550578"/>
                <a:gridCol w="811005"/>
                <a:gridCol w="811004"/>
                <a:gridCol w="811005"/>
                <a:gridCol w="812997"/>
                <a:gridCol w="811004"/>
                <a:gridCol w="811004"/>
                <a:gridCol w="811005"/>
              </a:tblGrid>
              <a:tr h="106847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Maximum Time Difference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May to September 2012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(5 months)</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NIST</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CNM</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NRC</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CNMP</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ONRJ</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SIC</a:t>
                      </a:r>
                      <a:endParaRPr kumimoji="0" lang="en-US" sz="1200" b="1"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INTI</a:t>
                      </a:r>
                      <a:endParaRPr kumimoji="0" lang="en-US" sz="1200" b="1"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77323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NIST</a:t>
                      </a:r>
                      <a:endParaRPr kumimoji="0" lang="en-US" sz="1200" b="1"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31</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-96</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pitchFamily="34" charset="0"/>
                          <a:cs typeface="Times New Roman" pitchFamily="18" charset="0"/>
                        </a:rPr>
                        <a:t>-48</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pitchFamily="34" charset="0"/>
                          <a:cs typeface="Times New Roman" pitchFamily="18" charset="0"/>
                        </a:rPr>
                        <a:t>51</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pitchFamily="34" charset="0"/>
                          <a:cs typeface="Times New Roman" pitchFamily="18" charset="0"/>
                        </a:rPr>
                        <a:t>-137</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82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7117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CENAM</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-31</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-97</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72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49</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134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74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7323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NRC</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96</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97</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132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110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204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142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7323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CENAMEP</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48</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-72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-132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88</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132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116</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7117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ONRJ</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-51</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-49</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-110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-88</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-142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78</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7323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SIC</a:t>
                      </a:r>
                      <a:endParaRPr kumimoji="0" lang="en-US" sz="1200" b="1"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137</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-134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-204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-132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142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134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7323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INTI</a:t>
                      </a:r>
                      <a:endParaRPr kumimoji="0" lang="en-US" sz="1200" b="1"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-82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-74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-142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-116</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-78</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-134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r>
            </a:tbl>
          </a:graphicData>
        </a:graphic>
      </p:graphicFrame>
    </p:spTree>
    <p:extLst>
      <p:ext uri="{BB962C8B-B14F-4D97-AF65-F5344CB8AC3E}">
        <p14:creationId xmlns:p14="http://schemas.microsoft.com/office/powerpoint/2010/main" val="1773849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152" name="Group 576"/>
          <p:cNvGraphicFramePr>
            <a:graphicFrameLocks noGrp="1"/>
          </p:cNvGraphicFramePr>
          <p:nvPr>
            <p:ph idx="1"/>
            <p:extLst>
              <p:ext uri="{D42A27DB-BD31-4B8C-83A1-F6EECF244321}">
                <p14:modId xmlns:p14="http://schemas.microsoft.com/office/powerpoint/2010/main" val="2801174235"/>
              </p:ext>
            </p:extLst>
          </p:nvPr>
        </p:nvGraphicFramePr>
        <p:xfrm>
          <a:off x="381000" y="152403"/>
          <a:ext cx="8534403" cy="6248396"/>
        </p:xfrm>
        <a:graphic>
          <a:graphicData uri="http://schemas.openxmlformats.org/drawingml/2006/table">
            <a:tbl>
              <a:tblPr/>
              <a:tblGrid>
                <a:gridCol w="2644462"/>
                <a:gridCol w="841421"/>
                <a:gridCol w="841419"/>
                <a:gridCol w="841421"/>
                <a:gridCol w="841419"/>
                <a:gridCol w="841421"/>
                <a:gridCol w="841419"/>
                <a:gridCol w="841421"/>
              </a:tblGrid>
              <a:tr h="74769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Average Time Difference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May to September 2012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(5 months)</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NIST</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CNM</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NRC</a:t>
                      </a:r>
                      <a:endParaRPr kumimoji="0" lang="en-US" sz="1200" b="1"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CNMP</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ONRJ</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SIC</a:t>
                      </a:r>
                      <a:endParaRPr kumimoji="0" lang="en-US" sz="1200" b="1"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INTI</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78581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NIST</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-6</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-49</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-21</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3</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-26</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16</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8581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CENAM</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6</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-43</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-18</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26</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8581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NRC</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49</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43</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28</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46</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64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8581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CENAMEP</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21</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-28</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23</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-3</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36</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8581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ONRJ</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-3</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-46</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-23</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13</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8581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SIC</a:t>
                      </a:r>
                      <a:endParaRPr kumimoji="0" lang="en-US" sz="1200" b="1"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26</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18</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3</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37</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8581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INTI</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-16</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-26</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-64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-36</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-13</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-37</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bl>
          </a:graphicData>
        </a:graphic>
      </p:graphicFrame>
    </p:spTree>
    <p:extLst>
      <p:ext uri="{BB962C8B-B14F-4D97-AF65-F5344CB8AC3E}">
        <p14:creationId xmlns:p14="http://schemas.microsoft.com/office/powerpoint/2010/main" val="1548475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1299" name="Group 579"/>
          <p:cNvGraphicFramePr>
            <a:graphicFrameLocks noGrp="1"/>
          </p:cNvGraphicFramePr>
          <p:nvPr>
            <p:ph idx="1"/>
            <p:extLst>
              <p:ext uri="{D42A27DB-BD31-4B8C-83A1-F6EECF244321}">
                <p14:modId xmlns:p14="http://schemas.microsoft.com/office/powerpoint/2010/main" val="1531492516"/>
              </p:ext>
            </p:extLst>
          </p:nvPr>
        </p:nvGraphicFramePr>
        <p:xfrm>
          <a:off x="152400" y="304797"/>
          <a:ext cx="8763002" cy="6248403"/>
        </p:xfrm>
        <a:graphic>
          <a:graphicData uri="http://schemas.openxmlformats.org/drawingml/2006/table">
            <a:tbl>
              <a:tblPr/>
              <a:tblGrid>
                <a:gridCol w="2715752"/>
                <a:gridCol w="841901"/>
                <a:gridCol w="885612"/>
                <a:gridCol w="864708"/>
                <a:gridCol w="864707"/>
                <a:gridCol w="862807"/>
                <a:gridCol w="864708"/>
                <a:gridCol w="862807"/>
              </a:tblGrid>
              <a:tr h="126100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Average Frequency Difference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 10</a:t>
                      </a:r>
                      <a:r>
                        <a:rPr kumimoji="0" lang="en-US" sz="1200" b="1" i="0" u="none" strike="noStrike" cap="none" normalizeH="0" baseline="30000" dirty="0" smtClean="0">
                          <a:ln>
                            <a:noFill/>
                          </a:ln>
                          <a:solidFill>
                            <a:schemeClr val="bg2"/>
                          </a:solidFill>
                          <a:effectLst/>
                          <a:latin typeface="Arial" pitchFamily="34" charset="0"/>
                          <a:cs typeface="Times New Roman" pitchFamily="18" charset="0"/>
                        </a:rPr>
                        <a:t>15</a:t>
                      </a:r>
                      <a:r>
                        <a:rPr kumimoji="0" lang="en-US" sz="1200" b="1" i="0" u="none" strike="noStrike" cap="none" normalizeH="0" baseline="0" dirty="0" smtClean="0">
                          <a:ln>
                            <a:noFill/>
                          </a:ln>
                          <a:solidFill>
                            <a:schemeClr val="bg2"/>
                          </a:solidFill>
                          <a:effectLst/>
                          <a:latin typeface="Arial"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May to September 2012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(5 months)</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NIST</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CNM</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NRC</a:t>
                      </a:r>
                      <a:endParaRPr kumimoji="0" lang="en-US" sz="1200" b="1"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CNMP</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ONRJ</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SIC</a:t>
                      </a:r>
                      <a:endParaRPr kumimoji="0" lang="en-US" sz="1200" b="1"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INTI</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7124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NIST</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&lt;1</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-8</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-3</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&lt;1</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-16</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124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CENAM</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&lt;1</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8</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-3</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&lt;1</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-16</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124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NRC</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-8</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-8</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-8</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124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CENAMEP</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3</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3</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3</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-13</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&lt;1</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124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ONRJ</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&lt;1</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&lt;1</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8</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-3</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-16</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124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Times New Roman" pitchFamily="18" charset="0"/>
                        </a:rPr>
                        <a:t>SIC</a:t>
                      </a:r>
                      <a:endParaRPr kumimoji="0" lang="en-US" sz="1200" b="1"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16</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16</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13</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16</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124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cs typeface="Times New Roman" pitchFamily="18" charset="0"/>
                        </a:rPr>
                        <a:t>INTI</a:t>
                      </a:r>
                      <a:endParaRPr kumimoji="0" lang="en-US" sz="1200" b="1" i="0" u="none" strike="noStrike" cap="none" normalizeH="0" baseline="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cs typeface="Times New Roman" pitchFamily="18" charset="0"/>
                        </a:rPr>
                        <a:t>2</a:t>
                      </a: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&lt;1</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rPr>
                        <a:t>-14</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2"/>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2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bl>
          </a:graphicData>
        </a:graphic>
      </p:graphicFrame>
    </p:spTree>
    <p:extLst>
      <p:ext uri="{BB962C8B-B14F-4D97-AF65-F5344CB8AC3E}">
        <p14:creationId xmlns:p14="http://schemas.microsoft.com/office/powerpoint/2010/main" val="3223772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8450" name="Rectangle 2"/>
          <p:cNvSpPr>
            <a:spLocks noGrp="1" noChangeArrowheads="1"/>
          </p:cNvSpPr>
          <p:nvPr>
            <p:ph type="title"/>
          </p:nvPr>
        </p:nvSpPr>
        <p:spPr>
          <a:xfrm>
            <a:off x="228600" y="609600"/>
            <a:ext cx="8763000" cy="39624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600">
                <a:solidFill>
                  <a:srgbClr val="000000"/>
                </a:solidFill>
                <a:latin typeface="Tahoma" pitchFamily="34" charset="0"/>
              </a:rPr>
              <a:t>Sources of Common-View Measurement Uncertainty</a:t>
            </a:r>
            <a:endParaRPr lang="en-US" sz="3600">
              <a:solidFill>
                <a:srgbClr val="000000"/>
              </a:solidFill>
              <a:effectLst>
                <a:outerShdw blurRad="38100" dist="38100" dir="2700000" algn="tl">
                  <a:srgbClr val="C0C0C0"/>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9634" name="Rectangle 2"/>
          <p:cNvSpPr>
            <a:spLocks noGrp="1" noChangeArrowheads="1"/>
          </p:cNvSpPr>
          <p:nvPr>
            <p:ph type="title"/>
          </p:nvPr>
        </p:nvSpPr>
        <p:spPr>
          <a:xfrm>
            <a:off x="457200" y="274638"/>
            <a:ext cx="2209800" cy="1173162"/>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2800" dirty="0">
                <a:solidFill>
                  <a:srgbClr val="000000"/>
                </a:solidFill>
                <a:latin typeface="Tahoma" pitchFamily="34" charset="0"/>
              </a:rPr>
              <a:t>SIM Receiver Calibrations</a:t>
            </a:r>
            <a:endParaRPr lang="en-US" sz="2800" i="1" u="sng" dirty="0">
              <a:solidFill>
                <a:srgbClr val="000000"/>
              </a:solidFill>
              <a:effectLst>
                <a:outerShdw blurRad="38100" dist="38100" dir="2700000" algn="tl">
                  <a:srgbClr val="C0C0C0"/>
                </a:outerShdw>
              </a:effectLst>
              <a:latin typeface="Tahoma" pitchFamily="34" charset="0"/>
            </a:endParaRPr>
          </a:p>
        </p:txBody>
      </p:sp>
      <p:pic>
        <p:nvPicPr>
          <p:cNvPr id="1989635" name="Picture 3" descr="SIM_calibration_block_diagram2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6350" y="152400"/>
            <a:ext cx="4838700" cy="6019800"/>
          </a:xfrm>
          <a:noFill/>
          <a:ln/>
        </p:spPr>
      </p:pic>
      <p:sp>
        <p:nvSpPr>
          <p:cNvPr id="1989636" name="Rectangle 4"/>
          <p:cNvSpPr>
            <a:spLocks noChangeArrowheads="1"/>
          </p:cNvSpPr>
          <p:nvPr/>
        </p:nvSpPr>
        <p:spPr bwMode="auto">
          <a:xfrm>
            <a:off x="228600" y="3200400"/>
            <a:ext cx="3124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488" tIns="44450" rIns="90488" bIns="44450" anchor="ctr"/>
          <a:lstStyle/>
          <a:p>
            <a:pPr algn="l">
              <a:buFont typeface="Wingdings" pitchFamily="2" charset="2"/>
              <a:buNone/>
            </a:pPr>
            <a:r>
              <a:rPr lang="en-US" sz="1800" dirty="0">
                <a:solidFill>
                  <a:schemeClr val="tx2"/>
                </a:solidFill>
              </a:rPr>
              <a:t/>
            </a:r>
            <a:br>
              <a:rPr lang="en-US" sz="1800" dirty="0">
                <a:solidFill>
                  <a:schemeClr val="tx2"/>
                </a:solidFill>
              </a:rPr>
            </a:br>
            <a:r>
              <a:rPr lang="en-US" sz="1600" dirty="0">
                <a:solidFill>
                  <a:schemeClr val="bg2"/>
                </a:solidFill>
              </a:rPr>
              <a:t>SIM systems are calibrated at NIST prior to shipment.  Calibrations are performed  using the common-view, common-clock method.  The SIM laboratory installs the same antenna cable and antenna that were used during the calibration.</a:t>
            </a:r>
            <a:br>
              <a:rPr lang="en-US" sz="1600" dirty="0">
                <a:solidFill>
                  <a:schemeClr val="bg2"/>
                </a:solidFill>
              </a:rPr>
            </a:br>
            <a:r>
              <a:rPr lang="en-US" sz="1600" dirty="0">
                <a:solidFill>
                  <a:schemeClr val="bg2"/>
                </a:solidFill>
              </a:rPr>
              <a:t/>
            </a:r>
            <a:br>
              <a:rPr lang="en-US" sz="1600" dirty="0">
                <a:solidFill>
                  <a:schemeClr val="bg2"/>
                </a:solidFill>
              </a:rPr>
            </a:br>
            <a:r>
              <a:rPr lang="en-US" sz="1600" dirty="0">
                <a:solidFill>
                  <a:schemeClr val="bg2"/>
                </a:solidFill>
              </a:rPr>
              <a:t>Calibrations last for 10 days.  The time deviation (Type A uncertainty) of the calibration is less than 0.2 ns after one day of averaging. The  combined uncertainty is estimated at 4 ns, because a variety of factors can introduce a systematic offset.</a:t>
            </a:r>
            <a:br>
              <a:rPr lang="en-US" sz="1600" dirty="0">
                <a:solidFill>
                  <a:schemeClr val="bg2"/>
                </a:solidFill>
              </a:rPr>
            </a:br>
            <a:endParaRPr lang="en-US" sz="1600" dirty="0">
              <a:solidFill>
                <a:schemeClr val="bg2"/>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446338" name="Object 2"/>
          <p:cNvGraphicFramePr>
            <a:graphicFrameLocks noGrp="1" noChangeAspect="1"/>
          </p:cNvGraphicFramePr>
          <p:nvPr>
            <p:ph/>
            <p:extLst>
              <p:ext uri="{D42A27DB-BD31-4B8C-83A1-F6EECF244321}">
                <p14:modId xmlns:p14="http://schemas.microsoft.com/office/powerpoint/2010/main" val="341472725"/>
              </p:ext>
            </p:extLst>
          </p:nvPr>
        </p:nvGraphicFramePr>
        <p:xfrm>
          <a:off x="152400" y="152400"/>
          <a:ext cx="8839200" cy="6356350"/>
        </p:xfrm>
        <a:graphic>
          <a:graphicData uri="http://schemas.openxmlformats.org/presentationml/2006/ole">
            <mc:AlternateContent xmlns:mc="http://schemas.openxmlformats.org/markup-compatibility/2006">
              <mc:Choice xmlns:v="urn:schemas-microsoft-com:vml" Requires="v">
                <p:oleObj spid="_x0000_s2446387" name="Chart" r:id="rId3" imgW="7086641" imgH="5095931" progId="Excel.Chart.8">
                  <p:embed/>
                </p:oleObj>
              </mc:Choice>
              <mc:Fallback>
                <p:oleObj name="Chart" r:id="rId3" imgW="7086641" imgH="5095931"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839200" cy="635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3570" name="Rectangle 2"/>
          <p:cNvSpPr>
            <a:spLocks noGrp="1" noChangeArrowheads="1"/>
          </p:cNvSpPr>
          <p:nvPr>
            <p:ph type="title"/>
          </p:nvPr>
        </p:nvSpPr>
        <p:spPr>
          <a:xfrm>
            <a:off x="685800" y="152400"/>
            <a:ext cx="7715250" cy="5334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200" dirty="0">
                <a:solidFill>
                  <a:srgbClr val="000000"/>
                </a:solidFill>
                <a:latin typeface="Tahoma" pitchFamily="34" charset="0"/>
              </a:rPr>
              <a:t>Uncertainty due to Antenna Coordinates</a:t>
            </a:r>
            <a:endParaRPr lang="en-US" sz="3200" b="1" i="1" dirty="0">
              <a:solidFill>
                <a:srgbClr val="000000"/>
              </a:solidFill>
              <a:effectLst>
                <a:outerShdw blurRad="38100" dist="38100" dir="2700000" algn="tl">
                  <a:srgbClr val="C0C0C0"/>
                </a:outerShdw>
              </a:effectLst>
              <a:latin typeface="Tahoma" pitchFamily="34" charset="0"/>
            </a:endParaRPr>
          </a:p>
        </p:txBody>
      </p:sp>
      <p:pic>
        <p:nvPicPr>
          <p:cNvPr id="2413571" name="Picture 3" descr="ecefxyz"/>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066800"/>
            <a:ext cx="3200400" cy="2736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13572" name="Rectangle 4"/>
          <p:cNvSpPr>
            <a:spLocks noChangeArrowheads="1"/>
          </p:cNvSpPr>
          <p:nvPr/>
        </p:nvSpPr>
        <p:spPr bwMode="auto">
          <a:xfrm>
            <a:off x="3886200" y="838200"/>
            <a:ext cx="5029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chemeClr val="bg1"/>
              </a:buClr>
              <a:buSzPct val="75000"/>
              <a:buFont typeface="Monotype Sorts" pitchFamily="2" charset="2"/>
              <a:buChar char="n"/>
            </a:pPr>
            <a:r>
              <a:rPr lang="en-US" sz="1600" dirty="0">
                <a:solidFill>
                  <a:schemeClr val="bg2"/>
                </a:solidFill>
              </a:rPr>
              <a:t>GPS computes dimensions in Earth-Centered, Earth-Fixed X, Y, and Z coordinates that the receiver converts to geodetic latitude, longitude, and elevation.</a:t>
            </a:r>
          </a:p>
          <a:p>
            <a:pPr marL="342900" indent="-342900" algn="l">
              <a:lnSpc>
                <a:spcPct val="90000"/>
              </a:lnSpc>
              <a:spcBef>
                <a:spcPct val="20000"/>
              </a:spcBef>
              <a:buClr>
                <a:schemeClr val="bg1"/>
              </a:buClr>
              <a:buSzPct val="75000"/>
              <a:buFont typeface="Monotype Sorts" pitchFamily="2" charset="2"/>
              <a:buChar char="n"/>
            </a:pPr>
            <a:r>
              <a:rPr lang="en-US" sz="1600" dirty="0">
                <a:solidFill>
                  <a:schemeClr val="bg2"/>
                </a:solidFill>
              </a:rPr>
              <a:t>Coordinate errors translate to timing errors, typically about 2.2 nanoseconds per meter for a multi-channel receiver.</a:t>
            </a:r>
          </a:p>
          <a:p>
            <a:pPr marL="342900" indent="-342900" algn="l">
              <a:lnSpc>
                <a:spcPct val="90000"/>
              </a:lnSpc>
              <a:spcBef>
                <a:spcPct val="20000"/>
              </a:spcBef>
              <a:buClr>
                <a:schemeClr val="bg1"/>
              </a:buClr>
              <a:buSzPct val="75000"/>
              <a:buFont typeface="Monotype Sorts" pitchFamily="2" charset="2"/>
              <a:buChar char="n"/>
            </a:pPr>
            <a:r>
              <a:rPr lang="en-US" sz="1600" dirty="0">
                <a:solidFill>
                  <a:schemeClr val="bg2"/>
                </a:solidFill>
              </a:rPr>
              <a:t>GPS does a good job of determining horizontal position (latitude/longitude)</a:t>
            </a:r>
          </a:p>
          <a:p>
            <a:pPr marL="742950" lvl="1" indent="-285750" algn="l">
              <a:lnSpc>
                <a:spcPct val="90000"/>
              </a:lnSpc>
              <a:spcBef>
                <a:spcPct val="20000"/>
              </a:spcBef>
              <a:buClr>
                <a:schemeClr val="bg1"/>
              </a:buClr>
              <a:buSzPct val="75000"/>
              <a:buFont typeface="Monotype Sorts" pitchFamily="2" charset="2"/>
              <a:buChar char="u"/>
            </a:pPr>
            <a:r>
              <a:rPr lang="en-US" sz="1600" dirty="0">
                <a:solidFill>
                  <a:schemeClr val="bg2"/>
                </a:solidFill>
              </a:rPr>
              <a:t>Most receivers can quickly survey latitude/longitude to within &lt; 1 meter after several hours of averaging.</a:t>
            </a:r>
          </a:p>
          <a:p>
            <a:pPr marL="342900" indent="-342900" algn="l">
              <a:lnSpc>
                <a:spcPct val="90000"/>
              </a:lnSpc>
              <a:spcBef>
                <a:spcPct val="20000"/>
              </a:spcBef>
              <a:buClr>
                <a:schemeClr val="bg1"/>
              </a:buClr>
              <a:buSzPct val="75000"/>
              <a:buFont typeface="Monotype Sorts" pitchFamily="2" charset="2"/>
              <a:buChar char="n"/>
            </a:pPr>
            <a:r>
              <a:rPr lang="en-US" sz="1600" dirty="0">
                <a:solidFill>
                  <a:schemeClr val="bg2"/>
                </a:solidFill>
              </a:rPr>
              <a:t>GPS does a poor job of determining vertical position (elevation)</a:t>
            </a:r>
          </a:p>
          <a:p>
            <a:pPr marL="742950" lvl="1" indent="-285750" algn="l">
              <a:lnSpc>
                <a:spcPct val="90000"/>
              </a:lnSpc>
              <a:spcBef>
                <a:spcPct val="20000"/>
              </a:spcBef>
              <a:buClr>
                <a:schemeClr val="bg1"/>
              </a:buClr>
              <a:buSzPct val="75000"/>
              <a:buFont typeface="Monotype Sorts" pitchFamily="2" charset="2"/>
              <a:buChar char="u"/>
            </a:pPr>
            <a:r>
              <a:rPr lang="en-US" sz="1600" dirty="0">
                <a:solidFill>
                  <a:schemeClr val="bg2"/>
                </a:solidFill>
              </a:rPr>
              <a:t>GPS provides distance from the center of the earth and then by using the radius of a model of the Earth’s surface, provides elevation.  There is nearly always a bias in the elevation.</a:t>
            </a:r>
          </a:p>
          <a:p>
            <a:pPr marL="742950" lvl="1" indent="-285750" algn="l">
              <a:lnSpc>
                <a:spcPct val="90000"/>
              </a:lnSpc>
              <a:spcBef>
                <a:spcPct val="20000"/>
              </a:spcBef>
              <a:buClr>
                <a:schemeClr val="bg1"/>
              </a:buClr>
              <a:buSzPct val="75000"/>
              <a:buFont typeface="Monotype Sorts" pitchFamily="2" charset="2"/>
              <a:buChar char="u"/>
            </a:pPr>
            <a:r>
              <a:rPr lang="en-US" sz="1600" dirty="0">
                <a:solidFill>
                  <a:schemeClr val="bg2"/>
                </a:solidFill>
              </a:rPr>
              <a:t>A 10 meter altitude error (timing error of </a:t>
            </a:r>
            <a:r>
              <a:rPr lang="en-US" sz="1600" dirty="0" smtClean="0">
                <a:solidFill>
                  <a:schemeClr val="bg2"/>
                </a:solidFill>
              </a:rPr>
              <a:t>more than 20 nanoseconds</a:t>
            </a:r>
            <a:r>
              <a:rPr lang="en-US" sz="1600" dirty="0">
                <a:solidFill>
                  <a:schemeClr val="bg2"/>
                </a:solidFill>
              </a:rPr>
              <a:t>) is not uncommon, even if the receiver averages position fixes for 24 hours</a:t>
            </a:r>
          </a:p>
        </p:txBody>
      </p:sp>
    </p:spTree>
  </p:cSld>
  <p:clrMapOvr>
    <a:masterClrMapping/>
  </p:clrMapOvr>
  <p:transition advTm="730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6" name="Rectangle 2"/>
          <p:cNvSpPr>
            <a:spLocks noGrp="1" noChangeArrowheads="1"/>
          </p:cNvSpPr>
          <p:nvPr>
            <p:ph type="title"/>
          </p:nvPr>
        </p:nvSpPr>
        <p:spPr bwMode="auto">
          <a:xfrm>
            <a:off x="533400" y="0"/>
            <a:ext cx="7791450" cy="609600"/>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algn="ctr"/>
            <a:r>
              <a:rPr lang="en-US" sz="3200" dirty="0">
                <a:solidFill>
                  <a:schemeClr val="bg2"/>
                </a:solidFill>
                <a:latin typeface="Tahoma" pitchFamily="34" charset="0"/>
              </a:rPr>
              <a:t>Information about SIM</a:t>
            </a:r>
          </a:p>
        </p:txBody>
      </p:sp>
      <p:sp>
        <p:nvSpPr>
          <p:cNvPr id="1424387" name="Rectangle 3"/>
          <p:cNvSpPr>
            <a:spLocks noChangeArrowheads="1"/>
          </p:cNvSpPr>
          <p:nvPr/>
        </p:nvSpPr>
        <p:spPr bwMode="auto">
          <a:xfrm>
            <a:off x="228600" y="914400"/>
            <a:ext cx="441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buClr>
                <a:schemeClr val="bg1"/>
              </a:buClr>
              <a:buFont typeface="Monotype Sorts" pitchFamily="2" charset="2"/>
              <a:buChar char="n"/>
            </a:pPr>
            <a:r>
              <a:rPr lang="en-US" sz="1400" baseline="0" dirty="0">
                <a:solidFill>
                  <a:srgbClr val="000000"/>
                </a:solidFill>
              </a:rPr>
              <a:t>SIM consists of NMIs located in the 34 member nations of the Organization of American States (OAS), which extends throughout North, Central, and South America, and the Caribbean region. </a:t>
            </a:r>
          </a:p>
          <a:p>
            <a:pPr marL="342900" indent="-342900" algn="l">
              <a:buClr>
                <a:schemeClr val="bg1"/>
              </a:buClr>
              <a:buFont typeface="Monotype Sorts" pitchFamily="2" charset="2"/>
              <a:buChar char="n"/>
            </a:pPr>
            <a:endParaRPr lang="en-US" sz="1400" baseline="0" dirty="0">
              <a:solidFill>
                <a:srgbClr val="000000"/>
              </a:solidFill>
            </a:endParaRPr>
          </a:p>
          <a:p>
            <a:pPr marL="342900" indent="-342900" algn="l">
              <a:buClr>
                <a:schemeClr val="bg1"/>
              </a:buClr>
              <a:buFont typeface="Monotype Sorts" pitchFamily="2" charset="2"/>
              <a:buChar char="n"/>
            </a:pPr>
            <a:r>
              <a:rPr lang="en-US" sz="1400" baseline="0" dirty="0">
                <a:solidFill>
                  <a:srgbClr val="000000"/>
                </a:solidFill>
              </a:rPr>
              <a:t>OAS accounts for roughly 13% of the world’s population (about 910 million people as of 2009), and roughly 27% of its land mass.   SIM is the largest RMO in terms of land area.</a:t>
            </a:r>
          </a:p>
          <a:p>
            <a:pPr marL="342900" indent="-342900" algn="l">
              <a:buClr>
                <a:schemeClr val="bg1"/>
              </a:buClr>
              <a:buFont typeface="Monotype Sorts" pitchFamily="2" charset="2"/>
              <a:buChar char="n"/>
            </a:pPr>
            <a:endParaRPr lang="en-US" sz="1400" baseline="0" dirty="0">
              <a:solidFill>
                <a:srgbClr val="000000"/>
              </a:solidFill>
            </a:endParaRPr>
          </a:p>
          <a:p>
            <a:pPr marL="342900" indent="-342900" algn="l">
              <a:buClr>
                <a:schemeClr val="bg1"/>
              </a:buClr>
              <a:buFont typeface="Monotype Sorts" pitchFamily="2" charset="2"/>
              <a:buChar char="n"/>
            </a:pPr>
            <a:r>
              <a:rPr lang="en-US" sz="1400" baseline="0" dirty="0">
                <a:solidFill>
                  <a:srgbClr val="000000"/>
                </a:solidFill>
              </a:rPr>
              <a:t>About 2 out of 3 people in the SIM region live in the United States, Brazil, or Mexico (roughly 617 million people).  </a:t>
            </a:r>
          </a:p>
          <a:p>
            <a:pPr marL="342900" indent="-342900" algn="l">
              <a:buClr>
                <a:schemeClr val="bg1"/>
              </a:buClr>
              <a:buFont typeface="Monotype Sorts" pitchFamily="2" charset="2"/>
              <a:buChar char="n"/>
            </a:pPr>
            <a:endParaRPr lang="en-US" sz="1400" baseline="0" dirty="0">
              <a:solidFill>
                <a:srgbClr val="000000"/>
              </a:solidFill>
            </a:endParaRPr>
          </a:p>
          <a:p>
            <a:pPr marL="342900" indent="-342900" algn="l">
              <a:buClr>
                <a:schemeClr val="bg1"/>
              </a:buClr>
              <a:buFont typeface="Monotype Sorts" pitchFamily="2" charset="2"/>
              <a:buChar char="n"/>
            </a:pPr>
            <a:r>
              <a:rPr lang="en-US" sz="1400" baseline="0" dirty="0">
                <a:solidFill>
                  <a:srgbClr val="000000"/>
                </a:solidFill>
              </a:rPr>
              <a:t>Eleven SIM nations (mostly islands) have less than 1 million people.</a:t>
            </a:r>
          </a:p>
          <a:p>
            <a:pPr marL="342900" indent="-342900" algn="l">
              <a:buClr>
                <a:schemeClr val="bg1"/>
              </a:buClr>
              <a:buFont typeface="Monotype Sorts" pitchFamily="2" charset="2"/>
              <a:buNone/>
            </a:pPr>
            <a:endParaRPr lang="en-US" sz="1400" baseline="0" dirty="0">
              <a:solidFill>
                <a:srgbClr val="000000"/>
              </a:solidFill>
            </a:endParaRPr>
          </a:p>
          <a:p>
            <a:pPr marL="342900" indent="-342900" algn="l">
              <a:buClr>
                <a:schemeClr val="bg1"/>
              </a:buClr>
              <a:buFont typeface="Monotype Sorts" pitchFamily="2" charset="2"/>
              <a:buChar char="n"/>
            </a:pPr>
            <a:r>
              <a:rPr lang="en-US" sz="1400" baseline="0" dirty="0">
                <a:solidFill>
                  <a:srgbClr val="000000"/>
                </a:solidFill>
              </a:rPr>
              <a:t>SIM has organized metrology working groups (MWGs) in 11 different areas, including time and frequency.  The SIM Time Network is operated by the T&amp;F MWG.</a:t>
            </a:r>
          </a:p>
        </p:txBody>
      </p:sp>
      <p:pic>
        <p:nvPicPr>
          <p:cNvPr id="1424389" name="Picture 5" descr="americas-map-wfb-964-14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761999"/>
            <a:ext cx="3962400" cy="596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8889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15618" name="Picture 2"/>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457200" y="990600"/>
            <a:ext cx="8229600" cy="5641975"/>
          </a:xfrm>
          <a:noFill/>
          <a:ln/>
        </p:spPr>
      </p:pic>
      <p:sp>
        <p:nvSpPr>
          <p:cNvPr id="2415619" name="Text Box 3"/>
          <p:cNvSpPr txBox="1">
            <a:spLocks noChangeArrowheads="1"/>
          </p:cNvSpPr>
          <p:nvPr/>
        </p:nvSpPr>
        <p:spPr bwMode="auto">
          <a:xfrm>
            <a:off x="457200" y="0"/>
            <a:ext cx="80772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488" tIns="44450" rIns="90488" bIns="44450">
            <a:spAutoFit/>
          </a:bodyPr>
          <a:lstStyle/>
          <a:p>
            <a:pPr>
              <a:spcBef>
                <a:spcPct val="50000"/>
              </a:spcBef>
            </a:pPr>
            <a:r>
              <a:rPr lang="en-US" sz="1800">
                <a:solidFill>
                  <a:srgbClr val="000000"/>
                </a:solidFill>
                <a:latin typeface="Tahoma" pitchFamily="34" charset="0"/>
              </a:rPr>
              <a:t>Average position error of repeated survey was 5.37 m, with nearly all of this error (5.30 m) in the vertical position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0738" name="Rectangle 2"/>
          <p:cNvSpPr>
            <a:spLocks noGrp="1" noChangeArrowheads="1"/>
          </p:cNvSpPr>
          <p:nvPr>
            <p:ph type="title"/>
          </p:nvPr>
        </p:nvSpPr>
        <p:spPr>
          <a:xfrm>
            <a:off x="762000" y="228600"/>
            <a:ext cx="7715250" cy="5334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600">
                <a:solidFill>
                  <a:srgbClr val="000000"/>
                </a:solidFill>
                <a:latin typeface="Tahoma" pitchFamily="34" charset="0"/>
              </a:rPr>
              <a:t>Uncertainty due to Environment</a:t>
            </a:r>
            <a:endParaRPr lang="en-US" sz="3600" b="1" i="1">
              <a:solidFill>
                <a:srgbClr val="000000"/>
              </a:solidFill>
              <a:effectLst>
                <a:outerShdw blurRad="38100" dist="38100" dir="2700000" algn="tl">
                  <a:srgbClr val="C0C0C0"/>
                </a:outerShdw>
              </a:effectLst>
              <a:latin typeface="Tahoma" pitchFamily="34" charset="0"/>
            </a:endParaRPr>
          </a:p>
        </p:txBody>
      </p:sp>
      <p:pic>
        <p:nvPicPr>
          <p:cNvPr id="2420739" name="Picture 3" descr="ant_tts2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81000" y="1066800"/>
            <a:ext cx="4343400" cy="284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20740" name="Rectangle 4"/>
          <p:cNvSpPr>
            <a:spLocks noChangeArrowheads="1"/>
          </p:cNvSpPr>
          <p:nvPr/>
        </p:nvSpPr>
        <p:spPr bwMode="auto">
          <a:xfrm>
            <a:off x="5029200" y="990600"/>
            <a:ext cx="3810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chemeClr val="bg1"/>
              </a:buClr>
              <a:buSzPct val="75000"/>
              <a:buFont typeface="Monotype Sorts" pitchFamily="2" charset="2"/>
              <a:buChar char="n"/>
            </a:pPr>
            <a:r>
              <a:rPr lang="en-US" sz="1600">
                <a:solidFill>
                  <a:schemeClr val="bg2"/>
                </a:solidFill>
              </a:rPr>
              <a:t>Receiver, antenna, and cable delays can change over the course of time, sometimes by as much as several nanoseconds.  This is usually due to temperature.  </a:t>
            </a:r>
          </a:p>
          <a:p>
            <a:pPr marL="342900" indent="-342900" algn="l">
              <a:lnSpc>
                <a:spcPct val="90000"/>
              </a:lnSpc>
              <a:spcBef>
                <a:spcPct val="20000"/>
              </a:spcBef>
              <a:buClr>
                <a:schemeClr val="bg1"/>
              </a:buClr>
              <a:buSzPct val="75000"/>
              <a:buFont typeface="Monotype Sorts" pitchFamily="2" charset="2"/>
              <a:buNone/>
            </a:pPr>
            <a:endParaRPr lang="en-US" sz="1600">
              <a:solidFill>
                <a:schemeClr val="bg2"/>
              </a:solidFill>
            </a:endParaRPr>
          </a:p>
          <a:p>
            <a:pPr marL="342900" indent="-342900" algn="l">
              <a:lnSpc>
                <a:spcPct val="90000"/>
              </a:lnSpc>
              <a:spcBef>
                <a:spcPct val="20000"/>
              </a:spcBef>
              <a:buClr>
                <a:schemeClr val="bg1"/>
              </a:buClr>
              <a:buSzPct val="75000"/>
              <a:buFont typeface="Monotype Sorts" pitchFamily="2" charset="2"/>
              <a:buChar char="n"/>
            </a:pPr>
            <a:r>
              <a:rPr lang="en-US" sz="1600">
                <a:solidFill>
                  <a:schemeClr val="bg2"/>
                </a:solidFill>
              </a:rPr>
              <a:t>Receivers often have the most sensitivity to temperature.  The SIM receiver can move by several nanoseconds if there is a sudden change in laboratory temperature.</a:t>
            </a:r>
          </a:p>
          <a:p>
            <a:pPr marL="342900" indent="-342900" algn="l">
              <a:lnSpc>
                <a:spcPct val="90000"/>
              </a:lnSpc>
              <a:spcBef>
                <a:spcPct val="20000"/>
              </a:spcBef>
              <a:buClr>
                <a:schemeClr val="bg1"/>
              </a:buClr>
              <a:buSzPct val="75000"/>
              <a:buFont typeface="Monotype Sorts" pitchFamily="2" charset="2"/>
              <a:buChar char="n"/>
            </a:pPr>
            <a:endParaRPr lang="en-US" sz="1600">
              <a:solidFill>
                <a:schemeClr val="bg2"/>
              </a:solidFill>
            </a:endParaRPr>
          </a:p>
          <a:p>
            <a:pPr marL="342900" indent="-342900" algn="l">
              <a:lnSpc>
                <a:spcPct val="90000"/>
              </a:lnSpc>
              <a:spcBef>
                <a:spcPct val="20000"/>
              </a:spcBef>
              <a:buClr>
                <a:schemeClr val="bg1"/>
              </a:buClr>
              <a:buSzPct val="75000"/>
              <a:buFont typeface="Monotype Sorts" pitchFamily="2" charset="2"/>
              <a:buChar char="n"/>
            </a:pPr>
            <a:r>
              <a:rPr lang="en-US" sz="1600">
                <a:solidFill>
                  <a:schemeClr val="bg2"/>
                </a:solidFill>
              </a:rPr>
              <a:t>The SIM system uses a high quality antenna cable with a low temperature coefficient and delay changes due to temperature are much smaller than 1 ns, even in places like Boulder, Colorado where the temperature has a very wide range over the course of a year.</a:t>
            </a:r>
          </a:p>
        </p:txBody>
      </p:sp>
    </p:spTree>
  </p:cSld>
  <p:clrMapOvr>
    <a:masterClrMapping/>
  </p:clrMapOvr>
  <p:transition advTm="7305"/>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8690" name="Rectangle 2"/>
          <p:cNvSpPr>
            <a:spLocks noGrp="1" noChangeArrowheads="1"/>
          </p:cNvSpPr>
          <p:nvPr>
            <p:ph type="title"/>
          </p:nvPr>
        </p:nvSpPr>
        <p:spPr>
          <a:xfrm>
            <a:off x="838200" y="152400"/>
            <a:ext cx="7715250" cy="7620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600">
                <a:solidFill>
                  <a:srgbClr val="000000"/>
                </a:solidFill>
                <a:latin typeface="Tahoma" pitchFamily="34" charset="0"/>
              </a:rPr>
              <a:t>Uncertainty due to Multipath</a:t>
            </a:r>
            <a:endParaRPr lang="en-US" sz="3600" b="1" i="1">
              <a:solidFill>
                <a:srgbClr val="000000"/>
              </a:solidFill>
              <a:effectLst>
                <a:outerShdw blurRad="38100" dist="38100" dir="2700000" algn="tl">
                  <a:srgbClr val="C0C0C0"/>
                </a:outerShdw>
              </a:effectLst>
              <a:latin typeface="Tahoma" pitchFamily="34" charset="0"/>
            </a:endParaRPr>
          </a:p>
        </p:txBody>
      </p:sp>
      <p:sp>
        <p:nvSpPr>
          <p:cNvPr id="2418691" name="Rectangle 3"/>
          <p:cNvSpPr>
            <a:spLocks noChangeArrowheads="1"/>
          </p:cNvSpPr>
          <p:nvPr/>
        </p:nvSpPr>
        <p:spPr bwMode="auto">
          <a:xfrm>
            <a:off x="5029200" y="1219200"/>
            <a:ext cx="3733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chemeClr val="bg1"/>
              </a:buClr>
              <a:buSzPct val="75000"/>
              <a:buFont typeface="Monotype Sorts" pitchFamily="2" charset="2"/>
              <a:buChar char="n"/>
            </a:pPr>
            <a:r>
              <a:rPr lang="en-US" sz="1800">
                <a:solidFill>
                  <a:schemeClr val="bg2"/>
                </a:solidFill>
              </a:rPr>
              <a:t>Multipath is caused by GPS signals being reflected from surfaces near the antenna.  These signals can then either interfere with, or be mistaken for, the signals that follow the straight line path from the satellite.</a:t>
            </a:r>
          </a:p>
          <a:p>
            <a:pPr marL="342900" indent="-342900" algn="l">
              <a:lnSpc>
                <a:spcPct val="90000"/>
              </a:lnSpc>
              <a:spcBef>
                <a:spcPct val="20000"/>
              </a:spcBef>
              <a:buClr>
                <a:schemeClr val="bg1"/>
              </a:buClr>
              <a:buSzPct val="75000"/>
              <a:buFont typeface="Monotype Sorts" pitchFamily="2" charset="2"/>
              <a:buChar char="n"/>
            </a:pPr>
            <a:r>
              <a:rPr lang="en-US" sz="1800">
                <a:solidFill>
                  <a:schemeClr val="bg2"/>
                </a:solidFill>
              </a:rPr>
              <a:t>If the antenna has a clear, unobstructed view of the sky, the uncertainty due to multipath is usually very small (a few nanoseconds or less), but some uncertainty due to multipath is nearly impossible to avoid and detect.</a:t>
            </a:r>
          </a:p>
        </p:txBody>
      </p:sp>
      <p:pic>
        <p:nvPicPr>
          <p:cNvPr id="2418692" name="Picture 4" descr="multipat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295400"/>
            <a:ext cx="4267200" cy="3392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7305"/>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6098" name="Rectangle 2"/>
          <p:cNvSpPr>
            <a:spLocks noGrp="1" noChangeArrowheads="1"/>
          </p:cNvSpPr>
          <p:nvPr>
            <p:ph type="title"/>
          </p:nvPr>
        </p:nvSpPr>
        <p:spPr>
          <a:xfrm>
            <a:off x="685800" y="152400"/>
            <a:ext cx="7715250" cy="6858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2800">
                <a:solidFill>
                  <a:srgbClr val="000000"/>
                </a:solidFill>
                <a:latin typeface="Tahoma" pitchFamily="34" charset="0"/>
              </a:rPr>
              <a:t>Uncertainty due to ionospheric conditions</a:t>
            </a:r>
            <a:endParaRPr lang="en-US" sz="2800" b="1" i="1">
              <a:solidFill>
                <a:srgbClr val="000000"/>
              </a:solidFill>
              <a:effectLst>
                <a:outerShdw blurRad="38100" dist="38100" dir="2700000" algn="tl">
                  <a:srgbClr val="C0C0C0"/>
                </a:outerShdw>
              </a:effectLst>
              <a:latin typeface="Tahoma" pitchFamily="34" charset="0"/>
            </a:endParaRPr>
          </a:p>
        </p:txBody>
      </p:sp>
      <p:pic>
        <p:nvPicPr>
          <p:cNvPr id="2436099" name="Picture 3" descr="p95a5b"/>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7200" y="914400"/>
            <a:ext cx="3581400" cy="3217863"/>
          </a:xfrm>
          <a:noFill/>
          <a:ln/>
        </p:spPr>
      </p:pic>
      <p:sp>
        <p:nvSpPr>
          <p:cNvPr id="2436100" name="Rectangle 4"/>
          <p:cNvSpPr>
            <a:spLocks noChangeArrowheads="1"/>
          </p:cNvSpPr>
          <p:nvPr/>
        </p:nvSpPr>
        <p:spPr bwMode="auto">
          <a:xfrm>
            <a:off x="4267200" y="838200"/>
            <a:ext cx="4495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chemeClr val="bg1"/>
              </a:buClr>
              <a:buSzPct val="75000"/>
              <a:buFont typeface="Monotype Sorts" pitchFamily="2" charset="2"/>
              <a:buChar char="n"/>
            </a:pPr>
            <a:r>
              <a:rPr lang="en-US" sz="1600" dirty="0">
                <a:solidFill>
                  <a:schemeClr val="bg2"/>
                </a:solidFill>
              </a:rPr>
              <a:t>The ionosphere is the part of the atmosphere extending from about 70 to 500 km above the earth. </a:t>
            </a:r>
          </a:p>
          <a:p>
            <a:pPr marL="342900" indent="-342900" algn="l">
              <a:lnSpc>
                <a:spcPct val="90000"/>
              </a:lnSpc>
              <a:spcBef>
                <a:spcPct val="20000"/>
              </a:spcBef>
              <a:buClr>
                <a:schemeClr val="bg1"/>
              </a:buClr>
              <a:buSzPct val="75000"/>
              <a:buFont typeface="Monotype Sorts" pitchFamily="2" charset="2"/>
              <a:buChar char="n"/>
            </a:pPr>
            <a:r>
              <a:rPr lang="en-US" sz="1600" dirty="0">
                <a:solidFill>
                  <a:schemeClr val="bg2"/>
                </a:solidFill>
              </a:rPr>
              <a:t>When radio signals from the satellites pass through the ionosphere their path is bent slightly, changing the delay.  The delay changes are largest for the satellites at low elevation angles.</a:t>
            </a:r>
          </a:p>
          <a:p>
            <a:pPr marL="342900" indent="-342900" algn="l">
              <a:lnSpc>
                <a:spcPct val="90000"/>
              </a:lnSpc>
              <a:spcBef>
                <a:spcPct val="20000"/>
              </a:spcBef>
              <a:buClr>
                <a:schemeClr val="bg1"/>
              </a:buClr>
              <a:buSzPct val="75000"/>
              <a:buFont typeface="Monotype Sorts" pitchFamily="2" charset="2"/>
              <a:buChar char="n"/>
            </a:pPr>
            <a:r>
              <a:rPr lang="en-US" sz="1600" dirty="0">
                <a:solidFill>
                  <a:schemeClr val="bg2"/>
                </a:solidFill>
              </a:rPr>
              <a:t>GPS broadcasts a </a:t>
            </a:r>
            <a:r>
              <a:rPr lang="en-US" sz="1600" dirty="0" err="1">
                <a:solidFill>
                  <a:schemeClr val="bg2"/>
                </a:solidFill>
              </a:rPr>
              <a:t>ionospheric</a:t>
            </a:r>
            <a:r>
              <a:rPr lang="en-US" sz="1600" dirty="0">
                <a:solidFill>
                  <a:schemeClr val="bg2"/>
                </a:solidFill>
              </a:rPr>
              <a:t> correction, which is automatically applied by the SIM system.  This reduces the </a:t>
            </a:r>
            <a:r>
              <a:rPr lang="en-US" sz="1600" dirty="0" smtClean="0">
                <a:solidFill>
                  <a:schemeClr val="bg2"/>
                </a:solidFill>
              </a:rPr>
              <a:t>effect</a:t>
            </a:r>
            <a:r>
              <a:rPr lang="en-US" sz="1600" dirty="0">
                <a:solidFill>
                  <a:schemeClr val="bg2"/>
                </a:solidFill>
              </a:rPr>
              <a:t> </a:t>
            </a:r>
            <a:r>
              <a:rPr lang="en-US" sz="1600" dirty="0" smtClean="0">
                <a:solidFill>
                  <a:schemeClr val="bg2"/>
                </a:solidFill>
              </a:rPr>
              <a:t>by about 50%. </a:t>
            </a:r>
            <a:endParaRPr lang="en-US" sz="1600" dirty="0">
              <a:solidFill>
                <a:schemeClr val="bg2"/>
              </a:solidFill>
            </a:endParaRPr>
          </a:p>
          <a:p>
            <a:pPr marL="742950" lvl="1" indent="-285750" algn="l">
              <a:lnSpc>
                <a:spcPct val="90000"/>
              </a:lnSpc>
              <a:spcBef>
                <a:spcPct val="20000"/>
              </a:spcBef>
              <a:buClr>
                <a:schemeClr val="bg1"/>
              </a:buClr>
              <a:buSzPct val="75000"/>
              <a:buFont typeface="Monotype Sorts" pitchFamily="2" charset="2"/>
              <a:buChar char="u"/>
            </a:pPr>
            <a:r>
              <a:rPr lang="en-US" sz="1600" dirty="0">
                <a:solidFill>
                  <a:schemeClr val="bg2"/>
                </a:solidFill>
              </a:rPr>
              <a:t>These corrections are called modeled </a:t>
            </a:r>
            <a:r>
              <a:rPr lang="en-US" sz="1600" dirty="0" err="1">
                <a:solidFill>
                  <a:schemeClr val="bg2"/>
                </a:solidFill>
              </a:rPr>
              <a:t>ionospheric</a:t>
            </a:r>
            <a:r>
              <a:rPr lang="en-US" sz="1600" dirty="0">
                <a:solidFill>
                  <a:schemeClr val="bg2"/>
                </a:solidFill>
              </a:rPr>
              <a:t> corrections, or MDIO</a:t>
            </a:r>
          </a:p>
          <a:p>
            <a:pPr marL="342900" indent="-342900" algn="l">
              <a:lnSpc>
                <a:spcPct val="90000"/>
              </a:lnSpc>
              <a:spcBef>
                <a:spcPct val="20000"/>
              </a:spcBef>
              <a:buClr>
                <a:schemeClr val="bg1"/>
              </a:buClr>
              <a:buSzPct val="75000"/>
              <a:buFont typeface="Monotype Sorts" pitchFamily="2" charset="2"/>
              <a:buChar char="n"/>
            </a:pPr>
            <a:r>
              <a:rPr lang="en-US" sz="1600" dirty="0">
                <a:solidFill>
                  <a:schemeClr val="bg2"/>
                </a:solidFill>
              </a:rPr>
              <a:t>For the very best results, the </a:t>
            </a:r>
            <a:r>
              <a:rPr lang="en-US" sz="1600" dirty="0" err="1">
                <a:solidFill>
                  <a:schemeClr val="bg2"/>
                </a:solidFill>
              </a:rPr>
              <a:t>ionospheric</a:t>
            </a:r>
            <a:r>
              <a:rPr lang="en-US" sz="1600" dirty="0">
                <a:solidFill>
                  <a:schemeClr val="bg2"/>
                </a:solidFill>
              </a:rPr>
              <a:t> conditions are measured at a receiving location on the ground by a dual-frequency GPS receiver (one that receives both L1 and L2).  These measurements are used in place of the broadcast corrections.  This improves the results.</a:t>
            </a:r>
          </a:p>
          <a:p>
            <a:pPr marL="742950" lvl="1" indent="-285750" algn="l">
              <a:lnSpc>
                <a:spcPct val="90000"/>
              </a:lnSpc>
              <a:spcBef>
                <a:spcPct val="20000"/>
              </a:spcBef>
              <a:buClr>
                <a:schemeClr val="bg1"/>
              </a:buClr>
              <a:buSzPct val="75000"/>
              <a:buFont typeface="Monotype Sorts" pitchFamily="2" charset="2"/>
              <a:buChar char="u"/>
            </a:pPr>
            <a:r>
              <a:rPr lang="en-US" sz="1600" dirty="0">
                <a:solidFill>
                  <a:schemeClr val="bg2"/>
                </a:solidFill>
              </a:rPr>
              <a:t>These corrections are called measured ionosphere corrections, or MSIO.  They are not applied by the SIM system.</a:t>
            </a:r>
          </a:p>
        </p:txBody>
      </p:sp>
    </p:spTree>
  </p:cSld>
  <p:clrMapOvr>
    <a:masterClrMapping/>
  </p:clrMapOvr>
  <p:transition advTm="7305"/>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4328" name="Rectangle 40"/>
          <p:cNvSpPr>
            <a:spLocks noChangeArrowheads="1"/>
          </p:cNvSpPr>
          <p:nvPr/>
        </p:nvSpPr>
        <p:spPr bwMode="auto">
          <a:xfrm>
            <a:off x="0" y="3252788"/>
            <a:ext cx="9144000" cy="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spAutoFit/>
          </a:bodyPr>
          <a:lstStyle/>
          <a:p>
            <a:endParaRPr lang="en-US"/>
          </a:p>
        </p:txBody>
      </p:sp>
      <p:graphicFrame>
        <p:nvGraphicFramePr>
          <p:cNvPr id="2444329" name="Object 41"/>
          <p:cNvGraphicFramePr>
            <a:graphicFrameLocks noChangeAspect="1"/>
          </p:cNvGraphicFramePr>
          <p:nvPr/>
        </p:nvGraphicFramePr>
        <p:xfrm>
          <a:off x="5791200" y="1143000"/>
          <a:ext cx="2590800" cy="811213"/>
        </p:xfrm>
        <a:graphic>
          <a:graphicData uri="http://schemas.openxmlformats.org/presentationml/2006/ole">
            <mc:AlternateContent xmlns:mc="http://schemas.openxmlformats.org/markup-compatibility/2006">
              <mc:Choice xmlns:v="urn:schemas-microsoft-com:vml" Requires="v">
                <p:oleObj spid="_x0000_s2444692" name="Equation" r:id="rId3" imgW="1130040" imgH="355320" progId="Equation.3">
                  <p:embed/>
                </p:oleObj>
              </mc:Choice>
              <mc:Fallback>
                <p:oleObj name="Equation" r:id="rId3" imgW="1130040" imgH="355320" progId="Equation.3">
                  <p:embed/>
                  <p:pic>
                    <p:nvPicPr>
                      <p:cNvPr id="0" name="Object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143000"/>
                        <a:ext cx="2590800" cy="81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44330" name="Rectangle 42"/>
          <p:cNvSpPr>
            <a:spLocks noChangeArrowheads="1"/>
          </p:cNvSpPr>
          <p:nvPr/>
        </p:nvSpPr>
        <p:spPr bwMode="auto">
          <a:xfrm>
            <a:off x="0" y="4398963"/>
            <a:ext cx="9144000" cy="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spAutoFit/>
          </a:bodyPr>
          <a:lstStyle/>
          <a:p>
            <a:pPr algn="l"/>
            <a:endParaRPr lang="en-US">
              <a:solidFill>
                <a:schemeClr val="tx1"/>
              </a:solidFill>
            </a:endParaRPr>
          </a:p>
        </p:txBody>
      </p:sp>
      <p:sp>
        <p:nvSpPr>
          <p:cNvPr id="2444331" name="Rectangle 43"/>
          <p:cNvSpPr>
            <a:spLocks noChangeArrowheads="1"/>
          </p:cNvSpPr>
          <p:nvPr/>
        </p:nvSpPr>
        <p:spPr bwMode="auto">
          <a:xfrm>
            <a:off x="457200" y="228600"/>
            <a:ext cx="822960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r>
              <a:rPr lang="en-US" sz="2800">
                <a:solidFill>
                  <a:schemeClr val="bg2"/>
                </a:solidFill>
                <a:latin typeface="Tahoma" pitchFamily="34" charset="0"/>
              </a:rPr>
              <a:t>SIM Time Network Uncertainty Analysis</a:t>
            </a:r>
            <a:endParaRPr lang="en-US" sz="2800">
              <a:solidFill>
                <a:schemeClr val="bg2"/>
              </a:solidFill>
              <a:effectLst>
                <a:outerShdw blurRad="38100" dist="38100" dir="2700000" algn="tl">
                  <a:srgbClr val="C0C0C0"/>
                </a:outerShdw>
              </a:effectLst>
              <a:latin typeface="Tahoma" pitchFamily="34" charset="0"/>
            </a:endParaRPr>
          </a:p>
        </p:txBody>
      </p:sp>
      <p:sp>
        <p:nvSpPr>
          <p:cNvPr id="2444332" name="Rectangle 44"/>
          <p:cNvSpPr>
            <a:spLocks noChangeArrowheads="1"/>
          </p:cNvSpPr>
          <p:nvPr/>
        </p:nvSpPr>
        <p:spPr bwMode="auto">
          <a:xfrm>
            <a:off x="5181600" y="3200400"/>
            <a:ext cx="365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chemeClr val="bg1"/>
              </a:buClr>
              <a:buSzPct val="75000"/>
              <a:buFont typeface="Monotype Sorts" pitchFamily="2" charset="2"/>
              <a:buChar char="n"/>
            </a:pPr>
            <a:r>
              <a:rPr lang="en-US" sz="1600" dirty="0">
                <a:solidFill>
                  <a:srgbClr val="000000"/>
                </a:solidFill>
              </a:rPr>
              <a:t>Uncertainties are expressed using a method complaint with the </a:t>
            </a:r>
            <a:r>
              <a:rPr lang="en-US" sz="1600" i="1" dirty="0">
                <a:solidFill>
                  <a:srgbClr val="000000"/>
                </a:solidFill>
              </a:rPr>
              <a:t>ISO GUM</a:t>
            </a:r>
            <a:r>
              <a:rPr lang="en-US" sz="1600" dirty="0">
                <a:solidFill>
                  <a:srgbClr val="000000"/>
                </a:solidFill>
              </a:rPr>
              <a:t> standard.</a:t>
            </a:r>
          </a:p>
          <a:p>
            <a:pPr marL="342900" indent="-342900" algn="l">
              <a:lnSpc>
                <a:spcPct val="90000"/>
              </a:lnSpc>
              <a:spcBef>
                <a:spcPct val="20000"/>
              </a:spcBef>
              <a:buClr>
                <a:schemeClr val="bg1"/>
              </a:buClr>
              <a:buSzPct val="75000"/>
              <a:buFont typeface="Monotype Sorts" pitchFamily="2" charset="2"/>
              <a:buNone/>
            </a:pPr>
            <a:endParaRPr lang="en-US" sz="1600" dirty="0">
              <a:solidFill>
                <a:srgbClr val="000000"/>
              </a:solidFill>
            </a:endParaRPr>
          </a:p>
          <a:p>
            <a:pPr marL="342900" indent="-342900" algn="l">
              <a:lnSpc>
                <a:spcPct val="90000"/>
              </a:lnSpc>
              <a:spcBef>
                <a:spcPct val="20000"/>
              </a:spcBef>
              <a:buClr>
                <a:schemeClr val="bg1"/>
              </a:buClr>
              <a:buSzPct val="75000"/>
              <a:buFont typeface="Monotype Sorts" pitchFamily="2" charset="2"/>
              <a:buChar char="n"/>
            </a:pPr>
            <a:r>
              <a:rPr lang="en-US" sz="1600" dirty="0">
                <a:solidFill>
                  <a:srgbClr val="000000"/>
                </a:solidFill>
              </a:rPr>
              <a:t>Combined standard uncertainty </a:t>
            </a:r>
            <a:r>
              <a:rPr lang="en-US" sz="1600" dirty="0" smtClean="0">
                <a:solidFill>
                  <a:srgbClr val="000000"/>
                </a:solidFill>
              </a:rPr>
              <a:t>  (</a:t>
            </a:r>
            <a:r>
              <a:rPr lang="en-US" sz="1600" i="1" dirty="0">
                <a:solidFill>
                  <a:srgbClr val="000000"/>
                </a:solidFill>
              </a:rPr>
              <a:t>k</a:t>
            </a:r>
            <a:r>
              <a:rPr lang="en-US" sz="1600" dirty="0">
                <a:solidFill>
                  <a:srgbClr val="000000"/>
                </a:solidFill>
              </a:rPr>
              <a:t> = 2)  is usually &lt; 15 nanoseconds for time, and  usually &lt; 1 </a:t>
            </a:r>
            <a:r>
              <a:rPr lang="en-US" sz="1600" dirty="0">
                <a:solidFill>
                  <a:srgbClr val="000000"/>
                </a:solidFill>
                <a:sym typeface="Symbol" pitchFamily="18" charset="2"/>
              </a:rPr>
              <a:t> 10</a:t>
            </a:r>
            <a:r>
              <a:rPr lang="en-US" sz="1600" baseline="30000" dirty="0">
                <a:solidFill>
                  <a:srgbClr val="000000"/>
                </a:solidFill>
                <a:sym typeface="Symbol" pitchFamily="18" charset="2"/>
              </a:rPr>
              <a:t>-13</a:t>
            </a:r>
            <a:r>
              <a:rPr lang="en-US" sz="1600" dirty="0">
                <a:solidFill>
                  <a:srgbClr val="000000"/>
                </a:solidFill>
                <a:sym typeface="Symbol" pitchFamily="18" charset="2"/>
              </a:rPr>
              <a:t> for frequency</a:t>
            </a:r>
            <a:r>
              <a:rPr lang="en-US" sz="1600" dirty="0">
                <a:solidFill>
                  <a:srgbClr val="000000"/>
                </a:solidFill>
              </a:rPr>
              <a:t> after 1 day of averaging.</a:t>
            </a:r>
          </a:p>
        </p:txBody>
      </p:sp>
      <p:graphicFrame>
        <p:nvGraphicFramePr>
          <p:cNvPr id="2444333" name="Object 45"/>
          <p:cNvGraphicFramePr>
            <a:graphicFrameLocks noGrp="1" noChangeAspect="1"/>
          </p:cNvGraphicFramePr>
          <p:nvPr>
            <p:ph/>
          </p:nvPr>
        </p:nvGraphicFramePr>
        <p:xfrm>
          <a:off x="5334000" y="2384425"/>
          <a:ext cx="3505200" cy="522288"/>
        </p:xfrm>
        <a:graphic>
          <a:graphicData uri="http://schemas.openxmlformats.org/presentationml/2006/ole">
            <mc:AlternateContent xmlns:mc="http://schemas.openxmlformats.org/markup-compatibility/2006">
              <mc:Choice xmlns:v="urn:schemas-microsoft-com:vml" Requires="v">
                <p:oleObj spid="_x0000_s2444693" name="Equation" r:id="rId5" imgW="2044440" imgH="304560" progId="Equation.3">
                  <p:embed/>
                </p:oleObj>
              </mc:Choice>
              <mc:Fallback>
                <p:oleObj name="Equation" r:id="rId5" imgW="2044440" imgH="304560" progId="Equation.3">
                  <p:embed/>
                  <p:pic>
                    <p:nvPicPr>
                      <p:cNvPr id="0" name="Object 4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384425"/>
                        <a:ext cx="35052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44593" name="Group 305"/>
          <p:cNvGraphicFramePr>
            <a:graphicFrameLocks noGrp="1"/>
          </p:cNvGraphicFramePr>
          <p:nvPr/>
        </p:nvGraphicFramePr>
        <p:xfrm>
          <a:off x="609600" y="1143000"/>
          <a:ext cx="4343400" cy="4876801"/>
        </p:xfrm>
        <a:graphic>
          <a:graphicData uri="http://schemas.openxmlformats.org/drawingml/2006/table">
            <a:tbl>
              <a:tblPr/>
              <a:tblGrid>
                <a:gridCol w="2051050"/>
                <a:gridCol w="612775"/>
                <a:gridCol w="747713"/>
                <a:gridCol w="931862"/>
              </a:tblGrid>
              <a:tr h="7635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Uncertainty Component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Best Case</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Worst Case</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Typical</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A</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TDEV</a:t>
                      </a:r>
                      <a:r>
                        <a:rPr kumimoji="0" lang="en-US" altLang="zh-TW" sz="1400" b="0" i="0" u="none" strike="noStrike" cap="none" normalizeH="0" baseline="0" smtClean="0">
                          <a:ln>
                            <a:noFill/>
                          </a:ln>
                          <a:solidFill>
                            <a:srgbClr val="000000"/>
                          </a:solidFill>
                          <a:effectLst/>
                          <a:latin typeface="Arial" pitchFamily="34" charset="0"/>
                          <a:ea typeface="PMingLiU" charset="-120"/>
                          <a:cs typeface="Times New Roman" pitchFamily="18" charset="0"/>
                        </a:rPr>
                        <a:t>, τ = 1 d</a:t>
                      </a:r>
                      <a:endParaRPr kumimoji="0" lang="en-US" altLang="zh-TW" sz="1400" b="0" i="0" u="none" strike="noStrike" cap="none" normalizeH="0" baseline="0" smtClean="0">
                        <a:ln>
                          <a:noFill/>
                        </a:ln>
                        <a:solidFill>
                          <a:srgbClr val="000000"/>
                        </a:solidFill>
                        <a:effectLst/>
                        <a:latin typeface="Arial" pitchFamily="34" charset="0"/>
                        <a:ea typeface="PMingLiU" charset="-12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0.7</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B</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Calibration</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1</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B</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Coordinates</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1</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25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3</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B</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Environment</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2.5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4</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3</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B</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Multipath</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1.5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B</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Ionosphere</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1</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3.5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B</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Ref. Delay</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0.5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1</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B</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Resolution</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0.05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0.05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0.05</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U</a:t>
                      </a:r>
                      <a:r>
                        <a:rPr kumimoji="0" lang="en-US" sz="1400" b="0" i="0" u="none" strike="noStrike" cap="none" normalizeH="0" baseline="-30000" smtClean="0">
                          <a:ln>
                            <a:noFill/>
                          </a:ln>
                          <a:solidFill>
                            <a:srgbClr val="000000"/>
                          </a:solidFill>
                          <a:effectLst/>
                          <a:latin typeface="Arial" pitchFamily="34" charset="0"/>
                          <a:ea typeface="Times" pitchFamily="18" charset="0"/>
                          <a:cs typeface="Times New Roman" pitchFamily="18" charset="0"/>
                        </a:rPr>
                        <a:t>C</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a:t>
                      </a:r>
                      <a:r>
                        <a:rPr kumimoji="0" lang="en-US" sz="1400" b="0" i="1" u="none" strike="noStrike" cap="none" normalizeH="0" baseline="0" smtClean="0">
                          <a:ln>
                            <a:noFill/>
                          </a:ln>
                          <a:solidFill>
                            <a:srgbClr val="000000"/>
                          </a:solidFill>
                          <a:effectLst/>
                          <a:latin typeface="Arial" pitchFamily="34" charset="0"/>
                          <a:ea typeface="Times" pitchFamily="18" charset="0"/>
                          <a:cs typeface="Times New Roman" pitchFamily="18" charset="0"/>
                        </a:rPr>
                        <a:t>k</a:t>
                      </a: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 = 2</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7.0</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53.8</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pitchFamily="18" charset="0"/>
                          <a:cs typeface="Times New Roman" pitchFamily="18" charset="0"/>
                        </a:rPr>
                        <a:t>11.8</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9458" name="Rectangle 2"/>
          <p:cNvSpPr>
            <a:spLocks noGrp="1" noChangeArrowheads="1"/>
          </p:cNvSpPr>
          <p:nvPr>
            <p:ph type="title"/>
          </p:nvPr>
        </p:nvSpPr>
        <p:spPr bwMode="auto">
          <a:xfrm>
            <a:off x="228600" y="914400"/>
            <a:ext cx="8763000" cy="3962400"/>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algn="ctr"/>
            <a:r>
              <a:rPr lang="en-US" sz="3200" dirty="0">
                <a:solidFill>
                  <a:srgbClr val="000000"/>
                </a:solidFill>
                <a:latin typeface="Tahoma" pitchFamily="34" charset="0"/>
              </a:rPr>
              <a:t>Joining the BIPM key </a:t>
            </a:r>
            <a:r>
              <a:rPr lang="en-US" sz="3200" dirty="0" smtClean="0">
                <a:solidFill>
                  <a:srgbClr val="000000"/>
                </a:solidFill>
                <a:latin typeface="Tahoma" pitchFamily="34" charset="0"/>
              </a:rPr>
              <a:t>comparisons and contributing to Coordinated Universal Time (UTC)</a:t>
            </a:r>
            <a:r>
              <a:rPr lang="en-US" sz="3200" dirty="0">
                <a:solidFill>
                  <a:srgbClr val="000000"/>
                </a:solidFill>
                <a:latin typeface="Tahoma" pitchFamily="34" charset="0"/>
              </a:rPr>
              <a:t/>
            </a:r>
            <a:br>
              <a:rPr lang="en-US" sz="3200" dirty="0">
                <a:solidFill>
                  <a:srgbClr val="000000"/>
                </a:solidFill>
                <a:latin typeface="Tahoma" pitchFamily="34" charset="0"/>
              </a:rPr>
            </a:br>
            <a:endParaRPr lang="en-US" sz="3200" dirty="0">
              <a:solidFill>
                <a:srgbClr val="000000"/>
              </a:solidFill>
              <a:effectLst>
                <a:outerShdw blurRad="38100" dist="38100" dir="2700000" algn="tl">
                  <a:srgbClr val="C0C0C0"/>
                </a:outerShdw>
              </a:effectLst>
              <a:latin typeface="Tahoma" pitchFamily="34" charset="0"/>
            </a:endParaRPr>
          </a:p>
        </p:txBody>
      </p:sp>
    </p:spTree>
    <p:extLst>
      <p:ext uri="{BB962C8B-B14F-4D97-AF65-F5344CB8AC3E}">
        <p14:creationId xmlns:p14="http://schemas.microsoft.com/office/powerpoint/2010/main" val="149467057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28" name="Rectangle 4"/>
          <p:cNvSpPr>
            <a:spLocks noChangeArrowheads="1"/>
          </p:cNvSpPr>
          <p:nvPr/>
        </p:nvSpPr>
        <p:spPr bwMode="auto">
          <a:xfrm>
            <a:off x="838200" y="1752600"/>
            <a:ext cx="7696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chemeClr val="bg1"/>
              </a:buClr>
              <a:buSzPct val="75000"/>
              <a:buFont typeface="Monotype Sorts" pitchFamily="2" charset="2"/>
              <a:buChar char="n"/>
            </a:pPr>
            <a:r>
              <a:rPr lang="en-US" sz="1800" baseline="0" dirty="0">
                <a:solidFill>
                  <a:schemeClr val="bg2"/>
                </a:solidFill>
              </a:rPr>
              <a:t>You </a:t>
            </a:r>
            <a:r>
              <a:rPr lang="en-US" sz="1800" baseline="0" dirty="0" smtClean="0">
                <a:solidFill>
                  <a:schemeClr val="bg2"/>
                </a:solidFill>
              </a:rPr>
              <a:t>must have </a:t>
            </a:r>
            <a:r>
              <a:rPr lang="en-US" sz="1800" baseline="0" dirty="0">
                <a:solidFill>
                  <a:schemeClr val="bg2"/>
                </a:solidFill>
              </a:rPr>
              <a:t>a cesium oscillator</a:t>
            </a:r>
          </a:p>
          <a:p>
            <a:pPr marL="342900" indent="-342900" algn="l">
              <a:lnSpc>
                <a:spcPct val="90000"/>
              </a:lnSpc>
              <a:spcBef>
                <a:spcPct val="20000"/>
              </a:spcBef>
              <a:buClr>
                <a:schemeClr val="bg1"/>
              </a:buClr>
              <a:buSzPct val="75000"/>
              <a:buFont typeface="Monotype Sorts" pitchFamily="2" charset="2"/>
              <a:buNone/>
            </a:pPr>
            <a:endParaRPr lang="en-US" sz="1800" baseline="0" dirty="0">
              <a:solidFill>
                <a:schemeClr val="bg2"/>
              </a:solidFill>
            </a:endParaRPr>
          </a:p>
          <a:p>
            <a:pPr marL="342900" indent="-342900" algn="l">
              <a:lnSpc>
                <a:spcPct val="90000"/>
              </a:lnSpc>
              <a:spcBef>
                <a:spcPct val="20000"/>
              </a:spcBef>
              <a:buClr>
                <a:schemeClr val="bg1"/>
              </a:buClr>
              <a:buSzPct val="75000"/>
              <a:buFont typeface="Monotype Sorts" pitchFamily="2" charset="2"/>
              <a:buChar char="n"/>
            </a:pPr>
            <a:r>
              <a:rPr lang="en-US" sz="1800" baseline="0" dirty="0">
                <a:solidFill>
                  <a:schemeClr val="bg2"/>
                </a:solidFill>
              </a:rPr>
              <a:t>You </a:t>
            </a:r>
            <a:r>
              <a:rPr lang="en-US" sz="1800" baseline="0" dirty="0" smtClean="0">
                <a:solidFill>
                  <a:schemeClr val="bg2"/>
                </a:solidFill>
              </a:rPr>
              <a:t>must have </a:t>
            </a:r>
            <a:r>
              <a:rPr lang="en-US" sz="1800" baseline="0" dirty="0">
                <a:solidFill>
                  <a:schemeClr val="bg2"/>
                </a:solidFill>
              </a:rPr>
              <a:t>a CGGTTS compatible GPS </a:t>
            </a:r>
            <a:r>
              <a:rPr lang="en-US" sz="1800" baseline="0" dirty="0" smtClean="0">
                <a:solidFill>
                  <a:schemeClr val="bg2"/>
                </a:solidFill>
              </a:rPr>
              <a:t>receiver (SIM system is not compatible)</a:t>
            </a:r>
            <a:endParaRPr lang="en-US" sz="1800" baseline="0" dirty="0">
              <a:solidFill>
                <a:schemeClr val="bg2"/>
              </a:solidFill>
            </a:endParaRPr>
          </a:p>
          <a:p>
            <a:pPr marL="342900" indent="-342900" algn="l">
              <a:lnSpc>
                <a:spcPct val="90000"/>
              </a:lnSpc>
              <a:spcBef>
                <a:spcPct val="20000"/>
              </a:spcBef>
              <a:buClr>
                <a:schemeClr val="bg1"/>
              </a:buClr>
              <a:buSzPct val="75000"/>
              <a:buFont typeface="Monotype Sorts" pitchFamily="2" charset="2"/>
              <a:buNone/>
            </a:pPr>
            <a:endParaRPr lang="en-US" sz="1800" baseline="0" dirty="0">
              <a:solidFill>
                <a:schemeClr val="bg2"/>
              </a:solidFill>
            </a:endParaRPr>
          </a:p>
          <a:p>
            <a:pPr marL="342900" indent="-342900" algn="l">
              <a:lnSpc>
                <a:spcPct val="90000"/>
              </a:lnSpc>
              <a:spcBef>
                <a:spcPct val="20000"/>
              </a:spcBef>
              <a:buClr>
                <a:schemeClr val="bg1"/>
              </a:buClr>
              <a:buSzPct val="75000"/>
              <a:buFont typeface="Monotype Sorts" pitchFamily="2" charset="2"/>
              <a:buChar char="n"/>
            </a:pPr>
            <a:r>
              <a:rPr lang="en-US" sz="1800" baseline="0" dirty="0">
                <a:solidFill>
                  <a:schemeClr val="bg2"/>
                </a:solidFill>
              </a:rPr>
              <a:t>Your country must be a signatory of the CIPM </a:t>
            </a:r>
            <a:r>
              <a:rPr lang="en-US" sz="1800" dirty="0" smtClean="0">
                <a:solidFill>
                  <a:schemeClr val="bg2"/>
                </a:solidFill>
              </a:rPr>
              <a:t>MRA</a:t>
            </a:r>
            <a:endParaRPr lang="en-US" sz="1800" baseline="0" dirty="0">
              <a:solidFill>
                <a:schemeClr val="bg2"/>
              </a:solidFill>
            </a:endParaRPr>
          </a:p>
          <a:p>
            <a:pPr marL="342900" indent="-342900" algn="l">
              <a:lnSpc>
                <a:spcPct val="90000"/>
              </a:lnSpc>
              <a:spcBef>
                <a:spcPct val="20000"/>
              </a:spcBef>
              <a:buClr>
                <a:schemeClr val="bg1"/>
              </a:buClr>
              <a:buSzPct val="75000"/>
              <a:buFont typeface="Monotype Sorts" pitchFamily="2" charset="2"/>
              <a:buNone/>
            </a:pPr>
            <a:endParaRPr lang="en-US" sz="1800" baseline="0" dirty="0">
              <a:solidFill>
                <a:schemeClr val="bg2"/>
              </a:solidFill>
            </a:endParaRPr>
          </a:p>
          <a:p>
            <a:pPr marL="342900" indent="-342900" algn="l">
              <a:lnSpc>
                <a:spcPct val="90000"/>
              </a:lnSpc>
              <a:spcBef>
                <a:spcPct val="20000"/>
              </a:spcBef>
              <a:buClr>
                <a:schemeClr val="bg1"/>
              </a:buClr>
              <a:buSzPct val="75000"/>
              <a:buFont typeface="Monotype Sorts" pitchFamily="2" charset="2"/>
              <a:buChar char="n"/>
            </a:pPr>
            <a:r>
              <a:rPr lang="en-GB" sz="1800" baseline="0" dirty="0">
                <a:solidFill>
                  <a:schemeClr val="bg2"/>
                </a:solidFill>
              </a:rPr>
              <a:t>You must contact the BIPM and provide information on the name/address of the laboratory, clocks (model, serial number), time transfer equipment in the laboratory, and any other relevant information. They will then assign an acronym and a code to your laboratory, and a code to each clock.</a:t>
            </a:r>
            <a:r>
              <a:rPr lang="en-GB" sz="1800" baseline="0" dirty="0">
                <a:solidFill>
                  <a:schemeClr val="tx1"/>
                </a:solidFill>
                <a:effectLst>
                  <a:outerShdw blurRad="38100" dist="38100" dir="2700000" algn="tl">
                    <a:srgbClr val="C0C0C0"/>
                  </a:outerShdw>
                </a:effectLst>
              </a:rPr>
              <a:t> </a:t>
            </a:r>
          </a:p>
          <a:p>
            <a:pPr marL="342900" indent="-342900" algn="l">
              <a:lnSpc>
                <a:spcPct val="90000"/>
              </a:lnSpc>
              <a:spcBef>
                <a:spcPct val="20000"/>
              </a:spcBef>
              <a:buClr>
                <a:schemeClr val="bg1"/>
              </a:buClr>
              <a:buSzPct val="75000"/>
              <a:buFont typeface="Monotype Sorts" pitchFamily="2" charset="2"/>
              <a:buNone/>
            </a:pPr>
            <a:endParaRPr lang="en-US" sz="1800" baseline="0" dirty="0">
              <a:solidFill>
                <a:schemeClr val="bg2"/>
              </a:solidFill>
            </a:endParaRPr>
          </a:p>
          <a:p>
            <a:pPr marL="342900" indent="-342900" algn="l">
              <a:lnSpc>
                <a:spcPct val="90000"/>
              </a:lnSpc>
              <a:spcBef>
                <a:spcPct val="20000"/>
              </a:spcBef>
              <a:buClr>
                <a:schemeClr val="bg1"/>
              </a:buClr>
              <a:buSzPct val="75000"/>
              <a:buFont typeface="Monotype Sorts" pitchFamily="2" charset="2"/>
              <a:buChar char="n"/>
            </a:pPr>
            <a:r>
              <a:rPr lang="en-US" sz="1800" baseline="0" dirty="0">
                <a:solidFill>
                  <a:schemeClr val="bg2"/>
                </a:solidFill>
              </a:rPr>
              <a:t>You must submit a data file once per </a:t>
            </a:r>
            <a:r>
              <a:rPr lang="en-US" sz="1800" baseline="0" dirty="0" smtClean="0">
                <a:solidFill>
                  <a:schemeClr val="bg2"/>
                </a:solidFill>
              </a:rPr>
              <a:t>week </a:t>
            </a:r>
            <a:r>
              <a:rPr lang="en-US" sz="1800" baseline="0" dirty="0">
                <a:solidFill>
                  <a:schemeClr val="bg2"/>
                </a:solidFill>
              </a:rPr>
              <a:t>by FTP</a:t>
            </a:r>
          </a:p>
        </p:txBody>
      </p:sp>
      <p:sp>
        <p:nvSpPr>
          <p:cNvPr id="1946629" name="Rectangle 5"/>
          <p:cNvSpPr>
            <a:spLocks noGrp="1" noChangeArrowheads="1"/>
          </p:cNvSpPr>
          <p:nvPr>
            <p:ph type="title"/>
          </p:nvPr>
        </p:nvSpPr>
        <p:spPr bwMode="auto">
          <a:xfrm>
            <a:off x="535781" y="304800"/>
            <a:ext cx="8301038" cy="1143000"/>
          </a:xfrm>
          <a:solidFill>
            <a:srgbClr val="FFFFFF"/>
          </a:solidFill>
          <a:ln/>
          <a:effectLst>
            <a:outerShdw dist="35921" dir="2700000" sx="1000" sy="1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690563" algn="l"/>
              </a:tabLst>
            </a:pPr>
            <a:r>
              <a:rPr lang="en-US" sz="2800" dirty="0">
                <a:solidFill>
                  <a:schemeClr val="bg2"/>
                </a:solidFill>
                <a:latin typeface="Tahoma" pitchFamily="34" charset="0"/>
              </a:rPr>
              <a:t>Steps required in order to appear on the BIPM </a:t>
            </a:r>
            <a:r>
              <a:rPr lang="en-US" sz="2800" i="1" dirty="0">
                <a:solidFill>
                  <a:schemeClr val="bg2"/>
                </a:solidFill>
                <a:latin typeface="Tahoma" pitchFamily="34" charset="0"/>
              </a:rPr>
              <a:t>Circular-T</a:t>
            </a:r>
            <a:r>
              <a:rPr lang="en-US" sz="2800" dirty="0">
                <a:solidFill>
                  <a:schemeClr val="bg2"/>
                </a:solidFill>
                <a:latin typeface="Tahoma" pitchFamily="34" charset="0"/>
              </a:rPr>
              <a:t> and contribute to UTC</a:t>
            </a:r>
            <a:br>
              <a:rPr lang="en-US" sz="2800" dirty="0">
                <a:solidFill>
                  <a:schemeClr val="bg2"/>
                </a:solidFill>
                <a:latin typeface="Tahoma" pitchFamily="34" charset="0"/>
              </a:rPr>
            </a:br>
            <a:endParaRPr lang="en-US" sz="2800" dirty="0">
              <a:solidFill>
                <a:schemeClr val="bg2"/>
              </a:solidFill>
              <a:latin typeface="Tahoma" pitchFamily="34" charset="0"/>
            </a:endParaRPr>
          </a:p>
        </p:txBody>
      </p:sp>
    </p:spTree>
    <p:extLst>
      <p:ext uri="{BB962C8B-B14F-4D97-AF65-F5344CB8AC3E}">
        <p14:creationId xmlns:p14="http://schemas.microsoft.com/office/powerpoint/2010/main" val="546536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7714" name="Rectangle 2"/>
          <p:cNvSpPr>
            <a:spLocks noGrp="1" noChangeArrowheads="1"/>
          </p:cNvSpPr>
          <p:nvPr>
            <p:ph type="title"/>
          </p:nvPr>
        </p:nvSpPr>
        <p:spPr>
          <a:xfrm>
            <a:off x="838200" y="0"/>
            <a:ext cx="7715250" cy="1143000"/>
          </a:xfrm>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200" dirty="0" smtClean="0">
                <a:solidFill>
                  <a:schemeClr val="bg2"/>
                </a:solidFill>
              </a:rPr>
              <a:t>Key Comparisons</a:t>
            </a:r>
            <a:r>
              <a:rPr lang="en-US" sz="3200" dirty="0" smtClean="0"/>
              <a:t> </a:t>
            </a:r>
            <a:endParaRPr lang="en-US" sz="3200" dirty="0"/>
          </a:p>
        </p:txBody>
      </p:sp>
      <p:sp>
        <p:nvSpPr>
          <p:cNvPr id="1907715" name="Rectangle 3"/>
          <p:cNvSpPr>
            <a:spLocks noGrp="1" noChangeArrowheads="1"/>
          </p:cNvSpPr>
          <p:nvPr>
            <p:ph type="body" idx="1"/>
          </p:nvPr>
        </p:nvSpPr>
        <p:spPr>
          <a:xfrm>
            <a:off x="457200" y="1371600"/>
            <a:ext cx="8243888" cy="4924425"/>
          </a:xfrm>
        </p:spPr>
        <p:txBody>
          <a:bodyPr/>
          <a:lstStyle/>
          <a:p>
            <a:pPr marL="231775" indent="-231775">
              <a:lnSpc>
                <a:spcPct val="90000"/>
              </a:lnSpc>
              <a:spcBef>
                <a:spcPct val="30000"/>
              </a:spcBef>
              <a:buClr>
                <a:schemeClr val="bg1"/>
              </a:buClr>
              <a:tabLst>
                <a:tab pos="3205163" algn="l"/>
              </a:tabLst>
            </a:pPr>
            <a:r>
              <a:rPr lang="en-US" sz="2000" dirty="0" smtClean="0">
                <a:solidFill>
                  <a:schemeClr val="bg2"/>
                </a:solidFill>
                <a:effectLst/>
              </a:rPr>
              <a:t>Most NMIs contribute to the computation </a:t>
            </a:r>
            <a:r>
              <a:rPr lang="en-US" sz="2000" dirty="0">
                <a:solidFill>
                  <a:schemeClr val="bg2"/>
                </a:solidFill>
                <a:effectLst/>
              </a:rPr>
              <a:t>of  </a:t>
            </a:r>
            <a:r>
              <a:rPr lang="en-US" sz="2000" i="1" dirty="0">
                <a:solidFill>
                  <a:schemeClr val="bg2"/>
                </a:solidFill>
                <a:effectLst/>
              </a:rPr>
              <a:t>International Atomic Time</a:t>
            </a:r>
            <a:r>
              <a:rPr lang="en-US" sz="2000" dirty="0">
                <a:solidFill>
                  <a:schemeClr val="bg2"/>
                </a:solidFill>
                <a:effectLst/>
              </a:rPr>
              <a:t> (TAI) and </a:t>
            </a:r>
            <a:r>
              <a:rPr lang="en-US" sz="2000" i="1" dirty="0">
                <a:solidFill>
                  <a:schemeClr val="bg2"/>
                </a:solidFill>
                <a:effectLst/>
              </a:rPr>
              <a:t>Coordinated Universal Time</a:t>
            </a:r>
            <a:r>
              <a:rPr lang="en-US" sz="2000" dirty="0">
                <a:solidFill>
                  <a:schemeClr val="bg2"/>
                </a:solidFill>
                <a:effectLst/>
              </a:rPr>
              <a:t> (UTC</a:t>
            </a:r>
            <a:r>
              <a:rPr lang="en-US" sz="2000" dirty="0" smtClean="0">
                <a:solidFill>
                  <a:schemeClr val="bg2"/>
                </a:solidFill>
                <a:effectLst/>
              </a:rPr>
              <a:t>) using the all-in-view GPS method and the CGGTTS format*</a:t>
            </a:r>
          </a:p>
          <a:p>
            <a:pPr marL="231775" indent="-231775">
              <a:lnSpc>
                <a:spcPct val="90000"/>
              </a:lnSpc>
              <a:spcBef>
                <a:spcPct val="30000"/>
              </a:spcBef>
              <a:buClr>
                <a:schemeClr val="bg1"/>
              </a:buClr>
              <a:tabLst>
                <a:tab pos="3205163" algn="l"/>
              </a:tabLst>
            </a:pPr>
            <a:endParaRPr lang="en-US" sz="2000" dirty="0">
              <a:solidFill>
                <a:schemeClr val="bg2"/>
              </a:solidFill>
              <a:effectLst/>
            </a:endParaRPr>
          </a:p>
          <a:p>
            <a:pPr marL="231775" indent="-231775">
              <a:lnSpc>
                <a:spcPct val="90000"/>
              </a:lnSpc>
              <a:spcBef>
                <a:spcPct val="30000"/>
              </a:spcBef>
              <a:buClr>
                <a:schemeClr val="bg1"/>
              </a:buClr>
              <a:tabLst>
                <a:tab pos="3205163" algn="l"/>
              </a:tabLst>
            </a:pPr>
            <a:r>
              <a:rPr lang="en-US" sz="2000" dirty="0" smtClean="0">
                <a:solidFill>
                  <a:schemeClr val="bg2"/>
                </a:solidFill>
                <a:effectLst/>
              </a:rPr>
              <a:t>Results are published monthly in the </a:t>
            </a:r>
            <a:r>
              <a:rPr lang="en-US" sz="2000" i="1" dirty="0" smtClean="0">
                <a:solidFill>
                  <a:schemeClr val="bg2"/>
                </a:solidFill>
                <a:effectLst/>
              </a:rPr>
              <a:t>Circular-T</a:t>
            </a:r>
            <a:r>
              <a:rPr lang="en-US" sz="2000" dirty="0" smtClean="0">
                <a:solidFill>
                  <a:schemeClr val="bg2"/>
                </a:solidFill>
                <a:effectLst/>
              </a:rPr>
              <a:t> document</a:t>
            </a:r>
            <a:endParaRPr lang="en-US" sz="2000" dirty="0">
              <a:solidFill>
                <a:schemeClr val="bg2"/>
              </a:solidFill>
              <a:effectLst/>
            </a:endParaRPr>
          </a:p>
          <a:p>
            <a:pPr marL="231775" indent="-231775">
              <a:lnSpc>
                <a:spcPct val="90000"/>
              </a:lnSpc>
              <a:spcBef>
                <a:spcPct val="30000"/>
              </a:spcBef>
              <a:buClr>
                <a:schemeClr val="bg1"/>
              </a:buClr>
              <a:buFont typeface="Monotype Sorts" pitchFamily="2" charset="2"/>
              <a:buNone/>
              <a:tabLst>
                <a:tab pos="3205163" algn="l"/>
              </a:tabLst>
            </a:pPr>
            <a:endParaRPr lang="en-US" sz="2000" dirty="0">
              <a:solidFill>
                <a:schemeClr val="bg2"/>
              </a:solidFill>
              <a:effectLst/>
            </a:endParaRPr>
          </a:p>
          <a:p>
            <a:pPr marL="231775" indent="-231775">
              <a:lnSpc>
                <a:spcPct val="90000"/>
              </a:lnSpc>
              <a:spcBef>
                <a:spcPct val="30000"/>
              </a:spcBef>
              <a:buClr>
                <a:schemeClr val="bg1"/>
              </a:buClr>
              <a:tabLst>
                <a:tab pos="3205163" algn="l"/>
              </a:tabLst>
            </a:pPr>
            <a:r>
              <a:rPr lang="en-US" sz="2000" dirty="0">
                <a:solidFill>
                  <a:schemeClr val="bg2"/>
                </a:solidFill>
                <a:effectLst/>
              </a:rPr>
              <a:t>PTB in Germany is the pivot laboratory</a:t>
            </a:r>
          </a:p>
          <a:p>
            <a:pPr marL="231775" indent="-231775">
              <a:lnSpc>
                <a:spcPct val="90000"/>
              </a:lnSpc>
              <a:spcBef>
                <a:spcPct val="30000"/>
              </a:spcBef>
              <a:buClr>
                <a:schemeClr val="bg1"/>
              </a:buClr>
              <a:buFont typeface="Monotype Sorts" pitchFamily="2" charset="2"/>
              <a:buNone/>
              <a:tabLst>
                <a:tab pos="3205163" algn="l"/>
              </a:tabLst>
            </a:pPr>
            <a:endParaRPr lang="en-US" sz="2000" dirty="0">
              <a:solidFill>
                <a:schemeClr val="bg2"/>
              </a:solidFill>
              <a:effectLst/>
            </a:endParaRPr>
          </a:p>
          <a:p>
            <a:pPr marL="231775" indent="-231775">
              <a:lnSpc>
                <a:spcPct val="90000"/>
              </a:lnSpc>
              <a:spcBef>
                <a:spcPct val="30000"/>
              </a:spcBef>
              <a:buClr>
                <a:schemeClr val="bg1"/>
              </a:buClr>
              <a:tabLst>
                <a:tab pos="3205163" algn="l"/>
              </a:tabLst>
            </a:pPr>
            <a:r>
              <a:rPr lang="en-US" sz="2000" dirty="0">
                <a:solidFill>
                  <a:schemeClr val="bg2"/>
                </a:solidFill>
                <a:effectLst/>
              </a:rPr>
              <a:t>Coordinated by the BIPM (</a:t>
            </a:r>
            <a:r>
              <a:rPr lang="en-US" sz="2000" i="1" dirty="0">
                <a:solidFill>
                  <a:schemeClr val="bg2"/>
                </a:solidFill>
                <a:effectLst/>
              </a:rPr>
              <a:t>Bureau International des </a:t>
            </a:r>
            <a:r>
              <a:rPr lang="en-US" sz="2000" i="1" dirty="0" err="1">
                <a:solidFill>
                  <a:schemeClr val="bg2"/>
                </a:solidFill>
                <a:effectLst/>
              </a:rPr>
              <a:t>Poids</a:t>
            </a:r>
            <a:r>
              <a:rPr lang="en-US" sz="2000" i="1" dirty="0">
                <a:solidFill>
                  <a:schemeClr val="bg2"/>
                </a:solidFill>
                <a:effectLst/>
              </a:rPr>
              <a:t> et </a:t>
            </a:r>
            <a:r>
              <a:rPr lang="en-US" sz="2000" i="1" dirty="0" err="1">
                <a:solidFill>
                  <a:schemeClr val="bg2"/>
                </a:solidFill>
                <a:effectLst/>
              </a:rPr>
              <a:t>Mesures</a:t>
            </a:r>
            <a:r>
              <a:rPr lang="en-US" sz="2000" dirty="0">
                <a:solidFill>
                  <a:schemeClr val="bg2"/>
                </a:solidFill>
                <a:effectLst/>
              </a:rPr>
              <a:t> located near Paris, France) </a:t>
            </a:r>
          </a:p>
          <a:p>
            <a:pPr marL="231775" indent="-231775">
              <a:lnSpc>
                <a:spcPct val="90000"/>
              </a:lnSpc>
              <a:spcBef>
                <a:spcPct val="30000"/>
              </a:spcBef>
              <a:buClr>
                <a:schemeClr val="bg1"/>
              </a:buClr>
              <a:buFont typeface="Monotype Sorts" pitchFamily="2" charset="2"/>
              <a:buNone/>
              <a:tabLst>
                <a:tab pos="3205163" algn="l"/>
              </a:tabLst>
            </a:pPr>
            <a:endParaRPr lang="en-US" sz="2000" dirty="0">
              <a:solidFill>
                <a:schemeClr val="bg2"/>
              </a:solidFill>
              <a:effectLst/>
            </a:endParaRPr>
          </a:p>
          <a:p>
            <a:pPr marL="231775" indent="-231775">
              <a:lnSpc>
                <a:spcPct val="90000"/>
              </a:lnSpc>
              <a:spcBef>
                <a:spcPct val="30000"/>
              </a:spcBef>
              <a:buClr>
                <a:schemeClr val="bg1"/>
              </a:buClr>
              <a:tabLst>
                <a:tab pos="3205163" algn="l"/>
              </a:tabLst>
            </a:pPr>
            <a:r>
              <a:rPr lang="en-US" sz="2000" dirty="0">
                <a:solidFill>
                  <a:schemeClr val="bg2"/>
                </a:solidFill>
                <a:effectLst/>
              </a:rPr>
              <a:t>About </a:t>
            </a:r>
            <a:r>
              <a:rPr lang="en-US" sz="2000" dirty="0" smtClean="0">
                <a:solidFill>
                  <a:schemeClr val="bg2"/>
                </a:solidFill>
                <a:effectLst/>
              </a:rPr>
              <a:t>70 </a:t>
            </a:r>
            <a:r>
              <a:rPr lang="en-US" sz="2000" dirty="0">
                <a:solidFill>
                  <a:schemeClr val="bg2"/>
                </a:solidFill>
                <a:effectLst/>
              </a:rPr>
              <a:t>laboratories </a:t>
            </a:r>
            <a:r>
              <a:rPr lang="en-US" sz="2000" dirty="0" smtClean="0">
                <a:solidFill>
                  <a:schemeClr val="bg2"/>
                </a:solidFill>
                <a:effectLst/>
              </a:rPr>
              <a:t>participate</a:t>
            </a:r>
          </a:p>
          <a:p>
            <a:pPr marL="231775" indent="-231775">
              <a:lnSpc>
                <a:spcPct val="90000"/>
              </a:lnSpc>
              <a:spcBef>
                <a:spcPct val="30000"/>
              </a:spcBef>
              <a:buClr>
                <a:schemeClr val="bg1"/>
              </a:buClr>
              <a:buFont typeface="Monotype Sorts" pitchFamily="2" charset="2"/>
              <a:buNone/>
              <a:tabLst>
                <a:tab pos="3205163" algn="l"/>
              </a:tabLst>
            </a:pPr>
            <a:endParaRPr lang="en-US" sz="2000" dirty="0">
              <a:solidFill>
                <a:schemeClr val="bg2"/>
              </a:solidFill>
              <a:effectLst/>
            </a:endParaRPr>
          </a:p>
          <a:p>
            <a:pPr marL="231775" indent="-231775">
              <a:lnSpc>
                <a:spcPct val="90000"/>
              </a:lnSpc>
              <a:spcBef>
                <a:spcPct val="30000"/>
              </a:spcBef>
              <a:buClr>
                <a:schemeClr val="bg1"/>
              </a:buClr>
              <a:buFont typeface="Monotype Sorts" pitchFamily="2" charset="2"/>
              <a:buNone/>
              <a:tabLst>
                <a:tab pos="3205163" algn="l"/>
              </a:tabLst>
            </a:pPr>
            <a:r>
              <a:rPr lang="en-US" sz="1400" i="1" dirty="0">
                <a:solidFill>
                  <a:schemeClr val="bg2"/>
                </a:solidFill>
                <a:effectLst/>
              </a:rPr>
              <a:t>* Consultative GPS and GLONASS Time Transfer Sub-committee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7730" name="Rectangle 2"/>
          <p:cNvSpPr>
            <a:spLocks noGrp="1" noChangeArrowheads="1"/>
          </p:cNvSpPr>
          <p:nvPr>
            <p:ph type="title"/>
          </p:nvPr>
        </p:nvSpPr>
        <p:spPr>
          <a:xfrm>
            <a:off x="0" y="292100"/>
            <a:ext cx="9144000" cy="698500"/>
          </a:xfrm>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000" dirty="0">
                <a:solidFill>
                  <a:schemeClr val="bg2"/>
                </a:solidFill>
                <a:latin typeface="Tahoma" pitchFamily="34" charset="0"/>
              </a:rPr>
              <a:t>Multi-channel Common-view Track Schedule</a:t>
            </a:r>
          </a:p>
        </p:txBody>
      </p:sp>
      <p:sp>
        <p:nvSpPr>
          <p:cNvPr id="1737731" name="Rectangle 3"/>
          <p:cNvSpPr>
            <a:spLocks noGrp="1" noChangeArrowheads="1"/>
          </p:cNvSpPr>
          <p:nvPr>
            <p:ph type="body" idx="1"/>
          </p:nvPr>
        </p:nvSpPr>
        <p:spPr>
          <a:xfrm>
            <a:off x="457200" y="990600"/>
            <a:ext cx="8243888" cy="3960813"/>
          </a:xfrm>
        </p:spPr>
        <p:txBody>
          <a:bodyPr/>
          <a:lstStyle/>
          <a:p>
            <a:pPr>
              <a:lnSpc>
                <a:spcPct val="90000"/>
              </a:lnSpc>
              <a:buClr>
                <a:schemeClr val="bg1"/>
              </a:buClr>
              <a:buSzPct val="105000"/>
              <a:buFont typeface="Wingdings" pitchFamily="2" charset="2"/>
              <a:buChar char="§"/>
              <a:tabLst>
                <a:tab pos="341313" algn="l"/>
              </a:tabLst>
            </a:pPr>
            <a:r>
              <a:rPr lang="en-US" sz="2000" dirty="0">
                <a:solidFill>
                  <a:schemeClr val="bg2"/>
                </a:solidFill>
                <a:effectLst/>
              </a:rPr>
              <a:t>Starting at 0:00 (UTC) on the reference date (October 1, 1997), the 24 hours of a day are divided into 90 16-minute intervals.</a:t>
            </a:r>
          </a:p>
          <a:p>
            <a:pPr>
              <a:lnSpc>
                <a:spcPct val="90000"/>
              </a:lnSpc>
              <a:buClr>
                <a:schemeClr val="bg1"/>
              </a:buClr>
              <a:buSzPct val="105000"/>
              <a:buFont typeface="Wingdings" pitchFamily="2" charset="2"/>
              <a:buChar char="§"/>
              <a:tabLst>
                <a:tab pos="341313" algn="l"/>
              </a:tabLst>
            </a:pPr>
            <a:endParaRPr lang="en-US" sz="2000" dirty="0">
              <a:solidFill>
                <a:schemeClr val="bg2"/>
              </a:solidFill>
              <a:effectLst/>
            </a:endParaRPr>
          </a:p>
          <a:p>
            <a:pPr>
              <a:lnSpc>
                <a:spcPct val="90000"/>
              </a:lnSpc>
              <a:buClr>
                <a:schemeClr val="bg1"/>
              </a:buClr>
              <a:buSzPct val="105000"/>
              <a:buFont typeface="Wingdings" pitchFamily="2" charset="2"/>
              <a:buChar char="§"/>
              <a:tabLst>
                <a:tab pos="341313" algn="l"/>
              </a:tabLst>
            </a:pPr>
            <a:r>
              <a:rPr lang="en-US" sz="2000" dirty="0">
                <a:solidFill>
                  <a:schemeClr val="bg2"/>
                </a:solidFill>
                <a:effectLst/>
              </a:rPr>
              <a:t>The first 89 intervals are used for common-view. Start time of each 16-minute interval is shifted 4 minutes earlier everyday.  The 90</a:t>
            </a:r>
            <a:r>
              <a:rPr lang="en-US" sz="2000" baseline="30000" dirty="0">
                <a:solidFill>
                  <a:schemeClr val="bg2"/>
                </a:solidFill>
                <a:effectLst/>
              </a:rPr>
              <a:t>th </a:t>
            </a:r>
            <a:r>
              <a:rPr lang="en-US" sz="2000" dirty="0">
                <a:solidFill>
                  <a:schemeClr val="bg2"/>
                </a:solidFill>
                <a:effectLst/>
              </a:rPr>
              <a:t>interval is reserved for handling the 4-minute start time update.</a:t>
            </a:r>
          </a:p>
          <a:p>
            <a:pPr>
              <a:lnSpc>
                <a:spcPct val="90000"/>
              </a:lnSpc>
              <a:buClr>
                <a:schemeClr val="bg1"/>
              </a:buClr>
              <a:buSzPct val="105000"/>
              <a:buFont typeface="Wingdings" pitchFamily="2" charset="2"/>
              <a:buChar char="§"/>
              <a:tabLst>
                <a:tab pos="341313" algn="l"/>
              </a:tabLst>
            </a:pPr>
            <a:endParaRPr lang="en-US" sz="2000" dirty="0">
              <a:solidFill>
                <a:schemeClr val="bg2"/>
              </a:solidFill>
              <a:effectLst/>
            </a:endParaRPr>
          </a:p>
          <a:p>
            <a:pPr>
              <a:lnSpc>
                <a:spcPct val="90000"/>
              </a:lnSpc>
              <a:buClr>
                <a:schemeClr val="bg1"/>
              </a:buClr>
              <a:buSzPct val="105000"/>
              <a:buFont typeface="Wingdings" pitchFamily="2" charset="2"/>
              <a:buChar char="§"/>
              <a:tabLst>
                <a:tab pos="341313" algn="l"/>
              </a:tabLst>
            </a:pPr>
            <a:r>
              <a:rPr lang="en-US" sz="2000" dirty="0">
                <a:solidFill>
                  <a:schemeClr val="bg2"/>
                </a:solidFill>
                <a:effectLst/>
              </a:rPr>
              <a:t>The 13-minute common-view measurement starts 2 minutes after the beginning of the 16-minute interval.</a:t>
            </a:r>
          </a:p>
          <a:p>
            <a:pPr>
              <a:lnSpc>
                <a:spcPct val="90000"/>
              </a:lnSpc>
              <a:buClr>
                <a:schemeClr val="bg1"/>
              </a:buClr>
              <a:buSzPct val="105000"/>
              <a:buFont typeface="Wingdings" pitchFamily="2" charset="2"/>
              <a:buChar char="§"/>
              <a:tabLst>
                <a:tab pos="341313" algn="l"/>
              </a:tabLst>
            </a:pPr>
            <a:endParaRPr lang="en-US" sz="2000" dirty="0">
              <a:solidFill>
                <a:schemeClr val="bg2"/>
              </a:solidFill>
              <a:effectLst/>
            </a:endParaRPr>
          </a:p>
          <a:p>
            <a:pPr>
              <a:lnSpc>
                <a:spcPct val="90000"/>
              </a:lnSpc>
              <a:buClr>
                <a:schemeClr val="bg1"/>
              </a:buClr>
              <a:buSzPct val="105000"/>
              <a:buFont typeface="Wingdings" pitchFamily="2" charset="2"/>
              <a:buChar char="§"/>
              <a:tabLst>
                <a:tab pos="341313" algn="l"/>
              </a:tabLst>
            </a:pPr>
            <a:r>
              <a:rPr lang="en-US" sz="2000" dirty="0">
                <a:solidFill>
                  <a:schemeClr val="bg2"/>
                </a:solidFill>
                <a:effectLst/>
              </a:rPr>
              <a:t>The multi-channel common-view track schedule contains the single channel common-view track schedule as a subset. </a:t>
            </a:r>
          </a:p>
        </p:txBody>
      </p:sp>
      <p:sp>
        <p:nvSpPr>
          <p:cNvPr id="1737732" name="Text Box 4"/>
          <p:cNvSpPr txBox="1">
            <a:spLocks noChangeArrowheads="1"/>
          </p:cNvSpPr>
          <p:nvPr/>
        </p:nvSpPr>
        <p:spPr bwMode="auto">
          <a:xfrm>
            <a:off x="1538288" y="5310188"/>
            <a:ext cx="549275" cy="27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hlink"/>
                </a:solidFill>
              </a14:hiddenFill>
            </a:ext>
          </a:extLst>
        </p:spPr>
        <p:txBody>
          <a:bodyPr/>
          <a:lstStyle/>
          <a:p>
            <a:r>
              <a:rPr lang="en-US" sz="1400">
                <a:solidFill>
                  <a:schemeClr val="bg2"/>
                </a:solidFill>
                <a:latin typeface="Times New Roman" pitchFamily="18" charset="0"/>
              </a:rPr>
              <a:t>2</a:t>
            </a:r>
          </a:p>
        </p:txBody>
      </p:sp>
      <p:sp>
        <p:nvSpPr>
          <p:cNvPr id="1737733" name="Text Box 5"/>
          <p:cNvSpPr txBox="1">
            <a:spLocks noChangeArrowheads="1"/>
          </p:cNvSpPr>
          <p:nvPr/>
        </p:nvSpPr>
        <p:spPr bwMode="auto">
          <a:xfrm>
            <a:off x="2724150" y="4760913"/>
            <a:ext cx="731838"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lock up</a:t>
            </a:r>
          </a:p>
        </p:txBody>
      </p:sp>
      <p:sp>
        <p:nvSpPr>
          <p:cNvPr id="1737734" name="Text Box 6"/>
          <p:cNvSpPr txBox="1">
            <a:spLocks noChangeArrowheads="1"/>
          </p:cNvSpPr>
          <p:nvPr/>
        </p:nvSpPr>
        <p:spPr bwMode="auto">
          <a:xfrm>
            <a:off x="4919663" y="4760913"/>
            <a:ext cx="1339850"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400">
                <a:solidFill>
                  <a:schemeClr val="bg2"/>
                </a:solidFill>
                <a:latin typeface="Times New Roman" pitchFamily="18" charset="0"/>
              </a:rPr>
              <a:t>data processing</a:t>
            </a:r>
          </a:p>
        </p:txBody>
      </p:sp>
      <p:sp>
        <p:nvSpPr>
          <p:cNvPr id="1737735" name="Text Box 7"/>
          <p:cNvSpPr txBox="1">
            <a:spLocks noChangeArrowheads="1"/>
          </p:cNvSpPr>
          <p:nvPr/>
        </p:nvSpPr>
        <p:spPr bwMode="auto">
          <a:xfrm>
            <a:off x="3455988" y="4760913"/>
            <a:ext cx="1554162"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measurement</a:t>
            </a:r>
          </a:p>
        </p:txBody>
      </p:sp>
      <p:sp>
        <p:nvSpPr>
          <p:cNvPr id="1737736" name="Text Box 8"/>
          <p:cNvSpPr txBox="1">
            <a:spLocks noChangeArrowheads="1"/>
          </p:cNvSpPr>
          <p:nvPr/>
        </p:nvSpPr>
        <p:spPr bwMode="auto">
          <a:xfrm>
            <a:off x="7847013" y="5400675"/>
            <a:ext cx="368300" cy="274638"/>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1">
                <a:solidFill>
                  <a:schemeClr val="bg2"/>
                </a:solidFill>
                <a:latin typeface="Times New Roman" pitchFamily="18" charset="0"/>
              </a:rPr>
              <a:t>t</a:t>
            </a:r>
          </a:p>
        </p:txBody>
      </p:sp>
      <p:sp>
        <p:nvSpPr>
          <p:cNvPr id="1737737" name="Line 9"/>
          <p:cNvSpPr>
            <a:spLocks noChangeShapeType="1"/>
          </p:cNvSpPr>
          <p:nvPr/>
        </p:nvSpPr>
        <p:spPr bwMode="auto">
          <a:xfrm>
            <a:off x="7389813" y="5583238"/>
            <a:ext cx="5492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7738" name="Text Box 10"/>
          <p:cNvSpPr txBox="1">
            <a:spLocks noChangeArrowheads="1"/>
          </p:cNvSpPr>
          <p:nvPr/>
        </p:nvSpPr>
        <p:spPr bwMode="auto">
          <a:xfrm>
            <a:off x="989013" y="5310188"/>
            <a:ext cx="547687" cy="27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hlink"/>
                </a:solidFill>
              </a14:hiddenFill>
            </a:ext>
          </a:extLst>
        </p:spPr>
        <p:txBody>
          <a:bodyPr/>
          <a:lstStyle/>
          <a:p>
            <a:r>
              <a:rPr lang="en-US" sz="1400">
                <a:solidFill>
                  <a:schemeClr val="bg2"/>
                </a:solidFill>
                <a:latin typeface="Times New Roman" pitchFamily="18" charset="0"/>
              </a:rPr>
              <a:t>1</a:t>
            </a:r>
          </a:p>
        </p:txBody>
      </p:sp>
      <p:sp>
        <p:nvSpPr>
          <p:cNvPr id="1737739" name="Text Box 11"/>
          <p:cNvSpPr txBox="1">
            <a:spLocks noChangeArrowheads="1"/>
          </p:cNvSpPr>
          <p:nvPr/>
        </p:nvSpPr>
        <p:spPr bwMode="auto">
          <a:xfrm>
            <a:off x="2084388" y="5310188"/>
            <a:ext cx="549275" cy="27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hlink"/>
                </a:solidFill>
              </a14:hiddenFill>
            </a:ext>
          </a:extLst>
        </p:spPr>
        <p:txBody>
          <a:bodyPr/>
          <a:lstStyle/>
          <a:p>
            <a:r>
              <a:rPr lang="en-US" sz="1400">
                <a:solidFill>
                  <a:schemeClr val="bg2"/>
                </a:solidFill>
                <a:latin typeface="Times New Roman" pitchFamily="18" charset="0"/>
              </a:rPr>
              <a:t>3</a:t>
            </a:r>
          </a:p>
        </p:txBody>
      </p:sp>
      <p:sp>
        <p:nvSpPr>
          <p:cNvPr id="1737740" name="Text Box 12"/>
          <p:cNvSpPr txBox="1">
            <a:spLocks noChangeArrowheads="1"/>
          </p:cNvSpPr>
          <p:nvPr/>
        </p:nvSpPr>
        <p:spPr bwMode="auto">
          <a:xfrm>
            <a:off x="2633663" y="5310188"/>
            <a:ext cx="547687" cy="27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hlink"/>
                </a:solidFill>
              </a14:hiddenFill>
            </a:ext>
          </a:extLst>
        </p:spPr>
        <p:txBody>
          <a:bodyPr/>
          <a:lstStyle/>
          <a:p>
            <a:r>
              <a:rPr lang="en-US" sz="1400">
                <a:solidFill>
                  <a:schemeClr val="bg2"/>
                </a:solidFill>
                <a:latin typeface="Times New Roman" pitchFamily="18" charset="0"/>
              </a:rPr>
              <a:t>4</a:t>
            </a:r>
          </a:p>
        </p:txBody>
      </p:sp>
      <p:sp>
        <p:nvSpPr>
          <p:cNvPr id="1737741" name="Text Box 13"/>
          <p:cNvSpPr txBox="1">
            <a:spLocks noChangeArrowheads="1"/>
          </p:cNvSpPr>
          <p:nvPr/>
        </p:nvSpPr>
        <p:spPr bwMode="auto">
          <a:xfrm>
            <a:off x="5378450" y="5310188"/>
            <a:ext cx="550863" cy="27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hlink"/>
                </a:solidFill>
              </a14:hiddenFill>
            </a:ext>
          </a:extLst>
        </p:spPr>
        <p:txBody>
          <a:bodyPr/>
          <a:lstStyle/>
          <a:p>
            <a:r>
              <a:rPr lang="en-US" sz="1400">
                <a:solidFill>
                  <a:schemeClr val="bg2"/>
                </a:solidFill>
                <a:latin typeface="Times New Roman" pitchFamily="18" charset="0"/>
              </a:rPr>
              <a:t>89</a:t>
            </a:r>
          </a:p>
        </p:txBody>
      </p:sp>
      <p:sp>
        <p:nvSpPr>
          <p:cNvPr id="1737742" name="Text Box 14"/>
          <p:cNvSpPr txBox="1">
            <a:spLocks noChangeArrowheads="1"/>
          </p:cNvSpPr>
          <p:nvPr/>
        </p:nvSpPr>
        <p:spPr bwMode="auto">
          <a:xfrm>
            <a:off x="5929313" y="5035550"/>
            <a:ext cx="546100" cy="274638"/>
          </a:xfrm>
          <a:prstGeom prst="rect">
            <a:avLst/>
          </a:prstGeom>
          <a:solidFill>
            <a:srgbClr val="FF7C80"/>
          </a:solidFill>
          <a:ln w="9525">
            <a:solidFill>
              <a:schemeClr val="bg1"/>
            </a:solidFill>
            <a:miter lim="800000"/>
            <a:headEnd/>
            <a:tailEnd/>
          </a:ln>
        </p:spPr>
        <p:txBody>
          <a:bodyPr/>
          <a:lstStyle/>
          <a:p>
            <a:r>
              <a:rPr lang="en-US" sz="1400">
                <a:solidFill>
                  <a:schemeClr val="bg2"/>
                </a:solidFill>
                <a:latin typeface="Times New Roman" pitchFamily="18" charset="0"/>
              </a:rPr>
              <a:t>90</a:t>
            </a:r>
          </a:p>
        </p:txBody>
      </p:sp>
      <p:sp>
        <p:nvSpPr>
          <p:cNvPr id="1737743" name="Text Box 15"/>
          <p:cNvSpPr txBox="1">
            <a:spLocks noChangeArrowheads="1"/>
          </p:cNvSpPr>
          <p:nvPr/>
        </p:nvSpPr>
        <p:spPr bwMode="auto">
          <a:xfrm>
            <a:off x="6292850" y="5310188"/>
            <a:ext cx="550863" cy="27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hlink"/>
                </a:solidFill>
              </a14:hiddenFill>
            </a:ext>
          </a:extLst>
        </p:spPr>
        <p:txBody>
          <a:bodyPr/>
          <a:lstStyle/>
          <a:p>
            <a:r>
              <a:rPr lang="en-US" sz="1400">
                <a:solidFill>
                  <a:schemeClr val="bg2"/>
                </a:solidFill>
                <a:latin typeface="Times New Roman" pitchFamily="18" charset="0"/>
              </a:rPr>
              <a:t>1</a:t>
            </a:r>
          </a:p>
        </p:txBody>
      </p:sp>
      <p:sp>
        <p:nvSpPr>
          <p:cNvPr id="1737744" name="Text Box 16"/>
          <p:cNvSpPr txBox="1">
            <a:spLocks noChangeArrowheads="1"/>
          </p:cNvSpPr>
          <p:nvPr/>
        </p:nvSpPr>
        <p:spPr bwMode="auto">
          <a:xfrm>
            <a:off x="6843713" y="5310188"/>
            <a:ext cx="546100" cy="27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hlink"/>
                </a:solidFill>
              </a14:hiddenFill>
            </a:ext>
          </a:extLst>
        </p:spPr>
        <p:txBody>
          <a:bodyPr/>
          <a:lstStyle/>
          <a:p>
            <a:r>
              <a:rPr lang="en-US" sz="1400">
                <a:solidFill>
                  <a:schemeClr val="bg2"/>
                </a:solidFill>
                <a:latin typeface="Times New Roman" pitchFamily="18" charset="0"/>
              </a:rPr>
              <a:t>2</a:t>
            </a:r>
          </a:p>
        </p:txBody>
      </p:sp>
      <p:sp>
        <p:nvSpPr>
          <p:cNvPr id="1737745" name="Line 17"/>
          <p:cNvSpPr>
            <a:spLocks noChangeShapeType="1"/>
          </p:cNvSpPr>
          <p:nvPr/>
        </p:nvSpPr>
        <p:spPr bwMode="auto">
          <a:xfrm>
            <a:off x="989013" y="5583238"/>
            <a:ext cx="2743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46" name="Line 18"/>
          <p:cNvSpPr>
            <a:spLocks noChangeShapeType="1"/>
          </p:cNvSpPr>
          <p:nvPr/>
        </p:nvSpPr>
        <p:spPr bwMode="auto">
          <a:xfrm>
            <a:off x="4557713" y="5583238"/>
            <a:ext cx="28321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47" name="Line 19"/>
          <p:cNvSpPr>
            <a:spLocks noChangeShapeType="1"/>
          </p:cNvSpPr>
          <p:nvPr/>
        </p:nvSpPr>
        <p:spPr bwMode="auto">
          <a:xfrm>
            <a:off x="3732213" y="5583238"/>
            <a:ext cx="825500" cy="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37748" name="Text Box 20"/>
          <p:cNvSpPr txBox="1">
            <a:spLocks noChangeArrowheads="1"/>
          </p:cNvSpPr>
          <p:nvPr/>
        </p:nvSpPr>
        <p:spPr bwMode="auto">
          <a:xfrm>
            <a:off x="715963" y="5675313"/>
            <a:ext cx="547687"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0:00</a:t>
            </a:r>
          </a:p>
        </p:txBody>
      </p:sp>
      <p:sp>
        <p:nvSpPr>
          <p:cNvPr id="1737749" name="Text Box 21"/>
          <p:cNvSpPr txBox="1">
            <a:spLocks noChangeArrowheads="1"/>
          </p:cNvSpPr>
          <p:nvPr/>
        </p:nvSpPr>
        <p:spPr bwMode="auto">
          <a:xfrm>
            <a:off x="1263650" y="5675313"/>
            <a:ext cx="550863"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0:16</a:t>
            </a:r>
          </a:p>
        </p:txBody>
      </p:sp>
      <p:sp>
        <p:nvSpPr>
          <p:cNvPr id="1737750" name="Text Box 22"/>
          <p:cNvSpPr txBox="1">
            <a:spLocks noChangeArrowheads="1"/>
          </p:cNvSpPr>
          <p:nvPr/>
        </p:nvSpPr>
        <p:spPr bwMode="auto">
          <a:xfrm>
            <a:off x="1809750" y="5675313"/>
            <a:ext cx="550863"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0:32</a:t>
            </a:r>
          </a:p>
        </p:txBody>
      </p:sp>
      <p:sp>
        <p:nvSpPr>
          <p:cNvPr id="1737751" name="Text Box 23"/>
          <p:cNvSpPr txBox="1">
            <a:spLocks noChangeArrowheads="1"/>
          </p:cNvSpPr>
          <p:nvPr/>
        </p:nvSpPr>
        <p:spPr bwMode="auto">
          <a:xfrm>
            <a:off x="2360613" y="5675313"/>
            <a:ext cx="546100"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0:48</a:t>
            </a:r>
          </a:p>
        </p:txBody>
      </p:sp>
      <p:sp>
        <p:nvSpPr>
          <p:cNvPr id="1737752" name="Text Box 24"/>
          <p:cNvSpPr txBox="1">
            <a:spLocks noChangeArrowheads="1"/>
          </p:cNvSpPr>
          <p:nvPr/>
        </p:nvSpPr>
        <p:spPr bwMode="auto">
          <a:xfrm>
            <a:off x="2906713" y="5675313"/>
            <a:ext cx="549275"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1:04</a:t>
            </a:r>
          </a:p>
        </p:txBody>
      </p:sp>
      <p:sp>
        <p:nvSpPr>
          <p:cNvPr id="1737753" name="Text Box 25"/>
          <p:cNvSpPr txBox="1">
            <a:spLocks noChangeArrowheads="1"/>
          </p:cNvSpPr>
          <p:nvPr/>
        </p:nvSpPr>
        <p:spPr bwMode="auto">
          <a:xfrm>
            <a:off x="5011738" y="5675313"/>
            <a:ext cx="641350" cy="27463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23:28</a:t>
            </a:r>
          </a:p>
        </p:txBody>
      </p:sp>
      <p:sp>
        <p:nvSpPr>
          <p:cNvPr id="1737754" name="Text Box 26"/>
          <p:cNvSpPr txBox="1">
            <a:spLocks noChangeArrowheads="1"/>
          </p:cNvSpPr>
          <p:nvPr/>
        </p:nvSpPr>
        <p:spPr bwMode="auto">
          <a:xfrm>
            <a:off x="5562600" y="5664200"/>
            <a:ext cx="668338" cy="274638"/>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23:44</a:t>
            </a:r>
          </a:p>
        </p:txBody>
      </p:sp>
      <p:sp>
        <p:nvSpPr>
          <p:cNvPr id="1737755" name="Text Box 27"/>
          <p:cNvSpPr txBox="1">
            <a:spLocks noChangeArrowheads="1"/>
          </p:cNvSpPr>
          <p:nvPr/>
        </p:nvSpPr>
        <p:spPr bwMode="auto">
          <a:xfrm>
            <a:off x="6115050" y="5664200"/>
            <a:ext cx="488950" cy="285750"/>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r>
              <a:rPr lang="en-US" sz="1400">
                <a:solidFill>
                  <a:schemeClr val="bg2"/>
                </a:solidFill>
                <a:latin typeface="Times New Roman" pitchFamily="18" charset="0"/>
              </a:rPr>
              <a:t>23:56</a:t>
            </a:r>
          </a:p>
        </p:txBody>
      </p:sp>
      <p:sp>
        <p:nvSpPr>
          <p:cNvPr id="1737756" name="Text Box 28"/>
          <p:cNvSpPr txBox="1">
            <a:spLocks noChangeArrowheads="1"/>
          </p:cNvSpPr>
          <p:nvPr/>
        </p:nvSpPr>
        <p:spPr bwMode="auto">
          <a:xfrm>
            <a:off x="6567488" y="5664200"/>
            <a:ext cx="549275" cy="274638"/>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0:12</a:t>
            </a:r>
          </a:p>
        </p:txBody>
      </p:sp>
      <p:sp>
        <p:nvSpPr>
          <p:cNvPr id="1737757" name="Text Box 29"/>
          <p:cNvSpPr txBox="1">
            <a:spLocks noChangeArrowheads="1"/>
          </p:cNvSpPr>
          <p:nvPr/>
        </p:nvSpPr>
        <p:spPr bwMode="auto">
          <a:xfrm>
            <a:off x="7207250" y="5664200"/>
            <a:ext cx="550863" cy="274638"/>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bg2"/>
                </a:solidFill>
                <a:latin typeface="Times New Roman" pitchFamily="18" charset="0"/>
              </a:rPr>
              <a:t>0:28</a:t>
            </a:r>
          </a:p>
        </p:txBody>
      </p:sp>
      <p:sp>
        <p:nvSpPr>
          <p:cNvPr id="1737758" name="Line 30"/>
          <p:cNvSpPr>
            <a:spLocks noChangeShapeType="1"/>
          </p:cNvSpPr>
          <p:nvPr/>
        </p:nvSpPr>
        <p:spPr bwMode="auto">
          <a:xfrm>
            <a:off x="1538288"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59" name="Line 31"/>
          <p:cNvSpPr>
            <a:spLocks noChangeShapeType="1"/>
          </p:cNvSpPr>
          <p:nvPr/>
        </p:nvSpPr>
        <p:spPr bwMode="auto">
          <a:xfrm>
            <a:off x="2084388"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0" name="Line 32"/>
          <p:cNvSpPr>
            <a:spLocks noChangeShapeType="1"/>
          </p:cNvSpPr>
          <p:nvPr/>
        </p:nvSpPr>
        <p:spPr bwMode="auto">
          <a:xfrm>
            <a:off x="2633663"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1" name="Line 33"/>
          <p:cNvSpPr>
            <a:spLocks noChangeShapeType="1"/>
          </p:cNvSpPr>
          <p:nvPr/>
        </p:nvSpPr>
        <p:spPr bwMode="auto">
          <a:xfrm>
            <a:off x="6843713"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2" name="Line 34"/>
          <p:cNvSpPr>
            <a:spLocks noChangeShapeType="1"/>
          </p:cNvSpPr>
          <p:nvPr/>
        </p:nvSpPr>
        <p:spPr bwMode="auto">
          <a:xfrm>
            <a:off x="7389813"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3" name="Line 35"/>
          <p:cNvSpPr>
            <a:spLocks noChangeShapeType="1"/>
          </p:cNvSpPr>
          <p:nvPr/>
        </p:nvSpPr>
        <p:spPr bwMode="auto">
          <a:xfrm>
            <a:off x="5378450"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4" name="Line 36"/>
          <p:cNvSpPr>
            <a:spLocks noChangeShapeType="1"/>
          </p:cNvSpPr>
          <p:nvPr/>
        </p:nvSpPr>
        <p:spPr bwMode="auto">
          <a:xfrm>
            <a:off x="6292850"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5" name="Line 37"/>
          <p:cNvSpPr>
            <a:spLocks noChangeShapeType="1"/>
          </p:cNvSpPr>
          <p:nvPr/>
        </p:nvSpPr>
        <p:spPr bwMode="auto">
          <a:xfrm>
            <a:off x="5929313"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6" name="Line 38"/>
          <p:cNvSpPr>
            <a:spLocks noChangeShapeType="1"/>
          </p:cNvSpPr>
          <p:nvPr/>
        </p:nvSpPr>
        <p:spPr bwMode="auto">
          <a:xfrm>
            <a:off x="989013"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7" name="Line 39"/>
          <p:cNvSpPr>
            <a:spLocks noChangeShapeType="1"/>
          </p:cNvSpPr>
          <p:nvPr/>
        </p:nvSpPr>
        <p:spPr bwMode="auto">
          <a:xfrm>
            <a:off x="3181350" y="54816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68" name="Text Box 40"/>
          <p:cNvSpPr txBox="1">
            <a:spLocks noChangeArrowheads="1"/>
          </p:cNvSpPr>
          <p:nvPr/>
        </p:nvSpPr>
        <p:spPr bwMode="auto">
          <a:xfrm>
            <a:off x="3367088" y="5949950"/>
            <a:ext cx="914400" cy="274638"/>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i="1">
                <a:solidFill>
                  <a:schemeClr val="bg2"/>
                </a:solidFill>
                <a:latin typeface="Times New Roman" pitchFamily="18" charset="0"/>
              </a:rPr>
              <a:t>Day 1</a:t>
            </a:r>
          </a:p>
        </p:txBody>
      </p:sp>
      <p:sp>
        <p:nvSpPr>
          <p:cNvPr id="1737769" name="Text Box 41"/>
          <p:cNvSpPr txBox="1">
            <a:spLocks noChangeArrowheads="1"/>
          </p:cNvSpPr>
          <p:nvPr/>
        </p:nvSpPr>
        <p:spPr bwMode="auto">
          <a:xfrm>
            <a:off x="6750050" y="5949950"/>
            <a:ext cx="1008063" cy="274638"/>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i="1">
                <a:solidFill>
                  <a:schemeClr val="bg2"/>
                </a:solidFill>
                <a:latin typeface="Times New Roman" pitchFamily="18" charset="0"/>
              </a:rPr>
              <a:t>Day 2</a:t>
            </a:r>
          </a:p>
        </p:txBody>
      </p:sp>
      <p:sp>
        <p:nvSpPr>
          <p:cNvPr id="1737770" name="Line 42"/>
          <p:cNvSpPr>
            <a:spLocks noChangeShapeType="1"/>
          </p:cNvSpPr>
          <p:nvPr/>
        </p:nvSpPr>
        <p:spPr bwMode="auto">
          <a:xfrm>
            <a:off x="989013" y="5949950"/>
            <a:ext cx="0" cy="274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71" name="Line 43"/>
          <p:cNvSpPr>
            <a:spLocks noChangeShapeType="1"/>
          </p:cNvSpPr>
          <p:nvPr/>
        </p:nvSpPr>
        <p:spPr bwMode="auto">
          <a:xfrm>
            <a:off x="6386513" y="5949950"/>
            <a:ext cx="0" cy="274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72" name="Line 44"/>
          <p:cNvSpPr>
            <a:spLocks noChangeShapeType="1"/>
          </p:cNvSpPr>
          <p:nvPr/>
        </p:nvSpPr>
        <p:spPr bwMode="auto">
          <a:xfrm flipH="1">
            <a:off x="1081088" y="6132513"/>
            <a:ext cx="2286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7773" name="Line 45"/>
          <p:cNvSpPr>
            <a:spLocks noChangeShapeType="1"/>
          </p:cNvSpPr>
          <p:nvPr/>
        </p:nvSpPr>
        <p:spPr bwMode="auto">
          <a:xfrm>
            <a:off x="4281488" y="6132513"/>
            <a:ext cx="2011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7774" name="Line 46"/>
          <p:cNvSpPr>
            <a:spLocks noChangeShapeType="1"/>
          </p:cNvSpPr>
          <p:nvPr/>
        </p:nvSpPr>
        <p:spPr bwMode="auto">
          <a:xfrm flipH="1">
            <a:off x="6475413" y="6132513"/>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7775" name="Line 47"/>
          <p:cNvSpPr>
            <a:spLocks noChangeShapeType="1"/>
          </p:cNvSpPr>
          <p:nvPr/>
        </p:nvSpPr>
        <p:spPr bwMode="auto">
          <a:xfrm>
            <a:off x="7664450" y="6132513"/>
            <a:ext cx="7318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7776" name="Text Box 48"/>
          <p:cNvSpPr txBox="1">
            <a:spLocks noChangeArrowheads="1"/>
          </p:cNvSpPr>
          <p:nvPr/>
        </p:nvSpPr>
        <p:spPr bwMode="auto">
          <a:xfrm>
            <a:off x="3455988" y="5035550"/>
            <a:ext cx="1554162" cy="274638"/>
          </a:xfrm>
          <a:prstGeom prst="rect">
            <a:avLst/>
          </a:prstGeom>
          <a:solidFill>
            <a:srgbClr val="FFFFFF"/>
          </a:solidFill>
          <a:ln w="9525">
            <a:solidFill>
              <a:schemeClr val="accent2"/>
            </a:solidFill>
            <a:miter lim="800000"/>
            <a:headEnd/>
            <a:tailEnd/>
          </a:ln>
        </p:spPr>
        <p:txBody>
          <a:bodyPr/>
          <a:lstStyle/>
          <a:p>
            <a:r>
              <a:rPr lang="en-US" sz="1200">
                <a:solidFill>
                  <a:schemeClr val="bg2"/>
                </a:solidFill>
                <a:latin typeface="Times New Roman" pitchFamily="18" charset="0"/>
              </a:rPr>
              <a:t>13</a:t>
            </a:r>
          </a:p>
        </p:txBody>
      </p:sp>
      <p:sp>
        <p:nvSpPr>
          <p:cNvPr id="1737777" name="Text Box 49"/>
          <p:cNvSpPr txBox="1">
            <a:spLocks noChangeArrowheads="1"/>
          </p:cNvSpPr>
          <p:nvPr/>
        </p:nvSpPr>
        <p:spPr bwMode="auto">
          <a:xfrm>
            <a:off x="5010150" y="5035550"/>
            <a:ext cx="274638" cy="274638"/>
          </a:xfrm>
          <a:prstGeom prst="rect">
            <a:avLst/>
          </a:prstGeom>
          <a:solidFill>
            <a:srgbClr val="FFFFCC"/>
          </a:solidFill>
          <a:ln w="9525">
            <a:solidFill>
              <a:schemeClr val="accent2"/>
            </a:solidFill>
            <a:miter lim="800000"/>
            <a:headEnd/>
            <a:tailEnd/>
          </a:ln>
        </p:spPr>
        <p:txBody>
          <a:bodyPr/>
          <a:lstStyle/>
          <a:p>
            <a:r>
              <a:rPr lang="en-US" sz="1200">
                <a:solidFill>
                  <a:schemeClr val="bg2"/>
                </a:solidFill>
                <a:latin typeface="Times New Roman" pitchFamily="18" charset="0"/>
              </a:rPr>
              <a:t>1</a:t>
            </a:r>
          </a:p>
        </p:txBody>
      </p:sp>
      <p:sp>
        <p:nvSpPr>
          <p:cNvPr id="1737778" name="AutoShape 50"/>
          <p:cNvSpPr>
            <a:spLocks/>
          </p:cNvSpPr>
          <p:nvPr/>
        </p:nvSpPr>
        <p:spPr bwMode="auto">
          <a:xfrm flipH="1">
            <a:off x="3052763" y="5035550"/>
            <a:ext cx="400050" cy="274638"/>
          </a:xfrm>
          <a:prstGeom prst="borderCallout2">
            <a:avLst>
              <a:gd name="adj1" fmla="val 35292"/>
              <a:gd name="adj2" fmla="val 119120"/>
              <a:gd name="adj3" fmla="val 35292"/>
              <a:gd name="adj4" fmla="val 143824"/>
              <a:gd name="adj5" fmla="val 127449"/>
              <a:gd name="adj6" fmla="val 168523"/>
            </a:avLst>
          </a:prstGeom>
          <a:solidFill>
            <a:srgbClr val="66FFCC"/>
          </a:solidFill>
          <a:ln w="9525">
            <a:solidFill>
              <a:schemeClr val="accent2"/>
            </a:solidFill>
            <a:miter lim="800000"/>
            <a:headEnd/>
            <a:tailEnd/>
          </a:ln>
        </p:spPr>
        <p:txBody>
          <a:bodyPr/>
          <a:lstStyle/>
          <a:p>
            <a:r>
              <a:rPr lang="en-US" sz="1200">
                <a:solidFill>
                  <a:schemeClr val="bg2"/>
                </a:solidFill>
                <a:latin typeface="Times New Roman" pitchFamily="18" charset="0"/>
              </a:rPr>
              <a:t>2</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3874" name="Rectangle 2"/>
          <p:cNvSpPr>
            <a:spLocks noGrp="1" noChangeArrowheads="1"/>
          </p:cNvSpPr>
          <p:nvPr>
            <p:ph type="title"/>
          </p:nvPr>
        </p:nvSpPr>
        <p:spPr>
          <a:xfrm>
            <a:off x="533400" y="152400"/>
            <a:ext cx="8301038" cy="1143000"/>
          </a:xfrm>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tabLst>
                <a:tab pos="690563" algn="l"/>
              </a:tabLst>
            </a:pPr>
            <a:r>
              <a:rPr lang="en-US" sz="3200">
                <a:solidFill>
                  <a:schemeClr val="bg2"/>
                </a:solidFill>
              </a:rPr>
              <a:t>The CGGTTS Common-view Data Format</a:t>
            </a:r>
          </a:p>
        </p:txBody>
      </p:sp>
      <p:sp>
        <p:nvSpPr>
          <p:cNvPr id="1743875" name="Rectangle 3"/>
          <p:cNvSpPr>
            <a:spLocks noGrp="1" noChangeArrowheads="1"/>
          </p:cNvSpPr>
          <p:nvPr>
            <p:ph type="body" idx="1"/>
          </p:nvPr>
        </p:nvSpPr>
        <p:spPr>
          <a:xfrm>
            <a:off x="304800" y="1143000"/>
            <a:ext cx="8610600" cy="4757738"/>
          </a:xfrm>
          <a:noFill/>
          <a:extLst>
            <a:ext uri="{909E8E84-426E-40DD-AFC4-6F175D3DCCD1}">
              <a14:hiddenFill xmlns:a14="http://schemas.microsoft.com/office/drawing/2010/main">
                <a:solidFill>
                  <a:schemeClr val="bg2"/>
                </a:solidFill>
              </a14:hiddenFill>
            </a:ext>
          </a:extLst>
        </p:spPr>
        <p:txBody>
          <a:bodyPr/>
          <a:lstStyle/>
          <a:p>
            <a:pPr>
              <a:lnSpc>
                <a:spcPct val="80000"/>
              </a:lnSpc>
              <a:buFont typeface="Monotype Sorts" pitchFamily="2" charset="2"/>
              <a:buNone/>
            </a:pPr>
            <a:r>
              <a:rPr lang="en-US" sz="1000">
                <a:latin typeface="Courier New" pitchFamily="49" charset="0"/>
              </a:rPr>
              <a:t>	</a:t>
            </a:r>
            <a:r>
              <a:rPr lang="en-US" sz="1000">
                <a:solidFill>
                  <a:schemeClr val="bg2"/>
                </a:solidFill>
                <a:effectLst/>
                <a:latin typeface="Courier New" pitchFamily="49" charset="0"/>
              </a:rPr>
              <a:t>GPS RCVR:  NBS10</a:t>
            </a:r>
          </a:p>
          <a:p>
            <a:pPr>
              <a:lnSpc>
                <a:spcPct val="80000"/>
              </a:lnSpc>
              <a:buFont typeface="Monotype Sorts" pitchFamily="2" charset="2"/>
              <a:buNone/>
            </a:pPr>
            <a:r>
              <a:rPr lang="en-US" sz="1000">
                <a:solidFill>
                  <a:schemeClr val="bg2"/>
                </a:solidFill>
                <a:effectLst/>
                <a:latin typeface="Courier New" pitchFamily="49" charset="0"/>
              </a:rPr>
              <a:t>	V9809</a:t>
            </a:r>
          </a:p>
          <a:p>
            <a:pPr>
              <a:lnSpc>
                <a:spcPct val="80000"/>
              </a:lnSpc>
              <a:buFont typeface="Monotype Sorts" pitchFamily="2" charset="2"/>
              <a:buNone/>
            </a:pPr>
            <a:r>
              <a:rPr lang="en-US" sz="1000">
                <a:solidFill>
                  <a:schemeClr val="bg2"/>
                </a:solidFill>
                <a:effectLst/>
                <a:latin typeface="Courier New" pitchFamily="49" charset="0"/>
              </a:rPr>
              <a:t>	MJD= 51658  YR=00 MONTH=04 DAY=24 HMS=14:47:20 (UT)</a:t>
            </a:r>
          </a:p>
          <a:p>
            <a:pPr>
              <a:lnSpc>
                <a:spcPct val="80000"/>
              </a:lnSpc>
              <a:buFont typeface="Monotype Sorts" pitchFamily="2" charset="2"/>
              <a:buNone/>
            </a:pPr>
            <a:r>
              <a:rPr lang="en-US" sz="1000">
                <a:solidFill>
                  <a:schemeClr val="bg2"/>
                </a:solidFill>
                <a:effectLst/>
                <a:latin typeface="Courier New" pitchFamily="49" charset="0"/>
              </a:rPr>
              <a:t>	GGTTS GPS DATA FORMAT VERSION = 01</a:t>
            </a:r>
          </a:p>
          <a:p>
            <a:pPr>
              <a:lnSpc>
                <a:spcPct val="80000"/>
              </a:lnSpc>
              <a:buFont typeface="Monotype Sorts" pitchFamily="2" charset="2"/>
              <a:buNone/>
            </a:pPr>
            <a:r>
              <a:rPr lang="en-US" sz="1000">
                <a:solidFill>
                  <a:schemeClr val="bg2"/>
                </a:solidFill>
                <a:effectLst/>
                <a:latin typeface="Courier New" pitchFamily="49" charset="0"/>
              </a:rPr>
              <a:t>	REV DATE = 2000-04-03</a:t>
            </a:r>
          </a:p>
          <a:p>
            <a:pPr>
              <a:lnSpc>
                <a:spcPct val="80000"/>
              </a:lnSpc>
              <a:buFont typeface="Monotype Sorts" pitchFamily="2" charset="2"/>
              <a:buNone/>
            </a:pPr>
            <a:r>
              <a:rPr lang="en-US" sz="1000">
                <a:solidFill>
                  <a:schemeClr val="bg2"/>
                </a:solidFill>
                <a:effectLst/>
                <a:latin typeface="Courier New" pitchFamily="49" charset="0"/>
              </a:rPr>
              <a:t>	RCVR = NBS10....................</a:t>
            </a:r>
          </a:p>
          <a:p>
            <a:pPr>
              <a:lnSpc>
                <a:spcPct val="80000"/>
              </a:lnSpc>
              <a:buFont typeface="Monotype Sorts" pitchFamily="2" charset="2"/>
              <a:buNone/>
            </a:pPr>
            <a:r>
              <a:rPr lang="en-US" sz="1000">
                <a:solidFill>
                  <a:schemeClr val="bg2"/>
                </a:solidFill>
                <a:effectLst/>
                <a:latin typeface="Courier New" pitchFamily="49" charset="0"/>
              </a:rPr>
              <a:t>	CH = 01</a:t>
            </a:r>
          </a:p>
          <a:p>
            <a:pPr>
              <a:lnSpc>
                <a:spcPct val="80000"/>
              </a:lnSpc>
              <a:buFont typeface="Monotype Sorts" pitchFamily="2" charset="2"/>
              <a:buNone/>
            </a:pPr>
            <a:r>
              <a:rPr lang="en-US" sz="1000">
                <a:solidFill>
                  <a:schemeClr val="bg2"/>
                </a:solidFill>
                <a:effectLst/>
                <a:latin typeface="Courier New" pitchFamily="49" charset="0"/>
              </a:rPr>
              <a:t>	IMS = 99999</a:t>
            </a:r>
          </a:p>
          <a:p>
            <a:pPr>
              <a:lnSpc>
                <a:spcPct val="80000"/>
              </a:lnSpc>
              <a:buFont typeface="Monotype Sorts" pitchFamily="2" charset="2"/>
              <a:buNone/>
            </a:pPr>
            <a:r>
              <a:rPr lang="en-US" sz="1000">
                <a:solidFill>
                  <a:schemeClr val="bg2"/>
                </a:solidFill>
                <a:effectLst/>
                <a:latin typeface="Courier New" pitchFamily="49" charset="0"/>
              </a:rPr>
              <a:t>	LAB = NIST</a:t>
            </a:r>
          </a:p>
          <a:p>
            <a:pPr>
              <a:lnSpc>
                <a:spcPct val="80000"/>
              </a:lnSpc>
              <a:buFont typeface="Monotype Sorts" pitchFamily="2" charset="2"/>
              <a:buNone/>
            </a:pPr>
            <a:r>
              <a:rPr lang="en-US" sz="1000">
                <a:solidFill>
                  <a:schemeClr val="bg2"/>
                </a:solidFill>
                <a:effectLst/>
                <a:latin typeface="Courier New" pitchFamily="49" charset="0"/>
              </a:rPr>
              <a:t>	X = -1288398.27 m</a:t>
            </a:r>
          </a:p>
          <a:p>
            <a:pPr>
              <a:lnSpc>
                <a:spcPct val="80000"/>
              </a:lnSpc>
              <a:buFont typeface="Monotype Sorts" pitchFamily="2" charset="2"/>
              <a:buNone/>
            </a:pPr>
            <a:r>
              <a:rPr lang="en-US" sz="1000">
                <a:solidFill>
                  <a:schemeClr val="bg2"/>
                </a:solidFill>
                <a:effectLst/>
                <a:latin typeface="Courier New" pitchFamily="49" charset="0"/>
              </a:rPr>
              <a:t>	Y = -4721698.10 m</a:t>
            </a:r>
          </a:p>
          <a:p>
            <a:pPr>
              <a:lnSpc>
                <a:spcPct val="80000"/>
              </a:lnSpc>
              <a:buFont typeface="Monotype Sorts" pitchFamily="2" charset="2"/>
              <a:buNone/>
            </a:pPr>
            <a:r>
              <a:rPr lang="en-US" sz="1000">
                <a:solidFill>
                  <a:schemeClr val="bg2"/>
                </a:solidFill>
                <a:effectLst/>
                <a:latin typeface="Courier New" pitchFamily="49" charset="0"/>
              </a:rPr>
              <a:t>	Z = +4078625.68 m</a:t>
            </a:r>
          </a:p>
          <a:p>
            <a:pPr>
              <a:lnSpc>
                <a:spcPct val="80000"/>
              </a:lnSpc>
              <a:buFont typeface="Monotype Sorts" pitchFamily="2" charset="2"/>
              <a:buNone/>
            </a:pPr>
            <a:r>
              <a:rPr lang="en-US" sz="1000">
                <a:solidFill>
                  <a:schemeClr val="bg2"/>
                </a:solidFill>
                <a:effectLst/>
                <a:latin typeface="Courier New" pitchFamily="49" charset="0"/>
              </a:rPr>
              <a:t>	FRAME = ITRF....</a:t>
            </a:r>
          </a:p>
          <a:p>
            <a:pPr>
              <a:lnSpc>
                <a:spcPct val="80000"/>
              </a:lnSpc>
              <a:buFont typeface="Monotype Sorts" pitchFamily="2" charset="2"/>
              <a:buNone/>
            </a:pPr>
            <a:r>
              <a:rPr lang="en-US" sz="1000">
                <a:solidFill>
                  <a:schemeClr val="bg2"/>
                </a:solidFill>
                <a:effectLst/>
                <a:latin typeface="Courier New" pitchFamily="49" charset="0"/>
              </a:rPr>
              <a:t>	COMMENTS = NO COMMENTS..............</a:t>
            </a:r>
          </a:p>
          <a:p>
            <a:pPr>
              <a:lnSpc>
                <a:spcPct val="80000"/>
              </a:lnSpc>
              <a:buFont typeface="Monotype Sorts" pitchFamily="2" charset="2"/>
              <a:buNone/>
            </a:pPr>
            <a:r>
              <a:rPr lang="en-US" sz="1000">
                <a:solidFill>
                  <a:schemeClr val="bg2"/>
                </a:solidFill>
                <a:effectLst/>
                <a:latin typeface="Courier New" pitchFamily="49" charset="0"/>
              </a:rPr>
              <a:t>	INT DLY = 53.0 ns</a:t>
            </a:r>
          </a:p>
          <a:p>
            <a:pPr>
              <a:lnSpc>
                <a:spcPct val="80000"/>
              </a:lnSpc>
              <a:buFont typeface="Monotype Sorts" pitchFamily="2" charset="2"/>
              <a:buNone/>
            </a:pPr>
            <a:r>
              <a:rPr lang="en-US" sz="1000">
                <a:solidFill>
                  <a:schemeClr val="bg2"/>
                </a:solidFill>
                <a:effectLst/>
                <a:latin typeface="Courier New" pitchFamily="49" charset="0"/>
              </a:rPr>
              <a:t>	CAB DLY = 0199.9 ns</a:t>
            </a:r>
          </a:p>
          <a:p>
            <a:pPr>
              <a:lnSpc>
                <a:spcPct val="80000"/>
              </a:lnSpc>
              <a:buFont typeface="Monotype Sorts" pitchFamily="2" charset="2"/>
              <a:buNone/>
            </a:pPr>
            <a:r>
              <a:rPr lang="en-US" sz="1000">
                <a:solidFill>
                  <a:schemeClr val="bg2"/>
                </a:solidFill>
                <a:effectLst/>
                <a:latin typeface="Courier New" pitchFamily="49" charset="0"/>
              </a:rPr>
              <a:t>	REF DLY = 0066.7 ns</a:t>
            </a:r>
          </a:p>
          <a:p>
            <a:pPr>
              <a:lnSpc>
                <a:spcPct val="80000"/>
              </a:lnSpc>
              <a:buFont typeface="Monotype Sorts" pitchFamily="2" charset="2"/>
              <a:buNone/>
            </a:pPr>
            <a:r>
              <a:rPr lang="en-US" sz="1000">
                <a:solidFill>
                  <a:schemeClr val="bg2"/>
                </a:solidFill>
                <a:effectLst/>
                <a:latin typeface="Courier New" pitchFamily="49" charset="0"/>
              </a:rPr>
              <a:t>	REF = UTCNIST</a:t>
            </a:r>
          </a:p>
          <a:p>
            <a:pPr>
              <a:lnSpc>
                <a:spcPct val="80000"/>
              </a:lnSpc>
              <a:buFont typeface="Monotype Sorts" pitchFamily="2" charset="2"/>
              <a:buNone/>
            </a:pPr>
            <a:r>
              <a:rPr lang="en-US" sz="1000">
                <a:solidFill>
                  <a:schemeClr val="bg2"/>
                </a:solidFill>
                <a:effectLst/>
                <a:latin typeface="Courier New" pitchFamily="49" charset="0"/>
              </a:rPr>
              <a:t>	CKSUM = 74</a:t>
            </a:r>
          </a:p>
          <a:p>
            <a:pPr>
              <a:lnSpc>
                <a:spcPct val="80000"/>
              </a:lnSpc>
              <a:buFont typeface="Monotype Sorts" pitchFamily="2" charset="2"/>
              <a:buNone/>
            </a:pPr>
            <a:r>
              <a:rPr lang="en-US" sz="1000">
                <a:solidFill>
                  <a:schemeClr val="bg2"/>
                </a:solidFill>
                <a:effectLst/>
                <a:latin typeface="Courier New" pitchFamily="49" charset="0"/>
              </a:rPr>
              <a:t> </a:t>
            </a:r>
          </a:p>
          <a:p>
            <a:pPr>
              <a:lnSpc>
                <a:spcPct val="80000"/>
              </a:lnSpc>
              <a:buFont typeface="Monotype Sorts" pitchFamily="2" charset="2"/>
              <a:buNone/>
            </a:pPr>
            <a:r>
              <a:rPr lang="en-US" sz="1000">
                <a:solidFill>
                  <a:schemeClr val="bg2"/>
                </a:solidFill>
                <a:effectLst/>
                <a:latin typeface="Courier New" pitchFamily="49" charset="0"/>
              </a:rPr>
              <a:t>	PRN CL  MJD  STTIME TRKL ELV AZTH   REFSV      SRSV     REFGPS    SRGPS  DSG IOE MDTR SMDT MDIO SMDI CK</a:t>
            </a:r>
          </a:p>
          <a:p>
            <a:pPr>
              <a:lnSpc>
                <a:spcPct val="80000"/>
              </a:lnSpc>
              <a:buFont typeface="Monotype Sorts" pitchFamily="2" charset="2"/>
              <a:buNone/>
            </a:pPr>
            <a:r>
              <a:rPr lang="en-US" sz="1000">
                <a:solidFill>
                  <a:schemeClr val="bg2"/>
                </a:solidFill>
                <a:effectLst/>
                <a:latin typeface="Courier New" pitchFamily="49" charset="0"/>
              </a:rPr>
              <a:t>	             hhmmss  s  .1dg .1dg    .1ns     .1ps/s     .1ns    .1ps/s .1ns     .1ns.1ps/s.1ns.1ps/s  </a:t>
            </a:r>
          </a:p>
          <a:p>
            <a:pPr>
              <a:lnSpc>
                <a:spcPct val="80000"/>
              </a:lnSpc>
              <a:buFont typeface="Monotype Sorts" pitchFamily="2" charset="2"/>
              <a:buNone/>
            </a:pPr>
            <a:r>
              <a:rPr lang="en-US" sz="1000">
                <a:solidFill>
                  <a:schemeClr val="bg2"/>
                </a:solidFill>
                <a:effectLst/>
                <a:latin typeface="Courier New" pitchFamily="49" charset="0"/>
              </a:rPr>
              <a:t>	  3 08 51655 105800  780 380  760    -1058301  -1131        -571  -1098  415 163  107   +2   76   +0 02</a:t>
            </a:r>
          </a:p>
          <a:p>
            <a:pPr>
              <a:lnSpc>
                <a:spcPct val="80000"/>
              </a:lnSpc>
              <a:buFont typeface="Monotype Sorts" pitchFamily="2" charset="2"/>
              <a:buNone/>
            </a:pPr>
            <a:r>
              <a:rPr lang="en-US" sz="1000">
                <a:solidFill>
                  <a:schemeClr val="bg2"/>
                </a:solidFill>
                <a:effectLst/>
                <a:latin typeface="Courier New" pitchFamily="49" charset="0"/>
              </a:rPr>
              <a:t>	  8 32 51655 111400  780 319 2933    -7071115  -3061        -246  -3082  290 074  125  -20   85   -9 34</a:t>
            </a:r>
          </a:p>
          <a:p>
            <a:pPr>
              <a:lnSpc>
                <a:spcPct val="80000"/>
              </a:lnSpc>
              <a:buFont typeface="Monotype Sorts" pitchFamily="2" charset="2"/>
              <a:buNone/>
            </a:pPr>
            <a:r>
              <a:rPr lang="en-US" sz="1000">
                <a:solidFill>
                  <a:schemeClr val="bg2"/>
                </a:solidFill>
                <a:effectLst/>
                <a:latin typeface="Courier New" pitchFamily="49" charset="0"/>
              </a:rPr>
              <a:t>	 13 28 51655 113000  780 415 3083    +6965884    -30         -94   -241  625 019  100  -12   71   -7 FB</a:t>
            </a:r>
          </a:p>
          <a:p>
            <a:pPr>
              <a:lnSpc>
                <a:spcPct val="80000"/>
              </a:lnSpc>
              <a:buFont typeface="Monotype Sorts" pitchFamily="2" charset="2"/>
              <a:buNone/>
            </a:pPr>
            <a:r>
              <a:rPr lang="en-US" sz="1000">
                <a:solidFill>
                  <a:schemeClr val="bg2"/>
                </a:solidFill>
                <a:effectLst/>
                <a:latin typeface="Courier New" pitchFamily="49" charset="0"/>
              </a:rPr>
              <a:t>	  3 74 51655 114600  780 296  530    -1058331   +929        -503   +962  470 163  133  +19   92  +24 17</a:t>
            </a:r>
          </a:p>
          <a:p>
            <a:pPr>
              <a:lnSpc>
                <a:spcPct val="80000"/>
              </a:lnSpc>
              <a:buFont typeface="Monotype Sorts" pitchFamily="2" charset="2"/>
              <a:buNone/>
            </a:pPr>
            <a:r>
              <a:rPr lang="en-US" sz="1000">
                <a:solidFill>
                  <a:schemeClr val="bg2"/>
                </a:solidFill>
                <a:effectLst/>
                <a:latin typeface="Courier New" pitchFamily="49" charset="0"/>
              </a:rPr>
              <a:t>	 31 08 51655 121800  780 498  706       -7572   -400        -197   -390  470 180   87   +4   99  +14 DD</a:t>
            </a:r>
          </a:p>
          <a:p>
            <a:pPr>
              <a:lnSpc>
                <a:spcPct val="80000"/>
              </a:lnSpc>
              <a:buFont typeface="Monotype Sorts" pitchFamily="2" charset="2"/>
              <a:buNone/>
            </a:pPr>
            <a:r>
              <a:rPr lang="en-US" sz="1000">
                <a:solidFill>
                  <a:schemeClr val="bg2"/>
                </a:solidFill>
                <a:effectLst/>
                <a:latin typeface="Courier New" pitchFamily="49" charset="0"/>
              </a:rPr>
              <a:t>	 13 32 51655 123400  780 569 2693    +6966345   +171        -440    -40  424 011   79   +0   90   +9 F0</a:t>
            </a:r>
          </a:p>
          <a:p>
            <a:pPr>
              <a:lnSpc>
                <a:spcPct val="80000"/>
              </a:lnSpc>
              <a:buFont typeface="Monotype Sorts" pitchFamily="2" charset="2"/>
              <a:buNone/>
            </a:pPr>
            <a:r>
              <a:rPr lang="en-US" sz="1000">
                <a:solidFill>
                  <a:schemeClr val="bg2"/>
                </a:solidFill>
                <a:effectLst/>
                <a:latin typeface="Courier New" pitchFamily="49" charset="0"/>
              </a:rPr>
              <a:t>	 18 68 51655 125000  780 279 1829     -341335    +18        -132    +22  698 182  141  +35  152  +44 16</a:t>
            </a:r>
          </a:p>
          <a:p>
            <a:pPr>
              <a:lnSpc>
                <a:spcPct val="80000"/>
              </a:lnSpc>
              <a:buFont typeface="Monotype Sorts" pitchFamily="2" charset="2"/>
              <a:buNone/>
            </a:pPr>
            <a:r>
              <a:rPr lang="en-US" sz="1000">
                <a:solidFill>
                  <a:schemeClr val="bg2"/>
                </a:solidFill>
                <a:effectLst/>
                <a:latin typeface="Courier New" pitchFamily="49" charset="0"/>
              </a:rPr>
              <a:t>	 31 74 51655 132200  780 283  472       -7436  +2669         -73  +2678  441 206  139  +29  190  +36 24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9" name="Rectangle 3"/>
          <p:cNvSpPr>
            <a:spLocks noChangeArrowheads="1"/>
          </p:cNvSpPr>
          <p:nvPr/>
        </p:nvSpPr>
        <p:spPr bwMode="auto">
          <a:xfrm>
            <a:off x="457200" y="228600"/>
            <a:ext cx="822960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r>
              <a:rPr lang="en-US" sz="3200" baseline="0" dirty="0">
                <a:solidFill>
                  <a:schemeClr val="bg2"/>
                </a:solidFill>
                <a:latin typeface="Tahoma" pitchFamily="34" charset="0"/>
              </a:rPr>
              <a:t>The purpose of RMOs</a:t>
            </a:r>
            <a:endParaRPr lang="en-US" sz="3200" baseline="0" dirty="0">
              <a:solidFill>
                <a:schemeClr val="bg2"/>
              </a:solidFill>
              <a:effectLst>
                <a:outerShdw blurRad="38100" dist="38100" dir="2700000" algn="tl">
                  <a:srgbClr val="C0C0C0"/>
                </a:outerShdw>
              </a:effectLst>
              <a:latin typeface="Tahoma" pitchFamily="34" charset="0"/>
            </a:endParaRPr>
          </a:p>
        </p:txBody>
      </p:sp>
      <p:sp>
        <p:nvSpPr>
          <p:cNvPr id="1729540" name="Rectangle 4"/>
          <p:cNvSpPr>
            <a:spLocks noChangeArrowheads="1"/>
          </p:cNvSpPr>
          <p:nvPr/>
        </p:nvSpPr>
        <p:spPr bwMode="auto">
          <a:xfrm>
            <a:off x="320749" y="850605"/>
            <a:ext cx="44196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buClr>
                <a:schemeClr val="bg1"/>
              </a:buClr>
              <a:buFont typeface="Monotype Sorts" pitchFamily="2" charset="2"/>
              <a:buChar char="n"/>
            </a:pPr>
            <a:r>
              <a:rPr lang="en-US" sz="1400" baseline="0" dirty="0">
                <a:solidFill>
                  <a:srgbClr val="000000"/>
                </a:solidFill>
              </a:rPr>
              <a:t>The International Bureau of Weights and Measures (BIPM) works to ensure the worldwide uniformity of measurements and their traceability to the International System of Units (SI).  This allows the measurements made in one country to be accepted and trusted in other countries, which is important for international trade.</a:t>
            </a:r>
          </a:p>
          <a:p>
            <a:pPr marL="342900" indent="-342900" algn="l">
              <a:buClr>
                <a:schemeClr val="bg1"/>
              </a:buClr>
              <a:buFont typeface="Monotype Sorts" pitchFamily="2" charset="2"/>
              <a:buNone/>
            </a:pPr>
            <a:endParaRPr lang="en-US" sz="1400" baseline="0" dirty="0">
              <a:solidFill>
                <a:srgbClr val="000000"/>
              </a:solidFill>
            </a:endParaRPr>
          </a:p>
          <a:p>
            <a:pPr marL="342900" indent="-342900" algn="l">
              <a:buClr>
                <a:schemeClr val="bg1"/>
              </a:buClr>
              <a:buFont typeface="Monotype Sorts" pitchFamily="2" charset="2"/>
              <a:buChar char="n"/>
            </a:pPr>
            <a:r>
              <a:rPr lang="en-US" sz="1400" baseline="0" dirty="0">
                <a:solidFill>
                  <a:srgbClr val="000000"/>
                </a:solidFill>
              </a:rPr>
              <a:t>The BIPM expects RMOs to review the quality systems of NMIs, and their calibration and measurement capabilities (CMCs).  RMOs should also:</a:t>
            </a:r>
          </a:p>
          <a:p>
            <a:pPr marL="342900" indent="-342900" algn="l">
              <a:buClr>
                <a:schemeClr val="bg1"/>
              </a:buClr>
              <a:buFont typeface="Monotype Sorts" pitchFamily="2" charset="2"/>
              <a:buNone/>
            </a:pPr>
            <a:endParaRPr lang="en-US" sz="1400" baseline="0" dirty="0">
              <a:solidFill>
                <a:srgbClr val="000000"/>
              </a:solidFill>
            </a:endParaRPr>
          </a:p>
          <a:p>
            <a:pPr marL="742950" lvl="1" indent="-285750" algn="l">
              <a:spcBef>
                <a:spcPct val="20000"/>
              </a:spcBef>
              <a:buClr>
                <a:schemeClr val="folHlink"/>
              </a:buClr>
              <a:buSzPct val="75000"/>
              <a:buFont typeface="Monotype Sorts" pitchFamily="2" charset="2"/>
              <a:buChar char="u"/>
            </a:pPr>
            <a:r>
              <a:rPr lang="en-US" sz="1600" b="1" baseline="0" dirty="0">
                <a:solidFill>
                  <a:schemeClr val="bg1"/>
                </a:solidFill>
              </a:rPr>
              <a:t>Organize regional comparisons to supplement the BIPM key comparisons so that more nations can establish traceability to the SI.  This </a:t>
            </a:r>
            <a:r>
              <a:rPr lang="en-US" sz="1600" b="1" baseline="0" dirty="0" smtClean="0">
                <a:solidFill>
                  <a:schemeClr val="bg1"/>
                </a:solidFill>
              </a:rPr>
              <a:t>was the primary goal of the SIM Time and Frequency</a:t>
            </a:r>
            <a:r>
              <a:rPr lang="en-US" sz="1600" b="1" dirty="0" smtClean="0">
                <a:solidFill>
                  <a:schemeClr val="bg1"/>
                </a:solidFill>
              </a:rPr>
              <a:t> Metrology Working Group when we began work in 2005.  We needed a way to compare the time and frequency standards located across a very large geographic region.</a:t>
            </a:r>
          </a:p>
          <a:p>
            <a:pPr marL="742950" lvl="1" indent="-285750" algn="l">
              <a:spcBef>
                <a:spcPct val="20000"/>
              </a:spcBef>
              <a:buClr>
                <a:schemeClr val="folHlink"/>
              </a:buClr>
              <a:buSzPct val="75000"/>
              <a:buFont typeface="Monotype Sorts" pitchFamily="2" charset="2"/>
              <a:buChar char="u"/>
            </a:pPr>
            <a:endParaRPr lang="en-US" sz="1600" b="1" baseline="0" dirty="0">
              <a:solidFill>
                <a:schemeClr val="bg1"/>
              </a:solidFill>
            </a:endParaRPr>
          </a:p>
          <a:p>
            <a:pPr marL="742950" lvl="1" indent="-285750" algn="l">
              <a:spcBef>
                <a:spcPct val="20000"/>
              </a:spcBef>
              <a:buClr>
                <a:schemeClr val="folHlink"/>
              </a:buClr>
              <a:buSzPct val="75000"/>
              <a:buFont typeface="Monotype Sorts" pitchFamily="2" charset="2"/>
              <a:buChar char="u"/>
            </a:pPr>
            <a:endParaRPr lang="en-US" sz="1600" b="1" baseline="0" dirty="0">
              <a:solidFill>
                <a:schemeClr val="bg1"/>
              </a:solidFill>
            </a:endParaRPr>
          </a:p>
          <a:p>
            <a:pPr marL="742950" lvl="1" indent="-285750" algn="l">
              <a:buClr>
                <a:schemeClr val="bg1"/>
              </a:buClr>
              <a:buFont typeface="Monotype Sorts" pitchFamily="2" charset="2"/>
              <a:buNone/>
            </a:pPr>
            <a:endParaRPr lang="en-US" sz="1600" b="1" baseline="0" dirty="0">
              <a:solidFill>
                <a:schemeClr val="bg1"/>
              </a:solidFill>
            </a:endParaRPr>
          </a:p>
        </p:txBody>
      </p:sp>
      <p:pic>
        <p:nvPicPr>
          <p:cNvPr id="1729541" name="Picture 5" descr="euram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191000"/>
            <a:ext cx="2311400" cy="1092200"/>
          </a:xfrm>
          <a:prstGeom prst="rect">
            <a:avLst/>
          </a:prstGeom>
          <a:noFill/>
          <a:extLst>
            <a:ext uri="{909E8E84-426E-40DD-AFC4-6F175D3DCCD1}">
              <a14:hiddenFill xmlns:a14="http://schemas.microsoft.com/office/drawing/2010/main">
                <a:solidFill>
                  <a:srgbClr val="FFFFFF"/>
                </a:solidFill>
              </a14:hiddenFill>
            </a:ext>
          </a:extLst>
        </p:spPr>
      </p:pic>
      <p:pic>
        <p:nvPicPr>
          <p:cNvPr id="1729543" name="Picture 7" descr="ap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505200"/>
            <a:ext cx="2181225" cy="528638"/>
          </a:xfrm>
          <a:prstGeom prst="rect">
            <a:avLst/>
          </a:prstGeom>
          <a:noFill/>
          <a:extLst>
            <a:ext uri="{909E8E84-426E-40DD-AFC4-6F175D3DCCD1}">
              <a14:hiddenFill xmlns:a14="http://schemas.microsoft.com/office/drawing/2010/main">
                <a:solidFill>
                  <a:srgbClr val="FFFFFF"/>
                </a:solidFill>
              </a14:hiddenFill>
            </a:ext>
          </a:extLst>
        </p:spPr>
      </p:pic>
      <p:pic>
        <p:nvPicPr>
          <p:cNvPr id="1729544" name="Picture 8" descr="coo_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419600"/>
            <a:ext cx="1266825" cy="625475"/>
          </a:xfrm>
          <a:prstGeom prst="rect">
            <a:avLst/>
          </a:prstGeom>
          <a:noFill/>
          <a:extLst>
            <a:ext uri="{909E8E84-426E-40DD-AFC4-6F175D3DCCD1}">
              <a14:hiddenFill xmlns:a14="http://schemas.microsoft.com/office/drawing/2010/main">
                <a:solidFill>
                  <a:srgbClr val="FFFFFF"/>
                </a:solidFill>
              </a14:hiddenFill>
            </a:ext>
          </a:extLst>
        </p:spPr>
      </p:pic>
      <p:pic>
        <p:nvPicPr>
          <p:cNvPr id="1729546" name="Picture 10" descr="afrimet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410200"/>
            <a:ext cx="2962275" cy="704850"/>
          </a:xfrm>
          <a:prstGeom prst="rect">
            <a:avLst/>
          </a:prstGeom>
          <a:noFill/>
          <a:extLst>
            <a:ext uri="{909E8E84-426E-40DD-AFC4-6F175D3DCCD1}">
              <a14:hiddenFill xmlns:a14="http://schemas.microsoft.com/office/drawing/2010/main">
                <a:solidFill>
                  <a:srgbClr val="FFFFFF"/>
                </a:solidFill>
              </a14:hiddenFill>
            </a:ext>
          </a:extLst>
        </p:spPr>
      </p:pic>
      <p:pic>
        <p:nvPicPr>
          <p:cNvPr id="1729547" name="Picture 11" descr="sim_logo_20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838200"/>
            <a:ext cx="3429000" cy="274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017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6392" name="Line 8"/>
          <p:cNvSpPr>
            <a:spLocks noChangeShapeType="1"/>
          </p:cNvSpPr>
          <p:nvPr/>
        </p:nvSpPr>
        <p:spPr bwMode="auto">
          <a:xfrm>
            <a:off x="990600" y="5181600"/>
            <a:ext cx="990600" cy="152400"/>
          </a:xfrm>
          <a:prstGeom prst="line">
            <a:avLst/>
          </a:prstGeom>
          <a:noFill/>
          <a:ln w="12700">
            <a:noFill/>
            <a:round/>
            <a:headEnd/>
            <a:tailEnd type="triangle" w="med" len="med"/>
          </a:ln>
          <a:effectLst>
            <a:outerShdw dist="35921" dir="2700000" algn="ctr" rotWithShape="0">
              <a:srgbClr val="000000"/>
            </a:outerShdw>
          </a:effectLst>
        </p:spPr>
        <p:txBody>
          <a:bodyPr lIns="90488" tIns="44450" rIns="90488" bIns="44450" anchor="ctr"/>
          <a:lstStyle/>
          <a:p>
            <a:pPr algn="l" eaLnBrk="1" hangingPunct="1">
              <a:defRPr/>
            </a:pPr>
            <a:endParaRPr lang="en-US" sz="1800">
              <a:solidFill>
                <a:schemeClr val="tx1"/>
              </a:solidFill>
            </a:endParaRPr>
          </a:p>
        </p:txBody>
      </p:sp>
      <p:sp>
        <p:nvSpPr>
          <p:cNvPr id="1296393" name="Line 9"/>
          <p:cNvSpPr>
            <a:spLocks noChangeShapeType="1"/>
          </p:cNvSpPr>
          <p:nvPr/>
        </p:nvSpPr>
        <p:spPr bwMode="auto">
          <a:xfrm>
            <a:off x="990600" y="5029200"/>
            <a:ext cx="1066800" cy="304800"/>
          </a:xfrm>
          <a:prstGeom prst="line">
            <a:avLst/>
          </a:prstGeom>
          <a:noFill/>
          <a:ln w="12700">
            <a:noFill/>
            <a:round/>
            <a:headEnd/>
            <a:tailEnd type="triangle" w="med" len="med"/>
          </a:ln>
          <a:effectLst>
            <a:outerShdw dist="35921" dir="2700000" algn="ctr" rotWithShape="0">
              <a:srgbClr val="000000"/>
            </a:outerShdw>
          </a:effectLst>
        </p:spPr>
        <p:txBody>
          <a:bodyPr lIns="90488" tIns="44450" rIns="90488" bIns="44450" anchor="ctr"/>
          <a:lstStyle/>
          <a:p>
            <a:pPr algn="l" eaLnBrk="1" hangingPunct="1">
              <a:defRPr/>
            </a:pPr>
            <a:endParaRPr lang="en-US" sz="1800">
              <a:solidFill>
                <a:schemeClr val="tx1"/>
              </a:solidFill>
            </a:endParaRPr>
          </a:p>
        </p:txBody>
      </p:sp>
      <p:sp>
        <p:nvSpPr>
          <p:cNvPr id="1296394" name="Oval 10"/>
          <p:cNvSpPr>
            <a:spLocks noChangeArrowheads="1"/>
          </p:cNvSpPr>
          <p:nvPr/>
        </p:nvSpPr>
        <p:spPr bwMode="auto">
          <a:xfrm>
            <a:off x="990600" y="4648200"/>
            <a:ext cx="3581400" cy="1066800"/>
          </a:xfrm>
          <a:prstGeom prst="ellipse">
            <a:avLst/>
          </a:prstGeom>
          <a:noFill/>
          <a:ln w="12700">
            <a:noFill/>
            <a:round/>
            <a:headEnd/>
            <a:tailEnd/>
          </a:ln>
          <a:effectLst>
            <a:outerShdw dist="35921" dir="2700000" algn="ctr" rotWithShape="0">
              <a:srgbClr val="000000"/>
            </a:outerShdw>
          </a:effectLst>
        </p:spPr>
        <p:txBody>
          <a:bodyPr wrap="none" lIns="90488" tIns="44450" rIns="90488" bIns="44450" anchor="ctr"/>
          <a:lstStyle/>
          <a:p>
            <a:pPr algn="l" eaLnBrk="1" hangingPunct="1">
              <a:defRPr/>
            </a:pPr>
            <a:endParaRPr lang="en-US" sz="1800">
              <a:solidFill>
                <a:schemeClr val="tx1"/>
              </a:solidFill>
            </a:endParaRPr>
          </a:p>
        </p:txBody>
      </p:sp>
      <p:sp>
        <p:nvSpPr>
          <p:cNvPr id="1296395" name="Oval 11"/>
          <p:cNvSpPr>
            <a:spLocks noChangeArrowheads="1"/>
          </p:cNvSpPr>
          <p:nvPr/>
        </p:nvSpPr>
        <p:spPr bwMode="auto">
          <a:xfrm>
            <a:off x="1524000" y="4572000"/>
            <a:ext cx="6629400" cy="1524000"/>
          </a:xfrm>
          <a:prstGeom prst="ellipse">
            <a:avLst/>
          </a:prstGeom>
          <a:noFill/>
          <a:ln w="12700">
            <a:noFill/>
            <a:round/>
            <a:headEnd/>
            <a:tailEnd/>
          </a:ln>
          <a:effectLst>
            <a:outerShdw dist="35921" dir="2700000" algn="ctr" rotWithShape="0">
              <a:srgbClr val="000000"/>
            </a:outerShdw>
          </a:effectLst>
        </p:spPr>
        <p:txBody>
          <a:bodyPr wrap="none" lIns="90488" tIns="44450" rIns="90488" bIns="44450" anchor="ctr"/>
          <a:lstStyle/>
          <a:p>
            <a:pPr algn="l" eaLnBrk="1" hangingPunct="1">
              <a:defRPr/>
            </a:pPr>
            <a:endParaRPr lang="en-US" sz="1800">
              <a:solidFill>
                <a:schemeClr val="tx1"/>
              </a:solidFill>
            </a:endParaRPr>
          </a:p>
        </p:txBody>
      </p:sp>
      <p:sp>
        <p:nvSpPr>
          <p:cNvPr id="2145289" name="Rectangle 9"/>
          <p:cNvSpPr>
            <a:spLocks noChangeArrowheads="1"/>
          </p:cNvSpPr>
          <p:nvPr/>
        </p:nvSpPr>
        <p:spPr bwMode="auto">
          <a:xfrm>
            <a:off x="6019800" y="914400"/>
            <a:ext cx="2819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buClr>
                <a:schemeClr val="bg1"/>
              </a:buClr>
              <a:buFont typeface="Monotype Sorts" pitchFamily="2" charset="2"/>
              <a:buChar char="n"/>
            </a:pPr>
            <a:r>
              <a:rPr lang="en-US" sz="1600" dirty="0">
                <a:solidFill>
                  <a:srgbClr val="000000"/>
                </a:solidFill>
              </a:rPr>
              <a:t>Published monthly, it contains the results of the BIPM key comparisons</a:t>
            </a:r>
          </a:p>
          <a:p>
            <a:pPr marL="342900" indent="-342900" algn="l">
              <a:buClr>
                <a:schemeClr val="bg1"/>
              </a:buClr>
              <a:buFont typeface="Monotype Sorts" pitchFamily="2" charset="2"/>
              <a:buNone/>
            </a:pPr>
            <a:endParaRPr lang="en-US" sz="1600" dirty="0">
              <a:solidFill>
                <a:srgbClr val="000000"/>
              </a:solidFill>
            </a:endParaRPr>
          </a:p>
          <a:p>
            <a:pPr marL="342900" indent="-342900" algn="l">
              <a:buClr>
                <a:schemeClr val="bg1"/>
              </a:buClr>
              <a:buFont typeface="Monotype Sorts" pitchFamily="2" charset="2"/>
              <a:buChar char="n"/>
            </a:pPr>
            <a:r>
              <a:rPr lang="en-US" sz="1600" dirty="0">
                <a:solidFill>
                  <a:srgbClr val="000000"/>
                </a:solidFill>
              </a:rPr>
              <a:t>Six labs in the SIM network have their standards listed on the Circular-T (Argentina, Brazil, Canada, Mexico, Panama, United States).   </a:t>
            </a:r>
          </a:p>
          <a:p>
            <a:pPr marL="342900" indent="-342900" algn="l">
              <a:buClr>
                <a:schemeClr val="bg1"/>
              </a:buClr>
              <a:buFont typeface="Monotype Sorts" pitchFamily="2" charset="2"/>
              <a:buChar char="n"/>
            </a:pPr>
            <a:endParaRPr lang="en-US" sz="1600" dirty="0">
              <a:solidFill>
                <a:srgbClr val="000000"/>
              </a:solidFill>
            </a:endParaRPr>
          </a:p>
          <a:p>
            <a:pPr marL="342900" indent="-342900" algn="l">
              <a:buClr>
                <a:schemeClr val="bg1"/>
              </a:buClr>
              <a:buFont typeface="Monotype Sorts" pitchFamily="2" charset="2"/>
              <a:buChar char="n"/>
            </a:pPr>
            <a:r>
              <a:rPr lang="en-US" sz="1600" dirty="0">
                <a:solidFill>
                  <a:srgbClr val="000000"/>
                </a:solidFill>
              </a:rPr>
              <a:t>The Circular-T numbers are post processed and published two to seven weeks after the measurements</a:t>
            </a:r>
            <a:r>
              <a:rPr lang="en-US" sz="1600" dirty="0" smtClean="0">
                <a:solidFill>
                  <a:srgbClr val="000000"/>
                </a:solidFill>
              </a:rPr>
              <a:t>.</a:t>
            </a:r>
          </a:p>
          <a:p>
            <a:pPr marL="342900" indent="-342900" algn="l">
              <a:buClr>
                <a:schemeClr val="bg1"/>
              </a:buClr>
              <a:buFont typeface="Monotype Sorts" pitchFamily="2" charset="2"/>
              <a:buChar char="n"/>
            </a:pPr>
            <a:endParaRPr lang="en-US" sz="1600" dirty="0">
              <a:solidFill>
                <a:srgbClr val="000000"/>
              </a:solidFill>
            </a:endParaRPr>
          </a:p>
          <a:p>
            <a:pPr marL="342900" indent="-342900" algn="l">
              <a:buClr>
                <a:schemeClr val="bg1"/>
              </a:buClr>
              <a:buFont typeface="Monotype Sorts" pitchFamily="2" charset="2"/>
              <a:buChar char="n"/>
            </a:pPr>
            <a:r>
              <a:rPr lang="en-US" sz="1600" dirty="0" smtClean="0">
                <a:solidFill>
                  <a:srgbClr val="000000"/>
                </a:solidFill>
              </a:rPr>
              <a:t>New “Rapid” UTC (</a:t>
            </a:r>
            <a:r>
              <a:rPr lang="en-US" sz="1600" dirty="0" err="1" smtClean="0">
                <a:solidFill>
                  <a:srgbClr val="000000"/>
                </a:solidFill>
              </a:rPr>
              <a:t>UTCr</a:t>
            </a:r>
            <a:r>
              <a:rPr lang="en-US" sz="1600" dirty="0" smtClean="0">
                <a:solidFill>
                  <a:srgbClr val="000000"/>
                </a:solidFill>
              </a:rPr>
              <a:t>) document is published every week.</a:t>
            </a:r>
            <a:endParaRPr lang="en-US" sz="1600" dirty="0">
              <a:solidFill>
                <a:srgbClr val="000000"/>
              </a:solidFill>
            </a:endParaRPr>
          </a:p>
        </p:txBody>
      </p:sp>
      <p:sp>
        <p:nvSpPr>
          <p:cNvPr id="2145290" name="Rectangle 10"/>
          <p:cNvSpPr>
            <a:spLocks noChangeArrowheads="1"/>
          </p:cNvSpPr>
          <p:nvPr/>
        </p:nvSpPr>
        <p:spPr bwMode="auto">
          <a:xfrm>
            <a:off x="457200" y="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488" tIns="44450" rIns="90488" bIns="44450" anchor="ctr"/>
          <a:lstStyle/>
          <a:p>
            <a:r>
              <a:rPr lang="en-US" sz="2800" dirty="0">
                <a:solidFill>
                  <a:srgbClr val="000000"/>
                </a:solidFill>
                <a:latin typeface="Tahoma" pitchFamily="34" charset="0"/>
              </a:rPr>
              <a:t>BIPM </a:t>
            </a:r>
            <a:r>
              <a:rPr lang="en-US" sz="2800" i="1" dirty="0">
                <a:solidFill>
                  <a:srgbClr val="000000"/>
                </a:solidFill>
                <a:latin typeface="Tahoma" pitchFamily="34" charset="0"/>
              </a:rPr>
              <a:t>Circular T</a:t>
            </a:r>
            <a:r>
              <a:rPr lang="en-US" sz="2800" dirty="0">
                <a:solidFill>
                  <a:srgbClr val="000000"/>
                </a:solidFill>
                <a:latin typeface="Tahoma" pitchFamily="34" charset="0"/>
              </a:rPr>
              <a:t> (www.bipm.org)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524000"/>
            <a:ext cx="5591191"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4818" name="Rectangle 2"/>
          <p:cNvSpPr>
            <a:spLocks noGrp="1" noChangeArrowheads="1"/>
          </p:cNvSpPr>
          <p:nvPr>
            <p:ph type="title"/>
          </p:nvPr>
        </p:nvSpPr>
        <p:spPr bwMode="auto">
          <a:xfrm>
            <a:off x="457200" y="457200"/>
            <a:ext cx="8172450" cy="1143000"/>
          </a:xfrm>
          <a:solidFill>
            <a:srgbClr val="FFFFFF"/>
          </a:solidFill>
          <a:ln/>
          <a:effectLst>
            <a:outerShdw dist="35921" sx="1000" sy="1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682625" algn="l"/>
              </a:tabLst>
            </a:pPr>
            <a:r>
              <a:rPr lang="en-US" sz="3200" dirty="0">
                <a:solidFill>
                  <a:srgbClr val="000000"/>
                </a:solidFill>
                <a:latin typeface="Tahoma" pitchFamily="34" charset="0"/>
              </a:rPr>
              <a:t>BIPM-Compatible </a:t>
            </a:r>
            <a:r>
              <a:rPr lang="en-US" sz="3200" dirty="0" smtClean="0">
                <a:solidFill>
                  <a:srgbClr val="000000"/>
                </a:solidFill>
                <a:latin typeface="Tahoma" pitchFamily="34" charset="0"/>
              </a:rPr>
              <a:t>Time Transfer </a:t>
            </a:r>
            <a:r>
              <a:rPr lang="en-US" sz="3200" dirty="0">
                <a:solidFill>
                  <a:srgbClr val="000000"/>
                </a:solidFill>
                <a:latin typeface="Tahoma" pitchFamily="34" charset="0"/>
              </a:rPr>
              <a:t>Receivers</a:t>
            </a:r>
          </a:p>
        </p:txBody>
      </p:sp>
      <p:sp>
        <p:nvSpPr>
          <p:cNvPr id="1954819" name="Rectangle 3"/>
          <p:cNvSpPr>
            <a:spLocks noGrp="1" noChangeArrowheads="1"/>
          </p:cNvSpPr>
          <p:nvPr>
            <p:ph type="body" idx="1"/>
          </p:nvPr>
        </p:nvSpPr>
        <p:spPr bwMode="auto">
          <a:xfrm>
            <a:off x="609600" y="1828800"/>
            <a:ext cx="7758113" cy="4343400"/>
          </a:xfrm>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lvl="1" indent="0">
              <a:lnSpc>
                <a:spcPct val="80000"/>
              </a:lnSpc>
              <a:spcBef>
                <a:spcPct val="30000"/>
              </a:spcBef>
              <a:buClr>
                <a:schemeClr val="bg1"/>
              </a:buClr>
              <a:buSzPct val="130000"/>
              <a:buFont typeface="Wingdings" pitchFamily="2" charset="2"/>
              <a:buNone/>
            </a:pPr>
            <a:r>
              <a:rPr lang="en-US" sz="2000" dirty="0" smtClean="0">
                <a:solidFill>
                  <a:schemeClr val="bg2"/>
                </a:solidFill>
                <a:effectLst/>
              </a:rPr>
              <a:t>There </a:t>
            </a:r>
            <a:r>
              <a:rPr lang="en-US" sz="2000" dirty="0">
                <a:solidFill>
                  <a:schemeClr val="bg2"/>
                </a:solidFill>
                <a:effectLst/>
              </a:rPr>
              <a:t>are a few </a:t>
            </a:r>
            <a:r>
              <a:rPr lang="en-US" sz="2000" dirty="0" smtClean="0">
                <a:solidFill>
                  <a:schemeClr val="bg2"/>
                </a:solidFill>
                <a:effectLst/>
              </a:rPr>
              <a:t>dual frequency (GPS L1 and L2) receivers </a:t>
            </a:r>
            <a:r>
              <a:rPr lang="en-US" sz="2000" dirty="0">
                <a:solidFill>
                  <a:schemeClr val="bg2"/>
                </a:solidFill>
                <a:effectLst/>
              </a:rPr>
              <a:t>that you can buy.  </a:t>
            </a:r>
            <a:r>
              <a:rPr lang="en-US" sz="2000" dirty="0" smtClean="0">
                <a:solidFill>
                  <a:schemeClr val="bg2"/>
                </a:solidFill>
                <a:effectLst/>
              </a:rPr>
              <a:t> They have less noise than the L1 only receivers like the one found in the SIM system.  However, the cost is high, usually between </a:t>
            </a:r>
            <a:r>
              <a:rPr lang="en-US" sz="2000" dirty="0">
                <a:solidFill>
                  <a:schemeClr val="bg2"/>
                </a:solidFill>
                <a:effectLst/>
              </a:rPr>
              <a:t>$15,000 and </a:t>
            </a:r>
            <a:r>
              <a:rPr lang="en-US" sz="2000" dirty="0" smtClean="0">
                <a:solidFill>
                  <a:schemeClr val="bg2"/>
                </a:solidFill>
                <a:effectLst/>
              </a:rPr>
              <a:t>$40,000 </a:t>
            </a:r>
            <a:r>
              <a:rPr lang="en-US" sz="2000" dirty="0">
                <a:solidFill>
                  <a:schemeClr val="bg2"/>
                </a:solidFill>
                <a:effectLst/>
              </a:rPr>
              <a:t>USD.  </a:t>
            </a:r>
          </a:p>
          <a:p>
            <a:pPr lvl="1">
              <a:lnSpc>
                <a:spcPct val="80000"/>
              </a:lnSpc>
              <a:spcBef>
                <a:spcPct val="30000"/>
              </a:spcBef>
              <a:buClr>
                <a:schemeClr val="bg1"/>
              </a:buClr>
              <a:buSzPct val="130000"/>
              <a:buFont typeface="Wingdings" pitchFamily="2" charset="2"/>
              <a:buNone/>
            </a:pPr>
            <a:endParaRPr lang="en-US" sz="2000" dirty="0">
              <a:solidFill>
                <a:schemeClr val="bg2"/>
              </a:solidFill>
              <a:effectLst/>
            </a:endParaRPr>
          </a:p>
          <a:p>
            <a:pPr lvl="1">
              <a:lnSpc>
                <a:spcPct val="80000"/>
              </a:lnSpc>
              <a:spcBef>
                <a:spcPct val="30000"/>
              </a:spcBef>
              <a:buClr>
                <a:schemeClr val="bg1"/>
              </a:buClr>
              <a:buSzPct val="130000"/>
              <a:buFont typeface="Wingdings" pitchFamily="2" charset="2"/>
              <a:buChar char="ü"/>
            </a:pPr>
            <a:r>
              <a:rPr lang="en-US" sz="2000" dirty="0" smtClean="0">
                <a:solidFill>
                  <a:schemeClr val="bg2"/>
                </a:solidFill>
                <a:effectLst/>
              </a:rPr>
              <a:t>AOS </a:t>
            </a:r>
            <a:r>
              <a:rPr lang="en-US" sz="2000" dirty="0">
                <a:solidFill>
                  <a:schemeClr val="bg2"/>
                </a:solidFill>
                <a:effectLst/>
              </a:rPr>
              <a:t>TTS-3 and TTS-4 (dual frequency)</a:t>
            </a:r>
          </a:p>
          <a:p>
            <a:pPr lvl="1">
              <a:lnSpc>
                <a:spcPct val="80000"/>
              </a:lnSpc>
              <a:spcBef>
                <a:spcPct val="30000"/>
              </a:spcBef>
              <a:buClr>
                <a:schemeClr val="bg1"/>
              </a:buClr>
              <a:buSzPct val="130000"/>
              <a:buFont typeface="Wingdings" pitchFamily="2" charset="2"/>
              <a:buChar char="ü"/>
            </a:pPr>
            <a:endParaRPr lang="en-US" sz="2000" dirty="0">
              <a:solidFill>
                <a:schemeClr val="bg2"/>
              </a:solidFill>
              <a:effectLst/>
            </a:endParaRPr>
          </a:p>
          <a:p>
            <a:pPr lvl="1">
              <a:lnSpc>
                <a:spcPct val="80000"/>
              </a:lnSpc>
              <a:spcBef>
                <a:spcPct val="30000"/>
              </a:spcBef>
              <a:buClr>
                <a:schemeClr val="bg1"/>
              </a:buClr>
              <a:buSzPct val="130000"/>
              <a:buFont typeface="Wingdings" pitchFamily="2" charset="2"/>
              <a:buChar char="ü"/>
            </a:pPr>
            <a:r>
              <a:rPr lang="en-US" sz="2000" dirty="0" err="1">
                <a:solidFill>
                  <a:schemeClr val="bg2"/>
                </a:solidFill>
                <a:effectLst/>
              </a:rPr>
              <a:t>Dicom</a:t>
            </a:r>
            <a:r>
              <a:rPr lang="en-US" sz="2000" dirty="0">
                <a:solidFill>
                  <a:schemeClr val="bg2"/>
                </a:solidFill>
                <a:effectLst/>
              </a:rPr>
              <a:t> GTR50 (dual frequency)</a:t>
            </a:r>
          </a:p>
          <a:p>
            <a:pPr lvl="1">
              <a:lnSpc>
                <a:spcPct val="80000"/>
              </a:lnSpc>
              <a:spcBef>
                <a:spcPct val="30000"/>
              </a:spcBef>
              <a:buClr>
                <a:schemeClr val="bg1"/>
              </a:buClr>
              <a:buSzPct val="130000"/>
              <a:buFont typeface="Wingdings" pitchFamily="2" charset="2"/>
              <a:buChar char="ü"/>
            </a:pPr>
            <a:endParaRPr lang="en-US" sz="2000" dirty="0">
              <a:solidFill>
                <a:schemeClr val="bg2"/>
              </a:solidFill>
              <a:effectLst/>
            </a:endParaRPr>
          </a:p>
          <a:p>
            <a:pPr lvl="1">
              <a:lnSpc>
                <a:spcPct val="80000"/>
              </a:lnSpc>
              <a:spcBef>
                <a:spcPct val="30000"/>
              </a:spcBef>
              <a:buClr>
                <a:schemeClr val="bg1"/>
              </a:buClr>
              <a:buSzPct val="130000"/>
              <a:buFont typeface="Wingdings" pitchFamily="2" charset="2"/>
              <a:buChar char="ü"/>
            </a:pPr>
            <a:r>
              <a:rPr lang="en-US" sz="2000" dirty="0">
                <a:solidFill>
                  <a:schemeClr val="bg2"/>
                </a:solidFill>
                <a:effectLst/>
              </a:rPr>
              <a:t>Novatel (dual frequency)</a:t>
            </a:r>
          </a:p>
          <a:p>
            <a:pPr lvl="1">
              <a:lnSpc>
                <a:spcPct val="80000"/>
              </a:lnSpc>
              <a:spcBef>
                <a:spcPct val="30000"/>
              </a:spcBef>
              <a:buClr>
                <a:schemeClr val="bg1"/>
              </a:buClr>
              <a:buSzPct val="130000"/>
              <a:buFont typeface="Wingdings" pitchFamily="2" charset="2"/>
              <a:buChar char="ü"/>
            </a:pPr>
            <a:endParaRPr lang="en-US" sz="2000" dirty="0">
              <a:solidFill>
                <a:schemeClr val="bg2"/>
              </a:solidFill>
              <a:effectLst/>
            </a:endParaRPr>
          </a:p>
          <a:p>
            <a:pPr lvl="1">
              <a:lnSpc>
                <a:spcPct val="80000"/>
              </a:lnSpc>
              <a:spcBef>
                <a:spcPct val="30000"/>
              </a:spcBef>
              <a:buClr>
                <a:schemeClr val="bg1"/>
              </a:buClr>
              <a:buSzPct val="130000"/>
              <a:buFont typeface="Wingdings" pitchFamily="2" charset="2"/>
              <a:buChar char="ü"/>
            </a:pPr>
            <a:r>
              <a:rPr lang="en-US" sz="2000" dirty="0">
                <a:solidFill>
                  <a:schemeClr val="bg2"/>
                </a:solidFill>
                <a:effectLst/>
              </a:rPr>
              <a:t>PolaRx2eTR (dual frequency)</a:t>
            </a:r>
          </a:p>
          <a:p>
            <a:pPr lvl="1">
              <a:lnSpc>
                <a:spcPct val="80000"/>
              </a:lnSpc>
              <a:spcBef>
                <a:spcPct val="30000"/>
              </a:spcBef>
              <a:buClr>
                <a:schemeClr val="bg1"/>
              </a:buClr>
              <a:buSzPct val="130000"/>
              <a:buFont typeface="Wingdings" pitchFamily="2" charset="2"/>
              <a:buChar char="ü"/>
            </a:pPr>
            <a:endParaRPr lang="en-US" sz="2000" dirty="0">
              <a:solidFill>
                <a:schemeClr val="bg2"/>
              </a:solidFill>
              <a:effectLst/>
            </a:endParaRPr>
          </a:p>
          <a:p>
            <a:pPr lvl="1">
              <a:lnSpc>
                <a:spcPct val="80000"/>
              </a:lnSpc>
              <a:spcBef>
                <a:spcPct val="30000"/>
              </a:spcBef>
              <a:buClr>
                <a:schemeClr val="bg1"/>
              </a:buClr>
              <a:buSzPct val="130000"/>
              <a:buFont typeface="Wingdings" pitchFamily="2" charset="2"/>
              <a:buChar char="ü"/>
            </a:pPr>
            <a:endParaRPr lang="en-US" sz="2000" dirty="0">
              <a:solidFill>
                <a:schemeClr val="bg2"/>
              </a:solidFill>
              <a:effectLst/>
            </a:endParaRPr>
          </a:p>
          <a:p>
            <a:pPr>
              <a:lnSpc>
                <a:spcPct val="80000"/>
              </a:lnSpc>
              <a:spcBef>
                <a:spcPct val="30000"/>
              </a:spcBef>
              <a:buClr>
                <a:schemeClr val="bg1"/>
              </a:buClr>
              <a:buSzPct val="130000"/>
              <a:buFont typeface="Wingdings" pitchFamily="2" charset="2"/>
              <a:buChar char="ü"/>
            </a:pPr>
            <a:endParaRPr lang="en-US" sz="2000" dirty="0">
              <a:solidFill>
                <a:schemeClr val="bg2"/>
              </a:solidFill>
              <a:effectLst/>
            </a:endParaRPr>
          </a:p>
        </p:txBody>
      </p:sp>
    </p:spTree>
    <p:extLst>
      <p:ext uri="{BB962C8B-B14F-4D97-AF65-F5344CB8AC3E}">
        <p14:creationId xmlns:p14="http://schemas.microsoft.com/office/powerpoint/2010/main" val="22920539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04" name="Rectangle 4"/>
          <p:cNvSpPr>
            <a:spLocks noChangeArrowheads="1"/>
          </p:cNvSpPr>
          <p:nvPr/>
        </p:nvSpPr>
        <p:spPr bwMode="auto">
          <a:xfrm>
            <a:off x="609600" y="1676400"/>
            <a:ext cx="7848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742950" lvl="1" indent="-285750" algn="l">
              <a:spcBef>
                <a:spcPct val="30000"/>
              </a:spcBef>
              <a:buClr>
                <a:schemeClr val="bg1"/>
              </a:buClr>
              <a:buSzPct val="130000"/>
              <a:buFont typeface="Wingdings" pitchFamily="2" charset="2"/>
              <a:buNone/>
            </a:pPr>
            <a:endParaRPr lang="en-US" sz="2000" baseline="0" dirty="0">
              <a:solidFill>
                <a:schemeClr val="bg2"/>
              </a:solidFill>
            </a:endParaRPr>
          </a:p>
          <a:p>
            <a:pPr marL="342900" indent="-342900" algn="l">
              <a:spcBef>
                <a:spcPct val="20000"/>
              </a:spcBef>
              <a:buClr>
                <a:schemeClr val="bg1"/>
              </a:buClr>
              <a:buSzPct val="75000"/>
              <a:buFont typeface="Monotype Sorts" pitchFamily="2" charset="2"/>
              <a:buChar char="n"/>
            </a:pPr>
            <a:r>
              <a:rPr lang="en-US" sz="2000" baseline="0" dirty="0" smtClean="0">
                <a:solidFill>
                  <a:schemeClr val="bg2"/>
                </a:solidFill>
              </a:rPr>
              <a:t>A new </a:t>
            </a:r>
            <a:r>
              <a:rPr lang="en-US" sz="2000" baseline="0" dirty="0">
                <a:solidFill>
                  <a:schemeClr val="bg2"/>
                </a:solidFill>
              </a:rPr>
              <a:t>CGGTTS receiver </a:t>
            </a:r>
            <a:r>
              <a:rPr lang="en-US" sz="2000" dirty="0" smtClean="0">
                <a:solidFill>
                  <a:schemeClr val="bg2"/>
                </a:solidFill>
              </a:rPr>
              <a:t>will be made available through the SIM TFMWG.</a:t>
            </a:r>
          </a:p>
          <a:p>
            <a:pPr marL="742950" lvl="1" indent="-285750" algn="l">
              <a:spcBef>
                <a:spcPct val="20000"/>
              </a:spcBef>
              <a:buClr>
                <a:schemeClr val="bg1"/>
              </a:buClr>
              <a:buSzPct val="75000"/>
              <a:buFont typeface="Monotype Sorts" pitchFamily="2" charset="2"/>
              <a:buChar char="u"/>
            </a:pPr>
            <a:r>
              <a:rPr lang="en-US" sz="2000" baseline="0" dirty="0" smtClean="0">
                <a:solidFill>
                  <a:schemeClr val="bg2"/>
                </a:solidFill>
              </a:rPr>
              <a:t>The </a:t>
            </a:r>
            <a:r>
              <a:rPr lang="en-US" sz="2000" baseline="0" dirty="0">
                <a:solidFill>
                  <a:schemeClr val="bg2"/>
                </a:solidFill>
              </a:rPr>
              <a:t>currently available receivers cost between $15,000 and </a:t>
            </a:r>
            <a:r>
              <a:rPr lang="en-US" sz="2000" baseline="0" dirty="0" smtClean="0">
                <a:solidFill>
                  <a:schemeClr val="bg2"/>
                </a:solidFill>
              </a:rPr>
              <a:t>$40,000 USD, but are dual frequency.    </a:t>
            </a:r>
            <a:endParaRPr lang="en-US" sz="2000" baseline="0" dirty="0">
              <a:solidFill>
                <a:schemeClr val="bg2"/>
              </a:solidFill>
            </a:endParaRPr>
          </a:p>
          <a:p>
            <a:pPr marL="742950" lvl="1" indent="-285750" algn="l">
              <a:spcBef>
                <a:spcPct val="20000"/>
              </a:spcBef>
              <a:buClr>
                <a:schemeClr val="bg1"/>
              </a:buClr>
              <a:buSzPct val="75000"/>
              <a:buFont typeface="Monotype Sorts" pitchFamily="2" charset="2"/>
              <a:buChar char="u"/>
            </a:pPr>
            <a:r>
              <a:rPr lang="en-US" sz="2000" baseline="0" dirty="0" smtClean="0">
                <a:solidFill>
                  <a:schemeClr val="bg2"/>
                </a:solidFill>
              </a:rPr>
              <a:t>This low-cost receiver</a:t>
            </a:r>
            <a:r>
              <a:rPr lang="en-US" sz="2000" dirty="0" smtClean="0">
                <a:solidFill>
                  <a:schemeClr val="bg2"/>
                </a:solidFill>
              </a:rPr>
              <a:t> is a L1 band only device (12 channels)</a:t>
            </a:r>
          </a:p>
          <a:p>
            <a:pPr marL="742950" lvl="1" indent="-285750" algn="l">
              <a:spcBef>
                <a:spcPct val="20000"/>
              </a:spcBef>
              <a:buClr>
                <a:schemeClr val="bg1"/>
              </a:buClr>
              <a:buSzPct val="75000"/>
              <a:buFont typeface="Monotype Sorts" pitchFamily="2" charset="2"/>
              <a:buChar char="u"/>
            </a:pPr>
            <a:r>
              <a:rPr lang="en-US" sz="2000" baseline="0" dirty="0" smtClean="0">
                <a:solidFill>
                  <a:schemeClr val="bg2"/>
                </a:solidFill>
              </a:rPr>
              <a:t>It</a:t>
            </a:r>
            <a:r>
              <a:rPr lang="en-US" sz="2000" dirty="0" smtClean="0">
                <a:solidFill>
                  <a:schemeClr val="bg2"/>
                </a:solidFill>
              </a:rPr>
              <a:t> will cost about </a:t>
            </a:r>
            <a:r>
              <a:rPr lang="en-US" sz="2000" baseline="0" dirty="0" smtClean="0">
                <a:solidFill>
                  <a:schemeClr val="bg2"/>
                </a:solidFill>
              </a:rPr>
              <a:t>$10,000 </a:t>
            </a:r>
            <a:r>
              <a:rPr lang="en-US" sz="2000" baseline="0" dirty="0">
                <a:solidFill>
                  <a:schemeClr val="bg2"/>
                </a:solidFill>
              </a:rPr>
              <a:t>USD </a:t>
            </a:r>
            <a:r>
              <a:rPr lang="en-US" sz="2000" baseline="0" dirty="0" smtClean="0">
                <a:solidFill>
                  <a:schemeClr val="bg2"/>
                </a:solidFill>
              </a:rPr>
              <a:t>(and perhaps be covered by OAS donations).  </a:t>
            </a:r>
            <a:endParaRPr lang="en-US" sz="2000" baseline="0" dirty="0">
              <a:solidFill>
                <a:schemeClr val="bg2"/>
              </a:solidFill>
            </a:endParaRPr>
          </a:p>
          <a:p>
            <a:pPr marL="742950" lvl="1" indent="-285750" algn="l">
              <a:spcBef>
                <a:spcPct val="20000"/>
              </a:spcBef>
              <a:buClr>
                <a:schemeClr val="bg1"/>
              </a:buClr>
              <a:buSzPct val="75000"/>
              <a:buFont typeface="Monotype Sorts" pitchFamily="2" charset="2"/>
              <a:buChar char="u"/>
            </a:pPr>
            <a:r>
              <a:rPr lang="en-US" sz="2000" baseline="0" dirty="0" smtClean="0">
                <a:solidFill>
                  <a:schemeClr val="bg2"/>
                </a:solidFill>
              </a:rPr>
              <a:t>It </a:t>
            </a:r>
            <a:r>
              <a:rPr lang="en-US" sz="2000" dirty="0" smtClean="0">
                <a:solidFill>
                  <a:schemeClr val="bg2"/>
                </a:solidFill>
              </a:rPr>
              <a:t>is compatible with both UTC and Rapid UTC requirements, and like the SIM system, automatically uploads data.</a:t>
            </a:r>
          </a:p>
          <a:p>
            <a:pPr marL="742950" lvl="1" indent="-285750" algn="l">
              <a:spcBef>
                <a:spcPct val="20000"/>
              </a:spcBef>
              <a:buClr>
                <a:schemeClr val="bg1"/>
              </a:buClr>
              <a:buSzPct val="75000"/>
              <a:buFont typeface="Monotype Sorts" pitchFamily="2" charset="2"/>
              <a:buChar char="u"/>
            </a:pPr>
            <a:r>
              <a:rPr lang="en-US" sz="2000" dirty="0" smtClean="0">
                <a:solidFill>
                  <a:schemeClr val="bg2"/>
                </a:solidFill>
              </a:rPr>
              <a:t>A beta unit is now operating well at INTI in Argentina.</a:t>
            </a:r>
          </a:p>
          <a:p>
            <a:pPr marL="342900" indent="-342900">
              <a:spcBef>
                <a:spcPct val="20000"/>
              </a:spcBef>
              <a:buClr>
                <a:schemeClr val="bg1"/>
              </a:buClr>
              <a:buSzPct val="75000"/>
              <a:buFont typeface="Monotype Sorts" pitchFamily="2" charset="2"/>
              <a:buNone/>
            </a:pPr>
            <a:endParaRPr lang="en-US" sz="2000" b="1" baseline="0" dirty="0">
              <a:solidFill>
                <a:schemeClr val="bg2"/>
              </a:solidFill>
            </a:endParaRPr>
          </a:p>
        </p:txBody>
      </p:sp>
      <p:sp>
        <p:nvSpPr>
          <p:cNvPr id="1945605" name="Rectangle 5"/>
          <p:cNvSpPr>
            <a:spLocks noGrp="1" noChangeArrowheads="1"/>
          </p:cNvSpPr>
          <p:nvPr>
            <p:ph type="title"/>
          </p:nvPr>
        </p:nvSpPr>
        <p:spPr bwMode="auto">
          <a:xfrm>
            <a:off x="742950" y="228600"/>
            <a:ext cx="7715250" cy="1143000"/>
          </a:xfrm>
          <a:solidFill>
            <a:srgbClr val="FFFFFF"/>
          </a:solidFill>
          <a:ln/>
          <a:effectLst>
            <a:outerShdw sx="1000" sy="1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682625" algn="l"/>
              </a:tabLst>
            </a:pPr>
            <a:r>
              <a:rPr lang="en-US" sz="3200" dirty="0" smtClean="0">
                <a:solidFill>
                  <a:schemeClr val="bg2"/>
                </a:solidFill>
                <a:latin typeface="Tahoma" pitchFamily="34" charset="0"/>
              </a:rPr>
              <a:t>New Low-Cost CGGTTS Receiver will be available through SIM TFMWG</a:t>
            </a:r>
            <a:endParaRPr lang="en-US" sz="3200" dirty="0">
              <a:solidFill>
                <a:schemeClr val="bg2"/>
              </a:solidFill>
              <a:latin typeface="Tahoma" pitchFamily="34" charset="0"/>
            </a:endParaRPr>
          </a:p>
        </p:txBody>
      </p:sp>
    </p:spTree>
    <p:extLst>
      <p:ext uri="{BB962C8B-B14F-4D97-AF65-F5344CB8AC3E}">
        <p14:creationId xmlns:p14="http://schemas.microsoft.com/office/powerpoint/2010/main" val="18063278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 y="533400"/>
            <a:ext cx="8915401" cy="556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25489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13476945"/>
              </p:ext>
            </p:extLst>
          </p:nvPr>
        </p:nvGraphicFramePr>
        <p:xfrm>
          <a:off x="990600" y="228600"/>
          <a:ext cx="7162799" cy="6272210"/>
        </p:xfrm>
        <a:graphic>
          <a:graphicData uri="http://schemas.openxmlformats.org/drawingml/2006/table">
            <a:tbl>
              <a:tblPr firstRow="1" firstCol="1" bandRow="1">
                <a:tableStyleId>{00A15C55-8517-42AA-B614-E9B94910E393}</a:tableStyleId>
              </a:tblPr>
              <a:tblGrid>
                <a:gridCol w="1982325"/>
                <a:gridCol w="2590237"/>
                <a:gridCol w="2590237"/>
              </a:tblGrid>
              <a:tr h="253128">
                <a:tc>
                  <a:txBody>
                    <a:bodyPr/>
                    <a:lstStyle/>
                    <a:p>
                      <a:pPr marL="0" marR="0">
                        <a:spcBef>
                          <a:spcPts val="0"/>
                        </a:spcBef>
                        <a:spcAft>
                          <a:spcPts val="0"/>
                        </a:spcAft>
                      </a:pPr>
                      <a:r>
                        <a:rPr lang="en-US" sz="1600" dirty="0">
                          <a:effectLst/>
                        </a:rPr>
                        <a:t>Category</a:t>
                      </a:r>
                      <a:endParaRPr lang="en-US" sz="1600" dirty="0">
                        <a:effectLst/>
                        <a:latin typeface="Times New Roman"/>
                        <a:ea typeface="Times New Roman"/>
                      </a:endParaRPr>
                    </a:p>
                  </a:txBody>
                  <a:tcPr marL="64294" marR="64294" marT="0" marB="0">
                    <a:solidFill>
                      <a:schemeClr val="bg1">
                        <a:lumMod val="20000"/>
                        <a:lumOff val="80000"/>
                      </a:schemeClr>
                    </a:solidFill>
                  </a:tcPr>
                </a:tc>
                <a:tc>
                  <a:txBody>
                    <a:bodyPr/>
                    <a:lstStyle/>
                    <a:p>
                      <a:pPr marL="0" marR="0">
                        <a:spcBef>
                          <a:spcPts val="0"/>
                        </a:spcBef>
                        <a:spcAft>
                          <a:spcPts val="0"/>
                        </a:spcAft>
                      </a:pPr>
                      <a:r>
                        <a:rPr lang="en-US" sz="1600" dirty="0">
                          <a:effectLst/>
                        </a:rPr>
                        <a:t>Parameter</a:t>
                      </a:r>
                      <a:endParaRPr lang="en-US" sz="1600" dirty="0">
                        <a:effectLst/>
                        <a:latin typeface="Times New Roman"/>
                        <a:ea typeface="Times New Roman"/>
                      </a:endParaRPr>
                    </a:p>
                  </a:txBody>
                  <a:tcPr marL="64294" marR="64294" marT="0" marB="0">
                    <a:solidFill>
                      <a:schemeClr val="bg1">
                        <a:lumMod val="20000"/>
                        <a:lumOff val="80000"/>
                      </a:schemeClr>
                    </a:solidFill>
                  </a:tcPr>
                </a:tc>
                <a:tc>
                  <a:txBody>
                    <a:bodyPr/>
                    <a:lstStyle/>
                    <a:p>
                      <a:pPr marL="0" marR="0">
                        <a:spcBef>
                          <a:spcPts val="0"/>
                        </a:spcBef>
                        <a:spcAft>
                          <a:spcPts val="0"/>
                        </a:spcAft>
                      </a:pPr>
                      <a:r>
                        <a:rPr lang="en-US" sz="1600" dirty="0">
                          <a:effectLst/>
                        </a:rPr>
                        <a:t>Specification</a:t>
                      </a:r>
                      <a:endParaRPr lang="en-US" sz="1600" dirty="0">
                        <a:effectLst/>
                        <a:latin typeface="Times New Roman"/>
                        <a:ea typeface="Times New Roman"/>
                      </a:endParaRPr>
                    </a:p>
                  </a:txBody>
                  <a:tcPr marL="64294" marR="64294" marT="0" marB="0">
                    <a:solidFill>
                      <a:schemeClr val="bg1">
                        <a:lumMod val="20000"/>
                        <a:lumOff val="80000"/>
                      </a:schemeClr>
                    </a:solidFill>
                  </a:tcPr>
                </a:tc>
              </a:tr>
              <a:tr h="253128">
                <a:tc rowSpan="7">
                  <a:txBody>
                    <a:bodyPr/>
                    <a:lstStyle/>
                    <a:p>
                      <a:pPr marL="0" marR="0">
                        <a:spcBef>
                          <a:spcPts val="0"/>
                        </a:spcBef>
                        <a:spcAft>
                          <a:spcPts val="0"/>
                        </a:spcAft>
                      </a:pPr>
                      <a:r>
                        <a:rPr lang="en-US" sz="1600" dirty="0">
                          <a:effectLst/>
                        </a:rPr>
                        <a:t>GPS receiver</a:t>
                      </a:r>
                      <a:endParaRPr lang="en-US" sz="1600" dirty="0">
                        <a:effectLst/>
                        <a:latin typeface="Times New Roman"/>
                        <a:ea typeface="Times New Roman"/>
                      </a:endParaRPr>
                    </a:p>
                  </a:txBody>
                  <a:tcPr marL="64294" marR="64294" marT="0" marB="0">
                    <a:solidFill>
                      <a:schemeClr val="bg1">
                        <a:lumMod val="20000"/>
                        <a:lumOff val="80000"/>
                      </a:schemeClr>
                    </a:solidFill>
                  </a:tcPr>
                </a:tc>
                <a:tc>
                  <a:txBody>
                    <a:bodyPr/>
                    <a:lstStyle/>
                    <a:p>
                      <a:pPr marL="0" marR="0">
                        <a:spcBef>
                          <a:spcPts val="0"/>
                        </a:spcBef>
                        <a:spcAft>
                          <a:spcPts val="0"/>
                        </a:spcAft>
                      </a:pPr>
                      <a:r>
                        <a:rPr lang="en-US" sz="1200" b="1" dirty="0">
                          <a:solidFill>
                            <a:schemeClr val="bg2"/>
                          </a:solidFill>
                          <a:effectLst/>
                          <a:latin typeface="+mn-lt"/>
                        </a:rPr>
                        <a:t>Receiver frequency</a:t>
                      </a:r>
                      <a:endParaRPr lang="en-US" sz="1200" b="1" dirty="0">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a:solidFill>
                            <a:schemeClr val="bg2"/>
                          </a:solidFill>
                          <a:effectLst/>
                          <a:latin typeface="+mn-lt"/>
                        </a:rPr>
                        <a:t>1575.42 MHz (L1 band)</a:t>
                      </a:r>
                      <a:endParaRPr lang="en-US" sz="1200" b="1" dirty="0">
                        <a:solidFill>
                          <a:schemeClr val="bg2"/>
                        </a:solidFill>
                        <a:effectLst/>
                        <a:latin typeface="+mn-lt"/>
                        <a:ea typeface="Times New Roman"/>
                      </a:endParaRPr>
                    </a:p>
                  </a:txBody>
                  <a:tcPr marL="64294" marR="64294" marT="0" marB="0"/>
                </a:tc>
              </a:tr>
              <a:tr h="253128">
                <a:tc vMerge="1">
                  <a:txBody>
                    <a:bodyPr/>
                    <a:lstStyle/>
                    <a:p>
                      <a:endParaRPr lang="en-US"/>
                    </a:p>
                  </a:txBody>
                  <a:tcPr/>
                </a:tc>
                <a:tc>
                  <a:txBody>
                    <a:bodyPr/>
                    <a:lstStyle/>
                    <a:p>
                      <a:pPr marL="0" marR="0">
                        <a:spcBef>
                          <a:spcPts val="0"/>
                        </a:spcBef>
                        <a:spcAft>
                          <a:spcPts val="0"/>
                        </a:spcAft>
                      </a:pPr>
                      <a:r>
                        <a:rPr lang="en-US" sz="1200" b="1" dirty="0">
                          <a:solidFill>
                            <a:schemeClr val="bg2"/>
                          </a:solidFill>
                          <a:effectLst/>
                          <a:latin typeface="+mn-lt"/>
                        </a:rPr>
                        <a:t>Number of channels</a:t>
                      </a:r>
                      <a:endParaRPr lang="en-US" sz="1200" b="1" dirty="0">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a:solidFill>
                            <a:schemeClr val="bg2"/>
                          </a:solidFill>
                          <a:effectLst/>
                          <a:latin typeface="+mn-lt"/>
                        </a:rPr>
                        <a:t>12</a:t>
                      </a:r>
                      <a:endParaRPr lang="en-US" sz="1200" b="1">
                        <a:solidFill>
                          <a:schemeClr val="bg2"/>
                        </a:solidFill>
                        <a:effectLst/>
                        <a:latin typeface="+mn-lt"/>
                        <a:ea typeface="Times New Roman"/>
                      </a:endParaRPr>
                    </a:p>
                  </a:txBody>
                  <a:tcPr marL="64294" marR="64294" marT="0" marB="0"/>
                </a:tc>
              </a:tr>
              <a:tr h="253128">
                <a:tc vMerge="1">
                  <a:txBody>
                    <a:bodyPr/>
                    <a:lstStyle/>
                    <a:p>
                      <a:endParaRPr lang="en-US"/>
                    </a:p>
                  </a:txBody>
                  <a:tcPr/>
                </a:tc>
                <a:tc>
                  <a:txBody>
                    <a:bodyPr/>
                    <a:lstStyle/>
                    <a:p>
                      <a:pPr marL="0" marR="0">
                        <a:spcBef>
                          <a:spcPts val="0"/>
                        </a:spcBef>
                        <a:spcAft>
                          <a:spcPts val="0"/>
                        </a:spcAft>
                      </a:pPr>
                      <a:r>
                        <a:rPr lang="en-US" sz="1200" b="1" dirty="0">
                          <a:solidFill>
                            <a:schemeClr val="bg2"/>
                          </a:solidFill>
                          <a:effectLst/>
                          <a:latin typeface="+mn-lt"/>
                        </a:rPr>
                        <a:t>Receiver board</a:t>
                      </a:r>
                      <a:endParaRPr lang="en-US" sz="1200" b="1" dirty="0">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a:solidFill>
                            <a:schemeClr val="bg2"/>
                          </a:solidFill>
                          <a:effectLst/>
                          <a:latin typeface="+mn-lt"/>
                        </a:rPr>
                        <a:t>i-Lotus M12M Timing </a:t>
                      </a:r>
                      <a:r>
                        <a:rPr lang="en-US" sz="1200" b="1" dirty="0" smtClean="0">
                          <a:solidFill>
                            <a:schemeClr val="bg2"/>
                          </a:solidFill>
                          <a:effectLst/>
                          <a:latin typeface="+mn-lt"/>
                        </a:rPr>
                        <a:t>Oncore or</a:t>
                      </a:r>
                    </a:p>
                    <a:p>
                      <a:pPr marL="0" marR="0">
                        <a:spcBef>
                          <a:spcPts val="0"/>
                        </a:spcBef>
                        <a:spcAft>
                          <a:spcPts val="0"/>
                        </a:spcAft>
                      </a:pPr>
                      <a:r>
                        <a:rPr lang="en-US" sz="1200" b="1" dirty="0" smtClean="0">
                          <a:solidFill>
                            <a:schemeClr val="bg2"/>
                          </a:solidFill>
                          <a:effectLst/>
                          <a:latin typeface="+mn-lt"/>
                          <a:ea typeface="Times New Roman"/>
                        </a:rPr>
                        <a:t>Navsync</a:t>
                      </a:r>
                      <a:r>
                        <a:rPr lang="en-US" sz="1200" b="1" baseline="0" dirty="0" smtClean="0">
                          <a:solidFill>
                            <a:schemeClr val="bg2"/>
                          </a:solidFill>
                          <a:effectLst/>
                          <a:latin typeface="+mn-lt"/>
                          <a:ea typeface="Times New Roman"/>
                        </a:rPr>
                        <a:t> CW12-TIM</a:t>
                      </a:r>
                      <a:endParaRPr lang="en-US" sz="1200" b="1" dirty="0">
                        <a:solidFill>
                          <a:schemeClr val="bg2"/>
                        </a:solidFill>
                        <a:effectLst/>
                        <a:latin typeface="+mn-lt"/>
                        <a:ea typeface="Times New Roman"/>
                      </a:endParaRPr>
                    </a:p>
                  </a:txBody>
                  <a:tcPr marL="64294" marR="64294" marT="0" marB="0"/>
                </a:tc>
              </a:tr>
              <a:tr h="253128">
                <a:tc vMerge="1">
                  <a:txBody>
                    <a:bodyPr/>
                    <a:lstStyle/>
                    <a:p>
                      <a:endParaRPr lang="en-US"/>
                    </a:p>
                  </a:txBody>
                  <a:tcPr/>
                </a:tc>
                <a:tc>
                  <a:txBody>
                    <a:bodyPr/>
                    <a:lstStyle/>
                    <a:p>
                      <a:pPr marL="0" marR="0">
                        <a:spcBef>
                          <a:spcPts val="0"/>
                        </a:spcBef>
                        <a:spcAft>
                          <a:spcPts val="0"/>
                        </a:spcAft>
                      </a:pPr>
                      <a:r>
                        <a:rPr lang="en-US" sz="1200" b="1" dirty="0">
                          <a:solidFill>
                            <a:schemeClr val="bg2"/>
                          </a:solidFill>
                          <a:effectLst/>
                          <a:latin typeface="+mn-lt"/>
                        </a:rPr>
                        <a:t>Receiver interface</a:t>
                      </a:r>
                      <a:endParaRPr lang="en-US" sz="1200" b="1" dirty="0">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a:solidFill>
                            <a:schemeClr val="bg2"/>
                          </a:solidFill>
                          <a:effectLst/>
                          <a:latin typeface="+mn-lt"/>
                        </a:rPr>
                        <a:t>RS-232, 9600 baud</a:t>
                      </a:r>
                      <a:endParaRPr lang="en-US" sz="1200" b="1">
                        <a:solidFill>
                          <a:schemeClr val="bg2"/>
                        </a:solidFill>
                        <a:effectLst/>
                        <a:latin typeface="+mn-lt"/>
                        <a:ea typeface="Times New Roman"/>
                      </a:endParaRPr>
                    </a:p>
                  </a:txBody>
                  <a:tcPr marL="64294" marR="64294" marT="0" marB="0"/>
                </a:tc>
              </a:tr>
              <a:tr h="253128">
                <a:tc vMerge="1">
                  <a:txBody>
                    <a:bodyPr/>
                    <a:lstStyle/>
                    <a:p>
                      <a:endParaRPr lang="en-US"/>
                    </a:p>
                  </a:txBody>
                  <a:tcPr/>
                </a:tc>
                <a:tc>
                  <a:txBody>
                    <a:bodyPr/>
                    <a:lstStyle/>
                    <a:p>
                      <a:pPr marL="0" marR="0">
                        <a:spcBef>
                          <a:spcPts val="0"/>
                        </a:spcBef>
                        <a:spcAft>
                          <a:spcPts val="0"/>
                        </a:spcAft>
                      </a:pPr>
                      <a:r>
                        <a:rPr lang="en-US" sz="1200" b="1" dirty="0">
                          <a:solidFill>
                            <a:schemeClr val="bg2"/>
                          </a:solidFill>
                          <a:effectLst/>
                          <a:latin typeface="+mn-lt"/>
                        </a:rPr>
                        <a:t>Timing output</a:t>
                      </a:r>
                      <a:endParaRPr lang="en-US" sz="1200" b="1" dirty="0">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a:solidFill>
                            <a:schemeClr val="bg2"/>
                          </a:solidFill>
                          <a:effectLst/>
                          <a:latin typeface="+mn-lt"/>
                        </a:rPr>
                        <a:t>1 pulse per second</a:t>
                      </a:r>
                      <a:endParaRPr lang="en-US" sz="1200" b="1" dirty="0">
                        <a:solidFill>
                          <a:schemeClr val="bg2"/>
                        </a:solidFill>
                        <a:effectLst/>
                        <a:latin typeface="+mn-lt"/>
                        <a:ea typeface="Times New Roman"/>
                      </a:endParaRPr>
                    </a:p>
                  </a:txBody>
                  <a:tcPr marL="64294" marR="64294" marT="0" marB="0"/>
                </a:tc>
              </a:tr>
              <a:tr h="253128">
                <a:tc vMerge="1">
                  <a:txBody>
                    <a:bodyPr/>
                    <a:lstStyle/>
                    <a:p>
                      <a:endParaRPr lang="en-US"/>
                    </a:p>
                  </a:txBody>
                  <a:tcPr/>
                </a:tc>
                <a:tc>
                  <a:txBody>
                    <a:bodyPr/>
                    <a:lstStyle/>
                    <a:p>
                      <a:pPr marL="0" marR="0">
                        <a:spcBef>
                          <a:spcPts val="0"/>
                        </a:spcBef>
                        <a:spcAft>
                          <a:spcPts val="0"/>
                        </a:spcAft>
                      </a:pPr>
                      <a:r>
                        <a:rPr lang="en-US" sz="1200" b="1" dirty="0">
                          <a:solidFill>
                            <a:schemeClr val="bg2"/>
                          </a:solidFill>
                          <a:effectLst/>
                          <a:latin typeface="+mn-lt"/>
                        </a:rPr>
                        <a:t>Antenna</a:t>
                      </a:r>
                      <a:endParaRPr lang="en-US" sz="1200" b="1" dirty="0">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a:solidFill>
                            <a:schemeClr val="bg2"/>
                          </a:solidFill>
                          <a:effectLst/>
                          <a:latin typeface="+mn-lt"/>
                        </a:rPr>
                        <a:t>Novatel GPS-701-GG</a:t>
                      </a:r>
                      <a:endParaRPr lang="en-US" sz="1200" b="1" dirty="0">
                        <a:solidFill>
                          <a:schemeClr val="bg2"/>
                        </a:solidFill>
                        <a:effectLst/>
                        <a:latin typeface="+mn-lt"/>
                        <a:ea typeface="Times New Roman"/>
                      </a:endParaRPr>
                    </a:p>
                  </a:txBody>
                  <a:tcPr marL="64294" marR="64294" marT="0" marB="0"/>
                </a:tc>
              </a:tr>
              <a:tr h="253128">
                <a:tc vMerge="1">
                  <a:txBody>
                    <a:bodyPr/>
                    <a:lstStyle/>
                    <a:p>
                      <a:endParaRPr lang="en-US"/>
                    </a:p>
                  </a:txBody>
                  <a:tcPr/>
                </a:tc>
                <a:tc>
                  <a:txBody>
                    <a:bodyPr/>
                    <a:lstStyle/>
                    <a:p>
                      <a:pPr marL="0" marR="0">
                        <a:spcBef>
                          <a:spcPts val="0"/>
                        </a:spcBef>
                        <a:spcAft>
                          <a:spcPts val="0"/>
                        </a:spcAft>
                      </a:pPr>
                      <a:r>
                        <a:rPr lang="en-US" sz="1200" b="1" dirty="0">
                          <a:solidFill>
                            <a:schemeClr val="bg2"/>
                          </a:solidFill>
                          <a:effectLst/>
                          <a:latin typeface="+mn-lt"/>
                        </a:rPr>
                        <a:t>Antenna cable</a:t>
                      </a:r>
                      <a:endParaRPr lang="en-US" sz="1200" b="1" dirty="0">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a:solidFill>
                            <a:schemeClr val="bg2"/>
                          </a:solidFill>
                          <a:effectLst/>
                          <a:latin typeface="+mn-lt"/>
                        </a:rPr>
                        <a:t>Times Microwave LMR-400</a:t>
                      </a:r>
                      <a:endParaRPr lang="en-US" sz="1200" b="1" dirty="0">
                        <a:solidFill>
                          <a:schemeClr val="bg2"/>
                        </a:solidFill>
                        <a:effectLst/>
                        <a:latin typeface="+mn-lt"/>
                        <a:ea typeface="Times New Roman"/>
                      </a:endParaRPr>
                    </a:p>
                  </a:txBody>
                  <a:tcPr marL="64294" marR="64294" marT="0" marB="0"/>
                </a:tc>
              </a:tr>
              <a:tr h="253128">
                <a:tc rowSpan="4">
                  <a:txBody>
                    <a:bodyPr/>
                    <a:lstStyle/>
                    <a:p>
                      <a:pPr marL="0" marR="0">
                        <a:spcBef>
                          <a:spcPts val="0"/>
                        </a:spcBef>
                        <a:spcAft>
                          <a:spcPts val="0"/>
                        </a:spcAft>
                      </a:pPr>
                      <a:r>
                        <a:rPr lang="en-US" sz="1600" dirty="0">
                          <a:effectLst/>
                        </a:rPr>
                        <a:t>GPS Software</a:t>
                      </a:r>
                      <a:endParaRPr lang="en-US" sz="1600" dirty="0">
                        <a:effectLst/>
                        <a:latin typeface="Times New Roman"/>
                        <a:ea typeface="Times New Roman"/>
                      </a:endParaRPr>
                    </a:p>
                  </a:txBody>
                  <a:tcPr marL="64294" marR="64294" marT="0" marB="0">
                    <a:solidFill>
                      <a:schemeClr val="bg1">
                        <a:lumMod val="20000"/>
                        <a:lumOff val="80000"/>
                      </a:schemeClr>
                    </a:solidFill>
                  </a:tcPr>
                </a:tc>
                <a:tc>
                  <a:txBody>
                    <a:bodyPr/>
                    <a:lstStyle/>
                    <a:p>
                      <a:pPr marL="0" marR="0">
                        <a:spcBef>
                          <a:spcPts val="0"/>
                        </a:spcBef>
                        <a:spcAft>
                          <a:spcPts val="0"/>
                        </a:spcAft>
                      </a:pPr>
                      <a:r>
                        <a:rPr lang="en-US" sz="1200" b="1" dirty="0">
                          <a:solidFill>
                            <a:schemeClr val="bg2"/>
                          </a:solidFill>
                          <a:effectLst/>
                          <a:latin typeface="+mn-lt"/>
                        </a:rPr>
                        <a:t>Control software</a:t>
                      </a:r>
                      <a:endParaRPr lang="en-US" sz="1200" b="1" dirty="0">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a:solidFill>
                            <a:schemeClr val="bg2"/>
                          </a:solidFill>
                          <a:effectLst/>
                          <a:latin typeface="+mn-lt"/>
                        </a:rPr>
                        <a:t>NIST TAI-1 software</a:t>
                      </a:r>
                      <a:endParaRPr lang="en-US" sz="1200" b="1" dirty="0">
                        <a:solidFill>
                          <a:schemeClr val="bg2"/>
                        </a:solidFill>
                        <a:effectLst/>
                        <a:latin typeface="+mn-lt"/>
                        <a:ea typeface="Times New Roman"/>
                      </a:endParaRPr>
                    </a:p>
                  </a:txBody>
                  <a:tcPr marL="64294" marR="64294" marT="0" marB="0"/>
                </a:tc>
              </a:tr>
              <a:tr h="495005">
                <a:tc vMerge="1">
                  <a:txBody>
                    <a:bodyPr/>
                    <a:lstStyle/>
                    <a:p>
                      <a:endParaRPr lang="en-US"/>
                    </a:p>
                  </a:txBody>
                  <a:tcPr/>
                </a:tc>
                <a:tc>
                  <a:txBody>
                    <a:bodyPr/>
                    <a:lstStyle/>
                    <a:p>
                      <a:pPr marL="0" marR="0">
                        <a:spcBef>
                          <a:spcPts val="0"/>
                        </a:spcBef>
                        <a:spcAft>
                          <a:spcPts val="0"/>
                        </a:spcAft>
                      </a:pPr>
                      <a:r>
                        <a:rPr lang="en-US" sz="1200" b="1" dirty="0">
                          <a:solidFill>
                            <a:schemeClr val="bg2"/>
                          </a:solidFill>
                          <a:effectLst/>
                          <a:latin typeface="+mn-lt"/>
                        </a:rPr>
                        <a:t>File Format</a:t>
                      </a:r>
                      <a:endParaRPr lang="en-US" sz="1200" b="1" dirty="0">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a:solidFill>
                            <a:schemeClr val="bg2"/>
                          </a:solidFill>
                          <a:effectLst/>
                          <a:latin typeface="+mn-lt"/>
                        </a:rPr>
                        <a:t>CGGTTS multi-channel GPS </a:t>
                      </a:r>
                      <a:endParaRPr lang="en-US" sz="1200" b="1" dirty="0">
                        <a:solidFill>
                          <a:schemeClr val="bg2"/>
                        </a:solidFill>
                        <a:effectLst/>
                        <a:latin typeface="+mn-lt"/>
                        <a:ea typeface="Times New Roman"/>
                      </a:endParaRPr>
                    </a:p>
                  </a:txBody>
                  <a:tcPr marL="64294" marR="64294" marT="0" marB="0"/>
                </a:tc>
              </a:tr>
              <a:tr h="253128">
                <a:tc vMerge="1">
                  <a:txBody>
                    <a:bodyPr/>
                    <a:lstStyle/>
                    <a:p>
                      <a:endParaRPr lang="en-US"/>
                    </a:p>
                  </a:txBody>
                  <a:tcPr/>
                </a:tc>
                <a:tc>
                  <a:txBody>
                    <a:bodyPr/>
                    <a:lstStyle/>
                    <a:p>
                      <a:pPr marL="0" marR="0">
                        <a:spcBef>
                          <a:spcPts val="0"/>
                        </a:spcBef>
                        <a:spcAft>
                          <a:spcPts val="0"/>
                        </a:spcAft>
                      </a:pPr>
                      <a:r>
                        <a:rPr lang="en-US" sz="1200" b="1" dirty="0">
                          <a:solidFill>
                            <a:schemeClr val="bg2"/>
                          </a:solidFill>
                          <a:effectLst/>
                          <a:latin typeface="+mn-lt"/>
                        </a:rPr>
                        <a:t>Tropospheric model</a:t>
                      </a:r>
                      <a:endParaRPr lang="en-US" sz="1200" b="1" dirty="0">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a:solidFill>
                            <a:schemeClr val="bg2"/>
                          </a:solidFill>
                          <a:effectLst/>
                          <a:latin typeface="+mn-lt"/>
                        </a:rPr>
                        <a:t>NATO STANAG 4294 </a:t>
                      </a:r>
                      <a:endParaRPr lang="en-US" sz="1200" b="1" dirty="0">
                        <a:solidFill>
                          <a:schemeClr val="bg2"/>
                        </a:solidFill>
                        <a:effectLst/>
                        <a:latin typeface="+mn-lt"/>
                        <a:ea typeface="Times New Roman"/>
                      </a:endParaRPr>
                    </a:p>
                  </a:txBody>
                  <a:tcPr marL="64294" marR="64294" marT="0" marB="0"/>
                </a:tc>
              </a:tr>
              <a:tr h="253128">
                <a:tc vMerge="1">
                  <a:txBody>
                    <a:bodyPr/>
                    <a:lstStyle/>
                    <a:p>
                      <a:endParaRPr lang="en-US"/>
                    </a:p>
                  </a:txBody>
                  <a:tcPr/>
                </a:tc>
                <a:tc>
                  <a:txBody>
                    <a:bodyPr/>
                    <a:lstStyle/>
                    <a:p>
                      <a:pPr marL="0" marR="0">
                        <a:spcBef>
                          <a:spcPts val="0"/>
                        </a:spcBef>
                        <a:spcAft>
                          <a:spcPts val="0"/>
                        </a:spcAft>
                      </a:pPr>
                      <a:r>
                        <a:rPr lang="en-US" sz="1200" b="1">
                          <a:solidFill>
                            <a:schemeClr val="bg2"/>
                          </a:solidFill>
                          <a:effectLst/>
                          <a:latin typeface="+mn-lt"/>
                        </a:rPr>
                        <a:t>Ionospheric model</a:t>
                      </a:r>
                      <a:endParaRPr lang="en-US" sz="1200" b="1">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a:solidFill>
                            <a:schemeClr val="bg2"/>
                          </a:solidFill>
                          <a:effectLst/>
                          <a:latin typeface="+mn-lt"/>
                        </a:rPr>
                        <a:t>Klobuchar </a:t>
                      </a:r>
                      <a:endParaRPr lang="en-US" sz="1200" b="1" dirty="0">
                        <a:solidFill>
                          <a:schemeClr val="bg2"/>
                        </a:solidFill>
                        <a:effectLst/>
                        <a:latin typeface="+mn-lt"/>
                        <a:ea typeface="Times New Roman"/>
                      </a:endParaRPr>
                    </a:p>
                  </a:txBody>
                  <a:tcPr marL="64294" marR="64294" marT="0" marB="0"/>
                </a:tc>
              </a:tr>
              <a:tr h="253128">
                <a:tc rowSpan="3">
                  <a:txBody>
                    <a:bodyPr/>
                    <a:lstStyle/>
                    <a:p>
                      <a:pPr marL="0" marR="0">
                        <a:spcBef>
                          <a:spcPts val="0"/>
                        </a:spcBef>
                        <a:spcAft>
                          <a:spcPts val="0"/>
                        </a:spcAft>
                      </a:pPr>
                      <a:r>
                        <a:rPr lang="en-US" sz="1600" dirty="0">
                          <a:effectLst/>
                        </a:rPr>
                        <a:t>Time Interval Counter</a:t>
                      </a:r>
                      <a:endParaRPr lang="en-US" sz="1600" dirty="0">
                        <a:effectLst/>
                        <a:latin typeface="Times New Roman"/>
                        <a:ea typeface="Times New Roman"/>
                      </a:endParaRPr>
                    </a:p>
                  </a:txBody>
                  <a:tcPr marL="64294" marR="64294" marT="0" marB="0">
                    <a:solidFill>
                      <a:schemeClr val="bg1">
                        <a:lumMod val="20000"/>
                        <a:lumOff val="80000"/>
                      </a:schemeClr>
                    </a:solidFill>
                  </a:tcPr>
                </a:tc>
                <a:tc>
                  <a:txBody>
                    <a:bodyPr/>
                    <a:lstStyle/>
                    <a:p>
                      <a:pPr marL="0" marR="0">
                        <a:spcBef>
                          <a:spcPts val="0"/>
                        </a:spcBef>
                        <a:spcAft>
                          <a:spcPts val="0"/>
                        </a:spcAft>
                      </a:pPr>
                      <a:r>
                        <a:rPr lang="en-US" sz="1200" b="1">
                          <a:solidFill>
                            <a:schemeClr val="bg2"/>
                          </a:solidFill>
                          <a:effectLst/>
                          <a:latin typeface="+mn-lt"/>
                        </a:rPr>
                        <a:t>Manufacturer</a:t>
                      </a:r>
                      <a:endParaRPr lang="en-US" sz="1200" b="1">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smtClean="0">
                          <a:solidFill>
                            <a:schemeClr val="bg2"/>
                          </a:solidFill>
                          <a:effectLst/>
                          <a:latin typeface="+mn-lt"/>
                        </a:rPr>
                        <a:t>NIST or Brilliant Instruments</a:t>
                      </a:r>
                      <a:endParaRPr lang="en-US" sz="1200" b="1" dirty="0">
                        <a:solidFill>
                          <a:schemeClr val="bg2"/>
                        </a:solidFill>
                        <a:effectLst/>
                        <a:latin typeface="+mn-lt"/>
                        <a:ea typeface="Times New Roman"/>
                      </a:endParaRPr>
                    </a:p>
                  </a:txBody>
                  <a:tcPr marL="64294" marR="64294" marT="0" marB="0"/>
                </a:tc>
              </a:tr>
              <a:tr h="253128">
                <a:tc vMerge="1">
                  <a:txBody>
                    <a:bodyPr/>
                    <a:lstStyle/>
                    <a:p>
                      <a:endParaRPr lang="en-US"/>
                    </a:p>
                  </a:txBody>
                  <a:tcPr/>
                </a:tc>
                <a:tc>
                  <a:txBody>
                    <a:bodyPr/>
                    <a:lstStyle/>
                    <a:p>
                      <a:pPr marL="0" marR="0">
                        <a:spcBef>
                          <a:spcPts val="0"/>
                        </a:spcBef>
                        <a:spcAft>
                          <a:spcPts val="0"/>
                        </a:spcAft>
                      </a:pPr>
                      <a:r>
                        <a:rPr lang="en-US" sz="1200" b="1">
                          <a:solidFill>
                            <a:schemeClr val="bg2"/>
                          </a:solidFill>
                          <a:effectLst/>
                          <a:latin typeface="+mn-lt"/>
                        </a:rPr>
                        <a:t>Time base</a:t>
                      </a:r>
                      <a:endParaRPr lang="en-US" sz="1200" b="1">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a:solidFill>
                            <a:schemeClr val="bg2"/>
                          </a:solidFill>
                          <a:effectLst/>
                          <a:latin typeface="+mn-lt"/>
                        </a:rPr>
                        <a:t>External, 5 or 10 MHz</a:t>
                      </a:r>
                      <a:endParaRPr lang="en-US" sz="1200" b="1" dirty="0">
                        <a:solidFill>
                          <a:schemeClr val="bg2"/>
                        </a:solidFill>
                        <a:effectLst/>
                        <a:latin typeface="+mn-lt"/>
                        <a:ea typeface="Times New Roman"/>
                      </a:endParaRPr>
                    </a:p>
                  </a:txBody>
                  <a:tcPr marL="64294" marR="64294" marT="0" marB="0"/>
                </a:tc>
              </a:tr>
              <a:tr h="253128">
                <a:tc vMerge="1">
                  <a:txBody>
                    <a:bodyPr/>
                    <a:lstStyle/>
                    <a:p>
                      <a:endParaRPr lang="en-US"/>
                    </a:p>
                  </a:txBody>
                  <a:tcPr/>
                </a:tc>
                <a:tc>
                  <a:txBody>
                    <a:bodyPr/>
                    <a:lstStyle/>
                    <a:p>
                      <a:pPr marL="0" marR="0">
                        <a:spcBef>
                          <a:spcPts val="0"/>
                        </a:spcBef>
                        <a:spcAft>
                          <a:spcPts val="0"/>
                        </a:spcAft>
                      </a:pPr>
                      <a:r>
                        <a:rPr lang="en-US" sz="1200" b="1">
                          <a:solidFill>
                            <a:schemeClr val="bg2"/>
                          </a:solidFill>
                          <a:effectLst/>
                          <a:latin typeface="+mn-lt"/>
                        </a:rPr>
                        <a:t>Single shot resolution</a:t>
                      </a:r>
                      <a:endParaRPr lang="en-US" sz="1200" b="1">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a:solidFill>
                            <a:schemeClr val="bg2"/>
                          </a:solidFill>
                          <a:effectLst/>
                          <a:latin typeface="+mn-lt"/>
                        </a:rPr>
                        <a:t>&lt; 50 ps</a:t>
                      </a:r>
                      <a:endParaRPr lang="en-US" sz="1200" b="1" dirty="0">
                        <a:solidFill>
                          <a:schemeClr val="bg2"/>
                        </a:solidFill>
                        <a:effectLst/>
                        <a:latin typeface="+mn-lt"/>
                        <a:ea typeface="Times New Roman"/>
                      </a:endParaRPr>
                    </a:p>
                  </a:txBody>
                  <a:tcPr marL="64294" marR="64294" marT="0" marB="0"/>
                </a:tc>
              </a:tr>
              <a:tr h="253128">
                <a:tc rowSpan="3">
                  <a:txBody>
                    <a:bodyPr/>
                    <a:lstStyle/>
                    <a:p>
                      <a:pPr marL="0" marR="0">
                        <a:spcBef>
                          <a:spcPts val="0"/>
                        </a:spcBef>
                        <a:spcAft>
                          <a:spcPts val="0"/>
                        </a:spcAft>
                      </a:pPr>
                      <a:r>
                        <a:rPr lang="en-US" sz="1600" dirty="0">
                          <a:effectLst/>
                        </a:rPr>
                        <a:t>Computer</a:t>
                      </a:r>
                      <a:endParaRPr lang="en-US" sz="1600" dirty="0">
                        <a:effectLst/>
                        <a:latin typeface="Times New Roman"/>
                        <a:ea typeface="Times New Roman"/>
                      </a:endParaRPr>
                    </a:p>
                  </a:txBody>
                  <a:tcPr marL="64294" marR="64294" marT="0" marB="0">
                    <a:solidFill>
                      <a:schemeClr val="bg1">
                        <a:lumMod val="20000"/>
                        <a:lumOff val="80000"/>
                      </a:schemeClr>
                    </a:solidFill>
                  </a:tcPr>
                </a:tc>
                <a:tc>
                  <a:txBody>
                    <a:bodyPr/>
                    <a:lstStyle/>
                    <a:p>
                      <a:pPr marL="0" marR="0">
                        <a:spcBef>
                          <a:spcPts val="0"/>
                        </a:spcBef>
                        <a:spcAft>
                          <a:spcPts val="0"/>
                        </a:spcAft>
                      </a:pPr>
                      <a:r>
                        <a:rPr lang="en-US" sz="1200" b="1">
                          <a:solidFill>
                            <a:schemeClr val="bg2"/>
                          </a:solidFill>
                          <a:effectLst/>
                          <a:latin typeface="+mn-lt"/>
                        </a:rPr>
                        <a:t>Microprocessor</a:t>
                      </a:r>
                      <a:endParaRPr lang="en-US" sz="1200" b="1">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a:solidFill>
                            <a:schemeClr val="bg2"/>
                          </a:solidFill>
                          <a:effectLst/>
                          <a:latin typeface="+mn-lt"/>
                        </a:rPr>
                        <a:t>Intel Pentium </a:t>
                      </a:r>
                      <a:r>
                        <a:rPr lang="en-US" sz="1200" b="1" dirty="0" smtClean="0">
                          <a:solidFill>
                            <a:schemeClr val="bg2"/>
                          </a:solidFill>
                          <a:effectLst/>
                          <a:latin typeface="+mn-lt"/>
                        </a:rPr>
                        <a:t>III or Intel Atom</a:t>
                      </a:r>
                      <a:endParaRPr lang="en-US" sz="1200" b="1" dirty="0">
                        <a:solidFill>
                          <a:schemeClr val="bg2"/>
                        </a:solidFill>
                        <a:effectLst/>
                        <a:latin typeface="+mn-lt"/>
                        <a:ea typeface="Times New Roman"/>
                      </a:endParaRPr>
                    </a:p>
                  </a:txBody>
                  <a:tcPr marL="64294" marR="64294" marT="0" marB="0"/>
                </a:tc>
              </a:tr>
              <a:tr h="253128">
                <a:tc vMerge="1">
                  <a:txBody>
                    <a:bodyPr/>
                    <a:lstStyle/>
                    <a:p>
                      <a:endParaRPr lang="en-US"/>
                    </a:p>
                  </a:txBody>
                  <a:tcPr/>
                </a:tc>
                <a:tc>
                  <a:txBody>
                    <a:bodyPr/>
                    <a:lstStyle/>
                    <a:p>
                      <a:pPr marL="0" marR="0">
                        <a:spcBef>
                          <a:spcPts val="0"/>
                        </a:spcBef>
                        <a:spcAft>
                          <a:spcPts val="0"/>
                        </a:spcAft>
                      </a:pPr>
                      <a:r>
                        <a:rPr lang="en-US" sz="1200" b="1">
                          <a:solidFill>
                            <a:schemeClr val="bg2"/>
                          </a:solidFill>
                          <a:effectLst/>
                          <a:latin typeface="+mn-lt"/>
                        </a:rPr>
                        <a:t>Operating System</a:t>
                      </a:r>
                      <a:endParaRPr lang="en-US" sz="1200" b="1">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a:solidFill>
                            <a:schemeClr val="bg2"/>
                          </a:solidFill>
                          <a:effectLst/>
                          <a:latin typeface="+mn-lt"/>
                        </a:rPr>
                        <a:t>Microsoft Windows XP </a:t>
                      </a:r>
                      <a:r>
                        <a:rPr lang="en-US" sz="1200" b="1" dirty="0" smtClean="0">
                          <a:solidFill>
                            <a:schemeClr val="bg2"/>
                          </a:solidFill>
                          <a:effectLst/>
                          <a:latin typeface="+mn-lt"/>
                        </a:rPr>
                        <a:t>Pro or</a:t>
                      </a:r>
                      <a:r>
                        <a:rPr lang="en-US" sz="1200" b="1" baseline="0" dirty="0" smtClean="0">
                          <a:solidFill>
                            <a:schemeClr val="bg2"/>
                          </a:solidFill>
                          <a:effectLst/>
                          <a:latin typeface="+mn-lt"/>
                        </a:rPr>
                        <a:t> Windows 7</a:t>
                      </a:r>
                      <a:endParaRPr lang="en-US" sz="1200" b="1" dirty="0">
                        <a:solidFill>
                          <a:schemeClr val="bg2"/>
                        </a:solidFill>
                        <a:effectLst/>
                        <a:latin typeface="+mn-lt"/>
                        <a:ea typeface="Times New Roman"/>
                      </a:endParaRPr>
                    </a:p>
                  </a:txBody>
                  <a:tcPr marL="64294" marR="64294" marT="0" marB="0"/>
                </a:tc>
              </a:tr>
              <a:tr h="742509">
                <a:tc vMerge="1">
                  <a:txBody>
                    <a:bodyPr/>
                    <a:lstStyle/>
                    <a:p>
                      <a:endParaRPr lang="en-US"/>
                    </a:p>
                  </a:txBody>
                  <a:tcPr/>
                </a:tc>
                <a:tc>
                  <a:txBody>
                    <a:bodyPr/>
                    <a:lstStyle/>
                    <a:p>
                      <a:pPr marL="0" marR="0">
                        <a:spcBef>
                          <a:spcPts val="0"/>
                        </a:spcBef>
                        <a:spcAft>
                          <a:spcPts val="0"/>
                        </a:spcAft>
                      </a:pPr>
                      <a:r>
                        <a:rPr lang="en-US" sz="1200" b="1">
                          <a:solidFill>
                            <a:schemeClr val="bg2"/>
                          </a:solidFill>
                          <a:effectLst/>
                          <a:latin typeface="+mn-lt"/>
                        </a:rPr>
                        <a:t>Architecture</a:t>
                      </a:r>
                      <a:endParaRPr lang="en-US" sz="1200" b="1">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a:solidFill>
                            <a:schemeClr val="bg2"/>
                          </a:solidFill>
                          <a:effectLst/>
                          <a:latin typeface="+mn-lt"/>
                        </a:rPr>
                        <a:t>Single Board computer, passive backplane, ISA and PCI slots</a:t>
                      </a:r>
                      <a:endParaRPr lang="en-US" sz="1200" b="1" dirty="0">
                        <a:solidFill>
                          <a:schemeClr val="bg2"/>
                        </a:solidFill>
                        <a:effectLst/>
                        <a:latin typeface="+mn-lt"/>
                        <a:ea typeface="Times New Roman"/>
                      </a:endParaRPr>
                    </a:p>
                  </a:txBody>
                  <a:tcPr marL="64294" marR="64294" marT="0" marB="0"/>
                </a:tc>
              </a:tr>
              <a:tr h="253128">
                <a:tc rowSpan="3">
                  <a:txBody>
                    <a:bodyPr/>
                    <a:lstStyle/>
                    <a:p>
                      <a:pPr marL="0" marR="0">
                        <a:spcBef>
                          <a:spcPts val="0"/>
                        </a:spcBef>
                        <a:spcAft>
                          <a:spcPts val="0"/>
                        </a:spcAft>
                      </a:pPr>
                      <a:r>
                        <a:rPr lang="en-US" sz="1600" dirty="0">
                          <a:effectLst/>
                        </a:rPr>
                        <a:t>Chassis</a:t>
                      </a:r>
                      <a:endParaRPr lang="en-US" sz="1600" dirty="0">
                        <a:effectLst/>
                        <a:latin typeface="Times New Roman"/>
                        <a:ea typeface="Times New Roman"/>
                      </a:endParaRPr>
                    </a:p>
                  </a:txBody>
                  <a:tcPr marL="64294" marR="64294" marT="0" marB="0">
                    <a:solidFill>
                      <a:schemeClr val="bg1">
                        <a:lumMod val="20000"/>
                        <a:lumOff val="80000"/>
                      </a:schemeClr>
                    </a:solidFill>
                  </a:tcPr>
                </a:tc>
                <a:tc>
                  <a:txBody>
                    <a:bodyPr/>
                    <a:lstStyle/>
                    <a:p>
                      <a:pPr marL="0" marR="0">
                        <a:spcBef>
                          <a:spcPts val="0"/>
                        </a:spcBef>
                        <a:spcAft>
                          <a:spcPts val="0"/>
                        </a:spcAft>
                      </a:pPr>
                      <a:r>
                        <a:rPr lang="en-US" sz="1200" b="1">
                          <a:solidFill>
                            <a:schemeClr val="bg2"/>
                          </a:solidFill>
                          <a:effectLst/>
                          <a:latin typeface="+mn-lt"/>
                        </a:rPr>
                        <a:t>Manufacturer</a:t>
                      </a:r>
                      <a:endParaRPr lang="en-US" sz="1200" b="1">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a:solidFill>
                            <a:schemeClr val="bg2"/>
                          </a:solidFill>
                          <a:effectLst/>
                          <a:latin typeface="+mn-lt"/>
                        </a:rPr>
                        <a:t>Synergy Global </a:t>
                      </a:r>
                      <a:r>
                        <a:rPr lang="en-US" sz="1200" b="1" dirty="0" smtClean="0">
                          <a:solidFill>
                            <a:schemeClr val="bg2"/>
                          </a:solidFill>
                          <a:effectLst/>
                          <a:latin typeface="+mn-lt"/>
                        </a:rPr>
                        <a:t>or</a:t>
                      </a:r>
                      <a:r>
                        <a:rPr lang="en-US" sz="1200" b="1" baseline="0" dirty="0" smtClean="0">
                          <a:solidFill>
                            <a:schemeClr val="bg2"/>
                          </a:solidFill>
                          <a:effectLst/>
                          <a:latin typeface="+mn-lt"/>
                        </a:rPr>
                        <a:t> </a:t>
                      </a:r>
                      <a:r>
                        <a:rPr lang="en-US" sz="1200" b="1" baseline="0" dirty="0" err="1" smtClean="0">
                          <a:solidFill>
                            <a:schemeClr val="bg2"/>
                          </a:solidFill>
                          <a:effectLst/>
                          <a:latin typeface="+mn-lt"/>
                        </a:rPr>
                        <a:t>Trimap</a:t>
                      </a:r>
                      <a:endParaRPr lang="en-US" sz="1200" b="1" dirty="0">
                        <a:solidFill>
                          <a:schemeClr val="bg2"/>
                        </a:solidFill>
                        <a:effectLst/>
                        <a:latin typeface="+mn-lt"/>
                        <a:ea typeface="Times New Roman"/>
                      </a:endParaRPr>
                    </a:p>
                  </a:txBody>
                  <a:tcPr marL="64294" marR="64294" marT="0" marB="0"/>
                </a:tc>
              </a:tr>
              <a:tr h="253128">
                <a:tc vMerge="1">
                  <a:txBody>
                    <a:bodyPr/>
                    <a:lstStyle/>
                    <a:p>
                      <a:endParaRPr lang="en-US"/>
                    </a:p>
                  </a:txBody>
                  <a:tcPr/>
                </a:tc>
                <a:tc>
                  <a:txBody>
                    <a:bodyPr/>
                    <a:lstStyle/>
                    <a:p>
                      <a:pPr marL="0" marR="0">
                        <a:spcBef>
                          <a:spcPts val="0"/>
                        </a:spcBef>
                        <a:spcAft>
                          <a:spcPts val="0"/>
                        </a:spcAft>
                      </a:pPr>
                      <a:r>
                        <a:rPr lang="en-US" sz="1200" b="1">
                          <a:solidFill>
                            <a:schemeClr val="bg2"/>
                          </a:solidFill>
                          <a:effectLst/>
                          <a:latin typeface="+mn-lt"/>
                        </a:rPr>
                        <a:t>Display size</a:t>
                      </a:r>
                      <a:endParaRPr lang="en-US" sz="1200" b="1">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a:solidFill>
                            <a:schemeClr val="bg2"/>
                          </a:solidFill>
                          <a:effectLst/>
                          <a:latin typeface="+mn-lt"/>
                        </a:rPr>
                        <a:t>8.4” </a:t>
                      </a:r>
                      <a:r>
                        <a:rPr lang="en-US" sz="1200" b="1" dirty="0" smtClean="0">
                          <a:solidFill>
                            <a:schemeClr val="bg2"/>
                          </a:solidFill>
                          <a:effectLst/>
                          <a:latin typeface="+mn-lt"/>
                        </a:rPr>
                        <a:t>or 10” LCD</a:t>
                      </a:r>
                      <a:endParaRPr lang="en-US" sz="1200" b="1" dirty="0">
                        <a:solidFill>
                          <a:schemeClr val="bg2"/>
                        </a:solidFill>
                        <a:effectLst/>
                        <a:latin typeface="+mn-lt"/>
                        <a:ea typeface="Times New Roman"/>
                      </a:endParaRPr>
                    </a:p>
                  </a:txBody>
                  <a:tcPr marL="64294" marR="64294" marT="0" marB="0"/>
                </a:tc>
              </a:tr>
              <a:tr h="253128">
                <a:tc vMerge="1">
                  <a:txBody>
                    <a:bodyPr/>
                    <a:lstStyle/>
                    <a:p>
                      <a:endParaRPr lang="en-US"/>
                    </a:p>
                  </a:txBody>
                  <a:tcPr/>
                </a:tc>
                <a:tc>
                  <a:txBody>
                    <a:bodyPr/>
                    <a:lstStyle/>
                    <a:p>
                      <a:pPr marL="0" marR="0">
                        <a:spcBef>
                          <a:spcPts val="0"/>
                        </a:spcBef>
                        <a:spcAft>
                          <a:spcPts val="0"/>
                        </a:spcAft>
                      </a:pPr>
                      <a:r>
                        <a:rPr lang="en-US" sz="1200" b="1">
                          <a:solidFill>
                            <a:schemeClr val="bg2"/>
                          </a:solidFill>
                          <a:effectLst/>
                          <a:latin typeface="+mn-lt"/>
                        </a:rPr>
                        <a:t>Display resolution</a:t>
                      </a:r>
                      <a:endParaRPr lang="en-US" sz="1200" b="1">
                        <a:solidFill>
                          <a:schemeClr val="bg2"/>
                        </a:solidFill>
                        <a:effectLst/>
                        <a:latin typeface="+mn-lt"/>
                        <a:ea typeface="Times New Roman"/>
                      </a:endParaRPr>
                    </a:p>
                  </a:txBody>
                  <a:tcPr marL="64294" marR="64294" marT="0" marB="0"/>
                </a:tc>
                <a:tc>
                  <a:txBody>
                    <a:bodyPr/>
                    <a:lstStyle/>
                    <a:p>
                      <a:pPr marL="0" marR="0">
                        <a:spcBef>
                          <a:spcPts val="0"/>
                        </a:spcBef>
                        <a:spcAft>
                          <a:spcPts val="0"/>
                        </a:spcAft>
                      </a:pPr>
                      <a:r>
                        <a:rPr lang="en-US" sz="1200" b="1" dirty="0">
                          <a:solidFill>
                            <a:schemeClr val="bg2"/>
                          </a:solidFill>
                          <a:effectLst/>
                          <a:latin typeface="+mn-lt"/>
                        </a:rPr>
                        <a:t>1024 × 768</a:t>
                      </a:r>
                      <a:endParaRPr lang="en-US" sz="1200" b="1" dirty="0">
                        <a:solidFill>
                          <a:schemeClr val="bg2"/>
                        </a:solidFill>
                        <a:effectLst/>
                        <a:latin typeface="+mn-lt"/>
                        <a:ea typeface="Times New Roman"/>
                      </a:endParaRPr>
                    </a:p>
                  </a:txBody>
                  <a:tcPr marL="64294" marR="64294" marT="0" marB="0"/>
                </a:tc>
              </a:tr>
            </a:tbl>
          </a:graphicData>
        </a:graphic>
      </p:graphicFrame>
    </p:spTree>
    <p:extLst>
      <p:ext uri="{BB962C8B-B14F-4D97-AF65-F5344CB8AC3E}">
        <p14:creationId xmlns:p14="http://schemas.microsoft.com/office/powerpoint/2010/main" val="3885044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ChangeArrowheads="1"/>
          </p:cNvSpPr>
          <p:nvPr>
            <p:ph type="title"/>
          </p:nvPr>
        </p:nvSpPr>
        <p:spPr bwMode="auto">
          <a:xfrm>
            <a:off x="685800" y="152400"/>
            <a:ext cx="8020050" cy="762000"/>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algn="ctr"/>
            <a:r>
              <a:rPr lang="en-US" sz="3600" dirty="0">
                <a:solidFill>
                  <a:schemeClr val="bg2"/>
                </a:solidFill>
                <a:latin typeface="Tahoma" pitchFamily="34" charset="0"/>
              </a:rPr>
              <a:t>SIM Time Network Design Goals </a:t>
            </a:r>
          </a:p>
        </p:txBody>
      </p:sp>
      <p:sp>
        <p:nvSpPr>
          <p:cNvPr id="1385476" name="Rectangle 4"/>
          <p:cNvSpPr>
            <a:spLocks noChangeArrowheads="1"/>
          </p:cNvSpPr>
          <p:nvPr/>
        </p:nvSpPr>
        <p:spPr bwMode="auto">
          <a:xfrm>
            <a:off x="381000" y="990600"/>
            <a:ext cx="8077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just">
              <a:buClr>
                <a:schemeClr val="bg1"/>
              </a:buClr>
              <a:buSzPct val="75000"/>
              <a:buFont typeface="Monotype Sorts" pitchFamily="2" charset="2"/>
              <a:buChar char="n"/>
            </a:pPr>
            <a:r>
              <a:rPr lang="en-US" sz="1600" baseline="0" dirty="0">
                <a:solidFill>
                  <a:srgbClr val="000000"/>
                </a:solidFill>
              </a:rPr>
              <a:t>Our design goals were:</a:t>
            </a:r>
          </a:p>
          <a:p>
            <a:pPr marL="342900" indent="-342900" algn="just">
              <a:buClr>
                <a:schemeClr val="bg1"/>
              </a:buClr>
              <a:buSzPct val="75000"/>
              <a:buFont typeface="Monotype Sorts" pitchFamily="2" charset="2"/>
              <a:buNone/>
            </a:pPr>
            <a:endParaRPr lang="en-US" sz="1600" baseline="0" dirty="0">
              <a:solidFill>
                <a:srgbClr val="000000"/>
              </a:solidFill>
            </a:endParaRPr>
          </a:p>
          <a:p>
            <a:pPr marL="742950" lvl="1" indent="-285750" algn="just">
              <a:buClr>
                <a:schemeClr val="bg1"/>
              </a:buClr>
              <a:buSzPct val="75000"/>
              <a:buFont typeface="Monotype Sorts" pitchFamily="2" charset="2"/>
              <a:buChar char="u"/>
            </a:pPr>
            <a:r>
              <a:rPr lang="en-US" sz="1600" baseline="0" dirty="0">
                <a:solidFill>
                  <a:schemeClr val="bg2"/>
                </a:solidFill>
              </a:rPr>
              <a:t>To establish cooperation and communication between the SIM time and frequency labs now and in the future.</a:t>
            </a:r>
          </a:p>
          <a:p>
            <a:pPr marL="742950" lvl="1" indent="-285750" algn="just">
              <a:buClr>
                <a:schemeClr val="bg1"/>
              </a:buClr>
              <a:buSzPct val="75000"/>
              <a:buFont typeface="Monotype Sorts" pitchFamily="2" charset="2"/>
              <a:buChar char="u"/>
            </a:pPr>
            <a:endParaRPr lang="en-US" sz="1600" baseline="0" dirty="0">
              <a:solidFill>
                <a:schemeClr val="bg2"/>
              </a:solidFill>
            </a:endParaRPr>
          </a:p>
          <a:p>
            <a:pPr marL="742950" lvl="1" indent="-285750" algn="just">
              <a:buClr>
                <a:schemeClr val="bg1"/>
              </a:buClr>
              <a:buSzPct val="75000"/>
              <a:buFont typeface="Monotype Sorts" pitchFamily="2" charset="2"/>
              <a:buChar char="u"/>
            </a:pPr>
            <a:r>
              <a:rPr lang="en-US" sz="1600" baseline="0" dirty="0">
                <a:solidFill>
                  <a:schemeClr val="bg2"/>
                </a:solidFill>
              </a:rPr>
              <a:t>To build a network that allowed all SIM NMIs to compare their time standards to those of the rest of the world. </a:t>
            </a:r>
          </a:p>
          <a:p>
            <a:pPr marL="742950" lvl="1" indent="-285750" algn="just">
              <a:buClr>
                <a:schemeClr val="bg1"/>
              </a:buClr>
              <a:buSzPct val="75000"/>
              <a:buFont typeface="Monotype Sorts" pitchFamily="2" charset="2"/>
              <a:buNone/>
            </a:pPr>
            <a:endParaRPr lang="en-US" sz="1600" baseline="0" dirty="0">
              <a:solidFill>
                <a:schemeClr val="bg2"/>
              </a:solidFill>
            </a:endParaRPr>
          </a:p>
          <a:p>
            <a:pPr marL="742950" lvl="1" indent="-285750" algn="just">
              <a:buClr>
                <a:schemeClr val="bg1"/>
              </a:buClr>
              <a:buSzPct val="75000"/>
              <a:buFont typeface="Monotype Sorts" pitchFamily="2" charset="2"/>
              <a:buChar char="u"/>
            </a:pPr>
            <a:r>
              <a:rPr lang="en-US" sz="1600" baseline="0" dirty="0">
                <a:solidFill>
                  <a:schemeClr val="bg2"/>
                </a:solidFill>
              </a:rPr>
              <a:t>To utilize equipment that was low cost and easy to install, operate, and use, because SIM NMIs typically have small staffs and limited resources. </a:t>
            </a:r>
          </a:p>
          <a:p>
            <a:pPr marL="742950" lvl="1" indent="-285750" algn="just">
              <a:buClr>
                <a:schemeClr val="bg1"/>
              </a:buClr>
              <a:buSzPct val="75000"/>
              <a:buFont typeface="Monotype Sorts" pitchFamily="2" charset="2"/>
              <a:buNone/>
            </a:pPr>
            <a:endParaRPr lang="en-US" sz="1600" baseline="0" dirty="0">
              <a:solidFill>
                <a:schemeClr val="bg2"/>
              </a:solidFill>
            </a:endParaRPr>
          </a:p>
          <a:p>
            <a:pPr marL="742950" lvl="1" indent="-285750" algn="just">
              <a:buClr>
                <a:schemeClr val="bg1"/>
              </a:buClr>
              <a:buSzPct val="75000"/>
              <a:buFont typeface="Monotype Sorts" pitchFamily="2" charset="2"/>
              <a:buChar char="u"/>
            </a:pPr>
            <a:r>
              <a:rPr lang="en-US" sz="1600" baseline="0" dirty="0">
                <a:solidFill>
                  <a:schemeClr val="bg2"/>
                </a:solidFill>
              </a:rPr>
              <a:t>To be capable of measuring the best standards in the SIM region. This meant that the measurement uncertainties had to be as small, or nearly as small, as those of the BIPM key comparisons.</a:t>
            </a:r>
          </a:p>
          <a:p>
            <a:pPr marL="742950" lvl="1" indent="-285750" algn="just">
              <a:buClr>
                <a:schemeClr val="bg1"/>
              </a:buClr>
              <a:buSzPct val="75000"/>
              <a:buFont typeface="Monotype Sorts" pitchFamily="2" charset="2"/>
              <a:buNone/>
            </a:pPr>
            <a:endParaRPr lang="en-US" sz="1600" baseline="0" dirty="0">
              <a:solidFill>
                <a:schemeClr val="bg2"/>
              </a:solidFill>
            </a:endParaRPr>
          </a:p>
          <a:p>
            <a:pPr marL="742950" lvl="1" indent="-285750" algn="just">
              <a:buClr>
                <a:schemeClr val="bg1"/>
              </a:buClr>
              <a:buSzPct val="75000"/>
              <a:buFont typeface="Monotype Sorts" pitchFamily="2" charset="2"/>
              <a:buChar char="u"/>
            </a:pPr>
            <a:r>
              <a:rPr lang="en-US" sz="1600" baseline="0" dirty="0">
                <a:solidFill>
                  <a:schemeClr val="bg2"/>
                </a:solidFill>
              </a:rPr>
              <a:t>To report measurement results in near real-time, without the processing delays of the BIPM key comparisons. </a:t>
            </a:r>
          </a:p>
          <a:p>
            <a:pPr marL="742950" lvl="1" indent="-285750" algn="just">
              <a:buClr>
                <a:schemeClr val="bg1"/>
              </a:buClr>
              <a:buSzPct val="75000"/>
              <a:buFont typeface="Monotype Sorts" pitchFamily="2" charset="2"/>
              <a:buChar char="u"/>
            </a:pPr>
            <a:endParaRPr lang="en-US" sz="1600" baseline="0" dirty="0">
              <a:solidFill>
                <a:schemeClr val="bg2"/>
              </a:solidFill>
            </a:endParaRPr>
          </a:p>
          <a:p>
            <a:pPr marL="742950" lvl="1" indent="-285750" algn="just">
              <a:buClr>
                <a:schemeClr val="bg1"/>
              </a:buClr>
              <a:buSzPct val="75000"/>
              <a:buFont typeface="Monotype Sorts" pitchFamily="2" charset="2"/>
              <a:buChar char="u"/>
            </a:pPr>
            <a:r>
              <a:rPr lang="en-US" sz="1600" baseline="0" dirty="0">
                <a:solidFill>
                  <a:schemeClr val="bg2"/>
                </a:solidFill>
              </a:rPr>
              <a:t>To build a democratic network that favored no single laboratory or nation, and to allow all members to view the results of all comparisons. </a:t>
            </a:r>
          </a:p>
          <a:p>
            <a:pPr marL="742950" lvl="1" indent="-285750" algn="l">
              <a:spcBef>
                <a:spcPct val="20000"/>
              </a:spcBef>
              <a:buClr>
                <a:schemeClr val="folHlink"/>
              </a:buClr>
              <a:buSzPct val="75000"/>
              <a:buFont typeface="Monotype Sorts" pitchFamily="2" charset="2"/>
              <a:buChar char="u"/>
            </a:pPr>
            <a:endParaRPr lang="en-US" sz="1600" baseline="0" dirty="0">
              <a:solidFill>
                <a:schemeClr val="bg2"/>
              </a:solidFill>
            </a:endParaRPr>
          </a:p>
        </p:txBody>
      </p:sp>
    </p:spTree>
    <p:extLst>
      <p:ext uri="{BB962C8B-B14F-4D97-AF65-F5344CB8AC3E}">
        <p14:creationId xmlns:p14="http://schemas.microsoft.com/office/powerpoint/2010/main" val="11737156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0195" name="Rectangle 3"/>
          <p:cNvSpPr>
            <a:spLocks noChangeArrowheads="1"/>
          </p:cNvSpPr>
          <p:nvPr/>
        </p:nvSpPr>
        <p:spPr bwMode="auto">
          <a:xfrm>
            <a:off x="190500" y="771525"/>
            <a:ext cx="6057900" cy="575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marL="285750" indent="-285750" algn="l" eaLnBrk="1" hangingPunct="1">
              <a:buClr>
                <a:schemeClr val="bg1"/>
              </a:buClr>
              <a:buSzPct val="115000"/>
              <a:buFont typeface="Wingdings" pitchFamily="2" charset="2"/>
              <a:buChar char="§"/>
            </a:pPr>
            <a:r>
              <a:rPr lang="en-US" sz="1600" dirty="0" smtClean="0">
                <a:solidFill>
                  <a:srgbClr val="000000"/>
                </a:solidFill>
              </a:rPr>
              <a:t>Common-view </a:t>
            </a:r>
            <a:r>
              <a:rPr lang="en-US" sz="1600" dirty="0">
                <a:solidFill>
                  <a:srgbClr val="000000"/>
                </a:solidFill>
              </a:rPr>
              <a:t>GPS is the easiest, most practical, and cost effective way to compare two clocks at remote locations.  </a:t>
            </a:r>
          </a:p>
          <a:p>
            <a:pPr marL="285750" indent="-285750" algn="l" eaLnBrk="1" hangingPunct="1">
              <a:buClr>
                <a:schemeClr val="bg1"/>
              </a:buClr>
              <a:buSzPct val="115000"/>
              <a:buFont typeface="Wingdings" pitchFamily="2" charset="2"/>
              <a:buChar char="§"/>
            </a:pPr>
            <a:endParaRPr lang="en-US" sz="1600" dirty="0">
              <a:solidFill>
                <a:srgbClr val="000000"/>
              </a:solidFill>
            </a:endParaRPr>
          </a:p>
          <a:p>
            <a:pPr marL="285750" indent="-285750" algn="l" eaLnBrk="1" hangingPunct="1">
              <a:buClr>
                <a:schemeClr val="bg1"/>
              </a:buClr>
              <a:buSzPct val="115000"/>
              <a:buFont typeface="Wingdings" pitchFamily="2" charset="2"/>
              <a:buChar char="§"/>
            </a:pPr>
            <a:r>
              <a:rPr lang="en-US" sz="1600" dirty="0" smtClean="0">
                <a:solidFill>
                  <a:srgbClr val="000000"/>
                </a:solidFill>
              </a:rPr>
              <a:t>The </a:t>
            </a:r>
            <a:r>
              <a:rPr lang="en-US" sz="1600" dirty="0">
                <a:solidFill>
                  <a:srgbClr val="000000"/>
                </a:solidFill>
              </a:rPr>
              <a:t>common-view method involves a GPS satellite (S), and two receiving sites (A and B).  Each site has a GPS receiver, a local time standard, and a time interval counter.</a:t>
            </a:r>
          </a:p>
          <a:p>
            <a:pPr marL="285750" indent="-285750" algn="l" eaLnBrk="1" hangingPunct="1">
              <a:buClr>
                <a:schemeClr val="bg1"/>
              </a:buClr>
              <a:buSzPct val="115000"/>
              <a:buFont typeface="Wingdings" pitchFamily="2" charset="2"/>
              <a:buChar char="§"/>
            </a:pPr>
            <a:endParaRPr lang="en-US" sz="1600" dirty="0">
              <a:solidFill>
                <a:srgbClr val="000000"/>
              </a:solidFill>
            </a:endParaRPr>
          </a:p>
          <a:p>
            <a:pPr marL="285750" indent="-285750" algn="l" eaLnBrk="1" hangingPunct="1">
              <a:buClr>
                <a:schemeClr val="bg1"/>
              </a:buClr>
              <a:buSzPct val="115000"/>
              <a:buFont typeface="Wingdings" pitchFamily="2" charset="2"/>
              <a:buChar char="§"/>
            </a:pPr>
            <a:r>
              <a:rPr lang="en-US" sz="1600" dirty="0" smtClean="0">
                <a:solidFill>
                  <a:srgbClr val="000000"/>
                </a:solidFill>
              </a:rPr>
              <a:t>Measurements </a:t>
            </a:r>
            <a:r>
              <a:rPr lang="en-US" sz="1600" dirty="0">
                <a:solidFill>
                  <a:srgbClr val="000000"/>
                </a:solidFill>
              </a:rPr>
              <a:t>are made at sites A and B that compare the received GPS signal to the local time standard.</a:t>
            </a:r>
          </a:p>
          <a:p>
            <a:pPr marL="285750" indent="-285750" algn="l" eaLnBrk="1" hangingPunct="1">
              <a:buClr>
                <a:schemeClr val="bg1"/>
              </a:buClr>
              <a:buSzPct val="115000"/>
              <a:buFont typeface="Wingdings" pitchFamily="2" charset="2"/>
              <a:buChar char="§"/>
            </a:pPr>
            <a:endParaRPr lang="en-US" sz="1600" dirty="0">
              <a:solidFill>
                <a:srgbClr val="000000"/>
              </a:solidFill>
            </a:endParaRPr>
          </a:p>
          <a:p>
            <a:pPr marL="285750" indent="-285750" algn="l" eaLnBrk="1" hangingPunct="1">
              <a:buClr>
                <a:schemeClr val="bg1"/>
              </a:buClr>
              <a:buSzPct val="115000"/>
              <a:buFont typeface="Wingdings" pitchFamily="2" charset="2"/>
              <a:buChar char="§"/>
            </a:pPr>
            <a:r>
              <a:rPr lang="en-US" sz="1600" dirty="0">
                <a:solidFill>
                  <a:srgbClr val="000000"/>
                </a:solidFill>
              </a:rPr>
              <a:t>   Two data sets are recorded (one at each site):</a:t>
            </a:r>
          </a:p>
          <a:p>
            <a:pPr marL="742950" lvl="1" indent="-285750" algn="l" eaLnBrk="1" hangingPunct="1">
              <a:buClr>
                <a:schemeClr val="bg1"/>
              </a:buClr>
              <a:buSzPct val="115000"/>
              <a:buFont typeface="Wingdings" pitchFamily="2" charset="2"/>
              <a:buChar char="§"/>
            </a:pPr>
            <a:r>
              <a:rPr lang="en-US" sz="1600" dirty="0">
                <a:solidFill>
                  <a:srgbClr val="000000"/>
                </a:solidFill>
              </a:rPr>
              <a:t> Clock A - S</a:t>
            </a:r>
          </a:p>
          <a:p>
            <a:pPr marL="742950" lvl="1" indent="-285750" algn="l" eaLnBrk="1" hangingPunct="1">
              <a:buClr>
                <a:schemeClr val="bg1"/>
              </a:buClr>
              <a:buSzPct val="115000"/>
              <a:buFont typeface="Wingdings" pitchFamily="2" charset="2"/>
              <a:buChar char="§"/>
            </a:pPr>
            <a:r>
              <a:rPr lang="en-US" sz="1600" dirty="0">
                <a:solidFill>
                  <a:srgbClr val="000000"/>
                </a:solidFill>
              </a:rPr>
              <a:t> Clock B - S	</a:t>
            </a:r>
          </a:p>
          <a:p>
            <a:pPr marL="742950" lvl="1" indent="-285750" algn="l" eaLnBrk="1" hangingPunct="1">
              <a:buClr>
                <a:schemeClr val="bg1"/>
              </a:buClr>
              <a:buSzPct val="115000"/>
              <a:buFont typeface="Wingdings" pitchFamily="2" charset="2"/>
              <a:buChar char="§"/>
            </a:pPr>
            <a:endParaRPr lang="en-US" sz="1600" dirty="0">
              <a:solidFill>
                <a:srgbClr val="000000"/>
              </a:solidFill>
            </a:endParaRPr>
          </a:p>
          <a:p>
            <a:pPr marL="285750" indent="-285750" algn="l" eaLnBrk="1" hangingPunct="1">
              <a:buClr>
                <a:schemeClr val="bg1"/>
              </a:buClr>
              <a:buSzPct val="115000"/>
              <a:buFont typeface="Wingdings" pitchFamily="2" charset="2"/>
              <a:buChar char="§"/>
            </a:pPr>
            <a:r>
              <a:rPr lang="en-US" sz="1600" dirty="0" smtClean="0">
                <a:solidFill>
                  <a:srgbClr val="000000"/>
                </a:solidFill>
              </a:rPr>
              <a:t>The </a:t>
            </a:r>
            <a:r>
              <a:rPr lang="en-US" sz="1600" dirty="0">
                <a:solidFill>
                  <a:srgbClr val="000000"/>
                </a:solidFill>
              </a:rPr>
              <a:t>two data sets are then exchanged and subtracted from each other to find the difference between Clocks A and B.  Delays that are common to both paths (</a:t>
            </a:r>
            <a:r>
              <a:rPr lang="en-US" sz="1600" dirty="0" err="1">
                <a:solidFill>
                  <a:srgbClr val="000000"/>
                </a:solidFill>
              </a:rPr>
              <a:t>d</a:t>
            </a:r>
            <a:r>
              <a:rPr lang="en-US" sz="1600" baseline="-25000" dirty="0" err="1">
                <a:solidFill>
                  <a:srgbClr val="000000"/>
                </a:solidFill>
              </a:rPr>
              <a:t>SA</a:t>
            </a:r>
            <a:r>
              <a:rPr lang="en-US" sz="1600" dirty="0">
                <a:solidFill>
                  <a:srgbClr val="000000"/>
                </a:solidFill>
              </a:rPr>
              <a:t> and </a:t>
            </a:r>
            <a:r>
              <a:rPr lang="en-US" sz="1600" dirty="0" err="1">
                <a:solidFill>
                  <a:srgbClr val="000000"/>
                </a:solidFill>
              </a:rPr>
              <a:t>d</a:t>
            </a:r>
            <a:r>
              <a:rPr lang="en-US" sz="1600" baseline="-25000" dirty="0" err="1">
                <a:solidFill>
                  <a:srgbClr val="000000"/>
                </a:solidFill>
              </a:rPr>
              <a:t>SB</a:t>
            </a:r>
            <a:r>
              <a:rPr lang="en-US" sz="1600" dirty="0">
                <a:solidFill>
                  <a:srgbClr val="000000"/>
                </a:solidFill>
              </a:rPr>
              <a:t>) cancel, but delays that are not common to both paths contribute uncertainty to the measurement.  The equation for the measurement is:</a:t>
            </a:r>
          </a:p>
          <a:p>
            <a:pPr marL="285750" indent="-285750" algn="l" eaLnBrk="1" hangingPunct="1">
              <a:buClr>
                <a:schemeClr val="bg1"/>
              </a:buClr>
              <a:buSzPct val="115000"/>
              <a:buFont typeface="Arial" pitchFamily="34" charset="0"/>
              <a:buChar char="•"/>
            </a:pPr>
            <a:endParaRPr lang="en-US" sz="1600" dirty="0">
              <a:solidFill>
                <a:srgbClr val="000000"/>
              </a:solidFill>
            </a:endParaRPr>
          </a:p>
          <a:p>
            <a:pPr algn="l" eaLnBrk="1" hangingPunct="1">
              <a:buClr>
                <a:schemeClr val="bg1"/>
              </a:buClr>
              <a:buSzPct val="115000"/>
            </a:pPr>
            <a:r>
              <a:rPr lang="en-US" sz="1600" dirty="0">
                <a:solidFill>
                  <a:srgbClr val="000000"/>
                </a:solidFill>
              </a:rPr>
              <a:t>(Clock A – S) – (Clock B – S) = (Clock A – Clock B) + (</a:t>
            </a:r>
            <a:r>
              <a:rPr lang="en-US" sz="1600" dirty="0" err="1">
                <a:solidFill>
                  <a:srgbClr val="000000"/>
                </a:solidFill>
              </a:rPr>
              <a:t>d</a:t>
            </a:r>
            <a:r>
              <a:rPr lang="en-US" sz="1600" baseline="-25000" dirty="0" err="1">
                <a:solidFill>
                  <a:srgbClr val="000000"/>
                </a:solidFill>
              </a:rPr>
              <a:t>SA</a:t>
            </a:r>
            <a:r>
              <a:rPr lang="en-US" sz="1600" dirty="0">
                <a:solidFill>
                  <a:srgbClr val="000000"/>
                </a:solidFill>
              </a:rPr>
              <a:t> – </a:t>
            </a:r>
            <a:r>
              <a:rPr lang="en-US" sz="1600" dirty="0" err="1">
                <a:solidFill>
                  <a:srgbClr val="000000"/>
                </a:solidFill>
              </a:rPr>
              <a:t>d</a:t>
            </a:r>
            <a:r>
              <a:rPr lang="en-US" sz="1600" baseline="-25000" dirty="0" err="1">
                <a:solidFill>
                  <a:srgbClr val="000000"/>
                </a:solidFill>
              </a:rPr>
              <a:t>SB</a:t>
            </a:r>
            <a:r>
              <a:rPr lang="en-US" sz="1600" dirty="0">
                <a:solidFill>
                  <a:srgbClr val="000000"/>
                </a:solidFill>
              </a:rPr>
              <a:t>)</a:t>
            </a:r>
          </a:p>
          <a:p>
            <a:pPr marL="285750" indent="-285750" algn="l" eaLnBrk="1" hangingPunct="1">
              <a:buClr>
                <a:schemeClr val="bg1"/>
              </a:buClr>
              <a:buSzPct val="115000"/>
              <a:buFont typeface="Arial" pitchFamily="34" charset="0"/>
              <a:buChar char="•"/>
            </a:pPr>
            <a:endParaRPr lang="en-US" sz="1600" dirty="0">
              <a:solidFill>
                <a:srgbClr val="000000"/>
              </a:solidFill>
            </a:endParaRPr>
          </a:p>
        </p:txBody>
      </p:sp>
      <p:pic>
        <p:nvPicPr>
          <p:cNvPr id="2440196" name="Picture 4" descr="commonview"/>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248400" y="838200"/>
            <a:ext cx="2720975" cy="5364163"/>
          </a:xfrm>
          <a:noFill/>
        </p:spPr>
      </p:pic>
      <p:sp>
        <p:nvSpPr>
          <p:cNvPr id="2" name="TextBox 1"/>
          <p:cNvSpPr txBox="1"/>
          <p:nvPr/>
        </p:nvSpPr>
        <p:spPr>
          <a:xfrm>
            <a:off x="533400" y="152400"/>
            <a:ext cx="8077200" cy="646331"/>
          </a:xfrm>
          <a:prstGeom prst="rect">
            <a:avLst/>
          </a:prstGeom>
          <a:noFill/>
        </p:spPr>
        <p:txBody>
          <a:bodyPr wrap="square" rtlCol="0">
            <a:spAutoFit/>
          </a:bodyPr>
          <a:lstStyle/>
          <a:p>
            <a:r>
              <a:rPr lang="en-US" sz="3600" dirty="0" smtClean="0">
                <a:latin typeface="Tahoma" pitchFamily="34" charset="0"/>
                <a:cs typeface="Tahoma" pitchFamily="34" charset="0"/>
              </a:rPr>
              <a:t>Common-View GPS Measurements</a:t>
            </a:r>
            <a:endParaRPr lang="en-US" sz="3600" dirty="0">
              <a:latin typeface="Tahoma" pitchFamily="34" charset="0"/>
              <a:cs typeface="Tahoma" pitchFamily="34" charset="0"/>
            </a:endParaRPr>
          </a:p>
        </p:txBody>
      </p:sp>
    </p:spTree>
  </p:cSld>
  <p:clrMapOvr>
    <a:masterClrMapping/>
  </p:clrMapOvr>
  <p:transition advTm="35866"/>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3618" name="Oval 2"/>
          <p:cNvSpPr>
            <a:spLocks noChangeArrowheads="1"/>
          </p:cNvSpPr>
          <p:nvPr/>
        </p:nvSpPr>
        <p:spPr bwMode="auto">
          <a:xfrm rot="-666512">
            <a:off x="7454900" y="466725"/>
            <a:ext cx="1528763" cy="708025"/>
          </a:xfrm>
          <a:prstGeom prst="ellipse">
            <a:avLst/>
          </a:prstGeom>
          <a:solidFill>
            <a:srgbClr val="FFFFCC"/>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3619" name="Oval 3"/>
          <p:cNvSpPr>
            <a:spLocks noChangeArrowheads="1"/>
          </p:cNvSpPr>
          <p:nvPr/>
        </p:nvSpPr>
        <p:spPr bwMode="auto">
          <a:xfrm rot="905318">
            <a:off x="6399213" y="439738"/>
            <a:ext cx="1905000" cy="823912"/>
          </a:xfrm>
          <a:prstGeom prst="ellipse">
            <a:avLst/>
          </a:prstGeom>
          <a:solidFill>
            <a:srgbClr val="CCFFFF"/>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3620" name="Rectangle 4"/>
          <p:cNvSpPr>
            <a:spLocks noGrp="1" noChangeArrowheads="1"/>
          </p:cNvSpPr>
          <p:nvPr>
            <p:ph type="title" sz="quarter"/>
          </p:nvPr>
        </p:nvSpPr>
        <p:spPr>
          <a:xfrm>
            <a:off x="1447800" y="228600"/>
            <a:ext cx="4152900" cy="1143000"/>
          </a:xfrm>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600" dirty="0">
                <a:solidFill>
                  <a:schemeClr val="bg2"/>
                </a:solidFill>
                <a:latin typeface="Tahoma" pitchFamily="34" charset="0"/>
              </a:rPr>
              <a:t>All-in-view GPS</a:t>
            </a:r>
            <a:r>
              <a:rPr lang="en-US" sz="3200" dirty="0">
                <a:solidFill>
                  <a:schemeClr val="bg2"/>
                </a:solidFill>
                <a:effectLst>
                  <a:outerShdw blurRad="38100" dist="38100" dir="2700000" algn="tl">
                    <a:srgbClr val="C0C0C0"/>
                  </a:outerShdw>
                </a:effectLst>
                <a:latin typeface="Tahoma" pitchFamily="34" charset="0"/>
              </a:rPr>
              <a:t> </a:t>
            </a:r>
          </a:p>
        </p:txBody>
      </p:sp>
      <p:pic>
        <p:nvPicPr>
          <p:cNvPr id="1903621" name="Picture 5"/>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8458200" y="622300"/>
            <a:ext cx="436563" cy="296863"/>
          </a:xfrm>
          <a:noFill/>
          <a:ln/>
        </p:spPr>
      </p:pic>
      <p:pic>
        <p:nvPicPr>
          <p:cNvPr id="1903622" name="Picture 6"/>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561138" y="547688"/>
            <a:ext cx="434975" cy="296862"/>
          </a:xfrm>
          <a:noFill/>
          <a:ln/>
        </p:spPr>
      </p:pic>
      <p:pic>
        <p:nvPicPr>
          <p:cNvPr id="1903623" name="Picture 7"/>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8193088" y="465138"/>
            <a:ext cx="434975" cy="296862"/>
          </a:xfrm>
          <a:noFill/>
          <a:ln/>
        </p:spPr>
      </p:pic>
      <p:pic>
        <p:nvPicPr>
          <p:cNvPr id="19036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038" y="4905375"/>
            <a:ext cx="157162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3625" name="Line 9"/>
          <p:cNvSpPr>
            <a:spLocks noChangeShapeType="1"/>
          </p:cNvSpPr>
          <p:nvPr/>
        </p:nvSpPr>
        <p:spPr bwMode="auto">
          <a:xfrm>
            <a:off x="7777163" y="928688"/>
            <a:ext cx="681037" cy="3887787"/>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26" name="Text Box 10"/>
          <p:cNvSpPr txBox="1">
            <a:spLocks noChangeArrowheads="1"/>
          </p:cNvSpPr>
          <p:nvPr/>
        </p:nvSpPr>
        <p:spPr bwMode="auto">
          <a:xfrm>
            <a:off x="6970713" y="483076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a:solidFill>
                  <a:schemeClr val="bg2"/>
                </a:solidFill>
                <a:latin typeface="Times New Roman" pitchFamily="18" charset="0"/>
              </a:rPr>
              <a:t>A</a:t>
            </a:r>
          </a:p>
        </p:txBody>
      </p:sp>
      <p:sp>
        <p:nvSpPr>
          <p:cNvPr id="1903627" name="Text Box 11"/>
          <p:cNvSpPr txBox="1">
            <a:spLocks noChangeArrowheads="1"/>
          </p:cNvSpPr>
          <p:nvPr/>
        </p:nvSpPr>
        <p:spPr bwMode="auto">
          <a:xfrm>
            <a:off x="8458200" y="4830763"/>
            <a:ext cx="487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a:solidFill>
                  <a:schemeClr val="bg2"/>
                </a:solidFill>
                <a:latin typeface="Times New Roman" pitchFamily="18" charset="0"/>
              </a:rPr>
              <a:t>B</a:t>
            </a:r>
          </a:p>
        </p:txBody>
      </p:sp>
      <p:sp>
        <p:nvSpPr>
          <p:cNvPr id="1903628" name="Arc 12"/>
          <p:cNvSpPr>
            <a:spLocks/>
          </p:cNvSpPr>
          <p:nvPr/>
        </p:nvSpPr>
        <p:spPr bwMode="auto">
          <a:xfrm rot="6937559" flipH="1" flipV="1">
            <a:off x="7259638" y="3675063"/>
            <a:ext cx="1238250" cy="1752600"/>
          </a:xfrm>
          <a:custGeom>
            <a:avLst/>
            <a:gdLst>
              <a:gd name="G0" fmla="+- 0 0 0"/>
              <a:gd name="G1" fmla="+- 20662 0 0"/>
              <a:gd name="G2" fmla="+- 21600 0 0"/>
              <a:gd name="T0" fmla="*/ 6297 w 21600"/>
              <a:gd name="T1" fmla="*/ 0 h 29376"/>
              <a:gd name="T2" fmla="*/ 19764 w 21600"/>
              <a:gd name="T3" fmla="*/ 29376 h 29376"/>
              <a:gd name="T4" fmla="*/ 0 w 21600"/>
              <a:gd name="T5" fmla="*/ 20662 h 29376"/>
            </a:gdLst>
            <a:ahLst/>
            <a:cxnLst>
              <a:cxn ang="0">
                <a:pos x="T0" y="T1"/>
              </a:cxn>
              <a:cxn ang="0">
                <a:pos x="T2" y="T3"/>
              </a:cxn>
              <a:cxn ang="0">
                <a:pos x="T4" y="T5"/>
              </a:cxn>
            </a:cxnLst>
            <a:rect l="0" t="0" r="r" b="b"/>
            <a:pathLst>
              <a:path w="21600" h="29376" fill="none" extrusionOk="0">
                <a:moveTo>
                  <a:pt x="6296" y="0"/>
                </a:moveTo>
                <a:cubicBezTo>
                  <a:pt x="15387" y="2770"/>
                  <a:pt x="21600" y="11158"/>
                  <a:pt x="21600" y="20662"/>
                </a:cubicBezTo>
                <a:cubicBezTo>
                  <a:pt x="21600" y="23662"/>
                  <a:pt x="20974" y="26630"/>
                  <a:pt x="19764" y="29376"/>
                </a:cubicBezTo>
              </a:path>
              <a:path w="21600" h="29376" stroke="0" extrusionOk="0">
                <a:moveTo>
                  <a:pt x="6296" y="0"/>
                </a:moveTo>
                <a:cubicBezTo>
                  <a:pt x="15387" y="2770"/>
                  <a:pt x="21600" y="11158"/>
                  <a:pt x="21600" y="20662"/>
                </a:cubicBezTo>
                <a:cubicBezTo>
                  <a:pt x="21600" y="23662"/>
                  <a:pt x="20974" y="26630"/>
                  <a:pt x="19764" y="29376"/>
                </a:cubicBezTo>
                <a:lnTo>
                  <a:pt x="0" y="20662"/>
                </a:lnTo>
                <a:close/>
              </a:path>
            </a:pathLst>
          </a:custGeom>
          <a:noFill/>
          <a:ln w="1905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3629" name="Arc 13"/>
          <p:cNvSpPr>
            <a:spLocks/>
          </p:cNvSpPr>
          <p:nvPr/>
        </p:nvSpPr>
        <p:spPr bwMode="auto">
          <a:xfrm rot="6937559" flipH="1" flipV="1">
            <a:off x="7220744" y="2724944"/>
            <a:ext cx="1238250" cy="1731962"/>
          </a:xfrm>
          <a:custGeom>
            <a:avLst/>
            <a:gdLst>
              <a:gd name="G0" fmla="+- 0 0 0"/>
              <a:gd name="G1" fmla="+- 20955 0 0"/>
              <a:gd name="G2" fmla="+- 21600 0 0"/>
              <a:gd name="T0" fmla="*/ 5237 w 21600"/>
              <a:gd name="T1" fmla="*/ 0 h 28990"/>
              <a:gd name="T2" fmla="*/ 20050 w 21600"/>
              <a:gd name="T3" fmla="*/ 28990 h 28990"/>
              <a:gd name="T4" fmla="*/ 0 w 21600"/>
              <a:gd name="T5" fmla="*/ 20955 h 28990"/>
            </a:gdLst>
            <a:ahLst/>
            <a:cxnLst>
              <a:cxn ang="0">
                <a:pos x="T0" y="T1"/>
              </a:cxn>
              <a:cxn ang="0">
                <a:pos x="T2" y="T3"/>
              </a:cxn>
              <a:cxn ang="0">
                <a:pos x="T4" y="T5"/>
              </a:cxn>
            </a:cxnLst>
            <a:rect l="0" t="0" r="r" b="b"/>
            <a:pathLst>
              <a:path w="21600" h="28990" fill="none" extrusionOk="0">
                <a:moveTo>
                  <a:pt x="5237" y="-1"/>
                </a:moveTo>
                <a:cubicBezTo>
                  <a:pt x="14853" y="2402"/>
                  <a:pt x="21600" y="11042"/>
                  <a:pt x="21600" y="20955"/>
                </a:cubicBezTo>
                <a:cubicBezTo>
                  <a:pt x="21600" y="23707"/>
                  <a:pt x="21073" y="26434"/>
                  <a:pt x="20049" y="28989"/>
                </a:cubicBezTo>
              </a:path>
              <a:path w="21600" h="28990" stroke="0" extrusionOk="0">
                <a:moveTo>
                  <a:pt x="5237" y="-1"/>
                </a:moveTo>
                <a:cubicBezTo>
                  <a:pt x="14853" y="2402"/>
                  <a:pt x="21600" y="11042"/>
                  <a:pt x="21600" y="20955"/>
                </a:cubicBezTo>
                <a:cubicBezTo>
                  <a:pt x="21600" y="23707"/>
                  <a:pt x="21073" y="26434"/>
                  <a:pt x="20049" y="28989"/>
                </a:cubicBezTo>
                <a:lnTo>
                  <a:pt x="0" y="20955"/>
                </a:lnTo>
                <a:close/>
              </a:path>
            </a:pathLst>
          </a:cu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3630" name="WordArt 14"/>
          <p:cNvSpPr>
            <a:spLocks noChangeArrowheads="1" noChangeShapeType="1" noTextEdit="1"/>
          </p:cNvSpPr>
          <p:nvPr/>
        </p:nvSpPr>
        <p:spPr bwMode="auto">
          <a:xfrm>
            <a:off x="7158038" y="2971800"/>
            <a:ext cx="1457325" cy="609600"/>
          </a:xfrm>
          <a:prstGeom prst="rect">
            <a:avLst/>
          </a:prstGeom>
          <a:extLst>
            <a:ext uri="{91240B29-F687-4F45-9708-019B960494DF}">
              <a14:hiddenLine xmlns:a14="http://schemas.microsoft.com/office/drawing/2010/main" w="0">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1602605"/>
              </a:avLst>
            </a:prstTxWarp>
          </a:bodyPr>
          <a:lstStyle/>
          <a:p>
            <a:r>
              <a:rPr lang="en-US" sz="2000" kern="10">
                <a:solidFill>
                  <a:srgbClr val="3366FF"/>
                </a:solidFill>
                <a:latin typeface="Arial Black"/>
              </a:rPr>
              <a:t>ionosphere</a:t>
            </a:r>
          </a:p>
        </p:txBody>
      </p:sp>
      <p:sp>
        <p:nvSpPr>
          <p:cNvPr id="1903631" name="Line 15"/>
          <p:cNvSpPr>
            <a:spLocks noChangeShapeType="1"/>
          </p:cNvSpPr>
          <p:nvPr/>
        </p:nvSpPr>
        <p:spPr bwMode="auto">
          <a:xfrm>
            <a:off x="8081963" y="1057275"/>
            <a:ext cx="388937" cy="3789363"/>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32" name="Line 16"/>
          <p:cNvSpPr>
            <a:spLocks noChangeShapeType="1"/>
          </p:cNvSpPr>
          <p:nvPr/>
        </p:nvSpPr>
        <p:spPr bwMode="auto">
          <a:xfrm>
            <a:off x="8424863" y="684213"/>
            <a:ext cx="38100" cy="4138612"/>
          </a:xfrm>
          <a:prstGeom prst="line">
            <a:avLst/>
          </a:prstGeom>
          <a:noFill/>
          <a:ln w="12700">
            <a:solidFill>
              <a:srgbClr val="66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33" name="Line 17"/>
          <p:cNvSpPr>
            <a:spLocks noChangeShapeType="1"/>
          </p:cNvSpPr>
          <p:nvPr/>
        </p:nvSpPr>
        <p:spPr bwMode="auto">
          <a:xfrm>
            <a:off x="7586663" y="5032375"/>
            <a:ext cx="700087" cy="0"/>
          </a:xfrm>
          <a:prstGeom prst="line">
            <a:avLst/>
          </a:prstGeom>
          <a:noFill/>
          <a:ln w="9525">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34" name="Line 18"/>
          <p:cNvSpPr>
            <a:spLocks noChangeShapeType="1"/>
          </p:cNvSpPr>
          <p:nvPr/>
        </p:nvSpPr>
        <p:spPr bwMode="auto">
          <a:xfrm flipH="1">
            <a:off x="7581900" y="5092700"/>
            <a:ext cx="715963" cy="0"/>
          </a:xfrm>
          <a:prstGeom prst="line">
            <a:avLst/>
          </a:prstGeom>
          <a:noFill/>
          <a:ln w="9525">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35" name="Line 19"/>
          <p:cNvSpPr>
            <a:spLocks noChangeShapeType="1"/>
          </p:cNvSpPr>
          <p:nvPr/>
        </p:nvSpPr>
        <p:spPr bwMode="auto">
          <a:xfrm>
            <a:off x="6792913" y="769938"/>
            <a:ext cx="655637" cy="4181475"/>
          </a:xfrm>
          <a:prstGeom prst="line">
            <a:avLst/>
          </a:prstGeom>
          <a:noFill/>
          <a:ln w="12700">
            <a:solidFill>
              <a:srgbClr val="6600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36" name="Line 20"/>
          <p:cNvSpPr>
            <a:spLocks noChangeShapeType="1"/>
          </p:cNvSpPr>
          <p:nvPr/>
        </p:nvSpPr>
        <p:spPr bwMode="auto">
          <a:xfrm>
            <a:off x="7281863" y="950913"/>
            <a:ext cx="168275" cy="3987800"/>
          </a:xfrm>
          <a:prstGeom prst="line">
            <a:avLst/>
          </a:prstGeom>
          <a:noFill/>
          <a:ln w="12700">
            <a:solidFill>
              <a:srgbClr val="6600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37" name="Line 21"/>
          <p:cNvSpPr>
            <a:spLocks noChangeShapeType="1"/>
          </p:cNvSpPr>
          <p:nvPr/>
        </p:nvSpPr>
        <p:spPr bwMode="auto">
          <a:xfrm flipH="1">
            <a:off x="7453313" y="923925"/>
            <a:ext cx="273050" cy="4016375"/>
          </a:xfrm>
          <a:prstGeom prst="line">
            <a:avLst/>
          </a:prstGeom>
          <a:noFill/>
          <a:ln w="12700">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38" name="Line 22"/>
          <p:cNvSpPr>
            <a:spLocks noChangeShapeType="1"/>
          </p:cNvSpPr>
          <p:nvPr/>
        </p:nvSpPr>
        <p:spPr bwMode="auto">
          <a:xfrm flipH="1">
            <a:off x="7450138" y="1074738"/>
            <a:ext cx="606425" cy="3884612"/>
          </a:xfrm>
          <a:prstGeom prst="line">
            <a:avLst/>
          </a:prstGeom>
          <a:noFill/>
          <a:ln w="12700">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39" name="WordArt 23"/>
          <p:cNvSpPr>
            <a:spLocks noChangeArrowheads="1" noChangeShapeType="1" noTextEdit="1"/>
          </p:cNvSpPr>
          <p:nvPr/>
        </p:nvSpPr>
        <p:spPr bwMode="auto">
          <a:xfrm>
            <a:off x="7156450" y="3902075"/>
            <a:ext cx="1458913" cy="614363"/>
          </a:xfrm>
          <a:prstGeom prst="rect">
            <a:avLst/>
          </a:prstGeom>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1128791"/>
              </a:avLst>
            </a:prstTxWarp>
          </a:bodyPr>
          <a:lstStyle/>
          <a:p>
            <a:r>
              <a:rPr lang="en-US" sz="2000" kern="10">
                <a:solidFill>
                  <a:srgbClr val="3366FF"/>
                </a:solidFill>
                <a:latin typeface="Arial Black"/>
              </a:rPr>
              <a:t>troposphere</a:t>
            </a:r>
          </a:p>
        </p:txBody>
      </p:sp>
      <p:sp>
        <p:nvSpPr>
          <p:cNvPr id="1903640" name="Text Box 24"/>
          <p:cNvSpPr txBox="1">
            <a:spLocks noChangeArrowheads="1"/>
          </p:cNvSpPr>
          <p:nvPr/>
        </p:nvSpPr>
        <p:spPr bwMode="auto">
          <a:xfrm>
            <a:off x="474663" y="1266825"/>
            <a:ext cx="593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sz="1800">
              <a:solidFill>
                <a:schemeClr val="bg2"/>
              </a:solidFill>
              <a:latin typeface="Tahoma" pitchFamily="34" charset="0"/>
            </a:endParaRPr>
          </a:p>
        </p:txBody>
      </p:sp>
      <p:sp>
        <p:nvSpPr>
          <p:cNvPr id="1903641" name="Text Box 25"/>
          <p:cNvSpPr txBox="1">
            <a:spLocks noChangeArrowheads="1"/>
          </p:cNvSpPr>
          <p:nvPr/>
        </p:nvSpPr>
        <p:spPr bwMode="auto">
          <a:xfrm>
            <a:off x="304800" y="1371600"/>
            <a:ext cx="6400800" cy="46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lgn="l">
              <a:defRPr sz="2400">
                <a:solidFill>
                  <a:schemeClr val="tx1"/>
                </a:solidFill>
                <a:latin typeface="Arial" pitchFamily="34" charset="0"/>
              </a:defRPr>
            </a:lvl1pPr>
            <a:lvl2pPr algn="l">
              <a:defRPr sz="2400">
                <a:solidFill>
                  <a:schemeClr val="tx1"/>
                </a:solidFill>
                <a:latin typeface="Arial" pitchFamily="34" charset="0"/>
              </a:defRPr>
            </a:lvl2pPr>
            <a:lvl3pPr algn="l">
              <a:defRPr sz="2400">
                <a:solidFill>
                  <a:schemeClr val="tx1"/>
                </a:solidFill>
                <a:latin typeface="Arial" pitchFamily="34" charset="0"/>
              </a:defRPr>
            </a:lvl3pPr>
            <a:lvl4pPr algn="l">
              <a:defRPr sz="2400">
                <a:solidFill>
                  <a:schemeClr val="tx1"/>
                </a:solidFill>
                <a:latin typeface="Arial" pitchFamily="34" charset="0"/>
              </a:defRPr>
            </a:lvl4pPr>
            <a:lvl5pPr algn="l">
              <a:defRPr sz="2400">
                <a:solidFill>
                  <a:schemeClr val="tx1"/>
                </a:solidFill>
                <a:latin typeface="Arial" pitchFamily="34" charset="0"/>
              </a:defRPr>
            </a:lvl5pPr>
            <a:lvl6pPr eaLnBrk="0" fontAlgn="base" hangingPunct="0">
              <a:spcBef>
                <a:spcPct val="0"/>
              </a:spcBef>
              <a:spcAft>
                <a:spcPct val="0"/>
              </a:spcAft>
              <a:defRPr sz="2400">
                <a:solidFill>
                  <a:schemeClr val="tx1"/>
                </a:solidFill>
                <a:latin typeface="Arial" pitchFamily="34" charset="0"/>
              </a:defRPr>
            </a:lvl6pPr>
            <a:lvl7pPr eaLnBrk="0" fontAlgn="base" hangingPunct="0">
              <a:spcBef>
                <a:spcPct val="0"/>
              </a:spcBef>
              <a:spcAft>
                <a:spcPct val="0"/>
              </a:spcAft>
              <a:defRPr sz="2400">
                <a:solidFill>
                  <a:schemeClr val="tx1"/>
                </a:solidFill>
                <a:latin typeface="Arial" pitchFamily="34" charset="0"/>
              </a:defRPr>
            </a:lvl7pPr>
            <a:lvl8pPr eaLnBrk="0" fontAlgn="base" hangingPunct="0">
              <a:spcBef>
                <a:spcPct val="0"/>
              </a:spcBef>
              <a:spcAft>
                <a:spcPct val="0"/>
              </a:spcAft>
              <a:defRPr sz="2400">
                <a:solidFill>
                  <a:schemeClr val="tx1"/>
                </a:solidFill>
                <a:latin typeface="Arial" pitchFamily="34" charset="0"/>
              </a:defRPr>
            </a:lvl8pPr>
            <a:lvl9pPr eaLnBrk="0" fontAlgn="base" hangingPunct="0">
              <a:spcBef>
                <a:spcPct val="0"/>
              </a:spcBef>
              <a:spcAft>
                <a:spcPct val="0"/>
              </a:spcAft>
              <a:defRPr sz="2400">
                <a:solidFill>
                  <a:schemeClr val="tx1"/>
                </a:solidFill>
                <a:latin typeface="Arial" pitchFamily="34" charset="0"/>
              </a:defRPr>
            </a:lvl9pPr>
          </a:lstStyle>
          <a:p>
            <a:pPr>
              <a:spcBef>
                <a:spcPct val="50000"/>
              </a:spcBef>
              <a:buClr>
                <a:schemeClr val="bg1"/>
              </a:buClr>
              <a:buFont typeface="Wingdings" pitchFamily="2" charset="2"/>
              <a:buChar char="§"/>
            </a:pPr>
            <a:r>
              <a:rPr lang="en-US" sz="1800">
                <a:solidFill>
                  <a:schemeClr val="bg2"/>
                </a:solidFill>
              </a:rPr>
              <a:t>Receivers at remote stationary locations track all the satellites in view</a:t>
            </a:r>
          </a:p>
          <a:p>
            <a:pPr>
              <a:spcBef>
                <a:spcPct val="50000"/>
              </a:spcBef>
              <a:buClr>
                <a:schemeClr val="bg1"/>
              </a:buClr>
              <a:buFont typeface="Wingdings" pitchFamily="2" charset="2"/>
              <a:buChar char="§"/>
            </a:pPr>
            <a:r>
              <a:rPr lang="en-US" sz="1800">
                <a:solidFill>
                  <a:schemeClr val="bg2"/>
                </a:solidFill>
              </a:rPr>
              <a:t>Each receiver makes the </a:t>
            </a:r>
            <a:r>
              <a:rPr lang="en-US" sz="1800" i="1">
                <a:solidFill>
                  <a:schemeClr val="bg2"/>
                </a:solidFill>
              </a:rPr>
              <a:t>all-in-view measurements, (REF</a:t>
            </a:r>
            <a:r>
              <a:rPr lang="en-US" sz="1800" b="1" i="1" baseline="-25000">
                <a:solidFill>
                  <a:schemeClr val="bg2"/>
                </a:solidFill>
              </a:rPr>
              <a:t>station_i</a:t>
            </a:r>
            <a:r>
              <a:rPr lang="en-US" sz="1800" i="1">
                <a:solidFill>
                  <a:schemeClr val="bg2"/>
                </a:solidFill>
              </a:rPr>
              <a:t> – GPS)</a:t>
            </a:r>
            <a:r>
              <a:rPr lang="en-US" sz="1800">
                <a:solidFill>
                  <a:schemeClr val="bg2"/>
                </a:solidFill>
              </a:rPr>
              <a:t>: time difference between a local reference clock and the received composite timing signal from all the satellites being tracked </a:t>
            </a:r>
          </a:p>
          <a:p>
            <a:pPr>
              <a:spcBef>
                <a:spcPct val="50000"/>
              </a:spcBef>
              <a:buClr>
                <a:schemeClr val="bg1"/>
              </a:buClr>
              <a:buFont typeface="Wingdings" pitchFamily="2" charset="2"/>
              <a:buChar char="§"/>
            </a:pPr>
            <a:r>
              <a:rPr lang="en-US" sz="1800">
                <a:solidFill>
                  <a:schemeClr val="bg2"/>
                </a:solidFill>
              </a:rPr>
              <a:t>The all-in-view measurements from two receivers are differenced to obtain the time and frequency difference of two remote clocks</a:t>
            </a:r>
          </a:p>
          <a:p>
            <a:pPr>
              <a:spcBef>
                <a:spcPct val="50000"/>
              </a:spcBef>
              <a:buClr>
                <a:schemeClr val="bg1"/>
              </a:buClr>
              <a:buFont typeface="Wingdings" pitchFamily="2" charset="2"/>
              <a:buChar char="§"/>
            </a:pPr>
            <a:r>
              <a:rPr lang="en-US" sz="1800">
                <a:solidFill>
                  <a:schemeClr val="bg2"/>
                </a:solidFill>
              </a:rPr>
              <a:t>Works when no satellites are in common-view</a:t>
            </a:r>
          </a:p>
          <a:p>
            <a:pPr>
              <a:spcBef>
                <a:spcPct val="50000"/>
              </a:spcBef>
              <a:buClr>
                <a:schemeClr val="bg1"/>
              </a:buClr>
              <a:buFont typeface="Wingdings" pitchFamily="2" charset="2"/>
              <a:buChar char="§"/>
            </a:pPr>
            <a:r>
              <a:rPr lang="en-US" sz="1800">
                <a:solidFill>
                  <a:schemeClr val="bg2"/>
                </a:solidFill>
              </a:rPr>
              <a:t>Performance is about the same as common-view for short baselines (2500 km or less), better than common-view for long baselines (5000 km or longer)</a:t>
            </a:r>
          </a:p>
          <a:p>
            <a:pPr>
              <a:spcBef>
                <a:spcPct val="50000"/>
              </a:spcBef>
              <a:buClr>
                <a:schemeClr val="bg1"/>
              </a:buClr>
              <a:buFont typeface="Wingdings" pitchFamily="2" charset="2"/>
              <a:buNone/>
            </a:pPr>
            <a:endParaRPr lang="en-US" sz="1800">
              <a:solidFill>
                <a:schemeClr val="bg2"/>
              </a:solidFill>
            </a:endParaRPr>
          </a:p>
        </p:txBody>
      </p:sp>
      <p:pic>
        <p:nvPicPr>
          <p:cNvPr id="1903642" name="Picture 26"/>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7015163" y="706438"/>
            <a:ext cx="434975" cy="296862"/>
          </a:xfrm>
          <a:noFill/>
          <a:ln/>
        </p:spPr>
      </p:pic>
      <p:pic>
        <p:nvPicPr>
          <p:cNvPr id="190364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013" y="844550"/>
            <a:ext cx="43338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3644"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5063" y="692150"/>
            <a:ext cx="434975"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3645" name="Line 29"/>
          <p:cNvSpPr>
            <a:spLocks noChangeShapeType="1"/>
          </p:cNvSpPr>
          <p:nvPr/>
        </p:nvSpPr>
        <p:spPr bwMode="auto">
          <a:xfrm flipH="1">
            <a:off x="8456613" y="863600"/>
            <a:ext cx="230187" cy="4068763"/>
          </a:xfrm>
          <a:prstGeom prst="line">
            <a:avLst/>
          </a:prstGeom>
          <a:noFill/>
          <a:ln w="12700">
            <a:solidFill>
              <a:srgbClr val="66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3646" name="Arc 30"/>
          <p:cNvSpPr>
            <a:spLocks/>
          </p:cNvSpPr>
          <p:nvPr/>
        </p:nvSpPr>
        <p:spPr bwMode="auto">
          <a:xfrm flipH="1">
            <a:off x="7481888" y="508000"/>
            <a:ext cx="1577975" cy="601663"/>
          </a:xfrm>
          <a:custGeom>
            <a:avLst/>
            <a:gdLst>
              <a:gd name="G0" fmla="+- 0 0 0"/>
              <a:gd name="G1" fmla="+- 15842 0 0"/>
              <a:gd name="G2" fmla="+- 21600 0 0"/>
              <a:gd name="T0" fmla="*/ 14683 w 21600"/>
              <a:gd name="T1" fmla="*/ 0 h 22669"/>
              <a:gd name="T2" fmla="*/ 20493 w 21600"/>
              <a:gd name="T3" fmla="*/ 22669 h 22669"/>
              <a:gd name="T4" fmla="*/ 0 w 21600"/>
              <a:gd name="T5" fmla="*/ 15842 h 22669"/>
            </a:gdLst>
            <a:ahLst/>
            <a:cxnLst>
              <a:cxn ang="0">
                <a:pos x="T0" y="T1"/>
              </a:cxn>
              <a:cxn ang="0">
                <a:pos x="T2" y="T3"/>
              </a:cxn>
              <a:cxn ang="0">
                <a:pos x="T4" y="T5"/>
              </a:cxn>
            </a:cxnLst>
            <a:rect l="0" t="0" r="r" b="b"/>
            <a:pathLst>
              <a:path w="21600" h="22669" fill="none" extrusionOk="0">
                <a:moveTo>
                  <a:pt x="14683" y="-1"/>
                </a:moveTo>
                <a:cubicBezTo>
                  <a:pt x="19093" y="4087"/>
                  <a:pt x="21600" y="9828"/>
                  <a:pt x="21600" y="15842"/>
                </a:cubicBezTo>
                <a:cubicBezTo>
                  <a:pt x="21600" y="18162"/>
                  <a:pt x="21226" y="20467"/>
                  <a:pt x="20492" y="22668"/>
                </a:cubicBezTo>
              </a:path>
              <a:path w="21600" h="22669" stroke="0" extrusionOk="0">
                <a:moveTo>
                  <a:pt x="14683" y="-1"/>
                </a:moveTo>
                <a:cubicBezTo>
                  <a:pt x="19093" y="4087"/>
                  <a:pt x="21600" y="9828"/>
                  <a:pt x="21600" y="15842"/>
                </a:cubicBezTo>
                <a:cubicBezTo>
                  <a:pt x="21600" y="18162"/>
                  <a:pt x="21226" y="20467"/>
                  <a:pt x="20492" y="22668"/>
                </a:cubicBezTo>
                <a:lnTo>
                  <a:pt x="0" y="15842"/>
                </a:lnTo>
                <a:close/>
              </a:path>
            </a:pathLst>
          </a:cu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3647" name="Arc 31"/>
          <p:cNvSpPr>
            <a:spLocks/>
          </p:cNvSpPr>
          <p:nvPr/>
        </p:nvSpPr>
        <p:spPr bwMode="auto">
          <a:xfrm rot="317736" flipV="1">
            <a:off x="7554913" y="1017588"/>
            <a:ext cx="584200" cy="173037"/>
          </a:xfrm>
          <a:custGeom>
            <a:avLst/>
            <a:gdLst>
              <a:gd name="G0" fmla="+- 17766 0 0"/>
              <a:gd name="G1" fmla="+- 21600 0 0"/>
              <a:gd name="G2" fmla="+- 21600 0 0"/>
              <a:gd name="T0" fmla="*/ 0 w 31561"/>
              <a:gd name="T1" fmla="*/ 9315 h 21600"/>
              <a:gd name="T2" fmla="*/ 31561 w 31561"/>
              <a:gd name="T3" fmla="*/ 4979 h 21600"/>
              <a:gd name="T4" fmla="*/ 17766 w 31561"/>
              <a:gd name="T5" fmla="*/ 21600 h 21600"/>
            </a:gdLst>
            <a:ahLst/>
            <a:cxnLst>
              <a:cxn ang="0">
                <a:pos x="T0" y="T1"/>
              </a:cxn>
              <a:cxn ang="0">
                <a:pos x="T2" y="T3"/>
              </a:cxn>
              <a:cxn ang="0">
                <a:pos x="T4" y="T5"/>
              </a:cxn>
            </a:cxnLst>
            <a:rect l="0" t="0" r="r" b="b"/>
            <a:pathLst>
              <a:path w="31561" h="21600" fill="none" extrusionOk="0">
                <a:moveTo>
                  <a:pt x="-1" y="9314"/>
                </a:moveTo>
                <a:cubicBezTo>
                  <a:pt x="4033" y="3481"/>
                  <a:pt x="10673" y="-1"/>
                  <a:pt x="17766" y="0"/>
                </a:cubicBezTo>
                <a:cubicBezTo>
                  <a:pt x="22804" y="0"/>
                  <a:pt x="27684" y="1761"/>
                  <a:pt x="31561" y="4978"/>
                </a:cubicBezTo>
              </a:path>
              <a:path w="31561" h="21600" stroke="0" extrusionOk="0">
                <a:moveTo>
                  <a:pt x="-1" y="9314"/>
                </a:moveTo>
                <a:cubicBezTo>
                  <a:pt x="4033" y="3481"/>
                  <a:pt x="10673" y="-1"/>
                  <a:pt x="17766" y="0"/>
                </a:cubicBezTo>
                <a:cubicBezTo>
                  <a:pt x="22804" y="0"/>
                  <a:pt x="27684" y="1761"/>
                  <a:pt x="31561" y="4978"/>
                </a:cubicBezTo>
                <a:lnTo>
                  <a:pt x="17766" y="21600"/>
                </a:lnTo>
                <a:close/>
              </a:path>
            </a:pathLst>
          </a:cu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a:xfrm>
            <a:off x="457200" y="228600"/>
            <a:ext cx="8401050" cy="1143000"/>
          </a:xfrm>
          <a:noFill/>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r>
              <a:rPr lang="en-US" sz="3200" dirty="0">
                <a:solidFill>
                  <a:srgbClr val="000000"/>
                </a:solidFill>
                <a:latin typeface="Tahoma" pitchFamily="34" charset="0"/>
              </a:rPr>
              <a:t>A few “common-sense” things to know about </a:t>
            </a:r>
            <a:r>
              <a:rPr lang="en-US" sz="3200" dirty="0" smtClean="0">
                <a:solidFill>
                  <a:srgbClr val="000000"/>
                </a:solidFill>
                <a:latin typeface="Tahoma" pitchFamily="34" charset="0"/>
              </a:rPr>
              <a:t>GPS common-view</a:t>
            </a:r>
            <a:endParaRPr lang="en-US" sz="3200" b="1" i="1" dirty="0">
              <a:solidFill>
                <a:srgbClr val="000000"/>
              </a:solidFill>
              <a:effectLst>
                <a:outerShdw blurRad="38100" dist="38100" dir="2700000" algn="tl">
                  <a:srgbClr val="C0C0C0"/>
                </a:outerShdw>
              </a:effectLst>
              <a:latin typeface="Tahoma" pitchFamily="34" charset="0"/>
            </a:endParaRPr>
          </a:p>
        </p:txBody>
      </p:sp>
      <p:sp>
        <p:nvSpPr>
          <p:cNvPr id="821251" name="Rectangle 3"/>
          <p:cNvSpPr>
            <a:spLocks noChangeArrowheads="1"/>
          </p:cNvSpPr>
          <p:nvPr/>
        </p:nvSpPr>
        <p:spPr bwMode="auto">
          <a:xfrm>
            <a:off x="1447800" y="1740195"/>
            <a:ext cx="653891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chemeClr val="bg1"/>
              </a:buClr>
              <a:buSzPct val="75000"/>
              <a:buFont typeface="Monotype Sorts" pitchFamily="2" charset="2"/>
              <a:buChar char="n"/>
            </a:pPr>
            <a:r>
              <a:rPr lang="en-US" sz="1800" dirty="0" smtClean="0">
                <a:solidFill>
                  <a:srgbClr val="000000"/>
                </a:solidFill>
              </a:rPr>
              <a:t>All systems involved in the comparison have to follow the same rules.  Collect data at the same time, store data in the same format, and so on.</a:t>
            </a:r>
          </a:p>
          <a:p>
            <a:pPr marL="342900" indent="-342900" algn="l">
              <a:spcBef>
                <a:spcPct val="20000"/>
              </a:spcBef>
              <a:buClr>
                <a:schemeClr val="bg1"/>
              </a:buClr>
              <a:buSzPct val="75000"/>
              <a:buFont typeface="Monotype Sorts" pitchFamily="2" charset="2"/>
              <a:buNone/>
            </a:pPr>
            <a:endParaRPr lang="en-US" sz="1800" dirty="0">
              <a:solidFill>
                <a:srgbClr val="000000"/>
              </a:solidFill>
            </a:endParaRPr>
          </a:p>
          <a:p>
            <a:pPr marL="342900" indent="-342900" algn="l">
              <a:spcBef>
                <a:spcPct val="20000"/>
              </a:spcBef>
              <a:buClr>
                <a:schemeClr val="bg1"/>
              </a:buClr>
              <a:buSzPct val="75000"/>
              <a:buFont typeface="Monotype Sorts" pitchFamily="2" charset="2"/>
              <a:buChar char="n"/>
            </a:pPr>
            <a:r>
              <a:rPr lang="en-US" sz="1800" dirty="0" smtClean="0">
                <a:solidFill>
                  <a:srgbClr val="000000"/>
                </a:solidFill>
              </a:rPr>
              <a:t>The measurements made at each site have to be subtracted from each other.  Therefore, data transfer is always part of common-view so the data files can be brought to the same location.  In order to do common-view in real-time, we need real-time data transfer.</a:t>
            </a:r>
          </a:p>
          <a:p>
            <a:pPr marL="342900" indent="-342900" algn="l">
              <a:spcBef>
                <a:spcPct val="20000"/>
              </a:spcBef>
              <a:buClr>
                <a:schemeClr val="bg1"/>
              </a:buClr>
              <a:buSzPct val="75000"/>
              <a:buFont typeface="Monotype Sorts" pitchFamily="2" charset="2"/>
              <a:buNone/>
            </a:pPr>
            <a:endParaRPr lang="en-US" sz="1800" dirty="0">
              <a:solidFill>
                <a:srgbClr val="000000"/>
              </a:solidFill>
            </a:endParaRPr>
          </a:p>
          <a:p>
            <a:pPr marL="342900" indent="-342900" algn="l">
              <a:spcBef>
                <a:spcPct val="20000"/>
              </a:spcBef>
              <a:buClr>
                <a:schemeClr val="bg1"/>
              </a:buClr>
              <a:buSzPct val="75000"/>
              <a:buFont typeface="Monotype Sorts" pitchFamily="2" charset="2"/>
              <a:buChar char="n"/>
            </a:pPr>
            <a:r>
              <a:rPr lang="en-US" sz="1800" dirty="0">
                <a:solidFill>
                  <a:srgbClr val="000000"/>
                </a:solidFill>
              </a:rPr>
              <a:t>GPS is not the reference!  The reference is the other lab in the comparison.  GPS is simply a transfer standard used to transfer time from one location to another.</a:t>
            </a:r>
          </a:p>
        </p:txBody>
      </p:sp>
    </p:spTree>
  </p:cSld>
  <p:clrMapOvr>
    <a:masterClrMapping/>
  </p:clrMapOvr>
  <p:transition advTm="730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18" name="Rectangle 2"/>
          <p:cNvSpPr>
            <a:spLocks noGrp="1" noChangeArrowheads="1"/>
          </p:cNvSpPr>
          <p:nvPr>
            <p:ph type="title"/>
          </p:nvPr>
        </p:nvSpPr>
        <p:spPr bwMode="auto">
          <a:xfrm>
            <a:off x="533400" y="0"/>
            <a:ext cx="8020050" cy="762000"/>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algn="ctr"/>
            <a:r>
              <a:rPr lang="en-US" sz="2800" dirty="0">
                <a:solidFill>
                  <a:srgbClr val="111111"/>
                </a:solidFill>
                <a:latin typeface="Tahoma" pitchFamily="34" charset="0"/>
              </a:rPr>
              <a:t>The SIM Measurement System</a:t>
            </a:r>
          </a:p>
        </p:txBody>
      </p:sp>
      <p:sp>
        <p:nvSpPr>
          <p:cNvPr id="1750019" name="Rectangle 3"/>
          <p:cNvSpPr>
            <a:spLocks noGrp="1" noChangeArrowheads="1"/>
          </p:cNvSpPr>
          <p:nvPr>
            <p:ph type="body" sz="half" idx="1"/>
          </p:nvPr>
        </p:nvSpPr>
        <p:spPr bwMode="auto">
          <a:xfrm>
            <a:off x="0" y="838200"/>
            <a:ext cx="51054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a:lnSpc>
                <a:spcPct val="80000"/>
              </a:lnSpc>
              <a:buClr>
                <a:schemeClr val="bg1"/>
              </a:buClr>
            </a:pPr>
            <a:r>
              <a:rPr lang="en-US" sz="1600" dirty="0">
                <a:solidFill>
                  <a:schemeClr val="bg2"/>
                </a:solidFill>
                <a:effectLst/>
              </a:rPr>
              <a:t>Simple design makes it easy and inexpensive for SIM labs to compare their standards.  It includes:</a:t>
            </a:r>
          </a:p>
          <a:p>
            <a:pPr lvl="1">
              <a:lnSpc>
                <a:spcPct val="80000"/>
              </a:lnSpc>
              <a:buClr>
                <a:schemeClr val="bg1"/>
              </a:buClr>
            </a:pPr>
            <a:r>
              <a:rPr lang="en-US" sz="1600" dirty="0">
                <a:solidFill>
                  <a:schemeClr val="bg2"/>
                </a:solidFill>
                <a:effectLst/>
              </a:rPr>
              <a:t>8-channel GPS receiver (C/A code, L1 band)</a:t>
            </a:r>
          </a:p>
          <a:p>
            <a:pPr lvl="1">
              <a:lnSpc>
                <a:spcPct val="80000"/>
              </a:lnSpc>
              <a:buClr>
                <a:schemeClr val="bg1"/>
              </a:buClr>
            </a:pPr>
            <a:r>
              <a:rPr lang="en-US" sz="1600" dirty="0">
                <a:solidFill>
                  <a:schemeClr val="bg2"/>
                </a:solidFill>
                <a:effectLst/>
              </a:rPr>
              <a:t>Time interval counter with 30 </a:t>
            </a:r>
            <a:r>
              <a:rPr lang="en-US" sz="1600" dirty="0" err="1">
                <a:solidFill>
                  <a:schemeClr val="bg2"/>
                </a:solidFill>
                <a:effectLst/>
              </a:rPr>
              <a:t>ps</a:t>
            </a:r>
            <a:r>
              <a:rPr lang="en-US" sz="1600" dirty="0">
                <a:solidFill>
                  <a:schemeClr val="bg2"/>
                </a:solidFill>
                <a:effectLst/>
              </a:rPr>
              <a:t> resolution</a:t>
            </a:r>
          </a:p>
          <a:p>
            <a:pPr lvl="1">
              <a:lnSpc>
                <a:spcPct val="80000"/>
              </a:lnSpc>
              <a:buClr>
                <a:schemeClr val="bg1"/>
              </a:buClr>
            </a:pPr>
            <a:r>
              <a:rPr lang="en-US" sz="1600" dirty="0">
                <a:solidFill>
                  <a:schemeClr val="bg2"/>
                </a:solidFill>
                <a:effectLst/>
              </a:rPr>
              <a:t>Rack-mount PC and flat panel display</a:t>
            </a:r>
          </a:p>
          <a:p>
            <a:pPr lvl="1">
              <a:lnSpc>
                <a:spcPct val="80000"/>
              </a:lnSpc>
              <a:buClr>
                <a:schemeClr val="bg1"/>
              </a:buClr>
            </a:pPr>
            <a:r>
              <a:rPr lang="en-US" sz="1600" dirty="0">
                <a:solidFill>
                  <a:schemeClr val="bg2"/>
                </a:solidFill>
                <a:effectLst/>
              </a:rPr>
              <a:t>Pinwheel type antenna   </a:t>
            </a:r>
          </a:p>
          <a:p>
            <a:pPr lvl="1">
              <a:lnSpc>
                <a:spcPct val="80000"/>
              </a:lnSpc>
              <a:buClr>
                <a:schemeClr val="bg1"/>
              </a:buClr>
            </a:pPr>
            <a:r>
              <a:rPr lang="en-US" sz="1600" dirty="0">
                <a:solidFill>
                  <a:schemeClr val="bg2"/>
                </a:solidFill>
                <a:effectLst/>
              </a:rPr>
              <a:t>Applies broadcast </a:t>
            </a:r>
            <a:r>
              <a:rPr lang="en-US" sz="1600" dirty="0" err="1">
                <a:solidFill>
                  <a:schemeClr val="bg2"/>
                </a:solidFill>
                <a:effectLst/>
              </a:rPr>
              <a:t>ionospheric</a:t>
            </a:r>
            <a:r>
              <a:rPr lang="en-US" sz="1600" dirty="0">
                <a:solidFill>
                  <a:schemeClr val="bg2"/>
                </a:solidFill>
                <a:effectLst/>
              </a:rPr>
              <a:t> (MDIO) corrections</a:t>
            </a:r>
          </a:p>
          <a:p>
            <a:pPr>
              <a:lnSpc>
                <a:spcPct val="80000"/>
              </a:lnSpc>
              <a:buClr>
                <a:schemeClr val="bg1"/>
              </a:buClr>
              <a:buFont typeface="Monotype Sorts" pitchFamily="2" charset="2"/>
              <a:buNone/>
            </a:pPr>
            <a:endParaRPr lang="en-US" sz="1600" dirty="0">
              <a:solidFill>
                <a:schemeClr val="bg2"/>
              </a:solidFill>
              <a:effectLst/>
            </a:endParaRPr>
          </a:p>
          <a:p>
            <a:pPr>
              <a:lnSpc>
                <a:spcPct val="80000"/>
              </a:lnSpc>
              <a:buClr>
                <a:schemeClr val="bg1"/>
              </a:buClr>
            </a:pPr>
            <a:r>
              <a:rPr lang="en-US" sz="1600" dirty="0" smtClean="0">
                <a:solidFill>
                  <a:schemeClr val="bg2"/>
                </a:solidFill>
                <a:effectLst/>
              </a:rPr>
              <a:t>The </a:t>
            </a:r>
            <a:r>
              <a:rPr lang="en-US" sz="1600" dirty="0">
                <a:solidFill>
                  <a:schemeClr val="bg2"/>
                </a:solidFill>
                <a:effectLst/>
              </a:rPr>
              <a:t>receiver measures all visible satellites and stores 1-minute and 10-minute REFGPS averages.</a:t>
            </a:r>
          </a:p>
          <a:p>
            <a:pPr>
              <a:lnSpc>
                <a:spcPct val="80000"/>
              </a:lnSpc>
              <a:buClr>
                <a:schemeClr val="bg1"/>
              </a:buClr>
              <a:buFont typeface="Monotype Sorts" pitchFamily="2" charset="2"/>
              <a:buNone/>
            </a:pPr>
            <a:endParaRPr lang="en-US" sz="1600" dirty="0">
              <a:solidFill>
                <a:schemeClr val="bg2"/>
              </a:solidFill>
              <a:effectLst/>
            </a:endParaRPr>
          </a:p>
          <a:p>
            <a:pPr>
              <a:lnSpc>
                <a:spcPct val="80000"/>
              </a:lnSpc>
              <a:buClr>
                <a:schemeClr val="bg1"/>
              </a:buClr>
            </a:pPr>
            <a:r>
              <a:rPr lang="en-US" sz="1600" dirty="0">
                <a:solidFill>
                  <a:schemeClr val="bg2"/>
                </a:solidFill>
                <a:effectLst/>
              </a:rPr>
              <a:t>All systems are connected to the Internet, and send their files to a web server every 10 minutes.  </a:t>
            </a:r>
          </a:p>
          <a:p>
            <a:pPr>
              <a:lnSpc>
                <a:spcPct val="80000"/>
              </a:lnSpc>
              <a:buClr>
                <a:schemeClr val="bg1"/>
              </a:buClr>
              <a:buFont typeface="Monotype Sorts" pitchFamily="2" charset="2"/>
              <a:buNone/>
            </a:pPr>
            <a:endParaRPr lang="en-US" sz="1600" dirty="0">
              <a:solidFill>
                <a:schemeClr val="bg2"/>
              </a:solidFill>
              <a:effectLst/>
            </a:endParaRPr>
          </a:p>
          <a:p>
            <a:pPr>
              <a:lnSpc>
                <a:spcPct val="80000"/>
              </a:lnSpc>
              <a:spcBef>
                <a:spcPct val="0"/>
              </a:spcBef>
              <a:buClr>
                <a:schemeClr val="bg1"/>
              </a:buClr>
            </a:pPr>
            <a:r>
              <a:rPr lang="en-US" sz="1600" dirty="0">
                <a:solidFill>
                  <a:srgbClr val="000000"/>
                </a:solidFill>
                <a:effectLst/>
              </a:rPr>
              <a:t>The web server processes data “on the fly” in near real-time.  Results can be viewed on the web in either common-view or all-in-view format.</a:t>
            </a:r>
          </a:p>
          <a:p>
            <a:pPr>
              <a:lnSpc>
                <a:spcPct val="80000"/>
              </a:lnSpc>
              <a:spcBef>
                <a:spcPct val="0"/>
              </a:spcBef>
              <a:buClr>
                <a:schemeClr val="bg1"/>
              </a:buClr>
              <a:buFont typeface="Monotype Sorts" pitchFamily="2" charset="2"/>
              <a:buNone/>
            </a:pPr>
            <a:endParaRPr lang="en-US" sz="1600" dirty="0">
              <a:solidFill>
                <a:srgbClr val="000000"/>
              </a:solidFill>
              <a:effectLst/>
            </a:endParaRPr>
          </a:p>
          <a:p>
            <a:pPr>
              <a:lnSpc>
                <a:spcPct val="80000"/>
              </a:lnSpc>
              <a:spcBef>
                <a:spcPct val="0"/>
              </a:spcBef>
              <a:buClr>
                <a:schemeClr val="bg1"/>
              </a:buClr>
            </a:pPr>
            <a:r>
              <a:rPr lang="en-US" sz="1600" dirty="0">
                <a:solidFill>
                  <a:srgbClr val="000000"/>
                </a:solidFill>
                <a:effectLst/>
              </a:rPr>
              <a:t>All units are built and calibrated at NIST</a:t>
            </a:r>
          </a:p>
          <a:p>
            <a:pPr>
              <a:lnSpc>
                <a:spcPct val="80000"/>
              </a:lnSpc>
              <a:spcBef>
                <a:spcPct val="0"/>
              </a:spcBef>
              <a:buClr>
                <a:schemeClr val="bg1"/>
              </a:buClr>
              <a:buFont typeface="Monotype Sorts" pitchFamily="2" charset="2"/>
              <a:buNone/>
            </a:pPr>
            <a:endParaRPr lang="en-US" sz="1600" dirty="0">
              <a:solidFill>
                <a:srgbClr val="000000"/>
              </a:solidFill>
              <a:effectLst/>
            </a:endParaRPr>
          </a:p>
          <a:p>
            <a:pPr>
              <a:lnSpc>
                <a:spcPct val="80000"/>
              </a:lnSpc>
              <a:spcBef>
                <a:spcPct val="0"/>
              </a:spcBef>
              <a:buClr>
                <a:schemeClr val="bg1"/>
              </a:buClr>
            </a:pPr>
            <a:r>
              <a:rPr lang="en-US" sz="1600" dirty="0">
                <a:solidFill>
                  <a:srgbClr val="000000"/>
                </a:solidFill>
                <a:effectLst/>
              </a:rPr>
              <a:t>Systems are paid for by either OAS or the participating NMI and become the property of the NMI.</a:t>
            </a:r>
          </a:p>
        </p:txBody>
      </p:sp>
      <p:pic>
        <p:nvPicPr>
          <p:cNvPr id="1750020" name="Picture 4" descr="sim_syst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200400"/>
            <a:ext cx="25749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0021" name="Picture 5" descr="nova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200400"/>
            <a:ext cx="10763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0023" name="Picture 7" descr="sim_logo_2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762000"/>
            <a:ext cx="2886075" cy="230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67097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zures">
  <a:themeElements>
    <a:clrScheme name="">
      <a:dk1>
        <a:srgbClr val="FF0000"/>
      </a:dk1>
      <a:lt1>
        <a:srgbClr val="114FFB"/>
      </a:lt1>
      <a:dk2>
        <a:srgbClr val="8CF4EA"/>
      </a:dk2>
      <a:lt2>
        <a:srgbClr val="000000"/>
      </a:lt2>
      <a:accent1>
        <a:srgbClr val="00B7A5"/>
      </a:accent1>
      <a:accent2>
        <a:srgbClr val="D49FFF"/>
      </a:accent2>
      <a:accent3>
        <a:srgbClr val="AAB2FD"/>
      </a:accent3>
      <a:accent4>
        <a:srgbClr val="DA0000"/>
      </a:accent4>
      <a:accent5>
        <a:srgbClr val="AAD8CF"/>
      </a:accent5>
      <a:accent6>
        <a:srgbClr val="C090E7"/>
      </a:accent6>
      <a:hlink>
        <a:srgbClr val="7B00E4"/>
      </a:hlink>
      <a:folHlink>
        <a:srgbClr val="618FFD"/>
      </a:folHlink>
    </a:clrScheme>
    <a:fontScheme name="azu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a:spPr>
      <a:bodyPr vert="horz" wrap="square" lIns="90488" tIns="44450" rIns="90488" bIns="4445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111111"/>
            </a:solidFill>
            <a:effectLst/>
            <a:latin typeface="Arial" pitchFamily="34"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a:spPr>
      <a:bodyPr vert="horz" wrap="square" lIns="90488" tIns="44450" rIns="90488" bIns="4445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111111"/>
            </a:solidFill>
            <a:effectLst/>
            <a:latin typeface="Arial" pitchFamily="34" charset="0"/>
          </a:defRPr>
        </a:defPPr>
      </a:lstStyle>
    </a:lnDef>
  </a:objectDefaults>
  <a:extraClrSchemeLst>
    <a:extraClrScheme>
      <a:clrScheme name="azur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zur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zur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zur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zur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zur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zur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Designs\Professional.pot</Template>
  <TotalTime>25837</TotalTime>
  <Pages>6</Pages>
  <Words>3169</Words>
  <Application>Microsoft Office PowerPoint</Application>
  <PresentationFormat>On-screen Show (4:3)</PresentationFormat>
  <Paragraphs>681</Paragraphs>
  <Slides>44</Slides>
  <Notes>11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44</vt:i4>
      </vt:variant>
    </vt:vector>
  </HeadingPairs>
  <TitlesOfParts>
    <vt:vector size="48" baseType="lpstr">
      <vt:lpstr>azures</vt:lpstr>
      <vt:lpstr>Picture</vt:lpstr>
      <vt:lpstr>Chart</vt:lpstr>
      <vt:lpstr>Equation</vt:lpstr>
      <vt:lpstr>Common-View Measurements, the SIM Time Network (SIMTN), and Contributing to Coordinated Universal Time (UTC)</vt:lpstr>
      <vt:lpstr>PowerPoint Presentation</vt:lpstr>
      <vt:lpstr>Information about SIM</vt:lpstr>
      <vt:lpstr>PowerPoint Presentation</vt:lpstr>
      <vt:lpstr>SIM Time Network Design Goals </vt:lpstr>
      <vt:lpstr>PowerPoint Presentation</vt:lpstr>
      <vt:lpstr>All-in-view GPS </vt:lpstr>
      <vt:lpstr>A few “common-sense” things to know about GPS common-view</vt:lpstr>
      <vt:lpstr>The SIM Measurement System</vt:lpstr>
      <vt:lpstr>PowerPoint Presentation</vt:lpstr>
      <vt:lpstr>PowerPoint Presentation</vt:lpstr>
      <vt:lpstr>PowerPoint Presentation</vt:lpstr>
      <vt:lpstr>PowerPoint Presentation</vt:lpstr>
      <vt:lpstr>PowerPoint Presentation</vt:lpstr>
      <vt:lpstr>Reporting results to participating SIM laboratories</vt:lpstr>
      <vt:lpstr>PowerPoint Presentation</vt:lpstr>
      <vt:lpstr>PowerPoint Presentation</vt:lpstr>
      <vt:lpstr>PowerPoint Presentation</vt:lpstr>
      <vt:lpstr>PowerPoint Presentation</vt:lpstr>
      <vt:lpstr>PowerPoint Presentation</vt:lpstr>
      <vt:lpstr>Time stability of SIM labs relative to GPS Time</vt:lpstr>
      <vt:lpstr>Frequency stability of SIM labs relative to GPS Time</vt:lpstr>
      <vt:lpstr>PowerPoint Presentation</vt:lpstr>
      <vt:lpstr>PowerPoint Presentation</vt:lpstr>
      <vt:lpstr>PowerPoint Presentation</vt:lpstr>
      <vt:lpstr>Sources of Common-View Measurement Uncertainty</vt:lpstr>
      <vt:lpstr>SIM Receiver Calibrations</vt:lpstr>
      <vt:lpstr>PowerPoint Presentation</vt:lpstr>
      <vt:lpstr>Uncertainty due to Antenna Coordinates</vt:lpstr>
      <vt:lpstr>PowerPoint Presentation</vt:lpstr>
      <vt:lpstr>Uncertainty due to Environment</vt:lpstr>
      <vt:lpstr>Uncertainty due to Multipath</vt:lpstr>
      <vt:lpstr>Uncertainty due to ionospheric conditions</vt:lpstr>
      <vt:lpstr>PowerPoint Presentation</vt:lpstr>
      <vt:lpstr>Joining the BIPM key comparisons and contributing to Coordinated Universal Time (UTC) </vt:lpstr>
      <vt:lpstr>Steps required in order to appear on the BIPM Circular-T and contribute to UTC </vt:lpstr>
      <vt:lpstr>Key Comparisons </vt:lpstr>
      <vt:lpstr>Multi-channel Common-view Track Schedule</vt:lpstr>
      <vt:lpstr>The CGGTTS Common-view Data Format</vt:lpstr>
      <vt:lpstr>PowerPoint Presentation</vt:lpstr>
      <vt:lpstr>BIPM-Compatible Time Transfer Receivers</vt:lpstr>
      <vt:lpstr>New Low-Cost CGGTTS Receiver will be available through SIM TFMWG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Frequency Traceability to NIST using GPS</dc:title>
  <dc:subject>Frequency Traceability to NIST using GPS</dc:subject>
  <dc:creator>Michael A. Lombardi</dc:creator>
  <cp:keywords>GPS, Traceability, Monitoring</cp:keywords>
  <dc:description/>
  <cp:lastModifiedBy>Lombardi, Michael</cp:lastModifiedBy>
  <cp:revision>643</cp:revision>
  <cp:lastPrinted>2001-01-09T23:24:26Z</cp:lastPrinted>
  <dcterms:created xsi:type="dcterms:W3CDTF">1997-07-23T21:33:32Z</dcterms:created>
  <dcterms:modified xsi:type="dcterms:W3CDTF">2012-10-11T17:37:39Z</dcterms:modified>
</cp:coreProperties>
</file>