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sldIdLst>
    <p:sldId id="256" r:id="rId2"/>
    <p:sldId id="263" r:id="rId3"/>
    <p:sldId id="268" r:id="rId4"/>
    <p:sldId id="269" r:id="rId5"/>
    <p:sldId id="270" r:id="rId6"/>
    <p:sldId id="279" r:id="rId7"/>
    <p:sldId id="281" r:id="rId8"/>
    <p:sldId id="280" r:id="rId9"/>
    <p:sldId id="283" r:id="rId10"/>
    <p:sldId id="278" r:id="rId11"/>
    <p:sldId id="288" r:id="rId12"/>
    <p:sldId id="282" r:id="rId13"/>
    <p:sldId id="293" r:id="rId14"/>
    <p:sldId id="272" r:id="rId15"/>
    <p:sldId id="271" r:id="rId16"/>
    <p:sldId id="273" r:id="rId17"/>
    <p:sldId id="274" r:id="rId18"/>
    <p:sldId id="277" r:id="rId19"/>
    <p:sldId id="289" r:id="rId20"/>
    <p:sldId id="290" r:id="rId21"/>
    <p:sldId id="291" r:id="rId22"/>
    <p:sldId id="292" r:id="rId23"/>
    <p:sldId id="275" r:id="rId24"/>
    <p:sldId id="285" r:id="rId25"/>
    <p:sldId id="294" r:id="rId26"/>
    <p:sldId id="286" r:id="rId27"/>
    <p:sldId id="287" r:id="rId28"/>
    <p:sldId id="276" r:id="rId29"/>
    <p:sldId id="284" r:id="rId30"/>
    <p:sldId id="295" r:id="rId31"/>
    <p:sldId id="266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0" autoAdjust="0"/>
  </p:normalViewPr>
  <p:slideViewPr>
    <p:cSldViewPr>
      <p:cViewPr>
        <p:scale>
          <a:sx n="100" d="100"/>
          <a:sy n="100" d="100"/>
        </p:scale>
        <p:origin x="-13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317C-4F0E-48B1-A2DB-0015E3EE248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0201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FA81-AEEE-4ED6-A367-87A3C9C0A00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6246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CD0F-FA38-4038-A050-1000D3088C1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8074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B84B-5A79-4426-9364-AEC2E873F87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7044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FA94-EA0E-4CEC-86D2-9311F992BDC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654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0AC58-62A4-42B1-B255-B8C67F8BDF6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9054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E777C-9D43-4A9B-89F0-6C81FADA3AF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4048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5F64-79D7-43D2-87B7-E9629A6A2DD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214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6ED7-A079-4E36-974B-7CC9DD8010F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433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A171-9CB2-4787-8C31-0EAEB77B07A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5229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10FC-AEA7-4046-9A98-D07079591A7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705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A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010C5C-640A-4758-B9E4-FA4485E1F2D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solis@cenamep.org.p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08962" cy="1511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CMCs and the BIPM Key Comparison Database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149725"/>
            <a:ext cx="7416800" cy="13668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Raul Fernando Solís Betancur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rsolis@cenamep.org.pa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Calibration and Measurement Capability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BIPM has </a:t>
            </a:r>
            <a:r>
              <a:rPr lang="en-US" dirty="0" smtClean="0">
                <a:latin typeface="Arial" charset="0"/>
                <a:cs typeface="Arial" charset="0"/>
              </a:rPr>
              <a:t>a list of measurement and calibration capabilities for 9 metrology areas.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Every NMI that has </a:t>
            </a:r>
            <a:r>
              <a:rPr lang="en-US" dirty="0" smtClean="0">
                <a:latin typeface="Arial" charset="0"/>
                <a:cs typeface="Arial" charset="0"/>
              </a:rPr>
              <a:t>signed the </a:t>
            </a:r>
            <a:r>
              <a:rPr lang="en-US" dirty="0" smtClean="0">
                <a:latin typeface="Arial" charset="0"/>
                <a:cs typeface="Arial" charset="0"/>
              </a:rPr>
              <a:t>MRA and can provide enough evidence of </a:t>
            </a:r>
            <a:r>
              <a:rPr lang="en-US" dirty="0" smtClean="0">
                <a:latin typeface="Arial" charset="0"/>
                <a:cs typeface="Arial" charset="0"/>
              </a:rPr>
              <a:t>their measurement </a:t>
            </a:r>
            <a:r>
              <a:rPr lang="en-US" dirty="0" smtClean="0">
                <a:latin typeface="Arial" charset="0"/>
                <a:cs typeface="Arial" charset="0"/>
              </a:rPr>
              <a:t>skills in these areas can register </a:t>
            </a:r>
            <a:r>
              <a:rPr lang="en-US" dirty="0" smtClean="0">
                <a:latin typeface="Arial" charset="0"/>
                <a:cs typeface="Arial" charset="0"/>
              </a:rPr>
              <a:t>their </a:t>
            </a:r>
            <a:r>
              <a:rPr lang="en-US" dirty="0" smtClean="0">
                <a:latin typeface="Arial" charset="0"/>
                <a:cs typeface="Arial" charset="0"/>
              </a:rPr>
              <a:t>capabilities in the Appendix C.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Calibration and Measurement Capability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latin typeface="Arial" charset="0"/>
                <a:cs typeface="Arial" charset="0"/>
              </a:rPr>
              <a:t>The CMC </a:t>
            </a:r>
            <a:r>
              <a:rPr lang="en-US" sz="3000" dirty="0" smtClean="0">
                <a:latin typeface="Arial" charset="0"/>
                <a:cs typeface="Arial" charset="0"/>
              </a:rPr>
              <a:t>expires every five </a:t>
            </a:r>
            <a:r>
              <a:rPr lang="en-US" sz="3000" dirty="0" smtClean="0">
                <a:latin typeface="Arial" charset="0"/>
                <a:cs typeface="Arial" charset="0"/>
              </a:rPr>
              <a:t>years.  After </a:t>
            </a:r>
            <a:r>
              <a:rPr lang="en-US" sz="3000" dirty="0" smtClean="0">
                <a:latin typeface="Arial" charset="0"/>
                <a:cs typeface="Arial" charset="0"/>
              </a:rPr>
              <a:t>that, an NMI needs to </a:t>
            </a:r>
            <a:r>
              <a:rPr lang="en-US" sz="3000" dirty="0" smtClean="0">
                <a:latin typeface="Arial" charset="0"/>
                <a:cs typeface="Arial" charset="0"/>
              </a:rPr>
              <a:t>perform the same </a:t>
            </a:r>
            <a:r>
              <a:rPr lang="en-US" sz="3000" dirty="0" smtClean="0">
                <a:latin typeface="Arial" charset="0"/>
                <a:cs typeface="Arial" charset="0"/>
              </a:rPr>
              <a:t>exercises </a:t>
            </a:r>
            <a:r>
              <a:rPr lang="en-US" sz="3000" dirty="0" smtClean="0">
                <a:latin typeface="Arial" charset="0"/>
                <a:cs typeface="Arial" charset="0"/>
              </a:rPr>
              <a:t>to maintain the CMC.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latin typeface="Arial" charset="0"/>
                <a:cs typeface="Arial" charset="0"/>
              </a:rPr>
              <a:t>If you had a CMC, you can update his values to better or worse.  </a:t>
            </a:r>
            <a:r>
              <a:rPr lang="en-US" sz="3000" dirty="0" smtClean="0">
                <a:latin typeface="Arial" charset="0"/>
                <a:cs typeface="Arial" charset="0"/>
              </a:rPr>
              <a:t>All of this </a:t>
            </a:r>
            <a:r>
              <a:rPr lang="en-US" sz="3000" dirty="0" smtClean="0">
                <a:latin typeface="Arial" charset="0"/>
                <a:cs typeface="Arial" charset="0"/>
              </a:rPr>
              <a:t>depends upon what </a:t>
            </a:r>
            <a:r>
              <a:rPr lang="en-US" sz="3000" dirty="0" smtClean="0">
                <a:latin typeface="Arial" charset="0"/>
                <a:cs typeface="Arial" charset="0"/>
              </a:rPr>
              <a:t>has </a:t>
            </a:r>
            <a:r>
              <a:rPr lang="en-US" sz="3000" dirty="0" smtClean="0">
                <a:latin typeface="Arial" charset="0"/>
                <a:cs typeface="Arial" charset="0"/>
              </a:rPr>
              <a:t>recently happened </a:t>
            </a:r>
            <a:r>
              <a:rPr lang="en-US" sz="3000" dirty="0" smtClean="0">
                <a:latin typeface="Arial" charset="0"/>
                <a:cs typeface="Arial" charset="0"/>
              </a:rPr>
              <a:t>in your laboratory (for example if your only standard is broken, you can’t support your uncertainties and your </a:t>
            </a:r>
            <a:r>
              <a:rPr lang="en-US" sz="3000" dirty="0" smtClean="0">
                <a:latin typeface="Arial" charset="0"/>
                <a:cs typeface="Arial" charset="0"/>
              </a:rPr>
              <a:t>traceability, </a:t>
            </a:r>
            <a:r>
              <a:rPr lang="en-US" sz="3000" dirty="0" smtClean="0">
                <a:latin typeface="Arial" charset="0"/>
                <a:cs typeface="Arial" charset="0"/>
              </a:rPr>
              <a:t>but if you acquire a better one you can improve your calibration uncertainties).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Calibration and Measurement Capability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For the declaration of your CMC you need: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>
                <a:latin typeface="Arial" charset="0"/>
                <a:cs typeface="Arial" charset="0"/>
              </a:rPr>
              <a:t>To be </a:t>
            </a:r>
            <a:r>
              <a:rPr lang="en-US" sz="3200" dirty="0" smtClean="0">
                <a:latin typeface="Arial" charset="0"/>
                <a:cs typeface="Arial" charset="0"/>
              </a:rPr>
              <a:t>a part of </a:t>
            </a:r>
            <a:r>
              <a:rPr lang="en-US" sz="3200" dirty="0" smtClean="0">
                <a:latin typeface="Arial" charset="0"/>
                <a:cs typeface="Arial" charset="0"/>
              </a:rPr>
              <a:t>an </a:t>
            </a:r>
            <a:r>
              <a:rPr lang="en-US" sz="3200" dirty="0" smtClean="0">
                <a:latin typeface="Arial" charset="0"/>
                <a:cs typeface="Arial" charset="0"/>
              </a:rPr>
              <a:t>MRA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>
                <a:latin typeface="Arial" charset="0"/>
                <a:cs typeface="Arial" charset="0"/>
              </a:rPr>
              <a:t>A peer review in the service that you want to publish </a:t>
            </a:r>
            <a:r>
              <a:rPr lang="en-US" sz="3200" dirty="0" smtClean="0">
                <a:latin typeface="Arial" charset="0"/>
                <a:cs typeface="Arial" charset="0"/>
              </a:rPr>
              <a:t>(it is </a:t>
            </a:r>
            <a:r>
              <a:rPr lang="en-US" sz="3200" dirty="0" smtClean="0">
                <a:latin typeface="Arial" charset="0"/>
                <a:cs typeface="Arial" charset="0"/>
              </a:rPr>
              <a:t>better if the peer </a:t>
            </a:r>
            <a:r>
              <a:rPr lang="en-US" sz="3200" dirty="0" smtClean="0">
                <a:latin typeface="Arial" charset="0"/>
                <a:cs typeface="Arial" charset="0"/>
              </a:rPr>
              <a:t>review is </a:t>
            </a:r>
            <a:r>
              <a:rPr lang="en-US" sz="3200" dirty="0" smtClean="0">
                <a:latin typeface="Arial" charset="0"/>
                <a:cs typeface="Arial" charset="0"/>
              </a:rPr>
              <a:t>from </a:t>
            </a:r>
            <a:r>
              <a:rPr lang="en-US" sz="3200" dirty="0" smtClean="0">
                <a:latin typeface="Arial" charset="0"/>
                <a:cs typeface="Arial" charset="0"/>
              </a:rPr>
              <a:t>another </a:t>
            </a:r>
            <a:r>
              <a:rPr lang="en-US" sz="3200" dirty="0" smtClean="0">
                <a:latin typeface="Arial" charset="0"/>
                <a:cs typeface="Arial" charset="0"/>
              </a:rPr>
              <a:t>NMI with a CMC or a good reputation in the metrology area)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>
                <a:latin typeface="Arial" charset="0"/>
                <a:cs typeface="Arial" charset="0"/>
              </a:rPr>
              <a:t>Fulfill the quality assessment under </a:t>
            </a:r>
            <a:r>
              <a:rPr lang="en-US" sz="3200" i="1" dirty="0" smtClean="0">
                <a:latin typeface="Arial" charset="0"/>
                <a:cs typeface="Arial" charset="0"/>
              </a:rPr>
              <a:t>ISO </a:t>
            </a:r>
            <a:r>
              <a:rPr lang="en-US" sz="3200" i="1" dirty="0" smtClean="0">
                <a:latin typeface="Arial" charset="0"/>
                <a:cs typeface="Arial" charset="0"/>
              </a:rPr>
              <a:t>17025</a:t>
            </a:r>
            <a:r>
              <a:rPr lang="en-US" sz="3200" dirty="0" smtClean="0">
                <a:latin typeface="Arial" charset="0"/>
                <a:cs typeface="Arial" charset="0"/>
              </a:rPr>
              <a:t>. 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Calibration and Measurement Capability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For the declaration of your CMC you need: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>
                <a:latin typeface="Arial" charset="0"/>
                <a:cs typeface="Arial" charset="0"/>
              </a:rPr>
              <a:t>The approval of your </a:t>
            </a:r>
            <a:r>
              <a:rPr lang="en-US" sz="3200" dirty="0" smtClean="0">
                <a:latin typeface="Arial" charset="0"/>
                <a:cs typeface="Arial" charset="0"/>
              </a:rPr>
              <a:t>Quality System (QS) </a:t>
            </a:r>
            <a:r>
              <a:rPr lang="en-US" sz="3200" dirty="0" smtClean="0">
                <a:latin typeface="Arial" charset="0"/>
                <a:cs typeface="Arial" charset="0"/>
              </a:rPr>
              <a:t>from </a:t>
            </a:r>
            <a:r>
              <a:rPr lang="en-US" sz="3200" dirty="0" smtClean="0">
                <a:latin typeface="Arial" charset="0"/>
                <a:cs typeface="Arial" charset="0"/>
              </a:rPr>
              <a:t>SIM</a:t>
            </a:r>
            <a:r>
              <a:rPr lang="en-US" sz="3200" dirty="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>
                <a:latin typeface="Arial" charset="0"/>
                <a:cs typeface="Arial" charset="0"/>
              </a:rPr>
              <a:t>The approval of your capabilities from all </a:t>
            </a:r>
            <a:r>
              <a:rPr lang="en-US" sz="3200" dirty="0" smtClean="0">
                <a:latin typeface="Arial" charset="0"/>
                <a:cs typeface="Arial" charset="0"/>
              </a:rPr>
              <a:t>other RMOs</a:t>
            </a:r>
            <a:r>
              <a:rPr lang="en-US" sz="3200" dirty="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>
                <a:latin typeface="Arial" charset="0"/>
                <a:cs typeface="Arial" charset="0"/>
              </a:rPr>
              <a:t>Incorporation in the Appendix C.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Classification of services in Time and Frequency</a:t>
            </a:r>
            <a:endParaRPr lang="es-P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34845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In the T&amp;F metrology area, the measurement capabilities are divided in three branch (version 1.0 of December 2002): 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Time scale difference: synchronization with UTC or UTC(k).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Frequency: frequency difference.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Time interval: duration of events.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Branch: 1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scale difference</a:t>
            </a:r>
            <a:endParaRPr lang="es-P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1.1. Local clock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1.1.1. Local clock vs. UTC(NMI)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1.1.2. Local clock vs. UTC</a:t>
            </a:r>
            <a:endParaRPr lang="es-PA" sz="32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1.2. Remote clocks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1.2.1. Remote clock vs. UTC(NMI)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1.2.2. Remote clock vs. UTC</a:t>
            </a:r>
            <a:endParaRPr lang="es-PA" sz="3200" smtClean="0">
              <a:latin typeface="Arial" charset="0"/>
              <a:cs typeface="Arial" charset="0"/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Branch: 2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Frequency</a:t>
            </a:r>
            <a:endParaRPr lang="es-P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2.1. Standard frequency source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2.1.1. Local frequency standard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2.1.2. Remote frequency standard</a:t>
            </a:r>
            <a:endParaRPr lang="es-PA" sz="32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2.2. General frequency source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2.2.1. General frequency source</a:t>
            </a:r>
            <a:endParaRPr lang="es-PA" sz="32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2.3. Frequency meter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2.3.1. Frequency counter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2.3.2. Frequency meter</a:t>
            </a:r>
            <a:endParaRPr lang="es-PA" sz="3200" smtClean="0">
              <a:latin typeface="Arial" charset="0"/>
              <a:cs typeface="Arial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Branch: 3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interval</a:t>
            </a:r>
            <a:endParaRPr lang="es-P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7859713" cy="39497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3.1. Period source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3.1.1. Period source</a:t>
            </a:r>
            <a:endParaRPr lang="es-PA" sz="32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3.2 Time Interval source</a:t>
            </a:r>
            <a:endParaRPr lang="es-PA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3.2.1. Rise/fall time source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3.2.2. Pulse width source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3.2.3. Time difference source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3.2.4. Delay source</a:t>
            </a:r>
            <a:endParaRPr lang="es-PA" sz="3200" smtClean="0">
              <a:latin typeface="Arial" charset="0"/>
              <a:cs typeface="Arial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Branch: 3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interval</a:t>
            </a:r>
            <a:endParaRPr lang="es-P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3.3. Period meter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3.3.1. Period meter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mtClean="0">
                <a:latin typeface="Arial" charset="0"/>
                <a:cs typeface="Arial" charset="0"/>
              </a:rPr>
              <a:t>3.4 Time Interval meter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3.4.1. Rise/fall time meter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3.4.2. Pulse width meter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3.4.3. Time difference meter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3.4.4. Delay meter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CMC sheet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868838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Convention of the Metre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Signed on 20 May of 1875 (every May 20</a:t>
            </a:r>
            <a:r>
              <a:rPr lang="en-US" baseline="30000" dirty="0" smtClean="0">
                <a:latin typeface="Arial" charset="0"/>
                <a:cs typeface="Arial" charset="0"/>
              </a:rPr>
              <a:t>th</a:t>
            </a:r>
            <a:r>
              <a:rPr lang="en-US" dirty="0" smtClean="0">
                <a:latin typeface="Arial" charset="0"/>
                <a:cs typeface="Arial" charset="0"/>
              </a:rPr>
              <a:t> we celebrate </a:t>
            </a:r>
            <a:r>
              <a:rPr lang="en-US" dirty="0" smtClean="0">
                <a:latin typeface="Arial" charset="0"/>
                <a:cs typeface="Arial" charset="0"/>
              </a:rPr>
              <a:t>World </a:t>
            </a:r>
            <a:r>
              <a:rPr lang="en-US" dirty="0" smtClean="0">
                <a:latin typeface="Arial" charset="0"/>
                <a:cs typeface="Arial" charset="0"/>
              </a:rPr>
              <a:t>Metrology Day).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Creation of a reference system based in physical phenomena.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Actually this reference system is based in 7 </a:t>
            </a:r>
            <a:r>
              <a:rPr lang="en-US" dirty="0" smtClean="0">
                <a:latin typeface="Arial" charset="0"/>
                <a:cs typeface="Arial" charset="0"/>
              </a:rPr>
              <a:t>base </a:t>
            </a:r>
            <a:r>
              <a:rPr lang="en-US" dirty="0" smtClean="0">
                <a:latin typeface="Arial" charset="0"/>
                <a:cs typeface="Arial" charset="0"/>
              </a:rPr>
              <a:t>units and </a:t>
            </a:r>
            <a:r>
              <a:rPr lang="en-US" dirty="0" smtClean="0">
                <a:latin typeface="Arial" charset="0"/>
                <a:cs typeface="Arial" charset="0"/>
              </a:rPr>
              <a:t>nearly </a:t>
            </a:r>
            <a:r>
              <a:rPr lang="en-US" dirty="0" smtClean="0">
                <a:latin typeface="Arial" charset="0"/>
                <a:cs typeface="Arial" charset="0"/>
              </a:rPr>
              <a:t>30 derived units.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CMC sheet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8569325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CMC sheet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84455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CMC sheet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8050"/>
            <a:ext cx="72009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road to the CMC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Develop the calibration service and estimate his uncertainty (and gain a lot of experience, you will need </a:t>
            </a:r>
            <a:r>
              <a:rPr lang="en-US" sz="2400" dirty="0" smtClean="0">
                <a:latin typeface="Arial" charset="0"/>
                <a:cs typeface="Arial" charset="0"/>
              </a:rPr>
              <a:t>it!).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Fulfill the implementation of the </a:t>
            </a:r>
            <a:r>
              <a:rPr lang="en-US" sz="2400" i="1" dirty="0" smtClean="0">
                <a:latin typeface="Arial" charset="0"/>
                <a:cs typeface="Arial" charset="0"/>
              </a:rPr>
              <a:t>ISO 17025 </a:t>
            </a:r>
            <a:r>
              <a:rPr lang="en-US" sz="2400" dirty="0" smtClean="0">
                <a:latin typeface="Arial" charset="0"/>
                <a:cs typeface="Arial" charset="0"/>
              </a:rPr>
              <a:t>in your calibration service (not only your laboratory, the Quality System and the Administration department of your </a:t>
            </a:r>
            <a:r>
              <a:rPr lang="en-US" sz="2400" dirty="0" smtClean="0">
                <a:latin typeface="Arial" charset="0"/>
                <a:cs typeface="Arial" charset="0"/>
              </a:rPr>
              <a:t>NMI, </a:t>
            </a:r>
            <a:r>
              <a:rPr lang="en-US" sz="2400" dirty="0" smtClean="0">
                <a:latin typeface="Arial" charset="0"/>
                <a:cs typeface="Arial" charset="0"/>
              </a:rPr>
              <a:t>too).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Fill </a:t>
            </a:r>
            <a:r>
              <a:rPr lang="en-US" sz="2400" dirty="0" smtClean="0">
                <a:latin typeface="Arial" charset="0"/>
                <a:cs typeface="Arial" charset="0"/>
              </a:rPr>
              <a:t>out the </a:t>
            </a:r>
            <a:r>
              <a:rPr lang="en-US" sz="2400" dirty="0" smtClean="0">
                <a:latin typeface="Arial" charset="0"/>
                <a:cs typeface="Arial" charset="0"/>
              </a:rPr>
              <a:t>CMC sheet and </a:t>
            </a:r>
            <a:r>
              <a:rPr lang="en-US" sz="2400" dirty="0" smtClean="0">
                <a:latin typeface="Arial" charset="0"/>
                <a:cs typeface="Arial" charset="0"/>
              </a:rPr>
              <a:t>report the process from </a:t>
            </a:r>
            <a:r>
              <a:rPr lang="en-US" sz="2400" dirty="0" smtClean="0">
                <a:latin typeface="Arial" charset="0"/>
                <a:cs typeface="Arial" charset="0"/>
              </a:rPr>
              <a:t>your traceability </a:t>
            </a:r>
            <a:r>
              <a:rPr lang="en-US" sz="2400" dirty="0" smtClean="0">
                <a:latin typeface="Arial" charset="0"/>
                <a:cs typeface="Arial" charset="0"/>
              </a:rPr>
              <a:t>chain to </a:t>
            </a:r>
            <a:r>
              <a:rPr lang="en-US" sz="2400" dirty="0" smtClean="0">
                <a:latin typeface="Arial" charset="0"/>
                <a:cs typeface="Arial" charset="0"/>
              </a:rPr>
              <a:t>the calibration result </a:t>
            </a:r>
            <a:r>
              <a:rPr lang="en-US" sz="2400" dirty="0" smtClean="0">
                <a:latin typeface="Arial" charset="0"/>
                <a:cs typeface="Arial" charset="0"/>
              </a:rPr>
              <a:t>(with stated uncertainties).  </a:t>
            </a:r>
            <a:r>
              <a:rPr lang="en-US" sz="2400" dirty="0" smtClean="0">
                <a:latin typeface="Arial" charset="0"/>
                <a:cs typeface="Arial" charset="0"/>
              </a:rPr>
              <a:t>This report may </a:t>
            </a:r>
            <a:r>
              <a:rPr lang="en-US" sz="2400" dirty="0" smtClean="0">
                <a:latin typeface="Arial" charset="0"/>
                <a:cs typeface="Arial" charset="0"/>
              </a:rPr>
              <a:t>contain </a:t>
            </a:r>
            <a:r>
              <a:rPr lang="en-US" sz="2400" dirty="0" smtClean="0">
                <a:latin typeface="Arial" charset="0"/>
                <a:cs typeface="Arial" charset="0"/>
              </a:rPr>
              <a:t>the list of equipment and </a:t>
            </a:r>
            <a:r>
              <a:rPr lang="en-US" sz="2400" dirty="0" smtClean="0">
                <a:latin typeface="Arial" charset="0"/>
                <a:cs typeface="Arial" charset="0"/>
              </a:rPr>
              <a:t>the calculations </a:t>
            </a:r>
            <a:r>
              <a:rPr lang="en-US" sz="2400" dirty="0" smtClean="0">
                <a:latin typeface="Arial" charset="0"/>
                <a:cs typeface="Arial" charset="0"/>
              </a:rPr>
              <a:t>used to reach </a:t>
            </a:r>
            <a:r>
              <a:rPr lang="en-US" sz="2400" dirty="0" smtClean="0">
                <a:latin typeface="Arial" charset="0"/>
                <a:cs typeface="Arial" charset="0"/>
              </a:rPr>
              <a:t>your </a:t>
            </a:r>
            <a:r>
              <a:rPr lang="en-US" sz="2400" dirty="0" smtClean="0">
                <a:latin typeface="Arial" charset="0"/>
                <a:cs typeface="Arial" charset="0"/>
              </a:rPr>
              <a:t>level of uncertainty.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road to the CMC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Perform a Peer Review with a another NMI. </a:t>
            </a:r>
            <a:r>
              <a:rPr lang="en-US" dirty="0" smtClean="0">
                <a:latin typeface="Arial" charset="0"/>
                <a:cs typeface="Arial" charset="0"/>
              </a:rPr>
              <a:t>Their findings </a:t>
            </a:r>
            <a:r>
              <a:rPr lang="en-US" dirty="0" smtClean="0">
                <a:latin typeface="Arial" charset="0"/>
                <a:cs typeface="Arial" charset="0"/>
              </a:rPr>
              <a:t>are </a:t>
            </a:r>
            <a:r>
              <a:rPr lang="en-US" dirty="0" smtClean="0">
                <a:latin typeface="Arial" charset="0"/>
                <a:cs typeface="Arial" charset="0"/>
              </a:rPr>
              <a:t>valuable </a:t>
            </a:r>
            <a:r>
              <a:rPr lang="en-US" dirty="0" smtClean="0">
                <a:latin typeface="Arial" charset="0"/>
                <a:cs typeface="Arial" charset="0"/>
              </a:rPr>
              <a:t>information of how </a:t>
            </a:r>
            <a:r>
              <a:rPr lang="en-US" dirty="0" smtClean="0">
                <a:latin typeface="Arial" charset="0"/>
                <a:cs typeface="Arial" charset="0"/>
              </a:rPr>
              <a:t>you can improve </a:t>
            </a:r>
            <a:r>
              <a:rPr lang="en-US" dirty="0" smtClean="0">
                <a:latin typeface="Arial" charset="0"/>
                <a:cs typeface="Arial" charset="0"/>
              </a:rPr>
              <a:t>your skills.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You need to fix all the </a:t>
            </a:r>
            <a:r>
              <a:rPr lang="en-US" dirty="0" smtClean="0">
                <a:latin typeface="Arial" charset="0"/>
                <a:cs typeface="Arial" charset="0"/>
              </a:rPr>
              <a:t>nonconformities </a:t>
            </a:r>
            <a:r>
              <a:rPr lang="en-US" dirty="0" smtClean="0">
                <a:latin typeface="Arial" charset="0"/>
                <a:cs typeface="Arial" charset="0"/>
              </a:rPr>
              <a:t>or </a:t>
            </a:r>
            <a:r>
              <a:rPr lang="en-US" dirty="0" smtClean="0">
                <a:latin typeface="Arial" charset="0"/>
                <a:cs typeface="Arial" charset="0"/>
              </a:rPr>
              <a:t>other </a:t>
            </a:r>
            <a:r>
              <a:rPr lang="en-US" dirty="0" smtClean="0">
                <a:latin typeface="Arial" charset="0"/>
                <a:cs typeface="Arial" charset="0"/>
              </a:rPr>
              <a:t>types of findings.  You need to present enough evidence </a:t>
            </a:r>
            <a:r>
              <a:rPr lang="en-US" dirty="0" smtClean="0">
                <a:latin typeface="Arial" charset="0"/>
                <a:cs typeface="Arial" charset="0"/>
              </a:rPr>
              <a:t>so </a:t>
            </a:r>
            <a:r>
              <a:rPr lang="en-US" dirty="0" smtClean="0">
                <a:latin typeface="Arial" charset="0"/>
                <a:cs typeface="Arial" charset="0"/>
              </a:rPr>
              <a:t>you do this in front of the </a:t>
            </a:r>
            <a:r>
              <a:rPr lang="en-US" dirty="0" smtClean="0">
                <a:latin typeface="Arial" charset="0"/>
                <a:cs typeface="Arial" charset="0"/>
              </a:rPr>
              <a:t>Quality System Task Force (QSTF).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road to the CMC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Update the CMC sheet and the report with the new information.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Present the evaluation results to the QSTF of the SIM </a:t>
            </a:r>
            <a:r>
              <a:rPr lang="en-US" dirty="0" smtClean="0">
                <a:latin typeface="Arial" charset="0"/>
                <a:cs typeface="Arial" charset="0"/>
              </a:rPr>
              <a:t>and wait to see if your NMI </a:t>
            </a:r>
            <a:r>
              <a:rPr lang="en-US" dirty="0" smtClean="0">
                <a:latin typeface="Arial" charset="0"/>
                <a:cs typeface="Arial" charset="0"/>
              </a:rPr>
              <a:t>and laboratory quality system are </a:t>
            </a:r>
            <a:r>
              <a:rPr lang="en-US" dirty="0" smtClean="0">
                <a:latin typeface="Arial" charset="0"/>
                <a:cs typeface="Arial" charset="0"/>
              </a:rPr>
              <a:t>approved for publication in the CMCs.  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road to the KCDB-CMC</a:t>
            </a: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The chairman of the T&amp;F area </a:t>
            </a:r>
            <a:r>
              <a:rPr lang="en-US" sz="2800" dirty="0" smtClean="0">
                <a:latin typeface="Arial" charset="0"/>
                <a:cs typeface="Arial" charset="0"/>
              </a:rPr>
              <a:t>will summit the </a:t>
            </a:r>
            <a:r>
              <a:rPr lang="en-US" sz="2800" dirty="0" smtClean="0">
                <a:latin typeface="Arial" charset="0"/>
                <a:cs typeface="Arial" charset="0"/>
              </a:rPr>
              <a:t>CMC </a:t>
            </a:r>
            <a:r>
              <a:rPr lang="en-US" sz="2800" dirty="0" smtClean="0">
                <a:latin typeface="Arial" charset="0"/>
                <a:cs typeface="Arial" charset="0"/>
              </a:rPr>
              <a:t>for review to </a:t>
            </a:r>
            <a:r>
              <a:rPr lang="en-US" sz="2800" dirty="0" smtClean="0">
                <a:latin typeface="Arial" charset="0"/>
                <a:cs typeface="Arial" charset="0"/>
              </a:rPr>
              <a:t>the other members of the </a:t>
            </a:r>
            <a:r>
              <a:rPr lang="en-US" sz="2800" dirty="0" smtClean="0">
                <a:latin typeface="Arial" charset="0"/>
                <a:cs typeface="Arial" charset="0"/>
              </a:rPr>
              <a:t>SIM. When that review is complete, the CMC is submitted to the other RMOs.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You will probably receive </a:t>
            </a:r>
            <a:r>
              <a:rPr lang="en-US" sz="2800" dirty="0" smtClean="0">
                <a:latin typeface="Arial" charset="0"/>
                <a:cs typeface="Arial" charset="0"/>
              </a:rPr>
              <a:t>questions </a:t>
            </a:r>
            <a:r>
              <a:rPr lang="en-US" sz="2800" dirty="0" smtClean="0">
                <a:latin typeface="Arial" charset="0"/>
                <a:cs typeface="Arial" charset="0"/>
              </a:rPr>
              <a:t>from other laboratories in other RMOs. </a:t>
            </a:r>
            <a:r>
              <a:rPr lang="en-US" sz="2800" dirty="0" smtClean="0">
                <a:latin typeface="Arial" charset="0"/>
                <a:cs typeface="Arial" charset="0"/>
              </a:rPr>
              <a:t>You must answer </a:t>
            </a:r>
            <a:r>
              <a:rPr lang="en-US" sz="2800" dirty="0" smtClean="0">
                <a:latin typeface="Arial" charset="0"/>
                <a:cs typeface="Arial" charset="0"/>
              </a:rPr>
              <a:t>their questions </a:t>
            </a:r>
            <a:r>
              <a:rPr lang="en-US" sz="2800" dirty="0" smtClean="0">
                <a:latin typeface="Arial" charset="0"/>
                <a:cs typeface="Arial" charset="0"/>
              </a:rPr>
              <a:t>as </a:t>
            </a:r>
            <a:r>
              <a:rPr lang="en-US" sz="2800" dirty="0" smtClean="0">
                <a:latin typeface="Arial" charset="0"/>
                <a:cs typeface="Arial" charset="0"/>
              </a:rPr>
              <a:t>clearly </a:t>
            </a:r>
            <a:r>
              <a:rPr lang="en-US" sz="2800" dirty="0" smtClean="0">
                <a:latin typeface="Arial" charset="0"/>
                <a:cs typeface="Arial" charset="0"/>
              </a:rPr>
              <a:t>as possible to clear their doubts.  If you </a:t>
            </a:r>
            <a:r>
              <a:rPr lang="en-US" sz="2800" dirty="0" smtClean="0">
                <a:latin typeface="Arial" charset="0"/>
                <a:cs typeface="Arial" charset="0"/>
              </a:rPr>
              <a:t>can’t </a:t>
            </a:r>
            <a:r>
              <a:rPr lang="en-US" sz="2800" dirty="0" smtClean="0">
                <a:latin typeface="Arial" charset="0"/>
                <a:cs typeface="Arial" charset="0"/>
              </a:rPr>
              <a:t>clear </a:t>
            </a:r>
            <a:r>
              <a:rPr lang="en-US" sz="2800" dirty="0" smtClean="0">
                <a:latin typeface="Arial" charset="0"/>
                <a:cs typeface="Arial" charset="0"/>
              </a:rPr>
              <a:t>their doubts, </a:t>
            </a:r>
            <a:r>
              <a:rPr lang="en-US" sz="2800" dirty="0" smtClean="0">
                <a:latin typeface="Arial" charset="0"/>
                <a:cs typeface="Arial" charset="0"/>
              </a:rPr>
              <a:t>you maybe need to update your CMC sheet with new values.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When all </a:t>
            </a:r>
            <a:r>
              <a:rPr lang="en-US" sz="2800" dirty="0" smtClean="0">
                <a:latin typeface="Arial" charset="0"/>
                <a:cs typeface="Arial" charset="0"/>
              </a:rPr>
              <a:t>of the other RMOs grant their approval, the </a:t>
            </a:r>
            <a:r>
              <a:rPr lang="en-US" sz="2800" dirty="0" smtClean="0">
                <a:latin typeface="Arial" charset="0"/>
                <a:cs typeface="Arial" charset="0"/>
              </a:rPr>
              <a:t>document </a:t>
            </a:r>
            <a:r>
              <a:rPr lang="en-US" sz="2800" dirty="0" smtClean="0">
                <a:latin typeface="Arial" charset="0"/>
                <a:cs typeface="Arial" charset="0"/>
              </a:rPr>
              <a:t>is sent to </a:t>
            </a:r>
            <a:r>
              <a:rPr lang="en-US" sz="2800" dirty="0" smtClean="0">
                <a:latin typeface="Arial" charset="0"/>
                <a:cs typeface="Arial" charset="0"/>
              </a:rPr>
              <a:t>the BIPM.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road to the KCDB-CMC</a:t>
            </a:r>
          </a:p>
        </p:txBody>
      </p:sp>
      <p:sp>
        <p:nvSpPr>
          <p:cNvPr id="28675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000" dirty="0" smtClean="0">
                <a:latin typeface="Arial" charset="0"/>
                <a:cs typeface="Arial" charset="0"/>
              </a:rPr>
              <a:t>The BIPM </a:t>
            </a:r>
            <a:r>
              <a:rPr lang="en-US" sz="3000" dirty="0" smtClean="0">
                <a:latin typeface="Arial" charset="0"/>
                <a:cs typeface="Arial" charset="0"/>
              </a:rPr>
              <a:t>verifies </a:t>
            </a:r>
            <a:r>
              <a:rPr lang="en-US" sz="3000" dirty="0" smtClean="0">
                <a:latin typeface="Arial" charset="0"/>
                <a:cs typeface="Arial" charset="0"/>
              </a:rPr>
              <a:t>that your quality system and the technical document are approved.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>
                <a:latin typeface="Arial" charset="0"/>
                <a:cs typeface="Arial" charset="0"/>
              </a:rPr>
              <a:t>Congratulations! </a:t>
            </a:r>
            <a:r>
              <a:rPr lang="en-US" sz="3000" dirty="0" smtClean="0">
                <a:latin typeface="Arial" charset="0"/>
                <a:cs typeface="Arial" charset="0"/>
              </a:rPr>
              <a:t>You </a:t>
            </a:r>
            <a:r>
              <a:rPr lang="en-US" sz="3000" dirty="0" smtClean="0">
                <a:latin typeface="Arial" charset="0"/>
                <a:cs typeface="Arial" charset="0"/>
              </a:rPr>
              <a:t>had your CMC registered in the appendix C.  You </a:t>
            </a:r>
            <a:r>
              <a:rPr lang="en-US" sz="3000" dirty="0" smtClean="0">
                <a:latin typeface="Arial" charset="0"/>
                <a:cs typeface="Arial" charset="0"/>
              </a:rPr>
              <a:t>now need </a:t>
            </a:r>
            <a:r>
              <a:rPr lang="en-US" sz="3000" dirty="0" smtClean="0">
                <a:latin typeface="Arial" charset="0"/>
                <a:cs typeface="Arial" charset="0"/>
              </a:rPr>
              <a:t>to </a:t>
            </a:r>
            <a:r>
              <a:rPr lang="en-US" sz="3000" dirty="0" smtClean="0">
                <a:latin typeface="Arial" charset="0"/>
                <a:cs typeface="Arial" charset="0"/>
              </a:rPr>
              <a:t>update your CMC </a:t>
            </a:r>
            <a:r>
              <a:rPr lang="en-US" sz="3000" dirty="0" smtClean="0">
                <a:latin typeface="Arial" charset="0"/>
                <a:cs typeface="Arial" charset="0"/>
              </a:rPr>
              <a:t>every 5 years (quantity of calibrations, improvement, changes in your lab, etc.).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>
                <a:latin typeface="Arial" charset="0"/>
                <a:cs typeface="Arial" charset="0"/>
              </a:rPr>
              <a:t>You need to remember that you can spend </a:t>
            </a:r>
            <a:r>
              <a:rPr lang="en-US" sz="3000" dirty="0" smtClean="0">
                <a:latin typeface="Arial" charset="0"/>
                <a:cs typeface="Arial" charset="0"/>
              </a:rPr>
              <a:t>nearly 2 years to complete the new CMC process!</a:t>
            </a:r>
            <a:endParaRPr lang="en-US" sz="3000" dirty="0" smtClean="0">
              <a:latin typeface="Arial" charset="0"/>
              <a:cs typeface="Arial" charset="0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In the SIM region only 5 laboratories had CMC registered in the KCDB. The SIM need more.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You can start with a low level capability calibration services (U</a:t>
            </a:r>
            <a:r>
              <a:rPr lang="en-US" baseline="-25000" dirty="0" smtClean="0">
                <a:latin typeface="Arial" charset="0"/>
                <a:cs typeface="Arial" charset="0"/>
              </a:rPr>
              <a:t>95%</a:t>
            </a:r>
            <a:r>
              <a:rPr lang="en-US" dirty="0" smtClean="0">
                <a:latin typeface="Arial" charset="0"/>
                <a:cs typeface="Arial" charset="0"/>
              </a:rPr>
              <a:t>= </a:t>
            </a:r>
            <a:r>
              <a:rPr lang="en-US" dirty="0" smtClean="0">
                <a:latin typeface="Arial" charset="0"/>
                <a:cs typeface="Arial" charset="0"/>
              </a:rPr>
              <a:t>0.05 </a:t>
            </a:r>
            <a:r>
              <a:rPr lang="en-US" dirty="0" smtClean="0">
                <a:latin typeface="Arial" charset="0"/>
                <a:cs typeface="Arial" charset="0"/>
              </a:rPr>
              <a:t>s or 1E-08 Hz/Hz) like stopwatches, frequency meters or optical tachometers </a:t>
            </a:r>
            <a:r>
              <a:rPr lang="en-US" dirty="0" smtClean="0">
                <a:latin typeface="Arial" charset="0"/>
                <a:cs typeface="Arial" charset="0"/>
              </a:rPr>
              <a:t>(a rubidium </a:t>
            </a:r>
            <a:r>
              <a:rPr lang="en-US" dirty="0" smtClean="0">
                <a:latin typeface="Arial" charset="0"/>
                <a:cs typeface="Arial" charset="0"/>
              </a:rPr>
              <a:t>oscillator is enough for this).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4640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The SIMTFN must be used to create a SIM registered comparison like the </a:t>
            </a:r>
            <a:r>
              <a:rPr lang="en-US" i="1" dirty="0" smtClean="0">
                <a:latin typeface="Arial" charset="0"/>
                <a:cs typeface="Arial" charset="0"/>
              </a:rPr>
              <a:t>Circular T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What is the individual need of the NMI to register his CMC in the KCDB?.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In </a:t>
            </a:r>
            <a:r>
              <a:rPr lang="en-US" dirty="0" smtClean="0">
                <a:latin typeface="Arial" charset="0"/>
                <a:cs typeface="Arial" charset="0"/>
              </a:rPr>
              <a:t>a small NMI, </a:t>
            </a:r>
            <a:r>
              <a:rPr lang="en-US" dirty="0" smtClean="0">
                <a:latin typeface="Arial" charset="0"/>
                <a:cs typeface="Arial" charset="0"/>
              </a:rPr>
              <a:t>having a CMC </a:t>
            </a:r>
            <a:r>
              <a:rPr lang="en-US" dirty="0" smtClean="0">
                <a:latin typeface="Arial" charset="0"/>
                <a:cs typeface="Arial" charset="0"/>
              </a:rPr>
              <a:t>can increase </a:t>
            </a:r>
            <a:r>
              <a:rPr lang="en-US" dirty="0" smtClean="0">
                <a:latin typeface="Arial" charset="0"/>
                <a:cs typeface="Arial" charset="0"/>
              </a:rPr>
              <a:t>the national and international confidence in the laboratory.  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0"/>
          <p:cNvSpPr>
            <a:spLocks noChangeShapeType="1"/>
          </p:cNvSpPr>
          <p:nvPr/>
        </p:nvSpPr>
        <p:spPr bwMode="auto">
          <a:xfrm>
            <a:off x="4284663" y="1844675"/>
            <a:ext cx="0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Convention of the Metre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9"/>
          <p:cNvSpPr>
            <a:spLocks noChangeArrowheads="1"/>
          </p:cNvSpPr>
          <p:nvPr/>
        </p:nvSpPr>
        <p:spPr bwMode="auto">
          <a:xfrm>
            <a:off x="7092950" y="1341438"/>
            <a:ext cx="1566863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cs typeface="Arial" charset="0"/>
              </a:rPr>
              <a:t>Diplomatic Treaty</a:t>
            </a:r>
          </a:p>
        </p:txBody>
      </p:sp>
      <p:sp>
        <p:nvSpPr>
          <p:cNvPr id="4101" name="Rectangle 52"/>
          <p:cNvSpPr>
            <a:spLocks noChangeArrowheads="1"/>
          </p:cNvSpPr>
          <p:nvPr/>
        </p:nvSpPr>
        <p:spPr bwMode="auto">
          <a:xfrm>
            <a:off x="2051050" y="2178050"/>
            <a:ext cx="381635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/>
              <a:t>General Conference on Weights and Measures </a:t>
            </a:r>
            <a:r>
              <a:rPr lang="en-US">
                <a:cs typeface="Arial" charset="0"/>
              </a:rPr>
              <a:t>CGPM</a:t>
            </a:r>
          </a:p>
        </p:txBody>
      </p:sp>
      <p:sp>
        <p:nvSpPr>
          <p:cNvPr id="4102" name="Rectangle 58"/>
          <p:cNvSpPr>
            <a:spLocks noChangeArrowheads="1"/>
          </p:cNvSpPr>
          <p:nvPr/>
        </p:nvSpPr>
        <p:spPr bwMode="auto">
          <a:xfrm>
            <a:off x="4283075" y="3506788"/>
            <a:ext cx="2592388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cs typeface="Arial" charset="0"/>
              </a:rPr>
              <a:t>International Committee for Weights and Measures </a:t>
            </a:r>
          </a:p>
          <a:p>
            <a:pPr algn="ctr" eaLnBrk="0" hangingPunct="0"/>
            <a:r>
              <a:rPr lang="en-US">
                <a:cs typeface="Arial" charset="0"/>
              </a:rPr>
              <a:t>CIPM</a:t>
            </a:r>
          </a:p>
        </p:txBody>
      </p:sp>
      <p:sp>
        <p:nvSpPr>
          <p:cNvPr id="4103" name="Rectangle 59"/>
          <p:cNvSpPr>
            <a:spLocks noChangeArrowheads="1"/>
          </p:cNvSpPr>
          <p:nvPr/>
        </p:nvSpPr>
        <p:spPr bwMode="auto">
          <a:xfrm>
            <a:off x="4238625" y="5445125"/>
            <a:ext cx="2781300" cy="923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/>
              <a:t>International Bureau of Weights and Measures</a:t>
            </a:r>
          </a:p>
          <a:p>
            <a:pPr algn="ctr" eaLnBrk="0" hangingPunct="0"/>
            <a:r>
              <a:rPr lang="en-US">
                <a:cs typeface="Arial" charset="0"/>
              </a:rPr>
              <a:t>BIPM</a:t>
            </a:r>
          </a:p>
        </p:txBody>
      </p:sp>
      <p:sp>
        <p:nvSpPr>
          <p:cNvPr id="4104" name="Line 61"/>
          <p:cNvSpPr>
            <a:spLocks noChangeShapeType="1"/>
          </p:cNvSpPr>
          <p:nvPr/>
        </p:nvSpPr>
        <p:spPr bwMode="auto">
          <a:xfrm>
            <a:off x="5148263" y="2852738"/>
            <a:ext cx="0" cy="655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5" name="Line 62"/>
          <p:cNvSpPr>
            <a:spLocks noChangeShapeType="1"/>
          </p:cNvSpPr>
          <p:nvPr/>
        </p:nvSpPr>
        <p:spPr bwMode="auto">
          <a:xfrm flipH="1">
            <a:off x="5580063" y="4724400"/>
            <a:ext cx="1587" cy="6889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6" name="Rectangle 63"/>
          <p:cNvSpPr>
            <a:spLocks noChangeArrowheads="1"/>
          </p:cNvSpPr>
          <p:nvPr/>
        </p:nvSpPr>
        <p:spPr bwMode="auto">
          <a:xfrm>
            <a:off x="179388" y="3140075"/>
            <a:ext cx="3600450" cy="3508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/>
              <a:t>Consultative Committees</a:t>
            </a:r>
          </a:p>
          <a:p>
            <a:r>
              <a:rPr lang="en-US" sz="1200" b="1"/>
              <a:t>CCAUV</a:t>
            </a:r>
            <a:r>
              <a:rPr lang="en-US" sz="1200"/>
              <a:t>: Consultative Committee for Acoustics, Ultrasound and Vibration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CCEM</a:t>
            </a:r>
            <a:r>
              <a:rPr lang="en-US" sz="1200"/>
              <a:t>: Consultative Committee for Electricity and Magnetism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CCL</a:t>
            </a:r>
            <a:r>
              <a:rPr lang="en-US" sz="1200"/>
              <a:t>: Consultative Committee for Length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CCM</a:t>
            </a:r>
            <a:r>
              <a:rPr lang="en-US" sz="1200"/>
              <a:t>: Consultative Committee for Mass and Related Quantities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CCPR</a:t>
            </a:r>
            <a:r>
              <a:rPr lang="en-US" sz="1200"/>
              <a:t>: Consultative Committee for Photometry and Radiometry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CCQM</a:t>
            </a:r>
            <a:r>
              <a:rPr lang="en-US" sz="1200"/>
              <a:t>: Consultative Committee for Amount of Substance - Metrology in Chemistry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CCRI</a:t>
            </a:r>
            <a:r>
              <a:rPr lang="en-US" sz="1200"/>
              <a:t>: Consultative Committee for Ionizing Radiation</a:t>
            </a:r>
            <a:br>
              <a:rPr lang="en-US" sz="1200"/>
            </a:br>
            <a:r>
              <a:rPr lang="en-US" sz="1200" b="1"/>
              <a:t>CCT</a:t>
            </a:r>
            <a:r>
              <a:rPr lang="en-US" sz="1200"/>
              <a:t>: Consultative Committee for Thermometry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 u="sng"/>
              <a:t>CCTF</a:t>
            </a:r>
            <a:r>
              <a:rPr lang="en-US" sz="1200" u="sng"/>
              <a:t>: </a:t>
            </a:r>
            <a:r>
              <a:rPr lang="en-US" sz="1200" i="1" u="sng"/>
              <a:t>Consultative Committee for Time and Frequency </a:t>
            </a:r>
            <a:r>
              <a:rPr lang="en-US" sz="1200" b="1"/>
              <a:t/>
            </a:r>
            <a:br>
              <a:rPr lang="en-US" sz="1200" b="1"/>
            </a:br>
            <a:r>
              <a:rPr lang="en-US" sz="1200" b="1"/>
              <a:t>CCU</a:t>
            </a:r>
            <a:r>
              <a:rPr lang="en-US" sz="1200"/>
              <a:t>: Consultative Committee for Units </a:t>
            </a:r>
          </a:p>
        </p:txBody>
      </p:sp>
      <p:sp>
        <p:nvSpPr>
          <p:cNvPr id="4107" name="Rectangle 66"/>
          <p:cNvSpPr>
            <a:spLocks noChangeArrowheads="1"/>
          </p:cNvSpPr>
          <p:nvPr/>
        </p:nvSpPr>
        <p:spPr bwMode="auto">
          <a:xfrm>
            <a:off x="6443663" y="2135188"/>
            <a:ext cx="2376487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cs typeface="Arial" charset="0"/>
              </a:rPr>
              <a:t>Member States and Associate States</a:t>
            </a:r>
          </a:p>
        </p:txBody>
      </p:sp>
      <p:sp>
        <p:nvSpPr>
          <p:cNvPr id="4108" name="Rectangle 68"/>
          <p:cNvSpPr>
            <a:spLocks noChangeArrowheads="1"/>
          </p:cNvSpPr>
          <p:nvPr/>
        </p:nvSpPr>
        <p:spPr bwMode="auto">
          <a:xfrm>
            <a:off x="7186613" y="3910013"/>
            <a:ext cx="91440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cs typeface="Arial" charset="0"/>
              </a:rPr>
              <a:t>MRA</a:t>
            </a:r>
          </a:p>
        </p:txBody>
      </p:sp>
      <p:sp>
        <p:nvSpPr>
          <p:cNvPr id="4109" name="Rectangle 69"/>
          <p:cNvSpPr>
            <a:spLocks noChangeArrowheads="1"/>
          </p:cNvSpPr>
          <p:nvPr/>
        </p:nvSpPr>
        <p:spPr bwMode="auto">
          <a:xfrm>
            <a:off x="7451725" y="4583113"/>
            <a:ext cx="1584325" cy="101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cs typeface="Arial" charset="0"/>
              </a:rPr>
              <a:t>National Metrology Institutes</a:t>
            </a:r>
          </a:p>
        </p:txBody>
      </p:sp>
      <p:cxnSp>
        <p:nvCxnSpPr>
          <p:cNvPr id="4110" name="AutoShape 72"/>
          <p:cNvCxnSpPr>
            <a:cxnSpLocks noChangeShapeType="1"/>
          </p:cNvCxnSpPr>
          <p:nvPr/>
        </p:nvCxnSpPr>
        <p:spPr bwMode="auto">
          <a:xfrm rot="10800000" flipV="1">
            <a:off x="6875463" y="4076700"/>
            <a:ext cx="288925" cy="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AutoShape 73"/>
          <p:cNvCxnSpPr>
            <a:cxnSpLocks noChangeShapeType="1"/>
            <a:stCxn id="4108" idx="3"/>
            <a:endCxn id="4109" idx="0"/>
          </p:cNvCxnSpPr>
          <p:nvPr/>
        </p:nvCxnSpPr>
        <p:spPr bwMode="auto">
          <a:xfrm>
            <a:off x="8101013" y="4095750"/>
            <a:ext cx="142875" cy="48736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74"/>
          <p:cNvCxnSpPr>
            <a:cxnSpLocks noChangeShapeType="1"/>
            <a:stCxn id="4109" idx="2"/>
            <a:endCxn id="4103" idx="3"/>
          </p:cNvCxnSpPr>
          <p:nvPr/>
        </p:nvCxnSpPr>
        <p:spPr bwMode="auto">
          <a:xfrm rot="5400000">
            <a:off x="7477919" y="5141119"/>
            <a:ext cx="307975" cy="122396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36 Flecha izquierda y derecha"/>
          <p:cNvSpPr>
            <a:spLocks noChangeArrowheads="1"/>
          </p:cNvSpPr>
          <p:nvPr/>
        </p:nvSpPr>
        <p:spPr bwMode="auto">
          <a:xfrm>
            <a:off x="3779838" y="5732463"/>
            <a:ext cx="431800" cy="288925"/>
          </a:xfrm>
          <a:prstGeom prst="leftRightArrow">
            <a:avLst>
              <a:gd name="adj1" fmla="val 50000"/>
              <a:gd name="adj2" fmla="val 496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A"/>
          </a:p>
        </p:txBody>
      </p:sp>
      <p:sp>
        <p:nvSpPr>
          <p:cNvPr id="41" name="40 Flecha izquierda y derecha"/>
          <p:cNvSpPr/>
          <p:nvPr/>
        </p:nvSpPr>
        <p:spPr>
          <a:xfrm>
            <a:off x="6300788" y="1484313"/>
            <a:ext cx="792162" cy="431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42" name="41 Flecha izquierda y derecha"/>
          <p:cNvSpPr/>
          <p:nvPr/>
        </p:nvSpPr>
        <p:spPr>
          <a:xfrm>
            <a:off x="5867400" y="2349500"/>
            <a:ext cx="576263" cy="2873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4116" name="Rectangle 46"/>
          <p:cNvSpPr>
            <a:spLocks noChangeArrowheads="1"/>
          </p:cNvSpPr>
          <p:nvPr/>
        </p:nvSpPr>
        <p:spPr bwMode="auto">
          <a:xfrm>
            <a:off x="1979613" y="1479550"/>
            <a:ext cx="4303712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/>
              <a:t>The Metre Convention</a:t>
            </a:r>
            <a:endParaRPr lang="en-US">
              <a:cs typeface="Arial" charset="0"/>
            </a:endParaRPr>
          </a:p>
        </p:txBody>
      </p:sp>
      <p:sp>
        <p:nvSpPr>
          <p:cNvPr id="4117" name="36 Flecha izquierda y derecha"/>
          <p:cNvSpPr>
            <a:spLocks noChangeArrowheads="1"/>
          </p:cNvSpPr>
          <p:nvPr/>
        </p:nvSpPr>
        <p:spPr bwMode="auto">
          <a:xfrm>
            <a:off x="3779838" y="4005263"/>
            <a:ext cx="504825" cy="287337"/>
          </a:xfrm>
          <a:prstGeom prst="leftRightArrow">
            <a:avLst>
              <a:gd name="adj1" fmla="val 50000"/>
              <a:gd name="adj2" fmla="val 500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A"/>
          </a:p>
        </p:txBody>
      </p:sp>
      <p:sp>
        <p:nvSpPr>
          <p:cNvPr id="46" name="45 Flecha izquierda y derecha"/>
          <p:cNvSpPr/>
          <p:nvPr/>
        </p:nvSpPr>
        <p:spPr>
          <a:xfrm rot="16200000">
            <a:off x="7235825" y="3213101"/>
            <a:ext cx="1044575" cy="3238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pic>
        <p:nvPicPr>
          <p:cNvPr id="41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31747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824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This is another way to show the importance of participate in projects like the SIMTFN and participate in meetings like the T&amp;F workshop. 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When you increase your metrological status this will allow you to obtain funds from your government, the private </a:t>
            </a:r>
            <a:r>
              <a:rPr lang="en-US" dirty="0" smtClean="0">
                <a:latin typeface="Arial" charset="0"/>
                <a:cs typeface="Arial" charset="0"/>
              </a:rPr>
              <a:t>sector, </a:t>
            </a:r>
            <a:r>
              <a:rPr lang="en-US" dirty="0" smtClean="0">
                <a:latin typeface="Arial" charset="0"/>
                <a:cs typeface="Arial" charset="0"/>
              </a:rPr>
              <a:t>or </a:t>
            </a:r>
            <a:r>
              <a:rPr lang="en-US" dirty="0" smtClean="0">
                <a:latin typeface="Arial" charset="0"/>
                <a:cs typeface="Arial" charset="0"/>
              </a:rPr>
              <a:t>other organizations.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76475"/>
            <a:ext cx="8229600" cy="20161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Thanks</a:t>
            </a:r>
            <a:r>
              <a:rPr lang="en-US" sz="1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</a:p>
        </p:txBody>
      </p:sp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Bureau International des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Poids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et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Mesures</a:t>
            </a:r>
            <a:endParaRPr lang="es-P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Bureau International des </a:t>
            </a:r>
            <a:r>
              <a:rPr lang="en-US" dirty="0" err="1" smtClean="0">
                <a:latin typeface="Arial" charset="0"/>
                <a:cs typeface="Arial" charset="0"/>
              </a:rPr>
              <a:t>Poids</a:t>
            </a:r>
            <a:r>
              <a:rPr lang="en-US" dirty="0" smtClean="0">
                <a:latin typeface="Arial" charset="0"/>
                <a:cs typeface="Arial" charset="0"/>
              </a:rPr>
              <a:t> et </a:t>
            </a:r>
            <a:r>
              <a:rPr lang="en-US" dirty="0" err="1" smtClean="0">
                <a:latin typeface="Arial" charset="0"/>
                <a:cs typeface="Arial" charset="0"/>
              </a:rPr>
              <a:t>Mesures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International organization that resides in Paris.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Keeps and coordinate the international metrology activities (like comparisons, the units, the measurement capabilities, etc.) in the world.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The Time Department </a:t>
            </a:r>
            <a:r>
              <a:rPr lang="en-US" dirty="0" smtClean="0">
                <a:latin typeface="Arial" charset="0"/>
                <a:cs typeface="Arial" charset="0"/>
              </a:rPr>
              <a:t>that coordinates  </a:t>
            </a:r>
            <a:r>
              <a:rPr lang="en-US" dirty="0" smtClean="0">
                <a:latin typeface="Arial" charset="0"/>
                <a:cs typeface="Arial" charset="0"/>
              </a:rPr>
              <a:t>UTC is an example of this.</a:t>
            </a:r>
          </a:p>
          <a:p>
            <a:pPr eaLnBrk="1" hangingPunct="1"/>
            <a:endParaRPr lang="es-PA" dirty="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KCDB</a:t>
            </a:r>
            <a:endParaRPr lang="es-P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847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The BIPM key comparison database.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Containing Appendices A, B, C and D of the CIPM MRA.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Appendix A: Participants in the CIPM MRA.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Appendix B: Key and supplementary comparisons.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Appendix C: Calibration and Measurement Capabilities – CMCs.</a:t>
            </a:r>
            <a:endParaRPr lang="es-PA" sz="320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 smtClean="0">
                <a:latin typeface="Arial" charset="0"/>
                <a:cs typeface="Arial" charset="0"/>
              </a:rPr>
              <a:t>Appendix D: List of key comparisons.</a:t>
            </a:r>
            <a:br>
              <a:rPr lang="en-US" sz="3200" smtClean="0">
                <a:latin typeface="Arial" charset="0"/>
                <a:cs typeface="Arial" charset="0"/>
              </a:rPr>
            </a:br>
            <a:endParaRPr lang="es-PA" sz="3200" smtClean="0">
              <a:latin typeface="Arial" charset="0"/>
              <a:cs typeface="Arial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Comparison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They are the best way to show the traceability and the level of your measurement skill.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You need to participate in </a:t>
            </a:r>
            <a:r>
              <a:rPr lang="en-US" dirty="0" smtClean="0">
                <a:latin typeface="Arial" charset="0"/>
                <a:cs typeface="Arial" charset="0"/>
              </a:rPr>
              <a:t>at least </a:t>
            </a:r>
            <a:r>
              <a:rPr lang="en-US" dirty="0" smtClean="0">
                <a:latin typeface="Arial" charset="0"/>
                <a:cs typeface="Arial" charset="0"/>
              </a:rPr>
              <a:t>one comparison to validate </a:t>
            </a:r>
            <a:r>
              <a:rPr lang="en-US" dirty="0" smtClean="0">
                <a:latin typeface="Arial" charset="0"/>
                <a:cs typeface="Arial" charset="0"/>
              </a:rPr>
              <a:t>your capability.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When you participate in a registered comparison, the result are published in the Appendix  B.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The comparison can be key, regional or bilateral.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Comparison</a:t>
            </a:r>
            <a:endParaRPr lang="es-PA" sz="4000" dirty="0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63613"/>
            <a:ext cx="8497888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Comparison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charset="0"/>
                <a:cs typeface="Arial" charset="0"/>
              </a:rPr>
              <a:t>Key comparison:  </a:t>
            </a:r>
            <a:r>
              <a:rPr lang="en-US" smtClean="0">
                <a:latin typeface="Arial" charset="0"/>
                <a:cs typeface="Arial" charset="0"/>
              </a:rPr>
              <a:t>Comparison between NMIs with the highest level of skills in the measurement or the unit realization.</a:t>
            </a:r>
            <a:endParaRPr lang="es-PA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charset="0"/>
                <a:cs typeface="Arial" charset="0"/>
              </a:rPr>
              <a:t>Regional comparison: </a:t>
            </a:r>
            <a:r>
              <a:rPr lang="en-US" smtClean="0">
                <a:latin typeface="Arial" charset="0"/>
                <a:cs typeface="Arial" charset="0"/>
              </a:rPr>
              <a:t>Comparison between NMIs in a RMO when one or more of the participants is in a key comparison.</a:t>
            </a:r>
            <a:endParaRPr lang="es-PA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charset="0"/>
                <a:cs typeface="Arial" charset="0"/>
              </a:rPr>
              <a:t>Bilateral comparison: </a:t>
            </a:r>
            <a:r>
              <a:rPr lang="en-US" smtClean="0">
                <a:latin typeface="Arial" charset="0"/>
                <a:cs typeface="Arial" charset="0"/>
              </a:rPr>
              <a:t>comparison between a NMI with a Key or regional comparison and another NMI.</a:t>
            </a:r>
            <a:endParaRPr lang="es-PA" smtClean="0">
              <a:latin typeface="Arial" charset="0"/>
              <a:cs typeface="Arial" charset="0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Comparison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In the T&amp;F area, the key comparison is running since 1977.  Is the UTC (coded </a:t>
            </a:r>
            <a:r>
              <a:rPr lang="es-ES" dirty="0" smtClean="0">
                <a:latin typeface="Arial" charset="0"/>
                <a:cs typeface="Arial" charset="0"/>
              </a:rPr>
              <a:t>CCTF-K001.UTC).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Only </a:t>
            </a:r>
            <a:r>
              <a:rPr lang="en-US" dirty="0" smtClean="0">
                <a:latin typeface="Arial" charset="0"/>
                <a:cs typeface="Arial" charset="0"/>
              </a:rPr>
              <a:t>laboratories </a:t>
            </a:r>
            <a:r>
              <a:rPr lang="en-US" dirty="0" smtClean="0">
                <a:latin typeface="Arial" charset="0"/>
                <a:cs typeface="Arial" charset="0"/>
              </a:rPr>
              <a:t>with T&amp;F standards like Cesium (commercial or primary), Hydrogen </a:t>
            </a:r>
            <a:r>
              <a:rPr lang="en-US" dirty="0" smtClean="0">
                <a:latin typeface="Arial" charset="0"/>
                <a:cs typeface="Arial" charset="0"/>
              </a:rPr>
              <a:t>maser, </a:t>
            </a:r>
            <a:r>
              <a:rPr lang="en-US" dirty="0" smtClean="0">
                <a:latin typeface="Arial" charset="0"/>
                <a:cs typeface="Arial" charset="0"/>
              </a:rPr>
              <a:t>or another laboratory </a:t>
            </a:r>
            <a:r>
              <a:rPr lang="en-US" dirty="0" smtClean="0">
                <a:latin typeface="Arial" charset="0"/>
                <a:cs typeface="Arial" charset="0"/>
              </a:rPr>
              <a:t>prototype can contribute. 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The results are </a:t>
            </a:r>
            <a:r>
              <a:rPr lang="en-US" dirty="0" smtClean="0">
                <a:latin typeface="Arial" charset="0"/>
                <a:cs typeface="Arial" charset="0"/>
              </a:rPr>
              <a:t>published monthly in the </a:t>
            </a:r>
            <a:r>
              <a:rPr lang="en-US" i="1" dirty="0" smtClean="0">
                <a:latin typeface="Arial" charset="0"/>
                <a:cs typeface="Arial" charset="0"/>
              </a:rPr>
              <a:t>Circular T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6165850"/>
            <a:ext cx="701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5523</TotalTime>
  <Words>1380</Words>
  <Application>Microsoft Office PowerPoint</Application>
  <PresentationFormat>On-screen Show (4:3)</PresentationFormat>
  <Paragraphs>133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Wingdings</vt:lpstr>
      <vt:lpstr>Times New Roman</vt:lpstr>
      <vt:lpstr>Tema de Office</vt:lpstr>
      <vt:lpstr>CMCs and the BIPM Key Comparison Database</vt:lpstr>
      <vt:lpstr>Convention of the Metre</vt:lpstr>
      <vt:lpstr>Convention of the Metre</vt:lpstr>
      <vt:lpstr>Bureau International des Poids et Mesures</vt:lpstr>
      <vt:lpstr>KCDB</vt:lpstr>
      <vt:lpstr>Comparison</vt:lpstr>
      <vt:lpstr>Comparison</vt:lpstr>
      <vt:lpstr>Comparison</vt:lpstr>
      <vt:lpstr>Comparison</vt:lpstr>
      <vt:lpstr>Calibration and Measurement Capability</vt:lpstr>
      <vt:lpstr>Calibration and Measurement Capability</vt:lpstr>
      <vt:lpstr>Calibration and Measurement Capability</vt:lpstr>
      <vt:lpstr>Calibration and Measurement Capability</vt:lpstr>
      <vt:lpstr>Classification of services in Time and Frequency</vt:lpstr>
      <vt:lpstr>Branch: 1  Time scale difference</vt:lpstr>
      <vt:lpstr>Branch: 2  Frequency</vt:lpstr>
      <vt:lpstr>Branch: 3  Time interval</vt:lpstr>
      <vt:lpstr>Branch: 3 Time interval</vt:lpstr>
      <vt:lpstr>CMC sheet</vt:lpstr>
      <vt:lpstr>CMC sheet</vt:lpstr>
      <vt:lpstr>CMC sheet</vt:lpstr>
      <vt:lpstr>CMC sheet</vt:lpstr>
      <vt:lpstr>The road to the CMC</vt:lpstr>
      <vt:lpstr>The road to the CMC</vt:lpstr>
      <vt:lpstr>The road to the CMC</vt:lpstr>
      <vt:lpstr>The road to the KCDB-CMC</vt:lpstr>
      <vt:lpstr>The road to the KCDB-CMC</vt:lpstr>
      <vt:lpstr>Discussion</vt:lpstr>
      <vt:lpstr>Discussion</vt:lpstr>
      <vt:lpstr>Discussion</vt:lpstr>
      <vt:lpstr>PowerPoint Presentation</vt:lpstr>
    </vt:vector>
  </TitlesOfParts>
  <Company>SENACYT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del laboratorio de Tiempo y Frecuencia del CENAMEP</dc:title>
  <dc:creator>rsolis</dc:creator>
  <cp:lastModifiedBy>Lombardi, Michael</cp:lastModifiedBy>
  <cp:revision>282</cp:revision>
  <dcterms:created xsi:type="dcterms:W3CDTF">2008-01-29T16:16:11Z</dcterms:created>
  <dcterms:modified xsi:type="dcterms:W3CDTF">2012-10-09T16:59:59Z</dcterms:modified>
</cp:coreProperties>
</file>