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4" r:id="rId2"/>
    <p:sldId id="279" r:id="rId3"/>
    <p:sldId id="280" r:id="rId4"/>
    <p:sldId id="275" r:id="rId5"/>
    <p:sldId id="276" r:id="rId6"/>
    <p:sldId id="273" r:id="rId7"/>
    <p:sldId id="277" r:id="rId8"/>
    <p:sldId id="278" r:id="rId9"/>
    <p:sldId id="290" r:id="rId10"/>
    <p:sldId id="260" r:id="rId11"/>
    <p:sldId id="281" r:id="rId12"/>
    <p:sldId id="282" r:id="rId13"/>
    <p:sldId id="283" r:id="rId14"/>
    <p:sldId id="259" r:id="rId15"/>
    <p:sldId id="269" r:id="rId16"/>
    <p:sldId id="285" r:id="rId17"/>
    <p:sldId id="286" r:id="rId18"/>
    <p:sldId id="287" r:id="rId19"/>
    <p:sldId id="288" r:id="rId20"/>
    <p:sldId id="289" r:id="rId21"/>
  </p:sldIdLst>
  <p:sldSz cx="9144000" cy="6858000" type="screen4x3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BD5"/>
    <a:srgbClr val="E1FFFF"/>
    <a:srgbClr val="E7FFFF"/>
    <a:srgbClr val="FFE8E7"/>
    <a:srgbClr val="EE0622"/>
    <a:srgbClr val="041CFC"/>
    <a:srgbClr val="00CC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4" autoAdjust="0"/>
    <p:restoredTop sz="67976" autoAdjust="0"/>
  </p:normalViewPr>
  <p:slideViewPr>
    <p:cSldViewPr>
      <p:cViewPr>
        <p:scale>
          <a:sx n="75" d="100"/>
          <a:sy n="75" d="100"/>
        </p:scale>
        <p:origin x="-202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en-CA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endParaRPr lang="en-CA"/>
          </a:p>
        </p:txBody>
      </p:sp>
      <p:sp>
        <p:nvSpPr>
          <p:cNvPr id="41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en-CA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5907F329-31EF-49A3-A9B4-31AF7AEAEFC2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4192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943F7D-9F86-4224-AB1E-9636DD2C9D29}" type="slidenum">
              <a:rPr lang="en-CA"/>
              <a:pPr/>
              <a:t>1</a:t>
            </a:fld>
            <a:endParaRPr lang="en-CA"/>
          </a:p>
        </p:txBody>
      </p:sp>
      <p:sp>
        <p:nvSpPr>
          <p:cNvPr id="614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CA"/>
              <a:t>The Frequency and Time Group at NRC currently has 10 members.  </a:t>
            </a:r>
          </a:p>
          <a:p>
            <a:pPr>
              <a:buFontTx/>
              <a:buChar char="•"/>
            </a:pPr>
            <a:r>
              <a:rPr lang="en-CA"/>
              <a:t>The majority are research scientists or Research Officers.</a:t>
            </a:r>
          </a:p>
          <a:p>
            <a:pPr>
              <a:buFontTx/>
              <a:buChar char="•"/>
            </a:pPr>
            <a:r>
              <a:rPr lang="en-CA"/>
              <a:t>We also have two excellent Technical Officers who keep most of our systems running.</a:t>
            </a:r>
          </a:p>
          <a:p>
            <a:pPr>
              <a:buFontTx/>
              <a:buChar char="•"/>
            </a:pPr>
            <a:r>
              <a:rPr lang="en-CA"/>
              <a:t>We have one MSc student who is working with Alan Madej on the single-ion standard.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FCBFED-4A63-45E5-9F88-1F920B92BA8E}" type="slidenum">
              <a:rPr lang="en-CA"/>
              <a:pPr/>
              <a:t>10</a:t>
            </a:fld>
            <a:endParaRPr lang="en-CA"/>
          </a:p>
        </p:txBody>
      </p:sp>
      <p:sp>
        <p:nvSpPr>
          <p:cNvPr id="593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This slide lists our time dissemination services and the number of requests</a:t>
            </a:r>
          </a:p>
          <a:p>
            <a:r>
              <a:rPr lang="en-CA"/>
              <a:t> for time in 2010.</a:t>
            </a:r>
          </a:p>
          <a:p>
            <a:pPr>
              <a:buFontTx/>
              <a:buChar char="•"/>
            </a:pPr>
            <a:r>
              <a:rPr lang="en-CA"/>
              <a:t>Probably our most popular service is Network Time Protocol or NTP.</a:t>
            </a:r>
          </a:p>
          <a:p>
            <a:pPr>
              <a:buFontTx/>
              <a:buChar char="•"/>
            </a:pPr>
            <a:r>
              <a:rPr lang="en-CA"/>
              <a:t>We also operate a telephone talking clock service where people can call </a:t>
            </a:r>
          </a:p>
          <a:p>
            <a:r>
              <a:rPr lang="en-CA"/>
              <a:t>   by telephone for the time of day.</a:t>
            </a:r>
          </a:p>
          <a:p>
            <a:pPr>
              <a:buFontTx/>
              <a:buChar char="•"/>
            </a:pPr>
            <a:r>
              <a:rPr lang="en-CA"/>
              <a:t>Canada’s national broadcaster, CBC/Radio Canada, carries our time signal at noon </a:t>
            </a:r>
          </a:p>
          <a:p>
            <a:r>
              <a:rPr lang="en-CA"/>
              <a:t>   and 1 PM Eastern on their French and English networks.  This service is probably </a:t>
            </a:r>
          </a:p>
          <a:p>
            <a:r>
              <a:rPr lang="en-CA"/>
              <a:t>   our greatest source of publicity.</a:t>
            </a:r>
          </a:p>
          <a:p>
            <a:pPr>
              <a:buFontTx/>
              <a:buChar char="•"/>
            </a:pPr>
            <a:r>
              <a:rPr lang="en-CA"/>
              <a:t>We also operate a web clock and a computer time code service.  </a:t>
            </a:r>
          </a:p>
          <a:p>
            <a:pPr>
              <a:buFontTx/>
              <a:buChar char="•"/>
            </a:pPr>
            <a:r>
              <a:rPr lang="en-CA"/>
              <a:t>We distribute calibrated 5 and 10 MHz signals throughout our building for standards work.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AC5295-EEFB-467C-A4F2-D50013C6F685}" type="slidenum">
              <a:rPr lang="en-CA"/>
              <a:pPr/>
              <a:t>11</a:t>
            </a:fld>
            <a:endParaRPr lang="en-CA"/>
          </a:p>
        </p:txBody>
      </p:sp>
      <p:sp>
        <p:nvSpPr>
          <p:cNvPr id="686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I will now move on to our activities in Optical Frequency Standards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4C13A6-2BB3-44BA-A921-6265DBE56817}" type="slidenum">
              <a:rPr lang="en-CA"/>
              <a:pPr/>
              <a:t>12</a:t>
            </a:fld>
            <a:endParaRPr lang="en-CA"/>
          </a:p>
        </p:txBody>
      </p:sp>
      <p:sp>
        <p:nvSpPr>
          <p:cNvPr id="696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In Optical Frequency Standards, we provide calibration services in support of length measurement.</a:t>
            </a:r>
          </a:p>
          <a:p>
            <a:pPr>
              <a:buFontTx/>
              <a:buChar char="•"/>
            </a:pPr>
            <a:r>
              <a:rPr lang="en-CA"/>
              <a:t>An ensemble of 3 iodine-stabilized HeNe lasers are used for calibrations at the popular wavelength </a:t>
            </a:r>
          </a:p>
          <a:p>
            <a:r>
              <a:rPr lang="en-CA"/>
              <a:t>   of 633 nm.</a:t>
            </a:r>
          </a:p>
          <a:p>
            <a:pPr>
              <a:buFontTx/>
              <a:buChar char="•"/>
            </a:pPr>
            <a:r>
              <a:rPr lang="en-CA"/>
              <a:t>We also provide calibrations of acetylene-stabilized lasers in the optical telecommunication region </a:t>
            </a:r>
          </a:p>
          <a:p>
            <a:r>
              <a:rPr lang="en-CA"/>
              <a:t>   through two homebuilt laser systems.</a:t>
            </a:r>
          </a:p>
          <a:p>
            <a:pPr>
              <a:buFontTx/>
              <a:buChar char="•"/>
            </a:pPr>
            <a:r>
              <a:rPr lang="en-CA"/>
              <a:t>NRC is one of the few labs in the world to offer comb-based calibrations for lasers in much of the </a:t>
            </a:r>
          </a:p>
          <a:p>
            <a:r>
              <a:rPr lang="en-CA"/>
              <a:t>   visible and near-infrared regions as well as for optical telecommunication wavelengths.</a:t>
            </a:r>
          </a:p>
          <a:p>
            <a:pPr>
              <a:buFontTx/>
              <a:buChar char="•"/>
            </a:pPr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BD6BB6-A22E-4049-A962-1CAA305FCF80}" type="slidenum">
              <a:rPr lang="en-CA"/>
              <a:pPr/>
              <a:t>13</a:t>
            </a:fld>
            <a:endParaRPr lang="en-CA"/>
          </a:p>
        </p:txBody>
      </p:sp>
      <p:sp>
        <p:nvSpPr>
          <p:cNvPr id="706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These photos show the ensemble of HeNe lasers, the acetylene-stabilized laser systems, </a:t>
            </a:r>
          </a:p>
          <a:p>
            <a:r>
              <a:rPr lang="en-CA"/>
              <a:t>and the Ti:sapphire optical frequency comb.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89CA43-A769-4439-AD7E-8AC10DAFA922}" type="slidenum">
              <a:rPr lang="en-CA"/>
              <a:pPr/>
              <a:t>14</a:t>
            </a:fld>
            <a:endParaRPr lang="en-CA"/>
          </a:p>
        </p:txBody>
      </p:sp>
      <p:sp>
        <p:nvSpPr>
          <p:cNvPr id="716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CA"/>
              <a:t>This slide lists our calibration services in both Time Standards and</a:t>
            </a:r>
          </a:p>
          <a:p>
            <a:r>
              <a:rPr lang="en-CA"/>
              <a:t>   Optical Frequency Standards.</a:t>
            </a:r>
          </a:p>
          <a:p>
            <a:pPr>
              <a:buFontTx/>
              <a:buChar char="•"/>
            </a:pPr>
            <a:r>
              <a:rPr lang="en-CA"/>
              <a:t>Most of our services are covered by Calibration and Measurement </a:t>
            </a:r>
          </a:p>
          <a:p>
            <a:r>
              <a:rPr lang="en-CA"/>
              <a:t>   Capabilities as listed in Appendix C of the Key Comparison Database.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98217A-A040-4798-9316-D100779E46CC}" type="slidenum">
              <a:rPr lang="en-CA"/>
              <a:pPr/>
              <a:t>15</a:t>
            </a:fld>
            <a:endParaRPr lang="en-CA"/>
          </a:p>
        </p:txBody>
      </p:sp>
      <p:sp>
        <p:nvSpPr>
          <p:cNvPr id="727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NRC participates in a number of key comparisons.</a:t>
            </a:r>
          </a:p>
          <a:p>
            <a:pPr>
              <a:buFontTx/>
              <a:buChar char="•"/>
            </a:pPr>
            <a:r>
              <a:rPr lang="en-CA"/>
              <a:t>We participate in the ongoing K001.UTC key comparison for the </a:t>
            </a:r>
          </a:p>
          <a:p>
            <a:r>
              <a:rPr lang="en-CA"/>
              <a:t>   calculation of UTC.</a:t>
            </a:r>
          </a:p>
          <a:p>
            <a:pPr>
              <a:buFontTx/>
              <a:buChar char="•"/>
            </a:pPr>
            <a:r>
              <a:rPr lang="en-CA"/>
              <a:t>We also participated in the SIM regional intercomparison for </a:t>
            </a:r>
          </a:p>
          <a:p>
            <a:r>
              <a:rPr lang="en-CA"/>
              <a:t>   stopwatch calibrations.</a:t>
            </a:r>
          </a:p>
          <a:p>
            <a:pPr>
              <a:buFontTx/>
              <a:buChar char="•"/>
            </a:pPr>
            <a:r>
              <a:rPr lang="en-CA"/>
              <a:t>In Optical Frequency Standards, NRC serves as the node laboratory</a:t>
            </a:r>
          </a:p>
          <a:p>
            <a:r>
              <a:rPr lang="en-CA"/>
              <a:t>   for the SIM region for the comparison of optical frequency and </a:t>
            </a:r>
          </a:p>
          <a:p>
            <a:r>
              <a:rPr lang="en-CA"/>
              <a:t>   wavelength standards.  This key comparison uses our optical</a:t>
            </a:r>
          </a:p>
          <a:p>
            <a:r>
              <a:rPr lang="en-CA"/>
              <a:t>   frequency comb.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BB738D-048D-4A47-8B5A-EA15DF0F21F1}" type="slidenum">
              <a:rPr lang="en-CA"/>
              <a:pPr/>
              <a:t>16</a:t>
            </a:fld>
            <a:endParaRPr lang="en-CA"/>
          </a:p>
        </p:txBody>
      </p:sp>
      <p:sp>
        <p:nvSpPr>
          <p:cNvPr id="737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CA"/>
              <a:t>We try to devote as much time as possible to several research projects which</a:t>
            </a:r>
          </a:p>
          <a:p>
            <a:r>
              <a:rPr lang="en-CA"/>
              <a:t>   I have listed here.</a:t>
            </a:r>
          </a:p>
          <a:p>
            <a:pPr>
              <a:buFontTx/>
              <a:buChar char="•"/>
            </a:pPr>
            <a:r>
              <a:rPr lang="en-CA"/>
              <a:t>The largest effort probably has gone into the development of a caesium fountain clock</a:t>
            </a:r>
          </a:p>
          <a:p>
            <a:r>
              <a:rPr lang="en-CA"/>
              <a:t>    and the development of an optical frequency standard based on a single trapped</a:t>
            </a:r>
          </a:p>
          <a:p>
            <a:r>
              <a:rPr lang="en-CA"/>
              <a:t>    and laser cooled ion.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898D39-28ED-4322-BCD6-BAF4E928BEB7}" type="slidenum">
              <a:rPr lang="en-CA"/>
              <a:pPr/>
              <a:t>17</a:t>
            </a:fld>
            <a:endParaRPr lang="en-CA"/>
          </a:p>
        </p:txBody>
      </p:sp>
      <p:sp>
        <p:nvSpPr>
          <p:cNvPr id="747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The caesium fountain clock will serve as a primary frequency standard </a:t>
            </a:r>
          </a:p>
          <a:p>
            <a:r>
              <a:rPr lang="en-CA"/>
              <a:t>and will contribute to the steering of TAI.</a:t>
            </a:r>
          </a:p>
          <a:p>
            <a:pPr>
              <a:buFontTx/>
              <a:buChar char="•"/>
            </a:pPr>
            <a:r>
              <a:rPr lang="en-CA"/>
              <a:t>It has several unique features including a transverse C-field and a </a:t>
            </a:r>
          </a:p>
          <a:p>
            <a:r>
              <a:rPr lang="en-CA"/>
              <a:t>   rectangular Ramsey cavity.  </a:t>
            </a:r>
          </a:p>
          <a:p>
            <a:pPr>
              <a:buFontTx/>
              <a:buChar char="•"/>
            </a:pPr>
            <a:r>
              <a:rPr lang="en-CA"/>
              <a:t>The photo on the right shows the fountain under construction.  </a:t>
            </a:r>
          </a:p>
          <a:p>
            <a:pPr>
              <a:buFontTx/>
              <a:buChar char="•"/>
            </a:pPr>
            <a:r>
              <a:rPr lang="en-CA"/>
              <a:t>The drift tube is at the top along with the rods for the transverse</a:t>
            </a:r>
          </a:p>
          <a:p>
            <a:r>
              <a:rPr lang="en-CA"/>
              <a:t>   C-field.  The detection optics are at the bottom.  The MOT is off the</a:t>
            </a:r>
          </a:p>
          <a:p>
            <a:r>
              <a:rPr lang="en-CA"/>
              <a:t>   bottom of the photo.</a:t>
            </a:r>
          </a:p>
          <a:p>
            <a:pPr>
              <a:buFontTx/>
              <a:buChar char="•"/>
            </a:pPr>
            <a:r>
              <a:rPr lang="en-CA"/>
              <a:t>On the left is a recent Ramsey spectrum.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3BC0DB-FC6B-4E08-BE07-65ACB3CC1C61}" type="slidenum">
              <a:rPr lang="en-CA"/>
              <a:pPr/>
              <a:t>18</a:t>
            </a:fld>
            <a:endParaRPr lang="en-CA"/>
          </a:p>
        </p:txBody>
      </p:sp>
      <p:sp>
        <p:nvSpPr>
          <p:cNvPr id="604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CA"/>
              <a:t> Currently, we are refurbishing the two caesium beam clocks</a:t>
            </a:r>
          </a:p>
          <a:p>
            <a:r>
              <a:rPr lang="en-CA"/>
              <a:t>    that were built in the 1970’s with the aim of turning off several</a:t>
            </a:r>
          </a:p>
          <a:p>
            <a:r>
              <a:rPr lang="en-CA"/>
              <a:t>    of the 5071A commercial clocks.</a:t>
            </a:r>
          </a:p>
          <a:p>
            <a:pPr>
              <a:buFontTx/>
              <a:buChar char="•"/>
            </a:pPr>
            <a:r>
              <a:rPr lang="en-CA"/>
              <a:t>Work is progressing well.  CsVIc now shows a short-term </a:t>
            </a:r>
          </a:p>
          <a:p>
            <a:r>
              <a:rPr lang="en-CA"/>
              <a:t>   stability superior to that of a commercial clock.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396BD2-14A0-452E-BA65-F37A5B4ECA1D}" type="slidenum">
              <a:rPr lang="en-CA"/>
              <a:pPr/>
              <a:t>19</a:t>
            </a:fld>
            <a:endParaRPr lang="en-CA"/>
          </a:p>
        </p:txBody>
      </p:sp>
      <p:sp>
        <p:nvSpPr>
          <p:cNvPr id="757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CA"/>
              <a:t>For a number of years, we have had a project to develop an optical frequency </a:t>
            </a:r>
          </a:p>
          <a:p>
            <a:r>
              <a:rPr lang="en-CA"/>
              <a:t>   standard at 674nm or 445 THz, based on a single, trapped and laser-cooled</a:t>
            </a:r>
          </a:p>
          <a:p>
            <a:r>
              <a:rPr lang="en-CA"/>
              <a:t>   strontium-88 ion.  </a:t>
            </a:r>
          </a:p>
          <a:p>
            <a:pPr>
              <a:buFontTx/>
              <a:buChar char="•"/>
            </a:pPr>
            <a:r>
              <a:rPr lang="en-CA"/>
              <a:t>The ion is held in an electro-dynamic trap under ultra-high vacuum conditions.</a:t>
            </a:r>
          </a:p>
          <a:p>
            <a:pPr>
              <a:buFontTx/>
              <a:buChar char="•"/>
            </a:pPr>
            <a:r>
              <a:rPr lang="en-CA"/>
              <a:t>It is interrogated by three lasers including an ultra-stable laser with a linewidth</a:t>
            </a:r>
          </a:p>
          <a:p>
            <a:r>
              <a:rPr lang="en-CA"/>
              <a:t>   of less than 4 Hz.</a:t>
            </a:r>
          </a:p>
          <a:p>
            <a:pPr>
              <a:buFontTx/>
              <a:buChar char="•"/>
            </a:pPr>
            <a:r>
              <a:rPr lang="en-CA"/>
              <a:t>This laser is locked to the so-called “clock” transition at 674 nm and its frequency</a:t>
            </a:r>
          </a:p>
          <a:p>
            <a:r>
              <a:rPr lang="en-CA"/>
              <a:t>   is measured simultaneously with a fibre-based optical frequency comb.</a:t>
            </a:r>
          </a:p>
          <a:p>
            <a:pPr>
              <a:buFontTx/>
              <a:buChar char="•"/>
            </a:pPr>
            <a:r>
              <a:rPr lang="en-CA"/>
              <a:t>The results of a recent series of measurements over a period of several months </a:t>
            </a:r>
          </a:p>
          <a:p>
            <a:r>
              <a:rPr lang="en-CA"/>
              <a:t>   is shown in blue on this graph.  The current uncertainty is 2 parts in 10</a:t>
            </a:r>
            <a:r>
              <a:rPr lang="en-CA" baseline="30000"/>
              <a:t>15</a:t>
            </a:r>
            <a:r>
              <a:rPr lang="en-CA"/>
              <a:t>.</a:t>
            </a:r>
          </a:p>
          <a:p>
            <a:pPr>
              <a:buFontTx/>
              <a:buChar char="•"/>
            </a:pPr>
            <a:r>
              <a:rPr lang="en-CA"/>
              <a:t>We are working towards improving the long-term performance of this standard </a:t>
            </a:r>
          </a:p>
          <a:p>
            <a:r>
              <a:rPr lang="en-CA"/>
              <a:t>   and turning it into an optical clock.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FF2549-1831-431E-8D63-639738A69D86}" type="slidenum">
              <a:rPr lang="en-CA"/>
              <a:pPr/>
              <a:t>2</a:t>
            </a:fld>
            <a:endParaRPr lang="en-CA"/>
          </a:p>
        </p:txBody>
      </p:sp>
      <p:sp>
        <p:nvSpPr>
          <p:cNvPr id="573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The Frequency and Time Group has two main activities:</a:t>
            </a:r>
          </a:p>
          <a:p>
            <a:pPr>
              <a:buFontTx/>
              <a:buChar char="•"/>
            </a:pPr>
            <a:r>
              <a:rPr lang="en-CA"/>
              <a:t>Time Standards</a:t>
            </a:r>
          </a:p>
          <a:p>
            <a:pPr>
              <a:buFontTx/>
              <a:buChar char="•"/>
            </a:pPr>
            <a:r>
              <a:rPr lang="en-CA"/>
              <a:t>Optical Frequency Standards</a:t>
            </a:r>
          </a:p>
          <a:p>
            <a:r>
              <a:rPr lang="en-CA"/>
              <a:t>The </a:t>
            </a:r>
            <a:r>
              <a:rPr lang="en-CA" b="1"/>
              <a:t>Time Standards Laboratory</a:t>
            </a:r>
            <a:r>
              <a:rPr lang="en-CA"/>
              <a:t> keeps official time for Canada and disseminates it by a variety of means to the public.</a:t>
            </a:r>
          </a:p>
          <a:p>
            <a:pPr>
              <a:buFontTx/>
              <a:buChar char="•"/>
            </a:pPr>
            <a:r>
              <a:rPr lang="en-CA"/>
              <a:t>It also provides traceability to the SI second and provides fee-for-service calibrations for devices ranging from </a:t>
            </a:r>
          </a:p>
          <a:p>
            <a:r>
              <a:rPr lang="en-CA"/>
              <a:t>   stopwatches and tachometers to masers and caesium time standards.</a:t>
            </a:r>
          </a:p>
          <a:p>
            <a:pPr>
              <a:buFontTx/>
              <a:buChar char="•"/>
            </a:pPr>
            <a:r>
              <a:rPr lang="en-CA"/>
              <a:t>The Time standards laboratory is also active in several areas of research which will be described later.</a:t>
            </a:r>
          </a:p>
          <a:p>
            <a:pPr>
              <a:buFontTx/>
              <a:buChar char="•"/>
            </a:pPr>
            <a:endParaRPr lang="en-CA"/>
          </a:p>
          <a:p>
            <a:r>
              <a:rPr lang="en-CA"/>
              <a:t>The </a:t>
            </a:r>
            <a:r>
              <a:rPr lang="en-CA" b="1"/>
              <a:t>Optical Frequency Standards Laboratory</a:t>
            </a:r>
            <a:r>
              <a:rPr lang="en-CA"/>
              <a:t> has activities in support of the measurement of length.</a:t>
            </a:r>
          </a:p>
          <a:p>
            <a:pPr>
              <a:buFontTx/>
              <a:buChar char="•"/>
            </a:pPr>
            <a:r>
              <a:rPr lang="en-CA"/>
              <a:t>It provides traceability to the SI metre through the SI second and provides calibrations of customer lasers </a:t>
            </a:r>
          </a:p>
          <a:p>
            <a:r>
              <a:rPr lang="en-CA"/>
              <a:t>    in the visible, near-infrared, and optical telecommunications regions of the spectrum.</a:t>
            </a:r>
          </a:p>
          <a:p>
            <a:pPr>
              <a:buFontTx/>
              <a:buChar char="•"/>
            </a:pPr>
            <a:r>
              <a:rPr lang="en-CA"/>
              <a:t>It also is very active in research which will be described later.</a:t>
            </a:r>
          </a:p>
          <a:p>
            <a:endParaRPr lang="en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139825-F8CA-4BF1-9B89-499EF529F82C}" type="slidenum">
              <a:rPr lang="en-CA"/>
              <a:pPr/>
              <a:t>20</a:t>
            </a:fld>
            <a:endParaRPr lang="en-CA"/>
          </a:p>
        </p:txBody>
      </p:sp>
      <p:sp>
        <p:nvSpPr>
          <p:cNvPr id="768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CA"/>
              <a:t>My final slide shows the fibre-based optical frequency comb that we used </a:t>
            </a:r>
          </a:p>
          <a:p>
            <a:r>
              <a:rPr lang="en-CA"/>
              <a:t>   to measure the clock frequency of the single-ion standard.</a:t>
            </a:r>
          </a:p>
          <a:p>
            <a:pPr>
              <a:buFontTx/>
              <a:buChar char="•"/>
            </a:pPr>
            <a:r>
              <a:rPr lang="en-CA"/>
              <a:t>We are currently developing a new oscillator for this comb which will be locked</a:t>
            </a:r>
          </a:p>
          <a:p>
            <a:r>
              <a:rPr lang="en-CA"/>
              <a:t>   to the clock transition and provide an ultra-stable output at 100-MHz.</a:t>
            </a:r>
          </a:p>
          <a:p>
            <a:pPr>
              <a:buFontTx/>
              <a:buChar char="•"/>
            </a:pPr>
            <a:r>
              <a:rPr lang="en-CA"/>
              <a:t>This 100-MHz signal should have a stability superior to a signal from</a:t>
            </a:r>
          </a:p>
          <a:p>
            <a:r>
              <a:rPr lang="en-CA"/>
              <a:t>   a maser and can be used to evaluate the performance of masers and </a:t>
            </a:r>
          </a:p>
          <a:p>
            <a:r>
              <a:rPr lang="en-CA"/>
              <a:t>   clocks.</a:t>
            </a:r>
          </a:p>
          <a:p>
            <a:pPr>
              <a:buFontTx/>
              <a:buChar char="•"/>
            </a:pPr>
            <a:r>
              <a:rPr lang="en-CA"/>
              <a:t>A longer term objective is to use this comb along with the single-ion</a:t>
            </a:r>
          </a:p>
          <a:p>
            <a:r>
              <a:rPr lang="en-CA"/>
              <a:t>   standard to produce an optical clock which will be reported to the </a:t>
            </a:r>
          </a:p>
          <a:p>
            <a:r>
              <a:rPr lang="en-CA"/>
              <a:t>   BIPM as a secondary realization of the SI second and that can be used </a:t>
            </a:r>
          </a:p>
          <a:p>
            <a:r>
              <a:rPr lang="en-CA"/>
              <a:t>   to monitor the stability of TAI.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41E035-2379-4F5E-B002-DC8749CE512E}" type="slidenum">
              <a:rPr lang="en-CA"/>
              <a:pPr/>
              <a:t>3</a:t>
            </a:fld>
            <a:endParaRPr lang="en-CA"/>
          </a:p>
        </p:txBody>
      </p:sp>
      <p:sp>
        <p:nvSpPr>
          <p:cNvPr id="624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I will first describe for you some of the activities at NRC in Time Standards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31E9E6-40C4-44C9-BE2F-819D445FA830}" type="slidenum">
              <a:rPr lang="en-CA"/>
              <a:pPr/>
              <a:t>4</a:t>
            </a:fld>
            <a:endParaRPr lang="en-CA"/>
          </a:p>
        </p:txBody>
      </p:sp>
      <p:sp>
        <p:nvSpPr>
          <p:cNvPr id="634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Our time activities take place at 2 sites.</a:t>
            </a:r>
          </a:p>
          <a:p>
            <a:r>
              <a:rPr lang="en-CA"/>
              <a:t>Our main site is located on the main NRC campus in Ottawa.</a:t>
            </a:r>
          </a:p>
          <a:p>
            <a:pPr>
              <a:buFontTx/>
              <a:buChar char="•"/>
            </a:pPr>
            <a:r>
              <a:rPr lang="en-CA"/>
              <a:t>This site houses the majority of our clocks and masers, our clock intercomparison equipment </a:t>
            </a:r>
          </a:p>
          <a:p>
            <a:r>
              <a:rPr lang="en-CA"/>
              <a:t>   and most of the equipment we use to disseminate time to the public.</a:t>
            </a:r>
          </a:p>
          <a:p>
            <a:pPr>
              <a:buFontTx/>
              <a:buChar char="•"/>
            </a:pPr>
            <a:r>
              <a:rPr lang="en-CA"/>
              <a:t>The photo on the left shows one of our two new clock rooms.  </a:t>
            </a:r>
          </a:p>
          <a:p>
            <a:pPr lvl="1">
              <a:buFontTx/>
              <a:buChar char="•"/>
            </a:pPr>
            <a:r>
              <a:rPr lang="en-CA"/>
              <a:t>    These rooms typically achieve a temperature stability of ±0.1 C and a relative humidity </a:t>
            </a:r>
          </a:p>
          <a:p>
            <a:pPr lvl="1"/>
            <a:r>
              <a:rPr lang="en-CA"/>
              <a:t>       stability of ±2%</a:t>
            </a:r>
          </a:p>
          <a:p>
            <a:pPr>
              <a:buFontTx/>
              <a:buChar char="•"/>
            </a:pPr>
            <a:r>
              <a:rPr lang="en-CA"/>
              <a:t>The photo at the right shows our main control room.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A0A744-C8C4-4141-B9B7-FF22B7B953EC}" type="slidenum">
              <a:rPr lang="en-CA"/>
              <a:pPr/>
              <a:t>5</a:t>
            </a:fld>
            <a:endParaRPr lang="en-CA"/>
          </a:p>
        </p:txBody>
      </p:sp>
      <p:sp>
        <p:nvSpPr>
          <p:cNvPr id="645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Our second site is located at our shortwave station CHU.  </a:t>
            </a:r>
          </a:p>
          <a:p>
            <a:pPr>
              <a:buFontTx/>
              <a:buChar char="•"/>
            </a:pPr>
            <a:r>
              <a:rPr lang="en-CA"/>
              <a:t>This station broadcasts the time of day and computer code 24 hours/day on </a:t>
            </a:r>
          </a:p>
          <a:p>
            <a:r>
              <a:rPr lang="en-CA"/>
              <a:t>   three shortwave frequencies.  </a:t>
            </a:r>
          </a:p>
          <a:p>
            <a:pPr>
              <a:buFontTx/>
              <a:buChar char="•"/>
            </a:pPr>
            <a:r>
              <a:rPr lang="en-CA"/>
              <a:t>This site acts as a backup to the main site and keeps an independent timescale.</a:t>
            </a:r>
          </a:p>
          <a:p>
            <a:pPr>
              <a:buFontTx/>
              <a:buChar char="•"/>
            </a:pPr>
            <a:r>
              <a:rPr lang="en-CA"/>
              <a:t>It also serves as an independent source of Network Time Protocol time.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AD25B7-6004-4080-9090-23B8C96C9BA8}" type="slidenum">
              <a:rPr lang="en-CA"/>
              <a:pPr/>
              <a:t>6</a:t>
            </a:fld>
            <a:endParaRPr lang="en-CA"/>
          </a:p>
        </p:txBody>
      </p:sp>
      <p:sp>
        <p:nvSpPr>
          <p:cNvPr id="65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CA"/>
              <a:t>At our main site, we have 6 5071A high-performance caesium clocks.  Currently, we are operating 4.</a:t>
            </a:r>
          </a:p>
          <a:p>
            <a:pPr>
              <a:buFontTx/>
              <a:buChar char="•"/>
            </a:pPr>
            <a:r>
              <a:rPr lang="en-CA"/>
              <a:t>We also operate two NRC-built caesium beam clocks, Caesium-6 A and C.  </a:t>
            </a:r>
          </a:p>
          <a:p>
            <a:pPr lvl="1">
              <a:buFontTx/>
              <a:buChar char="•"/>
            </a:pPr>
            <a:r>
              <a:rPr lang="en-CA"/>
              <a:t>These clocks were completed in the 1970’s and served as primary frequency standards.  </a:t>
            </a:r>
          </a:p>
          <a:p>
            <a:pPr lvl="1">
              <a:buFontTx/>
              <a:buChar char="•"/>
            </a:pPr>
            <a:r>
              <a:rPr lang="en-CA"/>
              <a:t>They are both being refurbished.</a:t>
            </a:r>
          </a:p>
          <a:p>
            <a:pPr>
              <a:buFontTx/>
              <a:buChar char="•"/>
            </a:pPr>
            <a:r>
              <a:rPr lang="en-CA"/>
              <a:t>We also have two NRC-built hydrogen masers which became operational in about 1991 as well as two </a:t>
            </a:r>
          </a:p>
          <a:p>
            <a:r>
              <a:rPr lang="en-CA"/>
              <a:t>   commercial masers from Kvarz and Symmetricom, purchased in 2004 and 2012, respectively.</a:t>
            </a:r>
          </a:p>
          <a:p>
            <a:pPr>
              <a:buFontTx/>
              <a:buChar char="•"/>
            </a:pPr>
            <a:r>
              <a:rPr lang="en-CA"/>
              <a:t>At CHU we operate one normal-performance 5071A clock and two rubidium clocks.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0782C7-72FC-4031-A68D-1A15A84F5E56}" type="slidenum">
              <a:rPr lang="en-CA"/>
              <a:pPr/>
              <a:t>7</a:t>
            </a:fld>
            <a:endParaRPr lang="en-CA"/>
          </a:p>
        </p:txBody>
      </p:sp>
      <p:sp>
        <p:nvSpPr>
          <p:cNvPr id="665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CA"/>
              <a:t>The photo on the left shows one of the Caesium-6 clocks. </a:t>
            </a:r>
          </a:p>
          <a:p>
            <a:pPr>
              <a:buFontTx/>
              <a:buChar char="•"/>
            </a:pPr>
            <a:r>
              <a:rPr lang="en-CA"/>
              <a:t>The photo on the right shows maser H4.  This maser currently serves </a:t>
            </a:r>
          </a:p>
          <a:p>
            <a:r>
              <a:rPr lang="en-CA"/>
              <a:t>   as the reference for our GPS receivers and our phase measurement </a:t>
            </a:r>
          </a:p>
          <a:p>
            <a:r>
              <a:rPr lang="en-CA"/>
              <a:t>   system.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853880-2F10-4382-8D54-B5194334D266}" type="slidenum">
              <a:rPr lang="en-CA"/>
              <a:pPr/>
              <a:t>8</a:t>
            </a:fld>
            <a:endParaRPr lang="en-CA"/>
          </a:p>
        </p:txBody>
      </p:sp>
      <p:sp>
        <p:nvSpPr>
          <p:cNvPr id="583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This photo shows our clock intercomparison and time dissemination equipment in </a:t>
            </a:r>
          </a:p>
          <a:p>
            <a:r>
              <a:rPr lang="en-CA"/>
              <a:t>our main control room.  </a:t>
            </a:r>
          </a:p>
          <a:p>
            <a:pPr>
              <a:buFontTx/>
              <a:buChar char="•"/>
            </a:pPr>
            <a:r>
              <a:rPr lang="en-CA"/>
              <a:t>Clocks are inter-compared through an NRC-built 5-MHz phase comparison system and </a:t>
            </a:r>
          </a:p>
          <a:p>
            <a:r>
              <a:rPr lang="en-CA"/>
              <a:t>    a TimeTech 80-MHz system.  </a:t>
            </a:r>
          </a:p>
          <a:p>
            <a:pPr lvl="2">
              <a:buFontTx/>
              <a:buChar char="•"/>
            </a:pPr>
            <a:r>
              <a:rPr lang="en-CA"/>
              <a:t>Readings are taken every second.</a:t>
            </a:r>
          </a:p>
          <a:p>
            <a:pPr>
              <a:buFontTx/>
              <a:buChar char="•"/>
            </a:pPr>
            <a:r>
              <a:rPr lang="en-CA"/>
              <a:t>We also compare the 1-PPS outputs from the clocks in two time interval systems.</a:t>
            </a:r>
          </a:p>
          <a:p>
            <a:pPr lvl="2">
              <a:buFontTx/>
              <a:buChar char="•"/>
            </a:pPr>
            <a:r>
              <a:rPr lang="en-CA"/>
              <a:t>Readings are taken every hour.  </a:t>
            </a:r>
          </a:p>
          <a:p>
            <a:pPr>
              <a:buFontTx/>
              <a:buChar char="•"/>
            </a:pPr>
            <a:r>
              <a:rPr lang="en-CA"/>
              <a:t>We operate several GPS receivers to intercompare our clocks to those around the world.</a:t>
            </a:r>
          </a:p>
          <a:p>
            <a:endParaRPr lang="en-CA"/>
          </a:p>
          <a:p>
            <a:r>
              <a:rPr lang="en-CA"/>
              <a:t>At CHU the clocks are inter-compared through an NRC-built 1-PPS system.</a:t>
            </a:r>
          </a:p>
          <a:p>
            <a:r>
              <a:rPr lang="en-CA"/>
              <a:t>CHU has 2 GPS receivers for redundancy.</a:t>
            </a:r>
          </a:p>
          <a:p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7DDADA-AB2F-4EFF-878A-ED6A033AF02D}" type="slidenum">
              <a:rPr lang="en-CA"/>
              <a:pPr/>
              <a:t>9</a:t>
            </a:fld>
            <a:endParaRPr lang="en-CA"/>
          </a:p>
        </p:txBody>
      </p:sp>
      <p:sp>
        <p:nvSpPr>
          <p:cNvPr id="675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GPS receivers are used for comparing our clocks to those around the world and for providing </a:t>
            </a:r>
          </a:p>
          <a:p>
            <a:r>
              <a:rPr lang="en-CA"/>
              <a:t>traceability to the SI second.  </a:t>
            </a:r>
          </a:p>
          <a:p>
            <a:pPr>
              <a:buFontTx/>
              <a:buChar char="•"/>
            </a:pPr>
            <a:r>
              <a:rPr lang="en-CA"/>
              <a:t>We operate several GPS receivers at both sites for redundancy.</a:t>
            </a:r>
          </a:p>
          <a:p>
            <a:pPr>
              <a:buFontTx/>
              <a:buChar char="•"/>
            </a:pPr>
            <a:r>
              <a:rPr lang="en-CA"/>
              <a:t>Our main receiver is an Ashtech Z12 timing receiver.  It is used for our reports to the BIPM.  </a:t>
            </a:r>
            <a:br>
              <a:rPr lang="en-CA"/>
            </a:br>
            <a:r>
              <a:rPr lang="en-CA"/>
              <a:t>The other receivers are used for backup.  </a:t>
            </a:r>
          </a:p>
          <a:p>
            <a:pPr>
              <a:buFontTx/>
              <a:buChar char="•"/>
            </a:pPr>
            <a:r>
              <a:rPr lang="en-CA"/>
              <a:t>At CHU, we operate two Novatel receivers.</a:t>
            </a:r>
          </a:p>
          <a:p>
            <a:pPr>
              <a:buFontTx/>
              <a:buChar char="•"/>
            </a:pPr>
            <a:r>
              <a:rPr lang="en-CA"/>
              <a:t>The SIM Time Network receiver is located in our main control room.  Its reference is </a:t>
            </a:r>
          </a:p>
          <a:p>
            <a:r>
              <a:rPr lang="en-CA"/>
              <a:t>   UTC(NRC).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57BF1-4BD1-408C-A5D1-0E6304710941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4416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EEED0-6859-461C-891D-4737645D8282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6243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40745F-5F19-4A15-8A58-E5781FFF7E5E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1024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9313" y="1628775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59313" y="3967163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5CC3035-C466-4533-BF72-E419C2E46D56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1195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DA9B2F-5FA9-4285-BAE5-71F3EBD7F4B5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5269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F1C2F-F536-4B12-BF16-2D08112FC9BC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4299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C9BDEE-22CA-46BD-9222-B552BF7AB344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495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7BBB7-83D9-4E05-A2A5-1E3CB97C519F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9408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74A99C-D1C2-4CC7-8EE1-758890AEAA60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144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59747D-8D06-4AA6-8905-0D214646F668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1512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87C84C-46EF-4E10-ABEF-E48E809CFC86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4175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35CCB-8C99-4DC3-9271-5D98316944B2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9640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endParaRPr lang="en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fld id="{6AC3F321-402A-4C17-AD44-03922D39422D}" type="slidenum">
              <a:rPr lang="en-CA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wmf"/><Relationship Id="rId5" Type="http://schemas.openxmlformats.org/officeDocument/2006/relationships/image" Target="../media/image14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Line 2"/>
          <p:cNvSpPr>
            <a:spLocks noChangeShapeType="1"/>
          </p:cNvSpPr>
          <p:nvPr/>
        </p:nvSpPr>
        <p:spPr bwMode="auto">
          <a:xfrm>
            <a:off x="468313" y="404813"/>
            <a:ext cx="43195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457200" y="503238"/>
            <a:ext cx="184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sz="1200" b="1"/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>
            <a:off x="468313" y="1341438"/>
            <a:ext cx="792003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7894" name="Picture 6" descr="NRCCNR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836613"/>
            <a:ext cx="2303462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395288" y="404813"/>
            <a:ext cx="1979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CA" sz="1200">
                <a:latin typeface="Arial Unicode MS" pitchFamily="34" charset="-128"/>
              </a:rPr>
              <a:t>National Research Council</a:t>
            </a:r>
          </a:p>
          <a:p>
            <a:r>
              <a:rPr lang="en-CA" sz="1200">
                <a:latin typeface="Arial Unicode MS" pitchFamily="34" charset="-128"/>
              </a:rPr>
              <a:t>Canada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2411413" y="404813"/>
            <a:ext cx="226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CA" sz="1200">
                <a:latin typeface="Arial Unicode MS" pitchFamily="34" charset="-128"/>
              </a:rPr>
              <a:t>Conseil national de recherches</a:t>
            </a:r>
          </a:p>
          <a:p>
            <a:r>
              <a:rPr lang="en-CA" sz="1200">
                <a:latin typeface="Arial Unicode MS" pitchFamily="34" charset="-128"/>
              </a:rPr>
              <a:t>Canada 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1476375" y="1412875"/>
            <a:ext cx="62118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CA" sz="2800" b="1"/>
              <a:t>Activities in Frequency and Time at the</a:t>
            </a:r>
          </a:p>
          <a:p>
            <a:pPr algn="ctr"/>
            <a:r>
              <a:rPr lang="en-CA" sz="2800" b="1"/>
              <a:t>National Research Council of Canada</a:t>
            </a: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900113" y="2997200"/>
            <a:ext cx="4521200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CA" sz="1600" b="1"/>
              <a:t>Research Officers and Research Council Officers:</a:t>
            </a:r>
          </a:p>
          <a:p>
            <a:r>
              <a:rPr lang="en-CA" sz="1600"/>
              <a:t>	John Bernard, Group Leader </a:t>
            </a:r>
          </a:p>
          <a:p>
            <a:r>
              <a:rPr lang="en-CA" sz="1600"/>
              <a:t>	Stan Cundy</a:t>
            </a:r>
          </a:p>
          <a:p>
            <a:r>
              <a:rPr lang="en-CA" sz="1600"/>
              <a:t>	Rob Douglas</a:t>
            </a:r>
          </a:p>
          <a:p>
            <a:r>
              <a:rPr lang="en-CA" sz="1600"/>
              <a:t>	Pierre Dubé</a:t>
            </a:r>
          </a:p>
          <a:p>
            <a:r>
              <a:rPr lang="en-CA" sz="1600"/>
              <a:t>	Marina Gertsvolf</a:t>
            </a:r>
          </a:p>
          <a:p>
            <a:r>
              <a:rPr lang="en-CA" sz="1600"/>
              <a:t>	Alan Madej</a:t>
            </a:r>
          </a:p>
          <a:p>
            <a:r>
              <a:rPr lang="en-CA" sz="1600"/>
              <a:t>	Louis Marmet</a:t>
            </a:r>
          </a:p>
          <a:p>
            <a:pPr>
              <a:buFontTx/>
              <a:buChar char="•"/>
            </a:pPr>
            <a:endParaRPr lang="en-CA" sz="1600"/>
          </a:p>
          <a:p>
            <a:endParaRPr lang="en-CA" sz="1600"/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5940425" y="2997200"/>
            <a:ext cx="2927350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CA" sz="1600" b="1"/>
              <a:t>Technical Officers:</a:t>
            </a:r>
            <a:r>
              <a:rPr lang="en-CA" sz="1600"/>
              <a:t>		</a:t>
            </a:r>
          </a:p>
          <a:p>
            <a:r>
              <a:rPr lang="en-CA" sz="1600"/>
              <a:t>    Bill Hoger		</a:t>
            </a:r>
          </a:p>
          <a:p>
            <a:r>
              <a:rPr lang="en-CA" sz="1600"/>
              <a:t>    Wojciech Pakulski</a:t>
            </a:r>
          </a:p>
          <a:p>
            <a:endParaRPr lang="en-CA" sz="1600"/>
          </a:p>
          <a:p>
            <a:r>
              <a:rPr lang="en-CA" sz="1600" b="1"/>
              <a:t>Student:</a:t>
            </a:r>
          </a:p>
          <a:p>
            <a:r>
              <a:rPr lang="en-CA" sz="1600"/>
              <a:t>    Maria Tibbo</a:t>
            </a:r>
          </a:p>
          <a:p>
            <a:endParaRPr lang="en-CA" sz="1600"/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3851275" y="2276475"/>
            <a:ext cx="1409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CA"/>
              <a:t>John Bernard</a:t>
            </a:r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827088" y="2924175"/>
            <a:ext cx="7056437" cy="2233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Control Room and Ray and Bi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341438"/>
            <a:ext cx="4067175" cy="304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95288" y="981075"/>
            <a:ext cx="4340225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CA" b="1" u="sng"/>
              <a:t>Services in 2010</a:t>
            </a:r>
          </a:p>
          <a:p>
            <a:pPr lvl="1">
              <a:buFontTx/>
              <a:buChar char="•"/>
            </a:pPr>
            <a:r>
              <a:rPr lang="en-CA" sz="1600"/>
              <a:t> </a:t>
            </a:r>
            <a:r>
              <a:rPr lang="en-CA" sz="1600" b="1"/>
              <a:t>Network Time Protocol (NTP): </a:t>
            </a:r>
          </a:p>
          <a:p>
            <a:pPr lvl="2">
              <a:buFontTx/>
              <a:buChar char="•"/>
            </a:pPr>
            <a:r>
              <a:rPr lang="en-CA" sz="1600"/>
              <a:t> CHU   	      1.1 billion </a:t>
            </a:r>
          </a:p>
          <a:p>
            <a:pPr lvl="2">
              <a:buFontTx/>
              <a:buChar char="•"/>
            </a:pPr>
            <a:r>
              <a:rPr lang="en-CA" sz="1600"/>
              <a:t> Main Site      11.1 billion</a:t>
            </a:r>
          </a:p>
          <a:p>
            <a:pPr lvl="1">
              <a:buFontTx/>
              <a:buChar char="•"/>
            </a:pPr>
            <a:r>
              <a:rPr lang="en-CA" sz="1600" b="1"/>
              <a:t> Talking clock (telephone):</a:t>
            </a:r>
          </a:p>
          <a:p>
            <a:pPr lvl="2">
              <a:buFontTx/>
              <a:buChar char="•"/>
            </a:pPr>
            <a:r>
              <a:rPr lang="en-CA" sz="1600"/>
              <a:t> English 	      383 179</a:t>
            </a:r>
          </a:p>
          <a:p>
            <a:pPr lvl="2">
              <a:buFontTx/>
              <a:buChar char="•"/>
            </a:pPr>
            <a:r>
              <a:rPr lang="en-CA" sz="1600"/>
              <a:t> French           61 035</a:t>
            </a:r>
          </a:p>
          <a:p>
            <a:pPr lvl="2">
              <a:buFontTx/>
              <a:buChar char="•"/>
            </a:pPr>
            <a:r>
              <a:rPr lang="en-CA" sz="1600"/>
              <a:t> Bilingual       1 156</a:t>
            </a:r>
          </a:p>
          <a:p>
            <a:pPr lvl="1">
              <a:buFontTx/>
              <a:buChar char="•"/>
            </a:pPr>
            <a:r>
              <a:rPr lang="en-CA" sz="1600"/>
              <a:t> </a:t>
            </a:r>
            <a:r>
              <a:rPr lang="en-CA" sz="1600" b="1"/>
              <a:t>CBC/Radio Canada time signal:</a:t>
            </a:r>
          </a:p>
          <a:p>
            <a:pPr lvl="2">
              <a:buFontTx/>
              <a:buChar char="•"/>
            </a:pPr>
            <a:r>
              <a:rPr lang="en-CA" sz="1600"/>
              <a:t> </a:t>
            </a:r>
            <a:r>
              <a:rPr lang="en-US" sz="1600"/>
              <a:t>430,000 listeners per day (2007) </a:t>
            </a:r>
            <a:endParaRPr lang="en-CA" sz="1600"/>
          </a:p>
          <a:p>
            <a:pPr lvl="1">
              <a:buFontTx/>
              <a:buChar char="•"/>
            </a:pPr>
            <a:r>
              <a:rPr lang="en-CA" sz="1600"/>
              <a:t> </a:t>
            </a:r>
            <a:r>
              <a:rPr lang="en-CA" sz="1600" b="1"/>
              <a:t>Web clock: </a:t>
            </a:r>
          </a:p>
          <a:p>
            <a:pPr lvl="2">
              <a:buFontTx/>
              <a:buChar char="•"/>
            </a:pPr>
            <a:r>
              <a:rPr lang="en-CA" sz="1600" b="1"/>
              <a:t> </a:t>
            </a:r>
            <a:r>
              <a:rPr lang="en-CA" sz="1600"/>
              <a:t>Java English   173 236</a:t>
            </a:r>
          </a:p>
          <a:p>
            <a:pPr lvl="2">
              <a:buFontTx/>
              <a:buChar char="•"/>
            </a:pPr>
            <a:r>
              <a:rPr lang="en-CA" sz="1600"/>
              <a:t> Java French    41 406</a:t>
            </a:r>
          </a:p>
          <a:p>
            <a:pPr lvl="2">
              <a:buFontTx/>
              <a:buChar char="•"/>
            </a:pPr>
            <a:r>
              <a:rPr lang="en-CA" sz="1600"/>
              <a:t> Static English 156 542</a:t>
            </a:r>
          </a:p>
          <a:p>
            <a:pPr lvl="2">
              <a:buFontTx/>
              <a:buChar char="•"/>
            </a:pPr>
            <a:r>
              <a:rPr lang="en-CA" sz="1600"/>
              <a:t> Static French   262 467</a:t>
            </a:r>
            <a:endParaRPr lang="en-CA" sz="1600" b="1"/>
          </a:p>
          <a:p>
            <a:pPr lvl="1">
              <a:buFontTx/>
              <a:buChar char="•"/>
            </a:pPr>
            <a:r>
              <a:rPr lang="en-CA" sz="1600"/>
              <a:t> </a:t>
            </a:r>
            <a:r>
              <a:rPr lang="en-CA" sz="1600" b="1"/>
              <a:t>Computer time (telephone): </a:t>
            </a:r>
          </a:p>
          <a:p>
            <a:pPr lvl="2">
              <a:buFontTx/>
              <a:buChar char="•"/>
            </a:pPr>
            <a:r>
              <a:rPr lang="en-CA" sz="1600"/>
              <a:t> Newhall code  32</a:t>
            </a:r>
          </a:p>
          <a:p>
            <a:pPr lvl="2">
              <a:buFontTx/>
              <a:buChar char="•"/>
            </a:pPr>
            <a:r>
              <a:rPr lang="en-CA" sz="1600"/>
              <a:t> Leitch code     41 387</a:t>
            </a:r>
          </a:p>
          <a:p>
            <a:pPr lvl="1">
              <a:buFontTx/>
              <a:buChar char="•"/>
            </a:pPr>
            <a:r>
              <a:rPr lang="en-CA" sz="1600"/>
              <a:t> </a:t>
            </a:r>
            <a:r>
              <a:rPr lang="en-CA" sz="1600" b="1"/>
              <a:t>CHU: </a:t>
            </a:r>
          </a:p>
          <a:p>
            <a:pPr lvl="2"/>
            <a:r>
              <a:rPr lang="en-CA" sz="1600"/>
              <a:t>Unknown users until something goes wrong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500563" y="5157788"/>
            <a:ext cx="4513262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CA" sz="1600" b="1"/>
              <a:t> Calibrated 5 or 10-MHz reference signal</a:t>
            </a:r>
          </a:p>
          <a:p>
            <a:pPr lvl="1">
              <a:buFontTx/>
              <a:buChar char="•"/>
            </a:pPr>
            <a:r>
              <a:rPr lang="en-CA" sz="1600"/>
              <a:t> Traceability for the metre (optical frequency) </a:t>
            </a:r>
          </a:p>
          <a:p>
            <a:pPr lvl="1">
              <a:buFontTx/>
              <a:buChar char="•"/>
            </a:pPr>
            <a:r>
              <a:rPr lang="en-CA" sz="1600"/>
              <a:t> Traceability for the volt</a:t>
            </a:r>
          </a:p>
          <a:p>
            <a:pPr lvl="1">
              <a:buFontTx/>
              <a:buChar char="•"/>
            </a:pPr>
            <a:r>
              <a:rPr lang="en-CA" sz="1600"/>
              <a:t> Watt balance</a:t>
            </a:r>
          </a:p>
        </p:txBody>
      </p:sp>
      <p:pic>
        <p:nvPicPr>
          <p:cNvPr id="17415" name="Picture 7" descr="NRCCNR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165850"/>
            <a:ext cx="1298575" cy="26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57200" y="525463"/>
            <a:ext cx="79248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457200" y="500063"/>
            <a:ext cx="3924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/>
              <a:t>Time Dissemination Services</a:t>
            </a:r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468313" y="981075"/>
            <a:ext cx="39592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619250" y="2420938"/>
            <a:ext cx="6210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CA" sz="4000">
                <a:solidFill>
                  <a:srgbClr val="EE0622"/>
                </a:solidFill>
              </a:rPr>
              <a:t>Optical Frequency Standards</a:t>
            </a:r>
            <a:r>
              <a:rPr lang="en-CA" sz="4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Line 2"/>
          <p:cNvSpPr>
            <a:spLocks noChangeShapeType="1"/>
          </p:cNvSpPr>
          <p:nvPr/>
        </p:nvSpPr>
        <p:spPr bwMode="auto">
          <a:xfrm>
            <a:off x="457200" y="525463"/>
            <a:ext cx="79248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457200" y="500063"/>
            <a:ext cx="1349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/>
              <a:t>Facilities</a:t>
            </a:r>
          </a:p>
        </p:txBody>
      </p:sp>
      <p:sp>
        <p:nvSpPr>
          <p:cNvPr id="47108" name="Line 4"/>
          <p:cNvSpPr>
            <a:spLocks noChangeShapeType="1"/>
          </p:cNvSpPr>
          <p:nvPr/>
        </p:nvSpPr>
        <p:spPr bwMode="auto">
          <a:xfrm>
            <a:off x="468313" y="981075"/>
            <a:ext cx="143986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7109" name="Picture 5" descr="NRCCNR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165850"/>
            <a:ext cx="1298575" cy="26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827088" y="1125538"/>
            <a:ext cx="7273925" cy="273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CA" b="1">
                <a:latin typeface="Times New Roman" pitchFamily="18" charset="0"/>
              </a:rPr>
              <a:t>Laser Standards:</a:t>
            </a:r>
          </a:p>
          <a:p>
            <a:pPr>
              <a:buFontTx/>
              <a:buChar char="•"/>
            </a:pPr>
            <a:r>
              <a:rPr lang="en-CA" sz="1600">
                <a:latin typeface="Times New Roman" pitchFamily="18" charset="0"/>
              </a:rPr>
              <a:t>3  I</a:t>
            </a:r>
            <a:r>
              <a:rPr lang="en-CA" sz="1600" baseline="-25000">
                <a:latin typeface="Times New Roman" pitchFamily="18" charset="0"/>
              </a:rPr>
              <a:t>2</a:t>
            </a:r>
            <a:r>
              <a:rPr lang="en-CA" sz="1600">
                <a:latin typeface="Times New Roman" pitchFamily="18" charset="0"/>
              </a:rPr>
              <a:t>/HeNe standards at 633 nm </a:t>
            </a:r>
          </a:p>
          <a:p>
            <a:pPr lvl="1">
              <a:buFontTx/>
              <a:buChar char="•"/>
            </a:pPr>
            <a:r>
              <a:rPr lang="en-CA" sz="1600">
                <a:latin typeface="Times New Roman" pitchFamily="18" charset="0"/>
              </a:rPr>
              <a:t>CMC uncertainty ±10 kHz or 2x10</a:t>
            </a:r>
            <a:r>
              <a:rPr lang="en-CA" sz="1600" baseline="30000">
                <a:latin typeface="Times New Roman" pitchFamily="18" charset="0"/>
              </a:rPr>
              <a:t>-11</a:t>
            </a:r>
            <a:endParaRPr lang="en-CA" sz="1600"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en-CA" sz="1600">
                <a:latin typeface="Times New Roman" pitchFamily="18" charset="0"/>
              </a:rPr>
              <a:t>2  C</a:t>
            </a:r>
            <a:r>
              <a:rPr lang="en-CA" sz="1600" baseline="-25000">
                <a:latin typeface="Times New Roman" pitchFamily="18" charset="0"/>
              </a:rPr>
              <a:t>2</a:t>
            </a:r>
            <a:r>
              <a:rPr lang="en-CA" sz="1600">
                <a:latin typeface="Times New Roman" pitchFamily="18" charset="0"/>
              </a:rPr>
              <a:t>H</a:t>
            </a:r>
            <a:r>
              <a:rPr lang="en-CA" sz="1600" baseline="-25000">
                <a:latin typeface="Times New Roman" pitchFamily="18" charset="0"/>
              </a:rPr>
              <a:t>2</a:t>
            </a:r>
            <a:r>
              <a:rPr lang="en-CA" sz="1600">
                <a:latin typeface="Times New Roman" pitchFamily="18" charset="0"/>
              </a:rPr>
              <a:t> stabilized laser systems at 1510 to 1550 nm</a:t>
            </a:r>
          </a:p>
          <a:p>
            <a:pPr lvl="1">
              <a:buFontTx/>
              <a:buChar char="•"/>
            </a:pPr>
            <a:r>
              <a:rPr lang="en-CA" sz="1600">
                <a:latin typeface="Times New Roman" pitchFamily="18" charset="0"/>
              </a:rPr>
              <a:t>CMC uncertainty ± 10 kHz or 4x10</a:t>
            </a:r>
            <a:r>
              <a:rPr lang="en-CA" sz="1600" baseline="30000">
                <a:latin typeface="Times New Roman" pitchFamily="18" charset="0"/>
              </a:rPr>
              <a:t>-11</a:t>
            </a:r>
          </a:p>
          <a:p>
            <a:pPr>
              <a:buFontTx/>
              <a:buChar char="•"/>
            </a:pPr>
            <a:r>
              <a:rPr lang="en-CA" sz="1600">
                <a:latin typeface="Times New Roman" pitchFamily="18" charset="0"/>
              </a:rPr>
              <a:t>Single strontium ion standard at 674 nm </a:t>
            </a:r>
          </a:p>
          <a:p>
            <a:pPr lvl="1">
              <a:buFontTx/>
              <a:buChar char="•"/>
            </a:pPr>
            <a:r>
              <a:rPr lang="en-CA" sz="1600">
                <a:latin typeface="Times New Roman" pitchFamily="18" charset="0"/>
              </a:rPr>
              <a:t>Uncertainty 3 Hz or 7x10</a:t>
            </a:r>
            <a:r>
              <a:rPr lang="en-CA" sz="1600" baseline="30000">
                <a:latin typeface="Times New Roman" pitchFamily="18" charset="0"/>
              </a:rPr>
              <a:t>-15</a:t>
            </a:r>
          </a:p>
          <a:p>
            <a:pPr lvl="1">
              <a:buFontTx/>
              <a:buChar char="•"/>
            </a:pPr>
            <a:endParaRPr lang="en-CA" sz="1600" baseline="30000">
              <a:latin typeface="Times New Roman" pitchFamily="18" charset="0"/>
            </a:endParaRPr>
          </a:p>
          <a:p>
            <a:r>
              <a:rPr lang="en-CA" sz="1600" b="1">
                <a:latin typeface="Times New Roman" pitchFamily="18" charset="0"/>
              </a:rPr>
              <a:t>Optical frequency comb</a:t>
            </a:r>
          </a:p>
          <a:p>
            <a:pPr>
              <a:buFontTx/>
              <a:buChar char="•"/>
            </a:pPr>
            <a:r>
              <a:rPr lang="en-CA" sz="1600">
                <a:latin typeface="Times New Roman" pitchFamily="18" charset="0"/>
              </a:rPr>
              <a:t>Ti:sapphire based comb for calibrations from 530-1200 nm and 1530-1560 nm</a:t>
            </a:r>
          </a:p>
          <a:p>
            <a:pPr lvl="1">
              <a:buFontTx/>
              <a:buChar char="•"/>
            </a:pPr>
            <a:r>
              <a:rPr lang="en-CA" sz="1600">
                <a:latin typeface="Times New Roman" pitchFamily="18" charset="0"/>
              </a:rPr>
              <a:t>CMC uncertainty of 3x10</a:t>
            </a:r>
            <a:r>
              <a:rPr lang="en-CA" sz="1600" baseline="30000">
                <a:latin typeface="Times New Roman" pitchFamily="18" charset="0"/>
              </a:rPr>
              <a:t>-14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Line 2"/>
          <p:cNvSpPr>
            <a:spLocks noChangeShapeType="1"/>
          </p:cNvSpPr>
          <p:nvPr/>
        </p:nvSpPr>
        <p:spPr bwMode="auto">
          <a:xfrm>
            <a:off x="457200" y="525463"/>
            <a:ext cx="79248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457200" y="500063"/>
            <a:ext cx="6772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/>
              <a:t>Laser Standards and the Optical Frequency Comb</a:t>
            </a:r>
          </a:p>
        </p:txBody>
      </p:sp>
      <p:sp>
        <p:nvSpPr>
          <p:cNvPr id="48132" name="Line 4"/>
          <p:cNvSpPr>
            <a:spLocks noChangeShapeType="1"/>
          </p:cNvSpPr>
          <p:nvPr/>
        </p:nvSpPr>
        <p:spPr bwMode="auto">
          <a:xfrm>
            <a:off x="468313" y="981075"/>
            <a:ext cx="67675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8133" name="Picture 5" descr="NRCCNR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165850"/>
            <a:ext cx="1298575" cy="26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5364163" y="4868863"/>
            <a:ext cx="2638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CA" sz="1400"/>
              <a:t>Acetylene-stabilized laser systems</a:t>
            </a:r>
          </a:p>
        </p:txBody>
      </p:sp>
      <p:pic>
        <p:nvPicPr>
          <p:cNvPr id="48138" name="Picture 10" descr="Alan with He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25538"/>
            <a:ext cx="3168650" cy="237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9" name="Picture 11" descr="AcetyleneStabilizedLaser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349500"/>
            <a:ext cx="3313113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42" name="Text Box 14"/>
          <p:cNvSpPr txBox="1">
            <a:spLocks noChangeArrowheads="1"/>
          </p:cNvSpPr>
          <p:nvPr/>
        </p:nvSpPr>
        <p:spPr bwMode="auto">
          <a:xfrm>
            <a:off x="3924300" y="5661025"/>
            <a:ext cx="27368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CA" sz="1400"/>
              <a:t>John Bernard with the Ti:sapphire optical frequency comb</a:t>
            </a:r>
          </a:p>
        </p:txBody>
      </p:sp>
      <p:pic>
        <p:nvPicPr>
          <p:cNvPr id="48143" name="Picture 15" descr="Comb in dark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860800"/>
            <a:ext cx="3168650" cy="23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44" name="Text Box 16"/>
          <p:cNvSpPr txBox="1">
            <a:spLocks noChangeArrowheads="1"/>
          </p:cNvSpPr>
          <p:nvPr/>
        </p:nvSpPr>
        <p:spPr bwMode="auto">
          <a:xfrm>
            <a:off x="3779838" y="1268413"/>
            <a:ext cx="2736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CA" sz="1400"/>
              <a:t>Alan Madej with the I</a:t>
            </a:r>
            <a:r>
              <a:rPr lang="en-CA" sz="1400" baseline="-25000"/>
              <a:t>2</a:t>
            </a:r>
            <a:r>
              <a:rPr lang="en-CA" sz="1400"/>
              <a:t>/HeNe lasers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9" name="Rectangle 221"/>
          <p:cNvSpPr>
            <a:spLocks noChangeArrowheads="1"/>
          </p:cNvSpPr>
          <p:nvPr/>
        </p:nvSpPr>
        <p:spPr bwMode="auto">
          <a:xfrm>
            <a:off x="468313" y="1125538"/>
            <a:ext cx="3743325" cy="2447925"/>
          </a:xfrm>
          <a:prstGeom prst="rect">
            <a:avLst/>
          </a:prstGeom>
          <a:solidFill>
            <a:srgbClr val="E1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92" name="Picture 4" descr="Control Room and Rob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3716338"/>
            <a:ext cx="2593975" cy="19446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4" name="Picture 6" descr="Comb in dark3"/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4888" y="3716338"/>
            <a:ext cx="2592387" cy="19446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6" name="Picture 8" descr="Alan with HeNe"/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3716338"/>
            <a:ext cx="2611438" cy="195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501" name="Line 213"/>
          <p:cNvSpPr>
            <a:spLocks noChangeShapeType="1"/>
          </p:cNvSpPr>
          <p:nvPr/>
        </p:nvSpPr>
        <p:spPr bwMode="auto">
          <a:xfrm>
            <a:off x="457200" y="525463"/>
            <a:ext cx="79248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02" name="Text Box 214"/>
          <p:cNvSpPr txBox="1">
            <a:spLocks noChangeArrowheads="1"/>
          </p:cNvSpPr>
          <p:nvPr/>
        </p:nvSpPr>
        <p:spPr bwMode="auto">
          <a:xfrm>
            <a:off x="457200" y="500063"/>
            <a:ext cx="2832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/>
              <a:t>Calibration Services</a:t>
            </a:r>
          </a:p>
        </p:txBody>
      </p:sp>
      <p:sp>
        <p:nvSpPr>
          <p:cNvPr id="12503" name="Line 215"/>
          <p:cNvSpPr>
            <a:spLocks noChangeShapeType="1"/>
          </p:cNvSpPr>
          <p:nvPr/>
        </p:nvSpPr>
        <p:spPr bwMode="auto">
          <a:xfrm>
            <a:off x="468313" y="981075"/>
            <a:ext cx="28797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505" name="Picture 217" descr="NRCCNR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308725"/>
            <a:ext cx="1298575" cy="26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06" name="Text Box 218"/>
          <p:cNvSpPr txBox="1">
            <a:spLocks noChangeArrowheads="1"/>
          </p:cNvSpPr>
          <p:nvPr/>
        </p:nvSpPr>
        <p:spPr bwMode="auto">
          <a:xfrm>
            <a:off x="468313" y="1125538"/>
            <a:ext cx="3816350" cy="256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CA" b="1" u="sng">
                <a:solidFill>
                  <a:srgbClr val="0033CC"/>
                </a:solidFill>
              </a:rPr>
              <a:t>Time Standards</a:t>
            </a:r>
          </a:p>
          <a:p>
            <a:pPr>
              <a:buFontTx/>
              <a:buChar char="•"/>
            </a:pPr>
            <a:r>
              <a:rPr lang="en-CA"/>
              <a:t> Counters, Timers and Synthesizers</a:t>
            </a:r>
          </a:p>
          <a:p>
            <a:r>
              <a:rPr lang="en-CA"/>
              <a:t>	A33-07-02-01</a:t>
            </a:r>
          </a:p>
          <a:p>
            <a:pPr>
              <a:buFontTx/>
              <a:buChar char="•"/>
            </a:pPr>
            <a:r>
              <a:rPr lang="en-CA"/>
              <a:t> Crystals, Rb, Cs, and H-masers</a:t>
            </a:r>
          </a:p>
          <a:p>
            <a:pPr lvl="1"/>
            <a:r>
              <a:rPr lang="en-CA"/>
              <a:t> 	A33-07-02-02 to 06 </a:t>
            </a:r>
          </a:p>
          <a:p>
            <a:r>
              <a:rPr lang="en-CA"/>
              <a:t>	A33-07-03-01 to 03</a:t>
            </a:r>
          </a:p>
          <a:p>
            <a:pPr>
              <a:buFontTx/>
              <a:buChar char="•"/>
            </a:pPr>
            <a:r>
              <a:rPr lang="en-CA"/>
              <a:t> Authenticated NTP</a:t>
            </a:r>
          </a:p>
          <a:p>
            <a:r>
              <a:rPr lang="en-CA"/>
              <a:t>	A33-07-06-01 to 03</a:t>
            </a:r>
          </a:p>
          <a:p>
            <a:endParaRPr lang="en-CA"/>
          </a:p>
        </p:txBody>
      </p:sp>
      <p:sp>
        <p:nvSpPr>
          <p:cNvPr id="12508" name="Rectangle 220"/>
          <p:cNvSpPr>
            <a:spLocks noChangeArrowheads="1"/>
          </p:cNvSpPr>
          <p:nvPr/>
        </p:nvSpPr>
        <p:spPr bwMode="auto">
          <a:xfrm>
            <a:off x="4643438" y="1125538"/>
            <a:ext cx="4176712" cy="2447925"/>
          </a:xfrm>
          <a:prstGeom prst="rect">
            <a:avLst/>
          </a:prstGeom>
          <a:solidFill>
            <a:srgbClr val="FFEEE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07" name="Text Box 219"/>
          <p:cNvSpPr txBox="1">
            <a:spLocks noChangeArrowheads="1"/>
          </p:cNvSpPr>
          <p:nvPr/>
        </p:nvSpPr>
        <p:spPr bwMode="auto">
          <a:xfrm>
            <a:off x="4716463" y="1125538"/>
            <a:ext cx="405447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CA"/>
              <a:t>        </a:t>
            </a:r>
            <a:r>
              <a:rPr lang="en-CA" b="1" u="sng">
                <a:solidFill>
                  <a:srgbClr val="FF0000"/>
                </a:solidFill>
              </a:rPr>
              <a:t>Optical Frequency Standards</a:t>
            </a:r>
          </a:p>
          <a:p>
            <a:pPr>
              <a:buFontTx/>
              <a:buChar char="•"/>
            </a:pPr>
            <a:r>
              <a:rPr lang="en-CA"/>
              <a:t> Optical Telecom Lasers (1511-1552 nm)</a:t>
            </a:r>
          </a:p>
          <a:p>
            <a:r>
              <a:rPr lang="en-CA"/>
              <a:t>	A33-07-05-00</a:t>
            </a:r>
          </a:p>
          <a:p>
            <a:pPr>
              <a:buFontTx/>
              <a:buChar char="•"/>
            </a:pPr>
            <a:r>
              <a:rPr lang="en-CA"/>
              <a:t> HeNe and I</a:t>
            </a:r>
            <a:r>
              <a:rPr lang="en-CA" baseline="-25000"/>
              <a:t>2</a:t>
            </a:r>
            <a:r>
              <a:rPr lang="en-CA"/>
              <a:t>/HeNe Lasers (633 nm)</a:t>
            </a:r>
          </a:p>
          <a:p>
            <a:r>
              <a:rPr lang="en-CA"/>
              <a:t>	A33-07-05-01 and 02</a:t>
            </a:r>
          </a:p>
          <a:p>
            <a:pPr>
              <a:buFontTx/>
              <a:buChar char="•"/>
            </a:pPr>
            <a:r>
              <a:rPr lang="en-CA"/>
              <a:t> Comb-based calibrations (530-1200 nm </a:t>
            </a:r>
          </a:p>
          <a:p>
            <a:r>
              <a:rPr lang="en-CA"/>
              <a:t>and 1530-1560 nm) </a:t>
            </a:r>
          </a:p>
          <a:p>
            <a:r>
              <a:rPr lang="en-CA"/>
              <a:t>	A33-07-05-03</a:t>
            </a:r>
          </a:p>
          <a:p>
            <a:endParaRPr lang="en-CA"/>
          </a:p>
          <a:p>
            <a:endParaRPr lang="en-CA"/>
          </a:p>
        </p:txBody>
      </p:sp>
      <p:sp>
        <p:nvSpPr>
          <p:cNvPr id="12510" name="Text Box 222"/>
          <p:cNvSpPr txBox="1">
            <a:spLocks noChangeArrowheads="1"/>
          </p:cNvSpPr>
          <p:nvPr/>
        </p:nvSpPr>
        <p:spPr bwMode="auto">
          <a:xfrm>
            <a:off x="323850" y="5661025"/>
            <a:ext cx="2587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CA" sz="1400"/>
              <a:t>Calibrations of clocks and masers</a:t>
            </a:r>
          </a:p>
        </p:txBody>
      </p:sp>
      <p:sp>
        <p:nvSpPr>
          <p:cNvPr id="12511" name="Text Box 223"/>
          <p:cNvSpPr txBox="1">
            <a:spLocks noChangeArrowheads="1"/>
          </p:cNvSpPr>
          <p:nvPr/>
        </p:nvSpPr>
        <p:spPr bwMode="auto">
          <a:xfrm>
            <a:off x="3203575" y="5661025"/>
            <a:ext cx="23749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CA" sz="1400"/>
              <a:t>Calibrations of HeNe lasers at </a:t>
            </a:r>
          </a:p>
          <a:p>
            <a:r>
              <a:rPr lang="en-CA" sz="1400"/>
              <a:t>633 nm</a:t>
            </a:r>
          </a:p>
        </p:txBody>
      </p:sp>
      <p:sp>
        <p:nvSpPr>
          <p:cNvPr id="12512" name="Text Box 224"/>
          <p:cNvSpPr txBox="1">
            <a:spLocks noChangeArrowheads="1"/>
          </p:cNvSpPr>
          <p:nvPr/>
        </p:nvSpPr>
        <p:spPr bwMode="auto">
          <a:xfrm>
            <a:off x="6011863" y="5661025"/>
            <a:ext cx="27400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CA" sz="1400"/>
              <a:t>Calibrations of visible and IR lasers</a:t>
            </a:r>
          </a:p>
          <a:p>
            <a:r>
              <a:rPr lang="en-CA" sz="1400"/>
              <a:t>via the comb technique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519113" y="1362075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CA" b="1" u="sng">
                <a:solidFill>
                  <a:srgbClr val="041CFC"/>
                </a:solidFill>
              </a:rPr>
              <a:t>Time Standards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900113" y="1773238"/>
            <a:ext cx="597217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CA"/>
              <a:t> CCTF-K001.UTC (Calculation of the reference time scale </a:t>
            </a:r>
          </a:p>
          <a:p>
            <a:r>
              <a:rPr lang="en-CA"/>
              <a:t>   UTC (Coordinated Universal Time) ) - ongoing</a:t>
            </a:r>
          </a:p>
          <a:p>
            <a:pPr>
              <a:buFontTx/>
              <a:buChar char="•"/>
            </a:pPr>
            <a:r>
              <a:rPr lang="en-CA"/>
              <a:t> SIM Regional intercomparison (stopwatch) - September 2010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900113" y="3500438"/>
            <a:ext cx="5256212" cy="17287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Char char="•"/>
            </a:pPr>
            <a:r>
              <a:rPr lang="en-CA"/>
              <a:t> Node laboratory for SIM for CCL-K11 (Comparison of </a:t>
            </a:r>
          </a:p>
          <a:p>
            <a:r>
              <a:rPr lang="en-CA"/>
              <a:t>   optical frequency and wavelength standards) </a:t>
            </a:r>
          </a:p>
          <a:p>
            <a:pPr lvl="1">
              <a:buFontTx/>
              <a:buChar char="•"/>
            </a:pPr>
            <a:r>
              <a:rPr lang="en-CA"/>
              <a:t> Hosted Argentina (INTI), Brazil (INMETRO), </a:t>
            </a:r>
          </a:p>
          <a:p>
            <a:pPr lvl="1"/>
            <a:r>
              <a:rPr lang="en-CA"/>
              <a:t>   and Mexico (CENAM) in September 2009</a:t>
            </a:r>
          </a:p>
          <a:p>
            <a:pPr lvl="1">
              <a:buFontTx/>
              <a:buChar char="•"/>
            </a:pPr>
            <a:r>
              <a:rPr lang="en-CA"/>
              <a:t> Hosted USA (NIST) in August 2012</a:t>
            </a:r>
          </a:p>
          <a:p>
            <a:pPr lvl="1"/>
            <a:endParaRPr lang="en-CA"/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468313" y="2852738"/>
            <a:ext cx="3382962" cy="7191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CA" b="1" u="sng">
                <a:solidFill>
                  <a:srgbClr val="EE0622"/>
                </a:solidFill>
              </a:rPr>
              <a:t>Optical Frequency Standards</a:t>
            </a:r>
          </a:p>
        </p:txBody>
      </p:sp>
      <p:sp>
        <p:nvSpPr>
          <p:cNvPr id="30733" name="Line 13"/>
          <p:cNvSpPr>
            <a:spLocks noChangeShapeType="1"/>
          </p:cNvSpPr>
          <p:nvPr/>
        </p:nvSpPr>
        <p:spPr bwMode="auto">
          <a:xfrm>
            <a:off x="457200" y="525463"/>
            <a:ext cx="79248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457200" y="500063"/>
            <a:ext cx="2513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/>
              <a:t>Key Comparisons</a:t>
            </a:r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468313" y="981075"/>
            <a:ext cx="24479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736" name="Picture 16" descr="NRCCNR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165850"/>
            <a:ext cx="1298575" cy="26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539750" y="1341438"/>
            <a:ext cx="1752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CA" b="1" u="sng">
                <a:solidFill>
                  <a:srgbClr val="041CFC"/>
                </a:solidFill>
              </a:rPr>
              <a:t>Time Standards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900113" y="1773238"/>
            <a:ext cx="56800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CA"/>
              <a:t> Development of a Cs-fountain primary frequency standard</a:t>
            </a:r>
          </a:p>
          <a:p>
            <a:pPr>
              <a:buFontTx/>
              <a:buChar char="•"/>
            </a:pPr>
            <a:r>
              <a:rPr lang="en-CA"/>
              <a:t> Refurbishment of the NRC-built CsVI clocks and masers</a:t>
            </a:r>
          </a:p>
          <a:p>
            <a:pPr>
              <a:buFontTx/>
              <a:buChar char="•"/>
            </a:pPr>
            <a:r>
              <a:rPr lang="en-CA"/>
              <a:t> Development of a 100-MHz phase comparison system</a:t>
            </a:r>
          </a:p>
          <a:p>
            <a:endParaRPr lang="en-CA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468313" y="2852738"/>
            <a:ext cx="3382962" cy="7191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CA" b="1" u="sng">
                <a:solidFill>
                  <a:srgbClr val="EE0622"/>
                </a:solidFill>
              </a:rPr>
              <a:t>Optical Frequency Standards</a:t>
            </a:r>
          </a:p>
        </p:txBody>
      </p:sp>
      <p:sp>
        <p:nvSpPr>
          <p:cNvPr id="50182" name="Line 6"/>
          <p:cNvSpPr>
            <a:spLocks noChangeShapeType="1"/>
          </p:cNvSpPr>
          <p:nvPr/>
        </p:nvSpPr>
        <p:spPr bwMode="auto">
          <a:xfrm>
            <a:off x="457200" y="525463"/>
            <a:ext cx="79248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457200" y="500063"/>
            <a:ext cx="2527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/>
              <a:t>Research Projects</a:t>
            </a:r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>
            <a:off x="468313" y="981075"/>
            <a:ext cx="24479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0185" name="Picture 9" descr="NRCCNR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165850"/>
            <a:ext cx="1298575" cy="26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900113" y="3500438"/>
            <a:ext cx="5976937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CA"/>
              <a:t> Development of an optical frequency standard or optical clock based on a single trapped and laser-cooled strontium-88 ion</a:t>
            </a:r>
          </a:p>
          <a:p>
            <a:pPr>
              <a:buFontTx/>
              <a:buChar char="•"/>
            </a:pPr>
            <a:r>
              <a:rPr lang="en-CA"/>
              <a:t> Development of a fibre-based optical frequency comb to serve as an optical clockwork</a:t>
            </a:r>
          </a:p>
          <a:p>
            <a:r>
              <a:rPr lang="en-CA"/>
              <a:t>  </a:t>
            </a:r>
          </a:p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Line 5"/>
          <p:cNvSpPr>
            <a:spLocks noChangeShapeType="1"/>
          </p:cNvSpPr>
          <p:nvPr/>
        </p:nvSpPr>
        <p:spPr bwMode="auto">
          <a:xfrm>
            <a:off x="457200" y="525463"/>
            <a:ext cx="79248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468313" y="476250"/>
            <a:ext cx="3419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/>
              <a:t>Caesium Fountain Clock</a:t>
            </a:r>
          </a:p>
        </p:txBody>
      </p:sp>
      <p:sp>
        <p:nvSpPr>
          <p:cNvPr id="51207" name="Line 7"/>
          <p:cNvSpPr>
            <a:spLocks noChangeShapeType="1"/>
          </p:cNvSpPr>
          <p:nvPr/>
        </p:nvSpPr>
        <p:spPr bwMode="auto">
          <a:xfrm>
            <a:off x="468313" y="908050"/>
            <a:ext cx="345598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208" name="Picture 8" descr="NRCCNR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165850"/>
            <a:ext cx="1298575" cy="26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0" name="Picture 10" descr="DriftTu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49275"/>
            <a:ext cx="3141663" cy="467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5364163" y="5229225"/>
            <a:ext cx="3405187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CA" sz="1400"/>
              <a:t>Caesium fountain during assembly.  The drift tube is at the top along with the rods for the transverse C-field.  Detection optics are at the bottom.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468313" y="1196975"/>
            <a:ext cx="48244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468313" y="908050"/>
            <a:ext cx="4751387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CA" sz="1600" b="1"/>
              <a:t>Purpose</a:t>
            </a:r>
          </a:p>
          <a:p>
            <a:pPr>
              <a:buFontTx/>
              <a:buChar char="•"/>
            </a:pPr>
            <a:r>
              <a:rPr lang="en-CA" sz="1600"/>
              <a:t> To serve as a primary frequency standard</a:t>
            </a:r>
          </a:p>
          <a:p>
            <a:pPr>
              <a:buFontTx/>
              <a:buChar char="•"/>
            </a:pPr>
            <a:r>
              <a:rPr lang="en-CA" sz="1600"/>
              <a:t> To contribute to the steering of TAI</a:t>
            </a:r>
          </a:p>
          <a:p>
            <a:pPr>
              <a:buFontTx/>
              <a:buChar char="•"/>
            </a:pPr>
            <a:endParaRPr lang="en-CA" sz="1600"/>
          </a:p>
          <a:p>
            <a:r>
              <a:rPr lang="en-CA" sz="1600" b="1"/>
              <a:t>Features</a:t>
            </a:r>
          </a:p>
          <a:p>
            <a:pPr>
              <a:buFontTx/>
              <a:buChar char="•"/>
            </a:pPr>
            <a:r>
              <a:rPr lang="en-CA" sz="1600"/>
              <a:t> Transverse C-field</a:t>
            </a:r>
          </a:p>
          <a:p>
            <a:pPr>
              <a:buFontTx/>
              <a:buChar char="•"/>
            </a:pPr>
            <a:r>
              <a:rPr lang="en-CA" sz="1600"/>
              <a:t> Rectangular Ramsey cavity</a:t>
            </a:r>
          </a:p>
          <a:p>
            <a:endParaRPr lang="en-CA" sz="1600"/>
          </a:p>
          <a:p>
            <a:r>
              <a:rPr lang="en-CA" sz="1600"/>
              <a:t>Plan to report an evaluation within a year</a:t>
            </a:r>
          </a:p>
          <a:p>
            <a:endParaRPr lang="en-CA" sz="1600"/>
          </a:p>
        </p:txBody>
      </p:sp>
      <p:pic>
        <p:nvPicPr>
          <p:cNvPr id="51214" name="Picture 1" descr="image0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1663"/>
            <a:ext cx="4572000" cy="272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539750" y="5734050"/>
            <a:ext cx="36052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CA" sz="1400"/>
              <a:t>Ramsey spectrum.  One measurement per point.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5" t="60988" r="5925" b="6070"/>
          <a:stretch>
            <a:fillRect/>
          </a:stretch>
        </p:blipFill>
        <p:spPr bwMode="auto">
          <a:xfrm>
            <a:off x="684213" y="4581525"/>
            <a:ext cx="6337300" cy="196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29" name="Line 5"/>
          <p:cNvSpPr>
            <a:spLocks noChangeShapeType="1"/>
          </p:cNvSpPr>
          <p:nvPr/>
        </p:nvSpPr>
        <p:spPr bwMode="auto">
          <a:xfrm>
            <a:off x="457200" y="525463"/>
            <a:ext cx="79248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457200" y="500063"/>
            <a:ext cx="6038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/>
              <a:t>Refurbishment of the NRC-built CsVI clocks</a:t>
            </a:r>
          </a:p>
        </p:txBody>
      </p:sp>
      <p:sp>
        <p:nvSpPr>
          <p:cNvPr id="52231" name="Line 7"/>
          <p:cNvSpPr>
            <a:spLocks noChangeShapeType="1"/>
          </p:cNvSpPr>
          <p:nvPr/>
        </p:nvSpPr>
        <p:spPr bwMode="auto">
          <a:xfrm>
            <a:off x="468313" y="981075"/>
            <a:ext cx="604837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2232" name="Picture 8" descr="NRCCNR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165850"/>
            <a:ext cx="1298575" cy="26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4" name="Picture 10" descr="CsVIa_sm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125538"/>
            <a:ext cx="4535488" cy="340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323850" y="1125538"/>
            <a:ext cx="3311525" cy="339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600"/>
              <a:t>CsVIa and CsVIc were built in the 1970’s and served as primary frequency standards</a:t>
            </a:r>
          </a:p>
          <a:p>
            <a:pPr>
              <a:spcBef>
                <a:spcPct val="50000"/>
              </a:spcBef>
            </a:pPr>
            <a:r>
              <a:rPr lang="en-CA" sz="1600" b="1" u="sng"/>
              <a:t>Improvements:</a:t>
            </a:r>
            <a:endParaRPr lang="en-CA" b="1" u="sng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CA" sz="1600"/>
              <a:t>Digital servo for locking to the central Ramsey fringe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CA" sz="1600"/>
              <a:t>New detector bias control unit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CA" sz="1600"/>
              <a:t>Improvements to the 9.192 GHz synthesizer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CA" sz="1600"/>
              <a:t>Improvements to the S/N of the hot-wire electrometer</a:t>
            </a:r>
            <a:endParaRPr lang="en-CA"/>
          </a:p>
        </p:txBody>
      </p:sp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1258888" y="5373688"/>
            <a:ext cx="630237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CA" sz="1400">
                <a:solidFill>
                  <a:srgbClr val="EE0622"/>
                </a:solidFill>
              </a:rPr>
              <a:t>Maser</a:t>
            </a:r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4716463" y="5013325"/>
            <a:ext cx="668337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CA" sz="1400">
                <a:solidFill>
                  <a:srgbClr val="041CFC"/>
                </a:solidFill>
              </a:rPr>
              <a:t>5071A</a:t>
            </a:r>
          </a:p>
        </p:txBody>
      </p:sp>
      <p:sp>
        <p:nvSpPr>
          <p:cNvPr id="52240" name="Text Box 16"/>
          <p:cNvSpPr txBox="1">
            <a:spLocks noChangeArrowheads="1"/>
          </p:cNvSpPr>
          <p:nvPr/>
        </p:nvSpPr>
        <p:spPr bwMode="auto">
          <a:xfrm>
            <a:off x="4716463" y="5516563"/>
            <a:ext cx="639762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CA" sz="1400">
                <a:solidFill>
                  <a:srgbClr val="00CC00"/>
                </a:solidFill>
              </a:rPr>
              <a:t>CsVIc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Line 2"/>
          <p:cNvSpPr>
            <a:spLocks noChangeShapeType="1"/>
          </p:cNvSpPr>
          <p:nvPr/>
        </p:nvSpPr>
        <p:spPr bwMode="auto">
          <a:xfrm>
            <a:off x="457200" y="525463"/>
            <a:ext cx="79248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457200" y="573088"/>
            <a:ext cx="7859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CA" sz="2000" b="1"/>
              <a:t>Single </a:t>
            </a:r>
            <a:r>
              <a:rPr lang="en-CA" sz="2000" b="1" baseline="30000"/>
              <a:t>88</a:t>
            </a:r>
            <a:r>
              <a:rPr lang="en-CA" sz="2000" b="1"/>
              <a:t>Sr</a:t>
            </a:r>
            <a:r>
              <a:rPr lang="en-CA" sz="2000" b="1" baseline="30000"/>
              <a:t>+</a:t>
            </a:r>
            <a:r>
              <a:rPr lang="en-CA" sz="2000" b="1"/>
              <a:t> ion optical frequency standard at 474 THz (674 nm) </a:t>
            </a:r>
          </a:p>
        </p:txBody>
      </p:sp>
      <p:sp>
        <p:nvSpPr>
          <p:cNvPr id="53252" name="Line 4"/>
          <p:cNvSpPr>
            <a:spLocks noChangeShapeType="1"/>
          </p:cNvSpPr>
          <p:nvPr/>
        </p:nvSpPr>
        <p:spPr bwMode="auto">
          <a:xfrm>
            <a:off x="468313" y="981075"/>
            <a:ext cx="712787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253" name="Picture 5" descr="NRCCNR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165850"/>
            <a:ext cx="1298575" cy="26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7" name="Picture 9" descr="LevelsQJandSpectr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125538"/>
            <a:ext cx="5846762" cy="328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9" name="Picture 11" descr="2012ResultsAndNP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149725"/>
            <a:ext cx="4319587" cy="243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61" name="Picture 13" descr="End cap_white_closeu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052513"/>
            <a:ext cx="2520950" cy="168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539750" y="1196975"/>
            <a:ext cx="2684463" cy="30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CA" sz="1600"/>
              <a:t> Single ion is held in an end-cap trap and probed by three lasers</a:t>
            </a:r>
          </a:p>
          <a:p>
            <a:pPr>
              <a:buFontTx/>
              <a:buChar char="•"/>
            </a:pPr>
            <a:r>
              <a:rPr lang="en-CA" sz="1600"/>
              <a:t> The “Clock” transition is probed by an ultra-stable laser with a linewidth of under 4 Hz.</a:t>
            </a:r>
          </a:p>
          <a:p>
            <a:pPr>
              <a:buFontTx/>
              <a:buChar char="•"/>
            </a:pPr>
            <a:r>
              <a:rPr lang="en-CA" sz="1600"/>
              <a:t> The clock transition frequency has been measured with a fibre-based comb </a:t>
            </a:r>
          </a:p>
          <a:p>
            <a:pPr>
              <a:buFontTx/>
              <a:buChar char="•"/>
            </a:pPr>
            <a:r>
              <a:rPr lang="en-CA" sz="1600"/>
              <a:t> Evaluated uncertainty less than 1</a:t>
            </a:r>
            <a:r>
              <a:rPr lang="en-CA" sz="1600">
                <a:latin typeface="Arial Unicode MS" pitchFamily="34" charset="-128"/>
              </a:rPr>
              <a:t>x</a:t>
            </a:r>
            <a:r>
              <a:rPr lang="en-CA" sz="1600"/>
              <a:t>10</a:t>
            </a:r>
            <a:r>
              <a:rPr lang="en-CA" sz="1600" baseline="30000"/>
              <a:t>-16</a:t>
            </a:r>
          </a:p>
        </p:txBody>
      </p:sp>
      <p:sp>
        <p:nvSpPr>
          <p:cNvPr id="53264" name="Text Box 16"/>
          <p:cNvSpPr txBox="1">
            <a:spLocks noChangeArrowheads="1"/>
          </p:cNvSpPr>
          <p:nvPr/>
        </p:nvSpPr>
        <p:spPr bwMode="auto">
          <a:xfrm>
            <a:off x="4787900" y="4797425"/>
            <a:ext cx="386873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CA" sz="1600" i="1"/>
              <a:t>f</a:t>
            </a:r>
            <a:r>
              <a:rPr lang="en-CA" sz="1600" baseline="-25000"/>
              <a:t>S-D</a:t>
            </a:r>
            <a:r>
              <a:rPr lang="en-CA" sz="1600"/>
              <a:t> = 444 779 044 095 485.5 ± 0.9 Hz</a:t>
            </a:r>
          </a:p>
          <a:p>
            <a:r>
              <a:rPr lang="en-CA" sz="1600"/>
              <a:t>(recognized as a secondary realization of the </a:t>
            </a:r>
          </a:p>
          <a:p>
            <a:r>
              <a:rPr lang="en-CA" sz="1600"/>
              <a:t>SI second)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Line 2"/>
          <p:cNvSpPr>
            <a:spLocks noChangeShapeType="1"/>
          </p:cNvSpPr>
          <p:nvPr/>
        </p:nvSpPr>
        <p:spPr bwMode="auto">
          <a:xfrm>
            <a:off x="457200" y="525463"/>
            <a:ext cx="79248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457200" y="500063"/>
            <a:ext cx="2306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/>
              <a:t>Major Activities</a:t>
            </a:r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>
            <a:off x="468313" y="981075"/>
            <a:ext cx="230346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4037" name="Picture 5" descr="NRCCNR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165850"/>
            <a:ext cx="1298575" cy="26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519113" y="1050925"/>
            <a:ext cx="5276850" cy="231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CA" sz="2000" b="1" u="sng">
                <a:solidFill>
                  <a:srgbClr val="041CFC"/>
                </a:solidFill>
              </a:rPr>
              <a:t>Time Standards Laboratory</a:t>
            </a:r>
          </a:p>
          <a:p>
            <a:pPr>
              <a:buFontTx/>
              <a:buChar char="•"/>
            </a:pPr>
            <a:r>
              <a:rPr lang="en-CA"/>
              <a:t> Keep official time for Canada and disseminate it to the public</a:t>
            </a:r>
          </a:p>
          <a:p>
            <a:pPr>
              <a:buFontTx/>
              <a:buChar char="•"/>
            </a:pPr>
            <a:r>
              <a:rPr lang="en-CA"/>
              <a:t> Provide traceability to the SI second</a:t>
            </a:r>
          </a:p>
          <a:p>
            <a:pPr>
              <a:buFontTx/>
              <a:buChar char="•"/>
            </a:pPr>
            <a:r>
              <a:rPr lang="en-CA"/>
              <a:t> Provide calibrations of customer chronometers, frequency sources, clocks, and masers</a:t>
            </a:r>
          </a:p>
          <a:p>
            <a:pPr>
              <a:buFontTx/>
              <a:buChar char="•"/>
            </a:pPr>
            <a:r>
              <a:rPr lang="en-CA"/>
              <a:t> Research and develop advanced sources of frequency and time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539750" y="3716338"/>
            <a:ext cx="5348288" cy="256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CA" b="1" u="sng">
                <a:solidFill>
                  <a:srgbClr val="EE0622"/>
                </a:solidFill>
              </a:rPr>
              <a:t>Optical Frequency Standards Laboratory</a:t>
            </a:r>
          </a:p>
          <a:p>
            <a:pPr>
              <a:buFontTx/>
              <a:buChar char="•"/>
            </a:pPr>
            <a:r>
              <a:rPr lang="en-CA"/>
              <a:t> Provide traceability to the SI metre</a:t>
            </a:r>
          </a:p>
          <a:p>
            <a:pPr>
              <a:buFontTx/>
              <a:buChar char="•"/>
            </a:pPr>
            <a:r>
              <a:rPr lang="en-CA"/>
              <a:t> Provide calibrations of laser frequency/vacuum wavelength for customer lasers in the visible, near infrared, and optical telecommunication regions</a:t>
            </a:r>
          </a:p>
          <a:p>
            <a:pPr>
              <a:buFontTx/>
              <a:buChar char="•"/>
            </a:pPr>
            <a:r>
              <a:rPr lang="en-CA"/>
              <a:t> Research and develop advanced optical frequency standards and optical clocks</a:t>
            </a:r>
          </a:p>
          <a:p>
            <a:endParaRPr lang="en-CA"/>
          </a:p>
          <a:p>
            <a:endParaRPr lang="en-CA"/>
          </a:p>
        </p:txBody>
      </p:sp>
      <p:pic>
        <p:nvPicPr>
          <p:cNvPr id="44044" name="Picture 12" descr="MC900278874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205038"/>
            <a:ext cx="827087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6" name="Picture 14" descr="MC900055358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133600"/>
            <a:ext cx="81597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50" name="Picture 18" descr="MC900208942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692150"/>
            <a:ext cx="874712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51" name="Picture 1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005263"/>
            <a:ext cx="1439862" cy="102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53" name="Line 21"/>
          <p:cNvSpPr>
            <a:spLocks noChangeShapeType="1"/>
          </p:cNvSpPr>
          <p:nvPr/>
        </p:nvSpPr>
        <p:spPr bwMode="auto">
          <a:xfrm>
            <a:off x="6588125" y="5445125"/>
            <a:ext cx="10795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6" name="Line 24"/>
          <p:cNvSpPr>
            <a:spLocks noChangeShapeType="1"/>
          </p:cNvSpPr>
          <p:nvPr/>
        </p:nvSpPr>
        <p:spPr bwMode="auto">
          <a:xfrm flipH="1" flipV="1">
            <a:off x="7380288" y="5157788"/>
            <a:ext cx="287337" cy="2873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7" name="Line 25"/>
          <p:cNvSpPr>
            <a:spLocks noChangeShapeType="1"/>
          </p:cNvSpPr>
          <p:nvPr/>
        </p:nvSpPr>
        <p:spPr bwMode="auto">
          <a:xfrm flipV="1">
            <a:off x="7667625" y="5157788"/>
            <a:ext cx="217488" cy="2873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8" name="Line 26"/>
          <p:cNvSpPr>
            <a:spLocks noChangeShapeType="1"/>
          </p:cNvSpPr>
          <p:nvPr/>
        </p:nvSpPr>
        <p:spPr bwMode="auto">
          <a:xfrm>
            <a:off x="7667625" y="5445125"/>
            <a:ext cx="36036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9" name="Line 27"/>
          <p:cNvSpPr>
            <a:spLocks noChangeShapeType="1"/>
          </p:cNvSpPr>
          <p:nvPr/>
        </p:nvSpPr>
        <p:spPr bwMode="auto">
          <a:xfrm>
            <a:off x="7667625" y="5445125"/>
            <a:ext cx="288925" cy="2889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0" name="Line 28"/>
          <p:cNvSpPr>
            <a:spLocks noChangeShapeType="1"/>
          </p:cNvSpPr>
          <p:nvPr/>
        </p:nvSpPr>
        <p:spPr bwMode="auto">
          <a:xfrm flipH="1">
            <a:off x="7451725" y="5445125"/>
            <a:ext cx="215900" cy="2889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1" name="Line 29"/>
          <p:cNvSpPr>
            <a:spLocks noChangeShapeType="1"/>
          </p:cNvSpPr>
          <p:nvPr/>
        </p:nvSpPr>
        <p:spPr bwMode="auto">
          <a:xfrm flipV="1">
            <a:off x="7667625" y="5084763"/>
            <a:ext cx="0" cy="360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2" name="Line 30"/>
          <p:cNvSpPr>
            <a:spLocks noChangeShapeType="1"/>
          </p:cNvSpPr>
          <p:nvPr/>
        </p:nvSpPr>
        <p:spPr bwMode="auto">
          <a:xfrm>
            <a:off x="7667625" y="5445125"/>
            <a:ext cx="0" cy="3603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3" name="Oval 31"/>
          <p:cNvSpPr>
            <a:spLocks noChangeArrowheads="1"/>
          </p:cNvSpPr>
          <p:nvPr/>
        </p:nvSpPr>
        <p:spPr bwMode="auto">
          <a:xfrm>
            <a:off x="7596188" y="5373688"/>
            <a:ext cx="144462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4" name="Rectangle 32"/>
          <p:cNvSpPr>
            <a:spLocks noChangeArrowheads="1"/>
          </p:cNvSpPr>
          <p:nvPr/>
        </p:nvSpPr>
        <p:spPr bwMode="auto">
          <a:xfrm>
            <a:off x="5580063" y="5229225"/>
            <a:ext cx="1008062" cy="431800"/>
          </a:xfrm>
          <a:prstGeom prst="rect">
            <a:avLst/>
          </a:prstGeom>
          <a:solidFill>
            <a:schemeClr val="bg1"/>
          </a:solidFill>
          <a:ln w="19050">
            <a:solidFill>
              <a:srgbClr val="00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Line 5"/>
          <p:cNvSpPr>
            <a:spLocks noChangeShapeType="1"/>
          </p:cNvSpPr>
          <p:nvPr/>
        </p:nvSpPr>
        <p:spPr bwMode="auto">
          <a:xfrm>
            <a:off x="457200" y="525463"/>
            <a:ext cx="79248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457200" y="500063"/>
            <a:ext cx="5118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/>
              <a:t>Fibre-based Optical Frequency Comb</a:t>
            </a:r>
          </a:p>
        </p:txBody>
      </p:sp>
      <p:sp>
        <p:nvSpPr>
          <p:cNvPr id="55303" name="Line 7"/>
          <p:cNvSpPr>
            <a:spLocks noChangeShapeType="1"/>
          </p:cNvSpPr>
          <p:nvPr/>
        </p:nvSpPr>
        <p:spPr bwMode="auto">
          <a:xfrm>
            <a:off x="468313" y="981075"/>
            <a:ext cx="51117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304" name="Picture 8" descr="NRCCNR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165850"/>
            <a:ext cx="1298575" cy="26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7" name="Picture 11" descr="COMBLO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196975"/>
            <a:ext cx="5905500" cy="456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447675" y="1314450"/>
            <a:ext cx="2828925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>
            <a:spAutoFit/>
          </a:bodyPr>
          <a:lstStyle/>
          <a:p>
            <a:r>
              <a:rPr lang="en-CA" sz="1600"/>
              <a:t>Up to now the fibre-comb has been used to measure the </a:t>
            </a:r>
            <a:r>
              <a:rPr lang="en-CA" sz="1600" baseline="30000"/>
              <a:t>88</a:t>
            </a:r>
            <a:r>
              <a:rPr lang="en-CA" sz="1600"/>
              <a:t>Sr</a:t>
            </a:r>
            <a:r>
              <a:rPr lang="en-CA" sz="1600" baseline="30000"/>
              <a:t>+ </a:t>
            </a:r>
            <a:r>
              <a:rPr lang="en-CA" sz="1600"/>
              <a:t>ion “clock” transition frequency with respect to the SI second.</a:t>
            </a:r>
          </a:p>
          <a:p>
            <a:endParaRPr lang="en-CA" sz="1600"/>
          </a:p>
          <a:p>
            <a:r>
              <a:rPr lang="en-CA" sz="1600"/>
              <a:t>We are developing a fibre-comb with a pulse repetition frequency of 100 MHz which will be locked to the </a:t>
            </a:r>
            <a:r>
              <a:rPr lang="en-CA" sz="1600" baseline="30000"/>
              <a:t>88</a:t>
            </a:r>
            <a:r>
              <a:rPr lang="en-CA" sz="1600"/>
              <a:t>Sr</a:t>
            </a:r>
            <a:r>
              <a:rPr lang="en-CA" sz="1600" baseline="30000"/>
              <a:t>+</a:t>
            </a:r>
            <a:r>
              <a:rPr lang="en-CA" sz="1600"/>
              <a:t> clock transition at  445 THz.</a:t>
            </a:r>
          </a:p>
          <a:p>
            <a:endParaRPr lang="en-CA" sz="1600" b="1"/>
          </a:p>
          <a:p>
            <a:r>
              <a:rPr lang="en-CA" sz="1600" b="1"/>
              <a:t>Purpose:</a:t>
            </a:r>
          </a:p>
          <a:p>
            <a:pPr>
              <a:buFontTx/>
              <a:buChar char="•"/>
            </a:pPr>
            <a:r>
              <a:rPr lang="en-CA" sz="1600"/>
              <a:t> Ultra-stable source of 100 MHz for the evaluation of clocks and masers</a:t>
            </a:r>
          </a:p>
          <a:p>
            <a:pPr>
              <a:buFontTx/>
              <a:buChar char="•"/>
            </a:pPr>
            <a:r>
              <a:rPr lang="en-CA" sz="1600"/>
              <a:t> Single-ion clock will contribute to the stability of TAI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2771775" y="2492375"/>
            <a:ext cx="3514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CA" sz="4000">
                <a:solidFill>
                  <a:srgbClr val="041CFC"/>
                </a:solidFill>
              </a:rPr>
              <a:t>Time Standards</a:t>
            </a:r>
            <a:r>
              <a:rPr lang="en-CA" sz="4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Line 2"/>
          <p:cNvSpPr>
            <a:spLocks noChangeShapeType="1"/>
          </p:cNvSpPr>
          <p:nvPr/>
        </p:nvSpPr>
        <p:spPr bwMode="auto">
          <a:xfrm>
            <a:off x="457200" y="525463"/>
            <a:ext cx="79248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457200" y="500063"/>
            <a:ext cx="1349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/>
              <a:t>Facilities</a:t>
            </a:r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>
            <a:off x="468313" y="981075"/>
            <a:ext cx="26638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917" name="Picture 5" descr="NRCCNR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165850"/>
            <a:ext cx="1298575" cy="26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827088" y="1125538"/>
            <a:ext cx="8048625" cy="158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CA" b="1">
                <a:latin typeface="Times New Roman" pitchFamily="18" charset="0"/>
              </a:rPr>
              <a:t>Main Site:</a:t>
            </a:r>
          </a:p>
          <a:p>
            <a:pPr>
              <a:buFontTx/>
              <a:buChar char="•"/>
            </a:pPr>
            <a:r>
              <a:rPr lang="en-CA" sz="1600">
                <a:latin typeface="Times New Roman" pitchFamily="18" charset="0"/>
              </a:rPr>
              <a:t>Located on the main NRC campus in Ottawa</a:t>
            </a:r>
          </a:p>
          <a:p>
            <a:pPr>
              <a:buFontTx/>
              <a:buChar char="•"/>
            </a:pPr>
            <a:r>
              <a:rPr lang="en-CA" sz="1600">
                <a:latin typeface="Times New Roman" pitchFamily="18" charset="0"/>
              </a:rPr>
              <a:t>Houses the majority of our clocks, as well as our masers, clock intercomparison equipment, </a:t>
            </a:r>
          </a:p>
          <a:p>
            <a:r>
              <a:rPr lang="en-CA" sz="1600">
                <a:latin typeface="Times New Roman" pitchFamily="18" charset="0"/>
              </a:rPr>
              <a:t>       and time dissemination equipment</a:t>
            </a:r>
          </a:p>
          <a:p>
            <a:r>
              <a:rPr lang="en-CA" sz="1600">
                <a:latin typeface="Times New Roman" pitchFamily="18" charset="0"/>
              </a:rPr>
              <a:t>        </a:t>
            </a:r>
          </a:p>
          <a:p>
            <a:endParaRPr lang="en-CA" sz="1600">
              <a:latin typeface="Times New Roman" pitchFamily="18" charset="0"/>
            </a:endParaRPr>
          </a:p>
        </p:txBody>
      </p:sp>
      <p:pic>
        <p:nvPicPr>
          <p:cNvPr id="38919" name="Picture 7" descr="Control Room and Ray and Bi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492375"/>
            <a:ext cx="3851275" cy="288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0" name="Picture 8" descr="ClockRoom_sma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492375"/>
            <a:ext cx="3887788" cy="291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468313" y="5494338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1400"/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303213" y="5516563"/>
            <a:ext cx="4351337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CA" sz="1400" b="1"/>
              <a:t>Clock Room #1:</a:t>
            </a:r>
            <a:r>
              <a:rPr lang="en-CA" sz="1400"/>
              <a:t>  CsVIa (left),   </a:t>
            </a:r>
          </a:p>
          <a:p>
            <a:r>
              <a:rPr lang="en-CA" sz="1400"/>
              <a:t>	         two 5071A clocks (back centre),  </a:t>
            </a:r>
          </a:p>
          <a:p>
            <a:r>
              <a:rPr lang="en-CA" sz="1400"/>
              <a:t>                             Symmetricom MHM-2010 maser (right)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4695825" y="5516563"/>
            <a:ext cx="40513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CA" sz="1400" b="1"/>
              <a:t>Control room:</a:t>
            </a:r>
            <a:r>
              <a:rPr lang="en-CA" sz="1400"/>
              <a:t>  Ray Pelletier and Bill Hoger and the  </a:t>
            </a:r>
          </a:p>
          <a:p>
            <a:r>
              <a:rPr lang="en-CA" sz="1400"/>
              <a:t>	    clock comparison and dissemination</a:t>
            </a:r>
          </a:p>
          <a:p>
            <a:r>
              <a:rPr lang="en-CA" sz="1400"/>
              <a:t>	    equipment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Line 2"/>
          <p:cNvSpPr>
            <a:spLocks noChangeShapeType="1"/>
          </p:cNvSpPr>
          <p:nvPr/>
        </p:nvSpPr>
        <p:spPr bwMode="auto">
          <a:xfrm>
            <a:off x="457200" y="525463"/>
            <a:ext cx="79248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457200" y="500063"/>
            <a:ext cx="1349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/>
              <a:t>Facilities</a:t>
            </a:r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>
            <a:off x="468313" y="981075"/>
            <a:ext cx="26638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941" name="Picture 5" descr="NRCCNR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165850"/>
            <a:ext cx="1298575" cy="26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827088" y="1125538"/>
            <a:ext cx="7446962" cy="183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CA" b="1">
                <a:latin typeface="Times New Roman" pitchFamily="18" charset="0"/>
              </a:rPr>
              <a:t>CHU site:</a:t>
            </a:r>
          </a:p>
          <a:p>
            <a:pPr>
              <a:buFontTx/>
              <a:buChar char="•"/>
            </a:pPr>
            <a:r>
              <a:rPr lang="en-CA" sz="1600">
                <a:latin typeface="Times New Roman" pitchFamily="18" charset="0"/>
              </a:rPr>
              <a:t>Located approximately 20 km from our main site</a:t>
            </a:r>
          </a:p>
          <a:p>
            <a:pPr>
              <a:buFontTx/>
              <a:buChar char="•"/>
            </a:pPr>
            <a:r>
              <a:rPr lang="en-CA" sz="1600">
                <a:latin typeface="Times New Roman" pitchFamily="18" charset="0"/>
              </a:rPr>
              <a:t>Acts as a backup site</a:t>
            </a:r>
          </a:p>
          <a:p>
            <a:pPr>
              <a:buFontTx/>
              <a:buChar char="•"/>
            </a:pPr>
            <a:r>
              <a:rPr lang="en-CA" sz="1600">
                <a:latin typeface="Times New Roman" pitchFamily="18" charset="0"/>
              </a:rPr>
              <a:t>Keeps an independent timescale</a:t>
            </a:r>
          </a:p>
          <a:p>
            <a:pPr>
              <a:buFontTx/>
              <a:buChar char="•"/>
            </a:pPr>
            <a:r>
              <a:rPr lang="en-CA" sz="1600">
                <a:latin typeface="Times New Roman" pitchFamily="18" charset="0"/>
              </a:rPr>
              <a:t>Broadcasts the time of day and computer code to listeners around the world on three </a:t>
            </a:r>
          </a:p>
          <a:p>
            <a:r>
              <a:rPr lang="en-CA" sz="1600">
                <a:latin typeface="Times New Roman" pitchFamily="18" charset="0"/>
              </a:rPr>
              <a:t>       shortwave frequencies (3330, 7850, and 14 670 kHz )</a:t>
            </a:r>
          </a:p>
          <a:p>
            <a:pPr>
              <a:buFontTx/>
              <a:buChar char="•"/>
            </a:pPr>
            <a:r>
              <a:rPr lang="en-CA" sz="1600">
                <a:latin typeface="Times New Roman" pitchFamily="18" charset="0"/>
              </a:rPr>
              <a:t>Serves as an independent source of Network Time Protocol (NTP)</a:t>
            </a:r>
          </a:p>
        </p:txBody>
      </p:sp>
      <p:pic>
        <p:nvPicPr>
          <p:cNvPr id="39945" name="Picture 9" descr="CHU build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141663"/>
            <a:ext cx="3743325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6" name="Picture 10" descr="CHU Antenna Wint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141663"/>
            <a:ext cx="3743325" cy="280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Line 2"/>
          <p:cNvSpPr>
            <a:spLocks noChangeShapeType="1"/>
          </p:cNvSpPr>
          <p:nvPr/>
        </p:nvSpPr>
        <p:spPr bwMode="auto">
          <a:xfrm>
            <a:off x="457200" y="525463"/>
            <a:ext cx="79248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457200" y="500063"/>
            <a:ext cx="2657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/>
              <a:t>Clocks and Masers</a:t>
            </a: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468313" y="981075"/>
            <a:ext cx="26638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846" name="Picture 6" descr="NRCCNR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165850"/>
            <a:ext cx="1298575" cy="26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827088" y="1125538"/>
            <a:ext cx="7273925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CA" b="1">
                <a:latin typeface="Times New Roman" pitchFamily="18" charset="0"/>
              </a:rPr>
              <a:t>Main Site:</a:t>
            </a:r>
          </a:p>
          <a:p>
            <a:pPr>
              <a:buFontTx/>
              <a:buChar char="•"/>
            </a:pPr>
            <a:r>
              <a:rPr lang="en-CA" sz="1600">
                <a:latin typeface="Times New Roman" pitchFamily="18" charset="0"/>
              </a:rPr>
              <a:t>6  HP/Symmetricom 5071A (high performance) caesium clocks </a:t>
            </a:r>
          </a:p>
          <a:p>
            <a:r>
              <a:rPr lang="en-CA" sz="1600">
                <a:latin typeface="Times New Roman" pitchFamily="18" charset="0"/>
              </a:rPr>
              <a:t>       (Currently operating 4)</a:t>
            </a:r>
          </a:p>
          <a:p>
            <a:pPr lvl="1">
              <a:buFont typeface="Symbol" pitchFamily="18" charset="2"/>
              <a:buChar char="-"/>
            </a:pPr>
            <a:r>
              <a:rPr lang="en-CA" sz="1600">
                <a:latin typeface="Times New Roman" pitchFamily="18" charset="0"/>
              </a:rPr>
              <a:t>One of these clocks serves as UTC(NRC)</a:t>
            </a:r>
          </a:p>
          <a:p>
            <a:pPr>
              <a:buFontTx/>
              <a:buChar char="•"/>
            </a:pPr>
            <a:r>
              <a:rPr lang="en-CA" sz="1600">
                <a:latin typeface="Times New Roman" pitchFamily="18" charset="0"/>
              </a:rPr>
              <a:t>2 NRC-built caesium beam clocks (CsVIa and CsVIc) (1970’s)</a:t>
            </a:r>
          </a:p>
          <a:p>
            <a:pPr lvl="1">
              <a:buFont typeface="Symbol" pitchFamily="18" charset="2"/>
              <a:buChar char="-"/>
            </a:pPr>
            <a:r>
              <a:rPr lang="en-CA" sz="1600">
                <a:latin typeface="Times New Roman" pitchFamily="18" charset="0"/>
              </a:rPr>
              <a:t>Both CsVI clocks are currently undergoing repair</a:t>
            </a:r>
          </a:p>
          <a:p>
            <a:pPr>
              <a:buFontTx/>
              <a:buChar char="•"/>
            </a:pPr>
            <a:r>
              <a:rPr lang="en-CA" sz="1600">
                <a:latin typeface="Times New Roman" pitchFamily="18" charset="0"/>
              </a:rPr>
              <a:t>4  Active Hydrogen masers</a:t>
            </a:r>
          </a:p>
          <a:p>
            <a:pPr lvl="1">
              <a:buFont typeface="Symbol" pitchFamily="18" charset="2"/>
              <a:buChar char="-"/>
            </a:pPr>
            <a:r>
              <a:rPr lang="en-CA" sz="1600">
                <a:latin typeface="Times New Roman" pitchFamily="18" charset="0"/>
              </a:rPr>
              <a:t>2  NRC-built:  H4 and H3 (under repair) (1991) </a:t>
            </a:r>
          </a:p>
          <a:p>
            <a:pPr lvl="1">
              <a:buFont typeface="Symbol" pitchFamily="18" charset="2"/>
              <a:buChar char="-"/>
            </a:pPr>
            <a:r>
              <a:rPr lang="en-CA" sz="1600">
                <a:latin typeface="Times New Roman" pitchFamily="18" charset="0"/>
              </a:rPr>
              <a:t>1  Kvarz CH1-75A (2004)</a:t>
            </a:r>
          </a:p>
          <a:p>
            <a:pPr lvl="1">
              <a:buFont typeface="Symbol" pitchFamily="18" charset="2"/>
              <a:buChar char="-"/>
            </a:pPr>
            <a:r>
              <a:rPr lang="en-CA" sz="1600">
                <a:latin typeface="Times New Roman" pitchFamily="18" charset="0"/>
              </a:rPr>
              <a:t>1  Symmetricom MHM-2010 (2012)</a:t>
            </a:r>
          </a:p>
          <a:p>
            <a:pPr lvl="1">
              <a:buFont typeface="Symbol" pitchFamily="18" charset="2"/>
              <a:buChar char="-"/>
            </a:pPr>
            <a:endParaRPr lang="en-CA" sz="1600">
              <a:latin typeface="Times New Roman" pitchFamily="18" charset="0"/>
            </a:endParaRPr>
          </a:p>
          <a:p>
            <a:pPr>
              <a:buFont typeface="Symbol" pitchFamily="18" charset="2"/>
              <a:buNone/>
            </a:pPr>
            <a:r>
              <a:rPr lang="en-CA" b="1">
                <a:latin typeface="Times New Roman" pitchFamily="18" charset="0"/>
              </a:rPr>
              <a:t>CHU Site:</a:t>
            </a:r>
          </a:p>
          <a:p>
            <a:pPr>
              <a:buFontTx/>
              <a:buChar char="•"/>
            </a:pPr>
            <a:r>
              <a:rPr lang="en-CA" sz="1600">
                <a:latin typeface="Times New Roman" pitchFamily="18" charset="0"/>
              </a:rPr>
              <a:t>1 HP/Symmetricom 5071A (normal performance) caesium clock</a:t>
            </a:r>
          </a:p>
          <a:p>
            <a:pPr>
              <a:buFontTx/>
              <a:buChar char="•"/>
            </a:pPr>
            <a:r>
              <a:rPr lang="en-CA" sz="1600">
                <a:latin typeface="Times New Roman" pitchFamily="18" charset="0"/>
              </a:rPr>
              <a:t>2 rubidium clocks </a:t>
            </a:r>
          </a:p>
          <a:p>
            <a:r>
              <a:rPr lang="en-CA" sz="1600">
                <a:latin typeface="Times New Roman" pitchFamily="18" charset="0"/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Line 2"/>
          <p:cNvSpPr>
            <a:spLocks noChangeShapeType="1"/>
          </p:cNvSpPr>
          <p:nvPr/>
        </p:nvSpPr>
        <p:spPr bwMode="auto">
          <a:xfrm>
            <a:off x="457200" y="525463"/>
            <a:ext cx="79248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457200" y="500063"/>
            <a:ext cx="2657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/>
              <a:t>Clocks and Masers</a:t>
            </a:r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>
            <a:off x="468313" y="981075"/>
            <a:ext cx="26638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0965" name="Picture 5" descr="NRCCNR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165850"/>
            <a:ext cx="1298575" cy="26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7" name="Picture 7" descr="CsVI and Ro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84313"/>
            <a:ext cx="3671887" cy="275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376238" y="4435475"/>
            <a:ext cx="33289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CA" sz="1400"/>
              <a:t>Rob Douglas with one of the CsVI caesium </a:t>
            </a:r>
          </a:p>
          <a:p>
            <a:r>
              <a:rPr lang="en-CA" sz="1400"/>
              <a:t>beam clocks (1970’s)</a:t>
            </a: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5003800" y="4437063"/>
            <a:ext cx="2144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CA" sz="1400"/>
              <a:t>Hydrogen maser H4 (1991)</a:t>
            </a:r>
          </a:p>
        </p:txBody>
      </p:sp>
      <p:pic>
        <p:nvPicPr>
          <p:cNvPr id="40970" name="Picture 10" descr="H4_sma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484313"/>
            <a:ext cx="2105025" cy="280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Line 2"/>
          <p:cNvSpPr>
            <a:spLocks noChangeShapeType="1"/>
          </p:cNvSpPr>
          <p:nvPr/>
        </p:nvSpPr>
        <p:spPr bwMode="auto">
          <a:xfrm>
            <a:off x="457200" y="525463"/>
            <a:ext cx="79248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457200" y="500063"/>
            <a:ext cx="433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/>
              <a:t>Clock Intercomparison Systems</a:t>
            </a:r>
          </a:p>
        </p:txBody>
      </p:sp>
      <p:sp>
        <p:nvSpPr>
          <p:cNvPr id="41988" name="Line 4"/>
          <p:cNvSpPr>
            <a:spLocks noChangeShapeType="1"/>
          </p:cNvSpPr>
          <p:nvPr/>
        </p:nvSpPr>
        <p:spPr bwMode="auto">
          <a:xfrm>
            <a:off x="468313" y="981075"/>
            <a:ext cx="431958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989" name="Picture 5" descr="NRCCNR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165850"/>
            <a:ext cx="1298575" cy="26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179388" y="1125538"/>
            <a:ext cx="4176712" cy="503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CA" sz="1600" b="1">
                <a:latin typeface="Times New Roman" pitchFamily="18" charset="0"/>
              </a:rPr>
              <a:t>Main Site:</a:t>
            </a:r>
          </a:p>
          <a:p>
            <a:pPr>
              <a:buFontTx/>
              <a:buChar char="•"/>
            </a:pPr>
            <a:r>
              <a:rPr lang="en-CA" sz="1400">
                <a:latin typeface="Times New Roman" pitchFamily="18" charset="0"/>
              </a:rPr>
              <a:t>NRC-built 5-MHz and TimeTech 80 MHz </a:t>
            </a:r>
          </a:p>
          <a:p>
            <a:r>
              <a:rPr lang="en-CA" sz="1400">
                <a:latin typeface="Times New Roman" pitchFamily="18" charset="0"/>
              </a:rPr>
              <a:t>       </a:t>
            </a:r>
            <a:r>
              <a:rPr lang="en-CA" sz="1600">
                <a:latin typeface="Times New Roman" pitchFamily="18" charset="0"/>
              </a:rPr>
              <a:t>phase comparison systems</a:t>
            </a:r>
            <a:endParaRPr lang="en-CA" sz="1400">
              <a:latin typeface="Times New Roman" pitchFamily="18" charset="0"/>
            </a:endParaRPr>
          </a:p>
          <a:p>
            <a:pPr lvl="1">
              <a:buFontTx/>
              <a:buChar char="•"/>
            </a:pPr>
            <a:r>
              <a:rPr lang="en-CA" sz="1200">
                <a:latin typeface="Times New Roman" pitchFamily="18" charset="0"/>
              </a:rPr>
              <a:t>Clocks and masers are compared against </a:t>
            </a:r>
          </a:p>
          <a:p>
            <a:pPr lvl="1"/>
            <a:r>
              <a:rPr lang="en-CA" sz="1200">
                <a:latin typeface="Times New Roman" pitchFamily="18" charset="0"/>
              </a:rPr>
              <a:t>        maser H4</a:t>
            </a:r>
          </a:p>
          <a:p>
            <a:pPr lvl="1">
              <a:buFontTx/>
              <a:buChar char="•"/>
            </a:pPr>
            <a:r>
              <a:rPr lang="en-CA" sz="1200">
                <a:latin typeface="Times New Roman" pitchFamily="18" charset="0"/>
              </a:rPr>
              <a:t>Readings are recorded every second</a:t>
            </a:r>
          </a:p>
          <a:p>
            <a:pPr lvl="1">
              <a:buFontTx/>
              <a:buChar char="•"/>
            </a:pPr>
            <a:endParaRPr lang="en-CA" sz="900"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en-CA" sz="1400">
                <a:latin typeface="Times New Roman" pitchFamily="18" charset="0"/>
              </a:rPr>
              <a:t>NRC-built 1-PPS intercomparison systems</a:t>
            </a:r>
          </a:p>
          <a:p>
            <a:pPr lvl="1">
              <a:buFontTx/>
              <a:buChar char="•"/>
            </a:pPr>
            <a:r>
              <a:rPr lang="en-CA" sz="1200">
                <a:latin typeface="Times New Roman" pitchFamily="18" charset="0"/>
              </a:rPr>
              <a:t>Clocks and masers are compared </a:t>
            </a:r>
          </a:p>
          <a:p>
            <a:pPr lvl="1"/>
            <a:r>
              <a:rPr lang="en-CA" sz="1200">
                <a:latin typeface="Times New Roman" pitchFamily="18" charset="0"/>
              </a:rPr>
              <a:t>         against UTC(NRC) using HP 5370B Time Interval Counter</a:t>
            </a:r>
          </a:p>
          <a:p>
            <a:pPr lvl="1">
              <a:buFontTx/>
              <a:buChar char="•"/>
            </a:pPr>
            <a:r>
              <a:rPr lang="en-CA" sz="1200">
                <a:latin typeface="Times New Roman" pitchFamily="18" charset="0"/>
              </a:rPr>
              <a:t>2 independent systems for redundancy</a:t>
            </a:r>
          </a:p>
          <a:p>
            <a:pPr lvl="1">
              <a:buFontTx/>
              <a:buChar char="•"/>
            </a:pPr>
            <a:r>
              <a:rPr lang="en-CA" sz="1200">
                <a:latin typeface="Times New Roman" pitchFamily="18" charset="0"/>
              </a:rPr>
              <a:t>Readings are recorded every hour</a:t>
            </a:r>
          </a:p>
          <a:p>
            <a:pPr lvl="1">
              <a:buFontTx/>
              <a:buChar char="•"/>
            </a:pPr>
            <a:endParaRPr lang="en-CA" sz="900"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en-CA" sz="1400">
                <a:latin typeface="Times New Roman" pitchFamily="18" charset="0"/>
              </a:rPr>
              <a:t>GPS systems (w/o SIM)</a:t>
            </a:r>
          </a:p>
          <a:p>
            <a:pPr lvl="1">
              <a:buFontTx/>
              <a:buChar char="•"/>
            </a:pPr>
            <a:r>
              <a:rPr lang="en-CA" sz="1200">
                <a:latin typeface="Times New Roman" pitchFamily="18" charset="0"/>
              </a:rPr>
              <a:t>Ashtech, Topcon, Novatel (total 3 antennas, 4 Rx)</a:t>
            </a:r>
          </a:p>
          <a:p>
            <a:pPr lvl="1">
              <a:buFontTx/>
              <a:buChar char="•"/>
            </a:pPr>
            <a:r>
              <a:rPr lang="en-CA" sz="1200">
                <a:latin typeface="Times New Roman" pitchFamily="18" charset="0"/>
              </a:rPr>
              <a:t>PPP and P3 inter comparisons</a:t>
            </a:r>
          </a:p>
          <a:p>
            <a:pPr lvl="1">
              <a:buFontTx/>
              <a:buChar char="•"/>
            </a:pPr>
            <a:r>
              <a:rPr lang="en-CA" sz="1200">
                <a:latin typeface="Times New Roman" pitchFamily="18" charset="0"/>
              </a:rPr>
              <a:t>H4 as a reference</a:t>
            </a:r>
          </a:p>
          <a:p>
            <a:pPr lvl="1">
              <a:buFont typeface="Symbol" pitchFamily="18" charset="2"/>
              <a:buChar char="-"/>
            </a:pPr>
            <a:endParaRPr lang="en-CA" sz="900">
              <a:latin typeface="Times New Roman" pitchFamily="18" charset="0"/>
            </a:endParaRPr>
          </a:p>
          <a:p>
            <a:pPr>
              <a:buFont typeface="Symbol" pitchFamily="18" charset="2"/>
              <a:buNone/>
            </a:pPr>
            <a:r>
              <a:rPr lang="en-CA" sz="1600" b="1">
                <a:latin typeface="Times New Roman" pitchFamily="18" charset="0"/>
              </a:rPr>
              <a:t>CHU Site:</a:t>
            </a:r>
          </a:p>
          <a:p>
            <a:pPr>
              <a:buFontTx/>
              <a:buChar char="•"/>
            </a:pPr>
            <a:r>
              <a:rPr lang="en-CA" sz="1400">
                <a:latin typeface="Times New Roman" pitchFamily="18" charset="0"/>
              </a:rPr>
              <a:t>NRC-built 1-PPS intercomparison system</a:t>
            </a:r>
          </a:p>
          <a:p>
            <a:pPr lvl="1">
              <a:buFontTx/>
              <a:buChar char="•"/>
            </a:pPr>
            <a:r>
              <a:rPr lang="en-CA" sz="1200">
                <a:latin typeface="Times New Roman" pitchFamily="18" charset="0"/>
              </a:rPr>
              <a:t>Rubidium clocks and GPStime are </a:t>
            </a:r>
          </a:p>
          <a:p>
            <a:pPr lvl="1"/>
            <a:r>
              <a:rPr lang="en-CA" sz="1200">
                <a:latin typeface="Times New Roman" pitchFamily="18" charset="0"/>
              </a:rPr>
              <a:t>        compared against the 5071A clock</a:t>
            </a:r>
          </a:p>
          <a:p>
            <a:pPr>
              <a:buFontTx/>
              <a:buChar char="•"/>
            </a:pPr>
            <a:r>
              <a:rPr lang="en-CA" sz="1400">
                <a:latin typeface="Times New Roman" pitchFamily="18" charset="0"/>
              </a:rPr>
              <a:t>GPS systems</a:t>
            </a:r>
          </a:p>
          <a:p>
            <a:pPr lvl="1">
              <a:buFontTx/>
              <a:buChar char="•"/>
            </a:pPr>
            <a:r>
              <a:rPr lang="en-CA" sz="1200">
                <a:latin typeface="Times New Roman" pitchFamily="18" charset="0"/>
              </a:rPr>
              <a:t>Novatel (total 2 Rx)</a:t>
            </a:r>
          </a:p>
          <a:p>
            <a:pPr lvl="1">
              <a:buFontTx/>
              <a:buChar char="•"/>
            </a:pPr>
            <a:r>
              <a:rPr lang="en-CA" sz="1200">
                <a:latin typeface="Times New Roman" pitchFamily="18" charset="0"/>
              </a:rPr>
              <a:t>5071 as a reference</a:t>
            </a:r>
          </a:p>
        </p:txBody>
      </p:sp>
      <p:pic>
        <p:nvPicPr>
          <p:cNvPr id="41992" name="Picture 8" descr="ControlRoom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412875"/>
            <a:ext cx="4319588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4264025" y="4651375"/>
            <a:ext cx="40132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CA" sz="1400" b="1"/>
              <a:t>Clock comparison and dissemination equipment:</a:t>
            </a:r>
            <a:r>
              <a:rPr lang="en-CA" sz="1400"/>
              <a:t>  </a:t>
            </a:r>
          </a:p>
          <a:p>
            <a:r>
              <a:rPr lang="en-CA" sz="1400"/>
              <a:t>The first two racks contain the distribution and phase </a:t>
            </a:r>
          </a:p>
          <a:p>
            <a:r>
              <a:rPr lang="en-CA" sz="1400"/>
              <a:t>comparison equipment.  The next two racks contain </a:t>
            </a:r>
          </a:p>
          <a:p>
            <a:r>
              <a:rPr lang="en-CA" sz="1400"/>
              <a:t>the two 1-PPS systems.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Line 2"/>
          <p:cNvSpPr>
            <a:spLocks noChangeShapeType="1"/>
          </p:cNvSpPr>
          <p:nvPr/>
        </p:nvSpPr>
        <p:spPr bwMode="auto">
          <a:xfrm>
            <a:off x="457200" y="525463"/>
            <a:ext cx="79248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457200" y="500063"/>
            <a:ext cx="2103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/>
              <a:t>GPS Receivers</a:t>
            </a:r>
          </a:p>
        </p:txBody>
      </p:sp>
      <p:sp>
        <p:nvSpPr>
          <p:cNvPr id="56324" name="Line 4"/>
          <p:cNvSpPr>
            <a:spLocks noChangeShapeType="1"/>
          </p:cNvSpPr>
          <p:nvPr/>
        </p:nvSpPr>
        <p:spPr bwMode="auto">
          <a:xfrm>
            <a:off x="468313" y="981075"/>
            <a:ext cx="251936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6325" name="Picture 5" descr="NRCCNR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165850"/>
            <a:ext cx="1298575" cy="26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323850" y="4581525"/>
            <a:ext cx="4032250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CA" sz="1600" b="1" u="sng">
                <a:latin typeface="Times New Roman" pitchFamily="18" charset="0"/>
              </a:rPr>
              <a:t>SIM Time Network Receiver:</a:t>
            </a:r>
          </a:p>
          <a:p>
            <a:r>
              <a:rPr lang="en-CA" sz="1600">
                <a:latin typeface="Times New Roman" pitchFamily="18" charset="0"/>
              </a:rPr>
              <a:t>Located at our main site</a:t>
            </a:r>
          </a:p>
          <a:p>
            <a:pPr>
              <a:buFontTx/>
              <a:buChar char="•"/>
            </a:pPr>
            <a:r>
              <a:rPr lang="en-CA" sz="1600">
                <a:solidFill>
                  <a:srgbClr val="000099"/>
                </a:solidFill>
                <a:latin typeface="Times New Roman" pitchFamily="18" charset="0"/>
              </a:rPr>
              <a:t>Reference is UTC(NRC)</a:t>
            </a:r>
            <a:r>
              <a:rPr lang="en-CA" sz="1600">
                <a:latin typeface="Times New Roman" pitchFamily="18" charset="0"/>
              </a:rPr>
              <a:t> (plus cable and receiver delays)</a:t>
            </a:r>
          </a:p>
          <a:p>
            <a:pPr>
              <a:buFontTx/>
              <a:buChar char="•"/>
            </a:pPr>
            <a:r>
              <a:rPr lang="en-CA" sz="1600">
                <a:latin typeface="Times New Roman" pitchFamily="18" charset="0"/>
              </a:rPr>
              <a:t>NRC hosts one of the SIM time servers along with CENAM and NIST</a:t>
            </a:r>
          </a:p>
        </p:txBody>
      </p:sp>
      <p:pic>
        <p:nvPicPr>
          <p:cNvPr id="56329" name="Picture 9" descr="SIMsystem_sma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339850"/>
            <a:ext cx="2916237" cy="388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395288" y="12684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376238" y="1169988"/>
            <a:ext cx="4711700" cy="327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CA" sz="1600"/>
              <a:t>GPS receivers are used for comparing our clocks</a:t>
            </a:r>
          </a:p>
          <a:p>
            <a:r>
              <a:rPr lang="en-CA" sz="1600"/>
              <a:t>to those around the world and for providing traceability</a:t>
            </a:r>
          </a:p>
          <a:p>
            <a:r>
              <a:rPr lang="en-CA" sz="1600"/>
              <a:t>to the SI second.</a:t>
            </a:r>
          </a:p>
          <a:p>
            <a:r>
              <a:rPr lang="en-CA" sz="1600"/>
              <a:t>We operate several GPS receivers at both sites for </a:t>
            </a:r>
          </a:p>
          <a:p>
            <a:r>
              <a:rPr lang="en-CA" sz="1600"/>
              <a:t>redundancy.</a:t>
            </a:r>
          </a:p>
          <a:p>
            <a:r>
              <a:rPr lang="en-CA" sz="1600" b="1" u="sng"/>
              <a:t>Main Site (4 receivers):</a:t>
            </a:r>
          </a:p>
          <a:p>
            <a:pPr>
              <a:buFontTx/>
              <a:buChar char="•"/>
            </a:pPr>
            <a:r>
              <a:rPr lang="en-CA" sz="1600"/>
              <a:t> Ashtech Z12 – Used for UTC </a:t>
            </a:r>
          </a:p>
          <a:p>
            <a:pPr>
              <a:buFontTx/>
              <a:buChar char="•"/>
            </a:pPr>
            <a:r>
              <a:rPr lang="en-CA" sz="1600"/>
              <a:t> Topcon Net-G3A</a:t>
            </a:r>
          </a:p>
          <a:p>
            <a:pPr>
              <a:buFontTx/>
              <a:buChar char="•"/>
            </a:pPr>
            <a:r>
              <a:rPr lang="en-CA" sz="1600"/>
              <a:t> Novatel OEM-5 and OEM-4</a:t>
            </a:r>
          </a:p>
          <a:p>
            <a:pPr>
              <a:buFontTx/>
              <a:buChar char="•"/>
            </a:pPr>
            <a:r>
              <a:rPr lang="en-CA" sz="1600"/>
              <a:t> </a:t>
            </a:r>
            <a:r>
              <a:rPr lang="en-CA" sz="1600">
                <a:solidFill>
                  <a:srgbClr val="000099"/>
                </a:solidFill>
              </a:rPr>
              <a:t>Maser H4 is the common reference</a:t>
            </a:r>
          </a:p>
          <a:p>
            <a:r>
              <a:rPr lang="en-CA" sz="1600" b="1" u="sng"/>
              <a:t>CHU Site (2 receivers):</a:t>
            </a:r>
            <a:endParaRPr lang="en-CA" sz="1600"/>
          </a:p>
          <a:p>
            <a:pPr>
              <a:buFontTx/>
              <a:buChar char="•"/>
            </a:pPr>
            <a:r>
              <a:rPr lang="en-CA" sz="1600"/>
              <a:t> Novatel OEM-5 and OEM-4</a:t>
            </a:r>
          </a:p>
          <a:p>
            <a:pPr>
              <a:buFontTx/>
              <a:buChar char="•"/>
            </a:pPr>
            <a:r>
              <a:rPr lang="en-CA" sz="1600"/>
              <a:t> </a:t>
            </a:r>
            <a:r>
              <a:rPr lang="en-CA" sz="1600">
                <a:solidFill>
                  <a:srgbClr val="000099"/>
                </a:solidFill>
              </a:rPr>
              <a:t>HP/Symmetricom 5071A is the reference</a:t>
            </a: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5651500" y="5229225"/>
            <a:ext cx="2470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CA" sz="1400"/>
              <a:t>The SIM time network receiver.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3241</TotalTime>
  <Words>2733</Words>
  <Application>Microsoft Office PowerPoint</Application>
  <PresentationFormat>On-screen Show (4:3)</PresentationFormat>
  <Paragraphs>397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Times New Roman</vt:lpstr>
      <vt:lpstr>Arial Unicode MS</vt:lpstr>
      <vt:lpstr>Symbol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nrc-cnrc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Bernard</dc:creator>
  <cp:lastModifiedBy>Lombardi, Michael</cp:lastModifiedBy>
  <cp:revision>151</cp:revision>
  <dcterms:created xsi:type="dcterms:W3CDTF">2010-12-22T16:48:57Z</dcterms:created>
  <dcterms:modified xsi:type="dcterms:W3CDTF">2012-10-10T21:25:00Z</dcterms:modified>
</cp:coreProperties>
</file>