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>
        <p:scale>
          <a:sx n="50" d="100"/>
          <a:sy n="50" d="100"/>
        </p:scale>
        <p:origin x="-2748" y="-13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10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204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7F34507-7364-44FE-AEBB-00CF36325B48}" type="datetimeFigureOut">
              <a:rPr lang="es-ES"/>
              <a:pPr>
                <a:defRPr/>
              </a:pPr>
              <a:t>22/10/2012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5796659-2B43-49BC-BFBC-149DFF814D5E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468447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Presentación realizada</a:t>
            </a:r>
            <a:r>
              <a:rPr lang="es-ES" baseline="0" dirty="0" smtClean="0"/>
              <a:t> el 7 de julio de 2010,  sala de reuniones DMIC - IBMETRO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96659-2B43-49BC-BFBC-149DFF814D5E}" type="slidenum">
              <a:rPr lang="es-ES" smtClean="0"/>
              <a:pPr>
                <a:defRPr/>
              </a:pPr>
              <a:t>1</a:t>
            </a:fld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9BA2A-03F1-4532-9809-3907DFA6B3F1}" type="datetimeFigureOut">
              <a:rPr lang="es-ES"/>
              <a:pPr>
                <a:defRPr/>
              </a:pPr>
              <a:t>22/10/2012</a:t>
            </a:fld>
            <a:endParaRPr lang="es-ES" dirty="0"/>
          </a:p>
        </p:txBody>
      </p:sp>
      <p:sp>
        <p:nvSpPr>
          <p:cNvPr id="6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195A6-53C4-4345-B1F4-59A420742DE4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07E1C-3698-41E9-919B-D51AFC9BCC84}" type="datetimeFigureOut">
              <a:rPr lang="es-ES"/>
              <a:pPr>
                <a:defRPr/>
              </a:pPr>
              <a:t>22/10/2012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B8AE5-9B90-461E-825C-BC0A77A38DDE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80486-2608-4EF0-9751-6DBFCA1DB34D}" type="datetimeFigureOut">
              <a:rPr lang="es-ES"/>
              <a:pPr>
                <a:defRPr/>
              </a:pPr>
              <a:t>22/10/2012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6581B-771A-4F40-B3DC-1EE45CA54505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CA5E8-B5E5-4537-90F5-281598B7ECD3}" type="datetimeFigureOut">
              <a:rPr lang="es-ES"/>
              <a:pPr>
                <a:defRPr/>
              </a:pPr>
              <a:t>22/10/2012</a:t>
            </a:fld>
            <a:endParaRPr lang="es-ES" dirty="0"/>
          </a:p>
        </p:txBody>
      </p:sp>
      <p:sp>
        <p:nvSpPr>
          <p:cNvPr id="5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DD55C-5EA2-46F5-B2CD-1A84F9CCCBBD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A6D5F-9D56-4465-A82D-2608227505D6}" type="datetimeFigureOut">
              <a:rPr lang="es-ES"/>
              <a:pPr>
                <a:defRPr/>
              </a:pPr>
              <a:t>22/10/2012</a:t>
            </a:fld>
            <a:endParaRPr lang="es-ES" dirty="0"/>
          </a:p>
        </p:txBody>
      </p:sp>
      <p:sp>
        <p:nvSpPr>
          <p:cNvPr id="7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32626-0FFE-40C6-8A94-072CF74B8D17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991F1-95E8-41DF-BF3B-343C4C9C123E}" type="datetimeFigureOut">
              <a:rPr lang="es-ES"/>
              <a:pPr>
                <a:defRPr/>
              </a:pPr>
              <a:t>22/10/2012</a:t>
            </a:fld>
            <a:endParaRPr lang="es-ES" dirty="0"/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3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ACFF4-B477-403B-8AD6-9491056533BD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68E05-88CF-4CB1-97BA-7BDAB561988B}" type="datetimeFigureOut">
              <a:rPr lang="es-ES"/>
              <a:pPr>
                <a:defRPr/>
              </a:pPr>
              <a:t>22/10/2012</a:t>
            </a:fld>
            <a:endParaRPr lang="es-ES" dirty="0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C0399-5A4E-4E80-AF8F-9D212210048D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AEC71-45A7-40BB-98DC-33785651F463}" type="datetimeFigureOut">
              <a:rPr lang="es-ES"/>
              <a:pPr>
                <a:defRPr/>
              </a:pPr>
              <a:t>22/10/2012</a:t>
            </a:fld>
            <a:endParaRPr lang="es-ES" dirty="0"/>
          </a:p>
        </p:txBody>
      </p:sp>
      <p:sp>
        <p:nvSpPr>
          <p:cNvPr id="4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00150-75BC-4AEA-BDD4-E8EA123987DB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818A0-F748-4E7C-BF81-59AED7F876BE}" type="datetimeFigureOut">
              <a:rPr lang="es-ES"/>
              <a:pPr>
                <a:defRPr/>
              </a:pPr>
              <a:t>22/10/2012</a:t>
            </a:fld>
            <a:endParaRPr lang="es-ES" dirty="0"/>
          </a:p>
        </p:txBody>
      </p:sp>
      <p:sp>
        <p:nvSpPr>
          <p:cNvPr id="3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D8834-3CC9-4E43-9693-358F5EAA5629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D8D60-2F4B-403B-A06C-1CFC79BB6DA5}" type="datetimeFigureOut">
              <a:rPr lang="es-ES"/>
              <a:pPr>
                <a:defRPr/>
              </a:pPr>
              <a:t>22/10/2012</a:t>
            </a:fld>
            <a:endParaRPr lang="es-ES" dirty="0"/>
          </a:p>
        </p:txBody>
      </p:sp>
      <p:sp>
        <p:nvSpPr>
          <p:cNvPr id="7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DCAED-F602-49D9-9E21-B26518589576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A3836-82E7-440B-A30B-5B686F33D7EA}" type="datetimeFigureOut">
              <a:rPr lang="es-ES"/>
              <a:pPr>
                <a:defRPr/>
              </a:pPr>
              <a:t>22/10/2012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3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3279E-C9A5-4727-9829-5966EA3FAC5E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9" name="7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571612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F4E860-DEA6-4AF4-8DC5-B1EEAC57E521}" type="datetimeFigureOut">
              <a:rPr lang="es-ES"/>
              <a:pPr>
                <a:defRPr/>
              </a:pPr>
              <a:t>22/10/2012</a:t>
            </a:fld>
            <a:endParaRPr lang="es-ES" dirty="0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fespejo@ibmetro.gob.bo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4 CuadroTexto"/>
          <p:cNvSpPr txBox="1">
            <a:spLocks noChangeArrowheads="1"/>
          </p:cNvSpPr>
          <p:nvPr/>
        </p:nvSpPr>
        <p:spPr bwMode="auto">
          <a:xfrm>
            <a:off x="1357290" y="642918"/>
            <a:ext cx="6500812" cy="1077912"/>
          </a:xfrm>
          <a:prstGeom prst="rect">
            <a:avLst/>
          </a:prstGeom>
          <a:ln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s-ES" sz="3200" dirty="0">
                <a:latin typeface="Algerian" pitchFamily="82" charset="0"/>
              </a:rPr>
              <a:t>INSTITUTO BOLIVIANO DE METROLOGÍA </a:t>
            </a:r>
          </a:p>
        </p:txBody>
      </p:sp>
      <p:sp>
        <p:nvSpPr>
          <p:cNvPr id="13316" name="5 CuadroTexto"/>
          <p:cNvSpPr txBox="1">
            <a:spLocks noChangeArrowheads="1"/>
          </p:cNvSpPr>
          <p:nvPr/>
        </p:nvSpPr>
        <p:spPr bwMode="auto">
          <a:xfrm>
            <a:off x="1714480" y="3857628"/>
            <a:ext cx="6143668" cy="90794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es-ES" sz="2400" dirty="0" smtClean="0">
                <a:latin typeface="Bernard MT Condensed" pitchFamily="18" charset="0"/>
              </a:rPr>
              <a:t>2012 SIM TFWG </a:t>
            </a:r>
            <a:r>
              <a:rPr lang="en-US" sz="2400" dirty="0" smtClean="0">
                <a:latin typeface="Bernard MT Condensed" pitchFamily="18" charset="0"/>
              </a:rPr>
              <a:t>Workshop</a:t>
            </a:r>
            <a:r>
              <a:rPr lang="es-ES" sz="2400" dirty="0" smtClean="0">
                <a:latin typeface="Bernard MT Condensed" pitchFamily="18" charset="0"/>
              </a:rPr>
              <a:t> Meeting</a:t>
            </a:r>
          </a:p>
          <a:p>
            <a:pPr algn="ctr">
              <a:spcAft>
                <a:spcPts val="600"/>
              </a:spcAft>
              <a:defRPr/>
            </a:pPr>
            <a:r>
              <a:rPr lang="es-ES" sz="2400" dirty="0" smtClean="0">
                <a:latin typeface="Bernard MT Condensed" pitchFamily="18" charset="0"/>
              </a:rPr>
              <a:t>QUERETARO – MÉXICO</a:t>
            </a:r>
            <a:endParaRPr lang="es-ES" sz="2400" dirty="0">
              <a:latin typeface="Bernard MT Condensed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643196" y="5224480"/>
            <a:ext cx="3929068" cy="9906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70000"/>
              <a:defRPr/>
            </a:pPr>
            <a:r>
              <a:rPr lang="es-ES" sz="2400" b="1" dirty="0">
                <a:solidFill>
                  <a:srgbClr val="002060"/>
                </a:solidFill>
                <a:latin typeface="Baskerville Old Face" pitchFamily="18" charset="0"/>
              </a:rPr>
              <a:t>Franklin David Espejo </a:t>
            </a:r>
            <a:r>
              <a:rPr lang="es-ES" sz="2400" b="1" dirty="0" smtClean="0">
                <a:solidFill>
                  <a:srgbClr val="002060"/>
                </a:solidFill>
                <a:latin typeface="Baskerville Old Face" pitchFamily="18" charset="0"/>
              </a:rPr>
              <a:t>Alcázar</a:t>
            </a:r>
            <a:endParaRPr lang="es-ES" sz="2400" b="1" dirty="0">
              <a:solidFill>
                <a:srgbClr val="002060"/>
              </a:solidFill>
              <a:latin typeface="Baskerville Old Face" pitchFamily="18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70000"/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Baskerville Old Face" pitchFamily="18" charset="0"/>
              </a:rPr>
              <a:t>October</a:t>
            </a:r>
            <a:r>
              <a:rPr lang="es-ES" sz="2400" b="1" dirty="0" smtClean="0">
                <a:solidFill>
                  <a:srgbClr val="002060"/>
                </a:solidFill>
                <a:latin typeface="Baskerville Old Face" pitchFamily="18" charset="0"/>
              </a:rPr>
              <a:t> - 2012</a:t>
            </a:r>
            <a:endParaRPr lang="es-ES" sz="2400" b="1" dirty="0">
              <a:solidFill>
                <a:srgbClr val="002060"/>
              </a:solidFill>
              <a:latin typeface="Baskerville Old Face" pitchFamily="18" charset="0"/>
            </a:endParaRPr>
          </a:p>
        </p:txBody>
      </p:sp>
      <p:pic>
        <p:nvPicPr>
          <p:cNvPr id="5" name="4 Imagen" descr="LOGO IBMETR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2000240"/>
            <a:ext cx="1428760" cy="16504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428992" y="2000240"/>
            <a:ext cx="2443298" cy="523220"/>
          </a:xfrm>
          <a:prstGeom prst="rect">
            <a:avLst/>
          </a:prstGeom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</a:pPr>
            <a:r>
              <a:rPr lang="en-US" sz="2800" b="1" spc="50" dirty="0" smtClean="0">
                <a:ln w="11430">
                  <a:solidFill>
                    <a:srgbClr val="00206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THANK YOU</a:t>
            </a:r>
            <a:endParaRPr lang="es-ES" sz="2800" b="1" spc="50" dirty="0">
              <a:ln w="11430">
                <a:solidFill>
                  <a:srgbClr val="00206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71472" y="3049502"/>
            <a:ext cx="82153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2060"/>
                </a:solidFill>
                <a:latin typeface="Baskerville Old Face" pitchFamily="18" charset="0"/>
              </a:rPr>
              <a:t>FRANKLIN ESPEJO ALCAZAR</a:t>
            </a:r>
          </a:p>
          <a:p>
            <a:pPr algn="ctr"/>
            <a:r>
              <a:rPr lang="es-ES" sz="2400" b="1" dirty="0" smtClean="0">
                <a:solidFill>
                  <a:srgbClr val="002060"/>
                </a:solidFill>
                <a:latin typeface="Baskerville Old Face" pitchFamily="18" charset="0"/>
                <a:hlinkClick r:id="rId2"/>
              </a:rPr>
              <a:t>IBMETRO</a:t>
            </a:r>
          </a:p>
          <a:p>
            <a:pPr algn="ctr"/>
            <a:endParaRPr lang="es-ES" sz="2400" b="1" dirty="0" smtClean="0">
              <a:solidFill>
                <a:srgbClr val="002060"/>
              </a:solidFill>
              <a:latin typeface="Baskerville Old Face" pitchFamily="18" charset="0"/>
              <a:hlinkClick r:id="rId2"/>
            </a:endParaRPr>
          </a:p>
          <a:p>
            <a:pPr algn="ctr"/>
            <a:r>
              <a:rPr lang="es-ES" sz="2400" b="1" dirty="0" smtClean="0">
                <a:solidFill>
                  <a:srgbClr val="002060"/>
                </a:solidFill>
                <a:latin typeface="Baskerville Old Face" pitchFamily="18" charset="0"/>
                <a:hlinkClick r:id="rId2"/>
              </a:rPr>
              <a:t>fespejo@ibmetro.gob.bo</a:t>
            </a:r>
            <a:endParaRPr lang="es-ES" sz="2400" b="1" dirty="0" smtClean="0">
              <a:solidFill>
                <a:srgbClr val="002060"/>
              </a:solidFill>
              <a:latin typeface="Baskerville Old Face" pitchFamily="18" charset="0"/>
            </a:endParaRPr>
          </a:p>
          <a:p>
            <a:pPr algn="ctr"/>
            <a:endParaRPr lang="es-ES" sz="2400" b="1" dirty="0" smtClean="0">
              <a:solidFill>
                <a:srgbClr val="002060"/>
              </a:solidFill>
              <a:latin typeface="Baskerville Old Face" pitchFamily="18" charset="0"/>
            </a:endParaRPr>
          </a:p>
          <a:p>
            <a:pPr algn="ctr"/>
            <a:r>
              <a:rPr lang="es-ES" sz="2400" b="1" dirty="0" smtClean="0">
                <a:solidFill>
                  <a:srgbClr val="002060"/>
                </a:solidFill>
                <a:latin typeface="Baskerville Old Face" pitchFamily="18" charset="0"/>
              </a:rPr>
              <a:t>La Paz  - Bolivia</a:t>
            </a:r>
          </a:p>
        </p:txBody>
      </p:sp>
      <p:pic>
        <p:nvPicPr>
          <p:cNvPr id="4" name="3 Imagen" descr="LOGO IBMETR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1816" y="0"/>
            <a:ext cx="872184" cy="10075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CuadroTexto"/>
          <p:cNvSpPr txBox="1">
            <a:spLocks noChangeArrowheads="1"/>
          </p:cNvSpPr>
          <p:nvPr/>
        </p:nvSpPr>
        <p:spPr bwMode="auto">
          <a:xfrm>
            <a:off x="2928926" y="3857628"/>
            <a:ext cx="4929222" cy="89768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  <a:defRPr/>
            </a:pPr>
            <a:r>
              <a:rPr lang="es-ES" sz="4000" dirty="0" smtClean="0">
                <a:latin typeface="Bernard MT Condensed" pitchFamily="18" charset="0"/>
              </a:rPr>
              <a:t>Legal </a:t>
            </a:r>
            <a:r>
              <a:rPr lang="en-US" sz="4000" dirty="0" smtClean="0">
                <a:latin typeface="Bernard MT Condensed" pitchFamily="18" charset="0"/>
              </a:rPr>
              <a:t>Metrology</a:t>
            </a:r>
            <a:endParaRPr lang="en-US" sz="4000" dirty="0">
              <a:latin typeface="Bernard MT Condensed" pitchFamily="18" charset="0"/>
            </a:endParaRPr>
          </a:p>
        </p:txBody>
      </p:sp>
      <p:sp>
        <p:nvSpPr>
          <p:cNvPr id="3" name="5 CuadroTexto"/>
          <p:cNvSpPr txBox="1">
            <a:spLocks noChangeArrowheads="1"/>
          </p:cNvSpPr>
          <p:nvPr/>
        </p:nvSpPr>
        <p:spPr bwMode="auto">
          <a:xfrm>
            <a:off x="3857620" y="1500174"/>
            <a:ext cx="4929222" cy="193899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  <a:defRPr/>
            </a:pPr>
            <a:r>
              <a:rPr lang="en-US" sz="4000" dirty="0" smtClean="0">
                <a:latin typeface="Bernard MT Condensed" pitchFamily="18" charset="0"/>
              </a:rPr>
              <a:t>Scientific</a:t>
            </a:r>
            <a:r>
              <a:rPr lang="es-ES" sz="4000" dirty="0" smtClean="0">
                <a:latin typeface="Bernard MT Condensed" pitchFamily="18" charset="0"/>
              </a:rPr>
              <a:t> and </a:t>
            </a:r>
            <a:r>
              <a:rPr lang="es-ES" sz="4000" dirty="0" err="1" smtClean="0">
                <a:latin typeface="Bernard MT Condensed" pitchFamily="18" charset="0"/>
              </a:rPr>
              <a:t>Industry</a:t>
            </a:r>
            <a:r>
              <a:rPr lang="es-ES" sz="4000" dirty="0" smtClean="0">
                <a:latin typeface="Bernard MT Condensed" pitchFamily="18" charset="0"/>
              </a:rPr>
              <a:t> </a:t>
            </a:r>
            <a:r>
              <a:rPr lang="es-ES" sz="4000" dirty="0" err="1" smtClean="0">
                <a:latin typeface="Bernard MT Condensed" pitchFamily="18" charset="0"/>
              </a:rPr>
              <a:t>Metrology</a:t>
            </a:r>
            <a:endParaRPr lang="es-ES" sz="4000" dirty="0">
              <a:latin typeface="Bernard MT Condensed" pitchFamily="18" charset="0"/>
            </a:endParaRPr>
          </a:p>
        </p:txBody>
      </p:sp>
      <p:sp>
        <p:nvSpPr>
          <p:cNvPr id="4" name="5 CuadroTexto"/>
          <p:cNvSpPr txBox="1">
            <a:spLocks noChangeArrowheads="1"/>
          </p:cNvSpPr>
          <p:nvPr/>
        </p:nvSpPr>
        <p:spPr bwMode="auto">
          <a:xfrm>
            <a:off x="1285852" y="5000636"/>
            <a:ext cx="4929222" cy="89768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  <a:defRPr/>
            </a:pPr>
            <a:r>
              <a:rPr lang="en-US" sz="4000" dirty="0" smtClean="0">
                <a:latin typeface="Bernard MT Condensed" pitchFamily="18" charset="0"/>
              </a:rPr>
              <a:t>Accreditation</a:t>
            </a:r>
            <a:endParaRPr lang="en-US" sz="4000" dirty="0">
              <a:latin typeface="Bernard MT Condensed" pitchFamily="18" charset="0"/>
            </a:endParaRPr>
          </a:p>
        </p:txBody>
      </p:sp>
      <p:pic>
        <p:nvPicPr>
          <p:cNvPr id="5" name="4 Imagen" descr="LOGO IBME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857232"/>
            <a:ext cx="1428760" cy="16504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42910" y="714356"/>
            <a:ext cx="2063385" cy="523220"/>
          </a:xfrm>
          <a:prstGeom prst="rect">
            <a:avLst/>
          </a:prstGeom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</a:pPr>
            <a:r>
              <a:rPr lang="en-US" sz="2800" b="1" spc="50" dirty="0" smtClean="0">
                <a:ln w="11430">
                  <a:solidFill>
                    <a:srgbClr val="00206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Laboratories</a:t>
            </a:r>
            <a:endParaRPr lang="es-ES" sz="2800" b="1" spc="50" dirty="0">
              <a:ln w="11430">
                <a:solidFill>
                  <a:srgbClr val="00206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71472" y="1452169"/>
            <a:ext cx="821537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Baskerville Old Face" pitchFamily="18" charset="0"/>
              </a:rPr>
              <a:t>Mass</a:t>
            </a:r>
          </a:p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Baskerville Old Face" pitchFamily="18" charset="0"/>
              </a:rPr>
              <a:t>Temperature and Humidity</a:t>
            </a:r>
          </a:p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Baskerville Old Face" pitchFamily="18" charset="0"/>
              </a:rPr>
              <a:t>Flow</a:t>
            </a:r>
          </a:p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Baskerville Old Face" pitchFamily="18" charset="0"/>
              </a:rPr>
              <a:t>Pressure</a:t>
            </a:r>
          </a:p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Baskerville Old Face" pitchFamily="18" charset="0"/>
              </a:rPr>
              <a:t>Force</a:t>
            </a:r>
          </a:p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Baskerville Old Face" pitchFamily="18" charset="0"/>
              </a:rPr>
              <a:t>Volume and Density</a:t>
            </a:r>
          </a:p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Baskerville Old Face" pitchFamily="18" charset="0"/>
              </a:rPr>
              <a:t>Length</a:t>
            </a:r>
          </a:p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Baskerville Old Face" pitchFamily="18" charset="0"/>
              </a:rPr>
              <a:t>Time and Frequency (new)</a:t>
            </a:r>
          </a:p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Baskerville Old Face" pitchFamily="18" charset="0"/>
              </a:rPr>
              <a:t>Acoustic (sound level meter) (new)</a:t>
            </a:r>
          </a:p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Baskerville Old Face" pitchFamily="18" charset="0"/>
              </a:rPr>
              <a:t>Electricity (new)</a:t>
            </a:r>
          </a:p>
          <a:p>
            <a:pPr algn="just"/>
            <a:endParaRPr lang="en-US" sz="2400" b="1" dirty="0" smtClean="0">
              <a:solidFill>
                <a:srgbClr val="002060"/>
              </a:solidFill>
              <a:latin typeface="Baskerville Old Face" pitchFamily="18" charset="0"/>
            </a:endParaRPr>
          </a:p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Baskerville Old Face" pitchFamily="18" charset="0"/>
              </a:rPr>
              <a:t>Chemistry</a:t>
            </a:r>
          </a:p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Baskerville Old Face" pitchFamily="18" charset="0"/>
              </a:rPr>
              <a:t>	pH</a:t>
            </a:r>
          </a:p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Baskerville Old Face" pitchFamily="18" charset="0"/>
              </a:rPr>
              <a:t>	Gas chromatography </a:t>
            </a:r>
          </a:p>
        </p:txBody>
      </p:sp>
      <p:pic>
        <p:nvPicPr>
          <p:cNvPr id="4" name="3 Imagen" descr="LOGO IBME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1816" y="0"/>
            <a:ext cx="872184" cy="10075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42910" y="714356"/>
            <a:ext cx="4993675" cy="523220"/>
          </a:xfrm>
          <a:prstGeom prst="rect">
            <a:avLst/>
          </a:prstGeom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</a:pPr>
            <a:r>
              <a:rPr lang="en-US" sz="2800" b="1" spc="50" dirty="0" smtClean="0">
                <a:ln w="11430">
                  <a:solidFill>
                    <a:srgbClr val="00206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Time and </a:t>
            </a:r>
            <a:r>
              <a:rPr lang="en-US" sz="2800" b="1" spc="50" dirty="0" err="1" smtClean="0">
                <a:ln w="11430">
                  <a:solidFill>
                    <a:srgbClr val="00206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Frecuency</a:t>
            </a:r>
            <a:r>
              <a:rPr lang="en-US" sz="2800" b="1" spc="50" dirty="0" smtClean="0">
                <a:ln w="11430">
                  <a:solidFill>
                    <a:srgbClr val="00206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 Laboratory</a:t>
            </a:r>
            <a:endParaRPr lang="es-ES" sz="2800" b="1" spc="50" dirty="0">
              <a:ln w="11430">
                <a:solidFill>
                  <a:srgbClr val="00206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71472" y="1845784"/>
            <a:ext cx="82153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Baskerville Old Face" pitchFamily="18" charset="0"/>
              </a:rPr>
              <a:t>This is a new project</a:t>
            </a:r>
          </a:p>
          <a:p>
            <a:pPr algn="ctr"/>
            <a:endParaRPr lang="en-US" sz="2400" b="1" dirty="0" smtClean="0">
              <a:solidFill>
                <a:srgbClr val="002060"/>
              </a:solidFill>
              <a:latin typeface="Baskerville Old Face" pitchFamily="18" charset="0"/>
            </a:endParaRPr>
          </a:p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Baskerville Old Face" pitchFamily="18" charset="0"/>
              </a:rPr>
              <a:t>We had received  the Time and Frequency's SIM system  around  August.</a:t>
            </a:r>
          </a:p>
          <a:p>
            <a:pPr algn="just"/>
            <a:endParaRPr lang="en-US" sz="2400" b="1" dirty="0" smtClean="0">
              <a:solidFill>
                <a:srgbClr val="002060"/>
              </a:solidFill>
              <a:latin typeface="Baskerville Old Face" pitchFamily="18" charset="0"/>
            </a:endParaRPr>
          </a:p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Baskerville Old Face" pitchFamily="18" charset="0"/>
              </a:rPr>
              <a:t>We are working in the building to put on the system.</a:t>
            </a:r>
          </a:p>
        </p:txBody>
      </p:sp>
      <p:pic>
        <p:nvPicPr>
          <p:cNvPr id="4" name="3 Imagen" descr="LOGO IBME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1816" y="0"/>
            <a:ext cx="872184" cy="10075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42910" y="714356"/>
            <a:ext cx="4993675" cy="523220"/>
          </a:xfrm>
          <a:prstGeom prst="rect">
            <a:avLst/>
          </a:prstGeom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</a:pPr>
            <a:r>
              <a:rPr lang="en-US" sz="2800" b="1" spc="50" dirty="0" smtClean="0">
                <a:ln w="11430">
                  <a:solidFill>
                    <a:srgbClr val="00206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Time and </a:t>
            </a:r>
            <a:r>
              <a:rPr lang="en-US" sz="2800" b="1" spc="50" dirty="0" err="1" smtClean="0">
                <a:ln w="11430">
                  <a:solidFill>
                    <a:srgbClr val="00206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Frecuency</a:t>
            </a:r>
            <a:r>
              <a:rPr lang="en-US" sz="2800" b="1" spc="50" dirty="0" smtClean="0">
                <a:ln w="11430">
                  <a:solidFill>
                    <a:srgbClr val="00206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 Laboratory</a:t>
            </a:r>
            <a:endParaRPr lang="es-ES" sz="2800" b="1" spc="50" dirty="0">
              <a:ln w="11430">
                <a:solidFill>
                  <a:srgbClr val="00206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askerville Old Face" pitchFamily="18" charset="0"/>
            </a:endParaRPr>
          </a:p>
        </p:txBody>
      </p:sp>
      <p:pic>
        <p:nvPicPr>
          <p:cNvPr id="4" name="3 Imagen" descr="LOGO IBME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1816" y="0"/>
            <a:ext cx="872184" cy="1007523"/>
          </a:xfrm>
          <a:prstGeom prst="rect">
            <a:avLst/>
          </a:prstGeom>
        </p:spPr>
      </p:pic>
      <p:pic>
        <p:nvPicPr>
          <p:cNvPr id="117762" name="Picture 2" descr="C:\Documents and Settings\FRANKLIN\Escritorio\IBMETRO\MI PC\tiempo y frecuencia\pictures arrive T&amp;F system\DSC_0310.jpg"/>
          <p:cNvPicPr>
            <a:picLocks noChangeAspect="1" noChangeArrowheads="1"/>
          </p:cNvPicPr>
          <p:nvPr/>
        </p:nvPicPr>
        <p:blipFill>
          <a:blip r:embed="rId3"/>
          <a:srcRect t="15221" b="20458"/>
          <a:stretch>
            <a:fillRect/>
          </a:stretch>
        </p:blipFill>
        <p:spPr bwMode="auto">
          <a:xfrm>
            <a:off x="2428860" y="1428736"/>
            <a:ext cx="4506803" cy="51534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42910" y="714356"/>
            <a:ext cx="4993675" cy="523220"/>
          </a:xfrm>
          <a:prstGeom prst="rect">
            <a:avLst/>
          </a:prstGeom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</a:pPr>
            <a:r>
              <a:rPr lang="en-US" sz="2800" b="1" spc="50" dirty="0" smtClean="0">
                <a:ln w="11430">
                  <a:solidFill>
                    <a:srgbClr val="00206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Time and </a:t>
            </a:r>
            <a:r>
              <a:rPr lang="en-US" sz="2800" b="1" spc="50" dirty="0" err="1" smtClean="0">
                <a:ln w="11430">
                  <a:solidFill>
                    <a:srgbClr val="00206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Frecuency</a:t>
            </a:r>
            <a:r>
              <a:rPr lang="en-US" sz="2800" b="1" spc="50" dirty="0" smtClean="0">
                <a:ln w="11430">
                  <a:solidFill>
                    <a:srgbClr val="00206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 Laboratory</a:t>
            </a:r>
            <a:endParaRPr lang="es-ES" sz="2800" b="1" spc="50" dirty="0">
              <a:ln w="11430">
                <a:solidFill>
                  <a:srgbClr val="00206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askerville Old Face" pitchFamily="18" charset="0"/>
            </a:endParaRPr>
          </a:p>
        </p:txBody>
      </p:sp>
      <p:pic>
        <p:nvPicPr>
          <p:cNvPr id="4" name="3 Imagen" descr="LOGO IBME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1816" y="0"/>
            <a:ext cx="872184" cy="1007523"/>
          </a:xfrm>
          <a:prstGeom prst="rect">
            <a:avLst/>
          </a:prstGeom>
        </p:spPr>
      </p:pic>
      <p:pic>
        <p:nvPicPr>
          <p:cNvPr id="118787" name="Picture 3" descr="C:\Documents and Settings\FRANKLIN\Escritorio\IBMETRO\MI PC\tiempo y frecuencia\pictures arrive T&amp;F system\DSC_0323.jpg"/>
          <p:cNvPicPr>
            <a:picLocks noChangeAspect="1" noChangeArrowheads="1"/>
          </p:cNvPicPr>
          <p:nvPr/>
        </p:nvPicPr>
        <p:blipFill>
          <a:blip r:embed="rId3"/>
          <a:srcRect t="14510" b="9587"/>
          <a:stretch>
            <a:fillRect/>
          </a:stretch>
        </p:blipFill>
        <p:spPr bwMode="auto">
          <a:xfrm>
            <a:off x="2786050" y="1571612"/>
            <a:ext cx="3600000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42910" y="714356"/>
            <a:ext cx="4993675" cy="523220"/>
          </a:xfrm>
          <a:prstGeom prst="rect">
            <a:avLst/>
          </a:prstGeom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</a:pPr>
            <a:r>
              <a:rPr lang="en-US" sz="2800" b="1" spc="50" dirty="0" smtClean="0">
                <a:ln w="11430">
                  <a:solidFill>
                    <a:srgbClr val="00206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Time and </a:t>
            </a:r>
            <a:r>
              <a:rPr lang="en-US" sz="2800" b="1" spc="50" dirty="0" err="1" smtClean="0">
                <a:ln w="11430">
                  <a:solidFill>
                    <a:srgbClr val="00206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Frecuency</a:t>
            </a:r>
            <a:r>
              <a:rPr lang="en-US" sz="2800" b="1" spc="50" dirty="0" smtClean="0">
                <a:ln w="11430">
                  <a:solidFill>
                    <a:srgbClr val="00206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 Laboratory</a:t>
            </a:r>
            <a:endParaRPr lang="es-ES" sz="2800" b="1" spc="50" dirty="0">
              <a:ln w="11430">
                <a:solidFill>
                  <a:srgbClr val="00206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askerville Old Face" pitchFamily="18" charset="0"/>
            </a:endParaRPr>
          </a:p>
        </p:txBody>
      </p:sp>
      <p:pic>
        <p:nvPicPr>
          <p:cNvPr id="4" name="3 Imagen" descr="LOGO IBME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1816" y="0"/>
            <a:ext cx="872184" cy="1007523"/>
          </a:xfrm>
          <a:prstGeom prst="rect">
            <a:avLst/>
          </a:prstGeom>
        </p:spPr>
      </p:pic>
      <p:pic>
        <p:nvPicPr>
          <p:cNvPr id="118786" name="Picture 2" descr="C:\Documents and Settings\FRANKLIN\Escritorio\IBMETRO\MI PC\tiempo y frecuencia\pictures arrive T&amp;F system\DSC_032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2285992"/>
            <a:ext cx="6400000" cy="360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42910" y="714356"/>
            <a:ext cx="4993675" cy="523220"/>
          </a:xfrm>
          <a:prstGeom prst="rect">
            <a:avLst/>
          </a:prstGeom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</a:pPr>
            <a:r>
              <a:rPr lang="en-US" sz="2800" b="1" spc="50" dirty="0" smtClean="0">
                <a:ln w="11430">
                  <a:solidFill>
                    <a:srgbClr val="00206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Time and </a:t>
            </a:r>
            <a:r>
              <a:rPr lang="en-US" sz="2800" b="1" spc="50" dirty="0" err="1" smtClean="0">
                <a:ln w="11430">
                  <a:solidFill>
                    <a:srgbClr val="00206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Frecuency</a:t>
            </a:r>
            <a:r>
              <a:rPr lang="en-US" sz="2800" b="1" spc="50" dirty="0" smtClean="0">
                <a:ln w="11430">
                  <a:solidFill>
                    <a:srgbClr val="00206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 Laboratory</a:t>
            </a:r>
            <a:endParaRPr lang="es-ES" sz="2800" b="1" spc="50" dirty="0">
              <a:ln w="11430">
                <a:solidFill>
                  <a:srgbClr val="00206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askerville Old Face" pitchFamily="18" charset="0"/>
            </a:endParaRPr>
          </a:p>
        </p:txBody>
      </p:sp>
      <p:pic>
        <p:nvPicPr>
          <p:cNvPr id="4" name="3 Imagen" descr="LOGO IBME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1816" y="0"/>
            <a:ext cx="872184" cy="1007523"/>
          </a:xfrm>
          <a:prstGeom prst="rect">
            <a:avLst/>
          </a:prstGeom>
        </p:spPr>
      </p:pic>
      <p:pic>
        <p:nvPicPr>
          <p:cNvPr id="5" name="4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643050"/>
            <a:ext cx="814393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42910" y="714356"/>
            <a:ext cx="4993675" cy="523220"/>
          </a:xfrm>
          <a:prstGeom prst="rect">
            <a:avLst/>
          </a:prstGeom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</a:pPr>
            <a:r>
              <a:rPr lang="en-US" sz="2800" b="1" spc="50" dirty="0" smtClean="0">
                <a:ln w="11430">
                  <a:solidFill>
                    <a:srgbClr val="00206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Time and </a:t>
            </a:r>
            <a:r>
              <a:rPr lang="en-US" sz="2800" b="1" spc="50" dirty="0" err="1" smtClean="0">
                <a:ln w="11430">
                  <a:solidFill>
                    <a:srgbClr val="00206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Frecuency</a:t>
            </a:r>
            <a:r>
              <a:rPr lang="en-US" sz="2800" b="1" spc="50" dirty="0" smtClean="0">
                <a:ln w="11430">
                  <a:solidFill>
                    <a:srgbClr val="00206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 Laboratory</a:t>
            </a:r>
            <a:endParaRPr lang="es-ES" sz="2800" b="1" spc="50" dirty="0">
              <a:ln w="11430">
                <a:solidFill>
                  <a:srgbClr val="00206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71472" y="1845784"/>
            <a:ext cx="82153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Baskerville Old Face" pitchFamily="18" charset="0"/>
              </a:rPr>
              <a:t>I will work with the Time and Frequency CENAM’s team,  in a internship for about one month</a:t>
            </a:r>
          </a:p>
          <a:p>
            <a:pPr algn="just"/>
            <a:endParaRPr lang="en-US" sz="2400" b="1" dirty="0" smtClean="0">
              <a:solidFill>
                <a:srgbClr val="002060"/>
              </a:solidFill>
              <a:latin typeface="Baskerville Old Face" pitchFamily="18" charset="0"/>
            </a:endParaRPr>
          </a:p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Baskerville Old Face" pitchFamily="18" charset="0"/>
              </a:rPr>
              <a:t>We would want to turn on the system on December</a:t>
            </a:r>
          </a:p>
          <a:p>
            <a:pPr algn="just"/>
            <a:endParaRPr lang="en-US" sz="2400" b="1" dirty="0" smtClean="0">
              <a:solidFill>
                <a:srgbClr val="002060"/>
              </a:solidFill>
              <a:latin typeface="Baskerville Old Face" pitchFamily="18" charset="0"/>
            </a:endParaRPr>
          </a:p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Baskerville Old Face" pitchFamily="18" charset="0"/>
              </a:rPr>
              <a:t>At the first time we will disseminate the time by our web page, after that we want to disseminate with a NTP server.</a:t>
            </a:r>
          </a:p>
          <a:p>
            <a:pPr algn="just"/>
            <a:endParaRPr lang="en-US" sz="2400" b="1" dirty="0" smtClean="0">
              <a:solidFill>
                <a:srgbClr val="002060"/>
              </a:solidFill>
              <a:latin typeface="Baskerville Old Face" pitchFamily="18" charset="0"/>
            </a:endParaRPr>
          </a:p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Baskerville Old Face" pitchFamily="18" charset="0"/>
              </a:rPr>
              <a:t>We are thinking to buy the S250 or S350 SYMMETRICON NTP Server.</a:t>
            </a:r>
          </a:p>
        </p:txBody>
      </p:sp>
      <p:pic>
        <p:nvPicPr>
          <p:cNvPr id="4" name="3 Imagen" descr="LOGO IBMET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1816" y="0"/>
            <a:ext cx="872184" cy="10075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just">
          <a:defRPr sz="2400" b="1" dirty="0" smtClean="0">
            <a:solidFill>
              <a:srgbClr val="002060"/>
            </a:solidFill>
            <a:latin typeface="Baskerville Old Face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iajes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1229</TotalTime>
  <Words>204</Words>
  <Application>Microsoft Office PowerPoint</Application>
  <PresentationFormat>On-screen Show (4:3)</PresentationFormat>
  <Paragraphs>50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Viajes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Franklin David Espejo Alcazar</dc:creator>
  <cp:lastModifiedBy>Lombardi, Michael</cp:lastModifiedBy>
  <cp:revision>155</cp:revision>
  <dcterms:created xsi:type="dcterms:W3CDTF">2010-03-25T01:00:22Z</dcterms:created>
  <dcterms:modified xsi:type="dcterms:W3CDTF">2012-10-22T20:31:57Z</dcterms:modified>
</cp:coreProperties>
</file>