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73" r:id="rId3"/>
    <p:sldId id="271" r:id="rId4"/>
    <p:sldId id="272" r:id="rId5"/>
    <p:sldId id="285" r:id="rId6"/>
    <p:sldId id="263" r:id="rId7"/>
    <p:sldId id="274" r:id="rId8"/>
    <p:sldId id="295" r:id="rId9"/>
    <p:sldId id="300" r:id="rId10"/>
    <p:sldId id="279" r:id="rId11"/>
    <p:sldId id="257" r:id="rId12"/>
    <p:sldId id="281" r:id="rId13"/>
    <p:sldId id="286" r:id="rId14"/>
    <p:sldId id="284" r:id="rId15"/>
    <p:sldId id="296" r:id="rId16"/>
    <p:sldId id="280" r:id="rId17"/>
    <p:sldId id="259" r:id="rId18"/>
    <p:sldId id="291" r:id="rId19"/>
    <p:sldId id="289" r:id="rId20"/>
    <p:sldId id="275" r:id="rId21"/>
    <p:sldId id="297" r:id="rId22"/>
    <p:sldId id="299" r:id="rId23"/>
    <p:sldId id="287" r:id="rId24"/>
    <p:sldId id="288" r:id="rId25"/>
    <p:sldId id="293" r:id="rId26"/>
    <p:sldId id="294" r:id="rId27"/>
    <p:sldId id="264" r:id="rId28"/>
    <p:sldId id="269" r:id="rId29"/>
    <p:sldId id="292" r:id="rId30"/>
    <p:sldId id="266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0" autoAdjust="0"/>
  </p:normalViewPr>
  <p:slideViewPr>
    <p:cSldViewPr>
      <p:cViewPr>
        <p:scale>
          <a:sx n="75" d="100"/>
          <a:sy n="75" d="100"/>
        </p:scale>
        <p:origin x="-2028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5D04-3612-4A75-B95E-66C74C1E456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7556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A622A-2DAA-4F2D-A06A-027BD20C11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6526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D9F8-A8EA-4A8D-9615-7B3D7E28DE2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1270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82CE1-4EC2-4884-B7B4-46B14D462D4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5836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35DA-A5A5-4B01-9796-C1EF942A98D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81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17822-515C-4D40-B67C-0F6C32E49C7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272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E306-DB17-44A5-B280-0DA5FF0DF74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5378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7B729-BC3E-442A-BE26-EDEA0DF7C12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9535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8BFC7-37AB-49E6-9783-D7A6783DDB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233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3D767-92E9-487B-A364-7E36381B526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927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648D6-B346-4B59-8076-A640898CBD7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23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1962BBB-B771-4801-9332-3D0B053F15E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1699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solis@cenameporg.p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oraexacta.cenamep.org.pa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08962" cy="2519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CENAMEP AIP: Time and Frequency Laboratory current status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221163"/>
            <a:ext cx="7416800" cy="16557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Raul Fernando Solis Betancur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rsolis@cenameporg.pa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Queretaro, 2012.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5818188"/>
            <a:ext cx="10541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693737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Reference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3743325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Two low performance Cesium clocks.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DC batteries, UPS and power generator (backup for 3 days)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TTS-2 and SIMTFN System.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Phase and Frequency Offset Generator with the master clock for UTC and SIMT local realization.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Comparison and traceability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730750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UTC (Circular T CCTF-K001.UTC since October 2003). World key comparison.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SIMTFN (and the SIMT) since December 2005. Regional comparison.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Phase measurement system since December 2009. Local comparison.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UTC(CNMP) and SIMT(CNMP)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5589588"/>
            <a:ext cx="8393112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Data since 2010/04/23 to 2012/07/31.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82804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8208962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Local comparison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5589588"/>
            <a:ext cx="7959725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Data since 2010/02/3 to 2012/08/30.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UTC(CNMP) and </a:t>
            </a:r>
            <a:r>
              <a:rPr lang="es-E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UTCr</a:t>
            </a: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(CNMP)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5661025"/>
            <a:ext cx="8393112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Data since 2012/01/30 to 2012/08/30.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4313"/>
            <a:ext cx="8507413" cy="1270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Secondary Laboratory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229600" cy="494665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Objectives:</a:t>
            </a:r>
          </a:p>
          <a:p>
            <a:pPr lvl="1" eaLnBrk="1" hangingPunct="1"/>
            <a:r>
              <a:rPr lang="en-US" sz="3200" smtClean="0"/>
              <a:t>Provide calibration in T&amp;F services with traceability under the ISO 17025.</a:t>
            </a:r>
          </a:p>
          <a:p>
            <a:pPr lvl="1" eaLnBrk="1" hangingPunct="1"/>
            <a:r>
              <a:rPr lang="en-US" sz="3200" smtClean="0"/>
              <a:t>Development of new calibration method (seeking to low the calibration costs)</a:t>
            </a:r>
          </a:p>
          <a:p>
            <a:pPr lvl="1" eaLnBrk="1" hangingPunct="1"/>
            <a:r>
              <a:rPr lang="en-US" sz="3200" smtClean="0"/>
              <a:t>Training and knowledge calibration transfer.</a:t>
            </a:r>
          </a:p>
          <a:p>
            <a:pPr lvl="1" eaLnBrk="1" hangingPunct="1"/>
            <a:r>
              <a:rPr lang="en-US" sz="3200" smtClean="0"/>
              <a:t>Increase the income of the laboratory.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4313"/>
            <a:ext cx="8507413" cy="1270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Equipment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091112"/>
          </a:xfrm>
        </p:spPr>
        <p:txBody>
          <a:bodyPr/>
          <a:lstStyle/>
          <a:p>
            <a:pPr eaLnBrk="1" hangingPunct="1"/>
            <a:r>
              <a:rPr lang="en-US" sz="3200" smtClean="0"/>
              <a:t>Two universal counters.</a:t>
            </a:r>
          </a:p>
          <a:p>
            <a:pPr eaLnBrk="1" hangingPunct="1"/>
            <a:r>
              <a:rPr lang="en-US" sz="3200" smtClean="0"/>
              <a:t>Time and Frequency Processing Card.</a:t>
            </a:r>
          </a:p>
          <a:p>
            <a:pPr eaLnBrk="1" hangingPunct="1"/>
            <a:r>
              <a:rPr lang="en-US" sz="3200" smtClean="0"/>
              <a:t>Two optical tachometer.</a:t>
            </a:r>
          </a:p>
          <a:p>
            <a:pPr eaLnBrk="1" hangingPunct="1"/>
            <a:r>
              <a:rPr lang="en-US" sz="3200" smtClean="0"/>
              <a:t>Two signal generators.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200" smtClean="0"/>
              <a:t>One oscilloscope.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200" smtClean="0"/>
              <a:t>Auxiliary equipment (environmental sensors, signal mixers and LP filters).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200" smtClean="0"/>
              <a:t>PC with software for the process automation.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507413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services acknowledge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60425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Included CMC in the Time and Frequency area: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MIT: Time interval meters (2006).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MFAO: Optical coupling frequency meters (2006).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OSC: Oscillators (2011).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SSF: Signal Frequency Synthesizer (2011).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CF: Frequency counters (2011).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/>
              <a:t>In 2011, the original first CMC were evaluated for his vitality.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507413" cy="13017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services acknowledge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Services accredited in 2007: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MIT: Time interval meters.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MFAO: Optical coupling frequency meters.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MFAM: Mechanical coupling frequency 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GFR: rotation frequency generators.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/>
              <a:t>Funding cuts and bureaucratic problems caused the suspension of the evaluation in 2012.  For this reason we lost the accreditation.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Measurement capabilities</a:t>
            </a:r>
            <a:endParaRPr lang="en-US" sz="4000" dirty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006475"/>
            <a:ext cx="7704137" cy="5735638"/>
          </a:xfrm>
          <a:noFill/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 of the Laboratory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2002 - April: Acquisition of the two Cesium clocks.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2003 - October: Starting of the report to the BIPM and the beginning of the UTC(CNMP).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2005 - December: Incorporation to the common view system started by NORAMED.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2006 - August: First CMC included in the BIPM database.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218238"/>
            <a:ext cx="6492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Knowledge transfer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040312"/>
          </a:xfrm>
        </p:spPr>
        <p:txBody>
          <a:bodyPr/>
          <a:lstStyle/>
          <a:p>
            <a:pPr eaLnBrk="1" hangingPunct="1"/>
            <a:r>
              <a:rPr lang="en-US" sz="3200" smtClean="0"/>
              <a:t>The laboratory transfer his knowledge with courses and trainings:</a:t>
            </a:r>
          </a:p>
          <a:p>
            <a:pPr marL="742950" lvl="1" indent="-285750" eaLnBrk="1" hangingPunct="1"/>
            <a:r>
              <a:rPr lang="en-US" sz="3200" smtClean="0"/>
              <a:t>Clinical centrifuges, optical and mechanical tachometers calibrations.</a:t>
            </a:r>
          </a:p>
          <a:p>
            <a:pPr marL="742950" lvl="1" indent="-285750" eaLnBrk="1" hangingPunct="1"/>
            <a:r>
              <a:rPr lang="en-US" sz="3200" smtClean="0"/>
              <a:t>Introduction to the time and frequency metrology.</a:t>
            </a:r>
          </a:p>
          <a:p>
            <a:pPr marL="742950" lvl="1" indent="-285750" eaLnBrk="1" hangingPunct="1"/>
            <a:r>
              <a:rPr lang="en-US" sz="3200" smtClean="0"/>
              <a:t>Introduction to the measurement uncertainty estimation (GUM).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4313"/>
            <a:ext cx="8229600" cy="1270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Dissemination Laboratory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229600" cy="2808288"/>
          </a:xfrm>
        </p:spPr>
        <p:txBody>
          <a:bodyPr/>
          <a:lstStyle/>
          <a:p>
            <a:pPr eaLnBrk="1" hangingPunct="1"/>
            <a:r>
              <a:rPr lang="en-US" sz="3200" smtClean="0"/>
              <a:t>Objectives:</a:t>
            </a:r>
          </a:p>
          <a:p>
            <a:pPr lvl="1" eaLnBrk="1" hangingPunct="1"/>
            <a:r>
              <a:rPr lang="en-US" sz="3200" smtClean="0"/>
              <a:t>Dissemination of the UTC(CNMP) in the time magnitude.</a:t>
            </a:r>
          </a:p>
          <a:p>
            <a:pPr lvl="1" eaLnBrk="1" hangingPunct="1"/>
            <a:r>
              <a:rPr lang="en-US" sz="3200" smtClean="0"/>
              <a:t>Development </a:t>
            </a:r>
          </a:p>
          <a:p>
            <a:pPr lvl="1" eaLnBrk="1" hangingPunct="1"/>
            <a:r>
              <a:rPr lang="en-US" sz="3200" smtClean="0"/>
              <a:t>Increase the income of the laboratory.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68363"/>
            <a:ext cx="7704138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188913"/>
            <a:ext cx="82296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Structure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4313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Equipment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091112"/>
          </a:xfrm>
        </p:spPr>
        <p:txBody>
          <a:bodyPr/>
          <a:lstStyle/>
          <a:p>
            <a:pPr eaLnBrk="1" hangingPunct="1"/>
            <a:r>
              <a:rPr lang="en-US" sz="3200" smtClean="0"/>
              <a:t>Two NTP server synchronized to the 1 PPS with a 10 MHz signal for backup.</a:t>
            </a:r>
          </a:p>
          <a:p>
            <a:pPr eaLnBrk="1" hangingPunct="1"/>
            <a:r>
              <a:rPr lang="en-US" sz="3200" smtClean="0"/>
              <a:t>One Web server synchronized with the NTP server.</a:t>
            </a:r>
          </a:p>
          <a:p>
            <a:pPr eaLnBrk="1" hangingPunct="1"/>
            <a:r>
              <a:rPr lang="en-US" sz="3200" smtClean="0"/>
              <a:t>Three time server by voice synchronized with the NTP server and the 1 PPS from the UTC(CNMP).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Web Clock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358187" cy="5072063"/>
          </a:xfrm>
        </p:spPr>
        <p:txBody>
          <a:bodyPr/>
          <a:lstStyle/>
          <a:p>
            <a:pPr eaLnBrk="1" hangingPunct="1"/>
            <a:r>
              <a:rPr lang="en-US" sz="3200" smtClean="0">
                <a:hlinkClick r:id="rId2"/>
              </a:rPr>
              <a:t>http://horaexacta.cenamep.org.pa/</a:t>
            </a:r>
            <a:endParaRPr lang="en-US" sz="3200" smtClean="0"/>
          </a:p>
          <a:p>
            <a:pPr eaLnBrk="1" hangingPunct="1"/>
            <a:r>
              <a:rPr lang="en-US" sz="3200" smtClean="0">
                <a:cs typeface="Arial" charset="0"/>
              </a:rPr>
              <a:t>Near of 640 000 visits since 2007 to December 2011.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18,5% of the user not use Java.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5713 visits were from smart phones.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The countries with more visits (in order of visits): Colombia, Canada, United States, Spain, Venezuela and Mexico.</a:t>
            </a:r>
            <a:endParaRPr lang="en-US" sz="3200" smtClean="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 by Voice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358187" cy="5072063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Analog access calling: (+507) 517-3201, 517-3202 and 517-3203.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Three systems were developed by the CENAM based in a own project.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The system is a desktop pc, a software program that control the sound files and the time, a NTP client program and the 1PPS signal to keep running the hour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Near of 5400 callings since March 2009 to December 2011</a:t>
            </a:r>
            <a:r>
              <a:rPr lang="en-US" sz="3200" smtClean="0"/>
              <a:t>.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Network synchronization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358187" cy="5072063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NTP synchronization.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35 (government and private) institutions use the service.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Near of 7,4 millions of synchronization request each 5 minutes (since 2009 to December 2011).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Financial companies, governmental organism and logistic companies generated the major of the request.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Laboratory weakness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49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Only 2 cesium clocks (10 years).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TTS-2 had 10 years of continued working.  The TTS-2 is discontinued.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Physical space and electrical capabilities are limited.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The accreditations of the past review services were loss.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Only 2 people to 5 laboratories limit the time for investigation and development of new methods, standards and improvements.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Future works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81075"/>
            <a:ext cx="8318500" cy="5233988"/>
          </a:xfrm>
        </p:spPr>
        <p:txBody>
          <a:bodyPr/>
          <a:lstStyle/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Fully automation of the report process to the BIPM (monthly and weekly files).</a:t>
            </a:r>
          </a:p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With the new cesium clock (maybe the arrival is in December or January) we need to update the software to ensure the comparison of the three clocks and their traceability.</a:t>
            </a:r>
          </a:p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The CENAMEP Time Scale.</a:t>
            </a:r>
          </a:p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Remote calibration of clocks and oscillators.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Future works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81075"/>
            <a:ext cx="8318500" cy="5233988"/>
          </a:xfrm>
        </p:spPr>
        <p:txBody>
          <a:bodyPr/>
          <a:lstStyle/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New time and frequency dissemination services to the electrical and telecommunication companies.</a:t>
            </a:r>
          </a:p>
          <a:p>
            <a:pPr marL="463550" indent="-228600"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A new national law about the Official Time for Panama (the actual law only cover the government institutions).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 of the Laboratory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From 2007 to 2009: Time dissemination services (Voice, Web Clock and NTP).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2009 - February: Declaration of the Time and Frequency National Standards based in the atomics clocks of the CENAMEP.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2009 - December: Implementation of the phase measurement system for the local comparison.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2010 - February: Beginning of the monthly report to the BIPM about local comparison.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2073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229600" cy="20161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PA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</a:t>
            </a:r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</a:t>
            </a:r>
            <a:r>
              <a:rPr lang="es-PA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es-ES" sz="138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 of the Laboratory</a:t>
            </a:r>
            <a:endParaRPr lang="es-E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2010 - June: Declaration of the UTC(CNMP) as the Official Time of the governmental institutions.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2011 - March: New UTC(CNMP) based in the master clock and the Phase and Frequency Offset Generator.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2011 - October: New CMC included in the BIPM database.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cs typeface="Arial" charset="0"/>
              </a:rPr>
              <a:t>2012 - January: Participation in the pilot project called rapid UTC, the UTCr.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Laboratory Staff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Arial" charset="0"/>
              </a:rPr>
              <a:t>Raul F. Solis B. Electronic Engineer. Since May 2006.</a:t>
            </a:r>
          </a:p>
          <a:p>
            <a:pPr eaLnBrk="1" hangingPunct="1"/>
            <a:r>
              <a:rPr lang="en-US" sz="3200" dirty="0" smtClean="0">
                <a:cs typeface="Arial" charset="0"/>
              </a:rPr>
              <a:t>Luis M. </a:t>
            </a:r>
            <a:r>
              <a:rPr lang="en-US" sz="3200" dirty="0" err="1" smtClean="0">
                <a:cs typeface="Arial" charset="0"/>
              </a:rPr>
              <a:t>Mojica</a:t>
            </a:r>
            <a:r>
              <a:rPr lang="en-US" sz="3200" dirty="0" smtClean="0">
                <a:cs typeface="Arial" charset="0"/>
              </a:rPr>
              <a:t> O. Electronic Engineer. Since May 2008.</a:t>
            </a:r>
          </a:p>
          <a:p>
            <a:pPr eaLnBrk="1" hangingPunct="1"/>
            <a:r>
              <a:rPr lang="en-US" sz="3200" dirty="0" smtClean="0">
                <a:cs typeface="Arial" charset="0"/>
              </a:rPr>
              <a:t>Actually two </a:t>
            </a:r>
            <a:r>
              <a:rPr lang="en-US" sz="3200" dirty="0" smtClean="0">
                <a:cs typeface="Arial" charset="0"/>
              </a:rPr>
              <a:t>metrologists </a:t>
            </a:r>
            <a:r>
              <a:rPr lang="en-US" sz="3200" dirty="0" smtClean="0">
                <a:cs typeface="Arial" charset="0"/>
              </a:rPr>
              <a:t>are working in the Time and Frequency Metrology and the Radiofrequency and Microwave Metrology.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>
              <a:cs typeface="Arial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Quality assessments conducted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Michael Lombardi – NIST (July 2005 and July 2011).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Dr. Jean Simon Boulanger – NRC (September 2005).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Dr. José Mauricio López – CENAM (October 2007 and November 2008).</a:t>
            </a:r>
          </a:p>
          <a:p>
            <a:pPr eaLnBrk="1" hangingPunct="1"/>
            <a:r>
              <a:rPr lang="en-US" sz="3200" smtClean="0">
                <a:cs typeface="Arial" charset="0"/>
              </a:rPr>
              <a:t>Dr. Ricardo José de Carvalho – ONRJ (August 2010).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766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and Frequency Laboratory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018087"/>
          </a:xfrm>
        </p:spPr>
        <p:txBody>
          <a:bodyPr/>
          <a:lstStyle/>
          <a:p>
            <a:pPr eaLnBrk="1" hangingPunct="1"/>
            <a:r>
              <a:rPr lang="en-US" sz="3200" smtClean="0">
                <a:cs typeface="Arial" charset="0"/>
              </a:rPr>
              <a:t>Actually is separated in three laboratories (only his quality system) meanwhile the new building is constructed (2014):</a:t>
            </a:r>
          </a:p>
          <a:p>
            <a:pPr lvl="1" eaLnBrk="1" hangingPunct="1"/>
            <a:r>
              <a:rPr lang="en-US" sz="3200" smtClean="0">
                <a:cs typeface="Arial" charset="0"/>
              </a:rPr>
              <a:t>Primary Laboratory.</a:t>
            </a:r>
          </a:p>
          <a:p>
            <a:pPr lvl="1" eaLnBrk="1" hangingPunct="1"/>
            <a:r>
              <a:rPr lang="en-US" sz="3200" smtClean="0">
                <a:cs typeface="Arial" charset="0"/>
              </a:rPr>
              <a:t>Secondary Laboratory.</a:t>
            </a:r>
          </a:p>
          <a:p>
            <a:pPr lvl="1" eaLnBrk="1" hangingPunct="1"/>
            <a:r>
              <a:rPr lang="en-US" sz="3200" smtClean="0">
                <a:cs typeface="Arial" charset="0"/>
              </a:rPr>
              <a:t>Dissemination Laboratory.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1139825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Primary Laboratory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1625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Arial" charset="0"/>
              </a:rPr>
              <a:t>Objectives:</a:t>
            </a:r>
          </a:p>
          <a:p>
            <a:pPr lvl="1" eaLnBrk="1" hangingPunct="1"/>
            <a:r>
              <a:rPr lang="en-US" sz="3200" dirty="0" smtClean="0">
                <a:cs typeface="Arial" charset="0"/>
              </a:rPr>
              <a:t>Maintenance of the National Time and Frequency Standards.</a:t>
            </a:r>
          </a:p>
          <a:p>
            <a:pPr lvl="1" eaLnBrk="1" hangingPunct="1"/>
            <a:r>
              <a:rPr lang="en-US" sz="3200" dirty="0" smtClean="0">
                <a:cs typeface="Arial" charset="0"/>
              </a:rPr>
              <a:t>Provide traceability through UTC(CNMP).</a:t>
            </a:r>
          </a:p>
          <a:p>
            <a:pPr lvl="1" eaLnBrk="1" hangingPunct="1"/>
            <a:r>
              <a:rPr lang="en-US" sz="3200" dirty="0" smtClean="0">
                <a:cs typeface="Arial" charset="0"/>
              </a:rPr>
              <a:t>Development of new methods or system to improve the UTC(CNMP).</a:t>
            </a:r>
          </a:p>
          <a:p>
            <a:pPr lvl="1" eaLnBrk="1" hangingPunct="1"/>
            <a:r>
              <a:rPr lang="en-US" sz="3200" dirty="0" smtClean="0">
                <a:cs typeface="Arial" charset="0"/>
              </a:rPr>
              <a:t>Provision of </a:t>
            </a:r>
            <a:r>
              <a:rPr lang="en-US" sz="3200" dirty="0" smtClean="0">
                <a:cs typeface="Arial" charset="0"/>
              </a:rPr>
              <a:t>the T&amp;F metrology.</a:t>
            </a:r>
          </a:p>
          <a:p>
            <a:pPr lvl="1" eaLnBrk="1" hangingPunct="1"/>
            <a:r>
              <a:rPr lang="en-US" sz="3200" dirty="0" smtClean="0">
                <a:cs typeface="Arial" charset="0"/>
              </a:rPr>
              <a:t>Support </a:t>
            </a:r>
            <a:r>
              <a:rPr lang="en-US" sz="3200" dirty="0" smtClean="0">
                <a:cs typeface="Arial" charset="0"/>
              </a:rPr>
              <a:t>other </a:t>
            </a:r>
            <a:r>
              <a:rPr lang="en-US" sz="3200" dirty="0" smtClean="0">
                <a:cs typeface="Arial" charset="0"/>
              </a:rPr>
              <a:t>metrology areas of CENAMEP.</a:t>
            </a:r>
          </a:p>
          <a:p>
            <a:pPr lvl="1" eaLnBrk="1" hangingPunct="1"/>
            <a:endParaRPr lang="en-US" sz="3200" dirty="0" smtClean="0">
              <a:cs typeface="Arial" charset="0"/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Structure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08050"/>
            <a:ext cx="6119813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4771</TotalTime>
  <Words>1152</Words>
  <Application>Microsoft Office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Garamond</vt:lpstr>
      <vt:lpstr>Wingdings</vt:lpstr>
      <vt:lpstr>Calibri</vt:lpstr>
      <vt:lpstr>Times New Roman</vt:lpstr>
      <vt:lpstr>Borde</vt:lpstr>
      <vt:lpstr>CENAMEP AIP: Time and Frequency Laboratory current status</vt:lpstr>
      <vt:lpstr>Development of the Laboratory</vt:lpstr>
      <vt:lpstr>Development of the Laboratory</vt:lpstr>
      <vt:lpstr>Development of the Laboratory</vt:lpstr>
      <vt:lpstr>Laboratory Staff</vt:lpstr>
      <vt:lpstr>Quality assessments conducted</vt:lpstr>
      <vt:lpstr>Time and Frequency Laboratory</vt:lpstr>
      <vt:lpstr>Primary Laboratory</vt:lpstr>
      <vt:lpstr>Structure</vt:lpstr>
      <vt:lpstr>Reference system</vt:lpstr>
      <vt:lpstr>Comparison and traceability</vt:lpstr>
      <vt:lpstr>UTC(CNMP) and SIMT(CNMP)</vt:lpstr>
      <vt:lpstr>Local comparison</vt:lpstr>
      <vt:lpstr>UTC(CNMP) and UTCr(CNMP)</vt:lpstr>
      <vt:lpstr>Secondary Laboratory</vt:lpstr>
      <vt:lpstr>Equipment</vt:lpstr>
      <vt:lpstr>Calibration services acknowledge</vt:lpstr>
      <vt:lpstr>Calibration services acknowledge</vt:lpstr>
      <vt:lpstr>Measurement capabilities</vt:lpstr>
      <vt:lpstr>Knowledge transfer</vt:lpstr>
      <vt:lpstr>Dissemination Laboratory</vt:lpstr>
      <vt:lpstr>PowerPoint Presentation</vt:lpstr>
      <vt:lpstr>Equipment</vt:lpstr>
      <vt:lpstr>Web Clock</vt:lpstr>
      <vt:lpstr>Time by Voice </vt:lpstr>
      <vt:lpstr>Network synchronization</vt:lpstr>
      <vt:lpstr>Laboratory weakness</vt:lpstr>
      <vt:lpstr>Future works</vt:lpstr>
      <vt:lpstr>Future works</vt:lpstr>
      <vt:lpstr>PowerPoint Presentation</vt:lpstr>
    </vt:vector>
  </TitlesOfParts>
  <Company>CENAMEP AIP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CENAMEP AIP: Time and Frequency Laboratory current status</dc:title>
  <dc:creator>Raúl Fernando Solís Betancur</dc:creator>
  <cp:lastModifiedBy>Lombardi, Michael</cp:lastModifiedBy>
  <cp:revision>245</cp:revision>
  <dcterms:created xsi:type="dcterms:W3CDTF">2008-01-29T16:16:11Z</dcterms:created>
  <dcterms:modified xsi:type="dcterms:W3CDTF">2012-10-09T17:12:39Z</dcterms:modified>
</cp:coreProperties>
</file>