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69" r:id="rId4"/>
    <p:sldId id="257" r:id="rId5"/>
    <p:sldId id="258" r:id="rId6"/>
    <p:sldId id="272" r:id="rId7"/>
    <p:sldId id="273" r:id="rId8"/>
    <p:sldId id="274" r:id="rId9"/>
    <p:sldId id="259" r:id="rId10"/>
    <p:sldId id="266" r:id="rId11"/>
    <p:sldId id="267" r:id="rId12"/>
    <p:sldId id="260" r:id="rId13"/>
    <p:sldId id="271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AD4FCE0-FD55-48FA-93CA-637E744716AD}" type="datetimeFigureOut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17D8222-8132-4D5C-84AE-558033671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03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2E9193FB-4039-4B4F-AE14-576D2DB3DBE7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0501B-709D-4D9F-A1E5-0B62C61C75FC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2E73-C067-4DDA-BAEE-174BE1122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C4E7-CB04-4DA2-B811-6C73521CC012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C3E6-C7B1-4A79-A555-DE9F3A8F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850830-C95B-49AB-B1CC-24619195CEE7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F38B-F35E-48F7-845A-5601F928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3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7" y="6172200"/>
            <a:ext cx="542073" cy="533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990600" y="6340475"/>
            <a:ext cx="1371600" cy="2889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ABBS - A. Michael</a:t>
            </a: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229600" y="6400800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C570-941D-4560-A25A-4C19E8BAF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43345B-CB22-47A0-8EF5-AF6792099D7D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9573-0763-4EF6-84ED-E41C07765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73B4-8374-445B-B1A9-24F127C17397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FF66-BE26-49D6-AF92-EBA0E1AAA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EDDF8C-C9D7-4C93-8561-7EE64C7E0B61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942E-B840-42A6-8474-CA4BA827B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8203-6661-48FB-8CFC-70F0940D1898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DF43-5FDC-4651-A166-3E023BB0A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065056-DA5B-4169-8911-96D07CE6B70A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D517-E6A4-4C11-B99C-649ADFBC8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AC1865-78D9-4E1F-ADC9-FDA765341D0F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A74B-C7C1-49BB-A6ED-F00E4C0B1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E077F7-81B3-4FE2-893E-4B09115ACEF8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A71F-DD6C-4138-A72A-9F11756F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34782-5F6D-4033-A5DA-1820F95E91FB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CD82DF-82E1-4660-B6D9-F38083E4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4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" TargetMode="External"/><Relationship Id="rId3" Type="http://schemas.openxmlformats.org/officeDocument/2006/relationships/hyperlink" Target="http://www.codexalimentarius.net/web/index_en.jsp" TargetMode="External"/><Relationship Id="rId7" Type="http://schemas.openxmlformats.org/officeDocument/2006/relationships/hyperlink" Target="http://www.iso.org/iso/en/ISOOnline.frontpage" TargetMode="External"/><Relationship Id="rId2" Type="http://schemas.openxmlformats.org/officeDocument/2006/relationships/hyperlink" Target="http://www.crosq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m-metrologia.org.br/" TargetMode="External"/><Relationship Id="rId5" Type="http://schemas.openxmlformats.org/officeDocument/2006/relationships/hyperlink" Target="http://www.fao.org/" TargetMode="External"/><Relationship Id="rId4" Type="http://schemas.openxmlformats.org/officeDocument/2006/relationships/hyperlink" Target="http://www.who.int/e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ANTIGUA &amp; BARBUDA </a:t>
            </a:r>
            <a:r>
              <a:rPr lang="en-US" dirty="0" err="1" smtClean="0"/>
              <a:t>sim</a:t>
            </a:r>
            <a:r>
              <a:rPr lang="en-US" dirty="0" smtClean="0"/>
              <a:t>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8991600" cy="9144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TFWG  Workshop &amp; Planning Meeting,</a:t>
            </a:r>
            <a:r>
              <a:rPr lang="en-US" dirty="0" smtClean="0"/>
              <a:t>  </a:t>
            </a:r>
            <a:r>
              <a:rPr lang="en-US" sz="2900" i="1" dirty="0" smtClean="0"/>
              <a:t>Querétaro, Mexico, October  15 – 17, 2012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381000"/>
            <a:ext cx="43672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038600" y="5610225"/>
            <a:ext cx="45656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by</a:t>
            </a:r>
          </a:p>
          <a:p>
            <a:pPr eaLnBrk="1" hangingPunct="1"/>
            <a:r>
              <a:rPr lang="en-US"/>
              <a:t> Alan Michael</a:t>
            </a:r>
          </a:p>
          <a:p>
            <a:pPr eaLnBrk="1" hangingPunct="1"/>
            <a:r>
              <a:rPr lang="en-US"/>
              <a:t>Standardization Officer</a:t>
            </a:r>
          </a:p>
          <a:p>
            <a:pPr eaLnBrk="1" hangingPunct="1"/>
            <a:r>
              <a:rPr lang="en-US"/>
              <a:t>Antigua and Barbuda Bureau of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 &amp; b bureau of standards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Membership in –</a:t>
            </a:r>
          </a:p>
          <a:p>
            <a:pPr lvl="2" eaLnBrk="1" hangingPunct="1"/>
            <a:r>
              <a:rPr lang="en-US" dirty="0" smtClean="0"/>
              <a:t> Caribbean Regional </a:t>
            </a:r>
            <a:r>
              <a:rPr lang="en-US" dirty="0" err="1" smtClean="0"/>
              <a:t>Organisation</a:t>
            </a:r>
            <a:r>
              <a:rPr lang="en-US" dirty="0" smtClean="0"/>
              <a:t> for Standards and Quality (</a:t>
            </a:r>
            <a:r>
              <a:rPr lang="en-US" dirty="0" smtClean="0">
                <a:hlinkClick r:id="rId2"/>
              </a:rPr>
              <a:t>CROSQ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>
                <a:hlinkClick r:id="rId3"/>
              </a:rPr>
              <a:t>Codex </a:t>
            </a:r>
            <a:r>
              <a:rPr lang="en-US" dirty="0" err="1" smtClean="0">
                <a:hlinkClick r:id="rId3"/>
              </a:rPr>
              <a:t>Alimentarius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WHO</a:t>
            </a:r>
            <a:r>
              <a:rPr lang="en-US" dirty="0" smtClean="0"/>
              <a:t>/</a:t>
            </a:r>
            <a:r>
              <a:rPr lang="en-US" dirty="0" smtClean="0">
                <a:hlinkClick r:id="rId5"/>
              </a:rPr>
              <a:t>FAO</a:t>
            </a:r>
            <a:r>
              <a:rPr lang="en-US" dirty="0" smtClean="0"/>
              <a:t>)Commission</a:t>
            </a:r>
          </a:p>
          <a:p>
            <a:pPr lvl="2" eaLnBrk="1" hangingPunct="1"/>
            <a:r>
              <a:rPr lang="en-US" dirty="0" smtClean="0"/>
              <a:t>Inter-American Metrology System (</a:t>
            </a:r>
            <a:r>
              <a:rPr lang="en-US" dirty="0" smtClean="0">
                <a:hlinkClick r:id="rId6"/>
              </a:rPr>
              <a:t>SIM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Subscriber Member of the International Organization for Standardization (</a:t>
            </a:r>
            <a:r>
              <a:rPr lang="en-US" dirty="0" smtClean="0">
                <a:hlinkClick r:id="rId7"/>
              </a:rPr>
              <a:t>ISO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Affiliate Member of the International </a:t>
            </a:r>
            <a:r>
              <a:rPr lang="en-US" dirty="0" err="1" smtClean="0"/>
              <a:t>Electrotechnical</a:t>
            </a:r>
            <a:r>
              <a:rPr lang="en-US" dirty="0" smtClean="0"/>
              <a:t> Commission (</a:t>
            </a:r>
            <a:r>
              <a:rPr lang="en-US" dirty="0" smtClean="0">
                <a:hlinkClick r:id="rId8"/>
              </a:rPr>
              <a:t>IEC</a:t>
            </a:r>
            <a:r>
              <a:rPr lang="en-US" dirty="0" smtClean="0"/>
              <a:t>).</a:t>
            </a:r>
          </a:p>
          <a:p>
            <a:pPr lvl="2" eaLnBrk="1" hangingPunct="1"/>
            <a:r>
              <a:rPr lang="en-US" dirty="0" smtClean="0"/>
              <a:t>National Inquiry Point for WTO TBT Agreement</a:t>
            </a:r>
          </a:p>
          <a:p>
            <a:pPr lvl="2" eaLnBrk="1" hangingPunct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CCF617-69B9-4C28-974A-294F6CF18E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 &amp; b bureau of standards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Metrology</a:t>
            </a:r>
          </a:p>
          <a:p>
            <a:pPr lvl="2" eaLnBrk="1" hangingPunct="1"/>
            <a:r>
              <a:rPr lang="en-US" dirty="0" smtClean="0"/>
              <a:t>Metrology Act – 2007 (passed 2008) </a:t>
            </a:r>
          </a:p>
          <a:p>
            <a:pPr lvl="2" eaLnBrk="1" hangingPunct="1"/>
            <a:r>
              <a:rPr lang="en-US" dirty="0" smtClean="0"/>
              <a:t>Regulations pending</a:t>
            </a:r>
          </a:p>
          <a:p>
            <a:pPr lvl="2" eaLnBrk="1" hangingPunct="1"/>
            <a:r>
              <a:rPr lang="en-US" dirty="0" smtClean="0"/>
              <a:t>Equipment available (mainly for Legal Metrology) but no Labs</a:t>
            </a:r>
          </a:p>
          <a:p>
            <a:pPr lvl="2" eaLnBrk="1" hangingPunct="1"/>
            <a:r>
              <a:rPr lang="en-US" dirty="0" smtClean="0"/>
              <a:t>2 x staff (Bureau 9 total) </a:t>
            </a:r>
          </a:p>
          <a:p>
            <a:pPr lvl="2" eaLnBrk="1" hangingPunct="1"/>
            <a:r>
              <a:rPr lang="en-US" dirty="0" smtClean="0"/>
              <a:t>Participating in SIM Time &amp; Frequency Network </a:t>
            </a:r>
            <a:br>
              <a:rPr lang="en-US" dirty="0" smtClean="0"/>
            </a:br>
            <a:r>
              <a:rPr lang="en-US" dirty="0" smtClean="0"/>
              <a:t>January 12, 2012</a:t>
            </a:r>
          </a:p>
          <a:p>
            <a:pPr lvl="2" eaLnBrk="1" hangingPunct="1"/>
            <a:r>
              <a:rPr lang="en-US" dirty="0" smtClean="0"/>
              <a:t>Metrication </a:t>
            </a:r>
            <a:r>
              <a:rPr lang="en-US" dirty="0" err="1" smtClean="0"/>
              <a:t>Programme</a:t>
            </a:r>
            <a:r>
              <a:rPr lang="en-US" dirty="0" smtClean="0"/>
              <a:t> re-launched October 2011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02676-8EA6-470B-A764-7642E9CAE3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4E3B30"/>
                </a:solidFill>
              </a:rPr>
              <a:t>Antigua &amp; </a:t>
            </a:r>
            <a:r>
              <a:rPr lang="en-US" sz="3200" dirty="0" err="1">
                <a:solidFill>
                  <a:srgbClr val="4E3B30"/>
                </a:solidFill>
              </a:rPr>
              <a:t>barbuda</a:t>
            </a:r>
            <a:r>
              <a:rPr lang="en-US" sz="3200" dirty="0">
                <a:solidFill>
                  <a:srgbClr val="4E3B30"/>
                </a:solidFill>
              </a:rPr>
              <a:t> – </a:t>
            </a:r>
            <a:r>
              <a:rPr lang="en-US" sz="3200" dirty="0" smtClean="0">
                <a:solidFill>
                  <a:srgbClr val="4E3B30"/>
                </a:solidFill>
              </a:rPr>
              <a:t>T &amp; F  metrology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Equipment donated by SIM – </a:t>
            </a:r>
            <a:r>
              <a:rPr lang="en-US" i="1" dirty="0" smtClean="0"/>
              <a:t>September, 2011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029" i="1" dirty="0" smtClean="0"/>
              <a:t>Installed January, 2012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029" sz="2000" i="1" dirty="0" smtClean="0"/>
              <a:t>Antigua Computer Technologies Internet Co-location Centre (due pending re-location of ABBS) – Computer/</a:t>
            </a:r>
            <a:r>
              <a:rPr lang="en-029" sz="2000" i="1" dirty="0" err="1" smtClean="0"/>
              <a:t>Telecomms</a:t>
            </a:r>
            <a:r>
              <a:rPr lang="en-029" sz="2000" i="1" dirty="0" smtClean="0"/>
              <a:t>/Internet Provider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"/>
              <a:defRPr/>
            </a:pPr>
            <a:r>
              <a:rPr lang="en-029" i="1" dirty="0" smtClean="0"/>
              <a:t>Administered remotely via Microsoft Remote Desktop &amp; </a:t>
            </a:r>
            <a:r>
              <a:rPr lang="en-029" i="1" dirty="0" err="1" smtClean="0"/>
              <a:t>Teamviewer</a:t>
            </a:r>
            <a:r>
              <a:rPr lang="en-029" i="1" dirty="0" smtClean="0"/>
              <a:t> Software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"/>
              <a:defRPr/>
            </a:pPr>
            <a:r>
              <a:rPr lang="en-029" i="1" dirty="0" smtClean="0"/>
              <a:t>No Services offered currently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6522C1-064E-404F-B0EB-D0C95FC9B9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solidFill>
                  <a:srgbClr val="4E3B30"/>
                </a:solidFill>
              </a:rPr>
              <a:t>Antigua &amp; </a:t>
            </a:r>
            <a:r>
              <a:rPr lang="en-US" sz="2900" dirty="0" err="1">
                <a:solidFill>
                  <a:srgbClr val="4E3B30"/>
                </a:solidFill>
              </a:rPr>
              <a:t>barbuda</a:t>
            </a:r>
            <a:r>
              <a:rPr lang="en-US" sz="2900" dirty="0">
                <a:solidFill>
                  <a:srgbClr val="4E3B30"/>
                </a:solidFill>
              </a:rPr>
              <a:t> – T &amp; F  metrology status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"/>
              <a:defRPr/>
            </a:pPr>
            <a:r>
              <a:rPr lang="en-029" i="1" dirty="0">
                <a:solidFill>
                  <a:srgbClr val="4E3B30"/>
                </a:solidFill>
              </a:rPr>
              <a:t>Issues/Problems: 1 to date</a:t>
            </a: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"/>
              <a:defRPr/>
            </a:pPr>
            <a:r>
              <a:rPr lang="en-029" sz="2000" i="1" dirty="0">
                <a:solidFill>
                  <a:srgbClr val="4E3B30"/>
                </a:solidFill>
              </a:rPr>
              <a:t>No Measurement uploads to SIM Servers June </a:t>
            </a:r>
            <a:r>
              <a:rPr lang="en-029" sz="2000" i="1" dirty="0" smtClean="0">
                <a:solidFill>
                  <a:srgbClr val="4E3B30"/>
                </a:solidFill>
              </a:rPr>
              <a:t>02 </a:t>
            </a:r>
            <a:r>
              <a:rPr lang="en-029" sz="2000" i="1" dirty="0">
                <a:solidFill>
                  <a:srgbClr val="4E3B30"/>
                </a:solidFill>
              </a:rPr>
              <a:t>– 15, 2012 (advised by NIST)</a:t>
            </a: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"/>
              <a:defRPr/>
            </a:pPr>
            <a:r>
              <a:rPr lang="en-029" sz="2000" i="1" dirty="0">
                <a:solidFill>
                  <a:srgbClr val="4E3B30"/>
                </a:solidFill>
              </a:rPr>
              <a:t> Uploads manually restarted (via remote control). Unsure of cause</a:t>
            </a:r>
            <a:r>
              <a:rPr lang="en-029" sz="2000" i="1" dirty="0" smtClean="0">
                <a:solidFill>
                  <a:srgbClr val="4E3B30"/>
                </a:solidFill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"/>
              <a:defRPr/>
            </a:pPr>
            <a:r>
              <a:rPr lang="en-029" i="1" dirty="0">
                <a:solidFill>
                  <a:srgbClr val="4E3B30"/>
                </a:solidFill>
              </a:rPr>
              <a:t>Milestones </a:t>
            </a:r>
            <a:endParaRPr lang="en-029" i="1" dirty="0" smtClean="0">
              <a:solidFill>
                <a:srgbClr val="4E3B30"/>
              </a:solidFill>
            </a:endParaRP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"/>
              <a:defRPr/>
            </a:pPr>
            <a:r>
              <a:rPr lang="en-029" sz="2000" i="1" dirty="0" smtClean="0">
                <a:solidFill>
                  <a:srgbClr val="4E3B30"/>
                </a:solidFill>
              </a:rPr>
              <a:t>Installation </a:t>
            </a:r>
            <a:r>
              <a:rPr lang="en-029" sz="2000" i="1" dirty="0">
                <a:solidFill>
                  <a:srgbClr val="4E3B30"/>
                </a:solidFill>
              </a:rPr>
              <a:t>of Software to steer Rubidium Standard to SIMT automatically by NIST (July </a:t>
            </a:r>
            <a:r>
              <a:rPr lang="en-029" sz="2000" i="1" dirty="0" smtClean="0">
                <a:solidFill>
                  <a:srgbClr val="4E3B30"/>
                </a:solidFill>
              </a:rPr>
              <a:t>13, </a:t>
            </a:r>
            <a:r>
              <a:rPr lang="en-029" sz="2000" i="1" dirty="0">
                <a:solidFill>
                  <a:srgbClr val="4E3B30"/>
                </a:solidFill>
              </a:rPr>
              <a:t>2012</a:t>
            </a:r>
            <a:r>
              <a:rPr lang="en-029" sz="2000" i="1" dirty="0" smtClean="0">
                <a:solidFill>
                  <a:srgbClr val="4E3B30"/>
                </a:solidFill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"/>
              <a:defRPr/>
            </a:pPr>
            <a:r>
              <a:rPr lang="en-029" sz="2000" i="1" dirty="0">
                <a:solidFill>
                  <a:srgbClr val="4E3B30"/>
                </a:solidFill>
              </a:rPr>
              <a:t>Manual steering no longer required &amp; working well</a:t>
            </a: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"/>
              <a:defRPr/>
            </a:pPr>
            <a:endParaRPr lang="en-029" sz="2000" i="1" dirty="0">
              <a:solidFill>
                <a:srgbClr val="4E3B3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"/>
              <a:defRPr/>
            </a:pPr>
            <a:endParaRPr lang="en-029" i="1" dirty="0">
              <a:solidFill>
                <a:srgbClr val="4E3B30"/>
              </a:solidFill>
            </a:endParaRPr>
          </a:p>
          <a:p>
            <a:pPr lvl="1"/>
            <a:endParaRPr lang="en-02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ABBS - A.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C570-941D-4560-A25A-4C19E8BAF8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>
                <a:solidFill>
                  <a:srgbClr val="4E3B30"/>
                </a:solidFill>
              </a:rPr>
              <a:t>Antigua &amp; </a:t>
            </a:r>
            <a:r>
              <a:rPr lang="en-US" sz="2900" dirty="0" err="1">
                <a:solidFill>
                  <a:srgbClr val="4E3B30"/>
                </a:solidFill>
              </a:rPr>
              <a:t>barbuda</a:t>
            </a:r>
            <a:r>
              <a:rPr lang="en-US" sz="2900" dirty="0">
                <a:solidFill>
                  <a:srgbClr val="4E3B30"/>
                </a:solidFill>
              </a:rPr>
              <a:t> – T &amp; F  metrology status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"/>
              <a:defRPr/>
            </a:pPr>
            <a:r>
              <a:rPr lang="en-029" i="1" dirty="0" smtClean="0">
                <a:solidFill>
                  <a:srgbClr val="4E3B30"/>
                </a:solidFill>
              </a:rPr>
              <a:t>Challenges</a:t>
            </a:r>
            <a:r>
              <a:rPr lang="en-029" i="1" dirty="0">
                <a:solidFill>
                  <a:srgbClr val="4E3B30"/>
                </a:solidFill>
              </a:rPr>
              <a:t>–</a:t>
            </a: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Char char=""/>
              <a:defRPr/>
            </a:pPr>
            <a:r>
              <a:rPr lang="en-029" sz="2000" i="1" dirty="0">
                <a:solidFill>
                  <a:srgbClr val="4E3B30"/>
                </a:solidFill>
              </a:rPr>
              <a:t>Awareness – Business / Industry / Government / Public </a:t>
            </a: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Char char=""/>
              <a:defRPr/>
            </a:pPr>
            <a:r>
              <a:rPr lang="en-029" sz="2000" i="1" dirty="0">
                <a:solidFill>
                  <a:srgbClr val="4E3B30"/>
                </a:solidFill>
              </a:rPr>
              <a:t>Finance to develop services</a:t>
            </a: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Char char=""/>
              <a:defRPr/>
            </a:pPr>
            <a:r>
              <a:rPr lang="en-029" sz="2000" i="1" dirty="0">
                <a:solidFill>
                  <a:srgbClr val="4E3B30"/>
                </a:solidFill>
              </a:rPr>
              <a:t>Human Resource  availability and competence</a:t>
            </a:r>
            <a:endParaRPr lang="en-US" sz="2000" dirty="0">
              <a:solidFill>
                <a:srgbClr val="4E3B3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F0A22E"/>
              </a:buClr>
              <a:buFont typeface="Wingdings 2" pitchFamily="18" charset="2"/>
              <a:buChar char=""/>
              <a:defRPr/>
            </a:pPr>
            <a:r>
              <a:rPr lang="en-029" i="1" dirty="0">
                <a:solidFill>
                  <a:srgbClr val="4E3B30"/>
                </a:solidFill>
              </a:rPr>
              <a:t>Future Plans </a:t>
            </a:r>
            <a:r>
              <a:rPr lang="en-029" sz="1300" i="1" dirty="0">
                <a:solidFill>
                  <a:srgbClr val="4E3B30"/>
                </a:solidFill>
              </a:rPr>
              <a:t>– </a:t>
            </a:r>
          </a:p>
          <a:p>
            <a:pPr lvl="2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Char char=""/>
              <a:defRPr/>
            </a:pPr>
            <a:r>
              <a:rPr lang="en-029" sz="2000" i="1" dirty="0">
                <a:solidFill>
                  <a:srgbClr val="4E3B30"/>
                </a:solidFill>
              </a:rPr>
              <a:t>Training, Develop Awareness Programmes, Establish and Distribute National Time, Develop &amp; Offer T &amp; F Calibration &amp; other services.</a:t>
            </a:r>
            <a:endParaRPr lang="en-US" sz="2000" dirty="0">
              <a:solidFill>
                <a:srgbClr val="4E3B30"/>
              </a:solidFill>
            </a:endParaRPr>
          </a:p>
          <a:p>
            <a:pPr marL="857250" lvl="2" indent="0" eaLnBrk="1" fontAlgn="auto" hangingPunct="1">
              <a:spcAft>
                <a:spcPts val="0"/>
              </a:spcAft>
              <a:buClr>
                <a:srgbClr val="F0A22E"/>
              </a:buClr>
              <a:buNone/>
              <a:defRPr/>
            </a:pPr>
            <a:endParaRPr lang="en-US" sz="2000" dirty="0">
              <a:solidFill>
                <a:srgbClr val="4E3B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ABBS - A.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C570-941D-4560-A25A-4C19E8BAF8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5400" dirty="0" smtClean="0"/>
              <a:t>Thank you for your attention!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E948D-87BE-4E02-8F0D-5026F34446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 smtClean="0"/>
              <a:t>contents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029" dirty="0" smtClean="0"/>
          </a:p>
          <a:p>
            <a:r>
              <a:rPr lang="en-029" dirty="0" smtClean="0"/>
              <a:t>Antigua &amp; Barbuda – Basic Info</a:t>
            </a:r>
          </a:p>
          <a:p>
            <a:endParaRPr lang="en-029" dirty="0" smtClean="0"/>
          </a:p>
          <a:p>
            <a:r>
              <a:rPr lang="en-029" dirty="0" smtClean="0"/>
              <a:t>Antigua &amp; Barbuda Bureau of Standards</a:t>
            </a:r>
          </a:p>
          <a:p>
            <a:endParaRPr lang="en-029" dirty="0" smtClean="0"/>
          </a:p>
          <a:p>
            <a:r>
              <a:rPr lang="en-029" dirty="0" smtClean="0"/>
              <a:t>A &amp; B Time &amp; Frequency Metrology Status</a:t>
            </a:r>
            <a:endParaRPr lang="en-02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ABBS - A.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C570-941D-4560-A25A-4C19E8BAF8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3B30"/>
                </a:solidFill>
              </a:rPr>
              <a:t>ANTIGUA &amp; Barbuda – Basic info</a:t>
            </a:r>
            <a:endParaRPr lang="en-02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ABBS - A.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C570-941D-4560-A25A-4C19E8BAF8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4648200"/>
          </a:xfrm>
        </p:spPr>
      </p:pic>
      <p:sp>
        <p:nvSpPr>
          <p:cNvPr id="12" name="Freeform 11"/>
          <p:cNvSpPr/>
          <p:nvPr/>
        </p:nvSpPr>
        <p:spPr>
          <a:xfrm>
            <a:off x="7111407" y="3778942"/>
            <a:ext cx="164968" cy="225350"/>
          </a:xfrm>
          <a:custGeom>
            <a:avLst/>
            <a:gdLst>
              <a:gd name="connsiteX0" fmla="*/ 82451 w 164968"/>
              <a:gd name="connsiteY0" fmla="*/ 4334 h 225350"/>
              <a:gd name="connsiteX1" fmla="*/ 82451 w 164968"/>
              <a:gd name="connsiteY1" fmla="*/ 4334 h 225350"/>
              <a:gd name="connsiteX2" fmla="*/ 30447 w 164968"/>
              <a:gd name="connsiteY2" fmla="*/ 21668 h 225350"/>
              <a:gd name="connsiteX3" fmla="*/ 13112 w 164968"/>
              <a:gd name="connsiteY3" fmla="*/ 39003 h 225350"/>
              <a:gd name="connsiteX4" fmla="*/ 4445 w 164968"/>
              <a:gd name="connsiteY4" fmla="*/ 65005 h 225350"/>
              <a:gd name="connsiteX5" fmla="*/ 111 w 164968"/>
              <a:gd name="connsiteY5" fmla="*/ 78006 h 225350"/>
              <a:gd name="connsiteX6" fmla="*/ 8779 w 164968"/>
              <a:gd name="connsiteY6" fmla="*/ 177680 h 225350"/>
              <a:gd name="connsiteX7" fmla="*/ 17446 w 164968"/>
              <a:gd name="connsiteY7" fmla="*/ 195014 h 225350"/>
              <a:gd name="connsiteX8" fmla="*/ 30447 w 164968"/>
              <a:gd name="connsiteY8" fmla="*/ 203682 h 225350"/>
              <a:gd name="connsiteX9" fmla="*/ 56449 w 164968"/>
              <a:gd name="connsiteY9" fmla="*/ 212349 h 225350"/>
              <a:gd name="connsiteX10" fmla="*/ 69450 w 164968"/>
              <a:gd name="connsiteY10" fmla="*/ 216683 h 225350"/>
              <a:gd name="connsiteX11" fmla="*/ 104119 w 164968"/>
              <a:gd name="connsiteY11" fmla="*/ 225350 h 225350"/>
              <a:gd name="connsiteX12" fmla="*/ 130121 w 164968"/>
              <a:gd name="connsiteY12" fmla="*/ 221016 h 225350"/>
              <a:gd name="connsiteX13" fmla="*/ 138788 w 164968"/>
              <a:gd name="connsiteY13" fmla="*/ 195014 h 225350"/>
              <a:gd name="connsiteX14" fmla="*/ 143122 w 164968"/>
              <a:gd name="connsiteY14" fmla="*/ 160345 h 225350"/>
              <a:gd name="connsiteX15" fmla="*/ 151789 w 164968"/>
              <a:gd name="connsiteY15" fmla="*/ 134343 h 225350"/>
              <a:gd name="connsiteX16" fmla="*/ 156123 w 164968"/>
              <a:gd name="connsiteY16" fmla="*/ 112675 h 225350"/>
              <a:gd name="connsiteX17" fmla="*/ 164790 w 164968"/>
              <a:gd name="connsiteY17" fmla="*/ 86673 h 225350"/>
              <a:gd name="connsiteX18" fmla="*/ 138788 w 164968"/>
              <a:gd name="connsiteY18" fmla="*/ 4334 h 225350"/>
              <a:gd name="connsiteX19" fmla="*/ 125787 w 164968"/>
              <a:gd name="connsiteY19" fmla="*/ 0 h 225350"/>
              <a:gd name="connsiteX20" fmla="*/ 82451 w 164968"/>
              <a:gd name="connsiteY20" fmla="*/ 4334 h 22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968" h="225350">
                <a:moveTo>
                  <a:pt x="82451" y="4334"/>
                </a:moveTo>
                <a:lnTo>
                  <a:pt x="82451" y="4334"/>
                </a:lnTo>
                <a:cubicBezTo>
                  <a:pt x="56839" y="10025"/>
                  <a:pt x="47304" y="7219"/>
                  <a:pt x="30447" y="21668"/>
                </a:cubicBezTo>
                <a:cubicBezTo>
                  <a:pt x="24242" y="26986"/>
                  <a:pt x="13112" y="39003"/>
                  <a:pt x="13112" y="39003"/>
                </a:cubicBezTo>
                <a:lnTo>
                  <a:pt x="4445" y="65005"/>
                </a:lnTo>
                <a:lnTo>
                  <a:pt x="111" y="78006"/>
                </a:lnTo>
                <a:cubicBezTo>
                  <a:pt x="1452" y="104825"/>
                  <a:pt x="-4195" y="147409"/>
                  <a:pt x="8779" y="177680"/>
                </a:cubicBezTo>
                <a:cubicBezTo>
                  <a:pt x="11324" y="183618"/>
                  <a:pt x="13310" y="190051"/>
                  <a:pt x="17446" y="195014"/>
                </a:cubicBezTo>
                <a:cubicBezTo>
                  <a:pt x="20780" y="199015"/>
                  <a:pt x="25687" y="201567"/>
                  <a:pt x="30447" y="203682"/>
                </a:cubicBezTo>
                <a:cubicBezTo>
                  <a:pt x="38796" y="207393"/>
                  <a:pt x="47782" y="209460"/>
                  <a:pt x="56449" y="212349"/>
                </a:cubicBezTo>
                <a:cubicBezTo>
                  <a:pt x="60783" y="213794"/>
                  <a:pt x="65018" y="215575"/>
                  <a:pt x="69450" y="216683"/>
                </a:cubicBezTo>
                <a:lnTo>
                  <a:pt x="104119" y="225350"/>
                </a:lnTo>
                <a:cubicBezTo>
                  <a:pt x="112786" y="223905"/>
                  <a:pt x="123508" y="226802"/>
                  <a:pt x="130121" y="221016"/>
                </a:cubicBezTo>
                <a:cubicBezTo>
                  <a:pt x="136997" y="215000"/>
                  <a:pt x="138788" y="195014"/>
                  <a:pt x="138788" y="195014"/>
                </a:cubicBezTo>
                <a:cubicBezTo>
                  <a:pt x="140233" y="183458"/>
                  <a:pt x="140682" y="171733"/>
                  <a:pt x="143122" y="160345"/>
                </a:cubicBezTo>
                <a:cubicBezTo>
                  <a:pt x="145036" y="151412"/>
                  <a:pt x="149997" y="143302"/>
                  <a:pt x="151789" y="134343"/>
                </a:cubicBezTo>
                <a:cubicBezTo>
                  <a:pt x="153234" y="127120"/>
                  <a:pt x="154185" y="119781"/>
                  <a:pt x="156123" y="112675"/>
                </a:cubicBezTo>
                <a:cubicBezTo>
                  <a:pt x="158527" y="103861"/>
                  <a:pt x="164790" y="86673"/>
                  <a:pt x="164790" y="86673"/>
                </a:cubicBezTo>
                <a:cubicBezTo>
                  <a:pt x="160945" y="28996"/>
                  <a:pt x="176945" y="28181"/>
                  <a:pt x="138788" y="4334"/>
                </a:cubicBezTo>
                <a:cubicBezTo>
                  <a:pt x="134914" y="1913"/>
                  <a:pt x="130121" y="1445"/>
                  <a:pt x="125787" y="0"/>
                </a:cubicBezTo>
                <a:lnTo>
                  <a:pt x="82451" y="4334"/>
                </a:lnTo>
                <a:close/>
              </a:path>
            </a:pathLst>
          </a:custGeom>
          <a:ln w="76200">
            <a:solidFill>
              <a:srgbClr val="FFFF00"/>
            </a:solidFill>
          </a:ln>
          <a:effectLst>
            <a:glow rad="177800">
              <a:schemeClr val="accent6">
                <a:satMod val="175000"/>
                <a:alpha val="67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15200" y="3352800"/>
            <a:ext cx="381000" cy="426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81800" y="301201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>
                <a:solidFill>
                  <a:srgbClr val="FF0000"/>
                </a:solidFill>
              </a:rPr>
              <a:t>Antigua &amp; Barbuda</a:t>
            </a:r>
            <a:endParaRPr lang="en-02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ANTIGUA &amp; Barbuda – Basic info</a:t>
            </a:r>
            <a:endParaRPr lang="en-US" dirty="0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810000" cy="4198938"/>
          </a:xfrm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514600"/>
            <a:ext cx="2927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57200" y="57912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279.72  sq km (108 sq miles)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707063" y="5791200"/>
            <a:ext cx="292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160.58 sq km (62 sq miles)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F72F3A-08B5-4FE8-A50D-C5F31AE104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Antigua &amp; </a:t>
            </a:r>
            <a:r>
              <a:rPr lang="en-US" dirty="0" err="1" smtClean="0"/>
              <a:t>barbuda</a:t>
            </a:r>
            <a:r>
              <a:rPr lang="en-US" dirty="0" smtClean="0"/>
              <a:t> – 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Population – 86,295 (2011 census)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Official Language – English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Exports –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petroleum </a:t>
            </a:r>
            <a:r>
              <a:rPr lang="en-US" dirty="0"/>
              <a:t>products 48%,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manufactures </a:t>
            </a:r>
            <a:r>
              <a:rPr lang="en-US" dirty="0"/>
              <a:t>23%,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machinery </a:t>
            </a:r>
            <a:r>
              <a:rPr lang="en-US" dirty="0"/>
              <a:t>and transport equipment 17%,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food </a:t>
            </a:r>
            <a:r>
              <a:rPr lang="en-US" dirty="0"/>
              <a:t>and live animals 4%,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other </a:t>
            </a:r>
            <a:r>
              <a:rPr lang="en-US" dirty="0"/>
              <a:t>8</a:t>
            </a:r>
            <a:r>
              <a:rPr lang="en-US" dirty="0" smtClean="0"/>
              <a:t>%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Industries – Tourism, Construction, Alcohol, others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GDP – EC$ 1.187 Billion (US$ 0.44 Billion)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477000"/>
            <a:ext cx="1371600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ABBS - A. Michael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C08913-FAB6-4CC4-AA88-893CF46935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029" dirty="0" smtClean="0"/>
              <a:t>365 beaches to choose from</a:t>
            </a:r>
            <a:endParaRPr lang="en-029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501996" cy="48013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ABBS - A.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C570-941D-4560-A25A-4C19E8BAF8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>
                <a:solidFill>
                  <a:srgbClr val="4E3B30"/>
                </a:solidFill>
              </a:rPr>
              <a:t>365 beaches to choose from</a:t>
            </a:r>
            <a:endParaRPr lang="en-029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534400" cy="46998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ABBS - A.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C570-941D-4560-A25A-4C19E8BAF8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>
                <a:solidFill>
                  <a:srgbClr val="4E3B30"/>
                </a:solidFill>
              </a:rPr>
              <a:t>365 beaches to choose from</a:t>
            </a:r>
            <a:endParaRPr lang="en-029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185"/>
            <a:ext cx="8305800" cy="464881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ABBS - A.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C570-941D-4560-A25A-4C19E8BAF8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&amp; b bureau of standards 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Antigua and Barbuda Bureau of Standards (ABBS) :</a:t>
            </a:r>
          </a:p>
          <a:p>
            <a:pPr lvl="1" eaLnBrk="1" hangingPunct="1"/>
            <a:r>
              <a:rPr lang="en-US" dirty="0" smtClean="0"/>
              <a:t>Established – Standards Act (1987) Cap. 411</a:t>
            </a:r>
          </a:p>
          <a:p>
            <a:pPr lvl="1" eaLnBrk="1" hangingPunct="1"/>
            <a:r>
              <a:rPr lang="en-US" dirty="0" smtClean="0"/>
              <a:t>Purpose – </a:t>
            </a:r>
          </a:p>
          <a:p>
            <a:pPr lvl="2" eaLnBrk="1" hangingPunct="1"/>
            <a:r>
              <a:rPr lang="en-US" dirty="0" smtClean="0"/>
              <a:t>To prepare and promulgate standards in relation to goods, services, processes and practices. </a:t>
            </a:r>
          </a:p>
          <a:p>
            <a:pPr lvl="2" eaLnBrk="1" hangingPunct="1"/>
            <a:r>
              <a:rPr lang="en-US" dirty="0" smtClean="0"/>
              <a:t>Provide a broad base of technical, advisory and monitoring services for retailers, manufactures and service providers.</a:t>
            </a:r>
          </a:p>
          <a:p>
            <a:pPr lvl="2" eaLnBrk="1" hangingPunct="1"/>
            <a:r>
              <a:rPr lang="en-US" dirty="0" smtClean="0"/>
              <a:t>National Metrology  Institute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ABBS - A. 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A6497-05C5-43AC-9628-6161096BA3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1927</TotalTime>
  <Words>596</Words>
  <Application>Microsoft Office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ANTIGUA &amp; BARBUDA sim REPORT</vt:lpstr>
      <vt:lpstr>contents</vt:lpstr>
      <vt:lpstr>ANTIGUA &amp; Barbuda – Basic info</vt:lpstr>
      <vt:lpstr>ANTIGUA &amp; Barbuda – Basic info</vt:lpstr>
      <vt:lpstr>Antigua &amp; barbuda – basic info</vt:lpstr>
      <vt:lpstr>365 beaches to choose from</vt:lpstr>
      <vt:lpstr>365 beaches to choose from</vt:lpstr>
      <vt:lpstr>365 beaches to choose from</vt:lpstr>
      <vt:lpstr>A &amp; b bureau of standards </vt:lpstr>
      <vt:lpstr>A &amp; b bureau of standards </vt:lpstr>
      <vt:lpstr>A &amp; b bureau of standards </vt:lpstr>
      <vt:lpstr>Antigua &amp; barbuda – T &amp; F  metrology status</vt:lpstr>
      <vt:lpstr>Antigua &amp; barbuda – T &amp; F  metrology status</vt:lpstr>
      <vt:lpstr>Antigua &amp; barbuda – T &amp; F  metrology status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Rohan</dc:creator>
  <cp:lastModifiedBy>Lombardi, Michael</cp:lastModifiedBy>
  <cp:revision>56</cp:revision>
  <dcterms:created xsi:type="dcterms:W3CDTF">2012-07-09T09:58:45Z</dcterms:created>
  <dcterms:modified xsi:type="dcterms:W3CDTF">2012-10-22T20:25:48Z</dcterms:modified>
</cp:coreProperties>
</file>